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14"/>
  </p:notesMasterIdLst>
  <p:handoutMasterIdLst>
    <p:handoutMasterId r:id="rId115"/>
  </p:handoutMasterIdLst>
  <p:sldIdLst>
    <p:sldId id="258" r:id="rId2"/>
    <p:sldId id="381"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349" r:id="rId32"/>
    <p:sldId id="287" r:id="rId33"/>
    <p:sldId id="288" r:id="rId34"/>
    <p:sldId id="289" r:id="rId35"/>
    <p:sldId id="290" r:id="rId36"/>
    <p:sldId id="291" r:id="rId37"/>
    <p:sldId id="350" r:id="rId38"/>
    <p:sldId id="292" r:id="rId39"/>
    <p:sldId id="293" r:id="rId40"/>
    <p:sldId id="294" r:id="rId41"/>
    <p:sldId id="295" r:id="rId42"/>
    <p:sldId id="296" r:id="rId43"/>
    <p:sldId id="297" r:id="rId44"/>
    <p:sldId id="298" r:id="rId45"/>
    <p:sldId id="299" r:id="rId46"/>
    <p:sldId id="300" r:id="rId47"/>
    <p:sldId id="301" r:id="rId48"/>
    <p:sldId id="302" r:id="rId49"/>
    <p:sldId id="351" r:id="rId50"/>
    <p:sldId id="303" r:id="rId51"/>
    <p:sldId id="304" r:id="rId52"/>
    <p:sldId id="305" r:id="rId53"/>
    <p:sldId id="306" r:id="rId54"/>
    <p:sldId id="307" r:id="rId55"/>
    <p:sldId id="308" r:id="rId56"/>
    <p:sldId id="309" r:id="rId57"/>
    <p:sldId id="310" r:id="rId58"/>
    <p:sldId id="311" r:id="rId59"/>
    <p:sldId id="352" r:id="rId60"/>
    <p:sldId id="312" r:id="rId61"/>
    <p:sldId id="353" r:id="rId62"/>
    <p:sldId id="313" r:id="rId63"/>
    <p:sldId id="354" r:id="rId64"/>
    <p:sldId id="315" r:id="rId65"/>
    <p:sldId id="316" r:id="rId66"/>
    <p:sldId id="317" r:id="rId67"/>
    <p:sldId id="355" r:id="rId68"/>
    <p:sldId id="356" r:id="rId69"/>
    <p:sldId id="319" r:id="rId70"/>
    <p:sldId id="320" r:id="rId71"/>
    <p:sldId id="321" r:id="rId72"/>
    <p:sldId id="357" r:id="rId73"/>
    <p:sldId id="323" r:id="rId74"/>
    <p:sldId id="358" r:id="rId75"/>
    <p:sldId id="359" r:id="rId76"/>
    <p:sldId id="326" r:id="rId77"/>
    <p:sldId id="327" r:id="rId78"/>
    <p:sldId id="360" r:id="rId79"/>
    <p:sldId id="329" r:id="rId80"/>
    <p:sldId id="330" r:id="rId81"/>
    <p:sldId id="361" r:id="rId82"/>
    <p:sldId id="362" r:id="rId83"/>
    <p:sldId id="332" r:id="rId84"/>
    <p:sldId id="363" r:id="rId85"/>
    <p:sldId id="364" r:id="rId86"/>
    <p:sldId id="365" r:id="rId87"/>
    <p:sldId id="367" r:id="rId88"/>
    <p:sldId id="368" r:id="rId89"/>
    <p:sldId id="336" r:id="rId90"/>
    <p:sldId id="369" r:id="rId91"/>
    <p:sldId id="370" r:id="rId92"/>
    <p:sldId id="371" r:id="rId93"/>
    <p:sldId id="340" r:id="rId94"/>
    <p:sldId id="341" r:id="rId95"/>
    <p:sldId id="372" r:id="rId96"/>
    <p:sldId id="373" r:id="rId97"/>
    <p:sldId id="374" r:id="rId98"/>
    <p:sldId id="375" r:id="rId99"/>
    <p:sldId id="376" r:id="rId100"/>
    <p:sldId id="377" r:id="rId101"/>
    <p:sldId id="378" r:id="rId102"/>
    <p:sldId id="379" r:id="rId103"/>
    <p:sldId id="380" r:id="rId104"/>
    <p:sldId id="382" r:id="rId105"/>
    <p:sldId id="383" r:id="rId106"/>
    <p:sldId id="384" r:id="rId107"/>
    <p:sldId id="390" r:id="rId108"/>
    <p:sldId id="391" r:id="rId109"/>
    <p:sldId id="386" r:id="rId110"/>
    <p:sldId id="387" r:id="rId111"/>
    <p:sldId id="388" r:id="rId112"/>
    <p:sldId id="389" r:id="rId113"/>
  </p:sldIdLst>
  <p:sldSz cx="9144000" cy="6858000" type="screen4x3"/>
  <p:notesSz cx="7104063" cy="10234613"/>
  <p:custDataLst>
    <p:tags r:id="rId11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265B23"/>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5479B-1340-4985-B13C-E09E8F60C82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l-GR"/>
        </a:p>
      </dgm:t>
    </dgm:pt>
    <dgm:pt modelId="{DBE82896-9DE8-42F3-A99F-368D60B16B5A}">
      <dgm:prSet/>
      <dgm:spPr/>
      <dgm:t>
        <a:bodyPr/>
        <a:lstStyle/>
        <a:p>
          <a:pPr rtl="0"/>
          <a:r>
            <a:rPr lang="el-GR" dirty="0" smtClean="0"/>
            <a:t>Ο οστέινος κλωβός :</a:t>
          </a:r>
          <a:endParaRPr lang="el-GR" dirty="0"/>
        </a:p>
      </dgm:t>
    </dgm:pt>
    <dgm:pt modelId="{4371211A-CC5C-4DDA-9352-5B5445BB7378}" type="parTrans" cxnId="{81DAE24D-D688-4712-A563-8E23BA7886BB}">
      <dgm:prSet/>
      <dgm:spPr/>
      <dgm:t>
        <a:bodyPr/>
        <a:lstStyle/>
        <a:p>
          <a:endParaRPr lang="el-GR"/>
        </a:p>
      </dgm:t>
    </dgm:pt>
    <dgm:pt modelId="{F54E5693-D5C1-4877-A692-32E59B296595}" type="sibTrans" cxnId="{81DAE24D-D688-4712-A563-8E23BA7886BB}">
      <dgm:prSet/>
      <dgm:spPr/>
      <dgm:t>
        <a:bodyPr/>
        <a:lstStyle/>
        <a:p>
          <a:endParaRPr lang="el-GR"/>
        </a:p>
      </dgm:t>
    </dgm:pt>
    <dgm:pt modelId="{5E7485ED-9174-4B5C-8685-5C49C56D84DD}">
      <dgm:prSet/>
      <dgm:spPr>
        <a:ln>
          <a:solidFill>
            <a:schemeClr val="accent2">
              <a:lumMod val="75000"/>
            </a:schemeClr>
          </a:solidFill>
        </a:ln>
      </dgm:spPr>
      <dgm:t>
        <a:bodyPr/>
        <a:lstStyle/>
        <a:p>
          <a:pPr rtl="0"/>
          <a:r>
            <a:rPr lang="en-US" dirty="0" smtClean="0"/>
            <a:t>- </a:t>
          </a:r>
          <a:r>
            <a:rPr lang="el-GR" dirty="0" smtClean="0"/>
            <a:t>θωρακικοί σπονδύλοι </a:t>
          </a:r>
          <a:endParaRPr lang="el-GR" dirty="0"/>
        </a:p>
      </dgm:t>
    </dgm:pt>
    <dgm:pt modelId="{4760DC3C-55B3-4F80-B94A-D98C675F8349}" type="parTrans" cxnId="{0A6A6A1E-F78E-4010-97E6-A4F482DCE003}">
      <dgm:prSet/>
      <dgm:spPr/>
      <dgm:t>
        <a:bodyPr/>
        <a:lstStyle/>
        <a:p>
          <a:endParaRPr lang="el-GR"/>
        </a:p>
      </dgm:t>
    </dgm:pt>
    <dgm:pt modelId="{DAE32F48-50D4-4C7C-8987-85DAAAEC441E}" type="sibTrans" cxnId="{0A6A6A1E-F78E-4010-97E6-A4F482DCE003}">
      <dgm:prSet/>
      <dgm:spPr/>
      <dgm:t>
        <a:bodyPr/>
        <a:lstStyle/>
        <a:p>
          <a:endParaRPr lang="el-GR"/>
        </a:p>
      </dgm:t>
    </dgm:pt>
    <dgm:pt modelId="{B8D9960B-E32A-4206-B318-5FF3C43255AC}">
      <dgm:prSet/>
      <dgm:spPr>
        <a:ln>
          <a:solidFill>
            <a:schemeClr val="accent2">
              <a:lumMod val="75000"/>
            </a:schemeClr>
          </a:solidFill>
        </a:ln>
      </dgm:spPr>
      <dgm:t>
        <a:bodyPr/>
        <a:lstStyle/>
        <a:p>
          <a:pPr rtl="0"/>
          <a:r>
            <a:rPr lang="en-US" dirty="0" smtClean="0"/>
            <a:t>- </a:t>
          </a:r>
          <a:r>
            <a:rPr lang="el-GR" dirty="0" smtClean="0"/>
            <a:t>το στέρνο</a:t>
          </a:r>
          <a:endParaRPr lang="el-GR" dirty="0"/>
        </a:p>
      </dgm:t>
    </dgm:pt>
    <dgm:pt modelId="{93AB21CD-E8FA-40E3-B310-7B13C158AC03}" type="parTrans" cxnId="{9528BCAA-F69F-4B3C-B4A6-639FD15C7DE1}">
      <dgm:prSet/>
      <dgm:spPr/>
      <dgm:t>
        <a:bodyPr/>
        <a:lstStyle/>
        <a:p>
          <a:endParaRPr lang="el-GR"/>
        </a:p>
      </dgm:t>
    </dgm:pt>
    <dgm:pt modelId="{8EA15307-11D4-45CB-9A8B-86359009347B}" type="sibTrans" cxnId="{9528BCAA-F69F-4B3C-B4A6-639FD15C7DE1}">
      <dgm:prSet/>
      <dgm:spPr/>
      <dgm:t>
        <a:bodyPr/>
        <a:lstStyle/>
        <a:p>
          <a:endParaRPr lang="el-GR"/>
        </a:p>
      </dgm:t>
    </dgm:pt>
    <dgm:pt modelId="{D7FFB2D9-4AD7-472D-A170-56D1C98B903A}">
      <dgm:prSet/>
      <dgm:spPr>
        <a:ln>
          <a:solidFill>
            <a:schemeClr val="accent2">
              <a:lumMod val="75000"/>
            </a:schemeClr>
          </a:solidFill>
        </a:ln>
      </dgm:spPr>
      <dgm:t>
        <a:bodyPr/>
        <a:lstStyle/>
        <a:p>
          <a:pPr rtl="0"/>
          <a:r>
            <a:rPr lang="en-US" dirty="0" smtClean="0"/>
            <a:t>- </a:t>
          </a:r>
          <a:r>
            <a:rPr lang="el-GR" dirty="0" smtClean="0"/>
            <a:t>12 ζεύγη πλευρών </a:t>
          </a:r>
          <a:endParaRPr lang="el-GR" dirty="0"/>
        </a:p>
      </dgm:t>
    </dgm:pt>
    <dgm:pt modelId="{9784B625-E42A-4C1F-8D08-37C7906916C8}" type="parTrans" cxnId="{2B9C2A09-E913-4B70-B199-6289AE4CD7C3}">
      <dgm:prSet/>
      <dgm:spPr/>
      <dgm:t>
        <a:bodyPr/>
        <a:lstStyle/>
        <a:p>
          <a:endParaRPr lang="el-GR"/>
        </a:p>
      </dgm:t>
    </dgm:pt>
    <dgm:pt modelId="{0CFD4246-EBE3-4FC5-8D33-2EC3FDF123BA}" type="sibTrans" cxnId="{2B9C2A09-E913-4B70-B199-6289AE4CD7C3}">
      <dgm:prSet/>
      <dgm:spPr/>
      <dgm:t>
        <a:bodyPr/>
        <a:lstStyle/>
        <a:p>
          <a:endParaRPr lang="el-GR"/>
        </a:p>
      </dgm:t>
    </dgm:pt>
    <dgm:pt modelId="{F7C81FCF-F454-4FA8-B38E-76736B533751}">
      <dgm:prSet/>
      <dgm:spPr/>
      <dgm:t>
        <a:bodyPr/>
        <a:lstStyle/>
        <a:p>
          <a:pPr rtl="0">
            <a:lnSpc>
              <a:spcPct val="100000"/>
            </a:lnSpc>
          </a:pPr>
          <a:r>
            <a:rPr lang="el-GR" dirty="0" smtClean="0"/>
            <a:t>Οι πλευρές </a:t>
          </a:r>
          <a:r>
            <a:rPr lang="el-GR" b="1" dirty="0" smtClean="0">
              <a:solidFill>
                <a:srgbClr val="820000"/>
              </a:solidFill>
            </a:rPr>
            <a:t>αρθρώνονται </a:t>
          </a:r>
          <a:r>
            <a:rPr lang="el-GR" dirty="0" smtClean="0"/>
            <a:t>με τις εγκάρσιες αποφύσεις των σπονδύλων και με το στέρνο υπό γωνία προς τα κάτω, </a:t>
          </a:r>
          <a:r>
            <a:rPr lang="el-GR" b="1" dirty="0" smtClean="0">
              <a:solidFill>
                <a:schemeClr val="accent3">
                  <a:lumMod val="50000"/>
                </a:schemeClr>
              </a:solidFill>
            </a:rPr>
            <a:t>από πίσω προς τα εμπρός </a:t>
          </a:r>
          <a:r>
            <a:rPr lang="el-GR" dirty="0" smtClean="0"/>
            <a:t>και από τη μέση γραμμή προς τα πλάγια</a:t>
          </a:r>
          <a:endParaRPr lang="el-GR" dirty="0"/>
        </a:p>
      </dgm:t>
    </dgm:pt>
    <dgm:pt modelId="{F4D84889-312C-47C1-A6A8-3D67D711D0FB}" type="parTrans" cxnId="{76F954F3-054B-4DA5-A00A-D8FD8E634F75}">
      <dgm:prSet/>
      <dgm:spPr/>
      <dgm:t>
        <a:bodyPr/>
        <a:lstStyle/>
        <a:p>
          <a:endParaRPr lang="el-GR"/>
        </a:p>
      </dgm:t>
    </dgm:pt>
    <dgm:pt modelId="{A52EA92B-73C8-48DE-A974-F749DA4FAA6D}" type="sibTrans" cxnId="{76F954F3-054B-4DA5-A00A-D8FD8E634F75}">
      <dgm:prSet/>
      <dgm:spPr/>
      <dgm:t>
        <a:bodyPr/>
        <a:lstStyle/>
        <a:p>
          <a:endParaRPr lang="el-GR"/>
        </a:p>
      </dgm:t>
    </dgm:pt>
    <dgm:pt modelId="{C4D2F096-582A-4C9B-9B8C-437C238C3491}">
      <dgm:prSet/>
      <dgm:spPr/>
      <dgm:t>
        <a:bodyPr/>
        <a:lstStyle/>
        <a:p>
          <a:pPr rtl="0">
            <a:lnSpc>
              <a:spcPct val="100000"/>
            </a:lnSpc>
          </a:pPr>
          <a:r>
            <a:rPr lang="el-GR" dirty="0" smtClean="0"/>
            <a:t>Οι πλευρές </a:t>
          </a:r>
          <a:r>
            <a:rPr lang="el-GR" b="1" dirty="0" smtClean="0">
              <a:solidFill>
                <a:srgbClr val="820000"/>
              </a:solidFill>
            </a:rPr>
            <a:t>όταν ανυψώνονται</a:t>
          </a:r>
          <a:r>
            <a:rPr lang="el-GR" dirty="0" smtClean="0">
              <a:solidFill>
                <a:srgbClr val="FF0000"/>
              </a:solidFill>
            </a:rPr>
            <a:t> </a:t>
          </a:r>
          <a:r>
            <a:rPr lang="el-GR" dirty="0" smtClean="0"/>
            <a:t>αυξάνεται τόσο η εγκάρσια όσο και η προσθιοπίσθια διάμετρος του θώρακα</a:t>
          </a:r>
          <a:endParaRPr lang="el-GR" dirty="0"/>
        </a:p>
      </dgm:t>
    </dgm:pt>
    <dgm:pt modelId="{0189548F-1E7B-4963-A0AB-D8E05F0CBFEB}" type="parTrans" cxnId="{2E453D6D-2187-47FA-8902-6F221934A012}">
      <dgm:prSet/>
      <dgm:spPr/>
      <dgm:t>
        <a:bodyPr/>
        <a:lstStyle/>
        <a:p>
          <a:endParaRPr lang="el-GR"/>
        </a:p>
      </dgm:t>
    </dgm:pt>
    <dgm:pt modelId="{0727A388-38E4-44E0-BC50-3B8B93F3C1C5}" type="sibTrans" cxnId="{2E453D6D-2187-47FA-8902-6F221934A012}">
      <dgm:prSet/>
      <dgm:spPr/>
      <dgm:t>
        <a:bodyPr/>
        <a:lstStyle/>
        <a:p>
          <a:endParaRPr lang="el-GR"/>
        </a:p>
      </dgm:t>
    </dgm:pt>
    <dgm:pt modelId="{3E7CE47E-B027-4DB5-A865-BF1D4C760FB8}" type="pres">
      <dgm:prSet presAssocID="{FC85479B-1340-4985-B13C-E09E8F60C827}" presName="linear" presStyleCnt="0">
        <dgm:presLayoutVars>
          <dgm:animLvl val="lvl"/>
          <dgm:resizeHandles val="exact"/>
        </dgm:presLayoutVars>
      </dgm:prSet>
      <dgm:spPr/>
      <dgm:t>
        <a:bodyPr/>
        <a:lstStyle/>
        <a:p>
          <a:endParaRPr lang="el-GR"/>
        </a:p>
      </dgm:t>
    </dgm:pt>
    <dgm:pt modelId="{42D4C9A7-58B0-4F88-B4B7-854FFCAAF5BB}" type="pres">
      <dgm:prSet presAssocID="{DBE82896-9DE8-42F3-A99F-368D60B16B5A}" presName="parentText" presStyleLbl="node1" presStyleIdx="0" presStyleCnt="4" custScaleY="104248">
        <dgm:presLayoutVars>
          <dgm:chMax val="0"/>
          <dgm:bulletEnabled val="1"/>
        </dgm:presLayoutVars>
      </dgm:prSet>
      <dgm:spPr/>
      <dgm:t>
        <a:bodyPr/>
        <a:lstStyle/>
        <a:p>
          <a:endParaRPr lang="el-GR"/>
        </a:p>
      </dgm:t>
    </dgm:pt>
    <dgm:pt modelId="{07FC889B-9FCB-4F4B-BFB7-06B98F09BC08}" type="pres">
      <dgm:prSet presAssocID="{F54E5693-D5C1-4877-A692-32E59B296595}" presName="spacer" presStyleCnt="0"/>
      <dgm:spPr/>
      <dgm:t>
        <a:bodyPr/>
        <a:lstStyle/>
        <a:p>
          <a:endParaRPr lang="el-GR"/>
        </a:p>
      </dgm:t>
    </dgm:pt>
    <dgm:pt modelId="{69A71B9D-C8DC-4322-9EF8-B36BA81B5B08}" type="pres">
      <dgm:prSet presAssocID="{5E7485ED-9174-4B5C-8685-5C49C56D84DD}" presName="parentText" presStyleLbl="node1" presStyleIdx="1" presStyleCnt="4">
        <dgm:presLayoutVars>
          <dgm:chMax val="0"/>
          <dgm:bulletEnabled val="1"/>
        </dgm:presLayoutVars>
      </dgm:prSet>
      <dgm:spPr/>
      <dgm:t>
        <a:bodyPr/>
        <a:lstStyle/>
        <a:p>
          <a:endParaRPr lang="el-GR"/>
        </a:p>
      </dgm:t>
    </dgm:pt>
    <dgm:pt modelId="{7E5A3694-B48B-438B-94A6-F5DB3661D088}" type="pres">
      <dgm:prSet presAssocID="{DAE32F48-50D4-4C7C-8987-85DAAAEC441E}" presName="spacer" presStyleCnt="0"/>
      <dgm:spPr/>
      <dgm:t>
        <a:bodyPr/>
        <a:lstStyle/>
        <a:p>
          <a:endParaRPr lang="el-GR"/>
        </a:p>
      </dgm:t>
    </dgm:pt>
    <dgm:pt modelId="{60A2045B-7338-428B-AB60-85ABD26ADD10}" type="pres">
      <dgm:prSet presAssocID="{B8D9960B-E32A-4206-B318-5FF3C43255AC}" presName="parentText" presStyleLbl="node1" presStyleIdx="2" presStyleCnt="4">
        <dgm:presLayoutVars>
          <dgm:chMax val="0"/>
          <dgm:bulletEnabled val="1"/>
        </dgm:presLayoutVars>
      </dgm:prSet>
      <dgm:spPr/>
      <dgm:t>
        <a:bodyPr/>
        <a:lstStyle/>
        <a:p>
          <a:endParaRPr lang="el-GR"/>
        </a:p>
      </dgm:t>
    </dgm:pt>
    <dgm:pt modelId="{DB42D47B-1375-49E0-89E8-06B29D362EDF}" type="pres">
      <dgm:prSet presAssocID="{8EA15307-11D4-45CB-9A8B-86359009347B}" presName="spacer" presStyleCnt="0"/>
      <dgm:spPr/>
      <dgm:t>
        <a:bodyPr/>
        <a:lstStyle/>
        <a:p>
          <a:endParaRPr lang="el-GR"/>
        </a:p>
      </dgm:t>
    </dgm:pt>
    <dgm:pt modelId="{9E779871-B4D1-4D17-BB9D-C2095247E9F6}" type="pres">
      <dgm:prSet presAssocID="{D7FFB2D9-4AD7-472D-A170-56D1C98B903A}" presName="parentText" presStyleLbl="node1" presStyleIdx="3" presStyleCnt="4">
        <dgm:presLayoutVars>
          <dgm:chMax val="0"/>
          <dgm:bulletEnabled val="1"/>
        </dgm:presLayoutVars>
      </dgm:prSet>
      <dgm:spPr/>
      <dgm:t>
        <a:bodyPr/>
        <a:lstStyle/>
        <a:p>
          <a:endParaRPr lang="el-GR"/>
        </a:p>
      </dgm:t>
    </dgm:pt>
    <dgm:pt modelId="{81F1879F-B4B9-460E-A65A-EB43439BBEAE}" type="pres">
      <dgm:prSet presAssocID="{D7FFB2D9-4AD7-472D-A170-56D1C98B903A}" presName="childText" presStyleLbl="revTx" presStyleIdx="0" presStyleCnt="1">
        <dgm:presLayoutVars>
          <dgm:bulletEnabled val="1"/>
        </dgm:presLayoutVars>
      </dgm:prSet>
      <dgm:spPr/>
      <dgm:t>
        <a:bodyPr/>
        <a:lstStyle/>
        <a:p>
          <a:endParaRPr lang="el-GR"/>
        </a:p>
      </dgm:t>
    </dgm:pt>
  </dgm:ptLst>
  <dgm:cxnLst>
    <dgm:cxn modelId="{4049CAC3-8372-423B-9049-CA12C8258DDC}" type="presOf" srcId="{F7C81FCF-F454-4FA8-B38E-76736B533751}" destId="{81F1879F-B4B9-460E-A65A-EB43439BBEAE}" srcOrd="0" destOrd="0" presId="urn:microsoft.com/office/officeart/2005/8/layout/vList2"/>
    <dgm:cxn modelId="{8829956D-8449-4803-BCBF-A1BDC8B7BAB9}" type="presOf" srcId="{B8D9960B-E32A-4206-B318-5FF3C43255AC}" destId="{60A2045B-7338-428B-AB60-85ABD26ADD10}" srcOrd="0" destOrd="0" presId="urn:microsoft.com/office/officeart/2005/8/layout/vList2"/>
    <dgm:cxn modelId="{369092F3-D5E7-403D-B162-9A2EE2CD2FB1}" type="presOf" srcId="{D7FFB2D9-4AD7-472D-A170-56D1C98B903A}" destId="{9E779871-B4D1-4D17-BB9D-C2095247E9F6}" srcOrd="0" destOrd="0" presId="urn:microsoft.com/office/officeart/2005/8/layout/vList2"/>
    <dgm:cxn modelId="{9528BCAA-F69F-4B3C-B4A6-639FD15C7DE1}" srcId="{FC85479B-1340-4985-B13C-E09E8F60C827}" destId="{B8D9960B-E32A-4206-B318-5FF3C43255AC}" srcOrd="2" destOrd="0" parTransId="{93AB21CD-E8FA-40E3-B310-7B13C158AC03}" sibTransId="{8EA15307-11D4-45CB-9A8B-86359009347B}"/>
    <dgm:cxn modelId="{2E453D6D-2187-47FA-8902-6F221934A012}" srcId="{D7FFB2D9-4AD7-472D-A170-56D1C98B903A}" destId="{C4D2F096-582A-4C9B-9B8C-437C238C3491}" srcOrd="1" destOrd="0" parTransId="{0189548F-1E7B-4963-A0AB-D8E05F0CBFEB}" sibTransId="{0727A388-38E4-44E0-BC50-3B8B93F3C1C5}"/>
    <dgm:cxn modelId="{81DAE24D-D688-4712-A563-8E23BA7886BB}" srcId="{FC85479B-1340-4985-B13C-E09E8F60C827}" destId="{DBE82896-9DE8-42F3-A99F-368D60B16B5A}" srcOrd="0" destOrd="0" parTransId="{4371211A-CC5C-4DDA-9352-5B5445BB7378}" sibTransId="{F54E5693-D5C1-4877-A692-32E59B296595}"/>
    <dgm:cxn modelId="{73D45332-2F7C-4C79-A5ED-3EE891877D10}" type="presOf" srcId="{C4D2F096-582A-4C9B-9B8C-437C238C3491}" destId="{81F1879F-B4B9-460E-A65A-EB43439BBEAE}" srcOrd="0" destOrd="1" presId="urn:microsoft.com/office/officeart/2005/8/layout/vList2"/>
    <dgm:cxn modelId="{EB17AFEA-35BD-4FDF-B958-C1A1B6D5622A}" type="presOf" srcId="{DBE82896-9DE8-42F3-A99F-368D60B16B5A}" destId="{42D4C9A7-58B0-4F88-B4B7-854FFCAAF5BB}" srcOrd="0" destOrd="0" presId="urn:microsoft.com/office/officeart/2005/8/layout/vList2"/>
    <dgm:cxn modelId="{0A6A6A1E-F78E-4010-97E6-A4F482DCE003}" srcId="{FC85479B-1340-4985-B13C-E09E8F60C827}" destId="{5E7485ED-9174-4B5C-8685-5C49C56D84DD}" srcOrd="1" destOrd="0" parTransId="{4760DC3C-55B3-4F80-B94A-D98C675F8349}" sibTransId="{DAE32F48-50D4-4C7C-8987-85DAAAEC441E}"/>
    <dgm:cxn modelId="{2B9C2A09-E913-4B70-B199-6289AE4CD7C3}" srcId="{FC85479B-1340-4985-B13C-E09E8F60C827}" destId="{D7FFB2D9-4AD7-472D-A170-56D1C98B903A}" srcOrd="3" destOrd="0" parTransId="{9784B625-E42A-4C1F-8D08-37C7906916C8}" sibTransId="{0CFD4246-EBE3-4FC5-8D33-2EC3FDF123BA}"/>
    <dgm:cxn modelId="{76392460-B070-4CAB-A303-5765DEB26343}" type="presOf" srcId="{5E7485ED-9174-4B5C-8685-5C49C56D84DD}" destId="{69A71B9D-C8DC-4322-9EF8-B36BA81B5B08}" srcOrd="0" destOrd="0" presId="urn:microsoft.com/office/officeart/2005/8/layout/vList2"/>
    <dgm:cxn modelId="{12C15ECB-6CDD-4018-810F-272480FBA555}" type="presOf" srcId="{FC85479B-1340-4985-B13C-E09E8F60C827}" destId="{3E7CE47E-B027-4DB5-A865-BF1D4C760FB8}" srcOrd="0" destOrd="0" presId="urn:microsoft.com/office/officeart/2005/8/layout/vList2"/>
    <dgm:cxn modelId="{76F954F3-054B-4DA5-A00A-D8FD8E634F75}" srcId="{D7FFB2D9-4AD7-472D-A170-56D1C98B903A}" destId="{F7C81FCF-F454-4FA8-B38E-76736B533751}" srcOrd="0" destOrd="0" parTransId="{F4D84889-312C-47C1-A6A8-3D67D711D0FB}" sibTransId="{A52EA92B-73C8-48DE-A974-F749DA4FAA6D}"/>
    <dgm:cxn modelId="{AC4DC35F-C0AB-4208-95ED-F7C39EDE4944}" type="presParOf" srcId="{3E7CE47E-B027-4DB5-A865-BF1D4C760FB8}" destId="{42D4C9A7-58B0-4F88-B4B7-854FFCAAF5BB}" srcOrd="0" destOrd="0" presId="urn:microsoft.com/office/officeart/2005/8/layout/vList2"/>
    <dgm:cxn modelId="{6B79CA8B-E73B-4460-9D4E-888D276FE554}" type="presParOf" srcId="{3E7CE47E-B027-4DB5-A865-BF1D4C760FB8}" destId="{07FC889B-9FCB-4F4B-BFB7-06B98F09BC08}" srcOrd="1" destOrd="0" presId="urn:microsoft.com/office/officeart/2005/8/layout/vList2"/>
    <dgm:cxn modelId="{8A32D62F-23CC-4349-9C62-CCDB29031687}" type="presParOf" srcId="{3E7CE47E-B027-4DB5-A865-BF1D4C760FB8}" destId="{69A71B9D-C8DC-4322-9EF8-B36BA81B5B08}" srcOrd="2" destOrd="0" presId="urn:microsoft.com/office/officeart/2005/8/layout/vList2"/>
    <dgm:cxn modelId="{9D13E5C8-B373-483B-A7A5-E62B6D76EF82}" type="presParOf" srcId="{3E7CE47E-B027-4DB5-A865-BF1D4C760FB8}" destId="{7E5A3694-B48B-438B-94A6-F5DB3661D088}" srcOrd="3" destOrd="0" presId="urn:microsoft.com/office/officeart/2005/8/layout/vList2"/>
    <dgm:cxn modelId="{FB2BCB77-4DBE-4C16-A68F-759D99889741}" type="presParOf" srcId="{3E7CE47E-B027-4DB5-A865-BF1D4C760FB8}" destId="{60A2045B-7338-428B-AB60-85ABD26ADD10}" srcOrd="4" destOrd="0" presId="urn:microsoft.com/office/officeart/2005/8/layout/vList2"/>
    <dgm:cxn modelId="{4D3A1347-EA00-4E41-9BC7-37EF4A984EFA}" type="presParOf" srcId="{3E7CE47E-B027-4DB5-A865-BF1D4C760FB8}" destId="{DB42D47B-1375-49E0-89E8-06B29D362EDF}" srcOrd="5" destOrd="0" presId="urn:microsoft.com/office/officeart/2005/8/layout/vList2"/>
    <dgm:cxn modelId="{9B5147A2-E09A-4A06-BBD9-F43CFC8AFFAA}" type="presParOf" srcId="{3E7CE47E-B027-4DB5-A865-BF1D4C760FB8}" destId="{9E779871-B4D1-4D17-BB9D-C2095247E9F6}" srcOrd="6" destOrd="0" presId="urn:microsoft.com/office/officeart/2005/8/layout/vList2"/>
    <dgm:cxn modelId="{9879EBC0-98C5-44CE-ADFA-3A6267A49835}" type="presParOf" srcId="{3E7CE47E-B027-4DB5-A865-BF1D4C760FB8}" destId="{81F1879F-B4B9-460E-A65A-EB43439BBEA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74092-D28F-4649-8D6F-18181239A2AA}" type="doc">
      <dgm:prSet loTypeId="urn:microsoft.com/office/officeart/2005/8/layout/vList5" loCatId="list" qsTypeId="urn:microsoft.com/office/officeart/2005/8/quickstyle/simple2" qsCatId="simple" csTypeId="urn:microsoft.com/office/officeart/2005/8/colors/accent6_1" csCatId="accent6" phldr="1"/>
      <dgm:spPr/>
      <dgm:t>
        <a:bodyPr/>
        <a:lstStyle/>
        <a:p>
          <a:endParaRPr lang="el-GR"/>
        </a:p>
      </dgm:t>
    </dgm:pt>
    <dgm:pt modelId="{A377377D-8EFC-43A8-833A-D64242519C25}">
      <dgm:prSet>
        <dgm:style>
          <a:lnRef idx="2">
            <a:schemeClr val="accent1">
              <a:shade val="50000"/>
            </a:schemeClr>
          </a:lnRef>
          <a:fillRef idx="1">
            <a:schemeClr val="accent1"/>
          </a:fillRef>
          <a:effectRef idx="0">
            <a:schemeClr val="accent1"/>
          </a:effectRef>
          <a:fontRef idx="minor">
            <a:schemeClr val="lt1"/>
          </a:fontRef>
        </dgm:style>
      </dgm:prSet>
      <dgm:spPr>
        <a:solidFill>
          <a:srgbClr val="004B82"/>
        </a:solidFill>
        <a:ln>
          <a:solidFill>
            <a:srgbClr val="FF0000"/>
          </a:solidFill>
        </a:ln>
      </dgm:spPr>
      <dgm:t>
        <a:bodyPr/>
        <a:lstStyle/>
        <a:p>
          <a:pPr rtl="0"/>
          <a:r>
            <a:rPr lang="el-GR" dirty="0" smtClean="0">
              <a:solidFill>
                <a:schemeClr val="bg1"/>
              </a:solidFill>
            </a:rPr>
            <a:t>Διαδικασία της αναπνοής:</a:t>
          </a:r>
          <a:endParaRPr lang="el-GR" dirty="0">
            <a:solidFill>
              <a:schemeClr val="bg1"/>
            </a:solidFill>
          </a:endParaRPr>
        </a:p>
      </dgm:t>
    </dgm:pt>
    <dgm:pt modelId="{7F2DFC8C-1FF7-440F-ADB0-AAA1448EF50F}" type="parTrans" cxnId="{2DCA845C-F4C1-403B-AA0B-23A665D62C20}">
      <dgm:prSet/>
      <dgm:spPr/>
      <dgm:t>
        <a:bodyPr/>
        <a:lstStyle/>
        <a:p>
          <a:endParaRPr lang="el-GR"/>
        </a:p>
      </dgm:t>
    </dgm:pt>
    <dgm:pt modelId="{CA303723-1D64-460C-9D23-B091A95CFB97}" type="sibTrans" cxnId="{2DCA845C-F4C1-403B-AA0B-23A665D62C20}">
      <dgm:prSet/>
      <dgm:spPr/>
      <dgm:t>
        <a:bodyPr/>
        <a:lstStyle/>
        <a:p>
          <a:endParaRPr lang="el-GR"/>
        </a:p>
      </dgm:t>
    </dgm:pt>
    <dgm:pt modelId="{D033C014-02A3-4578-8D99-3D6F03EEEF64}">
      <dgm:prSet>
        <dgm:style>
          <a:lnRef idx="1">
            <a:schemeClr val="accent1"/>
          </a:lnRef>
          <a:fillRef idx="2">
            <a:schemeClr val="accent1"/>
          </a:fillRef>
          <a:effectRef idx="1">
            <a:schemeClr val="accent1"/>
          </a:effectRef>
          <a:fontRef idx="minor">
            <a:schemeClr val="dk1"/>
          </a:fontRef>
        </dgm:style>
      </dgm:prSet>
      <dgm:spPr>
        <a:ln>
          <a:solidFill>
            <a:srgbClr val="FF0000"/>
          </a:solidFill>
        </a:ln>
      </dgm:spPr>
      <dgm:t>
        <a:bodyPr/>
        <a:lstStyle/>
        <a:p>
          <a:pPr rtl="0"/>
          <a:r>
            <a:rPr lang="el-GR" dirty="0" smtClean="0"/>
            <a:t>Πνευμονικός αερισμός</a:t>
          </a:r>
          <a:endParaRPr lang="el-GR" dirty="0"/>
        </a:p>
      </dgm:t>
    </dgm:pt>
    <dgm:pt modelId="{F0FCB59C-3EEB-4145-A27B-7DB99BC43176}" type="parTrans" cxnId="{4F3AE7DF-3D08-4520-A188-CC9696D1478A}">
      <dgm:prSet/>
      <dgm:spPr/>
      <dgm:t>
        <a:bodyPr/>
        <a:lstStyle/>
        <a:p>
          <a:endParaRPr lang="el-GR"/>
        </a:p>
      </dgm:t>
    </dgm:pt>
    <dgm:pt modelId="{36213DA8-1394-4A3D-99BC-86CB63EF5CF6}" type="sibTrans" cxnId="{4F3AE7DF-3D08-4520-A188-CC9696D1478A}">
      <dgm:prSet/>
      <dgm:spPr/>
      <dgm:t>
        <a:bodyPr/>
        <a:lstStyle/>
        <a:p>
          <a:endParaRPr lang="el-GR"/>
        </a:p>
      </dgm:t>
    </dgm:pt>
    <dgm:pt modelId="{A4F81308-E58C-428D-AA38-9D6A4664B787}">
      <dgm:prSet>
        <dgm:style>
          <a:lnRef idx="1">
            <a:schemeClr val="accent1"/>
          </a:lnRef>
          <a:fillRef idx="2">
            <a:schemeClr val="accent1"/>
          </a:fillRef>
          <a:effectRef idx="1">
            <a:schemeClr val="accent1"/>
          </a:effectRef>
          <a:fontRef idx="minor">
            <a:schemeClr val="dk1"/>
          </a:fontRef>
        </dgm:style>
      </dgm:prSet>
      <dgm:spPr>
        <a:ln>
          <a:solidFill>
            <a:srgbClr val="FF0000"/>
          </a:solidFill>
        </a:ln>
      </dgm:spPr>
      <dgm:t>
        <a:bodyPr/>
        <a:lstStyle/>
        <a:p>
          <a:pPr rtl="0"/>
          <a:r>
            <a:rPr lang="el-GR" dirty="0" smtClean="0"/>
            <a:t>Διάχυση αερίων μεταξύ κυψελίδων και αίματος</a:t>
          </a:r>
          <a:endParaRPr lang="el-GR" dirty="0"/>
        </a:p>
      </dgm:t>
    </dgm:pt>
    <dgm:pt modelId="{FC6CECB0-F377-42FD-9EFD-BD29F209C86A}" type="parTrans" cxnId="{A2E3469B-C45D-47A5-AA94-CBC77C712177}">
      <dgm:prSet/>
      <dgm:spPr/>
      <dgm:t>
        <a:bodyPr/>
        <a:lstStyle/>
        <a:p>
          <a:endParaRPr lang="el-GR"/>
        </a:p>
      </dgm:t>
    </dgm:pt>
    <dgm:pt modelId="{9BF6F564-5BDF-49F1-8AA3-C942089F0298}" type="sibTrans" cxnId="{A2E3469B-C45D-47A5-AA94-CBC77C712177}">
      <dgm:prSet/>
      <dgm:spPr/>
      <dgm:t>
        <a:bodyPr/>
        <a:lstStyle/>
        <a:p>
          <a:endParaRPr lang="el-GR"/>
        </a:p>
      </dgm:t>
    </dgm:pt>
    <dgm:pt modelId="{57FF00B5-5ABA-4A63-BEBF-0ADCFCB0CDDF}">
      <dgm:prSet>
        <dgm:style>
          <a:lnRef idx="1">
            <a:schemeClr val="accent1"/>
          </a:lnRef>
          <a:fillRef idx="2">
            <a:schemeClr val="accent1"/>
          </a:fillRef>
          <a:effectRef idx="1">
            <a:schemeClr val="accent1"/>
          </a:effectRef>
          <a:fontRef idx="minor">
            <a:schemeClr val="dk1"/>
          </a:fontRef>
        </dgm:style>
      </dgm:prSet>
      <dgm:spPr>
        <a:ln>
          <a:solidFill>
            <a:srgbClr val="FF0000"/>
          </a:solidFill>
        </a:ln>
      </dgm:spPr>
      <dgm:t>
        <a:bodyPr/>
        <a:lstStyle/>
        <a:p>
          <a:pPr rtl="0"/>
          <a:r>
            <a:rPr lang="el-GR" dirty="0" smtClean="0"/>
            <a:t>Μεταφορά Οξυγόνου προς τους ιστούς</a:t>
          </a:r>
          <a:endParaRPr lang="el-GR" dirty="0"/>
        </a:p>
      </dgm:t>
    </dgm:pt>
    <dgm:pt modelId="{8171C4C7-41C3-490C-9DF6-AB6C102B0131}" type="parTrans" cxnId="{EE5D3227-26F7-493E-9A62-D0DCD41720D4}">
      <dgm:prSet/>
      <dgm:spPr/>
      <dgm:t>
        <a:bodyPr/>
        <a:lstStyle/>
        <a:p>
          <a:endParaRPr lang="el-GR"/>
        </a:p>
      </dgm:t>
    </dgm:pt>
    <dgm:pt modelId="{91CE59D1-B119-4D77-AB4A-79A21DF3F464}" type="sibTrans" cxnId="{EE5D3227-26F7-493E-9A62-D0DCD41720D4}">
      <dgm:prSet/>
      <dgm:spPr/>
      <dgm:t>
        <a:bodyPr/>
        <a:lstStyle/>
        <a:p>
          <a:endParaRPr lang="el-GR"/>
        </a:p>
      </dgm:t>
    </dgm:pt>
    <dgm:pt modelId="{FA2DD37A-61E3-4CD7-BC2E-A1F5884DE49A}">
      <dgm:prSet>
        <dgm:style>
          <a:lnRef idx="1">
            <a:schemeClr val="accent1"/>
          </a:lnRef>
          <a:fillRef idx="2">
            <a:schemeClr val="accent1"/>
          </a:fillRef>
          <a:effectRef idx="1">
            <a:schemeClr val="accent1"/>
          </a:effectRef>
          <a:fontRef idx="minor">
            <a:schemeClr val="dk1"/>
          </a:fontRef>
        </dgm:style>
      </dgm:prSet>
      <dgm:spPr>
        <a:ln>
          <a:solidFill>
            <a:srgbClr val="FF0000"/>
          </a:solidFill>
        </a:ln>
      </dgm:spPr>
      <dgm:t>
        <a:bodyPr/>
        <a:lstStyle/>
        <a:p>
          <a:pPr rtl="0"/>
          <a:r>
            <a:rPr lang="el-GR" dirty="0" smtClean="0"/>
            <a:t>Ρύθμιση αερισμού</a:t>
          </a:r>
          <a:endParaRPr lang="el-GR" dirty="0"/>
        </a:p>
      </dgm:t>
    </dgm:pt>
    <dgm:pt modelId="{DFF68FB9-AB0D-4127-82B7-D5024064277C}" type="parTrans" cxnId="{190F714D-B3F0-4509-93FD-74E7ACFB1C7F}">
      <dgm:prSet/>
      <dgm:spPr/>
      <dgm:t>
        <a:bodyPr/>
        <a:lstStyle/>
        <a:p>
          <a:endParaRPr lang="el-GR"/>
        </a:p>
      </dgm:t>
    </dgm:pt>
    <dgm:pt modelId="{A5C7D0B6-18C1-49EF-AD82-121669B795D3}" type="sibTrans" cxnId="{190F714D-B3F0-4509-93FD-74E7ACFB1C7F}">
      <dgm:prSet/>
      <dgm:spPr/>
      <dgm:t>
        <a:bodyPr/>
        <a:lstStyle/>
        <a:p>
          <a:endParaRPr lang="el-GR"/>
        </a:p>
      </dgm:t>
    </dgm:pt>
    <dgm:pt modelId="{9AADED47-FEBA-4679-91FB-A8C4A522FDEE}" type="pres">
      <dgm:prSet presAssocID="{88274092-D28F-4649-8D6F-18181239A2AA}" presName="Name0" presStyleCnt="0">
        <dgm:presLayoutVars>
          <dgm:dir/>
          <dgm:animLvl val="lvl"/>
          <dgm:resizeHandles val="exact"/>
        </dgm:presLayoutVars>
      </dgm:prSet>
      <dgm:spPr/>
      <dgm:t>
        <a:bodyPr/>
        <a:lstStyle/>
        <a:p>
          <a:endParaRPr lang="el-GR"/>
        </a:p>
      </dgm:t>
    </dgm:pt>
    <dgm:pt modelId="{74CDC636-FDCD-4939-953E-556ECFB38036}" type="pres">
      <dgm:prSet presAssocID="{A377377D-8EFC-43A8-833A-D64242519C25}" presName="linNode" presStyleCnt="0"/>
      <dgm:spPr/>
      <dgm:t>
        <a:bodyPr/>
        <a:lstStyle/>
        <a:p>
          <a:endParaRPr lang="el-GR"/>
        </a:p>
      </dgm:t>
    </dgm:pt>
    <dgm:pt modelId="{79F3158D-9FED-4490-996C-CBCD350717BA}" type="pres">
      <dgm:prSet presAssocID="{A377377D-8EFC-43A8-833A-D64242519C25}" presName="parentText" presStyleLbl="node1" presStyleIdx="0" presStyleCnt="1">
        <dgm:presLayoutVars>
          <dgm:chMax val="1"/>
          <dgm:bulletEnabled val="1"/>
        </dgm:presLayoutVars>
      </dgm:prSet>
      <dgm:spPr/>
      <dgm:t>
        <a:bodyPr/>
        <a:lstStyle/>
        <a:p>
          <a:endParaRPr lang="el-GR"/>
        </a:p>
      </dgm:t>
    </dgm:pt>
    <dgm:pt modelId="{176F775E-120E-45C6-B941-FFC774B297E5}" type="pres">
      <dgm:prSet presAssocID="{A377377D-8EFC-43A8-833A-D64242519C25}" presName="descendantText" presStyleLbl="alignAccFollowNode1" presStyleIdx="0" presStyleCnt="1" custLinFactNeighborX="0" custLinFactNeighborY="-1766">
        <dgm:presLayoutVars>
          <dgm:bulletEnabled val="1"/>
        </dgm:presLayoutVars>
      </dgm:prSet>
      <dgm:spPr/>
      <dgm:t>
        <a:bodyPr/>
        <a:lstStyle/>
        <a:p>
          <a:endParaRPr lang="el-GR"/>
        </a:p>
      </dgm:t>
    </dgm:pt>
  </dgm:ptLst>
  <dgm:cxnLst>
    <dgm:cxn modelId="{EE5D3227-26F7-493E-9A62-D0DCD41720D4}" srcId="{A377377D-8EFC-43A8-833A-D64242519C25}" destId="{57FF00B5-5ABA-4A63-BEBF-0ADCFCB0CDDF}" srcOrd="2" destOrd="0" parTransId="{8171C4C7-41C3-490C-9DF6-AB6C102B0131}" sibTransId="{91CE59D1-B119-4D77-AB4A-79A21DF3F464}"/>
    <dgm:cxn modelId="{45700CE7-5828-48AF-B6EB-42B0A3EB8C7B}" type="presOf" srcId="{D033C014-02A3-4578-8D99-3D6F03EEEF64}" destId="{176F775E-120E-45C6-B941-FFC774B297E5}" srcOrd="0" destOrd="0" presId="urn:microsoft.com/office/officeart/2005/8/layout/vList5"/>
    <dgm:cxn modelId="{0F9B496B-DCBB-433B-992D-B2A1340EE0BA}" type="presOf" srcId="{A4F81308-E58C-428D-AA38-9D6A4664B787}" destId="{176F775E-120E-45C6-B941-FFC774B297E5}" srcOrd="0" destOrd="1" presId="urn:microsoft.com/office/officeart/2005/8/layout/vList5"/>
    <dgm:cxn modelId="{190F714D-B3F0-4509-93FD-74E7ACFB1C7F}" srcId="{A377377D-8EFC-43A8-833A-D64242519C25}" destId="{FA2DD37A-61E3-4CD7-BC2E-A1F5884DE49A}" srcOrd="3" destOrd="0" parTransId="{DFF68FB9-AB0D-4127-82B7-D5024064277C}" sibTransId="{A5C7D0B6-18C1-49EF-AD82-121669B795D3}"/>
    <dgm:cxn modelId="{4F3AE7DF-3D08-4520-A188-CC9696D1478A}" srcId="{A377377D-8EFC-43A8-833A-D64242519C25}" destId="{D033C014-02A3-4578-8D99-3D6F03EEEF64}" srcOrd="0" destOrd="0" parTransId="{F0FCB59C-3EEB-4145-A27B-7DB99BC43176}" sibTransId="{36213DA8-1394-4A3D-99BC-86CB63EF5CF6}"/>
    <dgm:cxn modelId="{B76D1261-FBBA-45FA-856A-2D4B21862D12}" type="presOf" srcId="{57FF00B5-5ABA-4A63-BEBF-0ADCFCB0CDDF}" destId="{176F775E-120E-45C6-B941-FFC774B297E5}" srcOrd="0" destOrd="2" presId="urn:microsoft.com/office/officeart/2005/8/layout/vList5"/>
    <dgm:cxn modelId="{2DCA845C-F4C1-403B-AA0B-23A665D62C20}" srcId="{88274092-D28F-4649-8D6F-18181239A2AA}" destId="{A377377D-8EFC-43A8-833A-D64242519C25}" srcOrd="0" destOrd="0" parTransId="{7F2DFC8C-1FF7-440F-ADB0-AAA1448EF50F}" sibTransId="{CA303723-1D64-460C-9D23-B091A95CFB97}"/>
    <dgm:cxn modelId="{150CC981-E3EE-40BB-9148-0A745262BE31}" type="presOf" srcId="{A377377D-8EFC-43A8-833A-D64242519C25}" destId="{79F3158D-9FED-4490-996C-CBCD350717BA}" srcOrd="0" destOrd="0" presId="urn:microsoft.com/office/officeart/2005/8/layout/vList5"/>
    <dgm:cxn modelId="{A2E3469B-C45D-47A5-AA94-CBC77C712177}" srcId="{A377377D-8EFC-43A8-833A-D64242519C25}" destId="{A4F81308-E58C-428D-AA38-9D6A4664B787}" srcOrd="1" destOrd="0" parTransId="{FC6CECB0-F377-42FD-9EFD-BD29F209C86A}" sibTransId="{9BF6F564-5BDF-49F1-8AA3-C942089F0298}"/>
    <dgm:cxn modelId="{1F108F24-5F11-4906-8AA7-E7B414809999}" type="presOf" srcId="{FA2DD37A-61E3-4CD7-BC2E-A1F5884DE49A}" destId="{176F775E-120E-45C6-B941-FFC774B297E5}" srcOrd="0" destOrd="3" presId="urn:microsoft.com/office/officeart/2005/8/layout/vList5"/>
    <dgm:cxn modelId="{78EDC2B2-F8F8-4371-A631-795F43F532A7}" type="presOf" srcId="{88274092-D28F-4649-8D6F-18181239A2AA}" destId="{9AADED47-FEBA-4679-91FB-A8C4A522FDEE}" srcOrd="0" destOrd="0" presId="urn:microsoft.com/office/officeart/2005/8/layout/vList5"/>
    <dgm:cxn modelId="{D288751B-E971-4734-BA11-DD4571C31FE5}" type="presParOf" srcId="{9AADED47-FEBA-4679-91FB-A8C4A522FDEE}" destId="{74CDC636-FDCD-4939-953E-556ECFB38036}" srcOrd="0" destOrd="0" presId="urn:microsoft.com/office/officeart/2005/8/layout/vList5"/>
    <dgm:cxn modelId="{E27839B3-2870-455D-AD6D-3D95BC16F34D}" type="presParOf" srcId="{74CDC636-FDCD-4939-953E-556ECFB38036}" destId="{79F3158D-9FED-4490-996C-CBCD350717BA}" srcOrd="0" destOrd="0" presId="urn:microsoft.com/office/officeart/2005/8/layout/vList5"/>
    <dgm:cxn modelId="{3A34CC51-57CE-40DF-A08A-192284D1095A}" type="presParOf" srcId="{74CDC636-FDCD-4939-953E-556ECFB38036}" destId="{176F775E-120E-45C6-B941-FFC774B297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C3B85-F6A2-443A-97A9-61CF0065F34C}"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l-GR"/>
        </a:p>
      </dgm:t>
    </dgm:pt>
    <dgm:pt modelId="{97E6AD2F-C631-44FF-934A-CD71B75A0FC9}">
      <dgm:prSet custT="1"/>
      <dgm:spPr>
        <a:noFill/>
        <a:ln>
          <a:solidFill>
            <a:srgbClr val="FFC000"/>
          </a:solidFill>
        </a:ln>
      </dgm:spPr>
      <dgm:t>
        <a:bodyPr anchor="ctr"/>
        <a:lstStyle/>
        <a:p>
          <a:pPr algn="l" rtl="0">
            <a:lnSpc>
              <a:spcPct val="100000"/>
            </a:lnSpc>
            <a:spcBef>
              <a:spcPts val="0"/>
            </a:spcBef>
            <a:spcAft>
              <a:spcPts val="0"/>
            </a:spcAft>
          </a:pPr>
          <a:r>
            <a:rPr lang="el-GR" sz="2400" b="0" dirty="0" smtClean="0"/>
            <a:t>Μίγμα καθαρού οξυγόνου και ατμοσφαιρικού αέρα παρέχεται </a:t>
          </a:r>
          <a:endParaRPr lang="en-US" sz="2400" b="0" dirty="0" smtClean="0"/>
        </a:p>
        <a:p>
          <a:pPr algn="l" rtl="0">
            <a:lnSpc>
              <a:spcPct val="100000"/>
            </a:lnSpc>
            <a:spcBef>
              <a:spcPts val="0"/>
            </a:spcBef>
            <a:spcAft>
              <a:spcPts val="0"/>
            </a:spcAft>
          </a:pPr>
          <a:r>
            <a:rPr lang="el-GR" sz="2400" b="0" dirty="0" smtClean="0">
              <a:sym typeface="Wingdings 2"/>
            </a:rPr>
            <a:t></a:t>
          </a:r>
          <a:r>
            <a:rPr lang="en-US" sz="2400" b="0" dirty="0" smtClean="0">
              <a:sym typeface="Wingdings 2"/>
            </a:rPr>
            <a:t> </a:t>
          </a:r>
          <a:r>
            <a:rPr lang="el-GR" sz="2400" b="0" dirty="0" smtClean="0"/>
            <a:t>είτε από ειδικούς κυλίνδρους </a:t>
          </a:r>
        </a:p>
        <a:p>
          <a:pPr algn="l" rtl="0">
            <a:lnSpc>
              <a:spcPct val="100000"/>
            </a:lnSpc>
            <a:spcBef>
              <a:spcPts val="0"/>
            </a:spcBef>
            <a:spcAft>
              <a:spcPts val="0"/>
            </a:spcAft>
          </a:pPr>
          <a:r>
            <a:rPr lang="el-GR" sz="2400" b="0" dirty="0" smtClean="0">
              <a:sym typeface="Wingdings 2"/>
            </a:rPr>
            <a:t></a:t>
          </a:r>
          <a:r>
            <a:rPr lang="en-US" sz="2400" b="0" dirty="0" smtClean="0">
              <a:sym typeface="Wingdings 2"/>
            </a:rPr>
            <a:t> </a:t>
          </a:r>
          <a:r>
            <a:rPr lang="el-GR" sz="2400" b="0" dirty="0" smtClean="0"/>
            <a:t>είτε από ειδικές επιτοίχιες παροχές</a:t>
          </a:r>
          <a:endParaRPr lang="el-GR" sz="2400" b="0" dirty="0"/>
        </a:p>
      </dgm:t>
    </dgm:pt>
    <dgm:pt modelId="{26CE7A5C-AFF0-4FE1-8340-23AC6CFC3E7C}" type="parTrans" cxnId="{E33AA41E-3DE0-4E65-A361-BE0C29F491C5}">
      <dgm:prSet/>
      <dgm:spPr/>
      <dgm:t>
        <a:bodyPr/>
        <a:lstStyle/>
        <a:p>
          <a:pPr>
            <a:lnSpc>
              <a:spcPct val="100000"/>
            </a:lnSpc>
            <a:spcBef>
              <a:spcPts val="0"/>
            </a:spcBef>
            <a:spcAft>
              <a:spcPts val="0"/>
            </a:spcAft>
          </a:pPr>
          <a:endParaRPr lang="el-GR" sz="2400"/>
        </a:p>
      </dgm:t>
    </dgm:pt>
    <dgm:pt modelId="{0F23C40B-5FFC-455B-B5C9-58320529D308}" type="sibTrans" cxnId="{E33AA41E-3DE0-4E65-A361-BE0C29F491C5}">
      <dgm:prSet/>
      <dgm:spPr/>
      <dgm:t>
        <a:bodyPr/>
        <a:lstStyle/>
        <a:p>
          <a:pPr>
            <a:lnSpc>
              <a:spcPct val="100000"/>
            </a:lnSpc>
            <a:spcBef>
              <a:spcPts val="0"/>
            </a:spcBef>
            <a:spcAft>
              <a:spcPts val="0"/>
            </a:spcAft>
          </a:pPr>
          <a:endParaRPr lang="el-GR" sz="2400"/>
        </a:p>
      </dgm:t>
    </dgm:pt>
    <dgm:pt modelId="{99598F72-BBAB-4670-BE05-EB8E704CD855}">
      <dgm:prSet custT="1"/>
      <dgm:spPr>
        <a:noFill/>
        <a:ln>
          <a:solidFill>
            <a:srgbClr val="004B82"/>
          </a:solidFill>
        </a:ln>
      </dgm:spPr>
      <dgm:t>
        <a:bodyPr anchor="ctr"/>
        <a:lstStyle/>
        <a:p>
          <a:pPr rtl="0">
            <a:lnSpc>
              <a:spcPct val="100000"/>
            </a:lnSpc>
            <a:spcBef>
              <a:spcPts val="0"/>
            </a:spcBef>
            <a:spcAft>
              <a:spcPts val="0"/>
            </a:spcAft>
          </a:pPr>
          <a:r>
            <a:rPr lang="el-GR" sz="2400" b="0" dirty="0" smtClean="0"/>
            <a:t>Το μίγμα των αερίων προσφέρεται στον ασθενή αφού πρώτα </a:t>
          </a:r>
          <a:r>
            <a:rPr lang="el-GR" sz="2400" b="1" dirty="0" smtClean="0">
              <a:solidFill>
                <a:srgbClr val="820000"/>
              </a:solidFill>
            </a:rPr>
            <a:t>καθαριστεί</a:t>
          </a:r>
          <a:r>
            <a:rPr lang="en-US" sz="2400" b="1" dirty="0" smtClean="0">
              <a:solidFill>
                <a:srgbClr val="820000"/>
              </a:solidFill>
            </a:rPr>
            <a:t>, </a:t>
          </a:r>
          <a:r>
            <a:rPr lang="el-GR" sz="2400" b="1" dirty="0" smtClean="0">
              <a:solidFill>
                <a:srgbClr val="820000"/>
              </a:solidFill>
            </a:rPr>
            <a:t>εφυγρανθεί και θερμανθεί </a:t>
          </a:r>
          <a:endParaRPr lang="el-GR" sz="2400" b="1" dirty="0">
            <a:solidFill>
              <a:srgbClr val="820000"/>
            </a:solidFill>
          </a:endParaRPr>
        </a:p>
      </dgm:t>
    </dgm:pt>
    <dgm:pt modelId="{CD99A99D-32ED-4C66-B89E-DCF28AB2A714}" type="parTrans" cxnId="{96E7653E-9657-45BE-A2AD-34B9981ED28B}">
      <dgm:prSet/>
      <dgm:spPr/>
      <dgm:t>
        <a:bodyPr/>
        <a:lstStyle/>
        <a:p>
          <a:pPr>
            <a:lnSpc>
              <a:spcPct val="100000"/>
            </a:lnSpc>
            <a:spcBef>
              <a:spcPts val="0"/>
            </a:spcBef>
            <a:spcAft>
              <a:spcPts val="0"/>
            </a:spcAft>
          </a:pPr>
          <a:endParaRPr lang="el-GR" sz="2400"/>
        </a:p>
      </dgm:t>
    </dgm:pt>
    <dgm:pt modelId="{D01DBFAA-0854-40F6-88AA-5C3926CA7D8F}" type="sibTrans" cxnId="{96E7653E-9657-45BE-A2AD-34B9981ED28B}">
      <dgm:prSet/>
      <dgm:spPr/>
      <dgm:t>
        <a:bodyPr/>
        <a:lstStyle/>
        <a:p>
          <a:pPr>
            <a:lnSpc>
              <a:spcPct val="100000"/>
            </a:lnSpc>
            <a:spcBef>
              <a:spcPts val="0"/>
            </a:spcBef>
            <a:spcAft>
              <a:spcPts val="0"/>
            </a:spcAft>
          </a:pPr>
          <a:endParaRPr lang="el-GR" sz="2400"/>
        </a:p>
      </dgm:t>
    </dgm:pt>
    <dgm:pt modelId="{888AC1E6-ED12-4B1F-811C-8D4E2EF3DD50}">
      <dgm:prSet custT="1"/>
      <dgm:spPr>
        <a:noFill/>
        <a:ln>
          <a:solidFill>
            <a:srgbClr val="004B82"/>
          </a:solidFill>
        </a:ln>
      </dgm:spPr>
      <dgm:t>
        <a:bodyPr anchor="ctr"/>
        <a:lstStyle/>
        <a:p>
          <a:pPr rtl="0">
            <a:lnSpc>
              <a:spcPct val="100000"/>
            </a:lnSpc>
            <a:spcBef>
              <a:spcPts val="0"/>
            </a:spcBef>
            <a:spcAft>
              <a:spcPts val="0"/>
            </a:spcAft>
          </a:pPr>
          <a:r>
            <a:rPr lang="el-GR" sz="2400" b="0" dirty="0" smtClean="0"/>
            <a:t>Ο εκπνεόμενος αέρας μέσω του εκπνευστικού σκέλους του κυκλώματος και ειδικού φίλτρου ρέει προς την ατμόσφαιρα </a:t>
          </a:r>
          <a:endParaRPr lang="el-GR" sz="2400" b="0" dirty="0"/>
        </a:p>
      </dgm:t>
    </dgm:pt>
    <dgm:pt modelId="{E0507706-5C23-481F-B0AD-15316C802401}" type="parTrans" cxnId="{185636DC-715A-4D26-BEC3-8E5BB0306D81}">
      <dgm:prSet/>
      <dgm:spPr/>
      <dgm:t>
        <a:bodyPr/>
        <a:lstStyle/>
        <a:p>
          <a:pPr>
            <a:lnSpc>
              <a:spcPct val="100000"/>
            </a:lnSpc>
            <a:spcBef>
              <a:spcPts val="0"/>
            </a:spcBef>
            <a:spcAft>
              <a:spcPts val="0"/>
            </a:spcAft>
          </a:pPr>
          <a:endParaRPr lang="el-GR" sz="2400"/>
        </a:p>
      </dgm:t>
    </dgm:pt>
    <dgm:pt modelId="{F0453005-3607-4F7F-B0D9-4B1CE68857A6}" type="sibTrans" cxnId="{185636DC-715A-4D26-BEC3-8E5BB0306D81}">
      <dgm:prSet/>
      <dgm:spPr/>
      <dgm:t>
        <a:bodyPr/>
        <a:lstStyle/>
        <a:p>
          <a:pPr>
            <a:lnSpc>
              <a:spcPct val="100000"/>
            </a:lnSpc>
            <a:spcBef>
              <a:spcPts val="0"/>
            </a:spcBef>
            <a:spcAft>
              <a:spcPts val="0"/>
            </a:spcAft>
          </a:pPr>
          <a:endParaRPr lang="el-GR" sz="2400"/>
        </a:p>
      </dgm:t>
    </dgm:pt>
    <dgm:pt modelId="{F59472DA-2EDA-48EF-9A64-2AE92564BD9F}">
      <dgm:prSet custT="1"/>
      <dgm:spPr>
        <a:noFill/>
        <a:ln>
          <a:solidFill>
            <a:srgbClr val="004B82"/>
          </a:solidFill>
        </a:ln>
      </dgm:spPr>
      <dgm:t>
        <a:bodyPr anchor="ctr"/>
        <a:lstStyle/>
        <a:p>
          <a:pPr rtl="0">
            <a:lnSpc>
              <a:spcPct val="100000"/>
            </a:lnSpc>
            <a:spcBef>
              <a:spcPts val="0"/>
            </a:spcBef>
            <a:spcAft>
              <a:spcPts val="0"/>
            </a:spcAft>
          </a:pPr>
          <a:r>
            <a:rPr lang="el-GR" sz="2400" b="0" dirty="0" smtClean="0"/>
            <a:t>Η εκπνευστική βαλβίδα κλείνει κατά την εισπνοή για να εκπτυχθούν οι πνεύμονες</a:t>
          </a:r>
          <a:endParaRPr lang="el-GR" sz="2400" b="0" dirty="0"/>
        </a:p>
      </dgm:t>
    </dgm:pt>
    <dgm:pt modelId="{9792D225-2F02-4C4F-899B-296F11578A46}" type="parTrans" cxnId="{53DEE45B-8BE5-4557-B0CA-682D72B13695}">
      <dgm:prSet/>
      <dgm:spPr/>
      <dgm:t>
        <a:bodyPr/>
        <a:lstStyle/>
        <a:p>
          <a:pPr>
            <a:lnSpc>
              <a:spcPct val="100000"/>
            </a:lnSpc>
            <a:spcBef>
              <a:spcPts val="0"/>
            </a:spcBef>
            <a:spcAft>
              <a:spcPts val="0"/>
            </a:spcAft>
          </a:pPr>
          <a:endParaRPr lang="el-GR" sz="2400"/>
        </a:p>
      </dgm:t>
    </dgm:pt>
    <dgm:pt modelId="{92E35030-5B91-4BAF-BE2E-026D49EB0E65}" type="sibTrans" cxnId="{53DEE45B-8BE5-4557-B0CA-682D72B13695}">
      <dgm:prSet/>
      <dgm:spPr/>
      <dgm:t>
        <a:bodyPr/>
        <a:lstStyle/>
        <a:p>
          <a:pPr>
            <a:lnSpc>
              <a:spcPct val="100000"/>
            </a:lnSpc>
            <a:spcBef>
              <a:spcPts val="0"/>
            </a:spcBef>
            <a:spcAft>
              <a:spcPts val="0"/>
            </a:spcAft>
          </a:pPr>
          <a:endParaRPr lang="el-GR" sz="2400"/>
        </a:p>
      </dgm:t>
    </dgm:pt>
    <dgm:pt modelId="{38394DC6-06F6-42A8-97CE-307CA2D0043F}" type="pres">
      <dgm:prSet presAssocID="{D96C3B85-F6A2-443A-97A9-61CF0065F34C}" presName="vert0" presStyleCnt="0">
        <dgm:presLayoutVars>
          <dgm:dir/>
          <dgm:animOne val="branch"/>
          <dgm:animLvl val="lvl"/>
        </dgm:presLayoutVars>
      </dgm:prSet>
      <dgm:spPr/>
      <dgm:t>
        <a:bodyPr/>
        <a:lstStyle/>
        <a:p>
          <a:endParaRPr lang="el-GR"/>
        </a:p>
      </dgm:t>
    </dgm:pt>
    <dgm:pt modelId="{0BA5C900-8214-4199-A308-B63A6CAFABB4}" type="pres">
      <dgm:prSet presAssocID="{97E6AD2F-C631-44FF-934A-CD71B75A0FC9}" presName="thickLine" presStyleLbl="alignNode1" presStyleIdx="0" presStyleCnt="4"/>
      <dgm:spPr/>
    </dgm:pt>
    <dgm:pt modelId="{6B2ABAE7-874E-4BB1-8973-AE9C13DE4336}" type="pres">
      <dgm:prSet presAssocID="{97E6AD2F-C631-44FF-934A-CD71B75A0FC9}" presName="horz1" presStyleCnt="0"/>
      <dgm:spPr/>
    </dgm:pt>
    <dgm:pt modelId="{79914801-3607-4A8B-A13A-5752AA8EDB0D}" type="pres">
      <dgm:prSet presAssocID="{97E6AD2F-C631-44FF-934A-CD71B75A0FC9}" presName="tx1" presStyleLbl="revTx" presStyleIdx="0" presStyleCnt="4"/>
      <dgm:spPr/>
      <dgm:t>
        <a:bodyPr/>
        <a:lstStyle/>
        <a:p>
          <a:endParaRPr lang="el-GR"/>
        </a:p>
      </dgm:t>
    </dgm:pt>
    <dgm:pt modelId="{F34F2C34-9F55-4E9F-9FB8-EE63BCACBAEA}" type="pres">
      <dgm:prSet presAssocID="{97E6AD2F-C631-44FF-934A-CD71B75A0FC9}" presName="vert1" presStyleCnt="0"/>
      <dgm:spPr/>
    </dgm:pt>
    <dgm:pt modelId="{0FAA6B2F-5F8A-4221-9206-9973192D0644}" type="pres">
      <dgm:prSet presAssocID="{99598F72-BBAB-4670-BE05-EB8E704CD855}" presName="thickLine" presStyleLbl="alignNode1" presStyleIdx="1" presStyleCnt="4"/>
      <dgm:spPr>
        <a:ln>
          <a:solidFill>
            <a:srgbClr val="004B82"/>
          </a:solidFill>
        </a:ln>
      </dgm:spPr>
      <dgm:t>
        <a:bodyPr/>
        <a:lstStyle/>
        <a:p>
          <a:endParaRPr lang="el-GR"/>
        </a:p>
      </dgm:t>
    </dgm:pt>
    <dgm:pt modelId="{9EC3794D-0524-4BD4-855D-29AA1A5BD141}" type="pres">
      <dgm:prSet presAssocID="{99598F72-BBAB-4670-BE05-EB8E704CD855}" presName="horz1" presStyleCnt="0"/>
      <dgm:spPr/>
    </dgm:pt>
    <dgm:pt modelId="{D5DEDF1A-8A65-4287-B841-1B6BAD2CD330}" type="pres">
      <dgm:prSet presAssocID="{99598F72-BBAB-4670-BE05-EB8E704CD855}" presName="tx1" presStyleLbl="revTx" presStyleIdx="1" presStyleCnt="4"/>
      <dgm:spPr/>
      <dgm:t>
        <a:bodyPr/>
        <a:lstStyle/>
        <a:p>
          <a:endParaRPr lang="el-GR"/>
        </a:p>
      </dgm:t>
    </dgm:pt>
    <dgm:pt modelId="{CD2E1D59-9662-4A16-96A9-6ACC6713F41E}" type="pres">
      <dgm:prSet presAssocID="{99598F72-BBAB-4670-BE05-EB8E704CD855}" presName="vert1" presStyleCnt="0"/>
      <dgm:spPr/>
    </dgm:pt>
    <dgm:pt modelId="{7D65E68C-AB54-4CC7-90FA-6D962D8FCDFC}" type="pres">
      <dgm:prSet presAssocID="{888AC1E6-ED12-4B1F-811C-8D4E2EF3DD50}" presName="thickLine" presStyleLbl="alignNode1" presStyleIdx="2" presStyleCnt="4"/>
      <dgm:spPr/>
    </dgm:pt>
    <dgm:pt modelId="{B3F2A56E-1BB1-4643-8354-09D9EE829D55}" type="pres">
      <dgm:prSet presAssocID="{888AC1E6-ED12-4B1F-811C-8D4E2EF3DD50}" presName="horz1" presStyleCnt="0"/>
      <dgm:spPr/>
    </dgm:pt>
    <dgm:pt modelId="{81322C08-92F4-406B-8F00-C8BA97ED0F69}" type="pres">
      <dgm:prSet presAssocID="{888AC1E6-ED12-4B1F-811C-8D4E2EF3DD50}" presName="tx1" presStyleLbl="revTx" presStyleIdx="2" presStyleCnt="4" custLinFactNeighborX="377" custLinFactNeighborY="-8"/>
      <dgm:spPr/>
      <dgm:t>
        <a:bodyPr/>
        <a:lstStyle/>
        <a:p>
          <a:endParaRPr lang="el-GR"/>
        </a:p>
      </dgm:t>
    </dgm:pt>
    <dgm:pt modelId="{FEEFF0D2-EE8E-45B3-9512-9DB4E5060FF1}" type="pres">
      <dgm:prSet presAssocID="{888AC1E6-ED12-4B1F-811C-8D4E2EF3DD50}" presName="vert1" presStyleCnt="0"/>
      <dgm:spPr/>
    </dgm:pt>
    <dgm:pt modelId="{BC89768E-44FB-4CE1-ACB1-992C9B96FF15}" type="pres">
      <dgm:prSet presAssocID="{F59472DA-2EDA-48EF-9A64-2AE92564BD9F}" presName="thickLine" presStyleLbl="alignNode1" presStyleIdx="3" presStyleCnt="4"/>
      <dgm:spPr/>
    </dgm:pt>
    <dgm:pt modelId="{5A0BD011-571F-472C-821C-D3BD647EC04F}" type="pres">
      <dgm:prSet presAssocID="{F59472DA-2EDA-48EF-9A64-2AE92564BD9F}" presName="horz1" presStyleCnt="0"/>
      <dgm:spPr/>
    </dgm:pt>
    <dgm:pt modelId="{89746620-A007-40A4-BB3F-9AD1A95CF182}" type="pres">
      <dgm:prSet presAssocID="{F59472DA-2EDA-48EF-9A64-2AE92564BD9F}" presName="tx1" presStyleLbl="revTx" presStyleIdx="3" presStyleCnt="4"/>
      <dgm:spPr/>
      <dgm:t>
        <a:bodyPr/>
        <a:lstStyle/>
        <a:p>
          <a:endParaRPr lang="el-GR"/>
        </a:p>
      </dgm:t>
    </dgm:pt>
    <dgm:pt modelId="{30003817-5A7F-4A8C-9573-CB6331F6D642}" type="pres">
      <dgm:prSet presAssocID="{F59472DA-2EDA-48EF-9A64-2AE92564BD9F}" presName="vert1" presStyleCnt="0"/>
      <dgm:spPr/>
    </dgm:pt>
  </dgm:ptLst>
  <dgm:cxnLst>
    <dgm:cxn modelId="{185636DC-715A-4D26-BEC3-8E5BB0306D81}" srcId="{D96C3B85-F6A2-443A-97A9-61CF0065F34C}" destId="{888AC1E6-ED12-4B1F-811C-8D4E2EF3DD50}" srcOrd="2" destOrd="0" parTransId="{E0507706-5C23-481F-B0AD-15316C802401}" sibTransId="{F0453005-3607-4F7F-B0D9-4B1CE68857A6}"/>
    <dgm:cxn modelId="{E33AA41E-3DE0-4E65-A361-BE0C29F491C5}" srcId="{D96C3B85-F6A2-443A-97A9-61CF0065F34C}" destId="{97E6AD2F-C631-44FF-934A-CD71B75A0FC9}" srcOrd="0" destOrd="0" parTransId="{26CE7A5C-AFF0-4FE1-8340-23AC6CFC3E7C}" sibTransId="{0F23C40B-5FFC-455B-B5C9-58320529D308}"/>
    <dgm:cxn modelId="{96E7653E-9657-45BE-A2AD-34B9981ED28B}" srcId="{D96C3B85-F6A2-443A-97A9-61CF0065F34C}" destId="{99598F72-BBAB-4670-BE05-EB8E704CD855}" srcOrd="1" destOrd="0" parTransId="{CD99A99D-32ED-4C66-B89E-DCF28AB2A714}" sibTransId="{D01DBFAA-0854-40F6-88AA-5C3926CA7D8F}"/>
    <dgm:cxn modelId="{AA5560C2-80DB-46EF-A991-934B685AA9EF}" type="presOf" srcId="{F59472DA-2EDA-48EF-9A64-2AE92564BD9F}" destId="{89746620-A007-40A4-BB3F-9AD1A95CF182}" srcOrd="0" destOrd="0" presId="urn:microsoft.com/office/officeart/2008/layout/LinedList"/>
    <dgm:cxn modelId="{91EB2C99-77D8-46D0-824D-47B45D7CC269}" type="presOf" srcId="{97E6AD2F-C631-44FF-934A-CD71B75A0FC9}" destId="{79914801-3607-4A8B-A13A-5752AA8EDB0D}" srcOrd="0" destOrd="0" presId="urn:microsoft.com/office/officeart/2008/layout/LinedList"/>
    <dgm:cxn modelId="{01661AE5-9FCE-47D8-BA6F-265D67CF031A}" type="presOf" srcId="{888AC1E6-ED12-4B1F-811C-8D4E2EF3DD50}" destId="{81322C08-92F4-406B-8F00-C8BA97ED0F69}" srcOrd="0" destOrd="0" presId="urn:microsoft.com/office/officeart/2008/layout/LinedList"/>
    <dgm:cxn modelId="{3FAE8430-2F20-40BB-A192-F0430A1AEF36}" type="presOf" srcId="{D96C3B85-F6A2-443A-97A9-61CF0065F34C}" destId="{38394DC6-06F6-42A8-97CE-307CA2D0043F}" srcOrd="0" destOrd="0" presId="urn:microsoft.com/office/officeart/2008/layout/LinedList"/>
    <dgm:cxn modelId="{53DEE45B-8BE5-4557-B0CA-682D72B13695}" srcId="{D96C3B85-F6A2-443A-97A9-61CF0065F34C}" destId="{F59472DA-2EDA-48EF-9A64-2AE92564BD9F}" srcOrd="3" destOrd="0" parTransId="{9792D225-2F02-4C4F-899B-296F11578A46}" sibTransId="{92E35030-5B91-4BAF-BE2E-026D49EB0E65}"/>
    <dgm:cxn modelId="{DA6D9B69-9A42-4B7D-ADE8-33EEB36FAAF8}" type="presOf" srcId="{99598F72-BBAB-4670-BE05-EB8E704CD855}" destId="{D5DEDF1A-8A65-4287-B841-1B6BAD2CD330}" srcOrd="0" destOrd="0" presId="urn:microsoft.com/office/officeart/2008/layout/LinedList"/>
    <dgm:cxn modelId="{261CED2C-499B-4671-AAFA-5B9521B37753}" type="presParOf" srcId="{38394DC6-06F6-42A8-97CE-307CA2D0043F}" destId="{0BA5C900-8214-4199-A308-B63A6CAFABB4}" srcOrd="0" destOrd="0" presId="urn:microsoft.com/office/officeart/2008/layout/LinedList"/>
    <dgm:cxn modelId="{A72033B5-24E0-4CA7-802A-5752B2B39378}" type="presParOf" srcId="{38394DC6-06F6-42A8-97CE-307CA2D0043F}" destId="{6B2ABAE7-874E-4BB1-8973-AE9C13DE4336}" srcOrd="1" destOrd="0" presId="urn:microsoft.com/office/officeart/2008/layout/LinedList"/>
    <dgm:cxn modelId="{92D13AFA-D890-4F02-A4FA-61927113DBB5}" type="presParOf" srcId="{6B2ABAE7-874E-4BB1-8973-AE9C13DE4336}" destId="{79914801-3607-4A8B-A13A-5752AA8EDB0D}" srcOrd="0" destOrd="0" presId="urn:microsoft.com/office/officeart/2008/layout/LinedList"/>
    <dgm:cxn modelId="{6CDD009B-5797-438C-9E45-B254D4121457}" type="presParOf" srcId="{6B2ABAE7-874E-4BB1-8973-AE9C13DE4336}" destId="{F34F2C34-9F55-4E9F-9FB8-EE63BCACBAEA}" srcOrd="1" destOrd="0" presId="urn:microsoft.com/office/officeart/2008/layout/LinedList"/>
    <dgm:cxn modelId="{6BA47501-5E73-472F-A7E7-AFA88B34C649}" type="presParOf" srcId="{38394DC6-06F6-42A8-97CE-307CA2D0043F}" destId="{0FAA6B2F-5F8A-4221-9206-9973192D0644}" srcOrd="2" destOrd="0" presId="urn:microsoft.com/office/officeart/2008/layout/LinedList"/>
    <dgm:cxn modelId="{8AE2D60B-68C1-4946-BC9F-C18B8FA1D909}" type="presParOf" srcId="{38394DC6-06F6-42A8-97CE-307CA2D0043F}" destId="{9EC3794D-0524-4BD4-855D-29AA1A5BD141}" srcOrd="3" destOrd="0" presId="urn:microsoft.com/office/officeart/2008/layout/LinedList"/>
    <dgm:cxn modelId="{B4EB4560-5313-4544-BD2A-410DB71A30D4}" type="presParOf" srcId="{9EC3794D-0524-4BD4-855D-29AA1A5BD141}" destId="{D5DEDF1A-8A65-4287-B841-1B6BAD2CD330}" srcOrd="0" destOrd="0" presId="urn:microsoft.com/office/officeart/2008/layout/LinedList"/>
    <dgm:cxn modelId="{B3727D02-E4EF-4720-B79A-B01606FA2A9D}" type="presParOf" srcId="{9EC3794D-0524-4BD4-855D-29AA1A5BD141}" destId="{CD2E1D59-9662-4A16-96A9-6ACC6713F41E}" srcOrd="1" destOrd="0" presId="urn:microsoft.com/office/officeart/2008/layout/LinedList"/>
    <dgm:cxn modelId="{E0A1BDF8-FC0B-4F64-8683-659BB703ECF1}" type="presParOf" srcId="{38394DC6-06F6-42A8-97CE-307CA2D0043F}" destId="{7D65E68C-AB54-4CC7-90FA-6D962D8FCDFC}" srcOrd="4" destOrd="0" presId="urn:microsoft.com/office/officeart/2008/layout/LinedList"/>
    <dgm:cxn modelId="{B0272C2A-2333-4AF8-A355-ECE3D8782B6E}" type="presParOf" srcId="{38394DC6-06F6-42A8-97CE-307CA2D0043F}" destId="{B3F2A56E-1BB1-4643-8354-09D9EE829D55}" srcOrd="5" destOrd="0" presId="urn:microsoft.com/office/officeart/2008/layout/LinedList"/>
    <dgm:cxn modelId="{C94572AD-2187-4F8D-8997-662B5A409BC2}" type="presParOf" srcId="{B3F2A56E-1BB1-4643-8354-09D9EE829D55}" destId="{81322C08-92F4-406B-8F00-C8BA97ED0F69}" srcOrd="0" destOrd="0" presId="urn:microsoft.com/office/officeart/2008/layout/LinedList"/>
    <dgm:cxn modelId="{4007DDEA-C9BD-454C-A9DD-02D5E0CBC3BE}" type="presParOf" srcId="{B3F2A56E-1BB1-4643-8354-09D9EE829D55}" destId="{FEEFF0D2-EE8E-45B3-9512-9DB4E5060FF1}" srcOrd="1" destOrd="0" presId="urn:microsoft.com/office/officeart/2008/layout/LinedList"/>
    <dgm:cxn modelId="{374C524E-54E6-4435-B43A-7B2248F82C9C}" type="presParOf" srcId="{38394DC6-06F6-42A8-97CE-307CA2D0043F}" destId="{BC89768E-44FB-4CE1-ACB1-992C9B96FF15}" srcOrd="6" destOrd="0" presId="urn:microsoft.com/office/officeart/2008/layout/LinedList"/>
    <dgm:cxn modelId="{2425733D-E401-41E3-B1AC-EBDB92FB6185}" type="presParOf" srcId="{38394DC6-06F6-42A8-97CE-307CA2D0043F}" destId="{5A0BD011-571F-472C-821C-D3BD647EC04F}" srcOrd="7" destOrd="0" presId="urn:microsoft.com/office/officeart/2008/layout/LinedList"/>
    <dgm:cxn modelId="{F9CBA5A9-142E-4EB2-8C7C-12B36931B626}" type="presParOf" srcId="{5A0BD011-571F-472C-821C-D3BD647EC04F}" destId="{89746620-A007-40A4-BB3F-9AD1A95CF182}" srcOrd="0" destOrd="0" presId="urn:microsoft.com/office/officeart/2008/layout/LinedList"/>
    <dgm:cxn modelId="{B929FF7E-BF44-4F53-B040-3F9446A248A0}" type="presParOf" srcId="{5A0BD011-571F-472C-821C-D3BD647EC04F}" destId="{30003817-5A7F-4A8C-9573-CB6331F6D642}" srcOrd="1" destOrd="0" presId="urn:microsoft.com/office/officeart/2008/layout/LinedList"/>
  </dgm:cxnLst>
  <dgm:bg>
    <a:noFill/>
  </dgm:bg>
  <dgm:whole>
    <a:ln>
      <a:solidFill>
        <a:srgbClr val="004B8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07B0FE-64C6-4B23-B561-70A28E7BA1AD}" type="doc">
      <dgm:prSet loTypeId="urn:microsoft.com/office/officeart/2005/8/layout/target3" loCatId="relationship" qsTypeId="urn:microsoft.com/office/officeart/2005/8/quickstyle/simple4" qsCatId="simple" csTypeId="urn:microsoft.com/office/officeart/2005/8/colors/accent0_2" csCatId="mainScheme" phldr="1"/>
      <dgm:spPr/>
      <dgm:t>
        <a:bodyPr/>
        <a:lstStyle/>
        <a:p>
          <a:endParaRPr lang="el-GR"/>
        </a:p>
      </dgm:t>
    </dgm:pt>
    <dgm:pt modelId="{A05FEFDA-7E9B-428A-8984-68F65AD9B6CE}">
      <dgm:prSet/>
      <dgm:spPr>
        <a:solidFill>
          <a:schemeClr val="bg1">
            <a:lumMod val="95000"/>
            <a:alpha val="90000"/>
          </a:schemeClr>
        </a:solidFill>
      </dgm:spPr>
      <dgm:t>
        <a:bodyPr/>
        <a:lstStyle/>
        <a:p>
          <a:pPr algn="l" rtl="0"/>
          <a:r>
            <a:rPr lang="el-GR" dirty="0" smtClean="0"/>
            <a:t>Α. Αναπνευστήρες αρνητικής πίεσης γύρω από το θώρακα  "σιδηρούς πνεύμων"</a:t>
          </a:r>
          <a:endParaRPr lang="el-GR" dirty="0"/>
        </a:p>
      </dgm:t>
    </dgm:pt>
    <dgm:pt modelId="{CC794A34-A22F-452E-B7C7-D381975EA23A}" type="parTrans" cxnId="{5BD8FF1C-A4A6-4EC4-A3C6-3DEB719E4F0C}">
      <dgm:prSet/>
      <dgm:spPr/>
      <dgm:t>
        <a:bodyPr/>
        <a:lstStyle/>
        <a:p>
          <a:endParaRPr lang="el-GR"/>
        </a:p>
      </dgm:t>
    </dgm:pt>
    <dgm:pt modelId="{8C0305FE-5E2B-463B-8576-FFF6101F7973}" type="sibTrans" cxnId="{5BD8FF1C-A4A6-4EC4-A3C6-3DEB719E4F0C}">
      <dgm:prSet/>
      <dgm:spPr/>
      <dgm:t>
        <a:bodyPr/>
        <a:lstStyle/>
        <a:p>
          <a:endParaRPr lang="el-GR"/>
        </a:p>
      </dgm:t>
    </dgm:pt>
    <dgm:pt modelId="{B9C17082-94FA-4B93-B5B7-C4FD1934928A}">
      <dgm:prSet/>
      <dgm:spPr>
        <a:solidFill>
          <a:schemeClr val="bg1">
            <a:lumMod val="95000"/>
            <a:alpha val="90000"/>
          </a:schemeClr>
        </a:solidFill>
      </dgm:spPr>
      <dgm:t>
        <a:bodyPr/>
        <a:lstStyle/>
        <a:p>
          <a:pPr algn="l" rtl="0"/>
          <a:r>
            <a:rPr lang="el-GR" dirty="0" smtClean="0">
              <a:effectLst/>
            </a:rPr>
            <a:t>Β. </a:t>
          </a:r>
          <a:r>
            <a:rPr lang="el-GR" b="0" dirty="0" smtClean="0">
              <a:effectLst/>
            </a:rPr>
            <a:t>Αναπνευστήρες θετικής πίεσης μέσα στους αεραγωγούς</a:t>
          </a:r>
          <a:endParaRPr lang="el-GR" b="0" dirty="0">
            <a:effectLst/>
          </a:endParaRPr>
        </a:p>
      </dgm:t>
    </dgm:pt>
    <dgm:pt modelId="{1E3CA76B-02E7-4C87-949B-84ED7369A161}" type="parTrans" cxnId="{06D3C80D-63A0-4D2F-8214-B852B1A84C90}">
      <dgm:prSet/>
      <dgm:spPr/>
      <dgm:t>
        <a:bodyPr/>
        <a:lstStyle/>
        <a:p>
          <a:endParaRPr lang="el-GR"/>
        </a:p>
      </dgm:t>
    </dgm:pt>
    <dgm:pt modelId="{C420A052-9494-4F2D-901C-070F1ECD867A}" type="sibTrans" cxnId="{06D3C80D-63A0-4D2F-8214-B852B1A84C90}">
      <dgm:prSet/>
      <dgm:spPr/>
      <dgm:t>
        <a:bodyPr/>
        <a:lstStyle/>
        <a:p>
          <a:endParaRPr lang="el-GR"/>
        </a:p>
      </dgm:t>
    </dgm:pt>
    <dgm:pt modelId="{41788304-88FE-4F03-BD7B-7742C3C9E644}">
      <dgm:prSet/>
      <dgm:spPr/>
      <dgm:t>
        <a:bodyPr/>
        <a:lstStyle/>
        <a:p>
          <a:pPr rtl="0"/>
          <a:r>
            <a:rPr lang="el-GR" b="1" baseline="0" dirty="0" smtClean="0">
              <a:effectLst/>
            </a:rPr>
            <a:t>Αναπνευστήρες όγκου</a:t>
          </a:r>
          <a:endParaRPr lang="el-GR" baseline="0" dirty="0">
            <a:effectLst/>
          </a:endParaRPr>
        </a:p>
      </dgm:t>
    </dgm:pt>
    <dgm:pt modelId="{4DF489B3-E8F1-422C-AB8B-3AF10221763B}" type="parTrans" cxnId="{C459E394-2B63-4F94-8D60-5B1AD1F6EE85}">
      <dgm:prSet/>
      <dgm:spPr/>
      <dgm:t>
        <a:bodyPr/>
        <a:lstStyle/>
        <a:p>
          <a:endParaRPr lang="el-GR"/>
        </a:p>
      </dgm:t>
    </dgm:pt>
    <dgm:pt modelId="{0E6A169C-586B-4809-AA68-84CD67F19013}" type="sibTrans" cxnId="{C459E394-2B63-4F94-8D60-5B1AD1F6EE85}">
      <dgm:prSet/>
      <dgm:spPr/>
      <dgm:t>
        <a:bodyPr/>
        <a:lstStyle/>
        <a:p>
          <a:endParaRPr lang="el-GR"/>
        </a:p>
      </dgm:t>
    </dgm:pt>
    <dgm:pt modelId="{2929F20B-47E9-4602-86EB-10D989C3FBEC}">
      <dgm:prSet/>
      <dgm:spPr/>
      <dgm:t>
        <a:bodyPr/>
        <a:lstStyle/>
        <a:p>
          <a:pPr rtl="0"/>
          <a:r>
            <a:rPr lang="el-GR" b="1" baseline="0" dirty="0" smtClean="0">
              <a:effectLst/>
            </a:rPr>
            <a:t>Αναπνευστήρες πίεσης</a:t>
          </a:r>
          <a:endParaRPr lang="el-GR" baseline="0" dirty="0">
            <a:effectLst/>
          </a:endParaRPr>
        </a:p>
      </dgm:t>
    </dgm:pt>
    <dgm:pt modelId="{59F5FF1E-5145-412B-B1AF-E8008853242F}" type="parTrans" cxnId="{8B40E788-3D01-43F7-9E30-4360618B733C}">
      <dgm:prSet/>
      <dgm:spPr/>
      <dgm:t>
        <a:bodyPr/>
        <a:lstStyle/>
        <a:p>
          <a:endParaRPr lang="el-GR"/>
        </a:p>
      </dgm:t>
    </dgm:pt>
    <dgm:pt modelId="{F49634B8-C07C-440B-94E0-5A8FDEB92CD1}" type="sibTrans" cxnId="{8B40E788-3D01-43F7-9E30-4360618B733C}">
      <dgm:prSet/>
      <dgm:spPr/>
      <dgm:t>
        <a:bodyPr/>
        <a:lstStyle/>
        <a:p>
          <a:endParaRPr lang="el-GR"/>
        </a:p>
      </dgm:t>
    </dgm:pt>
    <dgm:pt modelId="{C8917F28-7B4A-48B8-AD65-D85509240BB5}">
      <dgm:prSet/>
      <dgm:spPr/>
      <dgm:t>
        <a:bodyPr/>
        <a:lstStyle/>
        <a:p>
          <a:pPr rtl="0"/>
          <a:r>
            <a:rPr lang="el-GR" b="1" baseline="0" dirty="0" smtClean="0">
              <a:effectLst/>
            </a:rPr>
            <a:t>Συνδυασμοί: συστήματα κλειστής αγκύλης (</a:t>
          </a:r>
          <a:r>
            <a:rPr lang="en-US" b="1" baseline="0" dirty="0" smtClean="0">
              <a:effectLst/>
            </a:rPr>
            <a:t>closed loop), </a:t>
          </a:r>
          <a:r>
            <a:rPr lang="el-GR" b="1" baseline="0" dirty="0" smtClean="0">
              <a:effectLst/>
            </a:rPr>
            <a:t>σκεπτόμενοι αναπνευστήρες;</a:t>
          </a:r>
          <a:endParaRPr lang="el-GR" baseline="0" dirty="0">
            <a:effectLst/>
          </a:endParaRPr>
        </a:p>
      </dgm:t>
    </dgm:pt>
    <dgm:pt modelId="{3BFD3930-C2B5-4E16-90EF-93F49BA040DA}" type="parTrans" cxnId="{0EAE48A4-72C6-4041-A496-28FB18E58679}">
      <dgm:prSet/>
      <dgm:spPr/>
      <dgm:t>
        <a:bodyPr/>
        <a:lstStyle/>
        <a:p>
          <a:endParaRPr lang="el-GR"/>
        </a:p>
      </dgm:t>
    </dgm:pt>
    <dgm:pt modelId="{FCDFE2A5-87F1-48EC-8F31-EF4FBEA42EFC}" type="sibTrans" cxnId="{0EAE48A4-72C6-4041-A496-28FB18E58679}">
      <dgm:prSet/>
      <dgm:spPr/>
      <dgm:t>
        <a:bodyPr/>
        <a:lstStyle/>
        <a:p>
          <a:endParaRPr lang="el-GR"/>
        </a:p>
      </dgm:t>
    </dgm:pt>
    <dgm:pt modelId="{4946D35C-402D-45B3-B3A0-DA9777B1270F}" type="pres">
      <dgm:prSet presAssocID="{CD07B0FE-64C6-4B23-B561-70A28E7BA1AD}" presName="Name0" presStyleCnt="0">
        <dgm:presLayoutVars>
          <dgm:chMax val="7"/>
          <dgm:dir/>
          <dgm:animLvl val="lvl"/>
          <dgm:resizeHandles val="exact"/>
        </dgm:presLayoutVars>
      </dgm:prSet>
      <dgm:spPr/>
      <dgm:t>
        <a:bodyPr/>
        <a:lstStyle/>
        <a:p>
          <a:endParaRPr lang="el-GR"/>
        </a:p>
      </dgm:t>
    </dgm:pt>
    <dgm:pt modelId="{F2F97C5C-9F34-4826-BD5E-5CEE33BBB8C8}" type="pres">
      <dgm:prSet presAssocID="{A05FEFDA-7E9B-428A-8984-68F65AD9B6CE}" presName="circle1" presStyleLbl="node1" presStyleIdx="0" presStyleCnt="2"/>
      <dgm:spPr/>
      <dgm:t>
        <a:bodyPr/>
        <a:lstStyle/>
        <a:p>
          <a:endParaRPr lang="el-GR"/>
        </a:p>
      </dgm:t>
    </dgm:pt>
    <dgm:pt modelId="{8826AAC9-E420-4BA0-A4C6-27B92A02EABD}" type="pres">
      <dgm:prSet presAssocID="{A05FEFDA-7E9B-428A-8984-68F65AD9B6CE}" presName="space" presStyleCnt="0"/>
      <dgm:spPr/>
      <dgm:t>
        <a:bodyPr/>
        <a:lstStyle/>
        <a:p>
          <a:endParaRPr lang="el-GR"/>
        </a:p>
      </dgm:t>
    </dgm:pt>
    <dgm:pt modelId="{3E55108B-874B-4FC0-A168-2068F590936C}" type="pres">
      <dgm:prSet presAssocID="{A05FEFDA-7E9B-428A-8984-68F65AD9B6CE}" presName="rect1" presStyleLbl="alignAcc1" presStyleIdx="0" presStyleCnt="2"/>
      <dgm:spPr/>
      <dgm:t>
        <a:bodyPr/>
        <a:lstStyle/>
        <a:p>
          <a:endParaRPr lang="el-GR"/>
        </a:p>
      </dgm:t>
    </dgm:pt>
    <dgm:pt modelId="{0FE2BF50-8D75-4A92-91FA-60087EDAED9E}" type="pres">
      <dgm:prSet presAssocID="{B9C17082-94FA-4B93-B5B7-C4FD1934928A}" presName="vertSpace2" presStyleLbl="node1" presStyleIdx="0" presStyleCnt="2"/>
      <dgm:spPr/>
      <dgm:t>
        <a:bodyPr/>
        <a:lstStyle/>
        <a:p>
          <a:endParaRPr lang="el-GR"/>
        </a:p>
      </dgm:t>
    </dgm:pt>
    <dgm:pt modelId="{E524F6C9-5CF3-4E0C-A4A7-A4AA13B61FE2}" type="pres">
      <dgm:prSet presAssocID="{B9C17082-94FA-4B93-B5B7-C4FD1934928A}" presName="circle2" presStyleLbl="node1" presStyleIdx="1" presStyleCnt="2"/>
      <dgm:spPr/>
      <dgm:t>
        <a:bodyPr/>
        <a:lstStyle/>
        <a:p>
          <a:endParaRPr lang="el-GR"/>
        </a:p>
      </dgm:t>
    </dgm:pt>
    <dgm:pt modelId="{2A4D0148-DD12-455A-A990-06E54B9DFC1E}" type="pres">
      <dgm:prSet presAssocID="{B9C17082-94FA-4B93-B5B7-C4FD1934928A}" presName="rect2" presStyleLbl="alignAcc1" presStyleIdx="1" presStyleCnt="2"/>
      <dgm:spPr/>
      <dgm:t>
        <a:bodyPr/>
        <a:lstStyle/>
        <a:p>
          <a:endParaRPr lang="el-GR"/>
        </a:p>
      </dgm:t>
    </dgm:pt>
    <dgm:pt modelId="{78D205BD-C667-4234-AF23-142DDEBE2D2B}" type="pres">
      <dgm:prSet presAssocID="{A05FEFDA-7E9B-428A-8984-68F65AD9B6CE}" presName="rect1ParTx" presStyleLbl="alignAcc1" presStyleIdx="1" presStyleCnt="2">
        <dgm:presLayoutVars>
          <dgm:chMax val="1"/>
          <dgm:bulletEnabled val="1"/>
        </dgm:presLayoutVars>
      </dgm:prSet>
      <dgm:spPr/>
      <dgm:t>
        <a:bodyPr/>
        <a:lstStyle/>
        <a:p>
          <a:endParaRPr lang="el-GR"/>
        </a:p>
      </dgm:t>
    </dgm:pt>
    <dgm:pt modelId="{2F713257-A4B1-4DF9-A16A-1852993AA090}" type="pres">
      <dgm:prSet presAssocID="{A05FEFDA-7E9B-428A-8984-68F65AD9B6CE}" presName="rect1ChTx" presStyleLbl="alignAcc1" presStyleIdx="1" presStyleCnt="2">
        <dgm:presLayoutVars>
          <dgm:bulletEnabled val="1"/>
        </dgm:presLayoutVars>
      </dgm:prSet>
      <dgm:spPr/>
      <dgm:t>
        <a:bodyPr/>
        <a:lstStyle/>
        <a:p>
          <a:endParaRPr lang="el-GR"/>
        </a:p>
      </dgm:t>
    </dgm:pt>
    <dgm:pt modelId="{E398269D-1B1B-4B99-A9BA-051C65FC1C22}" type="pres">
      <dgm:prSet presAssocID="{B9C17082-94FA-4B93-B5B7-C4FD1934928A}" presName="rect2ParTx" presStyleLbl="alignAcc1" presStyleIdx="1" presStyleCnt="2">
        <dgm:presLayoutVars>
          <dgm:chMax val="1"/>
          <dgm:bulletEnabled val="1"/>
        </dgm:presLayoutVars>
      </dgm:prSet>
      <dgm:spPr/>
      <dgm:t>
        <a:bodyPr/>
        <a:lstStyle/>
        <a:p>
          <a:endParaRPr lang="el-GR"/>
        </a:p>
      </dgm:t>
    </dgm:pt>
    <dgm:pt modelId="{A4C9BAA8-5B1C-4B13-B337-75ABB243A45F}" type="pres">
      <dgm:prSet presAssocID="{B9C17082-94FA-4B93-B5B7-C4FD1934928A}" presName="rect2ChTx" presStyleLbl="alignAcc1" presStyleIdx="1" presStyleCnt="2">
        <dgm:presLayoutVars>
          <dgm:bulletEnabled val="1"/>
        </dgm:presLayoutVars>
      </dgm:prSet>
      <dgm:spPr/>
      <dgm:t>
        <a:bodyPr/>
        <a:lstStyle/>
        <a:p>
          <a:endParaRPr lang="el-GR"/>
        </a:p>
      </dgm:t>
    </dgm:pt>
  </dgm:ptLst>
  <dgm:cxnLst>
    <dgm:cxn modelId="{4EBF7C6C-6D8E-4DBF-89B2-C85D175C192E}" type="presOf" srcId="{A05FEFDA-7E9B-428A-8984-68F65AD9B6CE}" destId="{3E55108B-874B-4FC0-A168-2068F590936C}" srcOrd="0" destOrd="0" presId="urn:microsoft.com/office/officeart/2005/8/layout/target3"/>
    <dgm:cxn modelId="{0EAE48A4-72C6-4041-A496-28FB18E58679}" srcId="{B9C17082-94FA-4B93-B5B7-C4FD1934928A}" destId="{C8917F28-7B4A-48B8-AD65-D85509240BB5}" srcOrd="2" destOrd="0" parTransId="{3BFD3930-C2B5-4E16-90EF-93F49BA040DA}" sibTransId="{FCDFE2A5-87F1-48EC-8F31-EF4FBEA42EFC}"/>
    <dgm:cxn modelId="{30361F94-C578-4739-9B73-BCFE71CFBF18}" type="presOf" srcId="{A05FEFDA-7E9B-428A-8984-68F65AD9B6CE}" destId="{78D205BD-C667-4234-AF23-142DDEBE2D2B}" srcOrd="1" destOrd="0" presId="urn:microsoft.com/office/officeart/2005/8/layout/target3"/>
    <dgm:cxn modelId="{165EA330-8F54-4243-85A7-9994B292A4F4}" type="presOf" srcId="{B9C17082-94FA-4B93-B5B7-C4FD1934928A}" destId="{2A4D0148-DD12-455A-A990-06E54B9DFC1E}" srcOrd="0" destOrd="0" presId="urn:microsoft.com/office/officeart/2005/8/layout/target3"/>
    <dgm:cxn modelId="{6EAABB1C-D5D1-4880-9783-2CF5E88686F6}" type="presOf" srcId="{2929F20B-47E9-4602-86EB-10D989C3FBEC}" destId="{A4C9BAA8-5B1C-4B13-B337-75ABB243A45F}" srcOrd="0" destOrd="1" presId="urn:microsoft.com/office/officeart/2005/8/layout/target3"/>
    <dgm:cxn modelId="{13C2F487-7F28-4A8A-A733-DE5818D100A8}" type="presOf" srcId="{B9C17082-94FA-4B93-B5B7-C4FD1934928A}" destId="{E398269D-1B1B-4B99-A9BA-051C65FC1C22}" srcOrd="1" destOrd="0" presId="urn:microsoft.com/office/officeart/2005/8/layout/target3"/>
    <dgm:cxn modelId="{06D3C80D-63A0-4D2F-8214-B852B1A84C90}" srcId="{CD07B0FE-64C6-4B23-B561-70A28E7BA1AD}" destId="{B9C17082-94FA-4B93-B5B7-C4FD1934928A}" srcOrd="1" destOrd="0" parTransId="{1E3CA76B-02E7-4C87-949B-84ED7369A161}" sibTransId="{C420A052-9494-4F2D-901C-070F1ECD867A}"/>
    <dgm:cxn modelId="{8B40E788-3D01-43F7-9E30-4360618B733C}" srcId="{B9C17082-94FA-4B93-B5B7-C4FD1934928A}" destId="{2929F20B-47E9-4602-86EB-10D989C3FBEC}" srcOrd="1" destOrd="0" parTransId="{59F5FF1E-5145-412B-B1AF-E8008853242F}" sibTransId="{F49634B8-C07C-440B-94E0-5A8FDEB92CD1}"/>
    <dgm:cxn modelId="{A275A5C2-44A0-44B2-957F-118A0AD14843}" type="presOf" srcId="{41788304-88FE-4F03-BD7B-7742C3C9E644}" destId="{A4C9BAA8-5B1C-4B13-B337-75ABB243A45F}" srcOrd="0" destOrd="0" presId="urn:microsoft.com/office/officeart/2005/8/layout/target3"/>
    <dgm:cxn modelId="{C309F6C4-347D-4913-8053-A5DD56F42C29}" type="presOf" srcId="{C8917F28-7B4A-48B8-AD65-D85509240BB5}" destId="{A4C9BAA8-5B1C-4B13-B337-75ABB243A45F}" srcOrd="0" destOrd="2" presId="urn:microsoft.com/office/officeart/2005/8/layout/target3"/>
    <dgm:cxn modelId="{3CEC9880-8A40-42E8-9ACB-F0FC71A2B053}" type="presOf" srcId="{CD07B0FE-64C6-4B23-B561-70A28E7BA1AD}" destId="{4946D35C-402D-45B3-B3A0-DA9777B1270F}" srcOrd="0" destOrd="0" presId="urn:microsoft.com/office/officeart/2005/8/layout/target3"/>
    <dgm:cxn modelId="{C459E394-2B63-4F94-8D60-5B1AD1F6EE85}" srcId="{B9C17082-94FA-4B93-B5B7-C4FD1934928A}" destId="{41788304-88FE-4F03-BD7B-7742C3C9E644}" srcOrd="0" destOrd="0" parTransId="{4DF489B3-E8F1-422C-AB8B-3AF10221763B}" sibTransId="{0E6A169C-586B-4809-AA68-84CD67F19013}"/>
    <dgm:cxn modelId="{5BD8FF1C-A4A6-4EC4-A3C6-3DEB719E4F0C}" srcId="{CD07B0FE-64C6-4B23-B561-70A28E7BA1AD}" destId="{A05FEFDA-7E9B-428A-8984-68F65AD9B6CE}" srcOrd="0" destOrd="0" parTransId="{CC794A34-A22F-452E-B7C7-D381975EA23A}" sibTransId="{8C0305FE-5E2B-463B-8576-FFF6101F7973}"/>
    <dgm:cxn modelId="{DFD534C7-51F8-4BF9-88E4-F38CCE34A696}" type="presParOf" srcId="{4946D35C-402D-45B3-B3A0-DA9777B1270F}" destId="{F2F97C5C-9F34-4826-BD5E-5CEE33BBB8C8}" srcOrd="0" destOrd="0" presId="urn:microsoft.com/office/officeart/2005/8/layout/target3"/>
    <dgm:cxn modelId="{7C78E34E-F288-43DA-A251-2BE8570A1DC3}" type="presParOf" srcId="{4946D35C-402D-45B3-B3A0-DA9777B1270F}" destId="{8826AAC9-E420-4BA0-A4C6-27B92A02EABD}" srcOrd="1" destOrd="0" presId="urn:microsoft.com/office/officeart/2005/8/layout/target3"/>
    <dgm:cxn modelId="{5A2FB32E-B540-461C-AC80-9876496128ED}" type="presParOf" srcId="{4946D35C-402D-45B3-B3A0-DA9777B1270F}" destId="{3E55108B-874B-4FC0-A168-2068F590936C}" srcOrd="2" destOrd="0" presId="urn:microsoft.com/office/officeart/2005/8/layout/target3"/>
    <dgm:cxn modelId="{16F6066E-57B5-464E-8109-D1976A4193EC}" type="presParOf" srcId="{4946D35C-402D-45B3-B3A0-DA9777B1270F}" destId="{0FE2BF50-8D75-4A92-91FA-60087EDAED9E}" srcOrd="3" destOrd="0" presId="urn:microsoft.com/office/officeart/2005/8/layout/target3"/>
    <dgm:cxn modelId="{92A756CB-7FE2-4866-990D-F1EB21AB1E77}" type="presParOf" srcId="{4946D35C-402D-45B3-B3A0-DA9777B1270F}" destId="{E524F6C9-5CF3-4E0C-A4A7-A4AA13B61FE2}" srcOrd="4" destOrd="0" presId="urn:microsoft.com/office/officeart/2005/8/layout/target3"/>
    <dgm:cxn modelId="{D774D3ED-8D46-44C6-BC45-6B8D188E54F3}" type="presParOf" srcId="{4946D35C-402D-45B3-B3A0-DA9777B1270F}" destId="{2A4D0148-DD12-455A-A990-06E54B9DFC1E}" srcOrd="5" destOrd="0" presId="urn:microsoft.com/office/officeart/2005/8/layout/target3"/>
    <dgm:cxn modelId="{BD7AC778-9324-444D-A6BA-A8DE31AB8F66}" type="presParOf" srcId="{4946D35C-402D-45B3-B3A0-DA9777B1270F}" destId="{78D205BD-C667-4234-AF23-142DDEBE2D2B}" srcOrd="6" destOrd="0" presId="urn:microsoft.com/office/officeart/2005/8/layout/target3"/>
    <dgm:cxn modelId="{DE0B0FE0-731B-44F4-9834-5F6A5BEFDD8A}" type="presParOf" srcId="{4946D35C-402D-45B3-B3A0-DA9777B1270F}" destId="{2F713257-A4B1-4DF9-A16A-1852993AA090}" srcOrd="7" destOrd="0" presId="urn:microsoft.com/office/officeart/2005/8/layout/target3"/>
    <dgm:cxn modelId="{E77034F8-09BB-48C5-B9EB-1331DE9F3492}" type="presParOf" srcId="{4946D35C-402D-45B3-B3A0-DA9777B1270F}" destId="{E398269D-1B1B-4B99-A9BA-051C65FC1C22}" srcOrd="8" destOrd="0" presId="urn:microsoft.com/office/officeart/2005/8/layout/target3"/>
    <dgm:cxn modelId="{0A60F4A6-04FC-48A8-9005-42E9248E8657}" type="presParOf" srcId="{4946D35C-402D-45B3-B3A0-DA9777B1270F}" destId="{A4C9BAA8-5B1C-4B13-B337-75ABB243A45F}"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53B11-F0B4-4C57-9D14-B7C1C9B7522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l-GR"/>
        </a:p>
      </dgm:t>
    </dgm:pt>
    <dgm:pt modelId="{B86B98EC-3CEA-4CBF-9BAB-F2E43D62A116}">
      <dgm:prSet/>
      <dgm:spPr>
        <a:ln>
          <a:solidFill>
            <a:schemeClr val="tx1"/>
          </a:solidFill>
        </a:ln>
      </dgm:spPr>
      <dgm:t>
        <a:bodyPr/>
        <a:lstStyle/>
        <a:p>
          <a:pPr algn="ctr" rtl="0"/>
          <a:r>
            <a:rPr lang="el-GR" b="1" dirty="0" smtClean="0"/>
            <a:t>Συναγερμοί</a:t>
          </a:r>
          <a:endParaRPr lang="el-GR" dirty="0"/>
        </a:p>
      </dgm:t>
    </dgm:pt>
    <dgm:pt modelId="{EF384172-11A9-417B-8411-377CA95C5D51}" type="parTrans" cxnId="{909C9F4A-AD6C-4201-A95A-A9ED4EBC9B80}">
      <dgm:prSet/>
      <dgm:spPr/>
      <dgm:t>
        <a:bodyPr/>
        <a:lstStyle/>
        <a:p>
          <a:endParaRPr lang="el-GR"/>
        </a:p>
      </dgm:t>
    </dgm:pt>
    <dgm:pt modelId="{739861CF-801E-4BA9-8F3A-3B942510AAB1}" type="sibTrans" cxnId="{909C9F4A-AD6C-4201-A95A-A9ED4EBC9B80}">
      <dgm:prSet/>
      <dgm:spPr/>
      <dgm:t>
        <a:bodyPr/>
        <a:lstStyle/>
        <a:p>
          <a:endParaRPr lang="el-GR"/>
        </a:p>
      </dgm:t>
    </dgm:pt>
    <dgm:pt modelId="{AFEE7D3A-7AA5-49BC-BB24-DE953BD8B638}" type="pres">
      <dgm:prSet presAssocID="{31653B11-F0B4-4C57-9D14-B7C1C9B7522B}" presName="linear" presStyleCnt="0">
        <dgm:presLayoutVars>
          <dgm:animLvl val="lvl"/>
          <dgm:resizeHandles val="exact"/>
        </dgm:presLayoutVars>
      </dgm:prSet>
      <dgm:spPr/>
      <dgm:t>
        <a:bodyPr/>
        <a:lstStyle/>
        <a:p>
          <a:endParaRPr lang="el-GR"/>
        </a:p>
      </dgm:t>
    </dgm:pt>
    <dgm:pt modelId="{0929421F-EF68-4E22-A21C-5C2F0F6BE0D8}" type="pres">
      <dgm:prSet presAssocID="{B86B98EC-3CEA-4CBF-9BAB-F2E43D62A116}" presName="parentText" presStyleLbl="node1" presStyleIdx="0" presStyleCnt="1" custScaleX="64749" custLinFactNeighborX="0" custLinFactNeighborY="-1209">
        <dgm:presLayoutVars>
          <dgm:chMax val="0"/>
          <dgm:bulletEnabled val="1"/>
        </dgm:presLayoutVars>
      </dgm:prSet>
      <dgm:spPr/>
      <dgm:t>
        <a:bodyPr/>
        <a:lstStyle/>
        <a:p>
          <a:endParaRPr lang="el-GR"/>
        </a:p>
      </dgm:t>
    </dgm:pt>
  </dgm:ptLst>
  <dgm:cxnLst>
    <dgm:cxn modelId="{D0C0004A-A2A4-4658-8B4D-E39318724E09}" type="presOf" srcId="{B86B98EC-3CEA-4CBF-9BAB-F2E43D62A116}" destId="{0929421F-EF68-4E22-A21C-5C2F0F6BE0D8}" srcOrd="0" destOrd="0" presId="urn:microsoft.com/office/officeart/2005/8/layout/vList2"/>
    <dgm:cxn modelId="{E59EF166-78C4-43F4-BEF7-FAC6FEF6FBC1}" type="presOf" srcId="{31653B11-F0B4-4C57-9D14-B7C1C9B7522B}" destId="{AFEE7D3A-7AA5-49BC-BB24-DE953BD8B638}" srcOrd="0" destOrd="0" presId="urn:microsoft.com/office/officeart/2005/8/layout/vList2"/>
    <dgm:cxn modelId="{909C9F4A-AD6C-4201-A95A-A9ED4EBC9B80}" srcId="{31653B11-F0B4-4C57-9D14-B7C1C9B7522B}" destId="{B86B98EC-3CEA-4CBF-9BAB-F2E43D62A116}" srcOrd="0" destOrd="0" parTransId="{EF384172-11A9-417B-8411-377CA95C5D51}" sibTransId="{739861CF-801E-4BA9-8F3A-3B942510AAB1}"/>
    <dgm:cxn modelId="{E1195BC1-88E4-42CB-AC22-291BC9B5CF83}" type="presParOf" srcId="{AFEE7D3A-7AA5-49BC-BB24-DE953BD8B638}" destId="{0929421F-EF68-4E22-A21C-5C2F0F6BE0D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2E22AE-6695-482A-A595-437AB1F87C1A}"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l-GR"/>
        </a:p>
      </dgm:t>
    </dgm:pt>
    <dgm:pt modelId="{1D092E62-E9E8-4E49-9F43-757FE3CC29C4}">
      <dgm:prSet custT="1"/>
      <dgm:spPr>
        <a:ln>
          <a:solidFill>
            <a:srgbClr val="820000"/>
          </a:solidFill>
        </a:ln>
      </dgm:spPr>
      <dgm:t>
        <a:bodyPr/>
        <a:lstStyle/>
        <a:p>
          <a:pPr rtl="0"/>
          <a:r>
            <a:rPr lang="el-GR" sz="2200" dirty="0" smtClean="0"/>
            <a:t>Οι συναγερμοί παρακολούθησης των αναπνευστικών παραμέτρων: </a:t>
          </a:r>
          <a:endParaRPr lang="el-GR" sz="2200" dirty="0"/>
        </a:p>
      </dgm:t>
    </dgm:pt>
    <dgm:pt modelId="{D7273133-C178-486C-9108-0D63B6AFA56C}" type="parTrans" cxnId="{B4433EE4-C411-4950-BD79-90E6609D0EB1}">
      <dgm:prSet/>
      <dgm:spPr/>
      <dgm:t>
        <a:bodyPr/>
        <a:lstStyle/>
        <a:p>
          <a:endParaRPr lang="el-GR"/>
        </a:p>
      </dgm:t>
    </dgm:pt>
    <dgm:pt modelId="{7B72ED6F-3459-498C-A0B9-E88A8B2D8A38}" type="sibTrans" cxnId="{B4433EE4-C411-4950-BD79-90E6609D0EB1}">
      <dgm:prSet/>
      <dgm:spPr/>
      <dgm:t>
        <a:bodyPr/>
        <a:lstStyle/>
        <a:p>
          <a:endParaRPr lang="el-GR"/>
        </a:p>
      </dgm:t>
    </dgm:pt>
    <dgm:pt modelId="{62CF8048-14AB-46A6-AB7F-E53B9C0995FC}">
      <dgm:prSet custT="1"/>
      <dgm:spPr/>
      <dgm:t>
        <a:bodyPr/>
        <a:lstStyle/>
        <a:p>
          <a:pPr rtl="0"/>
          <a:r>
            <a:rPr lang="el-GR" sz="2200" dirty="0" smtClean="0"/>
            <a:t>προειδοποιούν, όταν μία παράμετρος ξεφεύγει από τα αποδεκτά όρια </a:t>
          </a:r>
          <a:endParaRPr lang="el-GR" sz="2200" dirty="0"/>
        </a:p>
      </dgm:t>
    </dgm:pt>
    <dgm:pt modelId="{51C8F877-BD1A-4C19-8753-1DD2EF729070}" type="parTrans" cxnId="{BD337ADE-28D5-4BBE-AA9C-F7D6BDBD1C5D}">
      <dgm:prSet/>
      <dgm:spPr/>
      <dgm:t>
        <a:bodyPr/>
        <a:lstStyle/>
        <a:p>
          <a:endParaRPr lang="el-GR"/>
        </a:p>
      </dgm:t>
    </dgm:pt>
    <dgm:pt modelId="{455419F3-52CF-4BB3-8313-09812723DB82}" type="sibTrans" cxnId="{BD337ADE-28D5-4BBE-AA9C-F7D6BDBD1C5D}">
      <dgm:prSet/>
      <dgm:spPr/>
      <dgm:t>
        <a:bodyPr/>
        <a:lstStyle/>
        <a:p>
          <a:endParaRPr lang="el-GR"/>
        </a:p>
      </dgm:t>
    </dgm:pt>
    <dgm:pt modelId="{2CAC8526-FDDA-43C5-89C7-5EFA56CC313F}">
      <dgm:prSet custT="1"/>
      <dgm:spPr/>
      <dgm:t>
        <a:bodyPr/>
        <a:lstStyle/>
        <a:p>
          <a:pPr rtl="0"/>
          <a:r>
            <a:rPr lang="el-GR" sz="2200" dirty="0" smtClean="0"/>
            <a:t>προσφέρουν πληροφορίες για επικίνδυνα συμβάματα που αφορούν είτε τον εξοπλισμό ή αλλαγές στη φυσιολογία του αναπνευστικού συστήματος</a:t>
          </a:r>
          <a:endParaRPr lang="el-GR" sz="2200" dirty="0"/>
        </a:p>
      </dgm:t>
    </dgm:pt>
    <dgm:pt modelId="{3466D70A-83B2-4782-A375-51509072AE20}" type="parTrans" cxnId="{A7B13866-25F2-4D4F-AB4A-57BAAB3D75D9}">
      <dgm:prSet/>
      <dgm:spPr/>
      <dgm:t>
        <a:bodyPr/>
        <a:lstStyle/>
        <a:p>
          <a:endParaRPr lang="el-GR"/>
        </a:p>
      </dgm:t>
    </dgm:pt>
    <dgm:pt modelId="{D239CF11-E681-433A-8499-60BDA91DAFA9}" type="sibTrans" cxnId="{A7B13866-25F2-4D4F-AB4A-57BAAB3D75D9}">
      <dgm:prSet/>
      <dgm:spPr/>
      <dgm:t>
        <a:bodyPr/>
        <a:lstStyle/>
        <a:p>
          <a:endParaRPr lang="el-GR"/>
        </a:p>
      </dgm:t>
    </dgm:pt>
    <dgm:pt modelId="{31ADDB68-6EE6-427E-A954-AF72816D8BD8}">
      <dgm:prSet custT="1"/>
      <dgm:spPr>
        <a:ln>
          <a:solidFill>
            <a:srgbClr val="004B82"/>
          </a:solidFill>
        </a:ln>
      </dgm:spPr>
      <dgm:t>
        <a:bodyPr/>
        <a:lstStyle/>
        <a:p>
          <a:pPr rtl="0"/>
          <a:r>
            <a:rPr lang="el-GR" sz="2200" dirty="0" smtClean="0"/>
            <a:t>Οι συναγερμοί που συνήθως χρειάζονται ρύθμιση στους συγχρόνους αναπνευστήρες είναι: </a:t>
          </a:r>
          <a:r>
            <a:rPr lang="el-GR" sz="2200" b="1" dirty="0" smtClean="0"/>
            <a:t>άπνοιας, υψηλής και χαμηλής πίεσης αεραγωγών, </a:t>
          </a:r>
        </a:p>
        <a:p>
          <a:pPr rtl="0"/>
          <a:r>
            <a:rPr lang="el-GR" sz="2200" b="1" dirty="0" smtClean="0"/>
            <a:t>υψηλού και χαμηλού κατά λεπτό αερισμού</a:t>
          </a:r>
          <a:endParaRPr lang="el-GR" sz="2200" b="1" dirty="0"/>
        </a:p>
      </dgm:t>
    </dgm:pt>
    <dgm:pt modelId="{ADD29668-9EB6-4A63-A770-2762EC6F6280}" type="parTrans" cxnId="{6FE6CA0D-2CF3-4EB2-8F69-B013E65A55AF}">
      <dgm:prSet/>
      <dgm:spPr/>
      <dgm:t>
        <a:bodyPr/>
        <a:lstStyle/>
        <a:p>
          <a:endParaRPr lang="el-GR"/>
        </a:p>
      </dgm:t>
    </dgm:pt>
    <dgm:pt modelId="{A9D3E05D-77F7-4F6F-BE03-3A51C5E80F49}" type="sibTrans" cxnId="{6FE6CA0D-2CF3-4EB2-8F69-B013E65A55AF}">
      <dgm:prSet/>
      <dgm:spPr/>
      <dgm:t>
        <a:bodyPr/>
        <a:lstStyle/>
        <a:p>
          <a:endParaRPr lang="el-GR"/>
        </a:p>
      </dgm:t>
    </dgm:pt>
    <dgm:pt modelId="{1AFFCAFC-E934-40BC-ABFF-82038C8F0976}" type="pres">
      <dgm:prSet presAssocID="{3C2E22AE-6695-482A-A595-437AB1F87C1A}" presName="linear" presStyleCnt="0">
        <dgm:presLayoutVars>
          <dgm:animLvl val="lvl"/>
          <dgm:resizeHandles val="exact"/>
        </dgm:presLayoutVars>
      </dgm:prSet>
      <dgm:spPr/>
      <dgm:t>
        <a:bodyPr/>
        <a:lstStyle/>
        <a:p>
          <a:endParaRPr lang="el-GR"/>
        </a:p>
      </dgm:t>
    </dgm:pt>
    <dgm:pt modelId="{E0E1D825-D827-4DFD-9441-3402B2E4148D}" type="pres">
      <dgm:prSet presAssocID="{1D092E62-E9E8-4E49-9F43-757FE3CC29C4}" presName="parentText" presStyleLbl="node1" presStyleIdx="0" presStyleCnt="2" custScaleX="95161" custScaleY="51139" custLinFactNeighborX="-205" custLinFactNeighborY="-12875">
        <dgm:presLayoutVars>
          <dgm:chMax val="0"/>
          <dgm:bulletEnabled val="1"/>
        </dgm:presLayoutVars>
      </dgm:prSet>
      <dgm:spPr/>
      <dgm:t>
        <a:bodyPr/>
        <a:lstStyle/>
        <a:p>
          <a:endParaRPr lang="el-GR"/>
        </a:p>
      </dgm:t>
    </dgm:pt>
    <dgm:pt modelId="{F4C4BC3C-0107-4E75-B4E3-F63E9FC1613E}" type="pres">
      <dgm:prSet presAssocID="{1D092E62-E9E8-4E49-9F43-757FE3CC29C4}" presName="childText" presStyleLbl="revTx" presStyleIdx="0" presStyleCnt="1" custScaleX="90747" custScaleY="106497" custLinFactNeighborX="-252" custLinFactNeighborY="-12759">
        <dgm:presLayoutVars>
          <dgm:bulletEnabled val="1"/>
        </dgm:presLayoutVars>
      </dgm:prSet>
      <dgm:spPr/>
      <dgm:t>
        <a:bodyPr/>
        <a:lstStyle/>
        <a:p>
          <a:endParaRPr lang="el-GR"/>
        </a:p>
      </dgm:t>
    </dgm:pt>
    <dgm:pt modelId="{F60372DA-93B1-4568-BFE8-B940F4EC0492}" type="pres">
      <dgm:prSet presAssocID="{31ADDB68-6EE6-427E-A954-AF72816D8BD8}" presName="parentText" presStyleLbl="node1" presStyleIdx="1" presStyleCnt="2" custScaleX="90747" custScaleY="81260" custLinFactNeighborX="-2625" custLinFactNeighborY="-8384">
        <dgm:presLayoutVars>
          <dgm:chMax val="0"/>
          <dgm:bulletEnabled val="1"/>
        </dgm:presLayoutVars>
      </dgm:prSet>
      <dgm:spPr/>
      <dgm:t>
        <a:bodyPr/>
        <a:lstStyle/>
        <a:p>
          <a:endParaRPr lang="el-GR"/>
        </a:p>
      </dgm:t>
    </dgm:pt>
  </dgm:ptLst>
  <dgm:cxnLst>
    <dgm:cxn modelId="{B4433EE4-C411-4950-BD79-90E6609D0EB1}" srcId="{3C2E22AE-6695-482A-A595-437AB1F87C1A}" destId="{1D092E62-E9E8-4E49-9F43-757FE3CC29C4}" srcOrd="0" destOrd="0" parTransId="{D7273133-C178-486C-9108-0D63B6AFA56C}" sibTransId="{7B72ED6F-3459-498C-A0B9-E88A8B2D8A38}"/>
    <dgm:cxn modelId="{6FE6CA0D-2CF3-4EB2-8F69-B013E65A55AF}" srcId="{3C2E22AE-6695-482A-A595-437AB1F87C1A}" destId="{31ADDB68-6EE6-427E-A954-AF72816D8BD8}" srcOrd="1" destOrd="0" parTransId="{ADD29668-9EB6-4A63-A770-2762EC6F6280}" sibTransId="{A9D3E05D-77F7-4F6F-BE03-3A51C5E80F49}"/>
    <dgm:cxn modelId="{AE8F8A58-F1BC-41E4-A67A-9AED8151C73F}" type="presOf" srcId="{62CF8048-14AB-46A6-AB7F-E53B9C0995FC}" destId="{F4C4BC3C-0107-4E75-B4E3-F63E9FC1613E}" srcOrd="0" destOrd="0" presId="urn:microsoft.com/office/officeart/2005/8/layout/vList2"/>
    <dgm:cxn modelId="{A7B13866-25F2-4D4F-AB4A-57BAAB3D75D9}" srcId="{1D092E62-E9E8-4E49-9F43-757FE3CC29C4}" destId="{2CAC8526-FDDA-43C5-89C7-5EFA56CC313F}" srcOrd="1" destOrd="0" parTransId="{3466D70A-83B2-4782-A375-51509072AE20}" sibTransId="{D239CF11-E681-433A-8499-60BDA91DAFA9}"/>
    <dgm:cxn modelId="{013FFEDA-E15A-4F01-BE16-737E9EAF4BC4}" type="presOf" srcId="{3C2E22AE-6695-482A-A595-437AB1F87C1A}" destId="{1AFFCAFC-E934-40BC-ABFF-82038C8F0976}" srcOrd="0" destOrd="0" presId="urn:microsoft.com/office/officeart/2005/8/layout/vList2"/>
    <dgm:cxn modelId="{A5ACED2E-616C-47BE-A7A6-CEE430F06DDD}" type="presOf" srcId="{2CAC8526-FDDA-43C5-89C7-5EFA56CC313F}" destId="{F4C4BC3C-0107-4E75-B4E3-F63E9FC1613E}" srcOrd="0" destOrd="1" presId="urn:microsoft.com/office/officeart/2005/8/layout/vList2"/>
    <dgm:cxn modelId="{BD337ADE-28D5-4BBE-AA9C-F7D6BDBD1C5D}" srcId="{1D092E62-E9E8-4E49-9F43-757FE3CC29C4}" destId="{62CF8048-14AB-46A6-AB7F-E53B9C0995FC}" srcOrd="0" destOrd="0" parTransId="{51C8F877-BD1A-4C19-8753-1DD2EF729070}" sibTransId="{455419F3-52CF-4BB3-8313-09812723DB82}"/>
    <dgm:cxn modelId="{432D99B7-6AB9-4010-86CE-1A73B1BF86CC}" type="presOf" srcId="{31ADDB68-6EE6-427E-A954-AF72816D8BD8}" destId="{F60372DA-93B1-4568-BFE8-B940F4EC0492}" srcOrd="0" destOrd="0" presId="urn:microsoft.com/office/officeart/2005/8/layout/vList2"/>
    <dgm:cxn modelId="{16AC5B06-FDEC-41FD-8D9A-9E68BEF1AF89}" type="presOf" srcId="{1D092E62-E9E8-4E49-9F43-757FE3CC29C4}" destId="{E0E1D825-D827-4DFD-9441-3402B2E4148D}" srcOrd="0" destOrd="0" presId="urn:microsoft.com/office/officeart/2005/8/layout/vList2"/>
    <dgm:cxn modelId="{7E19B45D-21B5-4D74-95B6-B4A3D3DCBD4C}" type="presParOf" srcId="{1AFFCAFC-E934-40BC-ABFF-82038C8F0976}" destId="{E0E1D825-D827-4DFD-9441-3402B2E4148D}" srcOrd="0" destOrd="0" presId="urn:microsoft.com/office/officeart/2005/8/layout/vList2"/>
    <dgm:cxn modelId="{FDAD57F9-8410-45DE-B720-A729305F1CB6}" type="presParOf" srcId="{1AFFCAFC-E934-40BC-ABFF-82038C8F0976}" destId="{F4C4BC3C-0107-4E75-B4E3-F63E9FC1613E}" srcOrd="1" destOrd="0" presId="urn:microsoft.com/office/officeart/2005/8/layout/vList2"/>
    <dgm:cxn modelId="{66717C12-40F5-4458-BE6C-057626E7643D}" type="presParOf" srcId="{1AFFCAFC-E934-40BC-ABFF-82038C8F0976}" destId="{F60372DA-93B1-4568-BFE8-B940F4EC0492}"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45D0BC-44DB-47BA-A481-55E104CC0A73}"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l-GR"/>
        </a:p>
      </dgm:t>
    </dgm:pt>
    <dgm:pt modelId="{69079FEE-22DC-44A5-874A-859E031DFA58}">
      <dgm:prSet custT="1"/>
      <dgm:spPr/>
      <dgm:t>
        <a:bodyPr/>
        <a:lstStyle/>
        <a:p>
          <a:pPr rtl="0"/>
          <a:r>
            <a:rPr lang="el-GR" sz="2200" b="1" dirty="0" smtClean="0">
              <a:solidFill>
                <a:srgbClr val="820000"/>
              </a:solidFill>
            </a:rPr>
            <a:t>Η χορήγηση αναλγησίας και καταστολής αποτελεί αναπόσπαστο τμήμα της θεραπευτικής αντιμετώπισης των βαριά πασχόντων ασθενών</a:t>
          </a:r>
          <a:endParaRPr lang="el-GR" sz="2200" dirty="0">
            <a:solidFill>
              <a:srgbClr val="820000"/>
            </a:solidFill>
          </a:endParaRPr>
        </a:p>
      </dgm:t>
    </dgm:pt>
    <dgm:pt modelId="{1D9D2131-08FF-451D-9DBA-C2B7940034AD}" type="parTrans" cxnId="{CE98C498-4892-4719-99C4-D836726D0304}">
      <dgm:prSet/>
      <dgm:spPr/>
      <dgm:t>
        <a:bodyPr/>
        <a:lstStyle/>
        <a:p>
          <a:endParaRPr lang="el-GR"/>
        </a:p>
      </dgm:t>
    </dgm:pt>
    <dgm:pt modelId="{988F1E0A-63E8-49FD-A018-BDBB4B0FA9D9}" type="sibTrans" cxnId="{CE98C498-4892-4719-99C4-D836726D0304}">
      <dgm:prSet/>
      <dgm:spPr/>
      <dgm:t>
        <a:bodyPr/>
        <a:lstStyle/>
        <a:p>
          <a:endParaRPr lang="el-GR"/>
        </a:p>
      </dgm:t>
    </dgm:pt>
    <dgm:pt modelId="{2D09C880-76BB-4D8B-9882-9CBE6CDD1353}" type="pres">
      <dgm:prSet presAssocID="{CA45D0BC-44DB-47BA-A481-55E104CC0A73}" presName="linear" presStyleCnt="0">
        <dgm:presLayoutVars>
          <dgm:animLvl val="lvl"/>
          <dgm:resizeHandles val="exact"/>
        </dgm:presLayoutVars>
      </dgm:prSet>
      <dgm:spPr/>
      <dgm:t>
        <a:bodyPr/>
        <a:lstStyle/>
        <a:p>
          <a:endParaRPr lang="el-GR"/>
        </a:p>
      </dgm:t>
    </dgm:pt>
    <dgm:pt modelId="{D6E493BF-B4A2-45CC-950C-8134BD03CF2A}" type="pres">
      <dgm:prSet presAssocID="{69079FEE-22DC-44A5-874A-859E031DFA58}" presName="parentText" presStyleLbl="node1" presStyleIdx="0" presStyleCnt="1" custScaleY="408057" custLinFactY="-100000" custLinFactNeighborX="166" custLinFactNeighborY="-118466">
        <dgm:presLayoutVars>
          <dgm:chMax val="0"/>
          <dgm:bulletEnabled val="1"/>
        </dgm:presLayoutVars>
      </dgm:prSet>
      <dgm:spPr/>
      <dgm:t>
        <a:bodyPr/>
        <a:lstStyle/>
        <a:p>
          <a:endParaRPr lang="el-GR"/>
        </a:p>
      </dgm:t>
    </dgm:pt>
  </dgm:ptLst>
  <dgm:cxnLst>
    <dgm:cxn modelId="{1314B524-27AC-4A08-8446-26AFC7902789}" type="presOf" srcId="{69079FEE-22DC-44A5-874A-859E031DFA58}" destId="{D6E493BF-B4A2-45CC-950C-8134BD03CF2A}" srcOrd="0" destOrd="0" presId="urn:microsoft.com/office/officeart/2005/8/layout/vList2"/>
    <dgm:cxn modelId="{CE98C498-4892-4719-99C4-D836726D0304}" srcId="{CA45D0BC-44DB-47BA-A481-55E104CC0A73}" destId="{69079FEE-22DC-44A5-874A-859E031DFA58}" srcOrd="0" destOrd="0" parTransId="{1D9D2131-08FF-451D-9DBA-C2B7940034AD}" sibTransId="{988F1E0A-63E8-49FD-A018-BDBB4B0FA9D9}"/>
    <dgm:cxn modelId="{21EFE9CE-3FA3-46E6-B467-343011194C4B}" type="presOf" srcId="{CA45D0BC-44DB-47BA-A481-55E104CC0A73}" destId="{2D09C880-76BB-4D8B-9882-9CBE6CDD1353}" srcOrd="0" destOrd="0" presId="urn:microsoft.com/office/officeart/2005/8/layout/vList2"/>
    <dgm:cxn modelId="{393B34C0-63B4-4D47-9E3D-6DE568E44FA1}" type="presParOf" srcId="{2D09C880-76BB-4D8B-9882-9CBE6CDD1353}" destId="{D6E493BF-B4A2-45CC-950C-8134BD03CF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C9A7-58B0-4F88-B4B7-854FFCAAF5BB}">
      <dsp:nvSpPr>
        <dsp:cNvPr id="0" name=""/>
        <dsp:cNvSpPr/>
      </dsp:nvSpPr>
      <dsp:spPr>
        <a:xfrm>
          <a:off x="0" y="8813"/>
          <a:ext cx="5554960" cy="6501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l-GR" sz="2600" kern="1200" dirty="0" smtClean="0"/>
            <a:t>Ο οστέινος κλωβός :</a:t>
          </a:r>
          <a:endParaRPr lang="el-GR" sz="2600" kern="1200" dirty="0"/>
        </a:p>
      </dsp:txBody>
      <dsp:txXfrm>
        <a:off x="31735" y="40548"/>
        <a:ext cx="5491490" cy="586630"/>
      </dsp:txXfrm>
    </dsp:sp>
    <dsp:sp modelId="{69A71B9D-C8DC-4322-9EF8-B36BA81B5B08}">
      <dsp:nvSpPr>
        <dsp:cNvPr id="0" name=""/>
        <dsp:cNvSpPr/>
      </dsp:nvSpPr>
      <dsp:spPr>
        <a:xfrm>
          <a:off x="0" y="733793"/>
          <a:ext cx="5554960" cy="623610"/>
        </a:xfrm>
        <a:prstGeom prst="roundRect">
          <a:avLst/>
        </a:prstGeom>
        <a:solidFill>
          <a:schemeClr val="lt1">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 </a:t>
          </a:r>
          <a:r>
            <a:rPr lang="el-GR" sz="2600" kern="1200" dirty="0" smtClean="0"/>
            <a:t>θωρακικοί σπονδύλοι </a:t>
          </a:r>
          <a:endParaRPr lang="el-GR" sz="2600" kern="1200" dirty="0"/>
        </a:p>
      </dsp:txBody>
      <dsp:txXfrm>
        <a:off x="30442" y="764235"/>
        <a:ext cx="5494076" cy="562726"/>
      </dsp:txXfrm>
    </dsp:sp>
    <dsp:sp modelId="{60A2045B-7338-428B-AB60-85ABD26ADD10}">
      <dsp:nvSpPr>
        <dsp:cNvPr id="0" name=""/>
        <dsp:cNvSpPr/>
      </dsp:nvSpPr>
      <dsp:spPr>
        <a:xfrm>
          <a:off x="0" y="1432283"/>
          <a:ext cx="5554960" cy="623610"/>
        </a:xfrm>
        <a:prstGeom prst="roundRect">
          <a:avLst/>
        </a:prstGeom>
        <a:solidFill>
          <a:schemeClr val="lt1">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 </a:t>
          </a:r>
          <a:r>
            <a:rPr lang="el-GR" sz="2600" kern="1200" dirty="0" smtClean="0"/>
            <a:t>το στέρνο</a:t>
          </a:r>
          <a:endParaRPr lang="el-GR" sz="2600" kern="1200" dirty="0"/>
        </a:p>
      </dsp:txBody>
      <dsp:txXfrm>
        <a:off x="30442" y="1462725"/>
        <a:ext cx="5494076" cy="562726"/>
      </dsp:txXfrm>
    </dsp:sp>
    <dsp:sp modelId="{9E779871-B4D1-4D17-BB9D-C2095247E9F6}">
      <dsp:nvSpPr>
        <dsp:cNvPr id="0" name=""/>
        <dsp:cNvSpPr/>
      </dsp:nvSpPr>
      <dsp:spPr>
        <a:xfrm>
          <a:off x="0" y="2130773"/>
          <a:ext cx="5554960" cy="623610"/>
        </a:xfrm>
        <a:prstGeom prst="roundRect">
          <a:avLst/>
        </a:prstGeom>
        <a:solidFill>
          <a:schemeClr val="lt1">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 </a:t>
          </a:r>
          <a:r>
            <a:rPr lang="el-GR" sz="2600" kern="1200" dirty="0" smtClean="0"/>
            <a:t>12 ζεύγη πλευρών </a:t>
          </a:r>
          <a:endParaRPr lang="el-GR" sz="2600" kern="1200" dirty="0"/>
        </a:p>
      </dsp:txBody>
      <dsp:txXfrm>
        <a:off x="30442" y="2161215"/>
        <a:ext cx="5494076" cy="562726"/>
      </dsp:txXfrm>
    </dsp:sp>
    <dsp:sp modelId="{81F1879F-B4B9-460E-A65A-EB43439BBEAE}">
      <dsp:nvSpPr>
        <dsp:cNvPr id="0" name=""/>
        <dsp:cNvSpPr/>
      </dsp:nvSpPr>
      <dsp:spPr>
        <a:xfrm>
          <a:off x="0" y="2754383"/>
          <a:ext cx="5554960" cy="263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370" tIns="33020" rIns="184912" bIns="33020" numCol="1" spcCol="1270" anchor="t" anchorCtr="0">
          <a:noAutofit/>
        </a:bodyPr>
        <a:lstStyle/>
        <a:p>
          <a:pPr marL="228600" lvl="1" indent="-228600" algn="l" defTabSz="889000" rtl="0">
            <a:lnSpc>
              <a:spcPct val="100000"/>
            </a:lnSpc>
            <a:spcBef>
              <a:spcPct val="0"/>
            </a:spcBef>
            <a:spcAft>
              <a:spcPct val="20000"/>
            </a:spcAft>
            <a:buChar char="••"/>
          </a:pPr>
          <a:r>
            <a:rPr lang="el-GR" sz="2000" kern="1200" dirty="0" smtClean="0"/>
            <a:t>Οι πλευρές </a:t>
          </a:r>
          <a:r>
            <a:rPr lang="el-GR" sz="2000" b="1" kern="1200" dirty="0" smtClean="0">
              <a:solidFill>
                <a:srgbClr val="820000"/>
              </a:solidFill>
            </a:rPr>
            <a:t>αρθρώνονται </a:t>
          </a:r>
          <a:r>
            <a:rPr lang="el-GR" sz="2000" kern="1200" dirty="0" smtClean="0"/>
            <a:t>με τις εγκάρσιες αποφύσεις των σπονδύλων και με το στέρνο υπό γωνία προς τα κάτω, </a:t>
          </a:r>
          <a:r>
            <a:rPr lang="el-GR" sz="2000" b="1" kern="1200" dirty="0" smtClean="0">
              <a:solidFill>
                <a:schemeClr val="accent3">
                  <a:lumMod val="50000"/>
                </a:schemeClr>
              </a:solidFill>
            </a:rPr>
            <a:t>από πίσω προς τα εμπρός </a:t>
          </a:r>
          <a:r>
            <a:rPr lang="el-GR" sz="2000" kern="1200" dirty="0" smtClean="0"/>
            <a:t>και από τη μέση γραμμή προς τα πλάγια</a:t>
          </a:r>
          <a:endParaRPr lang="el-GR" sz="2000" kern="1200" dirty="0"/>
        </a:p>
        <a:p>
          <a:pPr marL="228600" lvl="1" indent="-228600" algn="l" defTabSz="889000" rtl="0">
            <a:lnSpc>
              <a:spcPct val="100000"/>
            </a:lnSpc>
            <a:spcBef>
              <a:spcPct val="0"/>
            </a:spcBef>
            <a:spcAft>
              <a:spcPct val="20000"/>
            </a:spcAft>
            <a:buChar char="••"/>
          </a:pPr>
          <a:r>
            <a:rPr lang="el-GR" sz="2000" kern="1200" dirty="0" smtClean="0"/>
            <a:t>Οι πλευρές </a:t>
          </a:r>
          <a:r>
            <a:rPr lang="el-GR" sz="2000" b="1" kern="1200" dirty="0" smtClean="0">
              <a:solidFill>
                <a:srgbClr val="820000"/>
              </a:solidFill>
            </a:rPr>
            <a:t>όταν ανυψώνονται</a:t>
          </a:r>
          <a:r>
            <a:rPr lang="el-GR" sz="2000" kern="1200" dirty="0" smtClean="0">
              <a:solidFill>
                <a:srgbClr val="FF0000"/>
              </a:solidFill>
            </a:rPr>
            <a:t> </a:t>
          </a:r>
          <a:r>
            <a:rPr lang="el-GR" sz="2000" kern="1200" dirty="0" smtClean="0"/>
            <a:t>αυξάνεται τόσο η εγκάρσια όσο και η προσθιοπίσθια διάμετρος του θώρακα</a:t>
          </a:r>
          <a:endParaRPr lang="el-GR" sz="2000" kern="1200" dirty="0"/>
        </a:p>
      </dsp:txBody>
      <dsp:txXfrm>
        <a:off x="0" y="2754383"/>
        <a:ext cx="5554960" cy="2637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F775E-120E-45C6-B941-FFC774B297E5}">
      <dsp:nvSpPr>
        <dsp:cNvPr id="0" name=""/>
        <dsp:cNvSpPr/>
      </dsp:nvSpPr>
      <dsp:spPr>
        <a:xfrm rot="5400000">
          <a:off x="3580002" y="-184525"/>
          <a:ext cx="4032250" cy="5266944"/>
        </a:xfrm>
        <a:prstGeom prst="round2Same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rgbClr val="FF0000"/>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7160" tIns="68580" rIns="137160" bIns="68580" numCol="1" spcCol="1270" anchor="ctr" anchorCtr="0">
          <a:noAutofit/>
        </a:bodyPr>
        <a:lstStyle/>
        <a:p>
          <a:pPr marL="285750" lvl="1" indent="-285750" algn="l" defTabSz="1600200" rtl="0">
            <a:lnSpc>
              <a:spcPct val="90000"/>
            </a:lnSpc>
            <a:spcBef>
              <a:spcPct val="0"/>
            </a:spcBef>
            <a:spcAft>
              <a:spcPct val="15000"/>
            </a:spcAft>
            <a:buChar char="••"/>
          </a:pPr>
          <a:r>
            <a:rPr lang="el-GR" sz="3600" kern="1200" dirty="0" smtClean="0"/>
            <a:t>Πνευμονικός αερισμός</a:t>
          </a:r>
          <a:endParaRPr lang="el-GR" sz="3600" kern="1200" dirty="0"/>
        </a:p>
        <a:p>
          <a:pPr marL="285750" lvl="1" indent="-285750" algn="l" defTabSz="1600200" rtl="0">
            <a:lnSpc>
              <a:spcPct val="90000"/>
            </a:lnSpc>
            <a:spcBef>
              <a:spcPct val="0"/>
            </a:spcBef>
            <a:spcAft>
              <a:spcPct val="15000"/>
            </a:spcAft>
            <a:buChar char="••"/>
          </a:pPr>
          <a:r>
            <a:rPr lang="el-GR" sz="3600" kern="1200" dirty="0" smtClean="0"/>
            <a:t>Διάχυση αερίων μεταξύ κυψελίδων και αίματος</a:t>
          </a:r>
          <a:endParaRPr lang="el-GR" sz="3600" kern="1200" dirty="0"/>
        </a:p>
        <a:p>
          <a:pPr marL="285750" lvl="1" indent="-285750" algn="l" defTabSz="1600200" rtl="0">
            <a:lnSpc>
              <a:spcPct val="90000"/>
            </a:lnSpc>
            <a:spcBef>
              <a:spcPct val="0"/>
            </a:spcBef>
            <a:spcAft>
              <a:spcPct val="15000"/>
            </a:spcAft>
            <a:buChar char="••"/>
          </a:pPr>
          <a:r>
            <a:rPr lang="el-GR" sz="3600" kern="1200" dirty="0" smtClean="0"/>
            <a:t>Μεταφορά Οξυγόνου προς τους ιστούς</a:t>
          </a:r>
          <a:endParaRPr lang="el-GR" sz="3600" kern="1200" dirty="0"/>
        </a:p>
        <a:p>
          <a:pPr marL="285750" lvl="1" indent="-285750" algn="l" defTabSz="1600200" rtl="0">
            <a:lnSpc>
              <a:spcPct val="90000"/>
            </a:lnSpc>
            <a:spcBef>
              <a:spcPct val="0"/>
            </a:spcBef>
            <a:spcAft>
              <a:spcPct val="15000"/>
            </a:spcAft>
            <a:buChar char="••"/>
          </a:pPr>
          <a:r>
            <a:rPr lang="el-GR" sz="3600" kern="1200" dirty="0" smtClean="0"/>
            <a:t>Ρύθμιση αερισμού</a:t>
          </a:r>
          <a:endParaRPr lang="el-GR" sz="3600" kern="1200" dirty="0"/>
        </a:p>
      </dsp:txBody>
      <dsp:txXfrm rot="-5400000">
        <a:off x="2962655" y="629660"/>
        <a:ext cx="5070106" cy="3638574"/>
      </dsp:txXfrm>
    </dsp:sp>
    <dsp:sp modelId="{79F3158D-9FED-4490-996C-CBCD350717BA}">
      <dsp:nvSpPr>
        <dsp:cNvPr id="0" name=""/>
        <dsp:cNvSpPr/>
      </dsp:nvSpPr>
      <dsp:spPr>
        <a:xfrm>
          <a:off x="0" y="0"/>
          <a:ext cx="2962656" cy="5040313"/>
        </a:xfrm>
        <a:prstGeom prst="roundRect">
          <a:avLst/>
        </a:prstGeom>
        <a:solidFill>
          <a:srgbClr val="004B82"/>
        </a:solidFill>
        <a:ln w="25400" cap="flat" cmpd="sng" algn="ctr">
          <a:solidFill>
            <a:srgbClr val="FF00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l-GR" sz="4000" kern="1200" dirty="0" smtClean="0">
              <a:solidFill>
                <a:schemeClr val="bg1"/>
              </a:solidFill>
            </a:rPr>
            <a:t>Διαδικασία της αναπνοής:</a:t>
          </a:r>
          <a:endParaRPr lang="el-GR" sz="4000" kern="1200" dirty="0">
            <a:solidFill>
              <a:schemeClr val="bg1"/>
            </a:solidFill>
          </a:endParaRPr>
        </a:p>
      </dsp:txBody>
      <dsp:txXfrm>
        <a:off x="144625" y="144625"/>
        <a:ext cx="2673406" cy="4751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5C900-8214-4199-A308-B63A6CAFABB4}">
      <dsp:nvSpPr>
        <dsp:cNvPr id="0" name=""/>
        <dsp:cNvSpPr/>
      </dsp:nvSpPr>
      <dsp:spPr>
        <a:xfrm>
          <a:off x="0" y="0"/>
          <a:ext cx="800323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9914801-3607-4A8B-A13A-5752AA8EDB0D}">
      <dsp:nvSpPr>
        <dsp:cNvPr id="0" name=""/>
        <dsp:cNvSpPr/>
      </dsp:nvSpPr>
      <dsp:spPr>
        <a:xfrm>
          <a:off x="0" y="0"/>
          <a:ext cx="8003232" cy="1260078"/>
        </a:xfrm>
        <a:prstGeom prst="rect">
          <a:avLst/>
        </a:prstGeom>
        <a:noFill/>
        <a:ln>
          <a:solidFill>
            <a:srgbClr val="FFC000"/>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ts val="0"/>
            </a:spcAft>
          </a:pPr>
          <a:r>
            <a:rPr lang="el-GR" sz="2400" b="0" kern="1200" dirty="0" smtClean="0"/>
            <a:t>Μίγμα καθαρού οξυγόνου και ατμοσφαιρικού αέρα παρέχεται </a:t>
          </a:r>
          <a:endParaRPr lang="en-US" sz="2400" b="0" kern="1200" dirty="0" smtClean="0"/>
        </a:p>
        <a:p>
          <a:pPr lvl="0" algn="l" defTabSz="1066800" rtl="0">
            <a:lnSpc>
              <a:spcPct val="100000"/>
            </a:lnSpc>
            <a:spcBef>
              <a:spcPct val="0"/>
            </a:spcBef>
            <a:spcAft>
              <a:spcPts val="0"/>
            </a:spcAft>
          </a:pPr>
          <a:r>
            <a:rPr lang="el-GR" sz="2400" b="0" kern="1200" dirty="0" smtClean="0">
              <a:sym typeface="Wingdings 2"/>
            </a:rPr>
            <a:t></a:t>
          </a:r>
          <a:r>
            <a:rPr lang="en-US" sz="2400" b="0" kern="1200" dirty="0" smtClean="0">
              <a:sym typeface="Wingdings 2"/>
            </a:rPr>
            <a:t> </a:t>
          </a:r>
          <a:r>
            <a:rPr lang="el-GR" sz="2400" b="0" kern="1200" dirty="0" smtClean="0"/>
            <a:t>είτε από ειδικούς κυλίνδρους </a:t>
          </a:r>
        </a:p>
        <a:p>
          <a:pPr lvl="0" algn="l" defTabSz="1066800" rtl="0">
            <a:lnSpc>
              <a:spcPct val="100000"/>
            </a:lnSpc>
            <a:spcBef>
              <a:spcPct val="0"/>
            </a:spcBef>
            <a:spcAft>
              <a:spcPts val="0"/>
            </a:spcAft>
          </a:pPr>
          <a:r>
            <a:rPr lang="el-GR" sz="2400" b="0" kern="1200" dirty="0" smtClean="0">
              <a:sym typeface="Wingdings 2"/>
            </a:rPr>
            <a:t></a:t>
          </a:r>
          <a:r>
            <a:rPr lang="en-US" sz="2400" b="0" kern="1200" dirty="0" smtClean="0">
              <a:sym typeface="Wingdings 2"/>
            </a:rPr>
            <a:t> </a:t>
          </a:r>
          <a:r>
            <a:rPr lang="el-GR" sz="2400" b="0" kern="1200" dirty="0" smtClean="0"/>
            <a:t>είτε από ειδικές επιτοίχιες παροχές</a:t>
          </a:r>
          <a:endParaRPr lang="el-GR" sz="2400" b="0" kern="1200" dirty="0"/>
        </a:p>
      </dsp:txBody>
      <dsp:txXfrm>
        <a:off x="0" y="0"/>
        <a:ext cx="8003232" cy="1260078"/>
      </dsp:txXfrm>
    </dsp:sp>
    <dsp:sp modelId="{0FAA6B2F-5F8A-4221-9206-9973192D0644}">
      <dsp:nvSpPr>
        <dsp:cNvPr id="0" name=""/>
        <dsp:cNvSpPr/>
      </dsp:nvSpPr>
      <dsp:spPr>
        <a:xfrm>
          <a:off x="0" y="1260078"/>
          <a:ext cx="800323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rgbClr val="004B82"/>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5DEDF1A-8A65-4287-B841-1B6BAD2CD330}">
      <dsp:nvSpPr>
        <dsp:cNvPr id="0" name=""/>
        <dsp:cNvSpPr/>
      </dsp:nvSpPr>
      <dsp:spPr>
        <a:xfrm>
          <a:off x="0" y="1260078"/>
          <a:ext cx="8003232" cy="1260078"/>
        </a:xfrm>
        <a:prstGeom prst="rect">
          <a:avLst/>
        </a:prstGeom>
        <a:noFill/>
        <a:ln>
          <a:solidFill>
            <a:srgbClr val="004B82"/>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ts val="0"/>
            </a:spcAft>
          </a:pPr>
          <a:r>
            <a:rPr lang="el-GR" sz="2400" b="0" kern="1200" dirty="0" smtClean="0"/>
            <a:t>Το μίγμα των αερίων προσφέρεται στον ασθενή αφού πρώτα </a:t>
          </a:r>
          <a:r>
            <a:rPr lang="el-GR" sz="2400" b="1" kern="1200" dirty="0" smtClean="0">
              <a:solidFill>
                <a:srgbClr val="820000"/>
              </a:solidFill>
            </a:rPr>
            <a:t>καθαριστεί</a:t>
          </a:r>
          <a:r>
            <a:rPr lang="en-US" sz="2400" b="1" kern="1200" dirty="0" smtClean="0">
              <a:solidFill>
                <a:srgbClr val="820000"/>
              </a:solidFill>
            </a:rPr>
            <a:t>, </a:t>
          </a:r>
          <a:r>
            <a:rPr lang="el-GR" sz="2400" b="1" kern="1200" dirty="0" smtClean="0">
              <a:solidFill>
                <a:srgbClr val="820000"/>
              </a:solidFill>
            </a:rPr>
            <a:t>εφυγρανθεί και θερμανθεί </a:t>
          </a:r>
          <a:endParaRPr lang="el-GR" sz="2400" b="1" kern="1200" dirty="0">
            <a:solidFill>
              <a:srgbClr val="820000"/>
            </a:solidFill>
          </a:endParaRPr>
        </a:p>
      </dsp:txBody>
      <dsp:txXfrm>
        <a:off x="0" y="1260078"/>
        <a:ext cx="8003232" cy="1260078"/>
      </dsp:txXfrm>
    </dsp:sp>
    <dsp:sp modelId="{7D65E68C-AB54-4CC7-90FA-6D962D8FCDFC}">
      <dsp:nvSpPr>
        <dsp:cNvPr id="0" name=""/>
        <dsp:cNvSpPr/>
      </dsp:nvSpPr>
      <dsp:spPr>
        <a:xfrm>
          <a:off x="0" y="2520156"/>
          <a:ext cx="800323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1322C08-92F4-406B-8F00-C8BA97ED0F69}">
      <dsp:nvSpPr>
        <dsp:cNvPr id="0" name=""/>
        <dsp:cNvSpPr/>
      </dsp:nvSpPr>
      <dsp:spPr>
        <a:xfrm>
          <a:off x="0" y="2520055"/>
          <a:ext cx="8003232" cy="1260078"/>
        </a:xfrm>
        <a:prstGeom prst="rect">
          <a:avLst/>
        </a:prstGeom>
        <a:noFill/>
        <a:ln>
          <a:solidFill>
            <a:srgbClr val="004B82"/>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ts val="0"/>
            </a:spcAft>
          </a:pPr>
          <a:r>
            <a:rPr lang="el-GR" sz="2400" b="0" kern="1200" dirty="0" smtClean="0"/>
            <a:t>Ο εκπνεόμενος αέρας μέσω του εκπνευστικού σκέλους του κυκλώματος και ειδικού φίλτρου ρέει προς την ατμόσφαιρα </a:t>
          </a:r>
          <a:endParaRPr lang="el-GR" sz="2400" b="0" kern="1200" dirty="0"/>
        </a:p>
      </dsp:txBody>
      <dsp:txXfrm>
        <a:off x="0" y="2520055"/>
        <a:ext cx="8003232" cy="1260078"/>
      </dsp:txXfrm>
    </dsp:sp>
    <dsp:sp modelId="{BC89768E-44FB-4CE1-ACB1-992C9B96FF15}">
      <dsp:nvSpPr>
        <dsp:cNvPr id="0" name=""/>
        <dsp:cNvSpPr/>
      </dsp:nvSpPr>
      <dsp:spPr>
        <a:xfrm>
          <a:off x="0" y="3780234"/>
          <a:ext cx="800323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9746620-A007-40A4-BB3F-9AD1A95CF182}">
      <dsp:nvSpPr>
        <dsp:cNvPr id="0" name=""/>
        <dsp:cNvSpPr/>
      </dsp:nvSpPr>
      <dsp:spPr>
        <a:xfrm>
          <a:off x="0" y="3780234"/>
          <a:ext cx="8003232" cy="1260078"/>
        </a:xfrm>
        <a:prstGeom prst="rect">
          <a:avLst/>
        </a:prstGeom>
        <a:noFill/>
        <a:ln>
          <a:solidFill>
            <a:srgbClr val="004B82"/>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ts val="0"/>
            </a:spcAft>
          </a:pPr>
          <a:r>
            <a:rPr lang="el-GR" sz="2400" b="0" kern="1200" dirty="0" smtClean="0"/>
            <a:t>Η εκπνευστική βαλβίδα κλείνει κατά την εισπνοή για να εκπτυχθούν οι πνεύμονες</a:t>
          </a:r>
          <a:endParaRPr lang="el-GR" sz="2400" b="0" kern="1200" dirty="0"/>
        </a:p>
      </dsp:txBody>
      <dsp:txXfrm>
        <a:off x="0" y="3780234"/>
        <a:ext cx="8003232" cy="1260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97C5C-9F34-4826-BD5E-5CEE33BBB8C8}">
      <dsp:nvSpPr>
        <dsp:cNvPr id="0" name=""/>
        <dsp:cNvSpPr/>
      </dsp:nvSpPr>
      <dsp:spPr>
        <a:xfrm>
          <a:off x="0" y="51276"/>
          <a:ext cx="4937760" cy="4937760"/>
        </a:xfrm>
        <a:prstGeom prst="pie">
          <a:avLst>
            <a:gd name="adj1" fmla="val 5400000"/>
            <a:gd name="adj2" fmla="val 162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55108B-874B-4FC0-A168-2068F590936C}">
      <dsp:nvSpPr>
        <dsp:cNvPr id="0" name=""/>
        <dsp:cNvSpPr/>
      </dsp:nvSpPr>
      <dsp:spPr>
        <a:xfrm>
          <a:off x="2468880" y="51276"/>
          <a:ext cx="5760719" cy="4937760"/>
        </a:xfrm>
        <a:prstGeom prst="rect">
          <a:avLst/>
        </a:prstGeom>
        <a:solidFill>
          <a:schemeClr val="bg1">
            <a:lumMod val="95000"/>
            <a:alpha val="90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l-GR" sz="2600" kern="1200" dirty="0" smtClean="0"/>
            <a:t>Α. Αναπνευστήρες αρνητικής πίεσης γύρω από το θώρακα  "σιδηρούς πνεύμων"</a:t>
          </a:r>
          <a:endParaRPr lang="el-GR" sz="2600" kern="1200" dirty="0"/>
        </a:p>
      </dsp:txBody>
      <dsp:txXfrm>
        <a:off x="2468880" y="51276"/>
        <a:ext cx="2880359" cy="2345436"/>
      </dsp:txXfrm>
    </dsp:sp>
    <dsp:sp modelId="{E524F6C9-5CF3-4E0C-A4A7-A4AA13B61FE2}">
      <dsp:nvSpPr>
        <dsp:cNvPr id="0" name=""/>
        <dsp:cNvSpPr/>
      </dsp:nvSpPr>
      <dsp:spPr>
        <a:xfrm>
          <a:off x="1296162" y="2396712"/>
          <a:ext cx="2345436" cy="2345436"/>
        </a:xfrm>
        <a:prstGeom prst="pie">
          <a:avLst>
            <a:gd name="adj1" fmla="val 5400000"/>
            <a:gd name="adj2" fmla="val 162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4D0148-DD12-455A-A990-06E54B9DFC1E}">
      <dsp:nvSpPr>
        <dsp:cNvPr id="0" name=""/>
        <dsp:cNvSpPr/>
      </dsp:nvSpPr>
      <dsp:spPr>
        <a:xfrm>
          <a:off x="2468880" y="2396712"/>
          <a:ext cx="5760719" cy="2345436"/>
        </a:xfrm>
        <a:prstGeom prst="rect">
          <a:avLst/>
        </a:prstGeom>
        <a:solidFill>
          <a:schemeClr val="bg1">
            <a:lumMod val="95000"/>
            <a:alpha val="90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l-GR" sz="2600" kern="1200" dirty="0" smtClean="0">
              <a:effectLst/>
            </a:rPr>
            <a:t>Β. </a:t>
          </a:r>
          <a:r>
            <a:rPr lang="el-GR" sz="2600" b="0" kern="1200" dirty="0" smtClean="0">
              <a:effectLst/>
            </a:rPr>
            <a:t>Αναπνευστήρες θετικής πίεσης μέσα στους αεραγωγούς</a:t>
          </a:r>
          <a:endParaRPr lang="el-GR" sz="2600" b="0" kern="1200" dirty="0">
            <a:effectLst/>
          </a:endParaRPr>
        </a:p>
      </dsp:txBody>
      <dsp:txXfrm>
        <a:off x="2468880" y="2396712"/>
        <a:ext cx="2880359" cy="2345436"/>
      </dsp:txXfrm>
    </dsp:sp>
    <dsp:sp modelId="{A4C9BAA8-5B1C-4B13-B337-75ABB243A45F}">
      <dsp:nvSpPr>
        <dsp:cNvPr id="0" name=""/>
        <dsp:cNvSpPr/>
      </dsp:nvSpPr>
      <dsp:spPr>
        <a:xfrm>
          <a:off x="5349240" y="2396712"/>
          <a:ext cx="2880359" cy="23454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l-GR" sz="2000" b="1" kern="1200" baseline="0" dirty="0" smtClean="0">
              <a:effectLst/>
            </a:rPr>
            <a:t>Αναπνευστήρες όγκου</a:t>
          </a:r>
          <a:endParaRPr lang="el-GR" sz="2000" kern="1200" baseline="0" dirty="0">
            <a:effectLst/>
          </a:endParaRPr>
        </a:p>
        <a:p>
          <a:pPr marL="228600" lvl="1" indent="-228600" algn="l" defTabSz="889000" rtl="0">
            <a:lnSpc>
              <a:spcPct val="90000"/>
            </a:lnSpc>
            <a:spcBef>
              <a:spcPct val="0"/>
            </a:spcBef>
            <a:spcAft>
              <a:spcPct val="15000"/>
            </a:spcAft>
            <a:buChar char="••"/>
          </a:pPr>
          <a:r>
            <a:rPr lang="el-GR" sz="2000" b="1" kern="1200" baseline="0" dirty="0" smtClean="0">
              <a:effectLst/>
            </a:rPr>
            <a:t>Αναπνευστήρες πίεσης</a:t>
          </a:r>
          <a:endParaRPr lang="el-GR" sz="2000" kern="1200" baseline="0" dirty="0">
            <a:effectLst/>
          </a:endParaRPr>
        </a:p>
        <a:p>
          <a:pPr marL="228600" lvl="1" indent="-228600" algn="l" defTabSz="889000" rtl="0">
            <a:lnSpc>
              <a:spcPct val="90000"/>
            </a:lnSpc>
            <a:spcBef>
              <a:spcPct val="0"/>
            </a:spcBef>
            <a:spcAft>
              <a:spcPct val="15000"/>
            </a:spcAft>
            <a:buChar char="••"/>
          </a:pPr>
          <a:r>
            <a:rPr lang="el-GR" sz="2000" b="1" kern="1200" baseline="0" dirty="0" smtClean="0">
              <a:effectLst/>
            </a:rPr>
            <a:t>Συνδυασμοί: συστήματα κλειστής αγκύλης (</a:t>
          </a:r>
          <a:r>
            <a:rPr lang="en-US" sz="2000" b="1" kern="1200" baseline="0" dirty="0" smtClean="0">
              <a:effectLst/>
            </a:rPr>
            <a:t>closed loop), </a:t>
          </a:r>
          <a:r>
            <a:rPr lang="el-GR" sz="2000" b="1" kern="1200" baseline="0" dirty="0" smtClean="0">
              <a:effectLst/>
            </a:rPr>
            <a:t>σκεπτόμενοι αναπνευστήρες;</a:t>
          </a:r>
          <a:endParaRPr lang="el-GR" sz="2000" kern="1200" baseline="0" dirty="0">
            <a:effectLst/>
          </a:endParaRPr>
        </a:p>
      </dsp:txBody>
      <dsp:txXfrm>
        <a:off x="5349240" y="2396712"/>
        <a:ext cx="2880359" cy="23454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9421F-EF68-4E22-A21C-5C2F0F6BE0D8}">
      <dsp:nvSpPr>
        <dsp:cNvPr id="0" name=""/>
        <dsp:cNvSpPr/>
      </dsp:nvSpPr>
      <dsp:spPr>
        <a:xfrm>
          <a:off x="1450508" y="0"/>
          <a:ext cx="5328583" cy="647595"/>
        </a:xfrm>
        <a:prstGeom prst="round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l-GR" sz="2700" b="1" kern="1200" dirty="0" smtClean="0"/>
            <a:t>Συναγερμοί</a:t>
          </a:r>
          <a:endParaRPr lang="el-GR" sz="2700" kern="1200" dirty="0"/>
        </a:p>
      </dsp:txBody>
      <dsp:txXfrm>
        <a:off x="1482121" y="31613"/>
        <a:ext cx="5265357" cy="584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1D825-D827-4DFD-9441-3402B2E4148D}">
      <dsp:nvSpPr>
        <dsp:cNvPr id="0" name=""/>
        <dsp:cNvSpPr/>
      </dsp:nvSpPr>
      <dsp:spPr>
        <a:xfrm>
          <a:off x="182244" y="72009"/>
          <a:ext cx="7831369" cy="861589"/>
        </a:xfrm>
        <a:prstGeom prst="roundRect">
          <a:avLst/>
        </a:prstGeom>
        <a:solidFill>
          <a:schemeClr val="lt1">
            <a:hueOff val="0"/>
            <a:satOff val="0"/>
            <a:lumOff val="0"/>
            <a:alphaOff val="0"/>
          </a:schemeClr>
        </a:solidFill>
        <a:ln w="25400" cap="flat" cmpd="sng" algn="ctr">
          <a:solidFill>
            <a:srgbClr val="82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l-GR" sz="2200" kern="1200" dirty="0" smtClean="0"/>
            <a:t>Οι συναγερμοί παρακολούθησης των αναπνευστικών παραμέτρων: </a:t>
          </a:r>
          <a:endParaRPr lang="el-GR" sz="2200" kern="1200" dirty="0"/>
        </a:p>
      </dsp:txBody>
      <dsp:txXfrm>
        <a:off x="224303" y="114068"/>
        <a:ext cx="7747251" cy="777471"/>
      </dsp:txXfrm>
    </dsp:sp>
    <dsp:sp modelId="{F4C4BC3C-0107-4E75-B4E3-F63E9FC1613E}">
      <dsp:nvSpPr>
        <dsp:cNvPr id="0" name=""/>
        <dsp:cNvSpPr/>
      </dsp:nvSpPr>
      <dsp:spPr>
        <a:xfrm>
          <a:off x="360003" y="936110"/>
          <a:ext cx="7468115" cy="17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l-GR" sz="2200" kern="1200" dirty="0" smtClean="0"/>
            <a:t>προειδοποιούν, όταν μία παράμετρος ξεφεύγει από τα αποδεκτά όρια </a:t>
          </a:r>
          <a:endParaRPr lang="el-GR" sz="2200" kern="1200" dirty="0"/>
        </a:p>
        <a:p>
          <a:pPr marL="228600" lvl="1" indent="-228600" algn="l" defTabSz="977900" rtl="0">
            <a:lnSpc>
              <a:spcPct val="90000"/>
            </a:lnSpc>
            <a:spcBef>
              <a:spcPct val="0"/>
            </a:spcBef>
            <a:spcAft>
              <a:spcPct val="20000"/>
            </a:spcAft>
            <a:buChar char="••"/>
          </a:pPr>
          <a:r>
            <a:rPr lang="el-GR" sz="2200" kern="1200" dirty="0" smtClean="0"/>
            <a:t>προσφέρουν πληροφορίες για επικίνδυνα συμβάματα που αφορούν είτε τον εξοπλισμό ή αλλαγές στη φυσιολογία του αναπνευστικού συστήματος</a:t>
          </a:r>
          <a:endParaRPr lang="el-GR" sz="2200" kern="1200" dirty="0"/>
        </a:p>
      </dsp:txBody>
      <dsp:txXfrm>
        <a:off x="360003" y="936110"/>
        <a:ext cx="7468115" cy="1798862"/>
      </dsp:txXfrm>
    </dsp:sp>
    <dsp:sp modelId="{F60372DA-93B1-4568-BFE8-B940F4EC0492}">
      <dsp:nvSpPr>
        <dsp:cNvPr id="0" name=""/>
        <dsp:cNvSpPr/>
      </dsp:nvSpPr>
      <dsp:spPr>
        <a:xfrm>
          <a:off x="164715" y="2808319"/>
          <a:ext cx="7468115" cy="1369068"/>
        </a:xfrm>
        <a:prstGeom prst="roundRect">
          <a:avLst/>
        </a:prstGeom>
        <a:solidFill>
          <a:schemeClr val="lt1">
            <a:hueOff val="0"/>
            <a:satOff val="0"/>
            <a:lumOff val="0"/>
            <a:alphaOff val="0"/>
          </a:schemeClr>
        </a:solidFill>
        <a:ln w="25400" cap="flat" cmpd="sng" algn="ctr">
          <a:solidFill>
            <a:srgbClr val="004B8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l-GR" sz="2200" kern="1200" dirty="0" smtClean="0"/>
            <a:t>Οι συναγερμοί που συνήθως χρειάζονται ρύθμιση στους συγχρόνους αναπνευστήρες είναι: </a:t>
          </a:r>
          <a:r>
            <a:rPr lang="el-GR" sz="2200" b="1" kern="1200" dirty="0" smtClean="0"/>
            <a:t>άπνοιας, υψηλής και χαμηλής πίεσης αεραγωγών, </a:t>
          </a:r>
        </a:p>
        <a:p>
          <a:pPr lvl="0" algn="l" defTabSz="977900" rtl="0">
            <a:lnSpc>
              <a:spcPct val="90000"/>
            </a:lnSpc>
            <a:spcBef>
              <a:spcPct val="0"/>
            </a:spcBef>
            <a:spcAft>
              <a:spcPct val="35000"/>
            </a:spcAft>
          </a:pPr>
          <a:r>
            <a:rPr lang="el-GR" sz="2200" b="1" kern="1200" dirty="0" smtClean="0"/>
            <a:t>υψηλού και χαμηλού κατά λεπτό αερισμού</a:t>
          </a:r>
          <a:endParaRPr lang="el-GR" sz="2200" b="1" kern="1200" dirty="0"/>
        </a:p>
      </dsp:txBody>
      <dsp:txXfrm>
        <a:off x="231547" y="2875151"/>
        <a:ext cx="7334451" cy="12354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493BF-B4A2-45CC-950C-8134BD03CF2A}">
      <dsp:nvSpPr>
        <dsp:cNvPr id="0" name=""/>
        <dsp:cNvSpPr/>
      </dsp:nvSpPr>
      <dsp:spPr>
        <a:xfrm>
          <a:off x="0" y="0"/>
          <a:ext cx="8569325" cy="107316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l-GR" sz="2200" b="1" kern="1200" dirty="0" smtClean="0">
              <a:solidFill>
                <a:srgbClr val="820000"/>
              </a:solidFill>
            </a:rPr>
            <a:t>Η χορήγηση αναλγησίας και καταστολής αποτελεί αναπόσπαστο τμήμα της θεραπευτικής αντιμετώπισης των βαριά πασχόντων ασθενών</a:t>
          </a:r>
          <a:endParaRPr lang="el-GR" sz="2200" kern="1200" dirty="0">
            <a:solidFill>
              <a:srgbClr val="820000"/>
            </a:solidFill>
          </a:endParaRPr>
        </a:p>
      </dsp:txBody>
      <dsp:txXfrm>
        <a:off x="52387" y="52387"/>
        <a:ext cx="8464551" cy="9683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41" indent="-185741">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b="1">
                <a:solidFill>
                  <a:schemeClr val="tx1"/>
                </a:solidFill>
                <a:latin typeface="Garamond" pitchFamily="18" charset="0"/>
                <a:cs typeface="Arial" pitchFamily="34" charset="0"/>
              </a:defRPr>
            </a:lvl1pPr>
            <a:lvl2pPr marL="804986" indent="-309610" eaLnBrk="0" hangingPunct="0">
              <a:defRPr b="1">
                <a:solidFill>
                  <a:schemeClr val="tx1"/>
                </a:solidFill>
                <a:latin typeface="Garamond" pitchFamily="18" charset="0"/>
                <a:cs typeface="Arial" pitchFamily="34" charset="0"/>
              </a:defRPr>
            </a:lvl2pPr>
            <a:lvl3pPr marL="1238441" indent="-247688" eaLnBrk="0" hangingPunct="0">
              <a:defRPr b="1">
                <a:solidFill>
                  <a:schemeClr val="tx1"/>
                </a:solidFill>
                <a:latin typeface="Garamond" pitchFamily="18" charset="0"/>
                <a:cs typeface="Arial" pitchFamily="34" charset="0"/>
              </a:defRPr>
            </a:lvl3pPr>
            <a:lvl4pPr marL="1733817" indent="-247688" eaLnBrk="0" hangingPunct="0">
              <a:defRPr b="1">
                <a:solidFill>
                  <a:schemeClr val="tx1"/>
                </a:solidFill>
                <a:latin typeface="Garamond" pitchFamily="18" charset="0"/>
                <a:cs typeface="Arial" pitchFamily="34" charset="0"/>
              </a:defRPr>
            </a:lvl4pPr>
            <a:lvl5pPr marL="2229193" indent="-247688" eaLnBrk="0" hangingPunct="0">
              <a:defRPr b="1">
                <a:solidFill>
                  <a:schemeClr val="tx1"/>
                </a:solidFill>
                <a:latin typeface="Garamond" pitchFamily="18" charset="0"/>
                <a:cs typeface="Arial" pitchFamily="34" charset="0"/>
              </a:defRPr>
            </a:lvl5pPr>
            <a:lvl6pPr marL="2724569" indent="-247688" eaLnBrk="0" fontAlgn="base" hangingPunct="0">
              <a:spcBef>
                <a:spcPct val="0"/>
              </a:spcBef>
              <a:spcAft>
                <a:spcPct val="0"/>
              </a:spcAft>
              <a:defRPr b="1">
                <a:solidFill>
                  <a:schemeClr val="tx1"/>
                </a:solidFill>
                <a:latin typeface="Garamond" pitchFamily="18" charset="0"/>
                <a:cs typeface="Arial" pitchFamily="34" charset="0"/>
              </a:defRPr>
            </a:lvl6pPr>
            <a:lvl7pPr marL="3219945" indent="-247688" eaLnBrk="0" fontAlgn="base" hangingPunct="0">
              <a:spcBef>
                <a:spcPct val="0"/>
              </a:spcBef>
              <a:spcAft>
                <a:spcPct val="0"/>
              </a:spcAft>
              <a:defRPr b="1">
                <a:solidFill>
                  <a:schemeClr val="tx1"/>
                </a:solidFill>
                <a:latin typeface="Garamond" pitchFamily="18" charset="0"/>
                <a:cs typeface="Arial" pitchFamily="34" charset="0"/>
              </a:defRPr>
            </a:lvl7pPr>
            <a:lvl8pPr marL="3715322" indent="-247688" eaLnBrk="0" fontAlgn="base" hangingPunct="0">
              <a:spcBef>
                <a:spcPct val="0"/>
              </a:spcBef>
              <a:spcAft>
                <a:spcPct val="0"/>
              </a:spcAft>
              <a:defRPr b="1">
                <a:solidFill>
                  <a:schemeClr val="tx1"/>
                </a:solidFill>
                <a:latin typeface="Garamond" pitchFamily="18" charset="0"/>
                <a:cs typeface="Arial" pitchFamily="34" charset="0"/>
              </a:defRPr>
            </a:lvl8pPr>
            <a:lvl9pPr marL="4210698" indent="-247688" eaLnBrk="0" fontAlgn="base" hangingPunct="0">
              <a:spcBef>
                <a:spcPct val="0"/>
              </a:spcBef>
              <a:spcAft>
                <a:spcPct val="0"/>
              </a:spcAft>
              <a:defRPr b="1">
                <a:solidFill>
                  <a:schemeClr val="tx1"/>
                </a:solidFill>
                <a:latin typeface="Garamond" pitchFamily="18" charset="0"/>
                <a:cs typeface="Arial" pitchFamily="34" charset="0"/>
              </a:defRPr>
            </a:lvl9pPr>
          </a:lstStyle>
          <a:p>
            <a:pPr eaLnBrk="1" hangingPunct="1"/>
            <a:fld id="{2A512BBF-4D6A-4279-B14B-055F051A0D2D}" type="slidenum">
              <a:rPr lang="el-GR" b="0" smtClean="0">
                <a:latin typeface="Arial" pitchFamily="34" charset="0"/>
              </a:rPr>
              <a:pPr eaLnBrk="1" hangingPunct="1"/>
              <a:t>76</a:t>
            </a:fld>
            <a:endParaRPr lang="el-GR" b="0" dirty="0" smtClean="0">
              <a:latin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l-GR" dirty="0" smtClean="0"/>
          </a:p>
        </p:txBody>
      </p:sp>
    </p:spTree>
    <p:extLst>
      <p:ext uri="{BB962C8B-B14F-4D97-AF65-F5344CB8AC3E}">
        <p14:creationId xmlns:p14="http://schemas.microsoft.com/office/powerpoint/2010/main" val="346372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eaLnBrk="0" hangingPunct="0">
              <a:defRPr b="1">
                <a:solidFill>
                  <a:schemeClr val="tx1"/>
                </a:solidFill>
                <a:latin typeface="Garamond" pitchFamily="18" charset="0"/>
                <a:cs typeface="Arial" pitchFamily="34" charset="0"/>
              </a:defRPr>
            </a:lvl1pPr>
            <a:lvl2pPr marL="804986" indent="-309610" eaLnBrk="0" hangingPunct="0">
              <a:defRPr b="1">
                <a:solidFill>
                  <a:schemeClr val="tx1"/>
                </a:solidFill>
                <a:latin typeface="Garamond" pitchFamily="18" charset="0"/>
                <a:cs typeface="Arial" pitchFamily="34" charset="0"/>
              </a:defRPr>
            </a:lvl2pPr>
            <a:lvl3pPr marL="1238441" indent="-247688" eaLnBrk="0" hangingPunct="0">
              <a:defRPr b="1">
                <a:solidFill>
                  <a:schemeClr val="tx1"/>
                </a:solidFill>
                <a:latin typeface="Garamond" pitchFamily="18" charset="0"/>
                <a:cs typeface="Arial" pitchFamily="34" charset="0"/>
              </a:defRPr>
            </a:lvl3pPr>
            <a:lvl4pPr marL="1733817" indent="-247688" eaLnBrk="0" hangingPunct="0">
              <a:defRPr b="1">
                <a:solidFill>
                  <a:schemeClr val="tx1"/>
                </a:solidFill>
                <a:latin typeface="Garamond" pitchFamily="18" charset="0"/>
                <a:cs typeface="Arial" pitchFamily="34" charset="0"/>
              </a:defRPr>
            </a:lvl4pPr>
            <a:lvl5pPr marL="2229193" indent="-247688" eaLnBrk="0" hangingPunct="0">
              <a:defRPr b="1">
                <a:solidFill>
                  <a:schemeClr val="tx1"/>
                </a:solidFill>
                <a:latin typeface="Garamond" pitchFamily="18" charset="0"/>
                <a:cs typeface="Arial" pitchFamily="34" charset="0"/>
              </a:defRPr>
            </a:lvl5pPr>
            <a:lvl6pPr marL="2724569" indent="-247688" eaLnBrk="0" fontAlgn="base" hangingPunct="0">
              <a:spcBef>
                <a:spcPct val="0"/>
              </a:spcBef>
              <a:spcAft>
                <a:spcPct val="0"/>
              </a:spcAft>
              <a:defRPr b="1">
                <a:solidFill>
                  <a:schemeClr val="tx1"/>
                </a:solidFill>
                <a:latin typeface="Garamond" pitchFamily="18" charset="0"/>
                <a:cs typeface="Arial" pitchFamily="34" charset="0"/>
              </a:defRPr>
            </a:lvl6pPr>
            <a:lvl7pPr marL="3219945" indent="-247688" eaLnBrk="0" fontAlgn="base" hangingPunct="0">
              <a:spcBef>
                <a:spcPct val="0"/>
              </a:spcBef>
              <a:spcAft>
                <a:spcPct val="0"/>
              </a:spcAft>
              <a:defRPr b="1">
                <a:solidFill>
                  <a:schemeClr val="tx1"/>
                </a:solidFill>
                <a:latin typeface="Garamond" pitchFamily="18" charset="0"/>
                <a:cs typeface="Arial" pitchFamily="34" charset="0"/>
              </a:defRPr>
            </a:lvl7pPr>
            <a:lvl8pPr marL="3715322" indent="-247688" eaLnBrk="0" fontAlgn="base" hangingPunct="0">
              <a:spcBef>
                <a:spcPct val="0"/>
              </a:spcBef>
              <a:spcAft>
                <a:spcPct val="0"/>
              </a:spcAft>
              <a:defRPr b="1">
                <a:solidFill>
                  <a:schemeClr val="tx1"/>
                </a:solidFill>
                <a:latin typeface="Garamond" pitchFamily="18" charset="0"/>
                <a:cs typeface="Arial" pitchFamily="34" charset="0"/>
              </a:defRPr>
            </a:lvl8pPr>
            <a:lvl9pPr marL="4210698" indent="-247688" eaLnBrk="0" fontAlgn="base" hangingPunct="0">
              <a:spcBef>
                <a:spcPct val="0"/>
              </a:spcBef>
              <a:spcAft>
                <a:spcPct val="0"/>
              </a:spcAft>
              <a:defRPr b="1">
                <a:solidFill>
                  <a:schemeClr val="tx1"/>
                </a:solidFill>
                <a:latin typeface="Garamond" pitchFamily="18" charset="0"/>
                <a:cs typeface="Arial" pitchFamily="34" charset="0"/>
              </a:defRPr>
            </a:lvl9pPr>
          </a:lstStyle>
          <a:p>
            <a:pPr eaLnBrk="1" hangingPunct="1"/>
            <a:fld id="{D74D14FF-0869-4066-B6CD-9CC9305FEF9A}" type="slidenum">
              <a:rPr lang="el-GR" b="0" smtClean="0">
                <a:latin typeface="Arial" pitchFamily="34" charset="0"/>
              </a:rPr>
              <a:pPr eaLnBrk="1" hangingPunct="1"/>
              <a:t>78</a:t>
            </a:fld>
            <a:endParaRPr lang="el-GR" b="0" dirty="0" smtClean="0">
              <a:latin typeface="Arial" pitchFamily="34"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p:spPr>
        <p:txBody>
          <a:bodyPr/>
          <a:lstStyle/>
          <a:p>
            <a:pPr marL="247688" indent="-247688" eaLnBrk="1" hangingPunct="1"/>
            <a:r>
              <a:rPr lang="el-GR" dirty="0" smtClean="0"/>
              <a:t> </a:t>
            </a:r>
          </a:p>
        </p:txBody>
      </p:sp>
    </p:spTree>
    <p:extLst>
      <p:ext uri="{BB962C8B-B14F-4D97-AF65-F5344CB8AC3E}">
        <p14:creationId xmlns:p14="http://schemas.microsoft.com/office/powerpoint/2010/main" val="18925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eaLnBrk="0" hangingPunct="0">
              <a:defRPr b="1">
                <a:solidFill>
                  <a:schemeClr val="tx1"/>
                </a:solidFill>
                <a:latin typeface="Garamond" pitchFamily="18" charset="0"/>
                <a:cs typeface="Arial" pitchFamily="34" charset="0"/>
              </a:defRPr>
            </a:lvl1pPr>
            <a:lvl2pPr marL="804986" indent="-309610" eaLnBrk="0" hangingPunct="0">
              <a:defRPr b="1">
                <a:solidFill>
                  <a:schemeClr val="tx1"/>
                </a:solidFill>
                <a:latin typeface="Garamond" pitchFamily="18" charset="0"/>
                <a:cs typeface="Arial" pitchFamily="34" charset="0"/>
              </a:defRPr>
            </a:lvl2pPr>
            <a:lvl3pPr marL="1238441" indent="-247688" eaLnBrk="0" hangingPunct="0">
              <a:defRPr b="1">
                <a:solidFill>
                  <a:schemeClr val="tx1"/>
                </a:solidFill>
                <a:latin typeface="Garamond" pitchFamily="18" charset="0"/>
                <a:cs typeface="Arial" pitchFamily="34" charset="0"/>
              </a:defRPr>
            </a:lvl3pPr>
            <a:lvl4pPr marL="1733817" indent="-247688" eaLnBrk="0" hangingPunct="0">
              <a:defRPr b="1">
                <a:solidFill>
                  <a:schemeClr val="tx1"/>
                </a:solidFill>
                <a:latin typeface="Garamond" pitchFamily="18" charset="0"/>
                <a:cs typeface="Arial" pitchFamily="34" charset="0"/>
              </a:defRPr>
            </a:lvl4pPr>
            <a:lvl5pPr marL="2229193" indent="-247688" eaLnBrk="0" hangingPunct="0">
              <a:defRPr b="1">
                <a:solidFill>
                  <a:schemeClr val="tx1"/>
                </a:solidFill>
                <a:latin typeface="Garamond" pitchFamily="18" charset="0"/>
                <a:cs typeface="Arial" pitchFamily="34" charset="0"/>
              </a:defRPr>
            </a:lvl5pPr>
            <a:lvl6pPr marL="2724569" indent="-247688" eaLnBrk="0" fontAlgn="base" hangingPunct="0">
              <a:spcBef>
                <a:spcPct val="0"/>
              </a:spcBef>
              <a:spcAft>
                <a:spcPct val="0"/>
              </a:spcAft>
              <a:defRPr b="1">
                <a:solidFill>
                  <a:schemeClr val="tx1"/>
                </a:solidFill>
                <a:latin typeface="Garamond" pitchFamily="18" charset="0"/>
                <a:cs typeface="Arial" pitchFamily="34" charset="0"/>
              </a:defRPr>
            </a:lvl6pPr>
            <a:lvl7pPr marL="3219945" indent="-247688" eaLnBrk="0" fontAlgn="base" hangingPunct="0">
              <a:spcBef>
                <a:spcPct val="0"/>
              </a:spcBef>
              <a:spcAft>
                <a:spcPct val="0"/>
              </a:spcAft>
              <a:defRPr b="1">
                <a:solidFill>
                  <a:schemeClr val="tx1"/>
                </a:solidFill>
                <a:latin typeface="Garamond" pitchFamily="18" charset="0"/>
                <a:cs typeface="Arial" pitchFamily="34" charset="0"/>
              </a:defRPr>
            </a:lvl7pPr>
            <a:lvl8pPr marL="3715322" indent="-247688" eaLnBrk="0" fontAlgn="base" hangingPunct="0">
              <a:spcBef>
                <a:spcPct val="0"/>
              </a:spcBef>
              <a:spcAft>
                <a:spcPct val="0"/>
              </a:spcAft>
              <a:defRPr b="1">
                <a:solidFill>
                  <a:schemeClr val="tx1"/>
                </a:solidFill>
                <a:latin typeface="Garamond" pitchFamily="18" charset="0"/>
                <a:cs typeface="Arial" pitchFamily="34" charset="0"/>
              </a:defRPr>
            </a:lvl8pPr>
            <a:lvl9pPr marL="4210698" indent="-247688" eaLnBrk="0" fontAlgn="base" hangingPunct="0">
              <a:spcBef>
                <a:spcPct val="0"/>
              </a:spcBef>
              <a:spcAft>
                <a:spcPct val="0"/>
              </a:spcAft>
              <a:defRPr b="1">
                <a:solidFill>
                  <a:schemeClr val="tx1"/>
                </a:solidFill>
                <a:latin typeface="Garamond" pitchFamily="18" charset="0"/>
                <a:cs typeface="Arial" pitchFamily="34" charset="0"/>
              </a:defRPr>
            </a:lvl9pPr>
          </a:lstStyle>
          <a:p>
            <a:pPr eaLnBrk="1" hangingPunct="1"/>
            <a:fld id="{1074163B-7504-4A32-A320-1E6716679D53}" type="slidenum">
              <a:rPr lang="el-GR" b="0" smtClean="0">
                <a:latin typeface="Arial" pitchFamily="34" charset="0"/>
              </a:rPr>
              <a:pPr eaLnBrk="1" hangingPunct="1"/>
              <a:t>79</a:t>
            </a:fld>
            <a:endParaRPr lang="el-GR" b="0" dirty="0" smtClean="0">
              <a:latin typeface="Arial" pitchFamily="34"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endParaRPr lang="el-GR" dirty="0" smtClean="0"/>
          </a:p>
        </p:txBody>
      </p:sp>
    </p:spTree>
    <p:extLst>
      <p:ext uri="{BB962C8B-B14F-4D97-AF65-F5344CB8AC3E}">
        <p14:creationId xmlns:p14="http://schemas.microsoft.com/office/powerpoint/2010/main" val="2645776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109</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110</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2046CCF-5D19-4FAA-AE1F-7CEE930BB97F}" type="slidenum">
              <a:rPr lang="el-GR" smtClean="0"/>
              <a:pPr/>
              <a:t>4</a:t>
            </a:fld>
            <a:endParaRPr lang="el-GR" dirty="0"/>
          </a:p>
        </p:txBody>
      </p:sp>
    </p:spTree>
    <p:extLst>
      <p:ext uri="{BB962C8B-B14F-4D97-AF65-F5344CB8AC3E}">
        <p14:creationId xmlns:p14="http://schemas.microsoft.com/office/powerpoint/2010/main" val="287839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sz="1300" b="1" kern="0" dirty="0">
                <a:solidFill>
                  <a:srgbClr val="000000"/>
                </a:solidFill>
              </a:rPr>
              <a:t>Διάφραγμα</a:t>
            </a:r>
            <a:r>
              <a:rPr lang="en-US" altLang="en-US" sz="1300" b="1" kern="0" dirty="0">
                <a:solidFill>
                  <a:srgbClr val="000000"/>
                </a:solidFill>
              </a:rPr>
              <a:t>: </a:t>
            </a:r>
            <a:r>
              <a:rPr lang="el-GR" altLang="en-US" sz="1300" b="1" kern="0" dirty="0">
                <a:solidFill>
                  <a:srgbClr val="000000"/>
                </a:solidFill>
              </a:rPr>
              <a:t>ο σημαντικότερος μυς της εισπνοής</a:t>
            </a:r>
            <a:endParaRPr lang="el-GR" dirty="0"/>
          </a:p>
        </p:txBody>
      </p:sp>
      <p:sp>
        <p:nvSpPr>
          <p:cNvPr id="4" name="Slide Number Placeholder 3"/>
          <p:cNvSpPr>
            <a:spLocks noGrp="1"/>
          </p:cNvSpPr>
          <p:nvPr>
            <p:ph type="sldNum" sz="quarter" idx="10"/>
          </p:nvPr>
        </p:nvSpPr>
        <p:spPr/>
        <p:txBody>
          <a:bodyPr/>
          <a:lstStyle/>
          <a:p>
            <a:fld id="{22046CCF-5D19-4FAA-AE1F-7CEE930BB97F}" type="slidenum">
              <a:rPr lang="el-GR" smtClean="0"/>
              <a:pPr/>
              <a:t>7</a:t>
            </a:fld>
            <a:endParaRPr lang="el-GR" dirty="0"/>
          </a:p>
        </p:txBody>
      </p:sp>
    </p:spTree>
    <p:extLst>
      <p:ext uri="{BB962C8B-B14F-4D97-AF65-F5344CB8AC3E}">
        <p14:creationId xmlns:p14="http://schemas.microsoft.com/office/powerpoint/2010/main" val="257032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70000"/>
              </a:spcBef>
              <a:spcAft>
                <a:spcPct val="0"/>
              </a:spcAft>
              <a:buNone/>
            </a:pPr>
            <a:r>
              <a:rPr lang="el-GR" altLang="en-US" sz="1300" b="1" kern="0" dirty="0">
                <a:solidFill>
                  <a:srgbClr val="000000"/>
                </a:solidFill>
                <a:latin typeface="Arial"/>
              </a:rPr>
              <a:t>Έσω μεσοπλεύριοι </a:t>
            </a:r>
            <a:r>
              <a:rPr lang="en-US" altLang="en-US" sz="1300" b="1" kern="0" dirty="0">
                <a:solidFill>
                  <a:srgbClr val="000000"/>
                </a:solidFill>
                <a:latin typeface="Arial"/>
              </a:rPr>
              <a:t>: </a:t>
            </a:r>
            <a:r>
              <a:rPr lang="el-GR" sz="1300" kern="0" dirty="0">
                <a:solidFill>
                  <a:srgbClr val="000000"/>
                </a:solidFill>
                <a:latin typeface="Arial"/>
              </a:rPr>
              <a:t>κατάσπαση των πλευρών</a:t>
            </a:r>
            <a:r>
              <a:rPr lang="en-US" sz="1300" kern="0" dirty="0">
                <a:solidFill>
                  <a:srgbClr val="000000"/>
                </a:solidFill>
                <a:latin typeface="Arial"/>
              </a:rPr>
              <a:t> </a:t>
            </a:r>
            <a:r>
              <a:rPr lang="en-US" sz="1300" kern="0" dirty="0">
                <a:solidFill>
                  <a:srgbClr val="000000"/>
                </a:solidFill>
                <a:latin typeface="Arial"/>
                <a:sym typeface="Symbol" pitchFamily="18" charset="2"/>
              </a:rPr>
              <a:t></a:t>
            </a:r>
            <a:r>
              <a:rPr lang="en-US" sz="1300" kern="0" dirty="0">
                <a:solidFill>
                  <a:srgbClr val="000000"/>
                </a:solidFill>
                <a:latin typeface="Arial"/>
              </a:rPr>
              <a:t> </a:t>
            </a:r>
            <a:r>
              <a:rPr lang="el-GR" sz="1300" kern="0" dirty="0">
                <a:solidFill>
                  <a:srgbClr val="000000"/>
                </a:solidFill>
                <a:latin typeface="Arial"/>
              </a:rPr>
              <a:t>ενεργός εκπνοή</a:t>
            </a:r>
          </a:p>
          <a:p>
            <a:pPr lvl="0" fontAlgn="base">
              <a:spcBef>
                <a:spcPct val="70000"/>
              </a:spcBef>
              <a:spcAft>
                <a:spcPct val="0"/>
              </a:spcAft>
              <a:buNone/>
            </a:pPr>
            <a:r>
              <a:rPr lang="el-GR" sz="1300" b="1" kern="0" dirty="0">
                <a:solidFill>
                  <a:srgbClr val="000000"/>
                </a:solidFill>
                <a:latin typeface="Arial"/>
              </a:rPr>
              <a:t>Μύες του κοιλιακού τοιχώματος</a:t>
            </a:r>
            <a:r>
              <a:rPr lang="el-GR" sz="1300" b="1" kern="0" dirty="0">
                <a:solidFill>
                  <a:srgbClr val="000000"/>
                </a:solidFill>
                <a:latin typeface="Arial"/>
                <a:cs typeface="Times New Roman" pitchFamily="18" charset="0"/>
              </a:rPr>
              <a:t> </a:t>
            </a:r>
            <a:r>
              <a:rPr lang="el-GR" sz="1300" kern="0" dirty="0">
                <a:solidFill>
                  <a:srgbClr val="000000"/>
                </a:solidFill>
                <a:latin typeface="Arial"/>
                <a:cs typeface="Times New Roman" pitchFamily="18" charset="0"/>
              </a:rPr>
              <a:t>(</a:t>
            </a:r>
            <a:r>
              <a:rPr lang="el-GR" sz="1300" kern="0" dirty="0">
                <a:solidFill>
                  <a:srgbClr val="000000"/>
                </a:solidFill>
                <a:latin typeface="Arial"/>
              </a:rPr>
              <a:t>ορθοί κοιλιακοί, έσω και έξω λοξοί εγκάρσιοι κοιλιακοί): σύσπαση </a:t>
            </a:r>
            <a:r>
              <a:rPr lang="en-US" sz="1300" kern="0" dirty="0">
                <a:solidFill>
                  <a:srgbClr val="000000"/>
                </a:solidFill>
                <a:latin typeface="Arial"/>
                <a:sym typeface="Symbol" pitchFamily="18" charset="2"/>
              </a:rPr>
              <a:t></a:t>
            </a:r>
            <a:r>
              <a:rPr lang="el-GR" sz="1300" kern="0" dirty="0">
                <a:solidFill>
                  <a:srgbClr val="000000"/>
                </a:solidFill>
                <a:latin typeface="Arial"/>
                <a:sym typeface="Symbol" pitchFamily="18" charset="2"/>
              </a:rPr>
              <a:t> αύξηση της ενδοκοιλιακής πίεσης και ώθηση του διαφράγματος προς τα πάνω</a:t>
            </a:r>
          </a:p>
          <a:p>
            <a:r>
              <a:rPr lang="el-GR" baseline="0" dirty="0" smtClean="0"/>
              <a:t> </a:t>
            </a:r>
            <a:r>
              <a:rPr lang="el-GR" dirty="0" smtClean="0"/>
              <a:t> </a:t>
            </a:r>
            <a:endParaRPr lang="el-GR" dirty="0"/>
          </a:p>
        </p:txBody>
      </p:sp>
      <p:sp>
        <p:nvSpPr>
          <p:cNvPr id="4" name="Slide Number Placeholder 3"/>
          <p:cNvSpPr>
            <a:spLocks noGrp="1"/>
          </p:cNvSpPr>
          <p:nvPr>
            <p:ph type="sldNum" sz="quarter" idx="10"/>
          </p:nvPr>
        </p:nvSpPr>
        <p:spPr/>
        <p:txBody>
          <a:bodyPr/>
          <a:lstStyle/>
          <a:p>
            <a:fld id="{22046CCF-5D19-4FAA-AE1F-7CEE930BB97F}" type="slidenum">
              <a:rPr lang="el-GR" smtClean="0"/>
              <a:pPr/>
              <a:t>8</a:t>
            </a:fld>
            <a:endParaRPr lang="el-GR" dirty="0"/>
          </a:p>
        </p:txBody>
      </p:sp>
    </p:spTree>
    <p:extLst>
      <p:ext uri="{BB962C8B-B14F-4D97-AF65-F5344CB8AC3E}">
        <p14:creationId xmlns:p14="http://schemas.microsoft.com/office/powerpoint/2010/main" val="9106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1532" indent="-371532" defTabSz="990752" eaLnBrk="1" hangingPunct="1">
              <a:lnSpc>
                <a:spcPct val="80000"/>
              </a:lnSpc>
              <a:spcBef>
                <a:spcPct val="20000"/>
              </a:spcBef>
              <a:buClr>
                <a:srgbClr val="FFFFCC"/>
              </a:buClr>
              <a:buSzPct val="60000"/>
              <a:buFont typeface="Wingdings" pitchFamily="2" charset="2"/>
              <a:buChar char="n"/>
              <a:defRPr/>
            </a:pPr>
            <a:endParaRPr lang="el-GR" sz="2400" kern="0" dirty="0">
              <a:solidFill>
                <a:prstClr val="black"/>
              </a:solidFill>
              <a:cs typeface="Arial"/>
            </a:endParaRPr>
          </a:p>
        </p:txBody>
      </p:sp>
      <p:sp>
        <p:nvSpPr>
          <p:cNvPr id="4" name="Slide Number Placeholder 3"/>
          <p:cNvSpPr>
            <a:spLocks noGrp="1"/>
          </p:cNvSpPr>
          <p:nvPr>
            <p:ph type="sldNum" sz="quarter" idx="10"/>
          </p:nvPr>
        </p:nvSpPr>
        <p:spPr/>
        <p:txBody>
          <a:bodyPr/>
          <a:lstStyle/>
          <a:p>
            <a:fld id="{22046CCF-5D19-4FAA-AE1F-7CEE930BB97F}" type="slidenum">
              <a:rPr lang="el-GR" smtClean="0"/>
              <a:pPr/>
              <a:t>45</a:t>
            </a:fld>
            <a:endParaRPr lang="el-GR" dirty="0"/>
          </a:p>
        </p:txBody>
      </p:sp>
    </p:spTree>
    <p:extLst>
      <p:ext uri="{BB962C8B-B14F-4D97-AF65-F5344CB8AC3E}">
        <p14:creationId xmlns:p14="http://schemas.microsoft.com/office/powerpoint/2010/main" val="348613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46</a:t>
            </a:fld>
            <a:endParaRPr lang="el-GR" dirty="0"/>
          </a:p>
        </p:txBody>
      </p:sp>
    </p:spTree>
    <p:extLst>
      <p:ext uri="{BB962C8B-B14F-4D97-AF65-F5344CB8AC3E}">
        <p14:creationId xmlns:p14="http://schemas.microsoft.com/office/powerpoint/2010/main" val="3987716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844" eaLnBrk="0" hangingPunct="0">
              <a:defRPr>
                <a:solidFill>
                  <a:schemeClr val="tx1"/>
                </a:solidFill>
                <a:latin typeface="Arial" charset="0"/>
              </a:defRPr>
            </a:lvl1pPr>
            <a:lvl2pPr marL="761436" indent="-292860" defTabSz="990844" eaLnBrk="0" hangingPunct="0">
              <a:defRPr>
                <a:solidFill>
                  <a:schemeClr val="tx1"/>
                </a:solidFill>
                <a:latin typeface="Arial" charset="0"/>
              </a:defRPr>
            </a:lvl2pPr>
            <a:lvl3pPr marL="1171441" indent="-234288" defTabSz="990844" eaLnBrk="0" hangingPunct="0">
              <a:defRPr>
                <a:solidFill>
                  <a:schemeClr val="tx1"/>
                </a:solidFill>
                <a:latin typeface="Arial" charset="0"/>
              </a:defRPr>
            </a:lvl3pPr>
            <a:lvl4pPr marL="1640017" indent="-234288" defTabSz="990844" eaLnBrk="0" hangingPunct="0">
              <a:defRPr>
                <a:solidFill>
                  <a:schemeClr val="tx1"/>
                </a:solidFill>
                <a:latin typeface="Arial" charset="0"/>
              </a:defRPr>
            </a:lvl4pPr>
            <a:lvl5pPr marL="2108594" indent="-234288" defTabSz="990844" eaLnBrk="0" hangingPunct="0">
              <a:defRPr>
                <a:solidFill>
                  <a:schemeClr val="tx1"/>
                </a:solidFill>
                <a:latin typeface="Arial" charset="0"/>
              </a:defRPr>
            </a:lvl5pPr>
            <a:lvl6pPr marL="2577170" indent="-234288" defTabSz="990844" eaLnBrk="0" fontAlgn="base" hangingPunct="0">
              <a:spcBef>
                <a:spcPct val="0"/>
              </a:spcBef>
              <a:spcAft>
                <a:spcPct val="0"/>
              </a:spcAft>
              <a:defRPr>
                <a:solidFill>
                  <a:schemeClr val="tx1"/>
                </a:solidFill>
                <a:latin typeface="Arial" charset="0"/>
              </a:defRPr>
            </a:lvl6pPr>
            <a:lvl7pPr marL="3045747" indent="-234288" defTabSz="990844" eaLnBrk="0" fontAlgn="base" hangingPunct="0">
              <a:spcBef>
                <a:spcPct val="0"/>
              </a:spcBef>
              <a:spcAft>
                <a:spcPct val="0"/>
              </a:spcAft>
              <a:defRPr>
                <a:solidFill>
                  <a:schemeClr val="tx1"/>
                </a:solidFill>
                <a:latin typeface="Arial" charset="0"/>
              </a:defRPr>
            </a:lvl7pPr>
            <a:lvl8pPr marL="3514322" indent="-234288" defTabSz="990844" eaLnBrk="0" fontAlgn="base" hangingPunct="0">
              <a:spcBef>
                <a:spcPct val="0"/>
              </a:spcBef>
              <a:spcAft>
                <a:spcPct val="0"/>
              </a:spcAft>
              <a:defRPr>
                <a:solidFill>
                  <a:schemeClr val="tx1"/>
                </a:solidFill>
                <a:latin typeface="Arial" charset="0"/>
              </a:defRPr>
            </a:lvl8pPr>
            <a:lvl9pPr marL="3982899" indent="-234288" defTabSz="990844" eaLnBrk="0" fontAlgn="base" hangingPunct="0">
              <a:spcBef>
                <a:spcPct val="0"/>
              </a:spcBef>
              <a:spcAft>
                <a:spcPct val="0"/>
              </a:spcAft>
              <a:defRPr>
                <a:solidFill>
                  <a:schemeClr val="tx1"/>
                </a:solidFill>
                <a:latin typeface="Arial" charset="0"/>
              </a:defRPr>
            </a:lvl9pPr>
          </a:lstStyle>
          <a:p>
            <a:pPr eaLnBrk="1" hangingPunct="1"/>
            <a:fld id="{6C40AE91-3924-45C1-9EE1-67221A81AF20}" type="slidenum">
              <a:rPr lang="en-US">
                <a:solidFill>
                  <a:prstClr val="black"/>
                </a:solidFill>
              </a:rPr>
              <a:pPr eaLnBrk="1" hangingPunct="1"/>
              <a:t>51</a:t>
            </a:fld>
            <a:endParaRPr lang="en-US" dirty="0">
              <a:solidFill>
                <a:prstClr val="black"/>
              </a:solidFill>
            </a:endParaRPr>
          </a:p>
        </p:txBody>
      </p:sp>
      <p:sp>
        <p:nvSpPr>
          <p:cNvPr id="105475" name="Rectangle 2"/>
          <p:cNvSpPr>
            <a:spLocks noGrp="1" noRot="1" noChangeAspect="1" noChangeArrowheads="1" noTextEdit="1"/>
          </p:cNvSpPr>
          <p:nvPr>
            <p:ph type="sldImg"/>
          </p:nvPr>
        </p:nvSpPr>
        <p:spPr>
          <a:xfrm>
            <a:off x="995363" y="768350"/>
            <a:ext cx="5114925" cy="3836988"/>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100" b="1" dirty="0">
              <a:solidFill>
                <a:srgbClr val="FFFF00"/>
              </a:solidFill>
            </a:endParaRPr>
          </a:p>
        </p:txBody>
      </p:sp>
    </p:spTree>
    <p:extLst>
      <p:ext uri="{BB962C8B-B14F-4D97-AF65-F5344CB8AC3E}">
        <p14:creationId xmlns:p14="http://schemas.microsoft.com/office/powerpoint/2010/main" val="381070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CBCB7C7F-2BA1-4426-9127-06F2DB43EFA4}" type="slidenum">
              <a:rPr lang="el-GR"/>
              <a:pPr/>
              <a:t>53</a:t>
            </a:fld>
            <a:endParaRPr lang="el-GR" dirty="0"/>
          </a:p>
        </p:txBody>
      </p:sp>
      <p:sp>
        <p:nvSpPr>
          <p:cNvPr id="510978"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3" tIns="49537" rIns="99073" bIns="49537" anchor="b"/>
          <a:lstStyle>
            <a:lvl1pPr algn="l">
              <a:defRPr>
                <a:solidFill>
                  <a:schemeClr val="tx1"/>
                </a:solidFill>
                <a:latin typeface="Arial" charset="0"/>
              </a:defRPr>
            </a:lvl1pPr>
            <a:lvl2pPr marL="735013" indent="-282575" algn="l">
              <a:defRPr>
                <a:solidFill>
                  <a:schemeClr val="tx1"/>
                </a:solidFill>
                <a:latin typeface="Arial" charset="0"/>
              </a:defRPr>
            </a:lvl2pPr>
            <a:lvl3pPr marL="1130300" indent="-225425" algn="l">
              <a:defRPr>
                <a:solidFill>
                  <a:schemeClr val="tx1"/>
                </a:solidFill>
                <a:latin typeface="Arial" charset="0"/>
              </a:defRPr>
            </a:lvl3pPr>
            <a:lvl4pPr marL="1582738" indent="-225425" algn="l">
              <a:defRPr>
                <a:solidFill>
                  <a:schemeClr val="tx1"/>
                </a:solidFill>
                <a:latin typeface="Arial" charset="0"/>
              </a:defRPr>
            </a:lvl4pPr>
            <a:lvl5pPr marL="2035175" indent="-227013" algn="l">
              <a:defRPr>
                <a:solidFill>
                  <a:schemeClr val="tx1"/>
                </a:solidFill>
                <a:latin typeface="Arial" charset="0"/>
              </a:defRPr>
            </a:lvl5pPr>
            <a:lvl6pPr marL="2492375" indent="-227013" fontAlgn="base">
              <a:spcBef>
                <a:spcPct val="0"/>
              </a:spcBef>
              <a:spcAft>
                <a:spcPct val="0"/>
              </a:spcAft>
              <a:defRPr>
                <a:solidFill>
                  <a:schemeClr val="tx1"/>
                </a:solidFill>
                <a:latin typeface="Arial" charset="0"/>
              </a:defRPr>
            </a:lvl6pPr>
            <a:lvl7pPr marL="2949575" indent="-227013" fontAlgn="base">
              <a:spcBef>
                <a:spcPct val="0"/>
              </a:spcBef>
              <a:spcAft>
                <a:spcPct val="0"/>
              </a:spcAft>
              <a:defRPr>
                <a:solidFill>
                  <a:schemeClr val="tx1"/>
                </a:solidFill>
                <a:latin typeface="Arial" charset="0"/>
              </a:defRPr>
            </a:lvl7pPr>
            <a:lvl8pPr marL="3406775" indent="-227013" fontAlgn="base">
              <a:spcBef>
                <a:spcPct val="0"/>
              </a:spcBef>
              <a:spcAft>
                <a:spcPct val="0"/>
              </a:spcAft>
              <a:defRPr>
                <a:solidFill>
                  <a:schemeClr val="tx1"/>
                </a:solidFill>
                <a:latin typeface="Arial" charset="0"/>
              </a:defRPr>
            </a:lvl8pPr>
            <a:lvl9pPr marL="3863975" indent="-227013" fontAlgn="base">
              <a:spcBef>
                <a:spcPct val="0"/>
              </a:spcBef>
              <a:spcAft>
                <a:spcPct val="0"/>
              </a:spcAft>
              <a:defRPr>
                <a:solidFill>
                  <a:schemeClr val="tx1"/>
                </a:solidFill>
                <a:latin typeface="Arial" charset="0"/>
              </a:defRPr>
            </a:lvl9pPr>
          </a:lstStyle>
          <a:p>
            <a:pPr algn="r"/>
            <a:fld id="{BFA24A99-ED78-43AB-8795-23E956344AEE}" type="slidenum">
              <a:rPr lang="en-US" sz="1300"/>
              <a:pPr algn="r"/>
              <a:t>53</a:t>
            </a:fld>
            <a:endParaRPr lang="en-US" sz="1300" dirty="0"/>
          </a:p>
        </p:txBody>
      </p:sp>
      <p:sp>
        <p:nvSpPr>
          <p:cNvPr id="510979" name="Rectangle 2"/>
          <p:cNvSpPr>
            <a:spLocks noGrp="1" noRot="1" noChangeAspect="1" noChangeArrowheads="1" noTextEdit="1"/>
          </p:cNvSpPr>
          <p:nvPr>
            <p:ph type="sldImg"/>
          </p:nvPr>
        </p:nvSpPr>
        <p:spPr bwMode="auto">
          <a:xfrm>
            <a:off x="995363" y="768350"/>
            <a:ext cx="5113337" cy="3836988"/>
          </a:xfrm>
          <a:prstGeom prst="rect">
            <a:avLst/>
          </a:prstGeom>
          <a:solidFill>
            <a:srgbClr val="FFFFFF"/>
          </a:solidFill>
          <a:ln>
            <a:solidFill>
              <a:srgbClr val="000000"/>
            </a:solidFill>
            <a:miter lim="800000"/>
            <a:headEnd/>
            <a:tailEnd/>
          </a:ln>
        </p:spPr>
      </p:sp>
      <p:sp>
        <p:nvSpPr>
          <p:cNvPr id="510980" name="Rectangle 3"/>
          <p:cNvSpPr>
            <a:spLocks noGrp="1" noChangeArrowheads="1"/>
          </p:cNvSpPr>
          <p:nvPr>
            <p:ph type="body" idx="1"/>
          </p:nvPr>
        </p:nvSpPr>
        <p:spPr bwMode="auto">
          <a:xfrm>
            <a:off x="710407" y="4861441"/>
            <a:ext cx="5683250" cy="4605576"/>
          </a:xfrm>
          <a:prstGeom prst="rect">
            <a:avLst/>
          </a:prstGeom>
          <a:solidFill>
            <a:srgbClr val="FFFFFF"/>
          </a:solidFill>
          <a:ln>
            <a:solidFill>
              <a:srgbClr val="000000"/>
            </a:solidFill>
            <a:miter lim="800000"/>
            <a:headEnd/>
            <a:tailEnd/>
          </a:ln>
        </p:spPr>
        <p:txBody>
          <a:bodyPr lIns="99073" tIns="49537" rIns="99073" bIns="49537"/>
          <a:lstStyle/>
          <a:p>
            <a:endParaRPr lang="el-GR" dirty="0"/>
          </a:p>
        </p:txBody>
      </p:sp>
    </p:spTree>
    <p:extLst>
      <p:ext uri="{BB962C8B-B14F-4D97-AF65-F5344CB8AC3E}">
        <p14:creationId xmlns:p14="http://schemas.microsoft.com/office/powerpoint/2010/main" val="375069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b="1">
                <a:solidFill>
                  <a:schemeClr val="tx1"/>
                </a:solidFill>
                <a:latin typeface="Garamond" pitchFamily="18" charset="0"/>
                <a:cs typeface="Arial" pitchFamily="34" charset="0"/>
              </a:defRPr>
            </a:lvl1pPr>
            <a:lvl2pPr marL="804986" indent="-309610" eaLnBrk="0" hangingPunct="0">
              <a:defRPr b="1">
                <a:solidFill>
                  <a:schemeClr val="tx1"/>
                </a:solidFill>
                <a:latin typeface="Garamond" pitchFamily="18" charset="0"/>
                <a:cs typeface="Arial" pitchFamily="34" charset="0"/>
              </a:defRPr>
            </a:lvl2pPr>
            <a:lvl3pPr marL="1238441" indent="-247688" eaLnBrk="0" hangingPunct="0">
              <a:defRPr b="1">
                <a:solidFill>
                  <a:schemeClr val="tx1"/>
                </a:solidFill>
                <a:latin typeface="Garamond" pitchFamily="18" charset="0"/>
                <a:cs typeface="Arial" pitchFamily="34" charset="0"/>
              </a:defRPr>
            </a:lvl3pPr>
            <a:lvl4pPr marL="1733817" indent="-247688" eaLnBrk="0" hangingPunct="0">
              <a:defRPr b="1">
                <a:solidFill>
                  <a:schemeClr val="tx1"/>
                </a:solidFill>
                <a:latin typeface="Garamond" pitchFamily="18" charset="0"/>
                <a:cs typeface="Arial" pitchFamily="34" charset="0"/>
              </a:defRPr>
            </a:lvl4pPr>
            <a:lvl5pPr marL="2229193" indent="-247688" eaLnBrk="0" hangingPunct="0">
              <a:defRPr b="1">
                <a:solidFill>
                  <a:schemeClr val="tx1"/>
                </a:solidFill>
                <a:latin typeface="Garamond" pitchFamily="18" charset="0"/>
                <a:cs typeface="Arial" pitchFamily="34" charset="0"/>
              </a:defRPr>
            </a:lvl5pPr>
            <a:lvl6pPr marL="2724569" indent="-247688" eaLnBrk="0" fontAlgn="base" hangingPunct="0">
              <a:spcBef>
                <a:spcPct val="0"/>
              </a:spcBef>
              <a:spcAft>
                <a:spcPct val="0"/>
              </a:spcAft>
              <a:defRPr b="1">
                <a:solidFill>
                  <a:schemeClr val="tx1"/>
                </a:solidFill>
                <a:latin typeface="Garamond" pitchFamily="18" charset="0"/>
                <a:cs typeface="Arial" pitchFamily="34" charset="0"/>
              </a:defRPr>
            </a:lvl6pPr>
            <a:lvl7pPr marL="3219945" indent="-247688" eaLnBrk="0" fontAlgn="base" hangingPunct="0">
              <a:spcBef>
                <a:spcPct val="0"/>
              </a:spcBef>
              <a:spcAft>
                <a:spcPct val="0"/>
              </a:spcAft>
              <a:defRPr b="1">
                <a:solidFill>
                  <a:schemeClr val="tx1"/>
                </a:solidFill>
                <a:latin typeface="Garamond" pitchFamily="18" charset="0"/>
                <a:cs typeface="Arial" pitchFamily="34" charset="0"/>
              </a:defRPr>
            </a:lvl7pPr>
            <a:lvl8pPr marL="3715322" indent="-247688" eaLnBrk="0" fontAlgn="base" hangingPunct="0">
              <a:spcBef>
                <a:spcPct val="0"/>
              </a:spcBef>
              <a:spcAft>
                <a:spcPct val="0"/>
              </a:spcAft>
              <a:defRPr b="1">
                <a:solidFill>
                  <a:schemeClr val="tx1"/>
                </a:solidFill>
                <a:latin typeface="Garamond" pitchFamily="18" charset="0"/>
                <a:cs typeface="Arial" pitchFamily="34" charset="0"/>
              </a:defRPr>
            </a:lvl8pPr>
            <a:lvl9pPr marL="4210698" indent="-247688" eaLnBrk="0" fontAlgn="base" hangingPunct="0">
              <a:spcBef>
                <a:spcPct val="0"/>
              </a:spcBef>
              <a:spcAft>
                <a:spcPct val="0"/>
              </a:spcAft>
              <a:defRPr b="1">
                <a:solidFill>
                  <a:schemeClr val="tx1"/>
                </a:solidFill>
                <a:latin typeface="Garamond" pitchFamily="18" charset="0"/>
                <a:cs typeface="Arial" pitchFamily="34" charset="0"/>
              </a:defRPr>
            </a:lvl9pPr>
          </a:lstStyle>
          <a:p>
            <a:pPr eaLnBrk="1" hangingPunct="1"/>
            <a:fld id="{78EF206C-D5F4-4FC4-B9F3-B9F93DB0C17E}" type="slidenum">
              <a:rPr lang="el-GR" b="0" smtClean="0">
                <a:latin typeface="Arial" pitchFamily="34" charset="0"/>
              </a:rPr>
              <a:pPr eaLnBrk="1" hangingPunct="1"/>
              <a:t>75</a:t>
            </a:fld>
            <a:endParaRPr lang="el-GR" b="0" dirty="0"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l-GR" dirty="0" smtClean="0"/>
          </a:p>
        </p:txBody>
      </p:sp>
    </p:spTree>
    <p:extLst>
      <p:ext uri="{BB962C8B-B14F-4D97-AF65-F5344CB8AC3E}">
        <p14:creationId xmlns:p14="http://schemas.microsoft.com/office/powerpoint/2010/main" val="116421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C5BFA7D0-9462-4855-8C8E-D69333D7C2AD}" type="datetimeFigureOut">
              <a:rPr lang="en-US"/>
              <a:pPr/>
              <a:t>5/22/2015</a:t>
            </a:fld>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5CB62BD9-51B9-4E4B-B058-490CB52E6E12}"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dirty="0"/>
          </a:p>
        </p:txBody>
      </p:sp>
    </p:spTree>
    <p:extLst>
      <p:ext uri="{BB962C8B-B14F-4D97-AF65-F5344CB8AC3E}">
        <p14:creationId xmlns:p14="http://schemas.microsoft.com/office/powerpoint/2010/main" val="351148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2"/>
          <p:cNvSpPr>
            <a:spLocks noGrp="1" noChangeArrowheads="1"/>
          </p:cNvSpPr>
          <p:nvPr>
            <p:ph type="dt" sz="half" idx="10"/>
          </p:nvPr>
        </p:nvSpPr>
        <p:spPr>
          <a:ln/>
        </p:spPr>
        <p:txBody>
          <a:bodyPr/>
          <a:lstStyle>
            <a:lvl1pPr>
              <a:defRPr/>
            </a:lvl1pPr>
          </a:lstStyle>
          <a:p>
            <a:pPr>
              <a:defRPr/>
            </a:pPr>
            <a:endParaRPr lang="el-GR" dirty="0"/>
          </a:p>
        </p:txBody>
      </p:sp>
      <p:sp>
        <p:nvSpPr>
          <p:cNvPr id="7" name="Rectangle 3"/>
          <p:cNvSpPr>
            <a:spLocks noGrp="1" noChangeArrowheads="1"/>
          </p:cNvSpPr>
          <p:nvPr>
            <p:ph type="sldNum" sz="quarter" idx="11"/>
          </p:nvPr>
        </p:nvSpPr>
        <p:spPr>
          <a:ln/>
        </p:spPr>
        <p:txBody>
          <a:bodyPr/>
          <a:lstStyle>
            <a:lvl1pPr>
              <a:defRPr/>
            </a:lvl1pPr>
          </a:lstStyle>
          <a:p>
            <a:pPr>
              <a:defRPr/>
            </a:pPr>
            <a:fld id="{7163C67E-BD13-48B3-8465-FEDEB6E789C1}" type="slidenum">
              <a:rPr lang="el-GR"/>
              <a:pPr>
                <a:defRPr/>
              </a:pPr>
              <a:t>‹#›</a:t>
            </a:fld>
            <a:endParaRPr lang="el-GR"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el-GR" dirty="0"/>
          </a:p>
        </p:txBody>
      </p:sp>
    </p:spTree>
    <p:extLst>
      <p:ext uri="{BB962C8B-B14F-4D97-AF65-F5344CB8AC3E}">
        <p14:creationId xmlns:p14="http://schemas.microsoft.com/office/powerpoint/2010/main" val="362490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2313_The_Lung_Pleurea.jp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creativecommons.org/licenses/by/3.0/deed.en_US" TargetMode="External"/><Relationship Id="rId4" Type="http://schemas.openxmlformats.org/officeDocument/2006/relationships/hyperlink" Target="https://openstaxcollege.or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Gray961.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sciencephoto.com/media/311108/view" TargetMode="External"/><Relationship Id="rId4" Type="http://schemas.openxmlformats.org/officeDocument/2006/relationships/image" Target="../media/image11.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Alveolus2.PN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Prina123&amp;action=edit&amp;redlink=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www.acbrown.com/lung/Lectures/RsBldg/RsBldgSqnc.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creativecommons.org/licenses/by-sa/3.0/deed.en"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en.wikipedia.org/wiki/User:Zephyris" TargetMode="External"/><Relationship Id="rId5" Type="http://schemas.openxmlformats.org/officeDocument/2006/relationships/hyperlink" Target="http://en.wikipedia.org/wiki/File:1GZX_Haemoglobin.png" TargetMode="External"/><Relationship Id="rId4" Type="http://schemas.openxmlformats.org/officeDocument/2006/relationships/hyperlink" Target="http://en.wikipedia.org/wiki/File:Redbloodcells.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Illu_pulmonary_circuit.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Mechanical_ventilation#mediaviewer/File:Respiratory_therapist.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Rcp.bashee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creativecommons.org/licenses/by-sa/3.0/deed.en"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commons.wikimedia.org/w/index.php?title=User:PruebasBMA&amp;action=edit&amp;redlink=1" TargetMode="External"/><Relationship Id="rId5" Type="http://schemas.openxmlformats.org/officeDocument/2006/relationships/hyperlink" Target="http://commons.wikimedia.org/wiki/File:CPAP.png" TargetMode="External"/><Relationship Id="rId4" Type="http://schemas.openxmlformats.org/officeDocument/2006/relationships/hyperlink" Target="http://www.aic.cuhk.edu.hk/web8/Intubation.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c.cuhk.edu.hk/web8/Intubation.ht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RadialArteryWristPalmView.png"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Wakebrdkid&amp;action=edit&amp;redlink=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ile:Endotracheal_tube_colored.pn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commons.wikimedia.org/wiki/User:Philipp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File:Endotracheal_tube_colored.pn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commons.wikimedia.org/wiki/User:Philipp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healthnotesandnews.blogspot.gr/2010/03/blog-post_5282.html" TargetMode="External"/><Relationship Id="rId4" Type="http://schemas.openxmlformats.org/officeDocument/2006/relationships/hyperlink" Target="http://respiratorytherapycave.blogspot.gr/2013/08/what-tracheal-cuff-pressure-measurement.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nhlbi.nih.gov/health/health-topics/topics/vent/printall-index.html" TargetMode="Externa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File:Poumon_artificiel.jp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Clinicians_in_Intensive_Care_Unit.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Calleamanecer&amp;action=edit&amp;redlink=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en.wikipedia.org/wiki/File:Pressure_regulated_volume_control_graphic.j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ourses.washington.edu/med610/mechanicalventilation/mv_primer.html" TargetMode="External"/><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openi.nlm.nih.gov/detailedresult.php?img=2151900_cc5159-4&amp;req=4" TargetMode="External"/><Relationship Id="rId5" Type="http://schemas.openxmlformats.org/officeDocument/2006/relationships/hyperlink" Target="http://web.squ.edu.om/med-Lib/MED_CD/E_CDs/anesthesia/site/content/v05/050035r00.htm" TargetMode="Externa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n.wikipedia.org/wiki/File:HFOV_3100A.jp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3" Type="http://schemas.openxmlformats.org/officeDocument/2006/relationships/hyperlink" Target="http://commons.wikimedia.org/wiki/User:Mike6271" TargetMode="External"/><Relationship Id="rId2" Type="http://schemas.openxmlformats.org/officeDocument/2006/relationships/hyperlink" Target="http://commons.wikimedia.org/wiki/File:Ambu_Bag_valve_mask.jpg"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creativecommons.org/licenses/by-sa/3.0/deed.en"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hyperlink" Target="http://chestofbooks.co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en.wikipedia.org/wiki/File:AARDS_X-ray_cropped.jpg" TargetMode="External"/><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hyperlink" Target="http://en.wikipedia.org/wiki/File:Main_bronchus_laceration_2.jpg" TargetMode="External"/><Relationship Id="rId5" Type="http://schemas.openxmlformats.org/officeDocument/2006/relationships/image" Target="../media/image38.jpeg"/><Relationship Id="rId4" Type="http://schemas.openxmlformats.org/officeDocument/2006/relationships/hyperlink" Target="http://creativecommons.org/licenses/by-sa/3.0/deed.en"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commons.wikimedia.org/wiki/File:CPAP.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netanimations.net/Heart-beating-lungs-breathing-body-organ-animations.htm"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268760"/>
            <a:ext cx="7772400" cy="1470025"/>
          </a:xfrm>
        </p:spPr>
        <p:txBody>
          <a:bodyPr>
            <a:normAutofit/>
          </a:bodyPr>
          <a:lstStyle/>
          <a:p>
            <a:pPr lvl="1" algn="ctr"/>
            <a:r>
              <a:rPr lang="el-GR" sz="3600" b="1" dirty="0" smtClean="0">
                <a:solidFill>
                  <a:prstClr val="black"/>
                </a:solidFill>
                <a:latin typeface="Calibri"/>
              </a:rPr>
              <a:t>Κλινική Άσκηση σε Καρδιο-Αναπνευστικές Παθήσεις</a:t>
            </a:r>
            <a:r>
              <a:rPr lang="en-US" sz="3600" b="1" dirty="0" smtClean="0">
                <a:solidFill>
                  <a:prstClr val="black"/>
                </a:solidFill>
                <a:latin typeface="Calibri"/>
              </a:rPr>
              <a:t> (</a:t>
            </a:r>
            <a:r>
              <a:rPr lang="el-GR" sz="3600" b="1" dirty="0" smtClean="0">
                <a:solidFill>
                  <a:prstClr val="black"/>
                </a:solidFill>
                <a:latin typeface="Calibri"/>
              </a:rPr>
              <a:t>Θ)</a:t>
            </a:r>
            <a:endParaRPr lang="el-GR" sz="1400" b="1" dirty="0">
              <a:solidFill>
                <a:schemeClr val="tx1"/>
              </a:solidFill>
              <a:latin typeface="+mn-lt"/>
            </a:endParaRPr>
          </a:p>
        </p:txBody>
      </p:sp>
      <p:sp>
        <p:nvSpPr>
          <p:cNvPr id="3" name="Υπότιτλος 2"/>
          <p:cNvSpPr>
            <a:spLocks noGrp="1"/>
          </p:cNvSpPr>
          <p:nvPr>
            <p:ph type="subTitle" idx="1"/>
          </p:nvPr>
        </p:nvSpPr>
        <p:spPr>
          <a:xfrm>
            <a:off x="467544" y="2636912"/>
            <a:ext cx="8148971" cy="1090329"/>
          </a:xfrm>
        </p:spPr>
        <p:txBody>
          <a:bodyPr>
            <a:noAutofit/>
          </a:bodyPr>
          <a:lstStyle/>
          <a:p>
            <a:pPr lvl="0"/>
            <a:r>
              <a:rPr lang="el-GR" sz="2800" b="1" dirty="0" smtClean="0">
                <a:solidFill>
                  <a:schemeClr val="tx1"/>
                </a:solidFill>
              </a:rPr>
              <a:t>Ενότητα 9</a:t>
            </a:r>
            <a:r>
              <a:rPr lang="el-GR" sz="2800" dirty="0" smtClean="0">
                <a:solidFill>
                  <a:schemeClr val="tx1"/>
                </a:solidFill>
              </a:rPr>
              <a:t>:</a:t>
            </a:r>
            <a:r>
              <a:rPr lang="en-US" sz="2800" dirty="0" smtClean="0"/>
              <a:t> </a:t>
            </a:r>
            <a:r>
              <a:rPr lang="el-GR" sz="2800" dirty="0" smtClean="0">
                <a:solidFill>
                  <a:prstClr val="black"/>
                </a:solidFill>
              </a:rPr>
              <a:t>Αναπνευστήρες – Μηχανικός αερισμός</a:t>
            </a:r>
            <a:endParaRPr lang="el-GR" sz="2800" dirty="0">
              <a:solidFill>
                <a:prstClr val="black"/>
              </a:solidFill>
            </a:endParaRPr>
          </a:p>
          <a:p>
            <a:endParaRPr lang="en-US" sz="2800" dirty="0" smtClean="0"/>
          </a:p>
          <a:p>
            <a:pPr lvl="0"/>
            <a:r>
              <a:rPr lang="el-GR" sz="2800" dirty="0" smtClean="0">
                <a:solidFill>
                  <a:schemeClr val="tx1"/>
                </a:solidFill>
              </a:rPr>
              <a:t>	</a:t>
            </a:r>
            <a:endParaRPr lang="el-GR" sz="2800" dirty="0">
              <a:solidFill>
                <a:schemeClr val="tx1"/>
              </a:solidFill>
            </a:endParaRPr>
          </a:p>
        </p:txBody>
      </p:sp>
      <p:sp>
        <p:nvSpPr>
          <p:cNvPr id="5" name="TextBox 4"/>
          <p:cNvSpPr txBox="1"/>
          <p:nvPr/>
        </p:nvSpPr>
        <p:spPr>
          <a:xfrm>
            <a:off x="385226" y="3314029"/>
            <a:ext cx="3396199" cy="1107996"/>
          </a:xfrm>
          <a:prstGeom prst="rect">
            <a:avLst/>
          </a:prstGeom>
          <a:noFill/>
        </p:spPr>
        <p:txBody>
          <a:bodyPr wrap="square" rtlCol="0">
            <a:spAutoFit/>
          </a:bodyPr>
          <a:lstStyle/>
          <a:p>
            <a:pPr lvl="0" algn="ctr"/>
            <a:r>
              <a:rPr lang="el-GR" sz="2200" dirty="0">
                <a:solidFill>
                  <a:prstClr val="black"/>
                </a:solidFill>
                <a:latin typeface="+mn-lt"/>
              </a:rPr>
              <a:t>Ειρήνη Γραμματοπούλου,</a:t>
            </a:r>
            <a:r>
              <a:rPr lang="en-US" sz="2200" dirty="0">
                <a:solidFill>
                  <a:prstClr val="black"/>
                </a:solidFill>
                <a:latin typeface="+mn-lt"/>
              </a:rPr>
              <a:t> </a:t>
            </a:r>
            <a:endParaRPr lang="en-US" sz="2200" dirty="0" smtClean="0">
              <a:solidFill>
                <a:prstClr val="black"/>
              </a:solidFill>
              <a:latin typeface="+mn-lt"/>
            </a:endParaRPr>
          </a:p>
          <a:p>
            <a:pPr lvl="0" algn="ctr"/>
            <a:r>
              <a:rPr lang="el-GR" sz="2200" dirty="0" smtClean="0">
                <a:solidFill>
                  <a:prstClr val="black"/>
                </a:solidFill>
                <a:latin typeface="+mn-lt"/>
              </a:rPr>
              <a:t>Αναπληρώτρια </a:t>
            </a:r>
            <a:r>
              <a:rPr lang="el-GR" sz="2200" dirty="0">
                <a:solidFill>
                  <a:prstClr val="black"/>
                </a:solidFill>
                <a:latin typeface="+mn-lt"/>
              </a:rPr>
              <a:t>Καθηγήτρια </a:t>
            </a:r>
          </a:p>
          <a:p>
            <a:pPr lvl="0" algn="ctr"/>
            <a:r>
              <a:rPr lang="el-GR" sz="2200" dirty="0">
                <a:solidFill>
                  <a:prstClr val="black"/>
                </a:solidFill>
                <a:latin typeface="+mn-lt"/>
              </a:rPr>
              <a:t>Τμήμα Φυσικοθεραπείας</a:t>
            </a:r>
          </a:p>
        </p:txBody>
      </p:sp>
      <p:sp>
        <p:nvSpPr>
          <p:cNvPr id="7" name="TextBox 6"/>
          <p:cNvSpPr txBox="1"/>
          <p:nvPr/>
        </p:nvSpPr>
        <p:spPr>
          <a:xfrm>
            <a:off x="10836696" y="2132856"/>
            <a:ext cx="184731" cy="369332"/>
          </a:xfrm>
          <a:prstGeom prst="rect">
            <a:avLst/>
          </a:prstGeom>
          <a:noFill/>
        </p:spPr>
        <p:txBody>
          <a:bodyPr wrap="none" rtlCol="0">
            <a:spAutoFit/>
          </a:bodyPr>
          <a:lstStyle/>
          <a:p>
            <a:endParaRPr lang="el-GR" dirty="0"/>
          </a:p>
        </p:txBody>
      </p:sp>
      <p:sp>
        <p:nvSpPr>
          <p:cNvPr id="11" name="Ορθογώνιο 10"/>
          <p:cNvSpPr/>
          <p:nvPr/>
        </p:nvSpPr>
        <p:spPr>
          <a:xfrm>
            <a:off x="4139952" y="3314029"/>
            <a:ext cx="4572000" cy="1446550"/>
          </a:xfrm>
          <a:prstGeom prst="rect">
            <a:avLst/>
          </a:prstGeom>
        </p:spPr>
        <p:txBody>
          <a:bodyPr>
            <a:spAutoFit/>
          </a:bodyPr>
          <a:lstStyle/>
          <a:p>
            <a:pPr lvl="0" algn="ctr"/>
            <a:r>
              <a:rPr lang="el-GR" sz="2200" dirty="0">
                <a:latin typeface="+mn-lt"/>
              </a:rPr>
              <a:t>Δρ. Ελένη Μπούτζουκα</a:t>
            </a:r>
            <a:r>
              <a:rPr lang="el-GR" sz="2200" dirty="0" smtClean="0">
                <a:latin typeface="+mn-lt"/>
              </a:rPr>
              <a:t>,</a:t>
            </a:r>
            <a:endParaRPr lang="en-US" sz="2200" dirty="0" smtClean="0">
              <a:latin typeface="+mn-lt"/>
            </a:endParaRPr>
          </a:p>
          <a:p>
            <a:pPr lvl="0" algn="ctr"/>
            <a:r>
              <a:rPr lang="el-GR" sz="2200" dirty="0" smtClean="0">
                <a:latin typeface="+mn-lt"/>
              </a:rPr>
              <a:t> </a:t>
            </a:r>
            <a:r>
              <a:rPr lang="el-GR" sz="2200" dirty="0">
                <a:latin typeface="+mn-lt"/>
              </a:rPr>
              <a:t>Αναισθησιολόγος – Εντατικολόγος, Διευθύντρια της Πανεπιστημιακής ΜΕΘ του </a:t>
            </a:r>
            <a:r>
              <a:rPr lang="el-GR" sz="2200" dirty="0" smtClean="0">
                <a:latin typeface="+mn-lt"/>
              </a:rPr>
              <a:t>ΓΟΝΚ </a:t>
            </a:r>
            <a:r>
              <a:rPr lang="el-GR" sz="2200" dirty="0">
                <a:latin typeface="+mn-lt"/>
              </a:rPr>
              <a:t>«Οι Άγιοι Ανάργυροι»</a:t>
            </a:r>
          </a:p>
        </p:txBody>
      </p:sp>
      <p:pic>
        <p:nvPicPr>
          <p:cNvPr id="12" name="Picture 11"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5" name="Table 14"/>
          <p:cNvGraphicFramePr>
            <a:graphicFrameLocks noGrp="1"/>
          </p:cNvGraphicFramePr>
          <p:nvPr>
            <p:extLst>
              <p:ext uri="{D42A27DB-BD31-4B8C-83A1-F6EECF244321}">
                <p14:modId xmlns:p14="http://schemas.microsoft.com/office/powerpoint/2010/main" val="40835709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29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r>
              <a:rPr lang="el-GR" dirty="0"/>
              <a:t>Υπεζωκοτική </a:t>
            </a:r>
            <a:r>
              <a:rPr lang="el-GR" dirty="0" smtClean="0"/>
              <a:t>Κοιλότητα</a:t>
            </a:r>
            <a:endParaRPr lang="el-GR" dirty="0"/>
          </a:p>
        </p:txBody>
      </p:sp>
      <p:sp>
        <p:nvSpPr>
          <p:cNvPr id="5" name="Content Placeholder 4"/>
          <p:cNvSpPr>
            <a:spLocks noGrp="1"/>
          </p:cNvSpPr>
          <p:nvPr>
            <p:ph idx="1"/>
          </p:nvPr>
        </p:nvSpPr>
        <p:spPr>
          <a:xfrm>
            <a:off x="457200" y="1196752"/>
            <a:ext cx="8147248" cy="864096"/>
          </a:xfrm>
          <a:ln>
            <a:solidFill>
              <a:schemeClr val="bg1"/>
            </a:solidFill>
          </a:ln>
        </p:spPr>
        <p:txBody>
          <a:bodyPr>
            <a:normAutofit/>
          </a:bodyPr>
          <a:lstStyle/>
          <a:p>
            <a:pPr marL="0" lvl="0" indent="0" fontAlgn="base">
              <a:spcBef>
                <a:spcPts val="600"/>
              </a:spcBef>
              <a:spcAft>
                <a:spcPts val="600"/>
              </a:spcAft>
              <a:buNone/>
            </a:pPr>
            <a:r>
              <a:rPr lang="el-GR" sz="2000" kern="0" dirty="0">
                <a:solidFill>
                  <a:srgbClr val="000000"/>
                </a:solidFill>
                <a:latin typeface="Calibri" pitchFamily="34" charset="0"/>
              </a:rPr>
              <a:t>Ο υπεζωκότας είναι μια λεπτή μεμβράνη που καλύπτει τους πνεύμονες, το μεσοπνευμόνιο, το διάφραγμα και το θωρακικό </a:t>
            </a:r>
            <a:r>
              <a:rPr lang="el-GR" sz="2000" kern="0" dirty="0" smtClean="0">
                <a:solidFill>
                  <a:srgbClr val="000000"/>
                </a:solidFill>
                <a:latin typeface="Calibri" pitchFamily="34" charset="0"/>
              </a:rPr>
              <a:t>τοίχωμα</a:t>
            </a:r>
            <a:endParaRPr lang="el-GR" sz="2000" kern="0" dirty="0">
              <a:solidFill>
                <a:srgbClr val="000000"/>
              </a:solidFill>
              <a:latin typeface="Calibri" pitchFamily="34" charset="0"/>
            </a:endParaRPr>
          </a:p>
        </p:txBody>
      </p:sp>
      <p:sp>
        <p:nvSpPr>
          <p:cNvPr id="7" name="Rectangle 6"/>
          <p:cNvSpPr/>
          <p:nvPr/>
        </p:nvSpPr>
        <p:spPr>
          <a:xfrm>
            <a:off x="457200" y="6345314"/>
            <a:ext cx="3502947"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147" y="1988840"/>
            <a:ext cx="5158653" cy="38884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1988840"/>
            <a:ext cx="3610744" cy="4401205"/>
          </a:xfrm>
          <a:prstGeom prst="rect">
            <a:avLst/>
          </a:prstGeom>
        </p:spPr>
        <p:txBody>
          <a:bodyPr wrap="square">
            <a:spAutoFit/>
          </a:bodyPr>
          <a:lstStyle/>
          <a:p>
            <a:pPr lvl="0">
              <a:spcBef>
                <a:spcPts val="600"/>
              </a:spcBef>
              <a:spcAft>
                <a:spcPts val="600"/>
              </a:spcAft>
            </a:pPr>
            <a:r>
              <a:rPr lang="el-GR" sz="2000" kern="0" dirty="0">
                <a:solidFill>
                  <a:srgbClr val="000000"/>
                </a:solidFill>
                <a:latin typeface="Calibri" pitchFamily="34" charset="0"/>
                <a:cs typeface="Arial" charset="0"/>
              </a:rPr>
              <a:t>Το </a:t>
            </a:r>
            <a:r>
              <a:rPr lang="el-GR" sz="2000" b="1" kern="0" dirty="0">
                <a:solidFill>
                  <a:srgbClr val="820000"/>
                </a:solidFill>
                <a:latin typeface="Calibri" pitchFamily="34" charset="0"/>
                <a:cs typeface="Arial" charset="0"/>
              </a:rPr>
              <a:t>περίτονο πέταλο </a:t>
            </a:r>
            <a:r>
              <a:rPr lang="el-GR" sz="2000" kern="0" dirty="0">
                <a:solidFill>
                  <a:srgbClr val="000000"/>
                </a:solidFill>
                <a:latin typeface="Calibri" pitchFamily="34" charset="0"/>
                <a:cs typeface="Arial" charset="0"/>
              </a:rPr>
              <a:t>καλύπτει την εσωτερική επιφάνεια της θωρακικής κοιλότητας </a:t>
            </a:r>
          </a:p>
          <a:p>
            <a:pPr lvl="0">
              <a:spcBef>
                <a:spcPts val="600"/>
              </a:spcBef>
              <a:spcAft>
                <a:spcPts val="600"/>
              </a:spcAft>
            </a:pPr>
            <a:r>
              <a:rPr lang="el-GR" sz="2000" kern="0" dirty="0">
                <a:solidFill>
                  <a:srgbClr val="000000"/>
                </a:solidFill>
                <a:latin typeface="Calibri" pitchFamily="34" charset="0"/>
                <a:cs typeface="Arial" charset="0"/>
              </a:rPr>
              <a:t>Το </a:t>
            </a:r>
            <a:r>
              <a:rPr lang="el-GR" sz="2000" b="1" kern="0" dirty="0">
                <a:solidFill>
                  <a:srgbClr val="820000"/>
                </a:solidFill>
                <a:latin typeface="Calibri" pitchFamily="34" charset="0"/>
                <a:cs typeface="Arial" charset="0"/>
              </a:rPr>
              <a:t>περισπλάχνιο πέταλο</a:t>
            </a:r>
            <a:r>
              <a:rPr lang="el-GR" sz="2000" kern="0" dirty="0">
                <a:solidFill>
                  <a:srgbClr val="FF0000"/>
                </a:solidFill>
                <a:latin typeface="Calibri" pitchFamily="34" charset="0"/>
                <a:cs typeface="Arial" charset="0"/>
              </a:rPr>
              <a:t> </a:t>
            </a:r>
            <a:r>
              <a:rPr lang="el-GR" sz="2000" kern="0" dirty="0">
                <a:solidFill>
                  <a:srgbClr val="000000"/>
                </a:solidFill>
                <a:latin typeface="Calibri" pitchFamily="34" charset="0"/>
                <a:cs typeface="Arial" charset="0"/>
              </a:rPr>
              <a:t>καλύπτει όλο το πνευμονικό παρέγχυμα</a:t>
            </a:r>
          </a:p>
          <a:p>
            <a:pPr lvl="0">
              <a:spcBef>
                <a:spcPts val="600"/>
              </a:spcBef>
              <a:spcAft>
                <a:spcPts val="600"/>
              </a:spcAft>
            </a:pPr>
            <a:r>
              <a:rPr lang="el-GR" sz="2000" kern="0" dirty="0">
                <a:solidFill>
                  <a:srgbClr val="000000"/>
                </a:solidFill>
                <a:latin typeface="Calibri" pitchFamily="34" charset="0"/>
              </a:rPr>
              <a:t>Μεταξύ των δύο πετάλων βρίσκεται η υπεζωκοτική κοιλότητα, που περιέχει λίγα </a:t>
            </a:r>
            <a:r>
              <a:rPr lang="en-US" sz="2000" kern="0" dirty="0">
                <a:solidFill>
                  <a:srgbClr val="000000"/>
                </a:solidFill>
                <a:latin typeface="Calibri" pitchFamily="34" charset="0"/>
                <a:cs typeface="Times New Roman" pitchFamily="18" charset="0"/>
              </a:rPr>
              <a:t>ml</a:t>
            </a:r>
            <a:r>
              <a:rPr lang="el-GR" sz="2000" kern="0" dirty="0">
                <a:solidFill>
                  <a:srgbClr val="000000"/>
                </a:solidFill>
                <a:latin typeface="Calibri" pitchFamily="34" charset="0"/>
              </a:rPr>
              <a:t> υγρού</a:t>
            </a:r>
            <a:r>
              <a:rPr lang="en-US" sz="2000" kern="0" dirty="0">
                <a:solidFill>
                  <a:srgbClr val="000000"/>
                </a:solidFill>
                <a:latin typeface="Calibri" pitchFamily="34" charset="0"/>
              </a:rPr>
              <a:t>,</a:t>
            </a:r>
            <a:r>
              <a:rPr lang="el-GR" sz="2000" kern="0" dirty="0">
                <a:solidFill>
                  <a:srgbClr val="000000"/>
                </a:solidFill>
                <a:latin typeface="Calibri" pitchFamily="34" charset="0"/>
              </a:rPr>
              <a:t> που επιτρέπει τη διολίσθηση των πετάλων του υπεζωκότα κατά τη διάρκεια του αναπνευστικού κύκλου</a:t>
            </a:r>
          </a:p>
        </p:txBody>
      </p:sp>
      <p:sp>
        <p:nvSpPr>
          <p:cNvPr id="10" name="Rectangle 9"/>
          <p:cNvSpPr/>
          <p:nvPr/>
        </p:nvSpPr>
        <p:spPr>
          <a:xfrm>
            <a:off x="4322386" y="5877272"/>
            <a:ext cx="4434173"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3"/>
              </a:rPr>
              <a:t>2313 </a:t>
            </a:r>
            <a:r>
              <a:rPr lang="en-US" sz="1200" dirty="0">
                <a:solidFill>
                  <a:schemeClr val="tx1">
                    <a:lumMod val="65000"/>
                    <a:lumOff val="35000"/>
                  </a:schemeClr>
                </a:solidFill>
                <a:latin typeface="+mn-lt"/>
                <a:hlinkClick r:id="rId3"/>
              </a:rPr>
              <a:t>The Lung </a:t>
            </a:r>
            <a:r>
              <a:rPr lang="en-US" sz="1200" dirty="0" smtClean="0">
                <a:solidFill>
                  <a:schemeClr val="tx1">
                    <a:lumMod val="65000"/>
                    <a:lumOff val="35000"/>
                  </a:schemeClr>
                </a:solidFill>
                <a:latin typeface="+mn-lt"/>
                <a:hlinkClick r:id="rId3"/>
              </a:rPr>
              <a:t>Pleurea</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4"/>
              </a:rPr>
              <a:t>OpenStax </a:t>
            </a:r>
            <a:r>
              <a:rPr lang="en-US" sz="1200" dirty="0" smtClean="0">
                <a:solidFill>
                  <a:schemeClr val="tx1">
                    <a:lumMod val="65000"/>
                    <a:lumOff val="35000"/>
                  </a:schemeClr>
                </a:solidFill>
                <a:latin typeface="+mn-lt"/>
                <a:hlinkClick r:id="rId4"/>
              </a:rPr>
              <a:t>College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5"/>
              </a:rPr>
              <a:t>CC BY </a:t>
            </a:r>
            <a:r>
              <a:rPr lang="en-US" sz="1200" dirty="0" smtClean="0">
                <a:solidFill>
                  <a:schemeClr val="tx1">
                    <a:lumMod val="65000"/>
                    <a:lumOff val="35000"/>
                  </a:schemeClr>
                </a:solidFill>
                <a:latin typeface="+mn-lt"/>
                <a:hlinkClick r:id="rId5"/>
              </a:rPr>
              <a:t>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893011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Τι θα κάνουμε αν αποτύχει  η δοκιμασία   weaning</a:t>
            </a:r>
            <a:r>
              <a:rPr lang="el-GR" dirty="0" smtClean="0"/>
              <a:t>; </a:t>
            </a:r>
            <a:r>
              <a:rPr lang="el-GR" sz="3200" b="0" dirty="0" smtClean="0"/>
              <a:t>(1 από </a:t>
            </a:r>
            <a:r>
              <a:rPr lang="en-US" sz="3200" b="0" dirty="0" smtClean="0"/>
              <a:t>2</a:t>
            </a:r>
            <a:r>
              <a:rPr lang="el-GR" sz="3200" b="0" dirty="0" smtClean="0"/>
              <a:t>)</a:t>
            </a:r>
            <a:endParaRPr lang="el-GR" sz="3200" b="0" dirty="0"/>
          </a:p>
        </p:txBody>
      </p:sp>
      <p:sp>
        <p:nvSpPr>
          <p:cNvPr id="3" name="Θέση περιεχομένου 2"/>
          <p:cNvSpPr>
            <a:spLocks noGrp="1"/>
          </p:cNvSpPr>
          <p:nvPr>
            <p:ph idx="1"/>
          </p:nvPr>
        </p:nvSpPr>
        <p:spPr/>
        <p:txBody>
          <a:bodyPr>
            <a:normAutofit/>
          </a:bodyPr>
          <a:lstStyle/>
          <a:p>
            <a:pPr>
              <a:spcBef>
                <a:spcPts val="1200"/>
              </a:spcBef>
            </a:pPr>
            <a:r>
              <a:rPr lang="el-GR" sz="2400" dirty="0"/>
              <a:t>Αναζητούμε και διορθώνουμε την αιτία της εξάρτησης από τον </a:t>
            </a:r>
            <a:r>
              <a:rPr lang="el-GR" sz="2400" dirty="0" smtClean="0"/>
              <a:t>αναπνευστήρα, </a:t>
            </a:r>
            <a:endParaRPr lang="el-GR" sz="2400" dirty="0"/>
          </a:p>
          <a:p>
            <a:pPr>
              <a:spcBef>
                <a:spcPts val="1200"/>
              </a:spcBef>
            </a:pPr>
            <a:r>
              <a:rPr lang="el-GR" sz="2400" dirty="0"/>
              <a:t>Αντιμετωπίζουμε την υποκείμενη </a:t>
            </a:r>
            <a:r>
              <a:rPr lang="el-GR" sz="2400" dirty="0" smtClean="0"/>
              <a:t>νόσο,</a:t>
            </a:r>
            <a:endParaRPr lang="el-GR" sz="2400" dirty="0"/>
          </a:p>
          <a:p>
            <a:pPr>
              <a:spcBef>
                <a:spcPts val="1200"/>
              </a:spcBef>
            </a:pPr>
            <a:r>
              <a:rPr lang="el-GR" sz="2400" dirty="0"/>
              <a:t>Κάνουμε ένα σχέδιο για το </a:t>
            </a:r>
            <a:r>
              <a:rPr lang="el-GR" sz="2400" dirty="0" smtClean="0"/>
              <a:t>weaning,  </a:t>
            </a:r>
            <a:endParaRPr lang="el-GR" sz="2400" dirty="0"/>
          </a:p>
          <a:p>
            <a:pPr>
              <a:spcBef>
                <a:spcPts val="1200"/>
              </a:spcBef>
            </a:pPr>
            <a:r>
              <a:rPr lang="el-GR" sz="2400" dirty="0"/>
              <a:t>Ακολουθούμε την </a:t>
            </a:r>
            <a:r>
              <a:rPr lang="el-GR" sz="2400" b="1" dirty="0">
                <a:solidFill>
                  <a:srgbClr val="820000"/>
                </a:solidFill>
              </a:rPr>
              <a:t>ομαδική </a:t>
            </a:r>
            <a:r>
              <a:rPr lang="el-GR" sz="2400" b="1" dirty="0" smtClean="0">
                <a:solidFill>
                  <a:srgbClr val="820000"/>
                </a:solidFill>
              </a:rPr>
              <a:t>προσέγγιση,  </a:t>
            </a:r>
            <a:endParaRPr lang="el-GR" sz="2400" b="1" dirty="0">
              <a:solidFill>
                <a:srgbClr val="820000"/>
              </a:solidFill>
            </a:endParaRPr>
          </a:p>
          <a:p>
            <a:pPr>
              <a:spcBef>
                <a:spcPts val="1200"/>
              </a:spcBef>
            </a:pPr>
            <a:r>
              <a:rPr lang="el-GR" sz="2400" dirty="0"/>
              <a:t>Βελτιστοποιούμε τους ψυχολογικούς  παράγοντες- επαρκής  </a:t>
            </a:r>
            <a:r>
              <a:rPr lang="el-GR" sz="2400" dirty="0" smtClean="0"/>
              <a:t>ύπνος,  </a:t>
            </a:r>
            <a:endParaRPr lang="el-GR" sz="2400" dirty="0"/>
          </a:p>
          <a:p>
            <a:pPr>
              <a:spcBef>
                <a:spcPts val="1200"/>
              </a:spcBef>
            </a:pPr>
            <a:r>
              <a:rPr lang="el-GR" sz="2400" b="1" dirty="0">
                <a:solidFill>
                  <a:srgbClr val="820000"/>
                </a:solidFill>
              </a:rPr>
              <a:t>Καλή τραχειοβρογχική </a:t>
            </a:r>
            <a:r>
              <a:rPr lang="el-GR" sz="2400" b="1" dirty="0" smtClean="0">
                <a:solidFill>
                  <a:srgbClr val="820000"/>
                </a:solidFill>
              </a:rPr>
              <a:t>τουαλέτα, </a:t>
            </a:r>
            <a:endParaRPr lang="el-GR" sz="2400" b="1" dirty="0">
              <a:solidFill>
                <a:srgbClr val="820000"/>
              </a:solidFill>
            </a:endParaRPr>
          </a:p>
          <a:p>
            <a:pPr>
              <a:spcBef>
                <a:spcPts val="1200"/>
              </a:spcBef>
            </a:pPr>
            <a:r>
              <a:rPr lang="el-GR" sz="2400" dirty="0"/>
              <a:t>Καλή </a:t>
            </a:r>
            <a:r>
              <a:rPr lang="el-GR" sz="2400" dirty="0" smtClean="0"/>
              <a:t>διατροφή,  </a:t>
            </a:r>
            <a:endParaRPr lang="el-GR" sz="2400" dirty="0"/>
          </a:p>
          <a:p>
            <a:pPr>
              <a:spcBef>
                <a:spcPts val="1200"/>
              </a:spcBef>
            </a:pPr>
            <a:r>
              <a:rPr lang="el-GR" sz="2400" b="1" dirty="0">
                <a:solidFill>
                  <a:srgbClr val="820000"/>
                </a:solidFill>
              </a:rPr>
              <a:t>Καλή θέση στην κλίνη και Κινητοποίηση του </a:t>
            </a:r>
            <a:r>
              <a:rPr lang="el-GR" sz="2400" b="1" dirty="0" smtClean="0">
                <a:solidFill>
                  <a:srgbClr val="820000"/>
                </a:solidFill>
              </a:rPr>
              <a:t>ασθενούς. </a:t>
            </a:r>
            <a:endParaRPr lang="el-GR" sz="2400" b="1" dirty="0">
              <a:solidFill>
                <a:srgbClr val="820000"/>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
        <p:nvSpPr>
          <p:cNvPr id="5" name="Ορθογώνιο 4"/>
          <p:cNvSpPr/>
          <p:nvPr/>
        </p:nvSpPr>
        <p:spPr>
          <a:xfrm>
            <a:off x="6732240" y="6062167"/>
            <a:ext cx="2111860" cy="294183"/>
          </a:xfrm>
          <a:prstGeom prst="rect">
            <a:avLst/>
          </a:prstGeom>
        </p:spPr>
        <p:txBody>
          <a:bodyPr wrap="none">
            <a:spAutoFit/>
          </a:bodyPr>
          <a:lstStyle/>
          <a:p>
            <a:pPr algn="ctr">
              <a:lnSpc>
                <a:spcPct val="80000"/>
              </a:lnSpc>
            </a:pPr>
            <a:r>
              <a:rPr lang="en-GB" sz="1600" dirty="0">
                <a:latin typeface="+mn-lt"/>
              </a:rPr>
              <a:t>(Larsson, Update 2011</a:t>
            </a:r>
            <a:r>
              <a:rPr lang="en-US" sz="1600" dirty="0">
                <a:latin typeface="+mn-lt"/>
              </a:rPr>
              <a:t>)</a:t>
            </a:r>
            <a:endParaRPr lang="el-GR" sz="1600" dirty="0">
              <a:latin typeface="+mn-lt"/>
            </a:endParaRPr>
          </a:p>
        </p:txBody>
      </p:sp>
    </p:spTree>
    <p:extLst>
      <p:ext uri="{BB962C8B-B14F-4D97-AF65-F5344CB8AC3E}">
        <p14:creationId xmlns:p14="http://schemas.microsoft.com/office/powerpoint/2010/main" val="31711322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Τι θα κάνουμε αν αποτύχει  η δοκιμασία   weaning; </a:t>
            </a:r>
            <a:r>
              <a:rPr lang="el-GR" sz="3600" b="0" dirty="0" smtClean="0"/>
              <a:t>(2 </a:t>
            </a:r>
            <a:r>
              <a:rPr lang="el-GR" sz="3600" b="0" dirty="0"/>
              <a:t>από </a:t>
            </a:r>
            <a:r>
              <a:rPr lang="en-US" sz="3600" b="0" dirty="0" smtClean="0"/>
              <a:t>2</a:t>
            </a:r>
            <a:r>
              <a:rPr lang="el-GR" sz="3600" b="0" dirty="0" smtClean="0"/>
              <a:t>)</a:t>
            </a:r>
            <a:endParaRPr lang="el-GR" sz="3600" dirty="0"/>
          </a:p>
        </p:txBody>
      </p:sp>
      <p:sp>
        <p:nvSpPr>
          <p:cNvPr id="3" name="Θέση περιεχομένου 2"/>
          <p:cNvSpPr>
            <a:spLocks noGrp="1"/>
          </p:cNvSpPr>
          <p:nvPr>
            <p:ph idx="1"/>
          </p:nvPr>
        </p:nvSpPr>
        <p:spPr>
          <a:xfrm>
            <a:off x="539552" y="2420888"/>
            <a:ext cx="8229600" cy="1728192"/>
          </a:xfrm>
          <a:ln w="41275">
            <a:solidFill>
              <a:srgbClr val="004B82"/>
            </a:solidFill>
          </a:ln>
        </p:spPr>
        <p:txBody>
          <a:bodyPr/>
          <a:lstStyle/>
          <a:p>
            <a:pPr marL="0" indent="0">
              <a:buNone/>
            </a:pPr>
            <a:r>
              <a:rPr lang="el-GR" sz="2400" dirty="0"/>
              <a:t>Η αποδέσμευση από τον αναπνευστήρα απαιτεί κλινική εμπειρία, τέχνη και επιστημονική κατάρτιση, ώστε να ανιχνευτούν έγκαιρα οι κατάλληλοι ασθενείς και να βοηθηθούν αποτελεσματικά ώστε να αποδιασωληνωθούν με επιτυχία.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
        <p:nvSpPr>
          <p:cNvPr id="5" name="Ορθογώνιο 4"/>
          <p:cNvSpPr/>
          <p:nvPr/>
        </p:nvSpPr>
        <p:spPr>
          <a:xfrm>
            <a:off x="6676044" y="4437112"/>
            <a:ext cx="2111860" cy="294183"/>
          </a:xfrm>
          <a:prstGeom prst="rect">
            <a:avLst/>
          </a:prstGeom>
        </p:spPr>
        <p:txBody>
          <a:bodyPr wrap="none">
            <a:spAutoFit/>
          </a:bodyPr>
          <a:lstStyle/>
          <a:p>
            <a:pPr algn="ctr">
              <a:lnSpc>
                <a:spcPct val="80000"/>
              </a:lnSpc>
            </a:pPr>
            <a:r>
              <a:rPr lang="en-GB" sz="1600" dirty="0">
                <a:latin typeface="+mn-lt"/>
              </a:rPr>
              <a:t>(Larsson, Update 2011</a:t>
            </a:r>
            <a:r>
              <a:rPr lang="en-US" sz="1600" dirty="0">
                <a:latin typeface="+mn-lt"/>
              </a:rPr>
              <a:t>)</a:t>
            </a:r>
            <a:endParaRPr lang="el-GR" sz="1600" dirty="0">
              <a:latin typeface="+mn-lt"/>
            </a:endParaRPr>
          </a:p>
        </p:txBody>
      </p:sp>
    </p:spTree>
    <p:extLst>
      <p:ext uri="{BB962C8B-B14F-4D97-AF65-F5344CB8AC3E}">
        <p14:creationId xmlns:p14="http://schemas.microsoft.com/office/powerpoint/2010/main" val="35613713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12. Προτεινόμενη </a:t>
            </a:r>
            <a:r>
              <a:rPr lang="el-GR" sz="4400" dirty="0" smtClean="0"/>
              <a:t>βιβλιογραφία </a:t>
            </a:r>
            <a:r>
              <a:rPr lang="el-GR" sz="3600" b="0" dirty="0" smtClean="0"/>
              <a:t>(1 από 2)</a:t>
            </a:r>
            <a:endParaRPr lang="el-GR" sz="3600" b="0" dirty="0"/>
          </a:p>
        </p:txBody>
      </p:sp>
      <p:sp>
        <p:nvSpPr>
          <p:cNvPr id="3" name="Θέση περιεχομένου 2"/>
          <p:cNvSpPr>
            <a:spLocks noGrp="1"/>
          </p:cNvSpPr>
          <p:nvPr>
            <p:ph idx="1"/>
          </p:nvPr>
        </p:nvSpPr>
        <p:spPr/>
        <p:txBody>
          <a:bodyPr>
            <a:normAutofit fontScale="70000" lnSpcReduction="20000"/>
          </a:bodyPr>
          <a:lstStyle/>
          <a:p>
            <a:pPr>
              <a:spcBef>
                <a:spcPts val="1200"/>
              </a:spcBef>
            </a:pPr>
            <a:r>
              <a:rPr lang="en-US" dirty="0"/>
              <a:t>Larsson A. Mechanical ventilation - Skills and techniques Update 2011.</a:t>
            </a:r>
          </a:p>
          <a:p>
            <a:pPr>
              <a:spcBef>
                <a:spcPts val="1200"/>
              </a:spcBef>
            </a:pPr>
            <a:r>
              <a:rPr lang="en-US" dirty="0" smtClean="0"/>
              <a:t>An</a:t>
            </a:r>
            <a:r>
              <a:rPr lang="en-US" dirty="0"/>
              <a:t>  ESICM Multidisciplinary Distance Learning Programme for Intensive Care </a:t>
            </a:r>
            <a:r>
              <a:rPr lang="en-US" dirty="0" smtClean="0"/>
              <a:t>Training  </a:t>
            </a:r>
            <a:r>
              <a:rPr lang="en-US" dirty="0"/>
              <a:t>(available on line</a:t>
            </a:r>
            <a:r>
              <a:rPr lang="en-US" dirty="0" smtClean="0"/>
              <a:t>)</a:t>
            </a:r>
            <a:r>
              <a:rPr lang="el-GR" dirty="0" smtClean="0"/>
              <a:t>.</a:t>
            </a:r>
            <a:endParaRPr lang="en-US" dirty="0"/>
          </a:p>
          <a:p>
            <a:pPr>
              <a:spcBef>
                <a:spcPts val="1200"/>
              </a:spcBef>
            </a:pPr>
            <a:r>
              <a:rPr lang="en-US" dirty="0"/>
              <a:t>Grossbach I, Chlan L, Tracy MF. Overview of mechanical ventilatory support and management of patient- and ventilator-related responses. Crit Care Nurse, 2011; </a:t>
            </a:r>
            <a:r>
              <a:rPr lang="en-US" dirty="0" smtClean="0"/>
              <a:t>31:30-44</a:t>
            </a:r>
            <a:r>
              <a:rPr lang="el-GR" dirty="0" smtClean="0"/>
              <a:t>.</a:t>
            </a:r>
            <a:endParaRPr lang="en-US" dirty="0"/>
          </a:p>
          <a:p>
            <a:pPr>
              <a:spcBef>
                <a:spcPts val="1200"/>
              </a:spcBef>
            </a:pPr>
            <a:r>
              <a:rPr lang="en-US" dirty="0"/>
              <a:t>Marini J. Mechanical ventilation: past lessons and the near future. Critical Care 2013; 17(Suppl 1):</a:t>
            </a:r>
            <a:r>
              <a:rPr lang="en-US" dirty="0" smtClean="0"/>
              <a:t>S1</a:t>
            </a:r>
            <a:r>
              <a:rPr lang="el-GR" dirty="0" smtClean="0"/>
              <a:t>.</a:t>
            </a:r>
            <a:r>
              <a:rPr lang="en-US" dirty="0" smtClean="0"/>
              <a:t> </a:t>
            </a:r>
            <a:r>
              <a:rPr lang="en-US" dirty="0"/>
              <a:t> </a:t>
            </a:r>
          </a:p>
          <a:p>
            <a:pPr>
              <a:spcBef>
                <a:spcPts val="1200"/>
              </a:spcBef>
            </a:pPr>
            <a:r>
              <a:rPr lang="en-US" dirty="0"/>
              <a:t>Ranieri M, Rubenfeld G, Thompson T, et. al. The ARDS definition task force. JAMA, 2012; 307(23):</a:t>
            </a:r>
            <a:r>
              <a:rPr lang="en-US" dirty="0" smtClean="0"/>
              <a:t>2526-33</a:t>
            </a:r>
            <a:r>
              <a:rPr lang="el-GR" dirty="0" smtClean="0"/>
              <a:t>.</a:t>
            </a:r>
            <a:r>
              <a:rPr lang="en-US" dirty="0"/>
              <a:t> </a:t>
            </a:r>
          </a:p>
          <a:p>
            <a:pPr>
              <a:spcBef>
                <a:spcPts val="1200"/>
              </a:spcBef>
            </a:pPr>
            <a:r>
              <a:rPr lang="en-US" dirty="0"/>
              <a:t>Ferguson ND, Fan E, Camporota L. The Berlin definition of ARDS: an expanded rationale, justification, and supplementary material Intensive Care Med </a:t>
            </a:r>
            <a:r>
              <a:rPr lang="en-US" dirty="0" smtClean="0"/>
              <a:t>2012;38:1573-82</a:t>
            </a:r>
            <a:r>
              <a:rPr lang="el-GR" dirty="0" smtClean="0"/>
              <a:t>.</a:t>
            </a:r>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32628106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12. Προτεινόμενη βιβλιογραφία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196752"/>
            <a:ext cx="8229600" cy="5472608"/>
          </a:xfrm>
        </p:spPr>
        <p:txBody>
          <a:bodyPr>
            <a:normAutofit fontScale="70000" lnSpcReduction="20000"/>
          </a:bodyPr>
          <a:lstStyle/>
          <a:p>
            <a:pPr>
              <a:spcBef>
                <a:spcPts val="1200"/>
              </a:spcBef>
            </a:pPr>
            <a:r>
              <a:rPr lang="en-US" dirty="0"/>
              <a:t>Richman PS, Baram D, Varela M, Glass PS. Sedation during mechanical ventilation: a trial of benzodiazepine and opiate in combination. Crit Care Med 2006, 34:1395-1401</a:t>
            </a:r>
          </a:p>
          <a:p>
            <a:pPr>
              <a:spcBef>
                <a:spcPts val="1200"/>
              </a:spcBef>
            </a:pPr>
            <a:r>
              <a:rPr lang="en-US" dirty="0"/>
              <a:t>Mehta S, Hill NS. Non-invasive Ventilation.  Am J Respir Crit Care Med, 2001; 163: 540–577.</a:t>
            </a:r>
          </a:p>
          <a:p>
            <a:pPr>
              <a:spcBef>
                <a:spcPts val="1200"/>
              </a:spcBef>
            </a:pPr>
            <a:r>
              <a:rPr lang="en-US" dirty="0"/>
              <a:t>Ramsay MAE, Savege TM, Simpson BRJ &amp; Goodwin R. Controlled sedation with alpaxalone-alphadolone. British Medical Journal 1974; 2: 656 – 659</a:t>
            </a:r>
          </a:p>
          <a:p>
            <a:pPr>
              <a:spcBef>
                <a:spcPts val="1200"/>
              </a:spcBef>
            </a:pPr>
            <a:r>
              <a:rPr lang="en-US" dirty="0"/>
              <a:t>Tobin MJ. Mechanical ventilation. N. Engl J Med 1994; 300:1056 -1061</a:t>
            </a:r>
          </a:p>
          <a:p>
            <a:pPr>
              <a:spcBef>
                <a:spcPts val="1200"/>
              </a:spcBef>
            </a:pPr>
            <a:r>
              <a:rPr lang="en-US" dirty="0"/>
              <a:t>Barr J, Fraser GL, Puntillo K, et al. Clinical practice guidelines for the management of pain, agitation, and delirium in adult patients in the intensive care unit. Crit Care Med. 2013; 41: 263-306. </a:t>
            </a:r>
          </a:p>
          <a:p>
            <a:pPr>
              <a:spcBef>
                <a:spcPts val="1200"/>
              </a:spcBef>
            </a:pPr>
            <a:r>
              <a:rPr lang="en-US" dirty="0"/>
              <a:t>Tan JA, Ho KM. Use of dexmedetomidine as a sedative and analgesic agent in critically ill adult patients: a meta-analysis.  Intensive Care Med. 2010; 36: 926-39</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34628564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Ευχαριστώ</a:t>
            </a:r>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73186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161919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Ειρήνη Γραμματοπούλου</a:t>
            </a:r>
            <a:r>
              <a:rPr lang="en-US" sz="2000" dirty="0" smtClean="0"/>
              <a:t>, </a:t>
            </a:r>
            <a:r>
              <a:rPr lang="el-GR" sz="2000" dirty="0" smtClean="0"/>
              <a:t>Ελένη Μπούτζουκα 2014. Ειρήνη Γραμματοπούλου</a:t>
            </a:r>
            <a:r>
              <a:rPr lang="en-US" sz="2000" dirty="0" smtClean="0"/>
              <a:t>, </a:t>
            </a:r>
            <a:r>
              <a:rPr lang="el-GR" sz="2000" dirty="0"/>
              <a:t>Ελένη </a:t>
            </a:r>
            <a:r>
              <a:rPr lang="el-GR" sz="2000" dirty="0" smtClean="0"/>
              <a:t>Μπούτζουκα</a:t>
            </a:r>
            <a:r>
              <a:rPr lang="en-US" sz="2000" dirty="0" smtClean="0"/>
              <a:t>. </a:t>
            </a:r>
            <a:r>
              <a:rPr lang="el-GR" sz="2000" dirty="0"/>
              <a:t>«Κλινική Άσκηση σε Καρδιο-Αναπνευστικές Παθήσεις (Θ). Ενότητα 9: Αναπνευστήρες – Μηχανικός </a:t>
            </a:r>
            <a:r>
              <a:rPr lang="el-GR" sz="2000" dirty="0" smtClean="0"/>
              <a:t>αερισμός».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0508178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23453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2646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723182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lvl="0"/>
            <a:r>
              <a:rPr lang="el-GR" dirty="0"/>
              <a:t>Αεροφόροι </a:t>
            </a:r>
            <a:r>
              <a:rPr lang="el-GR" dirty="0" smtClean="0"/>
              <a:t>Οδοί</a:t>
            </a:r>
            <a:endParaRPr lang="el-GR" dirty="0"/>
          </a:p>
        </p:txBody>
      </p:sp>
      <p:sp>
        <p:nvSpPr>
          <p:cNvPr id="4" name="Content Placeholder 3"/>
          <p:cNvSpPr>
            <a:spLocks noGrp="1"/>
          </p:cNvSpPr>
          <p:nvPr>
            <p:ph idx="1"/>
          </p:nvPr>
        </p:nvSpPr>
        <p:spPr>
          <a:xfrm>
            <a:off x="457200" y="1196752"/>
            <a:ext cx="6203032" cy="1656184"/>
          </a:xfrm>
        </p:spPr>
        <p:txBody>
          <a:bodyPr>
            <a:normAutofit/>
          </a:bodyPr>
          <a:lstStyle/>
          <a:p>
            <a:pPr lvl="0" fontAlgn="base">
              <a:spcAft>
                <a:spcPct val="0"/>
              </a:spcAft>
              <a:buFont typeface="Wingdings" pitchFamily="2" charset="2"/>
              <a:buChar char="v"/>
            </a:pPr>
            <a:r>
              <a:rPr lang="el-GR" sz="2200" kern="0" dirty="0" smtClean="0">
                <a:solidFill>
                  <a:srgbClr val="000000"/>
                </a:solidFill>
                <a:latin typeface="Calibri" pitchFamily="34" charset="0"/>
              </a:rPr>
              <a:t>Σειρά διακλαδιζόμενων σωλήνων οι οποίοι όσο βαθύτερα εισχωρούν μέσα στο πνευμονικό παρέγχυμα τόσο </a:t>
            </a:r>
            <a:r>
              <a:rPr lang="el-GR" sz="2200" b="1" kern="0" dirty="0" smtClean="0">
                <a:solidFill>
                  <a:schemeClr val="accent3">
                    <a:lumMod val="50000"/>
                  </a:schemeClr>
                </a:solidFill>
                <a:latin typeface="Calibri" pitchFamily="34" charset="0"/>
              </a:rPr>
              <a:t>στενότεροι, βραχύτεροι και πολυπληθέστεροι </a:t>
            </a:r>
            <a:r>
              <a:rPr lang="el-GR" sz="2200" kern="0" dirty="0" smtClean="0">
                <a:solidFill>
                  <a:srgbClr val="000000"/>
                </a:solidFill>
                <a:latin typeface="Calibri" pitchFamily="34" charset="0"/>
              </a:rPr>
              <a:t>γίνονται</a:t>
            </a:r>
            <a:endParaRPr lang="en-US" sz="2200" kern="0" dirty="0" smtClean="0">
              <a:solidFill>
                <a:srgbClr val="000000"/>
              </a:solidFill>
              <a:latin typeface="Calibri" pitchFamily="34" charset="0"/>
              <a:cs typeface="Times New Roman" pitchFamily="18" charset="0"/>
            </a:endParaRPr>
          </a:p>
        </p:txBody>
      </p:sp>
      <p:sp>
        <p:nvSpPr>
          <p:cNvPr id="5" name="Rectangle 4"/>
          <p:cNvSpPr/>
          <p:nvPr/>
        </p:nvSpPr>
        <p:spPr>
          <a:xfrm>
            <a:off x="1691680" y="5373216"/>
            <a:ext cx="3682752"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  </a:t>
            </a:r>
            <a:endParaRPr lang="el-GR" sz="1600" dirty="0">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04664"/>
            <a:ext cx="222885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58379" y="3262164"/>
            <a:ext cx="2000508" cy="461665"/>
          </a:xfrm>
          <a:prstGeom prst="rect">
            <a:avLst/>
          </a:prstGeom>
        </p:spPr>
        <p:txBody>
          <a:bodyPr wrap="squar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Gray961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Arcadian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pic>
        <p:nvPicPr>
          <p:cNvPr id="5124" name="Picture 4" descr="Bronchial tree of lu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696" y="3861048"/>
            <a:ext cx="3210598" cy="23208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 y="2780928"/>
            <a:ext cx="5122912" cy="2462213"/>
          </a:xfrm>
          <a:prstGeom prst="rect">
            <a:avLst/>
          </a:prstGeom>
        </p:spPr>
        <p:txBody>
          <a:bodyPr wrap="square">
            <a:spAutoFit/>
          </a:bodyPr>
          <a:lstStyle/>
          <a:p>
            <a:pPr marL="354013" lvl="0" indent="-354013">
              <a:buFont typeface="Wingdings" pitchFamily="2" charset="2"/>
              <a:buChar char="v"/>
            </a:pPr>
            <a:r>
              <a:rPr lang="el-GR" sz="2200" kern="0" dirty="0">
                <a:solidFill>
                  <a:srgbClr val="000000"/>
                </a:solidFill>
                <a:latin typeface="Calibri" pitchFamily="34" charset="0"/>
              </a:rPr>
              <a:t>Η τραχεία διχάζεται, στο ύψος της κυρίας τρόπιδας, στους δύο </a:t>
            </a:r>
            <a:r>
              <a:rPr lang="el-GR" sz="2200" b="1" kern="0" dirty="0">
                <a:solidFill>
                  <a:srgbClr val="820000"/>
                </a:solidFill>
                <a:latin typeface="Calibri" pitchFamily="34" charset="0"/>
              </a:rPr>
              <a:t>στελεχιαίους βρόγχους</a:t>
            </a:r>
            <a:r>
              <a:rPr lang="el-GR" sz="2200" kern="0" dirty="0">
                <a:solidFill>
                  <a:srgbClr val="000000"/>
                </a:solidFill>
                <a:latin typeface="Calibri" pitchFamily="34" charset="0"/>
              </a:rPr>
              <a:t>, που ο καθένας στη συνέχεια διαιρείται στους </a:t>
            </a:r>
            <a:r>
              <a:rPr lang="el-GR" sz="2200" b="1" kern="0" dirty="0" smtClean="0">
                <a:solidFill>
                  <a:srgbClr val="820000"/>
                </a:solidFill>
                <a:latin typeface="Calibri" pitchFamily="34" charset="0"/>
              </a:rPr>
              <a:t>λοβαίους </a:t>
            </a:r>
            <a:r>
              <a:rPr lang="el-GR" sz="2200" b="1" kern="0" dirty="0">
                <a:solidFill>
                  <a:srgbClr val="820000"/>
                </a:solidFill>
                <a:latin typeface="Calibri" pitchFamily="34" charset="0"/>
              </a:rPr>
              <a:t>βρόγχους</a:t>
            </a:r>
            <a:r>
              <a:rPr lang="el-GR" sz="2200" kern="0" dirty="0">
                <a:solidFill>
                  <a:srgbClr val="000000"/>
                </a:solidFill>
                <a:latin typeface="Calibri" pitchFamily="34" charset="0"/>
              </a:rPr>
              <a:t>, που με τη σειρά τους διαιρούνται στους </a:t>
            </a:r>
            <a:r>
              <a:rPr lang="el-GR" sz="2200" b="1" kern="0" dirty="0">
                <a:solidFill>
                  <a:srgbClr val="820000"/>
                </a:solidFill>
                <a:latin typeface="Calibri" pitchFamily="34" charset="0"/>
              </a:rPr>
              <a:t>τμηματικούς</a:t>
            </a:r>
            <a:r>
              <a:rPr lang="el-GR" sz="2200" kern="0" dirty="0">
                <a:solidFill>
                  <a:srgbClr val="000000"/>
                </a:solidFill>
                <a:latin typeface="Calibri" pitchFamily="34" charset="0"/>
              </a:rPr>
              <a:t> και </a:t>
            </a:r>
            <a:r>
              <a:rPr lang="el-GR" sz="2200" b="1" kern="0" dirty="0">
                <a:solidFill>
                  <a:srgbClr val="820000"/>
                </a:solidFill>
                <a:latin typeface="Calibri" pitchFamily="34" charset="0"/>
              </a:rPr>
              <a:t>υποτμηματικούς βρόγχους</a:t>
            </a:r>
          </a:p>
        </p:txBody>
      </p:sp>
      <p:sp>
        <p:nvSpPr>
          <p:cNvPr id="9" name="Rectangle 8"/>
          <p:cNvSpPr/>
          <p:nvPr/>
        </p:nvSpPr>
        <p:spPr>
          <a:xfrm>
            <a:off x="6273436" y="6181853"/>
            <a:ext cx="2159117" cy="276999"/>
          </a:xfrm>
          <a:prstGeom prst="rect">
            <a:avLst/>
          </a:prstGeom>
        </p:spPr>
        <p:txBody>
          <a:bodyPr wrap="square">
            <a:spAutoFit/>
          </a:bodyPr>
          <a:lstStyle/>
          <a:p>
            <a:pPr algn="ctr"/>
            <a:r>
              <a:rPr lang="en-US" sz="1200" dirty="0" smtClean="0">
                <a:latin typeface="+mn-lt"/>
                <a:hlinkClick r:id="rId5"/>
              </a:rPr>
              <a:t>sciencephoto.com</a:t>
            </a:r>
            <a:endParaRPr lang="el-GR" sz="1200" dirty="0">
              <a:latin typeface="+mn-lt"/>
            </a:endParaRPr>
          </a:p>
        </p:txBody>
      </p:sp>
    </p:spTree>
    <p:extLst>
      <p:ext uri="{BB962C8B-B14F-4D97-AF65-F5344CB8AC3E}">
        <p14:creationId xmlns:p14="http://schemas.microsoft.com/office/powerpoint/2010/main" val="9121859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rPr>
              <a:t>Σημείωμα Χρήσης Έργων </a:t>
            </a:r>
            <a:r>
              <a:rPr lang="el-GR" dirty="0" smtClean="0">
                <a:solidFill>
                  <a:schemeClr val="tx1"/>
                </a:solidFill>
              </a:rPr>
              <a:t>Τρίτων</a:t>
            </a:r>
            <a:r>
              <a:rPr lang="en-US" dirty="0" smtClean="0">
                <a:solidFill>
                  <a:schemeClr val="tx1"/>
                </a:solidFill>
              </a:rPr>
              <a:t> (1/2)</a:t>
            </a:r>
            <a:endParaRPr lang="el-GR" dirty="0">
              <a:solidFill>
                <a:schemeClr val="tx1"/>
              </a:solidFill>
            </a:endParaRPr>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a:t>Girou, Emmanuelle, et al. "Association of noninvasive ventilation with nosocomial infections and survival in critically ill patients." Jama 284.18 (2000): </a:t>
            </a:r>
            <a:r>
              <a:rPr lang="en-US" sz="2000" dirty="0" smtClean="0"/>
              <a:t>2361-2367</a:t>
            </a:r>
            <a:r>
              <a:rPr lang="el-GR" sz="2000" dirty="0" smtClean="0"/>
              <a:t>, Σχήμα 2.</a:t>
            </a:r>
            <a:endParaRPr lang="en-US" sz="2000" dirty="0"/>
          </a:p>
          <a:p>
            <a:pPr marL="457200" indent="-457200">
              <a:buFont typeface="+mj-lt"/>
              <a:buAutoNum type="arabicPeriod"/>
            </a:pPr>
            <a:r>
              <a:rPr lang="en-US" sz="2000" dirty="0"/>
              <a:t>Çelikel, Turgay, et al. "Comparison of noninvasive positive pressure ventilation with standard medical therapy in hypercapnic acute respiratory failure." CHEST Journal 114.6 (1998): 1636-1642. </a:t>
            </a:r>
            <a:r>
              <a:rPr lang="el-GR" sz="2000" dirty="0" smtClean="0"/>
              <a:t>Σχήμα</a:t>
            </a:r>
            <a:r>
              <a:rPr lang="en-US" sz="2000" dirty="0" smtClean="0"/>
              <a:t> </a:t>
            </a:r>
            <a:r>
              <a:rPr lang="en-US" sz="2000" dirty="0"/>
              <a:t>2.</a:t>
            </a:r>
            <a:r>
              <a:rPr lang="el-GR" sz="2000" dirty="0"/>
              <a:t> </a:t>
            </a:r>
            <a:r>
              <a:rPr lang="en-US" sz="2000" dirty="0" smtClean="0"/>
              <a:t>Antonelli</a:t>
            </a:r>
            <a:r>
              <a:rPr lang="en-US" sz="2000" dirty="0"/>
              <a:t>, Massimo, et al. "A comparison of noninvasive positive-pressure ventilation and conventional mechanical ventilation in patients with acute respiratory failure." New England Journal of Medicine 339.7 (1998): </a:t>
            </a:r>
            <a:r>
              <a:rPr lang="en-US" sz="2000" dirty="0" smtClean="0"/>
              <a:t>429-435</a:t>
            </a:r>
            <a:r>
              <a:rPr lang="el-GR" sz="2000" dirty="0" smtClean="0"/>
              <a:t>,</a:t>
            </a:r>
            <a:r>
              <a:rPr lang="en-US" sz="2000" dirty="0" smtClean="0"/>
              <a:t> </a:t>
            </a:r>
            <a:r>
              <a:rPr lang="el-GR" sz="2000" dirty="0" smtClean="0"/>
              <a:t>Σχήμα 2.</a:t>
            </a:r>
          </a:p>
          <a:p>
            <a:pPr marL="457200" indent="-457200">
              <a:buFont typeface="+mj-lt"/>
              <a:buAutoNum type="arabicPeriod"/>
            </a:pPr>
            <a:r>
              <a:rPr lang="en-US" sz="2000" dirty="0" smtClean="0"/>
              <a:t>Conti</a:t>
            </a:r>
            <a:r>
              <a:rPr lang="en-US" sz="2000" dirty="0"/>
              <a:t>, G., et al. "Noninvasive vs. conventional mechanical ventilation in patients with chronic obstructive pulmonary disease after failure of medical treatment in the ward: a randomized trial." Intensive care medicine 28.12 (2002): </a:t>
            </a:r>
            <a:r>
              <a:rPr lang="en-US" sz="2000" dirty="0" smtClean="0"/>
              <a:t>1701-1707</a:t>
            </a:r>
            <a:r>
              <a:rPr lang="el-GR" sz="2000" dirty="0" smtClean="0"/>
              <a:t>, Σχήμα 2.</a:t>
            </a:r>
            <a:endParaRPr lang="el-GR" sz="2000" dirty="0"/>
          </a:p>
        </p:txBody>
      </p:sp>
    </p:spTree>
    <p:extLst>
      <p:ext uri="{BB962C8B-B14F-4D97-AF65-F5344CB8AC3E}">
        <p14:creationId xmlns:p14="http://schemas.microsoft.com/office/powerpoint/2010/main" val="20153050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rPr>
              <a:t>Σημείωμα Χρήσης Έργων </a:t>
            </a:r>
            <a:r>
              <a:rPr lang="el-GR" dirty="0" smtClean="0">
                <a:solidFill>
                  <a:schemeClr val="tx1"/>
                </a:solidFill>
              </a:rPr>
              <a:t>Τρίτων</a:t>
            </a:r>
            <a:r>
              <a:rPr lang="en-US" dirty="0" smtClean="0">
                <a:solidFill>
                  <a:schemeClr val="tx1"/>
                </a:solidFill>
              </a:rPr>
              <a:t> (</a:t>
            </a:r>
            <a:r>
              <a:rPr lang="el-GR" dirty="0" smtClean="0">
                <a:solidFill>
                  <a:schemeClr val="tx1"/>
                </a:solidFill>
              </a:rPr>
              <a:t>2</a:t>
            </a:r>
            <a:r>
              <a:rPr lang="en-US" dirty="0" smtClean="0">
                <a:solidFill>
                  <a:schemeClr val="tx1"/>
                </a:solidFill>
              </a:rPr>
              <a:t>/2)</a:t>
            </a:r>
            <a:endParaRPr lang="el-GR" dirty="0">
              <a:solidFill>
                <a:schemeClr val="tx1"/>
              </a:solidFill>
            </a:endParaRPr>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startAt="4"/>
            </a:pPr>
            <a:r>
              <a:rPr lang="en-US" sz="2000" dirty="0"/>
              <a:t>Antonelli, M., et al. "Predictors of failure of noninvasive positive pressure ventilation in patients with acute hypoxemic respiratory failure: a multi-center study." Intensive care medicine 27.11 (2001): </a:t>
            </a:r>
            <a:r>
              <a:rPr lang="en-US" sz="2000" dirty="0" smtClean="0"/>
              <a:t>1718-1728</a:t>
            </a:r>
            <a:r>
              <a:rPr lang="el-GR" sz="2000" dirty="0" smtClean="0"/>
              <a:t>, Σχήμα 1, Σχήμα 2.</a:t>
            </a:r>
            <a:endParaRPr lang="en-US" sz="2000" dirty="0"/>
          </a:p>
          <a:p>
            <a:pPr marL="457200" indent="-457200">
              <a:buFont typeface="+mj-lt"/>
              <a:buAutoNum type="arabicPeriod" startAt="4"/>
            </a:pPr>
            <a:r>
              <a:rPr lang="en-US" sz="2000" dirty="0"/>
              <a:t>Kramer, Naomi, et al. "Randomized, prospective trial of noninvasive positive pressure ventilation in acute respiratory failure." American journal of respiratory and critical care medicine 151.6 (1995): </a:t>
            </a:r>
            <a:r>
              <a:rPr lang="en-US" sz="2000" dirty="0" smtClean="0"/>
              <a:t>1799-1806</a:t>
            </a:r>
            <a:r>
              <a:rPr lang="el-GR" sz="2000" dirty="0" smtClean="0"/>
              <a:t>,</a:t>
            </a:r>
            <a:r>
              <a:rPr lang="en-US" sz="2000" dirty="0" smtClean="0"/>
              <a:t> </a:t>
            </a:r>
            <a:r>
              <a:rPr lang="el-GR" sz="2000" dirty="0" smtClean="0"/>
              <a:t>Σχήμα 3.</a:t>
            </a:r>
            <a:endParaRPr lang="en-US" sz="2000" dirty="0"/>
          </a:p>
          <a:p>
            <a:pPr marL="457200" indent="-457200">
              <a:buFont typeface="+mj-lt"/>
              <a:buAutoNum type="arabicPeriod" startAt="4"/>
            </a:pPr>
            <a:r>
              <a:rPr lang="en-US" sz="2000" dirty="0"/>
              <a:t>Antonelli, Massimo, et al. "A multiple-center survey on the use in clinical practice of noninvasive ventilation as a first-line intervention for acute respiratory distress syndrome*." Critical care medicine 35.1 (2007): </a:t>
            </a:r>
            <a:r>
              <a:rPr lang="en-US" sz="2000" dirty="0" smtClean="0"/>
              <a:t>18-25</a:t>
            </a:r>
            <a:r>
              <a:rPr lang="el-GR" sz="2000" dirty="0" smtClean="0"/>
              <a:t>,</a:t>
            </a:r>
            <a:r>
              <a:rPr lang="en-US" sz="2000" dirty="0" smtClean="0"/>
              <a:t> </a:t>
            </a:r>
            <a:r>
              <a:rPr lang="el-GR" sz="2000" dirty="0" smtClean="0"/>
              <a:t>Σχήμα 2, Σχήμα 3.</a:t>
            </a:r>
            <a:endParaRPr lang="en-US" sz="2000" dirty="0"/>
          </a:p>
          <a:p>
            <a:pPr marL="457200" indent="-457200">
              <a:buFont typeface="+mj-lt"/>
              <a:buAutoNum type="arabicPeriod" startAt="4"/>
            </a:pPr>
            <a:r>
              <a:rPr lang="en-US" sz="2000" dirty="0"/>
              <a:t>Albert, Scott P., et al. "The role of time and pressure on alveolar recruitment." Journal of Applied Physiology 106.3 (2009): 757-765</a:t>
            </a:r>
            <a:r>
              <a:rPr lang="en-US" sz="2000" dirty="0" smtClean="0"/>
              <a:t>.</a:t>
            </a:r>
            <a:r>
              <a:rPr lang="el-GR" sz="2000" dirty="0" smtClean="0"/>
              <a:t>,</a:t>
            </a:r>
            <a:r>
              <a:rPr lang="en-US" sz="2000" dirty="0" smtClean="0"/>
              <a:t> </a:t>
            </a:r>
            <a:r>
              <a:rPr lang="el-GR" sz="2000" dirty="0" smtClean="0"/>
              <a:t>Σχήμα 1.</a:t>
            </a:r>
            <a:endParaRPr lang="en-US" sz="2000" dirty="0"/>
          </a:p>
          <a:p>
            <a:endParaRPr lang="el-GR" sz="2000" dirty="0"/>
          </a:p>
        </p:txBody>
      </p:sp>
    </p:spTree>
    <p:extLst>
      <p:ext uri="{BB962C8B-B14F-4D97-AF65-F5344CB8AC3E}">
        <p14:creationId xmlns:p14="http://schemas.microsoft.com/office/powerpoint/2010/main" val="24436521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30000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l-GR" dirty="0"/>
              <a:t>Στοιχεία Ανατομίας και φυσιολογίας  του αναπνευστικού </a:t>
            </a:r>
            <a:r>
              <a:rPr lang="el-GR" dirty="0" smtClean="0"/>
              <a:t>συστήματος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8078528"/>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087724" y="6316316"/>
            <a:ext cx="4968552" cy="294183"/>
          </a:xfrm>
          <a:prstGeom prst="rect">
            <a:avLst/>
          </a:prstGeom>
        </p:spPr>
        <p:txBody>
          <a:bodyPr wrap="square">
            <a:spAutoFit/>
          </a:bodyPr>
          <a:lstStyle/>
          <a:p>
            <a:pPr algn="ct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1486572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908720"/>
          </a:xfrm>
        </p:spPr>
        <p:txBody>
          <a:bodyPr>
            <a:normAutofit fontScale="90000"/>
          </a:bodyPr>
          <a:lstStyle/>
          <a:p>
            <a:pPr lvl="0"/>
            <a:r>
              <a:rPr lang="el-GR" dirty="0"/>
              <a:t>Κυψελιδοτριχοειδική Μεμβράνη</a:t>
            </a:r>
            <a:br>
              <a:rPr lang="el-GR" dirty="0"/>
            </a:br>
            <a:r>
              <a:rPr lang="el-GR" dirty="0"/>
              <a:t>(διαχωριστική μεμβράνη αερίων – αίματος</a:t>
            </a:r>
            <a:r>
              <a:rPr lang="el-GR" dirty="0" smtClean="0"/>
              <a:t>)</a:t>
            </a:r>
            <a:endParaRPr lang="el-GR" b="0" dirty="0"/>
          </a:p>
        </p:txBody>
      </p:sp>
      <p:sp>
        <p:nvSpPr>
          <p:cNvPr id="4" name="Content Placeholder 3"/>
          <p:cNvSpPr>
            <a:spLocks noGrp="1"/>
          </p:cNvSpPr>
          <p:nvPr>
            <p:ph idx="1"/>
          </p:nvPr>
        </p:nvSpPr>
        <p:spPr/>
        <p:txBody>
          <a:bodyPr>
            <a:normAutofit/>
          </a:bodyPr>
          <a:lstStyle/>
          <a:p>
            <a:pPr lvl="0" fontAlgn="base">
              <a:spcAft>
                <a:spcPct val="0"/>
              </a:spcAft>
              <a:buFont typeface="Wingdings" pitchFamily="2" charset="2"/>
              <a:buChar char="v"/>
            </a:pPr>
            <a:r>
              <a:rPr lang="el-GR" sz="2400" kern="0" dirty="0">
                <a:solidFill>
                  <a:srgbClr val="000000"/>
                </a:solidFill>
                <a:latin typeface="Calibri" pitchFamily="34" charset="0"/>
              </a:rPr>
              <a:t>Το οξυγόνο και το διοξείδιο του άνθρακα διακινούνται μεταξύ του ατμοσφαιρικού αέρα και του </a:t>
            </a:r>
            <a:r>
              <a:rPr lang="el-GR" sz="2400" b="1" kern="0" dirty="0">
                <a:solidFill>
                  <a:srgbClr val="820000"/>
                </a:solidFill>
                <a:latin typeface="Calibri" pitchFamily="34" charset="0"/>
              </a:rPr>
              <a:t>αίματος με απλή διάχυση</a:t>
            </a:r>
          </a:p>
          <a:p>
            <a:pPr lvl="0" fontAlgn="base">
              <a:spcAft>
                <a:spcPct val="0"/>
              </a:spcAft>
              <a:buClr>
                <a:schemeClr val="tx1"/>
              </a:buClr>
              <a:buFont typeface="Wingdings" pitchFamily="2" charset="2"/>
              <a:buChar char="v"/>
            </a:pPr>
            <a:r>
              <a:rPr lang="el-GR" sz="2400" b="1" kern="0" dirty="0" smtClean="0">
                <a:solidFill>
                  <a:srgbClr val="820000"/>
                </a:solidFill>
                <a:latin typeface="Calibri" pitchFamily="34" charset="0"/>
              </a:rPr>
              <a:t>Το </a:t>
            </a:r>
            <a:r>
              <a:rPr lang="el-GR" sz="2400" b="1" kern="0" dirty="0">
                <a:solidFill>
                  <a:srgbClr val="820000"/>
                </a:solidFill>
                <a:latin typeface="Calibri" pitchFamily="34" charset="0"/>
              </a:rPr>
              <a:t>φαινόμενο της διάχυσης </a:t>
            </a:r>
            <a:r>
              <a:rPr lang="el-GR" sz="2400" kern="0" dirty="0">
                <a:solidFill>
                  <a:srgbClr val="000000"/>
                </a:solidFill>
                <a:latin typeface="Calibri" pitchFamily="34" charset="0"/>
              </a:rPr>
              <a:t>περιγράφει τη </a:t>
            </a:r>
            <a:r>
              <a:rPr lang="el-GR" sz="2400" b="1" kern="0" dirty="0">
                <a:solidFill>
                  <a:srgbClr val="000000"/>
                </a:solidFill>
                <a:latin typeface="Calibri" pitchFamily="34" charset="0"/>
              </a:rPr>
              <a:t>μετακίνηση</a:t>
            </a:r>
            <a:r>
              <a:rPr lang="el-GR" sz="2400" kern="0" dirty="0">
                <a:solidFill>
                  <a:srgbClr val="000000"/>
                </a:solidFill>
                <a:latin typeface="Calibri" pitchFamily="34" charset="0"/>
              </a:rPr>
              <a:t> ενός αερίου </a:t>
            </a:r>
            <a:r>
              <a:rPr lang="el-GR" sz="2400" b="1" kern="0" dirty="0">
                <a:solidFill>
                  <a:srgbClr val="000000"/>
                </a:solidFill>
                <a:latin typeface="Calibri" pitchFamily="34" charset="0"/>
              </a:rPr>
              <a:t>από μία περιοχή με υψηλή μερική πίεση προς μία περιοχή με χαμηλότερη μερική πίεση</a:t>
            </a:r>
          </a:p>
          <a:p>
            <a:endParaRPr lang="el-GR" dirty="0"/>
          </a:p>
        </p:txBody>
      </p:sp>
      <p:sp>
        <p:nvSpPr>
          <p:cNvPr id="3" name="Rectangle 2"/>
          <p:cNvSpPr/>
          <p:nvPr/>
        </p:nvSpPr>
        <p:spPr>
          <a:xfrm>
            <a:off x="4932040" y="3573016"/>
            <a:ext cx="2111860" cy="294183"/>
          </a:xfrm>
          <a:prstGeom prst="rect">
            <a:avLst/>
          </a:prstGeom>
        </p:spPr>
        <p:txBody>
          <a:bodyPr wrap="none">
            <a:spAutoFit/>
          </a:bodyPr>
          <a:lstStyle/>
          <a:p>
            <a:pPr algn="ct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pic>
        <p:nvPicPr>
          <p:cNvPr id="6146" name="Picture 2" descr="http://upload.wikimedia.org/wikipedia/commons/2/20/Alveolu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16" y="3867199"/>
            <a:ext cx="4182929" cy="27363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3280" y="6421685"/>
            <a:ext cx="3884974"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Alveolus2</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tooltip="User:Prina123 (page does not exist)"/>
              </a:rPr>
              <a:t>Prina123</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82997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a:bodyPr>
          <a:lstStyle/>
          <a:p>
            <a:pPr eaLnBrk="1" hangingPunct="1">
              <a:defRPr/>
            </a:pPr>
            <a:r>
              <a:rPr lang="el-GR" b="1" dirty="0" smtClean="0">
                <a:latin typeface="+mn-lt"/>
              </a:rPr>
              <a:t>Πρόσληψη του οξυγόνου</a:t>
            </a:r>
          </a:p>
        </p:txBody>
      </p:sp>
      <p:sp>
        <p:nvSpPr>
          <p:cNvPr id="83971" name="Rectangle 3"/>
          <p:cNvSpPr>
            <a:spLocks noGrp="1" noChangeArrowheads="1"/>
          </p:cNvSpPr>
          <p:nvPr>
            <p:ph idx="1"/>
          </p:nvPr>
        </p:nvSpPr>
        <p:spPr/>
        <p:txBody>
          <a:bodyPr>
            <a:normAutofit/>
          </a:bodyPr>
          <a:lstStyle/>
          <a:p>
            <a:pPr eaLnBrk="1" hangingPunct="1"/>
            <a:r>
              <a:rPr lang="el-GR" sz="2000" dirty="0" smtClean="0"/>
              <a:t>Υπό φυσιολογικές συνθήκες για να μετακινηθεί ένα ερυθρό αιμοσφαίριο από το ένα άκρο του τριχοειδούς στο άλλο απαιτείται χρόνος που ισούται με </a:t>
            </a:r>
            <a:r>
              <a:rPr lang="el-GR" sz="2000" b="1" dirty="0" smtClean="0">
                <a:solidFill>
                  <a:srgbClr val="990000"/>
                </a:solidFill>
              </a:rPr>
              <a:t>0.75 δευτερόλεπτα </a:t>
            </a:r>
          </a:p>
        </p:txBody>
      </p:sp>
      <p:sp>
        <p:nvSpPr>
          <p:cNvPr id="8397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211972" name="Picture 4"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5434"/>
            <a:ext cx="386785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211976" name="Text Box 8"/>
          <p:cNvSpPr txBox="1">
            <a:spLocks noChangeArrowheads="1"/>
          </p:cNvSpPr>
          <p:nvPr/>
        </p:nvSpPr>
        <p:spPr bwMode="auto">
          <a:xfrm>
            <a:off x="479768" y="4963037"/>
            <a:ext cx="380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rgbClr val="990000"/>
                </a:solidFill>
                <a:latin typeface="Arial" charset="0"/>
              </a:defRPr>
            </a:lvl1pPr>
            <a:lvl2pPr marL="742950" indent="-285750">
              <a:defRPr sz="1400">
                <a:solidFill>
                  <a:srgbClr val="990000"/>
                </a:solidFill>
                <a:latin typeface="Arial" charset="0"/>
              </a:defRPr>
            </a:lvl2pPr>
            <a:lvl3pPr marL="1143000" indent="-228600">
              <a:defRPr sz="1400">
                <a:solidFill>
                  <a:srgbClr val="990000"/>
                </a:solidFill>
                <a:latin typeface="Arial" charset="0"/>
              </a:defRPr>
            </a:lvl3pPr>
            <a:lvl4pPr marL="1600200" indent="-228600">
              <a:defRPr sz="1400">
                <a:solidFill>
                  <a:srgbClr val="990000"/>
                </a:solidFill>
                <a:latin typeface="Arial" charset="0"/>
              </a:defRPr>
            </a:lvl4pPr>
            <a:lvl5pPr marL="2057400" indent="-228600">
              <a:defRPr sz="1400">
                <a:solidFill>
                  <a:srgbClr val="990000"/>
                </a:solidFill>
                <a:latin typeface="Arial" charset="0"/>
              </a:defRPr>
            </a:lvl5pPr>
            <a:lvl6pPr marL="2514600" indent="-228600" eaLnBrk="0" fontAlgn="base" hangingPunct="0">
              <a:spcBef>
                <a:spcPct val="50000"/>
              </a:spcBef>
              <a:spcAft>
                <a:spcPct val="0"/>
              </a:spcAft>
              <a:defRPr sz="1400">
                <a:solidFill>
                  <a:srgbClr val="990000"/>
                </a:solidFill>
                <a:latin typeface="Arial" charset="0"/>
              </a:defRPr>
            </a:lvl6pPr>
            <a:lvl7pPr marL="2971800" indent="-228600" eaLnBrk="0" fontAlgn="base" hangingPunct="0">
              <a:spcBef>
                <a:spcPct val="50000"/>
              </a:spcBef>
              <a:spcAft>
                <a:spcPct val="0"/>
              </a:spcAft>
              <a:defRPr sz="1400">
                <a:solidFill>
                  <a:srgbClr val="990000"/>
                </a:solidFill>
                <a:latin typeface="Arial" charset="0"/>
              </a:defRPr>
            </a:lvl7pPr>
            <a:lvl8pPr marL="3429000" indent="-228600" eaLnBrk="0" fontAlgn="base" hangingPunct="0">
              <a:spcBef>
                <a:spcPct val="50000"/>
              </a:spcBef>
              <a:spcAft>
                <a:spcPct val="0"/>
              </a:spcAft>
              <a:defRPr sz="1400">
                <a:solidFill>
                  <a:srgbClr val="990000"/>
                </a:solidFill>
                <a:latin typeface="Arial" charset="0"/>
              </a:defRPr>
            </a:lvl8pPr>
            <a:lvl9pPr marL="3886200" indent="-228600" eaLnBrk="0" fontAlgn="base" hangingPunct="0">
              <a:spcBef>
                <a:spcPct val="50000"/>
              </a:spcBef>
              <a:spcAft>
                <a:spcPct val="0"/>
              </a:spcAft>
              <a:defRPr sz="1400">
                <a:solidFill>
                  <a:srgbClr val="990000"/>
                </a:solidFill>
                <a:latin typeface="Arial" charset="0"/>
              </a:defRPr>
            </a:lvl9pPr>
          </a:lstStyle>
          <a:p>
            <a:r>
              <a:rPr lang="el-GR" sz="1800" b="1" dirty="0">
                <a:solidFill>
                  <a:schemeClr val="tx1"/>
                </a:solidFill>
                <a:latin typeface="+mn-lt"/>
              </a:rPr>
              <a:t>Στο 1/3 αυτού του διαστήματος το αίμα έχει πλήρως οξυγονωθεί</a:t>
            </a:r>
          </a:p>
        </p:txBody>
      </p:sp>
      <p:pic>
        <p:nvPicPr>
          <p:cNvPr id="8" name="Picture 1028"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98534" y="2635434"/>
            <a:ext cx="3816424" cy="23042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755576" y="2260903"/>
            <a:ext cx="3024336" cy="400110"/>
          </a:xfrm>
          <a:prstGeom prst="rect">
            <a:avLst/>
          </a:prstGeom>
        </p:spPr>
        <p:txBody>
          <a:bodyPr wrap="square">
            <a:spAutoFit/>
          </a:bodyPr>
          <a:lstStyle/>
          <a:p>
            <a:r>
              <a:rPr lang="el-GR" sz="2000" b="1" dirty="0">
                <a:latin typeface="+mn-lt"/>
              </a:rPr>
              <a:t>Πρόσληψη του οξυγόνου</a:t>
            </a:r>
          </a:p>
        </p:txBody>
      </p:sp>
      <p:sp>
        <p:nvSpPr>
          <p:cNvPr id="3" name="Rectangle 2"/>
          <p:cNvSpPr/>
          <p:nvPr/>
        </p:nvSpPr>
        <p:spPr>
          <a:xfrm>
            <a:off x="4932040" y="2260903"/>
            <a:ext cx="3024336" cy="400110"/>
          </a:xfrm>
          <a:prstGeom prst="rect">
            <a:avLst/>
          </a:prstGeom>
        </p:spPr>
        <p:txBody>
          <a:bodyPr wrap="square">
            <a:spAutoFit/>
          </a:bodyPr>
          <a:lstStyle/>
          <a:p>
            <a:r>
              <a:rPr lang="el-GR" sz="2000" b="1" dirty="0">
                <a:latin typeface="+mn-lt"/>
              </a:rPr>
              <a:t>Αποβολή του διοξειδίου</a:t>
            </a:r>
          </a:p>
        </p:txBody>
      </p:sp>
      <p:sp>
        <p:nvSpPr>
          <p:cNvPr id="5" name="Rectangle 4"/>
          <p:cNvSpPr/>
          <p:nvPr/>
        </p:nvSpPr>
        <p:spPr>
          <a:xfrm>
            <a:off x="4572000" y="5386457"/>
            <a:ext cx="3888432"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
        <p:nvSpPr>
          <p:cNvPr id="6" name="Rectangle 5"/>
          <p:cNvSpPr/>
          <p:nvPr/>
        </p:nvSpPr>
        <p:spPr>
          <a:xfrm>
            <a:off x="5301208" y="5009203"/>
            <a:ext cx="2286000" cy="276999"/>
          </a:xfrm>
          <a:prstGeom prst="rect">
            <a:avLst/>
          </a:prstGeom>
        </p:spPr>
        <p:txBody>
          <a:bodyPr wrap="square">
            <a:spAutoFit/>
          </a:bodyPr>
          <a:lstStyle/>
          <a:p>
            <a:pPr algn="ctr"/>
            <a:r>
              <a:rPr lang="en-US" sz="1200" dirty="0" smtClean="0">
                <a:latin typeface="+mn-lt"/>
                <a:hlinkClick r:id="rId4"/>
              </a:rPr>
              <a:t>www.acbrown.com</a:t>
            </a:r>
            <a:endParaRPr lang="el-GR" sz="1200" dirty="0">
              <a:latin typeface="+mn-lt"/>
            </a:endParaRPr>
          </a:p>
        </p:txBody>
      </p:sp>
    </p:spTree>
    <p:extLst>
      <p:ext uri="{BB962C8B-B14F-4D97-AF65-F5344CB8AC3E}">
        <p14:creationId xmlns:p14="http://schemas.microsoft.com/office/powerpoint/2010/main" val="87215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500" fill="hold"/>
                                        <p:tgtEl>
                                          <p:spTgt spid="211972"/>
                                        </p:tgtEl>
                                        <p:attrNameLst>
                                          <p:attrName>ppt_x</p:attrName>
                                        </p:attrNameLst>
                                      </p:cBhvr>
                                      <p:tavLst>
                                        <p:tav tm="0">
                                          <p:val>
                                            <p:strVal val="0-#ppt_w/2"/>
                                          </p:val>
                                        </p:tav>
                                        <p:tav tm="100000">
                                          <p:val>
                                            <p:strVal val="#ppt_x"/>
                                          </p:val>
                                        </p:tav>
                                      </p:tavLst>
                                    </p:anim>
                                    <p:anim calcmode="lin" valueType="num">
                                      <p:cBhvr additive="base">
                                        <p:cTn id="8" dur="500" fill="hold"/>
                                        <p:tgtEl>
                                          <p:spTgt spid="2119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1976"/>
                                        </p:tgtEl>
                                        <p:attrNameLst>
                                          <p:attrName>style.visibility</p:attrName>
                                        </p:attrNameLst>
                                      </p:cBhvr>
                                      <p:to>
                                        <p:strVal val="visible"/>
                                      </p:to>
                                    </p:set>
                                    <p:anim calcmode="lin" valueType="num">
                                      <p:cBhvr additive="base">
                                        <p:cTn id="13" dur="500" fill="hold"/>
                                        <p:tgtEl>
                                          <p:spTgt spid="211976"/>
                                        </p:tgtEl>
                                        <p:attrNameLst>
                                          <p:attrName>ppt_x</p:attrName>
                                        </p:attrNameLst>
                                      </p:cBhvr>
                                      <p:tavLst>
                                        <p:tav tm="0">
                                          <p:val>
                                            <p:strVal val="0-#ppt_w/2"/>
                                          </p:val>
                                        </p:tav>
                                        <p:tav tm="100000">
                                          <p:val>
                                            <p:strVal val="#ppt_x"/>
                                          </p:val>
                                        </p:tav>
                                      </p:tavLst>
                                    </p:anim>
                                    <p:anim calcmode="lin" valueType="num">
                                      <p:cBhvr additive="base">
                                        <p:cTn id="14" dur="500" fill="hold"/>
                                        <p:tgtEl>
                                          <p:spTgt spid="2119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fontScale="90000"/>
          </a:bodyPr>
          <a:lstStyle/>
          <a:p>
            <a:pPr eaLnBrk="1" hangingPunct="1"/>
            <a:r>
              <a:rPr lang="el-GR" b="1" dirty="0" smtClean="0"/>
              <a:t/>
            </a:r>
            <a:br>
              <a:rPr lang="el-GR" b="1" dirty="0" smtClean="0"/>
            </a:br>
            <a:r>
              <a:rPr lang="el-GR" b="1" dirty="0" smtClean="0"/>
              <a:t>Μεταφορά οξυγόνου στους ιστούς</a:t>
            </a:r>
            <a:r>
              <a:rPr lang="el-GR" dirty="0" smtClean="0"/>
              <a:t/>
            </a:r>
            <a:br>
              <a:rPr lang="el-GR" dirty="0" smtClean="0"/>
            </a:br>
            <a:endParaRPr lang="el-GR" dirty="0" smtClean="0"/>
          </a:p>
        </p:txBody>
      </p:sp>
      <p:sp>
        <p:nvSpPr>
          <p:cNvPr id="229379" name="Rectangle 3"/>
          <p:cNvSpPr>
            <a:spLocks noGrp="1" noChangeArrowheads="1"/>
          </p:cNvSpPr>
          <p:nvPr>
            <p:ph idx="1"/>
          </p:nvPr>
        </p:nvSpPr>
        <p:spPr>
          <a:xfrm>
            <a:off x="457200" y="1196752"/>
            <a:ext cx="8229600" cy="4680520"/>
          </a:xfrm>
          <a:solidFill>
            <a:schemeClr val="bg2"/>
          </a:solidFill>
          <a:ln>
            <a:solidFill>
              <a:schemeClr val="bg1"/>
            </a:solidFill>
          </a:ln>
        </p:spPr>
        <p:txBody>
          <a:bodyPr>
            <a:noAutofit/>
          </a:bodyPr>
          <a:lstStyle/>
          <a:p>
            <a:pPr eaLnBrk="1" hangingPunct="1"/>
            <a:r>
              <a:rPr lang="el-GR" sz="2800" dirty="0" smtClean="0"/>
              <a:t>Το οξυγόνο μεταφέρεται προς τους ιστούς με δύο μορφές: </a:t>
            </a:r>
          </a:p>
          <a:p>
            <a:pPr marL="1257300" lvl="2" indent="-457200">
              <a:buFont typeface="+mj-lt"/>
              <a:buAutoNum type="arabicPeriod"/>
            </a:pPr>
            <a:r>
              <a:rPr lang="el-GR" dirty="0" smtClean="0"/>
              <a:t>ως φυσικά διαλυμένο </a:t>
            </a:r>
          </a:p>
          <a:p>
            <a:pPr marL="1257300" lvl="2" indent="-457200">
              <a:buFont typeface="+mj-lt"/>
              <a:buAutoNum type="arabicPeriod"/>
            </a:pPr>
            <a:r>
              <a:rPr lang="el-GR" dirty="0" smtClean="0"/>
              <a:t>ως συνδεδεμένο με την αιμοσφαιρίνη των ερυθρών αιμοσφαιρίων </a:t>
            </a:r>
          </a:p>
          <a:p>
            <a:r>
              <a:rPr lang="el-GR" sz="2800" dirty="0"/>
              <a:t>Μόνο ένα μικρό ποσό οξυγόνου μεταφέρεται φυσικά διαλυμένο στο </a:t>
            </a:r>
            <a:r>
              <a:rPr lang="el-GR" sz="2800" dirty="0" smtClean="0"/>
              <a:t>αίμα </a:t>
            </a:r>
          </a:p>
          <a:p>
            <a:r>
              <a:rPr lang="el-GR" sz="2800" dirty="0"/>
              <a:t>Σε υγιή άτομα και εφόσον η </a:t>
            </a:r>
            <a:r>
              <a:rPr lang="en-US" sz="2800" dirty="0"/>
              <a:t>PaO</a:t>
            </a:r>
            <a:r>
              <a:rPr lang="el-GR" sz="2800" dirty="0"/>
              <a:t>2 ισούται με 100</a:t>
            </a:r>
            <a:r>
              <a:rPr lang="en-US" sz="2800" dirty="0"/>
              <a:t>mmHg</a:t>
            </a:r>
            <a:r>
              <a:rPr lang="el-GR" sz="2800" dirty="0"/>
              <a:t>, η ποσότητα του φυσικώς διαλυμένου οξυγόνου είναι ίση με </a:t>
            </a:r>
            <a:r>
              <a:rPr lang="el-GR" sz="2800" b="1" dirty="0">
                <a:solidFill>
                  <a:srgbClr val="990000"/>
                </a:solidFill>
              </a:rPr>
              <a:t>0.3</a:t>
            </a:r>
            <a:r>
              <a:rPr lang="en-US" sz="2800" b="1" dirty="0">
                <a:solidFill>
                  <a:srgbClr val="990000"/>
                </a:solidFill>
              </a:rPr>
              <a:t>ml</a:t>
            </a:r>
            <a:r>
              <a:rPr lang="el-GR" sz="2800" b="1" dirty="0">
                <a:solidFill>
                  <a:srgbClr val="990000"/>
                </a:solidFill>
              </a:rPr>
              <a:t>/100</a:t>
            </a:r>
            <a:r>
              <a:rPr lang="en-US" sz="2800" b="1" dirty="0">
                <a:solidFill>
                  <a:srgbClr val="990000"/>
                </a:solidFill>
              </a:rPr>
              <a:t>ml</a:t>
            </a:r>
            <a:r>
              <a:rPr lang="en-US" sz="2800" dirty="0"/>
              <a:t> </a:t>
            </a:r>
            <a:r>
              <a:rPr lang="el-GR" sz="2800" dirty="0"/>
              <a:t>αίματος</a:t>
            </a:r>
          </a:p>
          <a:p>
            <a:pPr eaLnBrk="1" hangingPunct="1"/>
            <a:endParaRPr lang="el-GR" sz="2800" dirty="0" smtClean="0"/>
          </a:p>
        </p:txBody>
      </p:sp>
      <p:sp>
        <p:nvSpPr>
          <p:cNvPr id="2" name="Rectangle 1"/>
          <p:cNvSpPr/>
          <p:nvPr/>
        </p:nvSpPr>
        <p:spPr>
          <a:xfrm>
            <a:off x="1187624" y="6048672"/>
            <a:ext cx="6336704" cy="294183"/>
          </a:xfrm>
          <a:prstGeom prst="rect">
            <a:avLst/>
          </a:prstGeom>
        </p:spPr>
        <p:txBody>
          <a:bodyPr wrap="square">
            <a:spAutoFit/>
          </a:bodyPr>
          <a:lstStyle/>
          <a:p>
            <a:pPr algn="ct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400084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wipe(left)">
                                      <p:cBhvr>
                                        <p:cTn id="7" dur="500"/>
                                        <p:tgtEl>
                                          <p:spTgt spid="229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379">
                                            <p:txEl>
                                              <p:pRg st="0" end="0"/>
                                            </p:txEl>
                                          </p:spTgt>
                                        </p:tgtEl>
                                        <p:attrNameLst>
                                          <p:attrName>style.visibility</p:attrName>
                                        </p:attrNameLst>
                                      </p:cBhvr>
                                      <p:to>
                                        <p:strVal val="visible"/>
                                      </p:to>
                                    </p:set>
                                    <p:animEffect transition="in" filter="wipe(left)">
                                      <p:cBhvr>
                                        <p:cTn id="12" dur="500"/>
                                        <p:tgtEl>
                                          <p:spTgt spid="22937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9379">
                                            <p:txEl>
                                              <p:pRg st="1" end="1"/>
                                            </p:txEl>
                                          </p:spTgt>
                                        </p:tgtEl>
                                        <p:attrNameLst>
                                          <p:attrName>style.visibility</p:attrName>
                                        </p:attrNameLst>
                                      </p:cBhvr>
                                      <p:to>
                                        <p:strVal val="visible"/>
                                      </p:to>
                                    </p:set>
                                    <p:animEffect transition="in" filter="wipe(left)">
                                      <p:cBhvr>
                                        <p:cTn id="15" dur="500"/>
                                        <p:tgtEl>
                                          <p:spTgt spid="22937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9379">
                                            <p:txEl>
                                              <p:pRg st="2" end="2"/>
                                            </p:txEl>
                                          </p:spTgt>
                                        </p:tgtEl>
                                        <p:attrNameLst>
                                          <p:attrName>style.visibility</p:attrName>
                                        </p:attrNameLst>
                                      </p:cBhvr>
                                      <p:to>
                                        <p:strVal val="visible"/>
                                      </p:to>
                                    </p:set>
                                    <p:animEffect transition="in" filter="wipe(left)">
                                      <p:cBhvr>
                                        <p:cTn id="18" dur="500"/>
                                        <p:tgtEl>
                                          <p:spTgt spid="2293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9379">
                                            <p:txEl>
                                              <p:pRg st="3" end="3"/>
                                            </p:txEl>
                                          </p:spTgt>
                                        </p:tgtEl>
                                        <p:attrNameLst>
                                          <p:attrName>style.visibility</p:attrName>
                                        </p:attrNameLst>
                                      </p:cBhvr>
                                      <p:to>
                                        <p:strVal val="visible"/>
                                      </p:to>
                                    </p:set>
                                    <p:animEffect transition="in" filter="wipe(left)">
                                      <p:cBhvr>
                                        <p:cTn id="23" dur="500"/>
                                        <p:tgtEl>
                                          <p:spTgt spid="2293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9379">
                                            <p:txEl>
                                              <p:pRg st="4" end="4"/>
                                            </p:txEl>
                                          </p:spTgt>
                                        </p:tgtEl>
                                        <p:attrNameLst>
                                          <p:attrName>style.visibility</p:attrName>
                                        </p:attrNameLst>
                                      </p:cBhvr>
                                      <p:to>
                                        <p:strVal val="visible"/>
                                      </p:to>
                                    </p:set>
                                    <p:animEffect transition="in" filter="wipe(left)">
                                      <p:cBhvr>
                                        <p:cTn id="28" dur="500"/>
                                        <p:tgtEl>
                                          <p:spTgt spid="229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utoUpdateAnimBg="0"/>
      <p:bldP spid="2293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1026"/>
          <p:cNvSpPr>
            <a:spLocks noGrp="1" noChangeArrowheads="1"/>
          </p:cNvSpPr>
          <p:nvPr>
            <p:ph type="title"/>
          </p:nvPr>
        </p:nvSpPr>
        <p:spPr/>
        <p:txBody>
          <a:bodyPr>
            <a:noAutofit/>
          </a:bodyPr>
          <a:lstStyle/>
          <a:p>
            <a:pPr eaLnBrk="1" hangingPunct="1">
              <a:defRPr/>
            </a:pPr>
            <a:r>
              <a:rPr lang="el-GR" sz="3600" b="1" dirty="0" smtClean="0">
                <a:latin typeface="+mn-lt"/>
              </a:rPr>
              <a:t>Οξυγόνο συνδεδεμένο με την αιμοσφαιρίνη</a:t>
            </a:r>
          </a:p>
        </p:txBody>
      </p:sp>
      <p:sp>
        <p:nvSpPr>
          <p:cNvPr id="222211" name="Rectangle 1027"/>
          <p:cNvSpPr>
            <a:spLocks noGrp="1" noChangeArrowheads="1"/>
          </p:cNvSpPr>
          <p:nvPr>
            <p:ph idx="1"/>
          </p:nvPr>
        </p:nvSpPr>
        <p:spPr>
          <a:xfrm>
            <a:off x="457200" y="1196751"/>
            <a:ext cx="5338936" cy="4954909"/>
          </a:xfrm>
        </p:spPr>
        <p:txBody>
          <a:bodyPr>
            <a:noAutofit/>
          </a:bodyPr>
          <a:lstStyle/>
          <a:p>
            <a:pPr eaLnBrk="1" hangingPunct="1"/>
            <a:r>
              <a:rPr lang="el-GR" sz="2200" dirty="0" smtClean="0"/>
              <a:t>Η χημική δομή της αιμοσφαιρίνης (</a:t>
            </a:r>
            <a:r>
              <a:rPr lang="en-US" sz="2200" dirty="0" smtClean="0"/>
              <a:t>Hb</a:t>
            </a:r>
            <a:r>
              <a:rPr lang="el-GR" sz="2200" dirty="0" smtClean="0"/>
              <a:t>) επιτρέπει την εύκολη και αντιστρεπτή σύνδεση της με το οξυγόνο σχηματίζοντας την οξυαιμοσφαιρίνη (</a:t>
            </a:r>
            <a:r>
              <a:rPr lang="en-US" sz="2200" dirty="0" smtClean="0"/>
              <a:t>HbO</a:t>
            </a:r>
            <a:r>
              <a:rPr lang="el-GR" sz="2200" dirty="0" smtClean="0"/>
              <a:t>2)</a:t>
            </a:r>
            <a:endParaRPr lang="en-US" sz="2200" dirty="0" smtClean="0"/>
          </a:p>
          <a:p>
            <a:r>
              <a:rPr lang="el-GR" sz="2200" dirty="0"/>
              <a:t>Ένα γραμμάριο αιμοσφαιρίνης μπορεί να συνδεθεί χημικά με 1,34</a:t>
            </a:r>
            <a:r>
              <a:rPr lang="en-US" sz="2200" dirty="0"/>
              <a:t>ml</a:t>
            </a:r>
            <a:r>
              <a:rPr lang="el-GR" sz="2200" dirty="0"/>
              <a:t> Ο2</a:t>
            </a:r>
          </a:p>
          <a:p>
            <a:r>
              <a:rPr lang="el-GR" sz="2200" dirty="0"/>
              <a:t>Εάν υποθέσουμε ότι σε ένα υγιές άτομο η φυσιολογική συγκέντρωση της </a:t>
            </a:r>
            <a:r>
              <a:rPr lang="en-US" sz="2200" dirty="0"/>
              <a:t>Hb </a:t>
            </a:r>
            <a:r>
              <a:rPr lang="el-GR" sz="2200" dirty="0"/>
              <a:t>στο αίμα είναι 15</a:t>
            </a:r>
            <a:r>
              <a:rPr lang="en-US" sz="2200" dirty="0"/>
              <a:t>gr</a:t>
            </a:r>
            <a:r>
              <a:rPr lang="el-GR" sz="2200" dirty="0"/>
              <a:t>/100</a:t>
            </a:r>
            <a:r>
              <a:rPr lang="en-US" sz="2200" dirty="0"/>
              <a:t>ml</a:t>
            </a:r>
            <a:r>
              <a:rPr lang="el-GR" sz="2200" dirty="0"/>
              <a:t>, τότε συνεπάγεται ότι η χωρητικότητα της σε οξυγόνο είναι 1,34 x 15</a:t>
            </a:r>
            <a:r>
              <a:rPr lang="en-US" sz="2200" dirty="0"/>
              <a:t>gr</a:t>
            </a:r>
            <a:r>
              <a:rPr lang="el-GR" sz="2200" dirty="0"/>
              <a:t>/100</a:t>
            </a:r>
            <a:r>
              <a:rPr lang="en-US" sz="2200" dirty="0"/>
              <a:t>ml</a:t>
            </a:r>
            <a:r>
              <a:rPr lang="el-GR" sz="2200" dirty="0"/>
              <a:t>=</a:t>
            </a:r>
            <a:r>
              <a:rPr lang="el-GR" sz="2200" b="1" dirty="0">
                <a:solidFill>
                  <a:srgbClr val="990000"/>
                </a:solidFill>
              </a:rPr>
              <a:t>20,1</a:t>
            </a:r>
            <a:r>
              <a:rPr lang="en-US" sz="2200" b="1" dirty="0">
                <a:solidFill>
                  <a:srgbClr val="990000"/>
                </a:solidFill>
              </a:rPr>
              <a:t>ml</a:t>
            </a:r>
            <a:r>
              <a:rPr lang="el-GR" sz="2200" b="1" dirty="0">
                <a:solidFill>
                  <a:srgbClr val="990000"/>
                </a:solidFill>
              </a:rPr>
              <a:t> οξυγόνου/100</a:t>
            </a:r>
            <a:r>
              <a:rPr lang="en-US" sz="2200" b="1" dirty="0">
                <a:solidFill>
                  <a:srgbClr val="990000"/>
                </a:solidFill>
              </a:rPr>
              <a:t>ml</a:t>
            </a:r>
            <a:r>
              <a:rPr lang="el-GR" sz="2200" dirty="0"/>
              <a:t> αίματος </a:t>
            </a:r>
            <a:endParaRPr lang="el-GR" sz="2200" dirty="0" smtClean="0"/>
          </a:p>
        </p:txBody>
      </p:sp>
      <p:sp>
        <p:nvSpPr>
          <p:cNvPr id="4" name="Rectangle 3"/>
          <p:cNvSpPr/>
          <p:nvPr/>
        </p:nvSpPr>
        <p:spPr>
          <a:xfrm>
            <a:off x="2411760" y="5857477"/>
            <a:ext cx="3024335"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714" y="1335448"/>
            <a:ext cx="1702693" cy="19628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577610"/>
            <a:ext cx="2609850" cy="26098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61122" y="3296151"/>
            <a:ext cx="207987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Redbloodcells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Sundar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
        <p:nvSpPr>
          <p:cNvPr id="6" name="Rectangle 5"/>
          <p:cNvSpPr/>
          <p:nvPr/>
        </p:nvSpPr>
        <p:spPr>
          <a:xfrm>
            <a:off x="5845698" y="5920828"/>
            <a:ext cx="259228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5"/>
              </a:rPr>
              <a:t>1GZX Haemoglobin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6" tooltip="en:User:Zephyris"/>
              </a:rPr>
              <a:t>Zephyris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7"/>
              </a:rPr>
              <a:t>CC BY-SA </a:t>
            </a:r>
            <a:r>
              <a:rPr lang="en-US" sz="1200" dirty="0" smtClean="0">
                <a:solidFill>
                  <a:schemeClr val="tx1">
                    <a:lumMod val="75000"/>
                    <a:lumOff val="25000"/>
                  </a:schemeClr>
                </a:solidFill>
                <a:latin typeface="+mn-lt"/>
                <a:hlinkClick r:id="rId7"/>
              </a:rPr>
              <a:t>3.0</a:t>
            </a:r>
            <a:r>
              <a:rPr lang="en-US" sz="1200" dirty="0" smtClean="0">
                <a:solidFill>
                  <a:schemeClr val="tx1">
                    <a:lumMod val="75000"/>
                    <a:lumOff val="25000"/>
                  </a:schemeClr>
                </a:solidFill>
                <a:latin typeface="+mn-lt"/>
              </a:rPr>
              <a:t> </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82641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wipe(left)">
                                      <p:cBhvr>
                                        <p:cTn id="7" dur="500"/>
                                        <p:tgtEl>
                                          <p:spTgt spid="222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2211">
                                            <p:txEl>
                                              <p:pRg st="0" end="0"/>
                                            </p:txEl>
                                          </p:spTgt>
                                        </p:tgtEl>
                                        <p:attrNameLst>
                                          <p:attrName>style.visibility</p:attrName>
                                        </p:attrNameLst>
                                      </p:cBhvr>
                                      <p:to>
                                        <p:strVal val="visible"/>
                                      </p:to>
                                    </p:set>
                                    <p:animEffect transition="in" filter="wipe(left)">
                                      <p:cBhvr>
                                        <p:cTn id="12" dur="500"/>
                                        <p:tgtEl>
                                          <p:spTgt spid="222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2211">
                                            <p:txEl>
                                              <p:pRg st="1" end="1"/>
                                            </p:txEl>
                                          </p:spTgt>
                                        </p:tgtEl>
                                        <p:attrNameLst>
                                          <p:attrName>style.visibility</p:attrName>
                                        </p:attrNameLst>
                                      </p:cBhvr>
                                      <p:to>
                                        <p:strVal val="visible"/>
                                      </p:to>
                                    </p:set>
                                    <p:animEffect transition="in" filter="wipe(left)">
                                      <p:cBhvr>
                                        <p:cTn id="17" dur="500"/>
                                        <p:tgtEl>
                                          <p:spTgt spid="2222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2211">
                                            <p:txEl>
                                              <p:pRg st="2" end="2"/>
                                            </p:txEl>
                                          </p:spTgt>
                                        </p:tgtEl>
                                        <p:attrNameLst>
                                          <p:attrName>style.visibility</p:attrName>
                                        </p:attrNameLst>
                                      </p:cBhvr>
                                      <p:to>
                                        <p:strVal val="visible"/>
                                      </p:to>
                                    </p:set>
                                    <p:animEffect transition="in" filter="wipe(left)">
                                      <p:cBhvr>
                                        <p:cTn id="22" dur="500"/>
                                        <p:tgtEl>
                                          <p:spTgt spid="222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utoUpdateAnimBg="0"/>
      <p:bldP spid="22221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Saturation ή SatO2</a:t>
            </a:r>
            <a:br>
              <a:rPr lang="el-GR" dirty="0"/>
            </a:br>
            <a:r>
              <a:rPr lang="el-GR" dirty="0"/>
              <a:t>Τί </a:t>
            </a:r>
            <a:r>
              <a:rPr lang="el-GR" dirty="0" smtClean="0"/>
              <a:t>εννοούμε</a:t>
            </a:r>
            <a:r>
              <a:rPr lang="el-GR" dirty="0" smtClean="0"/>
              <a:t>;</a:t>
            </a:r>
            <a:endParaRPr lang="el-GR" dirty="0"/>
          </a:p>
        </p:txBody>
      </p:sp>
      <p:sp>
        <p:nvSpPr>
          <p:cNvPr id="238595" name="Rectangle 3"/>
          <p:cNvSpPr>
            <a:spLocks noGrp="1" noChangeArrowheads="1"/>
          </p:cNvSpPr>
          <p:nvPr>
            <p:ph idx="1"/>
          </p:nvPr>
        </p:nvSpPr>
        <p:spPr/>
        <p:txBody>
          <a:bodyPr>
            <a:normAutofit/>
          </a:bodyPr>
          <a:lstStyle/>
          <a:p>
            <a:pPr eaLnBrk="1" hangingPunct="1"/>
            <a:r>
              <a:rPr lang="en-US" sz="2400" dirty="0" smtClean="0"/>
              <a:t>O </a:t>
            </a:r>
            <a:r>
              <a:rPr lang="el-GR" sz="2400" dirty="0" smtClean="0"/>
              <a:t>βαθμός της σύνδεσης της αιμοσφαιρίνης με το οξυγόνο σε σχέση με τη χωρητικότητά της εκφράζεται ως </a:t>
            </a:r>
            <a:r>
              <a:rPr lang="el-GR" sz="2400" b="1" dirty="0" smtClean="0"/>
              <a:t>κορεσμός της αιμοσφαιρίνης σε οξυγόνο (</a:t>
            </a:r>
            <a:r>
              <a:rPr lang="en-US" sz="2400" b="1" dirty="0" smtClean="0"/>
              <a:t>SatO</a:t>
            </a:r>
            <a:r>
              <a:rPr lang="el-GR" sz="2400" b="1" dirty="0" smtClean="0"/>
              <a:t>2 ή </a:t>
            </a:r>
            <a:r>
              <a:rPr lang="en-US" sz="2400" b="1" dirty="0" smtClean="0"/>
              <a:t>Saturation</a:t>
            </a:r>
            <a:r>
              <a:rPr lang="el-GR" sz="2400" b="1" dirty="0" smtClean="0"/>
              <a:t>)</a:t>
            </a:r>
            <a:endParaRPr lang="el-GR" sz="2400" dirty="0" smtClean="0"/>
          </a:p>
          <a:p>
            <a:pPr marL="0" indent="0" eaLnBrk="1" hangingPunct="1">
              <a:buNone/>
            </a:pPr>
            <a:endParaRPr lang="el-GR" sz="2400" dirty="0" smtClean="0"/>
          </a:p>
        </p:txBody>
      </p:sp>
      <mc:AlternateContent xmlns:mc="http://schemas.openxmlformats.org/markup-compatibility/2006" xmlns:a14="http://schemas.microsoft.com/office/drawing/2010/main">
        <mc:Choice Requires="a14">
          <p:sp>
            <p:nvSpPr>
              <p:cNvPr id="113668" name="Text Box 7"/>
              <p:cNvSpPr txBox="1">
                <a:spLocks noChangeArrowheads="1"/>
              </p:cNvSpPr>
              <p:nvPr/>
            </p:nvSpPr>
            <p:spPr bwMode="auto">
              <a:xfrm>
                <a:off x="899592" y="2780928"/>
                <a:ext cx="7561337" cy="749692"/>
              </a:xfrm>
              <a:prstGeom prst="rect">
                <a:avLst/>
              </a:prstGeom>
              <a:solidFill>
                <a:schemeClr val="bg2"/>
              </a:solidFill>
              <a:ln w="9525">
                <a:solidFill>
                  <a:schemeClr val="bg1"/>
                </a:solidFill>
                <a:miter lim="800000"/>
                <a:headEnd/>
                <a:tailEnd/>
              </a:ln>
              <a:effectLst/>
              <a:extLst/>
            </p:spPr>
            <p:txBody>
              <a:bodyPr wrap="square">
                <a:spAutoFit/>
              </a:bodyPr>
              <a:lstStyle>
                <a:lvl1pPr>
                  <a:defRPr sz="1400">
                    <a:solidFill>
                      <a:srgbClr val="990000"/>
                    </a:solidFill>
                    <a:latin typeface="Arial" charset="0"/>
                  </a:defRPr>
                </a:lvl1pPr>
                <a:lvl2pPr marL="742950" indent="-285750">
                  <a:defRPr sz="1400">
                    <a:solidFill>
                      <a:srgbClr val="990000"/>
                    </a:solidFill>
                    <a:latin typeface="Arial" charset="0"/>
                  </a:defRPr>
                </a:lvl2pPr>
                <a:lvl3pPr marL="1143000" indent="-228600">
                  <a:defRPr sz="1400">
                    <a:solidFill>
                      <a:srgbClr val="990000"/>
                    </a:solidFill>
                    <a:latin typeface="Arial" charset="0"/>
                  </a:defRPr>
                </a:lvl3pPr>
                <a:lvl4pPr marL="1600200" indent="-228600">
                  <a:defRPr sz="1400">
                    <a:solidFill>
                      <a:srgbClr val="990000"/>
                    </a:solidFill>
                    <a:latin typeface="Arial" charset="0"/>
                  </a:defRPr>
                </a:lvl4pPr>
                <a:lvl5pPr marL="2057400" indent="-228600">
                  <a:defRPr sz="1400">
                    <a:solidFill>
                      <a:srgbClr val="990000"/>
                    </a:solidFill>
                    <a:latin typeface="Arial" charset="0"/>
                  </a:defRPr>
                </a:lvl5pPr>
                <a:lvl6pPr marL="2514600" indent="-228600" eaLnBrk="0" fontAlgn="base" hangingPunct="0">
                  <a:spcBef>
                    <a:spcPct val="50000"/>
                  </a:spcBef>
                  <a:spcAft>
                    <a:spcPct val="0"/>
                  </a:spcAft>
                  <a:defRPr sz="1400">
                    <a:solidFill>
                      <a:srgbClr val="990000"/>
                    </a:solidFill>
                    <a:latin typeface="Arial" charset="0"/>
                  </a:defRPr>
                </a:lvl6pPr>
                <a:lvl7pPr marL="2971800" indent="-228600" eaLnBrk="0" fontAlgn="base" hangingPunct="0">
                  <a:spcBef>
                    <a:spcPct val="50000"/>
                  </a:spcBef>
                  <a:spcAft>
                    <a:spcPct val="0"/>
                  </a:spcAft>
                  <a:defRPr sz="1400">
                    <a:solidFill>
                      <a:srgbClr val="990000"/>
                    </a:solidFill>
                    <a:latin typeface="Arial" charset="0"/>
                  </a:defRPr>
                </a:lvl7pPr>
                <a:lvl8pPr marL="3429000" indent="-228600" eaLnBrk="0" fontAlgn="base" hangingPunct="0">
                  <a:spcBef>
                    <a:spcPct val="50000"/>
                  </a:spcBef>
                  <a:spcAft>
                    <a:spcPct val="0"/>
                  </a:spcAft>
                  <a:defRPr sz="1400">
                    <a:solidFill>
                      <a:srgbClr val="990000"/>
                    </a:solidFill>
                    <a:latin typeface="Arial" charset="0"/>
                  </a:defRPr>
                </a:lvl8pPr>
                <a:lvl9pPr marL="3886200" indent="-228600" eaLnBrk="0" fontAlgn="base" hangingPunct="0">
                  <a:spcBef>
                    <a:spcPct val="50000"/>
                  </a:spcBef>
                  <a:spcAft>
                    <a:spcPct val="0"/>
                  </a:spcAft>
                  <a:defRPr sz="1400">
                    <a:solidFill>
                      <a:srgbClr val="990000"/>
                    </a:solidFill>
                    <a:latin typeface="Arial" charset="0"/>
                  </a:defRPr>
                </a:lvl9pPr>
              </a:lstStyle>
              <a:p>
                <a:r>
                  <a:rPr lang="el-GR" sz="2400" b="1" dirty="0" smtClean="0">
                    <a:solidFill>
                      <a:srgbClr val="820000"/>
                    </a:solidFill>
                    <a:latin typeface="+mn-lt"/>
                  </a:rPr>
                  <a:t>Κορεσμός </a:t>
                </a:r>
                <a:r>
                  <a:rPr lang="el-GR" sz="2400" b="1" dirty="0">
                    <a:solidFill>
                      <a:srgbClr val="820000"/>
                    </a:solidFill>
                    <a:latin typeface="+mn-lt"/>
                  </a:rPr>
                  <a:t>οξυγόνου  = </a:t>
                </a:r>
                <a:r>
                  <a:rPr lang="el-GR" sz="2400" b="1" dirty="0" smtClean="0">
                    <a:solidFill>
                      <a:srgbClr val="820000"/>
                    </a:solidFill>
                    <a:latin typeface="+mn-lt"/>
                  </a:rPr>
                  <a:t>  </a:t>
                </a:r>
                <a14:m>
                  <m:oMath xmlns:m="http://schemas.openxmlformats.org/officeDocument/2006/math">
                    <m:f>
                      <m:fPr>
                        <m:ctrlPr>
                          <a:rPr lang="en-US" sz="2400" b="1" i="1" smtClean="0">
                            <a:solidFill>
                              <a:srgbClr val="820000"/>
                            </a:solidFill>
                            <a:latin typeface="Cambria Math"/>
                          </a:rPr>
                        </m:ctrlPr>
                      </m:fPr>
                      <m:num>
                        <m:r>
                          <m:rPr>
                            <m:nor/>
                          </m:rPr>
                          <a:rPr lang="el-GR" sz="2400" b="1" i="0" smtClean="0">
                            <a:solidFill>
                              <a:srgbClr val="820000"/>
                            </a:solidFill>
                            <a:latin typeface="+mn-lt"/>
                          </a:rPr>
                          <m:t>Π</m:t>
                        </m:r>
                        <m:r>
                          <m:rPr>
                            <m:nor/>
                          </m:rPr>
                          <a:rPr lang="el-GR" sz="2400" b="1" dirty="0">
                            <a:solidFill>
                              <a:srgbClr val="820000"/>
                            </a:solidFill>
                            <a:latin typeface="+mn-lt"/>
                          </a:rPr>
                          <m:t>εριεχόμενο</m:t>
                        </m:r>
                        <m:r>
                          <m:rPr>
                            <m:nor/>
                          </m:rPr>
                          <a:rPr lang="el-GR" sz="2400" b="1" dirty="0">
                            <a:solidFill>
                              <a:srgbClr val="820000"/>
                            </a:solidFill>
                            <a:latin typeface="+mn-lt"/>
                          </a:rPr>
                          <m:t> </m:t>
                        </m:r>
                        <m:r>
                          <m:rPr>
                            <m:nor/>
                          </m:rPr>
                          <a:rPr lang="el-GR" sz="2400" b="1" dirty="0">
                            <a:solidFill>
                              <a:srgbClr val="820000"/>
                            </a:solidFill>
                            <a:latin typeface="+mn-lt"/>
                          </a:rPr>
                          <m:t>οξυγόνου</m:t>
                        </m:r>
                      </m:num>
                      <m:den>
                        <m:r>
                          <m:rPr>
                            <m:nor/>
                          </m:rPr>
                          <a:rPr lang="el-GR" sz="2400" b="1" dirty="0">
                            <a:solidFill>
                              <a:srgbClr val="820000"/>
                            </a:solidFill>
                            <a:latin typeface="+mn-lt"/>
                          </a:rPr>
                          <m:t>Χωρητικότητα</m:t>
                        </m:r>
                        <m:r>
                          <m:rPr>
                            <m:nor/>
                          </m:rPr>
                          <a:rPr lang="el-GR" sz="2400" b="1" dirty="0">
                            <a:solidFill>
                              <a:srgbClr val="820000"/>
                            </a:solidFill>
                            <a:latin typeface="+mn-lt"/>
                          </a:rPr>
                          <m:t> </m:t>
                        </m:r>
                        <m:r>
                          <m:rPr>
                            <m:nor/>
                          </m:rPr>
                          <a:rPr lang="el-GR" sz="2400" b="1" dirty="0">
                            <a:solidFill>
                              <a:srgbClr val="820000"/>
                            </a:solidFill>
                            <a:latin typeface="+mn-lt"/>
                          </a:rPr>
                          <m:t>οξυγόνου</m:t>
                        </m:r>
                      </m:den>
                    </m:f>
                  </m:oMath>
                </a14:m>
                <a:r>
                  <a:rPr lang="el-GR" sz="2400" b="1" dirty="0" smtClean="0">
                    <a:solidFill>
                      <a:srgbClr val="820000"/>
                    </a:solidFill>
                    <a:latin typeface="+mn-lt"/>
                  </a:rPr>
                  <a:t> </a:t>
                </a:r>
                <a14:m>
                  <m:oMath xmlns:m="http://schemas.openxmlformats.org/officeDocument/2006/math">
                    <m:r>
                      <a:rPr lang="el-GR" sz="2400" b="1" i="1" dirty="0" smtClean="0">
                        <a:solidFill>
                          <a:srgbClr val="820000"/>
                        </a:solidFill>
                        <a:latin typeface="Cambria Math"/>
                        <a:ea typeface="Cambria Math"/>
                      </a:rPr>
                      <m:t>×</m:t>
                    </m:r>
                    <m:r>
                      <a:rPr lang="el-GR" sz="2400" b="1" i="1" dirty="0" smtClean="0">
                        <a:solidFill>
                          <a:srgbClr val="820000"/>
                        </a:solidFill>
                        <a:latin typeface="Cambria Math"/>
                        <a:ea typeface="Cambria Math"/>
                      </a:rPr>
                      <m:t>𝟏𝟎𝟎</m:t>
                    </m:r>
                  </m:oMath>
                </a14:m>
                <a:endParaRPr lang="el-GR" sz="2400" b="1" dirty="0">
                  <a:solidFill>
                    <a:srgbClr val="820000"/>
                  </a:solidFill>
                  <a:latin typeface="+mn-lt"/>
                </a:endParaRPr>
              </a:p>
            </p:txBody>
          </p:sp>
        </mc:Choice>
        <mc:Fallback xmlns="">
          <p:sp>
            <p:nvSpPr>
              <p:cNvPr id="113668" name="Text Box 7"/>
              <p:cNvSpPr txBox="1">
                <a:spLocks noRot="1" noChangeAspect="1" noMove="1" noResize="1" noEditPoints="1" noAdjustHandles="1" noChangeArrowheads="1" noChangeShapeType="1" noTextEdit="1"/>
              </p:cNvSpPr>
              <p:nvPr/>
            </p:nvSpPr>
            <p:spPr bwMode="auto">
              <a:xfrm>
                <a:off x="899592" y="2780928"/>
                <a:ext cx="7561337" cy="749692"/>
              </a:xfrm>
              <a:prstGeom prst="rect">
                <a:avLst/>
              </a:prstGeom>
              <a:blipFill rotWithShape="1">
                <a:blip r:embed="rId2"/>
                <a:stretch>
                  <a:fillRect l="-1208"/>
                </a:stretch>
              </a:blipFill>
              <a:ln w="9525">
                <a:solidFill>
                  <a:schemeClr val="bg1"/>
                </a:solidFill>
                <a:miter lim="800000"/>
                <a:headEnd/>
                <a:tailEnd/>
              </a:ln>
              <a:effectLst/>
              <a:extLst/>
            </p:spPr>
            <p:txBody>
              <a:bodyPr/>
              <a:lstStyle/>
              <a:p>
                <a:r>
                  <a:rPr lang="el-GR">
                    <a:noFill/>
                  </a:rPr>
                  <a:t> </a:t>
                </a:r>
              </a:p>
            </p:txBody>
          </p:sp>
        </mc:Fallback>
      </mc:AlternateContent>
      <p:sp>
        <p:nvSpPr>
          <p:cNvPr id="3" name="Rectangle 2"/>
          <p:cNvSpPr/>
          <p:nvPr/>
        </p:nvSpPr>
        <p:spPr>
          <a:xfrm>
            <a:off x="6084168" y="3717032"/>
            <a:ext cx="2016224" cy="268984"/>
          </a:xfrm>
          <a:prstGeom prst="rect">
            <a:avLst/>
          </a:prstGeom>
        </p:spPr>
        <p:txBody>
          <a:bodyPr wrap="square">
            <a:spAutoFit/>
          </a:bodyPr>
          <a:lstStyle/>
          <a:p>
            <a:pPr algn="r">
              <a:lnSpc>
                <a:spcPct val="80000"/>
              </a:lnSpc>
            </a:pPr>
            <a:r>
              <a:rPr lang="en-GB" sz="1400" dirty="0" smtClean="0">
                <a:latin typeface="+mn-lt"/>
              </a:rPr>
              <a:t>(Larsson, </a:t>
            </a:r>
            <a:r>
              <a:rPr lang="en-GB" sz="1400" dirty="0">
                <a:latin typeface="+mn-lt"/>
              </a:rPr>
              <a:t>Update </a:t>
            </a:r>
            <a:r>
              <a:rPr lang="en-GB" sz="1400" dirty="0" smtClean="0">
                <a:latin typeface="+mn-lt"/>
              </a:rPr>
              <a:t>2011)</a:t>
            </a:r>
            <a:endParaRPr lang="el-GR" sz="1400" dirty="0">
              <a:latin typeface="+mn-lt"/>
            </a:endParaRPr>
          </a:p>
        </p:txBody>
      </p:sp>
    </p:spTree>
    <p:extLst>
      <p:ext uri="{BB962C8B-B14F-4D97-AF65-F5344CB8AC3E}">
        <p14:creationId xmlns:p14="http://schemas.microsoft.com/office/powerpoint/2010/main" val="359124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wipe(left)">
                                      <p:cBhvr>
                                        <p:cTn id="7" dur="500"/>
                                        <p:tgtEl>
                                          <p:spTgt spid="238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820000"/>
            </a:solidFill>
          </a:ln>
        </p:spPr>
        <p:txBody>
          <a:bodyPr>
            <a:noAutofit/>
          </a:bodyPr>
          <a:lstStyle/>
          <a:p>
            <a:pPr>
              <a:spcBef>
                <a:spcPts val="300"/>
              </a:spcBef>
              <a:spcAft>
                <a:spcPts val="300"/>
              </a:spcAft>
            </a:pPr>
            <a:r>
              <a:rPr lang="el-GR" sz="3600" b="1" dirty="0">
                <a:latin typeface="Calibri" pitchFamily="34" charset="0"/>
              </a:rPr>
              <a:t>Η κυριότερη λειτουργία του αναπνευστικού συστήματος</a:t>
            </a:r>
            <a:endParaRPr lang="el-GR" sz="3600" dirty="0"/>
          </a:p>
        </p:txBody>
      </p:sp>
      <p:sp>
        <p:nvSpPr>
          <p:cNvPr id="5" name="Content Placeholder 4"/>
          <p:cNvSpPr>
            <a:spLocks noGrp="1"/>
          </p:cNvSpPr>
          <p:nvPr>
            <p:ph idx="1"/>
          </p:nvPr>
        </p:nvSpPr>
        <p:spPr/>
        <p:txBody>
          <a:bodyPr>
            <a:normAutofit/>
          </a:bodyPr>
          <a:lstStyle/>
          <a:p>
            <a:pPr>
              <a:spcBef>
                <a:spcPts val="1200"/>
              </a:spcBef>
              <a:buFont typeface="Wingdings" pitchFamily="2" charset="2"/>
              <a:buChar char="Ø"/>
            </a:pPr>
            <a:r>
              <a:rPr lang="el-GR" sz="2200" dirty="0" smtClean="0">
                <a:latin typeface="Calibri" pitchFamily="34" charset="0"/>
              </a:rPr>
              <a:t>Η κυριότερη λειτουργία του αναπνευστικού συστήματος είναι </a:t>
            </a:r>
            <a:r>
              <a:rPr lang="el-GR" sz="2200" b="1" dirty="0" smtClean="0">
                <a:solidFill>
                  <a:srgbClr val="820000"/>
                </a:solidFill>
                <a:latin typeface="Calibri" pitchFamily="34" charset="0"/>
              </a:rPr>
              <a:t>η ανταλλαγή των αερίων</a:t>
            </a:r>
            <a:r>
              <a:rPr lang="el-GR" sz="2200" b="1" dirty="0" smtClean="0">
                <a:latin typeface="Calibri" pitchFamily="34" charset="0"/>
              </a:rPr>
              <a:t>, </a:t>
            </a:r>
            <a:r>
              <a:rPr lang="el-GR" sz="2200" dirty="0" smtClean="0">
                <a:latin typeface="Calibri" pitchFamily="34" charset="0"/>
              </a:rPr>
              <a:t>δηλαδή  η πρόσληψη οξυγόνου από τον ατμοσφαιρικό αέρα και η  αποβολή του διοξειδίου του άνθρακα </a:t>
            </a:r>
          </a:p>
          <a:p>
            <a:pPr>
              <a:spcBef>
                <a:spcPts val="1200"/>
              </a:spcBef>
              <a:buClr>
                <a:schemeClr val="tx1"/>
              </a:buClr>
              <a:buFont typeface="Wingdings" pitchFamily="2" charset="2"/>
              <a:buChar char="Ø"/>
            </a:pPr>
            <a:r>
              <a:rPr lang="el-GR" sz="2200" b="1" dirty="0" smtClean="0">
                <a:solidFill>
                  <a:srgbClr val="820000"/>
                </a:solidFill>
                <a:latin typeface="Calibri" pitchFamily="34" charset="0"/>
                <a:cs typeface="Arial" charset="0"/>
              </a:rPr>
              <a:t>Απαιτείται συνεργασία πολλών οργάνων: </a:t>
            </a:r>
            <a:r>
              <a:rPr lang="el-GR" sz="2200" dirty="0" smtClean="0">
                <a:latin typeface="Calibri" pitchFamily="34" charset="0"/>
                <a:cs typeface="Arial" charset="0"/>
              </a:rPr>
              <a:t>αναπνευστικό κέντρο,</a:t>
            </a:r>
            <a:r>
              <a:rPr lang="en-US" sz="2200" dirty="0" smtClean="0">
                <a:latin typeface="Calibri" pitchFamily="34" charset="0"/>
                <a:cs typeface="Arial" charset="0"/>
              </a:rPr>
              <a:t> </a:t>
            </a:r>
            <a:r>
              <a:rPr lang="el-GR" sz="2200" dirty="0" smtClean="0">
                <a:latin typeface="Calibri" pitchFamily="34" charset="0"/>
                <a:cs typeface="Arial" charset="0"/>
              </a:rPr>
              <a:t>νεύρα, μύες, θωρακικό τοίχωμα, πνεύμονες, καρδιά</a:t>
            </a:r>
          </a:p>
          <a:p>
            <a:pPr lvl="0">
              <a:spcBef>
                <a:spcPts val="1200"/>
              </a:spcBef>
              <a:buClr>
                <a:schemeClr val="tx1"/>
              </a:buClr>
              <a:buFont typeface="Wingdings" pitchFamily="2" charset="2"/>
              <a:buChar char="Ø"/>
            </a:pPr>
            <a:r>
              <a:rPr lang="el-GR" sz="2200" b="1" dirty="0" smtClean="0">
                <a:solidFill>
                  <a:srgbClr val="820000"/>
                </a:solidFill>
                <a:latin typeface="Calibri" pitchFamily="34" charset="0"/>
              </a:rPr>
              <a:t>Αναπνευστική ανεπάρκεια είναι </a:t>
            </a:r>
            <a:r>
              <a:rPr lang="el-GR" sz="2200" dirty="0" smtClean="0">
                <a:solidFill>
                  <a:prstClr val="black"/>
                </a:solidFill>
                <a:latin typeface="Calibri" pitchFamily="34" charset="0"/>
              </a:rPr>
              <a:t>η ανεπαρκής ανταλλαγή των αερίων, δηλαδή ανεπαρκής οξυγόνωση ή/και ανεπαρκής αποβολή του διοξειδίου του άνθρακα</a:t>
            </a:r>
            <a:endParaRPr lang="en-GB" sz="2200" dirty="0" smtClean="0">
              <a:latin typeface="Calibri" pitchFamily="34" charset="0"/>
              <a:cs typeface="Arial" charset="0"/>
            </a:endParaRPr>
          </a:p>
        </p:txBody>
      </p:sp>
      <p:sp>
        <p:nvSpPr>
          <p:cNvPr id="3" name="Rectangle 2"/>
          <p:cNvSpPr/>
          <p:nvPr/>
        </p:nvSpPr>
        <p:spPr>
          <a:xfrm>
            <a:off x="5796136" y="4725144"/>
            <a:ext cx="2448272"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36" y="4293096"/>
            <a:ext cx="4953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24158" y="6581001"/>
            <a:ext cx="4190955"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Illu </a:t>
            </a:r>
            <a:r>
              <a:rPr lang="en-US" sz="1200" dirty="0">
                <a:solidFill>
                  <a:schemeClr val="tx1">
                    <a:lumMod val="75000"/>
                    <a:lumOff val="25000"/>
                  </a:schemeClr>
                </a:solidFill>
                <a:latin typeface="+mn-lt"/>
                <a:hlinkClick r:id="rId3"/>
              </a:rPr>
              <a:t>pulmonary </a:t>
            </a:r>
            <a:r>
              <a:rPr lang="en-US" sz="1200" dirty="0" smtClean="0">
                <a:solidFill>
                  <a:schemeClr val="tx1">
                    <a:lumMod val="75000"/>
                    <a:lumOff val="25000"/>
                  </a:schemeClr>
                </a:solidFill>
                <a:latin typeface="+mn-lt"/>
                <a:hlinkClick r:id="rId3"/>
              </a:rPr>
              <a:t>circuit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Arcadian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848571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kern="0" dirty="0">
                <a:cs typeface="Arial" charset="0"/>
              </a:rPr>
              <a:t>Αναπνευστική </a:t>
            </a:r>
            <a:r>
              <a:rPr lang="el-GR" b="1" kern="0" dirty="0" smtClean="0">
                <a:cs typeface="Arial" charset="0"/>
              </a:rPr>
              <a:t>Ανεπάρκεια </a:t>
            </a:r>
            <a:r>
              <a:rPr lang="el-GR" sz="2800" b="0" kern="0" dirty="0" smtClean="0">
                <a:cs typeface="Arial" charset="0"/>
              </a:rPr>
              <a:t>(1 από </a:t>
            </a:r>
            <a:r>
              <a:rPr lang="en-US" sz="2800" b="0" kern="0" dirty="0" smtClean="0">
                <a:cs typeface="Arial" charset="0"/>
              </a:rPr>
              <a:t>3</a:t>
            </a:r>
            <a:r>
              <a:rPr lang="el-GR" sz="2800" b="0" kern="0" dirty="0" smtClean="0">
                <a:cs typeface="Arial" charset="0"/>
              </a:rPr>
              <a:t>)</a:t>
            </a:r>
            <a:endParaRPr lang="el-GR" sz="2800" b="0" dirty="0"/>
          </a:p>
        </p:txBody>
      </p:sp>
      <p:sp>
        <p:nvSpPr>
          <p:cNvPr id="3" name="Content Placeholder 2"/>
          <p:cNvSpPr>
            <a:spLocks noGrp="1"/>
          </p:cNvSpPr>
          <p:nvPr>
            <p:ph idx="1"/>
          </p:nvPr>
        </p:nvSpPr>
        <p:spPr>
          <a:xfrm>
            <a:off x="457200" y="1196752"/>
            <a:ext cx="8229600" cy="1440160"/>
          </a:xfrm>
          <a:solidFill>
            <a:schemeClr val="bg2"/>
          </a:solidFill>
          <a:ln>
            <a:solidFill>
              <a:schemeClr val="bg1"/>
            </a:solidFill>
          </a:ln>
        </p:spPr>
        <p:txBody>
          <a:bodyPr>
            <a:normAutofit/>
          </a:bodyPr>
          <a:lstStyle/>
          <a:p>
            <a:pPr marL="0" lvl="1" indent="0" algn="ctr" fontAlgn="base">
              <a:spcAft>
                <a:spcPct val="0"/>
              </a:spcAft>
              <a:buNone/>
            </a:pPr>
            <a:r>
              <a:rPr lang="el-GR" b="1" kern="0" dirty="0">
                <a:solidFill>
                  <a:srgbClr val="000000"/>
                </a:solidFill>
                <a:cs typeface="Arial" charset="0"/>
              </a:rPr>
              <a:t>Αδυναμία του αναπνευστικού συστήματος να εκπληρώσει τη λειτουργία της ανταλλαγής των αερίων κατά την ηρεμία και κατά την </a:t>
            </a:r>
            <a:r>
              <a:rPr lang="el-GR" b="1" kern="0" dirty="0" smtClean="0">
                <a:solidFill>
                  <a:srgbClr val="000000"/>
                </a:solidFill>
                <a:cs typeface="Arial" charset="0"/>
              </a:rPr>
              <a:t>άσκηση</a:t>
            </a:r>
            <a:endParaRPr lang="el-GR" b="1" kern="0" dirty="0">
              <a:solidFill>
                <a:srgbClr val="000000"/>
              </a:solidFill>
              <a:cs typeface="Arial"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29079"/>
            <a:ext cx="3674914" cy="224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5" y="2879937"/>
            <a:ext cx="8280920" cy="1231106"/>
          </a:xfrm>
          <a:prstGeom prst="rect">
            <a:avLst/>
          </a:prstGeom>
        </p:spPr>
        <p:txBody>
          <a:bodyPr wrap="square">
            <a:spAutoFit/>
          </a:bodyPr>
          <a:lstStyle/>
          <a:p>
            <a:pPr lvl="0" algn="ctr" fontAlgn="base">
              <a:spcAft>
                <a:spcPct val="0"/>
              </a:spcAft>
            </a:pPr>
            <a:r>
              <a:rPr lang="el-GR" sz="2600" b="1" kern="0" dirty="0" smtClean="0">
                <a:solidFill>
                  <a:srgbClr val="820000"/>
                </a:solidFill>
                <a:latin typeface="+mn-lt"/>
                <a:cs typeface="Arial" charset="0"/>
              </a:rPr>
              <a:t>Δεν είναι μία νόσος </a:t>
            </a:r>
          </a:p>
          <a:p>
            <a:pPr marL="342900" lvl="0" indent="-342900" fontAlgn="base">
              <a:spcAft>
                <a:spcPct val="0"/>
              </a:spcAft>
              <a:buFont typeface="Arial" panose="020B0604020202020204" pitchFamily="34" charset="0"/>
              <a:buChar char="•"/>
            </a:pPr>
            <a:r>
              <a:rPr lang="el-GR" sz="2400" b="1" kern="0" dirty="0" smtClean="0">
                <a:solidFill>
                  <a:srgbClr val="000000"/>
                </a:solidFill>
                <a:latin typeface="+mn-lt"/>
                <a:cs typeface="Arial" charset="0"/>
              </a:rPr>
              <a:t>Λειτουργική διαταραχή απότοκη διαφόρων νοσημάτων </a:t>
            </a:r>
          </a:p>
          <a:p>
            <a:pPr marL="342900" lvl="0" indent="-342900" fontAlgn="base">
              <a:spcAft>
                <a:spcPct val="0"/>
              </a:spcAft>
              <a:buFont typeface="Arial" panose="020B0604020202020204" pitchFamily="34" charset="0"/>
              <a:buChar char="•"/>
            </a:pPr>
            <a:r>
              <a:rPr lang="el-GR" sz="2400" b="1" kern="0" dirty="0" smtClean="0">
                <a:solidFill>
                  <a:srgbClr val="000000"/>
                </a:solidFill>
                <a:latin typeface="+mn-lt"/>
                <a:cs typeface="Arial" charset="0"/>
              </a:rPr>
              <a:t>Πνεύμονες → διαταραχή της ανταλλαγής των αερίων</a:t>
            </a:r>
            <a:endParaRPr lang="en-US" sz="2400" b="1" kern="0" dirty="0">
              <a:solidFill>
                <a:srgbClr val="000000"/>
              </a:solidFill>
              <a:latin typeface="+mn-lt"/>
              <a:cs typeface="Arial" charset="0"/>
            </a:endParaRPr>
          </a:p>
        </p:txBody>
      </p:sp>
      <p:sp>
        <p:nvSpPr>
          <p:cNvPr id="6" name="Rectangle 5"/>
          <p:cNvSpPr/>
          <p:nvPr/>
        </p:nvSpPr>
        <p:spPr>
          <a:xfrm>
            <a:off x="5364088" y="4295191"/>
            <a:ext cx="2445766" cy="289310"/>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644707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417638"/>
          </a:xfrm>
        </p:spPr>
        <p:txBody>
          <a:bodyPr>
            <a:normAutofit fontScale="90000"/>
          </a:bodyPr>
          <a:lstStyle/>
          <a:p>
            <a:pPr lvl="0"/>
            <a:r>
              <a:rPr lang="el-GR" dirty="0" smtClean="0"/>
              <a:t/>
            </a:r>
            <a:br>
              <a:rPr lang="el-GR" dirty="0" smtClean="0"/>
            </a:br>
            <a:r>
              <a:rPr lang="el-GR" b="1" dirty="0" smtClean="0"/>
              <a:t>Αναπνευστήρες </a:t>
            </a:r>
            <a:r>
              <a:rPr lang="el-GR" b="1" dirty="0"/>
              <a:t>– Μηχανικός αερισμός</a:t>
            </a:r>
            <a:br>
              <a:rPr lang="el-GR" b="1" dirty="0"/>
            </a:br>
            <a:endParaRPr lang="el-GR" b="1" dirty="0"/>
          </a:p>
        </p:txBody>
      </p:sp>
      <p:sp>
        <p:nvSpPr>
          <p:cNvPr id="4" name="TextBox 3"/>
          <p:cNvSpPr txBox="1"/>
          <p:nvPr/>
        </p:nvSpPr>
        <p:spPr>
          <a:xfrm flipH="1">
            <a:off x="539549" y="5521999"/>
            <a:ext cx="8496946" cy="461665"/>
          </a:xfrm>
          <a:prstGeom prst="rect">
            <a:avLst/>
          </a:prstGeom>
          <a:noFill/>
        </p:spPr>
        <p:txBody>
          <a:bodyPr wrap="square" rtlCol="0">
            <a:spAutoFit/>
          </a:bodyPr>
          <a:lstStyle/>
          <a:p>
            <a:r>
              <a:rPr lang="el-GR" sz="2400" b="1" dirty="0" smtClean="0">
                <a:latin typeface="+mn-lt"/>
              </a:rPr>
              <a:t>Λέξεις κλειδιά: </a:t>
            </a:r>
            <a:r>
              <a:rPr lang="el-GR" sz="2400" b="1" dirty="0" smtClean="0">
                <a:solidFill>
                  <a:srgbClr val="004B82"/>
                </a:solidFill>
                <a:latin typeface="+mn-lt"/>
              </a:rPr>
              <a:t>ΜΕΘ, Επεμβατικός, Μη Επεμβατικός Αερισμός. </a:t>
            </a:r>
            <a:endParaRPr lang="el-GR" sz="2400" b="1" dirty="0">
              <a:solidFill>
                <a:srgbClr val="004B82"/>
              </a:solidFill>
              <a:latin typeface="+mn-l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329" y="1268760"/>
            <a:ext cx="6221342" cy="386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46977" y="5137160"/>
            <a:ext cx="4850046"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Respiratory therapist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Rcp.basheer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615978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l-GR" dirty="0"/>
              <a:t>Αίτια Αναπνευστικής </a:t>
            </a:r>
            <a:r>
              <a:rPr lang="el-GR" dirty="0" smtClean="0"/>
              <a:t>Ανεπάρκειας</a:t>
            </a:r>
            <a:endParaRPr lang="el-GR" dirty="0"/>
          </a:p>
        </p:txBody>
      </p:sp>
      <p:sp>
        <p:nvSpPr>
          <p:cNvPr id="3" name="Content Placeholder 2"/>
          <p:cNvSpPr>
            <a:spLocks noGrp="1"/>
          </p:cNvSpPr>
          <p:nvPr>
            <p:ph idx="1"/>
          </p:nvPr>
        </p:nvSpPr>
        <p:spPr>
          <a:solidFill>
            <a:schemeClr val="bg2"/>
          </a:solidFill>
          <a:ln>
            <a:noFill/>
          </a:ln>
        </p:spPr>
        <p:txBody>
          <a:bodyPr>
            <a:noAutofit/>
          </a:bodyPr>
          <a:lstStyle/>
          <a:p>
            <a:pPr lvl="0" fontAlgn="base">
              <a:spcBef>
                <a:spcPts val="1200"/>
              </a:spcBef>
              <a:spcAft>
                <a:spcPct val="0"/>
              </a:spcAft>
              <a:buFont typeface="Wingdings" pitchFamily="2" charset="2"/>
              <a:buChar char="v"/>
            </a:pPr>
            <a:r>
              <a:rPr lang="el-GR" sz="2200" b="1" kern="0" dirty="0">
                <a:solidFill>
                  <a:srgbClr val="820000"/>
                </a:solidFill>
                <a:latin typeface="Calibri" pitchFamily="34" charset="0"/>
              </a:rPr>
              <a:t>Νοσήματα που αφορούν το αναπνευστικό κέντρο </a:t>
            </a:r>
            <a:endParaRPr lang="el-GR" sz="2200" b="1" kern="0" dirty="0" smtClean="0">
              <a:solidFill>
                <a:srgbClr val="820000"/>
              </a:solidFill>
              <a:latin typeface="Calibri" pitchFamily="34" charset="0"/>
            </a:endParaRPr>
          </a:p>
          <a:p>
            <a:pPr marL="354013" lvl="1" indent="0" fontAlgn="base">
              <a:spcBef>
                <a:spcPts val="1200"/>
              </a:spcBef>
              <a:spcAft>
                <a:spcPct val="0"/>
              </a:spcAft>
              <a:buNone/>
            </a:pPr>
            <a:r>
              <a:rPr lang="el-GR" sz="2200" kern="0" dirty="0" smtClean="0">
                <a:solidFill>
                  <a:srgbClr val="000000"/>
                </a:solidFill>
                <a:latin typeface="Calibri" pitchFamily="34" charset="0"/>
                <a:cs typeface="Arial" charset="0"/>
              </a:rPr>
              <a:t>(</a:t>
            </a:r>
            <a:r>
              <a:rPr lang="el-GR" sz="2200" kern="0" dirty="0">
                <a:solidFill>
                  <a:srgbClr val="000000"/>
                </a:solidFill>
                <a:latin typeface="Calibri" pitchFamily="34" charset="0"/>
                <a:cs typeface="Arial" charset="0"/>
              </a:rPr>
              <a:t>πρωτοπαθής κυψελιδικός υποαερισμός, λήψη ναρκωτικών και ηρεμιστικών ουσιών, αναισθησία</a:t>
            </a:r>
            <a:r>
              <a:rPr lang="el-GR" sz="2200" kern="0" dirty="0" smtClean="0">
                <a:solidFill>
                  <a:srgbClr val="000000"/>
                </a:solidFill>
                <a:latin typeface="Calibri" pitchFamily="34" charset="0"/>
                <a:cs typeface="Arial" charset="0"/>
              </a:rPr>
              <a:t>, οργανικές </a:t>
            </a:r>
            <a:r>
              <a:rPr lang="el-GR" sz="2200" kern="0" dirty="0">
                <a:solidFill>
                  <a:srgbClr val="000000"/>
                </a:solidFill>
                <a:latin typeface="Calibri" pitchFamily="34" charset="0"/>
                <a:cs typeface="Arial" charset="0"/>
              </a:rPr>
              <a:t>βλάβες</a:t>
            </a:r>
            <a:r>
              <a:rPr lang="el-GR" sz="2200" kern="0" dirty="0" smtClean="0">
                <a:solidFill>
                  <a:srgbClr val="000000"/>
                </a:solidFill>
                <a:latin typeface="Calibri" pitchFamily="34" charset="0"/>
                <a:cs typeface="Arial" charset="0"/>
              </a:rPr>
              <a:t>)</a:t>
            </a:r>
          </a:p>
          <a:p>
            <a:pPr lvl="0" fontAlgn="base">
              <a:spcBef>
                <a:spcPts val="1200"/>
              </a:spcBef>
              <a:spcAft>
                <a:spcPct val="0"/>
              </a:spcAft>
              <a:buFont typeface="Wingdings" pitchFamily="2" charset="2"/>
              <a:buChar char="v"/>
            </a:pPr>
            <a:r>
              <a:rPr lang="el-GR" sz="2200" b="1" kern="0" dirty="0" smtClean="0">
                <a:solidFill>
                  <a:srgbClr val="820000"/>
                </a:solidFill>
                <a:latin typeface="Calibri" pitchFamily="34" charset="0"/>
              </a:rPr>
              <a:t>Νοσήματα </a:t>
            </a:r>
            <a:r>
              <a:rPr lang="el-GR" sz="2200" b="1" kern="0" dirty="0">
                <a:solidFill>
                  <a:srgbClr val="820000"/>
                </a:solidFill>
                <a:latin typeface="Calibri" pitchFamily="34" charset="0"/>
              </a:rPr>
              <a:t>που ελαττώνουν τη δράση των </a:t>
            </a:r>
            <a:r>
              <a:rPr lang="el-GR" sz="2200" b="1" kern="0" dirty="0" smtClean="0">
                <a:solidFill>
                  <a:srgbClr val="820000"/>
                </a:solidFill>
                <a:latin typeface="Calibri" pitchFamily="34" charset="0"/>
              </a:rPr>
              <a:t>δομών </a:t>
            </a:r>
            <a:r>
              <a:rPr lang="el-GR" sz="2200" b="1" kern="0" dirty="0">
                <a:solidFill>
                  <a:srgbClr val="820000"/>
                </a:solidFill>
                <a:latin typeface="Calibri" pitchFamily="34" charset="0"/>
              </a:rPr>
              <a:t>που κινούν το θώρακα </a:t>
            </a:r>
            <a:endParaRPr lang="el-GR" sz="2200" b="1" kern="0" dirty="0" smtClean="0">
              <a:solidFill>
                <a:srgbClr val="820000"/>
              </a:solidFill>
              <a:latin typeface="Calibri" pitchFamily="34" charset="0"/>
            </a:endParaRPr>
          </a:p>
          <a:p>
            <a:pPr marL="354013" lvl="1" indent="0" fontAlgn="base">
              <a:spcBef>
                <a:spcPts val="1200"/>
              </a:spcBef>
              <a:spcAft>
                <a:spcPct val="0"/>
              </a:spcAft>
              <a:buNone/>
            </a:pPr>
            <a:r>
              <a:rPr lang="el-GR" sz="2200" kern="0" dirty="0" smtClean="0">
                <a:solidFill>
                  <a:srgbClr val="000000"/>
                </a:solidFill>
                <a:latin typeface="Calibri" pitchFamily="34" charset="0"/>
                <a:cs typeface="Arial" charset="0"/>
              </a:rPr>
              <a:t>(</a:t>
            </a:r>
            <a:r>
              <a:rPr lang="el-GR" sz="2200" kern="0" dirty="0">
                <a:solidFill>
                  <a:srgbClr val="000000"/>
                </a:solidFill>
                <a:latin typeface="Calibri" pitchFamily="34" charset="0"/>
                <a:cs typeface="Arial" charset="0"/>
              </a:rPr>
              <a:t>Αλλαντίαση, υποκαλιαιμική αλκάλωση, σκλήρυνση κατά πλάκας, μυασθένεια, βλάβη του νωτιαίου μυελού, πολιομυελίτιδα, ασκίτης, μεγάλη παχυσαρκία, πλευρίτιδα κ.α</a:t>
            </a:r>
            <a:r>
              <a:rPr lang="el-GR" sz="2200" kern="0" dirty="0" smtClean="0">
                <a:solidFill>
                  <a:srgbClr val="000000"/>
                </a:solidFill>
                <a:latin typeface="Calibri" pitchFamily="34" charset="0"/>
                <a:cs typeface="Arial" charset="0"/>
              </a:rPr>
              <a:t>.)</a:t>
            </a:r>
          </a:p>
          <a:p>
            <a:pPr lvl="0" fontAlgn="base">
              <a:spcBef>
                <a:spcPts val="1200"/>
              </a:spcBef>
              <a:spcAft>
                <a:spcPct val="0"/>
              </a:spcAft>
              <a:buFont typeface="Wingdings" pitchFamily="2" charset="2"/>
              <a:buChar char="v"/>
            </a:pPr>
            <a:r>
              <a:rPr lang="el-GR" sz="2200" b="1" kern="0" dirty="0" smtClean="0">
                <a:solidFill>
                  <a:srgbClr val="820000"/>
                </a:solidFill>
                <a:latin typeface="Calibri" pitchFamily="34" charset="0"/>
              </a:rPr>
              <a:t>Νοσήματα </a:t>
            </a:r>
            <a:r>
              <a:rPr lang="el-GR" sz="2200" b="1" kern="0" dirty="0">
                <a:solidFill>
                  <a:srgbClr val="820000"/>
                </a:solidFill>
                <a:latin typeface="Calibri" pitchFamily="34" charset="0"/>
              </a:rPr>
              <a:t>των πνευμόνων και των αεροφόρων οδών </a:t>
            </a:r>
            <a:endParaRPr lang="el-GR" sz="2200" b="1" kern="0" dirty="0" smtClean="0">
              <a:solidFill>
                <a:srgbClr val="820000"/>
              </a:solidFill>
              <a:latin typeface="Calibri" pitchFamily="34" charset="0"/>
            </a:endParaRPr>
          </a:p>
          <a:p>
            <a:pPr marL="354013" lvl="1" indent="0" fontAlgn="base">
              <a:spcBef>
                <a:spcPts val="1200"/>
              </a:spcBef>
              <a:spcAft>
                <a:spcPct val="0"/>
              </a:spcAft>
              <a:buNone/>
            </a:pPr>
            <a:r>
              <a:rPr lang="el-GR" sz="2200" kern="0" dirty="0" smtClean="0">
                <a:solidFill>
                  <a:srgbClr val="000000"/>
                </a:solidFill>
                <a:latin typeface="Calibri" pitchFamily="34" charset="0"/>
                <a:cs typeface="Arial" charset="0"/>
              </a:rPr>
              <a:t>(</a:t>
            </a:r>
            <a:r>
              <a:rPr lang="el-GR" sz="2200" kern="0" dirty="0">
                <a:solidFill>
                  <a:srgbClr val="000000"/>
                </a:solidFill>
                <a:latin typeface="Calibri" pitchFamily="34" charset="0"/>
                <a:cs typeface="Arial" charset="0"/>
              </a:rPr>
              <a:t>Σύνδρομο αναπνευστικής δυσχέρειας των ενηλίκων, ατελεκτασία, βρογχικό άσθμα, χρόνια βρογχίτιδα, εμφύσημα, πνευμονία, πνευμονικό οίδημα, πνευμονική εμβολή κ.α.)</a:t>
            </a:r>
            <a:endParaRPr lang="en-GB" sz="2200" kern="0" dirty="0">
              <a:solidFill>
                <a:srgbClr val="000000"/>
              </a:solidFill>
              <a:latin typeface="Calibri" pitchFamily="34" charset="0"/>
              <a:cs typeface="Arial" charset="0"/>
            </a:endParaRPr>
          </a:p>
          <a:p>
            <a:endParaRPr lang="el-GR" sz="2200" dirty="0"/>
          </a:p>
        </p:txBody>
      </p:sp>
      <p:sp>
        <p:nvSpPr>
          <p:cNvPr id="4" name="Rectangle 3"/>
          <p:cNvSpPr/>
          <p:nvPr/>
        </p:nvSpPr>
        <p:spPr>
          <a:xfrm>
            <a:off x="6300192" y="5986192"/>
            <a:ext cx="2232248"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2504660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lvl="0"/>
            <a:r>
              <a:rPr lang="el-GR" dirty="0"/>
              <a:t>Αναπνευστική </a:t>
            </a:r>
            <a:r>
              <a:rPr lang="el-GR" dirty="0" smtClean="0"/>
              <a:t>ανεπάρκεια </a:t>
            </a:r>
            <a:r>
              <a:rPr lang="el-GR" sz="2800" b="0" kern="0" dirty="0" smtClean="0">
                <a:cs typeface="Arial" charset="0"/>
              </a:rPr>
              <a:t>(</a:t>
            </a:r>
            <a:r>
              <a:rPr lang="en-US" sz="2800" b="0" kern="0" dirty="0" smtClean="0">
                <a:cs typeface="Arial" charset="0"/>
              </a:rPr>
              <a:t>2</a:t>
            </a:r>
            <a:r>
              <a:rPr lang="el-GR" sz="2800" b="0" kern="0" dirty="0" smtClean="0">
                <a:cs typeface="Arial" charset="0"/>
              </a:rPr>
              <a:t> </a:t>
            </a:r>
            <a:r>
              <a:rPr lang="el-GR" sz="2800" b="0" kern="0" dirty="0">
                <a:cs typeface="Arial" charset="0"/>
              </a:rPr>
              <a:t>από </a:t>
            </a:r>
            <a:r>
              <a:rPr lang="en-US" sz="2800" b="0" kern="0" dirty="0" smtClean="0">
                <a:cs typeface="Arial" charset="0"/>
              </a:rPr>
              <a:t>3</a:t>
            </a:r>
            <a:r>
              <a:rPr lang="el-GR" sz="2800" b="0" kern="0" dirty="0" smtClean="0">
                <a:cs typeface="Arial" charset="0"/>
              </a:rPr>
              <a:t>)</a:t>
            </a:r>
            <a:endParaRPr lang="el-GR" dirty="0"/>
          </a:p>
        </p:txBody>
      </p:sp>
      <p:sp>
        <p:nvSpPr>
          <p:cNvPr id="3" name="Content Placeholder 2"/>
          <p:cNvSpPr>
            <a:spLocks noGrp="1"/>
          </p:cNvSpPr>
          <p:nvPr>
            <p:ph idx="1"/>
          </p:nvPr>
        </p:nvSpPr>
        <p:spPr/>
        <p:txBody>
          <a:bodyPr>
            <a:noAutofit/>
          </a:bodyPr>
          <a:lstStyle/>
          <a:p>
            <a:pPr>
              <a:buFont typeface="Wingdings" pitchFamily="2" charset="2"/>
              <a:buChar char="v"/>
            </a:pPr>
            <a:r>
              <a:rPr lang="el-GR" sz="2400" dirty="0" smtClean="0"/>
              <a:t>Η αναπνευστική ανεπάρκεια συνιστά </a:t>
            </a:r>
            <a:r>
              <a:rPr lang="el-GR" sz="2400" b="1" dirty="0" smtClean="0">
                <a:solidFill>
                  <a:srgbClr val="820000"/>
                </a:solidFill>
              </a:rPr>
              <a:t>άμεση απειλή για τη ζωή</a:t>
            </a:r>
            <a:r>
              <a:rPr lang="el-GR" sz="2400" dirty="0" smtClean="0">
                <a:solidFill>
                  <a:srgbClr val="820000"/>
                </a:solidFill>
              </a:rPr>
              <a:t> </a:t>
            </a:r>
            <a:r>
              <a:rPr lang="el-GR" sz="2400" dirty="0" smtClean="0"/>
              <a:t>και θα πρέπει να αντιμετωπίζεται άμεσα και αποτελεσματικά</a:t>
            </a:r>
          </a:p>
          <a:p>
            <a:pPr lvl="0">
              <a:buClr>
                <a:schemeClr val="tx1"/>
              </a:buClr>
              <a:buFont typeface="Wingdings" pitchFamily="2" charset="2"/>
              <a:buChar char="v"/>
            </a:pPr>
            <a:r>
              <a:rPr lang="el-GR" sz="2400" b="1" dirty="0">
                <a:solidFill>
                  <a:srgbClr val="820000"/>
                </a:solidFill>
              </a:rPr>
              <a:t>Τελικό μέτρο </a:t>
            </a:r>
            <a:r>
              <a:rPr lang="el-GR" sz="2400" dirty="0">
                <a:solidFill>
                  <a:prstClr val="black"/>
                </a:solidFill>
              </a:rPr>
              <a:t>αντιμετώπησης της αναπνευστικής αναπάρκειας είναι η διασωλήνωση της τραχείας και η μηχανική υποστήριξη της </a:t>
            </a:r>
            <a:r>
              <a:rPr lang="el-GR" sz="2400" dirty="0" smtClean="0">
                <a:solidFill>
                  <a:prstClr val="black"/>
                </a:solidFill>
              </a:rPr>
              <a:t>αναπνοής</a:t>
            </a:r>
            <a:endParaRPr lang="el-GR" sz="2400" dirty="0">
              <a:solidFill>
                <a:prstClr val="black"/>
              </a:solidFill>
            </a:endParaRPr>
          </a:p>
        </p:txBody>
      </p:sp>
      <p:sp>
        <p:nvSpPr>
          <p:cNvPr id="5" name="Rectangle 4"/>
          <p:cNvSpPr/>
          <p:nvPr/>
        </p:nvSpPr>
        <p:spPr>
          <a:xfrm>
            <a:off x="5158473" y="3481915"/>
            <a:ext cx="2534556"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992" y="3776098"/>
            <a:ext cx="3169952" cy="264162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618" y="3858829"/>
            <a:ext cx="3224411" cy="253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93071" y="6396335"/>
            <a:ext cx="2432761" cy="461665"/>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4"/>
              </a:rPr>
              <a:t>aic.cuhk.edu.hk</a:t>
            </a:r>
            <a:r>
              <a:rPr lang="en-US" sz="1200" dirty="0" smtClean="0">
                <a:solidFill>
                  <a:schemeClr val="tx1">
                    <a:lumMod val="75000"/>
                    <a:lumOff val="25000"/>
                  </a:schemeClr>
                </a:solidFill>
                <a:latin typeface="+mn-lt"/>
              </a:rPr>
              <a:t> free of </a:t>
            </a:r>
            <a:r>
              <a:rPr lang="en-US" sz="1200" dirty="0">
                <a:solidFill>
                  <a:schemeClr val="tx1">
                    <a:lumMod val="75000"/>
                    <a:lumOff val="25000"/>
                  </a:schemeClr>
                </a:solidFill>
                <a:latin typeface="+mn-lt"/>
              </a:rPr>
              <a:t>charge for non-commercial purposes</a:t>
            </a:r>
            <a:endParaRPr lang="el-GR" sz="1200" dirty="0">
              <a:solidFill>
                <a:schemeClr val="tx1">
                  <a:lumMod val="75000"/>
                  <a:lumOff val="25000"/>
                </a:schemeClr>
              </a:solidFill>
              <a:latin typeface="+mn-lt"/>
            </a:endParaRPr>
          </a:p>
        </p:txBody>
      </p:sp>
      <p:sp>
        <p:nvSpPr>
          <p:cNvPr id="9" name="Rectangle 8"/>
          <p:cNvSpPr/>
          <p:nvPr/>
        </p:nvSpPr>
        <p:spPr>
          <a:xfrm>
            <a:off x="1444919" y="6396335"/>
            <a:ext cx="2076098"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5"/>
              </a:rPr>
              <a:t>CPAP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6" tooltip="User:PruebasBMA (page does not exist)"/>
              </a:rPr>
              <a:t>PruebasBMA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7"/>
              </a:rPr>
              <a:t>CC BY-SA </a:t>
            </a:r>
            <a:r>
              <a:rPr lang="en-US" sz="1200" dirty="0" smtClean="0">
                <a:solidFill>
                  <a:schemeClr val="tx1">
                    <a:lumMod val="75000"/>
                    <a:lumOff val="25000"/>
                  </a:schemeClr>
                </a:solidFill>
                <a:latin typeface="+mn-lt"/>
                <a:hlinkClick r:id="rId7"/>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4011074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lvl="0"/>
            <a:r>
              <a:rPr lang="el-GR" dirty="0"/>
              <a:t>3. Κριτήρια για Μηχανική Υποστήριξη της </a:t>
            </a:r>
            <a:r>
              <a:rPr lang="el-GR" dirty="0" smtClean="0"/>
              <a:t>Αναπνοής</a:t>
            </a:r>
            <a:endParaRPr lang="el-GR" dirty="0"/>
          </a:p>
        </p:txBody>
      </p:sp>
      <p:sp>
        <p:nvSpPr>
          <p:cNvPr id="3" name="Content Placeholder 2"/>
          <p:cNvSpPr>
            <a:spLocks noGrp="1"/>
          </p:cNvSpPr>
          <p:nvPr>
            <p:ph idx="1"/>
          </p:nvPr>
        </p:nvSpPr>
        <p:spPr>
          <a:xfrm>
            <a:off x="457200" y="1196752"/>
            <a:ext cx="8229600" cy="2952328"/>
          </a:xfrm>
        </p:spPr>
        <p:txBody>
          <a:bodyPr>
            <a:normAutofit/>
          </a:bodyPr>
          <a:lstStyle/>
          <a:p>
            <a:pPr>
              <a:spcBef>
                <a:spcPts val="1200"/>
              </a:spcBef>
            </a:pPr>
            <a:r>
              <a:rPr lang="el-GR" sz="2400" b="1" dirty="0" smtClean="0">
                <a:solidFill>
                  <a:srgbClr val="820000"/>
                </a:solidFill>
                <a:ea typeface="Times New Roman"/>
              </a:rPr>
              <a:t>ΚΛΙΝΙΚΑ</a:t>
            </a:r>
            <a:r>
              <a:rPr lang="el-GR" sz="2400" b="1" dirty="0">
                <a:solidFill>
                  <a:srgbClr val="820000"/>
                </a:solidFill>
                <a:ea typeface="Times New Roman"/>
              </a:rPr>
              <a:t>: </a:t>
            </a:r>
            <a:r>
              <a:rPr lang="el-GR" sz="2400" dirty="0">
                <a:solidFill>
                  <a:prstClr val="black"/>
                </a:solidFill>
                <a:ea typeface="Times New Roman"/>
              </a:rPr>
              <a:t>όπως σημεία κόπωσης του ασθενούς, διαταραχή του επιπέδου συνείδησης, παράδοξη κινητικότητα του θωρακικού και κοιλιακού τοιχώματος, υψηλή συχνότητα αναπνοών, ασταθής αιμοδυναμική κατάσταση</a:t>
            </a:r>
          </a:p>
          <a:p>
            <a:pPr>
              <a:spcBef>
                <a:spcPts val="1200"/>
              </a:spcBef>
            </a:pPr>
            <a:r>
              <a:rPr lang="el-GR" sz="2400" b="1" dirty="0" smtClean="0">
                <a:solidFill>
                  <a:srgbClr val="820000"/>
                </a:solidFill>
                <a:ea typeface="Times New Roman"/>
              </a:rPr>
              <a:t>ΕΡΓΑΣΤΗΡΙΑΚΑ</a:t>
            </a:r>
            <a:r>
              <a:rPr lang="el-GR" sz="2400" b="1" dirty="0">
                <a:solidFill>
                  <a:srgbClr val="820000"/>
                </a:solidFill>
                <a:ea typeface="Times New Roman"/>
              </a:rPr>
              <a:t>: </a:t>
            </a:r>
            <a:r>
              <a:rPr lang="el-GR" sz="2400" dirty="0">
                <a:solidFill>
                  <a:prstClr val="black"/>
                </a:solidFill>
                <a:ea typeface="Times New Roman"/>
              </a:rPr>
              <a:t>προερχόμενα κυρίως από τον λειτουργικό έλεγχο του αναπνευστικού δηλαδή εκτίμηση των  αερίων αίματος και των σπιρομετρικών </a:t>
            </a:r>
            <a:r>
              <a:rPr lang="el-GR" sz="2400" dirty="0" smtClean="0">
                <a:solidFill>
                  <a:prstClr val="black"/>
                </a:solidFill>
                <a:ea typeface="Times New Roman"/>
              </a:rPr>
              <a:t>δεικτών</a:t>
            </a:r>
          </a:p>
        </p:txBody>
      </p:sp>
      <p:sp>
        <p:nvSpPr>
          <p:cNvPr id="2" name="Rectangle 1"/>
          <p:cNvSpPr/>
          <p:nvPr/>
        </p:nvSpPr>
        <p:spPr>
          <a:xfrm>
            <a:off x="719572" y="4077072"/>
            <a:ext cx="7704856" cy="1107996"/>
          </a:xfrm>
          <a:prstGeom prst="rect">
            <a:avLst/>
          </a:prstGeom>
          <a:gradFill>
            <a:gsLst>
              <a:gs pos="0">
                <a:schemeClr val="tx2">
                  <a:lumMod val="20000"/>
                  <a:lumOff val="80000"/>
                </a:schemeClr>
              </a:gs>
              <a:gs pos="35000">
                <a:schemeClr val="accent1">
                  <a:tint val="37000"/>
                  <a:satMod val="300000"/>
                </a:schemeClr>
              </a:gs>
              <a:gs pos="100000">
                <a:schemeClr val="accent1">
                  <a:lumMod val="20000"/>
                  <a:lumOff val="80000"/>
                </a:schemeClr>
              </a:gs>
            </a:gsLst>
          </a:gra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buFont typeface="Wingdings" panose="05000000000000000000" pitchFamily="2" charset="2"/>
              <a:buChar char="v"/>
            </a:pPr>
            <a:r>
              <a:rPr lang="el-GR" sz="2200" b="1" dirty="0">
                <a:solidFill>
                  <a:prstClr val="black"/>
                </a:solidFill>
                <a:latin typeface="Calibri" pitchFamily="34" charset="0"/>
                <a:ea typeface="Times New Roman"/>
              </a:rPr>
              <a:t>Είναι συχνή η μηχανική υποστήριξη της αναπνοής στη ΜΕΘ;</a:t>
            </a:r>
          </a:p>
          <a:p>
            <a:pPr marL="800100" lvl="2" indent="-342900">
              <a:buFont typeface="Wingdings" panose="05000000000000000000" pitchFamily="2" charset="2"/>
              <a:buChar char="§"/>
            </a:pPr>
            <a:r>
              <a:rPr lang="el-GR" sz="2200" b="1" dirty="0">
                <a:solidFill>
                  <a:prstClr val="black"/>
                </a:solidFill>
                <a:latin typeface="Calibri" pitchFamily="34" charset="0"/>
                <a:ea typeface="Times New Roman"/>
              </a:rPr>
              <a:t>Στην Ευρώπη 30% των νοσηλευομένων</a:t>
            </a:r>
          </a:p>
          <a:p>
            <a:pPr marL="800100" lvl="2" indent="-342900">
              <a:buFont typeface="Wingdings" panose="05000000000000000000" pitchFamily="2" charset="2"/>
              <a:buChar char="§"/>
            </a:pPr>
            <a:r>
              <a:rPr lang="el-GR" sz="2200" b="1" dirty="0">
                <a:solidFill>
                  <a:prstClr val="black"/>
                </a:solidFill>
                <a:latin typeface="Calibri" pitchFamily="34" charset="0"/>
                <a:ea typeface="Times New Roman"/>
              </a:rPr>
              <a:t>Στην Ελλάδα το 98% των νοσηλευομένων</a:t>
            </a:r>
            <a:endParaRPr lang="el-GR" sz="2200" dirty="0">
              <a:solidFill>
                <a:prstClr val="black"/>
              </a:solidFill>
              <a:latin typeface="Calibri" pitchFamily="34" charset="0"/>
              <a:ea typeface="Times New Roman"/>
            </a:endParaRPr>
          </a:p>
        </p:txBody>
      </p:sp>
      <p:sp>
        <p:nvSpPr>
          <p:cNvPr id="5" name="Rectangle 4"/>
          <p:cNvSpPr/>
          <p:nvPr/>
        </p:nvSpPr>
        <p:spPr>
          <a:xfrm>
            <a:off x="719572" y="5373216"/>
            <a:ext cx="7704856" cy="1107996"/>
          </a:xfrm>
          <a:prstGeom prst="rect">
            <a:avLst/>
          </a:prstGeom>
          <a:gradFill>
            <a:gsLst>
              <a:gs pos="0">
                <a:schemeClr val="tx2">
                  <a:lumMod val="20000"/>
                  <a:lumOff val="80000"/>
                </a:schemeClr>
              </a:gs>
              <a:gs pos="35000">
                <a:schemeClr val="accent1">
                  <a:tint val="37000"/>
                  <a:satMod val="300000"/>
                </a:schemeClr>
              </a:gs>
              <a:gs pos="100000">
                <a:schemeClr val="accent1">
                  <a:lumMod val="20000"/>
                  <a:lumOff val="80000"/>
                </a:schemeClr>
              </a:gs>
            </a:gsLst>
          </a:gra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buFont typeface="Wingdings" pitchFamily="2" charset="2"/>
              <a:buChar char="v"/>
            </a:pPr>
            <a:r>
              <a:rPr lang="el-GR" sz="2200" b="1" dirty="0">
                <a:solidFill>
                  <a:prstClr val="black"/>
                </a:solidFill>
                <a:ea typeface="Times New Roman"/>
              </a:rPr>
              <a:t>Ποιά είναι η θνητότητα των ασθενών στη ΜΕΘ;</a:t>
            </a:r>
          </a:p>
          <a:p>
            <a:pPr marL="742950" lvl="2" indent="-285750">
              <a:buFont typeface="Wingdings" panose="05000000000000000000" pitchFamily="2" charset="2"/>
              <a:buChar char="§"/>
            </a:pPr>
            <a:r>
              <a:rPr lang="en-US" sz="2200" b="1" dirty="0">
                <a:solidFill>
                  <a:prstClr val="black"/>
                </a:solidFill>
                <a:ea typeface="Times New Roman"/>
              </a:rPr>
              <a:t>ARDS:</a:t>
            </a:r>
            <a:r>
              <a:rPr lang="el-GR" sz="2200" b="1" dirty="0">
                <a:solidFill>
                  <a:prstClr val="black"/>
                </a:solidFill>
                <a:ea typeface="Times New Roman"/>
              </a:rPr>
              <a:t> 30%</a:t>
            </a:r>
          </a:p>
          <a:p>
            <a:pPr marL="742950" lvl="2" indent="-285750">
              <a:buFont typeface="Wingdings" panose="05000000000000000000" pitchFamily="2" charset="2"/>
              <a:buChar char="§"/>
            </a:pPr>
            <a:r>
              <a:rPr lang="en-US" sz="2200" b="1" dirty="0">
                <a:solidFill>
                  <a:prstClr val="black"/>
                </a:solidFill>
                <a:ea typeface="Times New Roman"/>
              </a:rPr>
              <a:t>Status Epilepticus: 0%</a:t>
            </a:r>
            <a:endParaRPr lang="el-GR" sz="2200" b="1" dirty="0">
              <a:solidFill>
                <a:prstClr val="black"/>
              </a:solidFill>
              <a:ea typeface="Times New Roman"/>
            </a:endParaRPr>
          </a:p>
        </p:txBody>
      </p:sp>
      <p:sp>
        <p:nvSpPr>
          <p:cNvPr id="4" name="Rectangle 3"/>
          <p:cNvSpPr/>
          <p:nvPr/>
        </p:nvSpPr>
        <p:spPr>
          <a:xfrm>
            <a:off x="5436096" y="6513369"/>
            <a:ext cx="2640713" cy="294183"/>
          </a:xfrm>
          <a:prstGeom prst="rect">
            <a:avLst/>
          </a:prstGeom>
        </p:spPr>
        <p:txBody>
          <a:bodyPr wrap="square">
            <a:spAutoFit/>
          </a:bodyPr>
          <a:lstStyle/>
          <a:p>
            <a:pPr algn="ct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2353344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352" y="1180762"/>
            <a:ext cx="5560710" cy="4648875"/>
          </a:xfrm>
          <a:prstGeom prst="rect">
            <a:avLst/>
          </a:prstGeom>
          <a:noFill/>
          <a:extLst>
            <a:ext uri="{909E8E84-426E-40DD-AFC4-6F175D3DCCD1}">
              <a14:hiddenFill xmlns:a14="http://schemas.microsoft.com/office/drawing/2010/main">
                <a:solidFill>
                  <a:srgbClr val="FFFFFF"/>
                </a:solidFill>
              </a14:hiddenFill>
            </a:ext>
          </a:extLst>
        </p:spPr>
      </p:pic>
      <p:sp>
        <p:nvSpPr>
          <p:cNvPr id="414723" name="Text Box 3"/>
          <p:cNvSpPr txBox="1">
            <a:spLocks noChangeArrowheads="1"/>
          </p:cNvSpPr>
          <p:nvPr/>
        </p:nvSpPr>
        <p:spPr bwMode="auto">
          <a:xfrm>
            <a:off x="1259632" y="5419637"/>
            <a:ext cx="16123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l-GR" sz="2200" b="1" dirty="0">
                <a:solidFill>
                  <a:srgbClr val="820000"/>
                </a:solidFill>
                <a:latin typeface="+mn-lt"/>
                <a:ea typeface="ＭＳ Ｐゴシック" pitchFamily="-111" charset="-128"/>
              </a:rPr>
              <a:t>Ταχυκαρδία</a:t>
            </a:r>
            <a:endParaRPr lang="es-ES_tradnl" sz="2200" b="1" dirty="0">
              <a:solidFill>
                <a:srgbClr val="820000"/>
              </a:solidFill>
              <a:latin typeface="+mn-lt"/>
              <a:ea typeface="ＭＳ Ｐゴシック" pitchFamily="-111" charset="-128"/>
            </a:endParaRPr>
          </a:p>
        </p:txBody>
      </p:sp>
      <p:sp>
        <p:nvSpPr>
          <p:cNvPr id="414724" name="Text Box 4"/>
          <p:cNvSpPr txBox="1">
            <a:spLocks noChangeArrowheads="1"/>
          </p:cNvSpPr>
          <p:nvPr/>
        </p:nvSpPr>
        <p:spPr bwMode="auto">
          <a:xfrm>
            <a:off x="125154" y="3559648"/>
            <a:ext cx="201394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l-GR" sz="2200" b="1" dirty="0">
                <a:solidFill>
                  <a:srgbClr val="820000"/>
                </a:solidFill>
                <a:latin typeface="+mn-lt"/>
                <a:ea typeface="ＭＳ Ｐゴシック" pitchFamily="-111" charset="-128"/>
              </a:rPr>
              <a:t>Εισολκή</a:t>
            </a:r>
          </a:p>
          <a:p>
            <a:pPr algn="r" eaLnBrk="0" fontAlgn="base" hangingPunct="0">
              <a:spcBef>
                <a:spcPct val="0"/>
              </a:spcBef>
              <a:spcAft>
                <a:spcPct val="0"/>
              </a:spcAft>
            </a:pPr>
            <a:r>
              <a:rPr lang="el-GR" sz="2200" b="1" dirty="0">
                <a:solidFill>
                  <a:srgbClr val="820000"/>
                </a:solidFill>
                <a:latin typeface="+mn-lt"/>
                <a:ea typeface="ＭＳ Ｐゴシック" pitchFamily="-111" charset="-128"/>
              </a:rPr>
              <a:t>Μεσοπλευρίων</a:t>
            </a:r>
          </a:p>
          <a:p>
            <a:pPr algn="r" eaLnBrk="0" fontAlgn="base" hangingPunct="0">
              <a:spcBef>
                <a:spcPct val="0"/>
              </a:spcBef>
              <a:spcAft>
                <a:spcPct val="0"/>
              </a:spcAft>
            </a:pPr>
            <a:r>
              <a:rPr lang="el-GR" sz="2200" b="1" dirty="0">
                <a:solidFill>
                  <a:srgbClr val="820000"/>
                </a:solidFill>
                <a:latin typeface="+mn-lt"/>
                <a:ea typeface="ＭＳ Ｐゴシック" pitchFamily="-111" charset="-128"/>
              </a:rPr>
              <a:t>μυών</a:t>
            </a:r>
            <a:endParaRPr lang="es-ES_tradnl" sz="2200" b="1" dirty="0">
              <a:solidFill>
                <a:srgbClr val="820000"/>
              </a:solidFill>
              <a:latin typeface="+mn-lt"/>
              <a:ea typeface="ＭＳ Ｐゴシック" pitchFamily="-111" charset="-128"/>
            </a:endParaRPr>
          </a:p>
        </p:txBody>
      </p:sp>
      <p:sp>
        <p:nvSpPr>
          <p:cNvPr id="414725" name="Text Box 5"/>
          <p:cNvSpPr txBox="1">
            <a:spLocks noChangeArrowheads="1"/>
          </p:cNvSpPr>
          <p:nvPr/>
        </p:nvSpPr>
        <p:spPr bwMode="auto">
          <a:xfrm>
            <a:off x="198476" y="1912520"/>
            <a:ext cx="18673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l-GR" sz="2200" b="1" dirty="0">
                <a:solidFill>
                  <a:srgbClr val="820000"/>
                </a:solidFill>
                <a:latin typeface="+mn-lt"/>
                <a:ea typeface="ＭＳ Ｐゴシック" pitchFamily="-111" charset="-128"/>
              </a:rPr>
              <a:t>Εισολκή </a:t>
            </a:r>
          </a:p>
          <a:p>
            <a:pPr algn="r" eaLnBrk="0" fontAlgn="base" hangingPunct="0">
              <a:spcBef>
                <a:spcPct val="0"/>
              </a:spcBef>
              <a:spcAft>
                <a:spcPct val="0"/>
              </a:spcAft>
            </a:pPr>
            <a:r>
              <a:rPr lang="el-GR" sz="2200" b="1" dirty="0">
                <a:solidFill>
                  <a:srgbClr val="820000"/>
                </a:solidFill>
                <a:latin typeface="+mn-lt"/>
                <a:ea typeface="ＭＳ Ｐゴシック" pitchFamily="-111" charset="-128"/>
              </a:rPr>
              <a:t>υπερκλείδιου </a:t>
            </a:r>
          </a:p>
          <a:p>
            <a:pPr algn="r" eaLnBrk="0" fontAlgn="base" hangingPunct="0">
              <a:spcBef>
                <a:spcPct val="0"/>
              </a:spcBef>
              <a:spcAft>
                <a:spcPct val="0"/>
              </a:spcAft>
            </a:pPr>
            <a:r>
              <a:rPr lang="el-GR" sz="2200" b="1" dirty="0">
                <a:solidFill>
                  <a:srgbClr val="820000"/>
                </a:solidFill>
                <a:latin typeface="+mn-lt"/>
                <a:ea typeface="ＭＳ Ｐゴシック" pitchFamily="-111" charset="-128"/>
              </a:rPr>
              <a:t>κόγχου</a:t>
            </a:r>
            <a:endParaRPr lang="es-ES_tradnl" sz="2200" b="1" dirty="0">
              <a:solidFill>
                <a:srgbClr val="820000"/>
              </a:solidFill>
              <a:latin typeface="+mn-lt"/>
              <a:ea typeface="ＭＳ Ｐゴシック" pitchFamily="-111" charset="-128"/>
            </a:endParaRPr>
          </a:p>
        </p:txBody>
      </p:sp>
      <p:sp>
        <p:nvSpPr>
          <p:cNvPr id="414726" name="Text Box 6"/>
          <p:cNvSpPr txBox="1">
            <a:spLocks noChangeArrowheads="1"/>
          </p:cNvSpPr>
          <p:nvPr/>
        </p:nvSpPr>
        <p:spPr bwMode="auto">
          <a:xfrm>
            <a:off x="6734199" y="3136979"/>
            <a:ext cx="24098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l-GR" sz="2200" b="1" dirty="0" smtClean="0">
                <a:solidFill>
                  <a:srgbClr val="820000"/>
                </a:solidFill>
                <a:latin typeface="+mn-lt"/>
                <a:ea typeface="ＭＳ Ｐゴシック" pitchFamily="-111" charset="-128"/>
              </a:rPr>
              <a:t>Στερνοκλειδο</a:t>
            </a:r>
            <a:r>
              <a:rPr lang="en-US" sz="2200" b="1" dirty="0" smtClean="0">
                <a:solidFill>
                  <a:srgbClr val="820000"/>
                </a:solidFill>
                <a:latin typeface="+mn-lt"/>
                <a:ea typeface="ＭＳ Ｐゴシック" pitchFamily="-111" charset="-128"/>
              </a:rPr>
              <a:t>-</a:t>
            </a:r>
          </a:p>
          <a:p>
            <a:pPr eaLnBrk="0" fontAlgn="base" hangingPunct="0">
              <a:spcBef>
                <a:spcPct val="0"/>
              </a:spcBef>
              <a:spcAft>
                <a:spcPct val="0"/>
              </a:spcAft>
            </a:pPr>
            <a:r>
              <a:rPr lang="el-GR" sz="2200" b="1" dirty="0" smtClean="0">
                <a:solidFill>
                  <a:srgbClr val="820000"/>
                </a:solidFill>
                <a:latin typeface="+mn-lt"/>
                <a:ea typeface="ＭＳ Ｐゴシック" pitchFamily="-111" charset="-128"/>
              </a:rPr>
              <a:t>μαστοειδείς</a:t>
            </a:r>
            <a:r>
              <a:rPr lang="en-US" sz="2200" b="1" dirty="0" smtClean="0">
                <a:solidFill>
                  <a:srgbClr val="820000"/>
                </a:solidFill>
                <a:latin typeface="+mn-lt"/>
                <a:ea typeface="ＭＳ Ｐゴシック" pitchFamily="-111" charset="-128"/>
              </a:rPr>
              <a:t> </a:t>
            </a:r>
            <a:r>
              <a:rPr lang="el-GR" sz="2200" b="1" dirty="0" smtClean="0">
                <a:solidFill>
                  <a:srgbClr val="820000"/>
                </a:solidFill>
                <a:latin typeface="+mn-lt"/>
                <a:ea typeface="ＭＳ Ｐゴシック" pitchFamily="-111" charset="-128"/>
              </a:rPr>
              <a:t>μύες</a:t>
            </a:r>
            <a:endParaRPr lang="es-ES_tradnl" sz="2200" b="1" dirty="0">
              <a:solidFill>
                <a:srgbClr val="820000"/>
              </a:solidFill>
              <a:latin typeface="+mn-lt"/>
              <a:ea typeface="ＭＳ Ｐゴシック" pitchFamily="-111" charset="-128"/>
            </a:endParaRPr>
          </a:p>
        </p:txBody>
      </p:sp>
      <p:sp>
        <p:nvSpPr>
          <p:cNvPr id="414727" name="Text Box 7"/>
          <p:cNvSpPr txBox="1">
            <a:spLocks noChangeArrowheads="1"/>
          </p:cNvSpPr>
          <p:nvPr/>
        </p:nvSpPr>
        <p:spPr bwMode="auto">
          <a:xfrm>
            <a:off x="6335228" y="1052513"/>
            <a:ext cx="249016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l-GR" sz="2200" b="1" dirty="0">
                <a:solidFill>
                  <a:srgbClr val="820000"/>
                </a:solidFill>
                <a:latin typeface="+mn-lt"/>
                <a:ea typeface="ＭＳ Ｐゴシック" pitchFamily="-111" charset="-128"/>
              </a:rPr>
              <a:t>Διαφόρεση</a:t>
            </a:r>
            <a:r>
              <a:rPr lang="es-ES_tradnl" sz="2200" b="1" dirty="0">
                <a:solidFill>
                  <a:srgbClr val="820000"/>
                </a:solidFill>
                <a:latin typeface="+mn-lt"/>
                <a:ea typeface="ＭＳ Ｐゴシック" pitchFamily="-111" charset="-128"/>
              </a:rPr>
              <a:t> &amp;</a:t>
            </a:r>
          </a:p>
          <a:p>
            <a:pPr eaLnBrk="0" fontAlgn="base" hangingPunct="0">
              <a:spcBef>
                <a:spcPct val="0"/>
              </a:spcBef>
              <a:spcAft>
                <a:spcPct val="0"/>
              </a:spcAft>
            </a:pPr>
            <a:r>
              <a:rPr lang="el-GR" sz="2200" b="1" dirty="0">
                <a:solidFill>
                  <a:srgbClr val="820000"/>
                </a:solidFill>
                <a:latin typeface="+mn-lt"/>
                <a:ea typeface="ＭＳ Ｐゴシック" pitchFamily="-111" charset="-128"/>
              </a:rPr>
              <a:t>αναπέταση ρινικών</a:t>
            </a:r>
          </a:p>
          <a:p>
            <a:pPr eaLnBrk="0" fontAlgn="base" hangingPunct="0">
              <a:spcBef>
                <a:spcPct val="0"/>
              </a:spcBef>
              <a:spcAft>
                <a:spcPct val="0"/>
              </a:spcAft>
            </a:pPr>
            <a:r>
              <a:rPr lang="el-GR" sz="2200" b="1" dirty="0" smtClean="0">
                <a:solidFill>
                  <a:srgbClr val="820000"/>
                </a:solidFill>
                <a:latin typeface="+mn-lt"/>
                <a:ea typeface="ＭＳ Ｐゴシック" pitchFamily="-111" charset="-128"/>
              </a:rPr>
              <a:t>κόγχων</a:t>
            </a:r>
            <a:endParaRPr lang="es-ES_tradnl" sz="2200" b="1" dirty="0">
              <a:solidFill>
                <a:srgbClr val="820000"/>
              </a:solidFill>
              <a:latin typeface="+mn-lt"/>
              <a:ea typeface="ＭＳ Ｐゴシック" pitchFamily="-111" charset="-128"/>
            </a:endParaRPr>
          </a:p>
        </p:txBody>
      </p:sp>
      <p:sp>
        <p:nvSpPr>
          <p:cNvPr id="414728" name="Text Box 8"/>
          <p:cNvSpPr txBox="1">
            <a:spLocks noChangeArrowheads="1"/>
          </p:cNvSpPr>
          <p:nvPr/>
        </p:nvSpPr>
        <p:spPr bwMode="auto">
          <a:xfrm>
            <a:off x="7341089" y="2680156"/>
            <a:ext cx="13027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l-GR" sz="2200" b="1" dirty="0">
                <a:solidFill>
                  <a:srgbClr val="820000"/>
                </a:solidFill>
                <a:latin typeface="+mn-lt"/>
                <a:ea typeface="ＭＳ Ｐゴシック" pitchFamily="-111" charset="-128"/>
              </a:rPr>
              <a:t>Κυάνωση</a:t>
            </a:r>
            <a:endParaRPr lang="es-ES_tradnl" sz="2200" b="1" dirty="0">
              <a:solidFill>
                <a:srgbClr val="820000"/>
              </a:solidFill>
              <a:latin typeface="+mn-lt"/>
              <a:ea typeface="ＭＳ Ｐゴシック" pitchFamily="-111" charset="-128"/>
            </a:endParaRPr>
          </a:p>
        </p:txBody>
      </p:sp>
      <p:sp>
        <p:nvSpPr>
          <p:cNvPr id="414729" name="Text Box 9"/>
          <p:cNvSpPr txBox="1">
            <a:spLocks noChangeArrowheads="1"/>
          </p:cNvSpPr>
          <p:nvPr/>
        </p:nvSpPr>
        <p:spPr bwMode="auto">
          <a:xfrm>
            <a:off x="6817963" y="3898202"/>
            <a:ext cx="14686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l-GR" sz="2200" b="1" dirty="0">
                <a:solidFill>
                  <a:srgbClr val="820000"/>
                </a:solidFill>
                <a:latin typeface="+mn-lt"/>
                <a:ea typeface="ＭＳ Ｐゴシック" pitchFamily="-111" charset="-128"/>
              </a:rPr>
              <a:t>Ταχύπνοια</a:t>
            </a:r>
            <a:endParaRPr lang="es-ES_tradnl" sz="2200" b="1" dirty="0">
              <a:solidFill>
                <a:srgbClr val="820000"/>
              </a:solidFill>
              <a:latin typeface="+mn-lt"/>
              <a:ea typeface="ＭＳ Ｐゴシック" pitchFamily="-111" charset="-128"/>
            </a:endParaRPr>
          </a:p>
        </p:txBody>
      </p:sp>
      <p:sp>
        <p:nvSpPr>
          <p:cNvPr id="414730" name="Text Box 10"/>
          <p:cNvSpPr txBox="1">
            <a:spLocks noChangeArrowheads="1"/>
          </p:cNvSpPr>
          <p:nvPr/>
        </p:nvSpPr>
        <p:spPr bwMode="auto">
          <a:xfrm>
            <a:off x="5508449" y="4265009"/>
            <a:ext cx="200189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l-GR" sz="2200" b="1" dirty="0">
                <a:solidFill>
                  <a:srgbClr val="820000"/>
                </a:solidFill>
                <a:latin typeface="+mn-lt"/>
                <a:ea typeface="ＭＳ Ｐゴシック" pitchFamily="-111" charset="-128"/>
              </a:rPr>
              <a:t>Παράδοξη</a:t>
            </a:r>
          </a:p>
          <a:p>
            <a:pPr eaLnBrk="0" fontAlgn="base" hangingPunct="0">
              <a:spcBef>
                <a:spcPct val="0"/>
              </a:spcBef>
              <a:spcAft>
                <a:spcPct val="0"/>
              </a:spcAft>
            </a:pPr>
            <a:r>
              <a:rPr lang="el-GR" sz="2200" b="1" dirty="0">
                <a:solidFill>
                  <a:srgbClr val="820000"/>
                </a:solidFill>
                <a:latin typeface="+mn-lt"/>
                <a:ea typeface="ＭＳ Ｐゴシック" pitchFamily="-111" charset="-128"/>
              </a:rPr>
              <a:t>κινητικότητα</a:t>
            </a:r>
          </a:p>
          <a:p>
            <a:pPr eaLnBrk="0" fontAlgn="base" hangingPunct="0">
              <a:spcBef>
                <a:spcPct val="0"/>
              </a:spcBef>
              <a:spcAft>
                <a:spcPct val="0"/>
              </a:spcAft>
            </a:pPr>
            <a:r>
              <a:rPr lang="el-GR" sz="2200" b="1" dirty="0">
                <a:solidFill>
                  <a:srgbClr val="820000"/>
                </a:solidFill>
                <a:latin typeface="+mn-lt"/>
                <a:ea typeface="ＭＳ Ｐゴシック" pitchFamily="-111" charset="-128"/>
              </a:rPr>
              <a:t>Διαφράγματος </a:t>
            </a:r>
          </a:p>
        </p:txBody>
      </p:sp>
      <p:sp>
        <p:nvSpPr>
          <p:cNvPr id="414731" name="Text Box 11"/>
          <p:cNvSpPr txBox="1">
            <a:spLocks noChangeArrowheads="1"/>
          </p:cNvSpPr>
          <p:nvPr/>
        </p:nvSpPr>
        <p:spPr bwMode="auto">
          <a:xfrm>
            <a:off x="2533622" y="6341477"/>
            <a:ext cx="4076757" cy="338554"/>
          </a:xfrm>
          <a:prstGeom prst="rect">
            <a:avLst/>
          </a:prstGeom>
          <a:solidFill>
            <a:srgbClr val="820000"/>
          </a:solidFill>
          <a:ln/>
          <a:extLst/>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0" fontAlgn="base" hangingPunct="0">
              <a:spcBef>
                <a:spcPct val="0"/>
              </a:spcBef>
              <a:spcAft>
                <a:spcPct val="0"/>
              </a:spcAft>
            </a:pPr>
            <a:r>
              <a:rPr lang="es-ES_tradnl" sz="1600" b="1" dirty="0" err="1">
                <a:solidFill>
                  <a:srgbClr val="FFFFFF"/>
                </a:solidFill>
                <a:ea typeface="ＭＳ Ｐゴシック" pitchFamily="-111" charset="-128"/>
              </a:rPr>
              <a:t>Tobin</a:t>
            </a:r>
            <a:r>
              <a:rPr lang="es-ES_tradnl" sz="1600" b="1" dirty="0">
                <a:solidFill>
                  <a:srgbClr val="FFFFFF"/>
                </a:solidFill>
                <a:ea typeface="ＭＳ Ｐゴシック" pitchFamily="-111" charset="-128"/>
              </a:rPr>
              <a:t> MJ. </a:t>
            </a:r>
            <a:r>
              <a:rPr lang="es-ES_tradnl" sz="1600" b="1" dirty="0" err="1">
                <a:solidFill>
                  <a:srgbClr val="FFFFFF"/>
                </a:solidFill>
                <a:ea typeface="ＭＳ Ｐゴシック" pitchFamily="-111" charset="-128"/>
              </a:rPr>
              <a:t>Principles</a:t>
            </a:r>
            <a:r>
              <a:rPr lang="es-ES_tradnl" sz="1600" b="1" dirty="0">
                <a:solidFill>
                  <a:srgbClr val="FFFFFF"/>
                </a:solidFill>
                <a:ea typeface="ＭＳ Ｐゴシック" pitchFamily="-111" charset="-128"/>
              </a:rPr>
              <a:t> and </a:t>
            </a:r>
            <a:r>
              <a:rPr lang="es-ES_tradnl" sz="1600" b="1" dirty="0" err="1">
                <a:solidFill>
                  <a:srgbClr val="FFFFFF"/>
                </a:solidFill>
                <a:ea typeface="ＭＳ Ｐゴシック" pitchFamily="-111" charset="-128"/>
              </a:rPr>
              <a:t>Practice</a:t>
            </a:r>
            <a:r>
              <a:rPr lang="es-ES_tradnl" sz="1600" b="1" dirty="0">
                <a:solidFill>
                  <a:srgbClr val="FFFFFF"/>
                </a:solidFill>
                <a:ea typeface="ＭＳ Ｐゴシック" pitchFamily="-111" charset="-128"/>
              </a:rPr>
              <a:t> of MV. 1994.</a:t>
            </a:r>
          </a:p>
        </p:txBody>
      </p:sp>
      <p:sp>
        <p:nvSpPr>
          <p:cNvPr id="2" name="Title 1"/>
          <p:cNvSpPr>
            <a:spLocks noGrp="1"/>
          </p:cNvSpPr>
          <p:nvPr>
            <p:ph type="title"/>
          </p:nvPr>
        </p:nvSpPr>
        <p:spPr/>
        <p:txBody>
          <a:bodyPr>
            <a:normAutofit/>
          </a:bodyPr>
          <a:lstStyle/>
          <a:p>
            <a:pPr lvl="0"/>
            <a:r>
              <a:rPr lang="el-GR" dirty="0"/>
              <a:t>Σημεία αναπνευστικής </a:t>
            </a:r>
            <a:r>
              <a:rPr lang="el-GR" dirty="0" smtClean="0"/>
              <a:t>δυσχέρειας</a:t>
            </a:r>
            <a:endParaRPr lang="el-GR" dirty="0"/>
          </a:p>
        </p:txBody>
      </p:sp>
      <p:cxnSp>
        <p:nvCxnSpPr>
          <p:cNvPr id="6" name="Straight Connector 5"/>
          <p:cNvCxnSpPr>
            <a:endCxn id="414727" idx="1"/>
          </p:cNvCxnSpPr>
          <p:nvPr/>
        </p:nvCxnSpPr>
        <p:spPr>
          <a:xfrm flipV="1">
            <a:off x="6335228" y="1606511"/>
            <a:ext cx="0" cy="860007"/>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14728" idx="1"/>
          </p:cNvCxnSpPr>
          <p:nvPr/>
        </p:nvCxnSpPr>
        <p:spPr>
          <a:xfrm>
            <a:off x="6084168" y="2895600"/>
            <a:ext cx="1256921" cy="0"/>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414727" idx="1"/>
          </p:cNvCxnSpPr>
          <p:nvPr/>
        </p:nvCxnSpPr>
        <p:spPr>
          <a:xfrm flipV="1">
            <a:off x="5796136" y="1606511"/>
            <a:ext cx="539092" cy="860007"/>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14729" idx="1"/>
          </p:cNvCxnSpPr>
          <p:nvPr/>
        </p:nvCxnSpPr>
        <p:spPr>
          <a:xfrm>
            <a:off x="4355976" y="4113645"/>
            <a:ext cx="2461987" cy="1"/>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414726" idx="1"/>
          </p:cNvCxnSpPr>
          <p:nvPr/>
        </p:nvCxnSpPr>
        <p:spPr>
          <a:xfrm>
            <a:off x="5586969" y="3521699"/>
            <a:ext cx="1147230" cy="1"/>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414730" idx="1"/>
          </p:cNvCxnSpPr>
          <p:nvPr/>
        </p:nvCxnSpPr>
        <p:spPr>
          <a:xfrm>
            <a:off x="3347864" y="4329089"/>
            <a:ext cx="2160585" cy="489918"/>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14723" idx="3"/>
          </p:cNvCxnSpPr>
          <p:nvPr/>
        </p:nvCxnSpPr>
        <p:spPr>
          <a:xfrm flipV="1">
            <a:off x="2871933" y="5419637"/>
            <a:ext cx="619947" cy="215444"/>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65782" y="2466518"/>
            <a:ext cx="3154290" cy="553998"/>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14724" idx="3"/>
          </p:cNvCxnSpPr>
          <p:nvPr/>
        </p:nvCxnSpPr>
        <p:spPr>
          <a:xfrm flipV="1">
            <a:off x="2139103" y="3356992"/>
            <a:ext cx="2936953" cy="756654"/>
          </a:xfrm>
          <a:prstGeom prst="line">
            <a:avLst/>
          </a:prstGeom>
          <a:ln w="285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302985" y="3111043"/>
            <a:ext cx="120162" cy="266492"/>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093699" y="3221503"/>
            <a:ext cx="213883" cy="283696"/>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513707" y="3750839"/>
            <a:ext cx="1" cy="378326"/>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16015" y="3735319"/>
            <a:ext cx="70235" cy="22090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060514" y="3940002"/>
            <a:ext cx="475929" cy="18916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253915" y="4283126"/>
            <a:ext cx="475929" cy="15240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34751" y="5829637"/>
            <a:ext cx="2432761" cy="461665"/>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3"/>
              </a:rPr>
              <a:t>aic.cuhk.edu.hk</a:t>
            </a:r>
            <a:r>
              <a:rPr lang="en-US" sz="1200" dirty="0" smtClean="0">
                <a:solidFill>
                  <a:schemeClr val="tx1">
                    <a:lumMod val="75000"/>
                    <a:lumOff val="25000"/>
                  </a:schemeClr>
                </a:solidFill>
                <a:latin typeface="+mn-lt"/>
              </a:rPr>
              <a:t> free of </a:t>
            </a:r>
            <a:r>
              <a:rPr lang="en-US" sz="1200" dirty="0">
                <a:solidFill>
                  <a:schemeClr val="tx1">
                    <a:lumMod val="75000"/>
                    <a:lumOff val="25000"/>
                  </a:schemeClr>
                </a:solidFill>
                <a:latin typeface="+mn-lt"/>
              </a:rPr>
              <a:t>charge for non-commercial purposes</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571046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Εργαστηριακές ενδείξεις Μηχανικού Αερισμού</a:t>
            </a:r>
            <a:endParaRPr lang="el-G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5172838"/>
              </p:ext>
            </p:extLst>
          </p:nvPr>
        </p:nvGraphicFramePr>
        <p:xfrm>
          <a:off x="457200" y="1196975"/>
          <a:ext cx="8229600" cy="3827016"/>
        </p:xfrm>
        <a:graphic>
          <a:graphicData uri="http://schemas.openxmlformats.org/drawingml/2006/table">
            <a:tbl>
              <a:tblPr firstRow="1" bandRow="1">
                <a:tableStyleId>{5C22544A-7EE6-4342-B048-85BDC9FD1C3A}</a:tableStyleId>
              </a:tblPr>
              <a:tblGrid>
                <a:gridCol w="3250704"/>
                <a:gridCol w="2520280"/>
                <a:gridCol w="245861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smtClean="0">
                          <a:solidFill>
                            <a:schemeClr val="bg1"/>
                          </a:solidFill>
                          <a:effectLst/>
                          <a:latin typeface="+mn-lt"/>
                          <a:ea typeface="Times New Roman"/>
                        </a:rPr>
                        <a:t>1. Μηχανική της αναπνοής</a:t>
                      </a:r>
                    </a:p>
                  </a:txBody>
                  <a:tcPr>
                    <a:solidFill>
                      <a:srgbClr val="004B82"/>
                    </a:solidFill>
                  </a:tcPr>
                </a:tc>
                <a:tc>
                  <a:txBody>
                    <a:bodyPr/>
                    <a:lstStyle/>
                    <a:p>
                      <a:endParaRPr lang="el-GR" dirty="0">
                        <a:solidFill>
                          <a:schemeClr val="bg1"/>
                        </a:solidFill>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u="none" strike="noStrike" kern="0" dirty="0" smtClean="0">
                          <a:solidFill>
                            <a:schemeClr val="bg1"/>
                          </a:solidFill>
                          <a:effectLst/>
                          <a:latin typeface="+mn-lt"/>
                        </a:rPr>
                        <a:t>Φυσιολογικά όρια</a:t>
                      </a:r>
                      <a:endParaRPr lang="el-GR" sz="1800" b="1" u="sng" kern="0" dirty="0" smtClean="0">
                        <a:solidFill>
                          <a:schemeClr val="bg1"/>
                        </a:solidFill>
                        <a:effectLst/>
                        <a:latin typeface="+mn-lt"/>
                      </a:endParaRPr>
                    </a:p>
                  </a:txBody>
                  <a:tcPr>
                    <a:solidFill>
                      <a:srgbClr val="004B82"/>
                    </a:solidFill>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 Αναπνοές (</a:t>
                      </a:r>
                      <a:r>
                        <a:rPr lang="en-US" sz="1800" b="1" dirty="0" smtClean="0">
                          <a:effectLst/>
                          <a:latin typeface="+mn-lt"/>
                          <a:ea typeface="Times New Roman"/>
                        </a:rPr>
                        <a:t>min</a:t>
                      </a:r>
                      <a:r>
                        <a:rPr lang="el-GR" sz="1800" b="1" baseline="30000" dirty="0" smtClean="0">
                          <a:effectLst/>
                          <a:latin typeface="+mn-lt"/>
                          <a:ea typeface="Times New Roman"/>
                        </a:rPr>
                        <a:t>-1</a:t>
                      </a:r>
                      <a:r>
                        <a:rPr lang="el-GR" sz="1800" b="1" dirty="0" smtClean="0">
                          <a:effectLst/>
                          <a:latin typeface="+mn-lt"/>
                          <a:ea typeface="Times New Roman"/>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820000"/>
                          </a:solidFill>
                          <a:effectLst/>
                          <a:latin typeface="+mn-lt"/>
                          <a:ea typeface="Times New Roman"/>
                        </a:rPr>
                        <a:t>&gt;35</a:t>
                      </a:r>
                    </a:p>
                  </a:txBody>
                  <a:tcPr/>
                </a:tc>
                <a:tc>
                  <a:txBody>
                    <a:bodyPr/>
                    <a:lstStyle/>
                    <a:p>
                      <a:pPr algn="ctr">
                        <a:spcAft>
                          <a:spcPts val="0"/>
                        </a:spcAft>
                      </a:pPr>
                      <a:r>
                        <a:rPr lang="el-GR" sz="1800" b="1" dirty="0" smtClean="0">
                          <a:effectLst/>
                          <a:latin typeface="+mn-lt"/>
                          <a:ea typeface="Times New Roman"/>
                        </a:rPr>
                        <a:t>12-20</a:t>
                      </a:r>
                      <a:endParaRPr lang="el-GR" sz="1800" b="1" dirty="0">
                        <a:effectLst/>
                        <a:latin typeface="+mn-lt"/>
                        <a:ea typeface="Times New Roman"/>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 </a:t>
                      </a:r>
                      <a:r>
                        <a:rPr lang="en-US" sz="1800" b="1" dirty="0" smtClean="0">
                          <a:effectLst/>
                          <a:latin typeface="+mn-lt"/>
                          <a:ea typeface="Times New Roman"/>
                        </a:rPr>
                        <a:t>ZX</a:t>
                      </a:r>
                      <a:r>
                        <a:rPr lang="el-GR" sz="1800" b="1" dirty="0" smtClean="0">
                          <a:effectLst/>
                          <a:latin typeface="+mn-lt"/>
                          <a:ea typeface="Times New Roman"/>
                        </a:rPr>
                        <a:t> (</a:t>
                      </a:r>
                      <a:r>
                        <a:rPr lang="en-US" sz="1800" b="1" dirty="0" smtClean="0">
                          <a:effectLst/>
                          <a:latin typeface="+mn-lt"/>
                          <a:ea typeface="Times New Roman"/>
                        </a:rPr>
                        <a:t>ml</a:t>
                      </a:r>
                      <a:r>
                        <a:rPr lang="el-GR" sz="1800" b="1" dirty="0" smtClean="0">
                          <a:effectLst/>
                          <a:latin typeface="+mn-lt"/>
                          <a:ea typeface="Times New Roman"/>
                        </a:rPr>
                        <a:t>.</a:t>
                      </a:r>
                      <a:r>
                        <a:rPr lang="en-US" sz="1800" b="1" dirty="0" smtClean="0">
                          <a:effectLst/>
                          <a:latin typeface="+mn-lt"/>
                          <a:ea typeface="Times New Roman"/>
                        </a:rPr>
                        <a:t>Kgr</a:t>
                      </a:r>
                      <a:r>
                        <a:rPr lang="el-GR" sz="1800" b="1" dirty="0" smtClean="0">
                          <a:effectLst/>
                          <a:latin typeface="+mn-lt"/>
                          <a:ea typeface="Times New Roman"/>
                        </a:rPr>
                        <a:t> ΣΒ</a:t>
                      </a:r>
                      <a:r>
                        <a:rPr lang="el-GR" sz="1800" b="1" baseline="30000" dirty="0" smtClean="0">
                          <a:effectLst/>
                          <a:latin typeface="+mn-lt"/>
                          <a:ea typeface="Times New Roman"/>
                        </a:rPr>
                        <a:t>-1</a:t>
                      </a:r>
                      <a:r>
                        <a:rPr lang="el-GR" sz="1800" b="1" dirty="0" smtClean="0">
                          <a:effectLst/>
                          <a:latin typeface="+mn-lt"/>
                          <a:ea typeface="Times New Roman"/>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820000"/>
                          </a:solidFill>
                          <a:effectLst/>
                          <a:latin typeface="+mn-lt"/>
                          <a:ea typeface="Times New Roman"/>
                        </a:rPr>
                        <a:t>&lt;10-15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65-75</a:t>
                      </a: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mn-lt"/>
                          <a:ea typeface="Times New Roman"/>
                        </a:rPr>
                        <a:t>VT </a:t>
                      </a:r>
                      <a:r>
                        <a:rPr lang="el-GR" sz="1800" b="1" dirty="0" smtClean="0">
                          <a:effectLst/>
                          <a:latin typeface="+mn-lt"/>
                          <a:ea typeface="Times New Roman"/>
                        </a:rPr>
                        <a:t>(</a:t>
                      </a:r>
                      <a:r>
                        <a:rPr lang="en-US" sz="1800" b="1" dirty="0" smtClean="0">
                          <a:effectLst/>
                          <a:latin typeface="+mn-lt"/>
                          <a:ea typeface="Times New Roman"/>
                        </a:rPr>
                        <a:t>ml</a:t>
                      </a:r>
                      <a:r>
                        <a:rPr lang="el-GR" sz="1800" b="1" dirty="0" smtClean="0">
                          <a:effectLst/>
                          <a:latin typeface="+mn-lt"/>
                          <a:ea typeface="Times New Roman"/>
                        </a:rPr>
                        <a:t>. </a:t>
                      </a:r>
                      <a:r>
                        <a:rPr lang="en-US" sz="1800" b="1" dirty="0" smtClean="0">
                          <a:effectLst/>
                          <a:latin typeface="+mn-lt"/>
                          <a:ea typeface="Times New Roman"/>
                        </a:rPr>
                        <a:t>Kgr</a:t>
                      </a:r>
                      <a:r>
                        <a:rPr lang="el-GR" sz="1800" b="1" dirty="0" smtClean="0">
                          <a:effectLst/>
                          <a:latin typeface="+mn-lt"/>
                          <a:ea typeface="Times New Roman"/>
                        </a:rPr>
                        <a:t> ΣΒ</a:t>
                      </a:r>
                      <a:r>
                        <a:rPr lang="el-GR" sz="1800" b="1" baseline="30000" dirty="0" smtClean="0">
                          <a:effectLst/>
                          <a:latin typeface="+mn-lt"/>
                          <a:ea typeface="Times New Roman"/>
                        </a:rPr>
                        <a:t>-1</a:t>
                      </a:r>
                      <a:r>
                        <a:rPr lang="el-GR" sz="1800" b="1" dirty="0" smtClean="0">
                          <a:effectLst/>
                          <a:latin typeface="+mn-lt"/>
                          <a:ea typeface="Times New Roman"/>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820000"/>
                          </a:solidFill>
                          <a:effectLst/>
                          <a:latin typeface="+mn-lt"/>
                          <a:ea typeface="Times New Roman"/>
                        </a:rPr>
                        <a:t>&lt;3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5-7</a:t>
                      </a:r>
                    </a:p>
                  </a:txBody>
                  <a:tcPr/>
                </a:tc>
              </a:tr>
              <a:tr h="48945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mn-lt"/>
                          <a:ea typeface="Times New Roman"/>
                        </a:rPr>
                        <a:t>Pimax</a:t>
                      </a:r>
                      <a:r>
                        <a:rPr lang="el-GR" sz="1800" b="1" dirty="0" smtClean="0">
                          <a:effectLst/>
                          <a:latin typeface="+mn-lt"/>
                          <a:ea typeface="Times New Roman"/>
                        </a:rPr>
                        <a:t> (</a:t>
                      </a:r>
                      <a:r>
                        <a:rPr lang="en-US" sz="1800" b="1" dirty="0" smtClean="0">
                          <a:effectLst/>
                          <a:latin typeface="+mn-lt"/>
                          <a:ea typeface="Times New Roman"/>
                        </a:rPr>
                        <a:t>cm H</a:t>
                      </a:r>
                      <a:r>
                        <a:rPr lang="el-GR" sz="1800" b="1" dirty="0" smtClean="0">
                          <a:effectLst/>
                          <a:latin typeface="+mn-lt"/>
                          <a:ea typeface="Times New Roman"/>
                        </a:rPr>
                        <a:t>2</a:t>
                      </a:r>
                      <a:r>
                        <a:rPr lang="en-US" sz="1800" b="1" dirty="0" smtClean="0">
                          <a:effectLst/>
                          <a:latin typeface="+mn-lt"/>
                          <a:ea typeface="Times New Roman"/>
                        </a:rPr>
                        <a:t>O</a:t>
                      </a:r>
                      <a:r>
                        <a:rPr lang="el-GR" sz="1800" b="1" dirty="0" smtClean="0">
                          <a:effectLst/>
                          <a:latin typeface="+mn-lt"/>
                          <a:ea typeface="Times New Roman"/>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820000"/>
                          </a:solidFill>
                          <a:effectLst/>
                          <a:latin typeface="+mn-lt"/>
                          <a:ea typeface="Times New Roman"/>
                        </a:rPr>
                        <a:t>&lt;-25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-75 έως –120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2. Ανταλλαγή αερίων</a:t>
                      </a:r>
                    </a:p>
                  </a:txBody>
                  <a:tcPr/>
                </a:tc>
                <a:tc>
                  <a:txBody>
                    <a:bodyPr/>
                    <a:lstStyle/>
                    <a:p>
                      <a:pPr algn="ctr"/>
                      <a:endParaRPr lang="el-GR" dirty="0">
                        <a:solidFill>
                          <a:srgbClr val="820000"/>
                        </a:solidFill>
                      </a:endParaRPr>
                    </a:p>
                  </a:txBody>
                  <a:tcPr/>
                </a:tc>
                <a:tc>
                  <a:txBody>
                    <a:bodyPr/>
                    <a:lstStyle/>
                    <a:p>
                      <a:pPr algn="ctr"/>
                      <a:endParaRPr lang="el-GR" dirty="0"/>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mn-lt"/>
                          <a:ea typeface="Times New Roman"/>
                        </a:rPr>
                        <a:t>PaO</a:t>
                      </a:r>
                      <a:r>
                        <a:rPr lang="el-GR" sz="1800" b="1" dirty="0" smtClean="0">
                          <a:effectLst/>
                          <a:latin typeface="+mn-lt"/>
                          <a:ea typeface="Times New Roman"/>
                        </a:rPr>
                        <a:t>2 (</a:t>
                      </a:r>
                      <a:r>
                        <a:rPr lang="en-US" sz="1800" b="1" dirty="0" smtClean="0">
                          <a:effectLst/>
                          <a:latin typeface="+mn-lt"/>
                          <a:ea typeface="Times New Roman"/>
                        </a:rPr>
                        <a:t>mmHg</a:t>
                      </a:r>
                      <a:r>
                        <a:rPr lang="el-GR" sz="1800" b="1" dirty="0" smtClean="0">
                          <a:effectLst/>
                          <a:latin typeface="+mn-lt"/>
                          <a:ea typeface="Times New Roman"/>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820000"/>
                          </a:solidFill>
                          <a:effectLst/>
                          <a:latin typeface="+mn-lt"/>
                          <a:ea typeface="Times New Roman"/>
                        </a:rPr>
                        <a:t>&lt;60 (</a:t>
                      </a:r>
                      <a:r>
                        <a:rPr lang="en-US" sz="1800" b="1" dirty="0" smtClean="0">
                          <a:solidFill>
                            <a:srgbClr val="820000"/>
                          </a:solidFill>
                          <a:effectLst/>
                          <a:latin typeface="+mn-lt"/>
                          <a:ea typeface="Times New Roman"/>
                        </a:rPr>
                        <a:t>FiO</a:t>
                      </a:r>
                      <a:r>
                        <a:rPr lang="el-GR" sz="1800" b="1" dirty="0" smtClean="0">
                          <a:solidFill>
                            <a:srgbClr val="820000"/>
                          </a:solidFill>
                          <a:effectLst/>
                          <a:latin typeface="+mn-lt"/>
                          <a:ea typeface="Times New Roman"/>
                        </a:rPr>
                        <a:t>2≥0,6)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75-100 (21%)</a:t>
                      </a: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 </a:t>
                      </a:r>
                      <a:r>
                        <a:rPr lang="en-US" sz="1800" b="1" dirty="0" smtClean="0">
                          <a:effectLst/>
                          <a:latin typeface="+mn-lt"/>
                          <a:ea typeface="Times New Roman"/>
                        </a:rPr>
                        <a:t>PaCO</a:t>
                      </a:r>
                      <a:r>
                        <a:rPr lang="el-GR" sz="1800" b="1" dirty="0" smtClean="0">
                          <a:effectLst/>
                          <a:latin typeface="+mn-lt"/>
                          <a:ea typeface="Times New Roman"/>
                        </a:rPr>
                        <a:t>2 (</a:t>
                      </a:r>
                      <a:r>
                        <a:rPr lang="en-US" sz="1800" b="1" dirty="0" smtClean="0">
                          <a:effectLst/>
                          <a:latin typeface="+mn-lt"/>
                          <a:ea typeface="Times New Roman"/>
                        </a:rPr>
                        <a:t>mmHg</a:t>
                      </a:r>
                      <a:r>
                        <a:rPr lang="el-GR" sz="1800" b="1" dirty="0" smtClean="0">
                          <a:effectLst/>
                          <a:latin typeface="+mn-lt"/>
                          <a:ea typeface="Times New Roman"/>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820000"/>
                          </a:solidFill>
                          <a:effectLst/>
                          <a:latin typeface="+mn-lt"/>
                          <a:ea typeface="Times New Roman"/>
                        </a:rPr>
                        <a:t>&gt;60 δεν ισχύει στη ΧΑΠ</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mn-lt"/>
                          <a:ea typeface="Times New Roman"/>
                        </a:rPr>
                        <a:t>35-45</a:t>
                      </a:r>
                      <a:endParaRPr lang="el-GR" sz="1800" b="1" dirty="0" smtClean="0">
                        <a:effectLst/>
                        <a:latin typeface="+mn-lt"/>
                        <a:ea typeface="Times New Roman"/>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mn-lt"/>
                          <a:ea typeface="Times New Roman"/>
                        </a:rPr>
                        <a:t> P (</a:t>
                      </a:r>
                      <a:r>
                        <a:rPr lang="el-GR" sz="1800" b="1" dirty="0" smtClean="0">
                          <a:effectLst/>
                          <a:latin typeface="+mn-lt"/>
                          <a:ea typeface="Times New Roman"/>
                        </a:rPr>
                        <a:t>Α</a:t>
                      </a:r>
                      <a:r>
                        <a:rPr lang="en-US" sz="1800" b="1" dirty="0" smtClean="0">
                          <a:effectLst/>
                          <a:latin typeface="+mn-lt"/>
                          <a:ea typeface="Times New Roman"/>
                        </a:rPr>
                        <a:t>-a)</a:t>
                      </a:r>
                      <a:r>
                        <a:rPr lang="el-GR" sz="1800" b="1" dirty="0" smtClean="0">
                          <a:effectLst/>
                          <a:latin typeface="+mn-lt"/>
                          <a:ea typeface="Times New Roman"/>
                        </a:rPr>
                        <a:t>Ο</a:t>
                      </a:r>
                      <a:r>
                        <a:rPr lang="en-US" sz="1800" b="1" dirty="0" smtClean="0">
                          <a:effectLst/>
                          <a:latin typeface="+mn-lt"/>
                          <a:ea typeface="Times New Roman"/>
                        </a:rPr>
                        <a:t>2 (mmHg)</a:t>
                      </a:r>
                      <a:endParaRPr lang="el-GR" sz="1800" b="1" dirty="0" smtClean="0">
                        <a:effectLst/>
                        <a:latin typeface="+mn-lt"/>
                        <a:ea typeface="Times New Roman"/>
                      </a:endParaRPr>
                    </a:p>
                  </a:txBody>
                  <a:tcPr/>
                </a:tc>
                <a:tc>
                  <a:txBody>
                    <a:bodyPr/>
                    <a:lstStyle/>
                    <a:p>
                      <a:pPr algn="ctr"/>
                      <a:r>
                        <a:rPr lang="el-GR" sz="1800" b="1" dirty="0" smtClean="0">
                          <a:solidFill>
                            <a:srgbClr val="820000"/>
                          </a:solidFill>
                          <a:effectLst/>
                          <a:latin typeface="+mn-lt"/>
                          <a:ea typeface="Times New Roman"/>
                        </a:rPr>
                        <a:t>&gt;350 (</a:t>
                      </a:r>
                      <a:r>
                        <a:rPr lang="en-US" sz="1800" b="1" dirty="0" smtClean="0">
                          <a:solidFill>
                            <a:srgbClr val="820000"/>
                          </a:solidFill>
                          <a:effectLst/>
                          <a:latin typeface="+mn-lt"/>
                          <a:ea typeface="Times New Roman"/>
                        </a:rPr>
                        <a:t>FiO</a:t>
                      </a:r>
                      <a:r>
                        <a:rPr lang="el-GR" sz="1800" b="1" dirty="0" smtClean="0">
                          <a:solidFill>
                            <a:srgbClr val="820000"/>
                          </a:solidFill>
                          <a:effectLst/>
                          <a:latin typeface="+mn-lt"/>
                          <a:ea typeface="Times New Roman"/>
                        </a:rPr>
                        <a:t>2=1.0</a:t>
                      </a:r>
                      <a:endParaRPr lang="el-GR" dirty="0">
                        <a:solidFill>
                          <a:srgbClr val="82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25-65</a:t>
                      </a: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 </a:t>
                      </a:r>
                      <a:r>
                        <a:rPr lang="en-US" sz="1800" b="1" dirty="0" smtClean="0">
                          <a:effectLst/>
                          <a:latin typeface="+mn-lt"/>
                          <a:ea typeface="Times New Roman"/>
                        </a:rPr>
                        <a:t>Vd</a:t>
                      </a:r>
                      <a:r>
                        <a:rPr lang="el-GR" sz="1800" b="1" dirty="0" smtClean="0">
                          <a:effectLst/>
                          <a:latin typeface="+mn-lt"/>
                          <a:ea typeface="Times New Roman"/>
                        </a:rPr>
                        <a:t>/</a:t>
                      </a:r>
                      <a:r>
                        <a:rPr lang="en-US" sz="1800" b="1" dirty="0" smtClean="0">
                          <a:effectLst/>
                          <a:latin typeface="+mn-lt"/>
                          <a:ea typeface="Times New Roman"/>
                        </a:rPr>
                        <a:t>Vt</a:t>
                      </a:r>
                      <a:endParaRPr lang="el-GR" sz="1800" b="1" dirty="0" smtClean="0">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820000"/>
                          </a:solidFill>
                          <a:effectLst/>
                          <a:latin typeface="+mn-lt"/>
                          <a:ea typeface="Times New Roman"/>
                        </a:rPr>
                        <a:t>&gt;0,60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ea typeface="Times New Roman"/>
                        </a:rPr>
                        <a:t>0,30-0,40</a:t>
                      </a:r>
                    </a:p>
                  </a:txBody>
                  <a:tcPr/>
                </a:tc>
              </a:tr>
            </a:tbl>
          </a:graphicData>
        </a:graphic>
      </p:graphicFrame>
      <p:sp>
        <p:nvSpPr>
          <p:cNvPr id="7" name="Rectangle 6"/>
          <p:cNvSpPr/>
          <p:nvPr/>
        </p:nvSpPr>
        <p:spPr>
          <a:xfrm>
            <a:off x="5868144" y="5287731"/>
            <a:ext cx="2376264"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1592865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687" y="1608994"/>
            <a:ext cx="3398069" cy="38164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rmAutofit/>
          </a:bodyPr>
          <a:lstStyle/>
          <a:p>
            <a:pPr lvl="0"/>
            <a:r>
              <a:rPr lang="el-GR" dirty="0"/>
              <a:t>Αναπνευστική </a:t>
            </a:r>
            <a:r>
              <a:rPr lang="el-GR" dirty="0" smtClean="0"/>
              <a:t>ανεπάρκεια </a:t>
            </a:r>
            <a:r>
              <a:rPr lang="el-GR" sz="2800" b="0" kern="0" dirty="0" smtClean="0">
                <a:cs typeface="Arial" charset="0"/>
              </a:rPr>
              <a:t>(</a:t>
            </a:r>
            <a:r>
              <a:rPr lang="en-US" sz="2800" b="0" kern="0" dirty="0" smtClean="0">
                <a:cs typeface="Arial" charset="0"/>
              </a:rPr>
              <a:t>3</a:t>
            </a:r>
            <a:r>
              <a:rPr lang="el-GR" sz="2800" b="0" kern="0" dirty="0" smtClean="0">
                <a:cs typeface="Arial" charset="0"/>
              </a:rPr>
              <a:t> </a:t>
            </a:r>
            <a:r>
              <a:rPr lang="el-GR" sz="2800" b="0" kern="0" dirty="0">
                <a:cs typeface="Arial" charset="0"/>
              </a:rPr>
              <a:t>από </a:t>
            </a:r>
            <a:r>
              <a:rPr lang="en-US" sz="2800" b="0" kern="0" dirty="0" smtClean="0">
                <a:cs typeface="Arial" charset="0"/>
              </a:rPr>
              <a:t>3</a:t>
            </a:r>
            <a:r>
              <a:rPr lang="el-GR" sz="2800" b="0" kern="0" dirty="0" smtClean="0">
                <a:cs typeface="Arial" charset="0"/>
              </a:rPr>
              <a:t>)</a:t>
            </a:r>
            <a:endParaRPr lang="el-GR" sz="2800" dirty="0"/>
          </a:p>
        </p:txBody>
      </p:sp>
      <p:sp>
        <p:nvSpPr>
          <p:cNvPr id="3" name="Content Placeholder 2"/>
          <p:cNvSpPr>
            <a:spLocks noGrp="1"/>
          </p:cNvSpPr>
          <p:nvPr>
            <p:ph idx="1"/>
          </p:nvPr>
        </p:nvSpPr>
        <p:spPr>
          <a:xfrm>
            <a:off x="457200" y="1196752"/>
            <a:ext cx="5410944" cy="1584176"/>
          </a:xfrm>
          <a:ln>
            <a:solidFill>
              <a:srgbClr val="820000"/>
            </a:solidFill>
          </a:ln>
        </p:spPr>
        <p:txBody>
          <a:bodyPr>
            <a:normAutofit/>
          </a:bodyPr>
          <a:lstStyle/>
          <a:p>
            <a:pPr lvl="0" fontAlgn="base">
              <a:spcBef>
                <a:spcPts val="1200"/>
              </a:spcBef>
              <a:spcAft>
                <a:spcPct val="0"/>
              </a:spcAft>
              <a:buFont typeface="Wingdings" pitchFamily="2" charset="2"/>
              <a:buChar char="v"/>
            </a:pPr>
            <a:r>
              <a:rPr lang="el-GR" sz="2400" b="1" kern="0" dirty="0" smtClean="0">
                <a:solidFill>
                  <a:srgbClr val="000000"/>
                </a:solidFill>
                <a:latin typeface="Calibri" pitchFamily="34" charset="0"/>
                <a:cs typeface="Arial" charset="0"/>
              </a:rPr>
              <a:t>Μέτρηση αερίων αρτηριακού αίματος</a:t>
            </a:r>
            <a:endParaRPr lang="el-GR" sz="2800" b="1" kern="0" dirty="0">
              <a:solidFill>
                <a:srgbClr val="000000"/>
              </a:solidFill>
              <a:latin typeface="Calibri" pitchFamily="34" charset="0"/>
              <a:cs typeface="Arial" charset="0"/>
            </a:endParaRPr>
          </a:p>
          <a:p>
            <a:pPr marL="447675" lvl="0" indent="-447675" fontAlgn="base">
              <a:spcBef>
                <a:spcPts val="1200"/>
              </a:spcBef>
              <a:spcAft>
                <a:spcPct val="0"/>
              </a:spcAft>
              <a:buFontTx/>
              <a:buChar char="•"/>
            </a:pPr>
            <a:r>
              <a:rPr lang="en-US" sz="2400" b="1" kern="0" dirty="0">
                <a:solidFill>
                  <a:srgbClr val="A50021"/>
                </a:solidFill>
                <a:latin typeface="Calibri" pitchFamily="34" charset="0"/>
                <a:cs typeface="Arial" charset="0"/>
              </a:rPr>
              <a:t>PaO2</a:t>
            </a:r>
            <a:r>
              <a:rPr lang="el-GR" sz="2400" b="1" kern="0" dirty="0">
                <a:solidFill>
                  <a:srgbClr val="A50021"/>
                </a:solidFill>
                <a:latin typeface="Calibri" pitchFamily="34" charset="0"/>
                <a:cs typeface="Arial" charset="0"/>
              </a:rPr>
              <a:t> &lt; 60 </a:t>
            </a:r>
            <a:r>
              <a:rPr lang="en-US" sz="2400" b="1" kern="0" dirty="0">
                <a:solidFill>
                  <a:srgbClr val="A50021"/>
                </a:solidFill>
                <a:latin typeface="Calibri" pitchFamily="34" charset="0"/>
                <a:cs typeface="Arial" charset="0"/>
              </a:rPr>
              <a:t>mmHg</a:t>
            </a:r>
            <a:r>
              <a:rPr lang="el-GR" sz="2400" b="1" kern="0" dirty="0">
                <a:solidFill>
                  <a:srgbClr val="A50021"/>
                </a:solidFill>
                <a:latin typeface="Calibri" pitchFamily="34" charset="0"/>
                <a:cs typeface="Arial" charset="0"/>
              </a:rPr>
              <a:t> ή</a:t>
            </a:r>
            <a:endParaRPr lang="en-US" sz="2400" b="1" kern="0" dirty="0">
              <a:solidFill>
                <a:srgbClr val="A50021"/>
              </a:solidFill>
              <a:latin typeface="Calibri" pitchFamily="34" charset="0"/>
              <a:cs typeface="Arial" charset="0"/>
            </a:endParaRPr>
          </a:p>
          <a:p>
            <a:pPr marL="447675" lvl="0" indent="-447675" fontAlgn="base">
              <a:spcBef>
                <a:spcPts val="1200"/>
              </a:spcBef>
              <a:spcAft>
                <a:spcPct val="0"/>
              </a:spcAft>
              <a:buFontTx/>
              <a:buChar char="•"/>
            </a:pPr>
            <a:r>
              <a:rPr lang="en-US" sz="2400" b="1" kern="0" dirty="0">
                <a:solidFill>
                  <a:srgbClr val="A50021"/>
                </a:solidFill>
                <a:latin typeface="Calibri" pitchFamily="34" charset="0"/>
                <a:cs typeface="Arial" charset="0"/>
              </a:rPr>
              <a:t>PaCO2 </a:t>
            </a:r>
            <a:r>
              <a:rPr lang="el-GR" sz="2400" b="1" kern="0" dirty="0">
                <a:solidFill>
                  <a:srgbClr val="A50021"/>
                </a:solidFill>
                <a:latin typeface="Calibri" pitchFamily="34" charset="0"/>
                <a:cs typeface="Arial" charset="0"/>
              </a:rPr>
              <a:t>&gt;40-45 </a:t>
            </a:r>
            <a:r>
              <a:rPr lang="en-US" sz="2400" b="1" kern="0" dirty="0">
                <a:solidFill>
                  <a:srgbClr val="A50021"/>
                </a:solidFill>
                <a:latin typeface="Calibri" pitchFamily="34" charset="0"/>
                <a:cs typeface="Arial" charset="0"/>
              </a:rPr>
              <a:t>mmHg</a:t>
            </a:r>
            <a:r>
              <a:rPr lang="el-GR" sz="2400" b="1" kern="0" dirty="0">
                <a:solidFill>
                  <a:srgbClr val="A50021"/>
                </a:solidFill>
                <a:latin typeface="Calibri" pitchFamily="34" charset="0"/>
                <a:cs typeface="Arial" charset="0"/>
              </a:rPr>
              <a:t> ή και τα </a:t>
            </a:r>
            <a:r>
              <a:rPr lang="el-GR" sz="2400" b="1" kern="0" dirty="0" smtClean="0">
                <a:solidFill>
                  <a:srgbClr val="A50021"/>
                </a:solidFill>
                <a:latin typeface="Calibri" pitchFamily="34" charset="0"/>
                <a:cs typeface="Arial" charset="0"/>
              </a:rPr>
              <a:t>δύο</a:t>
            </a:r>
            <a:endParaRPr lang="en-US" sz="2400" b="1" kern="0" dirty="0" smtClean="0">
              <a:solidFill>
                <a:srgbClr val="A50021"/>
              </a:solidFill>
              <a:latin typeface="Calibri" pitchFamily="34" charset="0"/>
              <a:cs typeface="Arial" charset="0"/>
            </a:endParaRPr>
          </a:p>
          <a:p>
            <a:pPr marL="447675" lvl="0" indent="-447675" fontAlgn="base">
              <a:spcBef>
                <a:spcPts val="1200"/>
              </a:spcBef>
              <a:spcAft>
                <a:spcPct val="0"/>
              </a:spcAft>
              <a:buFontTx/>
              <a:buChar char="•"/>
            </a:pPr>
            <a:endParaRPr lang="en-US" sz="2400" b="1" kern="0" dirty="0" smtClean="0">
              <a:solidFill>
                <a:srgbClr val="A50021"/>
              </a:solidFill>
              <a:latin typeface="Calibri" pitchFamily="34" charset="0"/>
              <a:cs typeface="Arial" charset="0"/>
            </a:endParaRPr>
          </a:p>
        </p:txBody>
      </p:sp>
      <p:sp>
        <p:nvSpPr>
          <p:cNvPr id="9" name="Rectangle 8"/>
          <p:cNvSpPr/>
          <p:nvPr/>
        </p:nvSpPr>
        <p:spPr>
          <a:xfrm>
            <a:off x="3275856" y="5517232"/>
            <a:ext cx="2376264"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
        <p:nvSpPr>
          <p:cNvPr id="8" name="Rectangle 7"/>
          <p:cNvSpPr/>
          <p:nvPr/>
        </p:nvSpPr>
        <p:spPr>
          <a:xfrm>
            <a:off x="457200" y="3256297"/>
            <a:ext cx="5194920" cy="2103333"/>
          </a:xfrm>
          <a:prstGeom prst="rect">
            <a:avLst/>
          </a:prstGeom>
        </p:spPr>
        <p:txBody>
          <a:bodyPr wrap="square">
            <a:spAutoFit/>
          </a:bodyPr>
          <a:lstStyle/>
          <a:p>
            <a:pPr>
              <a:lnSpc>
                <a:spcPct val="110000"/>
              </a:lnSpc>
              <a:spcBef>
                <a:spcPts val="1200"/>
              </a:spcBef>
            </a:pPr>
            <a:r>
              <a:rPr lang="el-GR" sz="2400" dirty="0">
                <a:latin typeface="+mn-lt"/>
              </a:rPr>
              <a:t>Ο μηχανικός αερισμός θα πρέπει να εφαρμόζεται όταν η ικανότητα του ασθενούς να διατηρεί την ανταλλαγή των αερίων έχει μειωθεί σε τέτοιο βαθμό, ώστε να απειλείται η ζωή του</a:t>
            </a:r>
            <a:endParaRPr lang="el-GR" sz="2400" b="1" kern="0" dirty="0">
              <a:solidFill>
                <a:srgbClr val="A50021"/>
              </a:solidFill>
              <a:latin typeface="+mn-lt"/>
              <a:cs typeface="Arial" charset="0"/>
            </a:endParaRPr>
          </a:p>
        </p:txBody>
      </p:sp>
      <p:sp>
        <p:nvSpPr>
          <p:cNvPr id="10" name="Rectangle 9"/>
          <p:cNvSpPr/>
          <p:nvPr/>
        </p:nvSpPr>
        <p:spPr>
          <a:xfrm>
            <a:off x="5932223" y="5433490"/>
            <a:ext cx="299499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Radial </a:t>
            </a:r>
            <a:r>
              <a:rPr lang="en-US" sz="1200" dirty="0">
                <a:solidFill>
                  <a:schemeClr val="tx1">
                    <a:lumMod val="75000"/>
                    <a:lumOff val="25000"/>
                  </a:schemeClr>
                </a:solidFill>
                <a:latin typeface="+mn-lt"/>
                <a:hlinkClick r:id="rId3"/>
              </a:rPr>
              <a:t>artery </a:t>
            </a:r>
            <a:r>
              <a:rPr lang="en-US" sz="1200" dirty="0" smtClean="0">
                <a:solidFill>
                  <a:schemeClr val="tx1">
                    <a:lumMod val="75000"/>
                    <a:lumOff val="25000"/>
                  </a:schemeClr>
                </a:solidFill>
                <a:latin typeface="+mn-lt"/>
                <a:hlinkClick r:id="rId3"/>
              </a:rPr>
              <a:t>puncture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tooltip="User:Wakebrdkid (page does not exist)"/>
              </a:rPr>
              <a:t>Michael </a:t>
            </a:r>
            <a:r>
              <a:rPr lang="en-US" sz="1200" dirty="0" smtClean="0">
                <a:solidFill>
                  <a:schemeClr val="tx1">
                    <a:lumMod val="75000"/>
                    <a:lumOff val="25000"/>
                  </a:schemeClr>
                </a:solidFill>
                <a:latin typeface="+mn-lt"/>
                <a:hlinkClick r:id="rId4" tooltip="User:Wakebrdkid (page does not exist)"/>
              </a:rPr>
              <a:t>Hale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978329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lvl="0"/>
            <a:r>
              <a:rPr lang="el-GR" dirty="0"/>
              <a:t>Τρόποι Μηχανικού </a:t>
            </a:r>
            <a:r>
              <a:rPr lang="el-GR" dirty="0" smtClean="0"/>
              <a:t>Αερισμού</a:t>
            </a:r>
            <a:endParaRPr lang="el-GR" dirty="0"/>
          </a:p>
        </p:txBody>
      </p:sp>
      <p:sp>
        <p:nvSpPr>
          <p:cNvPr id="3" name="Content Placeholder 2"/>
          <p:cNvSpPr>
            <a:spLocks noGrp="1"/>
          </p:cNvSpPr>
          <p:nvPr>
            <p:ph idx="1"/>
          </p:nvPr>
        </p:nvSpPr>
        <p:spPr/>
        <p:txBody>
          <a:bodyPr/>
          <a:lstStyle/>
          <a:p>
            <a:r>
              <a:rPr lang="el-GR" dirty="0" smtClean="0"/>
              <a:t>Μη Επεμβατικός ΜΑ</a:t>
            </a:r>
            <a:endParaRPr lang="el-GR" dirty="0"/>
          </a:p>
        </p:txBody>
      </p:sp>
      <p:sp>
        <p:nvSpPr>
          <p:cNvPr id="4" name="Content Placeholder 3"/>
          <p:cNvSpPr>
            <a:spLocks noGrp="1"/>
          </p:cNvSpPr>
          <p:nvPr>
            <p:ph sz="half" idx="4294967295"/>
          </p:nvPr>
        </p:nvSpPr>
        <p:spPr>
          <a:xfrm>
            <a:off x="4932040" y="1196752"/>
            <a:ext cx="4038600" cy="749300"/>
          </a:xfrm>
        </p:spPr>
        <p:txBody>
          <a:bodyPr/>
          <a:lstStyle/>
          <a:p>
            <a:r>
              <a:rPr lang="el-GR" dirty="0" smtClean="0"/>
              <a:t>Επεμβατικός ΜΑ</a:t>
            </a:r>
            <a:endParaRPr lang="el-GR" dirty="0"/>
          </a:p>
        </p:txBody>
      </p:sp>
      <p:sp>
        <p:nvSpPr>
          <p:cNvPr id="7" name="Rectangle 6"/>
          <p:cNvSpPr/>
          <p:nvPr/>
        </p:nvSpPr>
        <p:spPr>
          <a:xfrm>
            <a:off x="526414" y="1916832"/>
            <a:ext cx="7934018" cy="461665"/>
          </a:xfrm>
          <a:prstGeom prst="rect">
            <a:avLst/>
          </a:prstGeom>
          <a:solidFill>
            <a:schemeClr val="bg2">
              <a:lumMod val="90000"/>
            </a:schemeClr>
          </a:solidFill>
        </p:spPr>
        <p:txBody>
          <a:bodyPr wrap="square">
            <a:spAutoFit/>
          </a:bodyPr>
          <a:lstStyle/>
          <a:p>
            <a:pPr lvl="0"/>
            <a:r>
              <a:rPr lang="el-GR" sz="2400" b="1" dirty="0">
                <a:latin typeface="+mn-lt"/>
              </a:rPr>
              <a:t>Γενικές αρχές </a:t>
            </a:r>
          </a:p>
        </p:txBody>
      </p:sp>
      <p:sp>
        <p:nvSpPr>
          <p:cNvPr id="9" name="Rectangle 8"/>
          <p:cNvSpPr/>
          <p:nvPr/>
        </p:nvSpPr>
        <p:spPr>
          <a:xfrm>
            <a:off x="504463" y="2564904"/>
            <a:ext cx="6984775" cy="3785652"/>
          </a:xfrm>
          <a:prstGeom prst="rect">
            <a:avLst/>
          </a:prstGeom>
        </p:spPr>
        <p:txBody>
          <a:bodyPr wrap="square">
            <a:spAutoFit/>
          </a:bodyPr>
          <a:lstStyle/>
          <a:p>
            <a:pPr marL="342900" lvl="0" indent="-342900" fontAlgn="base">
              <a:spcAft>
                <a:spcPct val="0"/>
              </a:spcAft>
              <a:buClr>
                <a:srgbClr val="820000"/>
              </a:buClr>
              <a:buSzPct val="70000"/>
              <a:buFont typeface="Arial" panose="020B0604020202020204" pitchFamily="34" charset="0"/>
              <a:buChar char="•"/>
            </a:pPr>
            <a:r>
              <a:rPr lang="el-GR" sz="2400" kern="0" dirty="0">
                <a:latin typeface="Calibri" pitchFamily="34" charset="0"/>
              </a:rPr>
              <a:t>Διασωλήνωση της τραχείας γίνεται για την αντιμετώπιση υπάρχουσας ή επαπειλούμενης αναπνευστικής ανεπαρκείας </a:t>
            </a:r>
          </a:p>
          <a:p>
            <a:pPr marL="342900" lvl="0" indent="-342900" fontAlgn="base">
              <a:spcAft>
                <a:spcPct val="0"/>
              </a:spcAft>
              <a:buClr>
                <a:srgbClr val="820000"/>
              </a:buClr>
              <a:buSzPct val="70000"/>
              <a:buFont typeface="Arial" panose="020B0604020202020204" pitchFamily="34" charset="0"/>
              <a:buChar char="•"/>
            </a:pPr>
            <a:endParaRPr lang="el-GR" sz="2400" kern="0" dirty="0">
              <a:latin typeface="Calibri" pitchFamily="34" charset="0"/>
            </a:endParaRPr>
          </a:p>
          <a:p>
            <a:pPr marL="342900" lvl="0" indent="-342900" fontAlgn="base">
              <a:spcAft>
                <a:spcPct val="0"/>
              </a:spcAft>
              <a:buClr>
                <a:srgbClr val="820000"/>
              </a:buClr>
              <a:buSzPct val="70000"/>
              <a:buFont typeface="Arial" panose="020B0604020202020204" pitchFamily="34" charset="0"/>
              <a:buChar char="•"/>
            </a:pPr>
            <a:r>
              <a:rPr lang="en-US" sz="2400" kern="0" dirty="0">
                <a:latin typeface="Calibri" pitchFamily="34" charset="0"/>
              </a:rPr>
              <a:t>“</a:t>
            </a:r>
            <a:r>
              <a:rPr lang="el-GR" sz="2400" kern="0" dirty="0">
                <a:latin typeface="Calibri" pitchFamily="34" charset="0"/>
              </a:rPr>
              <a:t>Το να </a:t>
            </a:r>
            <a:r>
              <a:rPr lang="el-GR" sz="2400" kern="0" dirty="0" smtClean="0">
                <a:latin typeface="Calibri" pitchFamily="34" charset="0"/>
              </a:rPr>
              <a:t>σκεφτούμε</a:t>
            </a:r>
            <a:r>
              <a:rPr lang="en-US" sz="2400" kern="0" dirty="0" smtClean="0">
                <a:latin typeface="Calibri" pitchFamily="34" charset="0"/>
              </a:rPr>
              <a:t>”</a:t>
            </a:r>
            <a:r>
              <a:rPr lang="el-GR" sz="2400" kern="0" dirty="0" smtClean="0">
                <a:latin typeface="Calibri" pitchFamily="34" charset="0"/>
              </a:rPr>
              <a:t> </a:t>
            </a:r>
            <a:r>
              <a:rPr lang="el-GR" sz="2400" kern="0" dirty="0">
                <a:latin typeface="Calibri" pitchFamily="34" charset="0"/>
              </a:rPr>
              <a:t>να </a:t>
            </a:r>
            <a:r>
              <a:rPr lang="el-GR" sz="2400" kern="0" dirty="0" smtClean="0">
                <a:latin typeface="Calibri" pitchFamily="34" charset="0"/>
              </a:rPr>
              <a:t>διασωληνώσουμε  </a:t>
            </a:r>
            <a:r>
              <a:rPr lang="el-GR" sz="2400" kern="0" dirty="0">
                <a:latin typeface="Calibri" pitchFamily="34" charset="0"/>
              </a:rPr>
              <a:t>κάποιον (επειγόντως ή επιλεκτικά) δεν αποτελεί </a:t>
            </a:r>
            <a:r>
              <a:rPr lang="en-US" sz="2400" kern="0" dirty="0">
                <a:latin typeface="Calibri" pitchFamily="34" charset="0"/>
              </a:rPr>
              <a:t>: “</a:t>
            </a:r>
            <a:r>
              <a:rPr lang="el-GR" sz="2400" kern="0" dirty="0">
                <a:latin typeface="Calibri" pitchFamily="34" charset="0"/>
              </a:rPr>
              <a:t>πράξη αδυναμίας</a:t>
            </a:r>
            <a:r>
              <a:rPr lang="en-US" sz="2400" kern="0" dirty="0">
                <a:latin typeface="Calibri" pitchFamily="34" charset="0"/>
              </a:rPr>
              <a:t>”</a:t>
            </a:r>
          </a:p>
          <a:p>
            <a:pPr marL="342900" lvl="0" indent="-342900" fontAlgn="base">
              <a:spcAft>
                <a:spcPct val="0"/>
              </a:spcAft>
              <a:buClr>
                <a:srgbClr val="820000"/>
              </a:buClr>
              <a:buSzPct val="70000"/>
              <a:buFont typeface="Arial" panose="020B0604020202020204" pitchFamily="34" charset="0"/>
              <a:buChar char="•"/>
            </a:pPr>
            <a:endParaRPr lang="el-GR" sz="2400" kern="0" dirty="0">
              <a:latin typeface="Calibri" pitchFamily="34" charset="0"/>
            </a:endParaRPr>
          </a:p>
          <a:p>
            <a:pPr marL="342900" lvl="0" indent="-342900" fontAlgn="base">
              <a:spcAft>
                <a:spcPct val="0"/>
              </a:spcAft>
              <a:buClr>
                <a:srgbClr val="820000"/>
              </a:buClr>
              <a:buSzPct val="70000"/>
              <a:buFont typeface="Arial" panose="020B0604020202020204" pitchFamily="34" charset="0"/>
              <a:buChar char="•"/>
            </a:pPr>
            <a:r>
              <a:rPr lang="el-GR" sz="2400" kern="0" dirty="0">
                <a:latin typeface="Calibri" pitchFamily="34" charset="0"/>
              </a:rPr>
              <a:t> Ο ενδοτραχειακός σωλήνας δεν είναι νόσος και οι αναπνευστήρες δεν προκαλούν εξάρτηση</a:t>
            </a:r>
          </a:p>
        </p:txBody>
      </p:sp>
      <p:sp>
        <p:nvSpPr>
          <p:cNvPr id="10" name="Rectangle 9"/>
          <p:cNvSpPr/>
          <p:nvPr/>
        </p:nvSpPr>
        <p:spPr>
          <a:xfrm>
            <a:off x="5112974" y="6350556"/>
            <a:ext cx="2376264"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422013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Autofit/>
          </a:bodyPr>
          <a:lstStyle/>
          <a:p>
            <a:r>
              <a:rPr lang="el-GR" sz="4000" b="1" dirty="0">
                <a:latin typeface="+mn-lt"/>
              </a:rPr>
              <a:t>Ενδοτραχειακή διασωλήνωση</a:t>
            </a:r>
            <a:r>
              <a:rPr lang="en-US" sz="4000" b="1" dirty="0">
                <a:latin typeface="+mn-lt"/>
              </a:rPr>
              <a:t/>
            </a:r>
            <a:br>
              <a:rPr lang="en-US" sz="4000" b="1" dirty="0">
                <a:latin typeface="+mn-lt"/>
              </a:rPr>
            </a:br>
            <a:r>
              <a:rPr lang="el-GR" sz="4000" b="1" dirty="0" smtClean="0">
                <a:latin typeface="+mn-lt"/>
              </a:rPr>
              <a:t>(</a:t>
            </a:r>
            <a:r>
              <a:rPr lang="en-US" sz="4000" b="1" dirty="0" smtClean="0">
                <a:latin typeface="+mn-lt"/>
              </a:rPr>
              <a:t>Gold standard</a:t>
            </a:r>
            <a:r>
              <a:rPr lang="el-GR" sz="4000" b="1" dirty="0" smtClean="0">
                <a:latin typeface="+mn-lt"/>
              </a:rPr>
              <a:t>)</a:t>
            </a:r>
            <a:endParaRPr lang="el-GR" sz="4000" b="1" dirty="0">
              <a:latin typeface="+mn-lt"/>
            </a:endParaRPr>
          </a:p>
        </p:txBody>
      </p:sp>
      <p:sp>
        <p:nvSpPr>
          <p:cNvPr id="4" name="Content Placeholder 3"/>
          <p:cNvSpPr>
            <a:spLocks noGrp="1"/>
          </p:cNvSpPr>
          <p:nvPr>
            <p:ph idx="1"/>
          </p:nvPr>
        </p:nvSpPr>
        <p:spPr>
          <a:xfrm>
            <a:off x="457200" y="1340768"/>
            <a:ext cx="8229600" cy="2088232"/>
          </a:xfrm>
        </p:spPr>
        <p:txBody>
          <a:bodyPr>
            <a:normAutofit/>
          </a:bodyPr>
          <a:lstStyle/>
          <a:p>
            <a:r>
              <a:rPr lang="el-GR" sz="2400" dirty="0"/>
              <a:t>Εξασφαλίζει απόλυτο έλεγχο αεραγωγών </a:t>
            </a:r>
          </a:p>
          <a:p>
            <a:r>
              <a:rPr lang="el-GR" sz="2400" dirty="0"/>
              <a:t>Εξασφαλίζει τον αερισμό</a:t>
            </a:r>
          </a:p>
          <a:p>
            <a:r>
              <a:rPr lang="el-GR" sz="2400" dirty="0"/>
              <a:t>Προστατεύει από εισρόφηση (όχι απόλυτα) </a:t>
            </a:r>
          </a:p>
          <a:p>
            <a:r>
              <a:rPr lang="el-GR" sz="2400" dirty="0"/>
              <a:t>Επιτρέπει ασφαλή τεχνητό αερισμό </a:t>
            </a:r>
          </a:p>
          <a:p>
            <a:endParaRPr lang="el-GR" sz="2400" dirty="0"/>
          </a:p>
        </p:txBody>
      </p:sp>
      <p:sp>
        <p:nvSpPr>
          <p:cNvPr id="8" name="Rectangle 7"/>
          <p:cNvSpPr/>
          <p:nvPr/>
        </p:nvSpPr>
        <p:spPr>
          <a:xfrm>
            <a:off x="5112974" y="6350556"/>
            <a:ext cx="2376264"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163206"/>
            <a:ext cx="4711014" cy="28383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58860" y="5863093"/>
            <a:ext cx="4496745" cy="276999"/>
          </a:xfrm>
          <a:prstGeom prst="rect">
            <a:avLst/>
          </a:prstGeom>
        </p:spPr>
        <p:txBody>
          <a:bodyPr wrap="non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Endotracheal </a:t>
            </a:r>
            <a:r>
              <a:rPr lang="en-US" sz="1200" dirty="0">
                <a:solidFill>
                  <a:schemeClr val="tx1">
                    <a:lumMod val="75000"/>
                    <a:lumOff val="25000"/>
                  </a:schemeClr>
                </a:solidFill>
                <a:latin typeface="+mn-lt"/>
                <a:hlinkClick r:id="rId3"/>
              </a:rPr>
              <a:t>tube </a:t>
            </a:r>
            <a:r>
              <a:rPr lang="en-US" sz="1200" dirty="0" smtClean="0">
                <a:solidFill>
                  <a:schemeClr val="tx1">
                    <a:lumMod val="75000"/>
                    <a:lumOff val="25000"/>
                  </a:schemeClr>
                </a:solidFill>
                <a:latin typeface="+mn-lt"/>
                <a:hlinkClick r:id="rId3"/>
              </a:rPr>
              <a:t>colored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tooltip="User:PhilippN"/>
              </a:rPr>
              <a:t>PhilippN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4276347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4102359" y="2651606"/>
            <a:ext cx="4711014" cy="3163206"/>
          </a:xfrm>
          <a:prstGeom prst="rect">
            <a:avLst/>
          </a:prstGeom>
          <a:noFill/>
          <a:extLst>
            <a:ext uri="{909E8E84-426E-40DD-AFC4-6F175D3DCCD1}">
              <a14:hiddenFill xmlns:a14="http://schemas.microsoft.com/office/drawing/2010/main">
                <a:solidFill>
                  <a:srgbClr val="FFFFFF"/>
                </a:solidFill>
              </a14:hiddenFill>
            </a:ext>
          </a:extLst>
        </p:spPr>
      </p:pic>
      <p:sp>
        <p:nvSpPr>
          <p:cNvPr id="234498" name="Rectangle 2"/>
          <p:cNvSpPr>
            <a:spLocks noGrp="1" noRot="1" noChangeArrowheads="1"/>
          </p:cNvSpPr>
          <p:nvPr>
            <p:ph type="title"/>
          </p:nvPr>
        </p:nvSpPr>
        <p:spPr/>
        <p:txBody>
          <a:bodyPr/>
          <a:lstStyle/>
          <a:p>
            <a:r>
              <a:rPr lang="el-GR" dirty="0"/>
              <a:t>Θέση ενδοτραχειακού σωλήνα</a:t>
            </a:r>
            <a:endParaRPr lang="en-US" dirty="0"/>
          </a:p>
        </p:txBody>
      </p:sp>
      <p:sp>
        <p:nvSpPr>
          <p:cNvPr id="234500" name="Rectangle 4"/>
          <p:cNvSpPr>
            <a:spLocks noGrp="1" noChangeArrowheads="1"/>
          </p:cNvSpPr>
          <p:nvPr>
            <p:ph idx="1"/>
          </p:nvPr>
        </p:nvSpPr>
        <p:spPr>
          <a:xfrm>
            <a:off x="457200" y="1196752"/>
            <a:ext cx="4762872" cy="5040560"/>
          </a:xfrm>
        </p:spPr>
        <p:txBody>
          <a:bodyPr>
            <a:normAutofit/>
          </a:bodyPr>
          <a:lstStyle/>
          <a:p>
            <a:pPr>
              <a:spcBef>
                <a:spcPts val="1200"/>
              </a:spcBef>
            </a:pPr>
            <a:r>
              <a:rPr lang="el-GR" sz="2400" b="1" dirty="0"/>
              <a:t>Άνδρες</a:t>
            </a:r>
            <a:r>
              <a:rPr lang="el-GR" sz="2400" dirty="0"/>
              <a:t>: άνω τομείς: </a:t>
            </a:r>
            <a:r>
              <a:rPr lang="el-GR" sz="2400" dirty="0" smtClean="0"/>
              <a:t>23</a:t>
            </a:r>
            <a:r>
              <a:rPr lang="en-US" sz="2400" dirty="0" smtClean="0"/>
              <a:t>cm</a:t>
            </a:r>
            <a:r>
              <a:rPr lang="el-GR" sz="2400" dirty="0" smtClean="0"/>
              <a:t> </a:t>
            </a:r>
            <a:r>
              <a:rPr lang="el-GR" sz="2400" dirty="0"/>
              <a:t>σωλήνα</a:t>
            </a:r>
          </a:p>
          <a:p>
            <a:pPr>
              <a:spcBef>
                <a:spcPts val="1200"/>
              </a:spcBef>
            </a:pPr>
            <a:r>
              <a:rPr lang="el-GR" sz="2400" b="1" dirty="0"/>
              <a:t>Γυναίκες</a:t>
            </a:r>
            <a:r>
              <a:rPr lang="el-GR" sz="2400" dirty="0"/>
              <a:t>: άνω τομείς: </a:t>
            </a:r>
            <a:r>
              <a:rPr lang="el-GR" sz="2400" dirty="0" smtClean="0"/>
              <a:t>21</a:t>
            </a:r>
            <a:r>
              <a:rPr lang="en-US" sz="2400" dirty="0" smtClean="0"/>
              <a:t>cm</a:t>
            </a:r>
            <a:r>
              <a:rPr lang="el-GR" sz="2400" dirty="0" smtClean="0"/>
              <a:t> σωλήνα</a:t>
            </a:r>
            <a:endParaRPr lang="en-US" sz="2400" dirty="0"/>
          </a:p>
          <a:p>
            <a:pPr>
              <a:spcBef>
                <a:spcPts val="1200"/>
              </a:spcBef>
            </a:pPr>
            <a:r>
              <a:rPr lang="el-GR" sz="2400" dirty="0" smtClean="0"/>
              <a:t>Α/α </a:t>
            </a:r>
            <a:r>
              <a:rPr lang="el-GR" sz="2400" dirty="0"/>
              <a:t>θώρακα με κεφάλι σε ουδέτερη θέση</a:t>
            </a:r>
            <a:r>
              <a:rPr lang="en-US" sz="2400" dirty="0"/>
              <a:t> </a:t>
            </a:r>
            <a:r>
              <a:rPr lang="el-GR" sz="2400" dirty="0"/>
              <a:t>3-5 </a:t>
            </a:r>
            <a:r>
              <a:rPr lang="en-US" sz="2400" dirty="0"/>
              <a:t>cm</a:t>
            </a:r>
            <a:r>
              <a:rPr lang="el-GR" sz="2400" dirty="0"/>
              <a:t> από κύρια τρόπιδα</a:t>
            </a:r>
            <a:endParaRPr lang="en-US" sz="2400" dirty="0"/>
          </a:p>
        </p:txBody>
      </p:sp>
      <p:sp>
        <p:nvSpPr>
          <p:cNvPr id="8" name="Rectangle 7"/>
          <p:cNvSpPr/>
          <p:nvPr/>
        </p:nvSpPr>
        <p:spPr>
          <a:xfrm>
            <a:off x="2123728" y="4437112"/>
            <a:ext cx="2376264"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cxnSp>
        <p:nvCxnSpPr>
          <p:cNvPr id="5" name="Straight Connector 4"/>
          <p:cNvCxnSpPr/>
          <p:nvPr/>
        </p:nvCxnSpPr>
        <p:spPr>
          <a:xfrm>
            <a:off x="7884368" y="5229200"/>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50099" y="4233209"/>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50099" y="3527296"/>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50099" y="3532605"/>
            <a:ext cx="1" cy="700604"/>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50098" y="4233901"/>
            <a:ext cx="2" cy="995299"/>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84368" y="3712533"/>
            <a:ext cx="1005403" cy="369332"/>
          </a:xfrm>
          <a:prstGeom prst="rect">
            <a:avLst/>
          </a:prstGeom>
          <a:noFill/>
        </p:spPr>
        <p:txBody>
          <a:bodyPr wrap="none" rtlCol="0">
            <a:spAutoFit/>
          </a:bodyPr>
          <a:lstStyle/>
          <a:p>
            <a:r>
              <a:rPr lang="en-US" dirty="0" smtClean="0">
                <a:latin typeface="+mn-lt"/>
              </a:rPr>
              <a:t>12-15cm</a:t>
            </a:r>
            <a:endParaRPr lang="el-GR" dirty="0">
              <a:latin typeface="+mn-lt"/>
            </a:endParaRPr>
          </a:p>
        </p:txBody>
      </p:sp>
      <p:sp>
        <p:nvSpPr>
          <p:cNvPr id="20" name="TextBox 19"/>
          <p:cNvSpPr txBox="1"/>
          <p:nvPr/>
        </p:nvSpPr>
        <p:spPr>
          <a:xfrm>
            <a:off x="7884368" y="4584427"/>
            <a:ext cx="1005403" cy="369332"/>
          </a:xfrm>
          <a:prstGeom prst="rect">
            <a:avLst/>
          </a:prstGeom>
          <a:noFill/>
        </p:spPr>
        <p:txBody>
          <a:bodyPr wrap="none" rtlCol="0">
            <a:spAutoFit/>
          </a:bodyPr>
          <a:lstStyle/>
          <a:p>
            <a:r>
              <a:rPr lang="en-US" dirty="0" smtClean="0">
                <a:latin typeface="+mn-lt"/>
              </a:rPr>
              <a:t>10-15cm</a:t>
            </a:r>
            <a:endParaRPr lang="el-GR" dirty="0">
              <a:latin typeface="+mn-lt"/>
            </a:endParaRPr>
          </a:p>
        </p:txBody>
      </p:sp>
      <p:sp>
        <p:nvSpPr>
          <p:cNvPr id="21" name="TextBox 20"/>
          <p:cNvSpPr txBox="1"/>
          <p:nvPr/>
        </p:nvSpPr>
        <p:spPr>
          <a:xfrm>
            <a:off x="8316786" y="3157964"/>
            <a:ext cx="827214" cy="369332"/>
          </a:xfrm>
          <a:prstGeom prst="rect">
            <a:avLst/>
          </a:prstGeom>
          <a:noFill/>
        </p:spPr>
        <p:txBody>
          <a:bodyPr wrap="none" rtlCol="0">
            <a:spAutoFit/>
          </a:bodyPr>
          <a:lstStyle/>
          <a:p>
            <a:r>
              <a:rPr lang="el-GR" dirty="0" smtClean="0">
                <a:latin typeface="+mn-lt"/>
              </a:rPr>
              <a:t>Δόντια</a:t>
            </a:r>
            <a:endParaRPr lang="el-GR" dirty="0">
              <a:latin typeface="+mn-lt"/>
            </a:endParaRPr>
          </a:p>
        </p:txBody>
      </p:sp>
      <p:sp>
        <p:nvSpPr>
          <p:cNvPr id="22" name="TextBox 21"/>
          <p:cNvSpPr txBox="1"/>
          <p:nvPr/>
        </p:nvSpPr>
        <p:spPr>
          <a:xfrm>
            <a:off x="8316786" y="4872598"/>
            <a:ext cx="784189" cy="369332"/>
          </a:xfrm>
          <a:prstGeom prst="rect">
            <a:avLst/>
          </a:prstGeom>
          <a:noFill/>
        </p:spPr>
        <p:txBody>
          <a:bodyPr wrap="none" rtlCol="0">
            <a:spAutoFit/>
          </a:bodyPr>
          <a:lstStyle/>
          <a:p>
            <a:r>
              <a:rPr lang="en-US" dirty="0" smtClean="0">
                <a:latin typeface="+mn-lt"/>
              </a:rPr>
              <a:t>Carina</a:t>
            </a:r>
            <a:endParaRPr lang="el-GR" dirty="0">
              <a:latin typeface="+mn-lt"/>
            </a:endParaRPr>
          </a:p>
        </p:txBody>
      </p:sp>
      <p:sp>
        <p:nvSpPr>
          <p:cNvPr id="23" name="TextBox 22"/>
          <p:cNvSpPr txBox="1"/>
          <p:nvPr/>
        </p:nvSpPr>
        <p:spPr>
          <a:xfrm>
            <a:off x="8316785" y="4180467"/>
            <a:ext cx="859594" cy="369332"/>
          </a:xfrm>
          <a:prstGeom prst="rect">
            <a:avLst/>
          </a:prstGeom>
          <a:noFill/>
        </p:spPr>
        <p:txBody>
          <a:bodyPr wrap="none" rtlCol="0">
            <a:spAutoFit/>
          </a:bodyPr>
          <a:lstStyle/>
          <a:p>
            <a:r>
              <a:rPr lang="el-GR" dirty="0" smtClean="0">
                <a:latin typeface="+mn-lt"/>
              </a:rPr>
              <a:t>Χορδές</a:t>
            </a:r>
            <a:endParaRPr lang="el-GR" dirty="0">
              <a:latin typeface="+mn-lt"/>
            </a:endParaRPr>
          </a:p>
        </p:txBody>
      </p:sp>
      <p:sp>
        <p:nvSpPr>
          <p:cNvPr id="24" name="Rectangle 23"/>
          <p:cNvSpPr/>
          <p:nvPr/>
        </p:nvSpPr>
        <p:spPr>
          <a:xfrm>
            <a:off x="5436096" y="6357883"/>
            <a:ext cx="269844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Endotracheal </a:t>
            </a:r>
            <a:r>
              <a:rPr lang="en-US" sz="1200" dirty="0">
                <a:solidFill>
                  <a:schemeClr val="tx1">
                    <a:lumMod val="75000"/>
                    <a:lumOff val="25000"/>
                  </a:schemeClr>
                </a:solidFill>
                <a:latin typeface="+mn-lt"/>
                <a:hlinkClick r:id="rId3"/>
              </a:rPr>
              <a:t>tube </a:t>
            </a:r>
            <a:r>
              <a:rPr lang="en-US" sz="1200" dirty="0" smtClean="0">
                <a:solidFill>
                  <a:schemeClr val="tx1">
                    <a:lumMod val="75000"/>
                    <a:lumOff val="25000"/>
                  </a:schemeClr>
                </a:solidFill>
                <a:latin typeface="+mn-lt"/>
                <a:hlinkClick r:id="rId3"/>
              </a:rPr>
              <a:t>colored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tooltip="User:PhilippN"/>
              </a:rPr>
              <a:t>PhilippN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15316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t>Μέτρηση της πίεσης του αεροθαλάμου</a:t>
            </a:r>
            <a:endParaRPr lang="el-GR" sz="4000" dirty="0"/>
          </a:p>
        </p:txBody>
      </p:sp>
      <p:pic>
        <p:nvPicPr>
          <p:cNvPr id="2508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616812"/>
            <a:ext cx="4818112" cy="3094856"/>
          </a:xfrm>
          <a:prstGeom prst="rect">
            <a:avLst/>
          </a:prstGeom>
          <a:ln>
            <a:solidFill>
              <a:schemeClr val="bg1"/>
            </a:solidFill>
          </a:ln>
          <a:extLst/>
        </p:spPr>
        <p:style>
          <a:lnRef idx="0">
            <a:schemeClr val="accent1"/>
          </a:lnRef>
          <a:fillRef idx="3">
            <a:schemeClr val="accent1"/>
          </a:fillRef>
          <a:effectRef idx="3">
            <a:schemeClr val="accent1"/>
          </a:effectRef>
          <a:fontRef idx="minor">
            <a:schemeClr val="lt1"/>
          </a:fontRef>
        </p:style>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09600"/>
            <a:ext cx="1905000" cy="2605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4214688"/>
            <a:ext cx="2481064" cy="276999"/>
          </a:xfrm>
          <a:prstGeom prst="rect">
            <a:avLst/>
          </a:prstGeom>
        </p:spPr>
        <p:txBody>
          <a:bodyPr wrap="square">
            <a:spAutoFit/>
          </a:bodyPr>
          <a:lstStyle/>
          <a:p>
            <a:r>
              <a:rPr lang="en-US" sz="1200" dirty="0" smtClean="0">
                <a:latin typeface="+mn-lt"/>
                <a:hlinkClick r:id="rId4"/>
              </a:rPr>
              <a:t>respiratorytherapycave.blogspot.gr</a:t>
            </a:r>
            <a:endParaRPr lang="el-GR" sz="1200" dirty="0">
              <a:latin typeface="+mn-lt"/>
            </a:endParaRPr>
          </a:p>
        </p:txBody>
      </p:sp>
      <p:sp>
        <p:nvSpPr>
          <p:cNvPr id="6" name="Rectangle 5"/>
          <p:cNvSpPr/>
          <p:nvPr/>
        </p:nvSpPr>
        <p:spPr>
          <a:xfrm>
            <a:off x="4280756" y="4732401"/>
            <a:ext cx="3528392" cy="276999"/>
          </a:xfrm>
          <a:prstGeom prst="rect">
            <a:avLst/>
          </a:prstGeom>
        </p:spPr>
        <p:txBody>
          <a:bodyPr wrap="square">
            <a:spAutoFit/>
          </a:bodyPr>
          <a:lstStyle/>
          <a:p>
            <a:pPr algn="ctr"/>
            <a:r>
              <a:rPr lang="en-US" sz="1200" dirty="0" smtClean="0">
                <a:latin typeface="+mn-lt"/>
                <a:hlinkClick r:id="rId5"/>
              </a:rPr>
              <a:t>healthnotesandnews.blogspot.gr</a:t>
            </a:r>
            <a:endParaRPr lang="el-GR" sz="1200" dirty="0">
              <a:latin typeface="+mn-lt"/>
            </a:endParaRPr>
          </a:p>
        </p:txBody>
      </p:sp>
    </p:spTree>
    <p:extLst>
      <p:ext uri="{BB962C8B-B14F-4D97-AF65-F5344CB8AC3E}">
        <p14:creationId xmlns:p14="http://schemas.microsoft.com/office/powerpoint/2010/main" val="122991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b="1" dirty="0" smtClean="0">
                <a:latin typeface="+mn-lt"/>
              </a:rPr>
              <a:t>Αναπνευστήρες - μηχανικός αερισμός</a:t>
            </a:r>
            <a:endParaRPr lang="el-GR" sz="4000" b="1" dirty="0">
              <a:latin typeface="+mn-lt"/>
            </a:endParaRPr>
          </a:p>
        </p:txBody>
      </p:sp>
      <p:sp>
        <p:nvSpPr>
          <p:cNvPr id="3" name="Content Placeholder 2"/>
          <p:cNvSpPr>
            <a:spLocks noGrp="1"/>
          </p:cNvSpPr>
          <p:nvPr>
            <p:ph idx="1"/>
          </p:nvPr>
        </p:nvSpPr>
        <p:spPr>
          <a:xfrm>
            <a:off x="457200" y="1412776"/>
            <a:ext cx="8229600" cy="5040560"/>
          </a:xfrm>
        </p:spPr>
        <p:txBody>
          <a:bodyPr>
            <a:normAutofit fontScale="40000" lnSpcReduction="20000"/>
          </a:bodyPr>
          <a:lstStyle/>
          <a:p>
            <a:pPr marL="0" indent="0" algn="ctr">
              <a:spcBef>
                <a:spcPts val="1200"/>
              </a:spcBef>
              <a:spcAft>
                <a:spcPts val="1200"/>
              </a:spcAft>
              <a:buNone/>
            </a:pPr>
            <a:r>
              <a:rPr lang="el-GR" sz="6000" b="1" dirty="0">
                <a:solidFill>
                  <a:srgbClr val="004B82"/>
                </a:solidFill>
              </a:rPr>
              <a:t>Περιεχόμενα</a:t>
            </a:r>
            <a:endParaRPr lang="en-US" sz="6000" dirty="0" smtClean="0">
              <a:solidFill>
                <a:srgbClr val="004B82"/>
              </a:solidFill>
            </a:endParaRPr>
          </a:p>
          <a:p>
            <a:pPr marL="514350" indent="-514350">
              <a:buFont typeface="+mj-lt"/>
              <a:buAutoNum type="arabicParenR"/>
            </a:pPr>
            <a:r>
              <a:rPr lang="el-GR" sz="5500" dirty="0" smtClean="0"/>
              <a:t>Εισαγωγή - Ιστορικά στοιχεία</a:t>
            </a:r>
          </a:p>
          <a:p>
            <a:pPr marL="514350" indent="-514350">
              <a:buFont typeface="+mj-lt"/>
              <a:buAutoNum type="arabicParenR"/>
            </a:pPr>
            <a:r>
              <a:rPr lang="el-GR" sz="5500" dirty="0"/>
              <a:t>Στοιχεία Ανατομίας και </a:t>
            </a:r>
            <a:r>
              <a:rPr lang="el-GR" sz="5500" dirty="0" smtClean="0"/>
              <a:t>Φυσιολογίας  </a:t>
            </a:r>
            <a:r>
              <a:rPr lang="el-GR" sz="5500" dirty="0"/>
              <a:t>του </a:t>
            </a:r>
            <a:r>
              <a:rPr lang="el-GR" sz="5500" dirty="0" smtClean="0"/>
              <a:t>Αναπνευστικού Συστήματος</a:t>
            </a:r>
          </a:p>
          <a:p>
            <a:pPr marL="514350" lvl="0" indent="-514350">
              <a:buFont typeface="+mj-lt"/>
              <a:buAutoNum type="arabicParenR"/>
            </a:pPr>
            <a:r>
              <a:rPr lang="el-GR" sz="5500" dirty="0"/>
              <a:t>Κριτήρια για Μηχανική Υποστήριξη της </a:t>
            </a:r>
            <a:r>
              <a:rPr lang="el-GR" sz="5500" dirty="0" smtClean="0"/>
              <a:t>Αναπνοής</a:t>
            </a:r>
          </a:p>
          <a:p>
            <a:pPr marL="514350" lvl="0" indent="-514350">
              <a:buFont typeface="+mj-lt"/>
              <a:buAutoNum type="arabicParenR"/>
            </a:pPr>
            <a:r>
              <a:rPr lang="el-GR" sz="5500" dirty="0" smtClean="0"/>
              <a:t>Αναπνευστήρες</a:t>
            </a:r>
          </a:p>
          <a:p>
            <a:pPr marL="514350" indent="-514350">
              <a:buFont typeface="+mj-lt"/>
              <a:buAutoNum type="arabicParenR"/>
            </a:pPr>
            <a:r>
              <a:rPr lang="el-GR" sz="5500" dirty="0"/>
              <a:t>Μοντέλα Μηχανικού </a:t>
            </a:r>
            <a:r>
              <a:rPr lang="el-GR" sz="5500" dirty="0" smtClean="0"/>
              <a:t>Αερισμού</a:t>
            </a:r>
          </a:p>
          <a:p>
            <a:pPr marL="514350" lvl="0" indent="-514350">
              <a:buFont typeface="+mj-lt"/>
              <a:buAutoNum type="arabicParenR"/>
            </a:pPr>
            <a:r>
              <a:rPr lang="el-GR" sz="5500" dirty="0"/>
              <a:t>Ρυθμίσεις του </a:t>
            </a:r>
            <a:r>
              <a:rPr lang="el-GR" sz="5500" dirty="0" smtClean="0"/>
              <a:t>Αναπνευστήρα </a:t>
            </a:r>
            <a:r>
              <a:rPr lang="el-GR" sz="5500" dirty="0"/>
              <a:t>(</a:t>
            </a:r>
            <a:r>
              <a:rPr lang="en-US" sz="5500" dirty="0"/>
              <a:t>Settings</a:t>
            </a:r>
            <a:r>
              <a:rPr lang="en-US" sz="5500" dirty="0" smtClean="0"/>
              <a:t>)</a:t>
            </a:r>
            <a:endParaRPr lang="el-GR" sz="5500" dirty="0" smtClean="0"/>
          </a:p>
          <a:p>
            <a:pPr marL="514350" indent="-514350">
              <a:buFont typeface="+mj-lt"/>
              <a:buAutoNum type="arabicParenR"/>
            </a:pPr>
            <a:r>
              <a:rPr lang="el-GR" sz="5500" dirty="0" smtClean="0"/>
              <a:t>Παρακολούθηση </a:t>
            </a:r>
            <a:r>
              <a:rPr lang="el-GR" sz="5500" dirty="0"/>
              <a:t>Μηχανικά Αεριζόμενου </a:t>
            </a:r>
            <a:r>
              <a:rPr lang="el-GR" sz="5500" dirty="0" smtClean="0"/>
              <a:t>Ασθενούς</a:t>
            </a:r>
            <a:endParaRPr lang="el-GR" sz="5500" dirty="0"/>
          </a:p>
          <a:p>
            <a:pPr marL="514350" indent="-514350">
              <a:buFont typeface="+mj-lt"/>
              <a:buAutoNum type="arabicParenR"/>
            </a:pPr>
            <a:r>
              <a:rPr lang="el-GR" sz="5500" dirty="0" smtClean="0"/>
              <a:t>Φροντίδα του </a:t>
            </a:r>
            <a:r>
              <a:rPr lang="el-GR" sz="5500" dirty="0"/>
              <a:t>Μηχανικά Αεριζόμενου </a:t>
            </a:r>
            <a:r>
              <a:rPr lang="el-GR" sz="5500" dirty="0" smtClean="0"/>
              <a:t>Ασθενούς</a:t>
            </a:r>
          </a:p>
          <a:p>
            <a:pPr marL="514350" lvl="0" indent="-514350">
              <a:buFont typeface="+mj-lt"/>
              <a:buAutoNum type="arabicParenR"/>
            </a:pPr>
            <a:r>
              <a:rPr lang="el-GR" sz="5500" dirty="0"/>
              <a:t>Επιπλοκές </a:t>
            </a:r>
            <a:r>
              <a:rPr lang="el-GR" sz="5500" dirty="0" smtClean="0"/>
              <a:t>Μηχανικού Αερισμού</a:t>
            </a:r>
          </a:p>
          <a:p>
            <a:pPr marL="514350" indent="-514350">
              <a:buFont typeface="+mj-lt"/>
              <a:buAutoNum type="arabicParenR"/>
            </a:pPr>
            <a:r>
              <a:rPr lang="el-GR" sz="5500" dirty="0" smtClean="0">
                <a:ea typeface="Times New Roman"/>
              </a:rPr>
              <a:t>Μη-Επεμβατικός </a:t>
            </a:r>
            <a:r>
              <a:rPr lang="el-GR" sz="5500" dirty="0" smtClean="0"/>
              <a:t>Μηχανικός Αερισμός</a:t>
            </a:r>
            <a:endParaRPr lang="el-GR" sz="5500" dirty="0"/>
          </a:p>
          <a:p>
            <a:pPr marL="514350" lvl="0" indent="-514350">
              <a:buFont typeface="+mj-lt"/>
              <a:buAutoNum type="arabicParenR"/>
            </a:pPr>
            <a:r>
              <a:rPr lang="en-US" sz="5500" dirty="0" smtClean="0"/>
              <a:t>Weaning-</a:t>
            </a:r>
            <a:r>
              <a:rPr lang="el-GR" sz="5500" dirty="0" smtClean="0"/>
              <a:t> </a:t>
            </a:r>
            <a:r>
              <a:rPr lang="el-GR" sz="5500" dirty="0"/>
              <a:t>Αποδέσμευση  (</a:t>
            </a:r>
            <a:r>
              <a:rPr lang="en-US" sz="5500" dirty="0"/>
              <a:t>Liberation</a:t>
            </a:r>
            <a:r>
              <a:rPr lang="en-US" sz="5500" dirty="0" smtClean="0"/>
              <a:t>)</a:t>
            </a:r>
            <a:endParaRPr lang="el-GR" sz="5500" dirty="0" smtClean="0"/>
          </a:p>
          <a:p>
            <a:pPr marL="514350" lvl="0" indent="-514350">
              <a:buFont typeface="+mj-lt"/>
              <a:buAutoNum type="arabicParenR"/>
            </a:pPr>
            <a:r>
              <a:rPr lang="el-GR" sz="5500" dirty="0"/>
              <a:t>Προτεινόμενη</a:t>
            </a:r>
            <a:r>
              <a:rPr lang="el-GR" sz="5500" i="1" dirty="0"/>
              <a:t> </a:t>
            </a:r>
            <a:r>
              <a:rPr lang="el-GR" sz="5500" dirty="0" smtClean="0"/>
              <a:t>βιβλιογραφία</a:t>
            </a:r>
            <a:endParaRPr lang="el-GR" sz="5500" dirty="0"/>
          </a:p>
        </p:txBody>
      </p:sp>
    </p:spTree>
    <p:extLst>
      <p:ext uri="{BB962C8B-B14F-4D97-AF65-F5344CB8AC3E}">
        <p14:creationId xmlns:p14="http://schemas.microsoft.com/office/powerpoint/2010/main" val="3259878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latin typeface="Calibri" pitchFamily="34" charset="0"/>
              </a:rPr>
              <a:t>Ενδείξεις και κλινικοί στόχοι </a:t>
            </a:r>
            <a:r>
              <a:rPr lang="el-GR" dirty="0" smtClean="0">
                <a:solidFill>
                  <a:srgbClr val="820000"/>
                </a:solidFill>
                <a:latin typeface="Calibri" pitchFamily="34" charset="0"/>
              </a:rPr>
              <a:t>Μ</a:t>
            </a:r>
            <a:r>
              <a:rPr lang="el-GR" dirty="0" smtClean="0">
                <a:latin typeface="Calibri" pitchFamily="34" charset="0"/>
              </a:rPr>
              <a:t>ηχανικού </a:t>
            </a:r>
            <a:r>
              <a:rPr lang="el-GR" dirty="0" smtClean="0">
                <a:solidFill>
                  <a:srgbClr val="820000"/>
                </a:solidFill>
                <a:latin typeface="Calibri" pitchFamily="34" charset="0"/>
              </a:rPr>
              <a:t>Α</a:t>
            </a:r>
            <a:r>
              <a:rPr lang="el-GR" dirty="0" smtClean="0">
                <a:latin typeface="Calibri" pitchFamily="34" charset="0"/>
              </a:rPr>
              <a:t>ερισμού </a:t>
            </a:r>
            <a:r>
              <a:rPr lang="el-GR" sz="3100" b="0" kern="0" dirty="0">
                <a:cs typeface="Arial" charset="0"/>
              </a:rPr>
              <a:t>(1 από </a:t>
            </a:r>
            <a:r>
              <a:rPr lang="el-GR" sz="3100" b="0" kern="0" dirty="0" smtClean="0">
                <a:cs typeface="Arial" charset="0"/>
              </a:rPr>
              <a:t>2)</a:t>
            </a:r>
            <a:endParaRPr lang="el-GR" sz="4400" dirty="0">
              <a:latin typeface="Calibri" pitchFamily="34" charset="0"/>
            </a:endParaRPr>
          </a:p>
        </p:txBody>
      </p:sp>
      <p:sp>
        <p:nvSpPr>
          <p:cNvPr id="4" name="Content Placeholder 3"/>
          <p:cNvSpPr>
            <a:spLocks noGrp="1"/>
          </p:cNvSpPr>
          <p:nvPr>
            <p:ph idx="1"/>
          </p:nvPr>
        </p:nvSpPr>
        <p:spPr>
          <a:xfrm>
            <a:off x="683568" y="1196752"/>
            <a:ext cx="7776864" cy="5040560"/>
          </a:xfrm>
          <a:solidFill>
            <a:schemeClr val="bg2"/>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0" indent="0">
              <a:lnSpc>
                <a:spcPct val="120000"/>
              </a:lnSpc>
              <a:spcBef>
                <a:spcPts val="600"/>
              </a:spcBef>
              <a:buNone/>
            </a:pPr>
            <a:r>
              <a:rPr lang="el-GR" sz="2600" b="1" dirty="0" smtClean="0">
                <a:latin typeface="Calibri" pitchFamily="34" charset="0"/>
              </a:rPr>
              <a:t>Ενδείξεις ΜΑ</a:t>
            </a:r>
          </a:p>
          <a:p>
            <a:pPr>
              <a:lnSpc>
                <a:spcPct val="120000"/>
              </a:lnSpc>
              <a:spcBef>
                <a:spcPts val="600"/>
              </a:spcBef>
            </a:pPr>
            <a:r>
              <a:rPr lang="el-GR" sz="2600" b="1" dirty="0" smtClean="0">
                <a:latin typeface="Calibri" pitchFamily="34" charset="0"/>
              </a:rPr>
              <a:t>Παρόξυνση ΧΑΠ </a:t>
            </a:r>
          </a:p>
          <a:p>
            <a:pPr>
              <a:lnSpc>
                <a:spcPct val="120000"/>
              </a:lnSpc>
              <a:spcBef>
                <a:spcPts val="600"/>
              </a:spcBef>
            </a:pPr>
            <a:r>
              <a:rPr lang="el-GR" sz="2600" b="1" dirty="0" smtClean="0">
                <a:latin typeface="Calibri" pitchFamily="34" charset="0"/>
              </a:rPr>
              <a:t>Οξεία αναπνευστική ανεπάρκεια (66%)</a:t>
            </a:r>
          </a:p>
          <a:p>
            <a:pPr lvl="1">
              <a:lnSpc>
                <a:spcPct val="120000"/>
              </a:lnSpc>
              <a:spcBef>
                <a:spcPts val="600"/>
              </a:spcBef>
              <a:buFont typeface="Calibri" panose="020F0502020204030204" pitchFamily="34" charset="0"/>
              <a:buChar char="−"/>
            </a:pPr>
            <a:r>
              <a:rPr lang="en-US" sz="2600" b="1" dirty="0" smtClean="0">
                <a:latin typeface="Calibri" pitchFamily="34" charset="0"/>
              </a:rPr>
              <a:t>ARDS</a:t>
            </a:r>
          </a:p>
          <a:p>
            <a:pPr lvl="1">
              <a:lnSpc>
                <a:spcPct val="120000"/>
              </a:lnSpc>
              <a:spcBef>
                <a:spcPts val="600"/>
              </a:spcBef>
              <a:buFont typeface="Calibri" panose="020F0502020204030204" pitchFamily="34" charset="0"/>
              <a:buChar char="−"/>
            </a:pPr>
            <a:r>
              <a:rPr lang="en-US" sz="2600" b="1" dirty="0" smtClean="0">
                <a:latin typeface="Calibri" pitchFamily="34" charset="0"/>
              </a:rPr>
              <a:t>K</a:t>
            </a:r>
            <a:r>
              <a:rPr lang="el-GR" sz="2600" b="1" dirty="0" smtClean="0">
                <a:latin typeface="Calibri" pitchFamily="34" charset="0"/>
              </a:rPr>
              <a:t>αρδιακή </a:t>
            </a:r>
            <a:r>
              <a:rPr lang="en-US" sz="2600" b="1" dirty="0" smtClean="0">
                <a:latin typeface="Calibri" pitchFamily="34" charset="0"/>
              </a:rPr>
              <a:t>A</a:t>
            </a:r>
            <a:r>
              <a:rPr lang="el-GR" sz="2600" b="1" dirty="0" smtClean="0">
                <a:latin typeface="Calibri" pitchFamily="34" charset="0"/>
              </a:rPr>
              <a:t>νεπάρκεια</a:t>
            </a:r>
          </a:p>
          <a:p>
            <a:pPr lvl="1">
              <a:lnSpc>
                <a:spcPct val="120000"/>
              </a:lnSpc>
              <a:spcBef>
                <a:spcPts val="600"/>
              </a:spcBef>
              <a:buFont typeface="Calibri" panose="020F0502020204030204" pitchFamily="34" charset="0"/>
              <a:buChar char="−"/>
            </a:pPr>
            <a:r>
              <a:rPr lang="el-GR" sz="2600" b="1" dirty="0" smtClean="0">
                <a:latin typeface="Calibri" pitchFamily="34" charset="0"/>
              </a:rPr>
              <a:t>Σήψη</a:t>
            </a:r>
          </a:p>
          <a:p>
            <a:pPr lvl="1">
              <a:lnSpc>
                <a:spcPct val="120000"/>
              </a:lnSpc>
              <a:spcBef>
                <a:spcPts val="600"/>
              </a:spcBef>
              <a:buFont typeface="Calibri" panose="020F0502020204030204" pitchFamily="34" charset="0"/>
              <a:buChar char="−"/>
            </a:pPr>
            <a:r>
              <a:rPr lang="el-GR" sz="2600" b="1" dirty="0" smtClean="0">
                <a:latin typeface="Calibri" pitchFamily="34" charset="0"/>
              </a:rPr>
              <a:t>Χειρουργικές Επιπλοκές</a:t>
            </a:r>
          </a:p>
          <a:p>
            <a:pPr lvl="1">
              <a:lnSpc>
                <a:spcPct val="120000"/>
              </a:lnSpc>
              <a:spcBef>
                <a:spcPts val="600"/>
              </a:spcBef>
              <a:buFont typeface="Calibri" panose="020F0502020204030204" pitchFamily="34" charset="0"/>
              <a:buChar char="−"/>
            </a:pPr>
            <a:r>
              <a:rPr lang="el-GR" sz="2600" b="1" dirty="0" smtClean="0">
                <a:latin typeface="Calibri" pitchFamily="34" charset="0"/>
              </a:rPr>
              <a:t>Τραύμα</a:t>
            </a:r>
          </a:p>
          <a:p>
            <a:pPr>
              <a:lnSpc>
                <a:spcPct val="120000"/>
              </a:lnSpc>
              <a:spcBef>
                <a:spcPts val="600"/>
              </a:spcBef>
            </a:pPr>
            <a:r>
              <a:rPr lang="el-GR" sz="2600" b="1" dirty="0" smtClean="0">
                <a:latin typeface="Calibri" pitchFamily="34" charset="0"/>
              </a:rPr>
              <a:t>Κώμα (15%)</a:t>
            </a:r>
          </a:p>
          <a:p>
            <a:pPr>
              <a:lnSpc>
                <a:spcPct val="120000"/>
              </a:lnSpc>
              <a:spcBef>
                <a:spcPts val="600"/>
              </a:spcBef>
            </a:pPr>
            <a:r>
              <a:rPr lang="el-GR" sz="2600" b="1" dirty="0" smtClean="0">
                <a:latin typeface="Calibri" pitchFamily="34" charset="0"/>
              </a:rPr>
              <a:t>Νευρομυικές διαταραχές (5%)</a:t>
            </a:r>
            <a:endParaRPr lang="en-US" sz="2600" b="1" dirty="0" smtClean="0">
              <a:latin typeface="Calibri" pitchFamily="34" charset="0"/>
            </a:endParaRPr>
          </a:p>
          <a:p>
            <a:endParaRPr lang="el-GR" dirty="0"/>
          </a:p>
        </p:txBody>
      </p:sp>
      <p:sp>
        <p:nvSpPr>
          <p:cNvPr id="3" name="Rectangle 2"/>
          <p:cNvSpPr/>
          <p:nvPr/>
        </p:nvSpPr>
        <p:spPr>
          <a:xfrm>
            <a:off x="6372200" y="5949280"/>
            <a:ext cx="2111861" cy="294183"/>
          </a:xfrm>
          <a:prstGeom prst="rect">
            <a:avLst/>
          </a:prstGeom>
        </p:spPr>
        <p:txBody>
          <a:bodyPr wrap="none">
            <a:spAutoFit/>
          </a:bodyPr>
          <a:lstStyle/>
          <a:p>
            <a:pPr algn="ct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2742862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latin typeface="Calibri" pitchFamily="34" charset="0"/>
              </a:rPr>
              <a:t>Ενδείξεις και κλινικοί στόχοι </a:t>
            </a:r>
            <a:r>
              <a:rPr lang="el-GR" dirty="0" smtClean="0">
                <a:solidFill>
                  <a:srgbClr val="820000"/>
                </a:solidFill>
                <a:latin typeface="Calibri" pitchFamily="34" charset="0"/>
              </a:rPr>
              <a:t>Μ</a:t>
            </a:r>
            <a:r>
              <a:rPr lang="el-GR" dirty="0" smtClean="0">
                <a:latin typeface="Calibri" pitchFamily="34" charset="0"/>
              </a:rPr>
              <a:t>ηχανικού </a:t>
            </a:r>
            <a:r>
              <a:rPr lang="el-GR" dirty="0" smtClean="0">
                <a:solidFill>
                  <a:srgbClr val="820000"/>
                </a:solidFill>
                <a:latin typeface="Calibri" pitchFamily="34" charset="0"/>
              </a:rPr>
              <a:t>Α</a:t>
            </a:r>
            <a:r>
              <a:rPr lang="el-GR" dirty="0" smtClean="0">
                <a:latin typeface="Calibri" pitchFamily="34" charset="0"/>
              </a:rPr>
              <a:t>ερισμού </a:t>
            </a:r>
            <a:r>
              <a:rPr lang="el-GR" sz="3100" b="0" kern="0" dirty="0" smtClean="0">
                <a:cs typeface="Arial" charset="0"/>
              </a:rPr>
              <a:t>(2 </a:t>
            </a:r>
            <a:r>
              <a:rPr lang="el-GR" sz="3100" b="0" kern="0" dirty="0">
                <a:cs typeface="Arial" charset="0"/>
              </a:rPr>
              <a:t>από </a:t>
            </a:r>
            <a:r>
              <a:rPr lang="el-GR" sz="3100" b="0" kern="0" dirty="0" smtClean="0">
                <a:cs typeface="Arial" charset="0"/>
              </a:rPr>
              <a:t>2)</a:t>
            </a:r>
            <a:endParaRPr lang="el-GR" sz="4400" dirty="0">
              <a:latin typeface="Calibri" pitchFamily="34" charset="0"/>
            </a:endParaRPr>
          </a:p>
        </p:txBody>
      </p:sp>
      <p:sp>
        <p:nvSpPr>
          <p:cNvPr id="5" name="Content Placeholder 4"/>
          <p:cNvSpPr>
            <a:spLocks noGrp="1"/>
          </p:cNvSpPr>
          <p:nvPr>
            <p:ph sz="half" idx="4294967295"/>
          </p:nvPr>
        </p:nvSpPr>
        <p:spPr>
          <a:xfrm>
            <a:off x="539552" y="1278043"/>
            <a:ext cx="7992888" cy="5257800"/>
          </a:xfrm>
          <a:solidFill>
            <a:schemeClr val="bg2"/>
          </a:solidFill>
          <a:ln>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oAutofit/>
          </a:bodyPr>
          <a:lstStyle/>
          <a:p>
            <a:pPr marL="0" indent="0">
              <a:buNone/>
            </a:pPr>
            <a:r>
              <a:rPr lang="el-GR" sz="2200" b="1" dirty="0" smtClean="0">
                <a:solidFill>
                  <a:srgbClr val="004B82"/>
                </a:solidFill>
                <a:cs typeface="Arial" pitchFamily="34" charset="0"/>
              </a:rPr>
              <a:t>Κλινικοί στόχοι ΜΑ</a:t>
            </a:r>
          </a:p>
          <a:p>
            <a:pPr>
              <a:defRPr/>
            </a:pPr>
            <a:r>
              <a:rPr lang="en-US" sz="2200" b="1" dirty="0">
                <a:solidFill>
                  <a:srgbClr val="004B82"/>
                </a:solidFill>
                <a:cs typeface="Arial" pitchFamily="34" charset="0"/>
              </a:rPr>
              <a:t>“</a:t>
            </a:r>
            <a:r>
              <a:rPr lang="el-GR" sz="2200" b="1" dirty="0">
                <a:solidFill>
                  <a:srgbClr val="004B82"/>
                </a:solidFill>
                <a:cs typeface="Arial" pitchFamily="34" charset="0"/>
              </a:rPr>
              <a:t>πίστωση χρόνου</a:t>
            </a:r>
            <a:r>
              <a:rPr lang="en-US" sz="2200" b="1" dirty="0">
                <a:solidFill>
                  <a:srgbClr val="004B82"/>
                </a:solidFill>
                <a:cs typeface="Arial" pitchFamily="34" charset="0"/>
              </a:rPr>
              <a:t>”</a:t>
            </a:r>
            <a:r>
              <a:rPr lang="el-GR" sz="2200" b="1" dirty="0">
                <a:solidFill>
                  <a:srgbClr val="004B82"/>
                </a:solidFill>
                <a:cs typeface="Arial" pitchFamily="34" charset="0"/>
              </a:rPr>
              <a:t>  για </a:t>
            </a:r>
            <a:r>
              <a:rPr lang="el-GR" sz="2200" b="1" dirty="0" smtClean="0">
                <a:solidFill>
                  <a:srgbClr val="004B82"/>
                </a:solidFill>
                <a:cs typeface="Arial" pitchFamily="34" charset="0"/>
              </a:rPr>
              <a:t>αναστροφή </a:t>
            </a:r>
            <a:r>
              <a:rPr lang="el-GR" sz="2200" b="1" dirty="0">
                <a:solidFill>
                  <a:srgbClr val="004B82"/>
                </a:solidFill>
                <a:cs typeface="Arial" pitchFamily="34" charset="0"/>
              </a:rPr>
              <a:t>της υποκείμενης </a:t>
            </a:r>
            <a:r>
              <a:rPr lang="el-GR" sz="2200" b="1" dirty="0" smtClean="0">
                <a:solidFill>
                  <a:srgbClr val="004B82"/>
                </a:solidFill>
                <a:cs typeface="Arial" pitchFamily="34" charset="0"/>
              </a:rPr>
              <a:t>παθολογίας</a:t>
            </a:r>
          </a:p>
          <a:p>
            <a:pPr>
              <a:defRPr/>
            </a:pPr>
            <a:r>
              <a:rPr lang="el-GR" sz="2200" b="1" dirty="0" smtClean="0">
                <a:solidFill>
                  <a:srgbClr val="004B82"/>
                </a:solidFill>
                <a:cs typeface="Arial" pitchFamily="34" charset="0"/>
              </a:rPr>
              <a:t>Μείωση </a:t>
            </a:r>
            <a:r>
              <a:rPr lang="el-GR" sz="2200" b="1" dirty="0">
                <a:solidFill>
                  <a:srgbClr val="004B82"/>
                </a:solidFill>
                <a:cs typeface="Arial" pitchFamily="34" charset="0"/>
              </a:rPr>
              <a:t>του έργου της αναπνοής και ξεκούραση αναπνευστικών μυών </a:t>
            </a:r>
          </a:p>
          <a:p>
            <a:pPr>
              <a:defRPr/>
            </a:pPr>
            <a:r>
              <a:rPr lang="el-GR" sz="2200" b="1" dirty="0">
                <a:solidFill>
                  <a:srgbClr val="004B82"/>
                </a:solidFill>
                <a:cs typeface="Arial" pitchFamily="34" charset="0"/>
              </a:rPr>
              <a:t>Μείωση κατανάλωσης οξυγόνου από μυοκάρδιο</a:t>
            </a:r>
          </a:p>
          <a:p>
            <a:pPr>
              <a:defRPr/>
            </a:pPr>
            <a:r>
              <a:rPr lang="el-GR" sz="2200" b="1" dirty="0">
                <a:solidFill>
                  <a:srgbClr val="004B82"/>
                </a:solidFill>
                <a:cs typeface="Arial" pitchFamily="34" charset="0"/>
              </a:rPr>
              <a:t>Βελτίωση ανταλλαγής αερίων</a:t>
            </a:r>
          </a:p>
          <a:p>
            <a:pPr marL="814387" lvl="1" indent="-342900">
              <a:buFont typeface="Calibri" panose="020F0502020204030204" pitchFamily="34" charset="0"/>
              <a:buChar char="−"/>
              <a:defRPr/>
            </a:pPr>
            <a:r>
              <a:rPr lang="el-GR" sz="2200" b="1" dirty="0">
                <a:solidFill>
                  <a:srgbClr val="004B82"/>
                </a:solidFill>
                <a:cs typeface="Arial" pitchFamily="34" charset="0"/>
              </a:rPr>
              <a:t>Βελτίωση της οξυγόνωσης (οξυγόνο, ΡΕΕΡ)</a:t>
            </a:r>
          </a:p>
          <a:p>
            <a:pPr marL="814387" lvl="1" indent="-342900">
              <a:buFont typeface="Calibri" panose="020F0502020204030204" pitchFamily="34" charset="0"/>
              <a:buChar char="−"/>
              <a:defRPr/>
            </a:pPr>
            <a:r>
              <a:rPr lang="el-GR" sz="2200" b="1" dirty="0">
                <a:solidFill>
                  <a:srgbClr val="004B82"/>
                </a:solidFill>
                <a:cs typeface="Arial" pitchFamily="34" charset="0"/>
              </a:rPr>
              <a:t>Τροποποίηση του κυψελιδικού αερισμού και της </a:t>
            </a:r>
            <a:r>
              <a:rPr lang="en-US" sz="2200" b="1" dirty="0">
                <a:solidFill>
                  <a:srgbClr val="004B82"/>
                </a:solidFill>
                <a:cs typeface="Arial" pitchFamily="34" charset="0"/>
              </a:rPr>
              <a:t>PaCO</a:t>
            </a:r>
            <a:r>
              <a:rPr lang="el-GR" sz="2200" b="1" baseline="-25000" dirty="0">
                <a:solidFill>
                  <a:srgbClr val="004B82"/>
                </a:solidFill>
                <a:cs typeface="Arial" pitchFamily="34" charset="0"/>
              </a:rPr>
              <a:t>2</a:t>
            </a:r>
            <a:endParaRPr lang="en-US" sz="2200" b="1" baseline="-25000" dirty="0">
              <a:solidFill>
                <a:srgbClr val="004B82"/>
              </a:solidFill>
              <a:cs typeface="Arial" pitchFamily="34" charset="0"/>
            </a:endParaRPr>
          </a:p>
          <a:p>
            <a:pPr>
              <a:defRPr/>
            </a:pPr>
            <a:r>
              <a:rPr lang="el-GR" sz="2200" b="1" dirty="0">
                <a:solidFill>
                  <a:schemeClr val="tx1"/>
                </a:solidFill>
                <a:cs typeface="Arial" pitchFamily="34" charset="0"/>
              </a:rPr>
              <a:t>↑</a:t>
            </a:r>
            <a:r>
              <a:rPr lang="en-US" sz="2200" b="1" dirty="0">
                <a:solidFill>
                  <a:schemeClr val="tx1"/>
                </a:solidFill>
                <a:cs typeface="Arial" pitchFamily="34" charset="0"/>
              </a:rPr>
              <a:t> FRC</a:t>
            </a:r>
            <a:r>
              <a:rPr lang="el-GR" sz="2200" b="1" dirty="0">
                <a:solidFill>
                  <a:schemeClr val="tx1"/>
                </a:solidFill>
                <a:cs typeface="Arial" pitchFamily="34" charset="0"/>
              </a:rPr>
              <a:t> (επιστράτευση ατελεκτατικών περιοχών)</a:t>
            </a:r>
          </a:p>
          <a:p>
            <a:pPr>
              <a:defRPr/>
            </a:pPr>
            <a:r>
              <a:rPr lang="el-GR" sz="2200" b="1" dirty="0">
                <a:solidFill>
                  <a:schemeClr val="tx1"/>
                </a:solidFill>
                <a:cs typeface="Arial" pitchFamily="34" charset="0"/>
              </a:rPr>
              <a:t>Βελτίωση μηχανικής του </a:t>
            </a:r>
            <a:r>
              <a:rPr lang="el-GR" sz="2200" b="1" dirty="0" smtClean="0">
                <a:solidFill>
                  <a:schemeClr val="tx1"/>
                </a:solidFill>
                <a:cs typeface="Arial" pitchFamily="34" charset="0"/>
              </a:rPr>
              <a:t>πνεύμονα</a:t>
            </a:r>
          </a:p>
          <a:p>
            <a:r>
              <a:rPr lang="el-GR" sz="2200" b="1" dirty="0">
                <a:solidFill>
                  <a:schemeClr val="tx1"/>
                </a:solidFill>
              </a:rPr>
              <a:t>Διατήρηση της βατότητας των αεροφόρων </a:t>
            </a:r>
            <a:r>
              <a:rPr lang="el-GR" sz="2200" b="1" dirty="0" smtClean="0">
                <a:solidFill>
                  <a:schemeClr val="tx1"/>
                </a:solidFill>
              </a:rPr>
              <a:t>οδών</a:t>
            </a:r>
            <a:endParaRPr lang="el-GR" sz="2200" b="1" dirty="0">
              <a:solidFill>
                <a:schemeClr val="tx1"/>
              </a:solidFill>
            </a:endParaRPr>
          </a:p>
        </p:txBody>
      </p:sp>
      <p:sp>
        <p:nvSpPr>
          <p:cNvPr id="3" name="Rectangle 2"/>
          <p:cNvSpPr/>
          <p:nvPr/>
        </p:nvSpPr>
        <p:spPr>
          <a:xfrm>
            <a:off x="6444208" y="6241660"/>
            <a:ext cx="2111861" cy="294183"/>
          </a:xfrm>
          <a:prstGeom prst="rect">
            <a:avLst/>
          </a:prstGeom>
        </p:spPr>
        <p:txBody>
          <a:bodyPr wrap="none">
            <a:spAutoFit/>
          </a:bodyPr>
          <a:lstStyle/>
          <a:p>
            <a:pPr algn="ct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2283479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600" b="1" kern="0" dirty="0">
                <a:cs typeface="Arial"/>
              </a:rPr>
              <a:t>O</a:t>
            </a:r>
            <a:r>
              <a:rPr lang="el-GR" sz="3600" b="1" kern="0" dirty="0">
                <a:cs typeface="Arial"/>
              </a:rPr>
              <a:t>ΡΟΙ-ΚΛΕΙΔΙΑ ΣΤΟΝ ΜΗΧΑΝΙΚΟ ΑΕΡΙΣΜΟ</a:t>
            </a:r>
            <a:endParaRPr lang="el-GR" sz="3600" b="1" dirty="0"/>
          </a:p>
        </p:txBody>
      </p:sp>
      <p:sp>
        <p:nvSpPr>
          <p:cNvPr id="3" name="Content Placeholder 2"/>
          <p:cNvSpPr>
            <a:spLocks noGrp="1"/>
          </p:cNvSpPr>
          <p:nvPr>
            <p:ph idx="1"/>
          </p:nvPr>
        </p:nvSpPr>
        <p:spPr>
          <a:xfrm>
            <a:off x="457200" y="1196752"/>
            <a:ext cx="8229600" cy="4608512"/>
          </a:xfrm>
          <a:solidFill>
            <a:schemeClr val="bg2"/>
          </a:solidFill>
          <a:ln>
            <a:noFill/>
          </a:ln>
        </p:spPr>
        <p:style>
          <a:lnRef idx="1">
            <a:schemeClr val="accent5"/>
          </a:lnRef>
          <a:fillRef idx="2">
            <a:schemeClr val="accent5"/>
          </a:fillRef>
          <a:effectRef idx="1">
            <a:schemeClr val="accent5"/>
          </a:effectRef>
          <a:fontRef idx="minor">
            <a:schemeClr val="dk1"/>
          </a:fontRef>
        </p:style>
        <p:txBody>
          <a:bodyPr>
            <a:normAutofit/>
          </a:bodyPr>
          <a:lstStyle/>
          <a:p>
            <a:pPr fontAlgn="base">
              <a:lnSpc>
                <a:spcPct val="110000"/>
              </a:lnSpc>
              <a:spcBef>
                <a:spcPts val="600"/>
              </a:spcBef>
              <a:spcAft>
                <a:spcPct val="0"/>
              </a:spcAft>
              <a:buClr>
                <a:schemeClr val="tx1"/>
              </a:buClr>
              <a:buSzPct val="60000"/>
              <a:defRPr/>
            </a:pPr>
            <a:r>
              <a:rPr lang="en-US" sz="2400" b="1" kern="0" dirty="0">
                <a:solidFill>
                  <a:srgbClr val="820000"/>
                </a:solidFill>
                <a:cs typeface="Arial"/>
              </a:rPr>
              <a:t>Tidal Volume (</a:t>
            </a:r>
            <a:r>
              <a:rPr lang="en-US" sz="2400" b="1" kern="0" dirty="0" smtClean="0">
                <a:solidFill>
                  <a:srgbClr val="820000"/>
                </a:solidFill>
                <a:cs typeface="Arial"/>
              </a:rPr>
              <a:t>Vt)</a:t>
            </a:r>
            <a:r>
              <a:rPr lang="el-GR" sz="2400" b="1" kern="0" dirty="0" smtClean="0">
                <a:solidFill>
                  <a:srgbClr val="820000"/>
                </a:solidFill>
                <a:cs typeface="Arial"/>
              </a:rPr>
              <a:t>: </a:t>
            </a:r>
            <a:r>
              <a:rPr lang="el-GR" sz="2400" kern="0" dirty="0" smtClean="0">
                <a:cs typeface="Arial"/>
              </a:rPr>
              <a:t>Ο </a:t>
            </a:r>
            <a:r>
              <a:rPr lang="el-GR" sz="2400" kern="0" dirty="0">
                <a:cs typeface="Arial"/>
              </a:rPr>
              <a:t>όγκος αέρα που εισπνέεται και εκπνέεται από τους </a:t>
            </a:r>
            <a:r>
              <a:rPr lang="el-GR" sz="2400" kern="0" dirty="0" smtClean="0">
                <a:cs typeface="Arial"/>
              </a:rPr>
              <a:t>πνεύμονες</a:t>
            </a:r>
          </a:p>
          <a:p>
            <a:pPr fontAlgn="base">
              <a:lnSpc>
                <a:spcPct val="110000"/>
              </a:lnSpc>
              <a:spcBef>
                <a:spcPts val="600"/>
              </a:spcBef>
              <a:spcAft>
                <a:spcPct val="0"/>
              </a:spcAft>
              <a:buClr>
                <a:schemeClr val="tx1"/>
              </a:buClr>
              <a:buSzPct val="60000"/>
              <a:defRPr/>
            </a:pPr>
            <a:r>
              <a:rPr lang="en-US" sz="2400" b="1" kern="0" dirty="0" smtClean="0">
                <a:solidFill>
                  <a:srgbClr val="820000"/>
                </a:solidFill>
                <a:cs typeface="Arial"/>
              </a:rPr>
              <a:t>Breaths </a:t>
            </a:r>
            <a:r>
              <a:rPr lang="en-US" sz="2400" b="1" kern="0" dirty="0">
                <a:solidFill>
                  <a:srgbClr val="820000"/>
                </a:solidFill>
                <a:cs typeface="Arial"/>
              </a:rPr>
              <a:t>per Minute (RR, </a:t>
            </a:r>
            <a:r>
              <a:rPr lang="en-US" sz="2400" b="1" i="1" kern="0" dirty="0" smtClean="0">
                <a:solidFill>
                  <a:srgbClr val="820000"/>
                </a:solidFill>
                <a:cs typeface="Arial"/>
              </a:rPr>
              <a:t>f)</a:t>
            </a:r>
            <a:r>
              <a:rPr lang="el-GR" sz="2400" b="1" i="1" kern="0" dirty="0" smtClean="0">
                <a:solidFill>
                  <a:srgbClr val="820000"/>
                </a:solidFill>
                <a:cs typeface="Arial"/>
              </a:rPr>
              <a:t>: </a:t>
            </a:r>
            <a:r>
              <a:rPr lang="el-GR" sz="2400" kern="0" dirty="0" smtClean="0">
                <a:cs typeface="Arial"/>
              </a:rPr>
              <a:t>Συχνότητα αναπνοών</a:t>
            </a:r>
          </a:p>
          <a:p>
            <a:pPr fontAlgn="base">
              <a:lnSpc>
                <a:spcPct val="110000"/>
              </a:lnSpc>
              <a:spcBef>
                <a:spcPts val="600"/>
              </a:spcBef>
              <a:spcAft>
                <a:spcPct val="0"/>
              </a:spcAft>
              <a:buClr>
                <a:schemeClr val="tx1"/>
              </a:buClr>
              <a:buSzPct val="60000"/>
              <a:defRPr/>
            </a:pPr>
            <a:r>
              <a:rPr lang="en-US" sz="2400" b="1" kern="0" dirty="0" smtClean="0">
                <a:solidFill>
                  <a:srgbClr val="820000"/>
                </a:solidFill>
                <a:cs typeface="Arial"/>
              </a:rPr>
              <a:t>Positive </a:t>
            </a:r>
            <a:r>
              <a:rPr lang="en-US" sz="2400" b="1" kern="0" dirty="0">
                <a:solidFill>
                  <a:srgbClr val="820000"/>
                </a:solidFill>
                <a:cs typeface="Arial"/>
              </a:rPr>
              <a:t>End Expiratory Pressure (PEEP</a:t>
            </a:r>
            <a:r>
              <a:rPr lang="en-US" sz="2400" b="1" kern="0" dirty="0" smtClean="0">
                <a:solidFill>
                  <a:srgbClr val="820000"/>
                </a:solidFill>
                <a:cs typeface="Arial"/>
              </a:rPr>
              <a:t>)</a:t>
            </a:r>
            <a:r>
              <a:rPr lang="el-GR" sz="2400" b="1" kern="0" dirty="0" smtClean="0">
                <a:solidFill>
                  <a:srgbClr val="820000"/>
                </a:solidFill>
                <a:cs typeface="Arial"/>
              </a:rPr>
              <a:t>:</a:t>
            </a:r>
            <a:r>
              <a:rPr lang="el-GR" sz="2400" b="1" kern="0" dirty="0">
                <a:solidFill>
                  <a:srgbClr val="820000"/>
                </a:solidFill>
                <a:cs typeface="Arial"/>
              </a:rPr>
              <a:t> </a:t>
            </a:r>
            <a:r>
              <a:rPr lang="el-GR" sz="2400" kern="0" dirty="0" smtClean="0">
                <a:cs typeface="Arial"/>
              </a:rPr>
              <a:t>Η </a:t>
            </a:r>
            <a:r>
              <a:rPr lang="el-GR" sz="2400" kern="0" dirty="0">
                <a:cs typeface="Arial"/>
              </a:rPr>
              <a:t>πίεση μέσα στην κυψελίδα στο τέλος της </a:t>
            </a:r>
            <a:r>
              <a:rPr lang="el-GR" sz="2400" kern="0" dirty="0" smtClean="0">
                <a:cs typeface="Arial"/>
              </a:rPr>
              <a:t>εκπνοής</a:t>
            </a:r>
          </a:p>
          <a:p>
            <a:pPr fontAlgn="base">
              <a:lnSpc>
                <a:spcPct val="110000"/>
              </a:lnSpc>
              <a:spcBef>
                <a:spcPts val="600"/>
              </a:spcBef>
              <a:spcAft>
                <a:spcPct val="0"/>
              </a:spcAft>
              <a:buClr>
                <a:schemeClr val="tx1"/>
              </a:buClr>
              <a:buSzPct val="60000"/>
              <a:defRPr/>
            </a:pPr>
            <a:r>
              <a:rPr lang="en-US" sz="2400" b="1" kern="0" dirty="0" smtClean="0">
                <a:solidFill>
                  <a:srgbClr val="820000"/>
                </a:solidFill>
                <a:cs typeface="Arial"/>
              </a:rPr>
              <a:t>Minute </a:t>
            </a:r>
            <a:r>
              <a:rPr lang="en-US" sz="2400" b="1" kern="0" dirty="0">
                <a:solidFill>
                  <a:srgbClr val="820000"/>
                </a:solidFill>
                <a:cs typeface="Arial"/>
              </a:rPr>
              <a:t>Ventilation (</a:t>
            </a:r>
            <a:r>
              <a:rPr lang="en-US" sz="2400" b="1" kern="0" dirty="0" smtClean="0">
                <a:solidFill>
                  <a:srgbClr val="820000"/>
                </a:solidFill>
                <a:cs typeface="Arial"/>
              </a:rPr>
              <a:t>VE)</a:t>
            </a:r>
            <a:r>
              <a:rPr lang="el-GR" sz="2400" b="1" kern="0" dirty="0" smtClean="0">
                <a:solidFill>
                  <a:srgbClr val="820000"/>
                </a:solidFill>
                <a:cs typeface="Arial"/>
              </a:rPr>
              <a:t>:</a:t>
            </a:r>
            <a:r>
              <a:rPr lang="en-US" sz="2400" kern="0" dirty="0" smtClean="0">
                <a:cs typeface="Arial"/>
              </a:rPr>
              <a:t>T</a:t>
            </a:r>
            <a:r>
              <a:rPr lang="el-GR" sz="2400" kern="0" dirty="0">
                <a:cs typeface="Arial"/>
              </a:rPr>
              <a:t>ο  ολικό ποσό αέρα που μπαίνει και βγαίνει από τον πνεύμονα σε ένα </a:t>
            </a:r>
            <a:r>
              <a:rPr lang="el-GR" sz="2400" kern="0" dirty="0" smtClean="0">
                <a:cs typeface="Arial"/>
              </a:rPr>
              <a:t>λεπτό</a:t>
            </a:r>
          </a:p>
          <a:p>
            <a:pPr fontAlgn="base">
              <a:lnSpc>
                <a:spcPct val="110000"/>
              </a:lnSpc>
              <a:spcBef>
                <a:spcPts val="600"/>
              </a:spcBef>
              <a:spcAft>
                <a:spcPct val="0"/>
              </a:spcAft>
              <a:buClr>
                <a:schemeClr val="tx1"/>
              </a:buClr>
              <a:buSzPct val="60000"/>
              <a:defRPr/>
            </a:pPr>
            <a:r>
              <a:rPr lang="en-US" sz="2400" b="1" kern="0" dirty="0" smtClean="0">
                <a:solidFill>
                  <a:srgbClr val="820000"/>
                </a:solidFill>
                <a:cs typeface="Arial"/>
              </a:rPr>
              <a:t>Fractional </a:t>
            </a:r>
            <a:r>
              <a:rPr lang="en-US" sz="2400" b="1" kern="0" dirty="0">
                <a:solidFill>
                  <a:srgbClr val="820000"/>
                </a:solidFill>
                <a:cs typeface="Arial"/>
              </a:rPr>
              <a:t>Inspired Oxygen (FiO2</a:t>
            </a:r>
            <a:r>
              <a:rPr lang="en-US" sz="2400" b="1" kern="0" dirty="0" smtClean="0">
                <a:solidFill>
                  <a:srgbClr val="820000"/>
                </a:solidFill>
                <a:cs typeface="Arial"/>
              </a:rPr>
              <a:t>)</a:t>
            </a:r>
            <a:r>
              <a:rPr lang="el-GR" sz="2400" b="1" kern="0" dirty="0" smtClean="0">
                <a:solidFill>
                  <a:srgbClr val="820000"/>
                </a:solidFill>
                <a:cs typeface="Arial"/>
              </a:rPr>
              <a:t>:</a:t>
            </a:r>
            <a:r>
              <a:rPr lang="en-US" sz="2400" kern="0" dirty="0" smtClean="0">
                <a:cs typeface="Arial"/>
              </a:rPr>
              <a:t>(</a:t>
            </a:r>
            <a:r>
              <a:rPr lang="en-US" sz="2400" kern="0" dirty="0">
                <a:cs typeface="Arial"/>
              </a:rPr>
              <a:t>21%-0.21; 100%-1.0</a:t>
            </a:r>
            <a:r>
              <a:rPr lang="en-US" sz="2400" kern="0" dirty="0" smtClean="0">
                <a:cs typeface="Arial"/>
              </a:rPr>
              <a:t>)</a:t>
            </a:r>
            <a:endParaRPr lang="el-GR" sz="2400" kern="0" dirty="0" smtClean="0">
              <a:cs typeface="Arial"/>
            </a:endParaRPr>
          </a:p>
          <a:p>
            <a:pPr fontAlgn="base">
              <a:lnSpc>
                <a:spcPct val="110000"/>
              </a:lnSpc>
              <a:spcBef>
                <a:spcPts val="600"/>
              </a:spcBef>
              <a:spcAft>
                <a:spcPct val="0"/>
              </a:spcAft>
              <a:buClr>
                <a:schemeClr val="tx1"/>
              </a:buClr>
              <a:buSzPct val="60000"/>
              <a:defRPr/>
            </a:pPr>
            <a:r>
              <a:rPr lang="en-US" sz="2400" b="1" kern="0" dirty="0" smtClean="0">
                <a:solidFill>
                  <a:srgbClr val="820000"/>
                </a:solidFill>
                <a:cs typeface="Arial"/>
              </a:rPr>
              <a:t>Inspiratory:Expiratory </a:t>
            </a:r>
            <a:r>
              <a:rPr lang="en-US" sz="2400" b="1" kern="0" dirty="0">
                <a:solidFill>
                  <a:srgbClr val="820000"/>
                </a:solidFill>
                <a:cs typeface="Arial"/>
              </a:rPr>
              <a:t>Ratio (I:E </a:t>
            </a:r>
            <a:r>
              <a:rPr lang="en-US" sz="2400" b="1" kern="0" dirty="0" smtClean="0">
                <a:solidFill>
                  <a:srgbClr val="820000"/>
                </a:solidFill>
                <a:cs typeface="Arial"/>
              </a:rPr>
              <a:t>ratio)</a:t>
            </a:r>
            <a:r>
              <a:rPr lang="el-GR" sz="2400" b="1" kern="0" dirty="0" smtClean="0">
                <a:solidFill>
                  <a:srgbClr val="820000"/>
                </a:solidFill>
                <a:cs typeface="Arial"/>
              </a:rPr>
              <a:t>:</a:t>
            </a:r>
            <a:r>
              <a:rPr lang="el-GR" sz="2400" kern="0" dirty="0" smtClean="0">
                <a:cs typeface="Arial"/>
              </a:rPr>
              <a:t>Φυσιολογικά</a:t>
            </a:r>
            <a:r>
              <a:rPr lang="en-US" sz="2400" kern="0" dirty="0" smtClean="0">
                <a:cs typeface="Arial"/>
              </a:rPr>
              <a:t> </a:t>
            </a:r>
            <a:r>
              <a:rPr lang="en-US" sz="2400" kern="0" dirty="0">
                <a:cs typeface="Arial"/>
              </a:rPr>
              <a:t>I:E ratio </a:t>
            </a:r>
            <a:r>
              <a:rPr lang="en-US" sz="2400" kern="0" dirty="0" smtClean="0">
                <a:cs typeface="Arial"/>
              </a:rPr>
              <a:t>1:2-3</a:t>
            </a:r>
            <a:endParaRPr lang="el-GR" sz="2400" kern="0" dirty="0" smtClean="0">
              <a:solidFill>
                <a:srgbClr val="FFFFFF"/>
              </a:solidFill>
              <a:effectLst>
                <a:outerShdw blurRad="38100" dist="38100" dir="2700000" algn="tl">
                  <a:srgbClr val="000000"/>
                </a:outerShdw>
              </a:effectLst>
              <a:latin typeface="Verdana"/>
              <a:cs typeface="Arial"/>
            </a:endParaRPr>
          </a:p>
        </p:txBody>
      </p:sp>
      <p:sp>
        <p:nvSpPr>
          <p:cNvPr id="4" name="Rectangle 3"/>
          <p:cNvSpPr/>
          <p:nvPr/>
        </p:nvSpPr>
        <p:spPr>
          <a:xfrm>
            <a:off x="6732240" y="5877272"/>
            <a:ext cx="1873975" cy="268984"/>
          </a:xfrm>
          <a:prstGeom prst="rect">
            <a:avLst/>
          </a:prstGeom>
        </p:spPr>
        <p:txBody>
          <a:bodyPr wrap="none">
            <a:spAutoFit/>
          </a:bodyPr>
          <a:lstStyle/>
          <a:p>
            <a:pPr algn="ctr">
              <a:lnSpc>
                <a:spcPct val="80000"/>
              </a:lnSpc>
            </a:pPr>
            <a:r>
              <a:rPr lang="en-GB" sz="1400" dirty="0" smtClean="0">
                <a:latin typeface="+mn-lt"/>
              </a:rPr>
              <a:t>(Larsson, </a:t>
            </a:r>
            <a:r>
              <a:rPr lang="en-GB" sz="1400" dirty="0">
                <a:latin typeface="+mn-lt"/>
              </a:rPr>
              <a:t>Update </a:t>
            </a:r>
            <a:r>
              <a:rPr lang="en-GB" sz="1400" dirty="0" smtClean="0">
                <a:latin typeface="+mn-lt"/>
              </a:rPr>
              <a:t>2011)</a:t>
            </a:r>
            <a:endParaRPr lang="el-GR" sz="1400" dirty="0">
              <a:latin typeface="+mn-lt"/>
            </a:endParaRPr>
          </a:p>
        </p:txBody>
      </p:sp>
    </p:spTree>
    <p:extLst>
      <p:ext uri="{BB962C8B-B14F-4D97-AF65-F5344CB8AC3E}">
        <p14:creationId xmlns:p14="http://schemas.microsoft.com/office/powerpoint/2010/main" val="2060246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916832"/>
            <a:ext cx="2798767" cy="16862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rmAutofit/>
          </a:bodyPr>
          <a:lstStyle/>
          <a:p>
            <a:pPr lvl="0"/>
            <a:r>
              <a:rPr lang="el-GR" dirty="0"/>
              <a:t>4. </a:t>
            </a:r>
            <a:r>
              <a:rPr lang="el-GR" dirty="0" smtClean="0"/>
              <a:t>Αναπνευστήρες</a:t>
            </a:r>
            <a:endParaRPr lang="el-GR" dirty="0"/>
          </a:p>
        </p:txBody>
      </p:sp>
      <p:sp>
        <p:nvSpPr>
          <p:cNvPr id="3" name="Content Placeholder 2"/>
          <p:cNvSpPr>
            <a:spLocks noGrp="1"/>
          </p:cNvSpPr>
          <p:nvPr>
            <p:ph idx="1"/>
          </p:nvPr>
        </p:nvSpPr>
        <p:spPr>
          <a:xfrm>
            <a:off x="457200" y="1196752"/>
            <a:ext cx="4114800" cy="5040560"/>
          </a:xfrm>
        </p:spPr>
        <p:txBody>
          <a:bodyPr>
            <a:normAutofit/>
          </a:bodyPr>
          <a:lstStyle/>
          <a:p>
            <a:pPr marL="0" indent="0">
              <a:buNone/>
            </a:pPr>
            <a:r>
              <a:rPr lang="el-GR" sz="2400" dirty="0" smtClean="0"/>
              <a:t>Ο Αναπνευστήρας είναι το μηχάνημα που μπορεί να παρέχει ελεγχόμενη ροή αέρα στους αεραγωγούς του ασθενούς</a:t>
            </a:r>
          </a:p>
          <a:p>
            <a:endParaRPr lang="el-GR" sz="2400" dirty="0"/>
          </a:p>
        </p:txBody>
      </p:sp>
      <p:sp>
        <p:nvSpPr>
          <p:cNvPr id="5" name="Rectangle 4"/>
          <p:cNvSpPr/>
          <p:nvPr/>
        </p:nvSpPr>
        <p:spPr>
          <a:xfrm>
            <a:off x="4823094" y="4154305"/>
            <a:ext cx="3960440" cy="1938992"/>
          </a:xfrm>
          <a:prstGeom prst="rect">
            <a:avLst/>
          </a:prstGeom>
          <a:ln>
            <a:solidFill>
              <a:srgbClr val="004B82"/>
            </a:solidFill>
          </a:ln>
        </p:spPr>
        <p:txBody>
          <a:bodyPr wrap="square">
            <a:spAutoFit/>
          </a:bodyPr>
          <a:lstStyle/>
          <a:p>
            <a:pPr algn="ctr"/>
            <a:r>
              <a:rPr lang="en-US" sz="2400" dirty="0" smtClean="0">
                <a:latin typeface="+mn-lt"/>
              </a:rPr>
              <a:t>4</a:t>
            </a:r>
            <a:r>
              <a:rPr lang="el-GR" sz="2400" dirty="0" smtClean="0">
                <a:latin typeface="+mn-lt"/>
              </a:rPr>
              <a:t>.</a:t>
            </a:r>
            <a:r>
              <a:rPr lang="en-US" sz="2400" dirty="0" smtClean="0">
                <a:latin typeface="+mn-lt"/>
              </a:rPr>
              <a:t>968</a:t>
            </a:r>
            <a:r>
              <a:rPr lang="el-GR" sz="2400" dirty="0" smtClean="0">
                <a:latin typeface="+mn-lt"/>
              </a:rPr>
              <a:t>/19.505 (25%)</a:t>
            </a:r>
            <a:r>
              <a:rPr lang="en-US" sz="2400" dirty="0" smtClean="0">
                <a:latin typeface="+mn-lt"/>
              </a:rPr>
              <a:t> </a:t>
            </a:r>
            <a:r>
              <a:rPr lang="el-GR" sz="2400" dirty="0" smtClean="0">
                <a:latin typeface="+mn-lt"/>
              </a:rPr>
              <a:t>ασθενείς υπό ΜΥΑ σε 349 Μ.Ε.Θ </a:t>
            </a:r>
            <a:r>
              <a:rPr lang="en-US" sz="2400" dirty="0" smtClean="0">
                <a:latin typeface="+mn-lt"/>
              </a:rPr>
              <a:t>(23 </a:t>
            </a:r>
            <a:r>
              <a:rPr lang="el-GR" sz="2400" dirty="0" smtClean="0">
                <a:latin typeface="+mn-lt"/>
              </a:rPr>
              <a:t>χώρες</a:t>
            </a:r>
            <a:r>
              <a:rPr lang="en-US" sz="2400" dirty="0" smtClean="0">
                <a:latin typeface="+mn-lt"/>
              </a:rPr>
              <a:t>) </a:t>
            </a:r>
            <a:endParaRPr lang="el-GR" sz="2400" dirty="0" smtClean="0">
              <a:latin typeface="+mn-lt"/>
            </a:endParaRPr>
          </a:p>
          <a:p>
            <a:pPr algn="ctr"/>
            <a:r>
              <a:rPr lang="el-GR" sz="2400" dirty="0" smtClean="0">
                <a:latin typeface="+mn-lt"/>
              </a:rPr>
              <a:t>μέσα σε 1 μήνα</a:t>
            </a:r>
            <a:r>
              <a:rPr lang="en-US" sz="2400" dirty="0" smtClean="0">
                <a:latin typeface="+mn-lt"/>
              </a:rPr>
              <a:t> </a:t>
            </a:r>
            <a:r>
              <a:rPr lang="el-GR" sz="2400" dirty="0" smtClean="0">
                <a:latin typeface="+mn-lt"/>
              </a:rPr>
              <a:t>για &gt; 12 ώρες</a:t>
            </a:r>
            <a:endParaRPr lang="en-US" sz="2400" dirty="0" smtClean="0">
              <a:latin typeface="+mn-lt"/>
            </a:endParaRPr>
          </a:p>
          <a:p>
            <a:pPr algn="ctr"/>
            <a:r>
              <a:rPr lang="el-GR" sz="2400" dirty="0" smtClean="0">
                <a:latin typeface="+mn-lt"/>
              </a:rPr>
              <a:t>με επιβίωση </a:t>
            </a:r>
            <a:r>
              <a:rPr lang="el-GR" sz="2400" dirty="0" smtClean="0">
                <a:latin typeface="+mn-lt"/>
                <a:cs typeface="Arial" charset="0"/>
              </a:rPr>
              <a:t>≈ 69%</a:t>
            </a:r>
            <a:endParaRPr lang="en-US" sz="2400" dirty="0">
              <a:latin typeface="+mn-lt"/>
              <a:cs typeface="Arial" charset="0"/>
            </a:endParaRPr>
          </a:p>
        </p:txBody>
      </p:sp>
      <p:sp>
        <p:nvSpPr>
          <p:cNvPr id="8" name="Rectangle 7"/>
          <p:cNvSpPr/>
          <p:nvPr/>
        </p:nvSpPr>
        <p:spPr>
          <a:xfrm>
            <a:off x="5255142" y="1268760"/>
            <a:ext cx="3528392" cy="757130"/>
          </a:xfrm>
          <a:prstGeom prst="rect">
            <a:avLst/>
          </a:prstGeom>
        </p:spPr>
        <p:txBody>
          <a:bodyPr wrap="square">
            <a:spAutoFit/>
          </a:bodyPr>
          <a:lstStyle/>
          <a:p>
            <a:pPr>
              <a:lnSpc>
                <a:spcPct val="90000"/>
              </a:lnSpc>
              <a:defRPr/>
            </a:pPr>
            <a:r>
              <a:rPr lang="el-GR" sz="2400" dirty="0">
                <a:latin typeface="+mn-lt"/>
              </a:rPr>
              <a:t>Επιθετική παρέμβαση</a:t>
            </a:r>
          </a:p>
          <a:p>
            <a:pPr>
              <a:lnSpc>
                <a:spcPct val="90000"/>
              </a:lnSpc>
              <a:defRPr/>
            </a:pPr>
            <a:r>
              <a:rPr lang="el-GR" sz="2400" dirty="0" smtClean="0">
                <a:latin typeface="+mn-lt"/>
              </a:rPr>
              <a:t>Σωτήρια </a:t>
            </a:r>
            <a:r>
              <a:rPr lang="el-GR" sz="2400" dirty="0">
                <a:latin typeface="+mn-lt"/>
              </a:rPr>
              <a:t>για τη ζωή</a:t>
            </a:r>
          </a:p>
        </p:txBody>
      </p:sp>
      <p:sp>
        <p:nvSpPr>
          <p:cNvPr id="6" name="Rectangle 5"/>
          <p:cNvSpPr/>
          <p:nvPr/>
        </p:nvSpPr>
        <p:spPr>
          <a:xfrm>
            <a:off x="6181584" y="6174980"/>
            <a:ext cx="1873975" cy="268984"/>
          </a:xfrm>
          <a:prstGeom prst="rect">
            <a:avLst/>
          </a:prstGeom>
        </p:spPr>
        <p:txBody>
          <a:bodyPr wrap="none">
            <a:spAutoFit/>
          </a:bodyPr>
          <a:lstStyle/>
          <a:p>
            <a:pPr algn="ctr">
              <a:lnSpc>
                <a:spcPct val="80000"/>
              </a:lnSpc>
            </a:pPr>
            <a:r>
              <a:rPr lang="en-GB" sz="1400" dirty="0" smtClean="0">
                <a:latin typeface="+mn-lt"/>
              </a:rPr>
              <a:t>(Larsson, </a:t>
            </a:r>
            <a:r>
              <a:rPr lang="en-GB" sz="1400" dirty="0">
                <a:latin typeface="+mn-lt"/>
              </a:rPr>
              <a:t>Update </a:t>
            </a:r>
            <a:r>
              <a:rPr lang="en-GB" sz="1400" dirty="0" smtClean="0">
                <a:latin typeface="+mn-lt"/>
              </a:rPr>
              <a:t>2011)</a:t>
            </a:r>
            <a:endParaRPr lang="el-GR" sz="1400" dirty="0">
              <a:latin typeface="+mn-lt"/>
            </a:endParaRPr>
          </a:p>
        </p:txBody>
      </p:sp>
      <p:sp>
        <p:nvSpPr>
          <p:cNvPr id="26" name="AutoShape 6" descr="The illustration shows a standard setup for a ventilator in a hospital room. The ventilator pushes warm, moist air (or air with increased oxygen) to the patient. Exhaled air flows away from the patien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49" y="3327170"/>
            <a:ext cx="45243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1899964" y="6443964"/>
            <a:ext cx="1080546" cy="276999"/>
          </a:xfrm>
          <a:prstGeom prst="rect">
            <a:avLst/>
          </a:prstGeom>
        </p:spPr>
        <p:txBody>
          <a:bodyPr wrap="square">
            <a:spAutoFit/>
          </a:bodyPr>
          <a:lstStyle/>
          <a:p>
            <a:r>
              <a:rPr lang="en-US" sz="1200" dirty="0" smtClean="0">
                <a:solidFill>
                  <a:schemeClr val="tx1">
                    <a:lumMod val="75000"/>
                    <a:lumOff val="25000"/>
                  </a:schemeClr>
                </a:solidFill>
                <a:latin typeface="+mn-lt"/>
                <a:hlinkClick r:id="rId4"/>
              </a:rPr>
              <a:t>nhlbi.nih.gov</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331413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lvl="0"/>
            <a:r>
              <a:rPr lang="el-GR" dirty="0"/>
              <a:t>Το μηχάνημα του </a:t>
            </a:r>
            <a:r>
              <a:rPr lang="el-GR" dirty="0" smtClean="0"/>
              <a:t>αναπνευστήρα</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9303913"/>
              </p:ext>
            </p:extLst>
          </p:nvPr>
        </p:nvGraphicFramePr>
        <p:xfrm>
          <a:off x="457200" y="1196975"/>
          <a:ext cx="8003232"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508104" y="6329448"/>
            <a:ext cx="3024335" cy="268984"/>
          </a:xfrm>
          <a:prstGeom prst="rect">
            <a:avLst/>
          </a:prstGeom>
        </p:spPr>
        <p:txBody>
          <a:bodyPr wrap="square">
            <a:spAutoFit/>
          </a:bodyPr>
          <a:lstStyle/>
          <a:p>
            <a:pPr algn="r">
              <a:lnSpc>
                <a:spcPct val="80000"/>
              </a:lnSpc>
            </a:pPr>
            <a:r>
              <a:rPr lang="en-GB" sz="1400" dirty="0" smtClean="0">
                <a:latin typeface="+mn-lt"/>
              </a:rPr>
              <a:t>(Larsson, </a:t>
            </a:r>
            <a:r>
              <a:rPr lang="en-GB" sz="1400" dirty="0">
                <a:latin typeface="+mn-lt"/>
              </a:rPr>
              <a:t>Update </a:t>
            </a:r>
            <a:r>
              <a:rPr lang="en-GB" sz="1400" dirty="0" smtClean="0">
                <a:latin typeface="+mn-lt"/>
              </a:rPr>
              <a:t>2011)</a:t>
            </a:r>
            <a:endParaRPr lang="el-GR" sz="1400" dirty="0">
              <a:latin typeface="+mn-lt"/>
            </a:endParaRPr>
          </a:p>
        </p:txBody>
      </p:sp>
    </p:spTree>
    <p:extLst>
      <p:ext uri="{BB962C8B-B14F-4D97-AF65-F5344CB8AC3E}">
        <p14:creationId xmlns:p14="http://schemas.microsoft.com/office/powerpoint/2010/main" val="2787933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l-GR" dirty="0"/>
              <a:t>Είδη </a:t>
            </a:r>
            <a:r>
              <a:rPr lang="el-GR" dirty="0" smtClean="0"/>
              <a:t>αναπνευστήρων</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2832546"/>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548271" y="6381328"/>
            <a:ext cx="2111860" cy="289310"/>
          </a:xfrm>
          <a:prstGeom prst="rect">
            <a:avLst/>
          </a:prstGeom>
        </p:spPr>
        <p:txBody>
          <a:bodyPr wrap="none">
            <a:spAutoFit/>
          </a:bodyPr>
          <a:lstStyle/>
          <a:p>
            <a:pPr algn="ct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1998566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lvl="0"/>
            <a:r>
              <a:rPr lang="el-GR" dirty="0"/>
              <a:t>Α. Αναπνευστήρες αρνητικής πίεσης  </a:t>
            </a:r>
            <a:br>
              <a:rPr lang="el-GR" dirty="0"/>
            </a:br>
            <a:r>
              <a:rPr lang="el-GR" dirty="0" smtClean="0"/>
              <a:t>«σιδηρούς πνεύμων» </a:t>
            </a:r>
            <a:r>
              <a:rPr lang="el-GR" sz="3100" b="0" kern="0" dirty="0" smtClean="0">
                <a:cs typeface="Arial" charset="0"/>
              </a:rPr>
              <a:t>(</a:t>
            </a:r>
            <a:r>
              <a:rPr lang="el-GR" sz="3100" b="0" kern="0" dirty="0">
                <a:cs typeface="Arial" charset="0"/>
              </a:rPr>
              <a:t>1 από </a:t>
            </a:r>
            <a:r>
              <a:rPr lang="el-GR" sz="3100" b="0" kern="0" dirty="0" smtClean="0">
                <a:cs typeface="Arial" charset="0"/>
              </a:rPr>
              <a:t>3)</a:t>
            </a:r>
            <a:endParaRPr lang="el-GR" sz="4400" dirty="0"/>
          </a:p>
        </p:txBody>
      </p:sp>
      <p:sp>
        <p:nvSpPr>
          <p:cNvPr id="3" name="Content Placeholder 2"/>
          <p:cNvSpPr>
            <a:spLocks noGrp="1"/>
          </p:cNvSpPr>
          <p:nvPr>
            <p:ph idx="1"/>
          </p:nvPr>
        </p:nvSpPr>
        <p:spPr>
          <a:xfrm>
            <a:off x="457200" y="1196752"/>
            <a:ext cx="8229600" cy="4032448"/>
          </a:xfr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a:normAutofit/>
          </a:bodyPr>
          <a:lstStyle/>
          <a:p>
            <a:pPr lvl="0">
              <a:spcBef>
                <a:spcPts val="600"/>
              </a:spcBef>
            </a:pPr>
            <a:r>
              <a:rPr lang="el-GR" sz="2400" dirty="0">
                <a:solidFill>
                  <a:prstClr val="black"/>
                </a:solidFill>
                <a:latin typeface="Calibri" pitchFamily="34" charset="0"/>
              </a:rPr>
              <a:t>Μ</a:t>
            </a:r>
            <a:r>
              <a:rPr lang="el-GR" sz="2400" dirty="0" smtClean="0">
                <a:solidFill>
                  <a:prstClr val="black"/>
                </a:solidFill>
                <a:latin typeface="Calibri" pitchFamily="34" charset="0"/>
              </a:rPr>
              <a:t>ιμούνται </a:t>
            </a:r>
            <a:r>
              <a:rPr lang="el-GR" sz="2400" dirty="0">
                <a:solidFill>
                  <a:prstClr val="black"/>
                </a:solidFill>
                <a:latin typeface="Calibri" pitchFamily="34" charset="0"/>
              </a:rPr>
              <a:t>τη λειτουργία των αναπνευστικών </a:t>
            </a:r>
            <a:r>
              <a:rPr lang="el-GR" sz="2400" dirty="0" smtClean="0">
                <a:solidFill>
                  <a:prstClr val="black"/>
                </a:solidFill>
                <a:latin typeface="Calibri" pitchFamily="34" charset="0"/>
              </a:rPr>
              <a:t>μυών</a:t>
            </a:r>
            <a:endParaRPr lang="el-GR" sz="2400" dirty="0">
              <a:solidFill>
                <a:prstClr val="black"/>
              </a:solidFill>
              <a:latin typeface="Calibri" pitchFamily="34" charset="0"/>
            </a:endParaRPr>
          </a:p>
          <a:p>
            <a:pPr lvl="0">
              <a:spcBef>
                <a:spcPts val="600"/>
              </a:spcBef>
            </a:pPr>
            <a:r>
              <a:rPr lang="el-GR" sz="2400" dirty="0">
                <a:solidFill>
                  <a:prstClr val="black"/>
                </a:solidFill>
                <a:latin typeface="Calibri" pitchFamily="34" charset="0"/>
              </a:rPr>
              <a:t>Κατά την εισπνευστική φάση, αναπτύσσεται αρνητική πίεση γύρω από το θώρακα, μεταδίδεται στον υπεζωκοτικό χώρο και από εκεί στις κυψελίδες, προκαλώντας διαφορά πίεσης  </a:t>
            </a:r>
            <a:r>
              <a:rPr lang="el-GR" sz="2400" dirty="0" smtClean="0">
                <a:solidFill>
                  <a:prstClr val="black"/>
                </a:solidFill>
                <a:latin typeface="Calibri" pitchFamily="34" charset="0"/>
              </a:rPr>
              <a:t>μεταξύ στόματος  </a:t>
            </a:r>
            <a:r>
              <a:rPr lang="el-GR" sz="2400" dirty="0">
                <a:solidFill>
                  <a:prstClr val="black"/>
                </a:solidFill>
                <a:latin typeface="Calibri" pitchFamily="34" charset="0"/>
              </a:rPr>
              <a:t>(ατμοσφαιρική) και κυψελίδων και έτσι </a:t>
            </a:r>
            <a:r>
              <a:rPr lang="el-GR" sz="2400" dirty="0" smtClean="0">
                <a:solidFill>
                  <a:prstClr val="black"/>
                </a:solidFill>
                <a:latin typeface="Calibri" pitchFamily="34" charset="0"/>
              </a:rPr>
              <a:t>ροή </a:t>
            </a:r>
            <a:r>
              <a:rPr lang="el-GR" sz="2400" dirty="0">
                <a:solidFill>
                  <a:prstClr val="black"/>
                </a:solidFill>
                <a:latin typeface="Calibri" pitchFamily="34" charset="0"/>
              </a:rPr>
              <a:t>αέρα στους </a:t>
            </a:r>
            <a:r>
              <a:rPr lang="el-GR" sz="2400" dirty="0" smtClean="0">
                <a:solidFill>
                  <a:prstClr val="black"/>
                </a:solidFill>
                <a:latin typeface="Calibri" pitchFamily="34" charset="0"/>
              </a:rPr>
              <a:t>πνεύμονες </a:t>
            </a:r>
            <a:endParaRPr lang="el-GR" sz="2400" dirty="0">
              <a:solidFill>
                <a:prstClr val="black"/>
              </a:solidFill>
              <a:latin typeface="Calibri" pitchFamily="34" charset="0"/>
            </a:endParaRPr>
          </a:p>
          <a:p>
            <a:pPr lvl="0">
              <a:spcBef>
                <a:spcPts val="600"/>
              </a:spcBef>
            </a:pPr>
            <a:r>
              <a:rPr lang="el-GR" sz="2400" dirty="0">
                <a:solidFill>
                  <a:prstClr val="black"/>
                </a:solidFill>
                <a:latin typeface="Calibri" pitchFamily="34" charset="0"/>
              </a:rPr>
              <a:t>Κατά την εκπνευστική φάση, η πίεση γύρω από το θώρακα υποστρέφεται και  οι ελαστικές δυνάμεις των δομικών στοιχείων του πνεύμονος, επανερχόμενες σε κατάσταση ηρεμίας (FRC</a:t>
            </a:r>
            <a:r>
              <a:rPr lang="el-GR" sz="2400" dirty="0" smtClean="0">
                <a:solidFill>
                  <a:prstClr val="black"/>
                </a:solidFill>
                <a:latin typeface="Calibri" pitchFamily="34" charset="0"/>
              </a:rPr>
              <a:t>), </a:t>
            </a:r>
            <a:r>
              <a:rPr lang="el-GR" sz="2400" dirty="0">
                <a:solidFill>
                  <a:prstClr val="black"/>
                </a:solidFill>
                <a:latin typeface="Calibri" pitchFamily="34" charset="0"/>
              </a:rPr>
              <a:t>ωθούν τον αέρα έξω από τους </a:t>
            </a:r>
            <a:r>
              <a:rPr lang="el-GR" sz="2400" dirty="0" smtClean="0">
                <a:solidFill>
                  <a:prstClr val="black"/>
                </a:solidFill>
                <a:latin typeface="Calibri" pitchFamily="34" charset="0"/>
              </a:rPr>
              <a:t>πνεύμονες </a:t>
            </a:r>
            <a:endParaRPr lang="el-GR" sz="2400" dirty="0">
              <a:solidFill>
                <a:prstClr val="black"/>
              </a:solidFill>
              <a:latin typeface="Calibri" pitchFamily="34" charset="0"/>
            </a:endParaRPr>
          </a:p>
        </p:txBody>
      </p:sp>
      <p:pic>
        <p:nvPicPr>
          <p:cNvPr id="614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620125" y="3933825"/>
            <a:ext cx="52387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84168" y="5229200"/>
            <a:ext cx="2618310" cy="338554"/>
          </a:xfrm>
          <a:prstGeom prst="rect">
            <a:avLst/>
          </a:prstGeom>
        </p:spPr>
        <p:txBody>
          <a:bodyPr wrap="square">
            <a:spAutoFit/>
          </a:bodyPr>
          <a:lstStyle/>
          <a:p>
            <a:pPr algn="r"/>
            <a:r>
              <a:rPr lang="en-GB" sz="1600" dirty="0" smtClean="0">
                <a:latin typeface="+mn-lt"/>
              </a:rPr>
              <a:t>(Marini</a:t>
            </a:r>
            <a:r>
              <a:rPr lang="en-US" sz="1600" dirty="0" smtClean="0">
                <a:latin typeface="+mn-lt"/>
              </a:rPr>
              <a:t>,</a:t>
            </a:r>
            <a:r>
              <a:rPr lang="el-GR" sz="1600" dirty="0">
                <a:latin typeface="+mn-lt"/>
              </a:rPr>
              <a:t> </a:t>
            </a:r>
            <a:r>
              <a:rPr lang="el-GR" sz="1600" dirty="0" smtClean="0">
                <a:latin typeface="+mn-lt"/>
              </a:rPr>
              <a:t>2013</a:t>
            </a:r>
            <a:r>
              <a:rPr lang="en-US" sz="1600" dirty="0" smtClean="0">
                <a:latin typeface="+mn-lt"/>
              </a:rPr>
              <a:t>)</a:t>
            </a:r>
            <a:endParaRPr lang="el-GR" sz="1600" dirty="0">
              <a:latin typeface="+mn-lt"/>
            </a:endParaRPr>
          </a:p>
        </p:txBody>
      </p:sp>
    </p:spTree>
    <p:extLst>
      <p:ext uri="{BB962C8B-B14F-4D97-AF65-F5344CB8AC3E}">
        <p14:creationId xmlns:p14="http://schemas.microsoft.com/office/powerpoint/2010/main" val="3462414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lvl="0"/>
            <a:r>
              <a:rPr lang="el-GR" dirty="0"/>
              <a:t>Α. Αναπνευστήρες αρνητικής πίεσης  </a:t>
            </a:r>
            <a:br>
              <a:rPr lang="el-GR" dirty="0"/>
            </a:br>
            <a:r>
              <a:rPr lang="el-GR" dirty="0" smtClean="0"/>
              <a:t>«σιδηρούς πνεύμων» </a:t>
            </a:r>
            <a:r>
              <a:rPr lang="el-GR" sz="3100" b="0" kern="0" dirty="0" smtClean="0">
                <a:cs typeface="Arial" charset="0"/>
              </a:rPr>
              <a:t>(2 </a:t>
            </a:r>
            <a:r>
              <a:rPr lang="el-GR" sz="3100" b="0" kern="0" dirty="0">
                <a:cs typeface="Arial" charset="0"/>
              </a:rPr>
              <a:t>από </a:t>
            </a:r>
            <a:r>
              <a:rPr lang="el-GR" sz="3100" b="0" kern="0" dirty="0" smtClean="0">
                <a:cs typeface="Arial" charset="0"/>
              </a:rPr>
              <a:t>3)</a:t>
            </a:r>
            <a:endParaRPr lang="el-GR" sz="4400" dirty="0"/>
          </a:p>
        </p:txBody>
      </p:sp>
      <p:pic>
        <p:nvPicPr>
          <p:cNvPr id="614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620125" y="3933825"/>
            <a:ext cx="52387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4177" y="1556792"/>
            <a:ext cx="6995120" cy="4339650"/>
          </a:xfrm>
          <a:prstGeom prst="rect">
            <a:avLst/>
          </a:prstGeom>
        </p:spPr>
        <p:txBody>
          <a:bodyPr wrap="square">
            <a:spAutoFit/>
          </a:bodyPr>
          <a:lstStyle/>
          <a:p>
            <a:r>
              <a:rPr lang="el-GR" sz="2400" b="1" dirty="0">
                <a:latin typeface="Calibri" pitchFamily="34" charset="0"/>
              </a:rPr>
              <a:t>Μειονεκτήματα:</a:t>
            </a:r>
          </a:p>
          <a:p>
            <a:pPr marL="363538" lvl="1" indent="-363538">
              <a:lnSpc>
                <a:spcPct val="150000"/>
              </a:lnSpc>
              <a:buFont typeface="Arial" panose="020B0604020202020204" pitchFamily="34" charset="0"/>
              <a:buChar char="•"/>
            </a:pPr>
            <a:r>
              <a:rPr lang="el-GR" sz="2400" dirty="0">
                <a:latin typeface="Calibri" pitchFamily="34" charset="0"/>
              </a:rPr>
              <a:t>Έχουν μεγάλο όγκο</a:t>
            </a:r>
          </a:p>
          <a:p>
            <a:pPr marL="363538" lvl="1" indent="-363538">
              <a:lnSpc>
                <a:spcPct val="150000"/>
              </a:lnSpc>
              <a:buFont typeface="Arial" panose="020B0604020202020204" pitchFamily="34" charset="0"/>
              <a:buChar char="•"/>
            </a:pPr>
            <a:r>
              <a:rPr lang="el-GR" sz="2400" dirty="0">
                <a:latin typeface="Calibri" pitchFamily="34" charset="0"/>
              </a:rPr>
              <a:t>Δύσκολη προσέγγιση του σώματος του ασθενούς</a:t>
            </a:r>
          </a:p>
          <a:p>
            <a:pPr marL="363538" lvl="1" indent="-363538">
              <a:lnSpc>
                <a:spcPct val="150000"/>
              </a:lnSpc>
              <a:buFont typeface="Arial" panose="020B0604020202020204" pitchFamily="34" charset="0"/>
              <a:buChar char="•"/>
            </a:pPr>
            <a:r>
              <a:rPr lang="el-GR" sz="2400" dirty="0">
                <a:latin typeface="Calibri" pitchFamily="34" charset="0"/>
              </a:rPr>
              <a:t>Δύσκολη η στεγανότητα γύρω από το λαιμό</a:t>
            </a:r>
          </a:p>
          <a:p>
            <a:pPr marL="363538" lvl="1" indent="-363538">
              <a:lnSpc>
                <a:spcPct val="150000"/>
              </a:lnSpc>
              <a:buFont typeface="Arial" panose="020B0604020202020204" pitchFamily="34" charset="0"/>
              <a:buChar char="•"/>
            </a:pPr>
            <a:r>
              <a:rPr lang="el-GR" sz="2400" dirty="0">
                <a:latin typeface="Calibri" pitchFamily="34" charset="0"/>
              </a:rPr>
              <a:t>Αρνητική πίεση εφαρμόζεται και στην κοιλιά</a:t>
            </a:r>
          </a:p>
          <a:p>
            <a:pPr marL="363538" lvl="1" indent="-363538">
              <a:lnSpc>
                <a:spcPct val="150000"/>
              </a:lnSpc>
              <a:buFont typeface="Arial" panose="020B0604020202020204" pitchFamily="34" charset="0"/>
              <a:buChar char="•"/>
            </a:pPr>
            <a:r>
              <a:rPr lang="el-GR" sz="2400" dirty="0">
                <a:latin typeface="Calibri" pitchFamily="34" charset="0"/>
              </a:rPr>
              <a:t>Έλλειψη προστασίας του αεραγωγού</a:t>
            </a:r>
          </a:p>
          <a:p>
            <a:pPr marL="363538" lvl="1" indent="-363538">
              <a:lnSpc>
                <a:spcPct val="150000"/>
              </a:lnSpc>
              <a:buFont typeface="Arial" panose="020B0604020202020204" pitchFamily="34" charset="0"/>
              <a:buChar char="•"/>
            </a:pPr>
            <a:r>
              <a:rPr lang="el-GR" sz="2400" dirty="0">
                <a:latin typeface="Calibri" pitchFamily="34" charset="0"/>
              </a:rPr>
              <a:t>Αδυναμία αναρρόφησης των ενδοτραχειακών εκκρίσεων </a:t>
            </a:r>
          </a:p>
        </p:txBody>
      </p:sp>
      <p:sp>
        <p:nvSpPr>
          <p:cNvPr id="8" name="Rectangle 7"/>
          <p:cNvSpPr/>
          <p:nvPr/>
        </p:nvSpPr>
        <p:spPr>
          <a:xfrm>
            <a:off x="4283968" y="5727165"/>
            <a:ext cx="2618310" cy="338554"/>
          </a:xfrm>
          <a:prstGeom prst="rect">
            <a:avLst/>
          </a:prstGeom>
        </p:spPr>
        <p:txBody>
          <a:bodyPr wrap="square">
            <a:spAutoFit/>
          </a:bodyPr>
          <a:lstStyle/>
          <a:p>
            <a:pPr algn="r"/>
            <a:r>
              <a:rPr lang="en-GB" sz="1600" dirty="0" smtClean="0">
                <a:latin typeface="+mn-lt"/>
              </a:rPr>
              <a:t>(Marini</a:t>
            </a:r>
            <a:r>
              <a:rPr lang="en-US" sz="1600" dirty="0" smtClean="0">
                <a:latin typeface="+mn-lt"/>
              </a:rPr>
              <a:t>,</a:t>
            </a:r>
            <a:r>
              <a:rPr lang="el-GR" sz="1600" dirty="0">
                <a:latin typeface="+mn-lt"/>
              </a:rPr>
              <a:t> </a:t>
            </a:r>
            <a:r>
              <a:rPr lang="el-GR" sz="1600" dirty="0" smtClean="0">
                <a:latin typeface="+mn-lt"/>
              </a:rPr>
              <a:t>2013</a:t>
            </a:r>
            <a:r>
              <a:rPr lang="en-US" sz="1600" dirty="0" smtClean="0">
                <a:latin typeface="+mn-lt"/>
              </a:rPr>
              <a:t>)</a:t>
            </a:r>
            <a:endParaRPr lang="el-GR" sz="1600" dirty="0">
              <a:latin typeface="+mn-lt"/>
            </a:endParaRPr>
          </a:p>
        </p:txBody>
      </p:sp>
    </p:spTree>
    <p:extLst>
      <p:ext uri="{BB962C8B-B14F-4D97-AF65-F5344CB8AC3E}">
        <p14:creationId xmlns:p14="http://schemas.microsoft.com/office/powerpoint/2010/main" val="1166545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lvl="0"/>
            <a:r>
              <a:rPr lang="el-GR" dirty="0"/>
              <a:t>Α. Αναπνευστήρες αρνητικής πίεσης  </a:t>
            </a:r>
            <a:br>
              <a:rPr lang="el-GR" dirty="0"/>
            </a:br>
            <a:r>
              <a:rPr lang="el-GR" dirty="0" smtClean="0"/>
              <a:t>«σιδηρούς πνεύμων» </a:t>
            </a:r>
            <a:r>
              <a:rPr lang="el-GR" sz="3100" b="0" kern="0" dirty="0" smtClean="0">
                <a:cs typeface="Arial" charset="0"/>
              </a:rPr>
              <a:t>(3 </a:t>
            </a:r>
            <a:r>
              <a:rPr lang="el-GR" sz="3100" b="0" kern="0" dirty="0">
                <a:cs typeface="Arial" charset="0"/>
              </a:rPr>
              <a:t>από </a:t>
            </a:r>
            <a:r>
              <a:rPr lang="el-GR" sz="3100" b="0" kern="0" dirty="0" smtClean="0">
                <a:cs typeface="Arial" charset="0"/>
              </a:rPr>
              <a:t>3)</a:t>
            </a:r>
            <a:endParaRPr lang="el-GR" sz="4400" dirty="0"/>
          </a:p>
        </p:txBody>
      </p:sp>
      <p:sp>
        <p:nvSpPr>
          <p:cNvPr id="6" name="Rectangle 5"/>
          <p:cNvSpPr/>
          <p:nvPr/>
        </p:nvSpPr>
        <p:spPr>
          <a:xfrm>
            <a:off x="4256295" y="6568126"/>
            <a:ext cx="3888432" cy="307777"/>
          </a:xfrm>
          <a:prstGeom prst="rect">
            <a:avLst/>
          </a:prstGeom>
        </p:spPr>
        <p:txBody>
          <a:bodyPr wrap="square">
            <a:spAutoFit/>
          </a:bodyPr>
          <a:lstStyle/>
          <a:p>
            <a:pPr algn="ctr"/>
            <a:r>
              <a:rPr lang="en-GB" sz="1400" dirty="0" smtClean="0">
                <a:latin typeface="+mn-lt"/>
              </a:rPr>
              <a:t>(Marini</a:t>
            </a:r>
            <a:r>
              <a:rPr lang="en-US" sz="1400" dirty="0" smtClean="0">
                <a:latin typeface="+mn-lt"/>
              </a:rPr>
              <a:t>,</a:t>
            </a:r>
            <a:r>
              <a:rPr lang="el-GR" sz="1400" dirty="0">
                <a:latin typeface="+mn-lt"/>
              </a:rPr>
              <a:t> </a:t>
            </a:r>
            <a:r>
              <a:rPr lang="el-GR" sz="1400" dirty="0" smtClean="0">
                <a:latin typeface="+mn-lt"/>
              </a:rPr>
              <a:t>2013</a:t>
            </a:r>
            <a:r>
              <a:rPr lang="en-US" sz="1400" dirty="0" smtClean="0">
                <a:latin typeface="+mn-lt"/>
              </a:rPr>
              <a:t>)</a:t>
            </a:r>
            <a:endParaRPr lang="el-GR" sz="1400"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39" y="2476158"/>
            <a:ext cx="3203409" cy="23519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82417" y="4838348"/>
            <a:ext cx="288305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Poumon artificiel</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CDC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grpSp>
        <p:nvGrpSpPr>
          <p:cNvPr id="14" name="Group 13"/>
          <p:cNvGrpSpPr/>
          <p:nvPr/>
        </p:nvGrpSpPr>
        <p:grpSpPr>
          <a:xfrm>
            <a:off x="4211960" y="1304155"/>
            <a:ext cx="4038600" cy="1068239"/>
            <a:chOff x="0" y="100998"/>
            <a:chExt cx="4038600" cy="1068239"/>
          </a:xfrm>
        </p:grpSpPr>
        <p:sp>
          <p:nvSpPr>
            <p:cNvPr id="15" name="Rounded Rectangle 14"/>
            <p:cNvSpPr/>
            <p:nvPr/>
          </p:nvSpPr>
          <p:spPr>
            <a:xfrm>
              <a:off x="0" y="100998"/>
              <a:ext cx="4038600" cy="1068239"/>
            </a:xfrm>
            <a:prstGeom prst="roundRect">
              <a:avLst/>
            </a:prstGeom>
            <a:ln>
              <a:solidFill>
                <a:srgbClr val="82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6" name="Rounded Rectangle 4"/>
            <p:cNvSpPr/>
            <p:nvPr/>
          </p:nvSpPr>
          <p:spPr>
            <a:xfrm>
              <a:off x="52147" y="153145"/>
              <a:ext cx="3934306" cy="96394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l-GR" sz="2300" b="1" kern="1200" dirty="0" smtClean="0"/>
                <a:t>Χρησιμοποιήθηκαν για πρώτη φορά τον 19</a:t>
              </a:r>
              <a:r>
                <a:rPr lang="el-GR" sz="2300" b="1" kern="1200" baseline="30000" dirty="0" smtClean="0"/>
                <a:t>ο</a:t>
              </a:r>
              <a:r>
                <a:rPr lang="el-GR" sz="2300" b="1" kern="1200" dirty="0" smtClean="0"/>
                <a:t>  αιώνα. </a:t>
              </a:r>
              <a:endParaRPr lang="el-GR" sz="2300" kern="1200" dirty="0"/>
            </a:p>
          </p:txBody>
        </p:sp>
      </p:grpSp>
      <p:grpSp>
        <p:nvGrpSpPr>
          <p:cNvPr id="17" name="Group 16"/>
          <p:cNvGrpSpPr/>
          <p:nvPr/>
        </p:nvGrpSpPr>
        <p:grpSpPr>
          <a:xfrm>
            <a:off x="4211960" y="2383942"/>
            <a:ext cx="4038600" cy="1889046"/>
            <a:chOff x="0" y="1183637"/>
            <a:chExt cx="4038600" cy="1626817"/>
          </a:xfrm>
        </p:grpSpPr>
        <p:sp>
          <p:nvSpPr>
            <p:cNvPr id="18" name="Rounded Rectangle 17"/>
            <p:cNvSpPr/>
            <p:nvPr/>
          </p:nvSpPr>
          <p:spPr>
            <a:xfrm>
              <a:off x="0" y="1183637"/>
              <a:ext cx="4038600" cy="1626817"/>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9" name="Rounded Rectangle 4"/>
            <p:cNvSpPr/>
            <p:nvPr/>
          </p:nvSpPr>
          <p:spPr>
            <a:xfrm>
              <a:off x="79415" y="1263052"/>
              <a:ext cx="3879770" cy="146798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l-GR" sz="2300" b="1" kern="1200" dirty="0" smtClean="0"/>
                <a:t>Τον 20</a:t>
              </a:r>
              <a:r>
                <a:rPr lang="el-GR" sz="2300" b="1" kern="1200" baseline="30000" dirty="0" smtClean="0"/>
                <a:t>ο</a:t>
              </a:r>
              <a:r>
                <a:rPr lang="el-GR" sz="2300" b="1" kern="1200" dirty="0" smtClean="0"/>
                <a:t> αιώνα βρήκαν ευρεία εφαρμογή λόγω της πολυομυελίτιδας, που αποτελούσε τη μάστιγα της εποχής. </a:t>
              </a:r>
              <a:endParaRPr lang="el-GR" sz="2300" kern="1200" dirty="0"/>
            </a:p>
          </p:txBody>
        </p:sp>
      </p:grpSp>
      <p:grpSp>
        <p:nvGrpSpPr>
          <p:cNvPr id="20" name="Group 19"/>
          <p:cNvGrpSpPr/>
          <p:nvPr/>
        </p:nvGrpSpPr>
        <p:grpSpPr>
          <a:xfrm>
            <a:off x="4211960" y="4272988"/>
            <a:ext cx="4038600" cy="1421160"/>
            <a:chOff x="0" y="2824855"/>
            <a:chExt cx="4038600" cy="1203236"/>
          </a:xfrm>
        </p:grpSpPr>
        <p:sp>
          <p:nvSpPr>
            <p:cNvPr id="21" name="Rounded Rectangle 20"/>
            <p:cNvSpPr/>
            <p:nvPr/>
          </p:nvSpPr>
          <p:spPr>
            <a:xfrm>
              <a:off x="0" y="2824855"/>
              <a:ext cx="4038600" cy="1203236"/>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2" name="Rounded Rectangle 4"/>
            <p:cNvSpPr/>
            <p:nvPr/>
          </p:nvSpPr>
          <p:spPr>
            <a:xfrm>
              <a:off x="58737" y="2883592"/>
              <a:ext cx="3921126" cy="108576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l-GR" sz="2300" b="1" kern="1200" dirty="0" smtClean="0"/>
                <a:t>Η αποτελεσματικότητα τους ήταν περιορισμένη ιδιαίτερα σε ασθενείς με παθολογικό αναπνευστικό σύστημα.</a:t>
              </a:r>
              <a:endParaRPr lang="el-GR" sz="2300" kern="1200" dirty="0"/>
            </a:p>
          </p:txBody>
        </p:sp>
      </p:grpSp>
      <p:grpSp>
        <p:nvGrpSpPr>
          <p:cNvPr id="24" name="Group 23"/>
          <p:cNvGrpSpPr/>
          <p:nvPr/>
        </p:nvGrpSpPr>
        <p:grpSpPr>
          <a:xfrm>
            <a:off x="4211960" y="5659316"/>
            <a:ext cx="4038600" cy="908212"/>
            <a:chOff x="0" y="4042491"/>
            <a:chExt cx="4038600" cy="908212"/>
          </a:xfrm>
        </p:grpSpPr>
        <p:sp>
          <p:nvSpPr>
            <p:cNvPr id="25" name="Rounded Rectangle 24"/>
            <p:cNvSpPr/>
            <p:nvPr/>
          </p:nvSpPr>
          <p:spPr>
            <a:xfrm>
              <a:off x="0" y="4042491"/>
              <a:ext cx="4038600" cy="908212"/>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6" name="Rounded Rectangle 4"/>
            <p:cNvSpPr/>
            <p:nvPr/>
          </p:nvSpPr>
          <p:spPr>
            <a:xfrm>
              <a:off x="44335" y="4086826"/>
              <a:ext cx="3949930" cy="81954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l-GR" sz="2300" b="1" kern="1200" dirty="0" smtClean="0"/>
                <a:t>Σήμερα αποτελούν μουσιακό είδος.</a:t>
              </a:r>
              <a:endParaRPr lang="el-GR" sz="2300" kern="1200" dirty="0"/>
            </a:p>
          </p:txBody>
        </p:sp>
      </p:grpSp>
    </p:spTree>
    <p:extLst>
      <p:ext uri="{BB962C8B-B14F-4D97-AF65-F5344CB8AC3E}">
        <p14:creationId xmlns:p14="http://schemas.microsoft.com/office/powerpoint/2010/main" val="2131154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l-GR" dirty="0"/>
              <a:t>Β. Αναπνευστήρες θετικής </a:t>
            </a:r>
            <a:r>
              <a:rPr lang="el-GR" dirty="0" smtClean="0"/>
              <a:t>πίεσης </a:t>
            </a:r>
            <a:r>
              <a:rPr lang="el-GR" sz="3100" b="0" kern="0" dirty="0">
                <a:cs typeface="Arial" charset="0"/>
              </a:rPr>
              <a:t>(1 από </a:t>
            </a:r>
            <a:r>
              <a:rPr lang="el-GR" sz="3100" b="0" kern="0" dirty="0" smtClean="0">
                <a:cs typeface="Arial" charset="0"/>
              </a:rPr>
              <a:t>2)</a:t>
            </a:r>
            <a:endParaRPr lang="el-GR" sz="4400" dirty="0"/>
          </a:p>
        </p:txBody>
      </p:sp>
      <p:sp>
        <p:nvSpPr>
          <p:cNvPr id="3" name="Content Placeholder 2"/>
          <p:cNvSpPr>
            <a:spLocks noGrp="1"/>
          </p:cNvSpPr>
          <p:nvPr>
            <p:ph idx="1"/>
          </p:nvPr>
        </p:nvSpPr>
        <p:spPr>
          <a:solidFill>
            <a:schemeClr val="bg2"/>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a:spcBef>
                <a:spcPts val="1200"/>
              </a:spcBef>
              <a:buFont typeface="Wingdings" pitchFamily="2" charset="2"/>
              <a:buChar char="q"/>
              <a:defRPr/>
            </a:pPr>
            <a:r>
              <a:rPr lang="el-GR" sz="2200" dirty="0" smtClean="0"/>
              <a:t>Δημιουργούν </a:t>
            </a:r>
            <a:r>
              <a:rPr lang="el-GR" sz="2200" b="1" dirty="0" smtClean="0">
                <a:solidFill>
                  <a:srgbClr val="820000"/>
                </a:solidFill>
              </a:rPr>
              <a:t>διαφορά πίεσης </a:t>
            </a:r>
            <a:r>
              <a:rPr lang="el-GR" sz="2200" dirty="0" smtClean="0"/>
              <a:t>μεταξύ στόματος και κυψελίδων με την εφαρμογή θετικής πίεσης στο στόμα και τους ανώτερους αεραγωγούς μέσω προσωπίδας ή τραχειοσωλήνα.</a:t>
            </a:r>
          </a:p>
          <a:p>
            <a:pPr indent="20638">
              <a:spcBef>
                <a:spcPts val="1200"/>
              </a:spcBef>
              <a:buNone/>
              <a:defRPr/>
            </a:pPr>
            <a:r>
              <a:rPr lang="el-GR" sz="2200" b="1" dirty="0" smtClean="0"/>
              <a:t>1</a:t>
            </a:r>
            <a:r>
              <a:rPr lang="el-GR" sz="2200" b="1" dirty="0"/>
              <a:t>. ΠΡΟΚΑΘΟΡΙΖΟΜΕΝΗΣ ΠΙΕΣΗΣ</a:t>
            </a:r>
          </a:p>
          <a:p>
            <a:pPr marL="363538" indent="0">
              <a:spcBef>
                <a:spcPts val="0"/>
              </a:spcBef>
              <a:buNone/>
              <a:defRPr/>
            </a:pPr>
            <a:r>
              <a:rPr lang="el-GR" sz="2200" dirty="0" smtClean="0"/>
              <a:t>Εφόσον </a:t>
            </a:r>
            <a:r>
              <a:rPr lang="el-GR" sz="2200" dirty="0"/>
              <a:t>η εισπνευστική ροή αρχίσει, ο αναπνευστήρας συνεχίζει να δίνει αέρα στον άρρωστο </a:t>
            </a:r>
            <a:r>
              <a:rPr lang="el-GR" sz="2200" b="1" dirty="0">
                <a:solidFill>
                  <a:srgbClr val="820000"/>
                </a:solidFill>
              </a:rPr>
              <a:t>μέχρι η εισπνευστική πίεση στο κύκλωμα να φτάσει μια προκαθορισμένη τιμή</a:t>
            </a:r>
            <a:r>
              <a:rPr lang="el-GR" sz="2200" dirty="0"/>
              <a:t>. Τότε αρχίζει η εκπνευστική φάση.</a:t>
            </a:r>
          </a:p>
          <a:p>
            <a:pPr marL="363538" indent="0">
              <a:spcBef>
                <a:spcPts val="1200"/>
              </a:spcBef>
              <a:buNone/>
              <a:defRPr/>
            </a:pPr>
            <a:r>
              <a:rPr lang="el-GR" sz="2200" b="1" dirty="0" smtClean="0"/>
              <a:t>2</a:t>
            </a:r>
            <a:r>
              <a:rPr lang="el-GR" sz="2200" b="1" dirty="0"/>
              <a:t>. ΠΡΟΚΑΘΟΡΙΖΟΜΕΝΟΥ ΟΓΚΟΥ</a:t>
            </a:r>
          </a:p>
          <a:p>
            <a:pPr marL="363538" indent="0">
              <a:spcBef>
                <a:spcPts val="0"/>
              </a:spcBef>
              <a:buNone/>
              <a:defRPr/>
            </a:pPr>
            <a:r>
              <a:rPr lang="el-GR" sz="2200" dirty="0" smtClean="0"/>
              <a:t>Ο </a:t>
            </a:r>
            <a:r>
              <a:rPr lang="el-GR" sz="2200" dirty="0"/>
              <a:t>αναπνεόμενος </a:t>
            </a:r>
            <a:r>
              <a:rPr lang="el-GR" sz="2200" b="1" dirty="0">
                <a:solidFill>
                  <a:srgbClr val="820000"/>
                </a:solidFill>
              </a:rPr>
              <a:t>όγκος προκαθορίζεται </a:t>
            </a:r>
            <a:r>
              <a:rPr lang="el-GR" sz="2200" dirty="0" smtClean="0"/>
              <a:t>και </a:t>
            </a:r>
            <a:r>
              <a:rPr lang="el-GR" sz="2200" dirty="0"/>
              <a:t>χορηγείται στον άρρωστο μέχρι ενός ορίου ανεξάρτητα από την πίεση που δημιουργείται μέσα στο κύκλωμα. Αν η πίεση ξεπεράσει ένα όριο ασφαλείας που το καθορίζει ο χειριστής, ανοίγει πρώιμα η βαλβίδα εκπνοής.</a:t>
            </a:r>
          </a:p>
          <a:p>
            <a:pPr marL="363538" indent="0">
              <a:buNone/>
            </a:pPr>
            <a:endParaRPr lang="el-GR" sz="2200" dirty="0"/>
          </a:p>
        </p:txBody>
      </p:sp>
      <p:sp>
        <p:nvSpPr>
          <p:cNvPr id="2" name="Rectangle 1"/>
          <p:cNvSpPr/>
          <p:nvPr/>
        </p:nvSpPr>
        <p:spPr>
          <a:xfrm>
            <a:off x="1403648" y="6261620"/>
            <a:ext cx="2163156" cy="294183"/>
          </a:xfrm>
          <a:prstGeom prst="rect">
            <a:avLst/>
          </a:prstGeom>
        </p:spPr>
        <p:txBody>
          <a:bodyPr wrap="none">
            <a:spAutoFit/>
          </a:bodyPr>
          <a:lstStyle/>
          <a:p>
            <a:pPr algn="ctr">
              <a:lnSpc>
                <a:spcPct val="80000"/>
              </a:lnSpc>
            </a:pPr>
            <a:r>
              <a:rPr lang="en-GB" sz="1600" dirty="0" smtClean="0">
                <a:latin typeface="+mn-lt"/>
              </a:rPr>
              <a:t>(Larsson, Update, 2011)</a:t>
            </a:r>
            <a:endParaRPr lang="el-GR" sz="1600" dirty="0">
              <a:latin typeface="+mn-lt"/>
            </a:endParaRPr>
          </a:p>
        </p:txBody>
      </p:sp>
    </p:spTree>
    <p:extLst>
      <p:ext uri="{BB962C8B-B14F-4D97-AF65-F5344CB8AC3E}">
        <p14:creationId xmlns:p14="http://schemas.microsoft.com/office/powerpoint/2010/main" val="3719400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1. Εισαγωγή - Ιστορικά </a:t>
            </a:r>
            <a:r>
              <a:rPr lang="el-GR" dirty="0" smtClean="0"/>
              <a:t>στοιχεία</a:t>
            </a:r>
            <a:endParaRPr lang="el-GR" dirty="0"/>
          </a:p>
        </p:txBody>
      </p:sp>
      <p:sp>
        <p:nvSpPr>
          <p:cNvPr id="5" name="Rectangle 4"/>
          <p:cNvSpPr/>
          <p:nvPr/>
        </p:nvSpPr>
        <p:spPr>
          <a:xfrm>
            <a:off x="260326" y="6462222"/>
            <a:ext cx="8623348" cy="268984"/>
          </a:xfrm>
          <a:prstGeom prst="rect">
            <a:avLst/>
          </a:prstGeom>
        </p:spPr>
        <p:txBody>
          <a:bodyPr wrap="square">
            <a:spAutoFit/>
          </a:bodyPr>
          <a:lstStyle/>
          <a:p>
            <a:pPr algn="ctr">
              <a:lnSpc>
                <a:spcPct val="80000"/>
              </a:lnSpc>
            </a:pPr>
            <a:r>
              <a:rPr lang="en-GB" sz="1400" dirty="0">
                <a:latin typeface="+mn-lt"/>
              </a:rPr>
              <a:t>(Larsson A, Update 2011</a:t>
            </a:r>
            <a:r>
              <a:rPr lang="en-US" sz="1400" dirty="0" smtClean="0">
                <a:latin typeface="+mn-lt"/>
              </a:rPr>
              <a:t>)                                             </a:t>
            </a:r>
            <a:r>
              <a:rPr lang="en-GB" sz="1400" dirty="0" smtClean="0">
                <a:latin typeface="+mn-lt"/>
              </a:rPr>
              <a:t> (Marini</a:t>
            </a:r>
            <a:r>
              <a:rPr lang="en-US" sz="1400" dirty="0">
                <a:latin typeface="+mn-lt"/>
              </a:rPr>
              <a:t>,</a:t>
            </a:r>
            <a:r>
              <a:rPr lang="el-GR" sz="1400" dirty="0">
                <a:latin typeface="+mn-lt"/>
              </a:rPr>
              <a:t> </a:t>
            </a:r>
            <a:r>
              <a:rPr lang="el-GR" sz="1400" dirty="0" smtClean="0">
                <a:latin typeface="+mn-lt"/>
              </a:rPr>
              <a:t>2013</a:t>
            </a:r>
            <a:r>
              <a:rPr lang="en-US" sz="1400" dirty="0" smtClean="0">
                <a:latin typeface="+mn-lt"/>
              </a:rPr>
              <a:t>)</a:t>
            </a:r>
            <a:endParaRPr lang="el-GR" sz="1400" dirty="0">
              <a:latin typeface="+mn-lt"/>
            </a:endParaRPr>
          </a:p>
        </p:txBody>
      </p:sp>
      <p:sp>
        <p:nvSpPr>
          <p:cNvPr id="7" name="Content Placeholder 6"/>
          <p:cNvSpPr>
            <a:spLocks noGrp="1"/>
          </p:cNvSpPr>
          <p:nvPr>
            <p:ph idx="1"/>
          </p:nvPr>
        </p:nvSpPr>
        <p:spPr>
          <a:xfrm>
            <a:off x="467544" y="4221088"/>
            <a:ext cx="8086650" cy="2271574"/>
          </a:xfrm>
        </p:spPr>
        <p:txBody>
          <a:bodyPr>
            <a:normAutofit/>
          </a:bodyPr>
          <a:lstStyle/>
          <a:p>
            <a:pPr marL="285750" indent="-285750">
              <a:buFont typeface="Wingdings" pitchFamily="2" charset="2"/>
              <a:buChar char="v"/>
            </a:pPr>
            <a:r>
              <a:rPr lang="el-GR" sz="2200" dirty="0"/>
              <a:t>Η Μονάδα Εντατικής Θεραπείας (ΜΕΘ) διαθέτει υψηλής εξειδίκευσης και ετοιμότητας προσωπικό και διαφοροποιείται από την κλινική κυρίως λόγω της τεχνολογίας και της τεχνογνωσίας</a:t>
            </a:r>
          </a:p>
          <a:p>
            <a:pPr marL="285750" indent="-285750">
              <a:buFont typeface="Wingdings" pitchFamily="2" charset="2"/>
              <a:buChar char="v"/>
            </a:pPr>
            <a:r>
              <a:rPr lang="el-GR" sz="2200" dirty="0"/>
              <a:t> Η έννοια του μηχανικού αερισμού αναφέρεται σε κάθε μέθοδο κατά την οποία χρησιμοποιείται κάποια μηχανική συσκευή προς ενίσχυση ή ολική υποστήριξη της αναπνευστικής </a:t>
            </a:r>
            <a:r>
              <a:rPr lang="el-GR" sz="2200" dirty="0" smtClean="0"/>
              <a:t>λειτουργίας</a:t>
            </a:r>
            <a:endParaRPr lang="el-GR" sz="2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07" b="14170"/>
          <a:stretch/>
        </p:blipFill>
        <p:spPr bwMode="auto">
          <a:xfrm>
            <a:off x="2275359" y="980728"/>
            <a:ext cx="4593282" cy="24749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74873" y="3426525"/>
            <a:ext cx="319425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Clinicians </a:t>
            </a:r>
            <a:r>
              <a:rPr lang="en-US" sz="1200" dirty="0">
                <a:solidFill>
                  <a:schemeClr val="tx1">
                    <a:lumMod val="75000"/>
                    <a:lumOff val="25000"/>
                  </a:schemeClr>
                </a:solidFill>
                <a:latin typeface="+mn-lt"/>
                <a:hlinkClick r:id="rId3"/>
              </a:rPr>
              <a:t>in Intensive Care </a:t>
            </a:r>
            <a:r>
              <a:rPr lang="en-US" sz="1200" dirty="0" smtClean="0">
                <a:solidFill>
                  <a:schemeClr val="tx1">
                    <a:lumMod val="75000"/>
                    <a:lumOff val="25000"/>
                  </a:schemeClr>
                </a:solidFill>
                <a:latin typeface="+mn-lt"/>
                <a:hlinkClick r:id="rId3"/>
              </a:rPr>
              <a:t>Unit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tooltip="User:Calleamanecer (page does not exist)"/>
              </a:rPr>
              <a:t>Calleamanecer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208635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lvl="0"/>
            <a:r>
              <a:rPr lang="el-GR" dirty="0"/>
              <a:t>Β. Αναπνευστήρες θετικής </a:t>
            </a:r>
            <a:r>
              <a:rPr lang="el-GR" dirty="0" smtClean="0"/>
              <a:t>πίεσης </a:t>
            </a:r>
            <a:r>
              <a:rPr lang="el-GR" sz="3100" b="0" kern="0" dirty="0" smtClean="0">
                <a:cs typeface="Arial" charset="0"/>
              </a:rPr>
              <a:t>(2 </a:t>
            </a:r>
            <a:r>
              <a:rPr lang="el-GR" sz="3100" b="0" kern="0" dirty="0">
                <a:cs typeface="Arial" charset="0"/>
              </a:rPr>
              <a:t>από </a:t>
            </a:r>
            <a:r>
              <a:rPr lang="el-GR" sz="3100" b="0" kern="0" dirty="0" smtClean="0">
                <a:cs typeface="Arial" charset="0"/>
              </a:rPr>
              <a:t>2)</a:t>
            </a:r>
            <a:endParaRPr lang="el-GR" sz="4400" dirty="0"/>
          </a:p>
        </p:txBody>
      </p:sp>
      <p:sp>
        <p:nvSpPr>
          <p:cNvPr id="3" name="Content Placeholder 2"/>
          <p:cNvSpPr>
            <a:spLocks noGrp="1"/>
          </p:cNvSpPr>
          <p:nvPr>
            <p:ph idx="1"/>
          </p:nvPr>
        </p:nvSpPr>
        <p:spPr>
          <a:solidFill>
            <a:schemeClr val="bg2"/>
          </a:solidFill>
        </p:spPr>
        <p:txBody>
          <a:bodyPr>
            <a:normAutofit/>
          </a:bodyPr>
          <a:lstStyle/>
          <a:p>
            <a:pPr marL="0" indent="0">
              <a:spcAft>
                <a:spcPts val="0"/>
              </a:spcAft>
              <a:buNone/>
            </a:pPr>
            <a:r>
              <a:rPr lang="el-GR" sz="2400" b="1" dirty="0">
                <a:ea typeface="Times New Roman"/>
              </a:rPr>
              <a:t>Τα </a:t>
            </a:r>
            <a:r>
              <a:rPr lang="el-GR" sz="2400" b="1" dirty="0" smtClean="0">
                <a:ea typeface="Times New Roman"/>
              </a:rPr>
              <a:t>πλεονεκτήματα:</a:t>
            </a:r>
            <a:endParaRPr lang="el-GR" sz="2400" b="1" dirty="0">
              <a:ea typeface="Times New Roman"/>
            </a:endParaRPr>
          </a:p>
          <a:p>
            <a:pPr lvl="0">
              <a:spcBef>
                <a:spcPts val="1200"/>
              </a:spcBef>
              <a:buFont typeface="Wingdings" pitchFamily="2" charset="2"/>
              <a:buChar char="Ø"/>
              <a:tabLst>
                <a:tab pos="685800" algn="l"/>
              </a:tabLst>
            </a:pPr>
            <a:r>
              <a:rPr lang="el-GR" sz="2400" dirty="0" smtClean="0">
                <a:ea typeface="Times New Roman"/>
              </a:rPr>
              <a:t>εξασφάλιση και προστασία </a:t>
            </a:r>
            <a:r>
              <a:rPr lang="el-GR" sz="2400" dirty="0">
                <a:ea typeface="Times New Roman"/>
              </a:rPr>
              <a:t>του αεραγωγού (με την παρουσία του ενδοτραχειακού σωλήνα) </a:t>
            </a:r>
            <a:endParaRPr lang="en-US" sz="2400" dirty="0" smtClean="0">
              <a:ea typeface="Times New Roman"/>
            </a:endParaRPr>
          </a:p>
          <a:p>
            <a:pPr lvl="0">
              <a:spcBef>
                <a:spcPts val="1200"/>
              </a:spcBef>
              <a:buFont typeface="Wingdings" pitchFamily="2" charset="2"/>
              <a:buChar char="Ø"/>
              <a:tabLst>
                <a:tab pos="685800" algn="l"/>
              </a:tabLst>
            </a:pPr>
            <a:r>
              <a:rPr lang="el-GR" sz="2400" dirty="0" smtClean="0">
                <a:ea typeface="Times New Roman"/>
              </a:rPr>
              <a:t>ευκολία </a:t>
            </a:r>
            <a:r>
              <a:rPr lang="el-GR" sz="2400" dirty="0">
                <a:ea typeface="Times New Roman"/>
              </a:rPr>
              <a:t>αναρρόφησης των </a:t>
            </a:r>
            <a:r>
              <a:rPr lang="el-GR" sz="2400" dirty="0" smtClean="0">
                <a:ea typeface="Times New Roman"/>
              </a:rPr>
              <a:t>εκκρίσεων</a:t>
            </a:r>
            <a:endParaRPr lang="el-GR" sz="2400" dirty="0">
              <a:ea typeface="Times New Roman"/>
            </a:endParaRPr>
          </a:p>
          <a:p>
            <a:pPr lvl="0">
              <a:spcBef>
                <a:spcPts val="1200"/>
              </a:spcBef>
              <a:buFont typeface="Wingdings" pitchFamily="2" charset="2"/>
              <a:buChar char="Ø"/>
              <a:tabLst>
                <a:tab pos="685800" algn="l"/>
              </a:tabLst>
            </a:pPr>
            <a:r>
              <a:rPr lang="el-GR" sz="2400" dirty="0" smtClean="0">
                <a:ea typeface="Times New Roman"/>
              </a:rPr>
              <a:t>επιτυχής </a:t>
            </a:r>
            <a:r>
              <a:rPr lang="el-GR" sz="2400" dirty="0">
                <a:ea typeface="Times New Roman"/>
              </a:rPr>
              <a:t>αντιμετώπιση </a:t>
            </a:r>
            <a:r>
              <a:rPr lang="el-GR" sz="2400" dirty="0" smtClean="0">
                <a:ea typeface="Times New Roman"/>
              </a:rPr>
              <a:t>νοσημάτων του πνευμονικού παρεγχύματος</a:t>
            </a:r>
            <a:endParaRPr lang="el-GR" sz="2400" dirty="0">
              <a:ea typeface="Times New Roman"/>
            </a:endParaRPr>
          </a:p>
          <a:p>
            <a:pPr lvl="0">
              <a:spcBef>
                <a:spcPts val="1200"/>
              </a:spcBef>
              <a:buFont typeface="Wingdings" pitchFamily="2" charset="2"/>
              <a:buChar char="Ø"/>
              <a:tabLst>
                <a:tab pos="685800" algn="l"/>
              </a:tabLst>
            </a:pPr>
            <a:r>
              <a:rPr lang="el-GR" sz="2400" dirty="0" smtClean="0">
                <a:ea typeface="Times New Roman"/>
              </a:rPr>
              <a:t>ευκολία  </a:t>
            </a:r>
            <a:r>
              <a:rPr lang="el-GR" sz="2400" dirty="0">
                <a:ea typeface="Times New Roman"/>
              </a:rPr>
              <a:t>προσέγγισης </a:t>
            </a:r>
            <a:r>
              <a:rPr lang="el-GR" sz="2400" dirty="0" smtClean="0">
                <a:ea typeface="Times New Roman"/>
              </a:rPr>
              <a:t>του σώματος </a:t>
            </a:r>
            <a:endParaRPr lang="en-US" sz="2400" dirty="0" smtClean="0">
              <a:ea typeface="Times New Roman"/>
            </a:endParaRPr>
          </a:p>
          <a:p>
            <a:pPr lvl="0">
              <a:spcBef>
                <a:spcPts val="1200"/>
              </a:spcBef>
              <a:buFont typeface="Wingdings" pitchFamily="2" charset="2"/>
              <a:buChar char="Ø"/>
              <a:tabLst>
                <a:tab pos="685800" algn="l"/>
              </a:tabLst>
            </a:pPr>
            <a:r>
              <a:rPr lang="el-GR" sz="2400" dirty="0" smtClean="0">
                <a:ea typeface="Times New Roman"/>
              </a:rPr>
              <a:t>σχετικά </a:t>
            </a:r>
            <a:r>
              <a:rPr lang="el-GR" sz="2400" dirty="0">
                <a:ea typeface="Times New Roman"/>
              </a:rPr>
              <a:t>απρόσκοπτη μετακίνηση του </a:t>
            </a:r>
            <a:r>
              <a:rPr lang="el-GR" sz="2400" dirty="0" smtClean="0">
                <a:ea typeface="Times New Roman"/>
              </a:rPr>
              <a:t>ασθενούς</a:t>
            </a:r>
            <a:endParaRPr lang="el-GR" sz="2400" dirty="0">
              <a:ea typeface="Times New Roman"/>
            </a:endParaRPr>
          </a:p>
          <a:p>
            <a:endParaRPr lang="el-GR" sz="2800" dirty="0"/>
          </a:p>
        </p:txBody>
      </p:sp>
      <p:sp>
        <p:nvSpPr>
          <p:cNvPr id="2" name="Rectangle 1"/>
          <p:cNvSpPr/>
          <p:nvPr/>
        </p:nvSpPr>
        <p:spPr>
          <a:xfrm>
            <a:off x="5292079" y="5269794"/>
            <a:ext cx="3369223"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
        <p:nvSpPr>
          <p:cNvPr id="5" name="Rectangle 4"/>
          <p:cNvSpPr/>
          <p:nvPr/>
        </p:nvSpPr>
        <p:spPr>
          <a:xfrm>
            <a:off x="5076056" y="5589240"/>
            <a:ext cx="3600400" cy="338554"/>
          </a:xfrm>
          <a:prstGeom prst="rect">
            <a:avLst/>
          </a:prstGeom>
        </p:spPr>
        <p:txBody>
          <a:bodyPr wrap="square">
            <a:spAutoFit/>
          </a:bodyPr>
          <a:lstStyle/>
          <a:p>
            <a:pPr algn="r"/>
            <a:r>
              <a:rPr lang="en-US" sz="1600" dirty="0" smtClean="0">
                <a:latin typeface="+mn-lt"/>
              </a:rPr>
              <a:t>(Grossbach, Chlan, Tracy,</a:t>
            </a:r>
            <a:r>
              <a:rPr lang="en-GB" sz="1600" dirty="0" smtClean="0">
                <a:latin typeface="+mn-lt"/>
              </a:rPr>
              <a:t> 2011)</a:t>
            </a:r>
            <a:endParaRPr lang="el-GR" sz="1600" dirty="0">
              <a:latin typeface="+mn-lt"/>
            </a:endParaRPr>
          </a:p>
        </p:txBody>
      </p:sp>
    </p:spTree>
    <p:extLst>
      <p:ext uri="{BB962C8B-B14F-4D97-AF65-F5344CB8AC3E}">
        <p14:creationId xmlns:p14="http://schemas.microsoft.com/office/powerpoint/2010/main" val="2305466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l-GR" dirty="0"/>
              <a:t>5. Ρυθμίσεις του αναπνευστήρα (</a:t>
            </a:r>
            <a:r>
              <a:rPr lang="en-US" dirty="0"/>
              <a:t>Settings</a:t>
            </a:r>
            <a:r>
              <a:rPr lang="en-US" dirty="0" smtClean="0"/>
              <a:t>)</a:t>
            </a:r>
            <a:endParaRPr lang="el-GR" dirty="0"/>
          </a:p>
        </p:txBody>
      </p:sp>
      <p:sp>
        <p:nvSpPr>
          <p:cNvPr id="3" name="Content Placeholder 2"/>
          <p:cNvSpPr>
            <a:spLocks noGrp="1"/>
          </p:cNvSpPr>
          <p:nvPr>
            <p:ph idx="1"/>
          </p:nvPr>
        </p:nvSpPr>
        <p:spPr/>
        <p:txBody>
          <a:bodyPr>
            <a:noAutofit/>
          </a:bodyPr>
          <a:lstStyle/>
          <a:p>
            <a:pPr marL="457200" indent="-457200">
              <a:buClr>
                <a:schemeClr val="tx1"/>
              </a:buClr>
              <a:buFont typeface="+mj-lt"/>
              <a:buAutoNum type="arabicPeriod"/>
            </a:pPr>
            <a:r>
              <a:rPr lang="el-GR" sz="2000" b="1" dirty="0" smtClean="0">
                <a:solidFill>
                  <a:srgbClr val="820000"/>
                </a:solidFill>
              </a:rPr>
              <a:t>Αναπνεόμενος όγκος </a:t>
            </a:r>
            <a:r>
              <a:rPr lang="el-GR" sz="2000" b="1" dirty="0" smtClean="0"/>
              <a:t>(</a:t>
            </a:r>
            <a:r>
              <a:rPr lang="en-US" sz="2000" b="1" dirty="0" smtClean="0"/>
              <a:t>Tidal Volume)</a:t>
            </a:r>
            <a:r>
              <a:rPr lang="el-GR" sz="2000" b="1" dirty="0" smtClean="0"/>
              <a:t>: η τιμή που επιλέγεται είναι συνάρτηση της υποκείμενης νόσου. Συνήθως 4-8</a:t>
            </a:r>
            <a:r>
              <a:rPr lang="en-US" sz="2000" b="1" dirty="0" smtClean="0"/>
              <a:t>ml/Kg</a:t>
            </a:r>
            <a:r>
              <a:rPr lang="el-GR" sz="2000" b="1" dirty="0" smtClean="0"/>
              <a:t>ΒΣ</a:t>
            </a:r>
          </a:p>
          <a:p>
            <a:pPr marL="457200" indent="-457200">
              <a:buClr>
                <a:schemeClr val="tx1"/>
              </a:buClr>
              <a:buFont typeface="+mj-lt"/>
              <a:buAutoNum type="arabicPeriod"/>
            </a:pPr>
            <a:r>
              <a:rPr lang="el-GR" sz="2000" b="1" dirty="0" smtClean="0">
                <a:solidFill>
                  <a:srgbClr val="820000"/>
                </a:solidFill>
              </a:rPr>
              <a:t>Αριθμός αναπνοών</a:t>
            </a:r>
            <a:r>
              <a:rPr lang="en-US" sz="2000" b="1" dirty="0" smtClean="0">
                <a:solidFill>
                  <a:srgbClr val="C00000"/>
                </a:solidFill>
              </a:rPr>
              <a:t> </a:t>
            </a:r>
            <a:r>
              <a:rPr lang="el-GR" sz="2000" b="1" dirty="0" smtClean="0"/>
              <a:t>(</a:t>
            </a:r>
            <a:r>
              <a:rPr lang="en-US" sz="2000" b="1" dirty="0" smtClean="0"/>
              <a:t>Respiratory rate)</a:t>
            </a:r>
            <a:r>
              <a:rPr lang="el-GR" sz="2000" b="1" dirty="0" smtClean="0"/>
              <a:t>:</a:t>
            </a:r>
            <a:r>
              <a:rPr lang="en-US" sz="2000" b="1" dirty="0" smtClean="0"/>
              <a:t> </a:t>
            </a:r>
            <a:r>
              <a:rPr lang="el-GR" sz="2000" b="1" dirty="0" smtClean="0"/>
              <a:t>Ανάλογα με την αναπνευστική προσπάθεια του ασθενούς και το </a:t>
            </a:r>
            <a:r>
              <a:rPr lang="en-US" sz="2000" b="1" dirty="0" smtClean="0"/>
              <a:t>pH </a:t>
            </a:r>
          </a:p>
          <a:p>
            <a:pPr marL="457200" indent="-457200">
              <a:buClr>
                <a:schemeClr val="tx1"/>
              </a:buClr>
              <a:buFont typeface="+mj-lt"/>
              <a:buAutoNum type="arabicPeriod"/>
            </a:pPr>
            <a:r>
              <a:rPr lang="el-GR" sz="2000" b="1" dirty="0" smtClean="0">
                <a:solidFill>
                  <a:srgbClr val="820000"/>
                </a:solidFill>
              </a:rPr>
              <a:t>Εισπνευστική ροή</a:t>
            </a:r>
            <a:r>
              <a:rPr lang="en-US" sz="2000" b="1" dirty="0" smtClean="0">
                <a:solidFill>
                  <a:srgbClr val="820000"/>
                </a:solidFill>
              </a:rPr>
              <a:t> </a:t>
            </a:r>
            <a:r>
              <a:rPr lang="el-GR" sz="2000" b="1" dirty="0" smtClean="0"/>
              <a:t>(</a:t>
            </a:r>
            <a:r>
              <a:rPr lang="en-US" sz="2000" b="1" dirty="0" smtClean="0"/>
              <a:t>Inspiratory Flow rate)</a:t>
            </a:r>
            <a:r>
              <a:rPr lang="el-GR" sz="2000" b="1" dirty="0" smtClean="0"/>
              <a:t>: αναφέρεται στον όγκο του αερίου που χορηγείται στη μονάδα του χρόνου Συνήθως είναι 40- 100</a:t>
            </a:r>
            <a:r>
              <a:rPr lang="en-US" sz="2000" b="1" dirty="0" smtClean="0"/>
              <a:t> L/min</a:t>
            </a:r>
            <a:endParaRPr lang="el-GR" sz="2000" b="1" dirty="0" smtClean="0"/>
          </a:p>
          <a:p>
            <a:pPr marL="457200" indent="-457200">
              <a:buClr>
                <a:schemeClr val="tx1"/>
              </a:buClr>
              <a:buFont typeface="+mj-lt"/>
              <a:buAutoNum type="arabicPeriod"/>
            </a:pPr>
            <a:r>
              <a:rPr lang="el-GR" sz="2000" b="1" dirty="0" smtClean="0">
                <a:solidFill>
                  <a:srgbClr val="820000"/>
                </a:solidFill>
              </a:rPr>
              <a:t>Ρύθμιση της ευαισθησίας του αναπνευστήρα </a:t>
            </a:r>
            <a:r>
              <a:rPr lang="el-GR" sz="2000" b="1" dirty="0" smtClean="0"/>
              <a:t>(Τ</a:t>
            </a:r>
            <a:r>
              <a:rPr lang="en-US" sz="2000" b="1" dirty="0" smtClean="0"/>
              <a:t>rigger sensitivity)</a:t>
            </a:r>
            <a:r>
              <a:rPr lang="el-GR" sz="2000" b="1" dirty="0" smtClean="0"/>
              <a:t>: αποσκοπεί στην ανίχνευση όλων των αναπνευστικών προσπαθειών του ασθενούς</a:t>
            </a:r>
          </a:p>
          <a:p>
            <a:pPr marL="457200" indent="-457200">
              <a:buClr>
                <a:schemeClr val="tx1"/>
              </a:buClr>
              <a:buFont typeface="+mj-lt"/>
              <a:buAutoNum type="arabicPeriod"/>
            </a:pPr>
            <a:r>
              <a:rPr lang="el-GR" sz="2000" b="1" dirty="0" smtClean="0">
                <a:solidFill>
                  <a:srgbClr val="820000"/>
                </a:solidFill>
              </a:rPr>
              <a:t>Μίγμα εισπνεόμενου οξυγόνου</a:t>
            </a:r>
            <a:r>
              <a:rPr lang="en-US" sz="2000" b="1" dirty="0" smtClean="0">
                <a:solidFill>
                  <a:srgbClr val="820000"/>
                </a:solidFill>
              </a:rPr>
              <a:t>(FiO2)</a:t>
            </a:r>
            <a:r>
              <a:rPr lang="el-GR" sz="2000" b="1" dirty="0" smtClean="0"/>
              <a:t>: Στόχος </a:t>
            </a:r>
            <a:r>
              <a:rPr lang="en-US" sz="2000" b="1" dirty="0" smtClean="0"/>
              <a:t>PaO2&gt;55-60mmHg </a:t>
            </a:r>
            <a:r>
              <a:rPr lang="el-GR" sz="2000" b="1" dirty="0" smtClean="0"/>
              <a:t>ή </a:t>
            </a:r>
            <a:r>
              <a:rPr lang="en-US" sz="2000" b="1" dirty="0" smtClean="0"/>
              <a:t>SaO2&gt;90%</a:t>
            </a:r>
          </a:p>
          <a:p>
            <a:pPr marL="457200" indent="-457200">
              <a:buClr>
                <a:schemeClr val="tx1"/>
              </a:buClr>
              <a:buFont typeface="+mj-lt"/>
              <a:buAutoNum type="arabicPeriod"/>
            </a:pPr>
            <a:r>
              <a:rPr lang="el-GR" sz="2000" b="1" dirty="0" smtClean="0">
                <a:solidFill>
                  <a:srgbClr val="820000"/>
                </a:solidFill>
              </a:rPr>
              <a:t>Θετική τελοεκπνευστική πίεση – </a:t>
            </a:r>
            <a:r>
              <a:rPr lang="en-US" sz="2000" b="1" dirty="0" smtClean="0">
                <a:solidFill>
                  <a:srgbClr val="820000"/>
                </a:solidFill>
              </a:rPr>
              <a:t>PEEP</a:t>
            </a:r>
            <a:r>
              <a:rPr lang="el-GR" sz="2000" b="1" dirty="0" smtClean="0"/>
              <a:t>:</a:t>
            </a:r>
            <a:r>
              <a:rPr lang="el-GR" sz="2000" b="1" dirty="0" smtClean="0">
                <a:solidFill>
                  <a:srgbClr val="820000"/>
                </a:solidFill>
              </a:rPr>
              <a:t> </a:t>
            </a:r>
            <a:r>
              <a:rPr lang="el-GR" sz="2000" b="1" dirty="0" smtClean="0"/>
              <a:t>Στοχεύει στη βελτίωση της οξυγόνωσης</a:t>
            </a:r>
          </a:p>
          <a:p>
            <a:pPr marL="457200" lvl="0" indent="-457200">
              <a:buClr>
                <a:schemeClr val="tx1"/>
              </a:buClr>
              <a:buFont typeface="+mj-lt"/>
              <a:buAutoNum type="arabicPeriod"/>
            </a:pPr>
            <a:r>
              <a:rPr lang="el-GR" sz="2000" b="1" dirty="0" smtClean="0">
                <a:solidFill>
                  <a:srgbClr val="820000"/>
                </a:solidFill>
              </a:rPr>
              <a:t>Χρόνος </a:t>
            </a:r>
            <a:r>
              <a:rPr lang="en-US" sz="2000" b="1" dirty="0" smtClean="0">
                <a:solidFill>
                  <a:srgbClr val="820000"/>
                </a:solidFill>
              </a:rPr>
              <a:t>I/E</a:t>
            </a:r>
            <a:r>
              <a:rPr lang="el-GR" sz="2000" b="1" dirty="0" smtClean="0">
                <a:solidFill>
                  <a:srgbClr val="820000"/>
                </a:solidFill>
              </a:rPr>
              <a:t>= </a:t>
            </a:r>
            <a:r>
              <a:rPr lang="el-GR" sz="2000" b="1" dirty="0" smtClean="0"/>
              <a:t>1:2 -3</a:t>
            </a:r>
            <a:endParaRPr lang="en-US" sz="2000" b="1" dirty="0"/>
          </a:p>
          <a:p>
            <a:pPr marL="0" indent="0">
              <a:buNone/>
            </a:pPr>
            <a:endParaRPr lang="en-US" sz="2000" b="1" dirty="0" smtClean="0"/>
          </a:p>
          <a:p>
            <a:pPr marL="0" indent="0">
              <a:buNone/>
            </a:pPr>
            <a:endParaRPr lang="el-GR" sz="2000" b="1" dirty="0"/>
          </a:p>
        </p:txBody>
      </p:sp>
      <p:sp>
        <p:nvSpPr>
          <p:cNvPr id="6" name="Rectangle 5"/>
          <p:cNvSpPr/>
          <p:nvPr/>
        </p:nvSpPr>
        <p:spPr>
          <a:xfrm>
            <a:off x="5004048" y="5812995"/>
            <a:ext cx="2818785" cy="338554"/>
          </a:xfrm>
          <a:prstGeom prst="rect">
            <a:avLst/>
          </a:prstGeom>
        </p:spPr>
        <p:txBody>
          <a:bodyPr wrap="none">
            <a:spAutoFit/>
          </a:bodyPr>
          <a:lstStyle/>
          <a:p>
            <a:r>
              <a:rPr lang="en-US" sz="1600" dirty="0" smtClean="0">
                <a:latin typeface="+mn-lt"/>
              </a:rPr>
              <a:t>(Grossbach, Chlan, Tracy,</a:t>
            </a:r>
            <a:r>
              <a:rPr lang="en-GB" sz="1600" dirty="0" smtClean="0">
                <a:latin typeface="+mn-lt"/>
              </a:rPr>
              <a:t> </a:t>
            </a:r>
            <a:r>
              <a:rPr lang="en-GB" sz="1600" dirty="0">
                <a:latin typeface="+mn-lt"/>
              </a:rPr>
              <a:t> </a:t>
            </a:r>
            <a:r>
              <a:rPr lang="en-GB" sz="1600" dirty="0" smtClean="0">
                <a:latin typeface="+mn-lt"/>
              </a:rPr>
              <a:t>2011)</a:t>
            </a:r>
            <a:endParaRPr lang="el-GR" sz="1600" dirty="0">
              <a:latin typeface="+mn-lt"/>
            </a:endParaRPr>
          </a:p>
        </p:txBody>
      </p:sp>
      <p:sp>
        <p:nvSpPr>
          <p:cNvPr id="4" name="Rectangle 3"/>
          <p:cNvSpPr/>
          <p:nvPr/>
        </p:nvSpPr>
        <p:spPr>
          <a:xfrm>
            <a:off x="2962182" y="4315396"/>
            <a:ext cx="6192688" cy="2554545"/>
          </a:xfrm>
          <a:prstGeom prst="rect">
            <a:avLst/>
          </a:prstGeom>
          <a:solidFill>
            <a:schemeClr val="bg2">
              <a:lumMod val="90000"/>
            </a:schemeClr>
          </a:solidFill>
        </p:spPr>
        <p:txBody>
          <a:bodyPr wrap="square">
            <a:spAutoFit/>
          </a:bodyPr>
          <a:lstStyle/>
          <a:p>
            <a:pPr marL="285750" indent="-285750">
              <a:spcBef>
                <a:spcPts val="600"/>
              </a:spcBef>
              <a:spcAft>
                <a:spcPts val="600"/>
              </a:spcAft>
              <a:buFont typeface="Wingdings" pitchFamily="2" charset="2"/>
              <a:buChar char="v"/>
            </a:pPr>
            <a:r>
              <a:rPr lang="el-GR" sz="2000" b="1" dirty="0">
                <a:latin typeface="+mn-lt"/>
              </a:rPr>
              <a:t>Πρέπει να αναγνωριστούν οι </a:t>
            </a:r>
            <a:r>
              <a:rPr lang="el-GR" sz="2000" b="1" dirty="0" smtClean="0">
                <a:latin typeface="+mn-lt"/>
              </a:rPr>
              <a:t>ασθενείς</a:t>
            </a:r>
            <a:r>
              <a:rPr lang="el-GR" sz="2000" b="1" dirty="0">
                <a:latin typeface="+mn-lt"/>
              </a:rPr>
              <a:t>:</a:t>
            </a:r>
            <a:r>
              <a:rPr lang="el-GR" sz="2000" b="1" dirty="0" smtClean="0">
                <a:latin typeface="+mn-lt"/>
              </a:rPr>
              <a:t> </a:t>
            </a:r>
            <a:endParaRPr lang="en-US" sz="2000" b="1" dirty="0" smtClean="0">
              <a:latin typeface="+mn-lt"/>
            </a:endParaRPr>
          </a:p>
          <a:p>
            <a:pPr marL="742950" lvl="1" indent="-285750">
              <a:spcBef>
                <a:spcPts val="600"/>
              </a:spcBef>
              <a:spcAft>
                <a:spcPts val="600"/>
              </a:spcAft>
              <a:buFont typeface="Wingdings" pitchFamily="2" charset="2"/>
              <a:buChar char="Ø"/>
            </a:pPr>
            <a:r>
              <a:rPr lang="el-GR" sz="2000" dirty="0" smtClean="0">
                <a:latin typeface="+mn-lt"/>
              </a:rPr>
              <a:t>με </a:t>
            </a:r>
            <a:r>
              <a:rPr lang="el-GR" sz="2000" dirty="0">
                <a:latin typeface="+mn-lt"/>
              </a:rPr>
              <a:t>φυσιολογικό </a:t>
            </a:r>
            <a:r>
              <a:rPr lang="el-GR" sz="2000" dirty="0" smtClean="0">
                <a:latin typeface="+mn-lt"/>
              </a:rPr>
              <a:t>πνεύμονα</a:t>
            </a:r>
            <a:endParaRPr lang="en-US" sz="2000" dirty="0" smtClean="0">
              <a:latin typeface="+mn-lt"/>
            </a:endParaRPr>
          </a:p>
          <a:p>
            <a:pPr marL="742950" lvl="1" indent="-285750">
              <a:spcBef>
                <a:spcPts val="600"/>
              </a:spcBef>
              <a:spcAft>
                <a:spcPts val="600"/>
              </a:spcAft>
              <a:buFont typeface="Wingdings" pitchFamily="2" charset="2"/>
              <a:buChar char="Ø"/>
            </a:pPr>
            <a:r>
              <a:rPr lang="el-GR" sz="2000" dirty="0" smtClean="0">
                <a:latin typeface="+mn-lt"/>
              </a:rPr>
              <a:t>με </a:t>
            </a:r>
            <a:r>
              <a:rPr lang="el-GR" sz="2000" dirty="0">
                <a:latin typeface="+mn-lt"/>
              </a:rPr>
              <a:t>αποφρακτική </a:t>
            </a:r>
            <a:r>
              <a:rPr lang="el-GR" sz="2000" dirty="0" smtClean="0">
                <a:latin typeface="+mn-lt"/>
              </a:rPr>
              <a:t>πνευμονοπάθεια</a:t>
            </a:r>
            <a:endParaRPr lang="en-US" sz="2000" dirty="0" smtClean="0">
              <a:latin typeface="+mn-lt"/>
            </a:endParaRPr>
          </a:p>
          <a:p>
            <a:pPr marL="742950" lvl="1" indent="-285750">
              <a:spcBef>
                <a:spcPts val="600"/>
              </a:spcBef>
              <a:spcAft>
                <a:spcPts val="600"/>
              </a:spcAft>
              <a:buFont typeface="Wingdings" pitchFamily="2" charset="2"/>
              <a:buChar char="Ø"/>
            </a:pPr>
            <a:r>
              <a:rPr lang="el-GR" sz="2000" dirty="0" smtClean="0">
                <a:latin typeface="+mn-lt"/>
              </a:rPr>
              <a:t>με </a:t>
            </a:r>
            <a:r>
              <a:rPr lang="el-GR" sz="2000" dirty="0">
                <a:latin typeface="+mn-lt"/>
              </a:rPr>
              <a:t>σύνδρομο οξείας αναπνευστικής δυσχέρειας (</a:t>
            </a:r>
            <a:r>
              <a:rPr lang="en-US" sz="2000" dirty="0">
                <a:latin typeface="+mn-lt"/>
              </a:rPr>
              <a:t>ARDS</a:t>
            </a:r>
            <a:r>
              <a:rPr lang="el-GR" sz="2000" dirty="0">
                <a:latin typeface="+mn-lt"/>
              </a:rPr>
              <a:t>) </a:t>
            </a:r>
            <a:endParaRPr lang="en-US" sz="2000" dirty="0" smtClean="0">
              <a:latin typeface="+mn-lt"/>
            </a:endParaRPr>
          </a:p>
          <a:p>
            <a:pPr marL="742950" lvl="1" indent="-285750">
              <a:spcBef>
                <a:spcPts val="600"/>
              </a:spcBef>
              <a:spcAft>
                <a:spcPts val="600"/>
              </a:spcAft>
              <a:buFont typeface="Wingdings" pitchFamily="2" charset="2"/>
              <a:buChar char="Ø"/>
            </a:pPr>
            <a:r>
              <a:rPr lang="el-GR" sz="2000" dirty="0" smtClean="0">
                <a:latin typeface="+mn-lt"/>
              </a:rPr>
              <a:t>περιοριστική </a:t>
            </a:r>
            <a:r>
              <a:rPr lang="el-GR" sz="2000" dirty="0">
                <a:latin typeface="+mn-lt"/>
              </a:rPr>
              <a:t>νόσο των </a:t>
            </a:r>
            <a:r>
              <a:rPr lang="el-GR" sz="2000" dirty="0" smtClean="0">
                <a:latin typeface="+mn-lt"/>
              </a:rPr>
              <a:t>πνευμόνων</a:t>
            </a:r>
            <a:endParaRPr lang="el-GR" sz="2000" dirty="0">
              <a:latin typeface="+mn-lt"/>
            </a:endParaRPr>
          </a:p>
        </p:txBody>
      </p:sp>
    </p:spTree>
    <p:extLst>
      <p:ext uri="{BB962C8B-B14F-4D97-AF65-F5344CB8AC3E}">
        <p14:creationId xmlns:p14="http://schemas.microsoft.com/office/powerpoint/2010/main" val="29800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lvl="0"/>
            <a:r>
              <a:rPr lang="el-GR" dirty="0"/>
              <a:t>Βασικές παράμετροι ρύθμισης </a:t>
            </a:r>
            <a:r>
              <a:rPr lang="el-GR" dirty="0" smtClean="0"/>
              <a:t>αναπνευστήρα</a:t>
            </a:r>
            <a:endParaRPr lang="el-GR" dirty="0"/>
          </a:p>
        </p:txBody>
      </p:sp>
      <p:sp>
        <p:nvSpPr>
          <p:cNvPr id="3" name="Content Placeholder 2"/>
          <p:cNvSpPr>
            <a:spLocks noGrp="1"/>
          </p:cNvSpPr>
          <p:nvPr>
            <p:ph idx="1"/>
          </p:nvPr>
        </p:nvSpPr>
        <p:spPr>
          <a:xfrm>
            <a:off x="611560" y="2204863"/>
            <a:ext cx="1954560" cy="2074415"/>
          </a:xfrm>
          <a:ln/>
          <a:effectLst>
            <a:glow rad="63500">
              <a:srgbClr val="004B82">
                <a:alpha val="40000"/>
              </a:srgbClr>
            </a:glow>
          </a:effectLst>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800" dirty="0" smtClean="0"/>
              <a:t>TV</a:t>
            </a:r>
          </a:p>
          <a:p>
            <a:pPr marL="0" indent="0">
              <a:buNone/>
            </a:pPr>
            <a:r>
              <a:rPr lang="en-US" sz="2800" dirty="0" smtClean="0"/>
              <a:t>Fr</a:t>
            </a:r>
          </a:p>
          <a:p>
            <a:pPr marL="0" indent="0">
              <a:buNone/>
            </a:pPr>
            <a:r>
              <a:rPr lang="en-US" sz="2800" dirty="0" smtClean="0"/>
              <a:t>FiO2</a:t>
            </a:r>
          </a:p>
          <a:p>
            <a:pPr marL="0" indent="0">
              <a:buNone/>
            </a:pPr>
            <a:r>
              <a:rPr lang="en-US" sz="2800" dirty="0" smtClean="0"/>
              <a:t>PEEP</a:t>
            </a:r>
          </a:p>
          <a:p>
            <a:pPr marL="0" indent="0">
              <a:buNone/>
            </a:pPr>
            <a:endParaRPr lang="el-GR" sz="2800" dirty="0"/>
          </a:p>
        </p:txBody>
      </p:sp>
      <p:sp>
        <p:nvSpPr>
          <p:cNvPr id="4" name="Rectangle 3"/>
          <p:cNvSpPr/>
          <p:nvPr/>
        </p:nvSpPr>
        <p:spPr>
          <a:xfrm>
            <a:off x="2771800" y="2204864"/>
            <a:ext cx="2952328" cy="2074414"/>
          </a:xfrm>
          <a:prstGeom prst="rect">
            <a:avLst/>
          </a:prstGeom>
          <a:ln>
            <a:solidFill>
              <a:srgbClr val="820000"/>
            </a:solidFill>
          </a:ln>
          <a:effectLst>
            <a:glow rad="63500">
              <a:srgbClr val="820000">
                <a:alpha val="40000"/>
              </a:srgbClr>
            </a:glow>
          </a:effectLst>
        </p:spPr>
        <p:txBody>
          <a:bodyPr wrap="square">
            <a:spAutoFit/>
          </a:bodyPr>
          <a:lstStyle/>
          <a:p>
            <a:pPr lvl="0">
              <a:spcBef>
                <a:spcPct val="20000"/>
              </a:spcBef>
            </a:pPr>
            <a:r>
              <a:rPr lang="en-US" sz="2800" dirty="0">
                <a:solidFill>
                  <a:prstClr val="black"/>
                </a:solidFill>
                <a:latin typeface="+mn-lt"/>
              </a:rPr>
              <a:t>Mode</a:t>
            </a:r>
          </a:p>
          <a:p>
            <a:pPr lvl="0">
              <a:spcBef>
                <a:spcPct val="20000"/>
              </a:spcBef>
            </a:pPr>
            <a:r>
              <a:rPr lang="en-US" sz="2800" dirty="0">
                <a:solidFill>
                  <a:prstClr val="black"/>
                </a:solidFill>
                <a:latin typeface="+mn-lt"/>
              </a:rPr>
              <a:t>Flow pattern</a:t>
            </a:r>
          </a:p>
          <a:p>
            <a:pPr lvl="0">
              <a:spcBef>
                <a:spcPct val="20000"/>
              </a:spcBef>
            </a:pPr>
            <a:r>
              <a:rPr lang="en-US" sz="2800" dirty="0">
                <a:solidFill>
                  <a:prstClr val="black"/>
                </a:solidFill>
                <a:latin typeface="+mn-lt"/>
              </a:rPr>
              <a:t>Trigger sensitivity</a:t>
            </a:r>
          </a:p>
          <a:p>
            <a:pPr lvl="0">
              <a:spcBef>
                <a:spcPct val="20000"/>
              </a:spcBef>
            </a:pPr>
            <a:r>
              <a:rPr lang="en-US" sz="2800" dirty="0" smtClean="0">
                <a:solidFill>
                  <a:prstClr val="black"/>
                </a:solidFill>
                <a:latin typeface="+mn-lt"/>
              </a:rPr>
              <a:t>I/E</a:t>
            </a:r>
            <a:endParaRPr lang="en-US" sz="2800" dirty="0">
              <a:solidFill>
                <a:prstClr val="black"/>
              </a:solidFill>
              <a:latin typeface="+mn-lt"/>
            </a:endParaRPr>
          </a:p>
        </p:txBody>
      </p:sp>
      <p:sp>
        <p:nvSpPr>
          <p:cNvPr id="5" name="Rectangle 4"/>
          <p:cNvSpPr/>
          <p:nvPr/>
        </p:nvSpPr>
        <p:spPr>
          <a:xfrm>
            <a:off x="5940152" y="2204864"/>
            <a:ext cx="2448272" cy="2074414"/>
          </a:xfrm>
          <a:prstGeom prst="rect">
            <a:avLst/>
          </a:prstGeom>
          <a:ln>
            <a:solidFill>
              <a:srgbClr val="820000"/>
            </a:solidFill>
          </a:ln>
          <a:effectLst>
            <a:glow rad="63500">
              <a:srgbClr val="820000">
                <a:alpha val="40000"/>
              </a:srgbClr>
            </a:glow>
          </a:effectLst>
        </p:spPr>
        <p:txBody>
          <a:bodyPr wrap="square">
            <a:spAutoFit/>
          </a:bodyPr>
          <a:lstStyle/>
          <a:p>
            <a:pPr lvl="0">
              <a:spcBef>
                <a:spcPct val="20000"/>
              </a:spcBef>
            </a:pPr>
            <a:r>
              <a:rPr lang="en-US" sz="2800" dirty="0">
                <a:solidFill>
                  <a:prstClr val="black"/>
                </a:solidFill>
                <a:latin typeface="+mn-lt"/>
              </a:rPr>
              <a:t>ALARM</a:t>
            </a:r>
          </a:p>
          <a:p>
            <a:pPr marL="914400" lvl="1" indent="-457200">
              <a:spcBef>
                <a:spcPct val="20000"/>
              </a:spcBef>
              <a:buFont typeface="Arial" panose="020B0604020202020204" pitchFamily="34" charset="0"/>
              <a:buChar char="•"/>
            </a:pPr>
            <a:r>
              <a:rPr lang="en-US" sz="2800" dirty="0">
                <a:solidFill>
                  <a:prstClr val="black"/>
                </a:solidFill>
                <a:latin typeface="+mn-lt"/>
              </a:rPr>
              <a:t>Pmax</a:t>
            </a:r>
          </a:p>
          <a:p>
            <a:pPr marL="914400" lvl="1" indent="-457200">
              <a:spcBef>
                <a:spcPct val="20000"/>
              </a:spcBef>
              <a:buFont typeface="Arial" panose="020B0604020202020204" pitchFamily="34" charset="0"/>
              <a:buChar char="•"/>
            </a:pPr>
            <a:r>
              <a:rPr lang="en-US" sz="2800" dirty="0">
                <a:solidFill>
                  <a:prstClr val="black"/>
                </a:solidFill>
                <a:latin typeface="+mn-lt"/>
              </a:rPr>
              <a:t>Pmin</a:t>
            </a:r>
          </a:p>
          <a:p>
            <a:pPr marL="914400" lvl="1" indent="-457200">
              <a:spcBef>
                <a:spcPct val="20000"/>
              </a:spcBef>
              <a:buFont typeface="Arial" panose="020B0604020202020204" pitchFamily="34" charset="0"/>
              <a:buChar char="•"/>
            </a:pPr>
            <a:r>
              <a:rPr lang="en-US" sz="2800" dirty="0">
                <a:solidFill>
                  <a:prstClr val="black"/>
                </a:solidFill>
                <a:latin typeface="+mn-lt"/>
              </a:rPr>
              <a:t>VEmin</a:t>
            </a:r>
          </a:p>
        </p:txBody>
      </p:sp>
      <p:sp>
        <p:nvSpPr>
          <p:cNvPr id="6" name="Rectangle 5"/>
          <p:cNvSpPr/>
          <p:nvPr/>
        </p:nvSpPr>
        <p:spPr>
          <a:xfrm>
            <a:off x="2663788" y="4906244"/>
            <a:ext cx="3168352" cy="646331"/>
          </a:xfrm>
          <a:prstGeom prst="rect">
            <a:avLst/>
          </a:prstGeom>
        </p:spPr>
        <p:txBody>
          <a:bodyPr wrap="square">
            <a:spAutoFit/>
          </a:bodyPr>
          <a:lstStyle/>
          <a:p>
            <a:pPr lvl="0" algn="ctr"/>
            <a:r>
              <a:rPr lang="el-GR" sz="3600" b="1" dirty="0">
                <a:solidFill>
                  <a:srgbClr val="CC0000"/>
                </a:solidFill>
                <a:latin typeface="+mn-lt"/>
              </a:rPr>
              <a:t>ΝΟΣΗΜΑ</a:t>
            </a:r>
            <a:r>
              <a:rPr lang="en-US" sz="3600" b="1" dirty="0">
                <a:solidFill>
                  <a:srgbClr val="CC0000"/>
                </a:solidFill>
                <a:latin typeface="+mn-lt"/>
              </a:rPr>
              <a:t>;</a:t>
            </a:r>
            <a:endParaRPr lang="el-GR" sz="3600" b="1" dirty="0">
              <a:solidFill>
                <a:srgbClr val="CC0000"/>
              </a:solidFill>
              <a:latin typeface="+mn-lt"/>
            </a:endParaRPr>
          </a:p>
        </p:txBody>
      </p:sp>
      <p:sp>
        <p:nvSpPr>
          <p:cNvPr id="2" name="Rectangle 1"/>
          <p:cNvSpPr/>
          <p:nvPr/>
        </p:nvSpPr>
        <p:spPr>
          <a:xfrm>
            <a:off x="755576" y="6326343"/>
            <a:ext cx="7992888" cy="338554"/>
          </a:xfrm>
          <a:prstGeom prst="rect">
            <a:avLst/>
          </a:prstGeom>
        </p:spPr>
        <p:txBody>
          <a:bodyPr wrap="square">
            <a:spAutoFit/>
          </a:bodyPr>
          <a:lstStyle/>
          <a:p>
            <a:pPr algn="r"/>
            <a:r>
              <a:rPr lang="en-US" sz="1600" dirty="0" smtClean="0">
                <a:latin typeface="+mn-lt"/>
              </a:rPr>
              <a:t>(Grossbach, Chlan, Tracy,</a:t>
            </a:r>
            <a:r>
              <a:rPr lang="en-GB" sz="1600" dirty="0" smtClean="0">
                <a:latin typeface="+mn-lt"/>
              </a:rPr>
              <a:t> </a:t>
            </a:r>
            <a:r>
              <a:rPr lang="en-GB" sz="1600" dirty="0">
                <a:latin typeface="+mn-lt"/>
              </a:rPr>
              <a:t> </a:t>
            </a:r>
            <a:r>
              <a:rPr lang="en-GB" sz="1600" dirty="0" smtClean="0">
                <a:latin typeface="+mn-lt"/>
              </a:rPr>
              <a:t>2011)</a:t>
            </a:r>
            <a:endParaRPr lang="el-GR" sz="1600" dirty="0">
              <a:latin typeface="+mn-lt"/>
            </a:endParaRPr>
          </a:p>
        </p:txBody>
      </p:sp>
    </p:spTree>
    <p:extLst>
      <p:ext uri="{BB962C8B-B14F-4D97-AF65-F5344CB8AC3E}">
        <p14:creationId xmlns:p14="http://schemas.microsoft.com/office/powerpoint/2010/main" val="1566210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lvl="0"/>
            <a:r>
              <a:rPr lang="el-GR" dirty="0"/>
              <a:t>Αρχικές ρυθμίσεις στον αναπνευστήρα</a:t>
            </a:r>
            <a:br>
              <a:rPr lang="el-GR" dirty="0"/>
            </a:br>
            <a:r>
              <a:rPr lang="el-GR" sz="2800" dirty="0"/>
              <a:t>Περιμένοντας τον ασθενή</a:t>
            </a:r>
            <a:r>
              <a:rPr lang="el-GR" sz="2800" dirty="0" smtClean="0"/>
              <a:t>....</a:t>
            </a:r>
            <a:endParaRPr lang="el-GR" dirty="0"/>
          </a:p>
        </p:txBody>
      </p:sp>
      <p:sp>
        <p:nvSpPr>
          <p:cNvPr id="2" name="Content Placeholder 1"/>
          <p:cNvSpPr>
            <a:spLocks noGrp="1"/>
          </p:cNvSpPr>
          <p:nvPr>
            <p:ph idx="1"/>
          </p:nvPr>
        </p:nvSpPr>
        <p:spPr>
          <a:xfrm>
            <a:off x="457200" y="1365539"/>
            <a:ext cx="4762872" cy="5040560"/>
          </a:xfrm>
        </p:spPr>
        <p:txBody>
          <a:bodyPr>
            <a:noAutofit/>
          </a:bodyPr>
          <a:lstStyle/>
          <a:p>
            <a:pPr>
              <a:defRPr/>
            </a:pPr>
            <a:r>
              <a:rPr lang="en-US" sz="2200" b="1" dirty="0" smtClean="0"/>
              <a:t>Αναπνευστήρας</a:t>
            </a:r>
            <a:r>
              <a:rPr lang="el-GR" sz="2200" b="1" dirty="0"/>
              <a:t>: </a:t>
            </a:r>
            <a:r>
              <a:rPr lang="el-GR" sz="2200" dirty="0"/>
              <a:t>ρεύμα,</a:t>
            </a:r>
            <a:r>
              <a:rPr lang="el-GR" sz="2200" b="1" dirty="0"/>
              <a:t> </a:t>
            </a:r>
            <a:r>
              <a:rPr lang="en-US" sz="2200" b="1" dirty="0">
                <a:solidFill>
                  <a:srgbClr val="820000"/>
                </a:solidFill>
              </a:rPr>
              <a:t>ON/OFF</a:t>
            </a:r>
            <a:r>
              <a:rPr lang="en-US" sz="2200" dirty="0"/>
              <a:t>, </a:t>
            </a:r>
            <a:r>
              <a:rPr lang="el-GR" sz="2200" dirty="0"/>
              <a:t>συνδέσεις – κυκλώματα – φίλτρα </a:t>
            </a:r>
            <a:endParaRPr lang="en-US" sz="2200" dirty="0" smtClean="0"/>
          </a:p>
          <a:p>
            <a:pPr>
              <a:defRPr/>
            </a:pPr>
            <a:r>
              <a:rPr lang="el-GR" sz="2200" b="1" dirty="0" smtClean="0"/>
              <a:t>Μοντέλο </a:t>
            </a:r>
            <a:r>
              <a:rPr lang="en-US" sz="2200" b="1" dirty="0"/>
              <a:t>αερισμού: </a:t>
            </a:r>
            <a:r>
              <a:rPr lang="en-US" sz="2200" b="1" dirty="0" smtClean="0">
                <a:solidFill>
                  <a:srgbClr val="820000"/>
                </a:solidFill>
              </a:rPr>
              <a:t>A/C</a:t>
            </a:r>
          </a:p>
          <a:p>
            <a:pPr>
              <a:defRPr/>
            </a:pPr>
            <a:r>
              <a:rPr lang="en-US" sz="2200" b="1" dirty="0" smtClean="0"/>
              <a:t>FiO</a:t>
            </a:r>
            <a:r>
              <a:rPr lang="en-US" sz="2200" b="1" baseline="-25000" dirty="0" smtClean="0"/>
              <a:t>2</a:t>
            </a:r>
            <a:r>
              <a:rPr lang="en-US" sz="2200" b="1" dirty="0"/>
              <a:t>: </a:t>
            </a:r>
            <a:r>
              <a:rPr lang="en-US" sz="2200" b="1" dirty="0">
                <a:solidFill>
                  <a:srgbClr val="820000"/>
                </a:solidFill>
              </a:rPr>
              <a:t>100</a:t>
            </a:r>
            <a:r>
              <a:rPr lang="en-US" sz="2200" b="1" dirty="0" smtClean="0">
                <a:solidFill>
                  <a:srgbClr val="820000"/>
                </a:solidFill>
              </a:rPr>
              <a:t>%</a:t>
            </a:r>
          </a:p>
          <a:p>
            <a:pPr>
              <a:defRPr/>
            </a:pPr>
            <a:r>
              <a:rPr lang="en-US" sz="2200" b="1" dirty="0" smtClean="0"/>
              <a:t>Κατά </a:t>
            </a:r>
            <a:r>
              <a:rPr lang="en-US" sz="2200" b="1" dirty="0"/>
              <a:t>λεπτόν αερισμός</a:t>
            </a:r>
            <a:endParaRPr lang="el-GR" sz="2200" b="1" dirty="0"/>
          </a:p>
          <a:p>
            <a:pPr lvl="1">
              <a:buFont typeface="Arial" panose="020B0604020202020204" pitchFamily="34" charset="0"/>
              <a:buChar char="•"/>
              <a:defRPr/>
            </a:pPr>
            <a:r>
              <a:rPr lang="en-US" sz="2200" dirty="0" smtClean="0"/>
              <a:t>T</a:t>
            </a:r>
            <a:r>
              <a:rPr lang="en-US" sz="2200" baseline="-25000" dirty="0" smtClean="0"/>
              <a:t>V</a:t>
            </a:r>
            <a:r>
              <a:rPr lang="en-US" sz="2200" dirty="0"/>
              <a:t>: </a:t>
            </a:r>
            <a:r>
              <a:rPr lang="el-GR" sz="2200" dirty="0" smtClean="0"/>
              <a:t>4</a:t>
            </a:r>
            <a:r>
              <a:rPr lang="en-US" sz="2200" dirty="0" smtClean="0"/>
              <a:t>-</a:t>
            </a:r>
            <a:r>
              <a:rPr lang="el-GR" sz="2200" dirty="0" smtClean="0"/>
              <a:t>6</a:t>
            </a:r>
            <a:r>
              <a:rPr lang="en-US" sz="2200" dirty="0" smtClean="0"/>
              <a:t> </a:t>
            </a:r>
            <a:r>
              <a:rPr lang="en-US" sz="2200" dirty="0"/>
              <a:t>ml/Kg ιδανικού </a:t>
            </a:r>
            <a:r>
              <a:rPr lang="en-US" sz="2200" dirty="0" smtClean="0"/>
              <a:t>βάρους</a:t>
            </a:r>
            <a:r>
              <a:rPr lang="en-US" sz="2200" b="1" dirty="0" smtClean="0"/>
              <a:t> </a:t>
            </a:r>
            <a:endParaRPr lang="el-GR" sz="2200" b="1" dirty="0"/>
          </a:p>
          <a:p>
            <a:pPr lvl="1">
              <a:buFont typeface="Arial" panose="020B0604020202020204" pitchFamily="34" charset="0"/>
              <a:buChar char="•"/>
              <a:defRPr/>
            </a:pPr>
            <a:r>
              <a:rPr lang="en-US" sz="2200" dirty="0" smtClean="0"/>
              <a:t>RR</a:t>
            </a:r>
            <a:r>
              <a:rPr lang="en-US" sz="2200" dirty="0"/>
              <a:t>: </a:t>
            </a:r>
            <a:r>
              <a:rPr lang="en-US" sz="2200" b="1" dirty="0" smtClean="0">
                <a:solidFill>
                  <a:srgbClr val="820000"/>
                </a:solidFill>
              </a:rPr>
              <a:t>20/min</a:t>
            </a:r>
          </a:p>
          <a:p>
            <a:pPr>
              <a:defRPr/>
            </a:pPr>
            <a:r>
              <a:rPr lang="en-US" sz="2200" b="1" dirty="0" smtClean="0"/>
              <a:t>ΡΕΕΡ</a:t>
            </a:r>
            <a:r>
              <a:rPr lang="en-US" sz="2200" b="1" dirty="0"/>
              <a:t>: Έναρξη με </a:t>
            </a:r>
            <a:r>
              <a:rPr lang="el-GR" sz="2200" b="1" dirty="0"/>
              <a:t>0-</a:t>
            </a:r>
            <a:r>
              <a:rPr lang="en-US" sz="2200" b="1" dirty="0">
                <a:solidFill>
                  <a:srgbClr val="820000"/>
                </a:solidFill>
              </a:rPr>
              <a:t>5 cm </a:t>
            </a:r>
            <a:endParaRPr lang="en-US" sz="2200" b="1" dirty="0" smtClean="0">
              <a:solidFill>
                <a:srgbClr val="820000"/>
              </a:solidFill>
            </a:endParaRPr>
          </a:p>
          <a:p>
            <a:pPr>
              <a:defRPr/>
            </a:pPr>
            <a:r>
              <a:rPr lang="el-GR" sz="2200" b="1" dirty="0" smtClean="0"/>
              <a:t>Λόγος </a:t>
            </a:r>
            <a:r>
              <a:rPr lang="el-GR" sz="2200" b="1" dirty="0"/>
              <a:t>εισπνοής/εκπνοής (Ι:Ε): </a:t>
            </a:r>
            <a:r>
              <a:rPr lang="el-GR" sz="2200" b="1" dirty="0">
                <a:solidFill>
                  <a:srgbClr val="820000"/>
                </a:solidFill>
              </a:rPr>
              <a:t>1:2 </a:t>
            </a:r>
          </a:p>
          <a:p>
            <a:pPr>
              <a:defRPr/>
            </a:pPr>
            <a:r>
              <a:rPr lang="el-GR" sz="2200" b="1" dirty="0" smtClean="0"/>
              <a:t>Ε</a:t>
            </a:r>
            <a:r>
              <a:rPr lang="en-US" sz="2200" b="1" dirty="0"/>
              <a:t>υαισθησία (trigger sensitivity)</a:t>
            </a:r>
            <a:r>
              <a:rPr lang="el-GR" sz="2200" b="1" dirty="0"/>
              <a:t>:</a:t>
            </a:r>
            <a:r>
              <a:rPr lang="en-US" sz="2200" b="1" dirty="0"/>
              <a:t> </a:t>
            </a:r>
            <a:r>
              <a:rPr lang="en-US" sz="2200" b="1" dirty="0">
                <a:solidFill>
                  <a:srgbClr val="820000"/>
                </a:solidFill>
              </a:rPr>
              <a:t>-2 cm H</a:t>
            </a:r>
            <a:r>
              <a:rPr lang="en-US" sz="2200" b="1" baseline="-25000" dirty="0">
                <a:solidFill>
                  <a:srgbClr val="820000"/>
                </a:solidFill>
              </a:rPr>
              <a:t>2</a:t>
            </a:r>
            <a:r>
              <a:rPr lang="en-US" sz="2200" b="1" dirty="0">
                <a:solidFill>
                  <a:srgbClr val="820000"/>
                </a:solidFill>
              </a:rPr>
              <a:t>O </a:t>
            </a:r>
            <a:endParaRPr lang="el-GR" sz="2200" b="1" dirty="0">
              <a:solidFill>
                <a:srgbClr val="820000"/>
              </a:solidFill>
            </a:endParaRPr>
          </a:p>
          <a:p>
            <a:pPr>
              <a:defRPr/>
            </a:pPr>
            <a:r>
              <a:rPr lang="en-US" sz="2200" b="1" dirty="0" smtClean="0"/>
              <a:t>Εισπνευστικ</a:t>
            </a:r>
            <a:r>
              <a:rPr lang="el-GR" sz="2200" b="1" dirty="0"/>
              <a:t>ές</a:t>
            </a:r>
            <a:r>
              <a:rPr lang="en-US" sz="2200" b="1" dirty="0"/>
              <a:t> ρο</a:t>
            </a:r>
            <a:r>
              <a:rPr lang="el-GR" sz="2200" b="1" dirty="0"/>
              <a:t>ές:</a:t>
            </a:r>
            <a:r>
              <a:rPr lang="en-US" sz="2200" b="1" dirty="0"/>
              <a:t> </a:t>
            </a:r>
            <a:r>
              <a:rPr lang="el-GR" sz="2200" b="1" dirty="0">
                <a:solidFill>
                  <a:srgbClr val="820000"/>
                </a:solidFill>
              </a:rPr>
              <a:t>60 </a:t>
            </a:r>
            <a:r>
              <a:rPr lang="en-US" sz="2200" b="1" dirty="0" smtClean="0">
                <a:solidFill>
                  <a:srgbClr val="820000"/>
                </a:solidFill>
              </a:rPr>
              <a:t>L/min</a:t>
            </a:r>
            <a:endParaRPr lang="el-GR" sz="2200" b="1" dirty="0">
              <a:solidFill>
                <a:srgbClr val="820000"/>
              </a:solidFill>
            </a:endParaRPr>
          </a:p>
        </p:txBody>
      </p:sp>
      <p:sp>
        <p:nvSpPr>
          <p:cNvPr id="3" name="Content Placeholder 2"/>
          <p:cNvSpPr>
            <a:spLocks noGrp="1"/>
          </p:cNvSpPr>
          <p:nvPr>
            <p:ph sz="half" idx="4294967295"/>
          </p:nvPr>
        </p:nvSpPr>
        <p:spPr>
          <a:xfrm>
            <a:off x="5252574" y="1484784"/>
            <a:ext cx="3675402" cy="2592288"/>
          </a:xfrm>
          <a:ln>
            <a:solidFill>
              <a:srgbClr val="820000"/>
            </a:solidFill>
          </a:ln>
          <a:effectLst/>
        </p:spPr>
        <p:txBody>
          <a:bodyPr anchor="ctr">
            <a:noAutofit/>
          </a:bodyPr>
          <a:lstStyle/>
          <a:p>
            <a:pPr marL="0" lvl="0" indent="0">
              <a:buNone/>
              <a:defRPr/>
            </a:pPr>
            <a:r>
              <a:rPr lang="el-GR" sz="2000" b="1" dirty="0" smtClean="0">
                <a:solidFill>
                  <a:prstClr val="black"/>
                </a:solidFill>
              </a:rPr>
              <a:t>Εξαρτώνται από: </a:t>
            </a:r>
            <a:endParaRPr lang="el-GR" sz="2000" b="1" dirty="0">
              <a:solidFill>
                <a:prstClr val="black"/>
              </a:solidFill>
            </a:endParaRPr>
          </a:p>
          <a:p>
            <a:pPr marL="363538" lvl="1" indent="-363538">
              <a:buFont typeface="Wingdings" pitchFamily="2" charset="2"/>
              <a:buChar char="ü"/>
              <a:defRPr/>
            </a:pPr>
            <a:r>
              <a:rPr lang="el-GR" sz="2000" b="1" dirty="0">
                <a:solidFill>
                  <a:prstClr val="black"/>
                </a:solidFill>
              </a:rPr>
              <a:t>τον στόχο που τίθεται</a:t>
            </a:r>
            <a:endParaRPr lang="en-US" sz="2000" b="1" dirty="0">
              <a:solidFill>
                <a:prstClr val="black"/>
              </a:solidFill>
            </a:endParaRPr>
          </a:p>
          <a:p>
            <a:pPr marL="363538" lvl="1" indent="-363538">
              <a:buFont typeface="Wingdings" pitchFamily="2" charset="2"/>
              <a:buChar char="ü"/>
              <a:defRPr/>
            </a:pPr>
            <a:r>
              <a:rPr lang="el-GR" sz="2000" b="1" dirty="0" smtClean="0">
                <a:solidFill>
                  <a:prstClr val="black"/>
                </a:solidFill>
              </a:rPr>
              <a:t>τις </a:t>
            </a:r>
            <a:r>
              <a:rPr lang="el-GR" sz="2000" b="1" dirty="0">
                <a:solidFill>
                  <a:prstClr val="black"/>
                </a:solidFill>
              </a:rPr>
              <a:t>μηχανικές ιδιότητες του</a:t>
            </a:r>
            <a:r>
              <a:rPr lang="en-US" sz="2000" b="1" dirty="0">
                <a:solidFill>
                  <a:prstClr val="black"/>
                </a:solidFill>
              </a:rPr>
              <a:t> </a:t>
            </a:r>
            <a:r>
              <a:rPr lang="el-GR" sz="2000" b="1" dirty="0">
                <a:solidFill>
                  <a:prstClr val="black"/>
                </a:solidFill>
              </a:rPr>
              <a:t>πνεύμονα</a:t>
            </a:r>
            <a:endParaRPr lang="en-US" sz="2000" b="1" dirty="0">
              <a:solidFill>
                <a:prstClr val="black"/>
              </a:solidFill>
            </a:endParaRPr>
          </a:p>
          <a:p>
            <a:pPr marL="363538" lvl="1" indent="-363538">
              <a:buFont typeface="Wingdings" pitchFamily="2" charset="2"/>
              <a:buChar char="ü"/>
              <a:defRPr/>
            </a:pPr>
            <a:r>
              <a:rPr lang="el-GR" sz="2000" b="1" dirty="0" smtClean="0">
                <a:solidFill>
                  <a:prstClr val="black"/>
                </a:solidFill>
              </a:rPr>
              <a:t>τις </a:t>
            </a:r>
            <a:r>
              <a:rPr lang="el-GR" sz="2000" b="1" dirty="0">
                <a:solidFill>
                  <a:prstClr val="black"/>
                </a:solidFill>
              </a:rPr>
              <a:t>ανάγκες σε μηχανικό </a:t>
            </a:r>
            <a:r>
              <a:rPr lang="el-GR" sz="2000" b="1" dirty="0" smtClean="0">
                <a:solidFill>
                  <a:prstClr val="black"/>
                </a:solidFill>
              </a:rPr>
              <a:t>αερισμό</a:t>
            </a:r>
            <a:endParaRPr lang="el-GR" sz="2000" b="1" dirty="0">
              <a:solidFill>
                <a:srgbClr val="1F497D"/>
              </a:solidFill>
            </a:endParaRPr>
          </a:p>
        </p:txBody>
      </p:sp>
      <p:sp>
        <p:nvSpPr>
          <p:cNvPr id="4" name="Rectangle 3"/>
          <p:cNvSpPr/>
          <p:nvPr/>
        </p:nvSpPr>
        <p:spPr>
          <a:xfrm>
            <a:off x="5227948" y="4365104"/>
            <a:ext cx="3707904" cy="1631216"/>
          </a:xfrm>
          <a:prstGeom prst="rect">
            <a:avLst/>
          </a:prstGeom>
          <a:ln>
            <a:solidFill>
              <a:srgbClr val="820000"/>
            </a:solidFill>
          </a:ln>
          <a:effectLst/>
        </p:spPr>
        <p:txBody>
          <a:bodyPr wrap="square">
            <a:spAutoFit/>
          </a:bodyPr>
          <a:lstStyle/>
          <a:p>
            <a:pPr lvl="0">
              <a:spcBef>
                <a:spcPts val="600"/>
              </a:spcBef>
              <a:spcAft>
                <a:spcPts val="600"/>
              </a:spcAft>
              <a:defRPr/>
            </a:pPr>
            <a:r>
              <a:rPr lang="el-GR" sz="2000" b="1" dirty="0">
                <a:solidFill>
                  <a:prstClr val="black"/>
                </a:solidFill>
                <a:latin typeface="+mn-lt"/>
              </a:rPr>
              <a:t>Οι ρυθμίσεις τροποποιούνται </a:t>
            </a:r>
            <a:r>
              <a:rPr lang="el-GR" sz="2000" b="1" dirty="0" smtClean="0">
                <a:solidFill>
                  <a:prstClr val="black"/>
                </a:solidFill>
                <a:latin typeface="+mn-lt"/>
              </a:rPr>
              <a:t>ανάλογα: </a:t>
            </a:r>
            <a:endParaRPr lang="en-US" sz="2000" b="1" dirty="0">
              <a:solidFill>
                <a:prstClr val="black"/>
              </a:solidFill>
              <a:latin typeface="+mn-lt"/>
            </a:endParaRPr>
          </a:p>
          <a:p>
            <a:pPr marL="363538" lvl="1" indent="-363538">
              <a:spcBef>
                <a:spcPts val="600"/>
              </a:spcBef>
              <a:spcAft>
                <a:spcPts val="600"/>
              </a:spcAft>
              <a:buFont typeface="Wingdings" pitchFamily="2" charset="2"/>
              <a:buChar char="ü"/>
              <a:defRPr/>
            </a:pPr>
            <a:r>
              <a:rPr lang="el-GR" sz="2000" b="1" dirty="0">
                <a:solidFill>
                  <a:prstClr val="black"/>
                </a:solidFill>
                <a:latin typeface="+mn-lt"/>
              </a:rPr>
              <a:t>με </a:t>
            </a:r>
            <a:r>
              <a:rPr lang="el-GR" sz="2000" b="1" dirty="0" smtClean="0">
                <a:solidFill>
                  <a:prstClr val="black"/>
                </a:solidFill>
                <a:latin typeface="+mn-lt"/>
              </a:rPr>
              <a:t>την </a:t>
            </a:r>
            <a:r>
              <a:rPr lang="el-GR" sz="2000" b="1" dirty="0">
                <a:solidFill>
                  <a:prstClr val="black"/>
                </a:solidFill>
                <a:latin typeface="+mn-lt"/>
              </a:rPr>
              <a:t>υποκείμενη </a:t>
            </a:r>
            <a:r>
              <a:rPr lang="el-GR" sz="2000" b="1" dirty="0" smtClean="0">
                <a:solidFill>
                  <a:prstClr val="black"/>
                </a:solidFill>
                <a:latin typeface="+mn-lt"/>
              </a:rPr>
              <a:t>πάθηση</a:t>
            </a:r>
            <a:endParaRPr lang="en-US" sz="2000" b="1" dirty="0">
              <a:solidFill>
                <a:prstClr val="black"/>
              </a:solidFill>
              <a:latin typeface="+mn-lt"/>
            </a:endParaRPr>
          </a:p>
          <a:p>
            <a:pPr marL="363538" lvl="1" indent="-363538">
              <a:spcBef>
                <a:spcPts val="600"/>
              </a:spcBef>
              <a:spcAft>
                <a:spcPts val="600"/>
              </a:spcAft>
              <a:buFont typeface="Wingdings" pitchFamily="2" charset="2"/>
              <a:buChar char="ü"/>
              <a:defRPr/>
            </a:pPr>
            <a:r>
              <a:rPr lang="el-GR" sz="2000" b="1" dirty="0">
                <a:solidFill>
                  <a:prstClr val="black"/>
                </a:solidFill>
                <a:latin typeface="+mn-lt"/>
              </a:rPr>
              <a:t>τις ανάγκες του </a:t>
            </a:r>
            <a:r>
              <a:rPr lang="el-GR" sz="2000" b="1" dirty="0" smtClean="0">
                <a:solidFill>
                  <a:prstClr val="black"/>
                </a:solidFill>
                <a:latin typeface="+mn-lt"/>
              </a:rPr>
              <a:t>ασθενούς</a:t>
            </a:r>
            <a:endParaRPr lang="el-GR" sz="2000" b="1" dirty="0">
              <a:solidFill>
                <a:prstClr val="black"/>
              </a:solidFill>
              <a:latin typeface="+mn-lt"/>
            </a:endParaRPr>
          </a:p>
        </p:txBody>
      </p:sp>
      <p:sp>
        <p:nvSpPr>
          <p:cNvPr id="5" name="Rectangle 4"/>
          <p:cNvSpPr/>
          <p:nvPr/>
        </p:nvSpPr>
        <p:spPr>
          <a:xfrm>
            <a:off x="971600" y="6196662"/>
            <a:ext cx="3754760" cy="307777"/>
          </a:xfrm>
          <a:prstGeom prst="rect">
            <a:avLst/>
          </a:prstGeom>
        </p:spPr>
        <p:txBody>
          <a:bodyPr wrap="square">
            <a:spAutoFit/>
          </a:bodyPr>
          <a:lstStyle/>
          <a:p>
            <a:pPr algn="r"/>
            <a:r>
              <a:rPr lang="en-US" sz="1400" dirty="0" smtClean="0">
                <a:latin typeface="+mn-lt"/>
              </a:rPr>
              <a:t>(Grossbach, Chlan, Tracy,</a:t>
            </a:r>
            <a:r>
              <a:rPr lang="en-GB" sz="1400" dirty="0" smtClean="0">
                <a:latin typeface="+mn-lt"/>
              </a:rPr>
              <a:t> </a:t>
            </a:r>
            <a:r>
              <a:rPr lang="en-GB" sz="1400" dirty="0">
                <a:latin typeface="+mn-lt"/>
              </a:rPr>
              <a:t> </a:t>
            </a:r>
            <a:r>
              <a:rPr lang="en-GB" sz="1400" dirty="0" smtClean="0">
                <a:latin typeface="+mn-lt"/>
              </a:rPr>
              <a:t>2011)</a:t>
            </a:r>
            <a:endParaRPr lang="el-GR" sz="1400" dirty="0">
              <a:latin typeface="+mn-lt"/>
            </a:endParaRPr>
          </a:p>
        </p:txBody>
      </p:sp>
    </p:spTree>
    <p:extLst>
      <p:ext uri="{BB962C8B-B14F-4D97-AF65-F5344CB8AC3E}">
        <p14:creationId xmlns:p14="http://schemas.microsoft.com/office/powerpoint/2010/main" val="319198579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l-GR" dirty="0"/>
              <a:t>Αρχικές ρυθμίσεις στον αναπνευστήρα</a:t>
            </a:r>
            <a:br>
              <a:rPr lang="el-GR" dirty="0"/>
            </a:br>
            <a:r>
              <a:rPr lang="el-GR" dirty="0"/>
              <a:t>στη συνέχεια</a:t>
            </a:r>
            <a:r>
              <a:rPr lang="el-GR" dirty="0" smtClean="0"/>
              <a:t>;</a:t>
            </a:r>
            <a:endParaRPr lang="el-GR" dirty="0"/>
          </a:p>
        </p:txBody>
      </p:sp>
      <p:sp>
        <p:nvSpPr>
          <p:cNvPr id="3" name="Content Placeholder 2"/>
          <p:cNvSpPr>
            <a:spLocks noGrp="1"/>
          </p:cNvSpPr>
          <p:nvPr>
            <p:ph idx="1"/>
          </p:nvPr>
        </p:nvSpPr>
        <p:spPr>
          <a:effectLst/>
        </p:spPr>
        <p:txBody>
          <a:bodyPr>
            <a:normAutofit/>
          </a:bodyPr>
          <a:lstStyle/>
          <a:p>
            <a:pPr>
              <a:spcAft>
                <a:spcPts val="1200"/>
              </a:spcAft>
              <a:buFontTx/>
              <a:buChar char="•"/>
            </a:pPr>
            <a:r>
              <a:rPr lang="el-GR" sz="2400" b="1" dirty="0" smtClean="0">
                <a:solidFill>
                  <a:srgbClr val="820000"/>
                </a:solidFill>
              </a:rPr>
              <a:t>Αέρια αίματος σε </a:t>
            </a:r>
            <a:r>
              <a:rPr lang="en-US" sz="2400" b="1" dirty="0" smtClean="0"/>
              <a:t>30 min</a:t>
            </a:r>
            <a:r>
              <a:rPr lang="el-GR" sz="2400" b="1" dirty="0" smtClean="0"/>
              <a:t> </a:t>
            </a:r>
            <a:r>
              <a:rPr lang="el-GR" sz="2400" dirty="0" smtClean="0"/>
              <a:t>μετά την τοποθέτηση του ασθενή στον αναπνευστήρα θα </a:t>
            </a:r>
            <a:r>
              <a:rPr lang="el-GR" sz="2400" dirty="0"/>
              <a:t>μας δώσουν σημαντικές πληροφορίες για τυχόν </a:t>
            </a:r>
            <a:r>
              <a:rPr lang="el-GR" sz="2400" dirty="0" smtClean="0"/>
              <a:t>αλλαγές</a:t>
            </a:r>
          </a:p>
          <a:p>
            <a:pPr>
              <a:buFontTx/>
              <a:buChar char="•"/>
            </a:pPr>
            <a:r>
              <a:rPr lang="el-GR" sz="2400" b="1" dirty="0" smtClean="0">
                <a:solidFill>
                  <a:srgbClr val="820000"/>
                </a:solidFill>
              </a:rPr>
              <a:t>Στόχος: </a:t>
            </a:r>
            <a:r>
              <a:rPr lang="el-GR" sz="2400" dirty="0" smtClean="0"/>
              <a:t>Διατήρηση </a:t>
            </a:r>
            <a:r>
              <a:rPr lang="el-GR" sz="2400" dirty="0"/>
              <a:t>της οξυγόνωσης και της οξεοβασικής ισορροπίας</a:t>
            </a:r>
            <a:r>
              <a:rPr lang="en-US" sz="2400" dirty="0" smtClean="0"/>
              <a:t>:</a:t>
            </a:r>
            <a:endParaRPr lang="en-US" sz="2400" dirty="0"/>
          </a:p>
          <a:p>
            <a:pPr lvl="2">
              <a:buFontTx/>
              <a:buChar char="•"/>
            </a:pPr>
            <a:r>
              <a:rPr lang="en-US" dirty="0"/>
              <a:t>pH 		7.35 – 7.45</a:t>
            </a:r>
          </a:p>
          <a:p>
            <a:pPr lvl="2">
              <a:buFontTx/>
              <a:buChar char="•"/>
            </a:pPr>
            <a:r>
              <a:rPr lang="en-US" dirty="0"/>
              <a:t>PCO2	</a:t>
            </a:r>
            <a:r>
              <a:rPr lang="el-GR" dirty="0" smtClean="0"/>
              <a:t>              </a:t>
            </a:r>
            <a:r>
              <a:rPr lang="en-US" dirty="0" smtClean="0"/>
              <a:t>35-45 mmHg ;;;;</a:t>
            </a:r>
            <a:endParaRPr lang="en-US" dirty="0"/>
          </a:p>
          <a:p>
            <a:pPr lvl="2">
              <a:buFontTx/>
              <a:buChar char="•"/>
            </a:pPr>
            <a:r>
              <a:rPr lang="en-US" dirty="0"/>
              <a:t>PO2		80-100 </a:t>
            </a:r>
            <a:r>
              <a:rPr lang="en-US" dirty="0" smtClean="0"/>
              <a:t>mmHg</a:t>
            </a:r>
            <a:endParaRPr lang="el-GR" dirty="0" smtClean="0"/>
          </a:p>
          <a:p>
            <a:pPr lvl="2">
              <a:buFontTx/>
              <a:buChar char="•"/>
            </a:pPr>
            <a:r>
              <a:rPr lang="en-US" b="1" dirty="0" smtClean="0"/>
              <a:t>SaO2</a:t>
            </a:r>
            <a:r>
              <a:rPr lang="el-GR" b="1" dirty="0" smtClean="0"/>
              <a:t>              </a:t>
            </a:r>
            <a:r>
              <a:rPr lang="en-US" b="1" dirty="0" smtClean="0"/>
              <a:t>&gt;</a:t>
            </a:r>
            <a:r>
              <a:rPr lang="en-US" b="1" dirty="0"/>
              <a:t>90%</a:t>
            </a:r>
          </a:p>
          <a:p>
            <a:pPr marL="914400" lvl="2" indent="0">
              <a:buNone/>
            </a:pPr>
            <a:endParaRPr lang="en-US" dirty="0"/>
          </a:p>
        </p:txBody>
      </p:sp>
      <p:sp>
        <p:nvSpPr>
          <p:cNvPr id="4" name="Rectangle 3"/>
          <p:cNvSpPr/>
          <p:nvPr/>
        </p:nvSpPr>
        <p:spPr>
          <a:xfrm>
            <a:off x="1580202" y="5533293"/>
            <a:ext cx="4099780" cy="338554"/>
          </a:xfrm>
          <a:prstGeom prst="rect">
            <a:avLst/>
          </a:prstGeom>
        </p:spPr>
        <p:txBody>
          <a:bodyPr wrap="square">
            <a:spAutoFit/>
          </a:bodyPr>
          <a:lstStyle/>
          <a:p>
            <a:pPr algn="r"/>
            <a:r>
              <a:rPr lang="en-US" sz="1600" dirty="0">
                <a:latin typeface="+mn-lt"/>
              </a:rPr>
              <a:t>(</a:t>
            </a:r>
            <a:r>
              <a:rPr lang="en-US" sz="1600" dirty="0" smtClean="0">
                <a:latin typeface="+mn-lt"/>
              </a:rPr>
              <a:t>Grossbach, Chlan, Tracy,</a:t>
            </a:r>
            <a:r>
              <a:rPr lang="en-GB" sz="1600" dirty="0" smtClean="0">
                <a:latin typeface="+mn-lt"/>
              </a:rPr>
              <a:t> </a:t>
            </a:r>
            <a:r>
              <a:rPr lang="en-GB" sz="1600" dirty="0">
                <a:latin typeface="+mn-lt"/>
              </a:rPr>
              <a:t> 2011)</a:t>
            </a:r>
            <a:endParaRPr lang="el-GR" sz="1600" dirty="0">
              <a:latin typeface="+mn-lt"/>
            </a:endParaRPr>
          </a:p>
        </p:txBody>
      </p:sp>
    </p:spTree>
    <p:extLst>
      <p:ext uri="{BB962C8B-B14F-4D97-AF65-F5344CB8AC3E}">
        <p14:creationId xmlns:p14="http://schemas.microsoft.com/office/powerpoint/2010/main" val="2384011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l-GR" dirty="0"/>
              <a:t>5. Μοντέλα μηχανικού αερισμού</a:t>
            </a:r>
            <a:r>
              <a:rPr lang="en-US" dirty="0"/>
              <a:t/>
            </a:r>
            <a:br>
              <a:rPr lang="en-US" dirty="0"/>
            </a:br>
            <a:r>
              <a:rPr lang="el-GR" dirty="0"/>
              <a:t>Ποιά μέθοδο θα χρησιμοποιήσουμε</a:t>
            </a:r>
            <a:r>
              <a:rPr lang="el-GR" dirty="0" smtClean="0"/>
              <a:t>;</a:t>
            </a:r>
            <a:endParaRPr lang="el-GR" dirty="0"/>
          </a:p>
        </p:txBody>
      </p:sp>
      <p:sp>
        <p:nvSpPr>
          <p:cNvPr id="2" name="Content Placeholder 1"/>
          <p:cNvSpPr>
            <a:spLocks noGrp="1"/>
          </p:cNvSpPr>
          <p:nvPr>
            <p:ph idx="1"/>
          </p:nvPr>
        </p:nvSpPr>
        <p:spPr/>
        <p:txBody>
          <a:bodyPr>
            <a:normAutofit/>
          </a:bodyPr>
          <a:lstStyle/>
          <a:p>
            <a:pPr lvl="0" rtl="0"/>
            <a:r>
              <a:rPr lang="el-GR" sz="2400" dirty="0" smtClean="0"/>
              <a:t>Η μηχανική υποστήριξη</a:t>
            </a:r>
            <a:r>
              <a:rPr lang="en-US" sz="2400" dirty="0" smtClean="0"/>
              <a:t> </a:t>
            </a:r>
            <a:r>
              <a:rPr lang="el-GR" sz="2400" dirty="0" smtClean="0"/>
              <a:t>της αναπνοής αποτελεί την πλέον συνηθισμένη παρέμβαση στις ΜΕΘ</a:t>
            </a:r>
            <a:endParaRPr lang="el-GR" sz="2400" dirty="0"/>
          </a:p>
          <a:p>
            <a:pPr lvl="0" rtl="0"/>
            <a:r>
              <a:rPr lang="el-GR" sz="2400" dirty="0" smtClean="0"/>
              <a:t>Κριτήρια για την επιλογή της κατάλληλης μεθόδου ΜΑ αποτελούν:</a:t>
            </a:r>
            <a:r>
              <a:rPr lang="el-GR" sz="2400" b="1" i="1" dirty="0" smtClean="0"/>
              <a:t> </a:t>
            </a:r>
            <a:endParaRPr lang="el-GR" sz="2400" dirty="0"/>
          </a:p>
          <a:p>
            <a:pPr lvl="1" rtl="0"/>
            <a:r>
              <a:rPr lang="el-GR" sz="2400" dirty="0" smtClean="0"/>
              <a:t>η υποκείμενη νόσος </a:t>
            </a:r>
            <a:endParaRPr lang="el-GR" sz="2400" dirty="0"/>
          </a:p>
          <a:p>
            <a:pPr lvl="1" rtl="0"/>
            <a:r>
              <a:rPr lang="el-GR" sz="2400" dirty="0" smtClean="0"/>
              <a:t>η αιτία επιδείνωσης του ασθενούς </a:t>
            </a:r>
            <a:endParaRPr lang="el-GR" sz="2400" dirty="0"/>
          </a:p>
          <a:p>
            <a:pPr lvl="1" rtl="0"/>
            <a:r>
              <a:rPr lang="el-GR" sz="2400" dirty="0" smtClean="0"/>
              <a:t>ο στόχος της αναπνευστικής υποστήριξης </a:t>
            </a:r>
            <a:endParaRPr lang="el-GR" sz="2400" dirty="0"/>
          </a:p>
          <a:p>
            <a:pPr lvl="1" rtl="0"/>
            <a:r>
              <a:rPr lang="el-GR" sz="2400" dirty="0" smtClean="0"/>
              <a:t>η ανταλλαγή των αερίων </a:t>
            </a:r>
            <a:endParaRPr lang="el-GR" sz="2400" dirty="0"/>
          </a:p>
          <a:p>
            <a:pPr lvl="1" rtl="0"/>
            <a:r>
              <a:rPr lang="el-GR" sz="2400" dirty="0" smtClean="0"/>
              <a:t>ο διαθέσιμος εξοπλισμός</a:t>
            </a:r>
            <a:endParaRPr lang="el-GR" sz="2400" dirty="0"/>
          </a:p>
          <a:p>
            <a:pPr lvl="1" rtl="0"/>
            <a:r>
              <a:rPr lang="el-GR" sz="2400" dirty="0" smtClean="0"/>
              <a:t>η εμπειρία του θεράποντα</a:t>
            </a:r>
            <a:endParaRPr lang="el-GR" sz="2400" dirty="0"/>
          </a:p>
        </p:txBody>
      </p:sp>
      <p:sp>
        <p:nvSpPr>
          <p:cNvPr id="4" name="Rectangle 3"/>
          <p:cNvSpPr/>
          <p:nvPr/>
        </p:nvSpPr>
        <p:spPr>
          <a:xfrm>
            <a:off x="4034028" y="5435932"/>
            <a:ext cx="2818784" cy="338554"/>
          </a:xfrm>
          <a:prstGeom prst="rect">
            <a:avLst/>
          </a:prstGeom>
        </p:spPr>
        <p:txBody>
          <a:bodyPr wrap="none">
            <a:spAutoFit/>
          </a:bodyPr>
          <a:lstStyle/>
          <a:p>
            <a:pPr algn="ctr"/>
            <a:r>
              <a:rPr lang="en-US" sz="1600" dirty="0">
                <a:latin typeface="+mn-lt"/>
              </a:rPr>
              <a:t>(</a:t>
            </a:r>
            <a:r>
              <a:rPr lang="en-US" sz="1600" dirty="0" smtClean="0">
                <a:latin typeface="+mn-lt"/>
              </a:rPr>
              <a:t>Grossbach, Chlan, Tracy,</a:t>
            </a:r>
            <a:r>
              <a:rPr lang="en-GB" sz="1600" dirty="0" smtClean="0">
                <a:latin typeface="+mn-lt"/>
              </a:rPr>
              <a:t> </a:t>
            </a:r>
            <a:r>
              <a:rPr lang="en-GB" sz="1600" dirty="0">
                <a:latin typeface="+mn-lt"/>
              </a:rPr>
              <a:t> 2011)</a:t>
            </a:r>
            <a:endParaRPr lang="el-GR" sz="1600" dirty="0">
              <a:latin typeface="+mn-lt"/>
            </a:endParaRPr>
          </a:p>
        </p:txBody>
      </p:sp>
    </p:spTree>
    <p:extLst>
      <p:ext uri="{BB962C8B-B14F-4D97-AF65-F5344CB8AC3E}">
        <p14:creationId xmlns:p14="http://schemas.microsoft.com/office/powerpoint/2010/main" val="3912070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a:r>
              <a:rPr lang="el-GR" dirty="0"/>
              <a:t>Μοντέλα </a:t>
            </a:r>
            <a:r>
              <a:rPr lang="el-GR" dirty="0">
                <a:solidFill>
                  <a:srgbClr val="820000"/>
                </a:solidFill>
              </a:rPr>
              <a:t>Μ</a:t>
            </a:r>
            <a:r>
              <a:rPr lang="el-GR" dirty="0"/>
              <a:t>ηχανικού </a:t>
            </a:r>
            <a:r>
              <a:rPr lang="el-GR" dirty="0">
                <a:solidFill>
                  <a:srgbClr val="820000"/>
                </a:solidFill>
              </a:rPr>
              <a:t>Α</a:t>
            </a:r>
            <a:r>
              <a:rPr lang="el-GR" dirty="0"/>
              <a:t>ερισμού</a:t>
            </a:r>
          </a:p>
        </p:txBody>
      </p:sp>
      <p:sp>
        <p:nvSpPr>
          <p:cNvPr id="3" name="Content Placeholder 2"/>
          <p:cNvSpPr>
            <a:spLocks noGrp="1"/>
          </p:cNvSpPr>
          <p:nvPr>
            <p:ph idx="1"/>
          </p:nvPr>
        </p:nvSpPr>
        <p:spPr>
          <a:xfrm>
            <a:off x="234798" y="1412776"/>
            <a:ext cx="3888432" cy="3888432"/>
          </a:xfrm>
        </p:spPr>
        <p:txBody>
          <a:bodyPr>
            <a:normAutofit/>
          </a:bodyPr>
          <a:lstStyle/>
          <a:p>
            <a:pPr marL="0" lvl="0" indent="0" fontAlgn="base">
              <a:spcAft>
                <a:spcPct val="0"/>
              </a:spcAft>
              <a:buClr>
                <a:srgbClr val="FFFFCC"/>
              </a:buClr>
              <a:buSzPct val="60000"/>
              <a:buNone/>
              <a:defRPr/>
            </a:pPr>
            <a:r>
              <a:rPr lang="en-US" sz="2400" b="1" kern="0" dirty="0" smtClean="0">
                <a:solidFill>
                  <a:srgbClr val="820000"/>
                </a:solidFill>
                <a:cs typeface="Arial"/>
              </a:rPr>
              <a:t>VC</a:t>
            </a:r>
            <a:r>
              <a:rPr lang="el-GR" sz="2400" b="1" kern="0" dirty="0" smtClean="0">
                <a:solidFill>
                  <a:srgbClr val="820000"/>
                </a:solidFill>
                <a:cs typeface="Arial"/>
              </a:rPr>
              <a:t> </a:t>
            </a:r>
            <a:r>
              <a:rPr lang="el-GR" sz="2400" b="1" kern="0" dirty="0">
                <a:solidFill>
                  <a:srgbClr val="820000"/>
                </a:solidFill>
                <a:cs typeface="Arial"/>
              </a:rPr>
              <a:t>(</a:t>
            </a:r>
            <a:r>
              <a:rPr lang="en-US" sz="2400" b="1" kern="0" dirty="0">
                <a:solidFill>
                  <a:srgbClr val="820000"/>
                </a:solidFill>
                <a:cs typeface="Arial"/>
              </a:rPr>
              <a:t>volume control): </a:t>
            </a:r>
            <a:r>
              <a:rPr lang="el-GR" sz="2400" kern="0" dirty="0">
                <a:cs typeface="Arial"/>
              </a:rPr>
              <a:t>προκαθορισμένος όγκος αέρα σε κάθε </a:t>
            </a:r>
            <a:r>
              <a:rPr lang="el-GR" sz="2400" kern="0" dirty="0" smtClean="0">
                <a:cs typeface="Arial"/>
              </a:rPr>
              <a:t>αναπνοή</a:t>
            </a:r>
          </a:p>
          <a:p>
            <a:pPr marL="0" lvl="0" indent="0" fontAlgn="base">
              <a:spcAft>
                <a:spcPct val="0"/>
              </a:spcAft>
              <a:buClr>
                <a:srgbClr val="FFFFCC"/>
              </a:buClr>
              <a:buSzPct val="60000"/>
              <a:buNone/>
              <a:defRPr/>
            </a:pPr>
            <a:endParaRPr lang="el-GR" sz="2400" kern="0" dirty="0" smtClean="0">
              <a:cs typeface="Arial"/>
            </a:endParaRPr>
          </a:p>
          <a:p>
            <a:pPr marL="0" lvl="0" indent="0" fontAlgn="base">
              <a:spcAft>
                <a:spcPct val="0"/>
              </a:spcAft>
              <a:buClr>
                <a:srgbClr val="FFFFCC"/>
              </a:buClr>
              <a:buSzPct val="60000"/>
              <a:buNone/>
              <a:defRPr/>
            </a:pPr>
            <a:r>
              <a:rPr lang="en-US" sz="2400" b="1" kern="0" dirty="0">
                <a:solidFill>
                  <a:srgbClr val="820000"/>
                </a:solidFill>
                <a:cs typeface="Arial"/>
              </a:rPr>
              <a:t>PC (pressure control): </a:t>
            </a:r>
            <a:endParaRPr lang="el-GR" sz="2400" b="1" kern="0" dirty="0" smtClean="0">
              <a:solidFill>
                <a:srgbClr val="820000"/>
              </a:solidFill>
              <a:cs typeface="Arial"/>
            </a:endParaRPr>
          </a:p>
          <a:p>
            <a:pPr marL="0" lvl="0" indent="0" fontAlgn="base">
              <a:spcAft>
                <a:spcPct val="0"/>
              </a:spcAft>
              <a:buClr>
                <a:srgbClr val="FFFFCC"/>
              </a:buClr>
              <a:buSzPct val="60000"/>
              <a:buNone/>
              <a:defRPr/>
            </a:pPr>
            <a:r>
              <a:rPr lang="el-GR" sz="2400" kern="0" dirty="0" smtClean="0">
                <a:cs typeface="Arial"/>
              </a:rPr>
              <a:t>σταθερή </a:t>
            </a:r>
            <a:r>
              <a:rPr lang="el-GR" sz="2400" kern="0" dirty="0">
                <a:cs typeface="Arial"/>
              </a:rPr>
              <a:t>πίεση κατά τη διάρκεια της εισπνευστικής φάσης</a:t>
            </a:r>
          </a:p>
          <a:p>
            <a:pPr marL="0" lvl="0" indent="0" fontAlgn="base">
              <a:spcAft>
                <a:spcPct val="0"/>
              </a:spcAft>
              <a:buClr>
                <a:srgbClr val="FFFFCC"/>
              </a:buClr>
              <a:buSzPct val="60000"/>
              <a:buNone/>
              <a:defRPr/>
            </a:pPr>
            <a:endParaRPr lang="en-US" sz="2800" b="1" kern="0" dirty="0">
              <a:cs typeface="Arial"/>
            </a:endParaRPr>
          </a:p>
          <a:p>
            <a:endParaRPr lang="el-GR" dirty="0"/>
          </a:p>
        </p:txBody>
      </p:sp>
      <p:sp>
        <p:nvSpPr>
          <p:cNvPr id="6" name="Content Placeholder 5"/>
          <p:cNvSpPr>
            <a:spLocks noGrp="1"/>
          </p:cNvSpPr>
          <p:nvPr>
            <p:ph sz="half" idx="4294967295"/>
          </p:nvPr>
        </p:nvSpPr>
        <p:spPr>
          <a:xfrm>
            <a:off x="4499992" y="1412776"/>
            <a:ext cx="4038600" cy="5013176"/>
          </a:xfrm>
        </p:spPr>
        <p:txBody>
          <a:bodyPr>
            <a:noAutofit/>
          </a:bodyPr>
          <a:lstStyle/>
          <a:p>
            <a:pPr lvl="0" fontAlgn="base">
              <a:spcBef>
                <a:spcPts val="0"/>
              </a:spcBef>
              <a:spcAft>
                <a:spcPct val="0"/>
              </a:spcAft>
              <a:buClr>
                <a:schemeClr val="tx1"/>
              </a:buClr>
              <a:buSzPct val="60000"/>
              <a:defRPr/>
            </a:pPr>
            <a:r>
              <a:rPr lang="en-US" sz="2200" b="1" kern="0" dirty="0" smtClean="0">
                <a:solidFill>
                  <a:srgbClr val="820000"/>
                </a:solidFill>
                <a:cs typeface="Arial"/>
              </a:rPr>
              <a:t>PS </a:t>
            </a:r>
            <a:r>
              <a:rPr lang="en-US" sz="2200" b="1" kern="0" dirty="0">
                <a:solidFill>
                  <a:srgbClr val="820000"/>
                </a:solidFill>
                <a:cs typeface="Arial"/>
              </a:rPr>
              <a:t>(pressure support):</a:t>
            </a:r>
            <a:r>
              <a:rPr lang="el-GR" sz="2200" b="1" kern="0" dirty="0">
                <a:solidFill>
                  <a:srgbClr val="820000"/>
                </a:solidFill>
                <a:cs typeface="Arial"/>
              </a:rPr>
              <a:t> </a:t>
            </a:r>
            <a:endParaRPr lang="el-GR" sz="2200" b="1" kern="0" dirty="0" smtClean="0">
              <a:solidFill>
                <a:srgbClr val="820000"/>
              </a:solidFill>
              <a:cs typeface="Arial"/>
            </a:endParaRPr>
          </a:p>
          <a:p>
            <a:pPr lvl="0" fontAlgn="base">
              <a:spcBef>
                <a:spcPts val="0"/>
              </a:spcBef>
              <a:spcAft>
                <a:spcPct val="0"/>
              </a:spcAft>
              <a:buClr>
                <a:schemeClr val="tx1"/>
              </a:buClr>
              <a:buSzPct val="60000"/>
              <a:defRPr/>
            </a:pPr>
            <a:r>
              <a:rPr lang="el-GR" sz="2200" kern="0" dirty="0" smtClean="0">
                <a:cs typeface="Arial"/>
              </a:rPr>
              <a:t>Ο ασθενής ενεργοποιεί </a:t>
            </a:r>
            <a:r>
              <a:rPr lang="el-GR" sz="2200" kern="0" dirty="0">
                <a:cs typeface="Arial"/>
              </a:rPr>
              <a:t>τον αναπνευστήρα </a:t>
            </a:r>
            <a:endParaRPr lang="el-GR" sz="2200" kern="0" dirty="0" smtClean="0">
              <a:cs typeface="Arial"/>
            </a:endParaRPr>
          </a:p>
          <a:p>
            <a:pPr lvl="0" fontAlgn="base">
              <a:spcBef>
                <a:spcPts val="0"/>
              </a:spcBef>
              <a:spcAft>
                <a:spcPct val="0"/>
              </a:spcAft>
              <a:buClr>
                <a:schemeClr val="tx1"/>
              </a:buClr>
              <a:buSzPct val="60000"/>
              <a:defRPr/>
            </a:pPr>
            <a:r>
              <a:rPr lang="el-GR" sz="2200" kern="0" dirty="0" smtClean="0">
                <a:cs typeface="Arial"/>
              </a:rPr>
              <a:t>Κατά την εισπνευστική φάση χορηγείται  σταθερή </a:t>
            </a:r>
            <a:r>
              <a:rPr lang="el-GR" sz="2200" kern="0" dirty="0">
                <a:cs typeface="Arial"/>
              </a:rPr>
              <a:t>πίεση που έχει </a:t>
            </a:r>
            <a:r>
              <a:rPr lang="el-GR" sz="2200" kern="0" dirty="0" smtClean="0">
                <a:cs typeface="Arial"/>
              </a:rPr>
              <a:t>προκαθοριστεί.</a:t>
            </a:r>
          </a:p>
          <a:p>
            <a:pPr lvl="0" fontAlgn="base">
              <a:spcBef>
                <a:spcPts val="0"/>
              </a:spcBef>
              <a:spcAft>
                <a:spcPct val="0"/>
              </a:spcAft>
              <a:buClr>
                <a:schemeClr val="tx1"/>
              </a:buClr>
              <a:buSzPct val="60000"/>
              <a:defRPr/>
            </a:pPr>
            <a:endParaRPr lang="el-GR" sz="2200" kern="0" dirty="0">
              <a:cs typeface="Arial"/>
            </a:endParaRPr>
          </a:p>
          <a:p>
            <a:pPr lvl="0" fontAlgn="base">
              <a:spcBef>
                <a:spcPts val="0"/>
              </a:spcBef>
              <a:spcAft>
                <a:spcPct val="0"/>
              </a:spcAft>
              <a:buClr>
                <a:schemeClr val="tx1"/>
              </a:buClr>
              <a:buSzPct val="60000"/>
              <a:defRPr/>
            </a:pPr>
            <a:r>
              <a:rPr lang="en-US" sz="2200" b="1" kern="0" dirty="0">
                <a:solidFill>
                  <a:srgbClr val="820000"/>
                </a:solidFill>
                <a:cs typeface="Arial"/>
              </a:rPr>
              <a:t>SIMV (Synchronized Intermittent Mandatory Ventilation): </a:t>
            </a:r>
            <a:endParaRPr lang="el-GR" sz="2200" b="1" kern="0" dirty="0" smtClean="0">
              <a:solidFill>
                <a:srgbClr val="820000"/>
              </a:solidFill>
              <a:cs typeface="Arial"/>
            </a:endParaRPr>
          </a:p>
          <a:p>
            <a:pPr lvl="0" fontAlgn="base">
              <a:spcBef>
                <a:spcPts val="0"/>
              </a:spcBef>
              <a:spcAft>
                <a:spcPct val="0"/>
              </a:spcAft>
              <a:buClr>
                <a:schemeClr val="tx1"/>
              </a:buClr>
              <a:buSzPct val="60000"/>
              <a:defRPr/>
            </a:pPr>
            <a:r>
              <a:rPr lang="el-GR" sz="2200" kern="0" dirty="0" smtClean="0">
                <a:cs typeface="Arial"/>
              </a:rPr>
              <a:t>Ο ασθενής </a:t>
            </a:r>
            <a:r>
              <a:rPr lang="el-GR" sz="2200" kern="0" dirty="0">
                <a:cs typeface="Arial"/>
              </a:rPr>
              <a:t>λαμβάνει υποχρεωτικές αναπνοές, προκαθορισμένες, αλλά έχει τη δυνατότητα να αναπνεύσει και μόνος του</a:t>
            </a:r>
          </a:p>
          <a:p>
            <a:endParaRPr lang="el-GR" sz="2200" dirty="0"/>
          </a:p>
        </p:txBody>
      </p:sp>
      <p:sp>
        <p:nvSpPr>
          <p:cNvPr id="4" name="Text Placeholder 3"/>
          <p:cNvSpPr>
            <a:spLocks noGrp="1"/>
          </p:cNvSpPr>
          <p:nvPr>
            <p:ph type="body" idx="4294967295"/>
          </p:nvPr>
        </p:nvSpPr>
        <p:spPr>
          <a:xfrm>
            <a:off x="230687" y="908720"/>
            <a:ext cx="3932238" cy="639763"/>
          </a:xfrm>
        </p:spPr>
        <p:txBody>
          <a:bodyPr>
            <a:normAutofit fontScale="92500"/>
          </a:bodyPr>
          <a:lstStyle/>
          <a:p>
            <a:pPr marL="0" lvl="0" indent="0" fontAlgn="base">
              <a:spcAft>
                <a:spcPct val="0"/>
              </a:spcAft>
              <a:buClr>
                <a:srgbClr val="FFFFCC"/>
              </a:buClr>
              <a:buSzPct val="60000"/>
              <a:buNone/>
              <a:defRPr/>
            </a:pPr>
            <a:r>
              <a:rPr lang="el-GR" sz="2800" b="1" kern="0" dirty="0">
                <a:solidFill>
                  <a:srgbClr val="004B82"/>
                </a:solidFill>
                <a:cs typeface="Arial"/>
              </a:rPr>
              <a:t>Α. Ελεγχόμενος αερισμός</a:t>
            </a:r>
          </a:p>
        </p:txBody>
      </p:sp>
      <p:sp>
        <p:nvSpPr>
          <p:cNvPr id="5" name="Text Placeholder 4"/>
          <p:cNvSpPr>
            <a:spLocks noGrp="1"/>
          </p:cNvSpPr>
          <p:nvPr>
            <p:ph type="body" sz="quarter" idx="4294967295"/>
          </p:nvPr>
        </p:nvSpPr>
        <p:spPr>
          <a:xfrm>
            <a:off x="4479730" y="980728"/>
            <a:ext cx="4643437" cy="504056"/>
          </a:xfrm>
        </p:spPr>
        <p:txBody>
          <a:bodyPr>
            <a:noAutofit/>
          </a:bodyPr>
          <a:lstStyle/>
          <a:p>
            <a:pPr marL="0" lvl="0" indent="0" fontAlgn="base">
              <a:lnSpc>
                <a:spcPct val="80000"/>
              </a:lnSpc>
              <a:spcAft>
                <a:spcPct val="0"/>
              </a:spcAft>
              <a:buClr>
                <a:srgbClr val="FFFFCC"/>
              </a:buClr>
              <a:buSzPct val="60000"/>
              <a:buNone/>
              <a:defRPr/>
            </a:pPr>
            <a:r>
              <a:rPr lang="el-GR" sz="2600" b="1" kern="0" dirty="0" smtClean="0">
                <a:solidFill>
                  <a:srgbClr val="004B82"/>
                </a:solidFill>
                <a:cs typeface="Arial"/>
              </a:rPr>
              <a:t>Β. Υποβοηθούμενος αερισμός</a:t>
            </a:r>
            <a:endParaRPr lang="el-GR" sz="2600" b="1" kern="0" dirty="0">
              <a:solidFill>
                <a:srgbClr val="004B82"/>
              </a:solidFill>
              <a:cs typeface="Arial"/>
            </a:endParaRPr>
          </a:p>
        </p:txBody>
      </p:sp>
      <p:sp>
        <p:nvSpPr>
          <p:cNvPr id="2" name="Rectangle 1"/>
          <p:cNvSpPr/>
          <p:nvPr/>
        </p:nvSpPr>
        <p:spPr>
          <a:xfrm>
            <a:off x="1102019" y="5661248"/>
            <a:ext cx="2818784" cy="338554"/>
          </a:xfrm>
          <a:prstGeom prst="rect">
            <a:avLst/>
          </a:prstGeom>
        </p:spPr>
        <p:txBody>
          <a:bodyPr wrap="none">
            <a:spAutoFit/>
          </a:bodyPr>
          <a:lstStyle/>
          <a:p>
            <a:pPr algn="ctr"/>
            <a:r>
              <a:rPr lang="en-US" sz="1600" dirty="0">
                <a:latin typeface="+mn-lt"/>
              </a:rPr>
              <a:t>(</a:t>
            </a:r>
            <a:r>
              <a:rPr lang="en-US" sz="1600" dirty="0" smtClean="0">
                <a:latin typeface="+mn-lt"/>
              </a:rPr>
              <a:t>Grossbach, Chlan, Tracy,</a:t>
            </a:r>
            <a:r>
              <a:rPr lang="en-GB" sz="1600" dirty="0" smtClean="0">
                <a:latin typeface="+mn-lt"/>
              </a:rPr>
              <a:t> </a:t>
            </a:r>
            <a:r>
              <a:rPr lang="en-GB" sz="1600" dirty="0">
                <a:latin typeface="+mn-lt"/>
              </a:rPr>
              <a:t> 2011)</a:t>
            </a:r>
            <a:endParaRPr lang="el-GR" sz="1600" dirty="0">
              <a:latin typeface="+mn-lt"/>
            </a:endParaRPr>
          </a:p>
        </p:txBody>
      </p:sp>
    </p:spTree>
    <p:extLst>
      <p:ext uri="{BB962C8B-B14F-4D97-AF65-F5344CB8AC3E}">
        <p14:creationId xmlns:p14="http://schemas.microsoft.com/office/powerpoint/2010/main" val="6272632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lvl="0"/>
            <a:r>
              <a:rPr lang="el-GR" dirty="0"/>
              <a:t>Α.Ελεγχόμενος </a:t>
            </a:r>
            <a:r>
              <a:rPr lang="el-GR" dirty="0" smtClean="0"/>
              <a:t>αερισμός</a:t>
            </a:r>
            <a:endParaRPr lang="el-GR" dirty="0"/>
          </a:p>
        </p:txBody>
      </p:sp>
      <p:sp>
        <p:nvSpPr>
          <p:cNvPr id="3" name="Content Placeholder 2"/>
          <p:cNvSpPr>
            <a:spLocks noGrp="1"/>
          </p:cNvSpPr>
          <p:nvPr>
            <p:ph idx="1"/>
          </p:nvPr>
        </p:nvSpPr>
        <p:spPr/>
        <p:txBody>
          <a:bodyPr/>
          <a:lstStyle/>
          <a:p>
            <a:pPr lvl="0">
              <a:buFont typeface="Symbol"/>
              <a:buChar char=""/>
            </a:pPr>
            <a:r>
              <a:rPr lang="el-GR" sz="2800" dirty="0">
                <a:ea typeface="Times New Roman"/>
              </a:rPr>
              <a:t>Ο αναπνευστήρας παρέχει </a:t>
            </a:r>
            <a:r>
              <a:rPr lang="el-GR" sz="2800" b="1" dirty="0">
                <a:solidFill>
                  <a:srgbClr val="820000"/>
                </a:solidFill>
                <a:ea typeface="Times New Roman"/>
              </a:rPr>
              <a:t>πλήρη αναπνευστική υποστήριξη</a:t>
            </a:r>
            <a:r>
              <a:rPr lang="el-GR" sz="2800" dirty="0">
                <a:ea typeface="Times New Roman"/>
              </a:rPr>
              <a:t> χωρίς ν’ απαιτείται εισπνευστική προσπάθεια από τον </a:t>
            </a:r>
            <a:r>
              <a:rPr lang="el-GR" sz="2800" dirty="0" smtClean="0">
                <a:ea typeface="Times New Roman"/>
              </a:rPr>
              <a:t>ασθενή</a:t>
            </a:r>
            <a:endParaRPr lang="el-GR" sz="2800" dirty="0">
              <a:ea typeface="Times New Roman"/>
            </a:endParaRPr>
          </a:p>
          <a:p>
            <a:endParaRPr lang="el-GR" dirty="0"/>
          </a:p>
        </p:txBody>
      </p:sp>
      <p:sp>
        <p:nvSpPr>
          <p:cNvPr id="5" name="Rectangle 4"/>
          <p:cNvSpPr/>
          <p:nvPr/>
        </p:nvSpPr>
        <p:spPr>
          <a:xfrm>
            <a:off x="5076056" y="2348880"/>
            <a:ext cx="2818784" cy="338554"/>
          </a:xfrm>
          <a:prstGeom prst="rect">
            <a:avLst/>
          </a:prstGeom>
        </p:spPr>
        <p:txBody>
          <a:bodyPr wrap="none">
            <a:spAutoFit/>
          </a:bodyPr>
          <a:lstStyle/>
          <a:p>
            <a:pPr algn="ctr"/>
            <a:r>
              <a:rPr lang="en-US" sz="1600" dirty="0">
                <a:latin typeface="+mn-lt"/>
              </a:rPr>
              <a:t>(</a:t>
            </a:r>
            <a:r>
              <a:rPr lang="en-US" sz="1600" dirty="0" smtClean="0">
                <a:latin typeface="+mn-lt"/>
              </a:rPr>
              <a:t>Grossbach, Chlan, Tracy,</a:t>
            </a:r>
            <a:r>
              <a:rPr lang="en-GB" sz="1600" dirty="0" smtClean="0">
                <a:latin typeface="+mn-lt"/>
              </a:rPr>
              <a:t> </a:t>
            </a:r>
            <a:r>
              <a:rPr lang="en-GB" sz="1600" dirty="0">
                <a:latin typeface="+mn-lt"/>
              </a:rPr>
              <a:t> 2011)</a:t>
            </a:r>
            <a:endParaRPr lang="el-GR" sz="1600" dirty="0">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52936"/>
            <a:ext cx="7620000" cy="33623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34172" y="6215262"/>
            <a:ext cx="7428700"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Pressure </a:t>
            </a:r>
            <a:r>
              <a:rPr lang="en-US" sz="1200" dirty="0">
                <a:solidFill>
                  <a:schemeClr val="tx1">
                    <a:lumMod val="75000"/>
                    <a:lumOff val="25000"/>
                  </a:schemeClr>
                </a:solidFill>
                <a:latin typeface="+mn-lt"/>
                <a:hlinkClick r:id="rId4"/>
              </a:rPr>
              <a:t>regulated volume control </a:t>
            </a:r>
            <a:r>
              <a:rPr lang="en-US" sz="1200" dirty="0" smtClean="0">
                <a:solidFill>
                  <a:schemeClr val="tx1">
                    <a:lumMod val="75000"/>
                    <a:lumOff val="25000"/>
                  </a:schemeClr>
                </a:solidFill>
                <a:latin typeface="+mn-lt"/>
                <a:hlinkClick r:id="rId4"/>
              </a:rPr>
              <a:t>graphic</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Eduardo Mireles-Cabodevila, </a:t>
            </a:r>
            <a:r>
              <a:rPr lang="en-US" sz="1200" dirty="0" smtClean="0">
                <a:solidFill>
                  <a:schemeClr val="tx1">
                    <a:lumMod val="75000"/>
                    <a:lumOff val="25000"/>
                  </a:schemeClr>
                </a:solidFill>
                <a:latin typeface="+mn-lt"/>
              </a:rPr>
              <a:t>MD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658037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lvl="0"/>
            <a:r>
              <a:rPr lang="el-GR" dirty="0"/>
              <a:t>Β. Μοντέλα Υποβοηθούμενος </a:t>
            </a:r>
            <a:r>
              <a:rPr lang="el-GR" dirty="0" smtClean="0"/>
              <a:t>ΜΑ </a:t>
            </a:r>
            <a:r>
              <a:rPr lang="el-GR" sz="3100" b="0" kern="0" dirty="0">
                <a:cs typeface="Arial" charset="0"/>
              </a:rPr>
              <a:t>(1 από </a:t>
            </a:r>
            <a:r>
              <a:rPr lang="el-GR" sz="3100" b="0" kern="0" dirty="0" smtClean="0">
                <a:cs typeface="Arial" charset="0"/>
              </a:rPr>
              <a:t>4)</a:t>
            </a:r>
            <a:endParaRPr lang="el-GR" sz="4400" dirty="0"/>
          </a:p>
        </p:txBody>
      </p:sp>
      <p:sp>
        <p:nvSpPr>
          <p:cNvPr id="3" name="Content Placeholder 2"/>
          <p:cNvSpPr>
            <a:spLocks noGrp="1"/>
          </p:cNvSpPr>
          <p:nvPr>
            <p:ph idx="1"/>
          </p:nvPr>
        </p:nvSpPr>
        <p:spPr/>
        <p:txBody>
          <a:bodyPr>
            <a:noAutofit/>
          </a:bodyPr>
          <a:lstStyle/>
          <a:p>
            <a:pPr marL="0" indent="0">
              <a:buNone/>
            </a:pPr>
            <a:r>
              <a:rPr lang="el-GR" sz="2400" b="1" dirty="0">
                <a:solidFill>
                  <a:srgbClr val="004B82"/>
                </a:solidFill>
              </a:rPr>
              <a:t>1. </a:t>
            </a:r>
            <a:r>
              <a:rPr lang="en-US" sz="2400" b="1" dirty="0" smtClean="0">
                <a:solidFill>
                  <a:srgbClr val="004B82"/>
                </a:solidFill>
              </a:rPr>
              <a:t>Assist/ Control Ventilation A/C  </a:t>
            </a:r>
            <a:r>
              <a:rPr lang="el-GR" sz="2400" b="1" dirty="0">
                <a:solidFill>
                  <a:srgbClr val="004B82"/>
                </a:solidFill>
              </a:rPr>
              <a:t>Υποβοηθούμενος/ Ελεγχόμενος Αερισμός</a:t>
            </a:r>
            <a:endParaRPr lang="en-US" sz="2400" b="1" dirty="0" smtClean="0">
              <a:solidFill>
                <a:srgbClr val="004B82"/>
              </a:solidFill>
            </a:endParaRPr>
          </a:p>
          <a:p>
            <a:r>
              <a:rPr lang="el-GR" sz="2400" dirty="0" smtClean="0"/>
              <a:t>Είναι </a:t>
            </a:r>
            <a:r>
              <a:rPr lang="el-GR" sz="2400" dirty="0"/>
              <a:t>το παλαιότερο αλλά το συχνότερα χρησιμοποιούμενο μοντέλο </a:t>
            </a:r>
            <a:r>
              <a:rPr lang="el-GR" sz="2400" dirty="0" smtClean="0"/>
              <a:t>ΜΑ </a:t>
            </a:r>
          </a:p>
          <a:p>
            <a:r>
              <a:rPr lang="el-GR" sz="2400" dirty="0" smtClean="0"/>
              <a:t>Παράμετροι που προκαθορίζονται: ο αναπνεόμενος όγκος (</a:t>
            </a:r>
            <a:r>
              <a:rPr lang="en-US" sz="2400" dirty="0" smtClean="0"/>
              <a:t>TV) </a:t>
            </a:r>
            <a:r>
              <a:rPr lang="el-GR" sz="2400" dirty="0" smtClean="0"/>
              <a:t>η αναπνευστική συχνότητα(</a:t>
            </a:r>
            <a:r>
              <a:rPr lang="en-US" sz="2400" dirty="0" smtClean="0"/>
              <a:t>f</a:t>
            </a:r>
            <a:r>
              <a:rPr lang="el-GR" sz="2400" dirty="0" smtClean="0"/>
              <a:t>) και η εισπνευστική ροή</a:t>
            </a:r>
          </a:p>
          <a:p>
            <a:pPr lvl="1">
              <a:buFont typeface="Calibri" panose="020F0502020204030204" pitchFamily="34" charset="0"/>
              <a:buChar char="−"/>
            </a:pPr>
            <a:r>
              <a:rPr lang="el-GR" sz="2400" dirty="0" smtClean="0"/>
              <a:t>Ο ασθενής μπορεί να ευοδώση την μηχανική αναπνοή, αλλά όταν αυτό είναι αδύνατον ο αναπνευστήρας παρέχει τον αερισμό που έχει προκαθοριστεί</a:t>
            </a:r>
          </a:p>
          <a:p>
            <a:pPr lvl="1">
              <a:buFont typeface="Calibri" panose="020F0502020204030204" pitchFamily="34" charset="0"/>
              <a:buChar char="−"/>
            </a:pPr>
            <a:r>
              <a:rPr lang="el-GR" sz="2400" dirty="0" smtClean="0"/>
              <a:t>Όταν οι αναπνευστικές προσπάθειες του ασθενή πυροδοτούν τον αναπνευστήρα, αυτός χορηγεί σταθερό όγκο και ροή αέρα</a:t>
            </a:r>
            <a:endParaRPr lang="en-US" sz="2400" dirty="0" smtClean="0"/>
          </a:p>
        </p:txBody>
      </p:sp>
      <p:sp>
        <p:nvSpPr>
          <p:cNvPr id="4" name="Rectangle 3"/>
          <p:cNvSpPr/>
          <p:nvPr/>
        </p:nvSpPr>
        <p:spPr>
          <a:xfrm>
            <a:off x="4270371" y="5949280"/>
            <a:ext cx="2818784" cy="338554"/>
          </a:xfrm>
          <a:prstGeom prst="rect">
            <a:avLst/>
          </a:prstGeom>
        </p:spPr>
        <p:txBody>
          <a:bodyPr wrap="none">
            <a:spAutoFit/>
          </a:bodyPr>
          <a:lstStyle/>
          <a:p>
            <a:pPr algn="ctr"/>
            <a:r>
              <a:rPr lang="en-US" sz="1600" dirty="0">
                <a:latin typeface="+mn-lt"/>
              </a:rPr>
              <a:t>(</a:t>
            </a:r>
            <a:r>
              <a:rPr lang="en-US" sz="1600" dirty="0" smtClean="0">
                <a:latin typeface="+mn-lt"/>
              </a:rPr>
              <a:t>Grossbach, Chlan, Tracy,</a:t>
            </a:r>
            <a:r>
              <a:rPr lang="en-GB" sz="1600" dirty="0" smtClean="0">
                <a:latin typeface="+mn-lt"/>
              </a:rPr>
              <a:t> </a:t>
            </a:r>
            <a:r>
              <a:rPr lang="en-GB" sz="1600" dirty="0">
                <a:latin typeface="+mn-lt"/>
              </a:rPr>
              <a:t> 2011)</a:t>
            </a:r>
            <a:endParaRPr lang="el-GR" sz="1600" dirty="0">
              <a:latin typeface="+mn-lt"/>
            </a:endParaRPr>
          </a:p>
        </p:txBody>
      </p:sp>
    </p:spTree>
    <p:extLst>
      <p:ext uri="{BB962C8B-B14F-4D97-AF65-F5344CB8AC3E}">
        <p14:creationId xmlns:p14="http://schemas.microsoft.com/office/powerpoint/2010/main" val="1265934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lvl="0"/>
            <a:r>
              <a:rPr lang="el-GR" dirty="0"/>
              <a:t>Β. Μοντέλα Υποβοηθούμενος </a:t>
            </a:r>
            <a:r>
              <a:rPr lang="el-GR" dirty="0" smtClean="0"/>
              <a:t>ΜΑ </a:t>
            </a:r>
            <a:r>
              <a:rPr lang="el-GR" sz="3100" b="0" kern="0" dirty="0" smtClean="0">
                <a:cs typeface="Arial" charset="0"/>
              </a:rPr>
              <a:t>(2 </a:t>
            </a:r>
            <a:r>
              <a:rPr lang="el-GR" sz="3100" b="0" kern="0" dirty="0">
                <a:cs typeface="Arial" charset="0"/>
              </a:rPr>
              <a:t>από </a:t>
            </a:r>
            <a:r>
              <a:rPr lang="el-GR" sz="3100" b="0" kern="0" dirty="0" smtClean="0">
                <a:cs typeface="Arial" charset="0"/>
              </a:rPr>
              <a:t>4)</a:t>
            </a:r>
            <a:endParaRPr lang="el-GR" sz="4400" dirty="0"/>
          </a:p>
        </p:txBody>
      </p:sp>
      <p:sp>
        <p:nvSpPr>
          <p:cNvPr id="3" name="Content Placeholder 2"/>
          <p:cNvSpPr>
            <a:spLocks noGrp="1"/>
          </p:cNvSpPr>
          <p:nvPr>
            <p:ph idx="1"/>
          </p:nvPr>
        </p:nvSpPr>
        <p:spPr/>
        <p:txBody>
          <a:bodyPr>
            <a:noAutofit/>
          </a:bodyPr>
          <a:lstStyle/>
          <a:p>
            <a:pPr marL="0" indent="0">
              <a:buNone/>
            </a:pPr>
            <a:r>
              <a:rPr lang="en-US" sz="2400" b="1" dirty="0" smtClean="0">
                <a:solidFill>
                  <a:srgbClr val="004B82"/>
                </a:solidFill>
              </a:rPr>
              <a:t>1. Assist/ Control Ventilation A/C  </a:t>
            </a:r>
            <a:r>
              <a:rPr lang="el-GR" sz="2400" b="1" dirty="0">
                <a:solidFill>
                  <a:srgbClr val="004B82"/>
                </a:solidFill>
              </a:rPr>
              <a:t>Υποβοηθούμενος/ Ελεγχόμενος </a:t>
            </a:r>
            <a:r>
              <a:rPr lang="el-GR" sz="2400" b="1" dirty="0" smtClean="0">
                <a:solidFill>
                  <a:srgbClr val="004B82"/>
                </a:solidFill>
              </a:rPr>
              <a:t>Αερισμός</a:t>
            </a:r>
            <a:endParaRPr lang="en-US" sz="2400" b="1" dirty="0" smtClean="0">
              <a:solidFill>
                <a:srgbClr val="004B82"/>
              </a:solidFill>
            </a:endParaRPr>
          </a:p>
          <a:p>
            <a:r>
              <a:rPr lang="el-GR" sz="2400" dirty="0"/>
              <a:t>Ο αναπνευστήρας παρέχει τον ίδιο αναπνεόμενο όγκο σε κάθε εισπνοή, είτε αυτή αρχίζει από τον ασθενή είτε όχι</a:t>
            </a:r>
          </a:p>
          <a:p>
            <a:r>
              <a:rPr lang="el-GR" sz="2400" b="1" dirty="0">
                <a:solidFill>
                  <a:srgbClr val="820000"/>
                </a:solidFill>
              </a:rPr>
              <a:t>Μειονεκτήματα: </a:t>
            </a:r>
          </a:p>
          <a:p>
            <a:pPr marL="857250" lvl="1" indent="-457200">
              <a:buFont typeface="Wingdings" pitchFamily="2" charset="2"/>
              <a:buChar char="ü"/>
            </a:pPr>
            <a:r>
              <a:rPr lang="el-GR" sz="2400" dirty="0"/>
              <a:t>Αναπνευστική αλκάλωση και υπερδιάταση επί ταχύπνοιας</a:t>
            </a:r>
          </a:p>
          <a:p>
            <a:pPr marL="857250" lvl="1" indent="-457200">
              <a:buFont typeface="Wingdings" pitchFamily="2" charset="2"/>
              <a:buChar char="ü"/>
            </a:pPr>
            <a:r>
              <a:rPr lang="el-GR" sz="2400" dirty="0"/>
              <a:t>Απαιτείται Καταστολή του ασθενούς επί ασυνέργειας</a:t>
            </a:r>
          </a:p>
          <a:p>
            <a:pPr marL="857250" lvl="1" indent="-457200">
              <a:buFont typeface="Wingdings" pitchFamily="2" charset="2"/>
              <a:buChar char="ü"/>
            </a:pPr>
            <a:r>
              <a:rPr lang="el-GR" sz="2400" dirty="0"/>
              <a:t>Κίνδυνος βαροτραύματος επί αυξημένων πιέσεων </a:t>
            </a:r>
            <a:endParaRPr lang="en-US" sz="2400" dirty="0"/>
          </a:p>
          <a:p>
            <a:pPr marL="457200" indent="-457200">
              <a:buAutoNum type="arabicPeriod"/>
            </a:pPr>
            <a:endParaRPr lang="en-US" sz="2800" b="1" dirty="0" smtClean="0">
              <a:solidFill>
                <a:srgbClr val="004B82"/>
              </a:solidFill>
            </a:endParaRPr>
          </a:p>
        </p:txBody>
      </p:sp>
      <p:sp>
        <p:nvSpPr>
          <p:cNvPr id="7" name="Rectangle 6"/>
          <p:cNvSpPr/>
          <p:nvPr/>
        </p:nvSpPr>
        <p:spPr>
          <a:xfrm>
            <a:off x="4270371" y="5949280"/>
            <a:ext cx="2818784" cy="338554"/>
          </a:xfrm>
          <a:prstGeom prst="rect">
            <a:avLst/>
          </a:prstGeom>
        </p:spPr>
        <p:txBody>
          <a:bodyPr wrap="none">
            <a:spAutoFit/>
          </a:bodyPr>
          <a:lstStyle/>
          <a:p>
            <a:pPr algn="ctr"/>
            <a:r>
              <a:rPr lang="en-US" sz="1600" dirty="0">
                <a:latin typeface="+mn-lt"/>
              </a:rPr>
              <a:t>(</a:t>
            </a:r>
            <a:r>
              <a:rPr lang="en-US" sz="1600" dirty="0" smtClean="0">
                <a:latin typeface="+mn-lt"/>
              </a:rPr>
              <a:t>Grossbach, Chlan, Tracy,</a:t>
            </a:r>
            <a:r>
              <a:rPr lang="en-GB" sz="1600" dirty="0" smtClean="0">
                <a:latin typeface="+mn-lt"/>
              </a:rPr>
              <a:t> </a:t>
            </a:r>
            <a:r>
              <a:rPr lang="en-GB" sz="1600" dirty="0">
                <a:latin typeface="+mn-lt"/>
              </a:rPr>
              <a:t> 2011)</a:t>
            </a:r>
            <a:endParaRPr lang="el-GR" sz="1600" dirty="0">
              <a:latin typeface="+mn-lt"/>
            </a:endParaRPr>
          </a:p>
        </p:txBody>
      </p:sp>
    </p:spTree>
    <p:extLst>
      <p:ext uri="{BB962C8B-B14F-4D97-AF65-F5344CB8AC3E}">
        <p14:creationId xmlns:p14="http://schemas.microsoft.com/office/powerpoint/2010/main" val="36680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7544" y="1196752"/>
            <a:ext cx="8208912"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Title 4"/>
          <p:cNvSpPr>
            <a:spLocks noGrp="1"/>
          </p:cNvSpPr>
          <p:nvPr>
            <p:ph type="title"/>
          </p:nvPr>
        </p:nvSpPr>
        <p:spPr/>
        <p:txBody>
          <a:bodyPr>
            <a:normAutofit/>
          </a:bodyPr>
          <a:lstStyle/>
          <a:p>
            <a:r>
              <a:rPr lang="el-GR" dirty="0"/>
              <a:t>Αναπνευστήρες – Ιστορικά  </a:t>
            </a:r>
            <a:r>
              <a:rPr lang="el-GR" dirty="0" smtClean="0"/>
              <a:t>Στοιχεία</a:t>
            </a:r>
            <a:endParaRPr lang="el-GR" dirty="0"/>
          </a:p>
        </p:txBody>
      </p:sp>
      <p:sp>
        <p:nvSpPr>
          <p:cNvPr id="4" name="Content Placeholder 3"/>
          <p:cNvSpPr>
            <a:spLocks noGrp="1"/>
          </p:cNvSpPr>
          <p:nvPr>
            <p:ph idx="1"/>
          </p:nvPr>
        </p:nvSpPr>
        <p:spPr/>
        <p:txBody>
          <a:bodyPr>
            <a:normAutofit fontScale="92500"/>
          </a:bodyPr>
          <a:lstStyle/>
          <a:p>
            <a:pPr marL="0" indent="0">
              <a:spcAft>
                <a:spcPts val="1200"/>
              </a:spcAft>
              <a:buClr>
                <a:srgbClr val="93A299"/>
              </a:buClr>
              <a:buNone/>
            </a:pPr>
            <a:r>
              <a:rPr lang="el-GR" sz="2400" dirty="0">
                <a:ea typeface="Times New Roman"/>
                <a:cs typeface="Times New Roman"/>
              </a:rPr>
              <a:t>Η σημασία της αναπνοής για την επιβίωση του ανθρώπου είναι γνωστή από αρχαιοτάτων χρόνων. </a:t>
            </a:r>
            <a:endParaRPr lang="en-US" sz="2400" dirty="0" smtClean="0">
              <a:ea typeface="Times New Roman"/>
              <a:cs typeface="Times New Roman"/>
            </a:endParaRPr>
          </a:p>
          <a:p>
            <a:pPr lvl="0">
              <a:buClr>
                <a:srgbClr val="93A299"/>
              </a:buClr>
              <a:buFont typeface="Wingdings" pitchFamily="2" charset="2"/>
              <a:buChar char="Ø"/>
            </a:pPr>
            <a:r>
              <a:rPr lang="el-GR" sz="2400" dirty="0" smtClean="0">
                <a:ea typeface="Times New Roman"/>
                <a:cs typeface="Times New Roman"/>
              </a:rPr>
              <a:t>Η </a:t>
            </a:r>
            <a:r>
              <a:rPr lang="el-GR" sz="2400" dirty="0">
                <a:ea typeface="Times New Roman"/>
                <a:cs typeface="Times New Roman"/>
              </a:rPr>
              <a:t>πρώτη αναφορά για εφαρμογή τεχνητού αεραγωγού ως θεραπευτική μέθοδος σε ζώα προέρχεται από το Γαληνό τον 2</a:t>
            </a:r>
            <a:r>
              <a:rPr lang="el-GR" sz="2400" baseline="30000" dirty="0">
                <a:ea typeface="Times New Roman"/>
                <a:cs typeface="Times New Roman"/>
              </a:rPr>
              <a:t>ο</a:t>
            </a:r>
            <a:r>
              <a:rPr lang="el-GR" sz="2400" dirty="0">
                <a:ea typeface="Times New Roman"/>
                <a:cs typeface="Times New Roman"/>
              </a:rPr>
              <a:t> μ.χ. </a:t>
            </a:r>
            <a:r>
              <a:rPr lang="el-GR" sz="2400" dirty="0" smtClean="0">
                <a:ea typeface="Times New Roman"/>
                <a:cs typeface="Times New Roman"/>
              </a:rPr>
              <a:t>Αιώνα.</a:t>
            </a:r>
            <a:endParaRPr lang="en-US" sz="2400" dirty="0" smtClean="0">
              <a:ea typeface="Times New Roman"/>
              <a:cs typeface="Times New Roman"/>
            </a:endParaRPr>
          </a:p>
          <a:p>
            <a:pPr lvl="0">
              <a:buFont typeface="Wingdings" pitchFamily="2" charset="2"/>
              <a:buChar char="Ø"/>
            </a:pPr>
            <a:r>
              <a:rPr lang="el-GR" sz="2400" dirty="0"/>
              <a:t>Η πρώτη περιγραφή του αερισμού με θετική πίεση αποδίδεται στον </a:t>
            </a:r>
            <a:r>
              <a:rPr lang="en-US" sz="2400" dirty="0"/>
              <a:t>Vesaliuse</a:t>
            </a:r>
            <a:r>
              <a:rPr lang="el-GR" sz="2400" dirty="0"/>
              <a:t> και η</a:t>
            </a:r>
            <a:r>
              <a:rPr lang="el-GR" sz="2400" dirty="0">
                <a:cs typeface="Times New Roman"/>
              </a:rPr>
              <a:t> </a:t>
            </a:r>
            <a:r>
              <a:rPr lang="el-GR" sz="2400" dirty="0">
                <a:ea typeface="Times New Roman"/>
                <a:cs typeface="Times New Roman"/>
              </a:rPr>
              <a:t>διενέργεια της πρώτης τραχειοστομίας στον Μέγα Αλέξανδρο.</a:t>
            </a:r>
          </a:p>
          <a:p>
            <a:pPr lvl="0">
              <a:buClr>
                <a:srgbClr val="93A299"/>
              </a:buClr>
              <a:buSzPct val="85000"/>
              <a:buFont typeface="Wingdings" pitchFamily="2" charset="2"/>
              <a:buChar char="Ø"/>
            </a:pPr>
            <a:r>
              <a:rPr lang="el-GR" sz="2400" dirty="0"/>
              <a:t>Το 1928 εφαρμόστηκε ο 1</a:t>
            </a:r>
            <a:r>
              <a:rPr lang="el-GR" sz="2400" baseline="30000" dirty="0"/>
              <a:t>ος</a:t>
            </a:r>
            <a:r>
              <a:rPr lang="el-GR" sz="2400" dirty="0"/>
              <a:t> αναπνευστήρας αρνητικής πίεσης</a:t>
            </a:r>
            <a:r>
              <a:rPr lang="el-GR" sz="2400" dirty="0" smtClean="0"/>
              <a:t>.</a:t>
            </a:r>
            <a:endParaRPr lang="en-US" sz="2400" dirty="0" smtClean="0"/>
          </a:p>
          <a:p>
            <a:pPr>
              <a:buClr>
                <a:schemeClr val="tx1"/>
              </a:buClr>
              <a:buSzPct val="85000"/>
              <a:buFont typeface="Wingdings" pitchFamily="2" charset="2"/>
              <a:buChar char="Ø"/>
            </a:pPr>
            <a:r>
              <a:rPr lang="el-GR" sz="2400" dirty="0"/>
              <a:t>Η Μηχανική Αναπνοή βοήθησε στην πρόοδο της αναισθησιολογίας</a:t>
            </a:r>
            <a:r>
              <a:rPr lang="en-US" sz="2400" dirty="0"/>
              <a:t> </a:t>
            </a:r>
            <a:r>
              <a:rPr lang="el-GR" sz="2400" dirty="0"/>
              <a:t>και της χειρουργικής επιστήμης και είναι συνυφασμένη με τη λειτουργία των Μονάδων Εντατικής Θεραπείας</a:t>
            </a:r>
            <a:r>
              <a:rPr lang="en-US" sz="2400" dirty="0"/>
              <a:t>.</a:t>
            </a:r>
            <a:endParaRPr lang="el-GR" sz="2400" dirty="0"/>
          </a:p>
          <a:p>
            <a:pPr lvl="0">
              <a:buClr>
                <a:srgbClr val="93A299"/>
              </a:buClr>
              <a:buSzPct val="85000"/>
              <a:buFont typeface="Wingdings" pitchFamily="2" charset="2"/>
              <a:buChar char="Ø"/>
            </a:pPr>
            <a:endParaRPr lang="el-GR" sz="2000" dirty="0">
              <a:ea typeface="Times New Roman"/>
              <a:cs typeface="Times New Roman"/>
            </a:endParaRPr>
          </a:p>
          <a:p>
            <a:pPr lvl="0">
              <a:buClr>
                <a:srgbClr val="93A299"/>
              </a:buClr>
              <a:buFont typeface="Wingdings" pitchFamily="2" charset="2"/>
              <a:buChar char="Ø"/>
            </a:pPr>
            <a:endParaRPr lang="el-GR" sz="2000" dirty="0">
              <a:ea typeface="Times New Roman"/>
              <a:cs typeface="Times New Roman"/>
            </a:endParaRPr>
          </a:p>
        </p:txBody>
      </p:sp>
      <p:sp>
        <p:nvSpPr>
          <p:cNvPr id="3" name="Rectangle 2"/>
          <p:cNvSpPr/>
          <p:nvPr/>
        </p:nvSpPr>
        <p:spPr>
          <a:xfrm>
            <a:off x="6804248" y="5775141"/>
            <a:ext cx="1515600" cy="338554"/>
          </a:xfrm>
          <a:prstGeom prst="rect">
            <a:avLst/>
          </a:prstGeom>
        </p:spPr>
        <p:txBody>
          <a:bodyPr wrap="square">
            <a:spAutoFit/>
          </a:bodyPr>
          <a:lstStyle/>
          <a:p>
            <a:pPr algn="r"/>
            <a:r>
              <a:rPr lang="en-GB" sz="1600" dirty="0" smtClean="0">
                <a:latin typeface="+mn-lt"/>
              </a:rPr>
              <a:t>(Marini</a:t>
            </a:r>
            <a:r>
              <a:rPr lang="en-US" sz="1600" dirty="0" smtClean="0">
                <a:latin typeface="+mn-lt"/>
              </a:rPr>
              <a:t>,</a:t>
            </a:r>
            <a:r>
              <a:rPr lang="el-GR" sz="1600" dirty="0">
                <a:latin typeface="+mn-lt"/>
              </a:rPr>
              <a:t> </a:t>
            </a:r>
            <a:r>
              <a:rPr lang="el-GR" sz="1600" dirty="0" smtClean="0">
                <a:latin typeface="+mn-lt"/>
              </a:rPr>
              <a:t>2013</a:t>
            </a:r>
            <a:r>
              <a:rPr lang="en-US" sz="1600" dirty="0" smtClean="0">
                <a:latin typeface="+mn-lt"/>
              </a:rPr>
              <a:t>)</a:t>
            </a:r>
            <a:endParaRPr lang="el-GR" sz="1600" dirty="0">
              <a:latin typeface="+mn-lt"/>
            </a:endParaRPr>
          </a:p>
        </p:txBody>
      </p:sp>
    </p:spTree>
    <p:extLst>
      <p:ext uri="{BB962C8B-B14F-4D97-AF65-F5344CB8AC3E}">
        <p14:creationId xmlns:p14="http://schemas.microsoft.com/office/powerpoint/2010/main" val="1704851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t>Β. Μοντέλα Υποβοηθούμενος </a:t>
            </a:r>
            <a:r>
              <a:rPr lang="el-GR" sz="3600" b="1" dirty="0" smtClean="0"/>
              <a:t>ΜΑ </a:t>
            </a:r>
            <a:r>
              <a:rPr lang="el-GR" sz="2800" b="0" kern="0" dirty="0" smtClean="0">
                <a:cs typeface="Arial" charset="0"/>
              </a:rPr>
              <a:t>(3 </a:t>
            </a:r>
            <a:r>
              <a:rPr lang="el-GR" sz="2800" b="0" kern="0" dirty="0">
                <a:cs typeface="Arial" charset="0"/>
              </a:rPr>
              <a:t>από </a:t>
            </a:r>
            <a:r>
              <a:rPr lang="el-GR" sz="2800" b="0" kern="0" dirty="0" smtClean="0">
                <a:cs typeface="Arial" charset="0"/>
              </a:rPr>
              <a:t>4)</a:t>
            </a:r>
            <a:endParaRPr lang="el-GR" sz="2800" b="1" dirty="0"/>
          </a:p>
        </p:txBody>
      </p:sp>
      <p:sp>
        <p:nvSpPr>
          <p:cNvPr id="3" name="Content Placeholder 2"/>
          <p:cNvSpPr>
            <a:spLocks noGrp="1"/>
          </p:cNvSpPr>
          <p:nvPr>
            <p:ph idx="1"/>
          </p:nvPr>
        </p:nvSpPr>
        <p:spPr>
          <a:xfrm>
            <a:off x="457199" y="1196752"/>
            <a:ext cx="8503096" cy="5040560"/>
          </a:xfrm>
          <a:effectLst/>
        </p:spPr>
        <p:txBody>
          <a:bodyPr>
            <a:normAutofit/>
          </a:bodyPr>
          <a:lstStyle/>
          <a:p>
            <a:pPr marL="0" lvl="0" indent="0" fontAlgn="base">
              <a:spcBef>
                <a:spcPts val="600"/>
              </a:spcBef>
              <a:spcAft>
                <a:spcPct val="0"/>
              </a:spcAft>
              <a:buClr>
                <a:srgbClr val="FFFFCC"/>
              </a:buClr>
              <a:buSzPct val="60000"/>
              <a:buNone/>
              <a:defRPr/>
            </a:pPr>
            <a:r>
              <a:rPr lang="el-GR" sz="2400" b="1" dirty="0" smtClean="0">
                <a:solidFill>
                  <a:srgbClr val="004B82"/>
                </a:solidFill>
                <a:ea typeface="Times New Roman"/>
              </a:rPr>
              <a:t>2</a:t>
            </a:r>
            <a:r>
              <a:rPr lang="el-GR" sz="2400" b="1" dirty="0">
                <a:solidFill>
                  <a:srgbClr val="004B82"/>
                </a:solidFill>
                <a:ea typeface="Times New Roman"/>
              </a:rPr>
              <a:t>. </a:t>
            </a:r>
            <a:r>
              <a:rPr lang="en-US" sz="2400" b="1" dirty="0">
                <a:solidFill>
                  <a:srgbClr val="004B82"/>
                </a:solidFill>
              </a:rPr>
              <a:t>Synchronized Intermittent  Mandatory Ventilation </a:t>
            </a:r>
            <a:r>
              <a:rPr lang="el-GR" sz="2400" b="1" dirty="0">
                <a:solidFill>
                  <a:srgbClr val="004B82"/>
                </a:solidFill>
              </a:rPr>
              <a:t/>
            </a:r>
            <a:br>
              <a:rPr lang="el-GR" sz="2400" b="1" dirty="0">
                <a:solidFill>
                  <a:srgbClr val="004B82"/>
                </a:solidFill>
              </a:rPr>
            </a:br>
            <a:r>
              <a:rPr lang="el-GR" sz="2400" b="1" dirty="0">
                <a:solidFill>
                  <a:srgbClr val="004B82"/>
                </a:solidFill>
                <a:ea typeface="Times New Roman"/>
              </a:rPr>
              <a:t>Συγχρονισμένος διαλείπων υποχρεωτικός </a:t>
            </a:r>
            <a:r>
              <a:rPr lang="el-GR" sz="2400" b="1" dirty="0" smtClean="0">
                <a:solidFill>
                  <a:srgbClr val="004B82"/>
                </a:solidFill>
                <a:ea typeface="Times New Roman"/>
              </a:rPr>
              <a:t>ΜΑ</a:t>
            </a:r>
            <a:r>
              <a:rPr lang="en-US" sz="2400" b="1" dirty="0" smtClean="0">
                <a:solidFill>
                  <a:srgbClr val="004B82"/>
                </a:solidFill>
                <a:ea typeface="Times New Roman"/>
              </a:rPr>
              <a:t> </a:t>
            </a:r>
            <a:r>
              <a:rPr lang="el-GR" sz="2400" b="1" dirty="0" smtClean="0">
                <a:solidFill>
                  <a:srgbClr val="004B82"/>
                </a:solidFill>
                <a:ea typeface="Times New Roman"/>
                <a:cs typeface="Arial"/>
              </a:rPr>
              <a:t>(</a:t>
            </a:r>
            <a:r>
              <a:rPr lang="en-US" sz="2400" b="1" dirty="0">
                <a:solidFill>
                  <a:srgbClr val="004B82"/>
                </a:solidFill>
                <a:ea typeface="Times New Roman"/>
                <a:cs typeface="Arial"/>
              </a:rPr>
              <a:t>SIMV)</a:t>
            </a:r>
            <a:endParaRPr lang="en-US" sz="2200" b="1" dirty="0" smtClean="0">
              <a:solidFill>
                <a:srgbClr val="004B82"/>
              </a:solidFill>
            </a:endParaRPr>
          </a:p>
          <a:p>
            <a:pPr marL="0" lvl="0" indent="0" fontAlgn="base">
              <a:spcBef>
                <a:spcPts val="600"/>
              </a:spcBef>
              <a:buClr>
                <a:srgbClr val="FFFFCC"/>
              </a:buClr>
              <a:buSzPct val="60000"/>
              <a:buNone/>
              <a:defRPr/>
            </a:pPr>
            <a:r>
              <a:rPr lang="el-GR" sz="2200" b="1" dirty="0" smtClean="0"/>
              <a:t>Θεωρείται συνδυασμός </a:t>
            </a:r>
            <a:r>
              <a:rPr lang="el-GR" sz="2200" b="1" dirty="0"/>
              <a:t>αυτόματου  και υποβοηθούμενου </a:t>
            </a:r>
            <a:r>
              <a:rPr lang="el-GR" sz="2200" b="1" dirty="0" smtClean="0"/>
              <a:t>αερισμού</a:t>
            </a:r>
          </a:p>
          <a:p>
            <a:pPr>
              <a:spcBef>
                <a:spcPts val="600"/>
              </a:spcBef>
              <a:buClr>
                <a:schemeClr val="tx1"/>
              </a:buClr>
            </a:pPr>
            <a:r>
              <a:rPr lang="el-GR" sz="2300" dirty="0"/>
              <a:t>Χορηγείται ένας προκαθορισμένος αναπνεόμενος όγκος</a:t>
            </a:r>
            <a:r>
              <a:rPr lang="en-US" sz="2300" dirty="0"/>
              <a:t> (V</a:t>
            </a:r>
            <a:r>
              <a:rPr lang="el-GR" sz="2300" dirty="0"/>
              <a:t>τ), αριθμός αναπνοών (</a:t>
            </a:r>
            <a:r>
              <a:rPr lang="en-US" sz="2300" dirty="0"/>
              <a:t>f)</a:t>
            </a:r>
            <a:r>
              <a:rPr lang="el-GR" sz="2300" dirty="0"/>
              <a:t> και ροή αέρα</a:t>
            </a:r>
            <a:r>
              <a:rPr lang="en-US" sz="2300" dirty="0"/>
              <a:t> (Flow</a:t>
            </a:r>
            <a:r>
              <a:rPr lang="en-US" sz="2300" dirty="0" smtClean="0"/>
              <a:t>)</a:t>
            </a:r>
            <a:endParaRPr lang="en-US" sz="2300" dirty="0"/>
          </a:p>
          <a:p>
            <a:pPr>
              <a:spcBef>
                <a:spcPts val="600"/>
              </a:spcBef>
              <a:buClr>
                <a:schemeClr val="tx1"/>
              </a:buClr>
            </a:pPr>
            <a:r>
              <a:rPr lang="el-GR" sz="2300" dirty="0" smtClean="0"/>
              <a:t>Πυροδοτούνται </a:t>
            </a:r>
            <a:r>
              <a:rPr lang="el-GR" sz="2300" dirty="0"/>
              <a:t>όλες η αναπνευστικές προσπάθειες του ασθενή στα μεσοδιαστήματα με μεταβαλλόμενο αναπνεόμενο όγκο συχνότητα και ροή αέρα</a:t>
            </a:r>
            <a:endParaRPr lang="en-US" sz="2300" dirty="0"/>
          </a:p>
          <a:p>
            <a:pPr lvl="0" fontAlgn="base">
              <a:lnSpc>
                <a:spcPct val="80000"/>
              </a:lnSpc>
              <a:spcAft>
                <a:spcPct val="0"/>
              </a:spcAft>
              <a:buClr>
                <a:srgbClr val="FFFFCC"/>
              </a:buClr>
              <a:buSzPct val="60000"/>
              <a:buFont typeface="Wingdings" pitchFamily="2" charset="2"/>
              <a:buChar char="n"/>
              <a:defRPr/>
            </a:pPr>
            <a:endParaRPr lang="el-GR" sz="2400" dirty="0" smtClean="0"/>
          </a:p>
        </p:txBody>
      </p:sp>
      <p:sp>
        <p:nvSpPr>
          <p:cNvPr id="4" name="Rectangle 3"/>
          <p:cNvSpPr/>
          <p:nvPr/>
        </p:nvSpPr>
        <p:spPr>
          <a:xfrm>
            <a:off x="5652120" y="3867094"/>
            <a:ext cx="2880319" cy="338554"/>
          </a:xfrm>
          <a:prstGeom prst="rect">
            <a:avLst/>
          </a:prstGeom>
        </p:spPr>
        <p:txBody>
          <a:bodyPr wrap="square">
            <a:spAutoFit/>
          </a:bodyPr>
          <a:lstStyle/>
          <a:p>
            <a:pPr algn="r"/>
            <a:r>
              <a:rPr lang="en-US" sz="1600" dirty="0">
                <a:latin typeface="+mn-lt"/>
              </a:rPr>
              <a:t>(</a:t>
            </a:r>
            <a:r>
              <a:rPr lang="en-US" sz="1600" dirty="0" smtClean="0">
                <a:latin typeface="+mn-lt"/>
              </a:rPr>
              <a:t>Grossbach, Chlan, Tracy,</a:t>
            </a:r>
            <a:r>
              <a:rPr lang="en-GB" sz="1600" dirty="0" smtClean="0">
                <a:latin typeface="+mn-lt"/>
              </a:rPr>
              <a:t> </a:t>
            </a:r>
            <a:r>
              <a:rPr lang="en-GB" sz="1600" dirty="0">
                <a:latin typeface="+mn-lt"/>
              </a:rPr>
              <a:t> 2011)</a:t>
            </a:r>
            <a:endParaRPr lang="el-GR" sz="1600"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4338585"/>
            <a:ext cx="4608512" cy="25029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59832" y="6581001"/>
            <a:ext cx="2902398" cy="276999"/>
          </a:xfrm>
          <a:prstGeom prst="rect">
            <a:avLst/>
          </a:prstGeom>
        </p:spPr>
        <p:txBody>
          <a:bodyPr wrap="none">
            <a:spAutoFit/>
          </a:bodyPr>
          <a:lstStyle/>
          <a:p>
            <a:r>
              <a:rPr lang="en-US" sz="1200" dirty="0">
                <a:solidFill>
                  <a:schemeClr val="tx1">
                    <a:lumMod val="75000"/>
                    <a:lumOff val="25000"/>
                  </a:schemeClr>
                </a:solidFill>
                <a:latin typeface="+mn-lt"/>
              </a:rPr>
              <a:t>Copyright © 2008 </a:t>
            </a:r>
            <a:r>
              <a:rPr lang="en-US" sz="1200" dirty="0">
                <a:solidFill>
                  <a:schemeClr val="tx1">
                    <a:lumMod val="75000"/>
                    <a:lumOff val="25000"/>
                  </a:schemeClr>
                </a:solidFill>
                <a:latin typeface="+mn-lt"/>
                <a:hlinkClick r:id="rId3"/>
              </a:rPr>
              <a:t>University of Washington</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4887996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l-GR" sz="3600" dirty="0"/>
              <a:t>Β. Μοντέλα Υποβοηθούμενος </a:t>
            </a:r>
            <a:r>
              <a:rPr lang="el-GR" sz="3600" dirty="0" smtClean="0"/>
              <a:t>ΜΑ </a:t>
            </a:r>
            <a:r>
              <a:rPr lang="el-GR" sz="2800" b="0" kern="0" dirty="0" smtClean="0">
                <a:cs typeface="Arial" charset="0"/>
              </a:rPr>
              <a:t>(4 </a:t>
            </a:r>
            <a:r>
              <a:rPr lang="el-GR" sz="2800" b="0" kern="0" dirty="0">
                <a:cs typeface="Arial" charset="0"/>
              </a:rPr>
              <a:t>από </a:t>
            </a:r>
            <a:r>
              <a:rPr lang="el-GR" sz="2800" b="0" kern="0" dirty="0" smtClean="0">
                <a:cs typeface="Arial" charset="0"/>
              </a:rPr>
              <a:t>4)</a:t>
            </a:r>
            <a:endParaRPr lang="el-GR" sz="3600" dirty="0"/>
          </a:p>
        </p:txBody>
      </p:sp>
      <p:sp>
        <p:nvSpPr>
          <p:cNvPr id="72707" name="Rectangle 3"/>
          <p:cNvSpPr>
            <a:spLocks noGrp="1" noChangeArrowheads="1"/>
          </p:cNvSpPr>
          <p:nvPr>
            <p:ph idx="1"/>
          </p:nvPr>
        </p:nvSpPr>
        <p:spPr>
          <a:xfrm>
            <a:off x="467544" y="1268761"/>
            <a:ext cx="8229600" cy="4937194"/>
          </a:xfrm>
        </p:spPr>
        <p:txBody>
          <a:bodyPr>
            <a:normAutofit/>
          </a:bodyPr>
          <a:lstStyle/>
          <a:p>
            <a:pPr marL="0" indent="0">
              <a:spcBef>
                <a:spcPts val="600"/>
              </a:spcBef>
              <a:buClr>
                <a:srgbClr val="000066"/>
              </a:buClr>
              <a:buNone/>
            </a:pPr>
            <a:r>
              <a:rPr lang="el-GR" sz="2400" b="1" dirty="0">
                <a:solidFill>
                  <a:srgbClr val="004B82"/>
                </a:solidFill>
              </a:rPr>
              <a:t>3. ΑΕΡΙΣΜΟΣ ΥΠΟΒΟΗΘΗΤΙΚΗΣ ΠΙΕΣΗΣ</a:t>
            </a:r>
            <a:r>
              <a:rPr lang="en-US" sz="2400" b="1" dirty="0">
                <a:solidFill>
                  <a:srgbClr val="004B82"/>
                </a:solidFill>
              </a:rPr>
              <a:t> </a:t>
            </a:r>
            <a:r>
              <a:rPr lang="en-US" sz="2400" b="1" dirty="0" smtClean="0">
                <a:solidFill>
                  <a:srgbClr val="004B82"/>
                </a:solidFill>
              </a:rPr>
              <a:t>Pressure </a:t>
            </a:r>
            <a:r>
              <a:rPr lang="en-US" sz="2400" b="1" dirty="0">
                <a:solidFill>
                  <a:srgbClr val="004B82"/>
                </a:solidFill>
              </a:rPr>
              <a:t>Support Ventilation</a:t>
            </a:r>
            <a:r>
              <a:rPr lang="el-GR" sz="2400" b="1" dirty="0">
                <a:solidFill>
                  <a:srgbClr val="004B82"/>
                </a:solidFill>
              </a:rPr>
              <a:t> </a:t>
            </a:r>
            <a:r>
              <a:rPr lang="en-US" sz="2400" b="1" dirty="0">
                <a:solidFill>
                  <a:srgbClr val="004B82"/>
                </a:solidFill>
              </a:rPr>
              <a:t>(</a:t>
            </a:r>
            <a:r>
              <a:rPr lang="el-GR" sz="2400" b="1" dirty="0">
                <a:solidFill>
                  <a:srgbClr val="004B82"/>
                </a:solidFill>
              </a:rPr>
              <a:t> </a:t>
            </a:r>
            <a:r>
              <a:rPr lang="en-US" sz="2400" b="1" dirty="0">
                <a:solidFill>
                  <a:srgbClr val="004B82"/>
                </a:solidFill>
              </a:rPr>
              <a:t>PSV)</a:t>
            </a:r>
            <a:endParaRPr lang="en-US" sz="2400" b="1" dirty="0" smtClean="0">
              <a:solidFill>
                <a:srgbClr val="004B82"/>
              </a:solidFill>
            </a:endParaRPr>
          </a:p>
          <a:p>
            <a:pPr eaLnBrk="1" hangingPunct="1">
              <a:spcBef>
                <a:spcPts val="600"/>
              </a:spcBef>
              <a:buClr>
                <a:schemeClr val="tx1"/>
              </a:buClr>
            </a:pPr>
            <a:r>
              <a:rPr lang="el-GR" sz="2400" dirty="0" smtClean="0"/>
              <a:t>Ο αναπνευστήρας διεγείρεται από την  εισπνευστική προσπάθεια  του αρρώστου </a:t>
            </a:r>
          </a:p>
          <a:p>
            <a:pPr eaLnBrk="1" hangingPunct="1">
              <a:spcBef>
                <a:spcPts val="600"/>
              </a:spcBef>
              <a:buClr>
                <a:schemeClr val="tx1"/>
              </a:buClr>
            </a:pPr>
            <a:r>
              <a:rPr lang="el-GR" sz="2400" dirty="0" smtClean="0"/>
              <a:t>Σ’ όλη την εισπνευστική φάση δημιουργείται μια σταθερή θετική πίεση (</a:t>
            </a:r>
            <a:r>
              <a:rPr lang="el-GR" sz="2400" b="1" dirty="0" smtClean="0">
                <a:solidFill>
                  <a:srgbClr val="820000"/>
                </a:solidFill>
              </a:rPr>
              <a:t>υποβοηθητική πίεση</a:t>
            </a:r>
            <a:r>
              <a:rPr lang="el-GR" sz="2400" dirty="0" smtClean="0"/>
              <a:t>) που έχει  προκαθοριστεί</a:t>
            </a:r>
          </a:p>
          <a:p>
            <a:pPr eaLnBrk="1" hangingPunct="1">
              <a:spcBef>
                <a:spcPts val="600"/>
              </a:spcBef>
              <a:buClr>
                <a:schemeClr val="tx1"/>
              </a:buClr>
            </a:pPr>
            <a:r>
              <a:rPr lang="el-GR" sz="2400" dirty="0" smtClean="0"/>
              <a:t>Η αναπνευστική  συχνότητα εξαρτάται αποκλειστικά από τον ασθενή</a:t>
            </a:r>
          </a:p>
          <a:p>
            <a:pPr marL="363538" lvl="0" indent="0" fontAlgn="base">
              <a:spcBef>
                <a:spcPts val="600"/>
              </a:spcBef>
              <a:buClr>
                <a:schemeClr val="tx1"/>
              </a:buClr>
              <a:buSzPct val="60000"/>
              <a:buNone/>
              <a:defRPr/>
            </a:pPr>
            <a:r>
              <a:rPr lang="el-GR" sz="2400" kern="0" dirty="0">
                <a:cs typeface="Arial"/>
              </a:rPr>
              <a:t>Ο αναπνεόμενος όγκος εξαρτάται από το μέγεθος της προσπάθειας και από το ύψος της υποβοηθητικής πίεσης</a:t>
            </a:r>
          </a:p>
          <a:p>
            <a:pPr marL="363538" lvl="0" indent="0" fontAlgn="base">
              <a:spcBef>
                <a:spcPts val="600"/>
              </a:spcBef>
              <a:buClr>
                <a:schemeClr val="tx1"/>
              </a:buClr>
              <a:buSzPct val="60000"/>
              <a:buNone/>
              <a:defRPr/>
            </a:pPr>
            <a:r>
              <a:rPr lang="el-GR" sz="2400" kern="0" dirty="0">
                <a:cs typeface="Arial"/>
              </a:rPr>
              <a:t>Όσο βελτιώνεται ο ασθενής τόσο μειώνουμε την υποβοηθητική </a:t>
            </a:r>
            <a:r>
              <a:rPr lang="el-GR" sz="2400" kern="0" dirty="0" smtClean="0">
                <a:cs typeface="Arial"/>
              </a:rPr>
              <a:t>πίεση</a:t>
            </a:r>
            <a:endParaRPr lang="el-GR" sz="2400" b="1" dirty="0" smtClean="0"/>
          </a:p>
        </p:txBody>
      </p:sp>
      <p:sp>
        <p:nvSpPr>
          <p:cNvPr id="3" name="Rectangle 2"/>
          <p:cNvSpPr/>
          <p:nvPr/>
        </p:nvSpPr>
        <p:spPr>
          <a:xfrm>
            <a:off x="5062459" y="5836622"/>
            <a:ext cx="2818784" cy="338554"/>
          </a:xfrm>
          <a:prstGeom prst="rect">
            <a:avLst/>
          </a:prstGeom>
        </p:spPr>
        <p:txBody>
          <a:bodyPr wrap="none">
            <a:spAutoFit/>
          </a:bodyPr>
          <a:lstStyle/>
          <a:p>
            <a:pPr algn="ctr"/>
            <a:r>
              <a:rPr lang="en-US" sz="1600" dirty="0">
                <a:latin typeface="+mn-lt"/>
              </a:rPr>
              <a:t>(</a:t>
            </a:r>
            <a:r>
              <a:rPr lang="en-US" sz="1600" dirty="0" smtClean="0">
                <a:latin typeface="+mn-lt"/>
              </a:rPr>
              <a:t>Grossbach, Chlan, Tracy,</a:t>
            </a:r>
            <a:r>
              <a:rPr lang="en-GB" sz="1600" dirty="0" smtClean="0">
                <a:latin typeface="+mn-lt"/>
              </a:rPr>
              <a:t> </a:t>
            </a:r>
            <a:r>
              <a:rPr lang="en-GB" sz="1600" dirty="0">
                <a:latin typeface="+mn-lt"/>
              </a:rPr>
              <a:t> 2011)</a:t>
            </a:r>
            <a:endParaRPr lang="el-GR" sz="1600" dirty="0">
              <a:latin typeface="+mn-lt"/>
            </a:endParaRPr>
          </a:p>
        </p:txBody>
      </p:sp>
      <p:sp>
        <p:nvSpPr>
          <p:cNvPr id="6" name="Rectangle 5"/>
          <p:cNvSpPr/>
          <p:nvPr/>
        </p:nvSpPr>
        <p:spPr>
          <a:xfrm>
            <a:off x="0" y="5306806"/>
            <a:ext cx="4572000" cy="1551194"/>
          </a:xfrm>
          <a:prstGeom prst="rect">
            <a:avLst/>
          </a:prstGeom>
          <a:solidFill>
            <a:schemeClr val="bg2">
              <a:lumMod val="90000"/>
            </a:schemeClr>
          </a:solidFill>
        </p:spPr>
        <p:txBody>
          <a:bodyPr>
            <a:spAutoFit/>
          </a:bodyPr>
          <a:lstStyle/>
          <a:p>
            <a:pPr lvl="0" algn="ctr" defTabSz="711200">
              <a:lnSpc>
                <a:spcPct val="90000"/>
              </a:lnSpc>
              <a:spcAft>
                <a:spcPct val="35000"/>
              </a:spcAft>
            </a:pPr>
            <a:r>
              <a:rPr lang="el-GR" sz="2400" b="1" dirty="0">
                <a:latin typeface="+mn-lt"/>
              </a:rPr>
              <a:t>Προσοχή!!!</a:t>
            </a:r>
            <a:endParaRPr lang="en-US" sz="2400" b="1" dirty="0">
              <a:latin typeface="+mn-lt"/>
            </a:endParaRPr>
          </a:p>
          <a:p>
            <a:pPr algn="ctr" defTabSz="711200">
              <a:lnSpc>
                <a:spcPct val="90000"/>
              </a:lnSpc>
              <a:spcAft>
                <a:spcPct val="35000"/>
              </a:spcAft>
            </a:pPr>
            <a:r>
              <a:rPr lang="el-GR" sz="2400" b="1" dirty="0">
                <a:latin typeface="+mn-lt"/>
              </a:rPr>
              <a:t>Εάν σταματήσει να κάνει εισπνευστικές προσπάθειες ο αερισμός </a:t>
            </a:r>
            <a:r>
              <a:rPr lang="el-GR" sz="2400" b="1" dirty="0" smtClean="0">
                <a:latin typeface="+mn-lt"/>
              </a:rPr>
              <a:t>μηδενίζεται</a:t>
            </a:r>
            <a:endParaRPr lang="el-GR" sz="2400" dirty="0">
              <a:latin typeface="+mn-lt"/>
            </a:endParaRPr>
          </a:p>
        </p:txBody>
      </p:sp>
    </p:spTree>
    <p:extLst>
      <p:ext uri="{BB962C8B-B14F-4D97-AF65-F5344CB8AC3E}">
        <p14:creationId xmlns:p14="http://schemas.microsoft.com/office/powerpoint/2010/main" val="3715887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lvl="0" fontAlgn="base">
              <a:lnSpc>
                <a:spcPct val="90000"/>
              </a:lnSpc>
              <a:spcAft>
                <a:spcPct val="0"/>
              </a:spcAft>
            </a:pPr>
            <a:r>
              <a:rPr lang="en-US" sz="2400" dirty="0">
                <a:solidFill>
                  <a:srgbClr val="000000"/>
                </a:solidFill>
              </a:rPr>
              <a:t>PEEP</a:t>
            </a:r>
            <a:r>
              <a:rPr lang="el-GR" sz="2400" dirty="0">
                <a:solidFill>
                  <a:srgbClr val="000000"/>
                </a:solidFill>
              </a:rPr>
              <a:t>: η θετική πίεση στους αεραγωγούς στο τέλος της εκπνοής </a:t>
            </a:r>
          </a:p>
          <a:p>
            <a:pPr lvl="0" fontAlgn="base">
              <a:lnSpc>
                <a:spcPct val="90000"/>
              </a:lnSpc>
              <a:spcAft>
                <a:spcPct val="0"/>
              </a:spcAft>
            </a:pPr>
            <a:r>
              <a:rPr lang="el-GR" sz="2400" dirty="0">
                <a:solidFill>
                  <a:srgbClr val="000000"/>
                </a:solidFill>
              </a:rPr>
              <a:t>Χρησιμοποιείται για την έκπτυξη των ατελεκτατικών αναπνευστικών μονάδων με στόχο τη βελτίωση της οξυγόνωσης</a:t>
            </a:r>
            <a:endParaRPr lang="en-US" sz="2400" dirty="0">
              <a:solidFill>
                <a:srgbClr val="000000"/>
              </a:solidFill>
            </a:endParaRPr>
          </a:p>
          <a:p>
            <a:endParaRPr lang="el-GR" sz="2400" dirty="0"/>
          </a:p>
        </p:txBody>
      </p:sp>
      <p:sp>
        <p:nvSpPr>
          <p:cNvPr id="40965" name="Rectangle 5"/>
          <p:cNvSpPr>
            <a:spLocks noChangeArrowheads="1"/>
          </p:cNvSpPr>
          <p:nvPr/>
        </p:nvSpPr>
        <p:spPr bwMode="auto">
          <a:xfrm>
            <a:off x="261938" y="11366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b="1" dirty="0">
              <a:solidFill>
                <a:prstClr val="black"/>
              </a:solidFill>
              <a:latin typeface="Tahoma" pitchFamily="34" charset="0"/>
            </a:endParaRPr>
          </a:p>
        </p:txBody>
      </p:sp>
      <p:sp>
        <p:nvSpPr>
          <p:cNvPr id="3" name="Rectangle 2"/>
          <p:cNvSpPr/>
          <p:nvPr/>
        </p:nvSpPr>
        <p:spPr>
          <a:xfrm>
            <a:off x="4458604" y="2996712"/>
            <a:ext cx="3006400" cy="294183"/>
          </a:xfrm>
          <a:prstGeom prst="rect">
            <a:avLst/>
          </a:prstGeom>
        </p:spPr>
        <p:txBody>
          <a:bodyPr wrap="none">
            <a:spAutoFit/>
          </a:bodyPr>
          <a:lstStyle/>
          <a:p>
            <a:pPr>
              <a:lnSpc>
                <a:spcPct val="80000"/>
              </a:lnSpc>
            </a:pPr>
            <a:r>
              <a:rPr lang="en-GB" sz="1600" dirty="0" smtClean="0">
                <a:latin typeface="+mn-lt"/>
              </a:rPr>
              <a:t>(Ferguson, Fan, Camporota, </a:t>
            </a:r>
            <a:r>
              <a:rPr lang="el-GR" sz="1600" dirty="0" smtClean="0">
                <a:latin typeface="+mn-lt"/>
              </a:rPr>
              <a:t>2012</a:t>
            </a:r>
            <a:r>
              <a:rPr lang="en-US" sz="1600" dirty="0" smtClean="0">
                <a:latin typeface="+mn-lt"/>
              </a:rPr>
              <a:t>)</a:t>
            </a:r>
            <a:endParaRPr lang="el-GR" sz="1600" dirty="0">
              <a:latin typeface="+mn-lt"/>
            </a:endParaRPr>
          </a:p>
        </p:txBody>
      </p:sp>
      <p:sp>
        <p:nvSpPr>
          <p:cNvPr id="4" name="Title 3"/>
          <p:cNvSpPr>
            <a:spLocks noGrp="1"/>
          </p:cNvSpPr>
          <p:nvPr>
            <p:ph type="title"/>
          </p:nvPr>
        </p:nvSpPr>
        <p:spPr/>
        <p:txBody>
          <a:bodyPr/>
          <a:lstStyle/>
          <a:p>
            <a:pPr>
              <a:defRPr/>
            </a:pPr>
            <a:r>
              <a:rPr lang="el-GR" dirty="0">
                <a:latin typeface="Calibri" pitchFamily="34" charset="0"/>
              </a:rPr>
              <a:t>Θετική τελοεκπνευστική πίεση (</a:t>
            </a:r>
            <a:r>
              <a:rPr lang="en-US" dirty="0">
                <a:latin typeface="Calibri" pitchFamily="34" charset="0"/>
              </a:rPr>
              <a:t>PEEP</a:t>
            </a:r>
            <a:r>
              <a:rPr lang="el-GR" dirty="0">
                <a:latin typeface="Calibri" pitchFamily="34"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245" y="3748648"/>
            <a:ext cx="3997205" cy="20945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xpiratory flow and detecting intrinsic positive end expiratory pressure. Intrinsic positive end-expiratory pressure (PEEP) is present if the expiratory flow does not reach zero before initiation of the next breath. PEEP can be suspected by the appearance of a truncated expiratory loop. Reproduced with permission from Dhand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597327"/>
            <a:ext cx="3372467" cy="24239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34859" y="6021288"/>
            <a:ext cx="2069976" cy="276999"/>
          </a:xfrm>
          <a:prstGeom prst="rect">
            <a:avLst/>
          </a:prstGeom>
        </p:spPr>
        <p:txBody>
          <a:bodyPr wrap="square">
            <a:spAutoFit/>
          </a:bodyPr>
          <a:lstStyle/>
          <a:p>
            <a:pPr algn="ctr"/>
            <a:r>
              <a:rPr lang="en-US" sz="1200" dirty="0" smtClean="0">
                <a:latin typeface="+mn-lt"/>
                <a:hlinkClick r:id="rId5"/>
              </a:rPr>
              <a:t>web.squ.edu.om</a:t>
            </a:r>
            <a:endParaRPr lang="el-GR" sz="1200" dirty="0">
              <a:latin typeface="+mn-lt"/>
            </a:endParaRPr>
          </a:p>
        </p:txBody>
      </p:sp>
      <p:sp>
        <p:nvSpPr>
          <p:cNvPr id="7" name="Rectangle 6"/>
          <p:cNvSpPr/>
          <p:nvPr/>
        </p:nvSpPr>
        <p:spPr>
          <a:xfrm>
            <a:off x="1210357" y="6021287"/>
            <a:ext cx="2088232" cy="276999"/>
          </a:xfrm>
          <a:prstGeom prst="rect">
            <a:avLst/>
          </a:prstGeom>
        </p:spPr>
        <p:txBody>
          <a:bodyPr wrap="square">
            <a:spAutoFit/>
          </a:bodyPr>
          <a:lstStyle/>
          <a:p>
            <a:pPr algn="ctr"/>
            <a:r>
              <a:rPr lang="en-US" sz="1200" dirty="0" smtClean="0">
                <a:latin typeface="+mn-lt"/>
                <a:hlinkClick r:id="rId6"/>
              </a:rPr>
              <a:t>openi.nlm.nih.gov</a:t>
            </a:r>
            <a:endParaRPr lang="el-GR" sz="1200" dirty="0">
              <a:latin typeface="+mn-lt"/>
            </a:endParaRPr>
          </a:p>
        </p:txBody>
      </p:sp>
    </p:spTree>
    <p:extLst>
      <p:ext uri="{BB962C8B-B14F-4D97-AF65-F5344CB8AC3E}">
        <p14:creationId xmlns:p14="http://schemas.microsoft.com/office/powerpoint/2010/main" val="3817408294"/>
      </p:ext>
    </p:extLst>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latin typeface="+mn-lt"/>
                <a:ea typeface="Times New Roman"/>
                <a:cs typeface="Arial"/>
              </a:rPr>
              <a:t>Η συνεχής θετική πίεση των αεραγωγών στην αυτόματη αναπνοή </a:t>
            </a:r>
            <a:r>
              <a:rPr lang="en-US" sz="3600" dirty="0" smtClean="0">
                <a:latin typeface="+mn-lt"/>
                <a:ea typeface="Times New Roman"/>
                <a:cs typeface="Arial"/>
              </a:rPr>
              <a:t>CPAP</a:t>
            </a:r>
            <a:endParaRPr lang="el-GR" sz="3600" dirty="0">
              <a:latin typeface="+mn-lt"/>
            </a:endParaRPr>
          </a:p>
        </p:txBody>
      </p:sp>
      <p:sp>
        <p:nvSpPr>
          <p:cNvPr id="3" name="Content Placeholder 2"/>
          <p:cNvSpPr>
            <a:spLocks noGrp="1"/>
          </p:cNvSpPr>
          <p:nvPr>
            <p:ph idx="1"/>
          </p:nvPr>
        </p:nvSpPr>
        <p:spPr>
          <a:xfrm>
            <a:off x="457200" y="1196752"/>
            <a:ext cx="8229600" cy="3456384"/>
          </a:xfrm>
        </p:spPr>
        <p:txBody>
          <a:bodyPr>
            <a:normAutofit/>
          </a:bodyPr>
          <a:lstStyle/>
          <a:p>
            <a:pPr>
              <a:spcBef>
                <a:spcPts val="1200"/>
              </a:spcBef>
              <a:spcAft>
                <a:spcPts val="1200"/>
              </a:spcAft>
            </a:pPr>
            <a:r>
              <a:rPr lang="el-GR" sz="2400" dirty="0">
                <a:ea typeface="Times New Roman"/>
                <a:cs typeface="Arial"/>
              </a:rPr>
              <a:t>Ε</a:t>
            </a:r>
            <a:r>
              <a:rPr lang="el-GR" sz="2400" dirty="0" smtClean="0">
                <a:ea typeface="Times New Roman"/>
                <a:cs typeface="Arial"/>
              </a:rPr>
              <a:t>φαρμόζεται </a:t>
            </a:r>
            <a:r>
              <a:rPr lang="el-GR" sz="2400" b="1" dirty="0">
                <a:solidFill>
                  <a:srgbClr val="820000"/>
                </a:solidFill>
                <a:ea typeface="Times New Roman"/>
                <a:cs typeface="Arial"/>
              </a:rPr>
              <a:t>θετική τελοεκπνευστική πίεση  </a:t>
            </a:r>
            <a:r>
              <a:rPr lang="el-GR" sz="2400" dirty="0">
                <a:ea typeface="Times New Roman"/>
                <a:cs typeface="Arial"/>
              </a:rPr>
              <a:t>στην αυτόματη </a:t>
            </a:r>
            <a:r>
              <a:rPr lang="el-GR" sz="2400" dirty="0" smtClean="0">
                <a:ea typeface="Times New Roman"/>
                <a:cs typeface="Arial"/>
              </a:rPr>
              <a:t>αναπνοή, είτε </a:t>
            </a:r>
            <a:r>
              <a:rPr lang="el-GR" sz="2400" dirty="0">
                <a:ea typeface="Times New Roman"/>
                <a:cs typeface="Arial"/>
              </a:rPr>
              <a:t>μέσω μάσκας σε αρρώστους που αναπνέουν αυτόματα είτε μέσω τραχειοσωλήνα </a:t>
            </a:r>
            <a:endParaRPr lang="el-GR" sz="2400" dirty="0" smtClean="0">
              <a:ea typeface="Times New Roman"/>
              <a:cs typeface="Arial"/>
            </a:endParaRPr>
          </a:p>
          <a:p>
            <a:pPr>
              <a:spcBef>
                <a:spcPts val="1200"/>
              </a:spcBef>
              <a:spcAft>
                <a:spcPts val="1200"/>
              </a:spcAft>
            </a:pPr>
            <a:r>
              <a:rPr lang="el-GR" sz="2400" dirty="0" smtClean="0">
                <a:ea typeface="Times New Roman"/>
                <a:cs typeface="Arial"/>
              </a:rPr>
              <a:t>Ο </a:t>
            </a:r>
            <a:r>
              <a:rPr lang="el-GR" sz="2400" dirty="0">
                <a:ea typeface="Times New Roman"/>
                <a:cs typeface="Arial"/>
              </a:rPr>
              <a:t>ασθενής με </a:t>
            </a:r>
            <a:r>
              <a:rPr lang="en-US" sz="2400" dirty="0">
                <a:ea typeface="Times New Roman"/>
                <a:cs typeface="Arial"/>
              </a:rPr>
              <a:t>CPAP</a:t>
            </a:r>
            <a:r>
              <a:rPr lang="el-GR" sz="2400" dirty="0">
                <a:ea typeface="Times New Roman"/>
                <a:cs typeface="Arial"/>
              </a:rPr>
              <a:t> δεν χρειάζεται να δημιουργήσει αρνητική πίεση  στους αεραγωγούς για να του χορηγηθεί ο εισπνεόμενος </a:t>
            </a:r>
            <a:r>
              <a:rPr lang="el-GR" sz="2400" dirty="0" smtClean="0">
                <a:ea typeface="Times New Roman"/>
                <a:cs typeface="Arial"/>
              </a:rPr>
              <a:t>αέρας και έτσι </a:t>
            </a:r>
            <a:r>
              <a:rPr lang="el-GR" sz="2400" b="1" dirty="0" smtClean="0">
                <a:solidFill>
                  <a:srgbClr val="820000"/>
                </a:solidFill>
                <a:ea typeface="Times New Roman"/>
                <a:cs typeface="Arial"/>
              </a:rPr>
              <a:t>καταργείται </a:t>
            </a:r>
            <a:r>
              <a:rPr lang="el-GR" sz="2400" b="1" dirty="0">
                <a:solidFill>
                  <a:srgbClr val="820000"/>
                </a:solidFill>
                <a:ea typeface="Times New Roman"/>
                <a:cs typeface="Arial"/>
              </a:rPr>
              <a:t>το πρόσθετο έργο που  απαιτείται για να δημιουργηθεί η αρνητική πίεση στους αεραγωγούς κατά την  </a:t>
            </a:r>
            <a:r>
              <a:rPr lang="el-GR" sz="2400" b="1" dirty="0" smtClean="0">
                <a:solidFill>
                  <a:srgbClr val="820000"/>
                </a:solidFill>
                <a:ea typeface="Times New Roman"/>
                <a:cs typeface="Arial"/>
              </a:rPr>
              <a:t>εισπνοή</a:t>
            </a:r>
            <a:r>
              <a:rPr lang="el-GR" sz="2400" dirty="0" smtClean="0">
                <a:solidFill>
                  <a:srgbClr val="820000"/>
                </a:solidFill>
                <a:ea typeface="Times New Roman"/>
                <a:cs typeface="Arial"/>
              </a:rPr>
              <a:t> </a:t>
            </a:r>
            <a:endParaRPr lang="el-GR" sz="2400" dirty="0">
              <a:solidFill>
                <a:srgbClr val="820000"/>
              </a:solidFill>
            </a:endParaRPr>
          </a:p>
        </p:txBody>
      </p:sp>
      <p:sp>
        <p:nvSpPr>
          <p:cNvPr id="4" name="Rectangle 3"/>
          <p:cNvSpPr/>
          <p:nvPr/>
        </p:nvSpPr>
        <p:spPr>
          <a:xfrm>
            <a:off x="5364088" y="4653136"/>
            <a:ext cx="2772297" cy="338554"/>
          </a:xfrm>
          <a:prstGeom prst="rect">
            <a:avLst/>
          </a:prstGeom>
        </p:spPr>
        <p:txBody>
          <a:bodyPr wrap="none">
            <a:spAutoFit/>
          </a:bodyPr>
          <a:lstStyle/>
          <a:p>
            <a:r>
              <a:rPr lang="en-US" sz="1600" dirty="0" smtClean="0">
                <a:latin typeface="+mn-lt"/>
              </a:rPr>
              <a:t>(Grossbach, Chlan, Tracy,</a:t>
            </a:r>
            <a:r>
              <a:rPr lang="en-GB" sz="1600" dirty="0" smtClean="0">
                <a:latin typeface="+mn-lt"/>
              </a:rPr>
              <a:t> 2011)</a:t>
            </a:r>
            <a:endParaRPr lang="en-US" sz="1600" dirty="0">
              <a:latin typeface="+mn-lt"/>
            </a:endParaRPr>
          </a:p>
        </p:txBody>
      </p:sp>
    </p:spTree>
    <p:extLst>
      <p:ext uri="{BB962C8B-B14F-4D97-AF65-F5344CB8AC3E}">
        <p14:creationId xmlns:p14="http://schemas.microsoft.com/office/powerpoint/2010/main" val="20013885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a:bodyPr>
          <a:lstStyle/>
          <a:p>
            <a:pPr algn="ctr"/>
            <a:r>
              <a:rPr lang="en-US" sz="4000" dirty="0"/>
              <a:t>High Frequency Mechanical Ventilator</a:t>
            </a:r>
          </a:p>
        </p:txBody>
      </p:sp>
      <p:sp>
        <p:nvSpPr>
          <p:cNvPr id="3" name="Content Placeholder 2"/>
          <p:cNvSpPr>
            <a:spLocks noGrp="1"/>
          </p:cNvSpPr>
          <p:nvPr>
            <p:ph idx="1"/>
          </p:nvPr>
        </p:nvSpPr>
        <p:spPr>
          <a:xfrm>
            <a:off x="457200" y="1196752"/>
            <a:ext cx="6203032" cy="5472608"/>
          </a:xfrm>
        </p:spPr>
        <p:txBody>
          <a:bodyPr>
            <a:noAutofit/>
          </a:bodyPr>
          <a:lstStyle/>
          <a:p>
            <a:pPr>
              <a:spcBef>
                <a:spcPts val="600"/>
              </a:spcBef>
              <a:spcAft>
                <a:spcPts val="0"/>
              </a:spcAft>
            </a:pPr>
            <a:r>
              <a:rPr lang="el-GR" sz="2400" dirty="0" smtClean="0">
                <a:ea typeface="Times New Roman"/>
                <a:cs typeface="Arial"/>
              </a:rPr>
              <a:t>Πρόκειται για μηχανικό αερισμό που χρησιμοποιεί συχνότητες τουλάχιστον  τέσσερις  φορές υψηλότερες από την αναπνευστική συχνότητα του ατόμου σε  κατάσταση ηρεμίας (δηλ. 1-200 </a:t>
            </a:r>
            <a:r>
              <a:rPr lang="en-US" sz="2400" dirty="0" smtClean="0">
                <a:ea typeface="Times New Roman"/>
                <a:cs typeface="Arial"/>
              </a:rPr>
              <a:t>Hz</a:t>
            </a:r>
            <a:r>
              <a:rPr lang="el-GR" sz="2400" dirty="0" smtClean="0">
                <a:ea typeface="Times New Roman"/>
                <a:cs typeface="Arial"/>
              </a:rPr>
              <a:t>) </a:t>
            </a:r>
          </a:p>
          <a:p>
            <a:pPr>
              <a:spcBef>
                <a:spcPts val="600"/>
              </a:spcBef>
              <a:spcAft>
                <a:spcPts val="0"/>
              </a:spcAft>
            </a:pPr>
            <a:r>
              <a:rPr lang="el-GR" sz="2400" dirty="0" smtClean="0">
                <a:ea typeface="Times New Roman"/>
                <a:cs typeface="Arial"/>
              </a:rPr>
              <a:t>Πλεονεκτήματα: μπορούν να διατηρήσουν επαρκή ανταλλαγή των αερίων με  μικρότερους αναπνεόμενους όγκους</a:t>
            </a:r>
          </a:p>
          <a:p>
            <a:pPr>
              <a:spcBef>
                <a:spcPts val="600"/>
              </a:spcBef>
              <a:spcAft>
                <a:spcPts val="0"/>
              </a:spcAft>
            </a:pPr>
            <a:r>
              <a:rPr lang="el-GR" sz="2400" dirty="0" smtClean="0">
                <a:ea typeface="Times New Roman"/>
              </a:rPr>
              <a:t>Έτσι επιδεινώνουν λιγότερο την καρδιακή παροχή, δημιουργούν μικρότερο κίνδυνο βαροτραύματος και μειώνουν τη διαφυγή του  αέρα προς την υπεζωκοτική κοιλότητα στις περιπτώσεις βρογχοπλευριτικού  συριγγίου.</a:t>
            </a:r>
          </a:p>
          <a:p>
            <a:endParaRPr lang="el-GR" sz="2800" dirty="0"/>
          </a:p>
        </p:txBody>
      </p:sp>
      <p:sp>
        <p:nvSpPr>
          <p:cNvPr id="509955" name="Rectangle 3"/>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l-GR" sz="4000" dirty="0">
              <a:solidFill>
                <a:schemeClr val="tx2"/>
              </a:solidFill>
              <a:effectLst/>
            </a:endParaRPr>
          </a:p>
        </p:txBody>
      </p:sp>
      <p:sp>
        <p:nvSpPr>
          <p:cNvPr id="509956" name="Rectangle 4"/>
          <p:cNvSpPr>
            <a:spLocks noChangeArrowheads="1"/>
          </p:cNvSpPr>
          <p:nvPr/>
        </p:nvSpPr>
        <p:spPr bwMode="auto">
          <a:xfrm>
            <a:off x="457200" y="1524000"/>
            <a:ext cx="82296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endParaRPr lang="en-US" sz="3200" dirty="0">
              <a:solidFill>
                <a:schemeClr val="tx1"/>
              </a:solidFill>
              <a:effectLst/>
            </a:endParaRPr>
          </a:p>
          <a:p>
            <a:pPr marL="609600" indent="-609600">
              <a:spcBef>
                <a:spcPct val="20000"/>
              </a:spcBef>
            </a:pPr>
            <a:endParaRPr lang="en-US" sz="3200" dirty="0">
              <a:solidFill>
                <a:schemeClr val="tx1"/>
              </a:solidFill>
              <a:effectLst/>
            </a:endParaRPr>
          </a:p>
          <a:p>
            <a:pPr marL="609600" indent="-609600">
              <a:spcBef>
                <a:spcPct val="20000"/>
              </a:spcBef>
            </a:pPr>
            <a:endParaRPr lang="en-US" sz="3200" dirty="0">
              <a:solidFill>
                <a:schemeClr val="tx1"/>
              </a:solidFill>
              <a:effectLst/>
            </a:endParaRPr>
          </a:p>
        </p:txBody>
      </p:sp>
      <p:sp>
        <p:nvSpPr>
          <p:cNvPr id="5" name="Rectangle 4"/>
          <p:cNvSpPr/>
          <p:nvPr/>
        </p:nvSpPr>
        <p:spPr>
          <a:xfrm>
            <a:off x="3491880" y="6313675"/>
            <a:ext cx="2772297" cy="338554"/>
          </a:xfrm>
          <a:prstGeom prst="rect">
            <a:avLst/>
          </a:prstGeom>
        </p:spPr>
        <p:txBody>
          <a:bodyPr wrap="none">
            <a:spAutoFit/>
          </a:bodyPr>
          <a:lstStyle/>
          <a:p>
            <a:r>
              <a:rPr lang="en-US" sz="1600" dirty="0" smtClean="0">
                <a:latin typeface="+mn-lt"/>
              </a:rPr>
              <a:t>(Grossbach, Chlan, Tracy,</a:t>
            </a:r>
            <a:r>
              <a:rPr lang="en-GB" sz="1600" dirty="0" smtClean="0">
                <a:latin typeface="+mn-lt"/>
              </a:rPr>
              <a:t> 2011)</a:t>
            </a:r>
            <a:endParaRPr lang="en-US" sz="1600" dirty="0">
              <a:latin typeface="+mn-lt"/>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9480" y="1417638"/>
            <a:ext cx="2465238" cy="3194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65164" y="4611763"/>
            <a:ext cx="252612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HFOV </a:t>
            </a:r>
            <a:r>
              <a:rPr lang="en-US" sz="1200" dirty="0" smtClean="0">
                <a:solidFill>
                  <a:schemeClr val="tx1">
                    <a:lumMod val="75000"/>
                    <a:lumOff val="25000"/>
                  </a:schemeClr>
                </a:solidFill>
                <a:latin typeface="+mn-lt"/>
                <a:hlinkClick r:id="rId4"/>
              </a:rPr>
              <a:t>3100A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Brian </a:t>
            </a:r>
            <a:r>
              <a:rPr lang="en-US" sz="1200" dirty="0" smtClean="0">
                <a:solidFill>
                  <a:schemeClr val="tx1">
                    <a:lumMod val="75000"/>
                    <a:lumOff val="25000"/>
                  </a:schemeClr>
                </a:solidFill>
                <a:latin typeface="+mn-lt"/>
              </a:rPr>
              <a:t>Hall </a:t>
            </a:r>
            <a:r>
              <a:rPr lang="el-GR"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6887738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908720"/>
          </a:xfrm>
        </p:spPr>
        <p:txBody>
          <a:bodyPr>
            <a:noAutofit/>
          </a:bodyPr>
          <a:lstStyle/>
          <a:p>
            <a:pPr lvl="0"/>
            <a:r>
              <a:rPr lang="el-GR" sz="3600" dirty="0"/>
              <a:t>Εξωσωματική Οξυγόνωση</a:t>
            </a:r>
            <a:r>
              <a:rPr lang="en-US" sz="3600" dirty="0"/>
              <a:t> </a:t>
            </a:r>
            <a:r>
              <a:rPr lang="el-GR" sz="3200" dirty="0"/>
              <a:t/>
            </a:r>
            <a:br>
              <a:rPr lang="el-GR" sz="3200" dirty="0"/>
            </a:br>
            <a:r>
              <a:rPr lang="en-US" sz="3200" dirty="0"/>
              <a:t>(</a:t>
            </a:r>
            <a:r>
              <a:rPr lang="el-GR" sz="3200" dirty="0"/>
              <a:t>Ε</a:t>
            </a:r>
            <a:r>
              <a:rPr lang="en-US" sz="3200" dirty="0"/>
              <a:t>xtra - Corporeal Membrane Oxygenation </a:t>
            </a:r>
            <a:r>
              <a:rPr lang="en-US" sz="3200" dirty="0" smtClean="0"/>
              <a:t>- ECMO</a:t>
            </a:r>
            <a:r>
              <a:rPr lang="en-US" sz="3200" dirty="0"/>
              <a:t>)</a:t>
            </a:r>
            <a:endParaRPr lang="el-GR" sz="3200" dirty="0"/>
          </a:p>
        </p:txBody>
      </p:sp>
      <p:grpSp>
        <p:nvGrpSpPr>
          <p:cNvPr id="6" name="Group 5"/>
          <p:cNvGrpSpPr/>
          <p:nvPr/>
        </p:nvGrpSpPr>
        <p:grpSpPr>
          <a:xfrm>
            <a:off x="412653" y="1268760"/>
            <a:ext cx="8229600" cy="1087279"/>
            <a:chOff x="0" y="285774"/>
            <a:chExt cx="8229600" cy="1143080"/>
          </a:xfrm>
        </p:grpSpPr>
        <p:sp>
          <p:nvSpPr>
            <p:cNvPr id="7" name="Rounded Rectangle 6"/>
            <p:cNvSpPr/>
            <p:nvPr/>
          </p:nvSpPr>
          <p:spPr>
            <a:xfrm>
              <a:off x="0" y="285774"/>
              <a:ext cx="8229600" cy="1143080"/>
            </a:xfrm>
            <a:prstGeom prst="roundRect">
              <a:avLst/>
            </a:prstGeom>
            <a:ln>
              <a:solidFill>
                <a:schemeClr val="tx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55801" y="341575"/>
              <a:ext cx="8117998" cy="10314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defTabSz="844550" rtl="0">
                <a:lnSpc>
                  <a:spcPct val="90000"/>
                </a:lnSpc>
                <a:spcBef>
                  <a:spcPct val="0"/>
                </a:spcBef>
                <a:spcAft>
                  <a:spcPct val="35000"/>
                </a:spcAft>
              </a:pPr>
              <a:r>
                <a:rPr lang="el-GR" sz="2400" kern="1200" dirty="0" smtClean="0"/>
                <a:t>Αποτελεί μια νέα, σωτήρια τεχνική εξωσωματικής ανταλλαγής αερίων </a:t>
              </a:r>
              <a:endParaRPr lang="el-GR" sz="2400" kern="1200" dirty="0"/>
            </a:p>
          </p:txBody>
        </p:sp>
      </p:grpSp>
      <p:grpSp>
        <p:nvGrpSpPr>
          <p:cNvPr id="9" name="Group 8"/>
          <p:cNvGrpSpPr/>
          <p:nvPr/>
        </p:nvGrpSpPr>
        <p:grpSpPr>
          <a:xfrm>
            <a:off x="412653" y="2339962"/>
            <a:ext cx="8229599" cy="1053840"/>
            <a:chOff x="0" y="1583958"/>
            <a:chExt cx="8229599" cy="1053840"/>
          </a:xfrm>
        </p:grpSpPr>
        <p:sp>
          <p:nvSpPr>
            <p:cNvPr id="10" name="Rounded Rectangle 9"/>
            <p:cNvSpPr/>
            <p:nvPr/>
          </p:nvSpPr>
          <p:spPr>
            <a:xfrm>
              <a:off x="0" y="1583958"/>
              <a:ext cx="8229599" cy="1053840"/>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51444" y="1635402"/>
              <a:ext cx="8126711" cy="9509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2400" kern="1200" dirty="0" smtClean="0"/>
                <a:t>Η ανταλλαγή των αερίων επιτυγχάνεται με τη χρήση ειδικών μεμβρανών</a:t>
              </a:r>
              <a:endParaRPr lang="el-GR" sz="2400" kern="1200" dirty="0"/>
            </a:p>
          </p:txBody>
        </p:sp>
      </p:grpSp>
      <p:grpSp>
        <p:nvGrpSpPr>
          <p:cNvPr id="12" name="Group 11"/>
          <p:cNvGrpSpPr/>
          <p:nvPr/>
        </p:nvGrpSpPr>
        <p:grpSpPr>
          <a:xfrm>
            <a:off x="412653" y="3401748"/>
            <a:ext cx="8229599" cy="1752078"/>
            <a:chOff x="0" y="2592136"/>
            <a:chExt cx="8229599" cy="1053840"/>
          </a:xfrm>
        </p:grpSpPr>
        <p:sp>
          <p:nvSpPr>
            <p:cNvPr id="13" name="Rounded Rectangle 12"/>
            <p:cNvSpPr/>
            <p:nvPr/>
          </p:nvSpPr>
          <p:spPr>
            <a:xfrm>
              <a:off x="0" y="2592136"/>
              <a:ext cx="8229599" cy="1053840"/>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51444" y="2643580"/>
              <a:ext cx="8126711" cy="9509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2400" kern="1200" dirty="0" smtClean="0"/>
                <a:t>Εφαρμόζεται κυρίως σε νεογνά αλλά και σε ενήλικες, με αναστρέψιμη οξεία αναπνευστική ανεπάρκεια που δεν βελτιώνονται με τις συμβατικές μεθόδους αναπνευστικής υποστήριξης και </a:t>
              </a:r>
              <a:r>
                <a:rPr lang="el-GR" sz="2400" b="1" kern="1200" dirty="0" smtClean="0"/>
                <a:t>μέχρι να δράση η αιτιολογική θεραπεία </a:t>
              </a:r>
              <a:endParaRPr lang="el-GR" sz="2400" kern="1200" dirty="0"/>
            </a:p>
          </p:txBody>
        </p:sp>
      </p:grpSp>
      <p:grpSp>
        <p:nvGrpSpPr>
          <p:cNvPr id="15" name="Group 14"/>
          <p:cNvGrpSpPr/>
          <p:nvPr/>
        </p:nvGrpSpPr>
        <p:grpSpPr>
          <a:xfrm>
            <a:off x="412653" y="5153826"/>
            <a:ext cx="8229599" cy="1323528"/>
            <a:chOff x="0" y="3700697"/>
            <a:chExt cx="8229599" cy="1053840"/>
          </a:xfrm>
        </p:grpSpPr>
        <p:sp>
          <p:nvSpPr>
            <p:cNvPr id="16" name="Rounded Rectangle 15"/>
            <p:cNvSpPr/>
            <p:nvPr/>
          </p:nvSpPr>
          <p:spPr>
            <a:xfrm>
              <a:off x="0" y="3700697"/>
              <a:ext cx="8229599" cy="1053840"/>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51444" y="3752141"/>
              <a:ext cx="8126711" cy="9509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2400" kern="1200" dirty="0" smtClean="0"/>
                <a:t>Είναι </a:t>
              </a:r>
              <a:r>
                <a:rPr lang="el-GR" sz="2400" b="1" kern="1200" dirty="0" smtClean="0"/>
                <a:t>ακριβή</a:t>
              </a:r>
              <a:r>
                <a:rPr lang="el-GR" sz="2400" kern="1200" dirty="0" smtClean="0"/>
                <a:t> μέθοδος και εφαρμόζεται σε </a:t>
              </a:r>
              <a:r>
                <a:rPr lang="el-GR" sz="2400" b="1" kern="1200" dirty="0" smtClean="0"/>
                <a:t>ειδικά κέντρα </a:t>
              </a:r>
              <a:r>
                <a:rPr lang="el-GR" sz="2400" kern="1200" dirty="0" smtClean="0"/>
                <a:t>που διαθέτουν τον κατάλληλο τεχνολογικό εξοπλισμό και την απαιτούμενη εμπειρία </a:t>
              </a:r>
              <a:endParaRPr lang="el-GR" sz="2400" kern="1200" dirty="0"/>
            </a:p>
          </p:txBody>
        </p:sp>
      </p:grpSp>
      <p:sp>
        <p:nvSpPr>
          <p:cNvPr id="3" name="Rectangle 2"/>
          <p:cNvSpPr/>
          <p:nvPr/>
        </p:nvSpPr>
        <p:spPr>
          <a:xfrm>
            <a:off x="5436096" y="6108022"/>
            <a:ext cx="2772297" cy="338554"/>
          </a:xfrm>
          <a:prstGeom prst="rect">
            <a:avLst/>
          </a:prstGeom>
        </p:spPr>
        <p:txBody>
          <a:bodyPr wrap="none">
            <a:spAutoFit/>
          </a:bodyPr>
          <a:lstStyle/>
          <a:p>
            <a:r>
              <a:rPr lang="en-US" sz="1600" dirty="0" smtClean="0">
                <a:latin typeface="+mn-lt"/>
              </a:rPr>
              <a:t>(Grossbach, Chlan, Tracy,</a:t>
            </a:r>
            <a:r>
              <a:rPr lang="en-GB" sz="1600" dirty="0" smtClean="0">
                <a:latin typeface="+mn-lt"/>
              </a:rPr>
              <a:t> 2011)</a:t>
            </a:r>
            <a:endParaRPr lang="en-US" sz="1600" dirty="0">
              <a:latin typeface="+mn-lt"/>
            </a:endParaRPr>
          </a:p>
        </p:txBody>
      </p:sp>
    </p:spTree>
    <p:extLst>
      <p:ext uri="{BB962C8B-B14F-4D97-AF65-F5344CB8AC3E}">
        <p14:creationId xmlns:p14="http://schemas.microsoft.com/office/powerpoint/2010/main" val="137743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818" y="1025352"/>
            <a:ext cx="8229600" cy="5544616"/>
          </a:xfrm>
        </p:spPr>
        <p:txBody>
          <a:bodyPr>
            <a:normAutofit fontScale="92500" lnSpcReduction="20000"/>
          </a:bodyPr>
          <a:lstStyle/>
          <a:p>
            <a:pPr>
              <a:buFont typeface="Wingdings" pitchFamily="2" charset="2"/>
              <a:buChar char="q"/>
            </a:pPr>
            <a:r>
              <a:rPr lang="el-GR" sz="2400" dirty="0" smtClean="0"/>
              <a:t>Ασθενής 50 ετών, σωματικό βάρος 80 </a:t>
            </a:r>
            <a:r>
              <a:rPr lang="en-US" sz="2400" dirty="0" smtClean="0"/>
              <a:t>Kgr, </a:t>
            </a:r>
            <a:r>
              <a:rPr lang="el-GR" sz="2400" dirty="0" smtClean="0"/>
              <a:t>νοσηλεύεται στη ΜΕΘ λόγω πνευμονίας. Είναι κατεσταλμένος, σε Α</a:t>
            </a:r>
            <a:r>
              <a:rPr lang="en-US" sz="2400" dirty="0" smtClean="0"/>
              <a:t>CV </a:t>
            </a:r>
            <a:r>
              <a:rPr lang="el-GR" sz="2400" dirty="0" smtClean="0"/>
              <a:t>με </a:t>
            </a:r>
          </a:p>
          <a:p>
            <a:pPr lvl="2">
              <a:spcBef>
                <a:spcPts val="600"/>
              </a:spcBef>
              <a:buFont typeface="Wingdings" pitchFamily="2" charset="2"/>
              <a:buChar char="v"/>
            </a:pPr>
            <a:r>
              <a:rPr lang="en-US" dirty="0" smtClean="0"/>
              <a:t>TV:450ml, </a:t>
            </a:r>
            <a:endParaRPr lang="el-GR" dirty="0" smtClean="0"/>
          </a:p>
          <a:p>
            <a:pPr lvl="2">
              <a:spcBef>
                <a:spcPts val="600"/>
              </a:spcBef>
              <a:buFont typeface="Wingdings" pitchFamily="2" charset="2"/>
              <a:buChar char="v"/>
            </a:pPr>
            <a:r>
              <a:rPr lang="en-US" dirty="0" smtClean="0"/>
              <a:t>RR:20/min, </a:t>
            </a:r>
            <a:endParaRPr lang="el-GR" dirty="0" smtClean="0"/>
          </a:p>
          <a:p>
            <a:pPr lvl="2">
              <a:spcBef>
                <a:spcPts val="600"/>
              </a:spcBef>
              <a:buFont typeface="Wingdings" pitchFamily="2" charset="2"/>
              <a:buChar char="v"/>
            </a:pPr>
            <a:r>
              <a:rPr lang="en-US" dirty="0" smtClean="0"/>
              <a:t>PEEP:5 </a:t>
            </a:r>
            <a:r>
              <a:rPr lang="el-GR" dirty="0" smtClean="0"/>
              <a:t> </a:t>
            </a:r>
          </a:p>
          <a:p>
            <a:pPr lvl="2">
              <a:spcBef>
                <a:spcPts val="600"/>
              </a:spcBef>
              <a:buFont typeface="Wingdings" pitchFamily="2" charset="2"/>
              <a:buChar char="v"/>
            </a:pPr>
            <a:r>
              <a:rPr lang="en-US" dirty="0" smtClean="0"/>
              <a:t>FiO2:65%.</a:t>
            </a:r>
          </a:p>
          <a:p>
            <a:pPr lvl="1">
              <a:spcBef>
                <a:spcPts val="1200"/>
              </a:spcBef>
              <a:buFont typeface="Wingdings" pitchFamily="2" charset="2"/>
              <a:buChar char="v"/>
            </a:pPr>
            <a:r>
              <a:rPr lang="el-GR" sz="2400" dirty="0" smtClean="0"/>
              <a:t>Αέρια αρτηριακού αίματος:</a:t>
            </a:r>
          </a:p>
          <a:p>
            <a:pPr lvl="2">
              <a:spcBef>
                <a:spcPts val="600"/>
              </a:spcBef>
            </a:pPr>
            <a:r>
              <a:rPr lang="en-US" sz="2200" dirty="0" smtClean="0"/>
              <a:t>PO2:180mmHg,</a:t>
            </a:r>
          </a:p>
          <a:p>
            <a:pPr lvl="2">
              <a:spcBef>
                <a:spcPts val="600"/>
              </a:spcBef>
            </a:pPr>
            <a:r>
              <a:rPr lang="en-US" sz="2200" dirty="0" smtClean="0"/>
              <a:t>PCO2:25mmHg,</a:t>
            </a:r>
          </a:p>
          <a:p>
            <a:pPr lvl="2">
              <a:spcBef>
                <a:spcPts val="600"/>
              </a:spcBef>
            </a:pPr>
            <a:r>
              <a:rPr lang="en-US" sz="2200" dirty="0" smtClean="0"/>
              <a:t>pH:7,54.</a:t>
            </a:r>
          </a:p>
          <a:p>
            <a:pPr>
              <a:spcBef>
                <a:spcPts val="1800"/>
              </a:spcBef>
              <a:buFont typeface="Wingdings" pitchFamily="2" charset="2"/>
              <a:buChar char="q"/>
            </a:pPr>
            <a:r>
              <a:rPr lang="el-GR" sz="2400" b="1" dirty="0" smtClean="0"/>
              <a:t>Ποιές αλλαγές πρέπει να γίνουν στις συνθήκες του αναπνευστήρα;</a:t>
            </a:r>
          </a:p>
          <a:p>
            <a:pPr marL="914400" lvl="1" indent="-457200">
              <a:spcBef>
                <a:spcPts val="600"/>
              </a:spcBef>
              <a:buFont typeface="+mj-lt"/>
              <a:buAutoNum type="arabicPeriod"/>
            </a:pPr>
            <a:r>
              <a:rPr lang="el-GR" sz="2400" b="1" dirty="0" smtClean="0"/>
              <a:t>Μείωση της</a:t>
            </a:r>
            <a:r>
              <a:rPr lang="en-US" sz="2400" b="1" dirty="0" smtClean="0"/>
              <a:t> RR</a:t>
            </a:r>
            <a:r>
              <a:rPr lang="el-GR" sz="2400" b="1" dirty="0" smtClean="0"/>
              <a:t> σε 15/</a:t>
            </a:r>
            <a:r>
              <a:rPr lang="en-US" sz="2400" b="1" dirty="0" smtClean="0"/>
              <a:t>min,</a:t>
            </a:r>
            <a:endParaRPr lang="el-GR" sz="2400" b="1" dirty="0" smtClean="0"/>
          </a:p>
          <a:p>
            <a:pPr marL="914400" lvl="1" indent="-457200">
              <a:spcBef>
                <a:spcPts val="600"/>
              </a:spcBef>
              <a:buFont typeface="+mj-lt"/>
              <a:buAutoNum type="arabicPeriod"/>
            </a:pPr>
            <a:r>
              <a:rPr lang="el-GR" sz="2400" b="1" dirty="0" smtClean="0"/>
              <a:t>Μείωση</a:t>
            </a:r>
            <a:r>
              <a:rPr lang="en-US" sz="2400" b="1" dirty="0" smtClean="0"/>
              <a:t> </a:t>
            </a:r>
            <a:r>
              <a:rPr lang="el-GR" sz="2400" b="1" dirty="0" smtClean="0"/>
              <a:t>του</a:t>
            </a:r>
            <a:r>
              <a:rPr lang="en-US" sz="2400" b="1" dirty="0" smtClean="0"/>
              <a:t>TV</a:t>
            </a:r>
            <a:r>
              <a:rPr lang="el-GR" sz="2400" b="1" dirty="0" smtClean="0"/>
              <a:t> σε </a:t>
            </a:r>
            <a:r>
              <a:rPr lang="en-US" sz="2400" b="1" dirty="0" smtClean="0"/>
              <a:t>4</a:t>
            </a:r>
            <a:r>
              <a:rPr lang="el-GR" sz="2400" b="1" dirty="0" smtClean="0"/>
              <a:t>0</a:t>
            </a:r>
            <a:r>
              <a:rPr lang="en-US" sz="2400" b="1" dirty="0" smtClean="0"/>
              <a:t>0ml,</a:t>
            </a:r>
            <a:endParaRPr lang="el-GR" sz="2400" b="1" dirty="0" smtClean="0"/>
          </a:p>
          <a:p>
            <a:pPr marL="914400" lvl="1" indent="-457200">
              <a:spcBef>
                <a:spcPts val="600"/>
              </a:spcBef>
              <a:buFont typeface="+mj-lt"/>
              <a:buAutoNum type="arabicPeriod"/>
            </a:pPr>
            <a:r>
              <a:rPr lang="el-GR" sz="2400" b="1" dirty="0" smtClean="0"/>
              <a:t>Μείωση</a:t>
            </a:r>
            <a:r>
              <a:rPr lang="en-US" sz="2400" b="1" dirty="0" smtClean="0"/>
              <a:t> </a:t>
            </a:r>
            <a:r>
              <a:rPr lang="el-GR" sz="2400" b="1" dirty="0" smtClean="0"/>
              <a:t>του</a:t>
            </a:r>
            <a:r>
              <a:rPr lang="en-US" sz="2400" b="1" dirty="0"/>
              <a:t> </a:t>
            </a:r>
            <a:r>
              <a:rPr lang="en-US" sz="2400" b="1" dirty="0" smtClean="0"/>
              <a:t>FiO2</a:t>
            </a:r>
            <a:r>
              <a:rPr lang="el-GR" sz="2400" b="1" dirty="0" smtClean="0"/>
              <a:t> σε 50</a:t>
            </a:r>
            <a:r>
              <a:rPr lang="en-US" sz="2400" b="1" dirty="0" smtClean="0"/>
              <a:t>%,</a:t>
            </a:r>
            <a:endParaRPr lang="el-GR" sz="2400" b="1" dirty="0" smtClean="0"/>
          </a:p>
          <a:p>
            <a:pPr marL="914400" lvl="1" indent="-457200">
              <a:spcBef>
                <a:spcPts val="600"/>
              </a:spcBef>
              <a:buFont typeface="+mj-lt"/>
              <a:buAutoNum type="arabicPeriod"/>
            </a:pPr>
            <a:r>
              <a:rPr lang="el-GR" sz="2400" b="1" dirty="0" smtClean="0"/>
              <a:t>Καμία αλλαγή. Όλα είναι καλά.</a:t>
            </a:r>
            <a:endParaRPr lang="el-GR" sz="2400" b="1" dirty="0"/>
          </a:p>
        </p:txBody>
      </p:sp>
      <p:sp>
        <p:nvSpPr>
          <p:cNvPr id="4" name="Title 3"/>
          <p:cNvSpPr>
            <a:spLocks noGrp="1"/>
          </p:cNvSpPr>
          <p:nvPr>
            <p:ph type="title"/>
          </p:nvPr>
        </p:nvSpPr>
        <p:spPr/>
        <p:txBody>
          <a:bodyPr/>
          <a:lstStyle/>
          <a:p>
            <a:r>
              <a:rPr lang="el-GR" dirty="0"/>
              <a:t>Κλινικό παράδειγμα</a:t>
            </a:r>
            <a:r>
              <a:rPr lang="en-US" dirty="0"/>
              <a:t> </a:t>
            </a:r>
            <a:r>
              <a:rPr lang="el-GR" dirty="0"/>
              <a:t>(</a:t>
            </a:r>
            <a:r>
              <a:rPr lang="en-US" dirty="0"/>
              <a:t>1</a:t>
            </a:r>
            <a:r>
              <a:rPr lang="el-GR" baseline="30000" dirty="0"/>
              <a:t>ο</a:t>
            </a:r>
            <a:r>
              <a:rPr lang="el-GR" dirty="0" smtClean="0"/>
              <a:t>)</a:t>
            </a:r>
            <a:r>
              <a:rPr lang="en-US" dirty="0" smtClean="0"/>
              <a:t> </a:t>
            </a:r>
            <a:r>
              <a:rPr lang="en-US" sz="2800" b="0" dirty="0" smtClean="0"/>
              <a:t>(1 </a:t>
            </a:r>
            <a:r>
              <a:rPr lang="el-GR" sz="2800" b="0" dirty="0" smtClean="0"/>
              <a:t>από </a:t>
            </a:r>
            <a:r>
              <a:rPr lang="en-US" sz="2800" b="0" dirty="0" smtClean="0"/>
              <a:t>2</a:t>
            </a:r>
            <a:r>
              <a:rPr lang="el-GR" sz="2800" b="0" dirty="0" smtClean="0"/>
              <a:t>)</a:t>
            </a:r>
            <a:endParaRPr lang="el-GR" sz="2800" b="0" dirty="0"/>
          </a:p>
        </p:txBody>
      </p:sp>
    </p:spTree>
    <p:extLst>
      <p:ext uri="{BB962C8B-B14F-4D97-AF65-F5344CB8AC3E}">
        <p14:creationId xmlns:p14="http://schemas.microsoft.com/office/powerpoint/2010/main" val="250464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30426"/>
            <a:ext cx="8229600" cy="5638934"/>
          </a:xfrm>
        </p:spPr>
        <p:txBody>
          <a:bodyPr>
            <a:normAutofit fontScale="70000" lnSpcReduction="20000"/>
          </a:bodyPr>
          <a:lstStyle/>
          <a:p>
            <a:pPr>
              <a:buFont typeface="Wingdings" pitchFamily="2" charset="2"/>
              <a:buChar char="q"/>
            </a:pPr>
            <a:r>
              <a:rPr lang="el-GR" sz="3100" dirty="0" smtClean="0"/>
              <a:t>Ασθενής 50 ετών, σωματικό βάρος 80 </a:t>
            </a:r>
            <a:r>
              <a:rPr lang="en-US" sz="3100" dirty="0" smtClean="0"/>
              <a:t>Kgr, </a:t>
            </a:r>
            <a:r>
              <a:rPr lang="el-GR" sz="3100" dirty="0" smtClean="0"/>
              <a:t>νοσηλεύεται στη ΜΕΘ λόγω πνευμονίας. Είναι κατεσταλμένος, σε Α</a:t>
            </a:r>
            <a:r>
              <a:rPr lang="en-US" sz="3100" dirty="0" smtClean="0"/>
              <a:t>CV </a:t>
            </a:r>
            <a:r>
              <a:rPr lang="el-GR" sz="3100" dirty="0" smtClean="0"/>
              <a:t>με </a:t>
            </a:r>
          </a:p>
          <a:p>
            <a:pPr lvl="2">
              <a:spcBef>
                <a:spcPts val="600"/>
              </a:spcBef>
              <a:buFont typeface="Wingdings" pitchFamily="2" charset="2"/>
              <a:buChar char="v"/>
            </a:pPr>
            <a:r>
              <a:rPr lang="en-US" sz="3100" dirty="0" smtClean="0"/>
              <a:t>TV:450ml, </a:t>
            </a:r>
            <a:endParaRPr lang="el-GR" sz="3100" dirty="0" smtClean="0"/>
          </a:p>
          <a:p>
            <a:pPr lvl="2">
              <a:spcBef>
                <a:spcPts val="600"/>
              </a:spcBef>
              <a:buFont typeface="Wingdings" pitchFamily="2" charset="2"/>
              <a:buChar char="v"/>
            </a:pPr>
            <a:r>
              <a:rPr lang="en-US" sz="3100" dirty="0" smtClean="0"/>
              <a:t>RR:20/min, </a:t>
            </a:r>
            <a:endParaRPr lang="el-GR" sz="3100" dirty="0" smtClean="0"/>
          </a:p>
          <a:p>
            <a:pPr lvl="2">
              <a:spcBef>
                <a:spcPts val="600"/>
              </a:spcBef>
              <a:buFont typeface="Wingdings" pitchFamily="2" charset="2"/>
              <a:buChar char="v"/>
            </a:pPr>
            <a:r>
              <a:rPr lang="en-US" sz="3100" dirty="0" smtClean="0"/>
              <a:t>PEEP:5 </a:t>
            </a:r>
            <a:r>
              <a:rPr lang="el-GR" sz="3100" dirty="0" smtClean="0"/>
              <a:t>και </a:t>
            </a:r>
          </a:p>
          <a:p>
            <a:pPr lvl="2">
              <a:spcBef>
                <a:spcPts val="600"/>
              </a:spcBef>
              <a:buFont typeface="Wingdings" pitchFamily="2" charset="2"/>
              <a:buChar char="v"/>
            </a:pPr>
            <a:r>
              <a:rPr lang="en-US" sz="3100" dirty="0" smtClean="0"/>
              <a:t>FiO2:65%.</a:t>
            </a:r>
          </a:p>
          <a:p>
            <a:pPr lvl="1">
              <a:spcBef>
                <a:spcPts val="1200"/>
              </a:spcBef>
              <a:buFont typeface="Wingdings" pitchFamily="2" charset="2"/>
              <a:buChar char="v"/>
            </a:pPr>
            <a:r>
              <a:rPr lang="el-GR" sz="3100" dirty="0" smtClean="0"/>
              <a:t>Αέρια αρτηριακού αίματος:</a:t>
            </a:r>
          </a:p>
          <a:p>
            <a:pPr lvl="2">
              <a:spcBef>
                <a:spcPts val="600"/>
              </a:spcBef>
            </a:pPr>
            <a:r>
              <a:rPr lang="en-US" sz="3100" dirty="0" smtClean="0"/>
              <a:t>PO2:180mmHg</a:t>
            </a:r>
            <a:r>
              <a:rPr lang="el-GR" sz="3100" dirty="0" smtClean="0"/>
              <a:t>,</a:t>
            </a:r>
            <a:endParaRPr lang="en-US" sz="3100" dirty="0" smtClean="0"/>
          </a:p>
          <a:p>
            <a:pPr lvl="2">
              <a:spcBef>
                <a:spcPts val="600"/>
              </a:spcBef>
            </a:pPr>
            <a:r>
              <a:rPr lang="en-US" sz="3100" dirty="0" smtClean="0"/>
              <a:t>PCO2:25mmHg</a:t>
            </a:r>
            <a:r>
              <a:rPr lang="el-GR" sz="3100" dirty="0" smtClean="0"/>
              <a:t>,</a:t>
            </a:r>
            <a:endParaRPr lang="en-US" sz="3100" dirty="0" smtClean="0"/>
          </a:p>
          <a:p>
            <a:pPr lvl="2">
              <a:spcBef>
                <a:spcPts val="600"/>
              </a:spcBef>
            </a:pPr>
            <a:r>
              <a:rPr lang="en-US" sz="3100" dirty="0" smtClean="0"/>
              <a:t>pH:7,54</a:t>
            </a:r>
            <a:r>
              <a:rPr lang="el-GR" sz="3100" dirty="0" smtClean="0"/>
              <a:t>.</a:t>
            </a:r>
            <a:endParaRPr lang="en-US" sz="3100" b="1" dirty="0" smtClean="0"/>
          </a:p>
          <a:p>
            <a:pPr>
              <a:spcBef>
                <a:spcPts val="1800"/>
              </a:spcBef>
              <a:buFont typeface="Wingdings" pitchFamily="2" charset="2"/>
              <a:buChar char="q"/>
            </a:pPr>
            <a:r>
              <a:rPr lang="el-GR" sz="3100" b="1" dirty="0" smtClean="0"/>
              <a:t>Ποιες αλλαγές πρέπει να γίνουν στις συνθήκες του αναπνευστήρα;</a:t>
            </a:r>
          </a:p>
          <a:p>
            <a:pPr marL="971550" lvl="1" indent="-514350">
              <a:spcBef>
                <a:spcPts val="600"/>
              </a:spcBef>
              <a:buFont typeface="+mj-lt"/>
              <a:buAutoNum type="arabicPeriod"/>
            </a:pPr>
            <a:r>
              <a:rPr lang="el-GR" sz="3100" b="1" dirty="0" smtClean="0">
                <a:solidFill>
                  <a:srgbClr val="820000"/>
                </a:solidFill>
              </a:rPr>
              <a:t>Μείωση της</a:t>
            </a:r>
            <a:r>
              <a:rPr lang="en-US" sz="3100" b="1" dirty="0" smtClean="0">
                <a:solidFill>
                  <a:srgbClr val="820000"/>
                </a:solidFill>
              </a:rPr>
              <a:t> RR</a:t>
            </a:r>
            <a:r>
              <a:rPr lang="el-GR" sz="3100" b="1" dirty="0" smtClean="0">
                <a:solidFill>
                  <a:srgbClr val="820000"/>
                </a:solidFill>
              </a:rPr>
              <a:t> σε 15/</a:t>
            </a:r>
            <a:r>
              <a:rPr lang="en-US" sz="3100" b="1" dirty="0" smtClean="0">
                <a:solidFill>
                  <a:srgbClr val="820000"/>
                </a:solidFill>
              </a:rPr>
              <a:t>min</a:t>
            </a:r>
            <a:r>
              <a:rPr lang="el-GR" sz="3100" b="1" dirty="0" smtClean="0">
                <a:solidFill>
                  <a:srgbClr val="820000"/>
                </a:solidFill>
              </a:rPr>
              <a:t>,</a:t>
            </a:r>
          </a:p>
          <a:p>
            <a:pPr marL="971550" lvl="1" indent="-514350">
              <a:spcBef>
                <a:spcPts val="600"/>
              </a:spcBef>
              <a:buFont typeface="+mj-lt"/>
              <a:buAutoNum type="arabicPeriod"/>
            </a:pPr>
            <a:r>
              <a:rPr lang="el-GR" sz="3100" dirty="0" smtClean="0"/>
              <a:t>Μείωση</a:t>
            </a:r>
            <a:r>
              <a:rPr lang="en-US" sz="3100" dirty="0" smtClean="0"/>
              <a:t> </a:t>
            </a:r>
            <a:r>
              <a:rPr lang="el-GR" sz="3100" dirty="0" smtClean="0"/>
              <a:t>του</a:t>
            </a:r>
            <a:r>
              <a:rPr lang="en-US" sz="3100" dirty="0" smtClean="0"/>
              <a:t>TV</a:t>
            </a:r>
            <a:r>
              <a:rPr lang="el-GR" sz="3100" dirty="0" smtClean="0"/>
              <a:t> σε </a:t>
            </a:r>
            <a:r>
              <a:rPr lang="en-US" sz="3100" dirty="0" smtClean="0"/>
              <a:t>4</a:t>
            </a:r>
            <a:r>
              <a:rPr lang="el-GR" sz="3100" dirty="0" smtClean="0"/>
              <a:t>0</a:t>
            </a:r>
            <a:r>
              <a:rPr lang="en-US" sz="3100" dirty="0" smtClean="0"/>
              <a:t>0ml</a:t>
            </a:r>
            <a:r>
              <a:rPr lang="el-GR" sz="3100" dirty="0" smtClean="0"/>
              <a:t>,</a:t>
            </a:r>
            <a:endParaRPr lang="el-GR" sz="3100" dirty="0" smtClean="0">
              <a:solidFill>
                <a:srgbClr val="820000"/>
              </a:solidFill>
            </a:endParaRPr>
          </a:p>
          <a:p>
            <a:pPr marL="971550" lvl="1" indent="-514350">
              <a:spcBef>
                <a:spcPts val="600"/>
              </a:spcBef>
              <a:buFont typeface="+mj-lt"/>
              <a:buAutoNum type="arabicPeriod"/>
            </a:pPr>
            <a:r>
              <a:rPr lang="el-GR" sz="3100" b="1" dirty="0" smtClean="0">
                <a:solidFill>
                  <a:srgbClr val="820000"/>
                </a:solidFill>
              </a:rPr>
              <a:t>Μείωση</a:t>
            </a:r>
            <a:r>
              <a:rPr lang="en-US" sz="3100" b="1" dirty="0" smtClean="0">
                <a:solidFill>
                  <a:srgbClr val="820000"/>
                </a:solidFill>
              </a:rPr>
              <a:t> </a:t>
            </a:r>
            <a:r>
              <a:rPr lang="el-GR" sz="3100" b="1" dirty="0" smtClean="0">
                <a:solidFill>
                  <a:srgbClr val="820000"/>
                </a:solidFill>
              </a:rPr>
              <a:t>του</a:t>
            </a:r>
            <a:r>
              <a:rPr lang="en-US" sz="3100" b="1" dirty="0">
                <a:solidFill>
                  <a:srgbClr val="820000"/>
                </a:solidFill>
              </a:rPr>
              <a:t> </a:t>
            </a:r>
            <a:r>
              <a:rPr lang="en-US" sz="3100" b="1" dirty="0" smtClean="0">
                <a:solidFill>
                  <a:srgbClr val="820000"/>
                </a:solidFill>
              </a:rPr>
              <a:t>FiO2</a:t>
            </a:r>
            <a:r>
              <a:rPr lang="el-GR" sz="3100" b="1" dirty="0" smtClean="0">
                <a:solidFill>
                  <a:srgbClr val="820000"/>
                </a:solidFill>
              </a:rPr>
              <a:t> σε 50</a:t>
            </a:r>
            <a:r>
              <a:rPr lang="en-US" sz="3100" b="1" dirty="0" smtClean="0">
                <a:solidFill>
                  <a:srgbClr val="820000"/>
                </a:solidFill>
              </a:rPr>
              <a:t>%</a:t>
            </a:r>
            <a:r>
              <a:rPr lang="el-GR" sz="3100" b="1" dirty="0" smtClean="0">
                <a:solidFill>
                  <a:srgbClr val="820000"/>
                </a:solidFill>
              </a:rPr>
              <a:t>,</a:t>
            </a:r>
          </a:p>
          <a:p>
            <a:pPr marL="971550" lvl="1" indent="-514350">
              <a:spcBef>
                <a:spcPts val="600"/>
              </a:spcBef>
              <a:buFont typeface="+mj-lt"/>
              <a:buAutoNum type="arabicPeriod"/>
            </a:pPr>
            <a:r>
              <a:rPr lang="el-GR" sz="3100" dirty="0" smtClean="0"/>
              <a:t>Καμία αλλαγή. Όλα είναι καλά.</a:t>
            </a:r>
            <a:endParaRPr lang="el-GR" sz="3100" dirty="0"/>
          </a:p>
        </p:txBody>
      </p:sp>
      <p:sp>
        <p:nvSpPr>
          <p:cNvPr id="4" name="Title 3"/>
          <p:cNvSpPr>
            <a:spLocks noGrp="1"/>
          </p:cNvSpPr>
          <p:nvPr>
            <p:ph type="title"/>
          </p:nvPr>
        </p:nvSpPr>
        <p:spPr/>
        <p:txBody>
          <a:bodyPr/>
          <a:lstStyle/>
          <a:p>
            <a:r>
              <a:rPr lang="el-GR" dirty="0"/>
              <a:t>Κλινικό παράδειγμα</a:t>
            </a:r>
            <a:r>
              <a:rPr lang="en-US" dirty="0"/>
              <a:t> </a:t>
            </a:r>
            <a:r>
              <a:rPr lang="el-GR" dirty="0"/>
              <a:t>(</a:t>
            </a:r>
            <a:r>
              <a:rPr lang="en-US" dirty="0"/>
              <a:t>1</a:t>
            </a:r>
            <a:r>
              <a:rPr lang="el-GR" baseline="30000" dirty="0"/>
              <a:t>ο</a:t>
            </a:r>
            <a:r>
              <a:rPr lang="el-GR" dirty="0"/>
              <a:t>)</a:t>
            </a:r>
            <a:r>
              <a:rPr lang="en-US" dirty="0"/>
              <a:t> </a:t>
            </a:r>
            <a:r>
              <a:rPr lang="en-US" sz="2800" b="0" dirty="0" smtClean="0"/>
              <a:t>(</a:t>
            </a:r>
            <a:r>
              <a:rPr lang="el-GR" sz="2800" b="0" dirty="0" smtClean="0"/>
              <a:t>2</a:t>
            </a:r>
            <a:r>
              <a:rPr lang="en-US" sz="2800" b="0" dirty="0" smtClean="0"/>
              <a:t> </a:t>
            </a:r>
            <a:r>
              <a:rPr lang="el-GR" sz="2800" b="0" dirty="0"/>
              <a:t>από </a:t>
            </a:r>
            <a:r>
              <a:rPr lang="en-US" sz="2800" b="0" dirty="0" smtClean="0"/>
              <a:t>2</a:t>
            </a:r>
            <a:r>
              <a:rPr lang="el-GR" sz="2800" b="0" dirty="0" smtClean="0"/>
              <a:t>)</a:t>
            </a:r>
            <a:endParaRPr lang="el-GR" dirty="0"/>
          </a:p>
        </p:txBody>
      </p:sp>
    </p:spTree>
    <p:extLst>
      <p:ext uri="{BB962C8B-B14F-4D97-AF65-F5344CB8AC3E}">
        <p14:creationId xmlns:p14="http://schemas.microsoft.com/office/powerpoint/2010/main" val="1904285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Κλινικό παράδειγμα</a:t>
            </a:r>
            <a:r>
              <a:rPr lang="en-US" dirty="0"/>
              <a:t> </a:t>
            </a:r>
            <a:r>
              <a:rPr lang="el-GR" dirty="0" smtClean="0"/>
              <a:t>(2</a:t>
            </a:r>
            <a:r>
              <a:rPr lang="el-GR" baseline="30000" dirty="0" smtClean="0"/>
              <a:t>ο</a:t>
            </a:r>
            <a:r>
              <a:rPr lang="el-GR" dirty="0"/>
              <a:t>)</a:t>
            </a:r>
            <a:r>
              <a:rPr lang="en-US" dirty="0"/>
              <a:t> </a:t>
            </a:r>
            <a:r>
              <a:rPr lang="en-US" sz="2800" b="0" dirty="0" smtClean="0"/>
              <a:t>(1 </a:t>
            </a:r>
            <a:r>
              <a:rPr lang="el-GR" sz="2800" b="0" dirty="0"/>
              <a:t>από </a:t>
            </a:r>
            <a:r>
              <a:rPr lang="en-US" sz="2800" b="0" dirty="0" smtClean="0"/>
              <a:t>4</a:t>
            </a:r>
            <a:r>
              <a:rPr lang="el-GR" sz="2800" b="0" dirty="0" smtClean="0"/>
              <a:t>)</a:t>
            </a:r>
            <a:endParaRPr lang="el-GR" dirty="0"/>
          </a:p>
        </p:txBody>
      </p:sp>
      <p:sp>
        <p:nvSpPr>
          <p:cNvPr id="3" name="Content Placeholder 2"/>
          <p:cNvSpPr>
            <a:spLocks noGrp="1"/>
          </p:cNvSpPr>
          <p:nvPr>
            <p:ph idx="1"/>
          </p:nvPr>
        </p:nvSpPr>
        <p:spPr>
          <a:xfrm>
            <a:off x="467544" y="980728"/>
            <a:ext cx="8229600" cy="5688632"/>
          </a:xfrm>
        </p:spPr>
        <p:txBody>
          <a:bodyPr>
            <a:normAutofit lnSpcReduction="10000"/>
          </a:bodyPr>
          <a:lstStyle/>
          <a:p>
            <a:r>
              <a:rPr lang="el-GR" sz="2400" dirty="0" smtClean="0"/>
              <a:t>Ασθενής 80 ετών, έχει </a:t>
            </a:r>
            <a:r>
              <a:rPr lang="el-GR" sz="2400" dirty="0"/>
              <a:t> </a:t>
            </a:r>
            <a:r>
              <a:rPr lang="el-GR" sz="2400" dirty="0" smtClean="0"/>
              <a:t>σωματικό βάρος 90 </a:t>
            </a:r>
            <a:r>
              <a:rPr lang="en-US" sz="2400" dirty="0" smtClean="0"/>
              <a:t>Kgr</a:t>
            </a:r>
            <a:r>
              <a:rPr lang="el-GR" sz="2400" dirty="0" smtClean="0"/>
              <a:t>  και ιστορικό ΧΑΠ με οξυγονοθεραπεία κατ΄οίκον. Νοσηλεύεται στη ΜΕΘ με εμπύρετο λόγω λοίμωξης αναπνευστικού. Βρίσκεται κατεσταλμένος σε </a:t>
            </a:r>
            <a:r>
              <a:rPr lang="en-US" sz="2400" dirty="0" smtClean="0"/>
              <a:t>ACV</a:t>
            </a:r>
            <a:r>
              <a:rPr lang="el-GR" sz="2400" dirty="0" smtClean="0"/>
              <a:t> με:</a:t>
            </a:r>
          </a:p>
          <a:p>
            <a:pPr lvl="2">
              <a:spcBef>
                <a:spcPts val="1200"/>
              </a:spcBef>
              <a:buFont typeface="Wingdings" pitchFamily="2" charset="2"/>
              <a:buChar char="v"/>
            </a:pPr>
            <a:r>
              <a:rPr lang="en-US" dirty="0" smtClean="0"/>
              <a:t>TV:</a:t>
            </a:r>
            <a:r>
              <a:rPr lang="el-GR" dirty="0" smtClean="0"/>
              <a:t>500</a:t>
            </a:r>
            <a:r>
              <a:rPr lang="en-US" dirty="0" smtClean="0"/>
              <a:t>ml</a:t>
            </a:r>
            <a:r>
              <a:rPr lang="en-US" dirty="0"/>
              <a:t>, </a:t>
            </a:r>
            <a:endParaRPr lang="el-GR" dirty="0"/>
          </a:p>
          <a:p>
            <a:pPr lvl="2">
              <a:spcBef>
                <a:spcPts val="1200"/>
              </a:spcBef>
              <a:buFont typeface="Wingdings" pitchFamily="2" charset="2"/>
              <a:buChar char="v"/>
            </a:pPr>
            <a:r>
              <a:rPr lang="en-US" dirty="0"/>
              <a:t>RR:20/min, </a:t>
            </a:r>
            <a:endParaRPr lang="el-GR" dirty="0"/>
          </a:p>
          <a:p>
            <a:pPr lvl="2">
              <a:spcBef>
                <a:spcPts val="1200"/>
              </a:spcBef>
              <a:buFont typeface="Wingdings" pitchFamily="2" charset="2"/>
              <a:buChar char="v"/>
            </a:pPr>
            <a:r>
              <a:rPr lang="en-US" dirty="0"/>
              <a:t>PEEP:5 </a:t>
            </a:r>
            <a:r>
              <a:rPr lang="el-GR" dirty="0"/>
              <a:t> </a:t>
            </a:r>
          </a:p>
          <a:p>
            <a:pPr lvl="2">
              <a:spcBef>
                <a:spcPts val="1200"/>
              </a:spcBef>
              <a:buFont typeface="Wingdings" pitchFamily="2" charset="2"/>
              <a:buChar char="v"/>
            </a:pPr>
            <a:r>
              <a:rPr lang="en-US" dirty="0" smtClean="0"/>
              <a:t>FiO2:</a:t>
            </a:r>
            <a:r>
              <a:rPr lang="el-GR" dirty="0" smtClean="0"/>
              <a:t>70</a:t>
            </a:r>
            <a:r>
              <a:rPr lang="en-US" dirty="0" smtClean="0"/>
              <a:t>%.</a:t>
            </a:r>
            <a:endParaRPr lang="en-US" dirty="0"/>
          </a:p>
          <a:p>
            <a:pPr lvl="1">
              <a:spcBef>
                <a:spcPts val="1200"/>
              </a:spcBef>
              <a:buFont typeface="Wingdings" pitchFamily="2" charset="2"/>
              <a:buChar char="v"/>
            </a:pPr>
            <a:r>
              <a:rPr lang="el-GR" sz="2400" dirty="0"/>
              <a:t>Αέρια αρτηριακού αίματος:</a:t>
            </a:r>
          </a:p>
          <a:p>
            <a:pPr lvl="2">
              <a:spcBef>
                <a:spcPts val="1200"/>
              </a:spcBef>
            </a:pPr>
            <a:r>
              <a:rPr lang="en-US" dirty="0" smtClean="0"/>
              <a:t>P</a:t>
            </a:r>
            <a:r>
              <a:rPr lang="el-GR" dirty="0" smtClean="0"/>
              <a:t>α</a:t>
            </a:r>
            <a:r>
              <a:rPr lang="en-US" dirty="0" smtClean="0"/>
              <a:t>O2:1</a:t>
            </a:r>
            <a:r>
              <a:rPr lang="el-GR" dirty="0" smtClean="0"/>
              <a:t>08</a:t>
            </a:r>
            <a:r>
              <a:rPr lang="en-US" dirty="0" smtClean="0"/>
              <a:t>mmHg</a:t>
            </a:r>
            <a:endParaRPr lang="en-US" dirty="0"/>
          </a:p>
          <a:p>
            <a:pPr lvl="2">
              <a:spcBef>
                <a:spcPts val="1200"/>
              </a:spcBef>
            </a:pPr>
            <a:r>
              <a:rPr lang="en-US" dirty="0" smtClean="0"/>
              <a:t>PCO2:</a:t>
            </a:r>
            <a:r>
              <a:rPr lang="el-GR" dirty="0" smtClean="0"/>
              <a:t>35</a:t>
            </a:r>
            <a:r>
              <a:rPr lang="en-US" dirty="0" smtClean="0"/>
              <a:t>mmHg</a:t>
            </a:r>
            <a:endParaRPr lang="en-US" dirty="0"/>
          </a:p>
          <a:p>
            <a:pPr lvl="2">
              <a:spcBef>
                <a:spcPts val="1200"/>
              </a:spcBef>
            </a:pPr>
            <a:r>
              <a:rPr lang="en-US" dirty="0" smtClean="0"/>
              <a:t>pH:7,</a:t>
            </a:r>
            <a:r>
              <a:rPr lang="el-GR" dirty="0" smtClean="0"/>
              <a:t>4</a:t>
            </a:r>
            <a:r>
              <a:rPr lang="en-US" dirty="0" smtClean="0"/>
              <a:t>5</a:t>
            </a:r>
            <a:endParaRPr lang="en-US" dirty="0"/>
          </a:p>
        </p:txBody>
      </p:sp>
    </p:spTree>
    <p:extLst>
      <p:ext uri="{BB962C8B-B14F-4D97-AF65-F5344CB8AC3E}">
        <p14:creationId xmlns:p14="http://schemas.microsoft.com/office/powerpoint/2010/main" val="3223847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παράδειγμα</a:t>
            </a:r>
            <a:r>
              <a:rPr lang="en-US" dirty="0"/>
              <a:t> </a:t>
            </a:r>
            <a:r>
              <a:rPr lang="el-GR" dirty="0"/>
              <a:t>(2</a:t>
            </a:r>
            <a:r>
              <a:rPr lang="el-GR" baseline="30000" dirty="0"/>
              <a:t>ο</a:t>
            </a:r>
            <a:r>
              <a:rPr lang="el-GR" dirty="0"/>
              <a:t>)</a:t>
            </a:r>
            <a:r>
              <a:rPr lang="en-US" dirty="0"/>
              <a:t> </a:t>
            </a:r>
            <a:r>
              <a:rPr lang="en-US" sz="2800" b="0" dirty="0" smtClean="0"/>
              <a:t>(2 </a:t>
            </a:r>
            <a:r>
              <a:rPr lang="el-GR" sz="2800" b="0" dirty="0"/>
              <a:t>από </a:t>
            </a:r>
            <a:r>
              <a:rPr lang="en-US" sz="2800" b="0" dirty="0" smtClean="0"/>
              <a:t>4</a:t>
            </a:r>
            <a:r>
              <a:rPr lang="el-GR" sz="2800" b="0" dirty="0" smtClean="0"/>
              <a:t>)</a:t>
            </a:r>
            <a:endParaRPr lang="el-GR" dirty="0"/>
          </a:p>
        </p:txBody>
      </p:sp>
      <p:sp>
        <p:nvSpPr>
          <p:cNvPr id="3" name="Θέση περιεχομένου 2"/>
          <p:cNvSpPr>
            <a:spLocks noGrp="1"/>
          </p:cNvSpPr>
          <p:nvPr>
            <p:ph idx="1"/>
          </p:nvPr>
        </p:nvSpPr>
        <p:spPr/>
        <p:txBody>
          <a:bodyPr>
            <a:normAutofit/>
          </a:bodyPr>
          <a:lstStyle/>
          <a:p>
            <a:pPr>
              <a:buFont typeface="Wingdings" pitchFamily="2" charset="2"/>
              <a:buChar char="q"/>
            </a:pPr>
            <a:r>
              <a:rPr lang="el-GR" sz="2400" b="1" dirty="0"/>
              <a:t>Ποιές αλλαγές πρέπει να γίνουν στις συνθήκες του αναπνευστήρα;</a:t>
            </a:r>
          </a:p>
          <a:p>
            <a:pPr lvl="1">
              <a:spcBef>
                <a:spcPts val="1200"/>
              </a:spcBef>
              <a:buFont typeface="Wingdings" pitchFamily="2" charset="2"/>
              <a:buChar char="v"/>
            </a:pPr>
            <a:r>
              <a:rPr lang="el-GR" sz="2200" dirty="0"/>
              <a:t>1</a:t>
            </a:r>
            <a:r>
              <a:rPr lang="el-GR" sz="2200" baseline="30000" dirty="0"/>
              <a:t>ον</a:t>
            </a:r>
            <a:r>
              <a:rPr lang="el-GR" sz="2200" dirty="0"/>
              <a:t> :Καμμία αλλαγή αφού έχει φυσιολογικά αέρια </a:t>
            </a:r>
            <a:r>
              <a:rPr lang="el-GR" sz="2200" dirty="0" smtClean="0"/>
              <a:t>αίματος,</a:t>
            </a:r>
            <a:endParaRPr lang="el-GR" sz="2200" dirty="0"/>
          </a:p>
          <a:p>
            <a:pPr lvl="1">
              <a:spcBef>
                <a:spcPts val="1200"/>
              </a:spcBef>
              <a:buFont typeface="Wingdings" pitchFamily="2" charset="2"/>
              <a:buChar char="v"/>
            </a:pPr>
            <a:r>
              <a:rPr lang="el-GR" sz="2200" dirty="0"/>
              <a:t>2</a:t>
            </a:r>
            <a:r>
              <a:rPr lang="el-GR" sz="2200" baseline="30000" dirty="0"/>
              <a:t>ον</a:t>
            </a:r>
            <a:r>
              <a:rPr lang="el-GR" sz="2200" dirty="0"/>
              <a:t>: Μείωση του </a:t>
            </a:r>
            <a:r>
              <a:rPr lang="en-US" sz="2200" dirty="0"/>
              <a:t>FiO2</a:t>
            </a:r>
            <a:r>
              <a:rPr lang="el-GR" sz="2200" dirty="0"/>
              <a:t> με στόχο </a:t>
            </a:r>
            <a:r>
              <a:rPr lang="en-US" sz="2200" dirty="0"/>
              <a:t>P</a:t>
            </a:r>
            <a:r>
              <a:rPr lang="el-GR" sz="2200" dirty="0"/>
              <a:t>αΟ2&gt;55-62</a:t>
            </a:r>
            <a:r>
              <a:rPr lang="en-US" sz="2200" dirty="0"/>
              <a:t> </a:t>
            </a:r>
            <a:r>
              <a:rPr lang="en-US" sz="2200" dirty="0" smtClean="0"/>
              <a:t>mmHg</a:t>
            </a:r>
            <a:r>
              <a:rPr lang="el-GR" sz="2200" dirty="0" smtClean="0"/>
              <a:t>,</a:t>
            </a:r>
            <a:endParaRPr lang="el-GR" sz="2200" dirty="0"/>
          </a:p>
          <a:p>
            <a:pPr lvl="1">
              <a:spcBef>
                <a:spcPts val="1200"/>
              </a:spcBef>
              <a:buFont typeface="Wingdings" pitchFamily="2" charset="2"/>
              <a:buChar char="v"/>
            </a:pPr>
            <a:r>
              <a:rPr lang="el-GR" sz="2200" dirty="0"/>
              <a:t>3</a:t>
            </a:r>
            <a:r>
              <a:rPr lang="el-GR" sz="2200" baseline="30000" dirty="0"/>
              <a:t>ον</a:t>
            </a:r>
            <a:r>
              <a:rPr lang="el-GR" sz="2200" dirty="0"/>
              <a:t> :Μείωση της</a:t>
            </a:r>
            <a:r>
              <a:rPr lang="en-US" sz="2200" dirty="0"/>
              <a:t> RR</a:t>
            </a:r>
            <a:r>
              <a:rPr lang="el-GR" sz="2200" dirty="0"/>
              <a:t> σε 16/</a:t>
            </a:r>
            <a:r>
              <a:rPr lang="en-US" sz="2200" dirty="0"/>
              <a:t>min </a:t>
            </a:r>
            <a:r>
              <a:rPr lang="el-GR" sz="2200" dirty="0"/>
              <a:t>με στόχο την άνοδο της </a:t>
            </a:r>
            <a:r>
              <a:rPr lang="en-US" sz="2200" dirty="0"/>
              <a:t>PCO2</a:t>
            </a:r>
            <a:r>
              <a:rPr lang="el-GR" sz="2200" dirty="0"/>
              <a:t> και </a:t>
            </a:r>
            <a:r>
              <a:rPr lang="el-GR" sz="2200" dirty="0" smtClean="0"/>
              <a:t>επανέλεγχος,</a:t>
            </a:r>
            <a:endParaRPr lang="el-GR" sz="2200" dirty="0"/>
          </a:p>
          <a:p>
            <a:pPr lvl="1">
              <a:spcBef>
                <a:spcPts val="1200"/>
              </a:spcBef>
              <a:buFont typeface="Wingdings" pitchFamily="2" charset="2"/>
              <a:buChar char="v"/>
            </a:pPr>
            <a:r>
              <a:rPr lang="el-GR" sz="2200" dirty="0"/>
              <a:t>4</a:t>
            </a:r>
            <a:r>
              <a:rPr lang="el-GR" sz="2200" baseline="30000" dirty="0"/>
              <a:t>ον</a:t>
            </a:r>
            <a:r>
              <a:rPr lang="el-GR" sz="2200" dirty="0"/>
              <a:t> : Αύξηση της </a:t>
            </a:r>
            <a:r>
              <a:rPr lang="en-US" sz="2200" dirty="0"/>
              <a:t>PEEP</a:t>
            </a:r>
            <a:r>
              <a:rPr lang="el-GR" sz="2200" dirty="0"/>
              <a:t> για να μειώσουμε το </a:t>
            </a:r>
            <a:r>
              <a:rPr lang="en-US" sz="2200" dirty="0"/>
              <a:t>FiO2</a:t>
            </a:r>
            <a:r>
              <a:rPr lang="el-GR" sz="2200" dirty="0"/>
              <a:t> σε μη τοξικά </a:t>
            </a:r>
            <a:r>
              <a:rPr lang="el-GR" sz="2200" dirty="0" smtClean="0"/>
              <a:t>μίγματα.</a:t>
            </a:r>
            <a:endParaRPr lang="el-GR" sz="22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3598434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sz="3600" b="1" dirty="0" smtClean="0">
                <a:latin typeface="+mn-lt"/>
              </a:rPr>
              <a:t>2. Στοιχεία </a:t>
            </a:r>
            <a:r>
              <a:rPr lang="el-GR" sz="3600" b="1" dirty="0">
                <a:latin typeface="+mn-lt"/>
              </a:rPr>
              <a:t>Ανατομίας και </a:t>
            </a:r>
            <a:r>
              <a:rPr lang="el-GR" sz="3600" b="1" dirty="0" smtClean="0">
                <a:latin typeface="+mn-lt"/>
              </a:rPr>
              <a:t>Φυσιολογίας  </a:t>
            </a:r>
            <a:r>
              <a:rPr lang="el-GR" sz="3600" b="1" dirty="0">
                <a:latin typeface="+mn-lt"/>
              </a:rPr>
              <a:t>του </a:t>
            </a:r>
            <a:r>
              <a:rPr lang="el-GR" sz="3600" b="1" dirty="0" smtClean="0">
                <a:latin typeface="+mn-lt"/>
              </a:rPr>
              <a:t>Αναπνευστικού Συστήματος </a:t>
            </a:r>
            <a:r>
              <a:rPr lang="el-GR" sz="2800" b="0" dirty="0" smtClean="0">
                <a:latin typeface="+mn-lt"/>
              </a:rPr>
              <a:t>(1 από 2)</a:t>
            </a:r>
            <a:endParaRPr lang="el-GR" sz="2800" b="0" dirty="0">
              <a:latin typeface="+mn-lt"/>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l-GR" sz="2400" dirty="0" smtClean="0"/>
              <a:t>Η κυριότερη λειτουργία του αναπνευστικού συστήματος είναι </a:t>
            </a:r>
            <a:r>
              <a:rPr lang="el-GR" sz="2400" b="1" dirty="0" smtClean="0">
                <a:solidFill>
                  <a:srgbClr val="820000"/>
                </a:solidFill>
              </a:rPr>
              <a:t>η αναπνοή</a:t>
            </a:r>
            <a:r>
              <a:rPr lang="el-GR" sz="2400" dirty="0" smtClean="0"/>
              <a:t>, δηλαδή η ανταλλαγή των αερίων, που συνίσταται στην </a:t>
            </a:r>
            <a:r>
              <a:rPr lang="el-GR" sz="2400" b="1" dirty="0" smtClean="0">
                <a:solidFill>
                  <a:srgbClr val="820000"/>
                </a:solidFill>
              </a:rPr>
              <a:t>πρόσληψη οξυγόνου </a:t>
            </a:r>
            <a:r>
              <a:rPr lang="el-GR" sz="2400" dirty="0" smtClean="0"/>
              <a:t>από τον ατμοσφαιρικό αέρα και την </a:t>
            </a:r>
            <a:r>
              <a:rPr lang="el-GR" sz="2400" b="1" dirty="0" smtClean="0">
                <a:solidFill>
                  <a:srgbClr val="820000"/>
                </a:solidFill>
              </a:rPr>
              <a:t>αποβολή του διοξειδίου του άνθρακα</a:t>
            </a:r>
            <a:endParaRPr lang="en-US" sz="2400" b="1" dirty="0" smtClean="0">
              <a:solidFill>
                <a:srgbClr val="820000"/>
              </a:solidFill>
            </a:endParaRPr>
          </a:p>
          <a:p>
            <a:pPr>
              <a:buFont typeface="Wingdings" pitchFamily="2" charset="2"/>
              <a:buChar char="v"/>
            </a:pPr>
            <a:endParaRPr lang="el-GR" sz="2400" dirty="0" smtClean="0"/>
          </a:p>
          <a:p>
            <a:pPr>
              <a:buFont typeface="Wingdings" pitchFamily="2" charset="2"/>
              <a:buChar char="v"/>
            </a:pPr>
            <a:r>
              <a:rPr lang="el-GR" sz="2400" dirty="0" smtClean="0"/>
              <a:t>Η αναπνοή </a:t>
            </a:r>
            <a:r>
              <a:rPr lang="el-GR" sz="2400" dirty="0"/>
              <a:t>εξαρτάται από :</a:t>
            </a:r>
            <a:endParaRPr lang="el-GR" sz="2400" dirty="0" smtClean="0"/>
          </a:p>
          <a:p>
            <a:pPr lvl="1">
              <a:buFont typeface="Wingdings" pitchFamily="2" charset="2"/>
              <a:buChar char="v"/>
            </a:pPr>
            <a:r>
              <a:rPr lang="el-GR" sz="2400" dirty="0" smtClean="0"/>
              <a:t>τις μηχανικές ιδιότητες του αναπνευστικού συστήματος</a:t>
            </a:r>
          </a:p>
          <a:p>
            <a:pPr lvl="1">
              <a:buFont typeface="Wingdings" pitchFamily="2" charset="2"/>
              <a:buChar char="v"/>
            </a:pPr>
            <a:r>
              <a:rPr lang="el-GR" sz="2400" dirty="0" smtClean="0"/>
              <a:t>τα στάδια της ανταλλαγής των αερίων και </a:t>
            </a:r>
          </a:p>
          <a:p>
            <a:pPr lvl="1">
              <a:buFont typeface="Wingdings" pitchFamily="2" charset="2"/>
              <a:buChar char="v"/>
            </a:pPr>
            <a:r>
              <a:rPr lang="el-GR" sz="2400" dirty="0" smtClean="0"/>
              <a:t>τη μεταφορική ικανότητα του αίματος</a:t>
            </a:r>
            <a:endParaRPr lang="el-GR" sz="2400" dirty="0"/>
          </a:p>
        </p:txBody>
      </p:sp>
      <p:sp>
        <p:nvSpPr>
          <p:cNvPr id="4" name="Rectangle 3"/>
          <p:cNvSpPr/>
          <p:nvPr/>
        </p:nvSpPr>
        <p:spPr>
          <a:xfrm>
            <a:off x="611560" y="5085184"/>
            <a:ext cx="7848872" cy="294183"/>
          </a:xfrm>
          <a:prstGeom prst="rect">
            <a:avLst/>
          </a:prstGeom>
        </p:spPr>
        <p:txBody>
          <a:bodyPr wrap="square">
            <a:spAutoFit/>
          </a:bodyPr>
          <a:lstStyle/>
          <a:p>
            <a:pPr algn="r">
              <a:lnSpc>
                <a:spcPct val="80000"/>
              </a:lnSpc>
            </a:pPr>
            <a:r>
              <a:rPr lang="en-GB" sz="1600" dirty="0" smtClean="0">
                <a:latin typeface="+mn-lt"/>
              </a:rPr>
              <a:t>(Larsson, Update 2011)</a:t>
            </a:r>
            <a:endParaRPr lang="el-GR" sz="1600" dirty="0">
              <a:latin typeface="+mn-lt"/>
            </a:endParaRPr>
          </a:p>
        </p:txBody>
      </p:sp>
    </p:spTree>
    <p:extLst>
      <p:ext uri="{BB962C8B-B14F-4D97-AF65-F5344CB8AC3E}">
        <p14:creationId xmlns:p14="http://schemas.microsoft.com/office/powerpoint/2010/main" val="5955917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Κλινικό παράδειγμα</a:t>
            </a:r>
            <a:r>
              <a:rPr lang="en-US" dirty="0"/>
              <a:t> </a:t>
            </a:r>
            <a:r>
              <a:rPr lang="el-GR" dirty="0"/>
              <a:t>(2</a:t>
            </a:r>
            <a:r>
              <a:rPr lang="el-GR" baseline="30000" dirty="0"/>
              <a:t>ο</a:t>
            </a:r>
            <a:r>
              <a:rPr lang="el-GR" dirty="0"/>
              <a:t>)</a:t>
            </a:r>
            <a:r>
              <a:rPr lang="en-US" dirty="0"/>
              <a:t> </a:t>
            </a:r>
            <a:r>
              <a:rPr lang="en-US" sz="2800" b="0" dirty="0" smtClean="0"/>
              <a:t>(3 </a:t>
            </a:r>
            <a:r>
              <a:rPr lang="el-GR" sz="2800" b="0" dirty="0"/>
              <a:t>από </a:t>
            </a:r>
            <a:r>
              <a:rPr lang="en-US" sz="2800" b="0" dirty="0" smtClean="0"/>
              <a:t>4</a:t>
            </a:r>
            <a:r>
              <a:rPr lang="el-GR" sz="2800" b="0" dirty="0" smtClean="0"/>
              <a:t>)</a:t>
            </a:r>
            <a:endParaRPr lang="el-GR" dirty="0"/>
          </a:p>
        </p:txBody>
      </p:sp>
      <p:sp>
        <p:nvSpPr>
          <p:cNvPr id="3" name="Content Placeholder 2"/>
          <p:cNvSpPr>
            <a:spLocks noGrp="1"/>
          </p:cNvSpPr>
          <p:nvPr>
            <p:ph idx="1"/>
          </p:nvPr>
        </p:nvSpPr>
        <p:spPr>
          <a:xfrm>
            <a:off x="457200" y="1196752"/>
            <a:ext cx="8229600" cy="5472608"/>
          </a:xfrm>
        </p:spPr>
        <p:txBody>
          <a:bodyPr>
            <a:normAutofit/>
          </a:bodyPr>
          <a:lstStyle/>
          <a:p>
            <a:r>
              <a:rPr lang="el-GR" sz="2400" dirty="0" smtClean="0"/>
              <a:t>Ασθενής 80 ετών, έχει </a:t>
            </a:r>
            <a:r>
              <a:rPr lang="el-GR" sz="2400" dirty="0"/>
              <a:t> </a:t>
            </a:r>
            <a:r>
              <a:rPr lang="el-GR" sz="2400" dirty="0" smtClean="0"/>
              <a:t>σωματικό βάρος 90 </a:t>
            </a:r>
            <a:r>
              <a:rPr lang="en-US" sz="2400" dirty="0" smtClean="0"/>
              <a:t>Kgr</a:t>
            </a:r>
            <a:r>
              <a:rPr lang="el-GR" sz="2400" dirty="0" smtClean="0"/>
              <a:t>  και ιστορικό ΧΑΠ με οξυγονοθεραπεία κατ΄οίκον. Νοσηλεύεται στη ΜΕΘ με εμπύρετο λόγω λοίμωξης αναπνευστικού. Βρίσκεται κατεσταλμένος και σε </a:t>
            </a:r>
            <a:r>
              <a:rPr lang="en-US" sz="2400" dirty="0" smtClean="0"/>
              <a:t>ACV</a:t>
            </a:r>
            <a:r>
              <a:rPr lang="el-GR" sz="2400" dirty="0" smtClean="0"/>
              <a:t> με:</a:t>
            </a:r>
          </a:p>
          <a:p>
            <a:pPr lvl="2">
              <a:buFont typeface="Wingdings" pitchFamily="2" charset="2"/>
              <a:buChar char="v"/>
            </a:pPr>
            <a:r>
              <a:rPr lang="en-US" sz="2200" dirty="0" smtClean="0"/>
              <a:t>TV:</a:t>
            </a:r>
            <a:r>
              <a:rPr lang="el-GR" sz="2200" dirty="0" smtClean="0"/>
              <a:t>500</a:t>
            </a:r>
            <a:r>
              <a:rPr lang="en-US" sz="2200" dirty="0" smtClean="0"/>
              <a:t>ml</a:t>
            </a:r>
            <a:r>
              <a:rPr lang="en-US" sz="2200" dirty="0"/>
              <a:t>, </a:t>
            </a:r>
            <a:endParaRPr lang="el-GR" sz="2200" dirty="0"/>
          </a:p>
          <a:p>
            <a:pPr lvl="2">
              <a:buFont typeface="Wingdings" pitchFamily="2" charset="2"/>
              <a:buChar char="v"/>
            </a:pPr>
            <a:r>
              <a:rPr lang="en-US" sz="2200" dirty="0"/>
              <a:t>RR:20/min, </a:t>
            </a:r>
            <a:endParaRPr lang="el-GR" sz="2200" dirty="0"/>
          </a:p>
          <a:p>
            <a:pPr lvl="2">
              <a:buFont typeface="Wingdings" pitchFamily="2" charset="2"/>
              <a:buChar char="v"/>
            </a:pPr>
            <a:r>
              <a:rPr lang="en-US" sz="2200" dirty="0"/>
              <a:t>PEEP:5 </a:t>
            </a:r>
            <a:r>
              <a:rPr lang="el-GR" sz="2200" dirty="0"/>
              <a:t> </a:t>
            </a:r>
          </a:p>
          <a:p>
            <a:pPr lvl="2">
              <a:buFont typeface="Wingdings" pitchFamily="2" charset="2"/>
              <a:buChar char="v"/>
            </a:pPr>
            <a:r>
              <a:rPr lang="en-US" sz="2200" dirty="0" smtClean="0"/>
              <a:t>FiO2:</a:t>
            </a:r>
            <a:r>
              <a:rPr lang="el-GR" sz="2200" dirty="0" smtClean="0"/>
              <a:t>70</a:t>
            </a:r>
            <a:r>
              <a:rPr lang="en-US" sz="2200" dirty="0" smtClean="0"/>
              <a:t>%.</a:t>
            </a:r>
            <a:endParaRPr lang="en-US" sz="2200" dirty="0"/>
          </a:p>
          <a:p>
            <a:pPr lvl="1">
              <a:buFont typeface="Wingdings" pitchFamily="2" charset="2"/>
              <a:buChar char="v"/>
            </a:pPr>
            <a:r>
              <a:rPr lang="el-GR" sz="2200" dirty="0"/>
              <a:t>Αέρια αρτηριακού αίματος:</a:t>
            </a:r>
          </a:p>
          <a:p>
            <a:pPr lvl="2"/>
            <a:r>
              <a:rPr lang="en-US" sz="2200" dirty="0" smtClean="0"/>
              <a:t>P</a:t>
            </a:r>
            <a:r>
              <a:rPr lang="el-GR" sz="2200" dirty="0" smtClean="0"/>
              <a:t>α</a:t>
            </a:r>
            <a:r>
              <a:rPr lang="en-US" sz="2200" dirty="0" smtClean="0"/>
              <a:t>O2:1</a:t>
            </a:r>
            <a:r>
              <a:rPr lang="el-GR" sz="2200" dirty="0" smtClean="0"/>
              <a:t>08</a:t>
            </a:r>
            <a:r>
              <a:rPr lang="en-US" sz="2200" dirty="0" smtClean="0"/>
              <a:t>mmHg</a:t>
            </a:r>
            <a:endParaRPr lang="en-US" sz="2200" dirty="0"/>
          </a:p>
          <a:p>
            <a:pPr lvl="2"/>
            <a:r>
              <a:rPr lang="en-US" sz="2200" dirty="0" smtClean="0"/>
              <a:t>PCO2:</a:t>
            </a:r>
            <a:r>
              <a:rPr lang="el-GR" sz="2200" dirty="0" smtClean="0"/>
              <a:t>35</a:t>
            </a:r>
            <a:r>
              <a:rPr lang="en-US" sz="2200" dirty="0" smtClean="0"/>
              <a:t>mmHg</a:t>
            </a:r>
            <a:endParaRPr lang="en-US" sz="2200" dirty="0"/>
          </a:p>
          <a:p>
            <a:pPr lvl="2"/>
            <a:r>
              <a:rPr lang="en-US" sz="2200" dirty="0" smtClean="0"/>
              <a:t>pH:7,</a:t>
            </a:r>
            <a:r>
              <a:rPr lang="el-GR" sz="2200" dirty="0" smtClean="0"/>
              <a:t>48</a:t>
            </a:r>
            <a:endParaRPr lang="en-US" sz="2200" dirty="0"/>
          </a:p>
        </p:txBody>
      </p:sp>
    </p:spTree>
    <p:extLst>
      <p:ext uri="{BB962C8B-B14F-4D97-AF65-F5344CB8AC3E}">
        <p14:creationId xmlns:p14="http://schemas.microsoft.com/office/powerpoint/2010/main" val="5860076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παράδειγμα</a:t>
            </a:r>
            <a:r>
              <a:rPr lang="en-US" dirty="0"/>
              <a:t> </a:t>
            </a:r>
            <a:r>
              <a:rPr lang="el-GR" dirty="0"/>
              <a:t>(2</a:t>
            </a:r>
            <a:r>
              <a:rPr lang="el-GR" baseline="30000" dirty="0"/>
              <a:t>ο</a:t>
            </a:r>
            <a:r>
              <a:rPr lang="el-GR" dirty="0"/>
              <a:t>)</a:t>
            </a:r>
            <a:r>
              <a:rPr lang="en-US" dirty="0"/>
              <a:t> </a:t>
            </a:r>
            <a:r>
              <a:rPr lang="en-US" sz="2800" b="0" dirty="0" smtClean="0"/>
              <a:t>(4 </a:t>
            </a:r>
            <a:r>
              <a:rPr lang="el-GR" sz="2800" b="0" dirty="0"/>
              <a:t>από </a:t>
            </a:r>
            <a:r>
              <a:rPr lang="en-US" sz="2800" b="0" dirty="0" smtClean="0"/>
              <a:t>4</a:t>
            </a:r>
            <a:r>
              <a:rPr lang="el-GR" sz="2800" b="0" dirty="0" smtClean="0"/>
              <a:t>)</a:t>
            </a:r>
            <a:endParaRPr lang="el-GR" dirty="0"/>
          </a:p>
        </p:txBody>
      </p:sp>
      <p:sp>
        <p:nvSpPr>
          <p:cNvPr id="3" name="Θέση περιεχομένου 2"/>
          <p:cNvSpPr>
            <a:spLocks noGrp="1"/>
          </p:cNvSpPr>
          <p:nvPr>
            <p:ph idx="1"/>
          </p:nvPr>
        </p:nvSpPr>
        <p:spPr/>
        <p:txBody>
          <a:bodyPr/>
          <a:lstStyle/>
          <a:p>
            <a:pPr>
              <a:buFont typeface="Wingdings" pitchFamily="2" charset="2"/>
              <a:buChar char="q"/>
            </a:pPr>
            <a:r>
              <a:rPr lang="el-GR" sz="2400" b="1" dirty="0"/>
              <a:t>Ποιές αλλαγές πρέπει να γίνουν στις συνθήκες του αναπνευστήρα;</a:t>
            </a:r>
          </a:p>
          <a:p>
            <a:pPr lvl="1">
              <a:spcBef>
                <a:spcPts val="1200"/>
              </a:spcBef>
              <a:buFont typeface="Wingdings" pitchFamily="2" charset="2"/>
              <a:buChar char="v"/>
            </a:pPr>
            <a:r>
              <a:rPr lang="el-GR" sz="2400" dirty="0"/>
              <a:t>1</a:t>
            </a:r>
            <a:r>
              <a:rPr lang="el-GR" sz="2400" baseline="30000" dirty="0"/>
              <a:t>ον</a:t>
            </a:r>
            <a:r>
              <a:rPr lang="el-GR" sz="2400" dirty="0"/>
              <a:t> :Καμμία αλλαγή αφού έχει φυσιολογικά αέρια </a:t>
            </a:r>
            <a:r>
              <a:rPr lang="el-GR" sz="2400" dirty="0" smtClean="0"/>
              <a:t>αίματος,</a:t>
            </a:r>
            <a:endParaRPr lang="el-GR" sz="2400" dirty="0"/>
          </a:p>
          <a:p>
            <a:pPr lvl="1">
              <a:spcBef>
                <a:spcPts val="1200"/>
              </a:spcBef>
              <a:buFont typeface="Wingdings" pitchFamily="2" charset="2"/>
              <a:buChar char="v"/>
            </a:pPr>
            <a:r>
              <a:rPr lang="el-GR" sz="2400" b="1" dirty="0">
                <a:solidFill>
                  <a:srgbClr val="820000"/>
                </a:solidFill>
              </a:rPr>
              <a:t>2</a:t>
            </a:r>
            <a:r>
              <a:rPr lang="el-GR" sz="2400" b="1" baseline="30000" dirty="0">
                <a:solidFill>
                  <a:srgbClr val="820000"/>
                </a:solidFill>
              </a:rPr>
              <a:t>ον</a:t>
            </a:r>
            <a:r>
              <a:rPr lang="el-GR" sz="2400" b="1" dirty="0">
                <a:solidFill>
                  <a:srgbClr val="820000"/>
                </a:solidFill>
              </a:rPr>
              <a:t>: Μείωση του </a:t>
            </a:r>
            <a:r>
              <a:rPr lang="en-US" sz="2400" b="1" dirty="0">
                <a:solidFill>
                  <a:srgbClr val="820000"/>
                </a:solidFill>
              </a:rPr>
              <a:t>FiO2</a:t>
            </a:r>
            <a:r>
              <a:rPr lang="el-GR" sz="2400" b="1" dirty="0">
                <a:solidFill>
                  <a:srgbClr val="820000"/>
                </a:solidFill>
              </a:rPr>
              <a:t> με στόχο </a:t>
            </a:r>
            <a:r>
              <a:rPr lang="en-US" sz="2400" b="1" dirty="0">
                <a:solidFill>
                  <a:srgbClr val="820000"/>
                </a:solidFill>
              </a:rPr>
              <a:t>P</a:t>
            </a:r>
            <a:r>
              <a:rPr lang="el-GR" sz="2400" b="1" dirty="0">
                <a:solidFill>
                  <a:srgbClr val="820000"/>
                </a:solidFill>
              </a:rPr>
              <a:t>αΟ2&gt;55-62</a:t>
            </a:r>
            <a:r>
              <a:rPr lang="en-US" sz="2400" b="1" dirty="0">
                <a:solidFill>
                  <a:srgbClr val="820000"/>
                </a:solidFill>
              </a:rPr>
              <a:t> </a:t>
            </a:r>
            <a:r>
              <a:rPr lang="en-US" sz="2400" b="1" dirty="0" smtClean="0">
                <a:solidFill>
                  <a:srgbClr val="820000"/>
                </a:solidFill>
              </a:rPr>
              <a:t>mmHg</a:t>
            </a:r>
            <a:r>
              <a:rPr lang="el-GR" sz="2400" b="1" dirty="0" smtClean="0">
                <a:solidFill>
                  <a:srgbClr val="820000"/>
                </a:solidFill>
              </a:rPr>
              <a:t>,</a:t>
            </a:r>
            <a:endParaRPr lang="el-GR" sz="2400" b="1" dirty="0">
              <a:solidFill>
                <a:srgbClr val="820000"/>
              </a:solidFill>
            </a:endParaRPr>
          </a:p>
          <a:p>
            <a:pPr lvl="1">
              <a:spcBef>
                <a:spcPts val="1200"/>
              </a:spcBef>
              <a:buFont typeface="Wingdings" pitchFamily="2" charset="2"/>
              <a:buChar char="v"/>
            </a:pPr>
            <a:r>
              <a:rPr lang="el-GR" sz="2400" b="1" dirty="0">
                <a:solidFill>
                  <a:srgbClr val="820000"/>
                </a:solidFill>
              </a:rPr>
              <a:t>3</a:t>
            </a:r>
            <a:r>
              <a:rPr lang="el-GR" sz="2400" b="1" baseline="30000" dirty="0">
                <a:solidFill>
                  <a:srgbClr val="820000"/>
                </a:solidFill>
              </a:rPr>
              <a:t>ον</a:t>
            </a:r>
            <a:r>
              <a:rPr lang="el-GR" sz="2400" b="1" dirty="0">
                <a:solidFill>
                  <a:srgbClr val="820000"/>
                </a:solidFill>
              </a:rPr>
              <a:t> :Μείωση της</a:t>
            </a:r>
            <a:r>
              <a:rPr lang="en-US" sz="2400" b="1" dirty="0">
                <a:solidFill>
                  <a:srgbClr val="820000"/>
                </a:solidFill>
              </a:rPr>
              <a:t> RR</a:t>
            </a:r>
            <a:r>
              <a:rPr lang="el-GR" sz="2400" b="1" dirty="0">
                <a:solidFill>
                  <a:srgbClr val="820000"/>
                </a:solidFill>
              </a:rPr>
              <a:t> σε 16/</a:t>
            </a:r>
            <a:r>
              <a:rPr lang="en-US" sz="2400" b="1" dirty="0">
                <a:solidFill>
                  <a:srgbClr val="820000"/>
                </a:solidFill>
              </a:rPr>
              <a:t>min </a:t>
            </a:r>
            <a:r>
              <a:rPr lang="el-GR" sz="2400" b="1" dirty="0">
                <a:solidFill>
                  <a:srgbClr val="820000"/>
                </a:solidFill>
              </a:rPr>
              <a:t>με στόχο την άνοδο της </a:t>
            </a:r>
            <a:r>
              <a:rPr lang="en-US" sz="2400" b="1" dirty="0">
                <a:solidFill>
                  <a:srgbClr val="820000"/>
                </a:solidFill>
              </a:rPr>
              <a:t>PCO2</a:t>
            </a:r>
            <a:r>
              <a:rPr lang="el-GR" sz="2400" b="1" dirty="0">
                <a:solidFill>
                  <a:srgbClr val="820000"/>
                </a:solidFill>
              </a:rPr>
              <a:t> και </a:t>
            </a:r>
            <a:r>
              <a:rPr lang="el-GR" sz="2400" b="1" dirty="0" smtClean="0">
                <a:solidFill>
                  <a:srgbClr val="820000"/>
                </a:solidFill>
              </a:rPr>
              <a:t>επανέλεγχος, </a:t>
            </a:r>
            <a:endParaRPr lang="el-GR" sz="2400" b="1" dirty="0">
              <a:solidFill>
                <a:srgbClr val="820000"/>
              </a:solidFill>
            </a:endParaRPr>
          </a:p>
          <a:p>
            <a:pPr lvl="1">
              <a:spcBef>
                <a:spcPts val="1200"/>
              </a:spcBef>
              <a:buFont typeface="Wingdings" pitchFamily="2" charset="2"/>
              <a:buChar char="v"/>
            </a:pPr>
            <a:r>
              <a:rPr lang="el-GR" sz="2400" dirty="0"/>
              <a:t>4</a:t>
            </a:r>
            <a:r>
              <a:rPr lang="el-GR" sz="2400" baseline="30000" dirty="0"/>
              <a:t>ον</a:t>
            </a:r>
            <a:r>
              <a:rPr lang="el-GR" sz="2400" dirty="0"/>
              <a:t> : Αύξηση της </a:t>
            </a:r>
            <a:r>
              <a:rPr lang="en-US" sz="2400" dirty="0"/>
              <a:t>PEEP</a:t>
            </a:r>
            <a:r>
              <a:rPr lang="el-GR" sz="2400" dirty="0"/>
              <a:t> για να μειώσουμε το </a:t>
            </a:r>
            <a:r>
              <a:rPr lang="en-US" sz="2400" dirty="0"/>
              <a:t>FiO2</a:t>
            </a:r>
            <a:r>
              <a:rPr lang="el-GR" sz="2400" dirty="0"/>
              <a:t> σε μή τοξικά </a:t>
            </a:r>
            <a:r>
              <a:rPr lang="el-GR" sz="2400" dirty="0" smtClean="0"/>
              <a:t>μίγματα.</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33287236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36931130"/>
              </p:ext>
            </p:extLst>
          </p:nvPr>
        </p:nvGraphicFramePr>
        <p:xfrm>
          <a:off x="457200" y="1052736"/>
          <a:ext cx="822960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0" y="116632"/>
            <a:ext cx="9144000" cy="908720"/>
          </a:xfrm>
        </p:spPr>
        <p:txBody>
          <a:bodyPr>
            <a:normAutofit fontScale="90000"/>
          </a:bodyPr>
          <a:lstStyle/>
          <a:p>
            <a:r>
              <a:rPr lang="el-GR" dirty="0"/>
              <a:t>7. Παρακολούθηση Μηχανικά Αεριζόμενου </a:t>
            </a:r>
            <a:r>
              <a:rPr lang="el-GR" dirty="0" smtClean="0"/>
              <a:t>ασθενούς</a:t>
            </a:r>
            <a:endParaRPr lang="el-G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3547773"/>
              </p:ext>
            </p:extLst>
          </p:nvPr>
        </p:nvGraphicFramePr>
        <p:xfrm>
          <a:off x="683568" y="1700808"/>
          <a:ext cx="8229600" cy="4608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5940152" y="5877272"/>
            <a:ext cx="2772297" cy="338554"/>
          </a:xfrm>
          <a:prstGeom prst="rect">
            <a:avLst/>
          </a:prstGeom>
        </p:spPr>
        <p:txBody>
          <a:bodyPr wrap="none">
            <a:spAutoFit/>
          </a:bodyPr>
          <a:lstStyle/>
          <a:p>
            <a:r>
              <a:rPr lang="en-US" sz="1600" dirty="0" smtClean="0">
                <a:latin typeface="+mn-lt"/>
              </a:rPr>
              <a:t>(Grossbach, Chlan, Tracy,</a:t>
            </a:r>
            <a:r>
              <a:rPr lang="en-GB" sz="1600" dirty="0" smtClean="0">
                <a:latin typeface="+mn-lt"/>
              </a:rPr>
              <a:t> 2011)</a:t>
            </a:r>
            <a:endParaRPr lang="en-US" sz="1600" dirty="0">
              <a:latin typeface="+mn-lt"/>
            </a:endParaRPr>
          </a:p>
        </p:txBody>
      </p:sp>
    </p:spTree>
    <p:extLst>
      <p:ext uri="{BB962C8B-B14F-4D97-AF65-F5344CB8AC3E}">
        <p14:creationId xmlns:p14="http://schemas.microsoft.com/office/powerpoint/2010/main" val="1527004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Συναγερμοί</a:t>
            </a:r>
          </a:p>
        </p:txBody>
      </p:sp>
      <p:sp>
        <p:nvSpPr>
          <p:cNvPr id="3" name="Θέση περιεχομένου 2"/>
          <p:cNvSpPr>
            <a:spLocks noGrp="1"/>
          </p:cNvSpPr>
          <p:nvPr>
            <p:ph idx="1"/>
          </p:nvPr>
        </p:nvSpPr>
        <p:spPr>
          <a:xfrm>
            <a:off x="457200" y="1025352"/>
            <a:ext cx="8229600" cy="936104"/>
          </a:xfrm>
          <a:ln>
            <a:solidFill>
              <a:srgbClr val="820000"/>
            </a:solidFill>
          </a:ln>
        </p:spPr>
        <p:txBody>
          <a:bodyPr/>
          <a:lstStyle/>
          <a:p>
            <a:pPr marL="0" lvl="0" indent="0">
              <a:buNone/>
            </a:pPr>
            <a:r>
              <a:rPr lang="el-GR" sz="2400" dirty="0"/>
              <a:t>Οι συναγερμοί αποτελούν σημαντικά και σωτήρια για τη ζωή τμήματα του ιατρικού εξοπλισμού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
        <p:nvSpPr>
          <p:cNvPr id="5" name="Ορθογώνιο 4"/>
          <p:cNvSpPr/>
          <p:nvPr/>
        </p:nvSpPr>
        <p:spPr>
          <a:xfrm>
            <a:off x="395536" y="2060848"/>
            <a:ext cx="8301608" cy="830997"/>
          </a:xfrm>
          <a:prstGeom prst="rect">
            <a:avLst/>
          </a:prstGeom>
          <a:ln>
            <a:solidFill>
              <a:srgbClr val="004B82"/>
            </a:solidFill>
          </a:ln>
        </p:spPr>
        <p:txBody>
          <a:bodyPr wrap="square">
            <a:spAutoFit/>
          </a:bodyPr>
          <a:lstStyle/>
          <a:p>
            <a:pPr lvl="0"/>
            <a:r>
              <a:rPr lang="el-GR" sz="2400" dirty="0">
                <a:latin typeface="+mn-lt"/>
              </a:rPr>
              <a:t>Λόγω συχνών ψευδών σημάτων αποτελούν απειλή για την ποιότητα και την ασφάλεια των παρεχομένων υπηρεσιών    </a:t>
            </a:r>
          </a:p>
        </p:txBody>
      </p:sp>
      <p:sp>
        <p:nvSpPr>
          <p:cNvPr id="6" name="Ορθογώνιο 5"/>
          <p:cNvSpPr/>
          <p:nvPr/>
        </p:nvSpPr>
        <p:spPr>
          <a:xfrm>
            <a:off x="662170" y="2962030"/>
            <a:ext cx="7768340" cy="461665"/>
          </a:xfrm>
          <a:prstGeom prst="rect">
            <a:avLst/>
          </a:prstGeom>
          <a:ln w="44450">
            <a:solidFill>
              <a:srgbClr val="820000"/>
            </a:solidFill>
          </a:ln>
        </p:spPr>
        <p:txBody>
          <a:bodyPr wrap="square">
            <a:spAutoFit/>
          </a:bodyPr>
          <a:lstStyle/>
          <a:p>
            <a:pPr marL="342900" lvl="0" indent="-342900">
              <a:buFont typeface="Arial" panose="020B0604020202020204" pitchFamily="34" charset="0"/>
              <a:buChar char="•"/>
            </a:pPr>
            <a:r>
              <a:rPr lang="el-GR" sz="2400" b="1" dirty="0">
                <a:solidFill>
                  <a:srgbClr val="820000"/>
                </a:solidFill>
                <a:latin typeface="+mn-lt"/>
                <a:ea typeface="Times New Roman"/>
              </a:rPr>
              <a:t>Δεν παραβλέπουμε ποτέ τον ήχο ενός συναγερμού!!!!</a:t>
            </a:r>
          </a:p>
        </p:txBody>
      </p:sp>
      <p:sp>
        <p:nvSpPr>
          <p:cNvPr id="7" name="Ορθογώνιο 6"/>
          <p:cNvSpPr/>
          <p:nvPr/>
        </p:nvSpPr>
        <p:spPr>
          <a:xfrm>
            <a:off x="457200" y="3493880"/>
            <a:ext cx="8040343" cy="830997"/>
          </a:xfrm>
          <a:prstGeom prst="rect">
            <a:avLst/>
          </a:prstGeom>
          <a:ln>
            <a:solidFill>
              <a:srgbClr val="820000"/>
            </a:solidFill>
          </a:ln>
        </p:spPr>
        <p:txBody>
          <a:bodyPr wrap="square">
            <a:spAutoFit/>
          </a:bodyPr>
          <a:lstStyle/>
          <a:p>
            <a:pPr lvl="0"/>
            <a:r>
              <a:rPr lang="el-GR" sz="2400" dirty="0">
                <a:latin typeface="+mn-lt"/>
              </a:rPr>
              <a:t>Πρέπει να γνωρίζουμε τους συναγερμούς εκείνους που χρήζουν άμεσης παρέμβασης</a:t>
            </a:r>
          </a:p>
        </p:txBody>
      </p:sp>
      <p:sp>
        <p:nvSpPr>
          <p:cNvPr id="8" name="Ορθογώνιο 7"/>
          <p:cNvSpPr/>
          <p:nvPr/>
        </p:nvSpPr>
        <p:spPr>
          <a:xfrm>
            <a:off x="1226600" y="4404098"/>
            <a:ext cx="6501541" cy="461665"/>
          </a:xfrm>
          <a:prstGeom prst="rect">
            <a:avLst/>
          </a:prstGeom>
          <a:ln w="47625">
            <a:solidFill>
              <a:srgbClr val="265B23"/>
            </a:solidFill>
          </a:ln>
        </p:spPr>
        <p:txBody>
          <a:bodyPr wrap="square">
            <a:spAutoFit/>
          </a:bodyPr>
          <a:lstStyle/>
          <a:p>
            <a:pPr lvl="0"/>
            <a:r>
              <a:rPr lang="el-GR" sz="2400" b="1" dirty="0">
                <a:solidFill>
                  <a:srgbClr val="265B23"/>
                </a:solidFill>
                <a:latin typeface="+mn-lt"/>
              </a:rPr>
              <a:t>Η Αμπού θα πρέπει να είναι πάντοτε διαθέσιμη</a:t>
            </a:r>
            <a:endParaRPr lang="el-GR" sz="2400" dirty="0">
              <a:solidFill>
                <a:srgbClr val="265B23"/>
              </a:solidFill>
              <a:latin typeface="+mn-lt"/>
            </a:endParaRPr>
          </a:p>
        </p:txBody>
      </p:sp>
      <p:sp>
        <p:nvSpPr>
          <p:cNvPr id="10" name="Ορθογώνιο 9"/>
          <p:cNvSpPr/>
          <p:nvPr/>
        </p:nvSpPr>
        <p:spPr>
          <a:xfrm>
            <a:off x="5292080" y="4971281"/>
            <a:ext cx="2772297" cy="338554"/>
          </a:xfrm>
          <a:prstGeom prst="rect">
            <a:avLst/>
          </a:prstGeom>
        </p:spPr>
        <p:txBody>
          <a:bodyPr wrap="none">
            <a:spAutoFit/>
          </a:bodyPr>
          <a:lstStyle/>
          <a:p>
            <a:r>
              <a:rPr lang="en-US" sz="1600" dirty="0">
                <a:latin typeface="+mn-lt"/>
              </a:rPr>
              <a:t>(Grossbach, Chlan, Tracy,</a:t>
            </a:r>
            <a:r>
              <a:rPr lang="en-GB" sz="1600" dirty="0">
                <a:latin typeface="+mn-lt"/>
              </a:rPr>
              <a:t> 2011)</a:t>
            </a:r>
            <a:endParaRPr lang="en-US" sz="1600" dirty="0">
              <a:latin typeface="+mn-lt"/>
            </a:endParaRPr>
          </a:p>
        </p:txBody>
      </p:sp>
      <p:sp>
        <p:nvSpPr>
          <p:cNvPr id="12" name="Rectangle 1"/>
          <p:cNvSpPr/>
          <p:nvPr/>
        </p:nvSpPr>
        <p:spPr>
          <a:xfrm>
            <a:off x="2051720" y="6356350"/>
            <a:ext cx="2757157"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2"/>
              </a:rPr>
              <a:t>Ambu Bag valve mask</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Mike6271</a:t>
            </a:r>
            <a:r>
              <a:rPr lang="el-GR" sz="1200" dirty="0" smtClean="0">
                <a:solidFill>
                  <a:schemeClr val="tx1">
                    <a:lumMod val="75000"/>
                    <a:lumOff val="25000"/>
                  </a:schemeClr>
                </a:solidFill>
                <a:latin typeface="+mn-lt"/>
              </a:rPr>
              <a:t> διαθέσιμο με </a:t>
            </a:r>
            <a:r>
              <a:rPr lang="el-GR" sz="1200" dirty="0" smtClean="0">
                <a:solidFill>
                  <a:schemeClr val="tx1">
                    <a:lumMod val="75000"/>
                    <a:lumOff val="25000"/>
                  </a:schemeClr>
                </a:solidFill>
                <a:latin typeface="+mn-lt"/>
              </a:rPr>
              <a:t>άδεια</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CC </a:t>
            </a:r>
            <a:r>
              <a:rPr lang="en-US" sz="1200" dirty="0">
                <a:solidFill>
                  <a:schemeClr val="tx1">
                    <a:lumMod val="75000"/>
                    <a:lumOff val="25000"/>
                  </a:schemeClr>
                </a:solidFill>
                <a:latin typeface="+mn-lt"/>
                <a:hlinkClick r:id="rId4"/>
              </a:rPr>
              <a:t>BY-SA 3.0</a:t>
            </a:r>
            <a:endParaRPr lang="en-US" sz="1200" dirty="0">
              <a:solidFill>
                <a:schemeClr val="tx1">
                  <a:lumMod val="75000"/>
                  <a:lumOff val="25000"/>
                </a:schemeClr>
              </a:solidFill>
              <a:latin typeface="+mn-lt"/>
            </a:endParaRPr>
          </a:p>
        </p:txBody>
      </p:sp>
      <p:pic>
        <p:nvPicPr>
          <p:cNvPr id="13" name="Εικόνα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4206" y="4971281"/>
            <a:ext cx="1959992" cy="1430794"/>
          </a:xfrm>
          <a:prstGeom prst="rect">
            <a:avLst/>
          </a:prstGeom>
        </p:spPr>
      </p:pic>
    </p:spTree>
    <p:extLst>
      <p:ext uri="{BB962C8B-B14F-4D97-AF65-F5344CB8AC3E}">
        <p14:creationId xmlns:p14="http://schemas.microsoft.com/office/powerpoint/2010/main" val="2954538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0"/>
              </a:spcAft>
            </a:pPr>
            <a:r>
              <a:rPr lang="el-GR" sz="4000" dirty="0">
                <a:ea typeface="Times New Roman"/>
              </a:rPr>
              <a:t>Σ</a:t>
            </a:r>
            <a:r>
              <a:rPr lang="el-GR" sz="4000" dirty="0" smtClean="0">
                <a:ea typeface="Times New Roman"/>
              </a:rPr>
              <a:t>υνήθεις Συναγερμοί </a:t>
            </a:r>
            <a:r>
              <a:rPr lang="el-GR" sz="3200" b="0" dirty="0" smtClean="0">
                <a:ea typeface="Times New Roman"/>
              </a:rPr>
              <a:t>(1 από 4)</a:t>
            </a:r>
            <a:endParaRPr lang="el-GR" sz="32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0731054"/>
              </p:ext>
            </p:extLst>
          </p:nvPr>
        </p:nvGraphicFramePr>
        <p:xfrm>
          <a:off x="153852" y="1556792"/>
          <a:ext cx="8856984" cy="2865120"/>
        </p:xfrm>
        <a:graphic>
          <a:graphicData uri="http://schemas.openxmlformats.org/drawingml/2006/table">
            <a:tbl>
              <a:tblPr firstRow="1" bandRow="1">
                <a:tableStyleId>{5940675A-B579-460E-94D1-54222C63F5DA}</a:tableStyleId>
              </a:tblPr>
              <a:tblGrid>
                <a:gridCol w="1625352"/>
                <a:gridCol w="2335088"/>
                <a:gridCol w="2520280"/>
                <a:gridCol w="2376264"/>
              </a:tblGrid>
              <a:tr h="370840">
                <a:tc>
                  <a:txBody>
                    <a:bodyPr/>
                    <a:lstStyle/>
                    <a:p>
                      <a:pPr algn="ctr"/>
                      <a:r>
                        <a:rPr lang="el-GR" sz="2200" b="1" dirty="0" smtClean="0"/>
                        <a:t>Συναγερμός</a:t>
                      </a:r>
                      <a:endParaRPr lang="el-GR" sz="2200" b="1" dirty="0">
                        <a:solidFill>
                          <a:schemeClr val="bg1"/>
                        </a:solidFill>
                        <a:latin typeface="+mn-lt"/>
                      </a:endParaRPr>
                    </a:p>
                  </a:txBody>
                  <a:tcPr/>
                </a:tc>
                <a:tc>
                  <a:txBody>
                    <a:bodyPr/>
                    <a:lstStyle/>
                    <a:p>
                      <a:pPr algn="ctr"/>
                      <a:r>
                        <a:rPr lang="el-GR" sz="2200" b="1" dirty="0" smtClean="0"/>
                        <a:t>Περιγραφή</a:t>
                      </a:r>
                      <a:endParaRPr lang="el-GR" sz="2200" b="1" dirty="0">
                        <a:solidFill>
                          <a:schemeClr val="bg1"/>
                        </a:solidFill>
                        <a:latin typeface="+mn-lt"/>
                      </a:endParaRPr>
                    </a:p>
                  </a:txBody>
                  <a:tcPr/>
                </a:tc>
                <a:tc>
                  <a:txBody>
                    <a:bodyPr/>
                    <a:lstStyle/>
                    <a:p>
                      <a:pPr algn="ctr"/>
                      <a:r>
                        <a:rPr lang="el-GR" sz="2200" b="1" dirty="0" smtClean="0"/>
                        <a:t>Αίτιο</a:t>
                      </a:r>
                      <a:endParaRPr lang="el-GR" sz="2200" b="1" dirty="0">
                        <a:solidFill>
                          <a:schemeClr val="bg1"/>
                        </a:solidFill>
                        <a:latin typeface="+mn-lt"/>
                      </a:endParaRPr>
                    </a:p>
                  </a:txBody>
                  <a:tcPr/>
                </a:tc>
                <a:tc>
                  <a:txBody>
                    <a:bodyPr/>
                    <a:lstStyle/>
                    <a:p>
                      <a:pPr algn="ctr"/>
                      <a:r>
                        <a:rPr lang="el-GR" sz="2200" b="1" dirty="0" smtClean="0"/>
                        <a:t>Παρέμβαση</a:t>
                      </a:r>
                      <a:endParaRPr lang="el-GR" sz="2200" b="1" dirty="0">
                        <a:solidFill>
                          <a:schemeClr val="bg1"/>
                        </a:solidFill>
                        <a:latin typeface="+mn-lt"/>
                      </a:endParaRPr>
                    </a:p>
                  </a:txBody>
                  <a:tcPr/>
                </a:tc>
              </a:tr>
              <a:tr h="370840">
                <a:tc>
                  <a:txBody>
                    <a:bodyPr/>
                    <a:lstStyle/>
                    <a:p>
                      <a:pPr marL="285750" indent="-285750">
                        <a:buFont typeface="Arial" panose="020B0604020202020204" pitchFamily="34" charset="0"/>
                        <a:buChar char="•"/>
                      </a:pPr>
                      <a:r>
                        <a:rPr lang="el-GR" sz="2200" dirty="0" smtClean="0"/>
                        <a:t>Άπνοια</a:t>
                      </a:r>
                      <a:endParaRPr lang="el-GR" sz="2200" b="1" dirty="0">
                        <a:solidFill>
                          <a:srgbClr val="820000"/>
                        </a:solidFill>
                        <a:latin typeface="+mn-lt"/>
                      </a:endParaRPr>
                    </a:p>
                  </a:txBody>
                  <a:tcPr/>
                </a:tc>
                <a:tc>
                  <a:txBody>
                    <a:bodyPr/>
                    <a:lstStyle/>
                    <a:p>
                      <a:r>
                        <a:rPr lang="el-GR" sz="2200" dirty="0" smtClean="0">
                          <a:effectLst/>
                        </a:rPr>
                        <a:t>Ο αναπνευστήρας δεν πυροδοτείται στα προκαθορισμένα χρονικά πλαίσια </a:t>
                      </a:r>
                      <a:endParaRPr lang="el-GR" sz="2200" b="1" dirty="0">
                        <a:latin typeface="+mn-lt"/>
                      </a:endParaRPr>
                    </a:p>
                  </a:txBody>
                  <a:tcPr/>
                </a:tc>
                <a:tc>
                  <a:txBody>
                    <a:bodyPr/>
                    <a:lstStyle/>
                    <a:p>
                      <a:pPr marL="285750" lvl="0" indent="-285750">
                        <a:spcAft>
                          <a:spcPts val="0"/>
                        </a:spcAft>
                        <a:buFont typeface="Arial" panose="020B0604020202020204" pitchFamily="34" charset="0"/>
                        <a:buChar char="•"/>
                      </a:pPr>
                      <a:r>
                        <a:rPr lang="el-GR" sz="2200" dirty="0" smtClean="0">
                          <a:effectLst/>
                        </a:rPr>
                        <a:t>Ο ασθενής δεν αναπνέει</a:t>
                      </a:r>
                    </a:p>
                    <a:p>
                      <a:pPr marL="285750" lvl="0" indent="-285750">
                        <a:spcAft>
                          <a:spcPts val="0"/>
                        </a:spcAft>
                        <a:buFont typeface="Arial" panose="020B0604020202020204" pitchFamily="34" charset="0"/>
                        <a:buChar char="•"/>
                      </a:pPr>
                      <a:r>
                        <a:rPr lang="el-GR" sz="2200" dirty="0" smtClean="0">
                          <a:effectLst/>
                        </a:rPr>
                        <a:t>Δεν μπορεί να πυροδοτήσει τον αναπνευστήρα</a:t>
                      </a:r>
                    </a:p>
                    <a:p>
                      <a:pPr marL="285750" lvl="0" indent="-285750">
                        <a:spcAft>
                          <a:spcPts val="0"/>
                        </a:spcAft>
                        <a:buFont typeface="Arial" panose="020B0604020202020204" pitchFamily="34" charset="0"/>
                        <a:buChar char="•"/>
                      </a:pPr>
                      <a:r>
                        <a:rPr lang="el-GR" sz="2200" dirty="0" smtClean="0">
                          <a:effectLst/>
                        </a:rPr>
                        <a:t>Έχει αποσυνδεθεί το κύκλωμα</a:t>
                      </a:r>
                      <a:endParaRPr lang="el-GR" sz="2200" b="1" dirty="0" smtClean="0">
                        <a:effectLst/>
                        <a:latin typeface="+mn-lt"/>
                        <a:ea typeface="Times New Roman"/>
                      </a:endParaRPr>
                    </a:p>
                  </a:txBody>
                  <a:tcPr/>
                </a:tc>
                <a:tc>
                  <a:txBody>
                    <a:bodyPr/>
                    <a:lstStyle/>
                    <a:p>
                      <a:pPr marL="285750" lvl="0" indent="-285750">
                        <a:spcAft>
                          <a:spcPts val="0"/>
                        </a:spcAft>
                        <a:buFont typeface="Arial" panose="020B0604020202020204" pitchFamily="34" charset="0"/>
                        <a:buChar char="•"/>
                      </a:pPr>
                      <a:r>
                        <a:rPr lang="el-GR" sz="2200" dirty="0" smtClean="0">
                          <a:effectLst/>
                        </a:rPr>
                        <a:t>Αερισμός του ασθενούς με αμπού</a:t>
                      </a:r>
                    </a:p>
                    <a:p>
                      <a:pPr marL="285750" lvl="0" indent="-285750">
                        <a:spcAft>
                          <a:spcPts val="0"/>
                        </a:spcAft>
                        <a:buFont typeface="Arial" panose="020B0604020202020204" pitchFamily="34" charset="0"/>
                        <a:buChar char="•"/>
                      </a:pPr>
                      <a:r>
                        <a:rPr lang="el-GR" sz="2200" dirty="0" smtClean="0">
                          <a:effectLst/>
                        </a:rPr>
                        <a:t>Διερεύνηση και αντιμετώπιση του προβλήματος</a:t>
                      </a:r>
                      <a:endParaRPr lang="el-GR" sz="2200" b="1" dirty="0">
                        <a:solidFill>
                          <a:srgbClr val="820000"/>
                        </a:solidFill>
                        <a:effectLst/>
                        <a:latin typeface="+mn-lt"/>
                        <a:ea typeface="Times New Roman"/>
                      </a:endParaRPr>
                    </a:p>
                  </a:txBody>
                  <a:tcPr/>
                </a:tc>
              </a:tr>
            </a:tbl>
          </a:graphicData>
        </a:graphic>
      </p:graphicFrame>
      <p:sp>
        <p:nvSpPr>
          <p:cNvPr id="3" name="Rectangle 2"/>
          <p:cNvSpPr/>
          <p:nvPr/>
        </p:nvSpPr>
        <p:spPr>
          <a:xfrm>
            <a:off x="6275536" y="4509120"/>
            <a:ext cx="2868464" cy="338554"/>
          </a:xfrm>
          <a:prstGeom prst="rect">
            <a:avLst/>
          </a:prstGeom>
        </p:spPr>
        <p:txBody>
          <a:bodyPr wrap="square">
            <a:spAutoFit/>
          </a:bodyPr>
          <a:lstStyle/>
          <a:p>
            <a:r>
              <a:rPr lang="en-US" sz="1600" dirty="0">
                <a:latin typeface="+mn-lt"/>
              </a:rPr>
              <a:t>(Grossbach, Chlan, Tracy,</a:t>
            </a:r>
            <a:r>
              <a:rPr lang="en-GB" sz="1600" dirty="0">
                <a:latin typeface="+mn-lt"/>
              </a:rPr>
              <a:t> 2011</a:t>
            </a:r>
            <a:r>
              <a:rPr lang="en-GB" sz="1600" dirty="0" smtClean="0">
                <a:latin typeface="+mn-lt"/>
              </a:rPr>
              <a:t>)</a:t>
            </a:r>
            <a:endParaRPr lang="en-US" sz="1600" dirty="0">
              <a:latin typeface="+mn-lt"/>
            </a:endParaRPr>
          </a:p>
        </p:txBody>
      </p:sp>
    </p:spTree>
    <p:extLst>
      <p:ext uri="{BB962C8B-B14F-4D97-AF65-F5344CB8AC3E}">
        <p14:creationId xmlns:p14="http://schemas.microsoft.com/office/powerpoint/2010/main" val="11337597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ea typeface="Times New Roman"/>
              </a:rPr>
              <a:t>Συνήθεις </a:t>
            </a:r>
            <a:r>
              <a:rPr lang="el-GR" sz="4000" dirty="0" smtClean="0">
                <a:ea typeface="Times New Roman"/>
              </a:rPr>
              <a:t>Συναγερμοί </a:t>
            </a:r>
            <a:r>
              <a:rPr lang="el-GR" sz="3200" b="0" dirty="0" smtClean="0">
                <a:ea typeface="Times New Roman"/>
              </a:rPr>
              <a:t>(2 </a:t>
            </a:r>
            <a:r>
              <a:rPr lang="el-GR" sz="3200" b="0" dirty="0">
                <a:ea typeface="Times New Roman"/>
              </a:rPr>
              <a:t>από </a:t>
            </a:r>
            <a:r>
              <a:rPr lang="el-GR" sz="3200" b="0" dirty="0" smtClean="0">
                <a:ea typeface="Times New Roman"/>
              </a:rPr>
              <a:t>4)</a:t>
            </a:r>
            <a:endParaRPr lang="el-GR"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397556"/>
              </p:ext>
            </p:extLst>
          </p:nvPr>
        </p:nvGraphicFramePr>
        <p:xfrm>
          <a:off x="107504" y="1412776"/>
          <a:ext cx="8928992" cy="3066288"/>
        </p:xfrm>
        <a:graphic>
          <a:graphicData uri="http://schemas.openxmlformats.org/drawingml/2006/table">
            <a:tbl>
              <a:tblPr firstRow="1" bandRow="1">
                <a:tableStyleId>{5940675A-B579-460E-94D1-54222C63F5DA}</a:tableStyleId>
              </a:tblPr>
              <a:tblGrid>
                <a:gridCol w="1584176"/>
                <a:gridCol w="1904747"/>
                <a:gridCol w="2487741"/>
                <a:gridCol w="2952328"/>
              </a:tblGrid>
              <a:tr h="370840">
                <a:tc>
                  <a:txBody>
                    <a:bodyPr/>
                    <a:lstStyle/>
                    <a:p>
                      <a:pPr algn="ctr"/>
                      <a:r>
                        <a:rPr lang="el-GR" sz="2200" b="1" dirty="0" smtClean="0"/>
                        <a:t>Συναγερμοί</a:t>
                      </a:r>
                      <a:endParaRPr lang="el-GR" sz="2200" b="1" dirty="0">
                        <a:latin typeface="+mn-lt"/>
                      </a:endParaRPr>
                    </a:p>
                  </a:txBody>
                  <a:tcPr marL="86627" marR="86627"/>
                </a:tc>
                <a:tc>
                  <a:txBody>
                    <a:bodyPr/>
                    <a:lstStyle/>
                    <a:p>
                      <a:pPr algn="ctr"/>
                      <a:r>
                        <a:rPr lang="el-GR" sz="2200" b="1" dirty="0" smtClean="0"/>
                        <a:t>Περιγραφή</a:t>
                      </a:r>
                      <a:endParaRPr lang="el-GR" sz="2200" b="1" dirty="0">
                        <a:latin typeface="+mn-lt"/>
                      </a:endParaRPr>
                    </a:p>
                  </a:txBody>
                  <a:tcPr marL="86627" marR="86627"/>
                </a:tc>
                <a:tc>
                  <a:txBody>
                    <a:bodyPr/>
                    <a:lstStyle/>
                    <a:p>
                      <a:pPr algn="ctr"/>
                      <a:r>
                        <a:rPr lang="el-GR" sz="2200" b="1" dirty="0" smtClean="0"/>
                        <a:t>Αίτιο</a:t>
                      </a:r>
                      <a:endParaRPr lang="el-GR" sz="2200" b="1" dirty="0">
                        <a:latin typeface="+mn-lt"/>
                      </a:endParaRPr>
                    </a:p>
                  </a:txBody>
                  <a:tcPr marL="86627" marR="86627"/>
                </a:tc>
                <a:tc>
                  <a:txBody>
                    <a:bodyPr/>
                    <a:lstStyle/>
                    <a:p>
                      <a:pPr algn="ctr"/>
                      <a:r>
                        <a:rPr lang="el-GR" sz="2200" b="1" dirty="0" smtClean="0"/>
                        <a:t>Παρέμβαση</a:t>
                      </a:r>
                      <a:endParaRPr lang="el-GR" sz="2200" b="1" dirty="0">
                        <a:latin typeface="+mn-lt"/>
                      </a:endParaRPr>
                    </a:p>
                  </a:txBody>
                  <a:tcPr marL="86627" marR="86627"/>
                </a:tc>
              </a:tr>
              <a:tr h="370840">
                <a:tc>
                  <a:txBody>
                    <a:bodyPr/>
                    <a:lstStyle/>
                    <a:p>
                      <a:pPr marL="285750" indent="-285750">
                        <a:buFont typeface="Wingdings" pitchFamily="2" charset="2"/>
                        <a:buChar char="q"/>
                      </a:pPr>
                      <a:r>
                        <a:rPr lang="el-GR" sz="2200" dirty="0" smtClean="0"/>
                        <a:t>Υψηλή</a:t>
                      </a:r>
                      <a:r>
                        <a:rPr lang="el-GR" sz="2200" baseline="0" dirty="0" smtClean="0"/>
                        <a:t> πίεση</a:t>
                      </a:r>
                      <a:endParaRPr lang="el-GR" sz="2200" b="1" dirty="0">
                        <a:solidFill>
                          <a:srgbClr val="FF0000"/>
                        </a:solidFill>
                        <a:latin typeface="+mn-lt"/>
                      </a:endParaRPr>
                    </a:p>
                  </a:txBody>
                  <a:tcPr marL="86627" marR="86627"/>
                </a:tc>
                <a:tc>
                  <a:txBody>
                    <a:bodyPr/>
                    <a:lstStyle/>
                    <a:p>
                      <a:r>
                        <a:rPr lang="el-GR" sz="2200" dirty="0" smtClean="0">
                          <a:effectLst/>
                        </a:rPr>
                        <a:t>Η πίεση υπερβαίνει την τιμή του ορίου υψηλής πίεσης</a:t>
                      </a:r>
                      <a:endParaRPr lang="el-GR" sz="2200" b="1" dirty="0">
                        <a:latin typeface="+mn-lt"/>
                      </a:endParaRPr>
                    </a:p>
                  </a:txBody>
                  <a:tcPr marL="86627" marR="86627"/>
                </a:tc>
                <a:tc>
                  <a:txBody>
                    <a:bodyPr/>
                    <a:lstStyle/>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v"/>
                        <a:tabLst/>
                        <a:defRPr/>
                      </a:pPr>
                      <a:r>
                        <a:rPr kumimoji="0" lang="el-GR" sz="2200" u="none" strike="noStrike" kern="0" cap="none" spc="0" normalizeH="0" baseline="0" noProof="0" dirty="0" smtClean="0">
                          <a:ln>
                            <a:noFill/>
                          </a:ln>
                          <a:effectLst/>
                          <a:uLnTx/>
                          <a:uFillTx/>
                        </a:rPr>
                        <a:t>Απόφραξη του κυκλώματος,</a:t>
                      </a:r>
                      <a:r>
                        <a:rPr kumimoji="0" lang="en-US" sz="2200" u="none" strike="noStrike" kern="0" cap="none" spc="0" normalizeH="0" baseline="0" noProof="0" dirty="0" smtClean="0">
                          <a:ln>
                            <a:noFill/>
                          </a:ln>
                          <a:effectLst/>
                          <a:uLnTx/>
                          <a:uFillTx/>
                        </a:rPr>
                        <a:t> </a:t>
                      </a:r>
                      <a:endParaRPr kumimoji="0" lang="el-GR" sz="2200" u="none" strike="noStrike" kern="0" cap="none" spc="0" normalizeH="0" baseline="0" noProof="0" dirty="0" smtClean="0">
                        <a:ln>
                          <a:noFill/>
                        </a:ln>
                        <a:effectLst/>
                        <a:uLnTx/>
                        <a:uFillTx/>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v"/>
                        <a:tabLst/>
                        <a:defRPr/>
                      </a:pPr>
                      <a:r>
                        <a:rPr kumimoji="0" lang="el-GR" sz="2200" u="none" strike="noStrike" kern="0" cap="none" spc="0" normalizeH="0" baseline="0" noProof="0" dirty="0" smtClean="0">
                          <a:ln>
                            <a:noFill/>
                          </a:ln>
                          <a:effectLst/>
                          <a:uLnTx/>
                          <a:uFillTx/>
                        </a:rPr>
                        <a:t>Ο ασθενής δαγκώνει τον τραχειοσωλήνα,</a:t>
                      </a:r>
                      <a:endParaRPr kumimoji="0" lang="en-US" sz="2200" u="none" strike="noStrike" kern="0" cap="none" spc="0" normalizeH="0" baseline="0" noProof="0" dirty="0" smtClean="0">
                        <a:ln>
                          <a:noFill/>
                        </a:ln>
                        <a:effectLst/>
                        <a:uLnTx/>
                        <a:uFillTx/>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v"/>
                        <a:tabLst/>
                        <a:defRPr/>
                      </a:pPr>
                      <a:r>
                        <a:rPr kumimoji="0" lang="el-GR" sz="2200" u="none" strike="noStrike" kern="0" cap="none" spc="0" normalizeH="0" baseline="0" noProof="0" dirty="0" smtClean="0">
                          <a:ln>
                            <a:noFill/>
                          </a:ln>
                          <a:effectLst/>
                          <a:uLnTx/>
                          <a:uFillTx/>
                        </a:rPr>
                        <a:t>Απόφραξη του τραχειοσωλήνα με βύσματα.</a:t>
                      </a:r>
                      <a:endParaRPr kumimoji="0" lang="en-US" sz="2200" b="1" i="0" u="none" strike="noStrike" kern="0" cap="none" spc="0" normalizeH="0" baseline="0" noProof="0" dirty="0" smtClean="0">
                        <a:ln>
                          <a:noFill/>
                        </a:ln>
                        <a:solidFill>
                          <a:srgbClr val="000000"/>
                        </a:solidFill>
                        <a:effectLst/>
                        <a:uLnTx/>
                        <a:uFillTx/>
                        <a:latin typeface="+mn-lt"/>
                      </a:endParaRPr>
                    </a:p>
                  </a:txBody>
                  <a:tcPr marL="86627" marR="86627"/>
                </a:tc>
                <a:tc>
                  <a:txBody>
                    <a:bodyPr/>
                    <a:lstStyle/>
                    <a:p>
                      <a:pPr marL="285750" lvl="0" indent="-285750">
                        <a:spcAft>
                          <a:spcPts val="0"/>
                        </a:spcAft>
                        <a:buFont typeface="Wingdings" pitchFamily="2" charset="2"/>
                        <a:buChar char="v"/>
                      </a:pPr>
                      <a:r>
                        <a:rPr kumimoji="0" lang="el-GR" sz="2200" u="none" strike="noStrike" kern="0" cap="none" spc="0" normalizeH="0" baseline="0" noProof="0" dirty="0" smtClean="0">
                          <a:ln>
                            <a:noFill/>
                          </a:ln>
                          <a:effectLst/>
                          <a:uLnTx/>
                          <a:uFillTx/>
                        </a:rPr>
                        <a:t>Αερίζουμε με </a:t>
                      </a:r>
                      <a:r>
                        <a:rPr kumimoji="0" lang="en-US" sz="2200" u="none" strike="noStrike" kern="0" cap="none" spc="0" normalizeH="0" baseline="0" noProof="0" dirty="0" smtClean="0">
                          <a:ln>
                            <a:noFill/>
                          </a:ln>
                          <a:effectLst/>
                          <a:uLnTx/>
                          <a:uFillTx/>
                        </a:rPr>
                        <a:t>AMBU</a:t>
                      </a:r>
                      <a:r>
                        <a:rPr kumimoji="0" lang="el-GR" sz="2200" u="none" strike="noStrike" kern="0" cap="none" spc="0" normalizeH="0" baseline="0" noProof="0" dirty="0" smtClean="0">
                          <a:ln>
                            <a:noFill/>
                          </a:ln>
                          <a:effectLst/>
                          <a:uLnTx/>
                          <a:uFillTx/>
                        </a:rPr>
                        <a:t>,</a:t>
                      </a:r>
                    </a:p>
                    <a:p>
                      <a:pPr marL="285750" lvl="0" indent="-285750">
                        <a:spcAft>
                          <a:spcPts val="0"/>
                        </a:spcAft>
                        <a:buFont typeface="Wingdings" pitchFamily="2" charset="2"/>
                        <a:buChar char="v"/>
                      </a:pPr>
                      <a:r>
                        <a:rPr kumimoji="0" lang="el-GR" sz="2200" u="none" strike="noStrike" kern="0" cap="none" spc="0" normalizeH="0" baseline="0" noProof="0" dirty="0" smtClean="0">
                          <a:ln>
                            <a:noFill/>
                          </a:ln>
                          <a:effectLst/>
                          <a:uLnTx/>
                          <a:uFillTx/>
                        </a:rPr>
                        <a:t>Βρογχοαναρρόφηση,</a:t>
                      </a:r>
                    </a:p>
                    <a:p>
                      <a:pPr marL="285750" lvl="0" indent="-285750">
                        <a:spcAft>
                          <a:spcPts val="0"/>
                        </a:spcAft>
                        <a:buFont typeface="Wingdings" pitchFamily="2" charset="2"/>
                        <a:buChar char="v"/>
                      </a:pPr>
                      <a:r>
                        <a:rPr kumimoji="0" lang="el-GR" sz="2200" u="none" strike="noStrike" kern="0" cap="none" spc="0" normalizeH="0" baseline="0" noProof="0" dirty="0" smtClean="0">
                          <a:ln>
                            <a:noFill/>
                          </a:ln>
                          <a:effectLst/>
                          <a:uLnTx/>
                          <a:uFillTx/>
                        </a:rPr>
                        <a:t>Ακτινογραφία;</a:t>
                      </a:r>
                    </a:p>
                    <a:p>
                      <a:pPr marL="285750" lvl="0" indent="-285750">
                        <a:spcAft>
                          <a:spcPts val="0"/>
                        </a:spcAft>
                        <a:buFont typeface="Wingdings" pitchFamily="2" charset="2"/>
                        <a:buChar char="v"/>
                      </a:pPr>
                      <a:r>
                        <a:rPr kumimoji="0" lang="el-GR" sz="2200" u="none" strike="noStrike" kern="0" cap="none" spc="0" normalizeH="0" baseline="0" noProof="0" dirty="0" smtClean="0">
                          <a:ln>
                            <a:noFill/>
                          </a:ln>
                          <a:effectLst/>
                          <a:uLnTx/>
                          <a:uFillTx/>
                        </a:rPr>
                        <a:t>Βρογχοδιαστολή;</a:t>
                      </a:r>
                      <a:endParaRPr kumimoji="0" lang="en-US" sz="2200" b="1" i="0" u="none" strike="noStrike" kern="0" cap="none" spc="0" normalizeH="0" baseline="0" noProof="0" dirty="0" smtClean="0">
                        <a:ln>
                          <a:noFill/>
                        </a:ln>
                        <a:solidFill>
                          <a:srgbClr val="FF0000"/>
                        </a:solidFill>
                        <a:effectLst/>
                        <a:uLnTx/>
                        <a:uFillTx/>
                        <a:latin typeface="+mn-lt"/>
                      </a:endParaRPr>
                    </a:p>
                  </a:txBody>
                  <a:tcPr marL="86627" marR="86627"/>
                </a:tc>
              </a:tr>
            </a:tbl>
          </a:graphicData>
        </a:graphic>
      </p:graphicFrame>
      <p:sp>
        <p:nvSpPr>
          <p:cNvPr id="3" name="Rectangle 2"/>
          <p:cNvSpPr/>
          <p:nvPr/>
        </p:nvSpPr>
        <p:spPr>
          <a:xfrm>
            <a:off x="6371703" y="4509120"/>
            <a:ext cx="2772297" cy="338554"/>
          </a:xfrm>
          <a:prstGeom prst="rect">
            <a:avLst/>
          </a:prstGeom>
        </p:spPr>
        <p:txBody>
          <a:bodyPr wrap="none">
            <a:spAutoFit/>
          </a:bodyPr>
          <a:lstStyle/>
          <a:p>
            <a:r>
              <a:rPr lang="en-US" sz="1600" dirty="0">
                <a:latin typeface="+mn-lt"/>
              </a:rPr>
              <a:t>(Grossbach, Chlan, Tracy,</a:t>
            </a:r>
            <a:r>
              <a:rPr lang="en-GB" sz="1600" dirty="0">
                <a:latin typeface="+mn-lt"/>
              </a:rPr>
              <a:t> 2011)</a:t>
            </a:r>
            <a:endParaRPr lang="en-US" sz="1600" dirty="0">
              <a:latin typeface="+mn-lt"/>
            </a:endParaRPr>
          </a:p>
        </p:txBody>
      </p:sp>
    </p:spTree>
    <p:extLst>
      <p:ext uri="{BB962C8B-B14F-4D97-AF65-F5344CB8AC3E}">
        <p14:creationId xmlns:p14="http://schemas.microsoft.com/office/powerpoint/2010/main" val="40491637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ea typeface="Times New Roman"/>
              </a:rPr>
              <a:t>Συνήθεις </a:t>
            </a:r>
            <a:r>
              <a:rPr lang="el-GR" sz="4000" dirty="0" smtClean="0">
                <a:ea typeface="Times New Roman"/>
              </a:rPr>
              <a:t>Συναγερμοί </a:t>
            </a:r>
            <a:r>
              <a:rPr lang="el-GR" sz="3200" b="0" dirty="0" smtClean="0">
                <a:ea typeface="Times New Roman"/>
              </a:rPr>
              <a:t>(3 </a:t>
            </a:r>
            <a:r>
              <a:rPr lang="el-GR" sz="3200" b="0" dirty="0">
                <a:ea typeface="Times New Roman"/>
              </a:rPr>
              <a:t>από </a:t>
            </a:r>
            <a:r>
              <a:rPr lang="el-GR" sz="3200" b="0" dirty="0" smtClean="0">
                <a:ea typeface="Times New Roman"/>
              </a:rPr>
              <a:t>4)</a:t>
            </a:r>
            <a:endParaRPr lang="el-GR"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4262717"/>
              </p:ext>
            </p:extLst>
          </p:nvPr>
        </p:nvGraphicFramePr>
        <p:xfrm>
          <a:off x="467544" y="1025352"/>
          <a:ext cx="8228828" cy="5510664"/>
        </p:xfrm>
        <a:graphic>
          <a:graphicData uri="http://schemas.openxmlformats.org/drawingml/2006/table">
            <a:tbl>
              <a:tblPr firstRow="1" bandRow="1">
                <a:tableStyleId>{5940675A-B579-460E-94D1-54222C63F5DA}</a:tableStyleId>
              </a:tblPr>
              <a:tblGrid>
                <a:gridCol w="1450368"/>
                <a:gridCol w="2088036"/>
                <a:gridCol w="2302072"/>
                <a:gridCol w="2388352"/>
              </a:tblGrid>
              <a:tr h="363688">
                <a:tc>
                  <a:txBody>
                    <a:bodyPr/>
                    <a:lstStyle/>
                    <a:p>
                      <a:pPr algn="ctr"/>
                      <a:r>
                        <a:rPr lang="el-GR" sz="1400" dirty="0" smtClean="0"/>
                        <a:t>Συναγερμοί</a:t>
                      </a:r>
                      <a:endParaRPr lang="el-GR" sz="1400" b="1" dirty="0"/>
                    </a:p>
                  </a:txBody>
                  <a:tcPr marL="86359" marR="8635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u="none" strike="noStrike" kern="1200" cap="none" spc="0" normalizeH="0" baseline="0" noProof="0" dirty="0" smtClean="0">
                          <a:ln>
                            <a:noFill/>
                          </a:ln>
                          <a:effectLst/>
                          <a:uLnTx/>
                          <a:uFillTx/>
                        </a:rPr>
                        <a:t>Περιγραφή</a:t>
                      </a:r>
                      <a:endParaRPr kumimoji="0" lang="el-GR" sz="1400" b="1" i="0" u="none" strike="noStrike" kern="1200" cap="none" spc="0" normalizeH="0" baseline="0" noProof="0" dirty="0">
                        <a:ln>
                          <a:noFill/>
                        </a:ln>
                        <a:solidFill>
                          <a:prstClr val="white"/>
                        </a:solidFill>
                        <a:effectLst/>
                        <a:uLnTx/>
                        <a:uFillTx/>
                        <a:latin typeface="+mn-lt"/>
                        <a:ea typeface="+mn-ea"/>
                        <a:cs typeface="+mn-cs"/>
                      </a:endParaRPr>
                    </a:p>
                  </a:txBody>
                  <a:tcPr marL="86359" marR="86359"/>
                </a:tc>
                <a:tc>
                  <a:txBody>
                    <a:bodyPr/>
                    <a:lstStyle/>
                    <a:p>
                      <a:pPr algn="ctr"/>
                      <a:r>
                        <a:rPr lang="el-GR" sz="1400" dirty="0" smtClean="0"/>
                        <a:t>Αίτιο</a:t>
                      </a:r>
                      <a:endParaRPr lang="el-GR" sz="1400" b="1" dirty="0"/>
                    </a:p>
                  </a:txBody>
                  <a:tcPr marL="86359" marR="86359"/>
                </a:tc>
                <a:tc>
                  <a:txBody>
                    <a:bodyPr/>
                    <a:lstStyle/>
                    <a:p>
                      <a:pPr algn="ctr"/>
                      <a:r>
                        <a:rPr lang="el-GR" sz="1400" dirty="0" smtClean="0"/>
                        <a:t>Παρέμβαση</a:t>
                      </a:r>
                      <a:endParaRPr lang="el-GR" sz="1400" b="1" dirty="0"/>
                    </a:p>
                  </a:txBody>
                  <a:tcPr marL="86359" marR="86359"/>
                </a:tc>
              </a:tr>
              <a:tr h="2117335">
                <a:tc>
                  <a:txBody>
                    <a:bodyPr/>
                    <a:lstStyle/>
                    <a:p>
                      <a:pPr marL="285750" indent="-285750">
                        <a:buFont typeface="Wingdings" pitchFamily="2" charset="2"/>
                        <a:buChar char="q"/>
                      </a:pPr>
                      <a:r>
                        <a:rPr lang="el-GR" sz="2000" dirty="0" smtClean="0"/>
                        <a:t>Χαμηλή πίεση</a:t>
                      </a:r>
                      <a:endParaRPr lang="el-GR" sz="2000" b="1" dirty="0">
                        <a:solidFill>
                          <a:srgbClr val="FF0000"/>
                        </a:solidFill>
                        <a:latin typeface="+mn-lt"/>
                      </a:endParaRPr>
                    </a:p>
                  </a:txBody>
                  <a:tcPr marL="86359" marR="86359"/>
                </a:tc>
                <a:tc>
                  <a:txBody>
                    <a:bodyPr/>
                    <a:lstStyle/>
                    <a:p>
                      <a:r>
                        <a:rPr lang="el-GR" sz="1400" dirty="0" smtClean="0">
                          <a:effectLst/>
                        </a:rPr>
                        <a:t>Η πίεση είναι μικρότερη από την τιμή του ορίου χαμηλής</a:t>
                      </a:r>
                      <a:r>
                        <a:rPr lang="el-GR" sz="1400" baseline="0" dirty="0" smtClean="0">
                          <a:effectLst/>
                        </a:rPr>
                        <a:t> </a:t>
                      </a:r>
                      <a:r>
                        <a:rPr lang="el-GR" sz="1400" dirty="0" smtClean="0">
                          <a:effectLst/>
                        </a:rPr>
                        <a:t>πίεσης</a:t>
                      </a:r>
                      <a:endParaRPr lang="el-GR" sz="1400" b="1" dirty="0">
                        <a:latin typeface="+mn-lt"/>
                      </a:endParaRPr>
                    </a:p>
                  </a:txBody>
                  <a:tcPr marL="86359" marR="86359"/>
                </a:tc>
                <a:tc>
                  <a:txBody>
                    <a:bodyPr/>
                    <a:lstStyle/>
                    <a:p>
                      <a:pPr marL="285750" lvl="0" indent="-285750">
                        <a:spcAft>
                          <a:spcPts val="0"/>
                        </a:spcAft>
                        <a:buFont typeface="Wingdings" pitchFamily="2" charset="2"/>
                        <a:buChar char="v"/>
                      </a:pPr>
                      <a:r>
                        <a:rPr lang="el-GR" sz="1400" dirty="0" smtClean="0">
                          <a:effectLst/>
                        </a:rPr>
                        <a:t>Αποσύνδεση του ασθενή</a:t>
                      </a:r>
                    </a:p>
                    <a:p>
                      <a:pPr marL="285750" lvl="0" indent="-285750">
                        <a:spcAft>
                          <a:spcPts val="0"/>
                        </a:spcAft>
                        <a:buFont typeface="Wingdings" pitchFamily="2" charset="2"/>
                        <a:buChar char="v"/>
                      </a:pPr>
                      <a:r>
                        <a:rPr lang="el-GR" sz="1400" dirty="0" smtClean="0">
                          <a:effectLst/>
                        </a:rPr>
                        <a:t>Μεγάλες απώλειες από τον ΕΤΣ</a:t>
                      </a:r>
                    </a:p>
                    <a:p>
                      <a:pPr marL="285750" lvl="0" indent="-285750">
                        <a:spcAft>
                          <a:spcPts val="0"/>
                        </a:spcAft>
                        <a:buFont typeface="Wingdings" pitchFamily="2" charset="2"/>
                        <a:buChar char="v"/>
                      </a:pPr>
                      <a:r>
                        <a:rPr lang="el-GR" sz="1400" dirty="0" smtClean="0">
                          <a:effectLst/>
                        </a:rPr>
                        <a:t>Μείωση του αναπνεόμενου όγκου ή της αναπνευστικής συχνότητας του ασθενή</a:t>
                      </a:r>
                      <a:endParaRPr lang="el-GR" sz="1400" b="1" dirty="0" smtClean="0">
                        <a:effectLst/>
                        <a:latin typeface="+mn-lt"/>
                        <a:ea typeface="Times New Roman"/>
                      </a:endParaRPr>
                    </a:p>
                  </a:txBody>
                  <a:tcPr marL="86359" marR="86359"/>
                </a:tc>
                <a:tc>
                  <a:txBody>
                    <a:bodyPr/>
                    <a:lstStyle/>
                    <a:p>
                      <a:pPr marL="285750" lvl="0" indent="-285750">
                        <a:spcAft>
                          <a:spcPts val="0"/>
                        </a:spcAft>
                        <a:buFont typeface="Wingdings" pitchFamily="2" charset="2"/>
                        <a:buChar char="v"/>
                      </a:pPr>
                      <a:r>
                        <a:rPr lang="el-GR" sz="1600" dirty="0" smtClean="0">
                          <a:effectLst/>
                        </a:rPr>
                        <a:t>Έλεγχος του κυκλώματος και των συνδέσεων του ασθενή</a:t>
                      </a:r>
                    </a:p>
                    <a:p>
                      <a:pPr marL="285750" lvl="0" indent="-285750">
                        <a:spcAft>
                          <a:spcPts val="0"/>
                        </a:spcAft>
                        <a:buFont typeface="Wingdings" pitchFamily="2" charset="2"/>
                        <a:buChar char="v"/>
                      </a:pPr>
                      <a:r>
                        <a:rPr lang="el-GR" sz="1600" dirty="0" smtClean="0">
                          <a:effectLst/>
                        </a:rPr>
                        <a:t>Επανεκτίμηση ασθενή </a:t>
                      </a:r>
                    </a:p>
                    <a:p>
                      <a:pPr marL="285750" indent="-285750">
                        <a:buFont typeface="Wingdings" pitchFamily="2" charset="2"/>
                        <a:buChar char="v"/>
                      </a:pPr>
                      <a:r>
                        <a:rPr lang="el-GR" sz="1600" dirty="0" smtClean="0">
                          <a:effectLst/>
                        </a:rPr>
                        <a:t>Επανεκτίμηση της ρύθμισης του συναγερμού χαμηλής πίεσης</a:t>
                      </a:r>
                      <a:endParaRPr lang="el-GR" sz="1600" b="1" dirty="0">
                        <a:solidFill>
                          <a:srgbClr val="FF0000"/>
                        </a:solidFill>
                        <a:latin typeface="+mn-lt"/>
                      </a:endParaRPr>
                    </a:p>
                  </a:txBody>
                  <a:tcPr marL="86359" marR="86359"/>
                </a:tc>
              </a:tr>
              <a:tr h="310542">
                <a:tc>
                  <a:txBody>
                    <a:bodyPr/>
                    <a:lstStyle/>
                    <a:p>
                      <a:endParaRPr lang="el-GR" sz="1600" b="1" dirty="0">
                        <a:latin typeface="+mn-lt"/>
                      </a:endParaRPr>
                    </a:p>
                  </a:txBody>
                  <a:tcPr marL="86359" marR="86359"/>
                </a:tc>
                <a:tc>
                  <a:txBody>
                    <a:bodyPr/>
                    <a:lstStyle/>
                    <a:p>
                      <a:endParaRPr lang="el-GR" sz="1400" b="1" dirty="0">
                        <a:latin typeface="+mn-lt"/>
                      </a:endParaRPr>
                    </a:p>
                  </a:txBody>
                  <a:tcPr marL="86359" marR="86359"/>
                </a:tc>
                <a:tc>
                  <a:txBody>
                    <a:bodyPr/>
                    <a:lstStyle/>
                    <a:p>
                      <a:endParaRPr lang="el-GR" sz="1400" b="1" dirty="0">
                        <a:latin typeface="+mn-lt"/>
                      </a:endParaRPr>
                    </a:p>
                  </a:txBody>
                  <a:tcPr marL="86359" marR="86359"/>
                </a:tc>
                <a:tc>
                  <a:txBody>
                    <a:bodyPr/>
                    <a:lstStyle/>
                    <a:p>
                      <a:endParaRPr lang="el-GR" sz="1600" b="1" dirty="0">
                        <a:solidFill>
                          <a:srgbClr val="FF0000"/>
                        </a:solidFill>
                        <a:latin typeface="+mn-lt"/>
                      </a:endParaRPr>
                    </a:p>
                  </a:txBody>
                  <a:tcPr marL="86359" marR="86359"/>
                </a:tc>
              </a:tr>
              <a:tr h="1665637">
                <a:tc>
                  <a:txBody>
                    <a:bodyPr/>
                    <a:lstStyle/>
                    <a:p>
                      <a:pPr marL="285750" indent="-285750">
                        <a:buFont typeface="Wingdings" pitchFamily="2" charset="2"/>
                        <a:buChar char="v"/>
                      </a:pPr>
                      <a:r>
                        <a:rPr lang="el-GR" sz="2000" dirty="0" smtClean="0">
                          <a:effectLst/>
                        </a:rPr>
                        <a:t>Χαμηλός κατά λεπτό αερισμός </a:t>
                      </a:r>
                      <a:endParaRPr lang="el-GR" sz="2000" b="1" dirty="0">
                        <a:solidFill>
                          <a:srgbClr val="FF0000"/>
                        </a:solidFill>
                        <a:latin typeface="+mn-lt"/>
                      </a:endParaRPr>
                    </a:p>
                  </a:txBody>
                  <a:tcPr marL="86359" marR="86359"/>
                </a:tc>
                <a:tc>
                  <a:txBody>
                    <a:bodyPr/>
                    <a:lstStyle/>
                    <a:p>
                      <a:r>
                        <a:rPr lang="el-GR" sz="1400" dirty="0" smtClean="0">
                          <a:effectLst/>
                        </a:rPr>
                        <a:t>Ο κατά είναι λεπτό αερισμός είναι μικρότερος από την  τιμή του ορίου χαμηλού αναπνεόμενου όγκου</a:t>
                      </a:r>
                      <a:endParaRPr lang="el-GR" sz="1400" b="1" dirty="0">
                        <a:latin typeface="+mn-lt"/>
                      </a:endParaRPr>
                    </a:p>
                  </a:txBody>
                  <a:tcPr marL="86359" marR="86359"/>
                </a:tc>
                <a:tc>
                  <a:txBody>
                    <a:bodyPr/>
                    <a:lstStyle/>
                    <a:p>
                      <a:pPr marL="285750" indent="-285750">
                        <a:spcAft>
                          <a:spcPts val="0"/>
                        </a:spcAft>
                        <a:buFont typeface="Wingdings" pitchFamily="2" charset="2"/>
                        <a:buChar char="v"/>
                      </a:pPr>
                      <a:r>
                        <a:rPr lang="el-GR" sz="1400" dirty="0" smtClean="0">
                          <a:effectLst/>
                        </a:rPr>
                        <a:t>Αποσύνδεση ασθενή ΄</a:t>
                      </a:r>
                    </a:p>
                    <a:p>
                      <a:pPr marL="285750" indent="-285750">
                        <a:spcAft>
                          <a:spcPts val="0"/>
                        </a:spcAft>
                        <a:buFont typeface="Wingdings" pitchFamily="2" charset="2"/>
                        <a:buChar char="v"/>
                      </a:pPr>
                      <a:r>
                        <a:rPr lang="el-GR" sz="1400" dirty="0" smtClean="0">
                          <a:effectLst/>
                        </a:rPr>
                        <a:t>Μεγάλες απώλειες </a:t>
                      </a:r>
                    </a:p>
                    <a:p>
                      <a:pPr marL="285750" indent="-285750">
                        <a:spcAft>
                          <a:spcPts val="0"/>
                        </a:spcAft>
                        <a:buFont typeface="Wingdings" pitchFamily="2" charset="2"/>
                        <a:buChar char="v"/>
                      </a:pPr>
                      <a:r>
                        <a:rPr lang="el-GR" sz="1400" dirty="0" smtClean="0">
                          <a:effectLst/>
                        </a:rPr>
                        <a:t>Μείωση αναπνευστικής συχνότητας ή του αναπνεόμενου όγκου</a:t>
                      </a:r>
                    </a:p>
                    <a:p>
                      <a:pPr marL="285750" indent="-285750">
                        <a:buFont typeface="Wingdings" pitchFamily="2" charset="2"/>
                        <a:buChar char="v"/>
                      </a:pPr>
                      <a:r>
                        <a:rPr lang="el-GR" sz="1400" dirty="0" smtClean="0">
                          <a:effectLst/>
                        </a:rPr>
                        <a:t>Άστοχη ρύθμιση συναγερμού</a:t>
                      </a:r>
                      <a:endParaRPr lang="el-GR" sz="1400" b="1" dirty="0">
                        <a:latin typeface="+mn-lt"/>
                      </a:endParaRPr>
                    </a:p>
                  </a:txBody>
                  <a:tcPr marL="86359" marR="86359"/>
                </a:tc>
                <a:tc>
                  <a:txBody>
                    <a:bodyPr/>
                    <a:lstStyle/>
                    <a:p>
                      <a:pPr marL="285750" lvl="0" indent="-285750">
                        <a:spcAft>
                          <a:spcPts val="0"/>
                        </a:spcAft>
                        <a:buFont typeface="Wingdings" pitchFamily="2" charset="2"/>
                        <a:buChar char="v"/>
                      </a:pPr>
                      <a:r>
                        <a:rPr lang="el-GR" sz="1600" dirty="0" smtClean="0">
                          <a:effectLst/>
                        </a:rPr>
                        <a:t>Έλεγχος κυκλώματος</a:t>
                      </a:r>
                    </a:p>
                    <a:p>
                      <a:pPr marL="285750" lvl="0" indent="-285750">
                        <a:spcAft>
                          <a:spcPts val="0"/>
                        </a:spcAft>
                        <a:buFont typeface="Wingdings" pitchFamily="2" charset="2"/>
                        <a:buChar char="v"/>
                      </a:pPr>
                      <a:r>
                        <a:rPr lang="el-GR" sz="1600" dirty="0" smtClean="0">
                          <a:effectLst/>
                        </a:rPr>
                        <a:t>Έλεγχος συνδέσεων</a:t>
                      </a:r>
                    </a:p>
                    <a:p>
                      <a:pPr marL="285750" lvl="0" indent="-285750">
                        <a:spcAft>
                          <a:spcPts val="0"/>
                        </a:spcAft>
                        <a:buFont typeface="Wingdings" pitchFamily="2" charset="2"/>
                        <a:buChar char="v"/>
                      </a:pPr>
                      <a:r>
                        <a:rPr lang="el-GR" sz="1600" dirty="0" smtClean="0">
                          <a:effectLst/>
                        </a:rPr>
                        <a:t>Επανεκτίμηση ασθενή </a:t>
                      </a:r>
                    </a:p>
                    <a:p>
                      <a:pPr marL="285750" indent="-285750">
                        <a:buFont typeface="Wingdings" pitchFamily="2" charset="2"/>
                        <a:buChar char="v"/>
                      </a:pPr>
                      <a:r>
                        <a:rPr lang="el-GR" sz="1600" dirty="0" smtClean="0">
                          <a:effectLst/>
                        </a:rPr>
                        <a:t>Επανεκτίμηση της ρύθμισης του συναγερμού χαμηλού κατά λεπτό αερισμού</a:t>
                      </a:r>
                      <a:endParaRPr lang="el-GR" sz="1600" b="1" dirty="0">
                        <a:solidFill>
                          <a:srgbClr val="FF0000"/>
                        </a:solidFill>
                        <a:latin typeface="+mn-lt"/>
                      </a:endParaRPr>
                    </a:p>
                  </a:txBody>
                  <a:tcPr marL="86359" marR="86359"/>
                </a:tc>
              </a:tr>
              <a:tr h="363688">
                <a:tc>
                  <a:txBody>
                    <a:bodyPr/>
                    <a:lstStyle/>
                    <a:p>
                      <a:endParaRPr lang="el-GR" sz="1200" dirty="0">
                        <a:latin typeface="+mn-lt"/>
                      </a:endParaRPr>
                    </a:p>
                  </a:txBody>
                  <a:tcPr marL="86359" marR="86359"/>
                </a:tc>
                <a:tc>
                  <a:txBody>
                    <a:bodyPr/>
                    <a:lstStyle/>
                    <a:p>
                      <a:endParaRPr lang="el-GR" sz="1200" dirty="0">
                        <a:latin typeface="+mn-lt"/>
                      </a:endParaRPr>
                    </a:p>
                  </a:txBody>
                  <a:tcPr marL="86359" marR="86359"/>
                </a:tc>
                <a:tc>
                  <a:txBody>
                    <a:bodyPr/>
                    <a:lstStyle/>
                    <a:p>
                      <a:endParaRPr lang="el-GR" sz="1200" dirty="0">
                        <a:latin typeface="+mn-lt"/>
                      </a:endParaRPr>
                    </a:p>
                  </a:txBody>
                  <a:tcPr marL="86359" marR="86359"/>
                </a:tc>
                <a:tc>
                  <a:txBody>
                    <a:bodyPr/>
                    <a:lstStyle/>
                    <a:p>
                      <a:endParaRPr lang="el-GR" sz="1200" dirty="0">
                        <a:solidFill>
                          <a:srgbClr val="FF0000"/>
                        </a:solidFill>
                        <a:latin typeface="+mn-lt"/>
                      </a:endParaRPr>
                    </a:p>
                  </a:txBody>
                  <a:tcPr marL="86359" marR="86359"/>
                </a:tc>
              </a:tr>
              <a:tr h="363688">
                <a:tc>
                  <a:txBody>
                    <a:bodyPr/>
                    <a:lstStyle/>
                    <a:p>
                      <a:endParaRPr lang="el-GR" sz="1200" dirty="0">
                        <a:latin typeface="+mn-lt"/>
                      </a:endParaRPr>
                    </a:p>
                  </a:txBody>
                  <a:tcPr marL="86359" marR="86359"/>
                </a:tc>
                <a:tc>
                  <a:txBody>
                    <a:bodyPr/>
                    <a:lstStyle/>
                    <a:p>
                      <a:endParaRPr lang="el-GR" sz="1200" dirty="0">
                        <a:latin typeface="+mn-lt"/>
                      </a:endParaRPr>
                    </a:p>
                  </a:txBody>
                  <a:tcPr marL="86359" marR="86359"/>
                </a:tc>
                <a:tc>
                  <a:txBody>
                    <a:bodyPr/>
                    <a:lstStyle/>
                    <a:p>
                      <a:endParaRPr lang="el-GR" sz="1200" dirty="0">
                        <a:latin typeface="+mn-lt"/>
                      </a:endParaRPr>
                    </a:p>
                  </a:txBody>
                  <a:tcPr marL="86359" marR="86359"/>
                </a:tc>
                <a:tc>
                  <a:txBody>
                    <a:bodyPr/>
                    <a:lstStyle/>
                    <a:p>
                      <a:endParaRPr lang="el-GR" sz="1200" dirty="0">
                        <a:latin typeface="+mn-lt"/>
                      </a:endParaRPr>
                    </a:p>
                  </a:txBody>
                  <a:tcPr marL="86359" marR="86359"/>
                </a:tc>
              </a:tr>
            </a:tbl>
          </a:graphicData>
        </a:graphic>
      </p:graphicFrame>
      <p:sp>
        <p:nvSpPr>
          <p:cNvPr id="3" name="Rectangle 2"/>
          <p:cNvSpPr/>
          <p:nvPr/>
        </p:nvSpPr>
        <p:spPr>
          <a:xfrm>
            <a:off x="3275856" y="6519446"/>
            <a:ext cx="2772297" cy="338554"/>
          </a:xfrm>
          <a:prstGeom prst="rect">
            <a:avLst/>
          </a:prstGeom>
        </p:spPr>
        <p:txBody>
          <a:bodyPr wrap="none">
            <a:spAutoFit/>
          </a:bodyPr>
          <a:lstStyle/>
          <a:p>
            <a:r>
              <a:rPr lang="en-US" sz="1600" dirty="0">
                <a:latin typeface="+mn-lt"/>
              </a:rPr>
              <a:t>(Grossbach, Chlan, Tracy,</a:t>
            </a:r>
            <a:r>
              <a:rPr lang="en-GB" sz="1600" dirty="0">
                <a:latin typeface="+mn-lt"/>
              </a:rPr>
              <a:t> 2011)</a:t>
            </a:r>
            <a:endParaRPr lang="en-US" sz="1600" dirty="0">
              <a:latin typeface="+mn-lt"/>
            </a:endParaRPr>
          </a:p>
        </p:txBody>
      </p:sp>
    </p:spTree>
    <p:extLst>
      <p:ext uri="{BB962C8B-B14F-4D97-AF65-F5344CB8AC3E}">
        <p14:creationId xmlns:p14="http://schemas.microsoft.com/office/powerpoint/2010/main" val="27754303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2493" y="0"/>
            <a:ext cx="8229600" cy="576064"/>
          </a:xfrm>
        </p:spPr>
        <p:txBody>
          <a:bodyPr>
            <a:noAutofit/>
          </a:bodyPr>
          <a:lstStyle/>
          <a:p>
            <a:r>
              <a:rPr lang="el-GR" sz="3600" dirty="0">
                <a:ea typeface="Times New Roman"/>
              </a:rPr>
              <a:t>Συνήθεις </a:t>
            </a:r>
            <a:r>
              <a:rPr lang="el-GR" sz="3600" dirty="0" smtClean="0">
                <a:ea typeface="Times New Roman"/>
              </a:rPr>
              <a:t>Συναγερμοί </a:t>
            </a:r>
            <a:r>
              <a:rPr lang="el-GR" sz="3200" b="0" dirty="0" smtClean="0">
                <a:ea typeface="Times New Roman"/>
              </a:rPr>
              <a:t>(4 </a:t>
            </a:r>
            <a:r>
              <a:rPr lang="el-GR" sz="3200" b="0" dirty="0">
                <a:ea typeface="Times New Roman"/>
              </a:rPr>
              <a:t>από </a:t>
            </a:r>
            <a:r>
              <a:rPr lang="el-GR" sz="3200" b="0" dirty="0" smtClean="0">
                <a:ea typeface="Times New Roman"/>
              </a:rPr>
              <a:t>4)</a:t>
            </a:r>
            <a:endParaRPr lang="el-GR" sz="320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966921293"/>
              </p:ext>
            </p:extLst>
          </p:nvPr>
        </p:nvGraphicFramePr>
        <p:xfrm>
          <a:off x="81678" y="711034"/>
          <a:ext cx="8928992" cy="5765800"/>
        </p:xfrm>
        <a:graphic>
          <a:graphicData uri="http://schemas.openxmlformats.org/drawingml/2006/table">
            <a:tbl>
              <a:tblPr firstRow="1" bandRow="1">
                <a:tableStyleId>{5940675A-B579-460E-94D1-54222C63F5DA}</a:tableStyleId>
              </a:tblPr>
              <a:tblGrid>
                <a:gridCol w="2057400"/>
                <a:gridCol w="1831032"/>
                <a:gridCol w="2592288"/>
                <a:gridCol w="2448272"/>
              </a:tblGrid>
              <a:tr h="370840">
                <a:tc>
                  <a:txBody>
                    <a:bodyPr/>
                    <a:lstStyle/>
                    <a:p>
                      <a:pPr algn="ctr"/>
                      <a:r>
                        <a:rPr lang="el-GR" sz="1800" b="1" dirty="0" smtClean="0"/>
                        <a:t>Συναγερμοί</a:t>
                      </a:r>
                      <a:endParaRPr lang="el-GR" sz="1800" b="1" dirty="0"/>
                    </a:p>
                  </a:txBody>
                  <a:tcPr marL="86359" marR="8635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u="none" strike="noStrike" kern="1200" cap="none" spc="0" normalizeH="0" baseline="0" noProof="0" dirty="0" smtClean="0">
                          <a:ln>
                            <a:noFill/>
                          </a:ln>
                          <a:effectLst/>
                          <a:uLnTx/>
                          <a:uFillTx/>
                        </a:rPr>
                        <a:t>Περιγραφή</a:t>
                      </a:r>
                      <a:endParaRPr kumimoji="0" lang="el-GR" sz="1800" b="1" i="0" u="none" strike="noStrike" kern="1200" cap="none" spc="0" normalizeH="0" baseline="0" noProof="0" dirty="0">
                        <a:ln>
                          <a:noFill/>
                        </a:ln>
                        <a:solidFill>
                          <a:prstClr val="white"/>
                        </a:solidFill>
                        <a:effectLst/>
                        <a:uLnTx/>
                        <a:uFillTx/>
                        <a:latin typeface="+mn-lt"/>
                        <a:ea typeface="+mn-ea"/>
                        <a:cs typeface="+mn-cs"/>
                      </a:endParaRPr>
                    </a:p>
                  </a:txBody>
                  <a:tcPr marL="86359" marR="86359"/>
                </a:tc>
                <a:tc>
                  <a:txBody>
                    <a:bodyPr/>
                    <a:lstStyle/>
                    <a:p>
                      <a:pPr algn="ctr"/>
                      <a:r>
                        <a:rPr lang="el-GR" sz="1800" b="1" dirty="0" smtClean="0"/>
                        <a:t>Αίτιο</a:t>
                      </a:r>
                      <a:endParaRPr lang="el-GR" sz="1800" b="1" dirty="0"/>
                    </a:p>
                  </a:txBody>
                  <a:tcPr marL="86359" marR="86359"/>
                </a:tc>
                <a:tc>
                  <a:txBody>
                    <a:bodyPr/>
                    <a:lstStyle/>
                    <a:p>
                      <a:pPr algn="ctr"/>
                      <a:r>
                        <a:rPr lang="el-GR" sz="1800" b="1" dirty="0" smtClean="0"/>
                        <a:t>Παρέμβαση</a:t>
                      </a:r>
                      <a:endParaRPr lang="el-GR" sz="1800" b="1" dirty="0"/>
                    </a:p>
                  </a:txBody>
                  <a:tcPr marL="86359" marR="86359"/>
                </a:tc>
              </a:tr>
              <a:tr h="370840">
                <a:tc>
                  <a:txBody>
                    <a:bodyPr/>
                    <a:lstStyle/>
                    <a:p>
                      <a:pPr marL="285750" indent="-285750">
                        <a:buFont typeface="Wingdings" pitchFamily="2" charset="2"/>
                        <a:buChar char="q"/>
                      </a:pPr>
                      <a:r>
                        <a:rPr lang="el-GR" sz="1800" dirty="0" smtClean="0"/>
                        <a:t>Χαμηλή πίεση</a:t>
                      </a:r>
                      <a:endParaRPr lang="el-GR" sz="1800" b="1" dirty="0">
                        <a:solidFill>
                          <a:srgbClr val="FF0000"/>
                        </a:solidFill>
                        <a:latin typeface="+mn-lt"/>
                      </a:endParaRPr>
                    </a:p>
                  </a:txBody>
                  <a:tcPr marL="86359" marR="86359"/>
                </a:tc>
                <a:tc>
                  <a:txBody>
                    <a:bodyPr/>
                    <a:lstStyle/>
                    <a:p>
                      <a:r>
                        <a:rPr lang="el-GR" sz="1800" dirty="0" smtClean="0">
                          <a:effectLst/>
                        </a:rPr>
                        <a:t>Η πίεση είναι μικρότερη από την τιμή του ορίου χαμηλής</a:t>
                      </a:r>
                      <a:r>
                        <a:rPr lang="el-GR" sz="1800" baseline="0" dirty="0" smtClean="0">
                          <a:effectLst/>
                        </a:rPr>
                        <a:t> </a:t>
                      </a:r>
                      <a:r>
                        <a:rPr lang="el-GR" sz="1800" dirty="0" smtClean="0">
                          <a:effectLst/>
                        </a:rPr>
                        <a:t>πίεσης</a:t>
                      </a:r>
                      <a:endParaRPr lang="el-GR" sz="1800" b="1" dirty="0">
                        <a:latin typeface="+mn-lt"/>
                      </a:endParaRPr>
                    </a:p>
                  </a:txBody>
                  <a:tcPr marL="86359" marR="86359"/>
                </a:tc>
                <a:tc>
                  <a:txBody>
                    <a:bodyPr/>
                    <a:lstStyle/>
                    <a:p>
                      <a:pPr marL="285750" lvl="0" indent="-285750">
                        <a:spcAft>
                          <a:spcPts val="0"/>
                        </a:spcAft>
                        <a:buFont typeface="Wingdings" pitchFamily="2" charset="2"/>
                        <a:buChar char="v"/>
                      </a:pPr>
                      <a:r>
                        <a:rPr lang="el-GR" sz="1800" dirty="0" smtClean="0">
                          <a:effectLst/>
                        </a:rPr>
                        <a:t>Αποσύνδεση του ασθενή,</a:t>
                      </a:r>
                    </a:p>
                    <a:p>
                      <a:pPr marL="285750" lvl="0" indent="-285750">
                        <a:spcAft>
                          <a:spcPts val="0"/>
                        </a:spcAft>
                        <a:buFont typeface="Wingdings" pitchFamily="2" charset="2"/>
                        <a:buChar char="v"/>
                      </a:pPr>
                      <a:r>
                        <a:rPr lang="el-GR" sz="1800" dirty="0" smtClean="0">
                          <a:effectLst/>
                        </a:rPr>
                        <a:t>Μεγάλες απώλειες από τον ΕΤΣ,</a:t>
                      </a:r>
                    </a:p>
                    <a:p>
                      <a:pPr marL="285750" lvl="0" indent="-285750">
                        <a:spcAft>
                          <a:spcPts val="0"/>
                        </a:spcAft>
                        <a:buFont typeface="Wingdings" pitchFamily="2" charset="2"/>
                        <a:buChar char="v"/>
                      </a:pPr>
                      <a:r>
                        <a:rPr lang="el-GR" sz="1800" dirty="0" smtClean="0">
                          <a:effectLst/>
                        </a:rPr>
                        <a:t>Μείωση του αναπνεόμενου όγκου ή της αναπνευστικής συχνότητας του ασθενή.</a:t>
                      </a:r>
                      <a:endParaRPr lang="el-GR" sz="1800" b="1" dirty="0" smtClean="0">
                        <a:effectLst/>
                        <a:latin typeface="+mn-lt"/>
                        <a:ea typeface="Times New Roman"/>
                      </a:endParaRPr>
                    </a:p>
                  </a:txBody>
                  <a:tcPr marL="86359" marR="86359"/>
                </a:tc>
                <a:tc>
                  <a:txBody>
                    <a:bodyPr/>
                    <a:lstStyle/>
                    <a:p>
                      <a:pPr marL="285750" lvl="0" indent="-285750">
                        <a:spcAft>
                          <a:spcPts val="0"/>
                        </a:spcAft>
                        <a:buFont typeface="Wingdings" pitchFamily="2" charset="2"/>
                        <a:buChar char="v"/>
                      </a:pPr>
                      <a:r>
                        <a:rPr lang="el-GR" sz="1800" dirty="0" smtClean="0">
                          <a:effectLst/>
                        </a:rPr>
                        <a:t>Έλεγχος του κυκλώματος και των συνδέσεων του ασθενή,</a:t>
                      </a:r>
                    </a:p>
                    <a:p>
                      <a:pPr marL="285750" lvl="0" indent="-285750">
                        <a:spcAft>
                          <a:spcPts val="0"/>
                        </a:spcAft>
                        <a:buFont typeface="Wingdings" pitchFamily="2" charset="2"/>
                        <a:buChar char="v"/>
                      </a:pPr>
                      <a:r>
                        <a:rPr lang="el-GR" sz="1800" dirty="0" smtClean="0">
                          <a:effectLst/>
                        </a:rPr>
                        <a:t>Επανεκτίμηση ασθενή, </a:t>
                      </a:r>
                    </a:p>
                    <a:p>
                      <a:pPr marL="285750" indent="-285750">
                        <a:buFont typeface="Wingdings" pitchFamily="2" charset="2"/>
                        <a:buChar char="v"/>
                      </a:pPr>
                      <a:r>
                        <a:rPr lang="el-GR" sz="1800" dirty="0" smtClean="0">
                          <a:effectLst/>
                        </a:rPr>
                        <a:t>Επανεκτίμηση της ρύθμισης του συναγερμού χαμηλής πίεσης.</a:t>
                      </a:r>
                      <a:endParaRPr lang="el-GR" sz="1800" b="1" dirty="0">
                        <a:solidFill>
                          <a:srgbClr val="FF0000"/>
                        </a:solidFill>
                        <a:latin typeface="+mn-lt"/>
                      </a:endParaRPr>
                    </a:p>
                  </a:txBody>
                  <a:tcPr marL="86359" marR="86359"/>
                </a:tc>
              </a:tr>
              <a:tr h="370840">
                <a:tc>
                  <a:txBody>
                    <a:bodyPr/>
                    <a:lstStyle/>
                    <a:p>
                      <a:pPr marL="285750" indent="-285750">
                        <a:buFont typeface="Wingdings" pitchFamily="2" charset="2"/>
                        <a:buChar char="v"/>
                      </a:pPr>
                      <a:r>
                        <a:rPr lang="el-GR" sz="1800" dirty="0" smtClean="0">
                          <a:effectLst/>
                        </a:rPr>
                        <a:t>Χαμηλός κατά λεπτό αερισμός </a:t>
                      </a:r>
                      <a:endParaRPr lang="el-GR" sz="1800" b="1" dirty="0">
                        <a:solidFill>
                          <a:srgbClr val="FF0000"/>
                        </a:solidFill>
                        <a:latin typeface="+mn-lt"/>
                      </a:endParaRPr>
                    </a:p>
                  </a:txBody>
                  <a:tcPr marL="86359" marR="86359"/>
                </a:tc>
                <a:tc>
                  <a:txBody>
                    <a:bodyPr/>
                    <a:lstStyle/>
                    <a:p>
                      <a:r>
                        <a:rPr lang="el-GR" sz="1800" dirty="0" smtClean="0">
                          <a:effectLst/>
                        </a:rPr>
                        <a:t>Ο κατά είναι λεπτό αερισμός είναι μικρότερος από την  τιμή του ορίου χαμηλού αναπνεόμενου όγκου</a:t>
                      </a:r>
                      <a:endParaRPr lang="el-GR" sz="1800" b="1" dirty="0">
                        <a:latin typeface="+mn-lt"/>
                      </a:endParaRPr>
                    </a:p>
                  </a:txBody>
                  <a:tcPr marL="86359" marR="86359"/>
                </a:tc>
                <a:tc>
                  <a:txBody>
                    <a:bodyPr/>
                    <a:lstStyle/>
                    <a:p>
                      <a:pPr marL="285750" indent="-285750">
                        <a:spcAft>
                          <a:spcPts val="0"/>
                        </a:spcAft>
                        <a:buFont typeface="Wingdings" pitchFamily="2" charset="2"/>
                        <a:buChar char="v"/>
                      </a:pPr>
                      <a:r>
                        <a:rPr lang="el-GR" sz="1800" dirty="0" smtClean="0">
                          <a:effectLst/>
                        </a:rPr>
                        <a:t>Αποσύνδεση ασθενή,</a:t>
                      </a:r>
                    </a:p>
                    <a:p>
                      <a:pPr marL="285750" indent="-285750">
                        <a:spcAft>
                          <a:spcPts val="0"/>
                        </a:spcAft>
                        <a:buFont typeface="Wingdings" pitchFamily="2" charset="2"/>
                        <a:buChar char="v"/>
                      </a:pPr>
                      <a:r>
                        <a:rPr lang="el-GR" sz="1800" dirty="0" smtClean="0">
                          <a:effectLst/>
                        </a:rPr>
                        <a:t>Μεγάλες απώλειες,</a:t>
                      </a:r>
                    </a:p>
                    <a:p>
                      <a:pPr marL="285750" indent="-285750">
                        <a:spcAft>
                          <a:spcPts val="0"/>
                        </a:spcAft>
                        <a:buFont typeface="Wingdings" pitchFamily="2" charset="2"/>
                        <a:buChar char="v"/>
                      </a:pPr>
                      <a:r>
                        <a:rPr lang="el-GR" sz="1800" dirty="0" smtClean="0">
                          <a:effectLst/>
                        </a:rPr>
                        <a:t>Μείωση αναπνευστικής συχνότητας ή του αναπνεόμενου όγκου,</a:t>
                      </a:r>
                    </a:p>
                    <a:p>
                      <a:pPr marL="285750" indent="-285750">
                        <a:buFont typeface="Wingdings" pitchFamily="2" charset="2"/>
                        <a:buChar char="v"/>
                      </a:pPr>
                      <a:r>
                        <a:rPr lang="el-GR" sz="1800" dirty="0" smtClean="0">
                          <a:effectLst/>
                        </a:rPr>
                        <a:t>Άστοχη ρύθμιση συναγερμού.</a:t>
                      </a:r>
                      <a:endParaRPr lang="el-GR" sz="1800" b="1" dirty="0">
                        <a:latin typeface="+mn-lt"/>
                      </a:endParaRPr>
                    </a:p>
                  </a:txBody>
                  <a:tcPr marL="86359" marR="86359"/>
                </a:tc>
                <a:tc>
                  <a:txBody>
                    <a:bodyPr/>
                    <a:lstStyle/>
                    <a:p>
                      <a:pPr marL="285750" lvl="0" indent="-285750">
                        <a:spcAft>
                          <a:spcPts val="0"/>
                        </a:spcAft>
                        <a:buFont typeface="Wingdings" pitchFamily="2" charset="2"/>
                        <a:buChar char="v"/>
                      </a:pPr>
                      <a:r>
                        <a:rPr lang="el-GR" sz="1800" dirty="0" smtClean="0">
                          <a:effectLst/>
                        </a:rPr>
                        <a:t>Έλεγχος κυκλώματος,</a:t>
                      </a:r>
                    </a:p>
                    <a:p>
                      <a:pPr marL="285750" lvl="0" indent="-285750">
                        <a:spcAft>
                          <a:spcPts val="0"/>
                        </a:spcAft>
                        <a:buFont typeface="Wingdings" pitchFamily="2" charset="2"/>
                        <a:buChar char="v"/>
                      </a:pPr>
                      <a:r>
                        <a:rPr lang="el-GR" sz="1800" dirty="0" smtClean="0">
                          <a:effectLst/>
                        </a:rPr>
                        <a:t>Έλεγχος συνδέσεων,</a:t>
                      </a:r>
                    </a:p>
                    <a:p>
                      <a:pPr marL="285750" lvl="0" indent="-285750">
                        <a:spcAft>
                          <a:spcPts val="0"/>
                        </a:spcAft>
                        <a:buFont typeface="Wingdings" pitchFamily="2" charset="2"/>
                        <a:buChar char="v"/>
                      </a:pPr>
                      <a:r>
                        <a:rPr lang="el-GR" sz="1800" dirty="0" smtClean="0">
                          <a:effectLst/>
                        </a:rPr>
                        <a:t>Επανεκτίμηση ασθενή, </a:t>
                      </a:r>
                    </a:p>
                    <a:p>
                      <a:pPr marL="285750" indent="-285750">
                        <a:buFont typeface="Wingdings" pitchFamily="2" charset="2"/>
                        <a:buChar char="v"/>
                      </a:pPr>
                      <a:r>
                        <a:rPr lang="el-GR" sz="1800" dirty="0" smtClean="0">
                          <a:effectLst/>
                        </a:rPr>
                        <a:t>Επανεκτίμηση της ρύθμισης του συναγερμού χαμηλού κατά λεπτό αερισμού.</a:t>
                      </a:r>
                      <a:endParaRPr lang="el-GR" sz="1800" b="1" dirty="0">
                        <a:solidFill>
                          <a:srgbClr val="FF0000"/>
                        </a:solidFill>
                        <a:latin typeface="+mn-lt"/>
                      </a:endParaRPr>
                    </a:p>
                  </a:txBody>
                  <a:tcPr marL="86359" marR="86359"/>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
        <p:nvSpPr>
          <p:cNvPr id="6" name="Ορθογώνιο 5"/>
          <p:cNvSpPr/>
          <p:nvPr/>
        </p:nvSpPr>
        <p:spPr>
          <a:xfrm>
            <a:off x="15598" y="6476834"/>
            <a:ext cx="2772297" cy="338554"/>
          </a:xfrm>
          <a:prstGeom prst="rect">
            <a:avLst/>
          </a:prstGeom>
        </p:spPr>
        <p:txBody>
          <a:bodyPr wrap="none">
            <a:spAutoFit/>
          </a:bodyPr>
          <a:lstStyle/>
          <a:p>
            <a:r>
              <a:rPr lang="en-US" sz="1600" dirty="0">
                <a:latin typeface="+mn-lt"/>
              </a:rPr>
              <a:t>(Grossbach, Chlan, Tracy,</a:t>
            </a:r>
            <a:r>
              <a:rPr lang="en-GB" sz="1600" dirty="0">
                <a:latin typeface="+mn-lt"/>
              </a:rPr>
              <a:t> 2011)</a:t>
            </a:r>
            <a:endParaRPr lang="en-US" sz="1600" dirty="0">
              <a:latin typeface="+mn-lt"/>
            </a:endParaRPr>
          </a:p>
        </p:txBody>
      </p:sp>
    </p:spTree>
    <p:extLst>
      <p:ext uri="{BB962C8B-B14F-4D97-AF65-F5344CB8AC3E}">
        <p14:creationId xmlns:p14="http://schemas.microsoft.com/office/powerpoint/2010/main" val="18884939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Άμεσες ενέργειες σε υποαερισμό</a:t>
            </a:r>
          </a:p>
        </p:txBody>
      </p:sp>
      <p:sp>
        <p:nvSpPr>
          <p:cNvPr id="3" name="Θέση περιεχομένου 2"/>
          <p:cNvSpPr>
            <a:spLocks noGrp="1"/>
          </p:cNvSpPr>
          <p:nvPr>
            <p:ph idx="1"/>
          </p:nvPr>
        </p:nvSpPr>
        <p:spPr>
          <a:xfrm>
            <a:off x="457200" y="1196751"/>
            <a:ext cx="8229600" cy="5524723"/>
          </a:xfrm>
        </p:spPr>
        <p:txBody>
          <a:bodyPr>
            <a:normAutofit/>
          </a:bodyPr>
          <a:lstStyle/>
          <a:p>
            <a:pPr eaLnBrk="0" fontAlgn="base" hangingPunct="0">
              <a:spcBef>
                <a:spcPts val="1200"/>
              </a:spcBef>
              <a:spcAft>
                <a:spcPct val="0"/>
              </a:spcAft>
              <a:buFont typeface="Wingdings" pitchFamily="2" charset="2"/>
              <a:buChar char="v"/>
            </a:pPr>
            <a:r>
              <a:rPr lang="el-GR" sz="2400" b="1" dirty="0">
                <a:cs typeface="Arial" charset="0"/>
              </a:rPr>
              <a:t>Αερισμός με ασκό με 100% </a:t>
            </a:r>
            <a:r>
              <a:rPr lang="el-GR" sz="2400" b="1" dirty="0" smtClean="0">
                <a:cs typeface="Arial" charset="0"/>
              </a:rPr>
              <a:t>Ο2</a:t>
            </a:r>
            <a:endParaRPr lang="en-US" sz="2400" b="1" dirty="0">
              <a:cs typeface="Arial" charset="0"/>
            </a:endParaRPr>
          </a:p>
          <a:p>
            <a:pPr lvl="1" eaLnBrk="0" fontAlgn="base" hangingPunct="0">
              <a:spcBef>
                <a:spcPts val="1200"/>
              </a:spcBef>
              <a:spcAft>
                <a:spcPct val="0"/>
              </a:spcAft>
              <a:buFont typeface="Wingdings" pitchFamily="2" charset="2"/>
              <a:buChar char="v"/>
            </a:pPr>
            <a:r>
              <a:rPr lang="el-GR" sz="2200" dirty="0">
                <a:cs typeface="Arial" charset="0"/>
              </a:rPr>
              <a:t>Έλεγχος βατότητας </a:t>
            </a:r>
            <a:r>
              <a:rPr lang="el-GR" sz="2200" dirty="0" smtClean="0">
                <a:cs typeface="Arial" charset="0"/>
              </a:rPr>
              <a:t>τραχειοσωλήνα-τραχειοστόματος,</a:t>
            </a:r>
            <a:endParaRPr lang="en-US" sz="2200" dirty="0">
              <a:cs typeface="Arial" charset="0"/>
            </a:endParaRPr>
          </a:p>
          <a:p>
            <a:pPr lvl="1" eaLnBrk="0" fontAlgn="base" hangingPunct="0">
              <a:spcBef>
                <a:spcPts val="1200"/>
              </a:spcBef>
              <a:spcAft>
                <a:spcPct val="0"/>
              </a:spcAft>
              <a:buFont typeface="Wingdings" pitchFamily="2" charset="2"/>
              <a:buChar char="v"/>
            </a:pPr>
            <a:r>
              <a:rPr lang="el-GR" sz="2200" dirty="0">
                <a:cs typeface="Arial" charset="0"/>
              </a:rPr>
              <a:t>Αναρρόφηση </a:t>
            </a:r>
            <a:r>
              <a:rPr lang="el-GR" sz="2200" dirty="0" smtClean="0">
                <a:cs typeface="Arial" charset="0"/>
              </a:rPr>
              <a:t>εκκρίσεων,</a:t>
            </a:r>
            <a:endParaRPr lang="en-US" sz="2200" dirty="0">
              <a:cs typeface="Arial" charset="0"/>
            </a:endParaRPr>
          </a:p>
          <a:p>
            <a:pPr lvl="1" eaLnBrk="0" fontAlgn="base" hangingPunct="0">
              <a:spcBef>
                <a:spcPts val="1200"/>
              </a:spcBef>
              <a:spcAft>
                <a:spcPct val="0"/>
              </a:spcAft>
              <a:buFont typeface="Wingdings" pitchFamily="2" charset="2"/>
              <a:buChar char="v"/>
            </a:pPr>
            <a:r>
              <a:rPr lang="el-GR" sz="2200" dirty="0">
                <a:cs typeface="Arial" charset="0"/>
              </a:rPr>
              <a:t>Ελεγχος βάθους καταστολής καθώς και των γραμμών &amp; αντλιών χορήγησης </a:t>
            </a:r>
            <a:r>
              <a:rPr lang="el-GR" sz="2200" dirty="0" smtClean="0">
                <a:cs typeface="Arial" charset="0"/>
              </a:rPr>
              <a:t>καταστολής,</a:t>
            </a:r>
            <a:endParaRPr lang="en-US" sz="2200" dirty="0">
              <a:cs typeface="Arial" charset="0"/>
            </a:endParaRPr>
          </a:p>
          <a:p>
            <a:pPr lvl="1" eaLnBrk="0" fontAlgn="base" hangingPunct="0">
              <a:spcBef>
                <a:spcPts val="1200"/>
              </a:spcBef>
              <a:spcAft>
                <a:spcPct val="0"/>
              </a:spcAft>
              <a:buFont typeface="Wingdings" pitchFamily="2" charset="2"/>
              <a:buChar char="v"/>
            </a:pPr>
            <a:r>
              <a:rPr lang="el-GR" sz="2200" dirty="0">
                <a:cs typeface="Arial" charset="0"/>
              </a:rPr>
              <a:t>Σε ετοιμότητα σετ διασωλήνωσης για αλλαγή σωλήνα  (απόφραξη τραχειοσωλήνα). Αλλαγή </a:t>
            </a:r>
            <a:r>
              <a:rPr lang="el-GR" sz="2200" dirty="0" smtClean="0">
                <a:cs typeface="Arial" charset="0"/>
              </a:rPr>
              <a:t>τραχειοστόματος.</a:t>
            </a:r>
            <a:endParaRPr lang="el-GR" sz="2200" dirty="0">
              <a:cs typeface="Arial" charset="0"/>
            </a:endParaRPr>
          </a:p>
          <a:p>
            <a:pPr lvl="1">
              <a:lnSpc>
                <a:spcPct val="80000"/>
              </a:lnSpc>
              <a:spcBef>
                <a:spcPts val="1200"/>
              </a:spcBef>
              <a:buFont typeface="Wingdings" pitchFamily="2" charset="2"/>
              <a:buChar char="v"/>
            </a:pPr>
            <a:r>
              <a:rPr lang="el-GR" sz="2200" dirty="0"/>
              <a:t>Ρύθμιση παραμέτρων του αναπνευστήρα</a:t>
            </a:r>
          </a:p>
          <a:p>
            <a:pPr lvl="1">
              <a:lnSpc>
                <a:spcPct val="80000"/>
              </a:lnSpc>
              <a:spcBef>
                <a:spcPts val="1200"/>
              </a:spcBef>
              <a:buFont typeface="Wingdings" pitchFamily="2" charset="2"/>
              <a:buChar char="v"/>
            </a:pPr>
            <a:r>
              <a:rPr lang="el-GR" sz="2200" dirty="0"/>
              <a:t>‘Ελεγχος αεροθαλάμου</a:t>
            </a:r>
            <a:endParaRPr lang="el-GR" sz="2200" u="sng" dirty="0"/>
          </a:p>
          <a:p>
            <a:pPr lvl="2">
              <a:lnSpc>
                <a:spcPct val="80000"/>
              </a:lnSpc>
              <a:spcBef>
                <a:spcPts val="600"/>
              </a:spcBef>
              <a:buFont typeface="Wingdings" pitchFamily="2" charset="2"/>
              <a:buChar char="v"/>
            </a:pPr>
            <a:r>
              <a:rPr lang="el-GR" sz="2000" dirty="0"/>
              <a:t>Σπασμένο </a:t>
            </a:r>
            <a:r>
              <a:rPr lang="en-US" sz="2000" dirty="0"/>
              <a:t>cuff</a:t>
            </a:r>
            <a:r>
              <a:rPr lang="el-GR" sz="2000" dirty="0"/>
              <a:t> </a:t>
            </a:r>
            <a:r>
              <a:rPr lang="el-GR" sz="2000" dirty="0" smtClean="0"/>
              <a:t>εξ’αρχής,</a:t>
            </a:r>
            <a:endParaRPr lang="el-GR" sz="2000" dirty="0"/>
          </a:p>
          <a:p>
            <a:pPr lvl="2">
              <a:lnSpc>
                <a:spcPct val="80000"/>
              </a:lnSpc>
              <a:spcBef>
                <a:spcPts val="600"/>
              </a:spcBef>
              <a:buFont typeface="Wingdings" pitchFamily="2" charset="2"/>
              <a:buChar char="v"/>
            </a:pPr>
            <a:r>
              <a:rPr lang="el-GR" sz="2000" dirty="0"/>
              <a:t>Το </a:t>
            </a:r>
            <a:r>
              <a:rPr lang="en-US" sz="2000" dirty="0"/>
              <a:t>cuff</a:t>
            </a:r>
            <a:r>
              <a:rPr lang="el-GR" sz="2000" dirty="0"/>
              <a:t> είναι υπεργλωττιδικά, πάνω απο τις </a:t>
            </a:r>
            <a:r>
              <a:rPr lang="el-GR" sz="2000" dirty="0" smtClean="0"/>
              <a:t>χορδές,</a:t>
            </a:r>
            <a:endParaRPr lang="el-GR" sz="2000" dirty="0"/>
          </a:p>
          <a:p>
            <a:pPr lvl="2">
              <a:lnSpc>
                <a:spcPct val="80000"/>
              </a:lnSpc>
              <a:spcBef>
                <a:spcPts val="600"/>
              </a:spcBef>
              <a:buFont typeface="Wingdings" pitchFamily="2" charset="2"/>
              <a:buChar char="v"/>
            </a:pPr>
            <a:r>
              <a:rPr lang="el-GR" sz="2000" dirty="0"/>
              <a:t>Υπερπλήρωση αεροθαλάμου &gt;15-20</a:t>
            </a:r>
            <a:r>
              <a:rPr lang="en-US" sz="2000" dirty="0"/>
              <a:t>cc</a:t>
            </a:r>
            <a:r>
              <a:rPr lang="el-GR" sz="2000" dirty="0"/>
              <a:t>  </a:t>
            </a:r>
            <a:r>
              <a:rPr lang="el-GR" sz="2000" dirty="0" smtClean="0"/>
              <a:t>αέρα.</a:t>
            </a:r>
            <a:endParaRPr lang="el-GR" sz="2000" dirty="0"/>
          </a:p>
          <a:p>
            <a:pPr>
              <a:spcBef>
                <a:spcPts val="1200"/>
              </a:spcBef>
              <a:buFont typeface="Wingdings" panose="05000000000000000000" pitchFamily="2" charset="2"/>
              <a:buChar char="v"/>
            </a:pPr>
            <a:r>
              <a:rPr lang="el-GR" sz="2400" b="1" dirty="0"/>
              <a:t>(</a:t>
            </a:r>
            <a:r>
              <a:rPr lang="en-US" sz="2400" b="1" dirty="0"/>
              <a:t>BLS</a:t>
            </a:r>
            <a:r>
              <a:rPr lang="el-GR" sz="2400" b="1" dirty="0"/>
              <a:t>)</a:t>
            </a:r>
          </a:p>
          <a:p>
            <a:pPr>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
        <p:nvSpPr>
          <p:cNvPr id="5" name="Rectangle 1"/>
          <p:cNvSpPr/>
          <p:nvPr/>
        </p:nvSpPr>
        <p:spPr>
          <a:xfrm>
            <a:off x="4644008" y="6402276"/>
            <a:ext cx="2772297" cy="338554"/>
          </a:xfrm>
          <a:prstGeom prst="rect">
            <a:avLst/>
          </a:prstGeom>
        </p:spPr>
        <p:txBody>
          <a:bodyPr wrap="none">
            <a:spAutoFit/>
          </a:bodyPr>
          <a:lstStyle/>
          <a:p>
            <a:r>
              <a:rPr lang="en-US" sz="1600" dirty="0">
                <a:latin typeface="+mn-lt"/>
              </a:rPr>
              <a:t>(Grossbach, Chlan, Tracy,</a:t>
            </a:r>
            <a:r>
              <a:rPr lang="en-GB" sz="1600" dirty="0">
                <a:latin typeface="+mn-lt"/>
              </a:rPr>
              <a:t> 2011)</a:t>
            </a:r>
            <a:endParaRPr lang="en-US" sz="1600" dirty="0">
              <a:latin typeface="+mn-lt"/>
            </a:endParaRPr>
          </a:p>
        </p:txBody>
      </p:sp>
    </p:spTree>
    <p:extLst>
      <p:ext uri="{BB962C8B-B14F-4D97-AF65-F5344CB8AC3E}">
        <p14:creationId xmlns:p14="http://schemas.microsoft.com/office/powerpoint/2010/main" val="8389224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116632"/>
            <a:ext cx="9144000" cy="908720"/>
          </a:xfrm>
        </p:spPr>
        <p:txBody>
          <a:bodyPr>
            <a:noAutofit/>
          </a:bodyPr>
          <a:lstStyle/>
          <a:p>
            <a:r>
              <a:rPr lang="el-GR" b="1" dirty="0" smtClean="0"/>
              <a:t>Μηχανικός αερισμός </a:t>
            </a:r>
            <a:br>
              <a:rPr lang="el-GR" b="1" dirty="0" smtClean="0"/>
            </a:br>
            <a:r>
              <a:rPr lang="el-GR" b="1" dirty="0" smtClean="0"/>
              <a:t>Συχνά </a:t>
            </a:r>
            <a:r>
              <a:rPr lang="el-GR" b="1" dirty="0"/>
              <a:t>προβλήματα/επιπλοκές</a:t>
            </a:r>
          </a:p>
        </p:txBody>
      </p:sp>
      <p:sp>
        <p:nvSpPr>
          <p:cNvPr id="171011" name="Rectangle 3"/>
          <p:cNvSpPr>
            <a:spLocks noGrp="1" noChangeArrowheads="1"/>
          </p:cNvSpPr>
          <p:nvPr>
            <p:ph idx="1"/>
          </p:nvPr>
        </p:nvSpPr>
        <p:spPr>
          <a:solidFill>
            <a:schemeClr val="bg2">
              <a:lumMod val="90000"/>
            </a:schemeClr>
          </a:solidFill>
        </p:spPr>
        <p:txBody>
          <a:bodyPr>
            <a:normAutofit/>
          </a:bodyPr>
          <a:lstStyle/>
          <a:p>
            <a:pPr>
              <a:spcBef>
                <a:spcPts val="1800"/>
              </a:spcBef>
              <a:buFont typeface="Wingdings" pitchFamily="2" charset="2"/>
              <a:buChar char="v"/>
            </a:pPr>
            <a:r>
              <a:rPr lang="el-GR" sz="2400" dirty="0"/>
              <a:t>Ασυνέργεια</a:t>
            </a:r>
            <a:r>
              <a:rPr lang="en-US" sz="2400" dirty="0"/>
              <a:t> </a:t>
            </a:r>
            <a:r>
              <a:rPr lang="el-GR" sz="2400" dirty="0"/>
              <a:t>με </a:t>
            </a:r>
            <a:r>
              <a:rPr lang="el-GR" sz="2400" dirty="0" smtClean="0"/>
              <a:t>αναπνευστήρα, </a:t>
            </a:r>
            <a:endParaRPr lang="el-GR" sz="2400" dirty="0"/>
          </a:p>
          <a:p>
            <a:pPr>
              <a:spcBef>
                <a:spcPts val="1800"/>
              </a:spcBef>
              <a:buFont typeface="Wingdings" pitchFamily="2" charset="2"/>
              <a:buChar char="v"/>
            </a:pPr>
            <a:r>
              <a:rPr lang="el-GR" sz="2400" dirty="0"/>
              <a:t>Χρήση επικουρικών μυών, παράδοξη κινητικότητα διαφράγματος – κοιλιακή </a:t>
            </a:r>
            <a:r>
              <a:rPr lang="el-GR" sz="2400" dirty="0" smtClean="0"/>
              <a:t>αναπνοή,</a:t>
            </a:r>
            <a:endParaRPr lang="el-GR" sz="2400" dirty="0"/>
          </a:p>
          <a:p>
            <a:pPr>
              <a:spcBef>
                <a:spcPts val="1800"/>
              </a:spcBef>
              <a:buFont typeface="Wingdings" pitchFamily="2" charset="2"/>
              <a:buChar char="v"/>
            </a:pPr>
            <a:r>
              <a:rPr lang="el-GR" sz="2400" dirty="0"/>
              <a:t>Ταχύπνοια – εφίδρωση – </a:t>
            </a:r>
            <a:r>
              <a:rPr lang="el-GR" sz="2400" dirty="0" smtClean="0"/>
              <a:t>ταχυκαρδία, </a:t>
            </a:r>
            <a:endParaRPr lang="el-GR" sz="2400" dirty="0"/>
          </a:p>
          <a:p>
            <a:pPr>
              <a:spcBef>
                <a:spcPts val="1800"/>
              </a:spcBef>
              <a:buFont typeface="Wingdings" pitchFamily="2" charset="2"/>
              <a:buChar char="v"/>
            </a:pPr>
            <a:r>
              <a:rPr lang="el-GR" sz="2400" dirty="0" smtClean="0"/>
              <a:t>Υπόταση,  </a:t>
            </a:r>
            <a:endParaRPr lang="el-GR" sz="2400" dirty="0"/>
          </a:p>
          <a:p>
            <a:pPr>
              <a:spcBef>
                <a:spcPts val="1800"/>
              </a:spcBef>
              <a:buFont typeface="Wingdings" pitchFamily="2" charset="2"/>
              <a:buChar char="v"/>
            </a:pPr>
            <a:r>
              <a:rPr lang="el-GR" sz="2400" dirty="0"/>
              <a:t>Αποκορεσμός – </a:t>
            </a:r>
            <a:r>
              <a:rPr lang="el-GR" sz="2400" dirty="0" smtClean="0"/>
              <a:t>κυάνωση,</a:t>
            </a:r>
            <a:endParaRPr lang="el-GR" sz="2400" dirty="0"/>
          </a:p>
          <a:p>
            <a:pPr>
              <a:spcBef>
                <a:spcPts val="1800"/>
              </a:spcBef>
              <a:buFont typeface="Wingdings" pitchFamily="2" charset="2"/>
              <a:buChar char="v"/>
            </a:pPr>
            <a:r>
              <a:rPr lang="el-GR" sz="2400" dirty="0"/>
              <a:t>Συναγερμός υψηλής </a:t>
            </a:r>
            <a:r>
              <a:rPr lang="el-GR" sz="2400" dirty="0" smtClean="0"/>
              <a:t>πίεσης, </a:t>
            </a:r>
            <a:endParaRPr lang="el-GR" sz="2400" dirty="0"/>
          </a:p>
          <a:p>
            <a:pPr>
              <a:spcBef>
                <a:spcPts val="1800"/>
              </a:spcBef>
              <a:buFont typeface="Wingdings" pitchFamily="2" charset="2"/>
              <a:buChar char="v"/>
            </a:pPr>
            <a:r>
              <a:rPr lang="el-GR" sz="2400" dirty="0"/>
              <a:t>Συναγερμός χαμηλού </a:t>
            </a:r>
            <a:r>
              <a:rPr lang="el-GR" sz="2400" dirty="0" smtClean="0"/>
              <a:t>αερισμού.</a:t>
            </a:r>
            <a:endParaRPr lang="el-GR" sz="2400" dirty="0"/>
          </a:p>
        </p:txBody>
      </p:sp>
      <p:sp>
        <p:nvSpPr>
          <p:cNvPr id="2" name="Rectangle 1"/>
          <p:cNvSpPr/>
          <p:nvPr/>
        </p:nvSpPr>
        <p:spPr>
          <a:xfrm>
            <a:off x="5914503" y="5898758"/>
            <a:ext cx="2772297" cy="338554"/>
          </a:xfrm>
          <a:prstGeom prst="rect">
            <a:avLst/>
          </a:prstGeom>
        </p:spPr>
        <p:txBody>
          <a:bodyPr wrap="none">
            <a:spAutoFit/>
          </a:bodyPr>
          <a:lstStyle/>
          <a:p>
            <a:r>
              <a:rPr lang="en-US" sz="1600" dirty="0">
                <a:latin typeface="+mn-lt"/>
              </a:rPr>
              <a:t>(Grossbach, Chlan, Tracy,</a:t>
            </a:r>
            <a:r>
              <a:rPr lang="en-GB" sz="1600" dirty="0">
                <a:latin typeface="+mn-lt"/>
              </a:rPr>
              <a:t> 2011)</a:t>
            </a:r>
            <a:endParaRPr lang="en-US" sz="1600" dirty="0">
              <a:latin typeface="+mn-lt"/>
            </a:endParaRPr>
          </a:p>
        </p:txBody>
      </p:sp>
    </p:spTree>
    <p:extLst>
      <p:ext uri="{BB962C8B-B14F-4D97-AF65-F5344CB8AC3E}">
        <p14:creationId xmlns:p14="http://schemas.microsoft.com/office/powerpoint/2010/main" val="37710618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2. Στοιχεία Ανατομίας και Φυσιολογίας  του Αναπνευστικού </a:t>
            </a:r>
            <a:r>
              <a:rPr lang="el-GR" dirty="0" smtClean="0"/>
              <a:t>Συστήματος </a:t>
            </a:r>
            <a:r>
              <a:rPr lang="el-GR" sz="3100" b="0" dirty="0" smtClean="0"/>
              <a:t>(2 από </a:t>
            </a:r>
            <a:r>
              <a:rPr lang="el-GR" sz="3100" b="0" dirty="0"/>
              <a:t>2)</a:t>
            </a:r>
            <a:endParaRPr lang="el-G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2257140"/>
              </p:ext>
            </p:extLst>
          </p:nvPr>
        </p:nvGraphicFramePr>
        <p:xfrm>
          <a:off x="3275856" y="1196752"/>
          <a:ext cx="5554960" cy="5400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796136" y="6439310"/>
            <a:ext cx="2381813" cy="294183"/>
          </a:xfrm>
          <a:prstGeom prst="rect">
            <a:avLst/>
          </a:prstGeom>
        </p:spPr>
        <p:txBody>
          <a:bodyPr wrap="square">
            <a:spAutoFit/>
          </a:bodyPr>
          <a:lstStyle/>
          <a:p>
            <a:pPr algn="r">
              <a:lnSpc>
                <a:spcPct val="80000"/>
              </a:lnSpc>
            </a:pPr>
            <a:r>
              <a:rPr lang="en-GB" sz="1600" dirty="0" smtClean="0">
                <a:latin typeface="+mn-lt"/>
              </a:rPr>
              <a:t>(Larsson, </a:t>
            </a:r>
            <a:r>
              <a:rPr lang="en-GB" sz="1600" dirty="0">
                <a:latin typeface="+mn-lt"/>
              </a:rPr>
              <a:t>Update </a:t>
            </a:r>
            <a:r>
              <a:rPr lang="en-GB" sz="1600" dirty="0" smtClean="0">
                <a:latin typeface="+mn-lt"/>
              </a:rPr>
              <a:t>2011)</a:t>
            </a:r>
            <a:endParaRPr lang="el-GR" sz="1600" dirty="0">
              <a:latin typeface="+mn-lt"/>
            </a:endParaRPr>
          </a:p>
        </p:txBody>
      </p:sp>
      <p:sp>
        <p:nvSpPr>
          <p:cNvPr id="7" name="Rectangle 6"/>
          <p:cNvSpPr/>
          <p:nvPr/>
        </p:nvSpPr>
        <p:spPr>
          <a:xfrm>
            <a:off x="527642" y="4959151"/>
            <a:ext cx="2075494" cy="276999"/>
          </a:xfrm>
          <a:prstGeom prst="rect">
            <a:avLst/>
          </a:prstGeom>
        </p:spPr>
        <p:txBody>
          <a:bodyPr wrap="square">
            <a:spAutoFit/>
          </a:bodyPr>
          <a:lstStyle/>
          <a:p>
            <a:pPr algn="ctr"/>
            <a:r>
              <a:rPr lang="en-US" sz="1200" dirty="0" smtClean="0">
                <a:latin typeface="+mn-lt"/>
                <a:hlinkClick r:id="rId7" tooltip="chest of books"/>
              </a:rPr>
              <a:t>chestofbooks.com</a:t>
            </a:r>
            <a:endParaRPr lang="el-GR" sz="1200" dirty="0">
              <a:latin typeface="+mn-lt"/>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51" y="1196752"/>
            <a:ext cx="2746276" cy="376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483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Autofit/>
          </a:bodyPr>
          <a:lstStyle/>
          <a:p>
            <a:r>
              <a:rPr lang="el-GR" b="1" dirty="0" smtClean="0"/>
              <a:t>Παρακολούθηση του Μηχανικά Αεριζόμενου ασθενή</a:t>
            </a:r>
            <a:endParaRPr lang="el-GR" b="1" dirty="0"/>
          </a:p>
        </p:txBody>
      </p:sp>
      <p:sp>
        <p:nvSpPr>
          <p:cNvPr id="164867" name="Rectangle 3"/>
          <p:cNvSpPr>
            <a:spLocks noGrp="1" noChangeArrowheads="1"/>
          </p:cNvSpPr>
          <p:nvPr>
            <p:ph idx="1"/>
          </p:nvPr>
        </p:nvSpPr>
        <p:spPr>
          <a:xfrm>
            <a:off x="457200" y="1196752"/>
            <a:ext cx="8229600" cy="5184576"/>
          </a:xfrm>
          <a:solidFill>
            <a:schemeClr val="bg2">
              <a:lumMod val="90000"/>
            </a:schemeClr>
          </a:solidFill>
          <a:ln>
            <a:noFill/>
          </a:ln>
        </p:spPr>
        <p:txBody>
          <a:bodyPr>
            <a:normAutofit fontScale="92500"/>
          </a:bodyPr>
          <a:lstStyle/>
          <a:p>
            <a:pPr>
              <a:lnSpc>
                <a:spcPct val="80000"/>
              </a:lnSpc>
            </a:pPr>
            <a:r>
              <a:rPr lang="el-GR" sz="2400" dirty="0"/>
              <a:t>Έλεγχος Αναπνευστήρα </a:t>
            </a:r>
          </a:p>
          <a:p>
            <a:pPr lvl="1">
              <a:lnSpc>
                <a:spcPct val="80000"/>
              </a:lnSpc>
            </a:pPr>
            <a:r>
              <a:rPr lang="el-GR" sz="2200" dirty="0"/>
              <a:t>Κύκλωμα</a:t>
            </a:r>
            <a:r>
              <a:rPr lang="en-US" sz="2200" dirty="0"/>
              <a:t> (</a:t>
            </a:r>
            <a:r>
              <a:rPr lang="el-GR" sz="2200" dirty="0"/>
              <a:t>αποσύνδεση, διαρροές), φίλτρο (υγρασία)</a:t>
            </a:r>
          </a:p>
          <a:p>
            <a:pPr>
              <a:lnSpc>
                <a:spcPct val="80000"/>
              </a:lnSpc>
              <a:spcBef>
                <a:spcPts val="1200"/>
              </a:spcBef>
            </a:pPr>
            <a:r>
              <a:rPr lang="el-GR" sz="2400" dirty="0"/>
              <a:t>Έλεγχος Τραχειοσωλήνα</a:t>
            </a:r>
          </a:p>
          <a:p>
            <a:pPr lvl="1">
              <a:lnSpc>
                <a:spcPct val="80000"/>
              </a:lnSpc>
            </a:pPr>
            <a:r>
              <a:rPr lang="el-GR" sz="2200" dirty="0"/>
              <a:t>Απρόβλεπτη αποδιασωλήνωση, βύσμα, είσοδος σε κύριο βρόγχο </a:t>
            </a:r>
          </a:p>
          <a:p>
            <a:pPr lvl="1">
              <a:lnSpc>
                <a:spcPct val="80000"/>
              </a:lnSpc>
            </a:pPr>
            <a:r>
              <a:rPr lang="el-GR" sz="2200" dirty="0"/>
              <a:t>Θέση</a:t>
            </a:r>
            <a:r>
              <a:rPr lang="en-US" sz="2200" dirty="0"/>
              <a:t> (</a:t>
            </a:r>
            <a:r>
              <a:rPr lang="el-GR" sz="2200" dirty="0"/>
              <a:t>βάθος) – βατότητα – πίεση </a:t>
            </a:r>
            <a:r>
              <a:rPr lang="en-US" sz="2200" dirty="0"/>
              <a:t>cuff</a:t>
            </a:r>
            <a:endParaRPr lang="el-GR" sz="2200" dirty="0"/>
          </a:p>
          <a:p>
            <a:pPr>
              <a:lnSpc>
                <a:spcPct val="80000"/>
              </a:lnSpc>
              <a:spcBef>
                <a:spcPts val="1200"/>
              </a:spcBef>
            </a:pPr>
            <a:r>
              <a:rPr lang="el-GR" sz="2400" dirty="0"/>
              <a:t>Έλεγχος Ασθενούς </a:t>
            </a:r>
          </a:p>
          <a:p>
            <a:pPr lvl="1">
              <a:lnSpc>
                <a:spcPct val="80000"/>
              </a:lnSpc>
            </a:pPr>
            <a:r>
              <a:rPr lang="el-GR" sz="2200" dirty="0"/>
              <a:t>Ακρόαση πνεύμονα: εκκρίσεις, βρογχόσπασμος, ↓ ΑΨ (ατελεκτασία, πνευμοθώρακας)</a:t>
            </a:r>
          </a:p>
          <a:p>
            <a:pPr lvl="1">
              <a:lnSpc>
                <a:spcPct val="80000"/>
              </a:lnSpc>
            </a:pPr>
            <a:r>
              <a:rPr lang="el-GR" sz="2200" dirty="0"/>
              <a:t>ΡΕΕΡ</a:t>
            </a:r>
            <a:r>
              <a:rPr lang="en-US" sz="2200" dirty="0"/>
              <a:t>i </a:t>
            </a:r>
            <a:r>
              <a:rPr lang="el-GR" sz="2200" dirty="0"/>
              <a:t>(Δυναμική υπερδιάταση – </a:t>
            </a:r>
            <a:r>
              <a:rPr lang="en-US" sz="2200" dirty="0"/>
              <a:t>air trapping</a:t>
            </a:r>
            <a:r>
              <a:rPr lang="el-GR" sz="2200" dirty="0"/>
              <a:t>) </a:t>
            </a:r>
          </a:p>
          <a:p>
            <a:pPr lvl="1">
              <a:lnSpc>
                <a:spcPct val="80000"/>
              </a:lnSpc>
            </a:pPr>
            <a:r>
              <a:rPr lang="el-GR" sz="2200" dirty="0"/>
              <a:t>Κόπωση – καρδιακή κάμψη</a:t>
            </a:r>
            <a:endParaRPr lang="en-US" sz="2200" dirty="0"/>
          </a:p>
          <a:p>
            <a:pPr>
              <a:lnSpc>
                <a:spcPct val="80000"/>
              </a:lnSpc>
              <a:spcBef>
                <a:spcPts val="1200"/>
              </a:spcBef>
            </a:pPr>
            <a:r>
              <a:rPr lang="el-GR" sz="2400" dirty="0"/>
              <a:t>Έλεγχος Ασθενούς – αναπνευστήρα</a:t>
            </a:r>
          </a:p>
          <a:p>
            <a:pPr lvl="1">
              <a:lnSpc>
                <a:spcPct val="80000"/>
              </a:lnSpc>
            </a:pPr>
            <a:r>
              <a:rPr lang="el-GR" sz="2200" dirty="0"/>
              <a:t>Διέγερση ασθενούς – Ασυνέργεια ασθενούς – αναπνευστήρα</a:t>
            </a:r>
          </a:p>
          <a:p>
            <a:pPr>
              <a:lnSpc>
                <a:spcPct val="80000"/>
              </a:lnSpc>
              <a:spcBef>
                <a:spcPts val="1200"/>
              </a:spcBef>
            </a:pPr>
            <a:r>
              <a:rPr lang="el-GR" sz="2400" dirty="0"/>
              <a:t>Μέτρηση: </a:t>
            </a:r>
            <a:r>
              <a:rPr lang="en-US" sz="2400" dirty="0"/>
              <a:t>Ppeak, Pplateau, Compliance, </a:t>
            </a:r>
            <a:r>
              <a:rPr lang="el-GR" sz="2400" dirty="0"/>
              <a:t>Αντιστάσεις, Κατά Λεπτό Αερισμός</a:t>
            </a:r>
            <a:endParaRPr lang="en-US" sz="2400" dirty="0"/>
          </a:p>
          <a:p>
            <a:pPr>
              <a:lnSpc>
                <a:spcPct val="80000"/>
              </a:lnSpc>
              <a:spcBef>
                <a:spcPts val="1200"/>
              </a:spcBef>
            </a:pPr>
            <a:r>
              <a:rPr lang="en-US" sz="2400" dirty="0"/>
              <a:t>ABGs, CXR,</a:t>
            </a:r>
            <a:r>
              <a:rPr lang="el-GR" sz="2400" dirty="0"/>
              <a:t> Αιμοδυναμική κατάσταση; </a:t>
            </a:r>
          </a:p>
        </p:txBody>
      </p:sp>
      <p:sp>
        <p:nvSpPr>
          <p:cNvPr id="2" name="Rectangle 1"/>
          <p:cNvSpPr/>
          <p:nvPr/>
        </p:nvSpPr>
        <p:spPr>
          <a:xfrm>
            <a:off x="5890025" y="6042774"/>
            <a:ext cx="2772297" cy="338554"/>
          </a:xfrm>
          <a:prstGeom prst="rect">
            <a:avLst/>
          </a:prstGeom>
        </p:spPr>
        <p:txBody>
          <a:bodyPr wrap="none">
            <a:spAutoFit/>
          </a:bodyPr>
          <a:lstStyle/>
          <a:p>
            <a:r>
              <a:rPr lang="en-US" sz="1600" dirty="0">
                <a:latin typeface="+mn-lt"/>
              </a:rPr>
              <a:t>(Grossbach, Chlan, Tracy,</a:t>
            </a:r>
            <a:r>
              <a:rPr lang="en-GB" sz="1600" dirty="0">
                <a:latin typeface="+mn-lt"/>
              </a:rPr>
              <a:t> 2011)</a:t>
            </a:r>
            <a:endParaRPr lang="en-US" sz="1600" dirty="0">
              <a:latin typeface="+mn-lt"/>
            </a:endParaRPr>
          </a:p>
        </p:txBody>
      </p:sp>
    </p:spTree>
    <p:extLst>
      <p:ext uri="{BB962C8B-B14F-4D97-AF65-F5344CB8AC3E}">
        <p14:creationId xmlns:p14="http://schemas.microsoft.com/office/powerpoint/2010/main" val="13889470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lvl="0"/>
            <a:r>
              <a:rPr lang="el-GR" dirty="0"/>
              <a:t>8. Φροντίδα του Αεραγωγού του Μηχανικά Αεριζόμενου </a:t>
            </a:r>
            <a:r>
              <a:rPr lang="el-GR" dirty="0" smtClean="0"/>
              <a:t>ασθενούς</a:t>
            </a:r>
            <a:endParaRPr lang="el-GR" dirty="0"/>
          </a:p>
        </p:txBody>
      </p:sp>
      <p:sp>
        <p:nvSpPr>
          <p:cNvPr id="4" name="Content Placeholder 3"/>
          <p:cNvSpPr>
            <a:spLocks noGrp="1"/>
          </p:cNvSpPr>
          <p:nvPr>
            <p:ph idx="1"/>
          </p:nvPr>
        </p:nvSpPr>
        <p:spPr>
          <a:xfrm>
            <a:off x="467544" y="1281622"/>
            <a:ext cx="8229600" cy="4752528"/>
          </a:xfrm>
        </p:spPr>
        <p:txBody>
          <a:bodyPr>
            <a:normAutofit lnSpcReduction="10000"/>
          </a:bodyPr>
          <a:lstStyle/>
          <a:p>
            <a:pPr lvl="0" rtl="0">
              <a:spcBef>
                <a:spcPts val="1200"/>
              </a:spcBef>
              <a:buFont typeface="Wingdings" pitchFamily="2" charset="2"/>
              <a:buChar char="Ø"/>
            </a:pPr>
            <a:r>
              <a:rPr lang="el-GR" sz="2400" dirty="0" smtClean="0"/>
              <a:t>Σταθεροποίηση και διασφάλιση της καλής βατότητας του τραχειοσωλήνα.</a:t>
            </a:r>
            <a:endParaRPr lang="el-GR" sz="2400" dirty="0"/>
          </a:p>
          <a:p>
            <a:pPr lvl="0" rtl="0">
              <a:spcBef>
                <a:spcPts val="1200"/>
              </a:spcBef>
              <a:buFont typeface="Wingdings" pitchFamily="2" charset="2"/>
              <a:buChar char="Ø"/>
            </a:pPr>
            <a:r>
              <a:rPr lang="el-GR" sz="2400" dirty="0" smtClean="0"/>
              <a:t>Φούσκωμα του </a:t>
            </a:r>
            <a:r>
              <a:rPr lang="en-US" sz="2400" dirty="0" smtClean="0"/>
              <a:t>cuff</a:t>
            </a:r>
            <a:r>
              <a:rPr lang="el-GR" sz="2400" dirty="0" smtClean="0"/>
              <a:t> σε πίεση τέτοια που να μην ξεπερνά την πίεση των τριχοειδών αγγείων της τραχείας.</a:t>
            </a:r>
            <a:endParaRPr lang="el-GR" sz="2400" dirty="0"/>
          </a:p>
          <a:p>
            <a:pPr lvl="0" rtl="0">
              <a:spcBef>
                <a:spcPts val="1200"/>
              </a:spcBef>
              <a:buFont typeface="Wingdings" pitchFamily="2" charset="2"/>
              <a:buChar char="Ø"/>
            </a:pPr>
            <a:r>
              <a:rPr lang="el-GR" sz="2400" dirty="0" smtClean="0"/>
              <a:t>Η αναρρόφηση των τραχειοβρογχικών εκκρίσεων, διατηρούν βατό τον αεραγωγό, βελτιώνουν την αναπνευστική λειτουργία και προστατεύουν από ανάπτυξη λοιμώξεων.</a:t>
            </a:r>
            <a:endParaRPr lang="el-GR" sz="2400" dirty="0"/>
          </a:p>
          <a:p>
            <a:pPr lvl="0" rtl="0">
              <a:spcBef>
                <a:spcPts val="1200"/>
              </a:spcBef>
              <a:buFont typeface="Wingdings" pitchFamily="2" charset="2"/>
              <a:buChar char="Ø"/>
            </a:pPr>
            <a:r>
              <a:rPr lang="el-GR" sz="2400" dirty="0" smtClean="0"/>
              <a:t>Η επιλογή της κατάλληλης θέσης του ασθενούς στην κλίνη προφυλλάσει από την ανάπτυξη λοιμώξεων.</a:t>
            </a:r>
            <a:endParaRPr lang="el-GR" sz="2400" dirty="0"/>
          </a:p>
          <a:p>
            <a:pPr lvl="0" rtl="0">
              <a:spcBef>
                <a:spcPts val="1200"/>
              </a:spcBef>
              <a:buFont typeface="Wingdings" pitchFamily="2" charset="2"/>
              <a:buChar char="Ø"/>
            </a:pPr>
            <a:r>
              <a:rPr lang="el-GR" sz="2400" dirty="0" smtClean="0"/>
              <a:t>Η χρήση κατάλληλων φαρμάκων βοηθάει στην καλύτερη ανοχή του τραχειοσωλήνα και στην συνεργασία του ασθενούς.</a:t>
            </a:r>
            <a:endParaRPr lang="el-GR" sz="2400" dirty="0"/>
          </a:p>
        </p:txBody>
      </p:sp>
      <p:sp>
        <p:nvSpPr>
          <p:cNvPr id="2" name="Rectangle 1"/>
          <p:cNvSpPr/>
          <p:nvPr/>
        </p:nvSpPr>
        <p:spPr>
          <a:xfrm>
            <a:off x="6084168" y="5703833"/>
            <a:ext cx="2772297" cy="338554"/>
          </a:xfrm>
          <a:prstGeom prst="rect">
            <a:avLst/>
          </a:prstGeom>
        </p:spPr>
        <p:txBody>
          <a:bodyPr wrap="none">
            <a:spAutoFit/>
          </a:bodyPr>
          <a:lstStyle/>
          <a:p>
            <a:r>
              <a:rPr lang="en-US" sz="1600" dirty="0">
                <a:latin typeface="+mn-lt"/>
              </a:rPr>
              <a:t>(Grossbach, Chlan, Tracy,</a:t>
            </a:r>
            <a:r>
              <a:rPr lang="en-GB" sz="1600" dirty="0">
                <a:latin typeface="+mn-lt"/>
              </a:rPr>
              <a:t> 2011)</a:t>
            </a:r>
            <a:endParaRPr lang="en-US" sz="1600" dirty="0">
              <a:latin typeface="+mn-lt"/>
            </a:endParaRPr>
          </a:p>
        </p:txBody>
      </p:sp>
    </p:spTree>
    <p:extLst>
      <p:ext uri="{BB962C8B-B14F-4D97-AF65-F5344CB8AC3E}">
        <p14:creationId xmlns:p14="http://schemas.microsoft.com/office/powerpoint/2010/main" val="40165256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Βρογχοαναρρόφηση</a:t>
            </a:r>
            <a:endParaRPr lang="el-GR" dirty="0"/>
          </a:p>
        </p:txBody>
      </p:sp>
      <p:sp>
        <p:nvSpPr>
          <p:cNvPr id="3" name="Θέση περιεχομένου 2"/>
          <p:cNvSpPr>
            <a:spLocks noGrp="1"/>
          </p:cNvSpPr>
          <p:nvPr>
            <p:ph idx="1"/>
          </p:nvPr>
        </p:nvSpPr>
        <p:spPr>
          <a:xfrm>
            <a:off x="457200" y="1030613"/>
            <a:ext cx="8229600" cy="5400600"/>
          </a:xfrm>
        </p:spPr>
        <p:txBody>
          <a:bodyPr>
            <a:normAutofit lnSpcReduction="10000"/>
          </a:bodyPr>
          <a:lstStyle/>
          <a:p>
            <a:pPr marL="0" indent="0" algn="ctr">
              <a:buNone/>
            </a:pPr>
            <a:r>
              <a:rPr lang="el-GR" sz="2400" b="1" dirty="0"/>
              <a:t>Επιπλοκές:</a:t>
            </a:r>
          </a:p>
          <a:p>
            <a:pPr marL="457200" indent="-457200">
              <a:spcBef>
                <a:spcPts val="1200"/>
              </a:spcBef>
              <a:buFont typeface="+mj-lt"/>
              <a:buAutoNum type="arabicPeriod"/>
            </a:pPr>
            <a:r>
              <a:rPr lang="el-GR" sz="2400" b="1" dirty="0" smtClean="0"/>
              <a:t>Υποξαιμία</a:t>
            </a:r>
            <a:endParaRPr lang="el-GR" sz="2400" b="1" dirty="0" smtClean="0"/>
          </a:p>
          <a:p>
            <a:pPr marL="457200" indent="-457200">
              <a:spcBef>
                <a:spcPts val="1200"/>
              </a:spcBef>
              <a:buFont typeface="+mj-lt"/>
              <a:buAutoNum type="arabicPeriod"/>
            </a:pPr>
            <a:r>
              <a:rPr lang="el-GR" sz="2400" dirty="0" smtClean="0"/>
              <a:t>Eρεθισμός </a:t>
            </a:r>
            <a:r>
              <a:rPr lang="el-GR" sz="2400" dirty="0"/>
              <a:t>τρόπιδας: βραδιαρρυθμία </a:t>
            </a:r>
          </a:p>
          <a:p>
            <a:pPr marL="457200" indent="-457200">
              <a:spcBef>
                <a:spcPts val="1200"/>
              </a:spcBef>
              <a:buFont typeface="+mj-lt"/>
              <a:buAutoNum type="arabicPeriod"/>
            </a:pPr>
            <a:r>
              <a:rPr lang="el-GR" sz="2400" dirty="0" smtClean="0"/>
              <a:t>Κυψελιδικό </a:t>
            </a:r>
            <a:r>
              <a:rPr lang="el-GR" sz="2400" dirty="0"/>
              <a:t>Collapse – Ατελεκτασία</a:t>
            </a:r>
          </a:p>
          <a:p>
            <a:pPr marL="457200" indent="-457200">
              <a:spcBef>
                <a:spcPts val="1200"/>
              </a:spcBef>
              <a:buFont typeface="+mj-lt"/>
              <a:buAutoNum type="arabicPeriod"/>
            </a:pPr>
            <a:r>
              <a:rPr lang="el-GR" sz="2400" dirty="0" smtClean="0"/>
              <a:t>Τραυματισμός </a:t>
            </a:r>
            <a:r>
              <a:rPr lang="el-GR" sz="2400" dirty="0"/>
              <a:t>βλενογόνου - </a:t>
            </a:r>
            <a:r>
              <a:rPr lang="el-GR" sz="2400" dirty="0" smtClean="0"/>
              <a:t>καρίνας</a:t>
            </a:r>
            <a:endParaRPr lang="el-GR" sz="2400" dirty="0"/>
          </a:p>
          <a:p>
            <a:pPr marL="0" indent="0" algn="ctr">
              <a:buNone/>
            </a:pPr>
            <a:r>
              <a:rPr lang="el-GR" sz="2400" b="1" dirty="0" smtClean="0">
                <a:solidFill>
                  <a:srgbClr val="820000"/>
                </a:solidFill>
              </a:rPr>
              <a:t>Προσοχή!!</a:t>
            </a:r>
          </a:p>
          <a:p>
            <a:pPr marL="457200" indent="-457200">
              <a:spcBef>
                <a:spcPts val="1200"/>
              </a:spcBef>
              <a:buFont typeface="+mj-lt"/>
              <a:buAutoNum type="arabicPeriod"/>
            </a:pPr>
            <a:r>
              <a:rPr lang="el-GR" sz="2400" dirty="0" smtClean="0"/>
              <a:t>FiO2</a:t>
            </a:r>
            <a:r>
              <a:rPr lang="el-GR" sz="2400" dirty="0"/>
              <a:t>: 100% πριν την αναρρόφηση</a:t>
            </a:r>
          </a:p>
          <a:p>
            <a:pPr marL="457200" indent="-457200">
              <a:spcBef>
                <a:spcPts val="1200"/>
              </a:spcBef>
              <a:buFont typeface="+mj-lt"/>
              <a:buAutoNum type="arabicPeriod"/>
            </a:pPr>
            <a:r>
              <a:rPr lang="el-GR" sz="2400" dirty="0" smtClean="0"/>
              <a:t>Διάμετρος </a:t>
            </a:r>
            <a:r>
              <a:rPr lang="el-GR" sz="2400" dirty="0"/>
              <a:t>καθετήρα &lt;50% διαμέτρου τραχειοσωλήνα</a:t>
            </a:r>
          </a:p>
          <a:p>
            <a:pPr marL="457200" indent="-457200">
              <a:spcBef>
                <a:spcPts val="1200"/>
              </a:spcBef>
              <a:buFont typeface="+mj-lt"/>
              <a:buAutoNum type="arabicPeriod"/>
            </a:pPr>
            <a:r>
              <a:rPr lang="el-GR" sz="2400" dirty="0" smtClean="0"/>
              <a:t>Προσοχή </a:t>
            </a:r>
            <a:r>
              <a:rPr lang="el-GR" sz="2400" dirty="0"/>
              <a:t>στους κανόνες ασηψίας αντισηψίας</a:t>
            </a:r>
          </a:p>
          <a:p>
            <a:pPr marL="457200" indent="-457200">
              <a:spcBef>
                <a:spcPts val="1200"/>
              </a:spcBef>
              <a:buFont typeface="+mj-lt"/>
              <a:buAutoNum type="arabicPeriod"/>
            </a:pPr>
            <a:r>
              <a:rPr lang="el-GR" sz="2400" dirty="0" smtClean="0"/>
              <a:t>Μέγιστος </a:t>
            </a:r>
            <a:r>
              <a:rPr lang="el-GR" sz="2400" dirty="0"/>
              <a:t>χρόνος αναρρόφησης 15 sec </a:t>
            </a:r>
          </a:p>
          <a:p>
            <a:pPr marL="457200" indent="-457200">
              <a:spcBef>
                <a:spcPts val="1200"/>
              </a:spcBef>
              <a:buFont typeface="+mj-lt"/>
              <a:buAutoNum type="arabicPeriod"/>
            </a:pPr>
            <a:r>
              <a:rPr lang="el-GR" sz="2400" dirty="0" smtClean="0"/>
              <a:t>Οξυγόνωση </a:t>
            </a:r>
            <a:r>
              <a:rPr lang="el-GR" sz="2400" dirty="0"/>
              <a:t>100% για 3 λεπτά μετά την αναρρόφηση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
        <p:nvSpPr>
          <p:cNvPr id="5" name="Rectangle 2"/>
          <p:cNvSpPr/>
          <p:nvPr/>
        </p:nvSpPr>
        <p:spPr>
          <a:xfrm>
            <a:off x="6233851" y="6092659"/>
            <a:ext cx="2772297" cy="338554"/>
          </a:xfrm>
          <a:prstGeom prst="rect">
            <a:avLst/>
          </a:prstGeom>
        </p:spPr>
        <p:txBody>
          <a:bodyPr wrap="none">
            <a:spAutoFit/>
          </a:bodyPr>
          <a:lstStyle/>
          <a:p>
            <a:r>
              <a:rPr lang="en-US" sz="1600" dirty="0">
                <a:latin typeface="+mn-lt"/>
              </a:rPr>
              <a:t>(Grossbach, Chlan, Tracy,</a:t>
            </a:r>
            <a:r>
              <a:rPr lang="en-GB" sz="1600" dirty="0">
                <a:latin typeface="+mn-lt"/>
              </a:rPr>
              <a:t> 2011)</a:t>
            </a:r>
            <a:endParaRPr lang="en-US" sz="1600" dirty="0">
              <a:latin typeface="+mn-lt"/>
            </a:endParaRPr>
          </a:p>
        </p:txBody>
      </p:sp>
    </p:spTree>
    <p:extLst>
      <p:ext uri="{BB962C8B-B14F-4D97-AF65-F5344CB8AC3E}">
        <p14:creationId xmlns:p14="http://schemas.microsoft.com/office/powerpoint/2010/main" val="20153074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a:t>Αναλγησία  και Καταστολή στη ΜΕΘ </a:t>
            </a:r>
            <a:br>
              <a:rPr lang="el-GR" dirty="0"/>
            </a:br>
            <a:r>
              <a:rPr lang="el-GR" dirty="0"/>
              <a:t>Σπουδαιότεροι στόχοι: </a:t>
            </a:r>
          </a:p>
        </p:txBody>
      </p:sp>
      <p:sp>
        <p:nvSpPr>
          <p:cNvPr id="3" name="Content Placeholder 2"/>
          <p:cNvSpPr>
            <a:spLocks noGrp="1"/>
          </p:cNvSpPr>
          <p:nvPr>
            <p:ph idx="1"/>
          </p:nvPr>
        </p:nvSpPr>
        <p:spPr/>
        <p:txBody>
          <a:bodyPr/>
          <a:lstStyle/>
          <a:p>
            <a:pPr marL="342900" lvl="1" indent="-342900">
              <a:buClr>
                <a:schemeClr val="hlink"/>
              </a:buClr>
              <a:defRPr/>
            </a:pPr>
            <a:endParaRPr lang="el-GR" dirty="0">
              <a:latin typeface="Times New Roman" pitchFamily="18" charset="0"/>
            </a:endParaRPr>
          </a:p>
          <a:p>
            <a:pPr>
              <a:defRPr/>
            </a:pPr>
            <a:endParaRPr lang="el-GR" dirty="0"/>
          </a:p>
        </p:txBody>
      </p:sp>
      <p:sp>
        <p:nvSpPr>
          <p:cNvPr id="7172" name="Rectangle 3"/>
          <p:cNvSpPr>
            <a:spLocks noChangeArrowheads="1"/>
          </p:cNvSpPr>
          <p:nvPr/>
        </p:nvSpPr>
        <p:spPr bwMode="auto">
          <a:xfrm>
            <a:off x="658044" y="1121707"/>
            <a:ext cx="7848600" cy="367793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342900" lvl="1" indent="-342900">
              <a:spcBef>
                <a:spcPts val="600"/>
              </a:spcBef>
              <a:buClr>
                <a:schemeClr val="hlink"/>
              </a:buClr>
              <a:buFont typeface="Wingdings" pitchFamily="2" charset="2"/>
              <a:buChar char="ü"/>
            </a:pPr>
            <a:r>
              <a:rPr lang="el-GR" sz="2200" b="1" dirty="0">
                <a:solidFill>
                  <a:srgbClr val="820000"/>
                </a:solidFill>
                <a:latin typeface="+mn-lt"/>
              </a:rPr>
              <a:t>Διευκόλυνση της μηχανικής υποστήριξης της αναπνοής</a:t>
            </a:r>
          </a:p>
          <a:p>
            <a:pPr marL="342900" lvl="1" indent="-342900">
              <a:spcBef>
                <a:spcPts val="600"/>
              </a:spcBef>
              <a:buClr>
                <a:schemeClr val="hlink"/>
              </a:buClr>
              <a:buFont typeface="Wingdings" pitchFamily="2" charset="2"/>
              <a:buChar char="ü"/>
            </a:pPr>
            <a:r>
              <a:rPr lang="el-GR" sz="2200" dirty="0">
                <a:latin typeface="+mn-lt"/>
              </a:rPr>
              <a:t>Θεραπευτική αντιμετώπιση ειδικών παθολογικών καταστάσεων (ενδοκράνια υπερταση)</a:t>
            </a:r>
          </a:p>
          <a:p>
            <a:pPr marL="342900" lvl="1" indent="-342900">
              <a:spcBef>
                <a:spcPts val="600"/>
              </a:spcBef>
              <a:buClr>
                <a:schemeClr val="hlink"/>
              </a:buClr>
              <a:buFont typeface="Wingdings" pitchFamily="2" charset="2"/>
              <a:buChar char="ü"/>
            </a:pPr>
            <a:r>
              <a:rPr lang="el-GR" sz="2200" dirty="0">
                <a:latin typeface="+mn-lt"/>
              </a:rPr>
              <a:t>Προστασία από ισχαιμία μυοκαρδίου</a:t>
            </a:r>
          </a:p>
          <a:p>
            <a:pPr marL="342900" lvl="1" indent="-342900">
              <a:spcBef>
                <a:spcPts val="600"/>
              </a:spcBef>
              <a:buClr>
                <a:schemeClr val="hlink"/>
              </a:buClr>
              <a:buFont typeface="Wingdings" pitchFamily="2" charset="2"/>
              <a:buChar char="ü"/>
            </a:pPr>
            <a:r>
              <a:rPr lang="el-GR" sz="2200" dirty="0">
                <a:latin typeface="+mn-lt"/>
              </a:rPr>
              <a:t>Μείωση </a:t>
            </a:r>
            <a:r>
              <a:rPr lang="el-GR" sz="2200" dirty="0" smtClean="0">
                <a:latin typeface="+mn-lt"/>
              </a:rPr>
              <a:t>κυτταρικού </a:t>
            </a:r>
            <a:r>
              <a:rPr lang="el-GR" sz="2200" dirty="0">
                <a:latin typeface="+mn-lt"/>
              </a:rPr>
              <a:t>μεταβολισμού</a:t>
            </a:r>
          </a:p>
          <a:p>
            <a:pPr marL="342900" lvl="1" indent="-342900">
              <a:spcBef>
                <a:spcPts val="600"/>
              </a:spcBef>
              <a:buClr>
                <a:schemeClr val="hlink"/>
              </a:buClr>
              <a:buFont typeface="Wingdings" pitchFamily="2" charset="2"/>
              <a:buChar char="ü"/>
            </a:pPr>
            <a:r>
              <a:rPr lang="el-GR" sz="2200" dirty="0">
                <a:latin typeface="+mn-lt"/>
              </a:rPr>
              <a:t>Αναλγησία – Αγχόλυση – Ηρεμία</a:t>
            </a:r>
          </a:p>
          <a:p>
            <a:pPr marL="342900" lvl="1" indent="-342900">
              <a:spcBef>
                <a:spcPts val="600"/>
              </a:spcBef>
              <a:buClr>
                <a:schemeClr val="hlink"/>
              </a:buClr>
              <a:buFont typeface="Wingdings" pitchFamily="2" charset="2"/>
              <a:buChar char="ü"/>
            </a:pPr>
            <a:r>
              <a:rPr lang="el-GR" sz="2200" dirty="0">
                <a:latin typeface="+mn-lt"/>
              </a:rPr>
              <a:t>Ελεγχος ψυχοκινητικών διαταραχών</a:t>
            </a:r>
          </a:p>
          <a:p>
            <a:pPr marL="342900" lvl="1" indent="-342900">
              <a:spcBef>
                <a:spcPts val="600"/>
              </a:spcBef>
              <a:buClr>
                <a:schemeClr val="hlink"/>
              </a:buClr>
              <a:buFont typeface="Wingdings" pitchFamily="2" charset="2"/>
              <a:buChar char="ü"/>
            </a:pPr>
            <a:r>
              <a:rPr lang="el-GR" sz="2200" dirty="0">
                <a:latin typeface="+mn-lt"/>
              </a:rPr>
              <a:t>Διευκόλυνση του ύπνου</a:t>
            </a:r>
          </a:p>
          <a:p>
            <a:pPr marL="342900" lvl="1" indent="-342900">
              <a:spcBef>
                <a:spcPts val="600"/>
              </a:spcBef>
              <a:buClr>
                <a:schemeClr val="hlink"/>
              </a:buClr>
              <a:buFont typeface="Wingdings" pitchFamily="2" charset="2"/>
              <a:buChar char="ü"/>
            </a:pPr>
            <a:r>
              <a:rPr lang="el-GR" sz="2200" dirty="0">
                <a:latin typeface="+mn-lt"/>
              </a:rPr>
              <a:t>Εξασφάλιση ανάδρομης αμνησίας</a:t>
            </a:r>
          </a:p>
        </p:txBody>
      </p:sp>
      <p:graphicFrame>
        <p:nvGraphicFramePr>
          <p:cNvPr id="4" name="Diagram 3"/>
          <p:cNvGraphicFramePr/>
          <p:nvPr>
            <p:extLst>
              <p:ext uri="{D42A27DB-BD31-4B8C-83A1-F6EECF244321}">
                <p14:modId xmlns:p14="http://schemas.microsoft.com/office/powerpoint/2010/main" val="3970953840"/>
              </p:ext>
            </p:extLst>
          </p:nvPr>
        </p:nvGraphicFramePr>
        <p:xfrm>
          <a:off x="297681" y="5207768"/>
          <a:ext cx="8569325" cy="1200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65932" y="4786050"/>
            <a:ext cx="7416825" cy="369973"/>
          </a:xfrm>
          <a:prstGeom prst="rect">
            <a:avLst/>
          </a:prstGeom>
        </p:spPr>
        <p:txBody>
          <a:bodyPr wrap="square">
            <a:spAutoFit/>
          </a:bodyPr>
          <a:lstStyle/>
          <a:p>
            <a:pPr algn="ctr">
              <a:lnSpc>
                <a:spcPct val="80000"/>
              </a:lnSpc>
            </a:pPr>
            <a:r>
              <a:rPr lang="en-US" sz="2200" dirty="0" smtClean="0">
                <a:latin typeface="+mn-lt"/>
              </a:rPr>
              <a:t>(</a:t>
            </a:r>
            <a:r>
              <a:rPr lang="el-GR" sz="2200" dirty="0" smtClean="0">
                <a:latin typeface="+mn-lt"/>
              </a:rPr>
              <a:t>Richman</a:t>
            </a:r>
            <a:r>
              <a:rPr lang="el-GR" sz="2200" dirty="0">
                <a:latin typeface="+mn-lt"/>
              </a:rPr>
              <a:t>, Baram, Varela, Glass</a:t>
            </a:r>
            <a:r>
              <a:rPr lang="en-US" sz="2200" dirty="0">
                <a:latin typeface="+mn-lt"/>
              </a:rPr>
              <a:t>, </a:t>
            </a:r>
            <a:r>
              <a:rPr lang="el-GR" sz="2200" dirty="0" smtClean="0">
                <a:latin typeface="+mn-lt"/>
              </a:rPr>
              <a:t>2006</a:t>
            </a:r>
            <a:r>
              <a:rPr lang="en-US" sz="2200" dirty="0" smtClean="0">
                <a:latin typeface="+mn-lt"/>
              </a:rPr>
              <a:t>)</a:t>
            </a:r>
            <a:r>
              <a:rPr lang="en-US" sz="2200" dirty="0">
                <a:latin typeface="+mn-lt"/>
              </a:rPr>
              <a:t> </a:t>
            </a:r>
            <a:r>
              <a:rPr lang="en-US" sz="2200" dirty="0" smtClean="0">
                <a:latin typeface="+mn-lt"/>
              </a:rPr>
              <a:t>(Barr, Fraser, et </a:t>
            </a:r>
            <a:r>
              <a:rPr lang="en-US" sz="2200" dirty="0">
                <a:latin typeface="+mn-lt"/>
              </a:rPr>
              <a:t>al. </a:t>
            </a:r>
            <a:r>
              <a:rPr lang="el-GR" sz="2200" dirty="0" smtClean="0">
                <a:latin typeface="+mn-lt"/>
              </a:rPr>
              <a:t>201</a:t>
            </a:r>
            <a:r>
              <a:rPr lang="en-US" sz="2200" dirty="0" smtClean="0">
                <a:latin typeface="+mn-lt"/>
              </a:rPr>
              <a:t>3)</a:t>
            </a:r>
            <a:r>
              <a:rPr lang="el-GR" sz="2200" dirty="0" smtClean="0">
                <a:latin typeface="+mn-lt"/>
              </a:rPr>
              <a:t> </a:t>
            </a:r>
            <a:endParaRPr lang="el-GR" sz="2200" dirty="0">
              <a:latin typeface="+mn-lt"/>
            </a:endParaRPr>
          </a:p>
        </p:txBody>
      </p:sp>
    </p:spTree>
    <p:extLst>
      <p:ext uri="{BB962C8B-B14F-4D97-AF65-F5344CB8AC3E}">
        <p14:creationId xmlns:p14="http://schemas.microsoft.com/office/powerpoint/2010/main" val="39332095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Φαρμακευτικοί </a:t>
            </a:r>
            <a:r>
              <a:rPr lang="el-GR" dirty="0" smtClean="0"/>
              <a:t>παράγοντες</a:t>
            </a:r>
            <a:endParaRPr lang="el-GR" dirty="0"/>
          </a:p>
        </p:txBody>
      </p:sp>
      <p:sp>
        <p:nvSpPr>
          <p:cNvPr id="3" name="Θέση περιεχομένου 2"/>
          <p:cNvSpPr>
            <a:spLocks noGrp="1"/>
          </p:cNvSpPr>
          <p:nvPr>
            <p:ph idx="1"/>
          </p:nvPr>
        </p:nvSpPr>
        <p:spPr>
          <a:xfrm>
            <a:off x="457200" y="1025352"/>
            <a:ext cx="8229600" cy="2232248"/>
          </a:xfrm>
        </p:spPr>
        <p:txBody>
          <a:bodyPr>
            <a:normAutofit/>
          </a:bodyPr>
          <a:lstStyle/>
          <a:p>
            <a:pPr marL="0" indent="0" algn="ctr">
              <a:buNone/>
            </a:pPr>
            <a:r>
              <a:rPr lang="el-GR" sz="2400" b="1" dirty="0">
                <a:solidFill>
                  <a:srgbClr val="004B82"/>
                </a:solidFill>
              </a:rPr>
              <a:t>Φαρμακευτικοί </a:t>
            </a:r>
            <a:r>
              <a:rPr lang="el-GR" sz="2400" b="1" dirty="0" smtClean="0">
                <a:solidFill>
                  <a:srgbClr val="004B82"/>
                </a:solidFill>
              </a:rPr>
              <a:t>παράγοντες που </a:t>
            </a:r>
            <a:r>
              <a:rPr lang="el-GR" sz="2400" b="1" dirty="0">
                <a:solidFill>
                  <a:srgbClr val="004B82"/>
                </a:solidFill>
              </a:rPr>
              <a:t>χρησιμοποιούνται στη ΜΕΘ για αναλγησία και </a:t>
            </a:r>
            <a:r>
              <a:rPr lang="el-GR" sz="2400" b="1" dirty="0" smtClean="0">
                <a:solidFill>
                  <a:srgbClr val="004B82"/>
                </a:solidFill>
              </a:rPr>
              <a:t>καταστολή</a:t>
            </a:r>
          </a:p>
          <a:p>
            <a:r>
              <a:rPr lang="el-GR" sz="2400" dirty="0" smtClean="0"/>
              <a:t>Αναλγητικά,</a:t>
            </a:r>
            <a:endParaRPr lang="el-GR" sz="2400" dirty="0"/>
          </a:p>
          <a:p>
            <a:r>
              <a:rPr lang="el-GR" sz="2400" dirty="0"/>
              <a:t>Κατασταλτικά- </a:t>
            </a:r>
            <a:r>
              <a:rPr lang="el-GR" sz="2400" dirty="0" smtClean="0"/>
              <a:t>υπνωτικά,</a:t>
            </a:r>
            <a:endParaRPr lang="el-GR" sz="2400" dirty="0"/>
          </a:p>
          <a:p>
            <a:r>
              <a:rPr lang="el-GR" sz="2400" dirty="0"/>
              <a:t>Νευρομυϊκοί </a:t>
            </a:r>
            <a:r>
              <a:rPr lang="el-GR" sz="2400" dirty="0" smtClean="0"/>
              <a:t>αποκλειστές.</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
        <p:nvSpPr>
          <p:cNvPr id="5" name="Ορθογώνιο 4"/>
          <p:cNvSpPr/>
          <p:nvPr/>
        </p:nvSpPr>
        <p:spPr>
          <a:xfrm>
            <a:off x="3010194" y="3244334"/>
            <a:ext cx="3123612" cy="461665"/>
          </a:xfrm>
          <a:prstGeom prst="rect">
            <a:avLst/>
          </a:prstGeom>
          <a:ln w="34925">
            <a:solidFill>
              <a:srgbClr val="004B82"/>
            </a:solidFill>
          </a:ln>
        </p:spPr>
        <p:txBody>
          <a:bodyPr wrap="none">
            <a:spAutoFit/>
          </a:bodyPr>
          <a:lstStyle/>
          <a:p>
            <a:pPr lvl="0" algn="ctr"/>
            <a:r>
              <a:rPr lang="el-GR" sz="2400" b="1" dirty="0">
                <a:solidFill>
                  <a:srgbClr val="004B82"/>
                </a:solidFill>
                <a:latin typeface="+mn-lt"/>
              </a:rPr>
              <a:t>Μόνα ή σε συνδυασμό</a:t>
            </a:r>
          </a:p>
        </p:txBody>
      </p:sp>
      <p:sp>
        <p:nvSpPr>
          <p:cNvPr id="6" name="Ορθογώνιο 5"/>
          <p:cNvSpPr/>
          <p:nvPr/>
        </p:nvSpPr>
        <p:spPr>
          <a:xfrm>
            <a:off x="611560" y="3950752"/>
            <a:ext cx="1819088" cy="461665"/>
          </a:xfrm>
          <a:prstGeom prst="rect">
            <a:avLst/>
          </a:prstGeom>
        </p:spPr>
        <p:txBody>
          <a:bodyPr wrap="none">
            <a:spAutoFit/>
          </a:bodyPr>
          <a:lstStyle/>
          <a:p>
            <a:r>
              <a:rPr lang="el-GR" sz="2400" dirty="0">
                <a:latin typeface="+mn-lt"/>
              </a:rPr>
              <a:t>Ανάλογα με: </a:t>
            </a:r>
          </a:p>
        </p:txBody>
      </p:sp>
      <p:sp>
        <p:nvSpPr>
          <p:cNvPr id="7" name="Ορθογώνιο 6"/>
          <p:cNvSpPr/>
          <p:nvPr/>
        </p:nvSpPr>
        <p:spPr>
          <a:xfrm>
            <a:off x="2627784" y="3950752"/>
            <a:ext cx="5832648" cy="2031325"/>
          </a:xfrm>
          <a:prstGeom prst="rect">
            <a:avLst/>
          </a:prstGeom>
        </p:spPr>
        <p:txBody>
          <a:bodyPr wrap="square">
            <a:spAutoFit/>
          </a:bodyPr>
          <a:lstStyle/>
          <a:p>
            <a:pPr marL="285750" indent="-285750">
              <a:spcBef>
                <a:spcPts val="1200"/>
              </a:spcBef>
              <a:buFont typeface="Arial" panose="020B0604020202020204" pitchFamily="34" charset="0"/>
              <a:buChar char="•"/>
            </a:pPr>
            <a:r>
              <a:rPr lang="el-GR" sz="2400" dirty="0">
                <a:latin typeface="+mn-lt"/>
              </a:rPr>
              <a:t>τη γενική κατάσταση του </a:t>
            </a:r>
            <a:r>
              <a:rPr lang="el-GR" sz="2400" dirty="0" smtClean="0">
                <a:latin typeface="+mn-lt"/>
              </a:rPr>
              <a:t>ασθενούς,</a:t>
            </a:r>
            <a:endParaRPr lang="el-GR" sz="2400" dirty="0">
              <a:latin typeface="+mn-lt"/>
            </a:endParaRPr>
          </a:p>
          <a:p>
            <a:pPr marL="285750" indent="-285750">
              <a:spcBef>
                <a:spcPts val="1200"/>
              </a:spcBef>
              <a:buFont typeface="Arial" panose="020B0604020202020204" pitchFamily="34" charset="0"/>
              <a:buChar char="•"/>
            </a:pPr>
            <a:r>
              <a:rPr lang="el-GR" sz="2400" dirty="0">
                <a:latin typeface="+mn-lt"/>
              </a:rPr>
              <a:t>τις ιδιαιτερότητες κάθε </a:t>
            </a:r>
            <a:r>
              <a:rPr lang="el-GR" sz="2400" dirty="0" smtClean="0">
                <a:latin typeface="+mn-lt"/>
              </a:rPr>
              <a:t>πάθησης, </a:t>
            </a:r>
            <a:endParaRPr lang="el-GR" sz="2400" dirty="0">
              <a:latin typeface="+mn-lt"/>
            </a:endParaRPr>
          </a:p>
          <a:p>
            <a:pPr marL="285750" indent="-285750">
              <a:spcBef>
                <a:spcPts val="1200"/>
              </a:spcBef>
              <a:buFont typeface="Arial" panose="020B0604020202020204" pitchFamily="34" charset="0"/>
              <a:buChar char="•"/>
            </a:pPr>
            <a:r>
              <a:rPr lang="el-GR" sz="2400" dirty="0">
                <a:latin typeface="+mn-lt"/>
              </a:rPr>
              <a:t>την πιθανή διάρκεια παραμονής στη </a:t>
            </a:r>
            <a:r>
              <a:rPr lang="el-GR" sz="2400" dirty="0" smtClean="0">
                <a:latin typeface="+mn-lt"/>
              </a:rPr>
              <a:t>ΜΕΘ, </a:t>
            </a:r>
            <a:endParaRPr lang="el-GR" sz="2400" dirty="0">
              <a:latin typeface="+mn-lt"/>
            </a:endParaRPr>
          </a:p>
          <a:p>
            <a:pPr marL="285750" indent="-285750">
              <a:spcBef>
                <a:spcPts val="1200"/>
              </a:spcBef>
              <a:buFont typeface="Arial" panose="020B0604020202020204" pitchFamily="34" charset="0"/>
              <a:buChar char="•"/>
            </a:pPr>
            <a:r>
              <a:rPr lang="el-GR" sz="2400" dirty="0">
                <a:latin typeface="+mn-lt"/>
              </a:rPr>
              <a:t>τον επιθυμητό χρόνο </a:t>
            </a:r>
            <a:r>
              <a:rPr lang="el-GR" sz="2400" dirty="0" smtClean="0">
                <a:latin typeface="+mn-lt"/>
              </a:rPr>
              <a:t>αφύπνισης.</a:t>
            </a:r>
            <a:endParaRPr lang="el-GR" sz="2400" dirty="0">
              <a:latin typeface="+mn-lt"/>
            </a:endParaRPr>
          </a:p>
        </p:txBody>
      </p:sp>
      <p:sp>
        <p:nvSpPr>
          <p:cNvPr id="8" name="Ορθογώνιο 7"/>
          <p:cNvSpPr/>
          <p:nvPr/>
        </p:nvSpPr>
        <p:spPr>
          <a:xfrm>
            <a:off x="3641167" y="6091608"/>
            <a:ext cx="5502833" cy="294183"/>
          </a:xfrm>
          <a:prstGeom prst="rect">
            <a:avLst/>
          </a:prstGeom>
        </p:spPr>
        <p:txBody>
          <a:bodyPr wrap="square">
            <a:spAutoFit/>
          </a:bodyPr>
          <a:lstStyle/>
          <a:p>
            <a:pPr algn="ctr">
              <a:lnSpc>
                <a:spcPct val="80000"/>
              </a:lnSpc>
            </a:pPr>
            <a:r>
              <a:rPr lang="en-US" sz="1600" dirty="0">
                <a:latin typeface="+mn-lt"/>
              </a:rPr>
              <a:t>(Barr, Fraser, et al. </a:t>
            </a:r>
            <a:r>
              <a:rPr lang="el-GR" sz="1600" dirty="0">
                <a:latin typeface="+mn-lt"/>
              </a:rPr>
              <a:t>201</a:t>
            </a:r>
            <a:r>
              <a:rPr lang="en-US" sz="1600" dirty="0">
                <a:latin typeface="+mn-lt"/>
              </a:rPr>
              <a:t>3) (</a:t>
            </a:r>
            <a:r>
              <a:rPr lang="el-GR" sz="1600" dirty="0">
                <a:latin typeface="+mn-lt"/>
              </a:rPr>
              <a:t>Richman, Baram, Varela, Glass</a:t>
            </a:r>
            <a:r>
              <a:rPr lang="en-US" sz="1600" dirty="0">
                <a:latin typeface="+mn-lt"/>
              </a:rPr>
              <a:t>, </a:t>
            </a:r>
            <a:r>
              <a:rPr lang="el-GR" sz="1600" dirty="0">
                <a:latin typeface="+mn-lt"/>
              </a:rPr>
              <a:t>2006</a:t>
            </a:r>
            <a:r>
              <a:rPr lang="en-US" sz="1600" dirty="0">
                <a:latin typeface="+mn-lt"/>
              </a:rPr>
              <a:t>)</a:t>
            </a:r>
            <a:endParaRPr lang="el-GR" sz="1600" dirty="0">
              <a:latin typeface="+mn-lt"/>
            </a:endParaRPr>
          </a:p>
        </p:txBody>
      </p:sp>
    </p:spTree>
    <p:extLst>
      <p:ext uri="{BB962C8B-B14F-4D97-AF65-F5344CB8AC3E}">
        <p14:creationId xmlns:p14="http://schemas.microsoft.com/office/powerpoint/2010/main" val="28048562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Κατηγορίες κατασταλτικών φαρμάκων που χρησιμοποιούνται στη ΜΕΘ</a:t>
            </a:r>
          </a:p>
        </p:txBody>
      </p:sp>
      <p:sp>
        <p:nvSpPr>
          <p:cNvPr id="3" name="Θέση περιεχομένου 2"/>
          <p:cNvSpPr>
            <a:spLocks noGrp="1"/>
          </p:cNvSpPr>
          <p:nvPr>
            <p:ph idx="1"/>
          </p:nvPr>
        </p:nvSpPr>
        <p:spPr>
          <a:xfrm>
            <a:off x="179512" y="1769427"/>
            <a:ext cx="4114800" cy="3816424"/>
          </a:xfrm>
        </p:spPr>
        <p:txBody>
          <a:bodyPr>
            <a:normAutofit/>
          </a:bodyPr>
          <a:lstStyle/>
          <a:p>
            <a:pPr>
              <a:spcBef>
                <a:spcPts val="1800"/>
              </a:spcBef>
            </a:pPr>
            <a:r>
              <a:rPr lang="el-GR" sz="2400" dirty="0" smtClean="0"/>
              <a:t>Οπιοειδή,</a:t>
            </a:r>
            <a:endParaRPr lang="el-GR" sz="2400" dirty="0"/>
          </a:p>
          <a:p>
            <a:pPr>
              <a:spcBef>
                <a:spcPts val="1800"/>
              </a:spcBef>
            </a:pPr>
            <a:r>
              <a:rPr lang="el-GR" sz="2400" dirty="0" smtClean="0"/>
              <a:t>Βενζοδιαζεπίνες,</a:t>
            </a:r>
            <a:endParaRPr lang="el-GR" sz="2400" dirty="0"/>
          </a:p>
          <a:p>
            <a:pPr>
              <a:spcBef>
                <a:spcPts val="1800"/>
              </a:spcBef>
            </a:pPr>
            <a:r>
              <a:rPr lang="el-GR" sz="2400" dirty="0"/>
              <a:t>Γενικά </a:t>
            </a:r>
            <a:r>
              <a:rPr lang="el-GR" sz="2400" dirty="0" smtClean="0"/>
              <a:t>αναισθητικά,</a:t>
            </a:r>
            <a:endParaRPr lang="el-GR" sz="2400" dirty="0"/>
          </a:p>
          <a:p>
            <a:pPr>
              <a:spcBef>
                <a:spcPts val="1800"/>
              </a:spcBef>
            </a:pPr>
            <a:r>
              <a:rPr lang="el-GR" sz="2400" dirty="0" smtClean="0"/>
              <a:t>Βαρβιτουρικά,</a:t>
            </a:r>
            <a:endParaRPr lang="el-GR" sz="2400" dirty="0"/>
          </a:p>
          <a:p>
            <a:pPr>
              <a:spcBef>
                <a:spcPts val="1800"/>
              </a:spcBef>
            </a:pPr>
            <a:r>
              <a:rPr lang="el-GR" sz="2400" dirty="0"/>
              <a:t>Α2 αδρενεργικοί </a:t>
            </a:r>
            <a:r>
              <a:rPr lang="el-GR" sz="2400" dirty="0" smtClean="0"/>
              <a:t>αγωνιστές,</a:t>
            </a:r>
            <a:endParaRPr lang="el-GR" sz="2400" dirty="0"/>
          </a:p>
          <a:p>
            <a:pPr>
              <a:spcBef>
                <a:spcPts val="1800"/>
              </a:spcBef>
            </a:pPr>
            <a:r>
              <a:rPr lang="el-GR" sz="2400" dirty="0"/>
              <a:t>Αντιψυχωσικά </a:t>
            </a:r>
            <a:r>
              <a:rPr lang="el-GR" sz="2400" dirty="0" smtClean="0"/>
              <a:t>φάρμακα.</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
        <p:nvSpPr>
          <p:cNvPr id="5" name="Ορθογώνιο 4"/>
          <p:cNvSpPr/>
          <p:nvPr/>
        </p:nvSpPr>
        <p:spPr>
          <a:xfrm>
            <a:off x="4182108" y="1340768"/>
            <a:ext cx="4742184" cy="2462213"/>
          </a:xfrm>
          <a:prstGeom prst="rect">
            <a:avLst/>
          </a:prstGeom>
          <a:ln>
            <a:solidFill>
              <a:srgbClr val="820000"/>
            </a:solidFill>
          </a:ln>
        </p:spPr>
        <p:txBody>
          <a:bodyPr wrap="square">
            <a:spAutoFit/>
          </a:bodyPr>
          <a:lstStyle/>
          <a:p>
            <a:r>
              <a:rPr lang="el-GR" sz="2200" b="1" dirty="0">
                <a:solidFill>
                  <a:srgbClr val="004B82"/>
                </a:solidFill>
                <a:latin typeface="+mn-lt"/>
              </a:rPr>
              <a:t>Κατασταλτικά</a:t>
            </a:r>
            <a:r>
              <a:rPr lang="el-GR" sz="2200" dirty="0">
                <a:latin typeface="+mn-lt"/>
              </a:rPr>
              <a:t> είναι τα φάρμακα τα οποία </a:t>
            </a:r>
            <a:r>
              <a:rPr lang="el-GR" sz="2200" b="1" dirty="0">
                <a:solidFill>
                  <a:srgbClr val="004B82"/>
                </a:solidFill>
                <a:latin typeface="+mn-lt"/>
              </a:rPr>
              <a:t>περιορίζουν τις βασικές</a:t>
            </a:r>
          </a:p>
          <a:p>
            <a:r>
              <a:rPr lang="el-GR" sz="2200" b="1" dirty="0">
                <a:solidFill>
                  <a:srgbClr val="004B82"/>
                </a:solidFill>
                <a:latin typeface="+mn-lt"/>
              </a:rPr>
              <a:t>δραστηριότητες του ΚΝΣ, </a:t>
            </a:r>
            <a:r>
              <a:rPr lang="el-GR" sz="2200" dirty="0">
                <a:latin typeface="+mn-lt"/>
              </a:rPr>
              <a:t>όπως την εγρήγορση, τη μνήμη, και </a:t>
            </a:r>
          </a:p>
          <a:p>
            <a:r>
              <a:rPr lang="el-GR" sz="2200" b="1" dirty="0">
                <a:solidFill>
                  <a:srgbClr val="004B82"/>
                </a:solidFill>
                <a:latin typeface="+mn-lt"/>
              </a:rPr>
              <a:t>ελαχιστοποιούν δυσάρεστα συμπτώματα </a:t>
            </a:r>
            <a:r>
              <a:rPr lang="el-GR" sz="2200" dirty="0">
                <a:latin typeface="+mn-lt"/>
              </a:rPr>
              <a:t>όπως τη δύσπνοια, το άγχος και το φόβο</a:t>
            </a:r>
          </a:p>
        </p:txBody>
      </p:sp>
      <p:sp>
        <p:nvSpPr>
          <p:cNvPr id="6" name="Ορθογώνιο 5"/>
          <p:cNvSpPr/>
          <p:nvPr/>
        </p:nvSpPr>
        <p:spPr>
          <a:xfrm>
            <a:off x="4182108" y="4108523"/>
            <a:ext cx="4782380" cy="1785104"/>
          </a:xfrm>
          <a:prstGeom prst="rect">
            <a:avLst/>
          </a:prstGeom>
          <a:ln>
            <a:solidFill>
              <a:schemeClr val="tx1"/>
            </a:solidFill>
          </a:ln>
        </p:spPr>
        <p:txBody>
          <a:bodyPr wrap="square">
            <a:spAutoFit/>
          </a:bodyPr>
          <a:lstStyle/>
          <a:p>
            <a:r>
              <a:rPr lang="el-GR" sz="2200" dirty="0">
                <a:latin typeface="+mn-lt"/>
              </a:rPr>
              <a:t>Στοχο</a:t>
            </a:r>
            <a:r>
              <a:rPr lang="el-GR" sz="2200" dirty="0">
                <a:latin typeface="+mn-lt"/>
              </a:rPr>
              <a:t> – κατευθυνόμενη καταστολή</a:t>
            </a:r>
            <a:br>
              <a:rPr lang="el-GR" sz="2200" dirty="0">
                <a:latin typeface="+mn-lt"/>
              </a:rPr>
            </a:br>
            <a:r>
              <a:rPr lang="el-GR" sz="2200" dirty="0">
                <a:latin typeface="+mn-lt"/>
              </a:rPr>
              <a:t>Χρήση πρωτοκόλλων - αλγορίθμων </a:t>
            </a:r>
          </a:p>
          <a:p>
            <a:r>
              <a:rPr lang="el-GR" sz="2200" dirty="0">
                <a:latin typeface="+mn-lt"/>
              </a:rPr>
              <a:t>Στόχος: το ελαφρύτερο επίπεδο καταστολής για να είναι ο ασθενής άνετος – ασφαλής</a:t>
            </a:r>
          </a:p>
        </p:txBody>
      </p:sp>
      <p:sp>
        <p:nvSpPr>
          <p:cNvPr id="7" name="Ορθογώνιο 6"/>
          <p:cNvSpPr/>
          <p:nvPr/>
        </p:nvSpPr>
        <p:spPr>
          <a:xfrm>
            <a:off x="3613775" y="6014510"/>
            <a:ext cx="5530225" cy="338554"/>
          </a:xfrm>
          <a:prstGeom prst="rect">
            <a:avLst/>
          </a:prstGeom>
        </p:spPr>
        <p:txBody>
          <a:bodyPr wrap="square">
            <a:spAutoFit/>
          </a:bodyPr>
          <a:lstStyle/>
          <a:p>
            <a:r>
              <a:rPr lang="el-GR" sz="1600" dirty="0" smtClean="0">
                <a:latin typeface="+mn-lt"/>
              </a:rPr>
              <a:t>(</a:t>
            </a:r>
            <a:r>
              <a:rPr lang="en-US" sz="1600" dirty="0" smtClean="0">
                <a:latin typeface="+mn-lt"/>
              </a:rPr>
              <a:t>Barr</a:t>
            </a:r>
            <a:r>
              <a:rPr lang="en-US" sz="1600" dirty="0">
                <a:latin typeface="+mn-lt"/>
              </a:rPr>
              <a:t>, Fraser, et al. 2013</a:t>
            </a:r>
            <a:r>
              <a:rPr lang="en-US" sz="1600" dirty="0" smtClean="0">
                <a:latin typeface="+mn-lt"/>
              </a:rPr>
              <a:t>)</a:t>
            </a:r>
            <a:r>
              <a:rPr lang="el-GR" sz="1600" dirty="0" smtClean="0">
                <a:latin typeface="+mn-lt"/>
              </a:rPr>
              <a:t>, </a:t>
            </a:r>
            <a:r>
              <a:rPr lang="en-US" sz="1600" dirty="0" smtClean="0">
                <a:latin typeface="+mn-lt"/>
              </a:rPr>
              <a:t>(</a:t>
            </a:r>
            <a:r>
              <a:rPr lang="en-US" sz="1600" dirty="0">
                <a:latin typeface="+mn-lt"/>
              </a:rPr>
              <a:t>Richman, Baram, Varela, Glass, 2006)</a:t>
            </a:r>
          </a:p>
        </p:txBody>
      </p:sp>
    </p:spTree>
    <p:extLst>
      <p:ext uri="{BB962C8B-B14F-4D97-AF65-F5344CB8AC3E}">
        <p14:creationId xmlns:p14="http://schemas.microsoft.com/office/powerpoint/2010/main" val="13733641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116632"/>
            <a:ext cx="9144000" cy="908720"/>
          </a:xfrm>
        </p:spPr>
        <p:txBody>
          <a:bodyPr>
            <a:noAutofit/>
          </a:bodyPr>
          <a:lstStyle/>
          <a:p>
            <a:pPr eaLnBrk="1" hangingPunct="1"/>
            <a:r>
              <a:rPr lang="el-GR" dirty="0" smtClean="0">
                <a:effectLst/>
                <a:latin typeface="Calibri" pitchFamily="34" charset="0"/>
              </a:rPr>
              <a:t>Κατασταλτικά</a:t>
            </a:r>
            <a:r>
              <a:rPr lang="en-US" dirty="0" smtClean="0">
                <a:effectLst/>
                <a:latin typeface="Calibri" pitchFamily="34" charset="0"/>
              </a:rPr>
              <a:t> </a:t>
            </a:r>
            <a:r>
              <a:rPr lang="el-GR" dirty="0" smtClean="0">
                <a:latin typeface="Calibri" pitchFamily="34" charset="0"/>
              </a:rPr>
              <a:t>που χρησιμοποιούνται συχνότερα στη ΜΕΘ </a:t>
            </a:r>
            <a:endParaRPr lang="el-GR" dirty="0" smtClean="0">
              <a:effectLst/>
              <a:latin typeface="Calibri" pitchFamily="34" charset="0"/>
            </a:endParaRPr>
          </a:p>
        </p:txBody>
      </p:sp>
      <p:sp>
        <p:nvSpPr>
          <p:cNvPr id="10243" name="Rectangle 3"/>
          <p:cNvSpPr>
            <a:spLocks noGrp="1" noChangeArrowheads="1"/>
          </p:cNvSpPr>
          <p:nvPr>
            <p:ph idx="1"/>
          </p:nvPr>
        </p:nvSpPr>
        <p:spPr>
          <a:xfrm>
            <a:off x="323528" y="2052312"/>
            <a:ext cx="8229600" cy="1800200"/>
          </a:xfrm>
        </p:spPr>
        <p:txBody>
          <a:bodyPr>
            <a:normAutofit/>
          </a:bodyPr>
          <a:lstStyle/>
          <a:p>
            <a:pPr>
              <a:spcBef>
                <a:spcPts val="1800"/>
              </a:spcBef>
              <a:buFont typeface="Wingdings" pitchFamily="2" charset="2"/>
              <a:buChar char="v"/>
            </a:pPr>
            <a:r>
              <a:rPr lang="el-GR" sz="2400" dirty="0" smtClean="0">
                <a:effectLst/>
              </a:rPr>
              <a:t>Βενζοδιαζεπίνες</a:t>
            </a:r>
            <a:r>
              <a:rPr lang="el-GR" sz="2400" dirty="0" smtClean="0"/>
              <a:t>: Διαζεπάμη, Λοραζεπάμη, </a:t>
            </a:r>
            <a:r>
              <a:rPr lang="en-US" sz="2400" dirty="0" smtClean="0"/>
              <a:t>M</a:t>
            </a:r>
            <a:r>
              <a:rPr lang="el-GR" sz="2400" dirty="0" smtClean="0"/>
              <a:t>ιδαζολάμη,</a:t>
            </a:r>
          </a:p>
          <a:p>
            <a:pPr>
              <a:spcBef>
                <a:spcPts val="1800"/>
              </a:spcBef>
              <a:buFont typeface="Wingdings" pitchFamily="2" charset="2"/>
              <a:buChar char="v"/>
            </a:pPr>
            <a:r>
              <a:rPr lang="el-GR" sz="2400" dirty="0" smtClean="0">
                <a:effectLst/>
              </a:rPr>
              <a:t>Προποφόλη,</a:t>
            </a:r>
            <a:endParaRPr lang="el-GR" sz="2400" dirty="0"/>
          </a:p>
          <a:p>
            <a:pPr>
              <a:spcBef>
                <a:spcPts val="1800"/>
              </a:spcBef>
              <a:buFont typeface="Wingdings" pitchFamily="2" charset="2"/>
              <a:buChar char="v"/>
            </a:pPr>
            <a:r>
              <a:rPr lang="el-GR" sz="2400" dirty="0" smtClean="0">
                <a:effectLst/>
                <a:sym typeface="Symbol" pitchFamily="18" charset="2"/>
              </a:rPr>
              <a:t>α</a:t>
            </a:r>
            <a:r>
              <a:rPr lang="en-US" sz="2400" dirty="0" smtClean="0">
                <a:effectLst/>
                <a:sym typeface="Symbol" pitchFamily="18" charset="2"/>
              </a:rPr>
              <a:t>-2 </a:t>
            </a:r>
            <a:r>
              <a:rPr lang="el-GR" sz="2400" dirty="0" smtClean="0">
                <a:effectLst/>
                <a:sym typeface="Symbol" pitchFamily="18" charset="2"/>
              </a:rPr>
              <a:t>αγωνιστές: </a:t>
            </a:r>
            <a:r>
              <a:rPr lang="el-GR" altLang="en-US" sz="2400" dirty="0" smtClean="0"/>
              <a:t>Δεξδεμετομιδίνη.</a:t>
            </a:r>
            <a:r>
              <a:rPr lang="el-GR" sz="2400" dirty="0" smtClean="0">
                <a:effectLst/>
                <a:sym typeface="Symbol" pitchFamily="18" charset="2"/>
              </a:rPr>
              <a:t> </a:t>
            </a:r>
          </a:p>
        </p:txBody>
      </p:sp>
      <p:sp>
        <p:nvSpPr>
          <p:cNvPr id="2" name="Rectangle 1"/>
          <p:cNvSpPr/>
          <p:nvPr/>
        </p:nvSpPr>
        <p:spPr>
          <a:xfrm>
            <a:off x="1979712" y="4005064"/>
            <a:ext cx="6840760" cy="294183"/>
          </a:xfrm>
          <a:prstGeom prst="rect">
            <a:avLst/>
          </a:prstGeom>
        </p:spPr>
        <p:txBody>
          <a:bodyPr wrap="square">
            <a:spAutoFit/>
          </a:bodyPr>
          <a:lstStyle/>
          <a:p>
            <a:pPr>
              <a:lnSpc>
                <a:spcPct val="80000"/>
              </a:lnSpc>
            </a:pPr>
            <a:r>
              <a:rPr lang="en-US" sz="1600" dirty="0">
                <a:latin typeface="+mn-lt"/>
              </a:rPr>
              <a:t>(Barr, Fraser, et al. </a:t>
            </a:r>
            <a:r>
              <a:rPr lang="el-GR" sz="1600" dirty="0">
                <a:latin typeface="+mn-lt"/>
              </a:rPr>
              <a:t>201</a:t>
            </a:r>
            <a:r>
              <a:rPr lang="en-US" sz="1600" dirty="0">
                <a:latin typeface="+mn-lt"/>
              </a:rPr>
              <a:t>3</a:t>
            </a:r>
            <a:r>
              <a:rPr lang="en-US" sz="1600" dirty="0" smtClean="0">
                <a:latin typeface="+mn-lt"/>
              </a:rPr>
              <a:t>)</a:t>
            </a:r>
            <a:r>
              <a:rPr lang="el-GR" sz="1600" dirty="0" smtClean="0">
                <a:latin typeface="+mn-lt"/>
              </a:rPr>
              <a:t>,</a:t>
            </a:r>
            <a:r>
              <a:rPr lang="el-GR" sz="1600" dirty="0">
                <a:latin typeface="+mn-lt"/>
              </a:rPr>
              <a:t> </a:t>
            </a:r>
            <a:r>
              <a:rPr lang="en-US" sz="1600" dirty="0" smtClean="0">
                <a:latin typeface="+mn-lt"/>
              </a:rPr>
              <a:t>(</a:t>
            </a:r>
            <a:r>
              <a:rPr lang="el-GR" sz="1600" dirty="0" smtClean="0">
                <a:latin typeface="+mn-lt"/>
              </a:rPr>
              <a:t>Richman, Baram, Varela, Glass</a:t>
            </a:r>
            <a:r>
              <a:rPr lang="en-US" sz="1600" dirty="0" smtClean="0">
                <a:latin typeface="+mn-lt"/>
              </a:rPr>
              <a:t>, </a:t>
            </a:r>
            <a:r>
              <a:rPr lang="el-GR" sz="1600" dirty="0" smtClean="0">
                <a:latin typeface="+mn-lt"/>
              </a:rPr>
              <a:t>2006</a:t>
            </a:r>
            <a:r>
              <a:rPr lang="en-US" sz="1600" dirty="0" smtClean="0">
                <a:latin typeface="+mn-lt"/>
              </a:rPr>
              <a:t>)</a:t>
            </a:r>
            <a:r>
              <a:rPr lang="el-GR" sz="1600" dirty="0" smtClean="0">
                <a:latin typeface="+mn-lt"/>
              </a:rPr>
              <a:t>, (</a:t>
            </a:r>
            <a:r>
              <a:rPr lang="en-US" sz="1600" dirty="0" smtClean="0">
                <a:latin typeface="+mn-lt"/>
              </a:rPr>
              <a:t>Tan</a:t>
            </a:r>
            <a:r>
              <a:rPr lang="en-US" sz="1600" dirty="0">
                <a:latin typeface="+mn-lt"/>
              </a:rPr>
              <a:t>, Ho. </a:t>
            </a:r>
            <a:r>
              <a:rPr lang="en-GB" sz="1600" dirty="0" smtClean="0">
                <a:latin typeface="+mn-lt"/>
              </a:rPr>
              <a:t>2010</a:t>
            </a:r>
            <a:r>
              <a:rPr lang="el-GR" sz="1600" dirty="0" smtClean="0">
                <a:latin typeface="+mn-lt"/>
              </a:rPr>
              <a:t>)</a:t>
            </a:r>
            <a:endParaRPr lang="en-US" sz="1600" dirty="0">
              <a:latin typeface="+mn-lt"/>
            </a:endParaRPr>
          </a:p>
        </p:txBody>
      </p:sp>
    </p:spTree>
    <p:extLst>
      <p:ext uri="{BB962C8B-B14F-4D97-AF65-F5344CB8AC3E}">
        <p14:creationId xmlns:p14="http://schemas.microsoft.com/office/powerpoint/2010/main" val="14247025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16632"/>
            <a:ext cx="9144000" cy="908720"/>
          </a:xfrm>
          <a:noFill/>
        </p:spPr>
        <p:txBody>
          <a:bodyPr>
            <a:noAutofit/>
          </a:bodyPr>
          <a:lstStyle/>
          <a:p>
            <a:pPr eaLnBrk="1" hangingPunct="1"/>
            <a:r>
              <a:rPr lang="el-GR" dirty="0" smtClean="0">
                <a:effectLst/>
                <a:latin typeface="Calibri" panose="020F0502020204030204" pitchFamily="34" charset="0"/>
              </a:rPr>
              <a:t>Ο Συνδυασμός οπιοειδούς-κατασταλτικού εξασφαλίζει:</a:t>
            </a:r>
            <a:endParaRPr lang="en-US" dirty="0" smtClean="0">
              <a:effectLst/>
              <a:latin typeface="Calibri" panose="020F0502020204030204" pitchFamily="34" charset="0"/>
            </a:endParaRPr>
          </a:p>
        </p:txBody>
      </p:sp>
      <p:sp>
        <p:nvSpPr>
          <p:cNvPr id="67587" name="Rectangle 3"/>
          <p:cNvSpPr>
            <a:spLocks noChangeArrowheads="1"/>
          </p:cNvSpPr>
          <p:nvPr/>
        </p:nvSpPr>
        <p:spPr bwMode="auto">
          <a:xfrm>
            <a:off x="323528" y="1478909"/>
            <a:ext cx="8202612" cy="936625"/>
          </a:xfrm>
          <a:prstGeom prst="rect">
            <a:avLst/>
          </a:prstGeom>
          <a:solidFill>
            <a:schemeClr val="bg1"/>
          </a:solidFill>
          <a:ln w="9525">
            <a:solidFill>
              <a:srgbClr val="820000"/>
            </a:solidFill>
            <a:miter lim="800000"/>
            <a:headEnd/>
            <a:tailEnd/>
          </a:ln>
        </p:spPr>
        <p:txBody>
          <a:bodyPr wrap="none" anchor="ctr"/>
          <a:lstStyle/>
          <a:p>
            <a:pPr algn="ctr"/>
            <a:r>
              <a:rPr lang="el-GR" sz="2400" dirty="0">
                <a:latin typeface="+mn-lt"/>
                <a:cs typeface="Times New Roman" pitchFamily="18" charset="0"/>
              </a:rPr>
              <a:t>Ρεμιφαιντανίλη - Φαιντανύλη</a:t>
            </a:r>
            <a:r>
              <a:rPr lang="en-US" sz="2400" dirty="0">
                <a:latin typeface="+mn-lt"/>
                <a:cs typeface="Times New Roman" pitchFamily="18" charset="0"/>
              </a:rPr>
              <a:t> + M</a:t>
            </a:r>
            <a:r>
              <a:rPr lang="el-GR" sz="2400" dirty="0">
                <a:latin typeface="+mn-lt"/>
                <a:cs typeface="Times New Roman" pitchFamily="18" charset="0"/>
              </a:rPr>
              <a:t>ιδαζολάμη ή Προποφόλη</a:t>
            </a:r>
            <a:endParaRPr lang="en-US" sz="2400" dirty="0">
              <a:latin typeface="+mn-lt"/>
              <a:cs typeface="Times New Roman" pitchFamily="18" charset="0"/>
            </a:endParaRPr>
          </a:p>
        </p:txBody>
      </p:sp>
      <p:sp>
        <p:nvSpPr>
          <p:cNvPr id="67588" name="Line 4" title="βέλος"/>
          <p:cNvSpPr>
            <a:spLocks noChangeShapeType="1"/>
          </p:cNvSpPr>
          <p:nvPr/>
        </p:nvSpPr>
        <p:spPr bwMode="auto">
          <a:xfrm>
            <a:off x="1619672" y="2415534"/>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67589" name="Line 5" title="βέλος"/>
          <p:cNvSpPr>
            <a:spLocks noChangeShapeType="1"/>
          </p:cNvSpPr>
          <p:nvPr/>
        </p:nvSpPr>
        <p:spPr bwMode="auto">
          <a:xfrm>
            <a:off x="5630068" y="2415534"/>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67590" name="Text Box 6"/>
          <p:cNvSpPr txBox="1">
            <a:spLocks noChangeArrowheads="1"/>
          </p:cNvSpPr>
          <p:nvPr/>
        </p:nvSpPr>
        <p:spPr bwMode="auto">
          <a:xfrm>
            <a:off x="816397" y="3569289"/>
            <a:ext cx="160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Garamond" pitchFamily="18" charset="0"/>
                <a:cs typeface="Arial" pitchFamily="34" charset="0"/>
              </a:defRPr>
            </a:lvl1pPr>
            <a:lvl2pPr marL="742950" indent="-285750" eaLnBrk="0" hangingPunct="0">
              <a:defRPr b="1">
                <a:solidFill>
                  <a:schemeClr val="tx1"/>
                </a:solidFill>
                <a:latin typeface="Garamond" pitchFamily="18" charset="0"/>
                <a:cs typeface="Arial" pitchFamily="34" charset="0"/>
              </a:defRPr>
            </a:lvl2pPr>
            <a:lvl3pPr marL="1143000" indent="-228600" eaLnBrk="0" hangingPunct="0">
              <a:defRPr b="1">
                <a:solidFill>
                  <a:schemeClr val="tx1"/>
                </a:solidFill>
                <a:latin typeface="Garamond" pitchFamily="18" charset="0"/>
                <a:cs typeface="Arial" pitchFamily="34" charset="0"/>
              </a:defRPr>
            </a:lvl3pPr>
            <a:lvl4pPr marL="1600200" indent="-228600" eaLnBrk="0" hangingPunct="0">
              <a:defRPr b="1">
                <a:solidFill>
                  <a:schemeClr val="tx1"/>
                </a:solidFill>
                <a:latin typeface="Garamond" pitchFamily="18" charset="0"/>
                <a:cs typeface="Arial" pitchFamily="34" charset="0"/>
              </a:defRPr>
            </a:lvl4pPr>
            <a:lvl5pPr marL="2057400" indent="-228600" eaLnBrk="0" hangingPunct="0">
              <a:defRPr b="1">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b="1">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b="1">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b="1">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b="1">
                <a:solidFill>
                  <a:schemeClr val="tx1"/>
                </a:solidFill>
                <a:latin typeface="Garamond" pitchFamily="18" charset="0"/>
                <a:cs typeface="Arial" pitchFamily="34" charset="0"/>
              </a:defRPr>
            </a:lvl9pPr>
          </a:lstStyle>
          <a:p>
            <a:pPr algn="ctr" eaLnBrk="1" hangingPunct="1"/>
            <a:r>
              <a:rPr lang="en-US" sz="2400" dirty="0">
                <a:latin typeface="Calibri" panose="020F0502020204030204" pitchFamily="34" charset="0"/>
                <a:cs typeface="Times New Roman" pitchFamily="18" charset="0"/>
              </a:rPr>
              <a:t>A</a:t>
            </a:r>
            <a:r>
              <a:rPr lang="el-GR" sz="2400" dirty="0">
                <a:latin typeface="Calibri" panose="020F0502020204030204" pitchFamily="34" charset="0"/>
                <a:cs typeface="Times New Roman" pitchFamily="18" charset="0"/>
              </a:rPr>
              <a:t>ναλγησία</a:t>
            </a:r>
            <a:endParaRPr lang="en-US" sz="2400" dirty="0">
              <a:latin typeface="Calibri" panose="020F0502020204030204" pitchFamily="34" charset="0"/>
              <a:cs typeface="Times New Roman" pitchFamily="18" charset="0"/>
            </a:endParaRPr>
          </a:p>
        </p:txBody>
      </p:sp>
      <p:sp>
        <p:nvSpPr>
          <p:cNvPr id="67591" name="Text Box 7"/>
          <p:cNvSpPr txBox="1">
            <a:spLocks noChangeArrowheads="1"/>
          </p:cNvSpPr>
          <p:nvPr/>
        </p:nvSpPr>
        <p:spPr bwMode="auto">
          <a:xfrm>
            <a:off x="4857356" y="3328111"/>
            <a:ext cx="15454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Garamond" pitchFamily="18" charset="0"/>
                <a:cs typeface="Arial" pitchFamily="34" charset="0"/>
              </a:defRPr>
            </a:lvl1pPr>
            <a:lvl2pPr marL="742950" indent="-285750" eaLnBrk="0" hangingPunct="0">
              <a:defRPr b="1">
                <a:solidFill>
                  <a:schemeClr val="tx1"/>
                </a:solidFill>
                <a:latin typeface="Garamond" pitchFamily="18" charset="0"/>
                <a:cs typeface="Arial" pitchFamily="34" charset="0"/>
              </a:defRPr>
            </a:lvl2pPr>
            <a:lvl3pPr marL="1143000" indent="-228600" eaLnBrk="0" hangingPunct="0">
              <a:defRPr b="1">
                <a:solidFill>
                  <a:schemeClr val="tx1"/>
                </a:solidFill>
                <a:latin typeface="Garamond" pitchFamily="18" charset="0"/>
                <a:cs typeface="Arial" pitchFamily="34" charset="0"/>
              </a:defRPr>
            </a:lvl3pPr>
            <a:lvl4pPr marL="1600200" indent="-228600" eaLnBrk="0" hangingPunct="0">
              <a:defRPr b="1">
                <a:solidFill>
                  <a:schemeClr val="tx1"/>
                </a:solidFill>
                <a:latin typeface="Garamond" pitchFamily="18" charset="0"/>
                <a:cs typeface="Arial" pitchFamily="34" charset="0"/>
              </a:defRPr>
            </a:lvl4pPr>
            <a:lvl5pPr marL="2057400" indent="-228600" eaLnBrk="0" hangingPunct="0">
              <a:defRPr b="1">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b="1">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b="1">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b="1">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b="1">
                <a:solidFill>
                  <a:schemeClr val="tx1"/>
                </a:solidFill>
                <a:latin typeface="Garamond" pitchFamily="18" charset="0"/>
                <a:cs typeface="Arial" pitchFamily="34" charset="0"/>
              </a:defRPr>
            </a:lvl9pPr>
          </a:lstStyle>
          <a:p>
            <a:pPr algn="ctr" eaLnBrk="1" hangingPunct="1"/>
            <a:r>
              <a:rPr lang="en-US" sz="2400" dirty="0">
                <a:latin typeface="Calibri" panose="020F0502020204030204" pitchFamily="34" charset="0"/>
                <a:cs typeface="Times New Roman" pitchFamily="18" charset="0"/>
              </a:rPr>
              <a:t>A</a:t>
            </a:r>
            <a:r>
              <a:rPr lang="el-GR" sz="2400" dirty="0" smtClean="0">
                <a:latin typeface="Calibri" panose="020F0502020204030204" pitchFamily="34" charset="0"/>
                <a:cs typeface="Times New Roman" pitchFamily="18" charset="0"/>
              </a:rPr>
              <a:t>μνησία</a:t>
            </a:r>
            <a:r>
              <a:rPr lang="el-GR" sz="2400" dirty="0" smtClean="0">
                <a:latin typeface="Calibri" panose="020F0502020204030204" pitchFamily="34" charset="0"/>
                <a:cs typeface="Times New Roman" pitchFamily="18" charset="0"/>
              </a:rPr>
              <a:t>,</a:t>
            </a:r>
            <a:endParaRPr lang="en-US" sz="2400" dirty="0">
              <a:latin typeface="Calibri" panose="020F0502020204030204" pitchFamily="34" charset="0"/>
              <a:cs typeface="Times New Roman" pitchFamily="18" charset="0"/>
            </a:endParaRPr>
          </a:p>
          <a:p>
            <a:pPr algn="ctr" eaLnBrk="1" hangingPunct="1"/>
            <a:r>
              <a:rPr lang="en-US" sz="2400" dirty="0">
                <a:latin typeface="Calibri" panose="020F0502020204030204" pitchFamily="34" charset="0"/>
                <a:cs typeface="Times New Roman" pitchFamily="18" charset="0"/>
              </a:rPr>
              <a:t>A</a:t>
            </a:r>
            <a:r>
              <a:rPr lang="el-GR" sz="2400" dirty="0" smtClean="0">
                <a:latin typeface="Calibri" panose="020F0502020204030204" pitchFamily="34" charset="0"/>
                <a:cs typeface="Times New Roman" pitchFamily="18" charset="0"/>
              </a:rPr>
              <a:t>γχόλυση</a:t>
            </a:r>
            <a:r>
              <a:rPr lang="el-GR" sz="2400" dirty="0" smtClean="0">
                <a:latin typeface="Calibri" panose="020F0502020204030204" pitchFamily="34" charset="0"/>
                <a:cs typeface="Times New Roman" pitchFamily="18" charset="0"/>
              </a:rPr>
              <a:t>,</a:t>
            </a:r>
            <a:endParaRPr lang="en-US" sz="2400" dirty="0">
              <a:latin typeface="Calibri" panose="020F0502020204030204" pitchFamily="34" charset="0"/>
              <a:cs typeface="Times New Roman" pitchFamily="18" charset="0"/>
            </a:endParaRPr>
          </a:p>
          <a:p>
            <a:pPr algn="ctr" eaLnBrk="1" hangingPunct="1"/>
            <a:r>
              <a:rPr lang="el-GR" sz="2400" dirty="0" smtClean="0">
                <a:latin typeface="Calibri" panose="020F0502020204030204" pitchFamily="34" charset="0"/>
                <a:cs typeface="Times New Roman" pitchFamily="18" charset="0"/>
              </a:rPr>
              <a:t>Ύπνωση.</a:t>
            </a:r>
            <a:endParaRPr lang="en-US" sz="2400" dirty="0">
              <a:latin typeface="Calibri" panose="020F0502020204030204" pitchFamily="34" charset="0"/>
              <a:cs typeface="Times New Roman" pitchFamily="18" charset="0"/>
            </a:endParaRPr>
          </a:p>
        </p:txBody>
      </p:sp>
      <p:sp>
        <p:nvSpPr>
          <p:cNvPr id="67592" name="Text Box 8"/>
          <p:cNvSpPr txBox="1">
            <a:spLocks noChangeArrowheads="1"/>
          </p:cNvSpPr>
          <p:nvPr/>
        </p:nvSpPr>
        <p:spPr bwMode="auto">
          <a:xfrm>
            <a:off x="3347864" y="5085184"/>
            <a:ext cx="5544616" cy="29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Garamond" pitchFamily="18" charset="0"/>
                <a:cs typeface="Arial" pitchFamily="34" charset="0"/>
              </a:defRPr>
            </a:lvl1pPr>
            <a:lvl2pPr marL="742950" indent="-285750" eaLnBrk="0" hangingPunct="0">
              <a:defRPr b="1">
                <a:solidFill>
                  <a:schemeClr val="tx1"/>
                </a:solidFill>
                <a:latin typeface="Garamond" pitchFamily="18" charset="0"/>
                <a:cs typeface="Arial" pitchFamily="34" charset="0"/>
              </a:defRPr>
            </a:lvl2pPr>
            <a:lvl3pPr marL="1143000" indent="-228600" eaLnBrk="0" hangingPunct="0">
              <a:defRPr b="1">
                <a:solidFill>
                  <a:schemeClr val="tx1"/>
                </a:solidFill>
                <a:latin typeface="Garamond" pitchFamily="18" charset="0"/>
                <a:cs typeface="Arial" pitchFamily="34" charset="0"/>
              </a:defRPr>
            </a:lvl3pPr>
            <a:lvl4pPr marL="1600200" indent="-228600" eaLnBrk="0" hangingPunct="0">
              <a:defRPr b="1">
                <a:solidFill>
                  <a:schemeClr val="tx1"/>
                </a:solidFill>
                <a:latin typeface="Garamond" pitchFamily="18" charset="0"/>
                <a:cs typeface="Arial" pitchFamily="34" charset="0"/>
              </a:defRPr>
            </a:lvl4pPr>
            <a:lvl5pPr marL="2057400" indent="-228600" eaLnBrk="0" hangingPunct="0">
              <a:defRPr b="1">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b="1">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b="1">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b="1">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b="1">
                <a:solidFill>
                  <a:schemeClr val="tx1"/>
                </a:solidFill>
                <a:latin typeface="Garamond" pitchFamily="18" charset="0"/>
                <a:cs typeface="Arial" pitchFamily="34" charset="0"/>
              </a:defRPr>
            </a:lvl9pPr>
          </a:lstStyle>
          <a:p>
            <a:pPr algn="ctr">
              <a:lnSpc>
                <a:spcPct val="80000"/>
              </a:lnSpc>
            </a:pPr>
            <a:r>
              <a:rPr lang="en-US" sz="1600" b="0" dirty="0">
                <a:latin typeface="+mn-lt"/>
              </a:rPr>
              <a:t>(Barr, Fraser, et al. </a:t>
            </a:r>
            <a:r>
              <a:rPr lang="el-GR" sz="1600" b="0" dirty="0">
                <a:latin typeface="+mn-lt"/>
              </a:rPr>
              <a:t>201</a:t>
            </a:r>
            <a:r>
              <a:rPr lang="en-US" sz="1600" b="0" dirty="0">
                <a:latin typeface="+mn-lt"/>
              </a:rPr>
              <a:t>3</a:t>
            </a:r>
            <a:r>
              <a:rPr lang="en-US" sz="1600" b="0" dirty="0" smtClean="0">
                <a:latin typeface="+mn-lt"/>
              </a:rPr>
              <a:t>)</a:t>
            </a:r>
            <a:r>
              <a:rPr lang="el-GR" sz="1600" b="0" dirty="0" smtClean="0">
                <a:latin typeface="+mn-lt"/>
              </a:rPr>
              <a:t>, </a:t>
            </a:r>
            <a:r>
              <a:rPr lang="en-US" sz="1600" b="0" dirty="0" smtClean="0">
                <a:latin typeface="+mn-lt"/>
              </a:rPr>
              <a:t>(</a:t>
            </a:r>
            <a:r>
              <a:rPr lang="el-GR" sz="1600" b="0" dirty="0" smtClean="0">
                <a:latin typeface="+mn-lt"/>
              </a:rPr>
              <a:t>Richman</a:t>
            </a:r>
            <a:r>
              <a:rPr lang="el-GR" sz="1600" b="0" dirty="0">
                <a:latin typeface="+mn-lt"/>
              </a:rPr>
              <a:t>, Baram, Varela, Glass</a:t>
            </a:r>
            <a:r>
              <a:rPr lang="en-US" sz="1600" b="0" dirty="0">
                <a:latin typeface="+mn-lt"/>
              </a:rPr>
              <a:t>, </a:t>
            </a:r>
            <a:r>
              <a:rPr lang="el-GR" sz="1600" b="0" dirty="0" smtClean="0">
                <a:latin typeface="+mn-lt"/>
              </a:rPr>
              <a:t>200</a:t>
            </a:r>
            <a:r>
              <a:rPr lang="en-US" sz="1600" b="0" dirty="0" smtClean="0">
                <a:latin typeface="+mn-lt"/>
              </a:rPr>
              <a:t>6)</a:t>
            </a:r>
            <a:endParaRPr lang="el-GR" sz="1600" b="0" dirty="0">
              <a:latin typeface="+mn-lt"/>
            </a:endParaRPr>
          </a:p>
        </p:txBody>
      </p:sp>
    </p:spTree>
    <p:extLst>
      <p:ext uri="{BB962C8B-B14F-4D97-AF65-F5344CB8AC3E}">
        <p14:creationId xmlns:p14="http://schemas.microsoft.com/office/powerpoint/2010/main" val="771514895"/>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a:t>Ramsay Scale</a:t>
            </a:r>
            <a:br>
              <a:rPr lang="el-GR" sz="3600" dirty="0"/>
            </a:br>
            <a:r>
              <a:rPr lang="el-GR" sz="3600" dirty="0"/>
              <a:t>Για την εκτίμηση του βάθους </a:t>
            </a:r>
            <a:r>
              <a:rPr lang="el-GR" sz="3600" dirty="0" smtClean="0"/>
              <a:t>της καταστολής</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graphicFrame>
        <p:nvGraphicFramePr>
          <p:cNvPr id="5" name="Group 30"/>
          <p:cNvGraphicFramePr>
            <a:graphicFrameLocks noGrp="1"/>
          </p:cNvGraphicFramePr>
          <p:nvPr>
            <p:extLst>
              <p:ext uri="{D42A27DB-BD31-4B8C-83A1-F6EECF244321}">
                <p14:modId xmlns:p14="http://schemas.microsoft.com/office/powerpoint/2010/main" val="3809085068"/>
              </p:ext>
            </p:extLst>
          </p:nvPr>
        </p:nvGraphicFramePr>
        <p:xfrm>
          <a:off x="539552" y="1268760"/>
          <a:ext cx="7987928" cy="4976608"/>
        </p:xfrm>
        <a:graphic>
          <a:graphicData uri="http://schemas.openxmlformats.org/drawingml/2006/table">
            <a:tbl>
              <a:tblPr>
                <a:tableStyleId>{616DA210-FB5B-4158-B5E0-FEB733F419BA}</a:tableStyleId>
              </a:tblPr>
              <a:tblGrid>
                <a:gridCol w="1296144"/>
                <a:gridCol w="6691784"/>
              </a:tblGrid>
              <a:tr h="6049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1" u="none" strike="noStrike" cap="none" normalizeH="0" baseline="0" dirty="0" smtClean="0">
                          <a:ln>
                            <a:noFill/>
                          </a:ln>
                          <a:effectLst/>
                        </a:rPr>
                        <a:t>βαθμός</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1" u="none" strike="noStrike" cap="none" normalizeH="0" baseline="0" dirty="0" smtClean="0">
                          <a:ln>
                            <a:noFill/>
                          </a:ln>
                          <a:effectLst/>
                        </a:rPr>
                        <a:t>περιγραφή</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r>
              <a:tr h="6065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1</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u="none" strike="noStrike" cap="none" normalizeH="0" baseline="0" dirty="0" smtClean="0">
                          <a:ln>
                            <a:noFill/>
                          </a:ln>
                          <a:effectLst/>
                        </a:rPr>
                        <a:t>Ανήσυχος, διεγερτικός ή και τα δύο</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r>
              <a:tr h="604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2</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u="none" strike="noStrike" cap="none" normalizeH="0" baseline="0" dirty="0" smtClean="0">
                          <a:ln>
                            <a:noFill/>
                          </a:ln>
                          <a:effectLst/>
                        </a:rPr>
                        <a:t>Συνεργάσιμος, προσανατολισμένος, ήρεμος</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r>
              <a:tr h="6163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3</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u="none" strike="noStrike" cap="none" normalizeH="0" baseline="0" dirty="0" smtClean="0">
                          <a:ln>
                            <a:noFill/>
                          </a:ln>
                          <a:effectLst/>
                        </a:rPr>
                        <a:t>Απαντά μόνο σε εντολής</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r>
              <a:tr h="8475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4</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u="none" strike="noStrike" cap="none" normalizeH="0" baseline="0" dirty="0" smtClean="0">
                          <a:ln>
                            <a:noFill/>
                          </a:ln>
                          <a:effectLst/>
                        </a:rPr>
                        <a:t>Απαντά ζωηρά σε ελαφρά ερεθίσματα στο μεσόφρυο ή σε δυνατά ηχητικά</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r>
              <a:tr h="8485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5</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u="none" strike="noStrike" cap="none" normalizeH="0" baseline="0" dirty="0" smtClean="0">
                          <a:ln>
                            <a:noFill/>
                          </a:ln>
                          <a:effectLst/>
                        </a:rPr>
                        <a:t>Απαντά νωθρά σε ελαφρά ερεθίσματα στο μεσόφρυο ή σε δυνατά ηχητικά</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r>
              <a:tr h="8475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6</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u="none" strike="noStrike" cap="none" normalizeH="0" baseline="0" dirty="0" smtClean="0">
                          <a:ln>
                            <a:noFill/>
                          </a:ln>
                          <a:effectLst/>
                        </a:rPr>
                        <a:t>Καμία απάντηση σε ελαφρά ερεθίσματα στο μεσόφρυο ή σε δυνατά ηχητικά</a:t>
                      </a:r>
                      <a:endParaRPr kumimoji="0" lang="en-US" sz="2400"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a:txBody>
                  <a:tcPr marT="45723" marB="45723" horzOverflow="overflow"/>
                </a:tc>
              </a:tr>
            </a:tbl>
          </a:graphicData>
        </a:graphic>
      </p:graphicFrame>
      <p:sp>
        <p:nvSpPr>
          <p:cNvPr id="6" name="Ορθογώνιο 5"/>
          <p:cNvSpPr/>
          <p:nvPr/>
        </p:nvSpPr>
        <p:spPr>
          <a:xfrm>
            <a:off x="6804248" y="6187073"/>
            <a:ext cx="1496756" cy="338554"/>
          </a:xfrm>
          <a:prstGeom prst="rect">
            <a:avLst/>
          </a:prstGeom>
        </p:spPr>
        <p:txBody>
          <a:bodyPr wrap="none">
            <a:spAutoFit/>
          </a:bodyPr>
          <a:lstStyle/>
          <a:p>
            <a:r>
              <a:rPr lang="en-US" sz="1600" dirty="0">
                <a:latin typeface="+mn-lt"/>
              </a:rPr>
              <a:t>(Ramsay, 1974) </a:t>
            </a:r>
          </a:p>
        </p:txBody>
      </p:sp>
    </p:spTree>
    <p:extLst>
      <p:ext uri="{BB962C8B-B14F-4D97-AF65-F5344CB8AC3E}">
        <p14:creationId xmlns:p14="http://schemas.microsoft.com/office/powerpoint/2010/main" val="29778211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0" y="116632"/>
            <a:ext cx="9144000" cy="908720"/>
          </a:xfrm>
        </p:spPr>
        <p:txBody>
          <a:bodyPr>
            <a:normAutofit fontScale="90000"/>
          </a:bodyPr>
          <a:lstStyle/>
          <a:p>
            <a:r>
              <a:rPr lang="el-GR" sz="4400" dirty="0" smtClean="0"/>
              <a:t>Οι νευρομυικοί αποκλειστές στη ΜΕΘ</a:t>
            </a:r>
            <a:br>
              <a:rPr lang="el-GR" sz="4400" dirty="0" smtClean="0"/>
            </a:br>
            <a:r>
              <a:rPr lang="el-GR" sz="3100" b="0" dirty="0" smtClean="0"/>
              <a:t>(1 από 2)</a:t>
            </a:r>
          </a:p>
        </p:txBody>
      </p:sp>
      <p:sp>
        <p:nvSpPr>
          <p:cNvPr id="163843" name="Rectangle 3"/>
          <p:cNvSpPr>
            <a:spLocks noGrp="1" noChangeArrowheads="1"/>
          </p:cNvSpPr>
          <p:nvPr>
            <p:ph idx="1"/>
          </p:nvPr>
        </p:nvSpPr>
        <p:spPr/>
        <p:txBody>
          <a:bodyPr>
            <a:normAutofit fontScale="55000" lnSpcReduction="20000"/>
          </a:bodyPr>
          <a:lstStyle/>
          <a:p>
            <a:pPr>
              <a:lnSpc>
                <a:spcPct val="170000"/>
              </a:lnSpc>
              <a:spcBef>
                <a:spcPts val="600"/>
              </a:spcBef>
              <a:buFont typeface="Wingdings" pitchFamily="2" charset="2"/>
              <a:buChar char="Ø"/>
              <a:defRPr/>
            </a:pPr>
            <a:r>
              <a:rPr lang="el-GR" sz="3800" dirty="0"/>
              <a:t>Επίτευξη ενδοτραχειακής διασωλήνωσης (</a:t>
            </a:r>
            <a:r>
              <a:rPr lang="el-GR" sz="3800" dirty="0" smtClean="0"/>
              <a:t>ροκουρόνιο,</a:t>
            </a:r>
          </a:p>
          <a:p>
            <a:pPr>
              <a:lnSpc>
                <a:spcPct val="170000"/>
              </a:lnSpc>
              <a:spcBef>
                <a:spcPts val="600"/>
              </a:spcBef>
              <a:buFont typeface="Wingdings" pitchFamily="2" charset="2"/>
              <a:buChar char="Ø"/>
              <a:defRPr/>
            </a:pPr>
            <a:r>
              <a:rPr lang="el-GR" sz="3800" dirty="0" smtClean="0"/>
              <a:t>Υποβοήθηση </a:t>
            </a:r>
            <a:r>
              <a:rPr lang="el-GR" sz="3800" dirty="0"/>
              <a:t>ιατρικών διαγνωστικών ή θεραπευτικών </a:t>
            </a:r>
            <a:r>
              <a:rPr lang="el-GR" sz="3800" dirty="0" smtClean="0"/>
              <a:t>πράξεων</a:t>
            </a:r>
            <a:endParaRPr lang="el-GR" sz="3800" dirty="0"/>
          </a:p>
          <a:p>
            <a:pPr>
              <a:lnSpc>
                <a:spcPct val="170000"/>
              </a:lnSpc>
              <a:spcBef>
                <a:spcPts val="600"/>
              </a:spcBef>
              <a:buFont typeface="Wingdings" pitchFamily="2" charset="2"/>
              <a:buChar char="Ø"/>
              <a:defRPr/>
            </a:pPr>
            <a:r>
              <a:rPr lang="el-GR" sz="3800" dirty="0"/>
              <a:t>Έλεγχος της ενδοκράνιας πίεσης </a:t>
            </a:r>
            <a:endParaRPr lang="el-GR" sz="3800" dirty="0" smtClean="0"/>
          </a:p>
          <a:p>
            <a:pPr>
              <a:lnSpc>
                <a:spcPct val="170000"/>
              </a:lnSpc>
              <a:spcBef>
                <a:spcPts val="600"/>
              </a:spcBef>
              <a:buFont typeface="Wingdings" pitchFamily="2" charset="2"/>
              <a:buChar char="Ø"/>
              <a:defRPr/>
            </a:pPr>
            <a:r>
              <a:rPr lang="el-GR" sz="3800" dirty="0"/>
              <a:t>Υποβοήθηση μηχανικού αερισμού</a:t>
            </a:r>
          </a:p>
          <a:p>
            <a:pPr lvl="1">
              <a:spcBef>
                <a:spcPts val="1200"/>
              </a:spcBef>
            </a:pPr>
            <a:r>
              <a:rPr lang="el-GR" sz="4000" dirty="0" smtClean="0"/>
              <a:t>Όπου απαιτείται απόλυτος συγχρονισμός του ασθενούς με τον αναπνευστήρα/άπνοια (</a:t>
            </a:r>
            <a:r>
              <a:rPr lang="en-US" sz="4000" dirty="0" smtClean="0"/>
              <a:t>ALI/ARDS)</a:t>
            </a:r>
            <a:r>
              <a:rPr lang="el-GR" sz="4000" dirty="0" smtClean="0"/>
              <a:t>.</a:t>
            </a:r>
          </a:p>
          <a:p>
            <a:pPr lvl="1">
              <a:spcBef>
                <a:spcPts val="1200"/>
              </a:spcBef>
            </a:pPr>
            <a:r>
              <a:rPr lang="el-GR" sz="4000" dirty="0" smtClean="0"/>
              <a:t>Όπου απαιτούνται εναλλακτικές μορφές μηχανικού αερισμού (</a:t>
            </a:r>
            <a:r>
              <a:rPr lang="en-US" sz="4000" dirty="0" smtClean="0"/>
              <a:t>Inverse ratio ventilation, High frequency ventilation,</a:t>
            </a:r>
            <a:r>
              <a:rPr lang="el-GR" sz="4000" dirty="0" smtClean="0"/>
              <a:t> αερισμός σε πρηνή θέση)</a:t>
            </a:r>
            <a:endParaRPr lang="en-US" sz="4000" dirty="0" smtClean="0"/>
          </a:p>
          <a:p>
            <a:pPr lvl="1">
              <a:spcBef>
                <a:spcPts val="1200"/>
              </a:spcBef>
            </a:pPr>
            <a:r>
              <a:rPr lang="el-GR" sz="4000" dirty="0" smtClean="0"/>
              <a:t>Σε αποτυχία αποτελεσματικής οξυγόνωσης μετά τη χορήγηση αναλγητικών/κατασταλτικών φαρμάκων και τη ρύθμιση των αναπνευστικών παραμέτρων</a:t>
            </a:r>
          </a:p>
        </p:txBody>
      </p:sp>
      <p:pic>
        <p:nvPicPr>
          <p:cNvPr id="163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084" y="5772100"/>
            <a:ext cx="3995613" cy="9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7656" y="6163132"/>
            <a:ext cx="3528392" cy="491160"/>
          </a:xfrm>
          <a:prstGeom prst="rect">
            <a:avLst/>
          </a:prstGeom>
        </p:spPr>
        <p:txBody>
          <a:bodyPr wrap="square">
            <a:spAutoFit/>
          </a:bodyPr>
          <a:lstStyle/>
          <a:p>
            <a:pPr algn="ctr">
              <a:lnSpc>
                <a:spcPct val="80000"/>
              </a:lnSpc>
            </a:pPr>
            <a:r>
              <a:rPr lang="en-US" sz="1600" dirty="0">
                <a:latin typeface="+mn-lt"/>
              </a:rPr>
              <a:t>(Barr, Fraser, et al. </a:t>
            </a:r>
            <a:r>
              <a:rPr lang="el-GR" sz="1600" dirty="0">
                <a:latin typeface="+mn-lt"/>
              </a:rPr>
              <a:t>201</a:t>
            </a:r>
            <a:r>
              <a:rPr lang="en-US" sz="1600" dirty="0">
                <a:latin typeface="+mn-lt"/>
              </a:rPr>
              <a:t>3</a:t>
            </a:r>
            <a:r>
              <a:rPr lang="en-US" sz="1600" dirty="0" smtClean="0">
                <a:latin typeface="+mn-lt"/>
              </a:rPr>
              <a:t>)</a:t>
            </a:r>
          </a:p>
          <a:p>
            <a:pPr algn="ctr">
              <a:lnSpc>
                <a:spcPct val="80000"/>
              </a:lnSpc>
            </a:pPr>
            <a:r>
              <a:rPr lang="en-GB" sz="1600" dirty="0" smtClean="0">
                <a:latin typeface="+mn-lt"/>
              </a:rPr>
              <a:t>(Ferguson, Fan, Camporota, </a:t>
            </a:r>
            <a:r>
              <a:rPr lang="el-GR" sz="1600" dirty="0" smtClean="0">
                <a:latin typeface="+mn-lt"/>
              </a:rPr>
              <a:t>2012</a:t>
            </a:r>
            <a:r>
              <a:rPr lang="en-US" sz="1600" dirty="0" smtClean="0">
                <a:latin typeface="+mn-lt"/>
              </a:rPr>
              <a:t>)</a:t>
            </a:r>
            <a:endParaRPr lang="el-GR" sz="1600" dirty="0">
              <a:latin typeface="+mn-lt"/>
            </a:endParaRPr>
          </a:p>
        </p:txBody>
      </p:sp>
    </p:spTree>
    <p:extLst>
      <p:ext uri="{BB962C8B-B14F-4D97-AF65-F5344CB8AC3E}">
        <p14:creationId xmlns:p14="http://schemas.microsoft.com/office/powerpoint/2010/main" val="34401097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Αναπνευστικοί Μύες - </a:t>
            </a:r>
            <a:r>
              <a:rPr lang="el-GR" dirty="0" smtClean="0"/>
              <a:t>Εισπνοή</a:t>
            </a:r>
            <a:endParaRPr lang="el-GR" dirty="0"/>
          </a:p>
        </p:txBody>
      </p:sp>
      <p:sp>
        <p:nvSpPr>
          <p:cNvPr id="3" name="Content Placeholder 2"/>
          <p:cNvSpPr>
            <a:spLocks noGrp="1"/>
          </p:cNvSpPr>
          <p:nvPr>
            <p:ph idx="1"/>
          </p:nvPr>
        </p:nvSpPr>
        <p:spPr>
          <a:xfrm>
            <a:off x="457200" y="1772816"/>
            <a:ext cx="8435280" cy="4464496"/>
          </a:xfrm>
        </p:spPr>
        <p:txBody>
          <a:bodyPr>
            <a:noAutofit/>
          </a:bodyPr>
          <a:lstStyle/>
          <a:p>
            <a:pPr lvl="0" fontAlgn="base">
              <a:spcBef>
                <a:spcPct val="70000"/>
              </a:spcBef>
              <a:spcAft>
                <a:spcPct val="0"/>
              </a:spcAft>
              <a:buNone/>
            </a:pPr>
            <a:r>
              <a:rPr lang="el-GR" altLang="en-US" sz="2200" b="1" kern="0" dirty="0">
                <a:solidFill>
                  <a:srgbClr val="000000"/>
                </a:solidFill>
              </a:rPr>
              <a:t>Διάφραγμα</a:t>
            </a:r>
            <a:r>
              <a:rPr lang="en-US" altLang="en-US" sz="2200" b="1" kern="0" dirty="0">
                <a:solidFill>
                  <a:srgbClr val="000000"/>
                </a:solidFill>
              </a:rPr>
              <a:t>: </a:t>
            </a:r>
            <a:r>
              <a:rPr lang="el-GR" altLang="en-US" sz="2200" kern="0" dirty="0" smtClean="0">
                <a:solidFill>
                  <a:srgbClr val="000000"/>
                </a:solidFill>
              </a:rPr>
              <a:t>θολωτός μυς που καταφύεται στις κατώτερες πλευρές</a:t>
            </a:r>
            <a:endParaRPr lang="en-US" altLang="en-US" sz="2200" kern="0" dirty="0" smtClean="0">
              <a:solidFill>
                <a:srgbClr val="000000"/>
              </a:solidFill>
            </a:endParaRPr>
          </a:p>
          <a:p>
            <a:pPr marL="0" lvl="0" indent="0" fontAlgn="base">
              <a:spcBef>
                <a:spcPct val="70000"/>
              </a:spcBef>
              <a:spcAft>
                <a:spcPct val="0"/>
              </a:spcAft>
              <a:buNone/>
            </a:pPr>
            <a:r>
              <a:rPr lang="el-GR" altLang="en-US" sz="2200" kern="0" dirty="0" smtClean="0">
                <a:solidFill>
                  <a:srgbClr val="000000"/>
                </a:solidFill>
              </a:rPr>
              <a:t>Όταν συσπάται το περιεχόμενο της κοιλιάς ωθείται προς τα κάτω και εμπρός με αποτέλεσμα να αυξάνεται η κάθετη διάμετρος της θωρακικής κοιλότητας </a:t>
            </a:r>
          </a:p>
          <a:p>
            <a:pPr lvl="0" fontAlgn="base">
              <a:spcBef>
                <a:spcPct val="70000"/>
              </a:spcBef>
              <a:spcAft>
                <a:spcPct val="0"/>
              </a:spcAft>
              <a:buNone/>
            </a:pPr>
            <a:r>
              <a:rPr lang="el-GR" altLang="en-US" sz="2200" b="1" kern="0" dirty="0" smtClean="0">
                <a:solidFill>
                  <a:srgbClr val="000000"/>
                </a:solidFill>
              </a:rPr>
              <a:t>Έξω </a:t>
            </a:r>
            <a:r>
              <a:rPr lang="el-GR" altLang="en-US" sz="2200" b="1" kern="0" dirty="0">
                <a:solidFill>
                  <a:srgbClr val="000000"/>
                </a:solidFill>
              </a:rPr>
              <a:t>μεσοπλεύριοι</a:t>
            </a:r>
            <a:r>
              <a:rPr lang="en-US" altLang="en-US" sz="2200" b="1" kern="0" dirty="0" smtClean="0">
                <a:solidFill>
                  <a:srgbClr val="000000"/>
                </a:solidFill>
              </a:rPr>
              <a:t>:</a:t>
            </a:r>
            <a:r>
              <a:rPr lang="el-GR" altLang="en-US" sz="2200" b="1" kern="0" dirty="0" smtClean="0">
                <a:solidFill>
                  <a:srgbClr val="000000"/>
                </a:solidFill>
              </a:rPr>
              <a:t> </a:t>
            </a:r>
            <a:r>
              <a:rPr lang="el-GR" altLang="en-US" sz="2200" kern="0" dirty="0" smtClean="0">
                <a:solidFill>
                  <a:srgbClr val="000000"/>
                </a:solidFill>
              </a:rPr>
              <a:t>όταν συσπώνται, οι πλευρές </a:t>
            </a:r>
            <a:r>
              <a:rPr lang="el-GR" sz="2200" kern="0" dirty="0" smtClean="0">
                <a:solidFill>
                  <a:srgbClr val="000000"/>
                </a:solidFill>
              </a:rPr>
              <a:t>ανυψώνονται</a:t>
            </a:r>
            <a:r>
              <a:rPr lang="en-US" sz="2200" kern="0" dirty="0" smtClean="0">
                <a:solidFill>
                  <a:srgbClr val="000000"/>
                </a:solidFill>
              </a:rPr>
              <a:t> </a:t>
            </a:r>
            <a:r>
              <a:rPr lang="en-US" sz="2200" kern="0" dirty="0">
                <a:solidFill>
                  <a:srgbClr val="000000"/>
                </a:solidFill>
                <a:sym typeface="Symbol" pitchFamily="18" charset="2"/>
              </a:rPr>
              <a:t></a:t>
            </a:r>
            <a:r>
              <a:rPr lang="en-US" sz="2200" kern="0" dirty="0">
                <a:solidFill>
                  <a:srgbClr val="000000"/>
                </a:solidFill>
              </a:rPr>
              <a:t> </a:t>
            </a:r>
            <a:r>
              <a:rPr lang="el-GR" sz="2200" kern="0" dirty="0">
                <a:solidFill>
                  <a:srgbClr val="000000"/>
                </a:solidFill>
              </a:rPr>
              <a:t>αύξηση της εγκάρσιας </a:t>
            </a:r>
            <a:r>
              <a:rPr lang="el-GR" sz="2200" kern="0" dirty="0" smtClean="0">
                <a:solidFill>
                  <a:srgbClr val="000000"/>
                </a:solidFill>
              </a:rPr>
              <a:t>διαμέτρου του θώρακα</a:t>
            </a:r>
            <a:endParaRPr lang="el-GR" sz="2200" kern="0" dirty="0">
              <a:solidFill>
                <a:srgbClr val="000000"/>
              </a:solidFill>
            </a:endParaRPr>
          </a:p>
          <a:p>
            <a:pPr lvl="0" fontAlgn="base">
              <a:spcBef>
                <a:spcPct val="70000"/>
              </a:spcBef>
              <a:spcAft>
                <a:spcPct val="0"/>
              </a:spcAft>
              <a:buNone/>
            </a:pPr>
            <a:r>
              <a:rPr lang="el-GR" sz="2200" b="1" kern="0" dirty="0">
                <a:solidFill>
                  <a:srgbClr val="000000"/>
                </a:solidFill>
              </a:rPr>
              <a:t>Επικουρικοί εισπνευστικοί </a:t>
            </a:r>
            <a:r>
              <a:rPr lang="el-GR" sz="2200" b="1" kern="0" dirty="0" smtClean="0">
                <a:solidFill>
                  <a:srgbClr val="000000"/>
                </a:solidFill>
              </a:rPr>
              <a:t>μύες:</a:t>
            </a:r>
            <a:r>
              <a:rPr lang="en-US" sz="2200" b="1" kern="0" dirty="0" smtClean="0">
                <a:solidFill>
                  <a:srgbClr val="000000"/>
                </a:solidFill>
              </a:rPr>
              <a:t> </a:t>
            </a:r>
            <a:endParaRPr lang="el-GR" sz="2200" b="1" kern="0" dirty="0" smtClean="0">
              <a:solidFill>
                <a:srgbClr val="000000"/>
              </a:solidFill>
            </a:endParaRPr>
          </a:p>
          <a:p>
            <a:pPr lvl="1" fontAlgn="base">
              <a:spcBef>
                <a:spcPts val="0"/>
              </a:spcBef>
              <a:spcAft>
                <a:spcPct val="0"/>
              </a:spcAft>
              <a:buFont typeface="Arial" pitchFamily="34" charset="0"/>
              <a:buChar char="•"/>
            </a:pPr>
            <a:r>
              <a:rPr lang="el-GR" sz="2200" kern="0" dirty="0" smtClean="0">
                <a:solidFill>
                  <a:srgbClr val="000000"/>
                </a:solidFill>
              </a:rPr>
              <a:t>σκαληνοί (ανυψώνουν τις 2 πρώτες πλευρές) </a:t>
            </a:r>
          </a:p>
          <a:p>
            <a:pPr lvl="1" fontAlgn="base">
              <a:spcBef>
                <a:spcPts val="0"/>
              </a:spcBef>
              <a:spcAft>
                <a:spcPct val="0"/>
              </a:spcAft>
              <a:buFont typeface="Arial" pitchFamily="34" charset="0"/>
              <a:buChar char="•"/>
            </a:pPr>
            <a:r>
              <a:rPr lang="el-GR" sz="2200" kern="0" dirty="0" smtClean="0">
                <a:solidFill>
                  <a:srgbClr val="000000"/>
                </a:solidFill>
              </a:rPr>
              <a:t>στερνοκλειδομαστοειδείς (ανυψώνουν το στέρνο) </a:t>
            </a:r>
          </a:p>
          <a:p>
            <a:pPr lvl="1" fontAlgn="base">
              <a:spcBef>
                <a:spcPts val="0"/>
              </a:spcBef>
              <a:spcAft>
                <a:spcPct val="0"/>
              </a:spcAft>
              <a:buFont typeface="Arial" pitchFamily="34" charset="0"/>
              <a:buChar char="•"/>
            </a:pPr>
            <a:r>
              <a:rPr lang="el-GR" sz="2200" kern="0" dirty="0" smtClean="0">
                <a:solidFill>
                  <a:srgbClr val="000000"/>
                </a:solidFill>
              </a:rPr>
              <a:t>ανελκτύρες </a:t>
            </a:r>
            <a:r>
              <a:rPr lang="el-GR" sz="2200" kern="0" dirty="0">
                <a:solidFill>
                  <a:srgbClr val="000000"/>
                </a:solidFill>
              </a:rPr>
              <a:t>των πτερυγίων της </a:t>
            </a:r>
            <a:r>
              <a:rPr lang="el-GR" sz="2200" kern="0" dirty="0" smtClean="0">
                <a:solidFill>
                  <a:srgbClr val="000000"/>
                </a:solidFill>
              </a:rPr>
              <a:t>ρινός </a:t>
            </a:r>
          </a:p>
          <a:p>
            <a:pPr lvl="1" fontAlgn="base">
              <a:spcBef>
                <a:spcPts val="0"/>
              </a:spcBef>
              <a:spcAft>
                <a:spcPct val="0"/>
              </a:spcAft>
              <a:buFont typeface="Arial" pitchFamily="34" charset="0"/>
              <a:buChar char="•"/>
            </a:pPr>
            <a:r>
              <a:rPr lang="el-GR" sz="2200" kern="0" dirty="0" smtClean="0">
                <a:solidFill>
                  <a:srgbClr val="000000"/>
                </a:solidFill>
              </a:rPr>
              <a:t>μερικοί </a:t>
            </a:r>
            <a:r>
              <a:rPr lang="el-GR" sz="2200" kern="0" dirty="0">
                <a:solidFill>
                  <a:srgbClr val="000000"/>
                </a:solidFill>
              </a:rPr>
              <a:t>μικροί μύες της περιοχής του τραχήλου και της </a:t>
            </a:r>
            <a:r>
              <a:rPr lang="el-GR" sz="2200" kern="0" dirty="0" smtClean="0">
                <a:solidFill>
                  <a:srgbClr val="000000"/>
                </a:solidFill>
              </a:rPr>
              <a:t>κεφαλής</a:t>
            </a:r>
          </a:p>
        </p:txBody>
      </p:sp>
      <p:sp>
        <p:nvSpPr>
          <p:cNvPr id="5" name="Rectangle 4"/>
          <p:cNvSpPr/>
          <p:nvPr/>
        </p:nvSpPr>
        <p:spPr>
          <a:xfrm>
            <a:off x="539552" y="1236822"/>
            <a:ext cx="7992888" cy="461665"/>
          </a:xfrm>
          <a:prstGeom prst="rect">
            <a:avLst/>
          </a:prstGeom>
          <a:ln>
            <a:solidFill>
              <a:srgbClr val="820000"/>
            </a:solidFill>
          </a:ln>
        </p:spPr>
        <p:txBody>
          <a:bodyPr wrap="square">
            <a:spAutoFit/>
          </a:bodyPr>
          <a:lstStyle/>
          <a:p>
            <a:pPr lvl="0" algn="ctr" fontAlgn="base">
              <a:spcBef>
                <a:spcPct val="70000"/>
              </a:spcBef>
              <a:spcAft>
                <a:spcPct val="0"/>
              </a:spcAft>
            </a:pPr>
            <a:r>
              <a:rPr lang="el-GR" altLang="en-US" sz="2400" b="1" kern="0" dirty="0">
                <a:solidFill>
                  <a:srgbClr val="000000"/>
                </a:solidFill>
                <a:latin typeface="Calibri" pitchFamily="34" charset="0"/>
              </a:rPr>
              <a:t>Η εισπνοή είναι ενεργητικό φαινόμενο</a:t>
            </a:r>
            <a:endParaRPr lang="en-US" altLang="en-US" sz="2400" b="1" kern="0" dirty="0">
              <a:solidFill>
                <a:srgbClr val="000000"/>
              </a:solidFill>
              <a:latin typeface="Calibri" pitchFamily="34" charset="0"/>
            </a:endParaRPr>
          </a:p>
        </p:txBody>
      </p:sp>
      <p:sp>
        <p:nvSpPr>
          <p:cNvPr id="4" name="Rectangle 3"/>
          <p:cNvSpPr/>
          <p:nvPr/>
        </p:nvSpPr>
        <p:spPr>
          <a:xfrm>
            <a:off x="5364088" y="6313856"/>
            <a:ext cx="2448272" cy="268984"/>
          </a:xfrm>
          <a:prstGeom prst="rect">
            <a:avLst/>
          </a:prstGeom>
        </p:spPr>
        <p:txBody>
          <a:bodyPr wrap="square">
            <a:spAutoFit/>
          </a:bodyPr>
          <a:lstStyle/>
          <a:p>
            <a:pPr algn="r">
              <a:lnSpc>
                <a:spcPct val="80000"/>
              </a:lnSpc>
            </a:pPr>
            <a:r>
              <a:rPr lang="en-GB" sz="1400" dirty="0" smtClean="0">
                <a:latin typeface="+mn-lt"/>
              </a:rPr>
              <a:t>(Larsson, </a:t>
            </a:r>
            <a:r>
              <a:rPr lang="en-GB" sz="1400" dirty="0">
                <a:latin typeface="+mn-lt"/>
              </a:rPr>
              <a:t>Update </a:t>
            </a:r>
            <a:r>
              <a:rPr lang="en-GB" sz="1400" dirty="0" smtClean="0">
                <a:latin typeface="+mn-lt"/>
              </a:rPr>
              <a:t>2011)</a:t>
            </a:r>
            <a:endParaRPr lang="el-GR" sz="1400" dirty="0">
              <a:latin typeface="+mn-lt"/>
            </a:endParaRPr>
          </a:p>
        </p:txBody>
      </p:sp>
    </p:spTree>
    <p:extLst>
      <p:ext uri="{BB962C8B-B14F-4D97-AF65-F5344CB8AC3E}">
        <p14:creationId xmlns:p14="http://schemas.microsoft.com/office/powerpoint/2010/main" val="36018985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sz="4400" dirty="0"/>
              <a:t>Οι νευρομυικοί αποκλειστές στη ΜΕΘ</a:t>
            </a:r>
            <a:br>
              <a:rPr lang="el-GR" sz="4400" dirty="0"/>
            </a:br>
            <a:r>
              <a:rPr lang="el-GR" sz="3100" b="0" dirty="0" smtClean="0"/>
              <a:t>(2 </a:t>
            </a:r>
            <a:r>
              <a:rPr lang="el-GR" sz="3100" b="0" dirty="0"/>
              <a:t>από </a:t>
            </a:r>
            <a:r>
              <a:rPr lang="el-GR" sz="3100" b="0" dirty="0" smtClean="0"/>
              <a:t>2)</a:t>
            </a:r>
            <a:endParaRPr lang="el-GR" sz="3100" dirty="0"/>
          </a:p>
        </p:txBody>
      </p:sp>
      <p:sp>
        <p:nvSpPr>
          <p:cNvPr id="86019" name="Rectangle 3"/>
          <p:cNvSpPr>
            <a:spLocks noGrp="1" noChangeArrowheads="1"/>
          </p:cNvSpPr>
          <p:nvPr>
            <p:ph idx="1"/>
          </p:nvPr>
        </p:nvSpPr>
        <p:spPr>
          <a:xfrm>
            <a:off x="457200" y="1128425"/>
            <a:ext cx="8229600" cy="5040560"/>
          </a:xfrm>
          <a:ln>
            <a:solidFill>
              <a:schemeClr val="bg1"/>
            </a:solidFill>
            <a:miter lim="800000"/>
            <a:headEnd/>
            <a:tailEnd/>
          </a:ln>
        </p:spPr>
        <p:txBody>
          <a:bodyPr>
            <a:noAutofit/>
          </a:bodyPr>
          <a:lstStyle/>
          <a:p>
            <a:pPr marL="0" indent="0" algn="ctr" eaLnBrk="1" hangingPunct="1">
              <a:lnSpc>
                <a:spcPct val="80000"/>
              </a:lnSpc>
              <a:buNone/>
            </a:pPr>
            <a:r>
              <a:rPr lang="el-GR" sz="2400" dirty="0" smtClean="0"/>
              <a:t>ΕΠΙΠΛΟΚΕΣ</a:t>
            </a:r>
            <a:endParaRPr lang="el-GR" sz="2400" dirty="0" smtClean="0">
              <a:effectLst/>
            </a:endParaRPr>
          </a:p>
          <a:p>
            <a:pPr eaLnBrk="1" hangingPunct="1">
              <a:lnSpc>
                <a:spcPct val="80000"/>
              </a:lnSpc>
              <a:spcBef>
                <a:spcPts val="1800"/>
              </a:spcBef>
            </a:pPr>
            <a:r>
              <a:rPr lang="el-GR" sz="2400" dirty="0" smtClean="0">
                <a:effectLst/>
              </a:rPr>
              <a:t>Αποσύνδεση από τον αναπνευστήρα και θάνατο</a:t>
            </a:r>
          </a:p>
          <a:p>
            <a:pPr>
              <a:lnSpc>
                <a:spcPct val="80000"/>
              </a:lnSpc>
              <a:spcBef>
                <a:spcPts val="1800"/>
              </a:spcBef>
            </a:pPr>
            <a:r>
              <a:rPr lang="el-GR" sz="2400" dirty="0"/>
              <a:t>Ψυχολογικά τραύματα επί ανεπαρκούς </a:t>
            </a:r>
            <a:r>
              <a:rPr lang="el-GR" sz="2400" dirty="0" smtClean="0"/>
              <a:t>καταστολής</a:t>
            </a:r>
            <a:endParaRPr lang="el-GR" sz="2400" dirty="0" smtClean="0">
              <a:effectLst/>
            </a:endParaRPr>
          </a:p>
          <a:p>
            <a:pPr eaLnBrk="1" hangingPunct="1">
              <a:lnSpc>
                <a:spcPct val="80000"/>
              </a:lnSpc>
              <a:spcBef>
                <a:spcPts val="1800"/>
              </a:spcBef>
            </a:pPr>
            <a:r>
              <a:rPr lang="el-GR" sz="2400" dirty="0" smtClean="0">
                <a:effectLst/>
              </a:rPr>
              <a:t>Συνέπειες της ακινησίας:</a:t>
            </a:r>
          </a:p>
          <a:p>
            <a:pPr marL="628650" lvl="1" indent="-193675" eaLnBrk="1" hangingPunct="1">
              <a:lnSpc>
                <a:spcPct val="80000"/>
              </a:lnSpc>
              <a:buFont typeface="Wingdings" pitchFamily="2" charset="2"/>
              <a:buNone/>
            </a:pPr>
            <a:r>
              <a:rPr lang="el-GR" sz="2400" dirty="0" smtClean="0">
                <a:effectLst/>
              </a:rPr>
              <a:t>-</a:t>
            </a:r>
            <a:r>
              <a:rPr lang="el-GR" sz="2200" dirty="0" smtClean="0">
                <a:effectLst/>
              </a:rPr>
              <a:t>Τραυματισμό περιφερικών νεύρων</a:t>
            </a:r>
          </a:p>
          <a:p>
            <a:pPr lvl="1" eaLnBrk="1" hangingPunct="1">
              <a:lnSpc>
                <a:spcPct val="80000"/>
              </a:lnSpc>
              <a:buFontTx/>
              <a:buChar char="-"/>
            </a:pPr>
            <a:r>
              <a:rPr lang="el-GR" sz="2200" dirty="0" smtClean="0">
                <a:effectLst/>
              </a:rPr>
              <a:t>Έλκη –κατακλύσεις </a:t>
            </a:r>
          </a:p>
          <a:p>
            <a:pPr lvl="1" eaLnBrk="1" hangingPunct="1">
              <a:lnSpc>
                <a:spcPct val="80000"/>
              </a:lnSpc>
              <a:buFontTx/>
              <a:buChar char="-"/>
            </a:pPr>
            <a:r>
              <a:rPr lang="el-GR" sz="2200" dirty="0" smtClean="0">
                <a:effectLst/>
              </a:rPr>
              <a:t>Φλεβική θρόμβωση</a:t>
            </a:r>
          </a:p>
          <a:p>
            <a:pPr lvl="1" eaLnBrk="1" hangingPunct="1">
              <a:lnSpc>
                <a:spcPct val="80000"/>
              </a:lnSpc>
              <a:buFontTx/>
              <a:buChar char="-"/>
            </a:pPr>
            <a:r>
              <a:rPr lang="el-GR" sz="2200" dirty="0" smtClean="0">
                <a:effectLst/>
              </a:rPr>
              <a:t>Παρεμπόδιση του βήχα</a:t>
            </a:r>
          </a:p>
          <a:p>
            <a:pPr lvl="1" eaLnBrk="1" hangingPunct="1">
              <a:lnSpc>
                <a:spcPct val="80000"/>
              </a:lnSpc>
              <a:buFontTx/>
              <a:buChar char="-"/>
            </a:pPr>
            <a:r>
              <a:rPr lang="el-GR" sz="2200" dirty="0" smtClean="0">
                <a:effectLst/>
              </a:rPr>
              <a:t>Αδυναμία νευρολογικής εκτίμησης</a:t>
            </a:r>
          </a:p>
          <a:p>
            <a:pPr eaLnBrk="1" hangingPunct="1">
              <a:lnSpc>
                <a:spcPct val="80000"/>
              </a:lnSpc>
              <a:spcBef>
                <a:spcPts val="1800"/>
              </a:spcBef>
            </a:pPr>
            <a:r>
              <a:rPr lang="el-GR" sz="2400" b="1" dirty="0" smtClean="0">
                <a:solidFill>
                  <a:srgbClr val="265B23"/>
                </a:solidFill>
                <a:effectLst/>
              </a:rPr>
              <a:t>Παράταση της μυϊκής αδυναμίας μετά τη διακοπή του φαρμάκου</a:t>
            </a:r>
          </a:p>
          <a:p>
            <a:pPr eaLnBrk="1" hangingPunct="1">
              <a:lnSpc>
                <a:spcPct val="80000"/>
              </a:lnSpc>
              <a:buFont typeface="Wingdings" pitchFamily="2" charset="2"/>
              <a:buNone/>
            </a:pPr>
            <a:r>
              <a:rPr lang="el-GR" sz="2400" dirty="0" smtClean="0">
                <a:effectLst/>
              </a:rPr>
              <a:t>	- άθροιση μεταβολιτών </a:t>
            </a:r>
          </a:p>
          <a:p>
            <a:pPr eaLnBrk="1" hangingPunct="1">
              <a:lnSpc>
                <a:spcPct val="80000"/>
              </a:lnSpc>
              <a:buFont typeface="Wingdings" pitchFamily="2" charset="2"/>
              <a:buNone/>
            </a:pPr>
            <a:r>
              <a:rPr lang="el-GR" sz="2400" dirty="0" smtClean="0">
                <a:effectLst/>
              </a:rPr>
              <a:t>	- μυοπάθεια βαριάς νόσου (</a:t>
            </a:r>
            <a:r>
              <a:rPr lang="en-US" sz="2400" dirty="0" smtClean="0">
                <a:effectLst/>
              </a:rPr>
              <a:t>Critical Illness Myopathy - CIM)</a:t>
            </a:r>
            <a:endParaRPr lang="el-GR" sz="2400" dirty="0" smtClean="0">
              <a:effectLst/>
            </a:endParaRPr>
          </a:p>
          <a:p>
            <a:pPr eaLnBrk="1" hangingPunct="1">
              <a:lnSpc>
                <a:spcPct val="80000"/>
              </a:lnSpc>
              <a:buFont typeface="Wingdings" pitchFamily="2" charset="2"/>
              <a:buNone/>
            </a:pPr>
            <a:endParaRPr lang="el-GR" sz="2400" dirty="0" smtClean="0">
              <a:effectLst/>
            </a:endParaRPr>
          </a:p>
        </p:txBody>
      </p:sp>
      <p:sp>
        <p:nvSpPr>
          <p:cNvPr id="4" name="Rectangle 3"/>
          <p:cNvSpPr/>
          <p:nvPr/>
        </p:nvSpPr>
        <p:spPr>
          <a:xfrm>
            <a:off x="251520" y="6381328"/>
            <a:ext cx="5256584" cy="294183"/>
          </a:xfrm>
          <a:prstGeom prst="rect">
            <a:avLst/>
          </a:prstGeom>
        </p:spPr>
        <p:txBody>
          <a:bodyPr wrap="square">
            <a:spAutoFit/>
          </a:bodyPr>
          <a:lstStyle/>
          <a:p>
            <a:pPr algn="ctr">
              <a:lnSpc>
                <a:spcPct val="80000"/>
              </a:lnSpc>
            </a:pPr>
            <a:r>
              <a:rPr lang="en-US" sz="1600" dirty="0">
                <a:latin typeface="+mn-lt"/>
              </a:rPr>
              <a:t>(Barr, Fraser, et al. </a:t>
            </a:r>
            <a:r>
              <a:rPr lang="el-GR" sz="1600" dirty="0">
                <a:latin typeface="+mn-lt"/>
              </a:rPr>
              <a:t>201</a:t>
            </a:r>
            <a:r>
              <a:rPr lang="en-US" sz="1600" dirty="0">
                <a:latin typeface="+mn-lt"/>
              </a:rPr>
              <a:t>3</a:t>
            </a:r>
            <a:r>
              <a:rPr lang="en-US" sz="1600" dirty="0" smtClean="0">
                <a:latin typeface="+mn-lt"/>
              </a:rPr>
              <a:t>)</a:t>
            </a:r>
            <a:r>
              <a:rPr lang="el-GR" sz="1600" dirty="0" smtClean="0">
                <a:latin typeface="+mn-lt"/>
              </a:rPr>
              <a:t>, </a:t>
            </a:r>
            <a:r>
              <a:rPr lang="en-GB" sz="1600" dirty="0" smtClean="0">
                <a:latin typeface="+mn-lt"/>
              </a:rPr>
              <a:t>(</a:t>
            </a:r>
            <a:r>
              <a:rPr lang="en-GB" sz="1600" dirty="0">
                <a:latin typeface="+mn-lt"/>
              </a:rPr>
              <a:t>Ferguson, Fan, Camporota, </a:t>
            </a:r>
            <a:r>
              <a:rPr lang="el-GR" sz="1600" dirty="0">
                <a:latin typeface="+mn-lt"/>
              </a:rPr>
              <a:t>2012</a:t>
            </a:r>
            <a:r>
              <a:rPr lang="en-US" sz="1600" dirty="0">
                <a:latin typeface="+mn-lt"/>
              </a:rPr>
              <a:t>)</a:t>
            </a:r>
            <a:endParaRPr lang="el-GR" sz="1600" dirty="0">
              <a:latin typeface="+mn-lt"/>
            </a:endParaRPr>
          </a:p>
        </p:txBody>
      </p:sp>
    </p:spTree>
    <p:extLst>
      <p:ext uri="{BB962C8B-B14F-4D97-AF65-F5344CB8AC3E}">
        <p14:creationId xmlns:p14="http://schemas.microsoft.com/office/powerpoint/2010/main" val="31082381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pPr lvl="0"/>
            <a:r>
              <a:rPr lang="el-GR" dirty="0"/>
              <a:t>9. Επιπλοκές μηχανικού </a:t>
            </a:r>
            <a:r>
              <a:rPr lang="el-GR" dirty="0" smtClean="0"/>
              <a:t>αερισμού </a:t>
            </a:r>
            <a:r>
              <a:rPr lang="el-GR" sz="2800" b="0" dirty="0" smtClean="0"/>
              <a:t>(1 από 2)</a:t>
            </a:r>
            <a:endParaRPr lang="el-GR" sz="2800" b="0" dirty="0"/>
          </a:p>
        </p:txBody>
      </p:sp>
      <p:sp>
        <p:nvSpPr>
          <p:cNvPr id="3" name="Θέση περιεχομένου 2"/>
          <p:cNvSpPr>
            <a:spLocks noGrp="1"/>
          </p:cNvSpPr>
          <p:nvPr>
            <p:ph idx="1"/>
          </p:nvPr>
        </p:nvSpPr>
        <p:spPr/>
        <p:txBody>
          <a:bodyPr>
            <a:noAutofit/>
          </a:bodyPr>
          <a:lstStyle/>
          <a:p>
            <a:pPr marL="457200" indent="-457200">
              <a:spcBef>
                <a:spcPts val="1200"/>
              </a:spcBef>
              <a:buFont typeface="+mj-lt"/>
              <a:buAutoNum type="arabicPeriod"/>
            </a:pPr>
            <a:r>
              <a:rPr lang="el-GR" sz="2400" dirty="0"/>
              <a:t>Τοξικότητα </a:t>
            </a:r>
            <a:r>
              <a:rPr lang="el-GR" sz="2400" dirty="0" smtClean="0"/>
              <a:t>οξυγόνου,</a:t>
            </a:r>
            <a:endParaRPr lang="el-GR" sz="2400" dirty="0"/>
          </a:p>
          <a:p>
            <a:pPr marL="457200" indent="-457200">
              <a:spcBef>
                <a:spcPts val="1200"/>
              </a:spcBef>
              <a:buFont typeface="+mj-lt"/>
              <a:buAutoNum type="arabicPeriod"/>
            </a:pPr>
            <a:r>
              <a:rPr lang="el-GR" sz="2400" dirty="0"/>
              <a:t>Επιπλοκές από τον ενδοτραχειακό </a:t>
            </a:r>
            <a:r>
              <a:rPr lang="el-GR" sz="2400" dirty="0" smtClean="0"/>
              <a:t>σωλήνα,</a:t>
            </a:r>
            <a:endParaRPr lang="el-GR" sz="2400" dirty="0"/>
          </a:p>
          <a:p>
            <a:pPr lvl="1">
              <a:spcBef>
                <a:spcPts val="600"/>
              </a:spcBef>
              <a:buFont typeface="Wingdings" panose="05000000000000000000" pitchFamily="2" charset="2"/>
              <a:buChar char="ü"/>
            </a:pPr>
            <a:r>
              <a:rPr lang="el-GR" sz="2200" dirty="0"/>
              <a:t>Βλάβη λάρυγγα, Στένωση τραχείας, Διασωλήνωση κυρίου βρόγχου, </a:t>
            </a:r>
            <a:r>
              <a:rPr lang="el-GR" sz="2200" dirty="0" smtClean="0"/>
              <a:t>παραρρινοκολπίτιδα.</a:t>
            </a:r>
            <a:endParaRPr lang="el-GR" sz="2200" dirty="0"/>
          </a:p>
          <a:p>
            <a:pPr marL="457200" indent="-457200">
              <a:spcBef>
                <a:spcPts val="1200"/>
              </a:spcBef>
              <a:buFont typeface="+mj-lt"/>
              <a:buAutoNum type="arabicPeriod" startAt="3"/>
            </a:pPr>
            <a:r>
              <a:rPr lang="el-GR" sz="2400" dirty="0"/>
              <a:t>Οξεία πνευμονική βλάβη </a:t>
            </a:r>
            <a:r>
              <a:rPr lang="el-GR" sz="2400" dirty="0" smtClean="0"/>
              <a:t>,</a:t>
            </a:r>
            <a:endParaRPr lang="el-GR" sz="2400" dirty="0"/>
          </a:p>
          <a:p>
            <a:pPr lvl="1">
              <a:buFont typeface="Wingdings" panose="05000000000000000000" pitchFamily="2" charset="2"/>
              <a:buChar char="ü"/>
            </a:pPr>
            <a:r>
              <a:rPr lang="el-GR" sz="2200" dirty="0" smtClean="0"/>
              <a:t>Βιοτραύμα.</a:t>
            </a:r>
            <a:endParaRPr lang="el-GR" sz="2200" dirty="0"/>
          </a:p>
          <a:p>
            <a:pPr marL="457200" indent="-457200">
              <a:spcBef>
                <a:spcPts val="1200"/>
              </a:spcBef>
              <a:buFont typeface="+mj-lt"/>
              <a:buAutoNum type="arabicPeriod" startAt="4"/>
            </a:pPr>
            <a:r>
              <a:rPr lang="el-GR" sz="2400" dirty="0" smtClean="0"/>
              <a:t>Βαροτραύμα</a:t>
            </a:r>
            <a:endParaRPr lang="el-GR" sz="2400" dirty="0"/>
          </a:p>
          <a:p>
            <a:pPr lvl="1">
              <a:spcBef>
                <a:spcPts val="600"/>
              </a:spcBef>
              <a:buFont typeface="Wingdings" panose="05000000000000000000" pitchFamily="2" charset="2"/>
              <a:buChar char="ü"/>
            </a:pPr>
            <a:r>
              <a:rPr lang="el-GR" sz="2200" dirty="0"/>
              <a:t>Ρήξη </a:t>
            </a:r>
            <a:r>
              <a:rPr lang="el-GR" sz="2200" dirty="0" smtClean="0"/>
              <a:t>βρόγχου,</a:t>
            </a:r>
            <a:endParaRPr lang="el-GR" sz="2200" dirty="0"/>
          </a:p>
          <a:p>
            <a:pPr lvl="1">
              <a:spcBef>
                <a:spcPts val="600"/>
              </a:spcBef>
              <a:buFont typeface="Wingdings" panose="05000000000000000000" pitchFamily="2" charset="2"/>
              <a:buChar char="ü"/>
            </a:pPr>
            <a:r>
              <a:rPr lang="el-GR" sz="2200" dirty="0" smtClean="0"/>
              <a:t>Πνευμοθώρακας,</a:t>
            </a:r>
            <a:endParaRPr lang="el-GR" sz="2200" dirty="0"/>
          </a:p>
          <a:p>
            <a:pPr lvl="1">
              <a:spcBef>
                <a:spcPts val="600"/>
              </a:spcBef>
              <a:buFont typeface="Wingdings" panose="05000000000000000000" pitchFamily="2" charset="2"/>
              <a:buChar char="ü"/>
            </a:pPr>
            <a:r>
              <a:rPr lang="el-GR" sz="2200" dirty="0" smtClean="0"/>
              <a:t>Πνευμομεσοθωράκιο,</a:t>
            </a:r>
            <a:endParaRPr lang="el-GR" sz="2200" dirty="0"/>
          </a:p>
          <a:p>
            <a:pPr lvl="1">
              <a:spcBef>
                <a:spcPts val="600"/>
              </a:spcBef>
              <a:buFont typeface="Wingdings" panose="05000000000000000000" pitchFamily="2" charset="2"/>
              <a:buChar char="ü"/>
            </a:pPr>
            <a:r>
              <a:rPr lang="el-GR" sz="2200" dirty="0"/>
              <a:t>Διάμεσο- υποδόριο </a:t>
            </a:r>
            <a:r>
              <a:rPr lang="el-GR" sz="2200" dirty="0" smtClean="0"/>
              <a:t>εμφύσημα,</a:t>
            </a:r>
            <a:endParaRPr lang="el-GR" sz="2200" dirty="0"/>
          </a:p>
          <a:p>
            <a:pPr lvl="1">
              <a:spcBef>
                <a:spcPts val="600"/>
              </a:spcBef>
              <a:buFont typeface="Wingdings" panose="05000000000000000000" pitchFamily="2" charset="2"/>
              <a:buChar char="ü"/>
            </a:pPr>
            <a:r>
              <a:rPr lang="el-GR" sz="2200" dirty="0"/>
              <a:t>Εμβολή </a:t>
            </a:r>
            <a:r>
              <a:rPr lang="el-GR" sz="2200" dirty="0" smtClean="0"/>
              <a:t>αέρα.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9262478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9. Επιπλοκές μηχανικού αερισμού </a:t>
            </a:r>
            <a:r>
              <a:rPr lang="el-GR" sz="2800" b="0" dirty="0" smtClean="0"/>
              <a:t>(2 </a:t>
            </a:r>
            <a:r>
              <a:rPr lang="el-GR" sz="2800" b="0" dirty="0"/>
              <a:t>από </a:t>
            </a:r>
            <a:r>
              <a:rPr lang="el-GR" sz="2800" b="0" dirty="0" smtClean="0"/>
              <a:t>2)</a:t>
            </a:r>
            <a:endParaRPr lang="el-GR" sz="3600" dirty="0"/>
          </a:p>
        </p:txBody>
      </p:sp>
      <p:sp>
        <p:nvSpPr>
          <p:cNvPr id="3" name="Θέση περιεχομένου 2"/>
          <p:cNvSpPr>
            <a:spLocks noGrp="1"/>
          </p:cNvSpPr>
          <p:nvPr>
            <p:ph idx="1"/>
          </p:nvPr>
        </p:nvSpPr>
        <p:spPr>
          <a:xfrm>
            <a:off x="457200" y="1196752"/>
            <a:ext cx="8229600" cy="2520280"/>
          </a:xfrm>
        </p:spPr>
        <p:txBody>
          <a:bodyPr/>
          <a:lstStyle/>
          <a:p>
            <a:pPr marL="514350" indent="-514350">
              <a:buFont typeface="+mj-lt"/>
              <a:buAutoNum type="arabicPeriod"/>
            </a:pPr>
            <a:r>
              <a:rPr lang="el-GR" sz="2400" dirty="0"/>
              <a:t>Μείωση καρδιακής </a:t>
            </a:r>
            <a:r>
              <a:rPr lang="el-GR" sz="2400" dirty="0" smtClean="0"/>
              <a:t>παροχής,</a:t>
            </a:r>
            <a:endParaRPr lang="el-GR" sz="2400" dirty="0"/>
          </a:p>
          <a:p>
            <a:pPr lvl="1">
              <a:buFont typeface="Wingdings" panose="05000000000000000000" pitchFamily="2" charset="2"/>
              <a:buChar char="ü"/>
            </a:pPr>
            <a:r>
              <a:rPr lang="el-GR" sz="2200" dirty="0" smtClean="0"/>
              <a:t>Υπόταση.</a:t>
            </a:r>
            <a:endParaRPr lang="el-GR" sz="2200" dirty="0"/>
          </a:p>
          <a:p>
            <a:pPr marL="514350" indent="-514350">
              <a:spcBef>
                <a:spcPts val="1200"/>
              </a:spcBef>
              <a:buFont typeface="+mj-lt"/>
              <a:buAutoNum type="arabicPeriod" startAt="2"/>
            </a:pPr>
            <a:r>
              <a:rPr lang="el-GR" sz="2400" dirty="0"/>
              <a:t>Πνευμονία σχετιζόμενη με τον </a:t>
            </a:r>
            <a:r>
              <a:rPr lang="el-GR" sz="2400" dirty="0" smtClean="0"/>
              <a:t>αναπνευστήρα,</a:t>
            </a:r>
            <a:endParaRPr lang="el-GR" sz="2400" dirty="0"/>
          </a:p>
          <a:p>
            <a:pPr marL="514350" indent="-514350">
              <a:spcBef>
                <a:spcPts val="1200"/>
              </a:spcBef>
              <a:buFont typeface="+mj-lt"/>
              <a:buAutoNum type="arabicPeriod" startAt="2"/>
            </a:pPr>
            <a:r>
              <a:rPr lang="el-GR" sz="2400" dirty="0"/>
              <a:t>Ψυχολογικά </a:t>
            </a:r>
            <a:r>
              <a:rPr lang="el-GR" sz="2400" dirty="0" smtClean="0"/>
              <a:t>προβλήματα.</a:t>
            </a:r>
            <a:endParaRPr lang="el-GR" sz="2400"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
        <p:nvSpPr>
          <p:cNvPr id="5" name="Ορθογώνιο 4"/>
          <p:cNvSpPr/>
          <p:nvPr/>
        </p:nvSpPr>
        <p:spPr>
          <a:xfrm>
            <a:off x="323528" y="3659447"/>
            <a:ext cx="8280920" cy="1446550"/>
          </a:xfrm>
          <a:prstGeom prst="rect">
            <a:avLst/>
          </a:prstGeom>
          <a:ln>
            <a:solidFill>
              <a:srgbClr val="265B23"/>
            </a:solidFill>
          </a:ln>
        </p:spPr>
        <p:txBody>
          <a:bodyPr wrap="square">
            <a:spAutoFit/>
          </a:bodyPr>
          <a:lstStyle/>
          <a:p>
            <a:pPr lvl="0"/>
            <a:r>
              <a:rPr lang="el-GR" sz="2200" dirty="0">
                <a:solidFill>
                  <a:prstClr val="black"/>
                </a:solidFill>
                <a:latin typeface="+mn-lt"/>
              </a:rPr>
              <a:t>Ο πιο αποτελεσματικός τρόπος αντιμετώπισης των επιπλοκών είναι η έγκαιρη αποδέσμευση από τον ΜΑ, καθώς έχει αποδειχθεί ότι η συχνότητα εμφάνισης των επιπλοκών σχετίζεται με τη διάρκεια εφαρμογής του.</a:t>
            </a:r>
          </a:p>
        </p:txBody>
      </p:sp>
      <p:sp>
        <p:nvSpPr>
          <p:cNvPr id="6" name="Rectangle 2"/>
          <p:cNvSpPr/>
          <p:nvPr/>
        </p:nvSpPr>
        <p:spPr>
          <a:xfrm>
            <a:off x="7524328" y="5105997"/>
            <a:ext cx="1501824" cy="338554"/>
          </a:xfrm>
          <a:prstGeom prst="rect">
            <a:avLst/>
          </a:prstGeom>
        </p:spPr>
        <p:txBody>
          <a:bodyPr wrap="square">
            <a:spAutoFit/>
          </a:bodyPr>
          <a:lstStyle/>
          <a:p>
            <a:r>
              <a:rPr lang="en-GB" sz="1600" dirty="0" smtClean="0">
                <a:latin typeface="+mn-lt"/>
              </a:rPr>
              <a:t>(Marini, </a:t>
            </a:r>
            <a:r>
              <a:rPr lang="el-GR" sz="1600" dirty="0">
                <a:latin typeface="+mn-lt"/>
              </a:rPr>
              <a:t> </a:t>
            </a:r>
            <a:r>
              <a:rPr lang="el-GR" sz="1600" dirty="0" smtClean="0">
                <a:latin typeface="+mn-lt"/>
              </a:rPr>
              <a:t>2013</a:t>
            </a:r>
            <a:r>
              <a:rPr lang="en-US" sz="1600" dirty="0" smtClean="0">
                <a:latin typeface="+mn-lt"/>
              </a:rPr>
              <a:t>)</a:t>
            </a:r>
            <a:endParaRPr lang="el-GR" sz="1600" dirty="0">
              <a:latin typeface="+mn-lt"/>
            </a:endParaRPr>
          </a:p>
        </p:txBody>
      </p:sp>
    </p:spTree>
    <p:extLst>
      <p:ext uri="{BB962C8B-B14F-4D97-AF65-F5344CB8AC3E}">
        <p14:creationId xmlns:p14="http://schemas.microsoft.com/office/powerpoint/2010/main" val="8311598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l-GR" b="1" dirty="0"/>
              <a:t>Αντιμετώπιση πνευμοθώρακα</a:t>
            </a:r>
          </a:p>
        </p:txBody>
      </p:sp>
      <p:sp>
        <p:nvSpPr>
          <p:cNvPr id="94212" name="Text Box 4"/>
          <p:cNvSpPr txBox="1">
            <a:spLocks noChangeArrowheads="1"/>
          </p:cNvSpPr>
          <p:nvPr/>
        </p:nvSpPr>
        <p:spPr bwMode="auto">
          <a:xfrm>
            <a:off x="1954052" y="5045021"/>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b="1" dirty="0">
                <a:solidFill>
                  <a:srgbClr val="820000"/>
                </a:solidFill>
                <a:latin typeface="+mn-lt"/>
              </a:rPr>
              <a:t>Άμεση παροχέτευση με θωρακοστομία</a:t>
            </a:r>
          </a:p>
        </p:txBody>
      </p:sp>
      <p:sp>
        <p:nvSpPr>
          <p:cNvPr id="2" name="Rectangle 1"/>
          <p:cNvSpPr/>
          <p:nvPr/>
        </p:nvSpPr>
        <p:spPr>
          <a:xfrm>
            <a:off x="7493185" y="5445224"/>
            <a:ext cx="1532471" cy="338554"/>
          </a:xfrm>
          <a:prstGeom prst="rect">
            <a:avLst/>
          </a:prstGeom>
        </p:spPr>
        <p:txBody>
          <a:bodyPr wrap="square">
            <a:spAutoFit/>
          </a:bodyPr>
          <a:lstStyle/>
          <a:p>
            <a:r>
              <a:rPr lang="en-GB" sz="1600" dirty="0" smtClean="0">
                <a:latin typeface="+mn-lt"/>
              </a:rPr>
              <a:t>(Marini, </a:t>
            </a:r>
            <a:r>
              <a:rPr lang="el-GR" sz="1600" dirty="0" smtClean="0">
                <a:latin typeface="+mn-lt"/>
              </a:rPr>
              <a:t>2013</a:t>
            </a:r>
            <a:r>
              <a:rPr lang="en-US" sz="1600" dirty="0" smtClean="0">
                <a:latin typeface="+mn-lt"/>
              </a:rPr>
              <a:t>)</a:t>
            </a:r>
            <a:endParaRPr lang="el-GR" sz="1600" dirty="0">
              <a:latin typeface="+mn-lt"/>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79" y="1350293"/>
            <a:ext cx="3503700" cy="3055615"/>
          </a:xfrm>
          <a:prstGeom prst="rect">
            <a:avLst/>
          </a:prstGeom>
        </p:spPr>
      </p:pic>
      <p:sp>
        <p:nvSpPr>
          <p:cNvPr id="10" name="Rectangle 1"/>
          <p:cNvSpPr/>
          <p:nvPr/>
        </p:nvSpPr>
        <p:spPr>
          <a:xfrm>
            <a:off x="899592" y="4448919"/>
            <a:ext cx="2526125"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AARDS X-ray cropped</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Delldot</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hlinkClick r:id="rId4"/>
              </a:rPr>
              <a:t>CC </a:t>
            </a:r>
            <a:r>
              <a:rPr lang="en-US" sz="1200" dirty="0">
                <a:solidFill>
                  <a:schemeClr val="tx1">
                    <a:lumMod val="75000"/>
                    <a:lumOff val="25000"/>
                  </a:schemeClr>
                </a:solidFill>
                <a:latin typeface="+mn-lt"/>
                <a:hlinkClick r:id="rId4"/>
              </a:rPr>
              <a:t>BY-SA 3.0</a:t>
            </a:r>
            <a:endParaRPr lang="en-US" sz="1200" dirty="0">
              <a:solidFill>
                <a:schemeClr val="tx1">
                  <a:lumMod val="75000"/>
                  <a:lumOff val="25000"/>
                </a:schemeClr>
              </a:solidFill>
              <a:latin typeface="+mn-lt"/>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1556792"/>
            <a:ext cx="2705161" cy="2746024"/>
          </a:xfrm>
          <a:prstGeom prst="rect">
            <a:avLst/>
          </a:prstGeom>
        </p:spPr>
      </p:pic>
      <p:sp>
        <p:nvSpPr>
          <p:cNvPr id="12" name="Rectangle 1"/>
          <p:cNvSpPr/>
          <p:nvPr/>
        </p:nvSpPr>
        <p:spPr>
          <a:xfrm>
            <a:off x="4877541" y="4397458"/>
            <a:ext cx="2526125"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6"/>
              </a:rPr>
              <a:t>Main bronchus laceration 2</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Delldot</a:t>
            </a:r>
            <a:r>
              <a:rPr lang="el-GR" sz="1200" dirty="0" smtClean="0">
                <a:solidFill>
                  <a:schemeClr val="tx1">
                    <a:lumMod val="75000"/>
                    <a:lumOff val="25000"/>
                  </a:schemeClr>
                </a:solidFill>
                <a:latin typeface="+mn-lt"/>
              </a:rPr>
              <a:t> 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88963457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ea typeface="Times New Roman"/>
              </a:rPr>
              <a:t>10. </a:t>
            </a:r>
            <a:r>
              <a:rPr lang="el-GR" dirty="0" smtClean="0">
                <a:ea typeface="Times New Roman"/>
              </a:rPr>
              <a:t>Μη -</a:t>
            </a:r>
            <a:r>
              <a:rPr lang="en-US" dirty="0" smtClean="0">
                <a:ea typeface="Times New Roman"/>
              </a:rPr>
              <a:t> </a:t>
            </a:r>
            <a:r>
              <a:rPr lang="el-GR" dirty="0">
                <a:ea typeface="Times New Roman"/>
              </a:rPr>
              <a:t>επεμβατικός μηχανικός </a:t>
            </a:r>
            <a:r>
              <a:rPr lang="el-GR" dirty="0" smtClean="0">
                <a:ea typeface="Times New Roman"/>
              </a:rPr>
              <a:t>αερισμός</a:t>
            </a:r>
            <a:r>
              <a:rPr lang="el-GR" sz="4400" dirty="0" smtClean="0">
                <a:ea typeface="Times New Roman"/>
              </a:rPr>
              <a:t/>
            </a:r>
            <a:br>
              <a:rPr lang="el-GR" sz="4400" dirty="0" smtClean="0">
                <a:ea typeface="Times New Roman"/>
              </a:rPr>
            </a:br>
            <a:r>
              <a:rPr lang="el-GR" sz="3600" b="0" dirty="0" smtClean="0">
                <a:ea typeface="Times New Roman"/>
              </a:rPr>
              <a:t>(1 από </a:t>
            </a:r>
            <a:r>
              <a:rPr lang="en-US" sz="3600" b="0" dirty="0" smtClean="0">
                <a:ea typeface="Times New Roman"/>
              </a:rPr>
              <a:t>2</a:t>
            </a:r>
            <a:r>
              <a:rPr lang="el-GR" sz="3600" b="0" dirty="0" smtClean="0">
                <a:ea typeface="Times New Roman"/>
              </a:rPr>
              <a:t>) </a:t>
            </a:r>
            <a:endParaRPr lang="el-GR" sz="3600" b="0" dirty="0"/>
          </a:p>
        </p:txBody>
      </p:sp>
      <p:sp>
        <p:nvSpPr>
          <p:cNvPr id="3" name="Θέση περιεχομένου 2"/>
          <p:cNvSpPr>
            <a:spLocks noGrp="1"/>
          </p:cNvSpPr>
          <p:nvPr>
            <p:ph idx="1"/>
          </p:nvPr>
        </p:nvSpPr>
        <p:spPr>
          <a:xfrm>
            <a:off x="431730" y="1772816"/>
            <a:ext cx="8229600" cy="3384376"/>
          </a:xfrm>
        </p:spPr>
        <p:txBody>
          <a:bodyPr>
            <a:normAutofit/>
          </a:bodyPr>
          <a:lstStyle/>
          <a:p>
            <a:pPr>
              <a:spcBef>
                <a:spcPts val="1200"/>
              </a:spcBef>
            </a:pPr>
            <a:r>
              <a:rPr lang="el-GR" sz="2400" dirty="0"/>
              <a:t>Ο Μη-Επεμβατικός Μηχανικός Αερισμός (ΜΕΜΑ) είναι ο μηχανικός αερισμός των πνευμόνων με τεχνικές που δεν απαιτούν ενδοτραχειακή </a:t>
            </a:r>
            <a:r>
              <a:rPr lang="el-GR" sz="2400" dirty="0" smtClean="0"/>
              <a:t>διασωλήνωση.</a:t>
            </a:r>
          </a:p>
          <a:p>
            <a:pPr>
              <a:spcBef>
                <a:spcPts val="1200"/>
              </a:spcBef>
            </a:pPr>
            <a:r>
              <a:rPr lang="el-GR" sz="2400" dirty="0"/>
              <a:t>Περιλαμβάνει οποιοδήποτε σύστημα μπορεί να χορηγήσει:</a:t>
            </a:r>
          </a:p>
          <a:p>
            <a:pPr lvl="1">
              <a:buFont typeface="Wingdings" panose="05000000000000000000" pitchFamily="2" charset="2"/>
              <a:buChar char="ü"/>
            </a:pPr>
            <a:r>
              <a:rPr lang="el-GR" sz="2200" dirty="0"/>
              <a:t>Συνεχή θετική τελοεκπνευστική πίεση (CPAP) με ή χωρίς πίεση υποστήριξης.</a:t>
            </a:r>
          </a:p>
          <a:p>
            <a:pPr lvl="1">
              <a:buFont typeface="Wingdings" panose="05000000000000000000" pitchFamily="2" charset="2"/>
              <a:buChar char="ü"/>
            </a:pPr>
            <a:r>
              <a:rPr lang="el-GR" sz="2200" dirty="0"/>
              <a:t>Αερισμό όγκου ή πίεσης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23337825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ea typeface="Times New Roman"/>
              </a:rPr>
              <a:t>10. </a:t>
            </a:r>
            <a:r>
              <a:rPr lang="el-GR" dirty="0" smtClean="0">
                <a:ea typeface="Times New Roman"/>
              </a:rPr>
              <a:t>Μη -</a:t>
            </a:r>
            <a:r>
              <a:rPr lang="en-US" dirty="0" smtClean="0">
                <a:ea typeface="Times New Roman"/>
              </a:rPr>
              <a:t> </a:t>
            </a:r>
            <a:r>
              <a:rPr lang="el-GR" dirty="0">
                <a:ea typeface="Times New Roman"/>
              </a:rPr>
              <a:t>επεμβατικός μηχανικός αερισμός</a:t>
            </a:r>
            <a:br>
              <a:rPr lang="el-GR" dirty="0">
                <a:ea typeface="Times New Roman"/>
              </a:rPr>
            </a:br>
            <a:r>
              <a:rPr lang="el-GR" sz="3600" b="0" dirty="0" smtClean="0">
                <a:ea typeface="Times New Roman"/>
              </a:rPr>
              <a:t>(2 </a:t>
            </a:r>
            <a:r>
              <a:rPr lang="el-GR" sz="3600" b="0" dirty="0">
                <a:ea typeface="Times New Roman"/>
              </a:rPr>
              <a:t>από </a:t>
            </a:r>
            <a:r>
              <a:rPr lang="en-US" sz="3600" b="0" dirty="0" smtClean="0">
                <a:ea typeface="Times New Roman"/>
              </a:rPr>
              <a:t>2</a:t>
            </a:r>
            <a:r>
              <a:rPr lang="el-GR" sz="3600" b="0" dirty="0" smtClean="0">
                <a:ea typeface="Times New Roman"/>
              </a:rPr>
              <a:t>) </a:t>
            </a:r>
            <a:endParaRPr lang="el-GR" sz="3600" dirty="0"/>
          </a:p>
        </p:txBody>
      </p:sp>
      <p:sp>
        <p:nvSpPr>
          <p:cNvPr id="3" name="Θέση περιεχομένου 2"/>
          <p:cNvSpPr>
            <a:spLocks noGrp="1"/>
          </p:cNvSpPr>
          <p:nvPr>
            <p:ph idx="1"/>
          </p:nvPr>
        </p:nvSpPr>
        <p:spPr>
          <a:xfrm>
            <a:off x="179512" y="1302578"/>
            <a:ext cx="5544616" cy="5040560"/>
          </a:xfrm>
        </p:spPr>
        <p:txBody>
          <a:bodyPr>
            <a:normAutofit lnSpcReduction="10000"/>
          </a:bodyPr>
          <a:lstStyle/>
          <a:p>
            <a:pPr marL="0" indent="0">
              <a:buNone/>
            </a:pPr>
            <a:r>
              <a:rPr lang="el-GR" sz="2400" b="1" dirty="0"/>
              <a:t>Πλεονεκτήματα: </a:t>
            </a:r>
          </a:p>
          <a:p>
            <a:pPr marL="442913" lvl="1" indent="-442913">
              <a:spcBef>
                <a:spcPts val="1800"/>
              </a:spcBef>
              <a:buFont typeface="Wingdings" pitchFamily="2" charset="2"/>
              <a:buChar char="Ø"/>
            </a:pPr>
            <a:r>
              <a:rPr lang="el-GR" sz="2400" dirty="0"/>
              <a:t>μειώνονται οι ανάγκες για κατασταλτικά </a:t>
            </a:r>
            <a:r>
              <a:rPr lang="el-GR" sz="2400" dirty="0" smtClean="0"/>
              <a:t>φάρμακα,</a:t>
            </a:r>
            <a:endParaRPr lang="el-GR" sz="2400" dirty="0"/>
          </a:p>
          <a:p>
            <a:pPr marL="442913" lvl="1" indent="-442913">
              <a:spcBef>
                <a:spcPts val="1800"/>
              </a:spcBef>
              <a:buFont typeface="Wingdings" pitchFamily="2" charset="2"/>
              <a:buChar char="Ø"/>
            </a:pPr>
            <a:r>
              <a:rPr lang="el-GR" sz="2400" dirty="0"/>
              <a:t>διατηρείται η ομιλία, η κατάποση και οι μηχανισμοί άμυνας των </a:t>
            </a:r>
            <a:r>
              <a:rPr lang="el-GR" sz="2400" dirty="0" smtClean="0"/>
              <a:t>αεραγωγών,</a:t>
            </a:r>
            <a:endParaRPr lang="el-GR" sz="2400" dirty="0"/>
          </a:p>
          <a:p>
            <a:pPr marL="442913" lvl="1" indent="-442913">
              <a:spcBef>
                <a:spcPts val="1800"/>
              </a:spcBef>
              <a:buFont typeface="Wingdings" pitchFamily="2" charset="2"/>
              <a:buChar char="Ø"/>
            </a:pPr>
            <a:r>
              <a:rPr lang="el-GR" sz="2400" dirty="0"/>
              <a:t>αποτελεί λιγότερο επώδυνη εμπειρία για τον </a:t>
            </a:r>
            <a:r>
              <a:rPr lang="el-GR" sz="2400" dirty="0" smtClean="0"/>
              <a:t>ασθενή, </a:t>
            </a:r>
            <a:endParaRPr lang="el-GR" sz="2400" dirty="0"/>
          </a:p>
          <a:p>
            <a:pPr marL="442913" lvl="1" indent="-442913">
              <a:spcBef>
                <a:spcPts val="1800"/>
              </a:spcBef>
              <a:buFont typeface="Wingdings" pitchFamily="2" charset="2"/>
              <a:buChar char="Ø"/>
            </a:pPr>
            <a:r>
              <a:rPr lang="el-GR" sz="2400" dirty="0"/>
              <a:t>μειώνεται η διάρκεια παραμονής στο </a:t>
            </a:r>
            <a:r>
              <a:rPr lang="el-GR" sz="2400" dirty="0" smtClean="0"/>
              <a:t>νοσοκομείο,</a:t>
            </a:r>
            <a:endParaRPr lang="el-GR" sz="2400" dirty="0"/>
          </a:p>
          <a:p>
            <a:pPr marL="442913" lvl="1" indent="-442913">
              <a:spcBef>
                <a:spcPts val="1800"/>
              </a:spcBef>
              <a:buFont typeface="Wingdings" pitchFamily="2" charset="2"/>
              <a:buChar char="Ø"/>
            </a:pPr>
            <a:r>
              <a:rPr lang="el-GR" sz="2400" dirty="0"/>
              <a:t>αποφεύγονται οι επιπλοκές της </a:t>
            </a:r>
            <a:r>
              <a:rPr lang="el-GR" sz="2400" dirty="0" smtClean="0"/>
              <a:t>διασωλήνωσης.</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
        <p:nvSpPr>
          <p:cNvPr id="5" name="Ορθογώνιο 4"/>
          <p:cNvSpPr/>
          <p:nvPr/>
        </p:nvSpPr>
        <p:spPr>
          <a:xfrm>
            <a:off x="1835696" y="6177298"/>
            <a:ext cx="1783245" cy="338554"/>
          </a:xfrm>
          <a:prstGeom prst="rect">
            <a:avLst/>
          </a:prstGeom>
        </p:spPr>
        <p:txBody>
          <a:bodyPr wrap="none">
            <a:spAutoFit/>
          </a:bodyPr>
          <a:lstStyle/>
          <a:p>
            <a:r>
              <a:rPr lang="en-US" sz="1600" dirty="0">
                <a:latin typeface="+mn-lt"/>
              </a:rPr>
              <a:t>(Mehta , Hill, 2001)</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656215"/>
            <a:ext cx="2333060" cy="1944216"/>
          </a:xfrm>
          <a:prstGeom prst="rect">
            <a:avLst/>
          </a:prstGeom>
        </p:spPr>
      </p:pic>
      <p:sp>
        <p:nvSpPr>
          <p:cNvPr id="7" name="Rectangle 1"/>
          <p:cNvSpPr/>
          <p:nvPr/>
        </p:nvSpPr>
        <p:spPr>
          <a:xfrm>
            <a:off x="6012160" y="4853837"/>
            <a:ext cx="2870902"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CPAP</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PruebasBMA</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hlinkClick r:id="rId4"/>
              </a:rPr>
              <a:t>CC </a:t>
            </a:r>
            <a:r>
              <a:rPr lang="en-US" sz="1200" dirty="0">
                <a:solidFill>
                  <a:schemeClr val="tx1">
                    <a:lumMod val="75000"/>
                    <a:lumOff val="25000"/>
                  </a:schemeClr>
                </a:solidFill>
                <a:latin typeface="+mn-lt"/>
                <a:hlinkClick r:id="rId4"/>
              </a:rPr>
              <a:t>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64494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ea typeface="Times New Roman"/>
              </a:rPr>
              <a:t>Μη -</a:t>
            </a:r>
            <a:r>
              <a:rPr lang="en-US" dirty="0" smtClean="0">
                <a:ea typeface="Times New Roman"/>
              </a:rPr>
              <a:t> </a:t>
            </a:r>
            <a:r>
              <a:rPr lang="el-GR" dirty="0">
                <a:ea typeface="Times New Roman"/>
              </a:rPr>
              <a:t>επεμβατικός μηχανικός αερισμός</a:t>
            </a:r>
            <a:br>
              <a:rPr lang="el-GR" dirty="0">
                <a:ea typeface="Times New Roman"/>
              </a:rPr>
            </a:br>
            <a:r>
              <a:rPr lang="el-GR" dirty="0">
                <a:ea typeface="Times New Roman"/>
              </a:rPr>
              <a:t> </a:t>
            </a:r>
            <a:r>
              <a:rPr lang="el-GR" b="0" dirty="0" smtClean="0"/>
              <a:t>Ενδείξεις </a:t>
            </a:r>
            <a:r>
              <a:rPr lang="el-GR" sz="3600" b="0" dirty="0" smtClean="0"/>
              <a:t>(1 από 2) </a:t>
            </a:r>
            <a:endParaRPr lang="el-GR" sz="3600" b="0" dirty="0"/>
          </a:p>
        </p:txBody>
      </p:sp>
      <p:sp>
        <p:nvSpPr>
          <p:cNvPr id="3" name="Θέση περιεχομένου 2"/>
          <p:cNvSpPr>
            <a:spLocks noGrp="1"/>
          </p:cNvSpPr>
          <p:nvPr>
            <p:ph idx="1"/>
          </p:nvPr>
        </p:nvSpPr>
        <p:spPr/>
        <p:txBody>
          <a:bodyPr>
            <a:normAutofit lnSpcReduction="10000"/>
          </a:bodyPr>
          <a:lstStyle/>
          <a:p>
            <a:r>
              <a:rPr lang="el-GR" sz="2400" dirty="0"/>
              <a:t>Παρόξυνση </a:t>
            </a:r>
            <a:r>
              <a:rPr lang="el-GR" sz="2400" dirty="0" smtClean="0"/>
              <a:t>ΧΑΠ,</a:t>
            </a:r>
            <a:endParaRPr lang="el-GR" sz="2400" dirty="0"/>
          </a:p>
          <a:p>
            <a:pPr lvl="1">
              <a:spcBef>
                <a:spcPts val="1200"/>
              </a:spcBef>
            </a:pPr>
            <a:r>
              <a:rPr lang="el-GR" sz="2200" dirty="0"/>
              <a:t>Μείωση συχνότητας </a:t>
            </a:r>
            <a:r>
              <a:rPr lang="el-GR" sz="2200" dirty="0" smtClean="0"/>
              <a:t>διασωλήνωσης,</a:t>
            </a:r>
            <a:endParaRPr lang="el-GR" sz="2200" dirty="0"/>
          </a:p>
          <a:p>
            <a:pPr lvl="1">
              <a:spcBef>
                <a:spcPts val="1200"/>
              </a:spcBef>
            </a:pPr>
            <a:r>
              <a:rPr lang="el-GR" sz="2200" dirty="0"/>
              <a:t>Μείωση </a:t>
            </a:r>
            <a:r>
              <a:rPr lang="el-GR" sz="2200" dirty="0" smtClean="0"/>
              <a:t>θνητότητας,</a:t>
            </a:r>
            <a:endParaRPr lang="el-GR" sz="2200" dirty="0"/>
          </a:p>
          <a:p>
            <a:pPr lvl="1">
              <a:spcBef>
                <a:spcPts val="1200"/>
              </a:spcBef>
            </a:pPr>
            <a:r>
              <a:rPr lang="el-GR" sz="2200" dirty="0"/>
              <a:t>Μείωση χρόνου νοσηλείας στην </a:t>
            </a:r>
            <a:r>
              <a:rPr lang="el-GR" sz="2200" dirty="0" smtClean="0"/>
              <a:t>ΜΕΘ,</a:t>
            </a:r>
            <a:endParaRPr lang="el-GR" sz="2200" dirty="0"/>
          </a:p>
          <a:p>
            <a:pPr lvl="1">
              <a:spcBef>
                <a:spcPts val="1200"/>
              </a:spcBef>
            </a:pPr>
            <a:r>
              <a:rPr lang="el-GR" sz="2200" dirty="0"/>
              <a:t>Μείωση χρόνου νοσηλείας στο νοσοκομείο.</a:t>
            </a:r>
          </a:p>
          <a:p>
            <a:pPr>
              <a:spcBef>
                <a:spcPts val="1800"/>
              </a:spcBef>
            </a:pPr>
            <a:r>
              <a:rPr lang="el-GR" sz="2400" b="1" dirty="0">
                <a:solidFill>
                  <a:srgbClr val="820000"/>
                </a:solidFill>
              </a:rPr>
              <a:t>Οξύ καρδιογενές πνευμονικό </a:t>
            </a:r>
            <a:r>
              <a:rPr lang="el-GR" sz="2400" b="1" dirty="0" smtClean="0">
                <a:solidFill>
                  <a:srgbClr val="820000"/>
                </a:solidFill>
              </a:rPr>
              <a:t>οίδημα,</a:t>
            </a:r>
            <a:endParaRPr lang="el-GR" sz="2400" b="1" dirty="0">
              <a:solidFill>
                <a:srgbClr val="820000"/>
              </a:solidFill>
            </a:endParaRPr>
          </a:p>
          <a:p>
            <a:pPr>
              <a:spcBef>
                <a:spcPts val="1800"/>
              </a:spcBef>
            </a:pPr>
            <a:r>
              <a:rPr lang="el-GR" sz="2400" dirty="0"/>
              <a:t>Οξεία υποξυγοναιμική αναπνευστική ανεπάρκεια:</a:t>
            </a:r>
          </a:p>
          <a:p>
            <a:pPr marL="914400" lvl="1" indent="-457200">
              <a:spcBef>
                <a:spcPts val="1200"/>
              </a:spcBef>
              <a:buFont typeface="+mj-lt"/>
              <a:buAutoNum type="arabicPeriod"/>
            </a:pPr>
            <a:r>
              <a:rPr lang="el-GR" sz="2200" dirty="0"/>
              <a:t>Λόγω </a:t>
            </a:r>
            <a:r>
              <a:rPr lang="el-GR" sz="2200" dirty="0" smtClean="0"/>
              <a:t>πνευμονίας,</a:t>
            </a:r>
            <a:endParaRPr lang="el-GR" sz="2200" dirty="0"/>
          </a:p>
          <a:p>
            <a:pPr marL="914400" lvl="1" indent="-457200">
              <a:spcBef>
                <a:spcPts val="1200"/>
              </a:spcBef>
              <a:buFont typeface="+mj-lt"/>
              <a:buAutoNum type="arabicPeriod"/>
            </a:pPr>
            <a:r>
              <a:rPr lang="el-GR" sz="2200" dirty="0"/>
              <a:t>Μετά από μεταμόσχευση </a:t>
            </a:r>
            <a:r>
              <a:rPr lang="el-GR" sz="2200" dirty="0" smtClean="0"/>
              <a:t>οργάνου,</a:t>
            </a:r>
            <a:endParaRPr lang="el-GR" sz="2200" dirty="0"/>
          </a:p>
          <a:p>
            <a:pPr marL="914400" lvl="1" indent="-457200">
              <a:spcBef>
                <a:spcPts val="1200"/>
              </a:spcBef>
              <a:buFont typeface="+mj-lt"/>
              <a:buAutoNum type="arabicPeriod"/>
            </a:pPr>
            <a:r>
              <a:rPr lang="el-GR" sz="2200" dirty="0"/>
              <a:t>Σε ανοσοκατασταλμένους </a:t>
            </a:r>
            <a:r>
              <a:rPr lang="el-GR" sz="2200" dirty="0" smtClean="0"/>
              <a:t>ασθενείς.</a:t>
            </a:r>
            <a:endParaRPr lang="el-GR" sz="22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8129291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ea typeface="Times New Roman"/>
              </a:rPr>
              <a:t>Μη -</a:t>
            </a:r>
            <a:r>
              <a:rPr lang="en-US" dirty="0" smtClean="0">
                <a:ea typeface="Times New Roman"/>
              </a:rPr>
              <a:t> </a:t>
            </a:r>
            <a:r>
              <a:rPr lang="el-GR" dirty="0">
                <a:ea typeface="Times New Roman"/>
              </a:rPr>
              <a:t>επεμβατικός μηχανικός αερισμός</a:t>
            </a:r>
            <a:br>
              <a:rPr lang="el-GR" dirty="0">
                <a:ea typeface="Times New Roman"/>
              </a:rPr>
            </a:br>
            <a:r>
              <a:rPr lang="el-GR" dirty="0">
                <a:ea typeface="Times New Roman"/>
              </a:rPr>
              <a:t> </a:t>
            </a:r>
            <a:r>
              <a:rPr lang="el-GR" b="0" dirty="0"/>
              <a:t>Ενδείξεις </a:t>
            </a:r>
            <a:r>
              <a:rPr lang="el-GR" sz="3600" b="0" dirty="0" smtClean="0"/>
              <a:t>(2 </a:t>
            </a:r>
            <a:r>
              <a:rPr lang="el-GR" sz="3600" b="0" dirty="0"/>
              <a:t>από </a:t>
            </a:r>
            <a:r>
              <a:rPr lang="el-GR" sz="3600" b="0" dirty="0" smtClean="0"/>
              <a:t>2) </a:t>
            </a:r>
            <a:endParaRPr lang="el-GR" dirty="0"/>
          </a:p>
        </p:txBody>
      </p:sp>
      <p:sp>
        <p:nvSpPr>
          <p:cNvPr id="3" name="Θέση περιεχομένου 2"/>
          <p:cNvSpPr>
            <a:spLocks noGrp="1"/>
          </p:cNvSpPr>
          <p:nvPr>
            <p:ph idx="1"/>
          </p:nvPr>
        </p:nvSpPr>
        <p:spPr>
          <a:xfrm>
            <a:off x="448142" y="1484784"/>
            <a:ext cx="8229600" cy="2520280"/>
          </a:xfrm>
        </p:spPr>
        <p:txBody>
          <a:bodyPr>
            <a:normAutofit/>
          </a:bodyPr>
          <a:lstStyle/>
          <a:p>
            <a:pPr>
              <a:buFont typeface="Wingdings" panose="05000000000000000000" pitchFamily="2" charset="2"/>
              <a:buChar char="Ø"/>
            </a:pPr>
            <a:r>
              <a:rPr lang="el-GR" sz="2400" dirty="0"/>
              <a:t>Οι τύποι αερισμού που συνήθως χρησιμοποιούνται είναι: </a:t>
            </a:r>
          </a:p>
          <a:p>
            <a:pPr lvl="1">
              <a:spcBef>
                <a:spcPts val="1800"/>
              </a:spcBef>
            </a:pPr>
            <a:r>
              <a:rPr lang="el-GR" sz="2400" dirty="0"/>
              <a:t>συνεχής θετική πίεση αεραγωγών σε αυτόματη αναπνοή (CPAP</a:t>
            </a:r>
            <a:r>
              <a:rPr lang="el-GR" sz="2400" dirty="0" smtClean="0"/>
              <a:t>),</a:t>
            </a:r>
            <a:endParaRPr lang="el-GR" sz="2400" dirty="0"/>
          </a:p>
          <a:p>
            <a:pPr lvl="1">
              <a:spcBef>
                <a:spcPts val="1800"/>
              </a:spcBef>
            </a:pPr>
            <a:r>
              <a:rPr lang="el-GR" sz="2400" dirty="0"/>
              <a:t>η εναλλασσόμενη θετική  πίεση αεραγωγών (BiPAP</a:t>
            </a:r>
            <a:r>
              <a:rPr lang="el-GR" sz="2400" dirty="0" smtClean="0"/>
              <a:t>). </a:t>
            </a:r>
            <a:r>
              <a:rPr lang="el-GR" sz="2400"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
        <p:nvSpPr>
          <p:cNvPr id="5" name="Ορθογώνιο 4"/>
          <p:cNvSpPr/>
          <p:nvPr/>
        </p:nvSpPr>
        <p:spPr>
          <a:xfrm>
            <a:off x="6660232" y="3543759"/>
            <a:ext cx="1783245" cy="294183"/>
          </a:xfrm>
          <a:prstGeom prst="rect">
            <a:avLst/>
          </a:prstGeom>
        </p:spPr>
        <p:txBody>
          <a:bodyPr wrap="none">
            <a:spAutoFit/>
          </a:bodyPr>
          <a:lstStyle/>
          <a:p>
            <a:pPr lvl="0" algn="ctr">
              <a:lnSpc>
                <a:spcPct val="80000"/>
              </a:lnSpc>
            </a:pPr>
            <a:r>
              <a:rPr lang="en-US" sz="1600" dirty="0">
                <a:latin typeface="+mn-lt"/>
                <a:ea typeface="Times New Roman"/>
              </a:rPr>
              <a:t>(Mehta</a:t>
            </a:r>
            <a:r>
              <a:rPr lang="el-GR" sz="1600" dirty="0">
                <a:latin typeface="+mn-lt"/>
                <a:ea typeface="Times New Roman"/>
              </a:rPr>
              <a:t> , </a:t>
            </a:r>
            <a:r>
              <a:rPr lang="en-US" sz="1600" dirty="0">
                <a:latin typeface="+mn-lt"/>
                <a:ea typeface="Times New Roman"/>
              </a:rPr>
              <a:t>Hill, </a:t>
            </a:r>
            <a:r>
              <a:rPr lang="el-GR" sz="1600" dirty="0">
                <a:latin typeface="+mn-lt"/>
                <a:ea typeface="Times New Roman"/>
              </a:rPr>
              <a:t>2001</a:t>
            </a:r>
            <a:r>
              <a:rPr lang="en-US" sz="1600" dirty="0">
                <a:latin typeface="+mn-lt"/>
                <a:ea typeface="Times New Roman"/>
              </a:rPr>
              <a:t>)</a:t>
            </a:r>
            <a:endParaRPr lang="el-GR" sz="1600" dirty="0">
              <a:latin typeface="+mn-lt"/>
              <a:ea typeface="Times New Roman"/>
            </a:endParaRPr>
          </a:p>
        </p:txBody>
      </p:sp>
    </p:spTree>
    <p:extLst>
      <p:ext uri="{BB962C8B-B14F-4D97-AF65-F5344CB8AC3E}">
        <p14:creationId xmlns:p14="http://schemas.microsoft.com/office/powerpoint/2010/main" val="28519389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smtClean="0">
                <a:ea typeface="Times New Roman"/>
              </a:rPr>
              <a:t>Μη - επεμβατικός μηχανικός αερισμός </a:t>
            </a:r>
            <a:r>
              <a:rPr lang="el-GR" sz="3600" b="0" dirty="0" smtClean="0">
                <a:ea typeface="Times New Roman"/>
              </a:rPr>
              <a:t>Αντενδείξεις</a:t>
            </a:r>
            <a:endParaRPr lang="el-GR" sz="3600" b="0" dirty="0"/>
          </a:p>
        </p:txBody>
      </p:sp>
      <p:sp>
        <p:nvSpPr>
          <p:cNvPr id="3" name="Θέση περιεχομένου 2"/>
          <p:cNvSpPr>
            <a:spLocks noGrp="1"/>
          </p:cNvSpPr>
          <p:nvPr>
            <p:ph idx="1"/>
          </p:nvPr>
        </p:nvSpPr>
        <p:spPr/>
        <p:txBody>
          <a:bodyPr>
            <a:normAutofit fontScale="92500" lnSpcReduction="20000"/>
          </a:bodyPr>
          <a:lstStyle/>
          <a:p>
            <a:pPr>
              <a:spcBef>
                <a:spcPts val="1800"/>
              </a:spcBef>
            </a:pPr>
            <a:r>
              <a:rPr lang="el-GR" sz="2600" dirty="0"/>
              <a:t>Καρδιακό ή Αναπνευστικό </a:t>
            </a:r>
            <a:r>
              <a:rPr lang="el-GR" sz="2600" dirty="0" smtClean="0"/>
              <a:t>arrest,</a:t>
            </a:r>
            <a:endParaRPr lang="el-GR" sz="2600" dirty="0"/>
          </a:p>
          <a:p>
            <a:pPr>
              <a:spcBef>
                <a:spcPts val="1800"/>
              </a:spcBef>
            </a:pPr>
            <a:r>
              <a:rPr lang="el-GR" sz="2600" dirty="0"/>
              <a:t>Μη Αναπνευστική Οργανική Ανεπάρκεια:</a:t>
            </a:r>
          </a:p>
          <a:p>
            <a:pPr lvl="1">
              <a:spcBef>
                <a:spcPts val="1200"/>
              </a:spcBef>
            </a:pPr>
            <a:r>
              <a:rPr lang="el-GR" sz="2200" dirty="0"/>
              <a:t>Σοβαρή εγκεφαλοπάθεια ( GCS&lt;10</a:t>
            </a:r>
            <a:r>
              <a:rPr lang="el-GR" sz="2200" dirty="0" smtClean="0"/>
              <a:t>),</a:t>
            </a:r>
            <a:endParaRPr lang="el-GR" sz="2200" dirty="0"/>
          </a:p>
          <a:p>
            <a:pPr lvl="1">
              <a:spcBef>
                <a:spcPts val="1200"/>
              </a:spcBef>
            </a:pPr>
            <a:r>
              <a:rPr lang="el-GR" sz="2200" dirty="0"/>
              <a:t>Σοβαρή αιμορραγία ανώτερου </a:t>
            </a:r>
            <a:r>
              <a:rPr lang="el-GR" sz="2200" dirty="0" smtClean="0"/>
              <a:t>πεπτικού,</a:t>
            </a:r>
            <a:endParaRPr lang="el-GR" sz="2200" dirty="0"/>
          </a:p>
          <a:p>
            <a:pPr lvl="1">
              <a:spcBef>
                <a:spcPts val="1200"/>
              </a:spcBef>
            </a:pPr>
            <a:r>
              <a:rPr lang="el-GR" sz="2200" dirty="0"/>
              <a:t>Αιμοδυναμική αστάθεια ή σοβαρή </a:t>
            </a:r>
            <a:r>
              <a:rPr lang="el-GR" sz="2200" dirty="0" smtClean="0"/>
              <a:t>αρρυθμία.</a:t>
            </a:r>
            <a:endParaRPr lang="el-GR" sz="2200" dirty="0"/>
          </a:p>
          <a:p>
            <a:pPr>
              <a:spcBef>
                <a:spcPts val="1800"/>
              </a:spcBef>
            </a:pPr>
            <a:r>
              <a:rPr lang="el-GR" sz="2600" dirty="0"/>
              <a:t>Απόφραξη στους Ανώτερους </a:t>
            </a:r>
            <a:r>
              <a:rPr lang="el-GR" sz="2600" dirty="0" smtClean="0"/>
              <a:t>Αεραγωγούς,</a:t>
            </a:r>
            <a:endParaRPr lang="el-GR" sz="2600" dirty="0"/>
          </a:p>
          <a:p>
            <a:pPr>
              <a:spcBef>
                <a:spcPts val="1800"/>
              </a:spcBef>
            </a:pPr>
            <a:r>
              <a:rPr lang="el-GR" sz="2600" dirty="0"/>
              <a:t>Χειρουργική Επέμβαση στο πρόσωπο –τραύμα –</a:t>
            </a:r>
            <a:r>
              <a:rPr lang="el-GR" sz="2600" dirty="0" smtClean="0"/>
              <a:t>δυσμορφία,</a:t>
            </a:r>
            <a:endParaRPr lang="el-GR" sz="2600" dirty="0"/>
          </a:p>
          <a:p>
            <a:pPr>
              <a:spcBef>
                <a:spcPts val="1800"/>
              </a:spcBef>
            </a:pPr>
            <a:r>
              <a:rPr lang="el-GR" sz="2600" dirty="0"/>
              <a:t>Αδυναμία </a:t>
            </a:r>
            <a:r>
              <a:rPr lang="el-GR" sz="2600" dirty="0" smtClean="0"/>
              <a:t>Συνεργασίας,</a:t>
            </a:r>
            <a:endParaRPr lang="el-GR" sz="2600" dirty="0"/>
          </a:p>
          <a:p>
            <a:pPr>
              <a:spcBef>
                <a:spcPts val="1800"/>
              </a:spcBef>
            </a:pPr>
            <a:r>
              <a:rPr lang="el-GR" sz="2600" dirty="0"/>
              <a:t>Αδυναμία Αποβολής </a:t>
            </a:r>
            <a:r>
              <a:rPr lang="el-GR" sz="2600" dirty="0" smtClean="0"/>
              <a:t>Εκκρίσεων,</a:t>
            </a:r>
            <a:endParaRPr lang="el-GR" sz="2600" dirty="0"/>
          </a:p>
          <a:p>
            <a:pPr>
              <a:spcBef>
                <a:spcPts val="1800"/>
              </a:spcBef>
            </a:pPr>
            <a:r>
              <a:rPr lang="el-GR" sz="2600" dirty="0"/>
              <a:t>Σοβαρός κίνδυνος </a:t>
            </a:r>
            <a:r>
              <a:rPr lang="el-GR" sz="2600" dirty="0" smtClean="0"/>
              <a:t>εισρόφησης. </a:t>
            </a: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
        <p:nvSpPr>
          <p:cNvPr id="5" name="Ορθογώνιο 4"/>
          <p:cNvSpPr/>
          <p:nvPr/>
        </p:nvSpPr>
        <p:spPr>
          <a:xfrm>
            <a:off x="3563888" y="6090220"/>
            <a:ext cx="1783245" cy="294183"/>
          </a:xfrm>
          <a:prstGeom prst="rect">
            <a:avLst/>
          </a:prstGeom>
        </p:spPr>
        <p:txBody>
          <a:bodyPr wrap="none">
            <a:spAutoFit/>
          </a:bodyPr>
          <a:lstStyle/>
          <a:p>
            <a:pPr lvl="0" algn="ctr">
              <a:lnSpc>
                <a:spcPct val="80000"/>
              </a:lnSpc>
            </a:pPr>
            <a:r>
              <a:rPr lang="en-US" sz="1600" dirty="0">
                <a:latin typeface="+mn-lt"/>
                <a:ea typeface="Times New Roman"/>
              </a:rPr>
              <a:t>(Mehta</a:t>
            </a:r>
            <a:r>
              <a:rPr lang="el-GR" sz="1600" dirty="0">
                <a:latin typeface="+mn-lt"/>
                <a:ea typeface="Times New Roman"/>
              </a:rPr>
              <a:t> , </a:t>
            </a:r>
            <a:r>
              <a:rPr lang="en-US" sz="1600" dirty="0">
                <a:latin typeface="+mn-lt"/>
                <a:ea typeface="Times New Roman"/>
              </a:rPr>
              <a:t>Hill, </a:t>
            </a:r>
            <a:r>
              <a:rPr lang="el-GR" sz="1600" dirty="0">
                <a:latin typeface="+mn-lt"/>
                <a:ea typeface="Times New Roman"/>
              </a:rPr>
              <a:t>2001</a:t>
            </a:r>
            <a:r>
              <a:rPr lang="en-US" sz="1600" dirty="0">
                <a:latin typeface="+mn-lt"/>
                <a:ea typeface="Times New Roman"/>
              </a:rPr>
              <a:t>)</a:t>
            </a:r>
            <a:endParaRPr lang="el-GR" sz="1600" dirty="0">
              <a:latin typeface="+mn-lt"/>
              <a:ea typeface="Times New Roman"/>
            </a:endParaRPr>
          </a:p>
        </p:txBody>
      </p:sp>
    </p:spTree>
    <p:extLst>
      <p:ext uri="{BB962C8B-B14F-4D97-AF65-F5344CB8AC3E}">
        <p14:creationId xmlns:p14="http://schemas.microsoft.com/office/powerpoint/2010/main" val="4314847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b="1" dirty="0" smtClean="0">
                <a:ea typeface="Times New Roman"/>
              </a:rPr>
              <a:t>Μη - επεμβατικός μηχανικός αερισμός</a:t>
            </a:r>
            <a:br>
              <a:rPr lang="el-GR" b="1" dirty="0" smtClean="0">
                <a:ea typeface="Times New Roman"/>
              </a:rPr>
            </a:br>
            <a:r>
              <a:rPr lang="el-GR" b="0" dirty="0" smtClean="0">
                <a:latin typeface="+mn-lt"/>
                <a:ea typeface="Times New Roman"/>
              </a:rPr>
              <a:t>Κατηγορίες </a:t>
            </a:r>
            <a:r>
              <a:rPr lang="el-GR" b="0" dirty="0">
                <a:latin typeface="+mn-lt"/>
                <a:ea typeface="Times New Roman"/>
              </a:rPr>
              <a:t>μασκών </a:t>
            </a:r>
            <a:endParaRPr lang="el-GR" b="0" dirty="0">
              <a:latin typeface="+mn-lt"/>
            </a:endParaRPr>
          </a:p>
        </p:txBody>
      </p:sp>
      <p:sp>
        <p:nvSpPr>
          <p:cNvPr id="3" name="Content Placeholder 2"/>
          <p:cNvSpPr>
            <a:spLocks noGrp="1"/>
          </p:cNvSpPr>
          <p:nvPr>
            <p:ph idx="1"/>
          </p:nvPr>
        </p:nvSpPr>
        <p:spPr/>
        <p:txBody>
          <a:bodyPr>
            <a:noAutofit/>
          </a:bodyPr>
          <a:lstStyle/>
          <a:p>
            <a:pPr>
              <a:spcAft>
                <a:spcPts val="0"/>
              </a:spcAft>
            </a:pPr>
            <a:r>
              <a:rPr lang="el-GR" sz="2400" dirty="0" smtClean="0">
                <a:latin typeface="+mj-lt"/>
                <a:ea typeface="Times New Roman"/>
              </a:rPr>
              <a:t>Οι </a:t>
            </a:r>
            <a:r>
              <a:rPr lang="el-GR" sz="2400" dirty="0">
                <a:latin typeface="+mj-lt"/>
                <a:ea typeface="Times New Roman"/>
              </a:rPr>
              <a:t>μάσκες που χρησιμοποιούνται με το ΜΕΜΑ χωρίζονται γενικά σε 5 </a:t>
            </a:r>
            <a:r>
              <a:rPr lang="el-GR" sz="2400" dirty="0" smtClean="0">
                <a:latin typeface="+mj-lt"/>
                <a:ea typeface="Times New Roman"/>
              </a:rPr>
              <a:t>κατηγορίες:</a:t>
            </a:r>
            <a:r>
              <a:rPr lang="el-GR" sz="2400" dirty="0">
                <a:latin typeface="+mj-lt"/>
                <a:ea typeface="Times New Roman"/>
              </a:rPr>
              <a:t> </a:t>
            </a:r>
          </a:p>
          <a:p>
            <a:pPr lvl="2">
              <a:spcBef>
                <a:spcPts val="1200"/>
              </a:spcBef>
              <a:buFont typeface="Wingdings" panose="05000000000000000000" pitchFamily="2" charset="2"/>
              <a:buChar char="ü"/>
            </a:pPr>
            <a:r>
              <a:rPr lang="el-GR" dirty="0">
                <a:latin typeface="+mj-lt"/>
                <a:ea typeface="Times New Roman"/>
              </a:rPr>
              <a:t>Προσώπου</a:t>
            </a:r>
            <a:r>
              <a:rPr lang="en-GB" dirty="0">
                <a:latin typeface="+mj-lt"/>
                <a:ea typeface="Times New Roman"/>
              </a:rPr>
              <a:t>(</a:t>
            </a:r>
            <a:r>
              <a:rPr lang="en-US" dirty="0">
                <a:latin typeface="+mj-lt"/>
                <a:ea typeface="Times New Roman"/>
              </a:rPr>
              <a:t>full face</a:t>
            </a:r>
            <a:r>
              <a:rPr lang="en-GB" dirty="0">
                <a:latin typeface="+mj-lt"/>
                <a:ea typeface="Times New Roman"/>
              </a:rPr>
              <a:t>-</a:t>
            </a:r>
            <a:r>
              <a:rPr lang="en-US" dirty="0">
                <a:latin typeface="+mj-lt"/>
                <a:ea typeface="Times New Roman"/>
              </a:rPr>
              <a:t>total face</a:t>
            </a:r>
            <a:r>
              <a:rPr lang="en-GB" dirty="0" smtClean="0">
                <a:latin typeface="+mj-lt"/>
                <a:ea typeface="Times New Roman"/>
              </a:rPr>
              <a:t>)</a:t>
            </a:r>
            <a:r>
              <a:rPr lang="el-GR" dirty="0" smtClean="0">
                <a:latin typeface="+mj-lt"/>
                <a:ea typeface="Times New Roman"/>
              </a:rPr>
              <a:t>,</a:t>
            </a:r>
            <a:endParaRPr lang="el-GR" dirty="0">
              <a:latin typeface="+mj-lt"/>
              <a:ea typeface="Times New Roman"/>
            </a:endParaRPr>
          </a:p>
          <a:p>
            <a:pPr lvl="2">
              <a:spcBef>
                <a:spcPts val="1200"/>
              </a:spcBef>
              <a:buFont typeface="Wingdings" panose="05000000000000000000" pitchFamily="2" charset="2"/>
              <a:buChar char="ü"/>
            </a:pPr>
            <a:r>
              <a:rPr lang="el-GR" dirty="0">
                <a:latin typeface="+mj-lt"/>
                <a:ea typeface="Times New Roman"/>
              </a:rPr>
              <a:t>Ρινικές </a:t>
            </a:r>
            <a:r>
              <a:rPr lang="el-GR" dirty="0" smtClean="0">
                <a:latin typeface="+mj-lt"/>
                <a:ea typeface="Times New Roman"/>
              </a:rPr>
              <a:t>μάσκες, </a:t>
            </a:r>
            <a:endParaRPr lang="el-GR" dirty="0">
              <a:latin typeface="+mj-lt"/>
              <a:ea typeface="Times New Roman"/>
            </a:endParaRPr>
          </a:p>
          <a:p>
            <a:pPr lvl="2">
              <a:spcBef>
                <a:spcPts val="1200"/>
              </a:spcBef>
              <a:buFont typeface="Wingdings" panose="05000000000000000000" pitchFamily="2" charset="2"/>
              <a:buChar char="ü"/>
            </a:pPr>
            <a:r>
              <a:rPr lang="el-GR" dirty="0">
                <a:latin typeface="+mj-lt"/>
                <a:ea typeface="Times New Roman"/>
              </a:rPr>
              <a:t>«</a:t>
            </a:r>
            <a:r>
              <a:rPr lang="el-GR" dirty="0" smtClean="0">
                <a:latin typeface="+mj-lt"/>
                <a:ea typeface="Times New Roman"/>
              </a:rPr>
              <a:t>Ρινικές </a:t>
            </a:r>
            <a:r>
              <a:rPr lang="el-GR" dirty="0">
                <a:latin typeface="+mj-lt"/>
                <a:ea typeface="Times New Roman"/>
              </a:rPr>
              <a:t>κόγχες» </a:t>
            </a:r>
            <a:r>
              <a:rPr lang="en-US" dirty="0">
                <a:latin typeface="+mj-lt"/>
                <a:ea typeface="Times New Roman"/>
              </a:rPr>
              <a:t>Nasal pads</a:t>
            </a:r>
            <a:r>
              <a:rPr lang="el-GR" dirty="0">
                <a:latin typeface="+mj-lt"/>
                <a:ea typeface="Times New Roman"/>
              </a:rPr>
              <a:t>, </a:t>
            </a:r>
            <a:r>
              <a:rPr lang="en-US" dirty="0">
                <a:latin typeface="+mj-lt"/>
                <a:ea typeface="Times New Roman"/>
              </a:rPr>
              <a:t>pillows</a:t>
            </a:r>
            <a:r>
              <a:rPr lang="el-GR" dirty="0">
                <a:latin typeface="+mj-lt"/>
                <a:ea typeface="Times New Roman"/>
              </a:rPr>
              <a:t>, </a:t>
            </a:r>
            <a:r>
              <a:rPr lang="en-US" dirty="0">
                <a:latin typeface="+mj-lt"/>
                <a:ea typeface="Times New Roman"/>
              </a:rPr>
              <a:t>plugs</a:t>
            </a:r>
            <a:r>
              <a:rPr lang="el-GR" dirty="0">
                <a:latin typeface="+mj-lt"/>
                <a:ea typeface="Times New Roman"/>
              </a:rPr>
              <a:t> ή </a:t>
            </a:r>
            <a:r>
              <a:rPr lang="en-US" dirty="0" smtClean="0">
                <a:latin typeface="+mj-lt"/>
                <a:ea typeface="Times New Roman"/>
              </a:rPr>
              <a:t>nostrils</a:t>
            </a:r>
            <a:r>
              <a:rPr lang="el-GR" dirty="0" smtClean="0">
                <a:latin typeface="+mj-lt"/>
                <a:ea typeface="Times New Roman"/>
              </a:rPr>
              <a:t>,</a:t>
            </a:r>
            <a:endParaRPr lang="el-GR" dirty="0">
              <a:latin typeface="+mj-lt"/>
              <a:ea typeface="Times New Roman"/>
            </a:endParaRPr>
          </a:p>
          <a:p>
            <a:pPr lvl="2">
              <a:spcBef>
                <a:spcPts val="1200"/>
              </a:spcBef>
              <a:buFont typeface="Wingdings" panose="05000000000000000000" pitchFamily="2" charset="2"/>
              <a:buChar char="ü"/>
            </a:pPr>
            <a:r>
              <a:rPr lang="el-GR" dirty="0" smtClean="0">
                <a:latin typeface="+mj-lt"/>
                <a:ea typeface="Times New Roman"/>
              </a:rPr>
              <a:t>Επιστόμια,</a:t>
            </a:r>
            <a:endParaRPr lang="el-GR" dirty="0">
              <a:latin typeface="+mj-lt"/>
              <a:ea typeface="Times New Roman"/>
            </a:endParaRPr>
          </a:p>
          <a:p>
            <a:pPr lvl="2">
              <a:spcBef>
                <a:spcPts val="1200"/>
              </a:spcBef>
              <a:buFont typeface="Wingdings" panose="05000000000000000000" pitchFamily="2" charset="2"/>
              <a:buChar char="ü"/>
            </a:pPr>
            <a:r>
              <a:rPr lang="el-GR" dirty="0">
                <a:latin typeface="+mj-lt"/>
                <a:ea typeface="Times New Roman"/>
              </a:rPr>
              <a:t>Εξατομικευμένες ρινικές </a:t>
            </a:r>
            <a:r>
              <a:rPr lang="el-GR" dirty="0" smtClean="0">
                <a:latin typeface="+mj-lt"/>
                <a:ea typeface="Times New Roman"/>
              </a:rPr>
              <a:t>μάσκες.</a:t>
            </a:r>
            <a:endParaRPr lang="el-GR" dirty="0">
              <a:latin typeface="+mj-lt"/>
              <a:ea typeface="Times New Roman"/>
            </a:endParaRPr>
          </a:p>
          <a:p>
            <a:pPr>
              <a:spcBef>
                <a:spcPts val="2400"/>
              </a:spcBef>
            </a:pPr>
            <a:r>
              <a:rPr lang="el-GR" sz="2400" dirty="0">
                <a:latin typeface="+mj-lt"/>
                <a:ea typeface="Times New Roman"/>
              </a:rPr>
              <a:t>Το </a:t>
            </a:r>
            <a:r>
              <a:rPr lang="el-GR" sz="2400" dirty="0" smtClean="0">
                <a:latin typeface="+mj-lt"/>
                <a:ea typeface="Times New Roman"/>
              </a:rPr>
              <a:t>σκάφανδρο.</a:t>
            </a:r>
            <a:endParaRPr lang="el-GR" sz="2400" dirty="0">
              <a:latin typeface="+mj-lt"/>
            </a:endParaRPr>
          </a:p>
        </p:txBody>
      </p:sp>
      <p:sp>
        <p:nvSpPr>
          <p:cNvPr id="4" name="Rectangle 3"/>
          <p:cNvSpPr/>
          <p:nvPr/>
        </p:nvSpPr>
        <p:spPr>
          <a:xfrm>
            <a:off x="6732240" y="5373216"/>
            <a:ext cx="1800200" cy="338554"/>
          </a:xfrm>
          <a:prstGeom prst="rect">
            <a:avLst/>
          </a:prstGeom>
        </p:spPr>
        <p:txBody>
          <a:bodyPr wrap="square">
            <a:spAutoFit/>
          </a:bodyPr>
          <a:lstStyle/>
          <a:p>
            <a:pPr lvl="0">
              <a:spcAft>
                <a:spcPts val="0"/>
              </a:spcAft>
            </a:pPr>
            <a:r>
              <a:rPr lang="el-GR" sz="1600" dirty="0">
                <a:latin typeface="+mn-lt"/>
                <a:ea typeface="Times New Roman"/>
              </a:rPr>
              <a:t>(</a:t>
            </a:r>
            <a:r>
              <a:rPr lang="en-US" sz="1600" dirty="0" smtClean="0">
                <a:latin typeface="+mn-lt"/>
                <a:ea typeface="Times New Roman"/>
              </a:rPr>
              <a:t>Mehta</a:t>
            </a:r>
            <a:r>
              <a:rPr lang="el-GR" sz="1600" dirty="0">
                <a:latin typeface="+mn-lt"/>
                <a:ea typeface="Times New Roman"/>
              </a:rPr>
              <a:t>, </a:t>
            </a:r>
            <a:r>
              <a:rPr lang="en-US" sz="1600" dirty="0" smtClean="0">
                <a:latin typeface="+mn-lt"/>
                <a:ea typeface="Times New Roman"/>
              </a:rPr>
              <a:t>Hill</a:t>
            </a:r>
            <a:r>
              <a:rPr lang="el-GR" sz="1600" dirty="0">
                <a:latin typeface="+mn-lt"/>
                <a:ea typeface="Times New Roman"/>
              </a:rPr>
              <a:t>,</a:t>
            </a:r>
            <a:r>
              <a:rPr lang="el-GR" sz="1600" dirty="0" smtClean="0">
                <a:latin typeface="+mn-lt"/>
                <a:ea typeface="Times New Roman"/>
              </a:rPr>
              <a:t> 2001)</a:t>
            </a:r>
            <a:endParaRPr lang="el-GR" sz="1600" dirty="0">
              <a:effectLst/>
              <a:latin typeface="+mn-lt"/>
              <a:ea typeface="Times New Roman"/>
            </a:endParaRPr>
          </a:p>
        </p:txBody>
      </p:sp>
    </p:spTree>
    <p:extLst>
      <p:ext uri="{BB962C8B-B14F-4D97-AF65-F5344CB8AC3E}">
        <p14:creationId xmlns:p14="http://schemas.microsoft.com/office/powerpoint/2010/main" val="3375543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lvl="0"/>
            <a:r>
              <a:rPr lang="el-GR" dirty="0"/>
              <a:t>Αναπνευστικοί Μύες </a:t>
            </a:r>
            <a:r>
              <a:rPr lang="en-US" dirty="0"/>
              <a:t>-</a:t>
            </a:r>
            <a:r>
              <a:rPr lang="el-GR" dirty="0"/>
              <a:t> </a:t>
            </a:r>
            <a:r>
              <a:rPr lang="el-GR" dirty="0" smtClean="0"/>
              <a:t>Εκπνοή</a:t>
            </a:r>
            <a:endParaRPr lang="el-GR" dirty="0"/>
          </a:p>
        </p:txBody>
      </p:sp>
      <p:sp>
        <p:nvSpPr>
          <p:cNvPr id="3" name="Content Placeholder 2"/>
          <p:cNvSpPr>
            <a:spLocks noGrp="1"/>
          </p:cNvSpPr>
          <p:nvPr>
            <p:ph idx="1"/>
          </p:nvPr>
        </p:nvSpPr>
        <p:spPr>
          <a:xfrm>
            <a:off x="457200" y="2080012"/>
            <a:ext cx="8229600" cy="4157300"/>
          </a:xfrm>
        </p:spPr>
        <p:txBody>
          <a:bodyPr>
            <a:normAutofit/>
          </a:bodyPr>
          <a:lstStyle/>
          <a:p>
            <a:pPr fontAlgn="base">
              <a:lnSpc>
                <a:spcPct val="110000"/>
              </a:lnSpc>
              <a:spcBef>
                <a:spcPct val="70000"/>
              </a:spcBef>
              <a:spcAft>
                <a:spcPct val="0"/>
              </a:spcAft>
              <a:buFont typeface="Wingdings" pitchFamily="2" charset="2"/>
              <a:buChar char="v"/>
            </a:pPr>
            <a:r>
              <a:rPr lang="el-GR" sz="2300" dirty="0"/>
              <a:t>Τόσο ο θώρακας όσο και οι πνεύμονες είναι ελαστικές δομές που τείνουν να επανέλθουν στην αρχική θέση ισορροπίας στη φάση της </a:t>
            </a:r>
            <a:r>
              <a:rPr lang="el-GR" sz="2300" dirty="0" smtClean="0"/>
              <a:t>εκπνοής</a:t>
            </a:r>
            <a:endParaRPr lang="en-US" sz="2300" dirty="0" smtClean="0"/>
          </a:p>
          <a:p>
            <a:pPr fontAlgn="base">
              <a:lnSpc>
                <a:spcPct val="110000"/>
              </a:lnSpc>
              <a:spcBef>
                <a:spcPct val="70000"/>
              </a:spcBef>
              <a:spcAft>
                <a:spcPct val="0"/>
              </a:spcAft>
              <a:buFont typeface="Wingdings" pitchFamily="2" charset="2"/>
              <a:buChar char="v"/>
            </a:pPr>
            <a:r>
              <a:rPr lang="el-GR" sz="2300" dirty="0"/>
              <a:t>Οστόσο σε καταστάσεις υπεραερισμού η εκπνοή γίνεται </a:t>
            </a:r>
            <a:r>
              <a:rPr lang="el-GR" sz="2300" dirty="0" smtClean="0"/>
              <a:t>ενεργητικά</a:t>
            </a:r>
            <a:endParaRPr lang="el-GR" sz="2300" dirty="0"/>
          </a:p>
        </p:txBody>
      </p:sp>
      <p:sp>
        <p:nvSpPr>
          <p:cNvPr id="4" name="Rectangle 3"/>
          <p:cNvSpPr/>
          <p:nvPr/>
        </p:nvSpPr>
        <p:spPr>
          <a:xfrm>
            <a:off x="4927002" y="4285348"/>
            <a:ext cx="1873975" cy="268984"/>
          </a:xfrm>
          <a:prstGeom prst="rect">
            <a:avLst/>
          </a:prstGeom>
        </p:spPr>
        <p:txBody>
          <a:bodyPr wrap="none">
            <a:spAutoFit/>
          </a:bodyPr>
          <a:lstStyle/>
          <a:p>
            <a:pPr algn="ctr">
              <a:lnSpc>
                <a:spcPct val="80000"/>
              </a:lnSpc>
            </a:pPr>
            <a:r>
              <a:rPr lang="en-GB" sz="1400" dirty="0" smtClean="0">
                <a:latin typeface="+mn-lt"/>
              </a:rPr>
              <a:t>(Larsson, </a:t>
            </a:r>
            <a:r>
              <a:rPr lang="en-GB" sz="1400" dirty="0">
                <a:latin typeface="+mn-lt"/>
              </a:rPr>
              <a:t>Update </a:t>
            </a:r>
            <a:r>
              <a:rPr lang="en-GB" sz="1400" dirty="0" smtClean="0">
                <a:latin typeface="+mn-lt"/>
              </a:rPr>
              <a:t>2011)</a:t>
            </a:r>
            <a:endParaRPr lang="el-GR" sz="1400" dirty="0">
              <a:latin typeface="+mn-lt"/>
            </a:endParaRPr>
          </a:p>
        </p:txBody>
      </p:sp>
      <p:sp>
        <p:nvSpPr>
          <p:cNvPr id="10" name="Rectangle 9"/>
          <p:cNvSpPr/>
          <p:nvPr/>
        </p:nvSpPr>
        <p:spPr>
          <a:xfrm>
            <a:off x="539552" y="1236822"/>
            <a:ext cx="7992888" cy="461665"/>
          </a:xfrm>
          <a:prstGeom prst="rect">
            <a:avLst/>
          </a:prstGeom>
          <a:ln>
            <a:solidFill>
              <a:srgbClr val="820000"/>
            </a:solidFill>
          </a:ln>
        </p:spPr>
        <p:txBody>
          <a:bodyPr wrap="square">
            <a:spAutoFit/>
          </a:bodyPr>
          <a:lstStyle/>
          <a:p>
            <a:pPr lvl="0" algn="ctr" fontAlgn="base">
              <a:spcBef>
                <a:spcPct val="70000"/>
              </a:spcBef>
              <a:spcAft>
                <a:spcPct val="0"/>
              </a:spcAft>
            </a:pPr>
            <a:r>
              <a:rPr lang="el-GR" altLang="en-US" sz="2400" b="1" kern="0" dirty="0">
                <a:solidFill>
                  <a:srgbClr val="000000"/>
                </a:solidFill>
                <a:latin typeface="Calibri" pitchFamily="34" charset="0"/>
              </a:rPr>
              <a:t>Η εισπνοή είναι </a:t>
            </a:r>
            <a:r>
              <a:rPr lang="el-GR" altLang="en-US" sz="2400" b="1" kern="0" dirty="0" smtClean="0">
                <a:solidFill>
                  <a:srgbClr val="000000"/>
                </a:solidFill>
                <a:latin typeface="Calibri" pitchFamily="34" charset="0"/>
              </a:rPr>
              <a:t>παθητικό </a:t>
            </a:r>
            <a:r>
              <a:rPr lang="el-GR" altLang="en-US" sz="2400" b="1" kern="0" dirty="0">
                <a:solidFill>
                  <a:srgbClr val="000000"/>
                </a:solidFill>
                <a:latin typeface="Calibri" pitchFamily="34" charset="0"/>
              </a:rPr>
              <a:t>φαινόμενο</a:t>
            </a:r>
            <a:endParaRPr lang="en-US" altLang="en-US" sz="2400" b="1" kern="0" dirty="0">
              <a:solidFill>
                <a:srgbClr val="000000"/>
              </a:solidFill>
              <a:latin typeface="Calibri" pitchFamily="34" charset="0"/>
            </a:endParaRPr>
          </a:p>
        </p:txBody>
      </p:sp>
      <p:pic>
        <p:nvPicPr>
          <p:cNvPr id="3074" name="Picture 2" descr="Animated moving gif illustration of lungs breathing within the chest cavi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435122"/>
            <a:ext cx="2368674" cy="1928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03809" y="6363600"/>
            <a:ext cx="2160240" cy="276999"/>
          </a:xfrm>
          <a:prstGeom prst="rect">
            <a:avLst/>
          </a:prstGeom>
        </p:spPr>
        <p:txBody>
          <a:bodyPr wrap="square">
            <a:spAutoFit/>
          </a:bodyPr>
          <a:lstStyle/>
          <a:p>
            <a:pPr algn="ctr"/>
            <a:r>
              <a:rPr lang="en-US" sz="1200" dirty="0" smtClean="0">
                <a:latin typeface="+mn-lt"/>
                <a:hlinkClick r:id="rId4"/>
              </a:rPr>
              <a:t>netanimations.net</a:t>
            </a:r>
            <a:endParaRPr lang="el-GR" sz="1200" dirty="0">
              <a:latin typeface="+mn-lt"/>
            </a:endParaRPr>
          </a:p>
        </p:txBody>
      </p:sp>
    </p:spTree>
    <p:extLst>
      <p:ext uri="{BB962C8B-B14F-4D97-AF65-F5344CB8AC3E}">
        <p14:creationId xmlns:p14="http://schemas.microsoft.com/office/powerpoint/2010/main" val="13492772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n-US" dirty="0"/>
              <a:t>11. Weaning- </a:t>
            </a:r>
            <a:r>
              <a:rPr lang="el-GR" dirty="0"/>
              <a:t>Αποδέσμευση  (</a:t>
            </a:r>
            <a:r>
              <a:rPr lang="en-US" dirty="0"/>
              <a:t>Liberation</a:t>
            </a:r>
            <a:r>
              <a:rPr lang="en-US" dirty="0" smtClean="0"/>
              <a:t>)</a:t>
            </a:r>
            <a:endParaRPr lang="el-GR" dirty="0"/>
          </a:p>
        </p:txBody>
      </p:sp>
      <p:sp>
        <p:nvSpPr>
          <p:cNvPr id="3" name="Θέση περιεχομένου 2"/>
          <p:cNvSpPr>
            <a:spLocks noGrp="1"/>
          </p:cNvSpPr>
          <p:nvPr>
            <p:ph idx="1"/>
          </p:nvPr>
        </p:nvSpPr>
        <p:spPr>
          <a:xfrm>
            <a:off x="471907" y="1733871"/>
            <a:ext cx="8229600" cy="1944216"/>
          </a:xfrm>
          <a:ln w="41275">
            <a:solidFill>
              <a:srgbClr val="004B82"/>
            </a:solidFill>
          </a:ln>
        </p:spPr>
        <p:txBody>
          <a:bodyPr/>
          <a:lstStyle/>
          <a:p>
            <a:pPr marL="0" indent="0">
              <a:buNone/>
            </a:pPr>
            <a:r>
              <a:rPr lang="el-GR" sz="2400" dirty="0"/>
              <a:t>Η πλήρης αποδέσμευση του ασθενούς από τη </a:t>
            </a:r>
            <a:r>
              <a:rPr lang="el-GR" sz="2400" dirty="0" smtClean="0"/>
              <a:t>μηχανική </a:t>
            </a:r>
            <a:r>
              <a:rPr lang="el-GR" sz="2400" dirty="0"/>
              <a:t>υποστήριξη και τον ενδοτραχειακό </a:t>
            </a:r>
            <a:r>
              <a:rPr lang="el-GR" sz="2400" dirty="0" smtClean="0"/>
              <a:t>σωλήνα.</a:t>
            </a:r>
            <a:endParaRPr lang="el-GR" sz="2400" dirty="0"/>
          </a:p>
          <a:p>
            <a:pPr marL="0" indent="0">
              <a:buNone/>
            </a:pPr>
            <a:r>
              <a:rPr lang="el-GR" sz="2400" dirty="0"/>
              <a:t>Αποτελεί την τελική φάση της θεραπείας του ασθενούς της ΜΕΘ αφού αναστραφούν  τα αίτια της αναπνευστικής </a:t>
            </a:r>
            <a:r>
              <a:rPr lang="el-GR" sz="2400" dirty="0" smtClean="0"/>
              <a:t>ανεπάρκειας.</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
        <p:nvSpPr>
          <p:cNvPr id="5" name="Ορθογώνιο 4"/>
          <p:cNvSpPr/>
          <p:nvPr/>
        </p:nvSpPr>
        <p:spPr>
          <a:xfrm>
            <a:off x="395536" y="4214058"/>
            <a:ext cx="8352928" cy="461665"/>
          </a:xfrm>
          <a:prstGeom prst="rect">
            <a:avLst/>
          </a:prstGeom>
        </p:spPr>
        <p:txBody>
          <a:bodyPr wrap="square">
            <a:spAutoFit/>
          </a:bodyPr>
          <a:lstStyle/>
          <a:p>
            <a:r>
              <a:rPr lang="el-GR" sz="2400" dirty="0">
                <a:latin typeface="+mn-lt"/>
              </a:rPr>
              <a:t>40-50% του χρόνου ΜΥΑ  δαπανάται </a:t>
            </a:r>
            <a:r>
              <a:rPr lang="el-GR" sz="2400" dirty="0" smtClean="0">
                <a:latin typeface="+mn-lt"/>
              </a:rPr>
              <a:t>για </a:t>
            </a:r>
            <a:r>
              <a:rPr lang="el-GR" sz="2400" b="1" dirty="0">
                <a:latin typeface="+mn-lt"/>
              </a:rPr>
              <a:t>Weaning- Αποδέσμευση</a:t>
            </a:r>
          </a:p>
        </p:txBody>
      </p:sp>
      <p:sp>
        <p:nvSpPr>
          <p:cNvPr id="6" name="Ορθογώνιο 5"/>
          <p:cNvSpPr/>
          <p:nvPr/>
        </p:nvSpPr>
        <p:spPr>
          <a:xfrm>
            <a:off x="6732240" y="4873140"/>
            <a:ext cx="2278444" cy="338554"/>
          </a:xfrm>
          <a:prstGeom prst="rect">
            <a:avLst/>
          </a:prstGeom>
        </p:spPr>
        <p:txBody>
          <a:bodyPr wrap="none">
            <a:spAutoFit/>
          </a:bodyPr>
          <a:lstStyle/>
          <a:p>
            <a:r>
              <a:rPr lang="en-US" sz="1600" dirty="0">
                <a:latin typeface="+mn-lt"/>
              </a:rPr>
              <a:t>(Larsson A, Update 2011)</a:t>
            </a:r>
          </a:p>
        </p:txBody>
      </p:sp>
    </p:spTree>
    <p:extLst>
      <p:ext uri="{BB962C8B-B14F-4D97-AF65-F5344CB8AC3E}">
        <p14:creationId xmlns:p14="http://schemas.microsoft.com/office/powerpoint/2010/main" val="34585474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Μερικά στατιστικά στοιχεία για το </a:t>
            </a:r>
            <a:r>
              <a:rPr lang="el-GR" dirty="0" smtClean="0"/>
              <a:t>Weaning</a:t>
            </a:r>
            <a:endParaRPr lang="el-GR" dirty="0"/>
          </a:p>
        </p:txBody>
      </p:sp>
      <p:sp>
        <p:nvSpPr>
          <p:cNvPr id="3" name="Θέση περιεχομένου 2"/>
          <p:cNvSpPr>
            <a:spLocks noGrp="1"/>
          </p:cNvSpPr>
          <p:nvPr>
            <p:ph idx="1"/>
          </p:nvPr>
        </p:nvSpPr>
        <p:spPr>
          <a:xfrm>
            <a:off x="446259" y="1628800"/>
            <a:ext cx="8229600" cy="3960440"/>
          </a:xfrm>
        </p:spPr>
        <p:txBody>
          <a:bodyPr>
            <a:normAutofit/>
          </a:bodyPr>
          <a:lstStyle/>
          <a:p>
            <a:pPr>
              <a:spcBef>
                <a:spcPts val="2400"/>
              </a:spcBef>
            </a:pPr>
            <a:r>
              <a:rPr lang="el-GR" sz="2400" dirty="0"/>
              <a:t>Το 75% των ασθενών σε ΜΥΑ  απελευθερώνονται ευχερώς από τον </a:t>
            </a:r>
            <a:r>
              <a:rPr lang="el-GR" sz="2400" dirty="0" smtClean="0"/>
              <a:t>αναπνευστήρα,</a:t>
            </a:r>
            <a:endParaRPr lang="el-GR" sz="2400" dirty="0"/>
          </a:p>
          <a:p>
            <a:pPr>
              <a:spcBef>
                <a:spcPts val="2400"/>
              </a:spcBef>
            </a:pPr>
            <a:r>
              <a:rPr lang="el-GR" sz="2400" dirty="0"/>
              <a:t>Το 10-15% χρειάζεται πρωτόκολλο weaning για 24-72 </a:t>
            </a:r>
            <a:r>
              <a:rPr lang="el-GR" sz="2400" dirty="0" smtClean="0"/>
              <a:t>ώρες,</a:t>
            </a:r>
            <a:endParaRPr lang="el-GR" sz="2400" dirty="0"/>
          </a:p>
          <a:p>
            <a:pPr>
              <a:spcBef>
                <a:spcPts val="2400"/>
              </a:spcBef>
            </a:pPr>
            <a:r>
              <a:rPr lang="el-GR" sz="2400" dirty="0"/>
              <a:t>Το 5-10% απαιτεί βαθμιαία αποδέσμευση για μακρύτερο χρονικό </a:t>
            </a:r>
            <a:r>
              <a:rPr lang="el-GR" sz="2400" dirty="0" smtClean="0"/>
              <a:t>διάστημα,</a:t>
            </a:r>
            <a:endParaRPr lang="el-GR" sz="2400" dirty="0"/>
          </a:p>
          <a:p>
            <a:pPr>
              <a:spcBef>
                <a:spcPts val="2400"/>
              </a:spcBef>
            </a:pPr>
            <a:r>
              <a:rPr lang="el-GR" sz="2400" dirty="0"/>
              <a:t>Το 1% των ασθενών καταλήγει σε μακροχρόνια εξάρτηση από τη μηχανική </a:t>
            </a:r>
            <a:r>
              <a:rPr lang="el-GR" sz="2400" dirty="0" smtClean="0"/>
              <a:t>αναπνοή.</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
        <p:nvSpPr>
          <p:cNvPr id="5" name="Ορθογώνιο 4"/>
          <p:cNvSpPr/>
          <p:nvPr/>
        </p:nvSpPr>
        <p:spPr>
          <a:xfrm>
            <a:off x="6660232" y="5295057"/>
            <a:ext cx="2111860" cy="294183"/>
          </a:xfrm>
          <a:prstGeom prst="rect">
            <a:avLst/>
          </a:prstGeom>
        </p:spPr>
        <p:txBody>
          <a:bodyPr wrap="none">
            <a:spAutoFit/>
          </a:bodyPr>
          <a:lstStyle/>
          <a:p>
            <a:pPr algn="ctr">
              <a:lnSpc>
                <a:spcPct val="80000"/>
              </a:lnSpc>
            </a:pPr>
            <a:r>
              <a:rPr lang="en-GB" sz="1600" dirty="0" smtClean="0">
                <a:latin typeface="+mn-lt"/>
              </a:rPr>
              <a:t>(Larsson, Update 2011</a:t>
            </a:r>
            <a:r>
              <a:rPr lang="en-US" sz="1600" dirty="0" smtClean="0">
                <a:latin typeface="+mn-lt"/>
              </a:rPr>
              <a:t>)</a:t>
            </a:r>
            <a:endParaRPr lang="el-GR" sz="1600" dirty="0">
              <a:latin typeface="+mn-lt"/>
            </a:endParaRPr>
          </a:p>
        </p:txBody>
      </p:sp>
    </p:spTree>
    <p:extLst>
      <p:ext uri="{BB962C8B-B14F-4D97-AF65-F5344CB8AC3E}">
        <p14:creationId xmlns:p14="http://schemas.microsoft.com/office/powerpoint/2010/main" val="3499283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Υποψηφιότητα ασθενούς για </a:t>
            </a:r>
            <a:r>
              <a:rPr lang="en-US" dirty="0" smtClean="0"/>
              <a:t>Weaning </a:t>
            </a:r>
            <a:endParaRPr lang="el-GR" dirty="0"/>
          </a:p>
        </p:txBody>
      </p:sp>
      <p:sp>
        <p:nvSpPr>
          <p:cNvPr id="3" name="Θέση περιεχομένου 2"/>
          <p:cNvSpPr>
            <a:spLocks noGrp="1"/>
          </p:cNvSpPr>
          <p:nvPr>
            <p:ph idx="1"/>
          </p:nvPr>
        </p:nvSpPr>
        <p:spPr>
          <a:xfrm>
            <a:off x="457200" y="1012140"/>
            <a:ext cx="8229600" cy="5081156"/>
          </a:xfrm>
          <a:ln w="31750">
            <a:solidFill>
              <a:srgbClr val="820000"/>
            </a:solidFill>
          </a:ln>
        </p:spPr>
        <p:txBody>
          <a:bodyPr>
            <a:normAutofit fontScale="70000" lnSpcReduction="20000"/>
          </a:bodyPr>
          <a:lstStyle/>
          <a:p>
            <a:pPr>
              <a:spcBef>
                <a:spcPts val="1200"/>
              </a:spcBef>
            </a:pPr>
            <a:r>
              <a:rPr lang="el-GR" dirty="0"/>
              <a:t>Καθημερινή αξιολόγηση κάθε ασθενούς υπό </a:t>
            </a:r>
            <a:r>
              <a:rPr lang="el-GR" dirty="0" smtClean="0"/>
              <a:t>ΜΥΑ, </a:t>
            </a:r>
            <a:endParaRPr lang="el-GR" dirty="0"/>
          </a:p>
          <a:p>
            <a:pPr>
              <a:spcBef>
                <a:spcPts val="1200"/>
              </a:spcBef>
            </a:pPr>
            <a:r>
              <a:rPr lang="el-GR" dirty="0"/>
              <a:t>Βελτίωση /ίαση της υποκείμενης </a:t>
            </a:r>
            <a:r>
              <a:rPr lang="el-GR" dirty="0" smtClean="0"/>
              <a:t>νόσου,</a:t>
            </a:r>
            <a:endParaRPr lang="el-GR" dirty="0"/>
          </a:p>
          <a:p>
            <a:pPr>
              <a:spcBef>
                <a:spcPts val="1200"/>
              </a:spcBef>
            </a:pPr>
            <a:r>
              <a:rPr lang="el-GR" dirty="0"/>
              <a:t>Επαρκής ανταλλαγή </a:t>
            </a:r>
            <a:r>
              <a:rPr lang="el-GR" dirty="0" smtClean="0"/>
              <a:t>αερίων, </a:t>
            </a:r>
            <a:endParaRPr lang="el-GR" dirty="0"/>
          </a:p>
          <a:p>
            <a:pPr lvl="1">
              <a:spcBef>
                <a:spcPts val="1200"/>
              </a:spcBef>
            </a:pPr>
            <a:r>
              <a:rPr lang="el-GR" dirty="0"/>
              <a:t>Αποδεκτή ρύθμιση του </a:t>
            </a:r>
            <a:r>
              <a:rPr lang="el-GR" dirty="0" smtClean="0"/>
              <a:t>αναπνευστήρα: FiO2</a:t>
            </a:r>
            <a:r>
              <a:rPr lang="el-GR" dirty="0"/>
              <a:t>&lt; 50%, PEEP &lt; 8, </a:t>
            </a:r>
          </a:p>
          <a:p>
            <a:pPr>
              <a:spcBef>
                <a:spcPts val="1200"/>
              </a:spcBef>
            </a:pPr>
            <a:r>
              <a:rPr lang="el-GR" dirty="0"/>
              <a:t>Θερμοκρασία core &lt; 38 ºC</a:t>
            </a:r>
          </a:p>
          <a:p>
            <a:pPr>
              <a:spcBef>
                <a:spcPts val="1200"/>
              </a:spcBef>
            </a:pPr>
            <a:r>
              <a:rPr lang="el-GR" dirty="0"/>
              <a:t>Αιμοδυναμική σταθερότητα χωρίς ανάγκη αγγειοδραστικών </a:t>
            </a:r>
            <a:r>
              <a:rPr lang="el-GR" dirty="0" smtClean="0"/>
              <a:t>φαρμάκων, </a:t>
            </a:r>
            <a:endParaRPr lang="el-GR" dirty="0"/>
          </a:p>
          <a:p>
            <a:pPr>
              <a:spcBef>
                <a:spcPts val="1200"/>
              </a:spcBef>
            </a:pPr>
            <a:r>
              <a:rPr lang="el-GR" dirty="0"/>
              <a:t>Επάρκεια αναπνευστικών </a:t>
            </a:r>
            <a:r>
              <a:rPr lang="el-GR" dirty="0" smtClean="0"/>
              <a:t>μυών, </a:t>
            </a:r>
            <a:endParaRPr lang="el-GR" dirty="0"/>
          </a:p>
          <a:p>
            <a:pPr lvl="1">
              <a:spcBef>
                <a:spcPts val="1200"/>
              </a:spcBef>
            </a:pPr>
            <a:r>
              <a:rPr lang="el-GR" dirty="0"/>
              <a:t>Ικανότητα αυτόματης </a:t>
            </a:r>
            <a:r>
              <a:rPr lang="el-GR" dirty="0" smtClean="0"/>
              <a:t>αναπνοής,</a:t>
            </a:r>
            <a:endParaRPr lang="el-GR" dirty="0"/>
          </a:p>
          <a:p>
            <a:pPr lvl="1">
              <a:spcBef>
                <a:spcPts val="1200"/>
              </a:spcBef>
            </a:pPr>
            <a:r>
              <a:rPr lang="el-GR" dirty="0"/>
              <a:t>Επαρκές αντανακλαστικό βήχα &amp; φαρυγγικό </a:t>
            </a:r>
            <a:r>
              <a:rPr lang="el-GR" dirty="0" smtClean="0"/>
              <a:t>αντανακλαστικό.  </a:t>
            </a:r>
            <a:endParaRPr lang="el-GR" dirty="0"/>
          </a:p>
          <a:p>
            <a:pPr>
              <a:spcBef>
                <a:spcPts val="1200"/>
              </a:spcBef>
            </a:pPr>
            <a:r>
              <a:rPr lang="el-GR" dirty="0"/>
              <a:t>Απουσία μειζόνων μεταβολικών και ηλεκτρολυτικών </a:t>
            </a:r>
            <a:r>
              <a:rPr lang="el-GR" dirty="0" smtClean="0"/>
              <a:t>διαταραχών,  </a:t>
            </a:r>
            <a:endParaRPr lang="el-GR" dirty="0"/>
          </a:p>
          <a:p>
            <a:pPr>
              <a:spcBef>
                <a:spcPts val="1200"/>
              </a:spcBef>
            </a:pPr>
            <a:r>
              <a:rPr lang="el-GR" dirty="0"/>
              <a:t>Καλό επίπεδο συνείδησης χωρίς άγχος, φόβο ή </a:t>
            </a:r>
            <a:r>
              <a:rPr lang="el-GR" dirty="0" smtClean="0"/>
              <a:t>πανικό. </a:t>
            </a:r>
            <a:endParaRPr lang="el-GR" dirty="0"/>
          </a:p>
        </p:txBody>
      </p:sp>
      <p:sp>
        <p:nvSpPr>
          <p:cNvPr id="4" name="Θέση αριθμού διαφάνειας 3"/>
          <p:cNvSpPr>
            <a:spLocks noGrp="1"/>
          </p:cNvSpPr>
          <p:nvPr>
            <p:ph type="sldNum" sz="quarter" idx="12"/>
          </p:nvPr>
        </p:nvSpPr>
        <p:spPr>
          <a:xfrm>
            <a:off x="6999204" y="6425952"/>
            <a:ext cx="2133600" cy="365125"/>
          </a:xfrm>
        </p:spPr>
        <p:txBody>
          <a:bodyPr/>
          <a:lstStyle/>
          <a:p>
            <a:pPr>
              <a:defRPr/>
            </a:pPr>
            <a:fld id="{7E55E3B3-0445-4CFC-BED8-763D4409E61F}" type="slidenum">
              <a:rPr lang="el-GR" smtClean="0"/>
              <a:pPr>
                <a:defRPr/>
              </a:pPr>
              <a:t>91</a:t>
            </a:fld>
            <a:endParaRPr lang="el-GR" dirty="0"/>
          </a:p>
        </p:txBody>
      </p:sp>
      <p:sp>
        <p:nvSpPr>
          <p:cNvPr id="5" name="Ορθογώνιο 4"/>
          <p:cNvSpPr/>
          <p:nvPr/>
        </p:nvSpPr>
        <p:spPr>
          <a:xfrm>
            <a:off x="6516216" y="5799113"/>
            <a:ext cx="2111860" cy="294183"/>
          </a:xfrm>
          <a:prstGeom prst="rect">
            <a:avLst/>
          </a:prstGeom>
        </p:spPr>
        <p:txBody>
          <a:bodyPr wrap="none">
            <a:spAutoFit/>
          </a:bodyPr>
          <a:lstStyle/>
          <a:p>
            <a:pPr algn="ctr">
              <a:lnSpc>
                <a:spcPct val="80000"/>
              </a:lnSpc>
            </a:pPr>
            <a:r>
              <a:rPr lang="en-GB" sz="1600" dirty="0">
                <a:latin typeface="+mn-lt"/>
              </a:rPr>
              <a:t>(Larsson, Update 2011</a:t>
            </a:r>
            <a:r>
              <a:rPr lang="en-US" sz="1600" dirty="0">
                <a:latin typeface="+mn-lt"/>
              </a:rPr>
              <a:t>)</a:t>
            </a:r>
            <a:endParaRPr lang="el-GR" sz="1600" dirty="0">
              <a:latin typeface="+mn-lt"/>
            </a:endParaRPr>
          </a:p>
        </p:txBody>
      </p:sp>
    </p:spTree>
    <p:extLst>
      <p:ext uri="{BB962C8B-B14F-4D97-AF65-F5344CB8AC3E}">
        <p14:creationId xmlns:p14="http://schemas.microsoft.com/office/powerpoint/2010/main" val="11058243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Παρακλίνιες παράμετροι για </a:t>
            </a:r>
            <a:r>
              <a:rPr lang="en-US" dirty="0" smtClean="0"/>
              <a:t>Weaning</a:t>
            </a:r>
            <a:endParaRPr lang="el-G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796185"/>
              </p:ext>
            </p:extLst>
          </p:nvPr>
        </p:nvGraphicFramePr>
        <p:xfrm>
          <a:off x="467544" y="1340768"/>
          <a:ext cx="8229600" cy="4360416"/>
        </p:xfrm>
        <a:graphic>
          <a:graphicData uri="http://schemas.openxmlformats.org/drawingml/2006/table">
            <a:tbl>
              <a:tblPr firstRow="1" bandRow="1">
                <a:tableStyleId>{5940675A-B579-460E-94D1-54222C63F5DA}</a:tableStyleId>
              </a:tblPr>
              <a:tblGrid>
                <a:gridCol w="3250704"/>
                <a:gridCol w="2520280"/>
                <a:gridCol w="245861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effectLst/>
                        </a:rPr>
                        <a:t>1. Μηχανική της αναπνοής</a:t>
                      </a:r>
                      <a:endParaRPr lang="el-GR" sz="2000" b="1" dirty="0" smtClean="0">
                        <a:solidFill>
                          <a:schemeClr val="tx1"/>
                        </a:solidFill>
                        <a:effectLst/>
                        <a:latin typeface="+mn-lt"/>
                        <a:ea typeface="Times New Roman"/>
                      </a:endParaRPr>
                    </a:p>
                  </a:txBody>
                  <a:tcPr/>
                </a:tc>
                <a:tc>
                  <a:txBody>
                    <a:bodyPr/>
                    <a:lstStyle/>
                    <a:p>
                      <a:r>
                        <a:rPr lang="el-GR" sz="2000" b="1" dirty="0" smtClean="0"/>
                        <a:t>Παθολογικές τιμές</a:t>
                      </a:r>
                      <a:endParaRPr lang="el-GR"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u="none" strike="noStrike" kern="0" dirty="0" smtClean="0">
                          <a:solidFill>
                            <a:srgbClr val="820000"/>
                          </a:solidFill>
                          <a:effectLst/>
                        </a:rPr>
                        <a:t>Φυσιολογικά όρια</a:t>
                      </a:r>
                      <a:endParaRPr lang="el-GR" sz="2000" b="1" u="sng" kern="0" dirty="0" smtClean="0">
                        <a:solidFill>
                          <a:srgbClr val="820000"/>
                        </a:solidFill>
                        <a:effectLst/>
                        <a:latin typeface="+mn-lt"/>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2000" dirty="0" smtClean="0">
                          <a:effectLst/>
                        </a:rPr>
                        <a:t> Αναπνοές (</a:t>
                      </a:r>
                      <a:r>
                        <a:rPr lang="en-US" sz="2000" dirty="0" smtClean="0">
                          <a:effectLst/>
                        </a:rPr>
                        <a:t>min</a:t>
                      </a:r>
                      <a:r>
                        <a:rPr lang="el-GR" sz="2000" baseline="30000" dirty="0" smtClean="0">
                          <a:effectLst/>
                        </a:rPr>
                        <a:t>-1</a:t>
                      </a:r>
                      <a:r>
                        <a:rPr lang="el-GR" sz="2000" dirty="0" smtClean="0">
                          <a:effectLst/>
                        </a:rPr>
                        <a:t>)</a:t>
                      </a:r>
                      <a:endParaRPr lang="el-GR" sz="2000" b="1" dirty="0" smtClean="0">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effectLst/>
                        </a:rPr>
                        <a:t>&gt;35</a:t>
                      </a:r>
                      <a:endParaRPr lang="el-GR" sz="2000" b="1" dirty="0" smtClean="0">
                        <a:solidFill>
                          <a:schemeClr val="tx1"/>
                        </a:solidFill>
                        <a:effectLst/>
                        <a:latin typeface="+mn-lt"/>
                        <a:ea typeface="Times New Roman"/>
                      </a:endParaRPr>
                    </a:p>
                  </a:txBody>
                  <a:tcPr/>
                </a:tc>
                <a:tc>
                  <a:txBody>
                    <a:bodyPr/>
                    <a:lstStyle/>
                    <a:p>
                      <a:pPr algn="ctr">
                        <a:spcAft>
                          <a:spcPts val="0"/>
                        </a:spcAft>
                      </a:pPr>
                      <a:r>
                        <a:rPr lang="el-GR" sz="2000" b="1" dirty="0" smtClean="0">
                          <a:solidFill>
                            <a:srgbClr val="820000"/>
                          </a:solidFill>
                          <a:effectLst/>
                        </a:rPr>
                        <a:t>12-20</a:t>
                      </a:r>
                      <a:endParaRPr lang="el-GR" sz="2000" b="1" dirty="0">
                        <a:solidFill>
                          <a:srgbClr val="820000"/>
                        </a:solidFill>
                        <a:effectLst/>
                        <a:latin typeface="+mn-lt"/>
                        <a:ea typeface="Times New Roman"/>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2000" dirty="0" smtClean="0">
                          <a:effectLst/>
                        </a:rPr>
                        <a:t> </a:t>
                      </a:r>
                      <a:r>
                        <a:rPr lang="en-US" sz="2000" dirty="0" smtClean="0">
                          <a:effectLst/>
                        </a:rPr>
                        <a:t>ZX</a:t>
                      </a:r>
                      <a:r>
                        <a:rPr lang="el-GR" sz="2000" dirty="0" smtClean="0">
                          <a:effectLst/>
                        </a:rPr>
                        <a:t> (</a:t>
                      </a:r>
                      <a:r>
                        <a:rPr lang="en-US" sz="2000" dirty="0" smtClean="0">
                          <a:effectLst/>
                        </a:rPr>
                        <a:t>ml</a:t>
                      </a:r>
                      <a:r>
                        <a:rPr lang="el-GR" sz="2000" dirty="0" smtClean="0">
                          <a:effectLst/>
                        </a:rPr>
                        <a:t>.</a:t>
                      </a:r>
                      <a:r>
                        <a:rPr lang="en-US" sz="2000" dirty="0" smtClean="0">
                          <a:effectLst/>
                        </a:rPr>
                        <a:t>Kgr</a:t>
                      </a:r>
                      <a:r>
                        <a:rPr lang="el-GR" sz="2000" dirty="0" smtClean="0">
                          <a:effectLst/>
                        </a:rPr>
                        <a:t> ΣΒ</a:t>
                      </a:r>
                      <a:r>
                        <a:rPr lang="el-GR" sz="2000" baseline="30000" dirty="0" smtClean="0">
                          <a:effectLst/>
                        </a:rPr>
                        <a:t>-1</a:t>
                      </a:r>
                      <a:r>
                        <a:rPr lang="el-GR" sz="2000" dirty="0" smtClean="0">
                          <a:effectLst/>
                        </a:rPr>
                        <a:t>)   </a:t>
                      </a:r>
                      <a:endParaRPr lang="el-GR" sz="2000" b="1" dirty="0" smtClean="0">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effectLst/>
                        </a:rPr>
                        <a:t>&lt;10-15</a:t>
                      </a:r>
                      <a:endParaRPr lang="el-GR" sz="2000" b="1" dirty="0" smtClean="0">
                        <a:solidFill>
                          <a:schemeClr val="tx1"/>
                        </a:solidFill>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solidFill>
                            <a:srgbClr val="820000"/>
                          </a:solidFill>
                          <a:effectLst/>
                        </a:rPr>
                        <a:t>65-75</a:t>
                      </a:r>
                      <a:endParaRPr lang="el-GR" sz="2000" b="1" dirty="0" smtClean="0">
                        <a:solidFill>
                          <a:srgbClr val="820000"/>
                        </a:solidFill>
                        <a:effectLst/>
                        <a:latin typeface="+mn-lt"/>
                        <a:ea typeface="Times New Roman"/>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VT </a:t>
                      </a:r>
                      <a:r>
                        <a:rPr lang="el-GR" sz="2000" dirty="0" smtClean="0">
                          <a:effectLst/>
                        </a:rPr>
                        <a:t>(</a:t>
                      </a:r>
                      <a:r>
                        <a:rPr lang="en-US" sz="2000" dirty="0" smtClean="0">
                          <a:effectLst/>
                        </a:rPr>
                        <a:t>ml</a:t>
                      </a:r>
                      <a:r>
                        <a:rPr lang="el-GR" sz="2000" dirty="0" smtClean="0">
                          <a:effectLst/>
                        </a:rPr>
                        <a:t>. </a:t>
                      </a:r>
                      <a:r>
                        <a:rPr lang="en-US" sz="2000" dirty="0" smtClean="0">
                          <a:effectLst/>
                        </a:rPr>
                        <a:t>Kgr</a:t>
                      </a:r>
                      <a:r>
                        <a:rPr lang="el-GR" sz="2000" dirty="0" smtClean="0">
                          <a:effectLst/>
                        </a:rPr>
                        <a:t> ΣΒ</a:t>
                      </a:r>
                      <a:r>
                        <a:rPr lang="el-GR" sz="2000" baseline="30000" dirty="0" smtClean="0">
                          <a:effectLst/>
                        </a:rPr>
                        <a:t>-1</a:t>
                      </a:r>
                      <a:r>
                        <a:rPr lang="el-GR" sz="2000" dirty="0" smtClean="0">
                          <a:effectLst/>
                        </a:rPr>
                        <a:t>)</a:t>
                      </a:r>
                      <a:endParaRPr lang="el-GR" sz="2000" b="1" dirty="0" smtClean="0">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effectLst/>
                        </a:rPr>
                        <a:t>&lt;3</a:t>
                      </a:r>
                      <a:endParaRPr lang="el-GR" sz="2000" b="1" dirty="0" smtClean="0">
                        <a:solidFill>
                          <a:schemeClr val="tx1"/>
                        </a:solidFill>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solidFill>
                            <a:srgbClr val="820000"/>
                          </a:solidFill>
                          <a:effectLst/>
                        </a:rPr>
                        <a:t>5-7</a:t>
                      </a:r>
                      <a:endParaRPr lang="el-GR" sz="2000" b="1" dirty="0" smtClean="0">
                        <a:solidFill>
                          <a:srgbClr val="820000"/>
                        </a:solidFill>
                        <a:effectLst/>
                        <a:latin typeface="+mn-lt"/>
                        <a:ea typeface="Times New Roman"/>
                      </a:endParaRPr>
                    </a:p>
                  </a:txBody>
                  <a:tcPr/>
                </a:tc>
              </a:tr>
              <a:tr h="48945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Pimax</a:t>
                      </a:r>
                      <a:r>
                        <a:rPr lang="el-GR" sz="2000" dirty="0" smtClean="0">
                          <a:effectLst/>
                        </a:rPr>
                        <a:t> (</a:t>
                      </a:r>
                      <a:r>
                        <a:rPr lang="en-US" sz="2000" dirty="0" smtClean="0">
                          <a:effectLst/>
                        </a:rPr>
                        <a:t>cm H</a:t>
                      </a:r>
                      <a:r>
                        <a:rPr lang="el-GR" sz="2000" dirty="0" smtClean="0">
                          <a:effectLst/>
                        </a:rPr>
                        <a:t>2</a:t>
                      </a:r>
                      <a:r>
                        <a:rPr lang="en-US" sz="2000" dirty="0" smtClean="0">
                          <a:effectLst/>
                        </a:rPr>
                        <a:t>O</a:t>
                      </a:r>
                      <a:r>
                        <a:rPr lang="el-GR" sz="2000" dirty="0" smtClean="0">
                          <a:effectLst/>
                        </a:rPr>
                        <a:t>)</a:t>
                      </a:r>
                      <a:endParaRPr lang="el-GR" sz="2000" b="1" dirty="0" smtClean="0">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effectLst/>
                        </a:rPr>
                        <a:t>&lt;-25</a:t>
                      </a:r>
                      <a:endParaRPr lang="el-GR" sz="2000" b="1" dirty="0" smtClean="0">
                        <a:solidFill>
                          <a:schemeClr val="tx1"/>
                        </a:solidFill>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solidFill>
                            <a:srgbClr val="820000"/>
                          </a:solidFill>
                          <a:effectLst/>
                        </a:rPr>
                        <a:t>-75 έως –120</a:t>
                      </a:r>
                      <a:endParaRPr lang="el-GR" sz="2000" b="1" dirty="0" smtClean="0">
                        <a:solidFill>
                          <a:srgbClr val="820000"/>
                        </a:solidFill>
                        <a:effectLst/>
                        <a:latin typeface="+mn-lt"/>
                        <a:ea typeface="Times New Roman"/>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effectLst/>
                        </a:rPr>
                        <a:t>2. Ανταλλαγή αερίων</a:t>
                      </a:r>
                      <a:endParaRPr lang="el-GR" sz="2000" b="1" dirty="0" smtClean="0">
                        <a:effectLst/>
                        <a:latin typeface="+mn-lt"/>
                        <a:ea typeface="Times New Roman"/>
                      </a:endParaRPr>
                    </a:p>
                  </a:txBody>
                  <a:tcPr/>
                </a:tc>
                <a:tc>
                  <a:txBody>
                    <a:bodyPr/>
                    <a:lstStyle/>
                    <a:p>
                      <a:pPr algn="ctr"/>
                      <a:endParaRPr lang="el-GR" sz="2000" dirty="0">
                        <a:solidFill>
                          <a:schemeClr val="tx1"/>
                        </a:solidFill>
                      </a:endParaRPr>
                    </a:p>
                  </a:txBody>
                  <a:tcPr/>
                </a:tc>
                <a:tc>
                  <a:txBody>
                    <a:bodyPr/>
                    <a:lstStyle/>
                    <a:p>
                      <a:pPr algn="ctr"/>
                      <a:endParaRPr lang="el-GR" sz="2000" b="1" dirty="0">
                        <a:solidFill>
                          <a:srgbClr val="820000"/>
                        </a:solidFill>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PaO</a:t>
                      </a:r>
                      <a:r>
                        <a:rPr lang="el-GR" sz="2000" dirty="0" smtClean="0">
                          <a:effectLst/>
                        </a:rPr>
                        <a:t>2 (</a:t>
                      </a:r>
                      <a:r>
                        <a:rPr lang="en-US" sz="2000" dirty="0" smtClean="0">
                          <a:effectLst/>
                        </a:rPr>
                        <a:t>mmHg</a:t>
                      </a:r>
                      <a:r>
                        <a:rPr lang="el-GR" sz="2000" dirty="0" smtClean="0">
                          <a:effectLst/>
                        </a:rPr>
                        <a:t>)</a:t>
                      </a:r>
                      <a:endParaRPr lang="el-GR" sz="2000" b="1" dirty="0" smtClean="0">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effectLst/>
                        </a:rPr>
                        <a:t>&lt;60 (</a:t>
                      </a:r>
                      <a:r>
                        <a:rPr lang="en-US" sz="2000" dirty="0" smtClean="0">
                          <a:effectLst/>
                        </a:rPr>
                        <a:t>FiO</a:t>
                      </a:r>
                      <a:r>
                        <a:rPr lang="el-GR" sz="2000" dirty="0" smtClean="0">
                          <a:effectLst/>
                        </a:rPr>
                        <a:t>2≥0,6)</a:t>
                      </a:r>
                      <a:endParaRPr lang="el-GR" sz="2000" b="1" dirty="0" smtClean="0">
                        <a:solidFill>
                          <a:schemeClr val="tx1"/>
                        </a:solidFill>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solidFill>
                            <a:srgbClr val="820000"/>
                          </a:solidFill>
                          <a:effectLst/>
                        </a:rPr>
                        <a:t>75-100 (21%)</a:t>
                      </a:r>
                      <a:endParaRPr lang="el-GR" sz="2000" b="1" dirty="0" smtClean="0">
                        <a:solidFill>
                          <a:srgbClr val="820000"/>
                        </a:solidFill>
                        <a:effectLst/>
                        <a:latin typeface="+mn-lt"/>
                        <a:ea typeface="Times New Roman"/>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2000" dirty="0" smtClean="0">
                          <a:effectLst/>
                        </a:rPr>
                        <a:t> </a:t>
                      </a:r>
                      <a:r>
                        <a:rPr lang="en-US" sz="2000" dirty="0" smtClean="0">
                          <a:effectLst/>
                        </a:rPr>
                        <a:t>PaCO</a:t>
                      </a:r>
                      <a:r>
                        <a:rPr lang="el-GR" sz="2000" dirty="0" smtClean="0">
                          <a:effectLst/>
                        </a:rPr>
                        <a:t>2 (</a:t>
                      </a:r>
                      <a:r>
                        <a:rPr lang="en-US" sz="2000" dirty="0" smtClean="0">
                          <a:effectLst/>
                        </a:rPr>
                        <a:t>mmHg</a:t>
                      </a:r>
                      <a:r>
                        <a:rPr lang="el-GR" sz="2000" dirty="0" smtClean="0">
                          <a:effectLst/>
                        </a:rPr>
                        <a:t>)</a:t>
                      </a:r>
                      <a:endParaRPr lang="el-GR" sz="2000" b="1" dirty="0" smtClean="0">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effectLst/>
                        </a:rPr>
                        <a:t>&gt;60 δεν ισχύει στη ΧΑΠ</a:t>
                      </a:r>
                      <a:endParaRPr lang="el-GR" sz="2000" b="1" dirty="0" smtClean="0">
                        <a:solidFill>
                          <a:schemeClr val="tx1"/>
                        </a:solidFill>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820000"/>
                          </a:solidFill>
                          <a:effectLst/>
                        </a:rPr>
                        <a:t>35-45</a:t>
                      </a:r>
                      <a:endParaRPr lang="el-GR" sz="2000" b="1" dirty="0" smtClean="0">
                        <a:solidFill>
                          <a:srgbClr val="820000"/>
                        </a:solidFill>
                        <a:effectLst/>
                        <a:latin typeface="+mn-lt"/>
                        <a:ea typeface="Times New Roman"/>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 P (</a:t>
                      </a:r>
                      <a:r>
                        <a:rPr lang="el-GR" sz="2000" dirty="0" smtClean="0">
                          <a:effectLst/>
                        </a:rPr>
                        <a:t>Α</a:t>
                      </a:r>
                      <a:r>
                        <a:rPr lang="en-US" sz="2000" dirty="0" smtClean="0">
                          <a:effectLst/>
                        </a:rPr>
                        <a:t>-a)</a:t>
                      </a:r>
                      <a:r>
                        <a:rPr lang="el-GR" sz="2000" dirty="0" smtClean="0">
                          <a:effectLst/>
                        </a:rPr>
                        <a:t>Ο</a:t>
                      </a:r>
                      <a:r>
                        <a:rPr lang="en-US" sz="2000" dirty="0" smtClean="0">
                          <a:effectLst/>
                        </a:rPr>
                        <a:t>2 (mmHg)</a:t>
                      </a:r>
                      <a:endParaRPr lang="el-GR" sz="2000" b="1" dirty="0" smtClean="0">
                        <a:effectLst/>
                        <a:latin typeface="+mn-lt"/>
                        <a:ea typeface="Times New Roman"/>
                      </a:endParaRPr>
                    </a:p>
                  </a:txBody>
                  <a:tcPr/>
                </a:tc>
                <a:tc>
                  <a:txBody>
                    <a:bodyPr/>
                    <a:lstStyle/>
                    <a:p>
                      <a:pPr algn="ctr"/>
                      <a:r>
                        <a:rPr lang="el-GR" sz="2000" dirty="0" smtClean="0">
                          <a:effectLst/>
                        </a:rPr>
                        <a:t>&gt;350 (</a:t>
                      </a:r>
                      <a:r>
                        <a:rPr lang="en-US" sz="2000" dirty="0" smtClean="0">
                          <a:effectLst/>
                        </a:rPr>
                        <a:t>FiO</a:t>
                      </a:r>
                      <a:r>
                        <a:rPr lang="el-GR" sz="2000" dirty="0" smtClean="0">
                          <a:effectLst/>
                        </a:rPr>
                        <a:t>2=1.0</a:t>
                      </a:r>
                      <a:endParaRPr lang="el-GR" sz="2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solidFill>
                            <a:srgbClr val="820000"/>
                          </a:solidFill>
                          <a:effectLst/>
                        </a:rPr>
                        <a:t>25-65</a:t>
                      </a:r>
                      <a:endParaRPr lang="el-GR" sz="2000" b="1" dirty="0" smtClean="0">
                        <a:solidFill>
                          <a:srgbClr val="820000"/>
                        </a:solidFill>
                        <a:effectLst/>
                        <a:latin typeface="+mn-lt"/>
                        <a:ea typeface="Times New Roman"/>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2000" dirty="0" smtClean="0">
                          <a:effectLst/>
                        </a:rPr>
                        <a:t> </a:t>
                      </a:r>
                      <a:r>
                        <a:rPr lang="en-US" sz="2000" dirty="0" smtClean="0">
                          <a:effectLst/>
                        </a:rPr>
                        <a:t>Vd</a:t>
                      </a:r>
                      <a:r>
                        <a:rPr lang="el-GR" sz="2000" dirty="0" smtClean="0">
                          <a:effectLst/>
                        </a:rPr>
                        <a:t>/</a:t>
                      </a:r>
                      <a:r>
                        <a:rPr lang="en-US" sz="2000" dirty="0" smtClean="0">
                          <a:effectLst/>
                        </a:rPr>
                        <a:t>Vt</a:t>
                      </a:r>
                      <a:endParaRPr lang="el-GR" sz="2000" b="1" dirty="0" smtClean="0">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effectLst/>
                        </a:rPr>
                        <a:t>&gt;0,60</a:t>
                      </a:r>
                      <a:endParaRPr lang="el-GR" sz="2000" b="1" dirty="0" smtClean="0">
                        <a:solidFill>
                          <a:schemeClr val="tx1"/>
                        </a:solidFill>
                        <a:effectLst/>
                        <a:latin typeface="+mn-lt"/>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solidFill>
                            <a:srgbClr val="820000"/>
                          </a:solidFill>
                          <a:effectLst/>
                        </a:rPr>
                        <a:t>0,30-0,40</a:t>
                      </a:r>
                      <a:endParaRPr lang="el-GR" sz="2000" b="1" dirty="0" smtClean="0">
                        <a:solidFill>
                          <a:srgbClr val="820000"/>
                        </a:solidFill>
                        <a:effectLst/>
                        <a:latin typeface="+mn-lt"/>
                        <a:ea typeface="Times New Roman"/>
                      </a:endParaRPr>
                    </a:p>
                  </a:txBody>
                  <a:tcPr/>
                </a:tc>
              </a:tr>
            </a:tbl>
          </a:graphicData>
        </a:graphic>
      </p:graphicFrame>
      <p:sp>
        <p:nvSpPr>
          <p:cNvPr id="3" name="Rectangle 2"/>
          <p:cNvSpPr/>
          <p:nvPr/>
        </p:nvSpPr>
        <p:spPr>
          <a:xfrm>
            <a:off x="6514640" y="5877272"/>
            <a:ext cx="2111860" cy="294183"/>
          </a:xfrm>
          <a:prstGeom prst="rect">
            <a:avLst/>
          </a:prstGeom>
        </p:spPr>
        <p:txBody>
          <a:bodyPr wrap="none">
            <a:spAutoFit/>
          </a:bodyPr>
          <a:lstStyle/>
          <a:p>
            <a:pPr algn="ctr">
              <a:lnSpc>
                <a:spcPct val="80000"/>
              </a:lnSpc>
            </a:pPr>
            <a:r>
              <a:rPr lang="en-GB" sz="1600" dirty="0">
                <a:latin typeface="+mn-lt"/>
              </a:rPr>
              <a:t>(</a:t>
            </a:r>
            <a:r>
              <a:rPr lang="en-GB" sz="1600" dirty="0" smtClean="0">
                <a:latin typeface="+mn-lt"/>
              </a:rPr>
              <a:t>Larsson, </a:t>
            </a:r>
            <a:r>
              <a:rPr lang="en-GB" sz="1600" dirty="0">
                <a:latin typeface="+mn-lt"/>
              </a:rPr>
              <a:t>Update 2011</a:t>
            </a:r>
            <a:r>
              <a:rPr lang="en-US" sz="1600" dirty="0">
                <a:latin typeface="+mn-lt"/>
              </a:rPr>
              <a:t>)</a:t>
            </a:r>
            <a:endParaRPr lang="el-GR" sz="1600" dirty="0">
              <a:latin typeface="+mn-lt"/>
            </a:endParaRPr>
          </a:p>
        </p:txBody>
      </p:sp>
    </p:spTree>
    <p:extLst>
      <p:ext uri="{BB962C8B-B14F-4D97-AF65-F5344CB8AC3E}">
        <p14:creationId xmlns:p14="http://schemas.microsoft.com/office/powerpoint/2010/main" val="36235435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Rectangle 3"/>
          <p:cNvSpPr>
            <a:spLocks noGrp="1" noChangeArrowheads="1"/>
          </p:cNvSpPr>
          <p:nvPr>
            <p:ph type="title"/>
          </p:nvPr>
        </p:nvSpPr>
        <p:spPr>
          <a:noFill/>
          <a:ln/>
        </p:spPr>
        <p:txBody>
          <a:bodyPr>
            <a:normAutofit/>
          </a:bodyPr>
          <a:lstStyle/>
          <a:p>
            <a:r>
              <a:rPr lang="el-GR" b="1" dirty="0"/>
              <a:t>Το </a:t>
            </a:r>
            <a:r>
              <a:rPr lang="en-US" b="1" dirty="0"/>
              <a:t>Weaning </a:t>
            </a:r>
            <a:r>
              <a:rPr lang="el-GR" b="1" dirty="0" smtClean="0"/>
              <a:t>με δύο ερωτήματα</a:t>
            </a:r>
            <a:endParaRPr lang="en-US" b="1" dirty="0"/>
          </a:p>
        </p:txBody>
      </p:sp>
      <p:sp>
        <p:nvSpPr>
          <p:cNvPr id="387074" name="Rectangle 2"/>
          <p:cNvSpPr>
            <a:spLocks noGrp="1" noChangeArrowheads="1"/>
          </p:cNvSpPr>
          <p:nvPr>
            <p:ph idx="1"/>
          </p:nvPr>
        </p:nvSpPr>
        <p:spPr>
          <a:xfrm>
            <a:off x="395536" y="1340768"/>
            <a:ext cx="8229600" cy="4608512"/>
          </a:xfrm>
          <a:noFill/>
          <a:ln w="31750">
            <a:solidFill>
              <a:srgbClr val="820000"/>
            </a:solidFill>
          </a:ln>
        </p:spPr>
        <p:txBody>
          <a:bodyPr>
            <a:normAutofit/>
          </a:bodyPr>
          <a:lstStyle/>
          <a:p>
            <a:pPr>
              <a:lnSpc>
                <a:spcPct val="90000"/>
              </a:lnSpc>
              <a:buFont typeface="Wingdings" pitchFamily="2" charset="2"/>
              <a:buChar char="Ø"/>
            </a:pPr>
            <a:r>
              <a:rPr lang="en-US" sz="2400" b="1" dirty="0"/>
              <a:t> </a:t>
            </a:r>
            <a:r>
              <a:rPr lang="el-GR" sz="2400" dirty="0"/>
              <a:t>Είναι ο ασθενής υποψήφιος για απελευθέρωση από την </a:t>
            </a:r>
            <a:r>
              <a:rPr lang="el-GR" sz="2400" dirty="0" smtClean="0"/>
              <a:t>ΜΥΑ;</a:t>
            </a:r>
            <a:endParaRPr lang="en-US" sz="2400" dirty="0"/>
          </a:p>
          <a:p>
            <a:pPr lvl="2">
              <a:lnSpc>
                <a:spcPct val="90000"/>
              </a:lnSpc>
            </a:pPr>
            <a:r>
              <a:rPr lang="el-GR" dirty="0" smtClean="0"/>
              <a:t>Η </a:t>
            </a:r>
            <a:r>
              <a:rPr lang="el-GR" dirty="0"/>
              <a:t>υποκείμενη νόσος </a:t>
            </a:r>
            <a:r>
              <a:rPr lang="el-GR" dirty="0" smtClean="0"/>
              <a:t>έχει </a:t>
            </a:r>
            <a:r>
              <a:rPr lang="el-GR" dirty="0"/>
              <a:t>υφεθεί ή βελτιωθεί </a:t>
            </a:r>
            <a:r>
              <a:rPr lang="el-GR" dirty="0" smtClean="0"/>
              <a:t>; </a:t>
            </a:r>
            <a:endParaRPr lang="en-US" dirty="0"/>
          </a:p>
          <a:p>
            <a:pPr lvl="2">
              <a:lnSpc>
                <a:spcPct val="90000"/>
              </a:lnSpc>
            </a:pPr>
            <a:r>
              <a:rPr lang="el-GR" dirty="0" smtClean="0"/>
              <a:t>Γιατί  </a:t>
            </a:r>
            <a:r>
              <a:rPr lang="el-GR" dirty="0"/>
              <a:t>ο ασθενής  είναι σε ΜΥΑ </a:t>
            </a:r>
            <a:r>
              <a:rPr lang="el-GR" dirty="0" smtClean="0"/>
              <a:t>τώρα;</a:t>
            </a:r>
            <a:endParaRPr lang="en-US" dirty="0"/>
          </a:p>
          <a:p>
            <a:pPr lvl="2">
              <a:lnSpc>
                <a:spcPct val="90000"/>
              </a:lnSpc>
            </a:pPr>
            <a:r>
              <a:rPr lang="el-GR" dirty="0"/>
              <a:t>Εξετάστε την δυνατότητα αποδέσμευσης </a:t>
            </a:r>
            <a:endParaRPr lang="el-GR" dirty="0" smtClean="0"/>
          </a:p>
          <a:p>
            <a:pPr>
              <a:lnSpc>
                <a:spcPct val="90000"/>
              </a:lnSpc>
              <a:spcBef>
                <a:spcPts val="1800"/>
              </a:spcBef>
              <a:buFont typeface="Wingdings" pitchFamily="2" charset="2"/>
              <a:buChar char="Ø"/>
            </a:pPr>
            <a:r>
              <a:rPr lang="el-GR" sz="2400" dirty="0" smtClean="0"/>
              <a:t>Μπορεί </a:t>
            </a:r>
            <a:r>
              <a:rPr lang="el-GR" sz="2400" dirty="0"/>
              <a:t>ο ασθενής να ανεχθεί την </a:t>
            </a:r>
            <a:r>
              <a:rPr lang="el-GR" sz="2400" dirty="0" smtClean="0"/>
              <a:t>αποδιασωλήνωση;</a:t>
            </a:r>
            <a:endParaRPr lang="en-US" sz="2400" dirty="0"/>
          </a:p>
          <a:p>
            <a:pPr lvl="2">
              <a:lnSpc>
                <a:spcPct val="90000"/>
              </a:lnSpc>
              <a:spcBef>
                <a:spcPts val="1200"/>
              </a:spcBef>
            </a:pPr>
            <a:r>
              <a:rPr lang="el-GR" sz="2200" dirty="0" smtClean="0"/>
              <a:t>Αιμοδυναμική </a:t>
            </a:r>
            <a:r>
              <a:rPr lang="el-GR" sz="2200" dirty="0"/>
              <a:t>κατάσταση  </a:t>
            </a:r>
            <a:endParaRPr lang="en-US" sz="2200" dirty="0"/>
          </a:p>
          <a:p>
            <a:pPr lvl="2">
              <a:lnSpc>
                <a:spcPct val="90000"/>
              </a:lnSpc>
              <a:spcBef>
                <a:spcPts val="1200"/>
              </a:spcBef>
            </a:pPr>
            <a:r>
              <a:rPr lang="en-US" sz="2200" dirty="0"/>
              <a:t> </a:t>
            </a:r>
            <a:r>
              <a:rPr lang="el-GR" sz="2200" dirty="0"/>
              <a:t>Επίπεδο συνείδησης</a:t>
            </a:r>
            <a:endParaRPr lang="en-US" sz="2200" dirty="0"/>
          </a:p>
          <a:p>
            <a:pPr lvl="2">
              <a:lnSpc>
                <a:spcPct val="90000"/>
              </a:lnSpc>
              <a:spcBef>
                <a:spcPts val="1200"/>
              </a:spcBef>
            </a:pPr>
            <a:r>
              <a:rPr lang="en-US" sz="2200" dirty="0"/>
              <a:t> </a:t>
            </a:r>
            <a:r>
              <a:rPr lang="el-GR" sz="2200" dirty="0"/>
              <a:t>Μπορεί να διατηρηρηθεί η βρογχική </a:t>
            </a:r>
            <a:r>
              <a:rPr lang="el-GR" sz="2200" dirty="0" smtClean="0"/>
              <a:t>τουαλέτα;  </a:t>
            </a:r>
            <a:endParaRPr lang="en-US" sz="2200" dirty="0"/>
          </a:p>
          <a:p>
            <a:pPr lvl="2">
              <a:lnSpc>
                <a:spcPct val="90000"/>
              </a:lnSpc>
              <a:spcBef>
                <a:spcPts val="1200"/>
              </a:spcBef>
            </a:pPr>
            <a:r>
              <a:rPr lang="en-US" sz="2200" dirty="0"/>
              <a:t> </a:t>
            </a:r>
            <a:r>
              <a:rPr lang="el-GR" sz="2200" dirty="0"/>
              <a:t>Άλλα κλινικά κριτήρια από την κλινική εκτίμηση  </a:t>
            </a:r>
            <a:endParaRPr lang="en-US" sz="2200" dirty="0"/>
          </a:p>
        </p:txBody>
      </p:sp>
      <p:sp>
        <p:nvSpPr>
          <p:cNvPr id="2" name="Rectangle 1"/>
          <p:cNvSpPr/>
          <p:nvPr/>
        </p:nvSpPr>
        <p:spPr>
          <a:xfrm>
            <a:off x="6366627" y="5635625"/>
            <a:ext cx="2330517" cy="294183"/>
          </a:xfrm>
          <a:prstGeom prst="rect">
            <a:avLst/>
          </a:prstGeom>
        </p:spPr>
        <p:txBody>
          <a:bodyPr wrap="square">
            <a:spAutoFit/>
          </a:bodyPr>
          <a:lstStyle/>
          <a:p>
            <a:pPr algn="ctr">
              <a:lnSpc>
                <a:spcPct val="80000"/>
              </a:lnSpc>
            </a:pPr>
            <a:r>
              <a:rPr lang="en-GB" sz="1600" dirty="0">
                <a:latin typeface="+mn-lt"/>
              </a:rPr>
              <a:t>(</a:t>
            </a:r>
            <a:r>
              <a:rPr lang="en-GB" sz="1600" dirty="0" smtClean="0">
                <a:latin typeface="+mn-lt"/>
              </a:rPr>
              <a:t>Larsson, </a:t>
            </a:r>
            <a:r>
              <a:rPr lang="en-GB" sz="1600" dirty="0">
                <a:latin typeface="+mn-lt"/>
              </a:rPr>
              <a:t>Update 2011</a:t>
            </a:r>
            <a:r>
              <a:rPr lang="en-US" sz="1600" dirty="0">
                <a:latin typeface="+mn-lt"/>
              </a:rPr>
              <a:t>)</a:t>
            </a:r>
            <a:endParaRPr lang="el-GR" sz="1600" dirty="0">
              <a:latin typeface="+mn-lt"/>
            </a:endParaRPr>
          </a:p>
        </p:txBody>
      </p:sp>
    </p:spTree>
    <p:extLst>
      <p:ext uri="{BB962C8B-B14F-4D97-AF65-F5344CB8AC3E}">
        <p14:creationId xmlns:p14="http://schemas.microsoft.com/office/powerpoint/2010/main" val="53022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Μέθοδοι αποδέσμευσης από τον </a:t>
            </a:r>
            <a:r>
              <a:rPr lang="el-GR" dirty="0" smtClean="0"/>
              <a:t>αναπνευστήρα</a:t>
            </a:r>
            <a:endParaRPr lang="el-GR" dirty="0"/>
          </a:p>
        </p:txBody>
      </p:sp>
      <p:sp>
        <p:nvSpPr>
          <p:cNvPr id="3" name="Θέση περιεχομένου 2"/>
          <p:cNvSpPr>
            <a:spLocks noGrp="1"/>
          </p:cNvSpPr>
          <p:nvPr>
            <p:ph idx="1"/>
          </p:nvPr>
        </p:nvSpPr>
        <p:spPr>
          <a:xfrm>
            <a:off x="457200" y="1196752"/>
            <a:ext cx="8229600" cy="4752528"/>
          </a:xfrm>
          <a:ln w="28575">
            <a:solidFill>
              <a:srgbClr val="820000"/>
            </a:solidFill>
          </a:ln>
        </p:spPr>
        <p:txBody>
          <a:bodyPr>
            <a:normAutofit/>
          </a:bodyPr>
          <a:lstStyle/>
          <a:p>
            <a:pPr marL="457200" indent="-457200">
              <a:buFont typeface="+mj-lt"/>
              <a:buAutoNum type="alphaLcParenR"/>
            </a:pPr>
            <a:r>
              <a:rPr lang="el-GR" sz="2400" dirty="0"/>
              <a:t>Η κλασική μέθοδος με το </a:t>
            </a:r>
            <a:r>
              <a:rPr lang="el-GR" sz="2400" dirty="0" smtClean="0"/>
              <a:t>Τ-piece, </a:t>
            </a:r>
            <a:endParaRPr lang="el-GR" sz="2400" dirty="0"/>
          </a:p>
          <a:p>
            <a:pPr marL="457200" indent="-457200">
              <a:buFont typeface="+mj-lt"/>
              <a:buAutoNum type="alphaLcParenR"/>
            </a:pPr>
            <a:r>
              <a:rPr lang="el-GR" sz="2400" dirty="0"/>
              <a:t>Με χρήση SIMV ;;;;;</a:t>
            </a:r>
          </a:p>
          <a:p>
            <a:pPr marL="457200" indent="-457200">
              <a:buFont typeface="+mj-lt"/>
              <a:buAutoNum type="alphaLcParenR"/>
            </a:pPr>
            <a:r>
              <a:rPr lang="el-GR" sz="2400" dirty="0"/>
              <a:t>Με χρήση </a:t>
            </a:r>
            <a:r>
              <a:rPr lang="el-GR" sz="2400" dirty="0" smtClean="0"/>
              <a:t>PSV. </a:t>
            </a:r>
            <a:endParaRPr lang="el-GR" sz="2400" dirty="0"/>
          </a:p>
          <a:p>
            <a:pPr>
              <a:spcBef>
                <a:spcPts val="3600"/>
              </a:spcBef>
            </a:pPr>
            <a:r>
              <a:rPr lang="el-GR" sz="2400" dirty="0"/>
              <a:t>Το επίπεδο του PS ελαττώνονται </a:t>
            </a:r>
            <a:r>
              <a:rPr lang="el-GR" sz="2400" dirty="0" smtClean="0"/>
              <a:t>προοδευτικά, </a:t>
            </a:r>
            <a:endParaRPr lang="el-GR" sz="2400" dirty="0"/>
          </a:p>
          <a:p>
            <a:pPr>
              <a:spcBef>
                <a:spcPts val="1200"/>
              </a:spcBef>
            </a:pPr>
            <a:r>
              <a:rPr lang="el-GR" sz="2400" dirty="0"/>
              <a:t>Όταν το επίπεδο του PS &lt; 5-7cmΗ20, τότε ο ασθενής αποδεσμεύεται από τον αναπνευστήρα και αρχίζει να αναπνέει αυτόματα μέσω </a:t>
            </a:r>
            <a:r>
              <a:rPr lang="el-GR" sz="2400" dirty="0" smtClean="0"/>
              <a:t>Τ-piece,</a:t>
            </a:r>
            <a:endParaRPr lang="el-GR" sz="2400" dirty="0"/>
          </a:p>
          <a:p>
            <a:pPr>
              <a:spcBef>
                <a:spcPts val="1200"/>
              </a:spcBef>
            </a:pPr>
            <a:r>
              <a:rPr lang="el-GR" sz="2400" dirty="0"/>
              <a:t>Όταν χρησιμοποιείται ο συνδυασμός SIMV και PSV, πρώτα μειώνονται οι υποχρεωτικές αναπνοές του SIMV και μετά το επίπεδο του </a:t>
            </a:r>
            <a:r>
              <a:rPr lang="el-GR" sz="2400" dirty="0" smtClean="0"/>
              <a:t>PS.</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
        <p:nvSpPr>
          <p:cNvPr id="5" name="Ορθογώνιο 4"/>
          <p:cNvSpPr/>
          <p:nvPr/>
        </p:nvSpPr>
        <p:spPr>
          <a:xfrm>
            <a:off x="5437384" y="5655097"/>
            <a:ext cx="3249416" cy="294183"/>
          </a:xfrm>
          <a:prstGeom prst="rect">
            <a:avLst/>
          </a:prstGeom>
        </p:spPr>
        <p:txBody>
          <a:bodyPr wrap="none">
            <a:spAutoFit/>
          </a:bodyPr>
          <a:lstStyle/>
          <a:p>
            <a:pPr algn="ctr">
              <a:lnSpc>
                <a:spcPct val="80000"/>
              </a:lnSpc>
            </a:pPr>
            <a:r>
              <a:rPr lang="en-GB" sz="1600" dirty="0">
                <a:latin typeface="+mn-lt"/>
              </a:rPr>
              <a:t>(Larsson, Update 2011</a:t>
            </a:r>
            <a:r>
              <a:rPr lang="en-US" sz="1600" dirty="0">
                <a:latin typeface="+mn-lt"/>
              </a:rPr>
              <a:t>) (Tobin, 1994)</a:t>
            </a:r>
            <a:endParaRPr lang="el-GR" sz="1600" dirty="0">
              <a:latin typeface="+mn-lt"/>
            </a:endParaRPr>
          </a:p>
        </p:txBody>
      </p:sp>
    </p:spTree>
    <p:extLst>
      <p:ext uri="{BB962C8B-B14F-4D97-AF65-F5344CB8AC3E}">
        <p14:creationId xmlns:p14="http://schemas.microsoft.com/office/powerpoint/2010/main" val="31884415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pPr lvl="0"/>
            <a:r>
              <a:rPr lang="el-GR" dirty="0"/>
              <a:t>Αδυναμία αποδέσμευσης από τον </a:t>
            </a:r>
            <a:r>
              <a:rPr lang="el-GR" dirty="0" smtClean="0"/>
              <a:t>αναπνευστήρα </a:t>
            </a:r>
            <a:r>
              <a:rPr lang="el-GR" sz="3200" b="0" dirty="0" smtClean="0"/>
              <a:t>(1 από 2)</a:t>
            </a:r>
            <a:endParaRPr lang="el-GR" sz="3200" b="0" dirty="0"/>
          </a:p>
        </p:txBody>
      </p:sp>
      <p:sp>
        <p:nvSpPr>
          <p:cNvPr id="3" name="Θέση περιεχομένου 2"/>
          <p:cNvSpPr>
            <a:spLocks noGrp="1"/>
          </p:cNvSpPr>
          <p:nvPr>
            <p:ph idx="1"/>
          </p:nvPr>
        </p:nvSpPr>
        <p:spPr/>
        <p:txBody>
          <a:bodyPr>
            <a:normAutofit/>
          </a:bodyPr>
          <a:lstStyle/>
          <a:p>
            <a:pPr marL="0" indent="0">
              <a:spcBef>
                <a:spcPts val="1200"/>
              </a:spcBef>
              <a:buNone/>
            </a:pPr>
            <a:r>
              <a:rPr lang="el-GR" sz="2400" dirty="0"/>
              <a:t>Αίτια  αδυναμίας αποδέσμευσης από τον αναπνευστήρα: </a:t>
            </a:r>
          </a:p>
          <a:p>
            <a:pPr>
              <a:spcBef>
                <a:spcPts val="1200"/>
              </a:spcBef>
            </a:pPr>
            <a:r>
              <a:rPr lang="el-GR" sz="2400" dirty="0"/>
              <a:t>Ανεπάρκεια αριστερής </a:t>
            </a:r>
            <a:r>
              <a:rPr lang="el-GR" sz="2400" dirty="0" smtClean="0"/>
              <a:t>κοιλίας, </a:t>
            </a:r>
            <a:endParaRPr lang="el-GR" sz="2400" dirty="0"/>
          </a:p>
          <a:p>
            <a:pPr>
              <a:spcBef>
                <a:spcPts val="1200"/>
              </a:spcBef>
            </a:pPr>
            <a:r>
              <a:rPr lang="el-GR" sz="2400" dirty="0"/>
              <a:t>Στεφανιαία </a:t>
            </a:r>
            <a:r>
              <a:rPr lang="el-GR" sz="2400" dirty="0" smtClean="0"/>
              <a:t>νόσος,</a:t>
            </a:r>
            <a:endParaRPr lang="el-GR" sz="2400" dirty="0"/>
          </a:p>
          <a:p>
            <a:pPr>
              <a:spcBef>
                <a:spcPts val="1200"/>
              </a:spcBef>
            </a:pPr>
            <a:r>
              <a:rPr lang="el-GR" sz="2400" dirty="0"/>
              <a:t>Υπερβολικές </a:t>
            </a:r>
            <a:r>
              <a:rPr lang="el-GR" sz="2400" dirty="0" smtClean="0"/>
              <a:t>εκκρίσεις,</a:t>
            </a:r>
            <a:endParaRPr lang="el-GR" sz="2400" dirty="0"/>
          </a:p>
          <a:p>
            <a:pPr>
              <a:spcBef>
                <a:spcPts val="1200"/>
              </a:spcBef>
            </a:pPr>
            <a:r>
              <a:rPr lang="el-GR" sz="2400" dirty="0"/>
              <a:t>Κακή  ανταλλαγή </a:t>
            </a:r>
            <a:r>
              <a:rPr lang="el-GR" sz="2400" dirty="0" smtClean="0"/>
              <a:t>αερίων,</a:t>
            </a:r>
            <a:endParaRPr lang="el-GR" sz="2400" dirty="0"/>
          </a:p>
          <a:p>
            <a:pPr>
              <a:spcBef>
                <a:spcPts val="1200"/>
              </a:spcBef>
            </a:pPr>
            <a:r>
              <a:rPr lang="el-GR" sz="2400" dirty="0"/>
              <a:t>Κόπωση αναπνευστικών μυών (παράδοξη αναπνοή, εισολκή μεσοπλευρίων</a:t>
            </a:r>
            <a:r>
              <a:rPr lang="el-GR" sz="2400" dirty="0" smtClean="0"/>
              <a:t>),</a:t>
            </a:r>
            <a:endParaRPr lang="el-GR" sz="2400" dirty="0"/>
          </a:p>
          <a:p>
            <a:pPr>
              <a:spcBef>
                <a:spcPts val="1200"/>
              </a:spcBef>
            </a:pPr>
            <a:r>
              <a:rPr lang="el-GR" sz="2400" dirty="0"/>
              <a:t>Παρουσία μεταβολικής αλκάλωσης (ευνοεί υποαερισμό</a:t>
            </a:r>
            <a:r>
              <a:rPr lang="el-GR" sz="2400" dirty="0" smtClean="0"/>
              <a:t>),</a:t>
            </a:r>
            <a:endParaRPr lang="el-GR" sz="2400" dirty="0"/>
          </a:p>
          <a:p>
            <a:pPr>
              <a:spcBef>
                <a:spcPts val="1200"/>
              </a:spcBef>
            </a:pPr>
            <a:r>
              <a:rPr lang="el-GR" sz="2400" dirty="0"/>
              <a:t>Νευρομυϊκές ή ηλεκτρολυτικές  </a:t>
            </a:r>
            <a:r>
              <a:rPr lang="el-GR" sz="2400" dirty="0" smtClean="0"/>
              <a:t>διαταραχές,  </a:t>
            </a:r>
            <a:endParaRPr lang="el-GR" sz="2400"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2645564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Αδυναμία αποδέσμευσης από τον αναπνευστήρα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131982" y="1268760"/>
            <a:ext cx="4944074" cy="5328592"/>
          </a:xfrm>
        </p:spPr>
        <p:txBody>
          <a:bodyPr>
            <a:normAutofit lnSpcReduction="10000"/>
          </a:bodyPr>
          <a:lstStyle/>
          <a:p>
            <a:pPr>
              <a:spcBef>
                <a:spcPts val="1200"/>
              </a:spcBef>
            </a:pPr>
            <a:r>
              <a:rPr lang="el-GR" sz="2400" dirty="0"/>
              <a:t>Κακή </a:t>
            </a:r>
            <a:r>
              <a:rPr lang="el-GR" sz="2400" dirty="0" smtClean="0"/>
              <a:t>θρέψη,</a:t>
            </a:r>
            <a:endParaRPr lang="el-GR" sz="2400" dirty="0"/>
          </a:p>
          <a:p>
            <a:pPr>
              <a:spcBef>
                <a:spcPts val="1200"/>
              </a:spcBef>
            </a:pPr>
            <a:r>
              <a:rPr lang="el-GR" sz="2400" dirty="0"/>
              <a:t>Εξάντληση του ασθενούς με παρατεταμένες προσπάθειες weaning και ανεπαρκείς περιόδους ανάπαυσης, ή </a:t>
            </a:r>
            <a:r>
              <a:rPr lang="el-GR" sz="2400" dirty="0" smtClean="0"/>
              <a:t>ανάπαυση, </a:t>
            </a:r>
            <a:r>
              <a:rPr lang="el-GR" sz="2400" dirty="0"/>
              <a:t>χωρίς επαρκή υποστήριξη της </a:t>
            </a:r>
            <a:r>
              <a:rPr lang="el-GR" sz="2400" dirty="0" smtClean="0"/>
              <a:t>αναπνοής,</a:t>
            </a:r>
            <a:endParaRPr lang="el-GR" sz="2400" dirty="0"/>
          </a:p>
          <a:p>
            <a:pPr>
              <a:spcBef>
                <a:spcPts val="1200"/>
              </a:spcBef>
            </a:pPr>
            <a:r>
              <a:rPr lang="el-GR" sz="2400" dirty="0"/>
              <a:t>Άυπνοι  ή αγχώδεις </a:t>
            </a:r>
            <a:r>
              <a:rPr lang="el-GR" sz="2400" dirty="0" smtClean="0"/>
              <a:t>ασθενείς,</a:t>
            </a:r>
            <a:endParaRPr lang="el-GR" sz="2400" dirty="0"/>
          </a:p>
          <a:p>
            <a:pPr>
              <a:spcBef>
                <a:spcPts val="1200"/>
              </a:spcBef>
            </a:pPr>
            <a:r>
              <a:rPr lang="el-GR" sz="2400" dirty="0" smtClean="0"/>
              <a:t>Διέγερση,</a:t>
            </a:r>
            <a:endParaRPr lang="el-GR" sz="2400" dirty="0"/>
          </a:p>
          <a:p>
            <a:pPr>
              <a:spcBef>
                <a:spcPts val="1200"/>
              </a:spcBef>
            </a:pPr>
            <a:r>
              <a:rPr lang="el-GR" sz="2400" dirty="0"/>
              <a:t>Λήψη </a:t>
            </a:r>
            <a:r>
              <a:rPr lang="el-GR" sz="2400" dirty="0" smtClean="0"/>
              <a:t>καταστολής,</a:t>
            </a:r>
            <a:endParaRPr lang="el-GR" sz="2400" dirty="0"/>
          </a:p>
          <a:p>
            <a:pPr>
              <a:spcBef>
                <a:spcPts val="1200"/>
              </a:spcBef>
            </a:pPr>
            <a:r>
              <a:rPr lang="el-GR" sz="2400" dirty="0"/>
              <a:t>Παρουσία </a:t>
            </a:r>
            <a:r>
              <a:rPr lang="el-GR" sz="2400" dirty="0" smtClean="0"/>
              <a:t>βρογχόσπασμου,</a:t>
            </a:r>
            <a:endParaRPr lang="el-GR" sz="2400" dirty="0"/>
          </a:p>
          <a:p>
            <a:pPr>
              <a:spcBef>
                <a:spcPts val="1200"/>
              </a:spcBef>
            </a:pPr>
            <a:r>
              <a:rPr lang="el-GR" sz="2400" dirty="0"/>
              <a:t>Μικρή διάμετρος ή μερική απόφραξη του ενδοτραχειακού </a:t>
            </a:r>
            <a:r>
              <a:rPr lang="el-GR" sz="2400" dirty="0" smtClean="0"/>
              <a:t>σωλήνα.</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
        <p:nvSpPr>
          <p:cNvPr id="5" name="Ορθογώνιο 4"/>
          <p:cNvSpPr/>
          <p:nvPr/>
        </p:nvSpPr>
        <p:spPr>
          <a:xfrm>
            <a:off x="5076056" y="1916832"/>
            <a:ext cx="3816424" cy="3139321"/>
          </a:xfrm>
          <a:prstGeom prst="rect">
            <a:avLst/>
          </a:prstGeom>
          <a:ln w="31750">
            <a:solidFill>
              <a:srgbClr val="820000"/>
            </a:solidFill>
          </a:ln>
        </p:spPr>
        <p:txBody>
          <a:bodyPr wrap="square">
            <a:spAutoFit/>
          </a:bodyPr>
          <a:lstStyle/>
          <a:p>
            <a:pPr marL="342900" indent="-342900">
              <a:buFont typeface="Arial" panose="020B0604020202020204" pitchFamily="34" charset="0"/>
              <a:buChar char="•"/>
            </a:pPr>
            <a:r>
              <a:rPr lang="el-GR" sz="2200" dirty="0">
                <a:latin typeface="+mn-lt"/>
              </a:rPr>
              <a:t>Η συχνότητα αποτυχίας αποδέσμευσης και η επαναδιασωλήνωση κυμαίνεται από 3,3-23,5% </a:t>
            </a:r>
          </a:p>
          <a:p>
            <a:pPr marL="342900" indent="-342900">
              <a:buFont typeface="Arial" panose="020B0604020202020204" pitchFamily="34" charset="0"/>
              <a:buChar char="•"/>
            </a:pPr>
            <a:r>
              <a:rPr lang="el-GR" sz="2200" dirty="0">
                <a:latin typeface="+mn-lt"/>
              </a:rPr>
              <a:t>Συνδέεται με αύξηση της πιθανότητας εμφάνισης πνευμονίας κατά 8 φορές και με αύξηση της θνητότητας  6-12 φορές </a:t>
            </a:r>
          </a:p>
        </p:txBody>
      </p:sp>
    </p:spTree>
    <p:extLst>
      <p:ext uri="{BB962C8B-B14F-4D97-AF65-F5344CB8AC3E}">
        <p14:creationId xmlns:p14="http://schemas.microsoft.com/office/powerpoint/2010/main" val="31917703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παράδειγμα (3ο</a:t>
            </a:r>
            <a:r>
              <a:rPr lang="el-GR" dirty="0" smtClean="0"/>
              <a:t>) </a:t>
            </a:r>
            <a:r>
              <a:rPr lang="el-GR" sz="3200" b="0" dirty="0" smtClean="0"/>
              <a:t>(1 από 2)</a:t>
            </a:r>
            <a:endParaRPr lang="el-GR" sz="3200" b="0" dirty="0"/>
          </a:p>
        </p:txBody>
      </p:sp>
      <p:sp>
        <p:nvSpPr>
          <p:cNvPr id="3" name="Θέση περιεχομένου 2"/>
          <p:cNvSpPr>
            <a:spLocks noGrp="1"/>
          </p:cNvSpPr>
          <p:nvPr>
            <p:ph idx="1"/>
          </p:nvPr>
        </p:nvSpPr>
        <p:spPr>
          <a:xfrm>
            <a:off x="457200" y="1030613"/>
            <a:ext cx="8229600" cy="5400600"/>
          </a:xfrm>
        </p:spPr>
        <p:txBody>
          <a:bodyPr>
            <a:normAutofit fontScale="92500"/>
          </a:bodyPr>
          <a:lstStyle/>
          <a:p>
            <a:pPr>
              <a:buFont typeface="Wingdings" panose="05000000000000000000" pitchFamily="2" charset="2"/>
              <a:buChar char="Ø"/>
            </a:pPr>
            <a:r>
              <a:rPr lang="el-GR" sz="2600" dirty="0"/>
              <a:t>Ασθενής 65 ετών με οξύ πνευμονικό οίδημα λόγω υπερτασικής κρίσης βρίσκεται σε διαδικασία αποδέσμευσης από τον αναπνευστήρα. Σε σύστημα Τ/P ο ασθενής παρουσιάζει: RR:35min, Αρτηριακή Πίεση:185/108mmHg και Σφύξεις 125/min. Ποιά θα είναι η επόμενη ενέργεια</a:t>
            </a:r>
            <a:r>
              <a:rPr lang="el-GR" sz="2600" dirty="0" smtClean="0"/>
              <a:t>:</a:t>
            </a:r>
            <a:endParaRPr lang="el-GR" sz="2600" dirty="0"/>
          </a:p>
          <a:p>
            <a:pPr>
              <a:spcBef>
                <a:spcPts val="1800"/>
              </a:spcBef>
            </a:pPr>
            <a:r>
              <a:rPr lang="el-GR" sz="2600" dirty="0"/>
              <a:t>1ον :Θα του δώσουμε αντιυπερτασική αγωγή και θα τον αποδιασωληνώσουμε;</a:t>
            </a:r>
          </a:p>
          <a:p>
            <a:pPr>
              <a:spcBef>
                <a:spcPts val="1200"/>
              </a:spcBef>
            </a:pPr>
            <a:r>
              <a:rPr lang="el-GR" sz="2600" dirty="0"/>
              <a:t>2ον :Θα τον αφήσουμε στο Τ/P και θα τον παρακολουθήσουμε;</a:t>
            </a:r>
          </a:p>
          <a:p>
            <a:pPr>
              <a:spcBef>
                <a:spcPts val="1200"/>
              </a:spcBef>
            </a:pPr>
            <a:r>
              <a:rPr lang="el-GR" sz="2600" dirty="0"/>
              <a:t>3ον :Θα τον αποσωληνώσουμε άμεσα γιατί δεν ανέχεται τον τραχεισωλήνα;</a:t>
            </a:r>
          </a:p>
          <a:p>
            <a:pPr>
              <a:spcBef>
                <a:spcPts val="1200"/>
              </a:spcBef>
            </a:pPr>
            <a:r>
              <a:rPr lang="el-GR" sz="2600" dirty="0"/>
              <a:t>4ον :Θα τον γυρίσουμε σε ACV και θα τον επανεκτιμήσουμε;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39907904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παράδειγμα (3ο)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lnSpcReduction="10000"/>
          </a:bodyPr>
          <a:lstStyle/>
          <a:p>
            <a:pPr>
              <a:buFont typeface="Wingdings" panose="05000000000000000000" pitchFamily="2" charset="2"/>
              <a:buChar char="Ø"/>
            </a:pPr>
            <a:r>
              <a:rPr lang="el-GR" sz="2400" dirty="0"/>
              <a:t>Ασθενής 65 ετών με οξύ πνευμονικό οίδημα λόγω υπερτασικής κρίσης βρίσκεται σε διαδικασία αποδέσμευσης από τον αναπνευστήρα. Σε σύστημα Τ/P ο ασθενής παρουσιάζει: RR:35min, Αρτηριακή Πίεση:185/108mmHg και Σφύξεις 125/min. Ποιά θα είναι η επόμενη ενέργεια:</a:t>
            </a:r>
          </a:p>
          <a:p>
            <a:pPr>
              <a:spcBef>
                <a:spcPts val="1800"/>
              </a:spcBef>
            </a:pPr>
            <a:r>
              <a:rPr lang="el-GR" sz="2400" dirty="0"/>
              <a:t>1ον :Θα του δώσουμε αντιυπερτασική αγωγή και θα τον αποδιασωληνώσουμε;</a:t>
            </a:r>
          </a:p>
          <a:p>
            <a:pPr>
              <a:spcBef>
                <a:spcPts val="1200"/>
              </a:spcBef>
            </a:pPr>
            <a:r>
              <a:rPr lang="el-GR" sz="2400" dirty="0"/>
              <a:t>2ον :Θα τον αφήσουμε στο Τ/P και θα τον παρακολουθήσουμε;</a:t>
            </a:r>
          </a:p>
          <a:p>
            <a:pPr>
              <a:spcBef>
                <a:spcPts val="1200"/>
              </a:spcBef>
            </a:pPr>
            <a:r>
              <a:rPr lang="el-GR" sz="2400" dirty="0"/>
              <a:t>3ον :Θα τον αποσωληνώσουμε άμεσα γιατί δεν ανέχεται τον τραχεισωλήνα;</a:t>
            </a:r>
          </a:p>
          <a:p>
            <a:pPr>
              <a:spcBef>
                <a:spcPts val="1200"/>
              </a:spcBef>
            </a:pPr>
            <a:r>
              <a:rPr lang="el-GR" sz="2400" b="1" dirty="0">
                <a:solidFill>
                  <a:srgbClr val="820000"/>
                </a:solidFill>
              </a:rPr>
              <a:t>4ον :Θα τον γυρίσουμε σε ACV και θα τον επανεκτιμήσουμε; </a:t>
            </a:r>
          </a:p>
          <a:p>
            <a:pPr>
              <a:buFont typeface="Wingdings" panose="05000000000000000000" pitchFamily="2" charset="2"/>
              <a:buChar char="Ø"/>
            </a:pPr>
            <a:endParaRPr lang="el-GR" sz="2400" dirty="0"/>
          </a:p>
          <a:p>
            <a:pPr>
              <a:buFont typeface="Wingdings" panose="05000000000000000000" pitchFamily="2" charset="2"/>
              <a:buChar char="Ø"/>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35712687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e13ba7d2322f9578fe46ba0a3afdb6620f2cf5"/>
  <p:tag name="ISPRING_RESOURCE_PATHS_HASH_PRESENTER" val="224d67232e1c3f9c26ca6e97494ed54be15dc24"/>
</p:tagLst>
</file>

<file path=ppt/theme/theme1.xml><?xml version="1.0" encoding="utf-8"?>
<a:theme xmlns:a="http://schemas.openxmlformats.org/drawingml/2006/main" name="OC_template_updated">
  <a:themeElements>
    <a:clrScheme name="Custom 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1128</TotalTime>
  <Words>8272</Words>
  <Application>Microsoft Office PowerPoint</Application>
  <PresentationFormat>Προβολή στην οθόνη (4:3)</PresentationFormat>
  <Paragraphs>1103</Paragraphs>
  <Slides>112</Slides>
  <Notes>20</Notes>
  <HiddenSlides>0</HiddenSlides>
  <MMClips>0</MMClips>
  <ScaleCrop>false</ScaleCrop>
  <HeadingPairs>
    <vt:vector size="4" baseType="variant">
      <vt:variant>
        <vt:lpstr>Θέμα</vt:lpstr>
      </vt:variant>
      <vt:variant>
        <vt:i4>1</vt:i4>
      </vt:variant>
      <vt:variant>
        <vt:lpstr>Τίτλοι διαφανειών</vt:lpstr>
      </vt:variant>
      <vt:variant>
        <vt:i4>112</vt:i4>
      </vt:variant>
    </vt:vector>
  </HeadingPairs>
  <TitlesOfParts>
    <vt:vector size="113" baseType="lpstr">
      <vt:lpstr>OC_template_updated</vt:lpstr>
      <vt:lpstr>Κλινική Άσκηση σε Καρδιο-Αναπνευστικές Παθήσεις (Θ)</vt:lpstr>
      <vt:lpstr> Αναπνευστήρες – Μηχανικός αερισμός </vt:lpstr>
      <vt:lpstr>Αναπνευστήρες - μηχανικός αερισμός</vt:lpstr>
      <vt:lpstr>1. Εισαγωγή - Ιστορικά στοιχεία</vt:lpstr>
      <vt:lpstr>Αναπνευστήρες – Ιστορικά  Στοιχεία</vt:lpstr>
      <vt:lpstr>2. Στοιχεία Ανατομίας και Φυσιολογίας  του Αναπνευστικού Συστήματος (1 από 2)</vt:lpstr>
      <vt:lpstr>2. Στοιχεία Ανατομίας και Φυσιολογίας  του Αναπνευστικού Συστήματος (2 από 2)</vt:lpstr>
      <vt:lpstr>Αναπνευστικοί Μύες - Εισπνοή</vt:lpstr>
      <vt:lpstr>Αναπνευστικοί Μύες - Εκπνοή</vt:lpstr>
      <vt:lpstr>Υπεζωκοτική Κοιλότητα</vt:lpstr>
      <vt:lpstr>Αεροφόροι Οδοί</vt:lpstr>
      <vt:lpstr>Στοιχεία Ανατομίας και φυσιολογίας  του αναπνευστικού συστήματος</vt:lpstr>
      <vt:lpstr>Κυψελιδοτριχοειδική Μεμβράνη (διαχωριστική μεμβράνη αερίων – αίματος)</vt:lpstr>
      <vt:lpstr>Πρόσληψη του οξυγόνου</vt:lpstr>
      <vt:lpstr> Μεταφορά οξυγόνου στους ιστούς </vt:lpstr>
      <vt:lpstr>Οξυγόνο συνδεδεμένο με την αιμοσφαιρίνη</vt:lpstr>
      <vt:lpstr>Saturation ή SatO2 Τί εννοούμε;</vt:lpstr>
      <vt:lpstr>Η κυριότερη λειτουργία του αναπνευστικού συστήματος</vt:lpstr>
      <vt:lpstr>Αναπνευστική Ανεπάρκεια (1 από 3)</vt:lpstr>
      <vt:lpstr>Αίτια Αναπνευστικής Ανεπάρκειας</vt:lpstr>
      <vt:lpstr>Αναπνευστική ανεπάρκεια (2 από 3)</vt:lpstr>
      <vt:lpstr>3. Κριτήρια για Μηχανική Υποστήριξη της Αναπνοής</vt:lpstr>
      <vt:lpstr>Σημεία αναπνευστικής δυσχέρειας</vt:lpstr>
      <vt:lpstr>Εργαστηριακές ενδείξεις Μηχανικού Αερισμού</vt:lpstr>
      <vt:lpstr>Αναπνευστική ανεπάρκεια (3 από 3)</vt:lpstr>
      <vt:lpstr>Τρόποι Μηχανικού Αερισμού</vt:lpstr>
      <vt:lpstr>Ενδοτραχειακή διασωλήνωση (Gold standard)</vt:lpstr>
      <vt:lpstr>Θέση ενδοτραχειακού σωλήνα</vt:lpstr>
      <vt:lpstr>Μέτρηση της πίεσης του αεροθαλάμου</vt:lpstr>
      <vt:lpstr>Ενδείξεις και κλινικοί στόχοι Μηχανικού Αερισμού (1 από 2)</vt:lpstr>
      <vt:lpstr>Ενδείξεις και κλινικοί στόχοι Μηχανικού Αερισμού (2 από 2)</vt:lpstr>
      <vt:lpstr>OΡΟΙ-ΚΛΕΙΔΙΑ ΣΤΟΝ ΜΗΧΑΝΙΚΟ ΑΕΡΙΣΜΟ</vt:lpstr>
      <vt:lpstr>4. Αναπνευστήρες</vt:lpstr>
      <vt:lpstr>Το μηχάνημα του αναπνευστήρα</vt:lpstr>
      <vt:lpstr>Είδη αναπνευστήρων</vt:lpstr>
      <vt:lpstr>Α. Αναπνευστήρες αρνητικής πίεσης   «σιδηρούς πνεύμων» (1 από 3)</vt:lpstr>
      <vt:lpstr>Α. Αναπνευστήρες αρνητικής πίεσης   «σιδηρούς πνεύμων» (2 από 3)</vt:lpstr>
      <vt:lpstr>Α. Αναπνευστήρες αρνητικής πίεσης   «σιδηρούς πνεύμων» (3 από 3)</vt:lpstr>
      <vt:lpstr>Β. Αναπνευστήρες θετικής πίεσης (1 από 2)</vt:lpstr>
      <vt:lpstr>Β. Αναπνευστήρες θετικής πίεσης (2 από 2)</vt:lpstr>
      <vt:lpstr>5. Ρυθμίσεις του αναπνευστήρα (Settings)</vt:lpstr>
      <vt:lpstr>Βασικές παράμετροι ρύθμισης αναπνευστήρα</vt:lpstr>
      <vt:lpstr>Αρχικές ρυθμίσεις στον αναπνευστήρα Περιμένοντας τον ασθενή....</vt:lpstr>
      <vt:lpstr>Αρχικές ρυθμίσεις στον αναπνευστήρα στη συνέχεια;</vt:lpstr>
      <vt:lpstr>5. Μοντέλα μηχανικού αερισμού Ποιά μέθοδο θα χρησιμοποιήσουμε;</vt:lpstr>
      <vt:lpstr>Μοντέλα Μηχανικού Αερισμού</vt:lpstr>
      <vt:lpstr>Α.Ελεγχόμενος αερισμός</vt:lpstr>
      <vt:lpstr>Β. Μοντέλα Υποβοηθούμενος ΜΑ (1 από 4)</vt:lpstr>
      <vt:lpstr>Β. Μοντέλα Υποβοηθούμενος ΜΑ (2 από 4)</vt:lpstr>
      <vt:lpstr>Β. Μοντέλα Υποβοηθούμενος ΜΑ (3 από 4)</vt:lpstr>
      <vt:lpstr>Β. Μοντέλα Υποβοηθούμενος ΜΑ (4 από 4)</vt:lpstr>
      <vt:lpstr>Θετική τελοεκπνευστική πίεση (PEEP)</vt:lpstr>
      <vt:lpstr>Η συνεχής θετική πίεση των αεραγωγών στην αυτόματη αναπνοή CPAP</vt:lpstr>
      <vt:lpstr>High Frequency Mechanical Ventilator</vt:lpstr>
      <vt:lpstr>Εξωσωματική Οξυγόνωση  (Εxtra - Corporeal Membrane Oxygenation - ECMO)</vt:lpstr>
      <vt:lpstr>Κλινικό παράδειγμα (1ο) (1 από 2)</vt:lpstr>
      <vt:lpstr>Κλινικό παράδειγμα (1ο) (2 από 2)</vt:lpstr>
      <vt:lpstr>Κλινικό παράδειγμα (2ο) (1 από 4)</vt:lpstr>
      <vt:lpstr>Κλινικό παράδειγμα (2ο) (2 από 4)</vt:lpstr>
      <vt:lpstr>Κλινικό παράδειγμα (2ο) (3 από 4)</vt:lpstr>
      <vt:lpstr>Κλινικό παράδειγμα (2ο) (4 από 4)</vt:lpstr>
      <vt:lpstr>7. Παρακολούθηση Μηχανικά Αεριζόμενου ασθενούς</vt:lpstr>
      <vt:lpstr>Συναγερμοί</vt:lpstr>
      <vt:lpstr>Συνήθεις Συναγερμοί (1 από 4)</vt:lpstr>
      <vt:lpstr>Συνήθεις Συναγερμοί (2 από 4)</vt:lpstr>
      <vt:lpstr>Συνήθεις Συναγερμοί (3 από 4)</vt:lpstr>
      <vt:lpstr>Συνήθεις Συναγερμοί (4 από 4)</vt:lpstr>
      <vt:lpstr>Άμεσες ενέργειες σε υποαερισμό</vt:lpstr>
      <vt:lpstr>Μηχανικός αερισμός  Συχνά προβλήματα/επιπλοκές</vt:lpstr>
      <vt:lpstr>Παρακολούθηση του Μηχανικά Αεριζόμενου ασθενή</vt:lpstr>
      <vt:lpstr>8. Φροντίδα του Αεραγωγού του Μηχανικά Αεριζόμενου ασθενούς</vt:lpstr>
      <vt:lpstr>Βρογχοαναρρόφηση</vt:lpstr>
      <vt:lpstr>Αναλγησία  και Καταστολή στη ΜΕΘ  Σπουδαιότεροι στόχοι: </vt:lpstr>
      <vt:lpstr>Φαρμακευτικοί παράγοντες</vt:lpstr>
      <vt:lpstr>Κατηγορίες κατασταλτικών φαρμάκων που χρησιμοποιούνται στη ΜΕΘ</vt:lpstr>
      <vt:lpstr>Κατασταλτικά που χρησιμοποιούνται συχνότερα στη ΜΕΘ </vt:lpstr>
      <vt:lpstr>Ο Συνδυασμός οπιοειδούς-κατασταλτικού εξασφαλίζει:</vt:lpstr>
      <vt:lpstr>Ramsay Scale Για την εκτίμηση του βάθους της καταστολής</vt:lpstr>
      <vt:lpstr>Οι νευρομυικοί αποκλειστές στη ΜΕΘ (1 από 2)</vt:lpstr>
      <vt:lpstr>Οι νευρομυικοί αποκλειστές στη ΜΕΘ (2 από 2)</vt:lpstr>
      <vt:lpstr>9. Επιπλοκές μηχανικού αερισμού (1 από 2)</vt:lpstr>
      <vt:lpstr>9. Επιπλοκές μηχανικού αερισμού (2 από 2)</vt:lpstr>
      <vt:lpstr>Αντιμετώπιση πνευμοθώρακα</vt:lpstr>
      <vt:lpstr>10. Μη - επεμβατικός μηχανικός αερισμός (1 από 2) </vt:lpstr>
      <vt:lpstr>10. Μη - επεμβατικός μηχανικός αερισμός (2 από 2) </vt:lpstr>
      <vt:lpstr>Μη - επεμβατικός μηχανικός αερισμός  Ενδείξεις (1 από 2) </vt:lpstr>
      <vt:lpstr>Μη - επεμβατικός μηχανικός αερισμός  Ενδείξεις (2 από 2) </vt:lpstr>
      <vt:lpstr>Μη - επεμβατικός μηχανικός αερισμός Αντενδείξεις</vt:lpstr>
      <vt:lpstr>Μη - επεμβατικός μηχανικός αερισμός Κατηγορίες μασκών </vt:lpstr>
      <vt:lpstr>11. Weaning- Αποδέσμευση  (Liberation)</vt:lpstr>
      <vt:lpstr>Μερικά στατιστικά στοιχεία για το Weaning</vt:lpstr>
      <vt:lpstr>Υποψηφιότητα ασθενούς για Weaning </vt:lpstr>
      <vt:lpstr>Παρακλίνιες παράμετροι για Weaning</vt:lpstr>
      <vt:lpstr>Το Weaning με δύο ερωτήματα</vt:lpstr>
      <vt:lpstr>Μέθοδοι αποδέσμευσης από τον αναπνευστήρα</vt:lpstr>
      <vt:lpstr>Αδυναμία αποδέσμευσης από τον αναπνευστήρα (1 από 2)</vt:lpstr>
      <vt:lpstr>Αδυναμία αποδέσμευσης από τον αναπνευστήρα (2 από 2)</vt:lpstr>
      <vt:lpstr>Κλινικό παράδειγμα (3ο) (1 από 2)</vt:lpstr>
      <vt:lpstr>Κλινικό παράδειγμα (3ο) (2 από 2)</vt:lpstr>
      <vt:lpstr>Τι θα κάνουμε αν αποτύχει  η δοκιμασία   weaning; (1 από 2)</vt:lpstr>
      <vt:lpstr>Τι θα κάνουμε αν αποτύχει  η δοκιμασία   weaning; (2 από 2)</vt:lpstr>
      <vt:lpstr>12. Προτεινόμενη βιβλιογραφία (1 από 2)</vt:lpstr>
      <vt:lpstr>12. Προτεινόμενη 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 (1/2)</vt:lpstr>
      <vt:lpstr>Σημείωμα Χρήσης Έργων Τρίτων (2/2)</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254</cp:revision>
  <dcterms:created xsi:type="dcterms:W3CDTF">2013-03-04T13:35:19Z</dcterms:created>
  <dcterms:modified xsi:type="dcterms:W3CDTF">2015-05-22T08:54:50Z</dcterms:modified>
</cp:coreProperties>
</file>