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2" r:id="rId2"/>
    <p:sldMasterId id="2147483744" r:id="rId3"/>
    <p:sldMasterId id="2147483756" r:id="rId4"/>
    <p:sldMasterId id="2147483708" r:id="rId5"/>
    <p:sldMasterId id="2147483768" r:id="rId6"/>
    <p:sldMasterId id="2147483780" r:id="rId7"/>
    <p:sldMasterId id="2147483816" r:id="rId8"/>
  </p:sldMasterIdLst>
  <p:notesMasterIdLst>
    <p:notesMasterId r:id="rId97"/>
  </p:notesMasterIdLst>
  <p:sldIdLst>
    <p:sldId id="256" r:id="rId9"/>
    <p:sldId id="331" r:id="rId10"/>
    <p:sldId id="286" r:id="rId11"/>
    <p:sldId id="394" r:id="rId12"/>
    <p:sldId id="398" r:id="rId13"/>
    <p:sldId id="392" r:id="rId14"/>
    <p:sldId id="399" r:id="rId15"/>
    <p:sldId id="329" r:id="rId16"/>
    <p:sldId id="405" r:id="rId17"/>
    <p:sldId id="471" r:id="rId18"/>
    <p:sldId id="472" r:id="rId19"/>
    <p:sldId id="403" r:id="rId20"/>
    <p:sldId id="404" r:id="rId21"/>
    <p:sldId id="417" r:id="rId22"/>
    <p:sldId id="425" r:id="rId23"/>
    <p:sldId id="407" r:id="rId24"/>
    <p:sldId id="393" r:id="rId25"/>
    <p:sldId id="422" r:id="rId26"/>
    <p:sldId id="426" r:id="rId27"/>
    <p:sldId id="433" r:id="rId28"/>
    <p:sldId id="447" r:id="rId29"/>
    <p:sldId id="469" r:id="rId30"/>
    <p:sldId id="473" r:id="rId31"/>
    <p:sldId id="408" r:id="rId32"/>
    <p:sldId id="409" r:id="rId33"/>
    <p:sldId id="443" r:id="rId34"/>
    <p:sldId id="418" r:id="rId35"/>
    <p:sldId id="438" r:id="rId36"/>
    <p:sldId id="475" r:id="rId37"/>
    <p:sldId id="402" r:id="rId38"/>
    <p:sldId id="434" r:id="rId39"/>
    <p:sldId id="453" r:id="rId40"/>
    <p:sldId id="421" r:id="rId41"/>
    <p:sldId id="413" r:id="rId42"/>
    <p:sldId id="424" r:id="rId43"/>
    <p:sldId id="423" r:id="rId44"/>
    <p:sldId id="427" r:id="rId45"/>
    <p:sldId id="401" r:id="rId46"/>
    <p:sldId id="431" r:id="rId47"/>
    <p:sldId id="436" r:id="rId48"/>
    <p:sldId id="414" r:id="rId49"/>
    <p:sldId id="430" r:id="rId50"/>
    <p:sldId id="437" r:id="rId51"/>
    <p:sldId id="439" r:id="rId52"/>
    <p:sldId id="441" r:id="rId53"/>
    <p:sldId id="440" r:id="rId54"/>
    <p:sldId id="428" r:id="rId55"/>
    <p:sldId id="455" r:id="rId56"/>
    <p:sldId id="456" r:id="rId57"/>
    <p:sldId id="451" r:id="rId58"/>
    <p:sldId id="452" r:id="rId59"/>
    <p:sldId id="454" r:id="rId60"/>
    <p:sldId id="444" r:id="rId61"/>
    <p:sldId id="429" r:id="rId62"/>
    <p:sldId id="458" r:id="rId63"/>
    <p:sldId id="457" r:id="rId64"/>
    <p:sldId id="459" r:id="rId65"/>
    <p:sldId id="460" r:id="rId66"/>
    <p:sldId id="461" r:id="rId67"/>
    <p:sldId id="466" r:id="rId68"/>
    <p:sldId id="479" r:id="rId69"/>
    <p:sldId id="480" r:id="rId70"/>
    <p:sldId id="476" r:id="rId71"/>
    <p:sldId id="445" r:id="rId72"/>
    <p:sldId id="415" r:id="rId73"/>
    <p:sldId id="483" r:id="rId74"/>
    <p:sldId id="442" r:id="rId75"/>
    <p:sldId id="474" r:id="rId76"/>
    <p:sldId id="478" r:id="rId77"/>
    <p:sldId id="477" r:id="rId78"/>
    <p:sldId id="481" r:id="rId79"/>
    <p:sldId id="463" r:id="rId80"/>
    <p:sldId id="465" r:id="rId81"/>
    <p:sldId id="467" r:id="rId82"/>
    <p:sldId id="462" r:id="rId83"/>
    <p:sldId id="482" r:id="rId84"/>
    <p:sldId id="484" r:id="rId85"/>
    <p:sldId id="485" r:id="rId86"/>
    <p:sldId id="486" r:id="rId87"/>
    <p:sldId id="487" r:id="rId88"/>
    <p:sldId id="488" r:id="rId89"/>
    <p:sldId id="489" r:id="rId90"/>
    <p:sldId id="495" r:id="rId91"/>
    <p:sldId id="490" r:id="rId92"/>
    <p:sldId id="493" r:id="rId93"/>
    <p:sldId id="491" r:id="rId94"/>
    <p:sldId id="492" r:id="rId95"/>
    <p:sldId id="494" r:id="rId96"/>
  </p:sldIdLst>
  <p:sldSz cx="12192000" cy="6858000"/>
  <p:notesSz cx="6858000" cy="9144000"/>
  <p:custDataLst>
    <p:tags r:id="rId98"/>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698EF1F2-59D3-466C-9223-A455AB1AF36B}">
          <p14:sldIdLst>
            <p14:sldId id="256"/>
            <p14:sldId id="331"/>
            <p14:sldId id="286"/>
            <p14:sldId id="394"/>
            <p14:sldId id="398"/>
            <p14:sldId id="392"/>
            <p14:sldId id="399"/>
            <p14:sldId id="329"/>
            <p14:sldId id="405"/>
            <p14:sldId id="471"/>
            <p14:sldId id="472"/>
            <p14:sldId id="403"/>
            <p14:sldId id="404"/>
            <p14:sldId id="417"/>
            <p14:sldId id="425"/>
            <p14:sldId id="407"/>
            <p14:sldId id="393"/>
            <p14:sldId id="422"/>
            <p14:sldId id="426"/>
            <p14:sldId id="433"/>
            <p14:sldId id="447"/>
            <p14:sldId id="469"/>
            <p14:sldId id="473"/>
            <p14:sldId id="408"/>
            <p14:sldId id="409"/>
            <p14:sldId id="443"/>
            <p14:sldId id="418"/>
            <p14:sldId id="438"/>
            <p14:sldId id="475"/>
            <p14:sldId id="402"/>
            <p14:sldId id="434"/>
            <p14:sldId id="453"/>
            <p14:sldId id="421"/>
            <p14:sldId id="413"/>
            <p14:sldId id="424"/>
            <p14:sldId id="423"/>
            <p14:sldId id="427"/>
            <p14:sldId id="401"/>
            <p14:sldId id="431"/>
            <p14:sldId id="436"/>
            <p14:sldId id="414"/>
            <p14:sldId id="430"/>
            <p14:sldId id="437"/>
            <p14:sldId id="439"/>
            <p14:sldId id="441"/>
            <p14:sldId id="440"/>
            <p14:sldId id="428"/>
            <p14:sldId id="455"/>
            <p14:sldId id="456"/>
            <p14:sldId id="451"/>
            <p14:sldId id="452"/>
            <p14:sldId id="454"/>
            <p14:sldId id="444"/>
            <p14:sldId id="429"/>
            <p14:sldId id="458"/>
            <p14:sldId id="457"/>
            <p14:sldId id="459"/>
            <p14:sldId id="460"/>
            <p14:sldId id="461"/>
            <p14:sldId id="466"/>
            <p14:sldId id="479"/>
            <p14:sldId id="480"/>
            <p14:sldId id="476"/>
            <p14:sldId id="445"/>
            <p14:sldId id="415"/>
            <p14:sldId id="483"/>
            <p14:sldId id="442"/>
            <p14:sldId id="474"/>
            <p14:sldId id="478"/>
            <p14:sldId id="477"/>
            <p14:sldId id="481"/>
            <p14:sldId id="463"/>
            <p14:sldId id="465"/>
            <p14:sldId id="467"/>
            <p14:sldId id="462"/>
            <p14:sldId id="482"/>
            <p14:sldId id="484"/>
            <p14:sldId id="485"/>
            <p14:sldId id="486"/>
            <p14:sldId id="487"/>
            <p14:sldId id="488"/>
            <p14:sldId id="489"/>
            <p14:sldId id="495"/>
            <p14:sldId id="490"/>
            <p14:sldId id="493"/>
            <p14:sldId id="491"/>
            <p14:sldId id="492"/>
            <p14:sldId id="494"/>
          </p14:sldIdLst>
        </p14:section>
      </p14:sectionLst>
    </p:ext>
    <p:ext uri="{EFAFB233-063F-42B5-8137-9DF3F51BA10A}">
      <p15:sldGuideLst xmlns:p15="http://schemas.microsoft.com/office/powerpoint/2012/main" xmlns="">
        <p15:guide id="1" orient="horz" pos="2137" userDrawn="1">
          <p15:clr>
            <a:srgbClr val="A4A3A4"/>
          </p15:clr>
        </p15:guide>
        <p15:guide id="3" orient="horz" pos="754" userDrawn="1">
          <p15:clr>
            <a:srgbClr val="A4A3A4"/>
          </p15:clr>
        </p15:guide>
        <p15:guide id="4"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Άγγελος Ψιλόπουλος" initials="ΆΨ"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38B1855-1B75-4FBE-930C-398BA8C253C6}" styleName="Στυλ με θέμα 2 - Έμφαση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Σκούρο στυλ 1 - Έμφαση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Στυλ με θέμα 2 - Έμφαση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Στυλ με θέμα 2 - Έμφαση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Στυλ με θέμα 2 - Έμφαση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25" autoAdjust="0"/>
    <p:restoredTop sz="83645" autoAdjust="0"/>
  </p:normalViewPr>
  <p:slideViewPr>
    <p:cSldViewPr snapToGrid="0" showGuides="1">
      <p:cViewPr>
        <p:scale>
          <a:sx n="125" d="100"/>
          <a:sy n="125" d="100"/>
        </p:scale>
        <p:origin x="-72" y="168"/>
      </p:cViewPr>
      <p:guideLst>
        <p:guide orient="horz" pos="2137"/>
        <p:guide orient="horz" pos="75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tags" Target="tags/tag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81A02-D9AD-412E-8D01-1685C89F9903}" type="datetimeFigureOut">
              <a:rPr lang="el-GR" smtClean="0"/>
              <a:t>21/12/2015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51DD1-ED68-458C-8CE6-6EEF9A81834B}" type="slidenum">
              <a:rPr lang="el-GR" smtClean="0"/>
              <a:t>‹#›</a:t>
            </a:fld>
            <a:endParaRPr lang="el-GR"/>
          </a:p>
        </p:txBody>
      </p:sp>
    </p:spTree>
    <p:extLst>
      <p:ext uri="{BB962C8B-B14F-4D97-AF65-F5344CB8AC3E}">
        <p14:creationId xmlns:p14="http://schemas.microsoft.com/office/powerpoint/2010/main" val="1877652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1</a:t>
            </a:fld>
            <a:endParaRPr lang="el-GR"/>
          </a:p>
        </p:txBody>
      </p:sp>
    </p:spTree>
    <p:extLst>
      <p:ext uri="{BB962C8B-B14F-4D97-AF65-F5344CB8AC3E}">
        <p14:creationId xmlns:p14="http://schemas.microsoft.com/office/powerpoint/2010/main" val="446673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11</a:t>
            </a:fld>
            <a:endParaRPr lang="el-GR"/>
          </a:p>
        </p:txBody>
      </p:sp>
    </p:spTree>
    <p:extLst>
      <p:ext uri="{BB962C8B-B14F-4D97-AF65-F5344CB8AC3E}">
        <p14:creationId xmlns:p14="http://schemas.microsoft.com/office/powerpoint/2010/main" val="1453083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b="1" kern="1200" dirty="0" smtClean="0">
                <a:solidFill>
                  <a:schemeClr val="tx1"/>
                </a:solidFill>
                <a:latin typeface="+mn-lt"/>
                <a:ea typeface="+mn-ea"/>
                <a:cs typeface="+mn-cs"/>
              </a:rPr>
              <a:t>Η Αρχιτεκτονική του νησιού</a:t>
            </a:r>
          </a:p>
          <a:p>
            <a:r>
              <a:rPr lang="el-GR" sz="1200" b="0" kern="1200" dirty="0" smtClean="0">
                <a:solidFill>
                  <a:schemeClr val="tx1"/>
                </a:solidFill>
                <a:latin typeface="+mn-lt"/>
                <a:ea typeface="+mn-ea"/>
                <a:cs typeface="+mn-cs"/>
              </a:rPr>
              <a:t>Τα σπίτια στις Σπέτσες, απλά ή αρχοντικά, έχουν κτιστεί με ιδιόμορφη τοπική αρχιτεκτονική, που συνδυάζει νησιώτικα και στεριανά αρχιτεκτονικά στοιχεία και ήταν διαφορετικά ανάλογα με την κοινωνική τάξη.</a:t>
            </a:r>
          </a:p>
          <a:p>
            <a:r>
              <a:rPr lang="el-GR" sz="1200" b="1" kern="1200" dirty="0" smtClean="0">
                <a:solidFill>
                  <a:schemeClr val="tx1"/>
                </a:solidFill>
                <a:latin typeface="+mn-lt"/>
                <a:ea typeface="+mn-ea"/>
                <a:cs typeface="+mn-cs"/>
              </a:rPr>
              <a:t>Τα Σπετσιώτικα αρχοντικά, είναι αδιάψευστοι μάρτυρες της πολιτισμικής και οικονομικής ανάπτυξης, που γνώρισε το νησί στα </a:t>
            </a:r>
            <a:r>
              <a:rPr lang="el-GR" sz="1200" b="1" i="1" kern="1200" dirty="0" smtClean="0">
                <a:solidFill>
                  <a:schemeClr val="tx1"/>
                </a:solidFill>
                <a:latin typeface="+mn-lt"/>
                <a:ea typeface="+mn-ea"/>
                <a:cs typeface="+mn-cs"/>
              </a:rPr>
              <a:t>τέλη του </a:t>
            </a:r>
            <a:r>
              <a:rPr lang="el-GR" sz="1200" b="1" i="1" kern="1200" dirty="0" smtClean="0">
                <a:solidFill>
                  <a:srgbClr val="FF0000"/>
                </a:solidFill>
                <a:latin typeface="+mn-lt"/>
                <a:ea typeface="+mn-ea"/>
                <a:cs typeface="+mn-cs"/>
              </a:rPr>
              <a:t>18ου αιώνα </a:t>
            </a:r>
            <a:r>
              <a:rPr lang="el-GR" sz="1200" b="1" kern="1200" dirty="0" smtClean="0">
                <a:solidFill>
                  <a:schemeClr val="tx1"/>
                </a:solidFill>
                <a:latin typeface="+mn-lt"/>
                <a:ea typeface="+mn-ea"/>
                <a:cs typeface="+mn-cs"/>
              </a:rPr>
              <a:t>και υψώνονται εντυπωσιακά μέχρι και σήμερα.</a:t>
            </a:r>
          </a:p>
          <a:p>
            <a:pPr marL="171450" indent="-171450">
              <a:buFont typeface="Arial" charset="-95"/>
              <a:buChar char="•"/>
            </a:pPr>
            <a:r>
              <a:rPr lang="el-GR" sz="1200" b="0" kern="1200" dirty="0" smtClean="0">
                <a:solidFill>
                  <a:schemeClr val="tx1"/>
                </a:solidFill>
                <a:latin typeface="+mn-lt"/>
                <a:ea typeface="+mn-ea"/>
                <a:cs typeface="+mn-cs"/>
              </a:rPr>
              <a:t>Τα αρχοντικά είναι διώροφα ή τριώροφα, με κήπο και στέρνες και τα πολύ πλούσια είχαν σχήμα Π, με ένα κεντρικό κτίριο και δυο πτέρυγες, δεξιά και αριστερά, όπως το σπίτι του Χατζηγιάννη-</a:t>
            </a:r>
            <a:r>
              <a:rPr lang="el-GR" sz="1200" b="0" kern="1200" dirty="0" err="1" smtClean="0">
                <a:solidFill>
                  <a:schemeClr val="tx1"/>
                </a:solidFill>
                <a:latin typeface="+mn-lt"/>
                <a:ea typeface="+mn-ea"/>
                <a:cs typeface="+mn-cs"/>
              </a:rPr>
              <a:t>Μέξη</a:t>
            </a:r>
            <a:r>
              <a:rPr lang="el-GR" sz="1200" b="0" kern="1200" dirty="0" smtClean="0">
                <a:solidFill>
                  <a:schemeClr val="tx1"/>
                </a:solidFill>
                <a:latin typeface="+mn-lt"/>
                <a:ea typeface="+mn-ea"/>
                <a:cs typeface="+mn-cs"/>
              </a:rPr>
              <a:t>.</a:t>
            </a:r>
          </a:p>
          <a:p>
            <a:pPr marL="171450" indent="-171450">
              <a:buFont typeface="Arial" charset="-95"/>
              <a:buChar char="•"/>
            </a:pPr>
            <a:r>
              <a:rPr lang="el-GR" sz="1200" b="0" kern="1200" dirty="0" smtClean="0">
                <a:solidFill>
                  <a:schemeClr val="tx1"/>
                </a:solidFill>
                <a:latin typeface="+mn-lt"/>
                <a:ea typeface="+mn-ea"/>
                <a:cs typeface="+mn-cs"/>
              </a:rPr>
              <a:t>Τα λιγότερο πλούσια είναι σε σχήμα Γ, δηλαδή ένα κεντρικό κτίριο και μία πτέρυγα, ενώ τα κάπως πλούσια είχαν μόνο ένα κεντρικό κτίριο.</a:t>
            </a:r>
          </a:p>
          <a:p>
            <a:pPr marL="171450" indent="-171450">
              <a:buFont typeface="Arial" charset="-95"/>
              <a:buChar char="•"/>
            </a:pPr>
            <a:r>
              <a:rPr lang="el-GR" sz="1200" b="0" kern="1200" dirty="0" smtClean="0">
                <a:solidFill>
                  <a:schemeClr val="tx1"/>
                </a:solidFill>
                <a:latin typeface="+mn-lt"/>
                <a:ea typeface="+mn-ea"/>
                <a:cs typeface="+mn-cs"/>
              </a:rPr>
              <a:t>Άλλα από αυτά τα σπίτια ήταν κιτρινωπά και άλλα λευκά με πολλά μεγάλα μακρόστενα παράθυρα και παραδοσιακές κεραμοσκεπές, στολισμένες με ακροκέραμα ή με μικρά πέτρινα αγάλματα.</a:t>
            </a:r>
          </a:p>
          <a:p>
            <a:pPr marL="171450" indent="-171450">
              <a:buFont typeface="Arial" charset="-95"/>
              <a:buChar char="•"/>
            </a:pPr>
            <a:r>
              <a:rPr lang="el-GR" sz="1200" b="0" kern="1200" dirty="0" smtClean="0">
                <a:solidFill>
                  <a:schemeClr val="tx1"/>
                </a:solidFill>
                <a:latin typeface="+mn-lt"/>
                <a:ea typeface="+mn-ea"/>
                <a:cs typeface="+mn-cs"/>
              </a:rPr>
              <a:t>Πολλά από τα σπίτια έχουν απ’ έξω τα τζαμιλίκια και από μέσα τα παραθυρόφυλλα, ενώ όλα ανοίγουν προς τα μέσα.</a:t>
            </a:r>
          </a:p>
          <a:p>
            <a:pPr marL="171450" indent="-171450">
              <a:buFont typeface="Arial" charset="-95"/>
              <a:buChar char="•"/>
            </a:pPr>
            <a:r>
              <a:rPr lang="el-GR" sz="1200" b="0" kern="1200" dirty="0" smtClean="0">
                <a:solidFill>
                  <a:schemeClr val="tx1"/>
                </a:solidFill>
                <a:latin typeface="+mn-lt"/>
                <a:ea typeface="+mn-ea"/>
                <a:cs typeface="+mn-cs"/>
              </a:rPr>
              <a:t>Τα περισσότερα εύπορα σπίτια είχαν στην αυλή κήπο και στέρνα που γέμιζε με το βρόχινο νερό. Σχεδόν όλα είχαν τις αυλές τους στολισμένες με ψηφιδωτά από βότσαλα σε διάφορα σχέδια.</a:t>
            </a:r>
          </a:p>
          <a:p>
            <a:pPr marL="171450" indent="-171450">
              <a:buFont typeface="Arial" charset="-95"/>
              <a:buChar char="•"/>
            </a:pPr>
            <a:r>
              <a:rPr lang="el-GR" sz="1200" b="0" kern="1200" dirty="0" smtClean="0">
                <a:solidFill>
                  <a:schemeClr val="tx1"/>
                </a:solidFill>
                <a:latin typeface="+mn-lt"/>
                <a:ea typeface="+mn-ea"/>
                <a:cs typeface="+mn-cs"/>
              </a:rPr>
              <a:t>Στο ισόγειο υπάρχει η κουζίνα που έχει και ένα στόμιο πηγαδιού που συγκοινωνεί με τη στέρνα, ενώ στον όροφο έχουμε τα υπνοδωμάτια και τα καθιστικά.</a:t>
            </a:r>
          </a:p>
          <a:p>
            <a:pPr marL="171450" indent="-171450">
              <a:buFont typeface="Arial" charset="-95"/>
              <a:buChar char="•"/>
            </a:pPr>
            <a:r>
              <a:rPr lang="el-GR" sz="1200" b="0" kern="1200" dirty="0" smtClean="0">
                <a:solidFill>
                  <a:schemeClr val="tx1"/>
                </a:solidFill>
                <a:latin typeface="+mn-lt"/>
                <a:ea typeface="+mn-ea"/>
                <a:cs typeface="+mn-cs"/>
              </a:rPr>
              <a:t>Στα φτωχά διώροφα, στο "</a:t>
            </a:r>
            <a:r>
              <a:rPr lang="el-GR" sz="1200" b="0" kern="1200" dirty="0" err="1" smtClean="0">
                <a:solidFill>
                  <a:schemeClr val="tx1"/>
                </a:solidFill>
                <a:latin typeface="+mn-lt"/>
                <a:ea typeface="+mn-ea"/>
                <a:cs typeface="+mn-cs"/>
              </a:rPr>
              <a:t>κατώϊ</a:t>
            </a:r>
            <a:r>
              <a:rPr lang="el-GR" sz="1200" b="0" kern="1200" dirty="0" smtClean="0">
                <a:solidFill>
                  <a:schemeClr val="tx1"/>
                </a:solidFill>
                <a:latin typeface="+mn-lt"/>
                <a:ea typeface="+mn-ea"/>
                <a:cs typeface="+mn-cs"/>
              </a:rPr>
              <a:t>", ισόγειο ή </a:t>
            </a:r>
            <a:r>
              <a:rPr lang="el-GR" sz="1200" b="0" kern="1200" dirty="0" err="1" smtClean="0">
                <a:solidFill>
                  <a:schemeClr val="tx1"/>
                </a:solidFill>
                <a:latin typeface="+mn-lt"/>
                <a:ea typeface="+mn-ea"/>
                <a:cs typeface="+mn-cs"/>
              </a:rPr>
              <a:t>ημι</a:t>
            </a:r>
            <a:r>
              <a:rPr lang="el-GR" sz="1200" b="0" kern="1200" dirty="0" smtClean="0">
                <a:solidFill>
                  <a:schemeClr val="tx1"/>
                </a:solidFill>
                <a:latin typeface="+mn-lt"/>
                <a:ea typeface="+mn-ea"/>
                <a:cs typeface="+mn-cs"/>
              </a:rPr>
              <a:t>-υπόγειο, υπήρχε η κουζίνα και η κρεβατοκάμαρα και μερικές φορές εργαστήριο ή μαγαζί.</a:t>
            </a:r>
          </a:p>
          <a:p>
            <a:pPr marL="171450" indent="-171450">
              <a:buFont typeface="Arial" charset="-95"/>
              <a:buChar char="•"/>
            </a:pPr>
            <a:r>
              <a:rPr lang="el-GR" sz="1200" b="0" kern="1200" dirty="0" smtClean="0">
                <a:solidFill>
                  <a:schemeClr val="tx1"/>
                </a:solidFill>
                <a:latin typeface="+mn-lt"/>
                <a:ea typeface="+mn-ea"/>
                <a:cs typeface="+mn-cs"/>
              </a:rPr>
              <a:t>Τα περισσότερα σπίτια περιστοιχίζονται από ψηλές μάντρες, με μεγάλες χαρακτηριστικές παραδοσιακές ξύλινες πόρτες.</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12</a:t>
            </a:fld>
            <a:endParaRPr lang="el-GR"/>
          </a:p>
        </p:txBody>
      </p:sp>
    </p:spTree>
    <p:extLst>
      <p:ext uri="{BB962C8B-B14F-4D97-AF65-F5344CB8AC3E}">
        <p14:creationId xmlns:p14="http://schemas.microsoft.com/office/powerpoint/2010/main" val="1665267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13</a:t>
            </a:fld>
            <a:endParaRPr lang="el-GR"/>
          </a:p>
        </p:txBody>
      </p:sp>
    </p:spTree>
    <p:extLst>
      <p:ext uri="{BB962C8B-B14F-4D97-AF65-F5344CB8AC3E}">
        <p14:creationId xmlns:p14="http://schemas.microsoft.com/office/powerpoint/2010/main" val="1780103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14</a:t>
            </a:fld>
            <a:endParaRPr lang="el-GR"/>
          </a:p>
        </p:txBody>
      </p:sp>
    </p:spTree>
    <p:extLst>
      <p:ext uri="{BB962C8B-B14F-4D97-AF65-F5344CB8AC3E}">
        <p14:creationId xmlns:p14="http://schemas.microsoft.com/office/powerpoint/2010/main" val="712247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dirty="0" smtClean="0">
                <a:solidFill>
                  <a:schemeClr val="bg1"/>
                </a:solidFill>
              </a:rPr>
              <a:t>Λεύκες, Πάρος. Νεοκλασική έξαρση στο οικείο, οργανικά ανεπτυγμένο οικιστικό περιβάλλον.</a:t>
            </a:r>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16</a:t>
            </a:fld>
            <a:endParaRPr lang="el-GR"/>
          </a:p>
        </p:txBody>
      </p:sp>
    </p:spTree>
    <p:extLst>
      <p:ext uri="{BB962C8B-B14F-4D97-AF65-F5344CB8AC3E}">
        <p14:creationId xmlns:p14="http://schemas.microsoft.com/office/powerpoint/2010/main" val="1589526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smtClean="0">
                <a:solidFill>
                  <a:schemeClr val="tx1"/>
                </a:solidFill>
                <a:latin typeface="+mn-lt"/>
                <a:ea typeface="+mn-ea"/>
                <a:cs typeface="+mn-cs"/>
              </a:rPr>
              <a:t>Ατενίζοντας τη Σύμη, παρατηρεί κανείς πως αυτή εκτείνεται από τους πρόποδες του όρους Βίγλα (το ψηλότερο βουνό της Σύμης) και φτάνει ως το λιμάνι. Αρχικά και για λόγους ασφαλείας και προστασίας από τις τουρκικές και πειρατικές επιδρομές, καθώς και την αποφυγή μετάδοσης ασθενειών, χτίστηκε στο ανώτερο τμήμα της πόλης που ονομάζεται Χωριό (ή Άνω Χώρα). Στη κορυφή του λόφου που βρίσκεται στην Άνω Χώρα, δέσποζε η αρχαία ακρόπολη, στα απομεινάρια της οποίας οι Ιωαννίτες Ιππότες της Ρόδου, το 1407, έκτισαν το κάστρο τους που ήταν ένα αμυντικό φρούριο με καταλύματα. Οι ιππότες με αυτό το έργο θέλησαν να ενισχύσουν την άμυνα του νησιού. </a:t>
            </a:r>
            <a:r>
              <a:rPr lang="el-GR" sz="1200" b="1" kern="1200" dirty="0" smtClean="0">
                <a:solidFill>
                  <a:schemeClr val="tx1"/>
                </a:solidFill>
                <a:latin typeface="+mn-lt"/>
                <a:ea typeface="+mn-ea"/>
                <a:cs typeface="+mn-cs"/>
              </a:rPr>
              <a:t>Η Άνω Χώρα συσπειρώθηκε σιγά σιγά γύρω από το κάστρο και μόνο όταν οι συνθήκες το επέτρεπαν, άρχισε και η επέκταση προς τα παράλια, δηλαδή Γιαλός (λιμάνι), </a:t>
            </a:r>
            <a:r>
              <a:rPr lang="el-GR" sz="1200" b="1" kern="1200" dirty="0" err="1" smtClean="0">
                <a:solidFill>
                  <a:schemeClr val="tx1"/>
                </a:solidFill>
                <a:latin typeface="+mn-lt"/>
                <a:ea typeface="+mn-ea"/>
                <a:cs typeface="+mn-cs"/>
              </a:rPr>
              <a:t>Πέδι</a:t>
            </a:r>
            <a:r>
              <a:rPr lang="el-GR" sz="1200" b="1" kern="1200" dirty="0" smtClean="0">
                <a:solidFill>
                  <a:schemeClr val="tx1"/>
                </a:solidFill>
                <a:latin typeface="+mn-lt"/>
                <a:ea typeface="+mn-ea"/>
                <a:cs typeface="+mn-cs"/>
              </a:rPr>
              <a:t> (όρμος – </a:t>
            </a:r>
            <a:r>
              <a:rPr lang="el-GR" sz="1200" b="1" kern="1200" dirty="0" err="1" smtClean="0">
                <a:solidFill>
                  <a:schemeClr val="tx1"/>
                </a:solidFill>
                <a:latin typeface="+mn-lt"/>
                <a:ea typeface="+mn-ea"/>
                <a:cs typeface="+mn-cs"/>
              </a:rPr>
              <a:t>ψαροχώρι</a:t>
            </a:r>
            <a:r>
              <a:rPr lang="el-GR" sz="1200" b="1" kern="1200" dirty="0" smtClean="0">
                <a:solidFill>
                  <a:schemeClr val="tx1"/>
                </a:solidFill>
                <a:latin typeface="+mn-lt"/>
                <a:ea typeface="+mn-ea"/>
                <a:cs typeface="+mn-cs"/>
              </a:rPr>
              <a:t>), </a:t>
            </a:r>
            <a:r>
              <a:rPr lang="el-GR" sz="1200" b="1" kern="1200" dirty="0" err="1" smtClean="0">
                <a:solidFill>
                  <a:schemeClr val="tx1"/>
                </a:solidFill>
                <a:latin typeface="+mn-lt"/>
                <a:ea typeface="+mn-ea"/>
                <a:cs typeface="+mn-cs"/>
              </a:rPr>
              <a:t>Νημποριός</a:t>
            </a:r>
            <a:r>
              <a:rPr lang="el-GR" sz="1200" b="1" kern="1200" dirty="0" smtClean="0">
                <a:solidFill>
                  <a:schemeClr val="tx1"/>
                </a:solidFill>
                <a:latin typeface="+mn-lt"/>
                <a:ea typeface="+mn-ea"/>
                <a:cs typeface="+mn-cs"/>
              </a:rPr>
              <a:t> (αρχαίο λιμάνι).</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17</a:t>
            </a:fld>
            <a:endParaRPr lang="el-GR"/>
          </a:p>
        </p:txBody>
      </p:sp>
    </p:spTree>
    <p:extLst>
      <p:ext uri="{BB962C8B-B14F-4D97-AF65-F5344CB8AC3E}">
        <p14:creationId xmlns:p14="http://schemas.microsoft.com/office/powerpoint/2010/main" val="1775786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19</a:t>
            </a:fld>
            <a:endParaRPr lang="el-GR"/>
          </a:p>
        </p:txBody>
      </p:sp>
    </p:spTree>
    <p:extLst>
      <p:ext uri="{BB962C8B-B14F-4D97-AF65-F5344CB8AC3E}">
        <p14:creationId xmlns:p14="http://schemas.microsoft.com/office/powerpoint/2010/main" val="836994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Towers of </a:t>
            </a:r>
            <a:r>
              <a:rPr lang="en-US" sz="1200" kern="1200" dirty="0" err="1" smtClean="0">
                <a:solidFill>
                  <a:schemeClr val="tx1"/>
                </a:solidFill>
                <a:latin typeface="+mn-lt"/>
                <a:ea typeface="+mn-ea"/>
                <a:cs typeface="+mn-cs"/>
              </a:rPr>
              <a:t>Samothraki</a:t>
            </a:r>
            <a:endParaRPr lang="en-US" sz="1200" kern="1200" dirty="0" smtClean="0">
              <a:solidFill>
                <a:schemeClr val="tx1"/>
              </a:solidFill>
              <a:latin typeface="+mn-lt"/>
              <a:ea typeface="+mn-ea"/>
              <a:cs typeface="+mn-cs"/>
            </a:endParaRPr>
          </a:p>
          <a:p>
            <a:r>
              <a:rPr lang="sk-SK" sz="1200" kern="1200" dirty="0" smtClean="0">
                <a:solidFill>
                  <a:schemeClr val="tx1"/>
                </a:solidFill>
                <a:latin typeface="+mn-lt"/>
                <a:ea typeface="+mn-ea"/>
                <a:cs typeface="+mn-cs"/>
              </a:rPr>
              <a:t> </a:t>
            </a:r>
          </a:p>
          <a:p>
            <a:r>
              <a:rPr lang="sk-SK" sz="1200" kern="1200" dirty="0" err="1" smtClean="0">
                <a:solidFill>
                  <a:schemeClr val="tx1"/>
                </a:solidFill>
                <a:latin typeface="+mn-lt"/>
                <a:ea typeface="+mn-ea"/>
                <a:cs typeface="+mn-cs"/>
              </a:rPr>
              <a:t>Samothraki’s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towers</a:t>
            </a:r>
            <a:r>
              <a:rPr lang="sk-SK" sz="1200" kern="1200" dirty="0" smtClean="0">
                <a:solidFill>
                  <a:schemeClr val="tx1"/>
                </a:solidFill>
                <a:latin typeface="+mn-lt"/>
                <a:ea typeface="+mn-ea"/>
                <a:cs typeface="+mn-cs"/>
              </a:rPr>
              <a:t> and </a:t>
            </a:r>
            <a:r>
              <a:rPr lang="sk-SK" sz="1200" kern="1200" dirty="0" err="1" smtClean="0">
                <a:solidFill>
                  <a:schemeClr val="tx1"/>
                </a:solidFill>
                <a:latin typeface="+mn-lt"/>
                <a:ea typeface="+mn-ea"/>
                <a:cs typeface="+mn-cs"/>
              </a:rPr>
              <a:t>fortifications</a:t>
            </a:r>
            <a:r>
              <a:rPr lang="sk-SK" sz="1200" kern="1200" dirty="0" smtClean="0">
                <a:solidFill>
                  <a:schemeClr val="tx1"/>
                </a:solidFill>
                <a:latin typeface="+mn-lt"/>
                <a:ea typeface="+mn-ea"/>
                <a:cs typeface="+mn-cs"/>
              </a:rPr>
              <a:t> are </a:t>
            </a:r>
            <a:r>
              <a:rPr lang="sk-SK" sz="1200" kern="1200" dirty="0" err="1" smtClean="0">
                <a:solidFill>
                  <a:schemeClr val="tx1"/>
                </a:solidFill>
                <a:latin typeface="+mn-lt"/>
                <a:ea typeface="+mn-ea"/>
                <a:cs typeface="+mn-cs"/>
              </a:rPr>
              <a:t>among</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the</a:t>
            </a:r>
            <a:r>
              <a:rPr lang="sk-SK" sz="1200" kern="1200" dirty="0" smtClean="0">
                <a:solidFill>
                  <a:schemeClr val="tx1"/>
                </a:solidFill>
                <a:latin typeface="+mn-lt"/>
                <a:ea typeface="+mn-ea"/>
                <a:cs typeface="+mn-cs"/>
              </a:rPr>
              <a:t> most </a:t>
            </a:r>
            <a:r>
              <a:rPr lang="sk-SK" sz="1200" kern="1200" dirty="0" err="1" smtClean="0">
                <a:solidFill>
                  <a:schemeClr val="tx1"/>
                </a:solidFill>
                <a:latin typeface="+mn-lt"/>
                <a:ea typeface="+mn-ea"/>
                <a:cs typeface="+mn-cs"/>
              </a:rPr>
              <a:t>important</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examples</a:t>
            </a:r>
            <a:r>
              <a:rPr lang="sk-SK" sz="1200" kern="1200" dirty="0" smtClean="0">
                <a:solidFill>
                  <a:schemeClr val="tx1"/>
                </a:solidFill>
                <a:latin typeface="+mn-lt"/>
                <a:ea typeface="+mn-ea"/>
                <a:cs typeface="+mn-cs"/>
              </a:rPr>
              <a:t> of post-</a:t>
            </a:r>
            <a:r>
              <a:rPr lang="sk-SK" sz="1200" kern="1200" dirty="0" err="1" smtClean="0">
                <a:solidFill>
                  <a:schemeClr val="tx1"/>
                </a:solidFill>
                <a:latin typeface="+mn-lt"/>
                <a:ea typeface="+mn-ea"/>
                <a:cs typeface="+mn-cs"/>
              </a:rPr>
              <a:t>Byzantine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fortification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architecture</a:t>
            </a:r>
            <a:r>
              <a:rPr lang="sk-SK" sz="1200" kern="1200" dirty="0" smtClean="0">
                <a:solidFill>
                  <a:schemeClr val="tx1"/>
                </a:solidFill>
                <a:latin typeface="+mn-lt"/>
                <a:ea typeface="+mn-ea"/>
                <a:cs typeface="+mn-cs"/>
              </a:rPr>
              <a:t> in </a:t>
            </a:r>
            <a:r>
              <a:rPr lang="sk-SK" sz="1200" kern="1200" dirty="0" err="1" smtClean="0">
                <a:solidFill>
                  <a:schemeClr val="tx1"/>
                </a:solidFill>
                <a:latin typeface="+mn-lt"/>
                <a:ea typeface="+mn-ea"/>
                <a:cs typeface="+mn-cs"/>
              </a:rPr>
              <a:t>the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Greek</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territory</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The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isolated</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tower</a:t>
            </a:r>
            <a:r>
              <a:rPr lang="sk-SK" sz="1200" kern="1200" dirty="0" smtClean="0">
                <a:solidFill>
                  <a:schemeClr val="tx1"/>
                </a:solidFill>
                <a:latin typeface="+mn-lt"/>
                <a:ea typeface="+mn-ea"/>
                <a:cs typeface="+mn-cs"/>
              </a:rPr>
              <a:t> of </a:t>
            </a:r>
            <a:r>
              <a:rPr lang="sk-SK" sz="1200" kern="1200" dirty="0" err="1" smtClean="0">
                <a:solidFill>
                  <a:schemeClr val="tx1"/>
                </a:solidFill>
                <a:latin typeface="+mn-lt"/>
                <a:ea typeface="+mn-ea"/>
                <a:cs typeface="+mn-cs"/>
              </a:rPr>
              <a:t>the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era</a:t>
            </a:r>
            <a:r>
              <a:rPr lang="sk-SK" sz="1200" kern="1200" dirty="0" smtClean="0">
                <a:solidFill>
                  <a:schemeClr val="tx1"/>
                </a:solidFill>
                <a:latin typeface="+mn-lt"/>
                <a:ea typeface="+mn-ea"/>
                <a:cs typeface="+mn-cs"/>
              </a:rPr>
              <a:t> of </a:t>
            </a:r>
            <a:r>
              <a:rPr lang="sk-SK" sz="1200" kern="1200" dirty="0" err="1" smtClean="0">
                <a:solidFill>
                  <a:schemeClr val="tx1"/>
                </a:solidFill>
                <a:latin typeface="+mn-lt"/>
                <a:ea typeface="+mn-ea"/>
                <a:cs typeface="+mn-cs"/>
              </a:rPr>
              <a:t>Palaiologoi</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is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located</a:t>
            </a:r>
            <a:r>
              <a:rPr lang="sk-SK" sz="1200" kern="1200" dirty="0" smtClean="0">
                <a:solidFill>
                  <a:schemeClr val="tx1"/>
                </a:solidFill>
                <a:latin typeface="+mn-lt"/>
                <a:ea typeface="+mn-ea"/>
                <a:cs typeface="+mn-cs"/>
              </a:rPr>
              <a:t> at </a:t>
            </a:r>
            <a:r>
              <a:rPr lang="sk-SK" sz="1200" kern="1200" dirty="0" err="1" smtClean="0">
                <a:solidFill>
                  <a:schemeClr val="tx1"/>
                </a:solidFill>
                <a:latin typeface="+mn-lt"/>
                <a:ea typeface="+mn-ea"/>
                <a:cs typeface="+mn-cs"/>
              </a:rPr>
              <a:t>the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cape</a:t>
            </a:r>
            <a:r>
              <a:rPr lang="sk-SK" sz="1200" kern="1200" dirty="0" smtClean="0">
                <a:solidFill>
                  <a:schemeClr val="tx1"/>
                </a:solidFill>
                <a:latin typeface="+mn-lt"/>
                <a:ea typeface="+mn-ea"/>
                <a:cs typeface="+mn-cs"/>
              </a:rPr>
              <a:t>, in </a:t>
            </a:r>
            <a:r>
              <a:rPr lang="sk-SK" sz="1200" kern="1200" dirty="0" err="1" smtClean="0">
                <a:solidFill>
                  <a:schemeClr val="tx1"/>
                </a:solidFill>
                <a:latin typeface="+mn-lt"/>
                <a:ea typeface="+mn-ea"/>
                <a:cs typeface="+mn-cs"/>
              </a:rPr>
              <a:t>the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position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where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the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river</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Fonias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discharges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Sections</a:t>
            </a:r>
            <a:r>
              <a:rPr lang="sk-SK" sz="1200" kern="1200" dirty="0" smtClean="0">
                <a:solidFill>
                  <a:schemeClr val="tx1"/>
                </a:solidFill>
                <a:latin typeface="+mn-lt"/>
                <a:ea typeface="+mn-ea"/>
                <a:cs typeface="+mn-cs"/>
              </a:rPr>
              <a:t> of </a:t>
            </a:r>
            <a:r>
              <a:rPr lang="sk-SK" sz="1200" kern="1200" dirty="0" err="1" smtClean="0">
                <a:solidFill>
                  <a:schemeClr val="tx1"/>
                </a:solidFill>
                <a:latin typeface="+mn-lt"/>
                <a:ea typeface="+mn-ea"/>
                <a:cs typeface="+mn-cs"/>
              </a:rPr>
              <a:t>the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fortification</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survive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west</a:t>
            </a:r>
            <a:r>
              <a:rPr lang="sk-SK" sz="1200" kern="1200" dirty="0" smtClean="0">
                <a:solidFill>
                  <a:schemeClr val="tx1"/>
                </a:solidFill>
                <a:latin typeface="+mn-lt"/>
                <a:ea typeface="+mn-ea"/>
                <a:cs typeface="+mn-cs"/>
              </a:rPr>
              <a:t> of </a:t>
            </a:r>
            <a:r>
              <a:rPr lang="sk-SK" sz="1200" kern="1200" dirty="0" err="1" smtClean="0">
                <a:solidFill>
                  <a:schemeClr val="tx1"/>
                </a:solidFill>
                <a:latin typeface="+mn-lt"/>
                <a:ea typeface="+mn-ea"/>
                <a:cs typeface="+mn-cs"/>
              </a:rPr>
              <a:t>Chora</a:t>
            </a:r>
            <a:r>
              <a:rPr lang="sk-SK" sz="1200" kern="1200" dirty="0" smtClean="0">
                <a:solidFill>
                  <a:schemeClr val="tx1"/>
                </a:solidFill>
                <a:latin typeface="+mn-lt"/>
                <a:ea typeface="+mn-ea"/>
                <a:cs typeface="+mn-cs"/>
              </a:rPr>
              <a:t>, on </a:t>
            </a:r>
            <a:r>
              <a:rPr lang="sk-SK" sz="1200" kern="1200" dirty="0" err="1" smtClean="0">
                <a:solidFill>
                  <a:schemeClr val="tx1"/>
                </a:solidFill>
                <a:latin typeface="+mn-lt"/>
                <a:ea typeface="+mn-ea"/>
                <a:cs typeface="+mn-cs"/>
              </a:rPr>
              <a:t>the</a:t>
            </a:r>
            <a:r>
              <a:rPr lang="sk-SK" sz="1200" kern="1200" dirty="0" smtClean="0">
                <a:solidFill>
                  <a:schemeClr val="tx1"/>
                </a:solidFill>
                <a:latin typeface="+mn-lt"/>
                <a:ea typeface="+mn-ea"/>
                <a:cs typeface="+mn-cs"/>
              </a:rPr>
              <a:t> summit of </a:t>
            </a:r>
            <a:r>
              <a:rPr lang="sk-SK" sz="1200" kern="1200" dirty="0" err="1" smtClean="0">
                <a:solidFill>
                  <a:schemeClr val="tx1"/>
                </a:solidFill>
                <a:latin typeface="+mn-lt"/>
                <a:ea typeface="+mn-ea"/>
                <a:cs typeface="+mn-cs"/>
              </a:rPr>
              <a:t>the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steep</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rocky</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hill</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towering</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above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the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area</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The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fortress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consisting</a:t>
            </a:r>
            <a:r>
              <a:rPr lang="sk-SK" sz="1200" kern="1200" dirty="0" smtClean="0">
                <a:solidFill>
                  <a:schemeClr val="tx1"/>
                </a:solidFill>
                <a:latin typeface="+mn-lt"/>
                <a:ea typeface="+mn-ea"/>
                <a:cs typeface="+mn-cs"/>
              </a:rPr>
              <a:t> of </a:t>
            </a:r>
            <a:r>
              <a:rPr lang="sk-SK" sz="1200" kern="1200" dirty="0" err="1" smtClean="0">
                <a:solidFill>
                  <a:schemeClr val="tx1"/>
                </a:solidFill>
                <a:latin typeface="+mn-lt"/>
                <a:ea typeface="+mn-ea"/>
                <a:cs typeface="+mn-cs"/>
              </a:rPr>
              <a:t>three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towers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was</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built</a:t>
            </a:r>
            <a:r>
              <a:rPr lang="sk-SK" sz="1200" kern="1200" dirty="0" smtClean="0">
                <a:solidFill>
                  <a:schemeClr val="tx1"/>
                </a:solidFill>
                <a:latin typeface="+mn-lt"/>
                <a:ea typeface="+mn-ea"/>
                <a:cs typeface="+mn-cs"/>
              </a:rPr>
              <a:t> in </a:t>
            </a:r>
            <a:r>
              <a:rPr lang="sk-SK" sz="1200" kern="1200" dirty="0" err="1" smtClean="0">
                <a:solidFill>
                  <a:schemeClr val="tx1"/>
                </a:solidFill>
                <a:latin typeface="+mn-lt"/>
                <a:ea typeface="+mn-ea"/>
                <a:cs typeface="+mn-cs"/>
              </a:rPr>
              <a:t>Palaiopoli</a:t>
            </a:r>
            <a:r>
              <a:rPr lang="sk-SK" sz="1200" kern="1200" dirty="0" smtClean="0">
                <a:solidFill>
                  <a:schemeClr val="tx1"/>
                </a:solidFill>
                <a:latin typeface="+mn-lt"/>
                <a:ea typeface="+mn-ea"/>
                <a:cs typeface="+mn-cs"/>
              </a:rPr>
              <a:t> on </a:t>
            </a:r>
            <a:r>
              <a:rPr lang="sk-SK" sz="1200" kern="1200" dirty="0" err="1" smtClean="0">
                <a:solidFill>
                  <a:schemeClr val="tx1"/>
                </a:solidFill>
                <a:latin typeface="+mn-lt"/>
                <a:ea typeface="+mn-ea"/>
                <a:cs typeface="+mn-cs"/>
              </a:rPr>
              <a:t>the</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imposing</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rocky</a:t>
            </a:r>
            <a:r>
              <a:rPr lang="sk-SK" sz="1200" kern="1200" dirty="0" smtClean="0">
                <a:solidFill>
                  <a:schemeClr val="tx1"/>
                </a:solidFill>
                <a:latin typeface="+mn-lt"/>
                <a:ea typeface="+mn-ea"/>
                <a:cs typeface="+mn-cs"/>
              </a:rPr>
              <a:t> </a:t>
            </a:r>
            <a:r>
              <a:rPr lang="sk-SK" sz="1200" kern="1200" dirty="0" err="1" smtClean="0">
                <a:solidFill>
                  <a:schemeClr val="tx1"/>
                </a:solidFill>
                <a:latin typeface="+mn-lt"/>
                <a:ea typeface="+mn-ea"/>
                <a:cs typeface="+mn-cs"/>
              </a:rPr>
              <a:t>hill</a:t>
            </a:r>
            <a:r>
              <a:rPr lang="sk-SK"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20</a:t>
            </a:fld>
            <a:endParaRPr lang="el-GR"/>
          </a:p>
        </p:txBody>
      </p:sp>
    </p:spTree>
    <p:extLst>
      <p:ext uri="{BB962C8B-B14F-4D97-AF65-F5344CB8AC3E}">
        <p14:creationId xmlns:p14="http://schemas.microsoft.com/office/powerpoint/2010/main" val="212284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23</a:t>
            </a:fld>
            <a:endParaRPr lang="el-GR"/>
          </a:p>
        </p:txBody>
      </p:sp>
    </p:spTree>
    <p:extLst>
      <p:ext uri="{BB962C8B-B14F-4D97-AF65-F5344CB8AC3E}">
        <p14:creationId xmlns:p14="http://schemas.microsoft.com/office/powerpoint/2010/main" val="476796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24</a:t>
            </a:fld>
            <a:endParaRPr lang="el-GR"/>
          </a:p>
        </p:txBody>
      </p:sp>
    </p:spTree>
    <p:extLst>
      <p:ext uri="{BB962C8B-B14F-4D97-AF65-F5344CB8AC3E}">
        <p14:creationId xmlns:p14="http://schemas.microsoft.com/office/powerpoint/2010/main" val="862591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2</a:t>
            </a:fld>
            <a:endParaRPr lang="el-GR"/>
          </a:p>
        </p:txBody>
      </p:sp>
    </p:spTree>
    <p:extLst>
      <p:ext uri="{BB962C8B-B14F-4D97-AF65-F5344CB8AC3E}">
        <p14:creationId xmlns:p14="http://schemas.microsoft.com/office/powerpoint/2010/main" val="1596692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25</a:t>
            </a:fld>
            <a:endParaRPr lang="el-GR"/>
          </a:p>
        </p:txBody>
      </p:sp>
    </p:spTree>
    <p:extLst>
      <p:ext uri="{BB962C8B-B14F-4D97-AF65-F5344CB8AC3E}">
        <p14:creationId xmlns:p14="http://schemas.microsoft.com/office/powerpoint/2010/main" val="366160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27</a:t>
            </a:fld>
            <a:endParaRPr lang="el-GR"/>
          </a:p>
        </p:txBody>
      </p:sp>
    </p:spTree>
    <p:extLst>
      <p:ext uri="{BB962C8B-B14F-4D97-AF65-F5344CB8AC3E}">
        <p14:creationId xmlns:p14="http://schemas.microsoft.com/office/powerpoint/2010/main" val="1422969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28</a:t>
            </a:fld>
            <a:endParaRPr lang="el-GR"/>
          </a:p>
        </p:txBody>
      </p:sp>
    </p:spTree>
    <p:extLst>
      <p:ext uri="{BB962C8B-B14F-4D97-AF65-F5344CB8AC3E}">
        <p14:creationId xmlns:p14="http://schemas.microsoft.com/office/powerpoint/2010/main" val="1301296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29</a:t>
            </a:fld>
            <a:endParaRPr lang="el-GR"/>
          </a:p>
        </p:txBody>
      </p:sp>
    </p:spTree>
    <p:extLst>
      <p:ext uri="{BB962C8B-B14F-4D97-AF65-F5344CB8AC3E}">
        <p14:creationId xmlns:p14="http://schemas.microsoft.com/office/powerpoint/2010/main" val="1086915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30</a:t>
            </a:fld>
            <a:endParaRPr lang="el-GR"/>
          </a:p>
        </p:txBody>
      </p:sp>
    </p:spTree>
    <p:extLst>
      <p:ext uri="{BB962C8B-B14F-4D97-AF65-F5344CB8AC3E}">
        <p14:creationId xmlns:p14="http://schemas.microsoft.com/office/powerpoint/2010/main" val="1801154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31</a:t>
            </a:fld>
            <a:endParaRPr lang="el-GR"/>
          </a:p>
        </p:txBody>
      </p:sp>
    </p:spTree>
    <p:extLst>
      <p:ext uri="{BB962C8B-B14F-4D97-AF65-F5344CB8AC3E}">
        <p14:creationId xmlns:p14="http://schemas.microsoft.com/office/powerpoint/2010/main" val="32465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32</a:t>
            </a:fld>
            <a:endParaRPr lang="el-GR"/>
          </a:p>
        </p:txBody>
      </p:sp>
    </p:spTree>
    <p:extLst>
      <p:ext uri="{BB962C8B-B14F-4D97-AF65-F5344CB8AC3E}">
        <p14:creationId xmlns:p14="http://schemas.microsoft.com/office/powerpoint/2010/main" val="1320647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34</a:t>
            </a:fld>
            <a:endParaRPr lang="el-GR"/>
          </a:p>
        </p:txBody>
      </p:sp>
    </p:spTree>
    <p:extLst>
      <p:ext uri="{BB962C8B-B14F-4D97-AF65-F5344CB8AC3E}">
        <p14:creationId xmlns:p14="http://schemas.microsoft.com/office/powerpoint/2010/main" val="1080248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35</a:t>
            </a:fld>
            <a:endParaRPr lang="el-GR"/>
          </a:p>
        </p:txBody>
      </p:sp>
    </p:spTree>
    <p:extLst>
      <p:ext uri="{BB962C8B-B14F-4D97-AF65-F5344CB8AC3E}">
        <p14:creationId xmlns:p14="http://schemas.microsoft.com/office/powerpoint/2010/main" val="768943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38</a:t>
            </a:fld>
            <a:endParaRPr lang="el-GR"/>
          </a:p>
        </p:txBody>
      </p:sp>
    </p:spTree>
    <p:extLst>
      <p:ext uri="{BB962C8B-B14F-4D97-AF65-F5344CB8AC3E}">
        <p14:creationId xmlns:p14="http://schemas.microsoft.com/office/powerpoint/2010/main" val="42250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3</a:t>
            </a:fld>
            <a:endParaRPr lang="el-GR"/>
          </a:p>
        </p:txBody>
      </p:sp>
    </p:spTree>
    <p:extLst>
      <p:ext uri="{BB962C8B-B14F-4D97-AF65-F5344CB8AC3E}">
        <p14:creationId xmlns:p14="http://schemas.microsoft.com/office/powerpoint/2010/main" val="1228951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41</a:t>
            </a:fld>
            <a:endParaRPr lang="el-GR"/>
          </a:p>
        </p:txBody>
      </p:sp>
    </p:spTree>
    <p:extLst>
      <p:ext uri="{BB962C8B-B14F-4D97-AF65-F5344CB8AC3E}">
        <p14:creationId xmlns:p14="http://schemas.microsoft.com/office/powerpoint/2010/main" val="1371806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43</a:t>
            </a:fld>
            <a:endParaRPr lang="el-GR"/>
          </a:p>
        </p:txBody>
      </p:sp>
    </p:spTree>
    <p:extLst>
      <p:ext uri="{BB962C8B-B14F-4D97-AF65-F5344CB8AC3E}">
        <p14:creationId xmlns:p14="http://schemas.microsoft.com/office/powerpoint/2010/main" val="884867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44</a:t>
            </a:fld>
            <a:endParaRPr lang="el-GR"/>
          </a:p>
        </p:txBody>
      </p:sp>
    </p:spTree>
    <p:extLst>
      <p:ext uri="{BB962C8B-B14F-4D97-AF65-F5344CB8AC3E}">
        <p14:creationId xmlns:p14="http://schemas.microsoft.com/office/powerpoint/2010/main" val="1338790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solidFill>
                  <a:schemeClr val="bg1"/>
                </a:solidFill>
              </a:rPr>
              <a:t>(καθώς δεν τα κατάφερνε εξίσου καλά με την υγρασία)</a:t>
            </a:r>
          </a:p>
          <a:p>
            <a:r>
              <a:rPr lang="el-GR" b="1" dirty="0" smtClean="0">
                <a:solidFill>
                  <a:schemeClr val="bg1"/>
                </a:solidFill>
              </a:rPr>
              <a:t>Επίσης λειτουργούσε και σαν ένα</a:t>
            </a:r>
            <a:r>
              <a:rPr lang="el-GR" b="1" baseline="0" dirty="0" smtClean="0">
                <a:solidFill>
                  <a:schemeClr val="bg1"/>
                </a:solidFill>
              </a:rPr>
              <a:t> απόκρυφο σημείο συνάντησης για ερωτευμένα ζευγάρια!</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45</a:t>
            </a:fld>
            <a:endParaRPr lang="el-GR"/>
          </a:p>
        </p:txBody>
      </p:sp>
    </p:spTree>
    <p:extLst>
      <p:ext uri="{BB962C8B-B14F-4D97-AF65-F5344CB8AC3E}">
        <p14:creationId xmlns:p14="http://schemas.microsoft.com/office/powerpoint/2010/main" val="283204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46</a:t>
            </a:fld>
            <a:endParaRPr lang="el-GR"/>
          </a:p>
        </p:txBody>
      </p:sp>
    </p:spTree>
    <p:extLst>
      <p:ext uri="{BB962C8B-B14F-4D97-AF65-F5344CB8AC3E}">
        <p14:creationId xmlns:p14="http://schemas.microsoft.com/office/powerpoint/2010/main" val="1174541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48</a:t>
            </a:fld>
            <a:endParaRPr lang="el-GR"/>
          </a:p>
        </p:txBody>
      </p:sp>
    </p:spTree>
    <p:extLst>
      <p:ext uri="{BB962C8B-B14F-4D97-AF65-F5344CB8AC3E}">
        <p14:creationId xmlns:p14="http://schemas.microsoft.com/office/powerpoint/2010/main" val="2091674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49</a:t>
            </a:fld>
            <a:endParaRPr lang="el-GR"/>
          </a:p>
        </p:txBody>
      </p:sp>
    </p:spTree>
    <p:extLst>
      <p:ext uri="{BB962C8B-B14F-4D97-AF65-F5344CB8AC3E}">
        <p14:creationId xmlns:p14="http://schemas.microsoft.com/office/powerpoint/2010/main" val="970394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smtClean="0">
                <a:solidFill>
                  <a:schemeClr val="tx1"/>
                </a:solidFill>
                <a:latin typeface="+mn-lt"/>
                <a:ea typeface="+mn-ea"/>
                <a:cs typeface="+mn-cs"/>
              </a:rPr>
              <a:t>Η ‘θηραϊκή γη’ είναι μια φυσική ποζολάνη (υλικό με ιδιότητες παραπλήσιες με αυτές του τσιμέντου) ηφαιστειογενούς προέλευσης, που χρησιμοποιείται κυρίως ως μονωτικό υλικό.</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56</a:t>
            </a:fld>
            <a:endParaRPr lang="el-GR"/>
          </a:p>
        </p:txBody>
      </p:sp>
    </p:spTree>
    <p:extLst>
      <p:ext uri="{BB962C8B-B14F-4D97-AF65-F5344CB8AC3E}">
        <p14:creationId xmlns:p14="http://schemas.microsoft.com/office/powerpoint/2010/main" val="1553389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smtClean="0"/>
              <a:t>Σε</a:t>
            </a:r>
            <a:r>
              <a:rPr lang="el-GR" b="1" baseline="0" dirty="0" smtClean="0"/>
              <a:t> τόπους όπως η Τζια, που συναντάται σχιστόλιθος σε μεγάλες διαστάσεις, συχνά η οροφή ακολουθεί την λογική των μεγαλιθικών πρωτόγονων κατασκευών (βλ. Μάνη) οπότε οι περιμετρικοί τοίχοι συγκλίνουν προς την οροφή και εν συνεχεία σκεπάζονται με μονολιθικά κομμάτια από σχιστόλιθο.</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60</a:t>
            </a:fld>
            <a:endParaRPr lang="el-GR"/>
          </a:p>
        </p:txBody>
      </p:sp>
    </p:spTree>
    <p:extLst>
      <p:ext uri="{BB962C8B-B14F-4D97-AF65-F5344CB8AC3E}">
        <p14:creationId xmlns:p14="http://schemas.microsoft.com/office/powerpoint/2010/main" val="1888270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61</a:t>
            </a:fld>
            <a:endParaRPr lang="el-GR"/>
          </a:p>
        </p:txBody>
      </p:sp>
    </p:spTree>
    <p:extLst>
      <p:ext uri="{BB962C8B-B14F-4D97-AF65-F5344CB8AC3E}">
        <p14:creationId xmlns:p14="http://schemas.microsoft.com/office/powerpoint/2010/main" val="1735224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5</a:t>
            </a:fld>
            <a:endParaRPr lang="el-GR"/>
          </a:p>
        </p:txBody>
      </p:sp>
    </p:spTree>
    <p:extLst>
      <p:ext uri="{BB962C8B-B14F-4D97-AF65-F5344CB8AC3E}">
        <p14:creationId xmlns:p14="http://schemas.microsoft.com/office/powerpoint/2010/main" val="98743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smtClean="0">
                <a:solidFill>
                  <a:schemeClr val="tx1"/>
                </a:solidFill>
                <a:latin typeface="+mn-lt"/>
                <a:ea typeface="+mn-ea"/>
                <a:cs typeface="+mn-cs"/>
              </a:rPr>
              <a:t>Μπορούμε να ξεχωρίσουμε τα σπίτια σε αγροτικά, απλά λαϊκά και αρχοντικά. Τα πρώτα ήταν κατά κανόνα ασοβάντιστα</a:t>
            </a:r>
            <a:r>
              <a:rPr lang="el-GR" sz="1200" kern="1200" baseline="0" dirty="0" smtClean="0">
                <a:solidFill>
                  <a:schemeClr val="tx1"/>
                </a:solidFill>
                <a:latin typeface="+mn-lt"/>
                <a:ea typeface="+mn-ea"/>
                <a:cs typeface="+mn-cs"/>
              </a:rPr>
              <a:t> και είχαν το φυσικό χρώμα της ξερολιθιάς. Τα δεύτερα χρησιμοποιούσαν την μαρμαρόσκονη σε συνδυασμό με χώμα, και το μίγμα τοποθετείτο ανάμεσα στους αρμούς της λιθοδομής για συνδετικούς λόγους. Τα τρίτα είχαν την πολυτέλεια της μαρμαρόσκονης (τελική στρώση μαρμαροκονίας, όπως στα νεοκλασικά, και επομένως μπορούσαν να </a:t>
            </a:r>
            <a:r>
              <a:rPr lang="el-GR" sz="1200" kern="1200" baseline="0" dirty="0" err="1" smtClean="0">
                <a:solidFill>
                  <a:schemeClr val="tx1"/>
                </a:solidFill>
                <a:latin typeface="+mn-lt"/>
                <a:ea typeface="+mn-ea"/>
                <a:cs typeface="+mn-cs"/>
              </a:rPr>
              <a:t>επιχρωματιστούν</a:t>
            </a:r>
            <a:r>
              <a:rPr lang="el-GR" sz="1200" kern="1200" baseline="0" dirty="0" smtClean="0">
                <a:solidFill>
                  <a:schemeClr val="tx1"/>
                </a:solidFill>
                <a:latin typeface="+mn-lt"/>
                <a:ea typeface="+mn-ea"/>
                <a:cs typeface="+mn-cs"/>
              </a:rPr>
              <a:t> με χρωστική μέσα στην μαρμαροκονία σε όποιον χρωματισμό ήθελαν οι ιδιοκτήτες τους.</a:t>
            </a:r>
          </a:p>
          <a:p>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Τα λαϊκά (τα χωριάτικα) σπίτια, ήταν εξωτερικά επιχρισμένα μ’ ένα ιδιαίτερο τρόπο: μαρμαρόσκονη, που ανακατευόταν με νερό και χώμα (στη Σαντορίνη </a:t>
            </a:r>
            <a:r>
              <a:rPr lang="el-GR" sz="1200" kern="1200" dirty="0" err="1" smtClean="0">
                <a:solidFill>
                  <a:schemeClr val="tx1"/>
                </a:solidFill>
                <a:latin typeface="+mn-lt"/>
                <a:ea typeface="+mn-ea"/>
                <a:cs typeface="+mn-cs"/>
              </a:rPr>
              <a:t>άσπα</a:t>
            </a:r>
            <a:r>
              <a:rPr lang="el-GR" sz="1200" kern="1200" dirty="0" smtClean="0">
                <a:solidFill>
                  <a:schemeClr val="tx1"/>
                </a:solidFill>
                <a:latin typeface="+mn-lt"/>
                <a:ea typeface="+mn-ea"/>
                <a:cs typeface="+mn-cs"/>
              </a:rPr>
              <a:t>-τέφρα και λάσπη). Αυτό το μίγμα, σφηνώνονταν ανάμεσα στις μικρές πέτρες στον τοίχο, για να ενισχυθεί η τοιχοποιία. Επειδή η εξωτερική επιφάνεια δεν ήταν λεία, δεν μπορούσαν να την τρίψουν ομοιόμορφα όταν στέγνωνε. Έτσι λοιπόν, με τη μύτη τού μυστριού, περνούσαν το μίγμα τον σοβά κατά μήκος του τοίχου. Η πιεσμένη λάσπη, έκανε καλύτερη πρόσφυση και κάλυπτε την τοιχοποιία. Επειδή έπρεπε το μίγμα του σοβά να είναι κάπως νωπό για να μην ξεραθεί και καταρρεύσει, ασβέστωναν τον τοίχο 2-3 φορές το χρόνο, κυρίως πριν από το καλοκαίρι κι έπαιρνε το σπίτι, την άσπρη, καθαρή του όψη.</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62</a:t>
            </a:fld>
            <a:endParaRPr lang="el-GR"/>
          </a:p>
        </p:txBody>
      </p:sp>
    </p:spTree>
    <p:extLst>
      <p:ext uri="{BB962C8B-B14F-4D97-AF65-F5344CB8AC3E}">
        <p14:creationId xmlns:p14="http://schemas.microsoft.com/office/powerpoint/2010/main" val="510285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63</a:t>
            </a:fld>
            <a:endParaRPr lang="el-GR"/>
          </a:p>
        </p:txBody>
      </p:sp>
    </p:spTree>
    <p:extLst>
      <p:ext uri="{BB962C8B-B14F-4D97-AF65-F5344CB8AC3E}">
        <p14:creationId xmlns:p14="http://schemas.microsoft.com/office/powerpoint/2010/main" val="2699650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65</a:t>
            </a:fld>
            <a:endParaRPr lang="el-GR"/>
          </a:p>
        </p:txBody>
      </p:sp>
    </p:spTree>
    <p:extLst>
      <p:ext uri="{BB962C8B-B14F-4D97-AF65-F5344CB8AC3E}">
        <p14:creationId xmlns:p14="http://schemas.microsoft.com/office/powerpoint/2010/main" val="401629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66</a:t>
            </a:fld>
            <a:endParaRPr lang="el-GR"/>
          </a:p>
        </p:txBody>
      </p:sp>
    </p:spTree>
    <p:extLst>
      <p:ext uri="{BB962C8B-B14F-4D97-AF65-F5344CB8AC3E}">
        <p14:creationId xmlns:p14="http://schemas.microsoft.com/office/powerpoint/2010/main" val="13717611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Επιρροές </a:t>
            </a:r>
            <a:r>
              <a:rPr lang="el-GR" dirty="0" err="1" smtClean="0"/>
              <a:t>υστερο</a:t>
            </a:r>
            <a:r>
              <a:rPr lang="el-GR" dirty="0" smtClean="0"/>
              <a:t>-γοτθικής περιόδου</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68</a:t>
            </a:fld>
            <a:endParaRPr lang="el-GR"/>
          </a:p>
        </p:txBody>
      </p:sp>
    </p:spTree>
    <p:extLst>
      <p:ext uri="{BB962C8B-B14F-4D97-AF65-F5344CB8AC3E}">
        <p14:creationId xmlns:p14="http://schemas.microsoft.com/office/powerpoint/2010/main" val="18148322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smtClean="0">
                <a:solidFill>
                  <a:schemeClr val="tx1"/>
                </a:solidFill>
                <a:latin typeface="+mn-lt"/>
                <a:ea typeface="+mn-ea"/>
                <a:cs typeface="+mn-cs"/>
              </a:rPr>
              <a:t>Η τέχνη των «ξυστών» διατηρείται μέχρι σήμερα.</a:t>
            </a:r>
          </a:p>
          <a:p>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Το τσιμέντο, ο ασβέστης και η άμμος θαλάσσης αναμειγνύονται και απλώνονται με μυστρί στην επιφάνεια των οικοδομημάτων. Στη συνέχεια, η επιφάνεια αυτή καλύπτεται με ρευστό ασβέστη (</a:t>
            </a:r>
            <a:r>
              <a:rPr lang="el-GR" sz="1200" kern="1200" dirty="0" err="1" smtClean="0">
                <a:solidFill>
                  <a:schemeClr val="tx1"/>
                </a:solidFill>
                <a:latin typeface="+mn-lt"/>
                <a:ea typeface="+mn-ea"/>
                <a:cs typeface="+mn-cs"/>
              </a:rPr>
              <a:t>γαλάτσωμα</a:t>
            </a:r>
            <a:r>
              <a:rPr lang="el-GR" sz="1200" kern="1200" dirty="0" smtClean="0">
                <a:solidFill>
                  <a:schemeClr val="tx1"/>
                </a:solidFill>
                <a:latin typeface="+mn-lt"/>
                <a:ea typeface="+mn-ea"/>
                <a:cs typeface="+mn-cs"/>
              </a:rPr>
              <a:t>) και γίνεται άσπρη. Μόλις στεγνώσει, χαράσσονται πάνω σ’ αυτήν  με φορά από πάνω προς τα κάτω σε οριζόντιες ζώνες, μοτίβα με τη βοήθεια διαφόρων εργαλείων όπως ο διαβήτης, το αλφάδι, το μέτρο, και η μεταλλική γραφίδα.</a:t>
            </a:r>
          </a:p>
          <a:p>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Το επόμενο βήμα είναι να ξυστεί η επιφάνεια του ασβέστη. Αυτό γίνεται με ένα πιρούνι. Μόλις φύγει ο ασβέστης, εμφανίζεται το σκούρο υπόστρωμα και διαμορφώνονται τα μοτίβα που είναι στην πλειοψηφία τους γεωμετρικά( τρίγωνα, ρόμβοι, κύκλοι, ημικύκλια, </a:t>
            </a:r>
            <a:r>
              <a:rPr lang="el-GR" sz="1200" kern="1200" dirty="0" err="1" smtClean="0">
                <a:solidFill>
                  <a:schemeClr val="tx1"/>
                </a:solidFill>
                <a:latin typeface="+mn-lt"/>
                <a:ea typeface="+mn-ea"/>
                <a:cs typeface="+mn-cs"/>
              </a:rPr>
              <a:t>ψαροκόκκαλα</a:t>
            </a:r>
            <a:r>
              <a:rPr lang="el-GR" sz="1200" kern="1200" dirty="0" smtClean="0">
                <a:solidFill>
                  <a:schemeClr val="tx1"/>
                </a:solidFill>
                <a:latin typeface="+mn-lt"/>
                <a:ea typeface="+mn-ea"/>
                <a:cs typeface="+mn-cs"/>
              </a:rPr>
              <a:t>). Κάποιες ονομασίες που έχουν δοθεί σε μοτίβα είναι αλυσίδα, σημαία, κουβαρίστρα, δισκοπότηρο, </a:t>
            </a:r>
            <a:r>
              <a:rPr lang="el-GR" sz="1200" kern="1200" dirty="0" err="1" smtClean="0">
                <a:solidFill>
                  <a:schemeClr val="tx1"/>
                </a:solidFill>
                <a:latin typeface="+mn-lt"/>
                <a:ea typeface="+mn-ea"/>
                <a:cs typeface="+mn-cs"/>
              </a:rPr>
              <a:t>μυλόπανο</a:t>
            </a:r>
            <a:r>
              <a:rPr lang="el-GR"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1451DD1-ED68-458C-8CE6-6EEF9A81834B}" type="slidenum">
              <a:rPr lang="el-GR" smtClean="0"/>
              <a:t>70</a:t>
            </a:fld>
            <a:endParaRPr lang="el-GR"/>
          </a:p>
        </p:txBody>
      </p:sp>
    </p:spTree>
    <p:extLst>
      <p:ext uri="{BB962C8B-B14F-4D97-AF65-F5344CB8AC3E}">
        <p14:creationId xmlns:p14="http://schemas.microsoft.com/office/powerpoint/2010/main" val="1523642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smtClean="0">
                <a:solidFill>
                  <a:schemeClr val="tx1"/>
                </a:solidFill>
                <a:latin typeface="+mn-lt"/>
                <a:ea typeface="+mn-ea"/>
                <a:cs typeface="+mn-cs"/>
              </a:rPr>
              <a:t>Παλιότερα οι τεχνίτες τοποθετούσαν τα βότσαλα καρφώνοντάς τα απευθείας σε πατημένο και βρεγμένο έδαφος και στη συνέχεια γέμιζαν τα κενά με στεγνή κοσκινισμένη άμμο, με κίνδυνο όμως τα βότσαλα να </a:t>
            </a:r>
            <a:r>
              <a:rPr lang="el-GR" sz="1200" kern="1200" dirty="0" err="1" smtClean="0">
                <a:solidFill>
                  <a:schemeClr val="tx1"/>
                </a:solidFill>
                <a:latin typeface="+mn-lt"/>
                <a:ea typeface="+mn-ea"/>
                <a:cs typeface="+mn-cs"/>
              </a:rPr>
              <a:t>αποσπασθούν</a:t>
            </a:r>
            <a:r>
              <a:rPr lang="el-GR" sz="1200" kern="1200" dirty="0" smtClean="0">
                <a:solidFill>
                  <a:schemeClr val="tx1"/>
                </a:solidFill>
                <a:latin typeface="+mn-lt"/>
                <a:ea typeface="+mn-ea"/>
                <a:cs typeface="+mn-cs"/>
              </a:rPr>
              <a:t> και το σχέδιο να ξεφτίζει. Αργότερα επάνω σε, στρωμένο συνήθως με κοκκινόχωμα και </a:t>
            </a:r>
            <a:r>
              <a:rPr lang="el-GR" sz="1200" kern="1200" dirty="0" err="1" smtClean="0">
                <a:solidFill>
                  <a:schemeClr val="tx1"/>
                </a:solidFill>
                <a:latin typeface="+mn-lt"/>
                <a:ea typeface="+mn-ea"/>
                <a:cs typeface="+mn-cs"/>
              </a:rPr>
              <a:t>νταμαρίσια</a:t>
            </a:r>
            <a:r>
              <a:rPr lang="el-GR" sz="1200" kern="1200" dirty="0" smtClean="0">
                <a:solidFill>
                  <a:schemeClr val="tx1"/>
                </a:solidFill>
                <a:latin typeface="+mn-lt"/>
                <a:ea typeface="+mn-ea"/>
                <a:cs typeface="+mn-cs"/>
              </a:rPr>
              <a:t> άμμο, βρεγμένο έδαφος, χύνεται λάσπη από άμμο θαλάσσης και ασβέστη σε περιορισμένη με καδρόνια επιφάνεια και καρφώνονται τα βότσαλα πριν στεγνώσει η λάσπη. Τα σχέδια αποτυπώνονται στη λάσπη χαράσσοντας το περίγραμμά τους και μετά αφαιρούνται. Μετά το στρώσιμο τα κενά γεμίζονται με κοσκινισμένη άμμο και τέλος τα βότσαλα χτυπιούνται με έναν ξύλινο κόπανο, σκουπίζεται η περίσσια άμμος και καταβρέχεται κατά διαστήματα.</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dirty="0" smtClean="0">
                <a:solidFill>
                  <a:schemeClr val="bg1"/>
                </a:solidFill>
              </a:rPr>
              <a:t>Η κατασκευή αυτή έχει το επιπλέον πλεονέκτημα να μπορεί να ‘φυλακίσει’ το νερό όταν καταβρεχτεί και επομένως να δροσίζει το άμεσό της περιβάλλον.</a:t>
            </a:r>
          </a:p>
        </p:txBody>
      </p:sp>
      <p:sp>
        <p:nvSpPr>
          <p:cNvPr id="4" name="Slide Number Placeholder 3"/>
          <p:cNvSpPr>
            <a:spLocks noGrp="1"/>
          </p:cNvSpPr>
          <p:nvPr>
            <p:ph type="sldNum" sz="quarter" idx="10"/>
          </p:nvPr>
        </p:nvSpPr>
        <p:spPr/>
        <p:txBody>
          <a:bodyPr/>
          <a:lstStyle/>
          <a:p>
            <a:fld id="{C1451DD1-ED68-458C-8CE6-6EEF9A81834B}" type="slidenum">
              <a:rPr lang="el-GR" smtClean="0"/>
              <a:t>71</a:t>
            </a:fld>
            <a:endParaRPr lang="el-GR"/>
          </a:p>
        </p:txBody>
      </p:sp>
    </p:spTree>
    <p:extLst>
      <p:ext uri="{BB962C8B-B14F-4D97-AF65-F5344CB8AC3E}">
        <p14:creationId xmlns:p14="http://schemas.microsoft.com/office/powerpoint/2010/main" val="1145136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72</a:t>
            </a:fld>
            <a:endParaRPr lang="el-GR"/>
          </a:p>
        </p:txBody>
      </p:sp>
    </p:spTree>
    <p:extLst>
      <p:ext uri="{BB962C8B-B14F-4D97-AF65-F5344CB8AC3E}">
        <p14:creationId xmlns:p14="http://schemas.microsoft.com/office/powerpoint/2010/main" val="1621241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77</a:t>
            </a:fld>
            <a:endParaRPr lang="el-GR"/>
          </a:p>
        </p:txBody>
      </p:sp>
    </p:spTree>
    <p:extLst>
      <p:ext uri="{BB962C8B-B14F-4D97-AF65-F5344CB8AC3E}">
        <p14:creationId xmlns:p14="http://schemas.microsoft.com/office/powerpoint/2010/main" val="2497287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78</a:t>
            </a:fld>
            <a:endParaRPr lang="el-GR"/>
          </a:p>
        </p:txBody>
      </p:sp>
    </p:spTree>
    <p:extLst>
      <p:ext uri="{BB962C8B-B14F-4D97-AF65-F5344CB8AC3E}">
        <p14:creationId xmlns:p14="http://schemas.microsoft.com/office/powerpoint/2010/main" val="799065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6</a:t>
            </a:fld>
            <a:endParaRPr lang="el-GR"/>
          </a:p>
        </p:txBody>
      </p:sp>
    </p:spTree>
    <p:extLst>
      <p:ext uri="{BB962C8B-B14F-4D97-AF65-F5344CB8AC3E}">
        <p14:creationId xmlns:p14="http://schemas.microsoft.com/office/powerpoint/2010/main" val="816497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85</a:t>
            </a:fld>
            <a:endParaRPr lang="el-GR"/>
          </a:p>
        </p:txBody>
      </p:sp>
    </p:spTree>
    <p:extLst>
      <p:ext uri="{BB962C8B-B14F-4D97-AF65-F5344CB8AC3E}">
        <p14:creationId xmlns:p14="http://schemas.microsoft.com/office/powerpoint/2010/main" val="4809445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smtClean="0"/>
              <a:t>Φιλιππίδης, σύμφωνα με τον </a:t>
            </a:r>
            <a:r>
              <a:rPr lang="el-GR" b="1" dirty="0" err="1" smtClean="0"/>
              <a:t>Ράποπορτ</a:t>
            </a:r>
            <a:r>
              <a:rPr lang="el-GR" b="1" dirty="0" smtClean="0"/>
              <a:t>.</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86</a:t>
            </a:fld>
            <a:endParaRPr lang="el-GR"/>
          </a:p>
        </p:txBody>
      </p:sp>
    </p:spTree>
    <p:extLst>
      <p:ext uri="{BB962C8B-B14F-4D97-AF65-F5344CB8AC3E}">
        <p14:creationId xmlns:p14="http://schemas.microsoft.com/office/powerpoint/2010/main" val="16234183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Φιλιππίδης, σύμφωνα με τον </a:t>
            </a:r>
            <a:r>
              <a:rPr lang="el-GR" b="1" dirty="0" err="1" smtClean="0"/>
              <a:t>Ράποπορτ</a:t>
            </a:r>
            <a:r>
              <a:rPr lang="el-GR" b="1" smtClean="0"/>
              <a:t>.</a:t>
            </a:r>
          </a:p>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87</a:t>
            </a:fld>
            <a:endParaRPr lang="el-GR"/>
          </a:p>
        </p:txBody>
      </p:sp>
    </p:spTree>
    <p:extLst>
      <p:ext uri="{BB962C8B-B14F-4D97-AF65-F5344CB8AC3E}">
        <p14:creationId xmlns:p14="http://schemas.microsoft.com/office/powerpoint/2010/main" val="5156000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88</a:t>
            </a:fld>
            <a:endParaRPr lang="el-GR"/>
          </a:p>
        </p:txBody>
      </p:sp>
    </p:spTree>
    <p:extLst>
      <p:ext uri="{BB962C8B-B14F-4D97-AF65-F5344CB8AC3E}">
        <p14:creationId xmlns:p14="http://schemas.microsoft.com/office/powerpoint/2010/main" val="708640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7</a:t>
            </a:fld>
            <a:endParaRPr lang="el-GR"/>
          </a:p>
        </p:txBody>
      </p:sp>
    </p:spTree>
    <p:extLst>
      <p:ext uri="{BB962C8B-B14F-4D97-AF65-F5344CB8AC3E}">
        <p14:creationId xmlns:p14="http://schemas.microsoft.com/office/powerpoint/2010/main" val="247676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smtClean="0"/>
              <a:t>Όσο περισσότερο εκλείπει η σχέση με την τοπική αγροτική παραγωγή και την γαιοκτησία, δηλαδή όσο περισσότερο αστικοποιούνται οι οικισμοί, τόσο</a:t>
            </a:r>
            <a:r>
              <a:rPr lang="el-GR" b="1" baseline="0" dirty="0" smtClean="0"/>
              <a:t> περισσότερο εμφανίζονται να εκδηλώνονται εξωτερικές επιρροές και νέες ‘μόδες’</a:t>
            </a:r>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8</a:t>
            </a:fld>
            <a:endParaRPr lang="el-GR"/>
          </a:p>
        </p:txBody>
      </p:sp>
    </p:spTree>
    <p:extLst>
      <p:ext uri="{BB962C8B-B14F-4D97-AF65-F5344CB8AC3E}">
        <p14:creationId xmlns:p14="http://schemas.microsoft.com/office/powerpoint/2010/main" val="2282600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9</a:t>
            </a:fld>
            <a:endParaRPr lang="el-GR"/>
          </a:p>
        </p:txBody>
      </p:sp>
    </p:spTree>
    <p:extLst>
      <p:ext uri="{BB962C8B-B14F-4D97-AF65-F5344CB8AC3E}">
        <p14:creationId xmlns:p14="http://schemas.microsoft.com/office/powerpoint/2010/main" val="1414619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fld id="{C1451DD1-ED68-458C-8CE6-6EEF9A81834B}" type="slidenum">
              <a:rPr lang="el-GR" smtClean="0"/>
              <a:t>10</a:t>
            </a:fld>
            <a:endParaRPr lang="el-GR"/>
          </a:p>
        </p:txBody>
      </p:sp>
    </p:spTree>
    <p:extLst>
      <p:ext uri="{BB962C8B-B14F-4D97-AF65-F5344CB8AC3E}">
        <p14:creationId xmlns:p14="http://schemas.microsoft.com/office/powerpoint/2010/main" val="924850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4184803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763253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808010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913277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5622254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4094054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308298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0897634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90958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580857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71105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5574133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389150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6580088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3204032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3222108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1486265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8020855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7802389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3089214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1390415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775599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4595717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9038063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9104270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24298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299643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380118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184004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3583661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294472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956011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800128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2793287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7229419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4567705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8534911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5289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6570935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1334468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0715096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16216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4600631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9586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4007723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1541260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2377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107613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978236"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1" y="3493008"/>
            <a:ext cx="2978235"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2334055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9112464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7385802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1203081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3374918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34032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379092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842499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089131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4913534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236342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0657847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1461759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9757630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6927245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8450495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8625910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76992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80045062"/>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5072532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34082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4275264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673841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6069136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2593807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48640020"/>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3025331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318805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44870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834641" cy="2377440"/>
          </a:xfrm>
        </p:spPr>
        <p:txBody>
          <a:bodyPr anchor="b">
            <a:normAutofit/>
          </a:bodyPr>
          <a:lstStyle>
            <a:lvl1pPr>
              <a:defRPr sz="3600" b="0" baseline="0"/>
            </a:lvl1pPr>
          </a:lstStyle>
          <a:p>
            <a:r>
              <a:rPr lang="el-GR" dirty="0" smtClean="0"/>
              <a:t>Στυλ κύριου τίτλου</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1461526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586B75A-687E-405C-8A0B-8D00578BA2C3}" type="datetimeFigureOut">
              <a:rPr lang="en-US" smtClean="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19345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574150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839788" y="2505075"/>
            <a:ext cx="5157787" cy="3684588"/>
          </a:xfrm>
        </p:spPr>
        <p:txBody>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12/21/2015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049882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12/21/2015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553420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12/21/2015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32097046"/>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5183188" y="987425"/>
            <a:ext cx="6172200" cy="4873625"/>
          </a:xfrm>
        </p:spPr>
        <p:txBody>
          <a:bodyPr anchor="b"/>
          <a:lstStyle>
            <a:lvl1pPr marL="0" indent="0" algn="r">
              <a:buNone/>
              <a:defRPr sz="3200" i="1"/>
            </a:lvl1pPr>
            <a:lvl2pPr marL="457200" indent="0" algn="r">
              <a:buNone/>
              <a:defRPr sz="2800" i="1"/>
            </a:lvl2pPr>
            <a:lvl3pPr marL="914400" indent="0" algn="r">
              <a:buNone/>
              <a:defRPr sz="2400" i="1"/>
            </a:lvl3pPr>
            <a:lvl4pPr marL="1371600" indent="0" algn="r">
              <a:buNone/>
              <a:defRPr sz="2000" i="1"/>
            </a:lvl4pPr>
            <a:lvl5pPr marL="1828800" indent="0" algn="r">
              <a:buNone/>
              <a:defRPr sz="2000" i="1"/>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39788" y="2428240"/>
            <a:ext cx="3932237" cy="3440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dirty="0" smtClean="0"/>
              <a:t>Στυλ υποδείγματος κειμένου</a:t>
            </a:r>
          </a:p>
        </p:txBody>
      </p:sp>
      <p:sp>
        <p:nvSpPr>
          <p:cNvPr id="5" name="Date Placeholder 4"/>
          <p:cNvSpPr>
            <a:spLocks noGrp="1"/>
          </p:cNvSpPr>
          <p:nvPr>
            <p:ph type="dt" sz="half" idx="10"/>
          </p:nvPr>
        </p:nvSpPr>
        <p:spPr/>
        <p:txBody>
          <a:bodyPr/>
          <a:lstStyle/>
          <a:p>
            <a:fld id="{5586B75A-687E-405C-8A0B-8D00578BA2C3}" type="datetimeFigureOut">
              <a:rPr lang="en-US" smtClean="0"/>
              <a:pPr/>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28439329"/>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335279" y="449262"/>
            <a:ext cx="3239770" cy="1119188"/>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935414" y="1"/>
            <a:ext cx="8256586"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335278" y="1991360"/>
            <a:ext cx="3239771" cy="39420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dirty="0" smtClean="0"/>
              <a:t>Στυλ υποδείγματος κειμένου</a:t>
            </a:r>
          </a:p>
        </p:txBody>
      </p:sp>
      <p:sp>
        <p:nvSpPr>
          <p:cNvPr id="5" name="Date Placeholder 4"/>
          <p:cNvSpPr>
            <a:spLocks noGrp="1"/>
          </p:cNvSpPr>
          <p:nvPr>
            <p:ph type="dt" sz="half" idx="10"/>
          </p:nvPr>
        </p:nvSpPr>
        <p:spPr/>
        <p:txBody>
          <a:bodyPr/>
          <a:lstStyle/>
          <a:p>
            <a:fld id="{5586B75A-687E-405C-8A0B-8D00578BA2C3}" type="datetimeFigureOut">
              <a:rPr lang="en-US" smtClean="0"/>
              <a:pPr/>
              <a:t>12/21/2015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8659646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pos="2479" userDrawn="1">
          <p15:clr>
            <a:srgbClr val="FBAE40"/>
          </p15:clr>
        </p15:guide>
        <p15:guide id="2" pos="2252"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45022459"/>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12/21/2015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32523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1" y="1143000"/>
            <a:ext cx="2910502" cy="2377440"/>
          </a:xfrm>
        </p:spPr>
        <p:txBody>
          <a:bodyPr anchor="b">
            <a:normAutofit/>
          </a:bodyPr>
          <a:lstStyle>
            <a:lvl1pPr>
              <a:defRPr sz="3600" b="0"/>
            </a:lvl1pPr>
          </a:lstStyle>
          <a:p>
            <a:r>
              <a:rPr lang="el-GR" dirty="0" smtClean="0"/>
              <a:t>Στυλ κύριου τίτλου</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1" y="3493008"/>
            <a:ext cx="2910501" cy="2322576"/>
          </a:xfrm>
        </p:spPr>
        <p:txBody>
          <a:bodyPr anchor="t">
            <a:normAutofit/>
          </a:bodyPr>
          <a:lstStyle>
            <a:lvl1pPr marL="0" indent="0">
              <a:lnSpc>
                <a:spcPct val="100000"/>
              </a:lnSpc>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8" name="Date Placeholder 7"/>
          <p:cNvSpPr>
            <a:spLocks noGrp="1"/>
          </p:cNvSpPr>
          <p:nvPr>
            <p:ph type="dt" sz="half" idx="10"/>
          </p:nvPr>
        </p:nvSpPr>
        <p:spPr/>
        <p:txBody>
          <a:bodyPr/>
          <a:lstStyle/>
          <a:p>
            <a:fld id="{5586B75A-687E-405C-8A0B-8D00578BA2C3}" type="datetimeFigureOut">
              <a:rPr lang="en-US" dirty="0"/>
              <a:pPr/>
              <a:t>12/21/2015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00374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12/21/2015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589559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12/21/2015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804972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12/21/2015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2467145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12/21/2015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2114160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12/21/2015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33681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12/21/2015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5250015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12/21/2015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1529755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12/21/2015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444679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8.xml"/><Relationship Id="rId6" Type="http://schemas.openxmlformats.org/officeDocument/2006/relationships/hyperlink" Target="https://creativecommons.org/licenses/by/2.0/" TargetMode="External"/><Relationship Id="rId5" Type="http://schemas.openxmlformats.org/officeDocument/2006/relationships/hyperlink" Target="https://www.flickr.com/photos/jorge-11/" TargetMode="External"/><Relationship Id="rId4" Type="http://schemas.openxmlformats.org/officeDocument/2006/relationships/hyperlink" Target="https://www.flickr.com/photos/jorge-11/3310208794/"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84.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spirosk/" TargetMode="External"/><Relationship Id="rId4" Type="http://schemas.openxmlformats.org/officeDocument/2006/relationships/hyperlink" Target="https://www.flickr.com/photos/spirosk/215943517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84.xml"/><Relationship Id="rId5" Type="http://schemas.openxmlformats.org/officeDocument/2006/relationships/hyperlink" Target="http://creativecommons.org/publicdomain/zero/1.0/deed.en" TargetMode="External"/><Relationship Id="rId4" Type="http://schemas.openxmlformats.org/officeDocument/2006/relationships/hyperlink" Target="https://commons.wikimedia.org/wiki/File:Symi_houses_Greece.jpg#/media/File:Symi_houses_Greece.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4.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maimo/" TargetMode="External"/><Relationship Id="rId4" Type="http://schemas.openxmlformats.org/officeDocument/2006/relationships/hyperlink" Target="https://www.flickr.com/photos/maimo/474119216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84.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13523064@N03/" TargetMode="External"/><Relationship Id="rId4" Type="http://schemas.openxmlformats.org/officeDocument/2006/relationships/hyperlink" Target="https://www.flickr.com/photos/13523064@N03/528515802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84.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amphithoe/" TargetMode="External"/><Relationship Id="rId4" Type="http://schemas.openxmlformats.org/officeDocument/2006/relationships/hyperlink" Target="https://www.flickr.com/photos/amphithoe/5875702087/"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morgiana1001/20282765595/" TargetMode="External"/><Relationship Id="rId2" Type="http://schemas.openxmlformats.org/officeDocument/2006/relationships/image" Target="../media/image23.png"/><Relationship Id="rId1" Type="http://schemas.openxmlformats.org/officeDocument/2006/relationships/slideLayout" Target="../slideLayouts/slideLayout84.xml"/><Relationship Id="rId5" Type="http://schemas.openxmlformats.org/officeDocument/2006/relationships/hyperlink" Target="https://creativecommons.org/licenses/by/2.0/" TargetMode="External"/><Relationship Id="rId4" Type="http://schemas.openxmlformats.org/officeDocument/2006/relationships/hyperlink" Target="https://www.flickr.com/photos/morgiana100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84.xml"/><Relationship Id="rId5" Type="http://schemas.openxmlformats.org/officeDocument/2006/relationships/hyperlink" Target="https://www.flickr.com/photos/made-in-dream/" TargetMode="External"/><Relationship Id="rId4" Type="http://schemas.openxmlformats.org/officeDocument/2006/relationships/hyperlink" Target="https://www.flickr.com/photos/made-in-dream/523393383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85.xml"/><Relationship Id="rId6" Type="http://schemas.openxmlformats.org/officeDocument/2006/relationships/hyperlink" Target="https://creativecommons.org/licenses/by/2.0/" TargetMode="External"/><Relationship Id="rId5" Type="http://schemas.openxmlformats.org/officeDocument/2006/relationships/hyperlink" Target="https://www.flickr.com/photos/silverman68/" TargetMode="External"/><Relationship Id="rId4" Type="http://schemas.openxmlformats.org/officeDocument/2006/relationships/hyperlink" Target="https://www.flickr.com/photos/silverman68/7639033428/"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12874886@N05/7221701522/" TargetMode="External"/><Relationship Id="rId2" Type="http://schemas.openxmlformats.org/officeDocument/2006/relationships/image" Target="../media/image26.jpeg"/><Relationship Id="rId1" Type="http://schemas.openxmlformats.org/officeDocument/2006/relationships/slideLayout" Target="../slideLayouts/slideLayout84.xml"/><Relationship Id="rId5" Type="http://schemas.openxmlformats.org/officeDocument/2006/relationships/hyperlink" Target="https://creativecommons.org/licenses/by-sa/2.0/" TargetMode="External"/><Relationship Id="rId4" Type="http://schemas.openxmlformats.org/officeDocument/2006/relationships/hyperlink" Target="https://www.flickr.com/photos/12874886@N0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84.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bandytam/" TargetMode="External"/><Relationship Id="rId4" Type="http://schemas.openxmlformats.org/officeDocument/2006/relationships/hyperlink" Target="https://www.flickr.com/photos/bandytam/14499696230/"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85.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84.xml"/><Relationship Id="rId6" Type="http://schemas.openxmlformats.org/officeDocument/2006/relationships/hyperlink" Target="https://creativecommons.org/licenses/by/2.0/" TargetMode="External"/><Relationship Id="rId5" Type="http://schemas.openxmlformats.org/officeDocument/2006/relationships/hyperlink" Target="https://www.flickr.com/photos/dimsis/" TargetMode="External"/><Relationship Id="rId4" Type="http://schemas.openxmlformats.org/officeDocument/2006/relationships/hyperlink" Target="https://www.flickr.com/photos/dimsis/19607361734/"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sarlandie/9631078688/" TargetMode="External"/><Relationship Id="rId2" Type="http://schemas.openxmlformats.org/officeDocument/2006/relationships/image" Target="../media/image29.jpeg"/><Relationship Id="rId1" Type="http://schemas.openxmlformats.org/officeDocument/2006/relationships/slideLayout" Target="../slideLayouts/slideLayout84.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sarlandi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flickr.com/photos/sarlandie/9631078688/" TargetMode="External"/><Relationship Id="rId2" Type="http://schemas.openxmlformats.org/officeDocument/2006/relationships/image" Target="../media/image30.jpeg"/><Relationship Id="rId1" Type="http://schemas.openxmlformats.org/officeDocument/2006/relationships/slideLayout" Target="../slideLayouts/slideLayout84.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sarlandi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84.xml"/><Relationship Id="rId5" Type="http://schemas.openxmlformats.org/officeDocument/2006/relationships/hyperlink" Target="https://creativecommons.org/licenses/by-nc/2.0/" TargetMode="External"/><Relationship Id="rId4" Type="http://schemas.openxmlformats.org/officeDocument/2006/relationships/hyperlink" Target="https://www.flickr.com/photos/crug/2326116900/in/photostrea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85.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bandytam/" TargetMode="External"/><Relationship Id="rId4" Type="http://schemas.openxmlformats.org/officeDocument/2006/relationships/hyperlink" Target="https://www.flickr.com/photos/bandytam/1450359789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85.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rol1000/" TargetMode="External"/><Relationship Id="rId4" Type="http://schemas.openxmlformats.org/officeDocument/2006/relationships/hyperlink" Target="https://www.flickr.com/photos/rol1000/5912392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archandthoughts.blogspot.it/2015/01/blog-post_19.html" TargetMode="External"/><Relationship Id="rId1" Type="http://schemas.openxmlformats.org/officeDocument/2006/relationships/slideLayout" Target="../slideLayouts/slideLayout84.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84.xml"/><Relationship Id="rId6" Type="http://schemas.openxmlformats.org/officeDocument/2006/relationships/hyperlink" Target="https://creativecommons.org/licenses/by/2.0/" TargetMode="External"/><Relationship Id="rId5" Type="http://schemas.openxmlformats.org/officeDocument/2006/relationships/hyperlink" Target="https://www.flickr.com/photos/kostas-limitsios/" TargetMode="External"/><Relationship Id="rId4" Type="http://schemas.openxmlformats.org/officeDocument/2006/relationships/hyperlink" Target="https://www.flickr.com/photos/kostas-limitsios/1964490527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84.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anneclaudef/" TargetMode="External"/><Relationship Id="rId4" Type="http://schemas.openxmlformats.org/officeDocument/2006/relationships/hyperlink" Target="https://www.flickr.com/photos/anneclaudef/11115786985/"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84.xml"/><Relationship Id="rId4" Type="http://schemas.openxmlformats.org/officeDocument/2006/relationships/hyperlink" Target="https://commons.wikimedia.org/wiki/File:Vaporia.JPG#/media/File:Vaporia.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85.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85.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amphithoe/" TargetMode="External"/><Relationship Id="rId4" Type="http://schemas.openxmlformats.org/officeDocument/2006/relationships/hyperlink" Target="https://www.flickr.com/photos/amphithoe/1004076516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84.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amphithoe/" TargetMode="External"/><Relationship Id="rId4" Type="http://schemas.openxmlformats.org/officeDocument/2006/relationships/hyperlink" Target="https://www.flickr.com/photos/amphithoe/5876262344/"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84.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andres-y-linda/" TargetMode="External"/><Relationship Id="rId4" Type="http://schemas.openxmlformats.org/officeDocument/2006/relationships/hyperlink" Target="https://www.flickr.com/photos/andres-y-linda/4868530219/"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flickr.com/photos/amphithoe/5876257932/" TargetMode="External"/><Relationship Id="rId2" Type="http://schemas.openxmlformats.org/officeDocument/2006/relationships/image" Target="../media/image42.jpeg"/><Relationship Id="rId1" Type="http://schemas.openxmlformats.org/officeDocument/2006/relationships/slideLayout" Target="../slideLayouts/slideLayout84.xml"/><Relationship Id="rId5" Type="http://schemas.openxmlformats.org/officeDocument/2006/relationships/hyperlink" Target="https://creativecommons.org/licenses/by-nd/2.0/" TargetMode="External"/><Relationship Id="rId4" Type="http://schemas.openxmlformats.org/officeDocument/2006/relationships/hyperlink" Target="https://www.flickr.com/photos/amphitho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84.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10164913@N02/" TargetMode="External"/><Relationship Id="rId4" Type="http://schemas.openxmlformats.org/officeDocument/2006/relationships/hyperlink" Target="https://www.flickr.com/photos/10164913@N02/11267175313/"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84.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aftershow/" TargetMode="External"/><Relationship Id="rId4" Type="http://schemas.openxmlformats.org/officeDocument/2006/relationships/hyperlink" Target="https://www.flickr.com/photos/aftershow/3896868708/"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flickr.com/photos/morgiana1001/20094758260/" TargetMode="External"/><Relationship Id="rId2" Type="http://schemas.openxmlformats.org/officeDocument/2006/relationships/image" Target="../media/image45.png"/><Relationship Id="rId1" Type="http://schemas.openxmlformats.org/officeDocument/2006/relationships/slideLayout" Target="../slideLayouts/slideLayout84.xml"/><Relationship Id="rId5" Type="http://schemas.openxmlformats.org/officeDocument/2006/relationships/hyperlink" Target="https://creativecommons.org/licenses/by/2.0/" TargetMode="External"/><Relationship Id="rId4" Type="http://schemas.openxmlformats.org/officeDocument/2006/relationships/hyperlink" Target="https://www.flickr.com/photos/morgiana1001/"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flickr.com/photos/aris_gionis/5036062199/" TargetMode="External"/><Relationship Id="rId2" Type="http://schemas.openxmlformats.org/officeDocument/2006/relationships/image" Target="../media/image46.jpeg"/><Relationship Id="rId1" Type="http://schemas.openxmlformats.org/officeDocument/2006/relationships/slideLayout" Target="../slideLayouts/slideLayout84.xml"/><Relationship Id="rId5" Type="http://schemas.openxmlformats.org/officeDocument/2006/relationships/hyperlink" Target="https://creativecommons.org/licenses/by-nc/2.0/" TargetMode="External"/><Relationship Id="rId4" Type="http://schemas.openxmlformats.org/officeDocument/2006/relationships/hyperlink" Target="https://www.flickr.com/photos/aris_gioni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85.xml"/><Relationship Id="rId6" Type="http://schemas.openxmlformats.org/officeDocument/2006/relationships/hyperlink" Target="https://creativecommons.org/licenses/by-nc/2.0/" TargetMode="External"/><Relationship Id="rId5" Type="http://schemas.openxmlformats.org/officeDocument/2006/relationships/hyperlink" Target="https://www.flickr.com/photos/andreakirkby" TargetMode="External"/><Relationship Id="rId4" Type="http://schemas.openxmlformats.org/officeDocument/2006/relationships/hyperlink" Target="https://www.flickr.com/photos/andreakirkby/4772057395/"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flickr.com/photos/kudumomo/15019364923/" TargetMode="External"/><Relationship Id="rId2" Type="http://schemas.openxmlformats.org/officeDocument/2006/relationships/image" Target="../media/image48.jpeg"/><Relationship Id="rId1" Type="http://schemas.openxmlformats.org/officeDocument/2006/relationships/slideLayout" Target="../slideLayouts/slideLayout84.xml"/><Relationship Id="rId5" Type="http://schemas.openxmlformats.org/officeDocument/2006/relationships/hyperlink" Target="https://creativecommons.org/licenses/by/2.0/" TargetMode="External"/><Relationship Id="rId4" Type="http://schemas.openxmlformats.org/officeDocument/2006/relationships/hyperlink" Target="https://www.flickr.com/photos/kudumomo/"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3" Type="http://schemas.openxmlformats.org/officeDocument/2006/relationships/hyperlink" Target="https://www.flickr.com/photos/darkb4dawn/3781524497/" TargetMode="External"/><Relationship Id="rId2" Type="http://schemas.openxmlformats.org/officeDocument/2006/relationships/image" Target="../media/image49.jpeg"/><Relationship Id="rId1" Type="http://schemas.openxmlformats.org/officeDocument/2006/relationships/slideLayout" Target="../slideLayouts/slideLayout84.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darkb4daw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84.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bandytam/" TargetMode="External"/><Relationship Id="rId4" Type="http://schemas.openxmlformats.org/officeDocument/2006/relationships/hyperlink" Target="https://www.flickr.com/photos/bandytam/14435824458/"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flickr.com/photos/darkb4dawn/3801956771/" TargetMode="External"/><Relationship Id="rId2" Type="http://schemas.openxmlformats.org/officeDocument/2006/relationships/image" Target="../media/image51.jpeg"/><Relationship Id="rId1" Type="http://schemas.openxmlformats.org/officeDocument/2006/relationships/slideLayout" Target="../slideLayouts/slideLayout84.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darkb4daw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85.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anneclaudef/" TargetMode="External"/><Relationship Id="rId4" Type="http://schemas.openxmlformats.org/officeDocument/2006/relationships/hyperlink" Target="https://www.flickr.com/photos/anneclaudef/11115786985/"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85.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anneclaudef/" TargetMode="External"/><Relationship Id="rId4" Type="http://schemas.openxmlformats.org/officeDocument/2006/relationships/hyperlink" Target="https://www.flickr.com/photos/anneclaudef/11115786985/"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85.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anneclaudef/" TargetMode="External"/><Relationship Id="rId4" Type="http://schemas.openxmlformats.org/officeDocument/2006/relationships/hyperlink" Target="https://www.flickr.com/photos/anneclaudef/11115786985/"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85.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anneclaudef/" TargetMode="External"/><Relationship Id="rId4" Type="http://schemas.openxmlformats.org/officeDocument/2006/relationships/hyperlink" Target="https://www.flickr.com/photos/anneclaudef/11115786985/"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archandthoughts.blogspot.it/2015/01/blog-post_19.html" TargetMode="External"/><Relationship Id="rId2" Type="http://schemas.openxmlformats.org/officeDocument/2006/relationships/image" Target="../media/image52.jpeg"/><Relationship Id="rId1" Type="http://schemas.openxmlformats.org/officeDocument/2006/relationships/slideLayout" Target="../slideLayouts/slideLayout84.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84.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andres-y-linda/" TargetMode="External"/><Relationship Id="rId4" Type="http://schemas.openxmlformats.org/officeDocument/2006/relationships/hyperlink" Target="https://www.flickr.com/photos/andres-y-linda/486879494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84.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susannek/" TargetMode="External"/><Relationship Id="rId4" Type="http://schemas.openxmlformats.org/officeDocument/2006/relationships/hyperlink" Target="https://www.flickr.com/photos/susannek/798350116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5.xml"/><Relationship Id="rId6" Type="http://schemas.openxmlformats.org/officeDocument/2006/relationships/hyperlink" Target="https://creativecommons.org/licenses/by-nc/2.0/" TargetMode="External"/><Relationship Id="rId5" Type="http://schemas.openxmlformats.org/officeDocument/2006/relationships/hyperlink" Target="https://www.flickr.com/photos/patsnik/" TargetMode="External"/><Relationship Id="rId4" Type="http://schemas.openxmlformats.org/officeDocument/2006/relationships/hyperlink" Target="https://www.flickr.com/photos/patsnik/19923567101/"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archandthoughts.blogspot.gr/2015/08/blog-post.html" TargetMode="External"/><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tiff"/><Relationship Id="rId1" Type="http://schemas.openxmlformats.org/officeDocument/2006/relationships/slideLayout" Target="../slideLayouts/slideLayout84.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84.xml"/></Relationships>
</file>

<file path=ppt/slides/_rels/slide53.xml.rels><?xml version="1.0" encoding="UTF-8" standalone="yes"?>
<Relationships xmlns="http://schemas.openxmlformats.org/package/2006/relationships"><Relationship Id="rId3" Type="http://schemas.openxmlformats.org/officeDocument/2006/relationships/hyperlink" Target="http://new.ims.forth.gr/?q=el/node/230" TargetMode="External"/><Relationship Id="rId2" Type="http://schemas.openxmlformats.org/officeDocument/2006/relationships/image" Target="../media/image59.jpeg"/><Relationship Id="rId1" Type="http://schemas.openxmlformats.org/officeDocument/2006/relationships/slideLayout" Target="../slideLayouts/slideLayout84.xml"/></Relationships>
</file>

<file path=ppt/slides/_rels/slide54.xml.rels><?xml version="1.0" encoding="UTF-8" standalone="yes"?>
<Relationships xmlns="http://schemas.openxmlformats.org/package/2006/relationships"><Relationship Id="rId3" Type="http://schemas.openxmlformats.org/officeDocument/2006/relationships/hyperlink" Target="https://www.flickr.com/photos/kokotron/6123632576/" TargetMode="External"/><Relationship Id="rId2" Type="http://schemas.openxmlformats.org/officeDocument/2006/relationships/image" Target="../media/image60.jpeg"/><Relationship Id="rId1" Type="http://schemas.openxmlformats.org/officeDocument/2006/relationships/slideLayout" Target="../slideLayouts/slideLayout84.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kokotron/"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flickr.com/photos/30416691@N00/6111607657/" TargetMode="External"/><Relationship Id="rId2" Type="http://schemas.openxmlformats.org/officeDocument/2006/relationships/image" Target="../media/image61.jpeg"/><Relationship Id="rId1" Type="http://schemas.openxmlformats.org/officeDocument/2006/relationships/slideLayout" Target="../slideLayouts/slideLayout84.xml"/><Relationship Id="rId5" Type="http://schemas.openxmlformats.org/officeDocument/2006/relationships/hyperlink" Target="https://creativecommons.org/licenses/by/2.0/" TargetMode="External"/><Relationship Id="rId4" Type="http://schemas.openxmlformats.org/officeDocument/2006/relationships/hyperlink" Target="https://www.flickr.com/photos/30416691@N0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85.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matt-artz/" TargetMode="External"/><Relationship Id="rId4" Type="http://schemas.openxmlformats.org/officeDocument/2006/relationships/hyperlink" Target="https://www.flickr.com/photos/matt-artz/15046496671/" TargetMode="External"/></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3.png"/><Relationship Id="rId1" Type="http://schemas.openxmlformats.org/officeDocument/2006/relationships/slideLayout" Target="../slideLayouts/slideLayout84.xml"/><Relationship Id="rId5" Type="http://schemas.microsoft.com/office/2007/relationships/hdphoto" Target="../media/hdphoto4.wdp"/><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hyperlink" Target="https://www.flickr.com/photos/matt-artz/15014779346/" TargetMode="External"/><Relationship Id="rId2" Type="http://schemas.openxmlformats.org/officeDocument/2006/relationships/image" Target="../media/image65.jpeg"/><Relationship Id="rId1" Type="http://schemas.openxmlformats.org/officeDocument/2006/relationships/slideLayout" Target="../slideLayouts/slideLayout84.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matt-artz/"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flickr.com/photos/wolfgangstaudt/1335641755/" TargetMode="External"/><Relationship Id="rId2" Type="http://schemas.openxmlformats.org/officeDocument/2006/relationships/image" Target="../media/image66.jpeg"/><Relationship Id="rId1" Type="http://schemas.openxmlformats.org/officeDocument/2006/relationships/slideLayout" Target="../slideLayouts/slideLayout84.xml"/><Relationship Id="rId5" Type="http://schemas.openxmlformats.org/officeDocument/2006/relationships/hyperlink" Target="https://creativecommons.org/licenses/by/2.0/" TargetMode="External"/><Relationship Id="rId4" Type="http://schemas.openxmlformats.org/officeDocument/2006/relationships/hyperlink" Target="https://www.flickr.com/photos/wolfgangstaud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5.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atrartphotography/" TargetMode="External"/><Relationship Id="rId4" Type="http://schemas.openxmlformats.org/officeDocument/2006/relationships/hyperlink" Target="https://www.flickr.com/photos/atrartphotography/4780156770/"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85.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amphithoe/" TargetMode="External"/><Relationship Id="rId4" Type="http://schemas.openxmlformats.org/officeDocument/2006/relationships/hyperlink" Target="https://www.flickr.com/photos/amphithoe/5876258018/"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85.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amphithoe/" TargetMode="External"/><Relationship Id="rId4" Type="http://schemas.openxmlformats.org/officeDocument/2006/relationships/hyperlink" Target="https://www.flickr.com/photos/amphithoe/5876258018/"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85.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amphithoe/" TargetMode="External"/><Relationship Id="rId4" Type="http://schemas.openxmlformats.org/officeDocument/2006/relationships/hyperlink" Target="https://www.flickr.com/photos/amphithoe/5876258018/"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85.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amphithoe/" TargetMode="External"/><Relationship Id="rId4" Type="http://schemas.openxmlformats.org/officeDocument/2006/relationships/hyperlink" Target="https://www.flickr.com/photos/amphithoe/5876258018/"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flickr.com/photos/aris_gionis/5038565126/in/photostream/" TargetMode="External"/><Relationship Id="rId2" Type="http://schemas.openxmlformats.org/officeDocument/2006/relationships/image" Target="../media/image68.jpeg"/><Relationship Id="rId1" Type="http://schemas.openxmlformats.org/officeDocument/2006/relationships/slideLayout" Target="../slideLayouts/slideLayout84.xml"/><Relationship Id="rId5" Type="http://schemas.openxmlformats.org/officeDocument/2006/relationships/hyperlink" Target="https://creativecommons.org/licenses/by-nc/2.0/" TargetMode="External"/><Relationship Id="rId4" Type="http://schemas.openxmlformats.org/officeDocument/2006/relationships/hyperlink" Target="https://www.flickr.com/photos/aris_gioni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84.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bandytam/" TargetMode="External"/><Relationship Id="rId4" Type="http://schemas.openxmlformats.org/officeDocument/2006/relationships/hyperlink" Target="https://www.flickr.com/photos/bandytam/14599402016/"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84.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75669402@N00/1405552693"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flickr.com/photos/darkb4dawn/3781339977/" TargetMode="External"/><Relationship Id="rId2" Type="http://schemas.openxmlformats.org/officeDocument/2006/relationships/image" Target="../media/image71.jpeg"/><Relationship Id="rId1" Type="http://schemas.openxmlformats.org/officeDocument/2006/relationships/slideLayout" Target="../slideLayouts/slideLayout84.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darkb4dawn/"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84.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46785534@N06/8000274135/"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www.tinosvoice.gr/2014/11/blog-post_687.html" TargetMode="External"/><Relationship Id="rId2" Type="http://schemas.openxmlformats.org/officeDocument/2006/relationships/image" Target="../media/image73.jpeg"/><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85.xml"/><Relationship Id="rId6" Type="http://schemas.openxmlformats.org/officeDocument/2006/relationships/hyperlink" Target="https://creativecommons.org/licenses/by-nc/2.0/" TargetMode="External"/><Relationship Id="rId5" Type="http://schemas.openxmlformats.org/officeDocument/2006/relationships/hyperlink" Target="https://www.flickr.com/photos/obni/" TargetMode="External"/><Relationship Id="rId4" Type="http://schemas.openxmlformats.org/officeDocument/2006/relationships/hyperlink" Target="https://www.flickr.com/photos/obni/14835447353/"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84.xml"/><Relationship Id="rId5" Type="http://schemas.openxmlformats.org/officeDocument/2006/relationships/hyperlink" Target="http://www.sa-snd.gr/dias.htm" TargetMode="External"/><Relationship Id="rId4" Type="http://schemas.openxmlformats.org/officeDocument/2006/relationships/hyperlink" Target="http://www.sa-snd.gr/docs-pdfs-xm/xm-oikia%20xk%20sto%20pyrgi%20chiou.jp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84.xml"/><Relationship Id="rId5" Type="http://schemas.openxmlformats.org/officeDocument/2006/relationships/hyperlink" Target="https://creativecommons.org/licenses/by-nc/2.0/" TargetMode="External"/><Relationship Id="rId4" Type="http://schemas.openxmlformats.org/officeDocument/2006/relationships/hyperlink" Target="https://www.flickr.com/photos/hgamal/3018657580/"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85.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sarlandie/" TargetMode="External"/><Relationship Id="rId4" Type="http://schemas.openxmlformats.org/officeDocument/2006/relationships/hyperlink" Target="https://www.flickr.com/photos/sarlandie/9628041011/"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hyperlink" Target="https://www.flickr.com/photos/jdujic/1334311455/" TargetMode="External"/><Relationship Id="rId2" Type="http://schemas.openxmlformats.org/officeDocument/2006/relationships/image" Target="../media/image77.jpeg"/><Relationship Id="rId1" Type="http://schemas.openxmlformats.org/officeDocument/2006/relationships/slideLayout" Target="../slideLayouts/slideLayout84.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jdujic/" TargetMode="External"/><Relationship Id="rId4" Type="http://schemas.openxmlformats.org/officeDocument/2006/relationships/hyperlink" Target="https://www.flickr.com/photos/jdujic/1334309141/"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flickr.com/photos/ronsaunders47/3760918623/" TargetMode="External"/><Relationship Id="rId2" Type="http://schemas.openxmlformats.org/officeDocument/2006/relationships/image" Target="../media/image79.jpeg"/><Relationship Id="rId1" Type="http://schemas.openxmlformats.org/officeDocument/2006/relationships/slideLayout" Target="../slideLayouts/slideLayout84.xml"/><Relationship Id="rId5" Type="http://schemas.openxmlformats.org/officeDocument/2006/relationships/hyperlink" Target="https://creativecommons.org/licenses/by-sa/2.0/" TargetMode="External"/><Relationship Id="rId4" Type="http://schemas.openxmlformats.org/officeDocument/2006/relationships/hyperlink" Target="https://www.flickr.com/photos/ronsaunders47/"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flickr.com/photos/sarlandie/9631271458/" TargetMode="External"/><Relationship Id="rId2" Type="http://schemas.openxmlformats.org/officeDocument/2006/relationships/image" Target="../media/image80.jpeg"/><Relationship Id="rId1" Type="http://schemas.openxmlformats.org/officeDocument/2006/relationships/slideLayout" Target="../slideLayouts/slideLayout84.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sarlandie/"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flickr.com/photos/ale3andro/3774828472/" TargetMode="External"/><Relationship Id="rId2" Type="http://schemas.openxmlformats.org/officeDocument/2006/relationships/image" Target="../media/image81.jpeg"/><Relationship Id="rId1" Type="http://schemas.openxmlformats.org/officeDocument/2006/relationships/slideLayout" Target="../slideLayouts/slideLayout84.xml"/><Relationship Id="rId4" Type="http://schemas.openxmlformats.org/officeDocument/2006/relationships/hyperlink" Target="https://creativecommons.org/licenses/by-sa/2.0/"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8.xml"/><Relationship Id="rId1" Type="http://schemas.openxmlformats.org/officeDocument/2006/relationships/slideLayout" Target="../slideLayouts/slideLayout85.xml"/><Relationship Id="rId5" Type="http://schemas.openxmlformats.org/officeDocument/2006/relationships/hyperlink" Target="https://creativecommons.org/licenses/by-nc/2.0/" TargetMode="External"/><Relationship Id="rId4" Type="http://schemas.openxmlformats.org/officeDocument/2006/relationships/hyperlink" Target="https://www.flickr.com/photos/yaelbeeri/3646704780/"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9.xml"/><Relationship Id="rId1" Type="http://schemas.openxmlformats.org/officeDocument/2006/relationships/slideLayout" Target="../slideLayouts/slideLayout85.xml"/><Relationship Id="rId5" Type="http://schemas.openxmlformats.org/officeDocument/2006/relationships/hyperlink" Target="https://creativecommons.org/licenses/by-nc/2.0/" TargetMode="External"/><Relationship Id="rId4" Type="http://schemas.openxmlformats.org/officeDocument/2006/relationships/hyperlink" Target="https://www.flickr.com/photos/yaelbeeri/3646704780/"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flickr.com/photos/o-wagen/2915969266/" TargetMode="External"/><Relationship Id="rId2" Type="http://schemas.openxmlformats.org/officeDocument/2006/relationships/image" Target="../media/image83.jpeg"/><Relationship Id="rId1" Type="http://schemas.openxmlformats.org/officeDocument/2006/relationships/slideLayout" Target="../slideLayouts/slideLayout84.xml"/><Relationship Id="rId4" Type="http://schemas.openxmlformats.org/officeDocument/2006/relationships/hyperlink" Target="https://creativecommons.org/licenses/by-nc-nd/2.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85.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atrartphotography/" TargetMode="External"/><Relationship Id="rId4" Type="http://schemas.openxmlformats.org/officeDocument/2006/relationships/hyperlink" Target="https://www.flickr.com/photos/atrartphotography/8150957573/"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www.flickr.com/photos/jabbarman/2601220458/" TargetMode="External"/><Relationship Id="rId2" Type="http://schemas.openxmlformats.org/officeDocument/2006/relationships/image" Target="../media/image84.jpeg"/><Relationship Id="rId1" Type="http://schemas.openxmlformats.org/officeDocument/2006/relationships/slideLayout" Target="../slideLayouts/slideLayout84.xml"/><Relationship Id="rId4" Type="http://schemas.openxmlformats.org/officeDocument/2006/relationships/hyperlink" Target="https://creativecommons.org/licenses/by-sa/2.0/"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flickr.com/photos/mastorrent/15558331616/" TargetMode="External"/><Relationship Id="rId2" Type="http://schemas.openxmlformats.org/officeDocument/2006/relationships/image" Target="../media/image85.jpeg"/><Relationship Id="rId1" Type="http://schemas.openxmlformats.org/officeDocument/2006/relationships/slideLayout" Target="../slideLayouts/slideLayout84.xml"/><Relationship Id="rId4" Type="http://schemas.openxmlformats.org/officeDocument/2006/relationships/hyperlink" Target="https://creativecommons.org/licenses/by-nc/2.0/"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flickr.com/photos/simononly/9915394394/" TargetMode="External"/><Relationship Id="rId2" Type="http://schemas.openxmlformats.org/officeDocument/2006/relationships/image" Target="../media/image86.jpeg"/><Relationship Id="rId1" Type="http://schemas.openxmlformats.org/officeDocument/2006/relationships/slideLayout" Target="../slideLayouts/slideLayout84.xml"/><Relationship Id="rId4" Type="http://schemas.openxmlformats.org/officeDocument/2006/relationships/hyperlink" Target="https://creativecommons.org/licenses/by-nc/2.0/"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www.flickr.com/photos/psmithson/251125056/" TargetMode="External"/><Relationship Id="rId2" Type="http://schemas.openxmlformats.org/officeDocument/2006/relationships/image" Target="../media/image87.jpeg"/><Relationship Id="rId1" Type="http://schemas.openxmlformats.org/officeDocument/2006/relationships/slideLayout" Target="../slideLayouts/slideLayout84.xml"/><Relationship Id="rId4" Type="http://schemas.openxmlformats.org/officeDocument/2006/relationships/hyperlink" Target="https://creativecommons.org/licenses/by-nc/2.0/"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flickr.com/photos/barnimages/21107068349/" TargetMode="External"/><Relationship Id="rId2" Type="http://schemas.openxmlformats.org/officeDocument/2006/relationships/image" Target="../media/image88.jpeg"/><Relationship Id="rId1" Type="http://schemas.openxmlformats.org/officeDocument/2006/relationships/slideLayout" Target="../slideLayouts/slideLayout84.xml"/><Relationship Id="rId4" Type="http://schemas.openxmlformats.org/officeDocument/2006/relationships/hyperlink" Target="https://creativecommons.org/publicdomain/zero/1.0/"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0.xml"/><Relationship Id="rId1" Type="http://schemas.openxmlformats.org/officeDocument/2006/relationships/slideLayout" Target="../slideLayouts/slideLayout85.xml"/><Relationship Id="rId5" Type="http://schemas.openxmlformats.org/officeDocument/2006/relationships/hyperlink" Target="https://creativecommons.org/licenses/by-nd/2.0/" TargetMode="External"/><Relationship Id="rId4" Type="http://schemas.openxmlformats.org/officeDocument/2006/relationships/hyperlink" Target="https://www.flickr.com/photos/plannedcity/15495615811/"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1.xml"/><Relationship Id="rId1" Type="http://schemas.openxmlformats.org/officeDocument/2006/relationships/slideLayout" Target="../slideLayouts/slideLayout85.xml"/><Relationship Id="rId5" Type="http://schemas.openxmlformats.org/officeDocument/2006/relationships/hyperlink" Target="https://creativecommons.org/licenses/by-nd/2.0/" TargetMode="External"/><Relationship Id="rId4" Type="http://schemas.openxmlformats.org/officeDocument/2006/relationships/hyperlink" Target="https://www.flickr.com/photos/plannedcity/15495615811/"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85.xml"/><Relationship Id="rId5" Type="http://schemas.openxmlformats.org/officeDocument/2006/relationships/hyperlink" Target="https://creativecommons.org/licenses/by-nd/2.0/" TargetMode="External"/><Relationship Id="rId4" Type="http://schemas.openxmlformats.org/officeDocument/2006/relationships/hyperlink" Target="https://www.flickr.com/photos/plannedcity/15495615811/"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3.xml"/><Relationship Id="rId1" Type="http://schemas.openxmlformats.org/officeDocument/2006/relationships/slideLayout" Target="../slideLayouts/slideLayout85.xml"/><Relationship Id="rId5" Type="http://schemas.openxmlformats.org/officeDocument/2006/relationships/hyperlink" Target="https://creativecommons.org/licenses/by-nd/2.0/" TargetMode="External"/><Relationship Id="rId4" Type="http://schemas.openxmlformats.org/officeDocument/2006/relationships/hyperlink" Target="https://www.flickr.com/photos/plannedcity/1549561581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Oia_Captain's_House_built_in_1864.jpg#/media/File:Oia_Captain%27s_House_built_in_1864.jpg" TargetMode="External"/><Relationship Id="rId2" Type="http://schemas.openxmlformats.org/officeDocument/2006/relationships/notesSlide" Target="../notesSlides/notesSlide8.xml"/><Relationship Id="rId1" Type="http://schemas.openxmlformats.org/officeDocument/2006/relationships/slideLayout" Target="../slideLayouts/slideLayout84.xml"/><Relationship Id="rId5" Type="http://schemas.openxmlformats.org/officeDocument/2006/relationships/image" Target="../media/image17.jpeg"/><Relationship Id="rId4" Type="http://schemas.openxmlformats.org/officeDocument/2006/relationships/hyperlink" Target="http://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213803"/>
            <a:ext cx="9144000" cy="2487612"/>
          </a:xfrm>
          <a:solidFill>
            <a:schemeClr val="tx1">
              <a:alpha val="37000"/>
            </a:schemeClr>
          </a:solidFill>
        </p:spPr>
        <p:txBody>
          <a:bodyPr/>
          <a:lstStyle/>
          <a:p>
            <a:r>
              <a:rPr lang="el-GR" dirty="0" smtClean="0">
                <a:solidFill>
                  <a:schemeClr val="bg1"/>
                </a:solidFill>
              </a:rPr>
              <a:t>Σπίτια της νησιωτικής Ελλάδας</a:t>
            </a:r>
            <a:endParaRPr lang="el-GR" sz="3200" dirty="0">
              <a:solidFill>
                <a:schemeClr val="bg1"/>
              </a:solidFill>
            </a:endParaRPr>
          </a:p>
        </p:txBody>
      </p:sp>
      <p:sp>
        <p:nvSpPr>
          <p:cNvPr id="3" name="Υπότιτλος 2"/>
          <p:cNvSpPr>
            <a:spLocks noGrp="1"/>
          </p:cNvSpPr>
          <p:nvPr>
            <p:ph type="subTitle" idx="1"/>
          </p:nvPr>
        </p:nvSpPr>
        <p:spPr>
          <a:xfrm>
            <a:off x="1524000" y="3701416"/>
            <a:ext cx="9144000" cy="1647824"/>
          </a:xfrm>
          <a:solidFill>
            <a:schemeClr val="tx1">
              <a:alpha val="35000"/>
            </a:schemeClr>
          </a:solidFill>
        </p:spPr>
        <p:txBody>
          <a:bodyPr/>
          <a:lstStyle/>
          <a:p>
            <a:r>
              <a:rPr lang="el-GR" sz="2400" dirty="0" smtClean="0">
                <a:solidFill>
                  <a:schemeClr val="bg1"/>
                </a:solidFill>
              </a:rPr>
              <a:t>Μορφολογία και κατασκευαστικές λογικές</a:t>
            </a:r>
            <a:endParaRPr lang="el-GR" dirty="0">
              <a:solidFill>
                <a:schemeClr val="bg1"/>
              </a:solidFill>
            </a:endParaRPr>
          </a:p>
        </p:txBody>
      </p:sp>
      <p:sp>
        <p:nvSpPr>
          <p:cNvPr id="5" name="TextBox 4"/>
          <p:cNvSpPr txBox="1"/>
          <p:nvPr/>
        </p:nvSpPr>
        <p:spPr>
          <a:xfrm>
            <a:off x="0" y="0"/>
            <a:ext cx="12192000" cy="461665"/>
          </a:xfrm>
          <a:prstGeom prst="rect">
            <a:avLst/>
          </a:prstGeom>
          <a:noFill/>
        </p:spPr>
        <p:txBody>
          <a:bodyPr wrap="square" rtlCol="0">
            <a:spAutoFit/>
          </a:bodyPr>
          <a:lstStyle/>
          <a:p>
            <a:pPr algn="r"/>
            <a:r>
              <a:rPr lang="el-GR" sz="800" dirty="0" smtClean="0">
                <a:solidFill>
                  <a:schemeClr val="bg1"/>
                </a:solidFill>
              </a:rPr>
              <a:t>Οία, Σαντορίνη.</a:t>
            </a:r>
            <a:endParaRPr lang="el-GR" sz="800" dirty="0">
              <a:solidFill>
                <a:schemeClr val="bg1"/>
              </a:solidFill>
            </a:endParaRPr>
          </a:p>
          <a:p>
            <a:pPr algn="r"/>
            <a:r>
              <a:rPr lang="en-US" sz="800" dirty="0" smtClean="0">
                <a:solidFill>
                  <a:schemeClr val="bg1"/>
                </a:solidFill>
              </a:rPr>
              <a:t>"</a:t>
            </a:r>
            <a:r>
              <a:rPr lang="en-US" sz="800" b="1" dirty="0" err="1">
                <a:solidFill>
                  <a:schemeClr val="bg1"/>
                </a:solidFill>
                <a:hlinkClick r:id="rId4"/>
              </a:rPr>
              <a:t>Oia</a:t>
            </a:r>
            <a:r>
              <a:rPr lang="en-US" sz="800" b="1" dirty="0">
                <a:solidFill>
                  <a:schemeClr val="bg1"/>
                </a:solidFill>
                <a:hlinkClick r:id="rId4"/>
              </a:rPr>
              <a:t> Santorini</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George </a:t>
            </a:r>
            <a:r>
              <a:rPr lang="en-US" sz="800" dirty="0" err="1" smtClean="0">
                <a:solidFill>
                  <a:schemeClr val="bg1"/>
                </a:solidFill>
                <a:hlinkClick r:id="rId5"/>
              </a:rPr>
              <a:t>Groutas</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en-US" sz="800" b="1" dirty="0">
                <a:solidFill>
                  <a:schemeClr val="bg1"/>
                </a:solidFill>
                <a:hlinkClick r:id="rId6"/>
              </a:rPr>
              <a:t>CC BY 2.0 </a:t>
            </a:r>
            <a:r>
              <a:rPr lang="el-GR" sz="800" dirty="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979277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Χώρα (Κάστρο) της Πάτμου, Δωδεκάνησα.</a:t>
            </a:r>
            <a:endParaRPr lang="el-GR" sz="800" dirty="0">
              <a:solidFill>
                <a:schemeClr val="bg1"/>
              </a:solidFill>
            </a:endParaRPr>
          </a:p>
          <a:p>
            <a:pPr algn="r"/>
            <a:r>
              <a:rPr lang="en-US" sz="800" dirty="0" smtClean="0">
                <a:solidFill>
                  <a:schemeClr val="bg1"/>
                </a:solidFill>
              </a:rPr>
              <a:t>"</a:t>
            </a:r>
            <a:r>
              <a:rPr lang="el-GR" sz="800" b="1" dirty="0">
                <a:solidFill>
                  <a:schemeClr val="bg1"/>
                </a:solidFill>
                <a:hlinkClick r:id="rId4"/>
              </a:rPr>
              <a:t>08-Πάτμος-32</a:t>
            </a:r>
            <a:r>
              <a:rPr lang="el-GR" sz="800" b="1" dirty="0" smtClean="0">
                <a:solidFill>
                  <a:schemeClr val="bg1"/>
                </a:solidFill>
              </a:rPr>
              <a:t>» </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5"/>
              </a:rPr>
              <a:t>SpirosK</a:t>
            </a:r>
            <a:r>
              <a:rPr lang="en-US" sz="800" dirty="0">
                <a:solidFill>
                  <a:schemeClr val="bg1"/>
                </a:solidFill>
                <a:hlinkClick r:id="rId5"/>
              </a:rPr>
              <a:t> photography</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a:t>
            </a:r>
            <a:r>
              <a:rPr lang="tr-T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9733032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 y="6396335"/>
            <a:ext cx="12191999"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Σπίτια της Σύμης.</a:t>
            </a:r>
            <a:endParaRPr lang="el-GR" sz="800" dirty="0">
              <a:solidFill>
                <a:schemeClr val="bg1"/>
              </a:solidFill>
            </a:endParaRPr>
          </a:p>
          <a:p>
            <a:pPr algn="r"/>
            <a:r>
              <a:rPr lang="en-US" sz="800" dirty="0">
                <a:solidFill>
                  <a:schemeClr val="bg1"/>
                </a:solidFill>
              </a:rPr>
              <a:t>"</a:t>
            </a:r>
            <a:r>
              <a:rPr lang="en-US" sz="800" dirty="0" err="1">
                <a:solidFill>
                  <a:schemeClr val="bg1"/>
                </a:solidFill>
                <a:hlinkClick r:id="rId4"/>
              </a:rPr>
              <a:t>Symi</a:t>
            </a:r>
            <a:r>
              <a:rPr lang="en-US" sz="800" dirty="0">
                <a:solidFill>
                  <a:schemeClr val="bg1"/>
                </a:solidFill>
                <a:hlinkClick r:id="rId4"/>
              </a:rPr>
              <a:t> houses Greece</a:t>
            </a:r>
            <a:r>
              <a:rPr lang="en-US" sz="800" dirty="0">
                <a:solidFill>
                  <a:schemeClr val="bg1"/>
                </a:solidFill>
              </a:rPr>
              <a:t>" by </a:t>
            </a:r>
            <a:r>
              <a:rPr lang="en-US" sz="800" dirty="0" err="1">
                <a:solidFill>
                  <a:schemeClr val="bg1"/>
                </a:solidFill>
              </a:rPr>
              <a:t>Jebulon</a:t>
            </a:r>
            <a:r>
              <a:rPr lang="en-US" sz="800" dirty="0">
                <a:solidFill>
                  <a:schemeClr val="bg1"/>
                </a:solidFill>
              </a:rPr>
              <a:t> - Own </a:t>
            </a:r>
            <a:r>
              <a:rPr lang="en-US" sz="800" dirty="0" smtClean="0">
                <a:solidFill>
                  <a:schemeClr val="bg1"/>
                </a:solidFill>
              </a:rPr>
              <a:t>work.</a:t>
            </a:r>
            <a:endParaRPr lang="el-GR"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5"/>
              </a:rPr>
              <a:t>CC0</a:t>
            </a:r>
            <a:r>
              <a:rPr lang="en-US" sz="800" dirty="0">
                <a:solidFill>
                  <a:schemeClr val="bg1"/>
                </a:solidFill>
              </a:rPr>
              <a:t> via Wikimedia </a:t>
            </a:r>
            <a:r>
              <a:rPr lang="en-US" sz="800" dirty="0" smtClean="0">
                <a:solidFill>
                  <a:schemeClr val="bg1"/>
                </a:solidFill>
              </a:rPr>
              <a:t>Commons</a:t>
            </a:r>
            <a:endParaRPr lang="el-GR" sz="800" dirty="0">
              <a:solidFill>
                <a:schemeClr val="bg1"/>
              </a:solidFill>
            </a:endParaRPr>
          </a:p>
        </p:txBody>
      </p:sp>
    </p:spTree>
    <p:extLst>
      <p:ext uri="{BB962C8B-B14F-4D97-AF65-F5344CB8AC3E}">
        <p14:creationId xmlns:p14="http://schemas.microsoft.com/office/powerpoint/2010/main" val="5952538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Αρχοντικά σπίτια στις Σπέτσες.</a:t>
            </a:r>
            <a:endParaRPr lang="el-GR" sz="800" dirty="0">
              <a:solidFill>
                <a:schemeClr val="bg1"/>
              </a:solidFill>
            </a:endParaRPr>
          </a:p>
          <a:p>
            <a:pPr algn="r"/>
            <a:r>
              <a:rPr lang="en-US" sz="800" dirty="0" smtClean="0">
                <a:solidFill>
                  <a:schemeClr val="bg1"/>
                </a:solidFill>
              </a:rPr>
              <a:t>"</a:t>
            </a:r>
            <a:r>
              <a:rPr lang="en-US" sz="800" b="1" dirty="0" err="1">
                <a:solidFill>
                  <a:schemeClr val="bg1"/>
                </a:solidFill>
                <a:hlinkClick r:id="rId4"/>
              </a:rPr>
              <a:t>Costumbrismo</a:t>
            </a:r>
            <a:r>
              <a:rPr lang="en-US" sz="800" b="1" dirty="0">
                <a:solidFill>
                  <a:schemeClr val="bg1"/>
                </a:solidFill>
                <a:hlinkClick r:id="rId4"/>
              </a:rPr>
              <a:t> de </a:t>
            </a:r>
            <a:r>
              <a:rPr lang="en-US" sz="800" b="1" dirty="0" err="1">
                <a:solidFill>
                  <a:schemeClr val="bg1"/>
                </a:solidFill>
                <a:hlinkClick r:id="rId4"/>
              </a:rPr>
              <a:t>Spetses</a:t>
            </a:r>
            <a:r>
              <a:rPr lang="en-US" sz="800" b="1" dirty="0">
                <a:solidFill>
                  <a:schemeClr val="bg1"/>
                </a:solidFill>
                <a:hlinkClick r:id="rId4"/>
              </a:rPr>
              <a:t> (</a:t>
            </a:r>
            <a:r>
              <a:rPr lang="en-US" sz="800" b="1" dirty="0" err="1">
                <a:solidFill>
                  <a:schemeClr val="bg1"/>
                </a:solidFill>
                <a:hlinkClick r:id="rId4"/>
              </a:rPr>
              <a:t>Σ</a:t>
            </a:r>
            <a:r>
              <a:rPr lang="en-US" sz="800" b="1" dirty="0">
                <a:solidFill>
                  <a:schemeClr val="bg1"/>
                </a:solidFill>
                <a:hlinkClick r:id="rId4"/>
              </a:rPr>
              <a:t>π</a:t>
            </a:r>
            <a:r>
              <a:rPr lang="en-US" sz="800" b="1" dirty="0" err="1">
                <a:solidFill>
                  <a:schemeClr val="bg1"/>
                </a:solidFill>
                <a:hlinkClick r:id="rId4"/>
              </a:rPr>
              <a:t>έτσες</a:t>
            </a:r>
            <a:r>
              <a:rPr lang="en-US" sz="800" b="1" dirty="0">
                <a:solidFill>
                  <a:schemeClr val="bg1"/>
                </a:solidFill>
                <a:hlinkClick r:id="rId4"/>
              </a:rPr>
              <a:t>)</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5"/>
              </a:rPr>
              <a:t>Mónica</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a:t>
            </a:r>
            <a:r>
              <a:rPr lang="tr-TR" sz="800" b="1" dirty="0" smtClean="0">
                <a:solidFill>
                  <a:schemeClr val="bg1"/>
                </a:solidFill>
                <a:hlinkClick r:id="rId6"/>
              </a:rPr>
              <a:t>2.0</a:t>
            </a:r>
            <a:r>
              <a:rPr lang="tr-T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4137008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6" name="TextBox 5"/>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Άποψη του λιμανιού της Ύδρας.</a:t>
            </a:r>
            <a:endParaRPr lang="el-GR" sz="800" dirty="0">
              <a:solidFill>
                <a:schemeClr val="bg1"/>
              </a:solidFill>
            </a:endParaRPr>
          </a:p>
          <a:p>
            <a:pPr algn="r"/>
            <a:r>
              <a:rPr lang="en-US" sz="800" dirty="0" smtClean="0">
                <a:solidFill>
                  <a:schemeClr val="bg1"/>
                </a:solidFill>
              </a:rPr>
              <a:t>"</a:t>
            </a:r>
            <a:r>
              <a:rPr lang="en-US" sz="800" b="1" dirty="0">
                <a:solidFill>
                  <a:schemeClr val="bg1"/>
                </a:solidFill>
                <a:hlinkClick r:id="rId4"/>
              </a:rPr>
              <a:t>The Aegean HYDRA island flirtatious </a:t>
            </a:r>
            <a:r>
              <a:rPr lang="en-US" sz="800" b="1" dirty="0" smtClean="0">
                <a:solidFill>
                  <a:schemeClr val="bg1"/>
                </a:solidFill>
                <a:hlinkClick r:id="rId4"/>
              </a:rPr>
              <a:t>expressions</a:t>
            </a:r>
            <a:r>
              <a:rPr lang="el-GR" sz="800" b="1" dirty="0" smtClean="0">
                <a:solidFill>
                  <a:schemeClr val="bg1"/>
                </a:solidFill>
              </a:rPr>
              <a:t>» </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5"/>
              </a:rPr>
              <a:t>llee_wu</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BY-ND </a:t>
            </a:r>
            <a:r>
              <a:rPr lang="tr-T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9917534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6" name="TextBox 5"/>
          <p:cNvSpPr txBox="1"/>
          <p:nvPr/>
        </p:nvSpPr>
        <p:spPr>
          <a:xfrm>
            <a:off x="0" y="6396335"/>
            <a:ext cx="12191999"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Νεοκλασικής μορφολογίας κτίριο στην </a:t>
            </a:r>
            <a:r>
              <a:rPr lang="el-GR" sz="800" dirty="0" err="1" smtClean="0">
                <a:solidFill>
                  <a:schemeClr val="bg1"/>
                </a:solidFill>
              </a:rPr>
              <a:t>Απείρανθο</a:t>
            </a:r>
            <a:r>
              <a:rPr lang="el-GR" sz="800" dirty="0" smtClean="0">
                <a:solidFill>
                  <a:schemeClr val="bg1"/>
                </a:solidFill>
              </a:rPr>
              <a:t>, Νάξος.</a:t>
            </a:r>
          </a:p>
          <a:p>
            <a:r>
              <a:rPr lang="en-US" sz="800" dirty="0" smtClean="0">
                <a:solidFill>
                  <a:schemeClr val="bg1"/>
                </a:solidFill>
              </a:rPr>
              <a:t>"</a:t>
            </a:r>
            <a:r>
              <a:rPr lang="en-US" sz="800" b="1" dirty="0">
                <a:solidFill>
                  <a:schemeClr val="bg1"/>
                </a:solidFill>
                <a:hlinkClick r:id="rId4"/>
              </a:rPr>
              <a:t>Naxos</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5"/>
              </a:rPr>
              <a:t>Amphithoe</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BY-ND </a:t>
            </a:r>
            <a:r>
              <a:rPr lang="tr-T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950627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6396335"/>
            <a:ext cx="12191999"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Σέριφος. Το νεοκλασικό Δημαρχείο της Χώρας.</a:t>
            </a:r>
          </a:p>
          <a:p>
            <a:r>
              <a:rPr lang="en-US" sz="800" dirty="0" smtClean="0">
                <a:solidFill>
                  <a:schemeClr val="bg1"/>
                </a:solidFill>
              </a:rPr>
              <a:t>"</a:t>
            </a:r>
            <a:r>
              <a:rPr lang="el-GR" sz="800" b="1" dirty="0">
                <a:solidFill>
                  <a:schemeClr val="bg1"/>
                </a:solidFill>
                <a:hlinkClick r:id="rId3"/>
              </a:rPr>
              <a:t>δημαρχείο</a:t>
            </a:r>
            <a:r>
              <a:rPr lang="en-US" sz="800" dirty="0" smtClean="0">
                <a:solidFill>
                  <a:schemeClr val="bg1"/>
                </a:solidFill>
              </a:rPr>
              <a:t>" </a:t>
            </a:r>
            <a:r>
              <a:rPr lang="el-GR" sz="800" dirty="0" smtClean="0">
                <a:solidFill>
                  <a:schemeClr val="bg1"/>
                </a:solidFill>
              </a:rPr>
              <a:t>από την </a:t>
            </a:r>
            <a:r>
              <a:rPr lang="en-US" sz="800" dirty="0" err="1">
                <a:solidFill>
                  <a:schemeClr val="bg1"/>
                </a:solidFill>
                <a:hlinkClick r:id="rId4"/>
              </a:rPr>
              <a:t>Elisabetta</a:t>
            </a:r>
            <a:r>
              <a:rPr lang="en-US" sz="800" dirty="0">
                <a:solidFill>
                  <a:schemeClr val="bg1"/>
                </a:solidFill>
                <a:hlinkClick r:id="rId4"/>
              </a:rPr>
              <a:t> </a:t>
            </a:r>
            <a:r>
              <a:rPr lang="en-US" sz="800" dirty="0" err="1">
                <a:solidFill>
                  <a:schemeClr val="bg1"/>
                </a:solidFill>
                <a:hlinkClick r:id="rId4"/>
              </a:rPr>
              <a:t>Stringhi</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 </a:t>
            </a:r>
            <a:r>
              <a:rPr lang="tr-TR" sz="800" b="1" dirty="0" smtClean="0">
                <a:solidFill>
                  <a:schemeClr val="bg1"/>
                </a:solidFill>
                <a:hlinkClick r:id="rId5"/>
              </a:rPr>
              <a:t>2.0</a:t>
            </a:r>
            <a:r>
              <a:rPr lang="el-GR" sz="800" b="1" dirty="0" smtClean="0">
                <a:solidFill>
                  <a:schemeClr val="bg1"/>
                </a:solidFill>
                <a:hlinkClick r:id="rId5"/>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498996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 y="6396335"/>
            <a:ext cx="12192000" cy="461665"/>
          </a:xfrm>
          <a:prstGeom prst="rect">
            <a:avLst/>
          </a:prstGeom>
          <a:gradFill>
            <a:gsLst>
              <a:gs pos="0">
                <a:schemeClr val="tx1">
                  <a:alpha val="40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Λεύκες, Πάρος. Νεοκλασική έξαρση στο οικείο, οργανικά ανεπτυγμένο οικιστικό περιβάλλον.</a:t>
            </a:r>
            <a:endParaRPr lang="el-GR" sz="800" dirty="0">
              <a:solidFill>
                <a:schemeClr val="bg1"/>
              </a:solidFill>
            </a:endParaRPr>
          </a:p>
          <a:p>
            <a:pPr algn="r"/>
            <a:r>
              <a:rPr lang="en-US" sz="800" dirty="0" smtClean="0">
                <a:solidFill>
                  <a:schemeClr val="bg1"/>
                </a:solidFill>
              </a:rPr>
              <a:t>"</a:t>
            </a:r>
            <a:r>
              <a:rPr lang="en-US" sz="800" b="1" dirty="0">
                <a:solidFill>
                  <a:schemeClr val="bg1"/>
                </a:solidFill>
              </a:rPr>
              <a:t> </a:t>
            </a:r>
            <a:r>
              <a:rPr lang="en-US" sz="800" b="1" dirty="0">
                <a:solidFill>
                  <a:schemeClr val="bg1"/>
                </a:solidFill>
                <a:hlinkClick r:id="rId4"/>
              </a:rPr>
              <a:t>DSC_0078</a:t>
            </a:r>
            <a:r>
              <a:rPr lang="el-GR" sz="800" b="1" dirty="0" smtClean="0">
                <a:solidFill>
                  <a:schemeClr val="bg1"/>
                </a:solidFill>
              </a:rPr>
              <a:t>» </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5"/>
              </a:rPr>
              <a:t>Jiangping</a:t>
            </a:r>
            <a:r>
              <a:rPr lang="en-US" sz="800" dirty="0">
                <a:solidFill>
                  <a:schemeClr val="bg1"/>
                </a:solidFill>
                <a:hlinkClick r:id="rId5"/>
              </a:rPr>
              <a:t> Lynn</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Με επιφύλαξη παντός δικαιώματος, 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194811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55000"/>
            </a:schemeClr>
          </a:solidFill>
        </p:spPr>
        <p:txBody>
          <a:bodyPr/>
          <a:lstStyle/>
          <a:p>
            <a:r>
              <a:rPr lang="el-GR" dirty="0" smtClean="0">
                <a:solidFill>
                  <a:schemeClr val="bg1"/>
                </a:solidFill>
              </a:rPr>
              <a:t>Η ιστορική οργάνωση</a:t>
            </a:r>
            <a:endParaRPr lang="el-GR" dirty="0">
              <a:solidFill>
                <a:schemeClr val="bg1"/>
              </a:solidFill>
            </a:endParaRPr>
          </a:p>
        </p:txBody>
      </p:sp>
      <p:sp>
        <p:nvSpPr>
          <p:cNvPr id="4" name="Θέση περιεχομένου 3"/>
          <p:cNvSpPr>
            <a:spLocks noGrp="1"/>
          </p:cNvSpPr>
          <p:nvPr>
            <p:ph idx="1"/>
          </p:nvPr>
        </p:nvSpPr>
        <p:spPr>
          <a:xfrm>
            <a:off x="5183188" y="457201"/>
            <a:ext cx="6172200" cy="5403850"/>
          </a:xfrm>
          <a:solidFill>
            <a:schemeClr val="tx1">
              <a:alpha val="55000"/>
            </a:schemeClr>
          </a:solidFill>
        </p:spPr>
        <p:txBody>
          <a:bodyPr>
            <a:normAutofit/>
          </a:bodyPr>
          <a:lstStyle/>
          <a:p>
            <a:r>
              <a:rPr lang="el-GR" dirty="0" smtClean="0">
                <a:solidFill>
                  <a:schemeClr val="bg1"/>
                </a:solidFill>
              </a:rPr>
              <a:t>Μετά τον 18</a:t>
            </a:r>
            <a:r>
              <a:rPr lang="el-GR" baseline="30000" dirty="0" smtClean="0">
                <a:solidFill>
                  <a:schemeClr val="bg1"/>
                </a:solidFill>
              </a:rPr>
              <a:t>ο</a:t>
            </a:r>
            <a:r>
              <a:rPr lang="el-GR" dirty="0" smtClean="0">
                <a:solidFill>
                  <a:schemeClr val="bg1"/>
                </a:solidFill>
              </a:rPr>
              <a:t> αιώνα οπότε και εκλείπουν σε μεγάλο βαθμό οι εξωγενείς κίνδυνοι, εμφανίζονται περισσότερο ξεκάθαρα μέσα στον οικισμό οι κοινωνικές διαρθρώσεις. Παρόμοια, το επίκεντρο της δραστηριότητάς του οικισμού μεταφέρεται σε λιγότερο οχυρή θέση.</a:t>
            </a:r>
            <a:endParaRPr lang="el-GR" sz="1800" dirty="0">
              <a:solidFill>
                <a:schemeClr val="bg1"/>
              </a:solidFill>
            </a:endParaRPr>
          </a:p>
        </p:txBody>
      </p:sp>
      <p:sp>
        <p:nvSpPr>
          <p:cNvPr id="21" name="Θέση κειμένου 20"/>
          <p:cNvSpPr>
            <a:spLocks noGrp="1"/>
          </p:cNvSpPr>
          <p:nvPr>
            <p:ph type="body" sz="half" idx="2"/>
          </p:nvPr>
        </p:nvSpPr>
        <p:spPr>
          <a:solidFill>
            <a:schemeClr val="tx1">
              <a:alpha val="55000"/>
            </a:schemeClr>
          </a:solidFill>
        </p:spPr>
        <p:txBody>
          <a:bodyPr>
            <a:noAutofit/>
          </a:bodyPr>
          <a:lstStyle/>
          <a:p>
            <a:r>
              <a:rPr lang="el-GR" dirty="0" smtClean="0">
                <a:solidFill>
                  <a:schemeClr val="bg1"/>
                </a:solidFill>
              </a:rPr>
              <a:t>Το ίδιο θα μπορούσε να πει κανείς και για τις ιστορικές συνθήκες και την κοινωνική εξέλιξη των οικισμών, με περισσότερο σημαντικό θέμα το ζήτημα της </a:t>
            </a:r>
            <a:r>
              <a:rPr lang="el-GR" i="1" dirty="0" smtClean="0">
                <a:solidFill>
                  <a:schemeClr val="bg1"/>
                </a:solidFill>
              </a:rPr>
              <a:t>άμυνας</a:t>
            </a:r>
            <a:r>
              <a:rPr lang="el-GR" dirty="0" smtClean="0">
                <a:solidFill>
                  <a:schemeClr val="bg1"/>
                </a:solidFill>
              </a:rPr>
              <a:t>.</a:t>
            </a:r>
          </a:p>
          <a:p>
            <a:r>
              <a:rPr lang="el-GR" dirty="0" smtClean="0">
                <a:solidFill>
                  <a:schemeClr val="bg1"/>
                </a:solidFill>
              </a:rPr>
              <a:t>Για παράδειγμα στη Σύμη ο οικισμός αναπτύχθηκε αρχικά στους πρόποδες του Κάστρου (Άνω Χώρα) που έχτισαν οι Ροδίτες ιππότες στην κορυφή του όρους Βίγλα. Όταν εξέλειψε ο κίνδυνος των πειρατών ο οικισμός άρχισε να αναπτύσσεται και προς τα παράλια – δηλαδή τον Γιαλό, το </a:t>
            </a:r>
            <a:r>
              <a:rPr lang="el-GR" dirty="0" err="1" smtClean="0">
                <a:solidFill>
                  <a:schemeClr val="bg1"/>
                </a:solidFill>
              </a:rPr>
              <a:t>Πέδι</a:t>
            </a:r>
            <a:r>
              <a:rPr lang="el-GR" dirty="0" smtClean="0">
                <a:solidFill>
                  <a:schemeClr val="bg1"/>
                </a:solidFill>
              </a:rPr>
              <a:t>, και τον </a:t>
            </a:r>
            <a:r>
              <a:rPr lang="el-GR" dirty="0" err="1" smtClean="0">
                <a:solidFill>
                  <a:schemeClr val="bg1"/>
                </a:solidFill>
              </a:rPr>
              <a:t>Νημποριό</a:t>
            </a:r>
            <a:r>
              <a:rPr lang="el-GR" dirty="0" smtClean="0">
                <a:solidFill>
                  <a:schemeClr val="bg1"/>
                </a:solidFill>
              </a:rPr>
              <a:t>.</a:t>
            </a:r>
          </a:p>
        </p:txBody>
      </p:sp>
      <p:sp>
        <p:nvSpPr>
          <p:cNvPr id="6" name="TextBox 5"/>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Άποψη της Σύμης, Δωδεκάνησα</a:t>
            </a:r>
            <a:endParaRPr lang="el-GR" sz="800" dirty="0">
              <a:solidFill>
                <a:schemeClr val="bg1"/>
              </a:solidFill>
            </a:endParaRPr>
          </a:p>
          <a:p>
            <a:pPr algn="r"/>
            <a:r>
              <a:rPr lang="en-US" sz="800" dirty="0" smtClean="0">
                <a:solidFill>
                  <a:schemeClr val="bg1"/>
                </a:solidFill>
              </a:rPr>
              <a:t>"</a:t>
            </a:r>
            <a:r>
              <a:rPr lang="de-DE" sz="800" b="1" dirty="0">
                <a:solidFill>
                  <a:schemeClr val="bg1"/>
                </a:solidFill>
                <a:hlinkClick r:id="rId4"/>
              </a:rPr>
              <a:t>DSC00395</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5"/>
              </a:rPr>
              <a:t>Joselu</a:t>
            </a:r>
            <a:r>
              <a:rPr lang="en-US" sz="800" dirty="0">
                <a:solidFill>
                  <a:schemeClr val="bg1"/>
                </a:solidFill>
                <a:hlinkClick r:id="rId5"/>
              </a:rPr>
              <a:t> Blanco</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 </a:t>
            </a:r>
            <a:r>
              <a:rPr lang="tr-T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73110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6396335"/>
            <a:ext cx="12191999"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Χώρα, Αστυπάλαια.</a:t>
            </a:r>
          </a:p>
          <a:p>
            <a:r>
              <a:rPr lang="en-US" sz="800" dirty="0" smtClean="0">
                <a:solidFill>
                  <a:schemeClr val="bg1"/>
                </a:solidFill>
              </a:rPr>
              <a:t>"</a:t>
            </a:r>
            <a:r>
              <a:rPr lang="en-US" sz="800" b="1" dirty="0" err="1">
                <a:solidFill>
                  <a:schemeClr val="bg1"/>
                </a:solidFill>
                <a:hlinkClick r:id="rId3"/>
              </a:rPr>
              <a:t>Chora</a:t>
            </a:r>
            <a:r>
              <a:rPr lang="en-US" sz="800" b="1" dirty="0">
                <a:solidFill>
                  <a:schemeClr val="bg1"/>
                </a:solidFill>
                <a:hlinkClick r:id="rId3"/>
              </a:rPr>
              <a:t>, </a:t>
            </a:r>
            <a:r>
              <a:rPr lang="en-US" sz="800" b="1" dirty="0" err="1">
                <a:solidFill>
                  <a:schemeClr val="bg1"/>
                </a:solidFill>
                <a:hlinkClick r:id="rId3"/>
              </a:rPr>
              <a:t>Astypalea</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4"/>
              </a:rPr>
              <a:t>Gerald </a:t>
            </a:r>
            <a:r>
              <a:rPr lang="en-US" sz="800" dirty="0" err="1" smtClean="0">
                <a:solidFill>
                  <a:schemeClr val="bg1"/>
                </a:solidFill>
                <a:hlinkClick r:id="rId4"/>
              </a:rPr>
              <a:t>Fimberger</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pt-BR" sz="800" b="1" dirty="0">
                <a:solidFill>
                  <a:schemeClr val="bg1"/>
                </a:solidFill>
                <a:hlinkClick r:id="rId5"/>
              </a:rPr>
              <a:t>CC BY-SA </a:t>
            </a:r>
            <a:r>
              <a:rPr lang="pt-BR" sz="800" b="1" dirty="0" smtClean="0">
                <a:solidFill>
                  <a:schemeClr val="bg1"/>
                </a:solidFill>
                <a:hlinkClick r:id="rId5"/>
              </a:rPr>
              <a:t>2.0</a:t>
            </a:r>
            <a:r>
              <a:rPr lang="el-GR" sz="800" b="1" dirty="0" smtClean="0">
                <a:solidFill>
                  <a:schemeClr val="bg1"/>
                </a:solidFill>
                <a:hlinkClick r:id="rId5"/>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987965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Ο οικισμός της Χώρας στην Πάτμο, στους πρόποδες του Κάστρου.</a:t>
            </a:r>
          </a:p>
          <a:p>
            <a:r>
              <a:rPr lang="en-US" sz="800" dirty="0" smtClean="0">
                <a:solidFill>
                  <a:schemeClr val="bg1"/>
                </a:solidFill>
              </a:rPr>
              <a:t>"</a:t>
            </a:r>
            <a:r>
              <a:rPr lang="en-US" sz="800" b="1" dirty="0">
                <a:solidFill>
                  <a:schemeClr val="bg1"/>
                </a:solidFill>
                <a:hlinkClick r:id="rId4"/>
              </a:rPr>
              <a:t>Patmos, Dodekanisos</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Andrea </a:t>
            </a:r>
            <a:r>
              <a:rPr lang="en-US" sz="800" dirty="0" err="1">
                <a:solidFill>
                  <a:schemeClr val="bg1"/>
                </a:solidFill>
                <a:hlinkClick r:id="rId5"/>
              </a:rPr>
              <a:t>Moroni</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a:t>
            </a:r>
            <a:r>
              <a:rPr lang="tr-TR" sz="800" b="1" dirty="0" smtClean="0">
                <a:solidFill>
                  <a:schemeClr val="bg1"/>
                </a:solidFill>
                <a:hlinkClick r:id="rId6"/>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8367891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l-GR" dirty="0" smtClean="0"/>
              <a:t>Βασική βιβλιογραφία</a:t>
            </a:r>
            <a:endParaRPr lang="en-US" dirty="0"/>
          </a:p>
        </p:txBody>
      </p:sp>
      <p:sp>
        <p:nvSpPr>
          <p:cNvPr id="16" name="Text Placeholder 15"/>
          <p:cNvSpPr>
            <a:spLocks noGrp="1"/>
          </p:cNvSpPr>
          <p:nvPr>
            <p:ph type="body" sz="half" idx="2"/>
          </p:nvPr>
        </p:nvSpPr>
        <p:spPr/>
        <p:txBody>
          <a:bodyPr>
            <a:normAutofit/>
          </a:bodyPr>
          <a:lstStyle/>
          <a:p>
            <a:r>
              <a:rPr lang="el-GR" dirty="0" smtClean="0"/>
              <a:t>Κατά κύριο λόγο η πλέον εκτενής μεθοδολογικά προσέγγιση του θέματος γίνεται μέσα στην σειρά </a:t>
            </a:r>
            <a:r>
              <a:rPr lang="el-GR" i="1" dirty="0" smtClean="0"/>
              <a:t>Ελληνική Παραδοσιακή Αρχιτεκτονική</a:t>
            </a:r>
            <a:r>
              <a:rPr lang="el-GR" dirty="0"/>
              <a:t> </a:t>
            </a:r>
            <a:r>
              <a:rPr lang="el-GR" dirty="0" smtClean="0"/>
              <a:t>(επιστ. Υπ. Γ.. </a:t>
            </a:r>
            <a:r>
              <a:rPr lang="el-GR" dirty="0" err="1" smtClean="0"/>
              <a:t>Λάββας</a:t>
            </a:r>
            <a:r>
              <a:rPr lang="el-GR" dirty="0" smtClean="0"/>
              <a:t> &amp; Δ. Φιλιππίδης) των εκδόσεων Μέλισσα.</a:t>
            </a:r>
          </a:p>
          <a:p>
            <a:r>
              <a:rPr lang="el-GR" dirty="0" smtClean="0"/>
              <a:t>Παρότι απουσιάζουν μεγάλα γεωγραφικά κομμάτια του Ελλαδικού χώρου (όπως, π.χ. τα νησιά του Ιονίου πελάγους), τούτη η έκδοση μελετά το αντικείμενο μέσα από το ευρύτερο δυνατό πλαίσιο.</a:t>
            </a:r>
          </a:p>
        </p:txBody>
      </p:sp>
      <p:grpSp>
        <p:nvGrpSpPr>
          <p:cNvPr id="21" name="Group 20"/>
          <p:cNvGrpSpPr/>
          <p:nvPr/>
        </p:nvGrpSpPr>
        <p:grpSpPr>
          <a:xfrm>
            <a:off x="4980825" y="628358"/>
            <a:ext cx="6401878" cy="5373049"/>
            <a:chOff x="4770619" y="807034"/>
            <a:chExt cx="6797157" cy="5831398"/>
          </a:xfrm>
        </p:grpSpPr>
        <p:sp>
          <p:nvSpPr>
            <p:cNvPr id="3" name="TextBox 2"/>
            <p:cNvSpPr txBox="1"/>
            <p:nvPr/>
          </p:nvSpPr>
          <p:spPr>
            <a:xfrm>
              <a:off x="4770619" y="5007215"/>
              <a:ext cx="3364870" cy="1631217"/>
            </a:xfrm>
            <a:prstGeom prst="rect">
              <a:avLst/>
            </a:prstGeom>
            <a:noFill/>
          </p:spPr>
          <p:txBody>
            <a:bodyPr wrap="square" rtlCol="0">
              <a:spAutoFit/>
            </a:bodyPr>
            <a:lstStyle/>
            <a:p>
              <a:pPr marL="171450" indent="-171450">
                <a:buFont typeface="Arial" charset="-95"/>
                <a:buChar char="•"/>
              </a:pPr>
              <a:r>
                <a:rPr lang="el-GR" sz="1000" dirty="0" smtClean="0"/>
                <a:t>Τόμος 1: </a:t>
              </a:r>
              <a:r>
                <a:rPr lang="el-GR" sz="1000" i="1" dirty="0" smtClean="0"/>
                <a:t>Ανατολικό Αιγαίο-Σποράδες-Επτάνησα</a:t>
              </a:r>
              <a:r>
                <a:rPr lang="el-GR" sz="1000" dirty="0" smtClean="0"/>
                <a:t>. (</a:t>
              </a:r>
              <a:r>
                <a:rPr lang="el-GR" sz="1000" dirty="0"/>
                <a:t>Λέσβος, Σάμος, Χίος, Σκύρος, Κέρκυρα, </a:t>
              </a:r>
              <a:r>
                <a:rPr lang="el-GR" sz="1000" dirty="0" smtClean="0"/>
                <a:t>Κύθηρα)</a:t>
              </a:r>
              <a:endParaRPr lang="el-GR" sz="1000" dirty="0"/>
            </a:p>
            <a:p>
              <a:pPr marL="171450" indent="-171450">
                <a:buFont typeface="Arial" charset="-95"/>
                <a:buChar char="•"/>
              </a:pPr>
              <a:r>
                <a:rPr lang="el-GR" sz="1000" dirty="0" smtClean="0"/>
                <a:t>Τόμος 2: </a:t>
              </a:r>
              <a:r>
                <a:rPr lang="el-GR" sz="1000" i="1" dirty="0" smtClean="0"/>
                <a:t>Κυκλάδες</a:t>
              </a:r>
              <a:r>
                <a:rPr lang="el-GR" sz="1000" dirty="0" smtClean="0"/>
                <a:t>. (</a:t>
              </a:r>
              <a:r>
                <a:rPr lang="el-GR" sz="1000" dirty="0" err="1"/>
                <a:t>Ανδρος</a:t>
              </a:r>
              <a:r>
                <a:rPr lang="el-GR" sz="1000" dirty="0"/>
                <a:t>, Μύκονος, Νάξος, Πάρος, Σαντορίνη, Σίφνος, Σύρος, </a:t>
              </a:r>
              <a:r>
                <a:rPr lang="el-GR" sz="1000" dirty="0" err="1"/>
                <a:t>Τζιά</a:t>
              </a:r>
              <a:r>
                <a:rPr lang="el-GR" sz="1000" dirty="0"/>
                <a:t> (Κέα), </a:t>
              </a:r>
              <a:r>
                <a:rPr lang="el-GR" sz="1000" dirty="0" smtClean="0"/>
                <a:t>Τήνος)</a:t>
              </a:r>
            </a:p>
            <a:p>
              <a:pPr marL="171450" indent="-171450">
                <a:buFont typeface="Arial" charset="-95"/>
                <a:buChar char="•"/>
              </a:pPr>
              <a:r>
                <a:rPr lang="el-GR" sz="1000" dirty="0" smtClean="0"/>
                <a:t>Τόμος 3: Δ</a:t>
              </a:r>
              <a:r>
                <a:rPr lang="el-GR" sz="1000" i="1" dirty="0" smtClean="0"/>
                <a:t>ωδεκάνησα-Κρήτη. (</a:t>
              </a:r>
              <a:r>
                <a:rPr lang="el-GR" sz="1000" dirty="0"/>
                <a:t>Ρόδος, Πάτμος, Κάλυμνος, Κάρπαθος, Λέρος, Αστυπάλαια, </a:t>
              </a:r>
              <a:r>
                <a:rPr lang="el-GR" sz="1000" dirty="0" smtClean="0"/>
                <a:t>Κρήτη)</a:t>
              </a:r>
              <a:endParaRPr lang="el-GR" sz="1000" i="1" dirty="0" smtClean="0"/>
            </a:p>
            <a:p>
              <a:pPr marL="171450" indent="-171450">
                <a:buFont typeface="Arial" charset="-95"/>
                <a:buChar char="•"/>
              </a:pPr>
              <a:r>
                <a:rPr lang="el-GR" sz="1000" dirty="0" smtClean="0"/>
                <a:t>Τόμος 4: </a:t>
              </a:r>
              <a:r>
                <a:rPr lang="el-GR" sz="1000" dirty="0" err="1" smtClean="0"/>
                <a:t>Πελοπόνησος</a:t>
              </a:r>
              <a:r>
                <a:rPr lang="el-GR" sz="1000" dirty="0" smtClean="0"/>
                <a:t> Α’ (</a:t>
              </a:r>
              <a:r>
                <a:rPr lang="el-GR" sz="1000" dirty="0" err="1" smtClean="0"/>
                <a:t>Αχαϊα</a:t>
              </a:r>
              <a:r>
                <a:rPr lang="el-GR" sz="1000" dirty="0" smtClean="0"/>
                <a:t>, </a:t>
              </a:r>
              <a:r>
                <a:rPr lang="el-GR" sz="1000" dirty="0"/>
                <a:t>Μεθώνη-Κορώνη, Μονεμβασιά, </a:t>
              </a:r>
              <a:r>
                <a:rPr lang="el-GR" sz="1000" dirty="0" err="1"/>
                <a:t>Ζάρακα</a:t>
              </a:r>
              <a:r>
                <a:rPr lang="el-GR" sz="1000" dirty="0"/>
                <a:t>, Κυνουρία, Αρκαδία, Σπέτσες, Ύδρα</a:t>
              </a:r>
              <a:r>
                <a:rPr lang="el-GR" sz="1000" dirty="0" smtClean="0"/>
                <a:t>.)</a:t>
              </a:r>
            </a:p>
            <a:p>
              <a:pPr marL="171450" indent="-171450">
                <a:buFont typeface="Arial" charset="-95"/>
                <a:buChar char="•"/>
              </a:pPr>
              <a:endParaRPr lang="el-GR" sz="1000" dirty="0" smtClean="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9006" y="824940"/>
              <a:ext cx="1629420" cy="196270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19006" y="2865617"/>
              <a:ext cx="1635229" cy="199016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9647" y="819586"/>
              <a:ext cx="1605843" cy="196806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16424" y="2871513"/>
              <a:ext cx="1619064" cy="198426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26225" y="807034"/>
              <a:ext cx="1638015" cy="1968063"/>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16711" y="2865984"/>
              <a:ext cx="1657046" cy="199598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954977" y="807034"/>
              <a:ext cx="1593769" cy="1968063"/>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954976" y="2865616"/>
              <a:ext cx="1612800" cy="1967127"/>
            </a:xfrm>
            <a:prstGeom prst="rect">
              <a:avLst/>
            </a:prstGeom>
          </p:spPr>
        </p:pic>
        <p:sp>
          <p:nvSpPr>
            <p:cNvPr id="20" name="TextBox 19"/>
            <p:cNvSpPr txBox="1"/>
            <p:nvPr/>
          </p:nvSpPr>
          <p:spPr>
            <a:xfrm>
              <a:off x="8226224" y="5007214"/>
              <a:ext cx="3322520" cy="1477328"/>
            </a:xfrm>
            <a:prstGeom prst="rect">
              <a:avLst/>
            </a:prstGeom>
            <a:noFill/>
          </p:spPr>
          <p:txBody>
            <a:bodyPr wrap="square" rtlCol="0">
              <a:spAutoFit/>
            </a:bodyPr>
            <a:lstStyle/>
            <a:p>
              <a:pPr marL="171450" indent="-171450">
                <a:buFont typeface="Arial" charset="-95"/>
                <a:buChar char="•"/>
              </a:pPr>
              <a:r>
                <a:rPr lang="el-GR" sz="1000" dirty="0" smtClean="0"/>
                <a:t>Τόμος 5: </a:t>
              </a:r>
              <a:r>
                <a:rPr lang="el-GR" sz="1000" i="1" dirty="0" err="1" smtClean="0"/>
                <a:t>Πελοπόνησος</a:t>
              </a:r>
              <a:r>
                <a:rPr lang="el-GR" sz="1000" i="1" dirty="0" smtClean="0"/>
                <a:t> Β’-Στερεά Ελλάδα</a:t>
              </a:r>
              <a:r>
                <a:rPr lang="el-GR" sz="1000" dirty="0" smtClean="0"/>
                <a:t>. (Αττική, Σαρακατσάνοι, Κορινθία, Μάνη, Φωκίδα)</a:t>
              </a:r>
            </a:p>
            <a:p>
              <a:pPr marL="171450" indent="-171450">
                <a:buFont typeface="Arial" charset="-95"/>
                <a:buChar char="•"/>
              </a:pPr>
              <a:r>
                <a:rPr lang="el-GR" sz="1000" dirty="0" smtClean="0"/>
                <a:t>Τόμος 6: </a:t>
              </a:r>
              <a:r>
                <a:rPr lang="el-GR" sz="1000" i="1" dirty="0" smtClean="0"/>
                <a:t>Θεσσαλία-Ήπειρος</a:t>
              </a:r>
              <a:r>
                <a:rPr lang="el-GR" sz="1000" dirty="0" smtClean="0"/>
                <a:t>. (Πήλιο, Αμπελάκια, Τρίκαλα, Μέτσοβο, Γιάννινα, </a:t>
              </a:r>
              <a:r>
                <a:rPr lang="el-GR" sz="1000" dirty="0" err="1" smtClean="0"/>
                <a:t>Ζαγόρι</a:t>
              </a:r>
              <a:r>
                <a:rPr lang="el-GR" sz="1000" dirty="0" smtClean="0"/>
                <a:t>)</a:t>
              </a:r>
            </a:p>
            <a:p>
              <a:pPr marL="171450" indent="-171450">
                <a:buFont typeface="Arial" charset="-95"/>
                <a:buChar char="•"/>
              </a:pPr>
              <a:r>
                <a:rPr lang="el-GR" sz="1000" dirty="0" smtClean="0"/>
                <a:t>Τόμος 7: </a:t>
              </a:r>
              <a:r>
                <a:rPr lang="el-GR" sz="1000" i="1" dirty="0" smtClean="0"/>
                <a:t>Μακεδονία Α’</a:t>
              </a:r>
              <a:r>
                <a:rPr lang="el-GR" sz="1000" dirty="0" smtClean="0"/>
                <a:t> (Καστοριά, Βέροια, Σιάτιστα, Θεσσαλονίκη, Πρέσπες, Κοζάνη, </a:t>
              </a:r>
              <a:r>
                <a:rPr lang="el-GR" sz="1000" dirty="0" err="1" smtClean="0"/>
                <a:t>Εράτυρα</a:t>
              </a:r>
              <a:r>
                <a:rPr lang="el-GR" sz="1000" dirty="0" smtClean="0"/>
                <a:t>)</a:t>
              </a:r>
              <a:endParaRPr lang="el-GR" sz="1000" i="1" dirty="0" smtClean="0"/>
            </a:p>
            <a:p>
              <a:pPr marL="171450" indent="-171450">
                <a:buFont typeface="Arial" charset="-95"/>
                <a:buChar char="•"/>
              </a:pPr>
              <a:r>
                <a:rPr lang="el-GR" sz="1000" dirty="0" smtClean="0"/>
                <a:t>Τόμος 8: </a:t>
              </a:r>
              <a:r>
                <a:rPr lang="el-GR" sz="1000" i="1" dirty="0" smtClean="0"/>
                <a:t>Μακεδονία Β’-Θράκη </a:t>
              </a:r>
              <a:r>
                <a:rPr lang="el-GR" sz="1000" dirty="0" smtClean="0"/>
                <a:t>(</a:t>
              </a:r>
              <a:r>
                <a:rPr lang="el-GR" sz="1000" dirty="0"/>
                <a:t>Λαγκαδάς, Αρναία, Θάσος, Σαμοθράκη, </a:t>
              </a:r>
              <a:r>
                <a:rPr lang="el-GR" sz="1000" dirty="0" err="1"/>
                <a:t>Παγγαίο</a:t>
              </a:r>
              <a:r>
                <a:rPr lang="el-GR" sz="1000" dirty="0"/>
                <a:t>, Θράκη, Άγιον </a:t>
              </a:r>
              <a:r>
                <a:rPr lang="el-GR" sz="1000" dirty="0" smtClean="0"/>
                <a:t>Όρος)</a:t>
              </a:r>
            </a:p>
            <a:p>
              <a:pPr marL="171450" indent="-171450">
                <a:buFont typeface="Arial" charset="-95"/>
                <a:buChar char="•"/>
              </a:pPr>
              <a:endParaRPr lang="el-GR" sz="1000" dirty="0" smtClean="0"/>
            </a:p>
          </p:txBody>
        </p:sp>
      </p:grpSp>
    </p:spTree>
    <p:extLst>
      <p:ext uri="{BB962C8B-B14F-4D97-AF65-F5344CB8AC3E}">
        <p14:creationId xmlns:p14="http://schemas.microsoft.com/office/powerpoint/2010/main" val="17677090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1920" y="0"/>
            <a:ext cx="9144000" cy="6858000"/>
          </a:xfrm>
          <a:prstGeom prst="rect">
            <a:avLst/>
          </a:prstGeom>
        </p:spPr>
      </p:pic>
      <p:sp>
        <p:nvSpPr>
          <p:cNvPr id="2" name="TextBox 1"/>
          <p:cNvSpPr txBox="1"/>
          <p:nvPr/>
        </p:nvSpPr>
        <p:spPr>
          <a:xfrm>
            <a:off x="0" y="5473005"/>
            <a:ext cx="2661920" cy="1384995"/>
          </a:xfrm>
          <a:prstGeom prst="rect">
            <a:avLst/>
          </a:prstGeom>
          <a:gradFill>
            <a:gsLst>
              <a:gs pos="0">
                <a:schemeClr val="tx1">
                  <a:alpha val="25000"/>
                </a:schemeClr>
              </a:gs>
              <a:gs pos="100000">
                <a:schemeClr val="tx1">
                  <a:alpha val="20000"/>
                </a:schemeClr>
              </a:gs>
            </a:gsLst>
            <a:lin ang="5400000" scaled="1"/>
          </a:gradFill>
        </p:spPr>
        <p:txBody>
          <a:bodyPr wrap="square" rtlCol="0" anchor="b">
            <a:spAutoFit/>
          </a:bodyPr>
          <a:lstStyle/>
          <a:p>
            <a:r>
              <a:rPr lang="el-GR" sz="1000" dirty="0" smtClean="0">
                <a:solidFill>
                  <a:schemeClr val="bg1"/>
                </a:solidFill>
              </a:rPr>
              <a:t>Πύργος Φονιά, Σαμοθράκη. Οι οχυρωματικές κατασκευές του νησιού αντανακλούν μαζί με την Μάνη την </a:t>
            </a:r>
            <a:r>
              <a:rPr lang="el-GR" sz="1000" dirty="0" err="1" smtClean="0">
                <a:solidFill>
                  <a:schemeClr val="bg1"/>
                </a:solidFill>
              </a:rPr>
              <a:t>μετα</a:t>
            </a:r>
            <a:r>
              <a:rPr lang="el-GR" sz="1000" dirty="0" smtClean="0">
                <a:solidFill>
                  <a:schemeClr val="bg1"/>
                </a:solidFill>
              </a:rPr>
              <a:t>-Βυζαντινή οχυρωματική αρχιτεκτονική στην Ελλάδα</a:t>
            </a:r>
          </a:p>
          <a:p>
            <a:endParaRPr lang="el-GR" sz="1000" dirty="0" smtClean="0">
              <a:solidFill>
                <a:schemeClr val="bg1"/>
              </a:solidFill>
            </a:endParaRPr>
          </a:p>
          <a:p>
            <a:r>
              <a:rPr lang="en-US" sz="800" dirty="0" smtClean="0">
                <a:solidFill>
                  <a:schemeClr val="bg1"/>
                </a:solidFill>
              </a:rPr>
              <a:t>"</a:t>
            </a:r>
            <a:r>
              <a:rPr lang="en-US" sz="800" b="1" dirty="0" err="1">
                <a:solidFill>
                  <a:schemeClr val="bg1"/>
                </a:solidFill>
                <a:hlinkClick r:id="rId4"/>
              </a:rPr>
              <a:t>Samothraki</a:t>
            </a:r>
            <a:r>
              <a:rPr lang="en-US" sz="800" b="1" dirty="0">
                <a:solidFill>
                  <a:schemeClr val="bg1"/>
                </a:solidFill>
                <a:hlinkClick r:id="rId4"/>
              </a:rPr>
              <a:t>, Samothrace 2015 </a:t>
            </a:r>
            <a:r>
              <a:rPr lang="en-US" sz="800" b="1" dirty="0" err="1">
                <a:solidFill>
                  <a:schemeClr val="bg1"/>
                </a:solidFill>
                <a:hlinkClick r:id="rId4"/>
              </a:rPr>
              <a:t>Fonias</a:t>
            </a:r>
            <a:r>
              <a:rPr lang="en-US" sz="800" b="1" dirty="0">
                <a:solidFill>
                  <a:schemeClr val="bg1"/>
                </a:solidFill>
                <a:hlinkClick r:id="rId4"/>
              </a:rPr>
              <a:t> Tower (</a:t>
            </a:r>
            <a:r>
              <a:rPr lang="en-US" sz="800" b="1" dirty="0" err="1">
                <a:solidFill>
                  <a:schemeClr val="bg1"/>
                </a:solidFill>
                <a:hlinkClick r:id="rId4"/>
              </a:rPr>
              <a:t>Pyrgos</a:t>
            </a:r>
            <a:r>
              <a:rPr lang="en-US" sz="800" b="1" dirty="0">
                <a:solidFill>
                  <a:schemeClr val="bg1"/>
                </a:solidFill>
                <a:hlinkClick r:id="rId4"/>
              </a:rPr>
              <a:t> </a:t>
            </a:r>
            <a:r>
              <a:rPr lang="en-US" sz="800" b="1" dirty="0" err="1">
                <a:solidFill>
                  <a:schemeClr val="bg1"/>
                </a:solidFill>
                <a:hlinkClick r:id="rId4"/>
              </a:rPr>
              <a:t>Fonia</a:t>
            </a:r>
            <a:r>
              <a:rPr lang="en-US" sz="800" b="1" dirty="0">
                <a:solidFill>
                  <a:schemeClr val="bg1"/>
                </a:solidFill>
                <a:hlinkClick r:id="rId4"/>
              </a:rPr>
              <a:t>)</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Dimitris </a:t>
            </a:r>
            <a:r>
              <a:rPr lang="en-US" sz="800" dirty="0" err="1">
                <a:solidFill>
                  <a:schemeClr val="bg1"/>
                </a:solidFill>
                <a:hlinkClick r:id="rId5"/>
              </a:rPr>
              <a:t>Siskopoulos</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 </a:t>
            </a:r>
            <a:r>
              <a:rPr lang="tr-T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53131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652001" y="1188881"/>
            <a:ext cx="2539999" cy="4185761"/>
          </a:xfrm>
          <a:prstGeom prst="rect">
            <a:avLst/>
          </a:prstGeom>
          <a:solidFill>
            <a:schemeClr val="tx1">
              <a:alpha val="40000"/>
            </a:schemeClr>
          </a:solidFill>
        </p:spPr>
        <p:txBody>
          <a:bodyPr wrap="square" rtlCol="0" anchor="b">
            <a:spAutoFit/>
          </a:bodyPr>
          <a:lstStyle/>
          <a:p>
            <a:pPr algn="r"/>
            <a:r>
              <a:rPr lang="el-GR" sz="1000" dirty="0" smtClean="0">
                <a:solidFill>
                  <a:schemeClr val="bg1"/>
                </a:solidFill>
              </a:rPr>
              <a:t>Ιδιότυπη μορφή κατοίκησης στην Ικαρία. Οι λεγόμενες «καμάρες» είναι ελάχιστες μονάδες κατοικίας που χτίζονται εκμεταλλευόμενες υφιστάμενους βράχους από γρανίτη. Τούτες οι κατασκευές </a:t>
            </a:r>
            <a:r>
              <a:rPr lang="el-GR" sz="1000" dirty="0" err="1" smtClean="0">
                <a:solidFill>
                  <a:schemeClr val="bg1"/>
                </a:solidFill>
              </a:rPr>
              <a:t>συνατώνται</a:t>
            </a:r>
            <a:r>
              <a:rPr lang="el-GR" sz="1000" dirty="0" smtClean="0">
                <a:solidFill>
                  <a:schemeClr val="bg1"/>
                </a:solidFill>
              </a:rPr>
              <a:t> κατά κύριο λόγο στο δυτικό τμήμα του νησιού όπου απαντώνται και οι πλέον κατάλληλες γεωμορφολογικές συνθήκες.</a:t>
            </a:r>
          </a:p>
          <a:p>
            <a:pPr algn="r"/>
            <a:endParaRPr lang="el-GR" sz="1000" dirty="0">
              <a:solidFill>
                <a:schemeClr val="bg1"/>
              </a:solidFill>
            </a:endParaRPr>
          </a:p>
          <a:p>
            <a:pPr algn="r"/>
            <a:r>
              <a:rPr lang="el-GR" sz="1000" dirty="0" smtClean="0">
                <a:solidFill>
                  <a:schemeClr val="bg1"/>
                </a:solidFill>
              </a:rPr>
              <a:t>Κατά κύριο λόγο αποτελούν μια παραλλαγή αμυντικού σχηματισμού έναντι των επιθέσεων των πειρατών (στην λογική της παραλλαγής και της απόκρυψης) αλλά συχνά αποτελούσαν και κατοικίες γερόντων, οι οποίοι άφηναν τον πολύτιμο χώρο των αγροτικών κατοικιών στους νέους.</a:t>
            </a:r>
          </a:p>
          <a:p>
            <a:pPr algn="r"/>
            <a:endParaRPr lang="el-GR" sz="1000" dirty="0">
              <a:solidFill>
                <a:schemeClr val="bg1"/>
              </a:solidFill>
            </a:endParaRPr>
          </a:p>
          <a:p>
            <a:pPr algn="r"/>
            <a:endParaRPr lang="el-GR" sz="1000" dirty="0" smtClean="0">
              <a:solidFill>
                <a:schemeClr val="bg1"/>
              </a:solidFill>
            </a:endParaRPr>
          </a:p>
          <a:p>
            <a:pPr algn="r"/>
            <a:endParaRPr lang="el-GR" sz="1000" dirty="0">
              <a:solidFill>
                <a:schemeClr val="bg1"/>
              </a:solidFill>
            </a:endParaRPr>
          </a:p>
          <a:p>
            <a:pPr algn="r"/>
            <a:endParaRPr lang="el-GR" sz="1000" dirty="0" smtClean="0">
              <a:solidFill>
                <a:schemeClr val="bg1"/>
              </a:solidFill>
            </a:endParaRPr>
          </a:p>
          <a:p>
            <a:pPr algn="r"/>
            <a:endParaRPr lang="el-GR" sz="1000" dirty="0">
              <a:solidFill>
                <a:schemeClr val="bg1"/>
              </a:solidFill>
            </a:endParaRPr>
          </a:p>
          <a:p>
            <a:pPr algn="r"/>
            <a:endParaRPr lang="el-GR" sz="1000" dirty="0" smtClean="0">
              <a:solidFill>
                <a:schemeClr val="bg1"/>
              </a:solidFill>
            </a:endParaRPr>
          </a:p>
          <a:p>
            <a:pPr algn="r"/>
            <a:endParaRPr lang="el-GR" sz="1000" dirty="0" smtClean="0">
              <a:solidFill>
                <a:schemeClr val="bg1"/>
              </a:solidFill>
            </a:endParaRPr>
          </a:p>
          <a:p>
            <a:pPr algn="r"/>
            <a:r>
              <a:rPr lang="en-US" sz="800" dirty="0" smtClean="0">
                <a:solidFill>
                  <a:schemeClr val="bg1"/>
                </a:solidFill>
              </a:rPr>
              <a:t>"</a:t>
            </a:r>
            <a:r>
              <a:rPr lang="en-US" sz="800" b="1" dirty="0">
                <a:solidFill>
                  <a:schemeClr val="bg1"/>
                </a:solidFill>
                <a:hlinkClick r:id="rId3"/>
              </a:rPr>
              <a:t>Ikaria</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4"/>
              </a:rPr>
              <a:t>Bruno </a:t>
            </a:r>
            <a:r>
              <a:rPr lang="en-US" sz="800" dirty="0" err="1">
                <a:solidFill>
                  <a:schemeClr val="bg1"/>
                </a:solidFill>
                <a:hlinkClick r:id="rId4"/>
              </a:rPr>
              <a:t>Sarlandie</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smtClean="0">
                <a:solidFill>
                  <a:schemeClr val="bg1"/>
                </a:solidFill>
                <a:hlinkClick r:id="rId5"/>
              </a:rPr>
              <a:t>CC BY-NC-ND 2.0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098723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652001" y="1496656"/>
            <a:ext cx="2539999" cy="3877985"/>
          </a:xfrm>
          <a:prstGeom prst="rect">
            <a:avLst/>
          </a:prstGeom>
          <a:solidFill>
            <a:schemeClr val="tx1">
              <a:alpha val="40000"/>
            </a:schemeClr>
          </a:solidFill>
        </p:spPr>
        <p:txBody>
          <a:bodyPr wrap="square" rtlCol="0" anchor="b">
            <a:spAutoFit/>
          </a:bodyPr>
          <a:lstStyle/>
          <a:p>
            <a:pPr algn="r"/>
            <a:r>
              <a:rPr lang="el-GR" sz="1000" dirty="0" smtClean="0">
                <a:solidFill>
                  <a:schemeClr val="bg1"/>
                </a:solidFill>
              </a:rPr>
              <a:t>Σε αντίθεση με τις περισσότερες νησιωτικές περιοχές, οι </a:t>
            </a:r>
            <a:r>
              <a:rPr lang="el-GR" sz="1000" dirty="0" err="1" smtClean="0">
                <a:solidFill>
                  <a:schemeClr val="bg1"/>
                </a:solidFill>
              </a:rPr>
              <a:t>Ικαριώτες</a:t>
            </a:r>
            <a:r>
              <a:rPr lang="el-GR" sz="1000" dirty="0" smtClean="0">
                <a:solidFill>
                  <a:schemeClr val="bg1"/>
                </a:solidFill>
              </a:rPr>
              <a:t> ανέπτυξαν έναν ιδιότυπο τρόπο κατοίκησης με μεμονωμένες κατοικίες διάσπαρτες ανάμεσα στις πετρώδεις πλαγιές, συχνά εκμεταλλευόμενοι και το ίδιο το φυσικό υπόβαθρο (χτίζοντας, π.χ. κάτω από υφιστάμενους βράχους). Οι όποιοι οικιστικοί πυρήνες είναι οργανωμένοι καθαρά σε οικογενειακή βάση γύρω από ένα αγρόκτημα, και το επόμενο νοικοκυριό μπορούσε να βρίσκεται χιλιόμετρα μακριά.</a:t>
            </a:r>
          </a:p>
          <a:p>
            <a:pPr algn="r"/>
            <a:endParaRPr lang="el-GR" sz="1000" dirty="0" smtClean="0">
              <a:solidFill>
                <a:schemeClr val="bg1"/>
              </a:solidFill>
            </a:endParaRPr>
          </a:p>
          <a:p>
            <a:pPr algn="r"/>
            <a:r>
              <a:rPr lang="el-GR" sz="1000" dirty="0" smtClean="0">
                <a:solidFill>
                  <a:schemeClr val="bg1"/>
                </a:solidFill>
              </a:rPr>
              <a:t>Τούτη η λογική αποδείχτηκε και ένας εξαιρετικός αμυντικός μηχανισμός απέναντι σε επιδρομές από πειρατές. Τα σπίτια χτίζονταν από τον τοπικό σχιστόλιθο και παρέμεναν </a:t>
            </a:r>
            <a:r>
              <a:rPr lang="el-GR" sz="1000" dirty="0" err="1" smtClean="0">
                <a:solidFill>
                  <a:schemeClr val="bg1"/>
                </a:solidFill>
              </a:rPr>
              <a:t>ανεπίχριστα</a:t>
            </a:r>
            <a:r>
              <a:rPr lang="el-GR" sz="1000" dirty="0" smtClean="0">
                <a:solidFill>
                  <a:schemeClr val="bg1"/>
                </a:solidFill>
              </a:rPr>
              <a:t>, πρακτικά καμουφλαρισμένα μέσα στο φυσικό τοπίο.</a:t>
            </a:r>
          </a:p>
          <a:p>
            <a:pPr algn="r"/>
            <a:endParaRPr lang="el-GR" sz="1000" dirty="0">
              <a:solidFill>
                <a:schemeClr val="bg1"/>
              </a:solidFill>
            </a:endParaRPr>
          </a:p>
          <a:p>
            <a:pPr algn="r"/>
            <a:endParaRPr lang="el-GR" sz="1000" dirty="0" smtClean="0">
              <a:solidFill>
                <a:schemeClr val="bg1"/>
              </a:solidFill>
            </a:endParaRPr>
          </a:p>
          <a:p>
            <a:pPr algn="r"/>
            <a:r>
              <a:rPr lang="en-US" sz="800" dirty="0" smtClean="0">
                <a:solidFill>
                  <a:schemeClr val="bg1"/>
                </a:solidFill>
              </a:rPr>
              <a:t>"</a:t>
            </a:r>
            <a:r>
              <a:rPr lang="en-US" sz="800" b="1" dirty="0">
                <a:solidFill>
                  <a:schemeClr val="bg1"/>
                </a:solidFill>
                <a:hlinkClick r:id="rId3"/>
              </a:rPr>
              <a:t>Ikaria</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4"/>
              </a:rPr>
              <a:t>Bruno </a:t>
            </a:r>
            <a:r>
              <a:rPr lang="en-US" sz="800" dirty="0" err="1">
                <a:solidFill>
                  <a:schemeClr val="bg1"/>
                </a:solidFill>
                <a:hlinkClick r:id="rId4"/>
              </a:rPr>
              <a:t>Sarlandie</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smtClean="0">
                <a:solidFill>
                  <a:schemeClr val="bg1"/>
                </a:solidFill>
                <a:hlinkClick r:id="rId5"/>
              </a:rPr>
              <a:t>CC BY-NC-ND 2.0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539619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987280" y="5750004"/>
            <a:ext cx="2204720" cy="1107996"/>
          </a:xfrm>
          <a:prstGeom prst="rect">
            <a:avLst/>
          </a:prstGeom>
          <a:gradFill>
            <a:gsLst>
              <a:gs pos="0">
                <a:schemeClr val="tx1">
                  <a:alpha val="25000"/>
                </a:schemeClr>
              </a:gs>
              <a:gs pos="100000">
                <a:schemeClr val="tx1">
                  <a:alpha val="20000"/>
                </a:schemeClr>
              </a:gs>
            </a:gsLst>
            <a:lin ang="5400000" scaled="1"/>
          </a:gradFill>
        </p:spPr>
        <p:txBody>
          <a:bodyPr wrap="square" rtlCol="0" anchor="b">
            <a:spAutoFit/>
          </a:bodyPr>
          <a:lstStyle/>
          <a:p>
            <a:pPr algn="r"/>
            <a:r>
              <a:rPr lang="el-GR" sz="1000" dirty="0" smtClean="0">
                <a:solidFill>
                  <a:schemeClr val="bg1"/>
                </a:solidFill>
              </a:rPr>
              <a:t>Μεσαιωνική πόλη της Ρόδου.</a:t>
            </a:r>
          </a:p>
          <a:p>
            <a:pPr algn="r"/>
            <a:r>
              <a:rPr lang="el-GR" sz="1000" dirty="0" smtClean="0">
                <a:solidFill>
                  <a:schemeClr val="bg1"/>
                </a:solidFill>
              </a:rPr>
              <a:t>Η επιρροή της Φραγκοκρατίας είναι άμεση στην φυσιογνωμία του οικισμού.</a:t>
            </a:r>
          </a:p>
          <a:p>
            <a:pPr algn="r"/>
            <a:endParaRPr lang="el-GR" sz="1000" dirty="0" smtClean="0">
              <a:solidFill>
                <a:schemeClr val="bg1"/>
              </a:solidFill>
            </a:endParaRPr>
          </a:p>
          <a:p>
            <a:pPr algn="r"/>
            <a:r>
              <a:rPr lang="en-US" sz="800" dirty="0" smtClean="0">
                <a:solidFill>
                  <a:schemeClr val="bg1"/>
                </a:solidFill>
              </a:rPr>
              <a:t>“</a:t>
            </a:r>
            <a:r>
              <a:rPr lang="en-US" sz="800" b="1" dirty="0" smtClean="0">
                <a:solidFill>
                  <a:schemeClr val="bg1"/>
                </a:solidFill>
                <a:hlinkClick r:id="rId4"/>
              </a:rPr>
              <a:t>Rhodes</a:t>
            </a:r>
            <a:r>
              <a:rPr lang="en-US" sz="800" dirty="0" smtClean="0">
                <a:solidFill>
                  <a:schemeClr val="bg1"/>
                </a:solidFill>
              </a:rPr>
              <a:t>" </a:t>
            </a:r>
            <a:r>
              <a:rPr lang="el-GR" sz="800" dirty="0" smtClean="0">
                <a:solidFill>
                  <a:schemeClr val="bg1"/>
                </a:solidFill>
              </a:rPr>
              <a:t>από τον </a:t>
            </a:r>
            <a:r>
              <a:rPr lang="en-US" sz="800" dirty="0">
                <a:solidFill>
                  <a:schemeClr val="bg1"/>
                </a:solidFill>
              </a:rPr>
              <a:t>Chris </a:t>
            </a:r>
            <a:r>
              <a:rPr lang="en-US" sz="800" dirty="0" err="1">
                <a:solidFill>
                  <a:schemeClr val="bg1"/>
                </a:solidFill>
              </a:rPr>
              <a:t>Ruggles</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hr-HR" sz="800" b="1" dirty="0">
                <a:solidFill>
                  <a:schemeClr val="bg1"/>
                </a:solidFill>
                <a:hlinkClick r:id="rId5"/>
              </a:rPr>
              <a:t>CC BY-NC </a:t>
            </a:r>
            <a:r>
              <a:rPr lang="hr-H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6217726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55000"/>
            </a:schemeClr>
          </a:solidFill>
        </p:spPr>
        <p:txBody>
          <a:bodyPr/>
          <a:lstStyle/>
          <a:p>
            <a:r>
              <a:rPr lang="el-GR" dirty="0" smtClean="0">
                <a:solidFill>
                  <a:schemeClr val="bg1"/>
                </a:solidFill>
              </a:rPr>
              <a:t>Το κλίμα</a:t>
            </a:r>
            <a:endParaRPr lang="el-GR" dirty="0">
              <a:solidFill>
                <a:schemeClr val="bg1"/>
              </a:solidFill>
            </a:endParaRPr>
          </a:p>
        </p:txBody>
      </p:sp>
      <p:sp>
        <p:nvSpPr>
          <p:cNvPr id="4" name="Θέση περιεχομένου 3"/>
          <p:cNvSpPr>
            <a:spLocks noGrp="1"/>
          </p:cNvSpPr>
          <p:nvPr>
            <p:ph idx="1"/>
          </p:nvPr>
        </p:nvSpPr>
        <p:spPr>
          <a:xfrm>
            <a:off x="5183188" y="457201"/>
            <a:ext cx="6172200" cy="5403850"/>
          </a:xfrm>
          <a:solidFill>
            <a:schemeClr val="tx1">
              <a:alpha val="55000"/>
            </a:schemeClr>
          </a:solidFill>
        </p:spPr>
        <p:txBody>
          <a:bodyPr>
            <a:normAutofit/>
          </a:bodyPr>
          <a:lstStyle/>
          <a:p>
            <a:r>
              <a:rPr lang="el-GR" dirty="0" smtClean="0">
                <a:solidFill>
                  <a:schemeClr val="bg1"/>
                </a:solidFill>
              </a:rPr>
              <a:t>Το κλίμα εμφανίζεται σαν ένας καθοριστικός παράγοντας για την οργάνωση των οικισμών και την μορφή των σπιτιών. Αυτό γίνεται ιδιαίτερα ευδιάκριτο αν αντιπαραβάλλουμε μια σειρά από νεωτερικά κτίρια που αδιαφορούν για τις τοπικές συνθήκες.</a:t>
            </a:r>
            <a:endParaRPr lang="el-GR" sz="1800" dirty="0">
              <a:solidFill>
                <a:schemeClr val="bg1"/>
              </a:solidFill>
            </a:endParaRPr>
          </a:p>
        </p:txBody>
      </p:sp>
      <p:sp>
        <p:nvSpPr>
          <p:cNvPr id="21" name="Θέση κειμένου 20"/>
          <p:cNvSpPr>
            <a:spLocks noGrp="1"/>
          </p:cNvSpPr>
          <p:nvPr>
            <p:ph type="body" sz="half" idx="2"/>
          </p:nvPr>
        </p:nvSpPr>
        <p:spPr>
          <a:solidFill>
            <a:schemeClr val="tx1">
              <a:alpha val="55000"/>
            </a:schemeClr>
          </a:solidFill>
        </p:spPr>
        <p:txBody>
          <a:bodyPr>
            <a:noAutofit/>
          </a:bodyPr>
          <a:lstStyle/>
          <a:p>
            <a:r>
              <a:rPr lang="el-GR" dirty="0" smtClean="0">
                <a:solidFill>
                  <a:schemeClr val="bg1"/>
                </a:solidFill>
              </a:rPr>
              <a:t>Ο ξεκάθαρος χαρακτήρας του εύκρατου κλίματος της Ελλάδας </a:t>
            </a:r>
            <a:r>
              <a:rPr lang="el-GR" dirty="0" err="1" smtClean="0">
                <a:solidFill>
                  <a:schemeClr val="bg1"/>
                </a:solidFill>
              </a:rPr>
              <a:t>επηρρεάζει</a:t>
            </a:r>
            <a:r>
              <a:rPr lang="el-GR" dirty="0" smtClean="0">
                <a:solidFill>
                  <a:schemeClr val="bg1"/>
                </a:solidFill>
              </a:rPr>
              <a:t> σημαντικά την μορφή και τον τρόπο κατασκευής των κτιρίων.</a:t>
            </a:r>
          </a:p>
          <a:p>
            <a:r>
              <a:rPr lang="el-GR" dirty="0" smtClean="0">
                <a:solidFill>
                  <a:schemeClr val="bg1"/>
                </a:solidFill>
              </a:rPr>
              <a:t>Για παράδειγμα, η έντονη ηλιοφάνεια και η ξερή ζέστη συνδέεται με την πυκνή διάταξη των οικισμών, ιδίως στους νησιωτικούς οικισμούς του Αιγαίου. Από την άλλη μεριά, στο Ανατολικό και Βόρειο Αιγαίο όπου συναντάμε συνθήκες πλησιέστερες σε εκείνες που συναντάμε στα ηπειρωτικά παράλια, η αρχιτεκτονική του τόπου προσιδιάζει περισσότερο με εκείνη της ενδοχώρας.</a:t>
            </a:r>
          </a:p>
        </p:txBody>
      </p:sp>
      <p:sp>
        <p:nvSpPr>
          <p:cNvPr id="6" name="TextBox 5"/>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Πάτμος, Δωδεκάνησα</a:t>
            </a:r>
            <a:endParaRPr lang="el-GR" sz="800" dirty="0">
              <a:solidFill>
                <a:schemeClr val="bg1"/>
              </a:solidFill>
            </a:endParaRPr>
          </a:p>
          <a:p>
            <a:pPr algn="r"/>
            <a:r>
              <a:rPr lang="en-US" sz="800" dirty="0" smtClean="0">
                <a:solidFill>
                  <a:schemeClr val="bg1"/>
                </a:solidFill>
              </a:rPr>
              <a:t>"</a:t>
            </a:r>
            <a:r>
              <a:rPr lang="en-US" sz="800" b="1" dirty="0">
                <a:solidFill>
                  <a:schemeClr val="bg1"/>
                </a:solidFill>
              </a:rPr>
              <a:t> </a:t>
            </a:r>
            <a:r>
              <a:rPr lang="en-US" sz="800" b="1" dirty="0">
                <a:solidFill>
                  <a:schemeClr val="bg1"/>
                </a:solidFill>
                <a:hlinkClick r:id="rId4"/>
              </a:rPr>
              <a:t>Patmos, </a:t>
            </a:r>
            <a:r>
              <a:rPr lang="en-US" sz="800" b="1" dirty="0" err="1">
                <a:solidFill>
                  <a:schemeClr val="bg1"/>
                </a:solidFill>
                <a:hlinkClick r:id="rId4"/>
              </a:rPr>
              <a:t>Dodekanisos</a:t>
            </a:r>
            <a:r>
              <a:rPr lang="en-US" sz="800" b="1" dirty="0">
                <a:solidFill>
                  <a:schemeClr val="bg1"/>
                </a:solidFill>
                <a:hlinkClick r:id="rId4"/>
              </a:rPr>
              <a:t> </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Andrea </a:t>
            </a:r>
            <a:r>
              <a:rPr lang="en-US" sz="800" dirty="0" err="1" smtClean="0">
                <a:solidFill>
                  <a:schemeClr val="bg1"/>
                </a:solidFill>
                <a:hlinkClick r:id="rId5"/>
              </a:rPr>
              <a:t>Moroni</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2.0 </a:t>
            </a:r>
            <a:r>
              <a:rPr lang="tr-T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9821964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Σοκάκι στην </a:t>
            </a:r>
            <a:r>
              <a:rPr lang="el-GR" sz="800" dirty="0" err="1" smtClean="0">
                <a:solidFill>
                  <a:schemeClr val="bg1"/>
                </a:solidFill>
              </a:rPr>
              <a:t>Παροικιά</a:t>
            </a:r>
            <a:r>
              <a:rPr lang="el-GR" sz="800" dirty="0" smtClean="0">
                <a:solidFill>
                  <a:schemeClr val="bg1"/>
                </a:solidFill>
              </a:rPr>
              <a:t>, Πάρος.</a:t>
            </a:r>
            <a:endParaRPr lang="el-GR" sz="800" dirty="0">
              <a:solidFill>
                <a:schemeClr val="bg1"/>
              </a:solidFill>
            </a:endParaRPr>
          </a:p>
          <a:p>
            <a:pPr algn="r"/>
            <a:r>
              <a:rPr lang="en-US" sz="800" dirty="0" smtClean="0">
                <a:solidFill>
                  <a:schemeClr val="bg1"/>
                </a:solidFill>
              </a:rPr>
              <a:t>"</a:t>
            </a:r>
            <a:r>
              <a:rPr lang="en-US" sz="800" b="1" dirty="0">
                <a:solidFill>
                  <a:schemeClr val="bg1"/>
                </a:solidFill>
              </a:rPr>
              <a:t> </a:t>
            </a:r>
            <a:r>
              <a:rPr lang="en-US" sz="800" b="1" dirty="0">
                <a:solidFill>
                  <a:schemeClr val="bg1"/>
                </a:solidFill>
                <a:hlinkClick r:id="rId4"/>
              </a:rPr>
              <a:t>Paros old town </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Rol247*</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2.0 </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
        <p:nvSpPr>
          <p:cNvPr id="2" name="Title 1"/>
          <p:cNvSpPr>
            <a:spLocks noGrp="1"/>
          </p:cNvSpPr>
          <p:nvPr>
            <p:ph type="title"/>
          </p:nvPr>
        </p:nvSpPr>
        <p:spPr>
          <a:solidFill>
            <a:schemeClr val="tx1">
              <a:alpha val="40000"/>
            </a:schemeClr>
          </a:solidFill>
        </p:spPr>
        <p:txBody>
          <a:bodyPr/>
          <a:lstStyle/>
          <a:p>
            <a:r>
              <a:rPr lang="el-GR" dirty="0" smtClean="0">
                <a:solidFill>
                  <a:schemeClr val="bg1"/>
                </a:solidFill>
              </a:rPr>
              <a:t>Κλίμα: ο οικισμός</a:t>
            </a:r>
            <a:endParaRPr lang="en-US" dirty="0">
              <a:solidFill>
                <a:schemeClr val="bg1"/>
              </a:solidFill>
            </a:endParaRPr>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smtClean="0">
                <a:solidFill>
                  <a:schemeClr val="bg1"/>
                </a:solidFill>
              </a:rPr>
              <a:t>Ο οικισμός λειτουργεί κατ’ αρχήν σαν ένας ενιαίος οργανισμός. Έτσι διαμορφώνεται φυσικά σε σχέση με τα δεδομένα του τόπου, εκμεταλλευόμενος την μορφολογία του εδάφους και τον προσανατολισμό.</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normAutofit lnSpcReduction="10000"/>
          </a:bodyPr>
          <a:lstStyle/>
          <a:p>
            <a:r>
              <a:rPr lang="el-GR" dirty="0" smtClean="0">
                <a:solidFill>
                  <a:schemeClr val="bg1"/>
                </a:solidFill>
              </a:rPr>
              <a:t>Οι οικισμοί αναπτύσσονται οργανικά και σε </a:t>
            </a:r>
            <a:r>
              <a:rPr lang="el-GR" dirty="0" err="1" smtClean="0">
                <a:solidFill>
                  <a:schemeClr val="bg1"/>
                </a:solidFill>
              </a:rPr>
              <a:t>σέχση</a:t>
            </a:r>
            <a:r>
              <a:rPr lang="el-GR" dirty="0" smtClean="0">
                <a:solidFill>
                  <a:schemeClr val="bg1"/>
                </a:solidFill>
              </a:rPr>
              <a:t> με τα δεδομένα του τόπου:</a:t>
            </a:r>
          </a:p>
          <a:p>
            <a:pPr marL="285750" indent="-285750">
              <a:buFont typeface="Arial" charset="-95"/>
              <a:buChar char="•"/>
            </a:pPr>
            <a:r>
              <a:rPr lang="el-GR" dirty="0" smtClean="0">
                <a:solidFill>
                  <a:schemeClr val="bg1"/>
                </a:solidFill>
              </a:rPr>
              <a:t>Επιλογή θέσεων σε πλαγιές με μεσημβρινό προσανατολισμό</a:t>
            </a:r>
          </a:p>
          <a:p>
            <a:pPr marL="285750" indent="-285750">
              <a:buFont typeface="Arial" charset="-95"/>
              <a:buChar char="•"/>
            </a:pPr>
            <a:r>
              <a:rPr lang="el-GR" dirty="0" smtClean="0">
                <a:solidFill>
                  <a:schemeClr val="bg1"/>
                </a:solidFill>
              </a:rPr>
              <a:t>Εκμετάλλευση της μορφολογίας του εδάφους για προστασία από τους ανέμους.</a:t>
            </a:r>
          </a:p>
          <a:p>
            <a:pPr marL="285750" indent="-285750">
              <a:buFont typeface="Arial" charset="-95"/>
              <a:buChar char="•"/>
            </a:pPr>
            <a:r>
              <a:rPr lang="el-GR" dirty="0" smtClean="0">
                <a:solidFill>
                  <a:schemeClr val="bg1"/>
                </a:solidFill>
              </a:rPr>
              <a:t>Εκμετάλλευση της θερμικής αδράνειας του εδάφους (π.χ. υπόσκαφα)</a:t>
            </a:r>
          </a:p>
          <a:p>
            <a:pPr marL="285750" indent="-285750">
              <a:buFont typeface="Arial" charset="-95"/>
              <a:buChar char="•"/>
            </a:pPr>
            <a:r>
              <a:rPr lang="el-GR" dirty="0" smtClean="0">
                <a:solidFill>
                  <a:schemeClr val="bg1"/>
                </a:solidFill>
              </a:rPr>
              <a:t>Πυκνή δόμηση: σκίαση του ενός κτιρίου από το άλλο και δροσισμός μέσα από την πυκνή μάζα των κτιρίων.</a:t>
            </a:r>
            <a:endParaRPr lang="en-US" dirty="0">
              <a:solidFill>
                <a:schemeClr val="bg1"/>
              </a:solidFill>
            </a:endParaRPr>
          </a:p>
        </p:txBody>
      </p:sp>
    </p:spTree>
    <p:extLst>
      <p:ext uri="{BB962C8B-B14F-4D97-AF65-F5344CB8AC3E}">
        <p14:creationId xmlns:p14="http://schemas.microsoft.com/office/powerpoint/2010/main" val="20027384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3687901"/>
            <a:ext cx="2415063" cy="3170099"/>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r>
              <a:rPr lang="el-GR" sz="1000" dirty="0" smtClean="0">
                <a:solidFill>
                  <a:schemeClr val="bg1"/>
                </a:solidFill>
              </a:rPr>
              <a:t>Αριστερά: </a:t>
            </a:r>
            <a:r>
              <a:rPr lang="el-GR" sz="1000" dirty="0" err="1" smtClean="0">
                <a:solidFill>
                  <a:schemeClr val="bg1"/>
                </a:solidFill>
              </a:rPr>
              <a:t>Αρνάδος</a:t>
            </a:r>
            <a:r>
              <a:rPr lang="el-GR" sz="1000" dirty="0" smtClean="0">
                <a:solidFill>
                  <a:schemeClr val="bg1"/>
                </a:solidFill>
              </a:rPr>
              <a:t>, Τήνος.</a:t>
            </a:r>
            <a:endParaRPr lang="el-GR" sz="1000" dirty="0">
              <a:solidFill>
                <a:schemeClr val="bg1"/>
              </a:solidFill>
            </a:endParaRPr>
          </a:p>
          <a:p>
            <a:r>
              <a:rPr lang="el-GR" sz="1000" dirty="0" smtClean="0">
                <a:solidFill>
                  <a:schemeClr val="bg1"/>
                </a:solidFill>
              </a:rPr>
              <a:t>Δεξιά: Αγάπη, Τήνος.</a:t>
            </a:r>
            <a:r>
              <a:rPr lang="el-GR" sz="1000" dirty="0">
                <a:solidFill>
                  <a:schemeClr val="bg1"/>
                </a:solidFill>
              </a:rPr>
              <a:t>	</a:t>
            </a:r>
          </a:p>
          <a:p>
            <a:r>
              <a:rPr lang="el-GR" sz="1000" dirty="0" smtClean="0">
                <a:solidFill>
                  <a:schemeClr val="bg1"/>
                </a:solidFill>
              </a:rPr>
              <a:t>Οι μεμονωμένες κατοικίες οργανώνονται σε ένα ενιαίο, οργανικά ανεπτυγμένο σύνολο που ακολουθεί τις υψομετρικές καμπύλες του εδάφους. Παρόλη την ιδιομορφία των διατάξεων, τα σπίτια επιδιώκουν να ‘ανοίγουν’ την πρόσοψή τους στον καλύτερο δυνατό προσανατολισμό και να παραμένουν προστατευμένα από τους βόρειους ανέμους.</a:t>
            </a:r>
          </a:p>
          <a:p>
            <a:endParaRPr lang="el-GR" sz="800" dirty="0">
              <a:solidFill>
                <a:schemeClr val="bg1"/>
              </a:solidFill>
            </a:endParaRPr>
          </a:p>
          <a:p>
            <a:endParaRPr lang="el-GR" sz="800" dirty="0" smtClean="0">
              <a:solidFill>
                <a:schemeClr val="bg1"/>
              </a:solidFill>
            </a:endParaRPr>
          </a:p>
          <a:p>
            <a:endParaRPr lang="el-GR" sz="800" dirty="0" smtClean="0">
              <a:solidFill>
                <a:schemeClr val="bg1"/>
              </a:solidFill>
            </a:endParaRPr>
          </a:p>
          <a:p>
            <a:r>
              <a:rPr lang="en-US" sz="800" dirty="0">
                <a:solidFill>
                  <a:schemeClr val="bg1"/>
                </a:solidFill>
              </a:rPr>
              <a:t>Μα</a:t>
            </a:r>
            <a:r>
              <a:rPr lang="en-US" sz="800" dirty="0" err="1">
                <a:solidFill>
                  <a:schemeClr val="bg1"/>
                </a:solidFill>
              </a:rPr>
              <a:t>ρκουίζος</a:t>
            </a:r>
            <a:r>
              <a:rPr lang="en-US" sz="800" dirty="0">
                <a:solidFill>
                  <a:schemeClr val="bg1"/>
                </a:solidFill>
              </a:rPr>
              <a:t>, </a:t>
            </a:r>
            <a:r>
              <a:rPr lang="en-US" sz="800" dirty="0" err="1">
                <a:solidFill>
                  <a:schemeClr val="bg1"/>
                </a:solidFill>
              </a:rPr>
              <a:t>Πέτρος</a:t>
            </a:r>
            <a:r>
              <a:rPr lang="en-US" sz="800" dirty="0">
                <a:solidFill>
                  <a:schemeClr val="bg1"/>
                </a:solidFill>
              </a:rPr>
              <a:t>. ‘Architecture + Thoughts: Τήνος: </a:t>
            </a:r>
            <a:r>
              <a:rPr lang="en-US" sz="800" dirty="0" err="1">
                <a:solidFill>
                  <a:schemeClr val="bg1"/>
                </a:solidFill>
              </a:rPr>
              <a:t>Π</a:t>
            </a:r>
            <a:r>
              <a:rPr lang="en-US" sz="800" dirty="0">
                <a:solidFill>
                  <a:schemeClr val="bg1"/>
                </a:solidFill>
              </a:rPr>
              <a:t>α</a:t>
            </a:r>
            <a:r>
              <a:rPr lang="en-US" sz="800" dirty="0" err="1">
                <a:solidFill>
                  <a:schemeClr val="bg1"/>
                </a:solidFill>
              </a:rPr>
              <a:t>ρ</a:t>
            </a:r>
            <a:r>
              <a:rPr lang="en-US" sz="800" dirty="0">
                <a:solidFill>
                  <a:schemeClr val="bg1"/>
                </a:solidFill>
              </a:rPr>
              <a:t>α</a:t>
            </a:r>
            <a:r>
              <a:rPr lang="en-US" sz="800" dirty="0" err="1">
                <a:solidFill>
                  <a:schemeClr val="bg1"/>
                </a:solidFill>
              </a:rPr>
              <a:t>δοσι</a:t>
            </a:r>
            <a:r>
              <a:rPr lang="en-US" sz="800" dirty="0">
                <a:solidFill>
                  <a:schemeClr val="bg1"/>
                </a:solidFill>
              </a:rPr>
              <a:t>α</a:t>
            </a:r>
            <a:r>
              <a:rPr lang="en-US" sz="800" dirty="0" err="1">
                <a:solidFill>
                  <a:schemeClr val="bg1"/>
                </a:solidFill>
              </a:rPr>
              <a:t>κή</a:t>
            </a:r>
            <a:r>
              <a:rPr lang="en-US" sz="800" dirty="0">
                <a:solidFill>
                  <a:schemeClr val="bg1"/>
                </a:solidFill>
              </a:rPr>
              <a:t> </a:t>
            </a:r>
            <a:r>
              <a:rPr lang="en-US" sz="800" dirty="0" err="1">
                <a:solidFill>
                  <a:schemeClr val="bg1"/>
                </a:solidFill>
              </a:rPr>
              <a:t>Αρχιτεκτονική</a:t>
            </a:r>
            <a:r>
              <a:rPr lang="en-US" sz="800" dirty="0">
                <a:solidFill>
                  <a:schemeClr val="bg1"/>
                </a:solidFill>
              </a:rPr>
              <a:t> (</a:t>
            </a:r>
            <a:r>
              <a:rPr lang="en-US" sz="800" dirty="0" err="1">
                <a:solidFill>
                  <a:schemeClr val="bg1"/>
                </a:solidFill>
              </a:rPr>
              <a:t>Γενικές</a:t>
            </a:r>
            <a:r>
              <a:rPr lang="en-US" sz="800" dirty="0">
                <a:solidFill>
                  <a:schemeClr val="bg1"/>
                </a:solidFill>
              </a:rPr>
              <a:t> </a:t>
            </a:r>
            <a:r>
              <a:rPr lang="en-US" sz="800" dirty="0" err="1">
                <a:solidFill>
                  <a:schemeClr val="bg1"/>
                </a:solidFill>
              </a:rPr>
              <a:t>Αρχιτεκτονικές</a:t>
            </a:r>
            <a:r>
              <a:rPr lang="en-US" sz="800" dirty="0">
                <a:solidFill>
                  <a:schemeClr val="bg1"/>
                </a:solidFill>
              </a:rPr>
              <a:t> α</a:t>
            </a:r>
            <a:r>
              <a:rPr lang="en-US" sz="800" dirty="0" err="1">
                <a:solidFill>
                  <a:schemeClr val="bg1"/>
                </a:solidFill>
              </a:rPr>
              <a:t>ρχές</a:t>
            </a:r>
            <a:r>
              <a:rPr lang="en-US" sz="800" dirty="0" smtClean="0">
                <a:solidFill>
                  <a:schemeClr val="bg1"/>
                </a:solidFill>
              </a:rPr>
              <a:t>).’</a:t>
            </a:r>
            <a:endParaRPr lang="el-GR" sz="800" dirty="0" smtClean="0">
              <a:solidFill>
                <a:schemeClr val="bg1"/>
              </a:solidFill>
            </a:endParaRPr>
          </a:p>
          <a:p>
            <a:r>
              <a:rPr lang="en-US" sz="800" dirty="0" smtClean="0">
                <a:solidFill>
                  <a:schemeClr val="bg1"/>
                </a:solidFill>
              </a:rPr>
              <a:t>Blog</a:t>
            </a:r>
            <a:r>
              <a:rPr lang="en-US" sz="800" dirty="0">
                <a:solidFill>
                  <a:schemeClr val="bg1"/>
                </a:solidFill>
              </a:rPr>
              <a:t>. </a:t>
            </a:r>
            <a:r>
              <a:rPr lang="en-US" sz="800" i="1" dirty="0">
                <a:solidFill>
                  <a:schemeClr val="bg1"/>
                </a:solidFill>
              </a:rPr>
              <a:t>Architecture + Thoughts</a:t>
            </a:r>
            <a:r>
              <a:rPr lang="en-US" sz="800" dirty="0">
                <a:solidFill>
                  <a:schemeClr val="bg1"/>
                </a:solidFill>
              </a:rPr>
              <a:t>, 19 </a:t>
            </a:r>
            <a:r>
              <a:rPr lang="el-GR" sz="800" dirty="0" smtClean="0">
                <a:solidFill>
                  <a:schemeClr val="bg1"/>
                </a:solidFill>
              </a:rPr>
              <a:t>Ιανουαρίου </a:t>
            </a:r>
            <a:r>
              <a:rPr lang="en-US" sz="800" dirty="0" smtClean="0">
                <a:solidFill>
                  <a:schemeClr val="bg1"/>
                </a:solidFill>
              </a:rPr>
              <a:t>2015</a:t>
            </a:r>
            <a:r>
              <a:rPr lang="en-US" sz="800" dirty="0">
                <a:solidFill>
                  <a:schemeClr val="bg1"/>
                </a:solidFill>
              </a:rPr>
              <a:t>. </a:t>
            </a:r>
            <a:r>
              <a:rPr lang="en-US" sz="800" dirty="0">
                <a:solidFill>
                  <a:schemeClr val="bg1"/>
                </a:solidFill>
                <a:hlinkClick r:id="rId2"/>
              </a:rPr>
              <a:t>http://archandthoughts.blogspot.it/2015/01/blog-post_19.html</a:t>
            </a:r>
            <a:r>
              <a:rPr lang="en-US" sz="800" dirty="0" smtClean="0">
                <a:solidFill>
                  <a:schemeClr val="bg1"/>
                </a:solidFill>
              </a:rPr>
              <a:t>.</a:t>
            </a:r>
            <a:r>
              <a:rPr lang="el-GR" sz="800" dirty="0" smtClean="0">
                <a:solidFill>
                  <a:schemeClr val="bg1"/>
                </a:solidFill>
              </a:rPr>
              <a:t> </a:t>
            </a:r>
            <a:endParaRPr lang="en-US" sz="800" dirty="0">
              <a:solidFill>
                <a:schemeClr val="bg1"/>
              </a:solidFill>
              <a:effectLst/>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5063" y="0"/>
            <a:ext cx="4839176" cy="68580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4240" y="0"/>
            <a:ext cx="4937760" cy="6858000"/>
          </a:xfrm>
          <a:prstGeom prst="rect">
            <a:avLst/>
          </a:prstGeom>
        </p:spPr>
      </p:pic>
    </p:spTree>
    <p:extLst>
      <p:ext uri="{BB962C8B-B14F-4D97-AF65-F5344CB8AC3E}">
        <p14:creationId xmlns:p14="http://schemas.microsoft.com/office/powerpoint/2010/main" val="1184225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3938548"/>
            <a:ext cx="2296160" cy="1415772"/>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r>
              <a:rPr lang="el-GR" sz="1000" dirty="0" smtClean="0">
                <a:solidFill>
                  <a:schemeClr val="bg1"/>
                </a:solidFill>
              </a:rPr>
              <a:t>Οία, Σαντορίνη. Ο οικισμός έχει νότιο προσανατολισμό και προστατεύεται από τους Βόρειους ανέμους ακολουθώντας με ιδιότυπο τρόπο την μορφολογία του εδάφους (υπόσκαφα).</a:t>
            </a:r>
            <a:endParaRPr lang="en-US" sz="1000" dirty="0" smtClean="0">
              <a:solidFill>
                <a:schemeClr val="bg1"/>
              </a:solidFill>
            </a:endParaRPr>
          </a:p>
          <a:p>
            <a:r>
              <a:rPr lang="el-GR" sz="1000" dirty="0" smtClean="0">
                <a:solidFill>
                  <a:schemeClr val="bg1"/>
                </a:solidFill>
              </a:rPr>
              <a:t> </a:t>
            </a:r>
          </a:p>
          <a:p>
            <a:r>
              <a:rPr lang="en-US" sz="800" dirty="0" smtClean="0">
                <a:solidFill>
                  <a:schemeClr val="bg1"/>
                </a:solidFill>
              </a:rPr>
              <a:t>“</a:t>
            </a:r>
            <a:r>
              <a:rPr lang="en-US" sz="800" b="1" dirty="0" err="1" smtClean="0">
                <a:solidFill>
                  <a:schemeClr val="bg1"/>
                </a:solidFill>
                <a:hlinkClick r:id="rId4"/>
              </a:rPr>
              <a:t>Oia</a:t>
            </a:r>
            <a:r>
              <a:rPr lang="en-US" sz="800" b="1" dirty="0">
                <a:solidFill>
                  <a:schemeClr val="bg1"/>
                </a:solidFill>
                <a:hlinkClick r:id="rId4"/>
              </a:rPr>
              <a:t>, Santorini </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Kostas </a:t>
            </a:r>
            <a:r>
              <a:rPr lang="en-US" sz="800" dirty="0" err="1">
                <a:solidFill>
                  <a:schemeClr val="bg1"/>
                </a:solidFill>
                <a:hlinkClick r:id="rId5"/>
              </a:rPr>
              <a:t>Limitsios</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 2.0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012460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6396335"/>
            <a:ext cx="12191999" cy="461665"/>
          </a:xfrm>
          <a:prstGeom prst="rect">
            <a:avLst/>
          </a:prstGeom>
          <a:gradFill>
            <a:gsLst>
              <a:gs pos="0">
                <a:schemeClr val="tx1">
                  <a:alpha val="40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Χώρα, Ανάφη.</a:t>
            </a:r>
          </a:p>
          <a:p>
            <a:r>
              <a:rPr lang="en-US" sz="800" dirty="0" smtClean="0">
                <a:solidFill>
                  <a:schemeClr val="bg1"/>
                </a:solidFill>
              </a:rPr>
              <a:t>“</a:t>
            </a:r>
            <a:r>
              <a:rPr lang="en-US" sz="800" b="1" dirty="0">
                <a:solidFill>
                  <a:schemeClr val="bg1"/>
                </a:solidFill>
                <a:hlinkClick r:id="rId4"/>
              </a:rPr>
              <a:t>Cyclades 889</a:t>
            </a:r>
            <a:r>
              <a:rPr lang="en-US" sz="800" dirty="0" smtClean="0">
                <a:solidFill>
                  <a:schemeClr val="bg1"/>
                </a:solidFill>
              </a:rPr>
              <a:t>" </a:t>
            </a:r>
            <a:r>
              <a:rPr lang="el-GR" sz="800" dirty="0" smtClean="0">
                <a:solidFill>
                  <a:schemeClr val="bg1"/>
                </a:solidFill>
              </a:rPr>
              <a:t>από την </a:t>
            </a:r>
            <a:r>
              <a:rPr lang="en-US" sz="800" dirty="0">
                <a:solidFill>
                  <a:schemeClr val="bg1"/>
                </a:solidFill>
                <a:hlinkClick r:id="rId5"/>
              </a:rPr>
              <a:t>Anne-Claude </a:t>
            </a:r>
            <a:r>
              <a:rPr lang="en-US" sz="800" dirty="0" err="1">
                <a:solidFill>
                  <a:schemeClr val="bg1"/>
                </a:solidFill>
                <a:hlinkClick r:id="rId5"/>
              </a:rPr>
              <a:t>Faillétaz</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a:t>
            </a:r>
            <a:r>
              <a:rPr lang="tr-TR" sz="800" b="1" dirty="0" smtClean="0">
                <a:solidFill>
                  <a:schemeClr val="bg1"/>
                </a:solidFill>
                <a:hlinkClick r:id="rId6"/>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7467838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740916"/>
            <a:ext cx="2570480" cy="1592744"/>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r>
              <a:rPr lang="el-GR" sz="1050" dirty="0" smtClean="0">
                <a:solidFill>
                  <a:schemeClr val="bg1"/>
                </a:solidFill>
              </a:rPr>
              <a:t>Συνοικία ‘Βαπόρια’, Ερμούπολη, Σύρος. Το χαρακτηριστικά επικλινές έδαφος έχει επηρεάσει τόσο την ρυμοτομία όσο και την διάρθρωση των οικημάτων που συχνά ‘κατεβαίνουν’ την πλαγιά μέχρι την θάλασσα.</a:t>
            </a:r>
            <a:endParaRPr lang="en-US" sz="1050" dirty="0" smtClean="0">
              <a:solidFill>
                <a:schemeClr val="bg1"/>
              </a:solidFill>
            </a:endParaRPr>
          </a:p>
          <a:p>
            <a:endParaRPr lang="el-GR" sz="1050" dirty="0" smtClean="0">
              <a:solidFill>
                <a:schemeClr val="bg1"/>
              </a:solidFill>
            </a:endParaRPr>
          </a:p>
          <a:p>
            <a:r>
              <a:rPr lang="en-US" sz="800" dirty="0">
                <a:solidFill>
                  <a:schemeClr val="bg1"/>
                </a:solidFill>
              </a:rPr>
              <a:t>"</a:t>
            </a:r>
            <a:r>
              <a:rPr lang="en-US" sz="800" dirty="0" err="1">
                <a:solidFill>
                  <a:schemeClr val="bg1"/>
                </a:solidFill>
                <a:hlinkClick r:id="rId4"/>
              </a:rPr>
              <a:t>Vaporia</a:t>
            </a:r>
            <a:r>
              <a:rPr lang="en-US" sz="800" dirty="0">
                <a:solidFill>
                  <a:schemeClr val="bg1"/>
                </a:solidFill>
              </a:rPr>
              <a:t>" by </a:t>
            </a:r>
            <a:r>
              <a:rPr lang="en-US" sz="800" dirty="0" err="1">
                <a:solidFill>
                  <a:schemeClr val="bg1"/>
                </a:solidFill>
              </a:rPr>
              <a:t>belisa</a:t>
            </a:r>
            <a:r>
              <a:rPr lang="en-US" sz="800" dirty="0">
                <a:solidFill>
                  <a:schemeClr val="bg1"/>
                </a:solidFill>
              </a:rPr>
              <a:t> / </a:t>
            </a:r>
            <a:r>
              <a:rPr lang="en-US" sz="800" dirty="0" err="1">
                <a:solidFill>
                  <a:schemeClr val="bg1"/>
                </a:solidFill>
              </a:rPr>
              <a:t>Belisa</a:t>
            </a:r>
            <a:r>
              <a:rPr lang="en-US" sz="800" dirty="0">
                <a:solidFill>
                  <a:schemeClr val="bg1"/>
                </a:solidFill>
              </a:rPr>
              <a:t> at Greek Wikipedia - Own work (Original text: </a:t>
            </a:r>
            <a:r>
              <a:rPr lang="en-US" sz="800" dirty="0" err="1">
                <a:solidFill>
                  <a:schemeClr val="bg1"/>
                </a:solidFill>
              </a:rPr>
              <a:t>belisa</a:t>
            </a:r>
            <a:r>
              <a:rPr lang="en-US" sz="800" dirty="0">
                <a:solidFill>
                  <a:schemeClr val="bg1"/>
                </a:solidFill>
              </a:rPr>
              <a:t>). Licensed under Public Domain via Wikimedia </a:t>
            </a:r>
            <a:r>
              <a:rPr lang="en-US" sz="800" dirty="0" smtClean="0">
                <a:solidFill>
                  <a:schemeClr val="bg1"/>
                </a:solidFill>
              </a:rPr>
              <a:t>Commons</a:t>
            </a:r>
            <a:endParaRPr lang="el-GR" sz="800" dirty="0">
              <a:solidFill>
                <a:schemeClr val="bg1"/>
              </a:solidFill>
            </a:endParaRPr>
          </a:p>
        </p:txBody>
      </p:sp>
    </p:spTree>
    <p:extLst>
      <p:ext uri="{BB962C8B-B14F-4D97-AF65-F5344CB8AC3E}">
        <p14:creationId xmlns:p14="http://schemas.microsoft.com/office/powerpoint/2010/main" val="11242130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7121" y="1135110"/>
            <a:ext cx="2619370" cy="3627797"/>
          </a:xfrm>
          <a:prstGeom prst="rect">
            <a:avLst/>
          </a:prstGeom>
        </p:spPr>
      </p:pic>
      <p:sp>
        <p:nvSpPr>
          <p:cNvPr id="3" name="TextBox 2"/>
          <p:cNvSpPr txBox="1"/>
          <p:nvPr/>
        </p:nvSpPr>
        <p:spPr>
          <a:xfrm>
            <a:off x="5200847" y="4937484"/>
            <a:ext cx="2631920" cy="1015663"/>
          </a:xfrm>
          <a:prstGeom prst="rect">
            <a:avLst/>
          </a:prstGeom>
          <a:noFill/>
        </p:spPr>
        <p:txBody>
          <a:bodyPr wrap="square" rtlCol="0">
            <a:spAutoFit/>
          </a:bodyPr>
          <a:lstStyle/>
          <a:p>
            <a:r>
              <a:rPr lang="el-GR" sz="1000" dirty="0"/>
              <a:t>Παπαϊωάννου, </a:t>
            </a:r>
            <a:r>
              <a:rPr lang="el-GR" sz="1000" dirty="0" smtClean="0"/>
              <a:t>Κ. </a:t>
            </a:r>
            <a:r>
              <a:rPr lang="el-GR" sz="1000" i="1" dirty="0"/>
              <a:t>Το </a:t>
            </a:r>
            <a:r>
              <a:rPr lang="el-GR" sz="1000" i="1" dirty="0" smtClean="0"/>
              <a:t>Παραδοσιακό Σπίτι στο Αιγαίο: </a:t>
            </a:r>
            <a:r>
              <a:rPr lang="el-GR" sz="1000" i="1" dirty="0"/>
              <a:t>Η γενική </a:t>
            </a:r>
            <a:r>
              <a:rPr lang="el-GR" sz="1000" i="1" dirty="0" smtClean="0"/>
              <a:t>αρχιτεκτονική διάρθρωσή του και </a:t>
            </a:r>
            <a:r>
              <a:rPr lang="el-GR" sz="1000" i="1" dirty="0"/>
              <a:t>η τυπολογία </a:t>
            </a:r>
            <a:r>
              <a:rPr lang="el-GR" sz="1000" i="1" dirty="0" smtClean="0"/>
              <a:t>της μέσα από αντιπροσωπευτικά σχέδια.</a:t>
            </a:r>
            <a:r>
              <a:rPr lang="el-GR" sz="1000" dirty="0" smtClean="0"/>
              <a:t> </a:t>
            </a:r>
            <a:r>
              <a:rPr lang="el-GR" sz="1000" dirty="0"/>
              <a:t>Αθήνα: </a:t>
            </a:r>
            <a:r>
              <a:rPr lang="el-GR" sz="1000" dirty="0" smtClean="0"/>
              <a:t>Ίδρυμα Παναγιώτη και Έφης Μιχελή, 2001.</a:t>
            </a:r>
            <a:endParaRPr lang="el-GR" sz="1000" dirty="0">
              <a:effectLst/>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5304" y="1135110"/>
            <a:ext cx="2800558" cy="3627797"/>
          </a:xfrm>
          <a:prstGeom prst="rect">
            <a:avLst/>
          </a:prstGeom>
        </p:spPr>
      </p:pic>
      <p:sp>
        <p:nvSpPr>
          <p:cNvPr id="6" name="TextBox 5"/>
          <p:cNvSpPr txBox="1"/>
          <p:nvPr/>
        </p:nvSpPr>
        <p:spPr>
          <a:xfrm>
            <a:off x="8235303" y="4937484"/>
            <a:ext cx="2800559" cy="553998"/>
          </a:xfrm>
          <a:prstGeom prst="rect">
            <a:avLst/>
          </a:prstGeom>
          <a:noFill/>
        </p:spPr>
        <p:txBody>
          <a:bodyPr wrap="square" rtlCol="0">
            <a:spAutoFit/>
          </a:bodyPr>
          <a:lstStyle/>
          <a:p>
            <a:r>
              <a:rPr lang="el-GR" sz="1000" dirty="0" smtClean="0"/>
              <a:t>Μιχελής, Π. </a:t>
            </a:r>
            <a:r>
              <a:rPr lang="el-GR" sz="1000" i="1" dirty="0" err="1" smtClean="0"/>
              <a:t>Φροντιστηριακαί</a:t>
            </a:r>
            <a:r>
              <a:rPr lang="el-GR" sz="1000" i="1" dirty="0" smtClean="0"/>
              <a:t> </a:t>
            </a:r>
            <a:r>
              <a:rPr lang="el-GR" sz="1000" i="1" dirty="0" err="1" smtClean="0"/>
              <a:t>Εργασίαι</a:t>
            </a:r>
            <a:r>
              <a:rPr lang="el-GR" sz="1000" i="1" dirty="0" smtClean="0"/>
              <a:t>: Α’ Το Ελληνικό Λαϊκό Σπίτι.</a:t>
            </a:r>
            <a:r>
              <a:rPr lang="el-GR" sz="1000" dirty="0" smtClean="0"/>
              <a:t> </a:t>
            </a:r>
            <a:r>
              <a:rPr lang="el-GR" sz="1000" dirty="0"/>
              <a:t>Αθήνα: Πανεπιστημιακές Εκδόσεις Ε.Μ.Π., </a:t>
            </a:r>
            <a:r>
              <a:rPr lang="el-GR" sz="1000" dirty="0" smtClean="0"/>
              <a:t>1981.</a:t>
            </a:r>
            <a:endParaRPr lang="el-GR" sz="1000" dirty="0">
              <a:effectLst/>
            </a:endParaRPr>
          </a:p>
        </p:txBody>
      </p:sp>
      <p:sp>
        <p:nvSpPr>
          <p:cNvPr id="14" name="Title 13"/>
          <p:cNvSpPr>
            <a:spLocks noGrp="1"/>
          </p:cNvSpPr>
          <p:nvPr>
            <p:ph type="title"/>
          </p:nvPr>
        </p:nvSpPr>
        <p:spPr/>
        <p:txBody>
          <a:bodyPr/>
          <a:lstStyle/>
          <a:p>
            <a:r>
              <a:rPr lang="el-GR" dirty="0" smtClean="0"/>
              <a:t>Βασική βιβλιογραφία</a:t>
            </a:r>
            <a:endParaRPr lang="en-US" dirty="0"/>
          </a:p>
        </p:txBody>
      </p:sp>
      <p:sp>
        <p:nvSpPr>
          <p:cNvPr id="16" name="Text Placeholder 15"/>
          <p:cNvSpPr>
            <a:spLocks noGrp="1"/>
          </p:cNvSpPr>
          <p:nvPr>
            <p:ph type="body" sz="half" idx="2"/>
          </p:nvPr>
        </p:nvSpPr>
        <p:spPr/>
        <p:txBody>
          <a:bodyPr>
            <a:normAutofit/>
          </a:bodyPr>
          <a:lstStyle/>
          <a:p>
            <a:r>
              <a:rPr lang="el-GR" dirty="0" smtClean="0"/>
              <a:t>Πέρα από τα παραπάνω, μια ενδιαφέρουσα τάση είναι εκείνου που εκφράζεται από τις συστηματικές τυπολογικές καταγραφές που οργανώνονται και συνδυάζονται με λαογραφικού τύπου τεκμηριώσεις (π.χ. αφηγήσεις) ως προς τα υλικά που χρησιμοποιούνται και τις μεθόδους κατασκευής, τον τρόπο λειτουργίας, </a:t>
            </a:r>
            <a:r>
              <a:rPr lang="el-GR" dirty="0" err="1" smtClean="0"/>
              <a:t>κ.ο.κ.</a:t>
            </a:r>
            <a:endParaRPr lang="el-GR" dirty="0" smtClean="0"/>
          </a:p>
          <a:p>
            <a:r>
              <a:rPr lang="el-GR" dirty="0" smtClean="0"/>
              <a:t>Δίπλα βλέπουμε δύο τέτοιους χαρακτηριστικούς τίτλους.</a:t>
            </a:r>
          </a:p>
        </p:txBody>
      </p:sp>
    </p:spTree>
    <p:extLst>
      <p:ext uri="{BB962C8B-B14F-4D97-AF65-F5344CB8AC3E}">
        <p14:creationId xmlns:p14="http://schemas.microsoft.com/office/powerpoint/2010/main" val="2909411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Σοκάκι στην Χώρα (Κάστρο) της </a:t>
            </a:r>
            <a:r>
              <a:rPr lang="el-GR" sz="800" dirty="0" err="1" smtClean="0">
                <a:solidFill>
                  <a:schemeClr val="bg1"/>
                </a:solidFill>
              </a:rPr>
              <a:t>Φολέγανδρου</a:t>
            </a:r>
            <a:r>
              <a:rPr lang="el-GR" sz="800" dirty="0" smtClean="0">
                <a:solidFill>
                  <a:schemeClr val="bg1"/>
                </a:solidFill>
              </a:rPr>
              <a:t>, Κυκλάδες.</a:t>
            </a:r>
            <a:endParaRPr lang="el-GR" sz="800" dirty="0">
              <a:solidFill>
                <a:schemeClr val="bg1"/>
              </a:solidFill>
            </a:endParaRPr>
          </a:p>
          <a:p>
            <a:pPr algn="r"/>
            <a:r>
              <a:rPr lang="en-US" sz="800" dirty="0" smtClean="0">
                <a:solidFill>
                  <a:schemeClr val="bg1"/>
                </a:solidFill>
              </a:rPr>
              <a:t>"</a:t>
            </a:r>
            <a:r>
              <a:rPr lang="el-GR" sz="800" b="1" dirty="0">
                <a:solidFill>
                  <a:schemeClr val="bg1"/>
                </a:solidFill>
                <a:hlinkClick r:id="rId4"/>
              </a:rPr>
              <a:t>Φολέγανδρος</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5"/>
              </a:rPr>
              <a:t>Amphithoe</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BY-ND </a:t>
            </a:r>
            <a:r>
              <a:rPr lang="tr-T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
        <p:nvSpPr>
          <p:cNvPr id="2" name="Title 1"/>
          <p:cNvSpPr>
            <a:spLocks noGrp="1"/>
          </p:cNvSpPr>
          <p:nvPr>
            <p:ph type="title"/>
          </p:nvPr>
        </p:nvSpPr>
        <p:spPr>
          <a:solidFill>
            <a:schemeClr val="tx1">
              <a:alpha val="40000"/>
            </a:schemeClr>
          </a:solidFill>
        </p:spPr>
        <p:txBody>
          <a:bodyPr/>
          <a:lstStyle/>
          <a:p>
            <a:r>
              <a:rPr lang="el-GR" dirty="0" smtClean="0">
                <a:solidFill>
                  <a:schemeClr val="bg1"/>
                </a:solidFill>
              </a:rPr>
              <a:t>Κλίμα: ο οικισμός</a:t>
            </a:r>
            <a:endParaRPr lang="en-US" dirty="0">
              <a:solidFill>
                <a:schemeClr val="bg1"/>
              </a:solidFill>
            </a:endParaRPr>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smtClean="0">
                <a:solidFill>
                  <a:schemeClr val="bg1"/>
                </a:solidFill>
              </a:rPr>
              <a:t>Οι οικισμοί μπορούν να ιδωθούν στο σύνολό τους σαν μια αλληλουχία από μικροκλίματα που διαφοροποιούνται ανάλογα με τον ρόλο τους. Έτσι </a:t>
            </a:r>
            <a:r>
              <a:rPr lang="el-GR" dirty="0" err="1" smtClean="0">
                <a:solidFill>
                  <a:schemeClr val="bg1"/>
                </a:solidFill>
              </a:rPr>
              <a:t>μποορύν</a:t>
            </a:r>
            <a:r>
              <a:rPr lang="el-GR" dirty="0" smtClean="0">
                <a:solidFill>
                  <a:schemeClr val="bg1"/>
                </a:solidFill>
              </a:rPr>
              <a:t> να εξεταστούν σαν μια ενιαία κατασκευή που αναπτύσσεται αρμονικά σε σχέση με τις τοπικές συνθήκες.</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lstStyle/>
          <a:p>
            <a:r>
              <a:rPr lang="el-GR" dirty="0" smtClean="0">
                <a:solidFill>
                  <a:schemeClr val="bg1"/>
                </a:solidFill>
              </a:rPr>
              <a:t>Με ανάλογο τρόπο ο δημόσιος χώρος </a:t>
            </a:r>
            <a:r>
              <a:rPr lang="el-GR" dirty="0">
                <a:solidFill>
                  <a:schemeClr val="bg1"/>
                </a:solidFill>
              </a:rPr>
              <a:t>διαμορφώνεται </a:t>
            </a:r>
            <a:r>
              <a:rPr lang="el-GR" dirty="0" smtClean="0">
                <a:solidFill>
                  <a:schemeClr val="bg1"/>
                </a:solidFill>
              </a:rPr>
              <a:t>μέσα από μια σειρά από προστατευμένα κλιματικά περιβάλλοντα:</a:t>
            </a:r>
          </a:p>
          <a:p>
            <a:pPr marL="285750" indent="-285750">
              <a:buFont typeface="Arial" charset="-95"/>
              <a:buChar char="•"/>
            </a:pPr>
            <a:r>
              <a:rPr lang="el-GR" dirty="0" err="1" smtClean="0">
                <a:solidFill>
                  <a:schemeClr val="bg1"/>
                </a:solidFill>
              </a:rPr>
              <a:t>Υπάιθριοι</a:t>
            </a:r>
            <a:r>
              <a:rPr lang="el-GR" dirty="0" smtClean="0">
                <a:solidFill>
                  <a:schemeClr val="bg1"/>
                </a:solidFill>
              </a:rPr>
              <a:t> χώροι όπως πλατείες, πλατώματα και δρόμοι,</a:t>
            </a:r>
          </a:p>
          <a:p>
            <a:pPr marL="285750" indent="-285750">
              <a:buFont typeface="Arial" charset="-95"/>
              <a:buChar char="•"/>
            </a:pPr>
            <a:r>
              <a:rPr lang="el-GR" dirty="0" err="1" smtClean="0">
                <a:solidFill>
                  <a:schemeClr val="bg1"/>
                </a:solidFill>
              </a:rPr>
              <a:t>Ημιυπαίθριοι</a:t>
            </a:r>
            <a:r>
              <a:rPr lang="el-GR" dirty="0" smtClean="0">
                <a:solidFill>
                  <a:schemeClr val="bg1"/>
                </a:solidFill>
              </a:rPr>
              <a:t> χώροι όπως στεγασμένα περάσματα και στοές,</a:t>
            </a:r>
          </a:p>
          <a:p>
            <a:pPr marL="285750" indent="-285750">
              <a:buFont typeface="Arial" charset="-95"/>
              <a:buChar char="•"/>
            </a:pPr>
            <a:r>
              <a:rPr lang="el-GR" dirty="0" smtClean="0">
                <a:solidFill>
                  <a:schemeClr val="bg1"/>
                </a:solidFill>
              </a:rPr>
              <a:t>Αστικός εξοπλισμός όπως γούρνες, καθίσματα, στέγαστρα</a:t>
            </a:r>
            <a:endParaRPr lang="en-US" dirty="0">
              <a:solidFill>
                <a:schemeClr val="bg1"/>
              </a:solidFill>
            </a:endParaRPr>
          </a:p>
        </p:txBody>
      </p:sp>
    </p:spTree>
    <p:extLst>
      <p:ext uri="{BB962C8B-B14F-4D97-AF65-F5344CB8AC3E}">
        <p14:creationId xmlns:p14="http://schemas.microsoft.com/office/powerpoint/2010/main" val="10648409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6396335"/>
            <a:ext cx="12191999"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Στεγασμένο πέρασμα με καμάρες στην </a:t>
            </a:r>
            <a:r>
              <a:rPr lang="el-GR" sz="800" dirty="0" err="1" smtClean="0">
                <a:solidFill>
                  <a:schemeClr val="bg1"/>
                </a:solidFill>
              </a:rPr>
              <a:t>Απείρανθο</a:t>
            </a:r>
            <a:r>
              <a:rPr lang="el-GR" sz="800" dirty="0" smtClean="0">
                <a:solidFill>
                  <a:schemeClr val="bg1"/>
                </a:solidFill>
              </a:rPr>
              <a:t>, Νάξος.</a:t>
            </a:r>
          </a:p>
          <a:p>
            <a:r>
              <a:rPr lang="en-US" sz="800" dirty="0" smtClean="0">
                <a:solidFill>
                  <a:schemeClr val="bg1"/>
                </a:solidFill>
              </a:rPr>
              <a:t>"</a:t>
            </a:r>
            <a:r>
              <a:rPr lang="en-US" sz="800" b="1" dirty="0">
                <a:solidFill>
                  <a:schemeClr val="bg1"/>
                </a:solidFill>
                <a:hlinkClick r:id="rId4"/>
              </a:rPr>
              <a:t>Naxos</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5"/>
              </a:rPr>
              <a:t>Amphithoe</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BY-ND </a:t>
            </a:r>
            <a:r>
              <a:rPr lang="tr-T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471229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3758982"/>
            <a:ext cx="1889760" cy="2123658"/>
          </a:xfrm>
          <a:prstGeom prst="rect">
            <a:avLst/>
          </a:prstGeom>
          <a:solidFill>
            <a:schemeClr val="tx1">
              <a:alpha val="40000"/>
            </a:schemeClr>
          </a:solidFill>
        </p:spPr>
        <p:txBody>
          <a:bodyPr wrap="square" rtlCol="0" anchor="b">
            <a:spAutoFit/>
          </a:bodyPr>
          <a:lstStyle/>
          <a:p>
            <a:r>
              <a:rPr lang="el-GR" sz="1000" dirty="0" smtClean="0">
                <a:solidFill>
                  <a:schemeClr val="bg1"/>
                </a:solidFill>
              </a:rPr>
              <a:t>Στεγασμένο πέρασμα στο Κάστρο της Σίφνου. Εκτός από τα σκαλιά που εξυπηρετούν τις υπερυψωμένες εισόδους μπορεί κανείς να σημειώσει και την διαμόρφωση των παρειών με πεζούλες.</a:t>
            </a:r>
          </a:p>
          <a:p>
            <a:endParaRPr lang="el-GR" sz="1000" dirty="0" smtClean="0">
              <a:solidFill>
                <a:schemeClr val="bg1"/>
              </a:solidFill>
            </a:endParaRPr>
          </a:p>
          <a:p>
            <a:endParaRPr lang="el-GR" sz="1000" dirty="0" smtClean="0">
              <a:solidFill>
                <a:schemeClr val="bg1"/>
              </a:solidFill>
            </a:endParaRPr>
          </a:p>
          <a:p>
            <a:r>
              <a:rPr lang="en-US" sz="800" dirty="0" smtClean="0">
                <a:solidFill>
                  <a:schemeClr val="bg1"/>
                </a:solidFill>
              </a:rPr>
              <a:t>"</a:t>
            </a:r>
            <a:r>
              <a:rPr lang="en-US" sz="800" b="1" dirty="0" smtClean="0">
                <a:solidFill>
                  <a:schemeClr val="bg1"/>
                </a:solidFill>
                <a:hlinkClick r:id="rId4"/>
              </a:rPr>
              <a:t>Sifnos Greece 2010 - Kastro</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Archway Andres</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2.0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963104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6396335"/>
            <a:ext cx="12191999"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Χώρα Νάξου. Χρήση της βλάστησης για σκιά.</a:t>
            </a:r>
          </a:p>
          <a:p>
            <a:r>
              <a:rPr lang="en-US" sz="800" dirty="0" smtClean="0">
                <a:solidFill>
                  <a:schemeClr val="bg1"/>
                </a:solidFill>
              </a:rPr>
              <a:t>"</a:t>
            </a:r>
            <a:r>
              <a:rPr lang="en-US" sz="800" b="1" dirty="0">
                <a:solidFill>
                  <a:schemeClr val="bg1"/>
                </a:solidFill>
                <a:hlinkClick r:id="rId3"/>
              </a:rPr>
              <a:t>Naxos</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4"/>
              </a:rPr>
              <a:t>Amphithoe</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BY-ND </a:t>
            </a:r>
            <a:r>
              <a:rPr lang="tr-TR" sz="800" b="1" dirty="0" smtClean="0">
                <a:solidFill>
                  <a:schemeClr val="bg1"/>
                </a:solidFill>
                <a:hlinkClick r:id="rId5"/>
              </a:rPr>
              <a:t>2.0</a:t>
            </a:r>
            <a:r>
              <a:rPr lang="el-GR" sz="800" b="1" dirty="0" smtClean="0">
                <a:solidFill>
                  <a:schemeClr val="bg1"/>
                </a:solidFill>
                <a:hlinkClick r:id="rId5"/>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429836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Φολέγανδρος, </a:t>
            </a:r>
            <a:r>
              <a:rPr lang="el-GR" sz="800" dirty="0" err="1" smtClean="0">
                <a:solidFill>
                  <a:schemeClr val="bg1"/>
                </a:solidFill>
              </a:rPr>
              <a:t>Χώρα.Μικρή</a:t>
            </a:r>
            <a:r>
              <a:rPr lang="el-GR" sz="800" dirty="0" smtClean="0">
                <a:solidFill>
                  <a:schemeClr val="bg1"/>
                </a:solidFill>
              </a:rPr>
              <a:t> εξωτερική αυλή.</a:t>
            </a:r>
            <a:endParaRPr lang="el-GR" sz="800" dirty="0">
              <a:solidFill>
                <a:schemeClr val="bg1"/>
              </a:solidFill>
            </a:endParaRPr>
          </a:p>
          <a:p>
            <a:pPr algn="r"/>
            <a:r>
              <a:rPr lang="en-US" sz="800" dirty="0" smtClean="0">
                <a:solidFill>
                  <a:schemeClr val="bg1"/>
                </a:solidFill>
              </a:rPr>
              <a:t>"</a:t>
            </a:r>
            <a:r>
              <a:rPr lang="en-US" sz="800" b="1" dirty="0">
                <a:solidFill>
                  <a:schemeClr val="bg1"/>
                </a:solidFill>
                <a:hlinkClick r:id="rId4"/>
              </a:rPr>
              <a:t>2013-G208 </a:t>
            </a:r>
            <a:r>
              <a:rPr lang="en-US" sz="800" b="1" dirty="0" err="1">
                <a:solidFill>
                  <a:schemeClr val="bg1"/>
                </a:solidFill>
                <a:hlinkClick r:id="rId4"/>
              </a:rPr>
              <a:t>Pholegandros</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Gerry </a:t>
            </a:r>
            <a:r>
              <a:rPr lang="en-US" sz="800" dirty="0" err="1">
                <a:solidFill>
                  <a:schemeClr val="bg1"/>
                </a:solidFill>
                <a:hlinkClick r:id="rId5"/>
              </a:rPr>
              <a:t>Labrijn</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pt-BR" sz="800" b="1" dirty="0">
                <a:solidFill>
                  <a:schemeClr val="bg1"/>
                </a:solidFill>
                <a:hlinkClick r:id="rId6"/>
              </a:rPr>
              <a:t>CC BY-SA </a:t>
            </a:r>
            <a:r>
              <a:rPr lang="pt-B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6494881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6396335"/>
            <a:ext cx="12191999"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Χώρα Αμοργός. </a:t>
            </a:r>
            <a:r>
              <a:rPr lang="en-US" sz="800" dirty="0" smtClean="0">
                <a:solidFill>
                  <a:schemeClr val="bg1"/>
                </a:solidFill>
              </a:rPr>
              <a:t> </a:t>
            </a:r>
            <a:r>
              <a:rPr lang="el-GR" sz="800" dirty="0" smtClean="0">
                <a:solidFill>
                  <a:schemeClr val="bg1"/>
                </a:solidFill>
              </a:rPr>
              <a:t>‘Αστικός εξοπλισμός’ – δηλαδή πεζούλες και σκαλοπάτια που χτίζονται ως μέρη του σπιτιού αλλά αφορούν στον δημόσιο χώρο.</a:t>
            </a:r>
          </a:p>
          <a:p>
            <a:r>
              <a:rPr lang="en-US" sz="800" dirty="0" smtClean="0">
                <a:solidFill>
                  <a:schemeClr val="bg1"/>
                </a:solidFill>
              </a:rPr>
              <a:t>"</a:t>
            </a:r>
            <a:r>
              <a:rPr lang="en-US" sz="800" b="1" dirty="0">
                <a:solidFill>
                  <a:schemeClr val="bg1"/>
                </a:solidFill>
                <a:hlinkClick r:id="rId4"/>
              </a:rPr>
              <a:t>DS kids</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aka Francois aka Mister Pink</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a:t>
            </a:r>
            <a:r>
              <a:rPr lang="tr-TR" sz="800" b="1" dirty="0" smtClean="0">
                <a:solidFill>
                  <a:schemeClr val="bg1"/>
                </a:solidFill>
                <a:hlinkClick r:id="rId6"/>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2355413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6396335"/>
            <a:ext cx="12191999"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Χώρα Σέριφος. Ζωτικοί δημόσιοι χώροι ανάμεσα στο ιδιωτικό και το κοινό.</a:t>
            </a:r>
          </a:p>
          <a:p>
            <a:r>
              <a:rPr lang="en-US" sz="800" dirty="0" smtClean="0">
                <a:solidFill>
                  <a:schemeClr val="bg1"/>
                </a:solidFill>
              </a:rPr>
              <a:t>"</a:t>
            </a:r>
            <a:r>
              <a:rPr lang="el-GR" sz="800" b="1" dirty="0">
                <a:solidFill>
                  <a:schemeClr val="bg1"/>
                </a:solidFill>
                <a:hlinkClick r:id="rId3"/>
              </a:rPr>
              <a:t>γέροι</a:t>
            </a:r>
            <a:r>
              <a:rPr lang="en-US" sz="800" dirty="0" smtClean="0">
                <a:solidFill>
                  <a:schemeClr val="bg1"/>
                </a:solidFill>
              </a:rPr>
              <a:t>" </a:t>
            </a:r>
            <a:r>
              <a:rPr lang="el-GR" sz="800" dirty="0" smtClean="0">
                <a:solidFill>
                  <a:schemeClr val="bg1"/>
                </a:solidFill>
              </a:rPr>
              <a:t>από την </a:t>
            </a:r>
            <a:r>
              <a:rPr lang="en-US" sz="800" dirty="0" err="1">
                <a:solidFill>
                  <a:schemeClr val="bg1"/>
                </a:solidFill>
                <a:hlinkClick r:id="rId4"/>
              </a:rPr>
              <a:t>Elisabetta</a:t>
            </a:r>
            <a:r>
              <a:rPr lang="en-US" sz="800" dirty="0">
                <a:solidFill>
                  <a:schemeClr val="bg1"/>
                </a:solidFill>
                <a:hlinkClick r:id="rId4"/>
              </a:rPr>
              <a:t> </a:t>
            </a:r>
            <a:r>
              <a:rPr lang="en-US" sz="800" dirty="0" err="1">
                <a:solidFill>
                  <a:schemeClr val="bg1"/>
                </a:solidFill>
                <a:hlinkClick r:id="rId4"/>
              </a:rPr>
              <a:t>Stringhi</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 </a:t>
            </a:r>
            <a:r>
              <a:rPr lang="tr-TR" sz="800" b="1" dirty="0" smtClean="0">
                <a:solidFill>
                  <a:schemeClr val="bg1"/>
                </a:solidFill>
                <a:hlinkClick r:id="rId5"/>
              </a:rPr>
              <a:t>2.0</a:t>
            </a:r>
            <a:r>
              <a:rPr lang="el-GR" sz="800" b="1" dirty="0" smtClean="0">
                <a:solidFill>
                  <a:schemeClr val="bg1"/>
                </a:solidFill>
                <a:hlinkClick r:id="rId5"/>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6909179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6396335"/>
            <a:ext cx="12191999"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Χώρα Φολέγανδρος. Τα δέντρα προστατεύουν την πλατεία από τον ήλιο.</a:t>
            </a:r>
          </a:p>
          <a:p>
            <a:r>
              <a:rPr lang="en-US" sz="800" dirty="0" smtClean="0">
                <a:solidFill>
                  <a:schemeClr val="bg1"/>
                </a:solidFill>
              </a:rPr>
              <a:t>"</a:t>
            </a:r>
            <a:r>
              <a:rPr lang="en-US" sz="800" b="1" dirty="0">
                <a:solidFill>
                  <a:schemeClr val="bg1"/>
                </a:solidFill>
                <a:hlinkClick r:id="rId3"/>
              </a:rPr>
              <a:t>old square</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4"/>
              </a:rPr>
              <a:t>Aris</a:t>
            </a:r>
            <a:r>
              <a:rPr lang="en-US" sz="800" dirty="0">
                <a:solidFill>
                  <a:schemeClr val="bg1"/>
                </a:solidFill>
                <a:hlinkClick r:id="rId4"/>
              </a:rPr>
              <a:t> </a:t>
            </a:r>
            <a:r>
              <a:rPr lang="en-US" sz="800" dirty="0" err="1">
                <a:solidFill>
                  <a:schemeClr val="bg1"/>
                </a:solidFill>
                <a:hlinkClick r:id="rId4"/>
              </a:rPr>
              <a:t>Gionis</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hr-HR" sz="800" b="1" dirty="0">
                <a:solidFill>
                  <a:schemeClr val="bg1"/>
                </a:solidFill>
                <a:hlinkClick r:id="rId5"/>
              </a:rPr>
              <a:t>CC BY-NC </a:t>
            </a:r>
            <a:r>
              <a:rPr lang="hr-H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3020834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Άποψη του Κάστρου, Σαντορίνη.</a:t>
            </a:r>
            <a:endParaRPr lang="el-GR" sz="800" dirty="0">
              <a:solidFill>
                <a:schemeClr val="bg1"/>
              </a:solidFill>
            </a:endParaRPr>
          </a:p>
          <a:p>
            <a:pPr algn="r"/>
            <a:r>
              <a:rPr lang="en-US" sz="800" dirty="0" smtClean="0">
                <a:solidFill>
                  <a:schemeClr val="bg1"/>
                </a:solidFill>
              </a:rPr>
              <a:t>"</a:t>
            </a:r>
            <a:r>
              <a:rPr lang="en-US" sz="800" b="1" dirty="0" err="1">
                <a:solidFill>
                  <a:schemeClr val="bg1"/>
                </a:solidFill>
                <a:hlinkClick r:id="rId4"/>
              </a:rPr>
              <a:t>Kastro</a:t>
            </a:r>
            <a:r>
              <a:rPr lang="en-US" sz="800" b="1" dirty="0">
                <a:solidFill>
                  <a:schemeClr val="bg1"/>
                </a:solidFill>
                <a:hlinkClick r:id="rId4"/>
              </a:rPr>
              <a:t> stairs</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Andrea </a:t>
            </a:r>
            <a:r>
              <a:rPr lang="en-US" sz="800" dirty="0" err="1">
                <a:solidFill>
                  <a:schemeClr val="bg1"/>
                </a:solidFill>
                <a:hlinkClick r:id="rId5"/>
              </a:rPr>
              <a:t>Kirkby</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hr-HR" sz="800" b="1" dirty="0">
                <a:solidFill>
                  <a:schemeClr val="bg1"/>
                </a:solidFill>
                <a:hlinkClick r:id="rId6"/>
              </a:rPr>
              <a:t>CC BY-NC </a:t>
            </a:r>
            <a:r>
              <a:rPr lang="hr-H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
        <p:nvSpPr>
          <p:cNvPr id="2" name="Title 1"/>
          <p:cNvSpPr>
            <a:spLocks noGrp="1"/>
          </p:cNvSpPr>
          <p:nvPr>
            <p:ph type="title"/>
          </p:nvPr>
        </p:nvSpPr>
        <p:spPr>
          <a:solidFill>
            <a:schemeClr val="tx1">
              <a:alpha val="40000"/>
            </a:schemeClr>
          </a:solidFill>
        </p:spPr>
        <p:txBody>
          <a:bodyPr/>
          <a:lstStyle/>
          <a:p>
            <a:r>
              <a:rPr lang="el-GR" dirty="0">
                <a:solidFill>
                  <a:schemeClr val="bg1"/>
                </a:solidFill>
              </a:rPr>
              <a:t>Κλίμα: η κατοικία</a:t>
            </a:r>
            <a:endParaRPr lang="en-US" dirty="0"/>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a:solidFill>
                  <a:schemeClr val="bg1"/>
                </a:solidFill>
              </a:rPr>
              <a:t>Η κατοικία λειτουργεί τόσο σαν μέρος του συνόλου του οικισμού όσο και αυτοτελώς. Εκμεταλλεύεται την θέση της στον ευρύτερο χώρο, αλλά και αναπτύσσει μια σειρά από αυτοτελείς στρατηγικές για να προσαρμοστεί στις ανάγκες του τόπου</a:t>
            </a:r>
            <a:r>
              <a:rPr lang="el-GR" dirty="0" smtClean="0">
                <a:solidFill>
                  <a:schemeClr val="bg1"/>
                </a:solidFill>
              </a:rPr>
              <a:t>.</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normAutofit fontScale="92500"/>
          </a:bodyPr>
          <a:lstStyle/>
          <a:p>
            <a:r>
              <a:rPr lang="el-GR" dirty="0">
                <a:solidFill>
                  <a:schemeClr val="bg1"/>
                </a:solidFill>
              </a:rPr>
              <a:t>Με παρόμοιο τρόπο </a:t>
            </a:r>
            <a:r>
              <a:rPr lang="el-GR" u="sng" dirty="0">
                <a:solidFill>
                  <a:schemeClr val="bg1"/>
                </a:solidFill>
              </a:rPr>
              <a:t>κάθε μονάδα κατοικίας ξεχωριστά</a:t>
            </a:r>
            <a:r>
              <a:rPr lang="el-GR" dirty="0">
                <a:solidFill>
                  <a:schemeClr val="bg1"/>
                </a:solidFill>
              </a:rPr>
              <a:t> διαμορφώνεται στρατηγικά για να αντιμετωπίσει τις συνθήκες του τόπου:</a:t>
            </a:r>
          </a:p>
          <a:p>
            <a:pPr marL="285750" indent="-285750">
              <a:buFont typeface="Arial" charset="-95"/>
              <a:buChar char="•"/>
            </a:pPr>
            <a:r>
              <a:rPr lang="el-GR" dirty="0">
                <a:solidFill>
                  <a:schemeClr val="bg1"/>
                </a:solidFill>
              </a:rPr>
              <a:t>Προσανατολισμός της κύριας όψης προς το Νότο</a:t>
            </a:r>
          </a:p>
          <a:p>
            <a:pPr marL="285750" indent="-285750">
              <a:buFont typeface="Arial" charset="-95"/>
              <a:buChar char="•"/>
            </a:pPr>
            <a:r>
              <a:rPr lang="el-GR" dirty="0">
                <a:solidFill>
                  <a:schemeClr val="bg1"/>
                </a:solidFill>
              </a:rPr>
              <a:t>Συμπαγείς τοίχοι με μικρά ανοίγματα προς τον Βορρά</a:t>
            </a:r>
          </a:p>
          <a:p>
            <a:pPr marL="285750" indent="-285750">
              <a:buFont typeface="Arial" charset="-95"/>
              <a:buChar char="•"/>
            </a:pPr>
            <a:r>
              <a:rPr lang="el-GR" dirty="0">
                <a:solidFill>
                  <a:schemeClr val="bg1"/>
                </a:solidFill>
              </a:rPr>
              <a:t>Εκμετάλλευση της θερμικής αδράνειας της μάζας του κτιρίου (ή του εδάφους, στα υπόσκαφα) για την εξισορρόπηση των θερμοκρασιακών μεταβολών</a:t>
            </a:r>
          </a:p>
          <a:p>
            <a:pPr marL="285750" indent="-285750">
              <a:buFont typeface="Arial" charset="-95"/>
              <a:buChar char="•"/>
            </a:pPr>
            <a:r>
              <a:rPr lang="el-GR" dirty="0">
                <a:solidFill>
                  <a:schemeClr val="bg1"/>
                </a:solidFill>
              </a:rPr>
              <a:t>Χρήση της βλάστησης για προστασία από τον ήλιο και τον άνεμο</a:t>
            </a:r>
            <a:r>
              <a:rPr lang="el-GR"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8168318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6396335"/>
            <a:ext cx="12191999" cy="461665"/>
          </a:xfrm>
          <a:prstGeom prst="rect">
            <a:avLst/>
          </a:prstGeom>
          <a:gradFill>
            <a:gsLst>
              <a:gs pos="0">
                <a:schemeClr val="tx1">
                  <a:alpha val="40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Υπόσκαφα σπίτια στην Οία, Σαντορίνη. Η θερμοχωρητικότητα του εδάφους προστατεύει από τις απότομες μεταβολές της θερμοκρασίας. Ο φεγγίτης χρησιμεύει για τον εξαερισμό του χώρου. </a:t>
            </a:r>
          </a:p>
          <a:p>
            <a:r>
              <a:rPr lang="en-US" sz="800" dirty="0" smtClean="0">
                <a:solidFill>
                  <a:schemeClr val="bg1"/>
                </a:solidFill>
              </a:rPr>
              <a:t>“</a:t>
            </a:r>
            <a:r>
              <a:rPr lang="en-US" sz="800" b="1" dirty="0" err="1">
                <a:solidFill>
                  <a:schemeClr val="bg1"/>
                </a:solidFill>
                <a:hlinkClick r:id="rId3"/>
              </a:rPr>
              <a:t>Chelidonia</a:t>
            </a:r>
            <a:r>
              <a:rPr lang="en-US" sz="800" b="1" dirty="0">
                <a:solidFill>
                  <a:schemeClr val="bg1"/>
                </a:solidFill>
                <a:hlinkClick r:id="rId3"/>
              </a:rPr>
              <a:t> Villa</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4"/>
              </a:rPr>
              <a:t>momo</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 2.0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165960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Βασική βιβλιογραφία</a:t>
            </a:r>
            <a:endParaRPr lang="en-US" dirty="0"/>
          </a:p>
        </p:txBody>
      </p:sp>
      <p:pic>
        <p:nvPicPr>
          <p:cNvPr id="10" name="Content Placeholder 9"/>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83188" y="1070432"/>
            <a:ext cx="6172200" cy="4707610"/>
          </a:xfrm>
        </p:spPr>
      </p:pic>
      <p:sp>
        <p:nvSpPr>
          <p:cNvPr id="8" name="Text Placeholder 7"/>
          <p:cNvSpPr>
            <a:spLocks noGrp="1"/>
          </p:cNvSpPr>
          <p:nvPr>
            <p:ph type="body" sz="half" idx="2"/>
          </p:nvPr>
        </p:nvSpPr>
        <p:spPr/>
        <p:txBody>
          <a:bodyPr/>
          <a:lstStyle/>
          <a:p>
            <a:r>
              <a:rPr lang="el-GR" dirty="0" smtClean="0"/>
              <a:t>Από την άλλη μεριά, μια εξαιρετικά βασική πηγή για την συνολική προσέγγιση της παραδοσιακής αρχιτεκτονικής είναι το βιβλίο του </a:t>
            </a:r>
            <a:r>
              <a:rPr lang="en-US" dirty="0" smtClean="0"/>
              <a:t>Amos </a:t>
            </a:r>
            <a:r>
              <a:rPr lang="en-US" dirty="0" err="1" smtClean="0"/>
              <a:t>Rapoport</a:t>
            </a:r>
            <a:r>
              <a:rPr lang="el-GR" dirty="0" smtClean="0"/>
              <a:t> (2010) </a:t>
            </a:r>
            <a:r>
              <a:rPr lang="el-GR" i="1" dirty="0" smtClean="0"/>
              <a:t>Ανώνυμη Αρχιτεκτονική και Πολιτιστικοί παράγοντες</a:t>
            </a:r>
            <a:r>
              <a:rPr lang="el-GR" dirty="0" smtClean="0"/>
              <a:t>.</a:t>
            </a:r>
          </a:p>
          <a:p>
            <a:r>
              <a:rPr lang="el-GR" dirty="0" smtClean="0"/>
              <a:t>Στο 2</a:t>
            </a:r>
            <a:r>
              <a:rPr lang="el-GR" baseline="30000" dirty="0" smtClean="0"/>
              <a:t>ο</a:t>
            </a:r>
            <a:r>
              <a:rPr lang="el-GR" dirty="0" smtClean="0"/>
              <a:t> μέρος αυτού του βιβλίου ο Δ. Φιλιππίδης συμπληρώνει την μελέτη εξειδικεύοντας για την Ελλάδα μέσα από το «Ανώνυμη Αρχιτεκτονική στην Ελλάδα ή ο Έλληνας </a:t>
            </a:r>
            <a:r>
              <a:rPr lang="el-GR" dirty="0" err="1" smtClean="0"/>
              <a:t>Ράποπορτ</a:t>
            </a:r>
            <a:r>
              <a:rPr lang="el-GR" dirty="0" smtClean="0"/>
              <a:t>» (σ.194-332)</a:t>
            </a:r>
            <a:endParaRPr lang="en-US" dirty="0"/>
          </a:p>
        </p:txBody>
      </p:sp>
    </p:spTree>
    <p:extLst>
      <p:ext uri="{BB962C8B-B14F-4D97-AF65-F5344CB8AC3E}">
        <p14:creationId xmlns:p14="http://schemas.microsoft.com/office/powerpoint/2010/main" val="2406131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6396335"/>
            <a:ext cx="12191999" cy="461665"/>
          </a:xfrm>
          <a:prstGeom prst="rect">
            <a:avLst/>
          </a:prstGeom>
          <a:gradFill>
            <a:gsLst>
              <a:gs pos="0">
                <a:schemeClr val="tx1">
                  <a:alpha val="40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Προστατευμένοι </a:t>
            </a:r>
            <a:r>
              <a:rPr lang="el-GR" sz="800" dirty="0" err="1" smtClean="0">
                <a:solidFill>
                  <a:schemeClr val="bg1"/>
                </a:solidFill>
              </a:rPr>
              <a:t>ημιυπαίθριοι</a:t>
            </a:r>
            <a:r>
              <a:rPr lang="el-GR" sz="800" dirty="0" smtClean="0">
                <a:solidFill>
                  <a:schemeClr val="bg1"/>
                </a:solidFill>
              </a:rPr>
              <a:t> χώροι στην Χώρα της Αστυπάλαιας. Χτιστό κάθισμα στην είσοδο και παρτέρι.</a:t>
            </a:r>
          </a:p>
          <a:p>
            <a:r>
              <a:rPr lang="en-US" sz="800" dirty="0" smtClean="0">
                <a:solidFill>
                  <a:schemeClr val="bg1"/>
                </a:solidFill>
              </a:rPr>
              <a:t>"</a:t>
            </a:r>
            <a:r>
              <a:rPr lang="en-US" sz="800" b="1" dirty="0" err="1">
                <a:solidFill>
                  <a:schemeClr val="bg1"/>
                </a:solidFill>
                <a:hlinkClick r:id="rId3"/>
              </a:rPr>
              <a:t>Chora</a:t>
            </a:r>
            <a:r>
              <a:rPr lang="en-US" sz="800" b="1" dirty="0">
                <a:solidFill>
                  <a:schemeClr val="bg1"/>
                </a:solidFill>
                <a:hlinkClick r:id="rId3"/>
              </a:rPr>
              <a:t>, </a:t>
            </a:r>
            <a:r>
              <a:rPr lang="en-US" sz="800" b="1" dirty="0" err="1">
                <a:solidFill>
                  <a:schemeClr val="bg1"/>
                </a:solidFill>
                <a:hlinkClick r:id="rId3"/>
              </a:rPr>
              <a:t>Astypalea</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4"/>
              </a:rPr>
              <a:t>Henrik Berger </a:t>
            </a:r>
            <a:r>
              <a:rPr lang="en-US" sz="800" dirty="0" err="1">
                <a:solidFill>
                  <a:schemeClr val="bg1"/>
                </a:solidFill>
                <a:hlinkClick r:id="rId4"/>
              </a:rPr>
              <a:t>Jørgensen</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BY-NC-ND </a:t>
            </a:r>
            <a:r>
              <a:rPr lang="tr-T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3933368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Σπίτια με τις προστατευμένες αυλές τους στην Πάτμο. Οι ελιές εξασφαλίζουν προστασία από τον άνεμο και τον ήλιο.</a:t>
            </a:r>
            <a:endParaRPr lang="el-GR" sz="800" dirty="0">
              <a:solidFill>
                <a:schemeClr val="bg1"/>
              </a:solidFill>
            </a:endParaRPr>
          </a:p>
          <a:p>
            <a:r>
              <a:rPr lang="en-US" sz="800" dirty="0" smtClean="0">
                <a:solidFill>
                  <a:schemeClr val="bg1"/>
                </a:solidFill>
              </a:rPr>
              <a:t>"</a:t>
            </a:r>
            <a:r>
              <a:rPr lang="en-US" sz="800" b="1" dirty="0">
                <a:solidFill>
                  <a:schemeClr val="bg1"/>
                </a:solidFill>
                <a:hlinkClick r:id="rId4"/>
              </a:rPr>
              <a:t>Patmos, </a:t>
            </a:r>
            <a:r>
              <a:rPr lang="en-US" sz="800" b="1" dirty="0" err="1">
                <a:solidFill>
                  <a:schemeClr val="bg1"/>
                </a:solidFill>
                <a:hlinkClick r:id="rId4"/>
              </a:rPr>
              <a:t>Dodekanisos</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Andrea </a:t>
            </a:r>
            <a:r>
              <a:rPr lang="en-US" sz="800" dirty="0" err="1">
                <a:solidFill>
                  <a:schemeClr val="bg1"/>
                </a:solidFill>
                <a:hlinkClick r:id="rId5"/>
              </a:rPr>
              <a:t>Moroni</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a:t>
            </a:r>
            <a:r>
              <a:rPr lang="tr-TR" sz="800" b="1" dirty="0" smtClean="0">
                <a:solidFill>
                  <a:schemeClr val="bg1"/>
                </a:solidFill>
                <a:hlinkClick r:id="rId6"/>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157627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6396335"/>
            <a:ext cx="12191999" cy="461665"/>
          </a:xfrm>
          <a:prstGeom prst="rect">
            <a:avLst/>
          </a:prstGeom>
          <a:gradFill>
            <a:gsLst>
              <a:gs pos="0">
                <a:schemeClr val="tx1">
                  <a:alpha val="40000"/>
                </a:schemeClr>
              </a:gs>
              <a:gs pos="100000">
                <a:schemeClr val="tx1">
                  <a:alpha val="20000"/>
                </a:schemeClr>
              </a:gs>
            </a:gsLst>
            <a:lin ang="5400000" scaled="1"/>
          </a:gradFill>
        </p:spPr>
        <p:txBody>
          <a:bodyPr wrap="square" rtlCol="0">
            <a:spAutoFit/>
          </a:bodyPr>
          <a:lstStyle/>
          <a:p>
            <a:r>
              <a:rPr lang="el-GR" sz="800" dirty="0" err="1" smtClean="0">
                <a:solidFill>
                  <a:schemeClr val="bg1"/>
                </a:solidFill>
              </a:rPr>
              <a:t>Ημιυπαίθριος</a:t>
            </a:r>
            <a:r>
              <a:rPr lang="el-GR" sz="800" dirty="0" smtClean="0">
                <a:solidFill>
                  <a:schemeClr val="bg1"/>
                </a:solidFill>
              </a:rPr>
              <a:t> χώρος κατοικίας στην Χώρα της Αστυπάλαιας.</a:t>
            </a:r>
          </a:p>
          <a:p>
            <a:r>
              <a:rPr lang="en-US" sz="800" dirty="0" smtClean="0">
                <a:solidFill>
                  <a:schemeClr val="bg1"/>
                </a:solidFill>
              </a:rPr>
              <a:t>"</a:t>
            </a:r>
            <a:r>
              <a:rPr lang="en-US" sz="800" b="1" dirty="0" err="1">
                <a:solidFill>
                  <a:schemeClr val="bg1"/>
                </a:solidFill>
                <a:hlinkClick r:id="rId3"/>
              </a:rPr>
              <a:t>Chora</a:t>
            </a:r>
            <a:r>
              <a:rPr lang="en-US" sz="800" b="1" dirty="0">
                <a:solidFill>
                  <a:schemeClr val="bg1"/>
                </a:solidFill>
                <a:hlinkClick r:id="rId3"/>
              </a:rPr>
              <a:t>, </a:t>
            </a:r>
            <a:r>
              <a:rPr lang="en-US" sz="800" b="1" dirty="0" err="1">
                <a:solidFill>
                  <a:schemeClr val="bg1"/>
                </a:solidFill>
                <a:hlinkClick r:id="rId3"/>
              </a:rPr>
              <a:t>Astypalea</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4"/>
              </a:rPr>
              <a:t>Henrik Berger </a:t>
            </a:r>
            <a:r>
              <a:rPr lang="en-US" sz="800" dirty="0" err="1">
                <a:solidFill>
                  <a:schemeClr val="bg1"/>
                </a:solidFill>
                <a:hlinkClick r:id="rId4"/>
              </a:rPr>
              <a:t>Jørgensen</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BY-NC-ND </a:t>
            </a:r>
            <a:r>
              <a:rPr lang="tr-T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9572206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alpha val="40000"/>
            </a:schemeClr>
          </a:solidFill>
        </p:spPr>
        <p:txBody>
          <a:bodyPr/>
          <a:lstStyle/>
          <a:p>
            <a:r>
              <a:rPr lang="el-GR" dirty="0" smtClean="0">
                <a:solidFill>
                  <a:schemeClr val="bg1"/>
                </a:solidFill>
              </a:rPr>
              <a:t>Το δώμα</a:t>
            </a:r>
            <a:endParaRPr lang="en-US" dirty="0"/>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smtClean="0">
                <a:solidFill>
                  <a:schemeClr val="bg1"/>
                </a:solidFill>
              </a:rPr>
              <a:t>Τα δώματα είναι συγγενή με τα αρχαιότερα κατασκευαστικά συστήματα στέγασης (δοκός επί στύλου). Η επικράτησή τους στον νησιωτικό χώρο συνδέεται κατά κανόνα με το κλίμα, αλλά και με την τοπική διαθεσιμότητα σε υλικά (π.χ. φτωχή βλάστηση).</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normAutofit/>
          </a:bodyPr>
          <a:lstStyle/>
          <a:p>
            <a:r>
              <a:rPr lang="el-GR" dirty="0" smtClean="0">
                <a:solidFill>
                  <a:schemeClr val="bg1"/>
                </a:solidFill>
              </a:rPr>
              <a:t>Το πλέον χαρακτηριστικό στοιχείο στη νησιωτική </a:t>
            </a:r>
            <a:r>
              <a:rPr lang="el-GR" dirty="0" err="1" smtClean="0">
                <a:solidFill>
                  <a:schemeClr val="bg1"/>
                </a:solidFill>
              </a:rPr>
              <a:t>κτιριοδομική</a:t>
            </a:r>
            <a:r>
              <a:rPr lang="el-GR" dirty="0" smtClean="0">
                <a:solidFill>
                  <a:schemeClr val="bg1"/>
                </a:solidFill>
              </a:rPr>
              <a:t> δραστηριότητα είναι η οριζόντια στέγη, ή αλλιώς </a:t>
            </a:r>
            <a:r>
              <a:rPr lang="el-GR" i="1" dirty="0" smtClean="0">
                <a:solidFill>
                  <a:schemeClr val="bg1"/>
                </a:solidFill>
              </a:rPr>
              <a:t>δώμα</a:t>
            </a:r>
            <a:r>
              <a:rPr lang="el-GR" dirty="0" smtClean="0">
                <a:solidFill>
                  <a:schemeClr val="bg1"/>
                </a:solidFill>
              </a:rPr>
              <a:t>. Τούτο έρχεται σε αντιδιαστολή με τα σπίτια του ηπειρωτικού χώρου στα οποία είναι καθιερωμένες οι επικλινείς στέγες.</a:t>
            </a:r>
          </a:p>
          <a:p>
            <a:r>
              <a:rPr lang="el-GR" dirty="0" smtClean="0">
                <a:solidFill>
                  <a:schemeClr val="bg1"/>
                </a:solidFill>
              </a:rPr>
              <a:t>Το δώμα κατασκευάζεται με μια σειρά από δοκάρια που γεφυρώνουν το άνοιγμα ανάμεσα στην περιμετρική λιθοδομή. Τα κενά καλύπτονται με στρώσεις από φυτικό υλικό (συνήθως φύκια) οι οποίες επικαλύπτονται από συμπιεσμένο χώμα. Η τελευταία είναι και η τελική επιφάνεια </a:t>
            </a:r>
            <a:r>
              <a:rPr lang="el-GR" dirty="0" err="1" smtClean="0">
                <a:solidFill>
                  <a:schemeClr val="bg1"/>
                </a:solidFill>
              </a:rPr>
              <a:t>στεγάνωσης</a:t>
            </a:r>
            <a:r>
              <a:rPr lang="el-GR" dirty="0" smtClean="0">
                <a:solidFill>
                  <a:schemeClr val="bg1"/>
                </a:solidFill>
              </a:rPr>
              <a:t>.</a:t>
            </a:r>
            <a:endParaRPr lang="en-US" dirty="0">
              <a:solidFill>
                <a:schemeClr val="bg1"/>
              </a:solidFill>
            </a:endParaRPr>
          </a:p>
        </p:txBody>
      </p:sp>
      <p:sp>
        <p:nvSpPr>
          <p:cNvPr id="7" name="TextBox 6"/>
          <p:cNvSpPr txBox="1"/>
          <p:nvPr/>
        </p:nvSpPr>
        <p:spPr>
          <a:xfrm>
            <a:off x="0" y="6396335"/>
            <a:ext cx="12191999" cy="461665"/>
          </a:xfrm>
          <a:prstGeom prst="rect">
            <a:avLst/>
          </a:prstGeom>
          <a:gradFill>
            <a:gsLst>
              <a:gs pos="0">
                <a:schemeClr val="tx1">
                  <a:alpha val="40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Χώρα, Ανάφη.</a:t>
            </a:r>
          </a:p>
          <a:p>
            <a:pPr algn="r"/>
            <a:r>
              <a:rPr lang="en-US" sz="800" dirty="0" smtClean="0">
                <a:solidFill>
                  <a:schemeClr val="bg1"/>
                </a:solidFill>
              </a:rPr>
              <a:t>“</a:t>
            </a:r>
            <a:r>
              <a:rPr lang="en-US" sz="800" b="1" dirty="0">
                <a:solidFill>
                  <a:schemeClr val="bg1"/>
                </a:solidFill>
                <a:hlinkClick r:id="rId4"/>
              </a:rPr>
              <a:t>Cyclades 889</a:t>
            </a:r>
            <a:r>
              <a:rPr lang="en-US" sz="800" dirty="0" smtClean="0">
                <a:solidFill>
                  <a:schemeClr val="bg1"/>
                </a:solidFill>
              </a:rPr>
              <a:t>" </a:t>
            </a:r>
            <a:r>
              <a:rPr lang="el-GR" sz="800" dirty="0" smtClean="0">
                <a:solidFill>
                  <a:schemeClr val="bg1"/>
                </a:solidFill>
              </a:rPr>
              <a:t>από την </a:t>
            </a:r>
            <a:r>
              <a:rPr lang="en-US" sz="800" dirty="0">
                <a:solidFill>
                  <a:schemeClr val="bg1"/>
                </a:solidFill>
                <a:hlinkClick r:id="rId5"/>
              </a:rPr>
              <a:t>Anne-Claude </a:t>
            </a:r>
            <a:r>
              <a:rPr lang="en-US" sz="800" dirty="0" err="1">
                <a:solidFill>
                  <a:schemeClr val="bg1"/>
                </a:solidFill>
                <a:hlinkClick r:id="rId5"/>
              </a:rPr>
              <a:t>Faillétaz</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a:t>
            </a:r>
            <a:r>
              <a:rPr lang="tr-TR" sz="800" b="1" dirty="0" smtClean="0">
                <a:solidFill>
                  <a:schemeClr val="bg1"/>
                </a:solidFill>
                <a:hlinkClick r:id="rId6"/>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6514402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alpha val="40000"/>
            </a:schemeClr>
          </a:solidFill>
        </p:spPr>
        <p:txBody>
          <a:bodyPr/>
          <a:lstStyle/>
          <a:p>
            <a:r>
              <a:rPr lang="el-GR" dirty="0" smtClean="0">
                <a:solidFill>
                  <a:schemeClr val="bg1"/>
                </a:solidFill>
              </a:rPr>
              <a:t>Το δώμα</a:t>
            </a:r>
            <a:endParaRPr lang="en-US" dirty="0"/>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smtClean="0">
                <a:solidFill>
                  <a:schemeClr val="bg1"/>
                </a:solidFill>
              </a:rPr>
              <a:t>Εκτός </a:t>
            </a:r>
            <a:r>
              <a:rPr lang="el-GR" dirty="0">
                <a:solidFill>
                  <a:schemeClr val="bg1"/>
                </a:solidFill>
              </a:rPr>
              <a:t>από τον ήδη περιορισμένο διαθέσιμο χώρο </a:t>
            </a:r>
            <a:r>
              <a:rPr lang="el-GR" dirty="0" smtClean="0">
                <a:solidFill>
                  <a:schemeClr val="bg1"/>
                </a:solidFill>
              </a:rPr>
              <a:t>εντός του οικισμού (που αναγκαστικά οδηγεί σε μεγάλες πυκνότητες), οι στενομέτωπες διατάξεις και οι ελάχιστες διαστάσεις </a:t>
            </a:r>
            <a:r>
              <a:rPr lang="el-GR" dirty="0">
                <a:solidFill>
                  <a:schemeClr val="bg1"/>
                </a:solidFill>
              </a:rPr>
              <a:t>των νησιωτικών κατοικιών </a:t>
            </a:r>
            <a:r>
              <a:rPr lang="el-GR" dirty="0" smtClean="0">
                <a:solidFill>
                  <a:schemeClr val="bg1"/>
                </a:solidFill>
              </a:rPr>
              <a:t>οφείλονται και στην μικρή φέρουσα ικανότητα της διαθέσιμης ξυλείας.</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normAutofit/>
          </a:bodyPr>
          <a:lstStyle/>
          <a:p>
            <a:r>
              <a:rPr lang="el-GR" dirty="0" smtClean="0">
                <a:solidFill>
                  <a:schemeClr val="bg1"/>
                </a:solidFill>
              </a:rPr>
              <a:t>Ο φέρων οργανισμός του δώματος γίνεται κατά κανόνα από ξύλινα δοκάρια, συχνά από πεύκο ή κυπαρίσσι, που ονομάζονται «</a:t>
            </a:r>
            <a:r>
              <a:rPr lang="el-GR" dirty="0" err="1" smtClean="0">
                <a:solidFill>
                  <a:schemeClr val="bg1"/>
                </a:solidFill>
              </a:rPr>
              <a:t>κατράνια</a:t>
            </a:r>
            <a:r>
              <a:rPr lang="el-GR" dirty="0" smtClean="0">
                <a:solidFill>
                  <a:schemeClr val="bg1"/>
                </a:solidFill>
              </a:rPr>
              <a:t>» και «</a:t>
            </a:r>
            <a:r>
              <a:rPr lang="el-GR" dirty="0" err="1" smtClean="0">
                <a:solidFill>
                  <a:schemeClr val="bg1"/>
                </a:solidFill>
              </a:rPr>
              <a:t>φίδες</a:t>
            </a:r>
            <a:r>
              <a:rPr lang="el-GR" dirty="0" smtClean="0">
                <a:solidFill>
                  <a:schemeClr val="bg1"/>
                </a:solidFill>
              </a:rPr>
              <a:t>», με διάμετρο </a:t>
            </a:r>
            <a:r>
              <a:rPr lang="el-GR" dirty="0" err="1" smtClean="0">
                <a:solidFill>
                  <a:schemeClr val="bg1"/>
                </a:solidFill>
              </a:rPr>
              <a:t>περι</a:t>
            </a:r>
            <a:r>
              <a:rPr lang="el-GR" dirty="0" smtClean="0">
                <a:solidFill>
                  <a:schemeClr val="bg1"/>
                </a:solidFill>
              </a:rPr>
              <a:t> τα 15-20 εκ.</a:t>
            </a:r>
          </a:p>
          <a:p>
            <a:r>
              <a:rPr lang="el-GR" dirty="0" smtClean="0">
                <a:solidFill>
                  <a:schemeClr val="bg1"/>
                </a:solidFill>
              </a:rPr>
              <a:t>Πάνω στα ξύλινα δοκάρια τοποθετούνται καλάμια ή σανίδια σαν πέτσωμα, φύκια ή βούρλα σαν </a:t>
            </a:r>
            <a:r>
              <a:rPr lang="el-GR" dirty="0" err="1" smtClean="0">
                <a:solidFill>
                  <a:schemeClr val="bg1"/>
                </a:solidFill>
              </a:rPr>
              <a:t>στεγανωτικό</a:t>
            </a:r>
            <a:r>
              <a:rPr lang="el-GR" dirty="0" smtClean="0">
                <a:solidFill>
                  <a:schemeClr val="bg1"/>
                </a:solidFill>
              </a:rPr>
              <a:t> υπόστρωμα, και εν συνεχεία κοκκινόχωμα (5-10 εκ) το οποίο βρέχεται και κοπανίζεται. Μια τελική στρώση από κοκκινόχωμα (λεπίδα) εξασφαλίζει την τελική </a:t>
            </a:r>
            <a:r>
              <a:rPr lang="el-GR" dirty="0" err="1" smtClean="0">
                <a:solidFill>
                  <a:schemeClr val="bg1"/>
                </a:solidFill>
              </a:rPr>
              <a:t>στεγάνωση</a:t>
            </a:r>
            <a:r>
              <a:rPr lang="el-GR" dirty="0" smtClean="0">
                <a:solidFill>
                  <a:schemeClr val="bg1"/>
                </a:solidFill>
              </a:rPr>
              <a:t> του δώματος. Το συνολικό πάχος του δώματος έφτανε τα 30 εκ.</a:t>
            </a:r>
          </a:p>
        </p:txBody>
      </p:sp>
      <p:sp>
        <p:nvSpPr>
          <p:cNvPr id="7" name="TextBox 6"/>
          <p:cNvSpPr txBox="1"/>
          <p:nvPr/>
        </p:nvSpPr>
        <p:spPr>
          <a:xfrm>
            <a:off x="0" y="6396335"/>
            <a:ext cx="12191999" cy="461665"/>
          </a:xfrm>
          <a:prstGeom prst="rect">
            <a:avLst/>
          </a:prstGeom>
          <a:gradFill>
            <a:gsLst>
              <a:gs pos="0">
                <a:schemeClr val="tx1">
                  <a:alpha val="40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Χώρα, Ανάφη.</a:t>
            </a:r>
          </a:p>
          <a:p>
            <a:pPr algn="r"/>
            <a:r>
              <a:rPr lang="en-US" sz="800" dirty="0" smtClean="0">
                <a:solidFill>
                  <a:schemeClr val="bg1"/>
                </a:solidFill>
              </a:rPr>
              <a:t>“</a:t>
            </a:r>
            <a:r>
              <a:rPr lang="en-US" sz="800" b="1" dirty="0">
                <a:solidFill>
                  <a:schemeClr val="bg1"/>
                </a:solidFill>
                <a:hlinkClick r:id="rId4"/>
              </a:rPr>
              <a:t>Cyclades 889</a:t>
            </a:r>
            <a:r>
              <a:rPr lang="en-US" sz="800" dirty="0" smtClean="0">
                <a:solidFill>
                  <a:schemeClr val="bg1"/>
                </a:solidFill>
              </a:rPr>
              <a:t>" </a:t>
            </a:r>
            <a:r>
              <a:rPr lang="el-GR" sz="800" dirty="0" smtClean="0">
                <a:solidFill>
                  <a:schemeClr val="bg1"/>
                </a:solidFill>
              </a:rPr>
              <a:t>από την </a:t>
            </a:r>
            <a:r>
              <a:rPr lang="en-US" sz="800" dirty="0">
                <a:solidFill>
                  <a:schemeClr val="bg1"/>
                </a:solidFill>
                <a:hlinkClick r:id="rId5"/>
              </a:rPr>
              <a:t>Anne-Claude </a:t>
            </a:r>
            <a:r>
              <a:rPr lang="en-US" sz="800" dirty="0" err="1">
                <a:solidFill>
                  <a:schemeClr val="bg1"/>
                </a:solidFill>
                <a:hlinkClick r:id="rId5"/>
              </a:rPr>
              <a:t>Faillétaz</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a:t>
            </a:r>
            <a:r>
              <a:rPr lang="tr-TR" sz="800" b="1" dirty="0" smtClean="0">
                <a:solidFill>
                  <a:schemeClr val="bg1"/>
                </a:solidFill>
                <a:hlinkClick r:id="rId6"/>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2300241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alpha val="40000"/>
            </a:schemeClr>
          </a:solidFill>
        </p:spPr>
        <p:txBody>
          <a:bodyPr/>
          <a:lstStyle/>
          <a:p>
            <a:r>
              <a:rPr lang="el-GR" dirty="0" smtClean="0">
                <a:solidFill>
                  <a:schemeClr val="bg1"/>
                </a:solidFill>
              </a:rPr>
              <a:t>Το δώμα</a:t>
            </a:r>
            <a:endParaRPr lang="en-US" dirty="0"/>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smtClean="0">
                <a:solidFill>
                  <a:schemeClr val="bg1"/>
                </a:solidFill>
              </a:rPr>
              <a:t>Το δώμα αποτελούσε έναν εξαιρετικό, διαπνέοντα, φορέα μόνωσης, κυρίως ως προς την θερμότητα κατά τους καλοκαιρινούς μήνες. Όμως αποτελούσε επιπλέον και έναν λειτουργικό χώρο του σπιτιού μια και εκεί απλώνονταν για να ξεραθούν διάφοροι καρποί (κρεμμύδια, στάρι, </a:t>
            </a:r>
            <a:r>
              <a:rPr lang="el-GR" dirty="0" err="1" smtClean="0">
                <a:solidFill>
                  <a:schemeClr val="bg1"/>
                </a:solidFill>
              </a:rPr>
              <a:t>κ.ο.κ.</a:t>
            </a:r>
            <a:r>
              <a:rPr lang="el-GR" dirty="0" smtClean="0">
                <a:solidFill>
                  <a:schemeClr val="bg1"/>
                </a:solidFill>
              </a:rPr>
              <a:t>) </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normAutofit/>
          </a:bodyPr>
          <a:lstStyle/>
          <a:p>
            <a:r>
              <a:rPr lang="el-GR" dirty="0" smtClean="0">
                <a:solidFill>
                  <a:schemeClr val="bg1"/>
                </a:solidFill>
              </a:rPr>
              <a:t>Το όλο σύστημα είναι εγκιβωτισμένο σε μικρά στηθαία (σαμάρια) που δημιουργούνται περιμετρικά του δώματος, ενώ η απορροή των βρόχινων υδάτων γίνεται με ήπια κλίση του δώματος που καταλήγει σε καταρράκτη.</a:t>
            </a:r>
          </a:p>
          <a:p>
            <a:r>
              <a:rPr lang="el-GR" dirty="0" smtClean="0">
                <a:solidFill>
                  <a:schemeClr val="bg1"/>
                </a:solidFill>
              </a:rPr>
              <a:t>Το δώμα απαιτούσε συντήρηση σε ετήσια βάση, στο τέλος του καλοκαιριού πριν τα πρωτοβρόχια. Η τελική στρώση (λεπίδα) ξεχορταριαζόταν και </a:t>
            </a:r>
            <a:r>
              <a:rPr lang="el-GR" dirty="0" err="1" smtClean="0">
                <a:solidFill>
                  <a:schemeClr val="bg1"/>
                </a:solidFill>
              </a:rPr>
              <a:t>ξανασυμπιεζόταν</a:t>
            </a:r>
            <a:r>
              <a:rPr lang="el-GR" dirty="0" smtClean="0">
                <a:solidFill>
                  <a:schemeClr val="bg1"/>
                </a:solidFill>
              </a:rPr>
              <a:t> στα σημεία όπου είχε παρατηρηθεί ότι έσταζαν. Κάθε τρία χρόνια ένα επιφανειακό στρώμα λεπίδας (3-5 εκ.) αντικαθίσταται από καινούργιο.</a:t>
            </a:r>
            <a:endParaRPr lang="en-US" dirty="0">
              <a:solidFill>
                <a:schemeClr val="bg1"/>
              </a:solidFill>
            </a:endParaRPr>
          </a:p>
        </p:txBody>
      </p:sp>
      <p:sp>
        <p:nvSpPr>
          <p:cNvPr id="7" name="TextBox 6"/>
          <p:cNvSpPr txBox="1"/>
          <p:nvPr/>
        </p:nvSpPr>
        <p:spPr>
          <a:xfrm>
            <a:off x="0" y="6396335"/>
            <a:ext cx="12191999" cy="461665"/>
          </a:xfrm>
          <a:prstGeom prst="rect">
            <a:avLst/>
          </a:prstGeom>
          <a:gradFill>
            <a:gsLst>
              <a:gs pos="0">
                <a:schemeClr val="tx1">
                  <a:alpha val="40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Χώρα, Ανάφη.</a:t>
            </a:r>
          </a:p>
          <a:p>
            <a:pPr algn="r"/>
            <a:r>
              <a:rPr lang="en-US" sz="800" dirty="0" smtClean="0">
                <a:solidFill>
                  <a:schemeClr val="bg1"/>
                </a:solidFill>
              </a:rPr>
              <a:t>“</a:t>
            </a:r>
            <a:r>
              <a:rPr lang="en-US" sz="800" b="1" dirty="0">
                <a:solidFill>
                  <a:schemeClr val="bg1"/>
                </a:solidFill>
                <a:hlinkClick r:id="rId4"/>
              </a:rPr>
              <a:t>Cyclades 889</a:t>
            </a:r>
            <a:r>
              <a:rPr lang="en-US" sz="800" dirty="0" smtClean="0">
                <a:solidFill>
                  <a:schemeClr val="bg1"/>
                </a:solidFill>
              </a:rPr>
              <a:t>" </a:t>
            </a:r>
            <a:r>
              <a:rPr lang="el-GR" sz="800" dirty="0" smtClean="0">
                <a:solidFill>
                  <a:schemeClr val="bg1"/>
                </a:solidFill>
              </a:rPr>
              <a:t>από την </a:t>
            </a:r>
            <a:r>
              <a:rPr lang="en-US" sz="800" dirty="0">
                <a:solidFill>
                  <a:schemeClr val="bg1"/>
                </a:solidFill>
                <a:hlinkClick r:id="rId5"/>
              </a:rPr>
              <a:t>Anne-Claude </a:t>
            </a:r>
            <a:r>
              <a:rPr lang="en-US" sz="800" dirty="0" err="1">
                <a:solidFill>
                  <a:schemeClr val="bg1"/>
                </a:solidFill>
                <a:hlinkClick r:id="rId5"/>
              </a:rPr>
              <a:t>Faillétaz</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a:t>
            </a:r>
            <a:r>
              <a:rPr lang="tr-TR" sz="800" b="1" dirty="0" smtClean="0">
                <a:solidFill>
                  <a:schemeClr val="bg1"/>
                </a:solidFill>
                <a:hlinkClick r:id="rId6"/>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83488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alpha val="40000"/>
            </a:schemeClr>
          </a:solidFill>
        </p:spPr>
        <p:txBody>
          <a:bodyPr/>
          <a:lstStyle/>
          <a:p>
            <a:r>
              <a:rPr lang="el-GR" dirty="0" smtClean="0">
                <a:solidFill>
                  <a:schemeClr val="bg1"/>
                </a:solidFill>
              </a:rPr>
              <a:t>Το δώμα</a:t>
            </a:r>
            <a:endParaRPr lang="en-US" dirty="0"/>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smtClean="0">
                <a:solidFill>
                  <a:schemeClr val="bg1"/>
                </a:solidFill>
              </a:rPr>
              <a:t>Οι περιπτώσεις διευρυμένων κατόψεων αποτελούν αποκλίσεις από την συνηθισμένη οικοδομική πρακτική. Τις περισσότερες φορές οι ανάγκες για επιπλέον χώρους καλύπτονται συμπληρώνοντας προσθετικά, κατά πλάτος ή  καθ’ ύψος, </a:t>
            </a:r>
            <a:r>
              <a:rPr lang="el-GR" dirty="0" err="1" smtClean="0">
                <a:solidFill>
                  <a:schemeClr val="bg1"/>
                </a:solidFill>
              </a:rPr>
              <a:t>ορθογωνικούς</a:t>
            </a:r>
            <a:r>
              <a:rPr lang="el-GR" dirty="0" smtClean="0">
                <a:solidFill>
                  <a:schemeClr val="bg1"/>
                </a:solidFill>
              </a:rPr>
              <a:t> χώρους αυτοτελώς στεγασμένους.</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normAutofit/>
          </a:bodyPr>
          <a:lstStyle/>
          <a:p>
            <a:r>
              <a:rPr lang="el-GR" dirty="0" smtClean="0">
                <a:solidFill>
                  <a:schemeClr val="bg1"/>
                </a:solidFill>
              </a:rPr>
              <a:t>Η αδυναμία για την κάλυψη μεγάλων ανοιγμάτων οδηγεί σε χώρους στενούς στο όριο της υπερβολής. Στην περίπτωση που χρειάζεται να διαμορφωθούν διευρυμένες κατόψεις επιστρατεύονται περισσότερο σύνθετες τεχνικές :</a:t>
            </a:r>
          </a:p>
          <a:p>
            <a:pPr marL="285750" indent="-285750">
              <a:buFont typeface="Arial" charset="0"/>
              <a:buChar char="•"/>
            </a:pPr>
            <a:r>
              <a:rPr lang="el-GR" dirty="0" err="1" smtClean="0">
                <a:solidFill>
                  <a:schemeClr val="bg1"/>
                </a:solidFill>
              </a:rPr>
              <a:t>Μεσοδοκοί</a:t>
            </a:r>
            <a:r>
              <a:rPr lang="el-GR" dirty="0" smtClean="0">
                <a:solidFill>
                  <a:schemeClr val="bg1"/>
                </a:solidFill>
              </a:rPr>
              <a:t> ή μεσοδόκια (</a:t>
            </a:r>
            <a:r>
              <a:rPr lang="el-GR" dirty="0" err="1" smtClean="0">
                <a:solidFill>
                  <a:schemeClr val="bg1"/>
                </a:solidFill>
              </a:rPr>
              <a:t>μεγ</a:t>
            </a:r>
            <a:r>
              <a:rPr lang="el-GR" dirty="0" smtClean="0">
                <a:solidFill>
                  <a:schemeClr val="bg1"/>
                </a:solidFill>
              </a:rPr>
              <a:t>. 5μ)</a:t>
            </a:r>
          </a:p>
          <a:p>
            <a:pPr marL="285750" indent="-285750">
              <a:buFont typeface="Arial" charset="0"/>
              <a:buChar char="•"/>
            </a:pPr>
            <a:r>
              <a:rPr lang="el-GR" dirty="0" smtClean="0">
                <a:solidFill>
                  <a:schemeClr val="bg1"/>
                </a:solidFill>
              </a:rPr>
              <a:t>Εγκάρσιες λιθόκτιστες καμάρες (</a:t>
            </a:r>
            <a:r>
              <a:rPr lang="el-GR" dirty="0" err="1" smtClean="0">
                <a:solidFill>
                  <a:schemeClr val="bg1"/>
                </a:solidFill>
              </a:rPr>
              <a:t>βόλτο</a:t>
            </a:r>
            <a:r>
              <a:rPr lang="el-GR" dirty="0" smtClean="0">
                <a:solidFill>
                  <a:schemeClr val="bg1"/>
                </a:solidFill>
              </a:rPr>
              <a:t>) για να στηριχτούν τα μεσοδόκια.</a:t>
            </a:r>
          </a:p>
          <a:p>
            <a:r>
              <a:rPr lang="el-GR" dirty="0">
                <a:solidFill>
                  <a:schemeClr val="bg1"/>
                </a:solidFill>
              </a:rPr>
              <a:t>Ο</a:t>
            </a:r>
            <a:r>
              <a:rPr lang="el-GR" dirty="0" smtClean="0">
                <a:solidFill>
                  <a:schemeClr val="bg1"/>
                </a:solidFill>
              </a:rPr>
              <a:t>ι λύσεις αυτές επηρεάζουν αναλογικά  και την διαρρύθμιση του εσωτερικού χώρου.</a:t>
            </a:r>
            <a:endParaRPr lang="en-US" dirty="0">
              <a:solidFill>
                <a:schemeClr val="bg1"/>
              </a:solidFill>
            </a:endParaRPr>
          </a:p>
        </p:txBody>
      </p:sp>
      <p:sp>
        <p:nvSpPr>
          <p:cNvPr id="7" name="TextBox 6"/>
          <p:cNvSpPr txBox="1"/>
          <p:nvPr/>
        </p:nvSpPr>
        <p:spPr>
          <a:xfrm>
            <a:off x="0" y="6396335"/>
            <a:ext cx="12191999" cy="461665"/>
          </a:xfrm>
          <a:prstGeom prst="rect">
            <a:avLst/>
          </a:prstGeom>
          <a:gradFill>
            <a:gsLst>
              <a:gs pos="0">
                <a:schemeClr val="tx1">
                  <a:alpha val="40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Χώρα, Ανάφη.</a:t>
            </a:r>
          </a:p>
          <a:p>
            <a:pPr algn="r"/>
            <a:r>
              <a:rPr lang="en-US" sz="800" dirty="0" smtClean="0">
                <a:solidFill>
                  <a:schemeClr val="bg1"/>
                </a:solidFill>
              </a:rPr>
              <a:t>“</a:t>
            </a:r>
            <a:r>
              <a:rPr lang="en-US" sz="800" b="1" dirty="0">
                <a:solidFill>
                  <a:schemeClr val="bg1"/>
                </a:solidFill>
                <a:hlinkClick r:id="rId4"/>
              </a:rPr>
              <a:t>Cyclades 889</a:t>
            </a:r>
            <a:r>
              <a:rPr lang="en-US" sz="800" dirty="0" smtClean="0">
                <a:solidFill>
                  <a:schemeClr val="bg1"/>
                </a:solidFill>
              </a:rPr>
              <a:t>" </a:t>
            </a:r>
            <a:r>
              <a:rPr lang="el-GR" sz="800" dirty="0" smtClean="0">
                <a:solidFill>
                  <a:schemeClr val="bg1"/>
                </a:solidFill>
              </a:rPr>
              <a:t>από την </a:t>
            </a:r>
            <a:r>
              <a:rPr lang="en-US" sz="800" dirty="0">
                <a:solidFill>
                  <a:schemeClr val="bg1"/>
                </a:solidFill>
                <a:hlinkClick r:id="rId5"/>
              </a:rPr>
              <a:t>Anne-Claude </a:t>
            </a:r>
            <a:r>
              <a:rPr lang="en-US" sz="800" dirty="0" err="1">
                <a:solidFill>
                  <a:schemeClr val="bg1"/>
                </a:solidFill>
                <a:hlinkClick r:id="rId5"/>
              </a:rPr>
              <a:t>Faillétaz</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a:t>
            </a:r>
            <a:r>
              <a:rPr lang="tr-TR" sz="800" b="1" dirty="0" smtClean="0">
                <a:solidFill>
                  <a:schemeClr val="bg1"/>
                </a:solidFill>
                <a:hlinkClick r:id="rId6"/>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5470196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6396335"/>
            <a:ext cx="12191999" cy="461665"/>
          </a:xfrm>
          <a:prstGeom prst="rect">
            <a:avLst/>
          </a:prstGeom>
          <a:gradFill>
            <a:gsLst>
              <a:gs pos="0">
                <a:schemeClr val="tx1">
                  <a:alpha val="40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Σύμπλεγμα χώρων/δωμάτων στην Τήνο. </a:t>
            </a:r>
          </a:p>
          <a:p>
            <a:r>
              <a:rPr lang="en-US" sz="800" dirty="0">
                <a:solidFill>
                  <a:schemeClr val="bg1"/>
                </a:solidFill>
              </a:rPr>
              <a:t>Μα</a:t>
            </a:r>
            <a:r>
              <a:rPr lang="en-US" sz="800" dirty="0" err="1">
                <a:solidFill>
                  <a:schemeClr val="bg1"/>
                </a:solidFill>
              </a:rPr>
              <a:t>ρκουίζος</a:t>
            </a:r>
            <a:r>
              <a:rPr lang="en-US" sz="800" dirty="0">
                <a:solidFill>
                  <a:schemeClr val="bg1"/>
                </a:solidFill>
              </a:rPr>
              <a:t>, </a:t>
            </a:r>
            <a:r>
              <a:rPr lang="en-US" sz="800" dirty="0" err="1">
                <a:solidFill>
                  <a:schemeClr val="bg1"/>
                </a:solidFill>
              </a:rPr>
              <a:t>Πέτρος</a:t>
            </a:r>
            <a:r>
              <a:rPr lang="en-US" sz="800" dirty="0">
                <a:solidFill>
                  <a:schemeClr val="bg1"/>
                </a:solidFill>
              </a:rPr>
              <a:t>. ‘Architecture + Thoughts: Τήνος: </a:t>
            </a:r>
            <a:r>
              <a:rPr lang="en-US" sz="800" dirty="0" err="1">
                <a:solidFill>
                  <a:schemeClr val="bg1"/>
                </a:solidFill>
              </a:rPr>
              <a:t>Π</a:t>
            </a:r>
            <a:r>
              <a:rPr lang="en-US" sz="800" dirty="0">
                <a:solidFill>
                  <a:schemeClr val="bg1"/>
                </a:solidFill>
              </a:rPr>
              <a:t>α</a:t>
            </a:r>
            <a:r>
              <a:rPr lang="en-US" sz="800" dirty="0" err="1">
                <a:solidFill>
                  <a:schemeClr val="bg1"/>
                </a:solidFill>
              </a:rPr>
              <a:t>ρ</a:t>
            </a:r>
            <a:r>
              <a:rPr lang="en-US" sz="800" dirty="0">
                <a:solidFill>
                  <a:schemeClr val="bg1"/>
                </a:solidFill>
              </a:rPr>
              <a:t>α</a:t>
            </a:r>
            <a:r>
              <a:rPr lang="en-US" sz="800" dirty="0" err="1">
                <a:solidFill>
                  <a:schemeClr val="bg1"/>
                </a:solidFill>
              </a:rPr>
              <a:t>δοσι</a:t>
            </a:r>
            <a:r>
              <a:rPr lang="en-US" sz="800" dirty="0">
                <a:solidFill>
                  <a:schemeClr val="bg1"/>
                </a:solidFill>
              </a:rPr>
              <a:t>α</a:t>
            </a:r>
            <a:r>
              <a:rPr lang="en-US" sz="800" dirty="0" err="1">
                <a:solidFill>
                  <a:schemeClr val="bg1"/>
                </a:solidFill>
              </a:rPr>
              <a:t>κή</a:t>
            </a:r>
            <a:r>
              <a:rPr lang="en-US" sz="800" dirty="0">
                <a:solidFill>
                  <a:schemeClr val="bg1"/>
                </a:solidFill>
              </a:rPr>
              <a:t> </a:t>
            </a:r>
            <a:r>
              <a:rPr lang="en-US" sz="800" dirty="0" err="1">
                <a:solidFill>
                  <a:schemeClr val="bg1"/>
                </a:solidFill>
              </a:rPr>
              <a:t>Αρχιτεκτονική</a:t>
            </a:r>
            <a:r>
              <a:rPr lang="en-US" sz="800" dirty="0">
                <a:solidFill>
                  <a:schemeClr val="bg1"/>
                </a:solidFill>
              </a:rPr>
              <a:t> (</a:t>
            </a:r>
            <a:r>
              <a:rPr lang="en-US" sz="800" dirty="0" err="1">
                <a:solidFill>
                  <a:schemeClr val="bg1"/>
                </a:solidFill>
              </a:rPr>
              <a:t>Γενικές</a:t>
            </a:r>
            <a:r>
              <a:rPr lang="en-US" sz="800" dirty="0">
                <a:solidFill>
                  <a:schemeClr val="bg1"/>
                </a:solidFill>
              </a:rPr>
              <a:t> </a:t>
            </a:r>
            <a:r>
              <a:rPr lang="en-US" sz="800" dirty="0" err="1">
                <a:solidFill>
                  <a:schemeClr val="bg1"/>
                </a:solidFill>
              </a:rPr>
              <a:t>Αρχιτεκτονικές</a:t>
            </a:r>
            <a:r>
              <a:rPr lang="en-US" sz="800" dirty="0">
                <a:solidFill>
                  <a:schemeClr val="bg1"/>
                </a:solidFill>
              </a:rPr>
              <a:t> α</a:t>
            </a:r>
            <a:r>
              <a:rPr lang="en-US" sz="800" dirty="0" err="1">
                <a:solidFill>
                  <a:schemeClr val="bg1"/>
                </a:solidFill>
              </a:rPr>
              <a:t>ρχές</a:t>
            </a:r>
            <a:r>
              <a:rPr lang="en-US" sz="800" dirty="0" smtClean="0">
                <a:solidFill>
                  <a:schemeClr val="bg1"/>
                </a:solidFill>
              </a:rPr>
              <a:t>).’</a:t>
            </a:r>
            <a:endParaRPr lang="el-GR" sz="800" dirty="0" smtClean="0">
              <a:solidFill>
                <a:schemeClr val="bg1"/>
              </a:solidFill>
            </a:endParaRPr>
          </a:p>
          <a:p>
            <a:r>
              <a:rPr lang="en-US" sz="800" dirty="0" smtClean="0">
                <a:solidFill>
                  <a:schemeClr val="bg1"/>
                </a:solidFill>
              </a:rPr>
              <a:t>Blog</a:t>
            </a:r>
            <a:r>
              <a:rPr lang="en-US" sz="800" dirty="0">
                <a:solidFill>
                  <a:schemeClr val="bg1"/>
                </a:solidFill>
              </a:rPr>
              <a:t>. </a:t>
            </a:r>
            <a:r>
              <a:rPr lang="en-US" sz="800" i="1" dirty="0">
                <a:solidFill>
                  <a:schemeClr val="bg1"/>
                </a:solidFill>
              </a:rPr>
              <a:t>Architecture + Thoughts</a:t>
            </a:r>
            <a:r>
              <a:rPr lang="en-US" sz="800" dirty="0">
                <a:solidFill>
                  <a:schemeClr val="bg1"/>
                </a:solidFill>
              </a:rPr>
              <a:t>, 19 </a:t>
            </a:r>
            <a:r>
              <a:rPr lang="el-GR" sz="800" dirty="0" smtClean="0">
                <a:solidFill>
                  <a:schemeClr val="bg1"/>
                </a:solidFill>
              </a:rPr>
              <a:t>Ιανουαρίου </a:t>
            </a:r>
            <a:r>
              <a:rPr lang="en-US" sz="800" dirty="0" smtClean="0">
                <a:solidFill>
                  <a:schemeClr val="bg1"/>
                </a:solidFill>
              </a:rPr>
              <a:t>2015</a:t>
            </a:r>
            <a:r>
              <a:rPr lang="en-US" sz="800" dirty="0">
                <a:solidFill>
                  <a:schemeClr val="bg1"/>
                </a:solidFill>
              </a:rPr>
              <a:t>. </a:t>
            </a:r>
            <a:r>
              <a:rPr lang="en-US" sz="800" dirty="0">
                <a:solidFill>
                  <a:schemeClr val="bg1"/>
                </a:solidFill>
                <a:hlinkClick r:id="rId3"/>
              </a:rPr>
              <a:t>http://archandthoughts.blogspot.it/2015/01/blog-post_19.html</a:t>
            </a:r>
            <a:r>
              <a:rPr lang="en-US" sz="800" dirty="0" smtClean="0">
                <a:solidFill>
                  <a:schemeClr val="bg1"/>
                </a:solidFill>
              </a:rPr>
              <a:t>.</a:t>
            </a:r>
            <a:r>
              <a:rPr lang="el-GR" sz="800" dirty="0" smtClean="0">
                <a:solidFill>
                  <a:schemeClr val="bg1"/>
                </a:solidFill>
              </a:rPr>
              <a:t> </a:t>
            </a:r>
            <a:endParaRPr lang="en-US" sz="800" dirty="0">
              <a:solidFill>
                <a:schemeClr val="bg1"/>
              </a:solidFill>
              <a:effectLst/>
            </a:endParaRPr>
          </a:p>
        </p:txBody>
      </p:sp>
    </p:spTree>
    <p:extLst>
      <p:ext uri="{BB962C8B-B14F-4D97-AF65-F5344CB8AC3E}">
        <p14:creationId xmlns:p14="http://schemas.microsoft.com/office/powerpoint/2010/main" val="1711926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3793629"/>
            <a:ext cx="2519680" cy="1692771"/>
          </a:xfrm>
          <a:prstGeom prst="rect">
            <a:avLst/>
          </a:prstGeom>
          <a:solidFill>
            <a:schemeClr val="tx1">
              <a:alpha val="40000"/>
            </a:schemeClr>
          </a:solidFill>
        </p:spPr>
        <p:txBody>
          <a:bodyPr wrap="square" rtlCol="0" anchor="b">
            <a:spAutoFit/>
          </a:bodyPr>
          <a:lstStyle/>
          <a:p>
            <a:r>
              <a:rPr lang="el-GR" sz="1000" dirty="0" smtClean="0">
                <a:solidFill>
                  <a:schemeClr val="bg1"/>
                </a:solidFill>
              </a:rPr>
              <a:t>Διαμόρφωση του εξωτερικού κελύφους με σκαλιά προκειμένου να εξυπηρετείται η πρόσβαση στο δώμα. Τούτο είναι χρήσιμο τόσο για την περιοδική συντήρησή του, όσο και για διάφορες χρήσεις όπως η αποξήρανση των καρπών της γης.</a:t>
            </a:r>
          </a:p>
          <a:p>
            <a:endParaRPr lang="el-GR" sz="1000" dirty="0" smtClean="0">
              <a:solidFill>
                <a:schemeClr val="bg1"/>
              </a:solidFill>
            </a:endParaRPr>
          </a:p>
          <a:p>
            <a:r>
              <a:rPr lang="en-US" sz="800" dirty="0" smtClean="0">
                <a:solidFill>
                  <a:schemeClr val="bg1"/>
                </a:solidFill>
              </a:rPr>
              <a:t>"</a:t>
            </a:r>
            <a:r>
              <a:rPr lang="en-US" sz="800" b="1" dirty="0" smtClean="0">
                <a:solidFill>
                  <a:schemeClr val="bg1"/>
                </a:solidFill>
                <a:hlinkClick r:id="rId4"/>
              </a:rPr>
              <a:t>Sifnos Greece 2010 - </a:t>
            </a:r>
            <a:r>
              <a:rPr lang="en-US" sz="800" b="1" dirty="0" err="1">
                <a:solidFill>
                  <a:schemeClr val="bg1"/>
                </a:solidFill>
                <a:hlinkClick r:id="rId4"/>
              </a:rPr>
              <a:t>Artemonas</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Archway Andres</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2.0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4838264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772400" y="5750004"/>
            <a:ext cx="4419600" cy="1107996"/>
          </a:xfrm>
          <a:prstGeom prst="rect">
            <a:avLst/>
          </a:prstGeom>
          <a:solidFill>
            <a:schemeClr val="tx1">
              <a:alpha val="40000"/>
            </a:schemeClr>
          </a:solidFill>
        </p:spPr>
        <p:txBody>
          <a:bodyPr wrap="square" rtlCol="0" anchor="b">
            <a:spAutoFit/>
          </a:bodyPr>
          <a:lstStyle/>
          <a:p>
            <a:pPr algn="r"/>
            <a:r>
              <a:rPr lang="el-GR" sz="1000" dirty="0" smtClean="0">
                <a:solidFill>
                  <a:schemeClr val="bg1"/>
                </a:solidFill>
              </a:rPr>
              <a:t>Δώμα στενομέτωπης κατοικίας στην Σίφνο. Το σανίδωμα που διακρίνεται ανάμεσα στις σανίδες υποδηλώνει την ύπαρξη ανώτερου ορόφου. Οι κορμοί που χρησιμοποιούνται για τις δοκούς τοποθετούνται με μόνη κατεργασία την αποφλοίωσή τους.</a:t>
            </a:r>
          </a:p>
          <a:p>
            <a:pPr algn="r"/>
            <a:endParaRPr lang="el-GR" sz="1000" dirty="0" smtClean="0">
              <a:solidFill>
                <a:schemeClr val="bg1"/>
              </a:solidFill>
            </a:endParaRPr>
          </a:p>
          <a:p>
            <a:pPr algn="r"/>
            <a:r>
              <a:rPr lang="en-US" sz="800" dirty="0" smtClean="0">
                <a:solidFill>
                  <a:schemeClr val="bg1"/>
                </a:solidFill>
              </a:rPr>
              <a:t>"</a:t>
            </a:r>
            <a:r>
              <a:rPr lang="en-US" sz="800" b="1" dirty="0" err="1">
                <a:solidFill>
                  <a:schemeClr val="bg1"/>
                </a:solidFill>
                <a:hlinkClick r:id="rId4"/>
              </a:rPr>
              <a:t>Ausflug</a:t>
            </a:r>
            <a:r>
              <a:rPr lang="en-US" sz="800" b="1" dirty="0">
                <a:solidFill>
                  <a:schemeClr val="bg1"/>
                </a:solidFill>
                <a:hlinkClick r:id="rId4"/>
              </a:rPr>
              <a:t> </a:t>
            </a:r>
            <a:r>
              <a:rPr lang="en-US" sz="800" b="1" dirty="0" err="1">
                <a:solidFill>
                  <a:schemeClr val="bg1"/>
                </a:solidFill>
                <a:hlinkClick r:id="rId4"/>
              </a:rPr>
              <a:t>nach</a:t>
            </a:r>
            <a:r>
              <a:rPr lang="en-US" sz="800" b="1" dirty="0">
                <a:solidFill>
                  <a:schemeClr val="bg1"/>
                </a:solidFill>
                <a:hlinkClick r:id="rId4"/>
              </a:rPr>
              <a:t> </a:t>
            </a:r>
            <a:r>
              <a:rPr lang="en-US" sz="800" b="1" dirty="0" err="1">
                <a:solidFill>
                  <a:schemeClr val="bg1"/>
                </a:solidFill>
                <a:hlinkClick r:id="rId4"/>
              </a:rPr>
              <a:t>Sifnos</a:t>
            </a:r>
            <a:r>
              <a:rPr lang="en-US" sz="800" dirty="0" smtClean="0">
                <a:solidFill>
                  <a:schemeClr val="bg1"/>
                </a:solidFill>
              </a:rPr>
              <a:t>" </a:t>
            </a:r>
            <a:r>
              <a:rPr lang="el-GR" sz="800" dirty="0" smtClean="0">
                <a:solidFill>
                  <a:schemeClr val="bg1"/>
                </a:solidFill>
              </a:rPr>
              <a:t>από την </a:t>
            </a:r>
            <a:r>
              <a:rPr lang="en-US" sz="800" dirty="0">
                <a:solidFill>
                  <a:schemeClr val="bg1"/>
                </a:solidFill>
                <a:hlinkClick r:id="rId5"/>
              </a:rPr>
              <a:t>Susanne </a:t>
            </a:r>
            <a:r>
              <a:rPr lang="en-US" sz="800" dirty="0" err="1">
                <a:solidFill>
                  <a:schemeClr val="bg1"/>
                </a:solidFill>
                <a:hlinkClick r:id="rId5"/>
              </a:rPr>
              <a:t>Tofern</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pt-BR" sz="800" b="1" dirty="0">
                <a:solidFill>
                  <a:schemeClr val="bg1"/>
                </a:solidFill>
                <a:hlinkClick r:id="rId6"/>
              </a:rPr>
              <a:t>CC BY-SA </a:t>
            </a:r>
            <a:r>
              <a:rPr lang="pt-B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621627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55000"/>
            </a:schemeClr>
          </a:solidFill>
        </p:spPr>
        <p:txBody>
          <a:bodyPr/>
          <a:lstStyle/>
          <a:p>
            <a:r>
              <a:rPr lang="el-GR" dirty="0" smtClean="0">
                <a:solidFill>
                  <a:schemeClr val="bg1"/>
                </a:solidFill>
              </a:rPr>
              <a:t>Το πλαίσιο της μελέτης</a:t>
            </a:r>
            <a:endParaRPr lang="el-GR" dirty="0">
              <a:solidFill>
                <a:schemeClr val="bg1"/>
              </a:solidFill>
            </a:endParaRPr>
          </a:p>
        </p:txBody>
      </p:sp>
      <p:sp>
        <p:nvSpPr>
          <p:cNvPr id="4" name="Θέση περιεχομένου 3"/>
          <p:cNvSpPr>
            <a:spLocks noGrp="1"/>
          </p:cNvSpPr>
          <p:nvPr>
            <p:ph idx="1"/>
          </p:nvPr>
        </p:nvSpPr>
        <p:spPr>
          <a:xfrm>
            <a:off x="5183188" y="457201"/>
            <a:ext cx="6172200" cy="5403850"/>
          </a:xfrm>
          <a:solidFill>
            <a:schemeClr val="tx1">
              <a:alpha val="55000"/>
            </a:schemeClr>
          </a:solidFill>
        </p:spPr>
        <p:txBody>
          <a:bodyPr>
            <a:normAutofit/>
          </a:bodyPr>
          <a:lstStyle/>
          <a:p>
            <a:r>
              <a:rPr lang="el-GR" dirty="0" smtClean="0">
                <a:solidFill>
                  <a:schemeClr val="bg1"/>
                </a:solidFill>
              </a:rPr>
              <a:t>Η παραδοσιακή αρχιτεκτονική εξετάζεται </a:t>
            </a:r>
            <a:r>
              <a:rPr lang="el-GR" dirty="0">
                <a:solidFill>
                  <a:schemeClr val="bg1"/>
                </a:solidFill>
              </a:rPr>
              <a:t>σαν ένα οργανικό αποτέλεσμα των </a:t>
            </a:r>
            <a:r>
              <a:rPr lang="el-GR" dirty="0" smtClean="0">
                <a:solidFill>
                  <a:schemeClr val="bg1"/>
                </a:solidFill>
              </a:rPr>
              <a:t>συσχετισμών μεταξύ των συνθηκών του </a:t>
            </a:r>
            <a:r>
              <a:rPr lang="el-GR" dirty="0">
                <a:solidFill>
                  <a:schemeClr val="bg1"/>
                </a:solidFill>
              </a:rPr>
              <a:t>φυσικού </a:t>
            </a:r>
            <a:r>
              <a:rPr lang="el-GR" dirty="0" smtClean="0">
                <a:solidFill>
                  <a:schemeClr val="bg1"/>
                </a:solidFill>
              </a:rPr>
              <a:t>τόπου, και των παραγόντων </a:t>
            </a:r>
            <a:r>
              <a:rPr lang="el-GR" dirty="0">
                <a:solidFill>
                  <a:schemeClr val="bg1"/>
                </a:solidFill>
              </a:rPr>
              <a:t>του κοινωνικού και ιστορικού </a:t>
            </a:r>
            <a:r>
              <a:rPr lang="el-GR" dirty="0" smtClean="0">
                <a:solidFill>
                  <a:schemeClr val="bg1"/>
                </a:solidFill>
              </a:rPr>
              <a:t>τοπίου.</a:t>
            </a:r>
            <a:endParaRPr lang="el-GR" dirty="0">
              <a:solidFill>
                <a:schemeClr val="bg1"/>
              </a:solidFill>
            </a:endParaRPr>
          </a:p>
        </p:txBody>
      </p:sp>
      <p:sp>
        <p:nvSpPr>
          <p:cNvPr id="21" name="Θέση κειμένου 20"/>
          <p:cNvSpPr>
            <a:spLocks noGrp="1"/>
          </p:cNvSpPr>
          <p:nvPr>
            <p:ph type="body" sz="half" idx="2"/>
          </p:nvPr>
        </p:nvSpPr>
        <p:spPr>
          <a:solidFill>
            <a:schemeClr val="tx1">
              <a:alpha val="55000"/>
            </a:schemeClr>
          </a:solidFill>
        </p:spPr>
        <p:txBody>
          <a:bodyPr>
            <a:normAutofit/>
          </a:bodyPr>
          <a:lstStyle/>
          <a:p>
            <a:r>
              <a:rPr lang="el-GR" dirty="0" smtClean="0">
                <a:solidFill>
                  <a:schemeClr val="bg1"/>
                </a:solidFill>
              </a:rPr>
              <a:t>Αντίθετα με τις λαογραφικές ή τυπολογικές μελέτες, ο </a:t>
            </a:r>
            <a:r>
              <a:rPr lang="el-GR" dirty="0" err="1" smtClean="0">
                <a:solidFill>
                  <a:schemeClr val="bg1"/>
                </a:solidFill>
              </a:rPr>
              <a:t>Ράποπορτ</a:t>
            </a:r>
            <a:r>
              <a:rPr lang="el-GR" dirty="0" smtClean="0">
                <a:solidFill>
                  <a:schemeClr val="bg1"/>
                </a:solidFill>
              </a:rPr>
              <a:t> ζητά να εξετάσει την παγκόσμια ανώνυμη λαϊκή αρχιτεκτονική μέσα από ένα ευρύτερο πλαίσιο, που αποτελείται από:</a:t>
            </a:r>
          </a:p>
          <a:p>
            <a:pPr marL="342900" indent="-342900">
              <a:buFont typeface="+mj-lt"/>
              <a:buAutoNum type="arabicPeriod"/>
            </a:pPr>
            <a:r>
              <a:rPr lang="el-GR" dirty="0" smtClean="0">
                <a:solidFill>
                  <a:schemeClr val="bg1"/>
                </a:solidFill>
              </a:rPr>
              <a:t>Το κλίμα</a:t>
            </a:r>
            <a:endParaRPr lang="el-GR" dirty="0">
              <a:solidFill>
                <a:schemeClr val="bg1"/>
              </a:solidFill>
            </a:endParaRPr>
          </a:p>
          <a:p>
            <a:pPr marL="342900" indent="-342900">
              <a:buFont typeface="+mj-lt"/>
              <a:buAutoNum type="arabicPeriod"/>
            </a:pPr>
            <a:r>
              <a:rPr lang="el-GR" dirty="0" smtClean="0">
                <a:solidFill>
                  <a:schemeClr val="bg1"/>
                </a:solidFill>
              </a:rPr>
              <a:t>Τα υλικά </a:t>
            </a:r>
            <a:r>
              <a:rPr lang="el-GR" dirty="0">
                <a:solidFill>
                  <a:schemeClr val="bg1"/>
                </a:solidFill>
              </a:rPr>
              <a:t>και </a:t>
            </a:r>
            <a:r>
              <a:rPr lang="el-GR" dirty="0" smtClean="0">
                <a:solidFill>
                  <a:schemeClr val="bg1"/>
                </a:solidFill>
              </a:rPr>
              <a:t>η τεχνολογία</a:t>
            </a:r>
            <a:endParaRPr lang="el-GR" dirty="0">
              <a:solidFill>
                <a:schemeClr val="bg1"/>
              </a:solidFill>
            </a:endParaRPr>
          </a:p>
          <a:p>
            <a:pPr marL="342900" indent="-342900">
              <a:buFont typeface="+mj-lt"/>
              <a:buAutoNum type="arabicPeriod"/>
            </a:pPr>
            <a:r>
              <a:rPr lang="el-GR" dirty="0">
                <a:solidFill>
                  <a:schemeClr val="bg1"/>
                </a:solidFill>
              </a:rPr>
              <a:t>Τ</a:t>
            </a:r>
            <a:r>
              <a:rPr lang="el-GR" dirty="0" smtClean="0">
                <a:solidFill>
                  <a:schemeClr val="bg1"/>
                </a:solidFill>
              </a:rPr>
              <a:t>ην τοποθεσία</a:t>
            </a:r>
            <a:endParaRPr lang="el-GR" dirty="0">
              <a:solidFill>
                <a:schemeClr val="bg1"/>
              </a:solidFill>
            </a:endParaRPr>
          </a:p>
          <a:p>
            <a:pPr marL="342900" indent="-342900">
              <a:buFont typeface="+mj-lt"/>
              <a:buAutoNum type="arabicPeriod"/>
            </a:pPr>
            <a:r>
              <a:rPr lang="el-GR" dirty="0" smtClean="0">
                <a:solidFill>
                  <a:schemeClr val="bg1"/>
                </a:solidFill>
              </a:rPr>
              <a:t>Την άμυνα</a:t>
            </a:r>
            <a:endParaRPr lang="el-GR" dirty="0">
              <a:solidFill>
                <a:schemeClr val="bg1"/>
              </a:solidFill>
            </a:endParaRPr>
          </a:p>
          <a:p>
            <a:pPr marL="342900" indent="-342900">
              <a:buFont typeface="+mj-lt"/>
              <a:buAutoNum type="arabicPeriod"/>
            </a:pPr>
            <a:r>
              <a:rPr lang="el-GR" dirty="0" smtClean="0">
                <a:solidFill>
                  <a:schemeClr val="bg1"/>
                </a:solidFill>
              </a:rPr>
              <a:t>Τους οικονομικούς </a:t>
            </a:r>
            <a:r>
              <a:rPr lang="el-GR" dirty="0">
                <a:solidFill>
                  <a:schemeClr val="bg1"/>
                </a:solidFill>
              </a:rPr>
              <a:t>παράγοντες</a:t>
            </a:r>
          </a:p>
          <a:p>
            <a:pPr marL="342900" indent="-342900">
              <a:buFont typeface="+mj-lt"/>
              <a:buAutoNum type="arabicPeriod"/>
            </a:pPr>
            <a:r>
              <a:rPr lang="el-GR" dirty="0">
                <a:solidFill>
                  <a:schemeClr val="bg1"/>
                </a:solidFill>
              </a:rPr>
              <a:t>Τ</a:t>
            </a:r>
            <a:r>
              <a:rPr lang="el-GR" dirty="0" smtClean="0">
                <a:solidFill>
                  <a:schemeClr val="bg1"/>
                </a:solidFill>
              </a:rPr>
              <a:t>ην θρησκεία</a:t>
            </a:r>
            <a:endParaRPr lang="en-US" dirty="0">
              <a:solidFill>
                <a:schemeClr val="bg1"/>
              </a:solidFill>
            </a:endParaRPr>
          </a:p>
        </p:txBody>
      </p:sp>
      <p:sp>
        <p:nvSpPr>
          <p:cNvPr id="6" name="TextBox 5"/>
          <p:cNvSpPr txBox="1"/>
          <p:nvPr/>
        </p:nvSpPr>
        <p:spPr>
          <a:xfrm>
            <a:off x="0" y="6519446"/>
            <a:ext cx="12192000" cy="338554"/>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n-US" sz="800" dirty="0" smtClean="0">
                <a:solidFill>
                  <a:schemeClr val="bg1"/>
                </a:solidFill>
              </a:rPr>
              <a:t>"</a:t>
            </a:r>
            <a:r>
              <a:rPr lang="en-US" sz="800" b="1" dirty="0">
                <a:solidFill>
                  <a:schemeClr val="bg1"/>
                </a:solidFill>
              </a:rPr>
              <a:t> </a:t>
            </a:r>
            <a:r>
              <a:rPr lang="en-US" sz="800" b="1" dirty="0" err="1">
                <a:solidFill>
                  <a:schemeClr val="bg1"/>
                </a:solidFill>
                <a:hlinkClick r:id="rId4"/>
              </a:rPr>
              <a:t>Panagia</a:t>
            </a:r>
            <a:r>
              <a:rPr lang="en-US" sz="800" b="1" dirty="0">
                <a:solidFill>
                  <a:schemeClr val="bg1"/>
                </a:solidFill>
                <a:hlinkClick r:id="rId4"/>
              </a:rPr>
              <a:t> </a:t>
            </a:r>
            <a:r>
              <a:rPr lang="en-US" sz="800" b="1" dirty="0" err="1">
                <a:solidFill>
                  <a:schemeClr val="bg1"/>
                </a:solidFill>
                <a:hlinkClick r:id="rId4"/>
              </a:rPr>
              <a:t>Polemarha</a:t>
            </a:r>
            <a:r>
              <a:rPr lang="en-US" sz="800" b="1" dirty="0">
                <a:solidFill>
                  <a:schemeClr val="bg1"/>
                </a:solidFill>
                <a:hlinkClick r:id="rId4"/>
              </a:rPr>
              <a:t>, Ancient Epidaurus, Greece </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Nikos </a:t>
            </a:r>
            <a:r>
              <a:rPr lang="en-US" sz="800" dirty="0" err="1" smtClean="0">
                <a:solidFill>
                  <a:schemeClr val="bg1"/>
                </a:solidFill>
                <a:hlinkClick r:id="rId5"/>
              </a:rPr>
              <a:t>Patsiouris</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hr-HR" sz="800" b="1" dirty="0">
                <a:solidFill>
                  <a:schemeClr val="bg1"/>
                </a:solidFill>
                <a:hlinkClick r:id="rId6"/>
              </a:rPr>
              <a:t>CC BY-NC 2.0</a:t>
            </a:r>
            <a:r>
              <a:rPr lang="hr-HR" sz="800" b="1" dirty="0">
                <a:solidFill>
                  <a:schemeClr val="bg1"/>
                </a:solidFill>
              </a:rPr>
              <a:t> </a:t>
            </a:r>
            <a:r>
              <a:rPr lang="hr-H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3265469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4734342"/>
            <a:ext cx="2631440" cy="2123658"/>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r>
              <a:rPr lang="el-GR" sz="1000" dirty="0" err="1" smtClean="0">
                <a:solidFill>
                  <a:schemeClr val="bg1"/>
                </a:solidFill>
              </a:rPr>
              <a:t>Καμαρόσπιτο</a:t>
            </a:r>
            <a:r>
              <a:rPr lang="el-GR" sz="1000" dirty="0" smtClean="0">
                <a:solidFill>
                  <a:schemeClr val="bg1"/>
                </a:solidFill>
              </a:rPr>
              <a:t> στον </a:t>
            </a:r>
            <a:r>
              <a:rPr lang="el-GR" sz="1000" dirty="0" err="1" smtClean="0">
                <a:solidFill>
                  <a:schemeClr val="bg1"/>
                </a:solidFill>
              </a:rPr>
              <a:t>Αρνάδο</a:t>
            </a:r>
            <a:r>
              <a:rPr lang="el-GR" sz="1000" dirty="0" smtClean="0">
                <a:solidFill>
                  <a:schemeClr val="bg1"/>
                </a:solidFill>
              </a:rPr>
              <a:t>, Τήνος. Η σιδερένια </a:t>
            </a:r>
            <a:r>
              <a:rPr lang="el-GR" sz="1000" dirty="0" err="1" smtClean="0">
                <a:solidFill>
                  <a:schemeClr val="bg1"/>
                </a:solidFill>
              </a:rPr>
              <a:t>μεσοδοκός</a:t>
            </a:r>
            <a:r>
              <a:rPr lang="el-GR" sz="1000" dirty="0" smtClean="0">
                <a:solidFill>
                  <a:schemeClr val="bg1"/>
                </a:solidFill>
              </a:rPr>
              <a:t> είναι προφανώς μεταγενέστερη προσθήκη, ωστόσο φαίνεται η χρήση της λιθόκτιστης καμάρας προκειμένου να υποστηριχτεί στατικά ο διευρυμένος χώρος της σάλας.</a:t>
            </a:r>
          </a:p>
          <a:p>
            <a:endParaRPr lang="el-GR" sz="800" dirty="0">
              <a:solidFill>
                <a:schemeClr val="bg1"/>
              </a:solidFill>
            </a:endParaRPr>
          </a:p>
          <a:p>
            <a:endParaRPr lang="el-GR" sz="800" dirty="0" smtClean="0">
              <a:solidFill>
                <a:schemeClr val="bg1"/>
              </a:solidFill>
            </a:endParaRPr>
          </a:p>
          <a:p>
            <a:endParaRPr lang="el-GR" sz="800" dirty="0" smtClean="0">
              <a:solidFill>
                <a:schemeClr val="bg1"/>
              </a:solidFill>
            </a:endParaRPr>
          </a:p>
          <a:p>
            <a:r>
              <a:rPr lang="en-US" sz="800" dirty="0">
                <a:solidFill>
                  <a:schemeClr val="bg1"/>
                </a:solidFill>
              </a:rPr>
              <a:t>Μα</a:t>
            </a:r>
            <a:r>
              <a:rPr lang="en-US" sz="800" dirty="0" err="1">
                <a:solidFill>
                  <a:schemeClr val="bg1"/>
                </a:solidFill>
              </a:rPr>
              <a:t>ρκουίζος</a:t>
            </a:r>
            <a:r>
              <a:rPr lang="en-US" sz="800" dirty="0">
                <a:solidFill>
                  <a:schemeClr val="bg1"/>
                </a:solidFill>
              </a:rPr>
              <a:t>, </a:t>
            </a:r>
            <a:r>
              <a:rPr lang="en-US" sz="800" dirty="0" err="1">
                <a:solidFill>
                  <a:schemeClr val="bg1"/>
                </a:solidFill>
              </a:rPr>
              <a:t>Πέτρος</a:t>
            </a:r>
            <a:r>
              <a:rPr lang="en-US" sz="800" dirty="0">
                <a:solidFill>
                  <a:schemeClr val="bg1"/>
                </a:solidFill>
              </a:rPr>
              <a:t>. ‘Architecture + Thoughts: </a:t>
            </a:r>
            <a:r>
              <a:rPr lang="el-GR" sz="800" dirty="0">
                <a:solidFill>
                  <a:schemeClr val="bg1"/>
                </a:solidFill>
              </a:rPr>
              <a:t>Τήνος. Παραδοσιακή Αρχιτεκτονική (</a:t>
            </a:r>
            <a:r>
              <a:rPr lang="el-GR" sz="800" dirty="0" err="1">
                <a:solidFill>
                  <a:schemeClr val="bg1"/>
                </a:solidFill>
              </a:rPr>
              <a:t>χωροθέτηση</a:t>
            </a:r>
            <a:r>
              <a:rPr lang="el-GR" sz="800" dirty="0">
                <a:solidFill>
                  <a:schemeClr val="bg1"/>
                </a:solidFill>
              </a:rPr>
              <a:t> οικισμών, λειτουργική διάρθρωση κατοικιών</a:t>
            </a:r>
            <a:r>
              <a:rPr lang="el-GR" sz="800" dirty="0" smtClean="0">
                <a:solidFill>
                  <a:schemeClr val="bg1"/>
                </a:solidFill>
              </a:rPr>
              <a:t>)’</a:t>
            </a:r>
          </a:p>
          <a:p>
            <a:r>
              <a:rPr lang="en-US" sz="800" dirty="0" smtClean="0">
                <a:solidFill>
                  <a:schemeClr val="bg1"/>
                </a:solidFill>
              </a:rPr>
              <a:t>Blog</a:t>
            </a:r>
            <a:r>
              <a:rPr lang="en-US" sz="800" dirty="0">
                <a:solidFill>
                  <a:schemeClr val="bg1"/>
                </a:solidFill>
              </a:rPr>
              <a:t>. </a:t>
            </a:r>
            <a:r>
              <a:rPr lang="en-US" sz="800" i="1" dirty="0">
                <a:solidFill>
                  <a:schemeClr val="bg1"/>
                </a:solidFill>
              </a:rPr>
              <a:t>Architecture + Thoughts</a:t>
            </a:r>
            <a:r>
              <a:rPr lang="en-US" sz="800" dirty="0">
                <a:solidFill>
                  <a:schemeClr val="bg1"/>
                </a:solidFill>
              </a:rPr>
              <a:t>, </a:t>
            </a:r>
            <a:r>
              <a:rPr lang="el-GR" sz="800" dirty="0" smtClean="0">
                <a:solidFill>
                  <a:schemeClr val="bg1"/>
                </a:solidFill>
              </a:rPr>
              <a:t>28</a:t>
            </a:r>
            <a:r>
              <a:rPr lang="en-US" sz="800" dirty="0" smtClean="0">
                <a:solidFill>
                  <a:schemeClr val="bg1"/>
                </a:solidFill>
              </a:rPr>
              <a:t> </a:t>
            </a:r>
            <a:r>
              <a:rPr lang="el-GR" sz="800" dirty="0" smtClean="0">
                <a:solidFill>
                  <a:schemeClr val="bg1"/>
                </a:solidFill>
              </a:rPr>
              <a:t>Αυγούστου </a:t>
            </a:r>
            <a:r>
              <a:rPr lang="en-US" sz="800" dirty="0" smtClean="0">
                <a:solidFill>
                  <a:schemeClr val="bg1"/>
                </a:solidFill>
              </a:rPr>
              <a:t>2015</a:t>
            </a:r>
            <a:r>
              <a:rPr lang="en-US" sz="800" dirty="0">
                <a:solidFill>
                  <a:schemeClr val="bg1"/>
                </a:solidFill>
              </a:rPr>
              <a:t>. </a:t>
            </a:r>
            <a:r>
              <a:rPr lang="en-US" sz="800" dirty="0">
                <a:solidFill>
                  <a:schemeClr val="bg1"/>
                </a:solidFill>
                <a:hlinkClick r:id="rId2"/>
              </a:rPr>
              <a:t>http://</a:t>
            </a:r>
            <a:r>
              <a:rPr lang="en-US" sz="800" dirty="0" smtClean="0">
                <a:solidFill>
                  <a:schemeClr val="bg1"/>
                </a:solidFill>
                <a:hlinkClick r:id="rId2"/>
              </a:rPr>
              <a:t>archandthoughts.blogspot.gr/2015/08/blog-post.html</a:t>
            </a:r>
            <a:r>
              <a:rPr lang="el-GR" sz="800" dirty="0" smtClean="0">
                <a:solidFill>
                  <a:schemeClr val="bg1"/>
                </a:solidFill>
              </a:rPr>
              <a:t> </a:t>
            </a:r>
            <a:endParaRPr lang="en-US" sz="800" dirty="0">
              <a:solidFill>
                <a:schemeClr val="bg1"/>
              </a:solidFill>
              <a:effectLst/>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4160" y="0"/>
            <a:ext cx="9387840" cy="6858000"/>
          </a:xfrm>
          <a:prstGeom prst="rect">
            <a:avLst/>
          </a:prstGeom>
        </p:spPr>
      </p:pic>
    </p:spTree>
    <p:extLst>
      <p:ext uri="{BB962C8B-B14F-4D97-AF65-F5344CB8AC3E}">
        <p14:creationId xmlns:p14="http://schemas.microsoft.com/office/powerpoint/2010/main" val="6138553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17486" y="4317782"/>
            <a:ext cx="4689793" cy="2123658"/>
          </a:xfrm>
          <a:prstGeom prst="rect">
            <a:avLst/>
          </a:prstGeom>
          <a:noFill/>
        </p:spPr>
        <p:txBody>
          <a:bodyPr wrap="square" rtlCol="0" anchor="b">
            <a:spAutoFit/>
          </a:bodyPr>
          <a:lstStyle/>
          <a:p>
            <a:r>
              <a:rPr lang="el-GR" sz="1200" dirty="0" smtClean="0"/>
              <a:t>Κατασκευή δώματος (</a:t>
            </a:r>
            <a:r>
              <a:rPr lang="el-GR" sz="1200" dirty="0" err="1" smtClean="0"/>
              <a:t>λιακός</a:t>
            </a:r>
            <a:r>
              <a:rPr lang="el-GR" sz="1200" dirty="0" smtClean="0"/>
              <a:t>) στην Σκύρο. Το </a:t>
            </a:r>
            <a:r>
              <a:rPr lang="el-GR" sz="1200" dirty="0" err="1" smtClean="0"/>
              <a:t>κορφάρι</a:t>
            </a:r>
            <a:r>
              <a:rPr lang="el-GR" sz="1200" dirty="0" smtClean="0"/>
              <a:t> (</a:t>
            </a:r>
            <a:r>
              <a:rPr lang="el-GR" sz="1200" dirty="0" err="1" smtClean="0"/>
              <a:t>μεσοδοκός</a:t>
            </a:r>
            <a:r>
              <a:rPr lang="el-GR" sz="1200" dirty="0" smtClean="0"/>
              <a:t>) υποστηρίζεται από τον κεντρικό </a:t>
            </a:r>
            <a:r>
              <a:rPr lang="el-GR" sz="1200" i="1" dirty="0" smtClean="0"/>
              <a:t>στύλο</a:t>
            </a:r>
            <a:r>
              <a:rPr lang="el-GR" sz="1200" dirty="0" smtClean="0"/>
              <a:t>, ο οποίος με την σειρά του εδράζεται σε </a:t>
            </a:r>
            <a:r>
              <a:rPr lang="el-GR" sz="1200" dirty="0" err="1" smtClean="0"/>
              <a:t>πορόλιθο</a:t>
            </a:r>
            <a:r>
              <a:rPr lang="el-GR" sz="1200" dirty="0" smtClean="0"/>
              <a:t> για να μην σαπίσει. Ο στύλος εντάσσεται λειτουργικά στον </a:t>
            </a:r>
            <a:r>
              <a:rPr lang="el-GR" sz="1200" i="1" dirty="0" smtClean="0"/>
              <a:t>σοφά</a:t>
            </a:r>
            <a:r>
              <a:rPr lang="el-GR" sz="1200" dirty="0" smtClean="0"/>
              <a:t> (υπερυψωμένος χώρος ύπνου) και ενσωματώνεται στον </a:t>
            </a:r>
            <a:r>
              <a:rPr lang="el-GR" sz="1200" i="1" dirty="0" err="1" smtClean="0"/>
              <a:t>μπουλμέ</a:t>
            </a:r>
            <a:r>
              <a:rPr lang="el-GR" sz="1200" dirty="0" smtClean="0"/>
              <a:t> (ξύλινο διαχωριστικό). Πίσω από τον </a:t>
            </a:r>
            <a:r>
              <a:rPr lang="el-GR" sz="1200" dirty="0" err="1" smtClean="0"/>
              <a:t>μπουλμέ</a:t>
            </a:r>
            <a:r>
              <a:rPr lang="el-GR" sz="1200" dirty="0" smtClean="0"/>
              <a:t> γίνεται η φύλαξη και η προετοιμασία του φαγητού. Με αυτό τον τρόπο ο λαϊκός τεχνίτης εκμεταλλεύεται το ύψος του χώρου για να ενσωματώσει τρεις διαφορετικές λειτουργικές ζώνες μέσα στον ίδιο χώρο.</a:t>
            </a:r>
          </a:p>
          <a:p>
            <a:endParaRPr lang="el-GR" sz="800" dirty="0" smtClean="0"/>
          </a:p>
          <a:p>
            <a:endParaRPr lang="el-GR" sz="800" dirty="0" smtClean="0"/>
          </a:p>
          <a:p>
            <a:r>
              <a:rPr lang="el-GR" sz="800" dirty="0" err="1" smtClean="0"/>
              <a:t>Αρναούτογλου</a:t>
            </a:r>
            <a:r>
              <a:rPr lang="el-GR" sz="800" dirty="0" smtClean="0"/>
              <a:t>, Χ., </a:t>
            </a:r>
            <a:r>
              <a:rPr lang="el-GR" sz="800" i="1" dirty="0" smtClean="0"/>
              <a:t>Σκύρος.</a:t>
            </a:r>
            <a:r>
              <a:rPr lang="el-GR" sz="800" dirty="0" smtClean="0"/>
              <a:t> Αθήνα: </a:t>
            </a:r>
            <a:r>
              <a:rPr lang="el-GR" sz="800" dirty="0"/>
              <a:t>Εκδοτικός Οίκος Μέλισσα</a:t>
            </a:r>
            <a:r>
              <a:rPr lang="el-GR" sz="800" dirty="0" smtClean="0"/>
              <a:t>, 1982. σ.31</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00095" y="0"/>
            <a:ext cx="6591905" cy="6858000"/>
          </a:xfrm>
          <a:prstGeom prst="rect">
            <a:avLst/>
          </a:prstGeom>
        </p:spPr>
      </p:pic>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17487" y="160020"/>
            <a:ext cx="5368743" cy="3995420"/>
          </a:xfrm>
          <a:prstGeom prst="rect">
            <a:avLst/>
          </a:prstGeom>
        </p:spPr>
      </p:pic>
    </p:spTree>
    <p:extLst>
      <p:ext uri="{BB962C8B-B14F-4D97-AF65-F5344CB8AC3E}">
        <p14:creationId xmlns:p14="http://schemas.microsoft.com/office/powerpoint/2010/main" val="11607807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412956" y="0"/>
            <a:ext cx="7779044" cy="6858000"/>
          </a:xfrm>
          <a:prstGeom prst="rect">
            <a:avLst/>
          </a:prstGeom>
        </p:spPr>
      </p:pic>
      <p:sp>
        <p:nvSpPr>
          <p:cNvPr id="3" name="TextBox 2"/>
          <p:cNvSpPr txBox="1"/>
          <p:nvPr/>
        </p:nvSpPr>
        <p:spPr>
          <a:xfrm>
            <a:off x="217487" y="3394452"/>
            <a:ext cx="3551873" cy="3046988"/>
          </a:xfrm>
          <a:prstGeom prst="rect">
            <a:avLst/>
          </a:prstGeom>
          <a:noFill/>
        </p:spPr>
        <p:txBody>
          <a:bodyPr wrap="square" rtlCol="0" anchor="b">
            <a:spAutoFit/>
          </a:bodyPr>
          <a:lstStyle/>
          <a:p>
            <a:r>
              <a:rPr lang="el-GR" sz="1200" dirty="0" smtClean="0"/>
              <a:t>Τυπικό </a:t>
            </a:r>
            <a:r>
              <a:rPr lang="el-GR" sz="1200" dirty="0" err="1" smtClean="0"/>
              <a:t>στενωμέτωπο</a:t>
            </a:r>
            <a:r>
              <a:rPr lang="el-GR" sz="1200" dirty="0" smtClean="0"/>
              <a:t> σπίτι στο Κάστρο, Σίφνος.</a:t>
            </a:r>
          </a:p>
          <a:p>
            <a:endParaRPr lang="el-GR" sz="1200" dirty="0"/>
          </a:p>
          <a:p>
            <a:r>
              <a:rPr lang="el-GR" sz="1200" dirty="0" smtClean="0"/>
              <a:t>Το σπίτι οργανώνεται σαν μια σταθερή διαμπερής μονάδα με το μέγιστο ικανό πλάτος που μπορεί να γεφυρώσει η τότε διαθέσιμη ξυλεία. Η κατασκευή αναπτύσσεται πρωτίστως καθ’ ύψος, δίνοντάς μας τα χαρακτηριστικά </a:t>
            </a:r>
            <a:r>
              <a:rPr lang="el-GR" sz="1200" dirty="0" err="1" smtClean="0"/>
              <a:t>μονόσπιτα</a:t>
            </a:r>
            <a:r>
              <a:rPr lang="el-GR" sz="1200" dirty="0" smtClean="0"/>
              <a:t> του Κάστρου που ακολουθούν το σύστημα οριζόντιας ιδιοκτησίας (διαφορετικός ιδιοκτήτης ανά όροφο, με πρόσβαση από υπερυψωμένες πλατείες ή γέφυρες). Τα μεγαλύτερα αρχοντικά σπίτια αναπτύσσονται κατά πλάτος επαναλαμβάνοντας αυτή την διαμπερή οικοδομική μονάδα δύο, τρεις, ή και τέσσερις φορές.</a:t>
            </a:r>
          </a:p>
          <a:p>
            <a:endParaRPr lang="el-GR" sz="800" dirty="0" smtClean="0"/>
          </a:p>
          <a:p>
            <a:endParaRPr lang="el-GR" sz="800" dirty="0" smtClean="0"/>
          </a:p>
          <a:p>
            <a:r>
              <a:rPr lang="el-GR" sz="800" dirty="0" err="1" smtClean="0"/>
              <a:t>Τζάκου</a:t>
            </a:r>
            <a:r>
              <a:rPr lang="el-GR" sz="800" dirty="0" smtClean="0"/>
              <a:t>, </a:t>
            </a:r>
            <a:r>
              <a:rPr lang="el-GR" sz="800" dirty="0"/>
              <a:t>Α</a:t>
            </a:r>
            <a:r>
              <a:rPr lang="el-GR" sz="800" dirty="0" smtClean="0"/>
              <a:t>., </a:t>
            </a:r>
            <a:r>
              <a:rPr lang="el-GR" sz="800" i="1" dirty="0" smtClean="0"/>
              <a:t>Σίφνος.</a:t>
            </a:r>
            <a:r>
              <a:rPr lang="el-GR" sz="800" dirty="0" smtClean="0"/>
              <a:t> Αθήνα: </a:t>
            </a:r>
            <a:r>
              <a:rPr lang="el-GR" sz="800" dirty="0"/>
              <a:t>Εκδοτικός Οίκος Μέλισσα</a:t>
            </a:r>
            <a:r>
              <a:rPr lang="el-GR" sz="800" dirty="0" smtClean="0"/>
              <a:t>, 1982. σ.27</a:t>
            </a:r>
          </a:p>
        </p:txBody>
      </p:sp>
    </p:spTree>
    <p:extLst>
      <p:ext uri="{BB962C8B-B14F-4D97-AF65-F5344CB8AC3E}">
        <p14:creationId xmlns:p14="http://schemas.microsoft.com/office/powerpoint/2010/main" val="10569865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46723" y="0"/>
            <a:ext cx="6845276" cy="6858000"/>
          </a:xfrm>
          <a:prstGeom prst="rect">
            <a:avLst/>
          </a:prstGeom>
        </p:spPr>
      </p:pic>
      <p:sp>
        <p:nvSpPr>
          <p:cNvPr id="4" name="TextBox 3"/>
          <p:cNvSpPr txBox="1"/>
          <p:nvPr/>
        </p:nvSpPr>
        <p:spPr>
          <a:xfrm>
            <a:off x="1" y="5172923"/>
            <a:ext cx="4561839" cy="1685077"/>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r>
              <a:rPr lang="el-GR" sz="1050" dirty="0" smtClean="0">
                <a:solidFill>
                  <a:schemeClr val="bg1"/>
                </a:solidFill>
              </a:rPr>
              <a:t>Πέτρινη </a:t>
            </a:r>
            <a:r>
              <a:rPr lang="el-GR" sz="1050" dirty="0" err="1" smtClean="0">
                <a:solidFill>
                  <a:schemeClr val="bg1"/>
                </a:solidFill>
              </a:rPr>
              <a:t>υδροροή</a:t>
            </a:r>
            <a:r>
              <a:rPr lang="el-GR" sz="1050" dirty="0" smtClean="0">
                <a:solidFill>
                  <a:schemeClr val="bg1"/>
                </a:solidFill>
              </a:rPr>
              <a:t> στον </a:t>
            </a:r>
            <a:r>
              <a:rPr lang="el-GR" sz="1050" dirty="0" err="1" smtClean="0">
                <a:solidFill>
                  <a:schemeClr val="bg1"/>
                </a:solidFill>
              </a:rPr>
              <a:t>Νοφαλιά</a:t>
            </a:r>
            <a:r>
              <a:rPr lang="el-GR" sz="1050" dirty="0" smtClean="0">
                <a:solidFill>
                  <a:schemeClr val="bg1"/>
                </a:solidFill>
              </a:rPr>
              <a:t>, Κρήτη.</a:t>
            </a:r>
          </a:p>
          <a:p>
            <a:r>
              <a:rPr lang="el-GR" sz="1050" dirty="0" smtClean="0">
                <a:solidFill>
                  <a:schemeClr val="bg1"/>
                </a:solidFill>
              </a:rPr>
              <a:t>Τον ρόλο της υδρορροής συχνά αναλαμβάνει κομμάτι κοίλου ξύλινου κορμού, ωστόσο αργότερα η υδρορροή γίνεται πήλινη, λίθινη ή μεταλλική.</a:t>
            </a:r>
          </a:p>
          <a:p>
            <a:endParaRPr lang="el-GR" sz="800" dirty="0" smtClean="0">
              <a:solidFill>
                <a:schemeClr val="bg1"/>
              </a:solidFill>
            </a:endParaRPr>
          </a:p>
          <a:p>
            <a:endParaRPr lang="el-GR" sz="800" dirty="0" smtClean="0">
              <a:solidFill>
                <a:schemeClr val="bg1"/>
              </a:solidFill>
            </a:endParaRPr>
          </a:p>
          <a:p>
            <a:endParaRPr lang="el-GR" sz="800" dirty="0" smtClean="0">
              <a:solidFill>
                <a:schemeClr val="bg1"/>
              </a:solidFill>
            </a:endParaRPr>
          </a:p>
          <a:p>
            <a:endParaRPr lang="el-GR" sz="800" dirty="0" smtClean="0">
              <a:solidFill>
                <a:schemeClr val="bg1"/>
              </a:solidFill>
            </a:endParaRPr>
          </a:p>
          <a:p>
            <a:r>
              <a:rPr lang="el-GR" sz="800" dirty="0">
                <a:solidFill>
                  <a:schemeClr val="bg1"/>
                </a:solidFill>
              </a:rPr>
              <a:t>‘Τεχνικά Έργα και Κατασκευές | Παρατηρητήριο Πολιτιστικών και Περιβαλλοντικών Πόρων του Δήμου Νεάπολης.’ </a:t>
            </a:r>
            <a:r>
              <a:rPr lang="el-GR" sz="800" dirty="0" smtClean="0">
                <a:solidFill>
                  <a:schemeClr val="bg1"/>
                </a:solidFill>
              </a:rPr>
              <a:t>Απόσπασμα από το βιβλίο </a:t>
            </a:r>
            <a:r>
              <a:rPr lang="el-GR" sz="800" i="1" dirty="0" smtClean="0">
                <a:solidFill>
                  <a:schemeClr val="bg1"/>
                </a:solidFill>
              </a:rPr>
              <a:t>Οι δρόμοι και ο Πολιτισμός του Νερού στο </a:t>
            </a:r>
            <a:r>
              <a:rPr lang="el-GR" sz="800" dirty="0" err="1" smtClean="0">
                <a:solidFill>
                  <a:schemeClr val="bg1"/>
                </a:solidFill>
              </a:rPr>
              <a:t>Μεραμπέλλο</a:t>
            </a:r>
            <a:r>
              <a:rPr lang="el-GR" sz="800" dirty="0" smtClean="0">
                <a:solidFill>
                  <a:schemeClr val="bg1"/>
                </a:solidFill>
              </a:rPr>
              <a:t> (2007), επιμέλεια </a:t>
            </a:r>
            <a:r>
              <a:rPr lang="el-GR" sz="800" dirty="0" err="1" smtClean="0">
                <a:solidFill>
                  <a:schemeClr val="bg1"/>
                </a:solidFill>
              </a:rPr>
              <a:t>Μαμάκης</a:t>
            </a:r>
            <a:r>
              <a:rPr lang="el-GR" sz="800" dirty="0" smtClean="0">
                <a:solidFill>
                  <a:schemeClr val="bg1"/>
                </a:solidFill>
              </a:rPr>
              <a:t>, Γ., </a:t>
            </a:r>
            <a:r>
              <a:rPr lang="el-GR" sz="800" dirty="0" err="1" smtClean="0">
                <a:solidFill>
                  <a:schemeClr val="bg1"/>
                </a:solidFill>
              </a:rPr>
              <a:t>Δρακωνάκη</a:t>
            </a:r>
            <a:r>
              <a:rPr lang="el-GR" sz="800" dirty="0" smtClean="0">
                <a:solidFill>
                  <a:schemeClr val="bg1"/>
                </a:solidFill>
              </a:rPr>
              <a:t>, Χ., Πλουσάκη Κ., </a:t>
            </a:r>
            <a:r>
              <a:rPr lang="el-GR" sz="800" dirty="0" err="1" smtClean="0">
                <a:solidFill>
                  <a:schemeClr val="bg1"/>
                </a:solidFill>
              </a:rPr>
              <a:t>Δαρβιώτη</a:t>
            </a:r>
            <a:r>
              <a:rPr lang="el-GR" sz="800" dirty="0" smtClean="0">
                <a:solidFill>
                  <a:schemeClr val="bg1"/>
                </a:solidFill>
              </a:rPr>
              <a:t>, Α. &amp; Βασιλάκη, Α. Νεάπολη Κρήτης: Κέντρο Περιβαλλοντικής Εκπαίδευσης Νεάπολης Κρήτης. Ημερομηνία </a:t>
            </a:r>
            <a:r>
              <a:rPr lang="el-GR" sz="800" dirty="0">
                <a:solidFill>
                  <a:schemeClr val="bg1"/>
                </a:solidFill>
              </a:rPr>
              <a:t>πρόσβασης 5 Νοέμβριος 2015. </a:t>
            </a:r>
            <a:r>
              <a:rPr lang="el-GR" sz="800" dirty="0">
                <a:solidFill>
                  <a:schemeClr val="bg1"/>
                </a:solidFill>
                <a:hlinkClick r:id="rId3"/>
              </a:rPr>
              <a:t>http://new.ims.forth.gr/?</a:t>
            </a:r>
            <a:r>
              <a:rPr lang="el-GR" sz="800" dirty="0" smtClean="0">
                <a:solidFill>
                  <a:schemeClr val="bg1"/>
                </a:solidFill>
                <a:hlinkClick r:id="rId3"/>
              </a:rPr>
              <a:t>q=el/node/230</a:t>
            </a:r>
            <a:r>
              <a:rPr lang="el-GR" sz="800" dirty="0" smtClean="0">
                <a:solidFill>
                  <a:schemeClr val="bg1"/>
                </a:solidFill>
              </a:rPr>
              <a:t> </a:t>
            </a:r>
            <a:endParaRPr lang="el-GR" sz="800" dirty="0">
              <a:solidFill>
                <a:schemeClr val="bg1"/>
              </a:solidFill>
              <a:effectLst/>
            </a:endParaRPr>
          </a:p>
        </p:txBody>
      </p:sp>
    </p:spTree>
    <p:extLst>
      <p:ext uri="{BB962C8B-B14F-4D97-AF65-F5344CB8AC3E}">
        <p14:creationId xmlns:p14="http://schemas.microsoft.com/office/powerpoint/2010/main" val="7905170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032240" y="5442228"/>
            <a:ext cx="2915920" cy="1415772"/>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r>
              <a:rPr lang="el-GR" sz="1000" dirty="0" smtClean="0">
                <a:solidFill>
                  <a:schemeClr val="bg1"/>
                </a:solidFill>
              </a:rPr>
              <a:t>Επάλληλα δώματα με τις χαρακτηριστικές καμινάδες (</a:t>
            </a:r>
            <a:r>
              <a:rPr lang="el-GR" sz="1000" dirty="0" err="1" smtClean="0">
                <a:solidFill>
                  <a:schemeClr val="bg1"/>
                </a:solidFill>
              </a:rPr>
              <a:t>κάπασοι</a:t>
            </a:r>
            <a:r>
              <a:rPr lang="el-GR" sz="1000" dirty="0" smtClean="0">
                <a:solidFill>
                  <a:schemeClr val="bg1"/>
                </a:solidFill>
              </a:rPr>
              <a:t>) στην Χώρα της Μυκόνου. Ειδικά στις </a:t>
            </a:r>
            <a:r>
              <a:rPr lang="el-GR" sz="1000" dirty="0" err="1" smtClean="0">
                <a:solidFill>
                  <a:schemeClr val="bg1"/>
                </a:solidFill>
              </a:rPr>
              <a:t>στενωμέτωπες</a:t>
            </a:r>
            <a:r>
              <a:rPr lang="el-GR" sz="1000" dirty="0" smtClean="0">
                <a:solidFill>
                  <a:schemeClr val="bg1"/>
                </a:solidFill>
              </a:rPr>
              <a:t> κατοικίες όπου υπάρχει στενότητα χώρου τα τζάκια / εστίες προεξέχουν από την λιθοδομή, υποβασταζόμενα από 4-5 ξύλινα φουρούσια.</a:t>
            </a:r>
          </a:p>
          <a:p>
            <a:endParaRPr lang="el-GR" sz="1000" dirty="0" smtClean="0">
              <a:solidFill>
                <a:schemeClr val="bg1"/>
              </a:solidFill>
            </a:endParaRPr>
          </a:p>
          <a:p>
            <a:r>
              <a:rPr lang="en-US" sz="800" dirty="0" smtClean="0">
                <a:solidFill>
                  <a:schemeClr val="bg1"/>
                </a:solidFill>
              </a:rPr>
              <a:t>"</a:t>
            </a:r>
            <a:r>
              <a:rPr lang="en-US" sz="800" b="1" dirty="0">
                <a:solidFill>
                  <a:schemeClr val="bg1"/>
                </a:solidFill>
                <a:hlinkClick r:id="rId3"/>
              </a:rPr>
              <a:t>White 3</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4"/>
              </a:rPr>
              <a:t>kokotron</a:t>
            </a:r>
            <a:r>
              <a:rPr lang="en-US" sz="800" dirty="0">
                <a:solidFill>
                  <a:schemeClr val="bg1"/>
                </a:solidFill>
                <a:hlinkClick r:id="rId4"/>
              </a:rPr>
              <a:t> </a:t>
            </a:r>
            <a:r>
              <a:rPr lang="en-US" sz="800" dirty="0" err="1">
                <a:solidFill>
                  <a:schemeClr val="bg1"/>
                </a:solidFill>
                <a:hlinkClick r:id="rId4"/>
              </a:rPr>
              <a:t>bcm</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BY-NC-ND </a:t>
            </a:r>
            <a:r>
              <a:rPr lang="tr-T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3870771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119360" y="4595971"/>
            <a:ext cx="2072640" cy="1723549"/>
          </a:xfrm>
          <a:prstGeom prst="rect">
            <a:avLst/>
          </a:prstGeom>
          <a:solidFill>
            <a:schemeClr val="tx1">
              <a:alpha val="40000"/>
            </a:schemeClr>
          </a:solidFill>
        </p:spPr>
        <p:txBody>
          <a:bodyPr wrap="square" rtlCol="0" anchor="b">
            <a:spAutoFit/>
          </a:bodyPr>
          <a:lstStyle/>
          <a:p>
            <a:pPr algn="r"/>
            <a:r>
              <a:rPr lang="el-GR" sz="1000" dirty="0" smtClean="0">
                <a:solidFill>
                  <a:schemeClr val="bg1"/>
                </a:solidFill>
              </a:rPr>
              <a:t>Κάστρο, Σίφνος. Διάκριση ανάμεσα στο κατώτερο επίπεδο του δρόμου και στο ανώτερο. Κατ’ αναλογία διακρίνεται και η πρόσβαση στις κατοικίες του ανώτερου επιπέδου και του κατώτερου (οριζόντια ιδιοκτησία).</a:t>
            </a:r>
          </a:p>
          <a:p>
            <a:pPr algn="r"/>
            <a:endParaRPr lang="el-GR" sz="1000" dirty="0" smtClean="0">
              <a:solidFill>
                <a:schemeClr val="bg1"/>
              </a:solidFill>
            </a:endParaRPr>
          </a:p>
          <a:p>
            <a:pPr algn="r"/>
            <a:r>
              <a:rPr lang="el-GR" sz="800" dirty="0" smtClean="0">
                <a:solidFill>
                  <a:schemeClr val="bg1"/>
                </a:solidFill>
                <a:hlinkClick r:id="rId3"/>
              </a:rPr>
              <a:t>Χωρίς τίτλο</a:t>
            </a:r>
            <a:r>
              <a:rPr lang="el-GR" sz="800" dirty="0" smtClean="0">
                <a:solidFill>
                  <a:schemeClr val="bg1"/>
                </a:solidFill>
              </a:rPr>
              <a:t>,</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4"/>
              </a:rPr>
              <a:t>Semio</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 2.0</a:t>
            </a:r>
            <a:r>
              <a:rPr lang="tr-TR" sz="800" b="1" dirty="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2432991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alpha val="40000"/>
            </a:schemeClr>
          </a:solidFill>
        </p:spPr>
        <p:txBody>
          <a:bodyPr/>
          <a:lstStyle/>
          <a:p>
            <a:r>
              <a:rPr lang="el-GR" dirty="0" smtClean="0">
                <a:solidFill>
                  <a:schemeClr val="bg1"/>
                </a:solidFill>
              </a:rPr>
              <a:t>Θολωτές κατασκευές</a:t>
            </a:r>
            <a:endParaRPr lang="en-US" dirty="0"/>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a:solidFill>
                  <a:schemeClr val="bg1"/>
                </a:solidFill>
              </a:rPr>
              <a:t>Παρότι η </a:t>
            </a:r>
            <a:r>
              <a:rPr lang="el-GR" dirty="0" err="1">
                <a:solidFill>
                  <a:schemeClr val="bg1"/>
                </a:solidFill>
              </a:rPr>
              <a:t>θολοδομία</a:t>
            </a:r>
            <a:r>
              <a:rPr lang="el-GR" dirty="0">
                <a:solidFill>
                  <a:schemeClr val="bg1"/>
                </a:solidFill>
              </a:rPr>
              <a:t> είναι μια πρακτική που έχει μακρά ιστορία </a:t>
            </a:r>
            <a:r>
              <a:rPr lang="el-GR" dirty="0" smtClean="0">
                <a:solidFill>
                  <a:schemeClr val="bg1"/>
                </a:solidFill>
              </a:rPr>
              <a:t>βασισμένη στο </a:t>
            </a:r>
            <a:r>
              <a:rPr lang="el-GR" dirty="0" err="1" smtClean="0">
                <a:solidFill>
                  <a:schemeClr val="bg1"/>
                </a:solidFill>
              </a:rPr>
              <a:t>εκφορικό</a:t>
            </a:r>
            <a:r>
              <a:rPr lang="el-GR" dirty="0" smtClean="0">
                <a:solidFill>
                  <a:schemeClr val="bg1"/>
                </a:solidFill>
              </a:rPr>
              <a:t> σύστημα της λιθοδομής, στην </a:t>
            </a:r>
            <a:r>
              <a:rPr lang="el-GR" dirty="0">
                <a:solidFill>
                  <a:schemeClr val="bg1"/>
                </a:solidFill>
              </a:rPr>
              <a:t>περίπτωση της Σαντορίνης πηγάζει από την ιδιαίτερη ηφαιστειακή σύσταση των διαθέσιμων υλικών του </a:t>
            </a:r>
            <a:r>
              <a:rPr lang="el-GR" dirty="0" smtClean="0">
                <a:solidFill>
                  <a:schemeClr val="bg1"/>
                </a:solidFill>
              </a:rPr>
              <a:t>νησιού.</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normAutofit/>
          </a:bodyPr>
          <a:lstStyle/>
          <a:p>
            <a:r>
              <a:rPr lang="el-GR" dirty="0" smtClean="0">
                <a:solidFill>
                  <a:schemeClr val="bg1"/>
                </a:solidFill>
              </a:rPr>
              <a:t>Οι θόλοι της Σαντορίνης είναι χυτοί, από ένα μίγμα ‘θηραϊκής γης’, χαλικιών και ασβέστη (7:1:1 μέρη), πάνω σε ξυλότυπο ντόπιας επινόησης με παράλληλα οριζόντια δοκάρια που υποβαστάζονται από στύλους.</a:t>
            </a:r>
          </a:p>
          <a:p>
            <a:r>
              <a:rPr lang="el-GR" dirty="0" smtClean="0">
                <a:solidFill>
                  <a:schemeClr val="bg1"/>
                </a:solidFill>
              </a:rPr>
              <a:t>Η κατασκευή αυτή επικαλύπτεται από άχυρα και χώμα, αποδίδοντας έτσι στο σύνολό της ένα πρόχειρο καλούπι στο σχήμα του θόλου, πάνω στο οποίο εγχέεται το χυτό υλικό. Μετά την πάροδο 20 ημερών το χυτό υλικό στερεοποιείται και ο </a:t>
            </a:r>
            <a:r>
              <a:rPr lang="el-GR" dirty="0" err="1" smtClean="0">
                <a:solidFill>
                  <a:schemeClr val="bg1"/>
                </a:solidFill>
              </a:rPr>
              <a:t>ξυλότυπος</a:t>
            </a:r>
            <a:r>
              <a:rPr lang="el-GR" dirty="0" smtClean="0">
                <a:solidFill>
                  <a:schemeClr val="bg1"/>
                </a:solidFill>
              </a:rPr>
              <a:t> μπορεί να αφαιρεθεί.</a:t>
            </a:r>
            <a:endParaRPr lang="en-US" dirty="0">
              <a:solidFill>
                <a:schemeClr val="bg1"/>
              </a:solidFill>
            </a:endParaRPr>
          </a:p>
        </p:txBody>
      </p:sp>
      <p:sp>
        <p:nvSpPr>
          <p:cNvPr id="7" name="TextBox 6"/>
          <p:cNvSpPr txBox="1"/>
          <p:nvPr/>
        </p:nvSpPr>
        <p:spPr>
          <a:xfrm>
            <a:off x="5183188" y="6519446"/>
            <a:ext cx="6172200" cy="338554"/>
          </a:xfrm>
          <a:prstGeom prst="rect">
            <a:avLst/>
          </a:prstGeom>
          <a:gradFill>
            <a:gsLst>
              <a:gs pos="0">
                <a:schemeClr val="tx1">
                  <a:alpha val="40000"/>
                </a:schemeClr>
              </a:gs>
              <a:gs pos="100000">
                <a:schemeClr val="tx1">
                  <a:alpha val="20000"/>
                </a:schemeClr>
              </a:gs>
            </a:gsLst>
            <a:lin ang="5400000" scaled="1"/>
          </a:gradFill>
        </p:spPr>
        <p:txBody>
          <a:bodyPr wrap="square" rtlCol="0">
            <a:spAutoFit/>
          </a:bodyPr>
          <a:lstStyle/>
          <a:p>
            <a:pPr algn="r"/>
            <a:r>
              <a:rPr lang="en-US" sz="800" smtClean="0">
                <a:solidFill>
                  <a:schemeClr val="bg1"/>
                </a:solidFill>
              </a:rPr>
              <a:t>“</a:t>
            </a:r>
            <a:r>
              <a:rPr lang="en-US" sz="800" b="1" dirty="0">
                <a:solidFill>
                  <a:schemeClr val="bg1"/>
                </a:solidFill>
                <a:hlinkClick r:id="rId4"/>
              </a:rPr>
              <a:t>Santorini, Greece 2014 </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Matt </a:t>
            </a:r>
            <a:r>
              <a:rPr lang="en-US" sz="800" dirty="0" err="1">
                <a:solidFill>
                  <a:schemeClr val="bg1"/>
                </a:solidFill>
                <a:hlinkClick r:id="rId5"/>
              </a:rPr>
              <a:t>Artz</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a:t>
            </a:r>
            <a:r>
              <a:rPr lang="tr-TR" sz="800" b="1" dirty="0" smtClean="0">
                <a:solidFill>
                  <a:schemeClr val="bg1"/>
                </a:solidFill>
                <a:hlinkClick r:id="rId6"/>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4689727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Effect>
                      <a14:brightnessContrast bright="10000" contrast="-40000"/>
                    </a14:imgEffect>
                  </a14:imgLayer>
                </a14:imgProps>
              </a:ext>
              <a:ext uri="{28A0092B-C50C-407E-A947-70E740481C1C}">
                <a14:useLocalDpi xmlns:a14="http://schemas.microsoft.com/office/drawing/2010/main"/>
              </a:ext>
            </a:extLst>
          </a:blip>
          <a:stretch>
            <a:fillRect/>
          </a:stretch>
        </p:blipFill>
        <p:spPr>
          <a:xfrm rot="5400000">
            <a:off x="7231382" y="944552"/>
            <a:ext cx="4773164" cy="4147312"/>
          </a:xfrm>
          <a:prstGeom prst="rect">
            <a:avLst/>
          </a:prstGeom>
        </p:spPr>
      </p:pic>
      <p:pic>
        <p:nvPicPr>
          <p:cNvPr id="6" name="Picture 5"/>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 contrast="20000"/>
                    </a14:imgEffect>
                  </a14:imgLayer>
                </a14:imgProps>
              </a:ext>
              <a:ext uri="{28A0092B-C50C-407E-A947-70E740481C1C}">
                <a14:useLocalDpi xmlns:a14="http://schemas.microsoft.com/office/drawing/2010/main"/>
              </a:ext>
            </a:extLst>
          </a:blip>
          <a:stretch>
            <a:fillRect/>
          </a:stretch>
        </p:blipFill>
        <p:spPr>
          <a:xfrm rot="5400000">
            <a:off x="1498602" y="-92276"/>
            <a:ext cx="4760647" cy="6233485"/>
          </a:xfrm>
          <a:prstGeom prst="rect">
            <a:avLst/>
          </a:prstGeom>
        </p:spPr>
      </p:pic>
      <p:sp>
        <p:nvSpPr>
          <p:cNvPr id="7" name="TextBox 6"/>
          <p:cNvSpPr txBox="1"/>
          <p:nvPr/>
        </p:nvSpPr>
        <p:spPr>
          <a:xfrm>
            <a:off x="762183" y="5681563"/>
            <a:ext cx="10929437" cy="830997"/>
          </a:xfrm>
          <a:prstGeom prst="rect">
            <a:avLst/>
          </a:prstGeom>
          <a:noFill/>
        </p:spPr>
        <p:txBody>
          <a:bodyPr wrap="square" rtlCol="0" anchor="b">
            <a:spAutoFit/>
          </a:bodyPr>
          <a:lstStyle/>
          <a:p>
            <a:r>
              <a:rPr lang="el-GR" sz="1200" dirty="0" smtClean="0"/>
              <a:t>Σχηματικό διάγραμμα κατασκευής θόλου στην Σαντορίνη</a:t>
            </a:r>
          </a:p>
          <a:p>
            <a:r>
              <a:rPr lang="el-GR" sz="1200" dirty="0" smtClean="0"/>
              <a:t>(πηγή: </a:t>
            </a:r>
            <a:r>
              <a:rPr lang="en-US" sz="1200" dirty="0" smtClean="0"/>
              <a:t>C. Papas, </a:t>
            </a:r>
            <a:r>
              <a:rPr lang="en-US" sz="1200" dirty="0" err="1"/>
              <a:t>L'Urbanisme</a:t>
            </a:r>
            <a:r>
              <a:rPr lang="en-US" sz="1200" dirty="0"/>
              <a:t> et </a:t>
            </a:r>
            <a:r>
              <a:rPr lang="en-US" sz="1200" dirty="0" err="1"/>
              <a:t>l'Architecture</a:t>
            </a:r>
            <a:r>
              <a:rPr lang="en-US" sz="1200" dirty="0"/>
              <a:t> </a:t>
            </a:r>
            <a:r>
              <a:rPr lang="en-US" sz="1200" dirty="0" err="1"/>
              <a:t>Populaire</a:t>
            </a:r>
            <a:r>
              <a:rPr lang="en-US" sz="1200" dirty="0"/>
              <a:t> </a:t>
            </a:r>
            <a:r>
              <a:rPr lang="en-US" sz="1200" dirty="0" err="1"/>
              <a:t>dans</a:t>
            </a:r>
            <a:r>
              <a:rPr lang="en-US" sz="1200" dirty="0"/>
              <a:t> les Cyclades</a:t>
            </a:r>
            <a:r>
              <a:rPr lang="el-GR" sz="1200" dirty="0" smtClean="0"/>
              <a:t>.</a:t>
            </a:r>
            <a:r>
              <a:rPr lang="en-US" sz="1200" dirty="0" smtClean="0"/>
              <a:t> Paris: 1957, </a:t>
            </a:r>
            <a:r>
              <a:rPr lang="el-GR" sz="1200" dirty="0" smtClean="0"/>
              <a:t>σ.σ. 143-4)</a:t>
            </a:r>
            <a:endParaRPr lang="el-GR" sz="1200" dirty="0"/>
          </a:p>
          <a:p>
            <a:endParaRPr lang="el-GR" sz="800" dirty="0" smtClean="0"/>
          </a:p>
          <a:p>
            <a:endParaRPr lang="el-GR" sz="800" dirty="0" smtClean="0"/>
          </a:p>
          <a:p>
            <a:r>
              <a:rPr lang="el-GR" sz="800" dirty="0" smtClean="0"/>
              <a:t>Φιλιππίδης, Δ., </a:t>
            </a:r>
            <a:r>
              <a:rPr lang="el-GR" sz="800" i="1" dirty="0" smtClean="0"/>
              <a:t>Σαντορίνη.</a:t>
            </a:r>
            <a:r>
              <a:rPr lang="el-GR" sz="800" dirty="0" smtClean="0"/>
              <a:t> Αθήνα: </a:t>
            </a:r>
            <a:r>
              <a:rPr lang="el-GR" sz="800" dirty="0"/>
              <a:t>Εκδοτικός Οίκος Μέλισσα</a:t>
            </a:r>
            <a:r>
              <a:rPr lang="el-GR" sz="800" dirty="0" smtClean="0"/>
              <a:t>, 1983. σ.22</a:t>
            </a:r>
          </a:p>
        </p:txBody>
      </p:sp>
    </p:spTree>
    <p:extLst>
      <p:ext uri="{BB962C8B-B14F-4D97-AF65-F5344CB8AC3E}">
        <p14:creationId xmlns:p14="http://schemas.microsoft.com/office/powerpoint/2010/main" val="15388084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184640" y="1568291"/>
            <a:ext cx="3007360" cy="1723549"/>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pPr algn="r"/>
            <a:r>
              <a:rPr lang="el-GR" sz="1000" dirty="0" smtClean="0">
                <a:solidFill>
                  <a:schemeClr val="bg1"/>
                </a:solidFill>
              </a:rPr>
              <a:t>Οι κατασκευές στην Σαντορίνη μπορούν να διακριθούν σε κτίσματα υπόσκαφα, δηλαδή λαξευτά στον μαλακό ηφαιστιογενή βράχο, σε </a:t>
            </a:r>
            <a:r>
              <a:rPr lang="el-GR" sz="1000" dirty="0" err="1" smtClean="0">
                <a:solidFill>
                  <a:schemeClr val="bg1"/>
                </a:solidFill>
              </a:rPr>
              <a:t>ημίκτιστα</a:t>
            </a:r>
            <a:r>
              <a:rPr lang="el-GR" sz="1000" dirty="0" smtClean="0">
                <a:solidFill>
                  <a:schemeClr val="bg1"/>
                </a:solidFill>
              </a:rPr>
              <a:t>, δηλαδή κατά ένα μέρος χτιστά και κατά ένα μέρος υπόσκαφα, και σε αμιγώς χτιστά.</a:t>
            </a:r>
          </a:p>
          <a:p>
            <a:pPr algn="r"/>
            <a:endParaRPr lang="el-GR" sz="1000" dirty="0">
              <a:solidFill>
                <a:schemeClr val="bg1"/>
              </a:solidFill>
            </a:endParaRPr>
          </a:p>
          <a:p>
            <a:pPr algn="r"/>
            <a:r>
              <a:rPr lang="el-GR" sz="1000" dirty="0" smtClean="0">
                <a:solidFill>
                  <a:schemeClr val="bg1"/>
                </a:solidFill>
              </a:rPr>
              <a:t>Εδώ βλέπουμε μια </a:t>
            </a:r>
            <a:r>
              <a:rPr lang="el-GR" sz="1000" dirty="0">
                <a:solidFill>
                  <a:schemeClr val="bg1"/>
                </a:solidFill>
              </a:rPr>
              <a:t>α</a:t>
            </a:r>
            <a:r>
              <a:rPr lang="el-GR" sz="1000" dirty="0" smtClean="0">
                <a:solidFill>
                  <a:schemeClr val="bg1"/>
                </a:solidFill>
              </a:rPr>
              <a:t>μιγώς χτιστή θολωτή κατασκευή.</a:t>
            </a:r>
          </a:p>
          <a:p>
            <a:pPr algn="r"/>
            <a:endParaRPr lang="el-GR" sz="1000" dirty="0" smtClean="0">
              <a:solidFill>
                <a:schemeClr val="bg1"/>
              </a:solidFill>
            </a:endParaRPr>
          </a:p>
          <a:p>
            <a:pPr algn="r"/>
            <a:r>
              <a:rPr lang="en-US" sz="800" dirty="0" smtClean="0">
                <a:solidFill>
                  <a:schemeClr val="bg1"/>
                </a:solidFill>
              </a:rPr>
              <a:t>“</a:t>
            </a:r>
            <a:r>
              <a:rPr lang="en-US" sz="800" b="1" dirty="0" smtClean="0">
                <a:solidFill>
                  <a:schemeClr val="bg1"/>
                </a:solidFill>
                <a:hlinkClick r:id="rId3"/>
              </a:rPr>
              <a:t>Santorini</a:t>
            </a:r>
            <a:r>
              <a:rPr lang="en-US" sz="800" b="1" dirty="0">
                <a:solidFill>
                  <a:schemeClr val="bg1"/>
                </a:solidFill>
                <a:hlinkClick r:id="rId3"/>
              </a:rPr>
              <a:t>, Greece 2014 </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4"/>
              </a:rPr>
              <a:t>Matt </a:t>
            </a:r>
            <a:r>
              <a:rPr lang="en-US" sz="800" dirty="0" err="1">
                <a:solidFill>
                  <a:schemeClr val="bg1"/>
                </a:solidFill>
                <a:hlinkClick r:id="rId4"/>
              </a:rPr>
              <a:t>Artz</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BY-NC-ND </a:t>
            </a:r>
            <a:r>
              <a:rPr lang="tr-T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4822894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855200" y="4157861"/>
            <a:ext cx="2336800" cy="800219"/>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pPr algn="r"/>
            <a:r>
              <a:rPr lang="el-GR" sz="1000" dirty="0" smtClean="0">
                <a:solidFill>
                  <a:schemeClr val="bg1"/>
                </a:solidFill>
              </a:rPr>
              <a:t>Χαρακτηριστικά υπόσκαφα κτίρια στην Οία, Σαντορίνη.</a:t>
            </a:r>
          </a:p>
          <a:p>
            <a:pPr algn="r"/>
            <a:endParaRPr lang="el-GR" sz="1000" dirty="0" smtClean="0">
              <a:solidFill>
                <a:schemeClr val="bg1"/>
              </a:solidFill>
            </a:endParaRPr>
          </a:p>
          <a:p>
            <a:pPr algn="r"/>
            <a:r>
              <a:rPr lang="en-US" sz="800" dirty="0" smtClean="0">
                <a:solidFill>
                  <a:schemeClr val="bg1"/>
                </a:solidFill>
              </a:rPr>
              <a:t>“</a:t>
            </a:r>
            <a:r>
              <a:rPr lang="en-US" sz="800" b="1" dirty="0" err="1">
                <a:solidFill>
                  <a:schemeClr val="bg1"/>
                </a:solidFill>
                <a:hlinkClick r:id="rId3"/>
              </a:rPr>
              <a:t>Oia</a:t>
            </a:r>
            <a:r>
              <a:rPr lang="en-US" sz="800" b="1" dirty="0">
                <a:solidFill>
                  <a:schemeClr val="bg1"/>
                </a:solidFill>
                <a:hlinkClick r:id="rId3"/>
              </a:rPr>
              <a:t> Stairs</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4"/>
              </a:rPr>
              <a:t>Wolfgang </a:t>
            </a:r>
            <a:r>
              <a:rPr lang="en-US" sz="800" dirty="0" err="1" smtClean="0">
                <a:solidFill>
                  <a:schemeClr val="bg1"/>
                </a:solidFill>
                <a:hlinkClick r:id="rId4"/>
              </a:rPr>
              <a:t>Staudt</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 </a:t>
            </a:r>
            <a:r>
              <a:rPr lang="tr-TR" sz="800" b="1" dirty="0" smtClean="0">
                <a:solidFill>
                  <a:schemeClr val="bg1"/>
                </a:solidFill>
                <a:hlinkClick r:id="rId5"/>
              </a:rPr>
              <a:t>2.0</a:t>
            </a:r>
            <a:r>
              <a:rPr lang="el-GR" sz="800" b="1" dirty="0" smtClean="0">
                <a:solidFill>
                  <a:schemeClr val="bg1"/>
                </a:solidFill>
                <a:hlinkClick r:id="rId5"/>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9660492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55000"/>
            </a:schemeClr>
          </a:solidFill>
        </p:spPr>
        <p:txBody>
          <a:bodyPr/>
          <a:lstStyle/>
          <a:p>
            <a:r>
              <a:rPr lang="el-GR" dirty="0">
                <a:solidFill>
                  <a:schemeClr val="bg1"/>
                </a:solidFill>
              </a:rPr>
              <a:t>Το πλαίσιο της μελέτης</a:t>
            </a:r>
          </a:p>
        </p:txBody>
      </p:sp>
      <p:sp>
        <p:nvSpPr>
          <p:cNvPr id="4" name="Θέση περιεχομένου 3"/>
          <p:cNvSpPr>
            <a:spLocks noGrp="1"/>
          </p:cNvSpPr>
          <p:nvPr>
            <p:ph idx="1"/>
          </p:nvPr>
        </p:nvSpPr>
        <p:spPr>
          <a:xfrm>
            <a:off x="5183188" y="457201"/>
            <a:ext cx="6172200" cy="5403850"/>
          </a:xfrm>
          <a:solidFill>
            <a:schemeClr val="tx1">
              <a:alpha val="55000"/>
            </a:schemeClr>
          </a:solidFill>
        </p:spPr>
        <p:txBody>
          <a:bodyPr>
            <a:normAutofit/>
          </a:bodyPr>
          <a:lstStyle/>
          <a:p>
            <a:r>
              <a:rPr lang="el-GR" dirty="0" smtClean="0">
                <a:solidFill>
                  <a:schemeClr val="bg1"/>
                </a:solidFill>
              </a:rPr>
              <a:t>Παρότι οι τοπικές συνθήκες και τα διαθέσιμα υλικά παίζουν κρίσιμο ρόλο, οι κοινωνικές και ιστορικές συνθήκες, όπως και οι εξωτερικές επιρροές, εμφανίζονται εξίσου σημαντικές για την μορφή των κτιρίων και των οικισμών που συναντάμε. </a:t>
            </a:r>
            <a:endParaRPr lang="el-GR" sz="1800" dirty="0">
              <a:solidFill>
                <a:schemeClr val="bg1"/>
              </a:solidFill>
            </a:endParaRPr>
          </a:p>
        </p:txBody>
      </p:sp>
      <p:sp>
        <p:nvSpPr>
          <p:cNvPr id="21" name="Θέση κειμένου 20"/>
          <p:cNvSpPr>
            <a:spLocks noGrp="1"/>
          </p:cNvSpPr>
          <p:nvPr>
            <p:ph type="body" sz="half" idx="2"/>
          </p:nvPr>
        </p:nvSpPr>
        <p:spPr>
          <a:solidFill>
            <a:schemeClr val="tx1">
              <a:alpha val="55000"/>
            </a:schemeClr>
          </a:solidFill>
        </p:spPr>
        <p:txBody>
          <a:bodyPr>
            <a:noAutofit/>
          </a:bodyPr>
          <a:lstStyle/>
          <a:p>
            <a:r>
              <a:rPr lang="el-GR" dirty="0" smtClean="0">
                <a:solidFill>
                  <a:schemeClr val="bg1"/>
                </a:solidFill>
              </a:rPr>
              <a:t>Με την σειρά του ο Φιλιππίδης χρησιμοποιεί (απηχώντας τον </a:t>
            </a:r>
            <a:r>
              <a:rPr lang="el-GR" dirty="0" err="1" smtClean="0">
                <a:solidFill>
                  <a:schemeClr val="bg1"/>
                </a:solidFill>
              </a:rPr>
              <a:t>Ράποπορτ</a:t>
            </a:r>
            <a:r>
              <a:rPr lang="el-GR" dirty="0" smtClean="0">
                <a:solidFill>
                  <a:schemeClr val="bg1"/>
                </a:solidFill>
              </a:rPr>
              <a:t>) τρία βασικά κριτήρια για να μελετήσει την οργάνωση των παραδοσιακών οικισμών στην Ελλάδα:</a:t>
            </a:r>
          </a:p>
          <a:p>
            <a:pPr marL="342900" indent="-342900">
              <a:buFont typeface="+mj-lt"/>
              <a:buAutoNum type="arabicPeriod"/>
            </a:pPr>
            <a:r>
              <a:rPr lang="el-GR" dirty="0" smtClean="0">
                <a:solidFill>
                  <a:schemeClr val="bg1"/>
                </a:solidFill>
              </a:rPr>
              <a:t>Την κοινωνική οργάνωση και την ιστορική της εξέλιξη,</a:t>
            </a:r>
          </a:p>
          <a:p>
            <a:pPr marL="342900" indent="-342900">
              <a:buFont typeface="+mj-lt"/>
              <a:buAutoNum type="arabicPeriod"/>
            </a:pPr>
            <a:r>
              <a:rPr lang="el-GR" dirty="0" smtClean="0">
                <a:solidFill>
                  <a:schemeClr val="bg1"/>
                </a:solidFill>
              </a:rPr>
              <a:t>Το κλίμα</a:t>
            </a:r>
          </a:p>
          <a:p>
            <a:pPr marL="342900" indent="-342900">
              <a:buFont typeface="+mj-lt"/>
              <a:buAutoNum type="arabicPeriod"/>
            </a:pPr>
            <a:r>
              <a:rPr lang="el-GR" dirty="0" smtClean="0">
                <a:solidFill>
                  <a:schemeClr val="bg1"/>
                </a:solidFill>
              </a:rPr>
              <a:t>Τα διαθέσιμα υλικά και την κατασκευαστική τεχνολογία που εκπορεύεται από αυτά</a:t>
            </a:r>
          </a:p>
        </p:txBody>
      </p:sp>
      <p:sp>
        <p:nvSpPr>
          <p:cNvPr id="7" name="TextBox 6"/>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Σοκάκι στην Χάλκη, Δωδεκάνησα</a:t>
            </a:r>
            <a:endParaRPr lang="el-GR" sz="800" dirty="0">
              <a:solidFill>
                <a:schemeClr val="bg1"/>
              </a:solidFill>
            </a:endParaRPr>
          </a:p>
          <a:p>
            <a:pPr algn="r"/>
            <a:r>
              <a:rPr lang="en-US" sz="800" dirty="0" smtClean="0">
                <a:solidFill>
                  <a:schemeClr val="bg1"/>
                </a:solidFill>
              </a:rPr>
              <a:t>"</a:t>
            </a:r>
            <a:r>
              <a:rPr lang="en-US" sz="800" b="1" dirty="0">
                <a:solidFill>
                  <a:schemeClr val="bg1"/>
                </a:solidFill>
                <a:hlinkClick r:id="rId4"/>
              </a:rPr>
              <a:t>Stairs again</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Alex </a:t>
            </a:r>
            <a:r>
              <a:rPr lang="en-US" sz="800" dirty="0" err="1" smtClean="0">
                <a:solidFill>
                  <a:schemeClr val="bg1"/>
                </a:solidFill>
                <a:hlinkClick r:id="rId5"/>
              </a:rPr>
              <a:t>Birkett</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pt-BR" sz="800" b="1" dirty="0">
                <a:solidFill>
                  <a:schemeClr val="bg1"/>
                </a:solidFill>
                <a:hlinkClick r:id="rId6"/>
              </a:rPr>
              <a:t>CC BY-SA </a:t>
            </a:r>
            <a:r>
              <a:rPr lang="pt-B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6971318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alpha val="40000"/>
            </a:schemeClr>
          </a:solidFill>
        </p:spPr>
        <p:txBody>
          <a:bodyPr/>
          <a:lstStyle/>
          <a:p>
            <a:r>
              <a:rPr lang="el-GR" dirty="0" smtClean="0">
                <a:solidFill>
                  <a:schemeClr val="bg1"/>
                </a:solidFill>
              </a:rPr>
              <a:t>Το υπόλοιπο κέλυφος</a:t>
            </a:r>
            <a:endParaRPr lang="en-US" dirty="0"/>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smtClean="0">
                <a:solidFill>
                  <a:schemeClr val="bg1"/>
                </a:solidFill>
              </a:rPr>
              <a:t>Οι κατασκευές των λιθοδομών αποτελούν άμεση έκφραση των διαθέσιμων υλικών, και συχνά προκύπτουν </a:t>
            </a:r>
            <a:r>
              <a:rPr lang="el-GR" dirty="0" err="1" smtClean="0">
                <a:solidFill>
                  <a:schemeClr val="bg1"/>
                </a:solidFill>
              </a:rPr>
              <a:t>είται</a:t>
            </a:r>
            <a:r>
              <a:rPr lang="el-GR" dirty="0" smtClean="0">
                <a:solidFill>
                  <a:schemeClr val="bg1"/>
                </a:solidFill>
              </a:rPr>
              <a:t> από την ίδια την εκσκαφή των θεμελίων, είτε από κοντινές στην περιοχή ανέγερσης περιοχές, μια και το κουβάλημά τους δεν είναι μια εύκολη υπόθεση.</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normAutofit/>
          </a:bodyPr>
          <a:lstStyle/>
          <a:p>
            <a:r>
              <a:rPr lang="el-GR" dirty="0" smtClean="0">
                <a:solidFill>
                  <a:schemeClr val="bg1"/>
                </a:solidFill>
              </a:rPr>
              <a:t>Όπως και στην ηπειρωτική Ελλάδα, οι λιθοδομές αποτελούν και το κύριο μέσο στην κατασκευή του περιμετρικού κελύφους και των υπολοίπων φερόντων στοιχείων (π.χ. εσωτερικές καμάρες).</a:t>
            </a:r>
          </a:p>
          <a:p>
            <a:r>
              <a:rPr lang="el-GR" dirty="0">
                <a:solidFill>
                  <a:schemeClr val="bg1"/>
                </a:solidFill>
              </a:rPr>
              <a:t>Η μορφή </a:t>
            </a:r>
            <a:r>
              <a:rPr lang="el-GR" dirty="0" smtClean="0">
                <a:solidFill>
                  <a:schemeClr val="bg1"/>
                </a:solidFill>
              </a:rPr>
              <a:t>επηρεάζεται </a:t>
            </a:r>
            <a:r>
              <a:rPr lang="el-GR" dirty="0">
                <a:solidFill>
                  <a:schemeClr val="bg1"/>
                </a:solidFill>
              </a:rPr>
              <a:t>από το είδος της πέτρας που είναι διαθέσιμη </a:t>
            </a:r>
            <a:r>
              <a:rPr lang="el-GR" dirty="0" smtClean="0">
                <a:solidFill>
                  <a:schemeClr val="bg1"/>
                </a:solidFill>
              </a:rPr>
              <a:t>σε κάθε τόπο</a:t>
            </a:r>
            <a:r>
              <a:rPr lang="el-GR" dirty="0">
                <a:solidFill>
                  <a:schemeClr val="bg1"/>
                </a:solidFill>
              </a:rPr>
              <a:t>: </a:t>
            </a:r>
            <a:r>
              <a:rPr lang="el-GR" dirty="0" smtClean="0">
                <a:solidFill>
                  <a:schemeClr val="bg1"/>
                </a:solidFill>
              </a:rPr>
              <a:t>ακανόνιστες μορφές για τον δύσκολο στην κατεργασία του ασβεστόλιθο, λογικές ξερολιθιάς για τις σχιστόπλακες της Τζιας, της Άνδρου και της Τήνου, ή ισόδομες τοιχοποιίες για τον μαλακό και εύκολα επεξεργάσιμο αμμόλιθο της Ρόδου.</a:t>
            </a:r>
            <a:endParaRPr lang="en-US" dirty="0">
              <a:solidFill>
                <a:schemeClr val="bg1"/>
              </a:solidFill>
            </a:endParaRPr>
          </a:p>
        </p:txBody>
      </p:sp>
      <p:sp>
        <p:nvSpPr>
          <p:cNvPr id="6" name="TextBox 5"/>
          <p:cNvSpPr txBox="1"/>
          <p:nvPr/>
        </p:nvSpPr>
        <p:spPr>
          <a:xfrm>
            <a:off x="0" y="6396335"/>
            <a:ext cx="12191999"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Χώρα Νάξου.</a:t>
            </a:r>
          </a:p>
          <a:p>
            <a:r>
              <a:rPr lang="en-US" sz="800" dirty="0" smtClean="0">
                <a:solidFill>
                  <a:schemeClr val="bg1"/>
                </a:solidFill>
              </a:rPr>
              <a:t>"</a:t>
            </a:r>
            <a:r>
              <a:rPr lang="en-US" sz="800" b="1" dirty="0">
                <a:solidFill>
                  <a:schemeClr val="bg1"/>
                </a:solidFill>
                <a:hlinkClick r:id="rId4"/>
              </a:rPr>
              <a:t>Naxos</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5"/>
              </a:rPr>
              <a:t>Amphithoe</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BY-ND </a:t>
            </a:r>
            <a:r>
              <a:rPr lang="tr-T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6310090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alpha val="40000"/>
            </a:schemeClr>
          </a:solidFill>
        </p:spPr>
        <p:txBody>
          <a:bodyPr/>
          <a:lstStyle/>
          <a:p>
            <a:r>
              <a:rPr lang="el-GR" smtClean="0">
                <a:solidFill>
                  <a:schemeClr val="bg1"/>
                </a:solidFill>
              </a:rPr>
              <a:t>Το υπόλοιπο </a:t>
            </a:r>
            <a:r>
              <a:rPr lang="el-GR" dirty="0" smtClean="0">
                <a:solidFill>
                  <a:schemeClr val="bg1"/>
                </a:solidFill>
              </a:rPr>
              <a:t>κέλυφος</a:t>
            </a:r>
            <a:endParaRPr lang="en-US" dirty="0"/>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smtClean="0">
                <a:solidFill>
                  <a:schemeClr val="bg1"/>
                </a:solidFill>
              </a:rPr>
              <a:t>Διακρίνοντας ανάμεσα στις απλές αγροτικές κατασκευές, τα σπίτια εντός του οικισμού και τα ειδικής αξίας αρχοντικά, ανακαλύπτουμε μια γκάμα εφαρμογών – ανάλογη και με τα τοπικά υλικά – που αντανακλά τόσο το απόθεμα του τόπου όσο και την επινοητικότητα των ντόπιων τεχνικών.</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normAutofit lnSpcReduction="10000"/>
          </a:bodyPr>
          <a:lstStyle/>
          <a:p>
            <a:r>
              <a:rPr lang="el-GR" dirty="0" smtClean="0">
                <a:solidFill>
                  <a:schemeClr val="bg1"/>
                </a:solidFill>
              </a:rPr>
              <a:t>Κατά τα λοιπά στοιχεία, τα δάπεδα επιστρώνονται με σχιστόπλακες στις πιο προσεγμένες κατασκευές, ή με απλό πατημένο χώμα στις απλούστερες. Οι όροφοι επιστρώνονται με απλό καρφωτό σανίδωμα. Ιδιαίτερα ενδιαφέρουσες είναι οι διακοσμητικές επιστρώσεις με βοτσαλωτό (Ρόδος, Σπέτσες, κ.α.).</a:t>
            </a:r>
          </a:p>
          <a:p>
            <a:r>
              <a:rPr lang="el-GR" dirty="0" smtClean="0">
                <a:solidFill>
                  <a:schemeClr val="bg1"/>
                </a:solidFill>
              </a:rPr>
              <a:t>Τα πλαίσια των παραθύρων γίνονται με γωνιόλιθους </a:t>
            </a:r>
            <a:r>
              <a:rPr lang="el-GR" dirty="0">
                <a:solidFill>
                  <a:schemeClr val="bg1"/>
                </a:solidFill>
              </a:rPr>
              <a:t>ή με </a:t>
            </a:r>
            <a:r>
              <a:rPr lang="el-GR" dirty="0" smtClean="0">
                <a:solidFill>
                  <a:schemeClr val="bg1"/>
                </a:solidFill>
              </a:rPr>
              <a:t>ξύλινα </a:t>
            </a:r>
            <a:r>
              <a:rPr lang="el-GR" dirty="0">
                <a:solidFill>
                  <a:schemeClr val="bg1"/>
                </a:solidFill>
              </a:rPr>
              <a:t>κασώματα στις πιο απλοϊκές κατασκευές. </a:t>
            </a:r>
            <a:r>
              <a:rPr lang="el-GR" dirty="0" smtClean="0">
                <a:solidFill>
                  <a:schemeClr val="bg1"/>
                </a:solidFill>
              </a:rPr>
              <a:t>Στις πιο αξιόλογες κατασκευές συναντάμε πελεκημένους τοπικούς λίθους (π.χ. μάρμαρο) που δίνουν επίσης και εξαιρετικού κάλλους φεγγίτες και υπέρθυρα.</a:t>
            </a:r>
            <a:endParaRPr lang="en-US" dirty="0">
              <a:solidFill>
                <a:schemeClr val="bg1"/>
              </a:solidFill>
            </a:endParaRPr>
          </a:p>
        </p:txBody>
      </p:sp>
      <p:sp>
        <p:nvSpPr>
          <p:cNvPr id="6" name="TextBox 5"/>
          <p:cNvSpPr txBox="1"/>
          <p:nvPr/>
        </p:nvSpPr>
        <p:spPr>
          <a:xfrm>
            <a:off x="0" y="6396335"/>
            <a:ext cx="12191999"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Χώρα Νάξου.</a:t>
            </a:r>
          </a:p>
          <a:p>
            <a:r>
              <a:rPr lang="en-US" sz="800" dirty="0" smtClean="0">
                <a:solidFill>
                  <a:schemeClr val="bg1"/>
                </a:solidFill>
              </a:rPr>
              <a:t>"</a:t>
            </a:r>
            <a:r>
              <a:rPr lang="en-US" sz="800" b="1" dirty="0">
                <a:solidFill>
                  <a:schemeClr val="bg1"/>
                </a:solidFill>
                <a:hlinkClick r:id="rId4"/>
              </a:rPr>
              <a:t>Naxos</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5"/>
              </a:rPr>
              <a:t>Amphithoe</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BY-ND </a:t>
            </a:r>
            <a:r>
              <a:rPr lang="tr-T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9048650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alpha val="40000"/>
            </a:schemeClr>
          </a:solidFill>
        </p:spPr>
        <p:txBody>
          <a:bodyPr/>
          <a:lstStyle/>
          <a:p>
            <a:r>
              <a:rPr lang="el-GR" dirty="0" smtClean="0">
                <a:solidFill>
                  <a:schemeClr val="bg1"/>
                </a:solidFill>
              </a:rPr>
              <a:t>Το χρώμα</a:t>
            </a:r>
            <a:endParaRPr lang="en-US" dirty="0"/>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a:solidFill>
                  <a:schemeClr val="bg1"/>
                </a:solidFill>
              </a:rPr>
              <a:t>Ένα πολύ ενδιαφέρον κεφάλαιο για την νησιωτική αρχιτεκτονική είναι η ιδέα περί του λευκού επιχρίσματος των σπιτιών. </a:t>
            </a:r>
            <a:r>
              <a:rPr lang="el-GR" dirty="0" smtClean="0">
                <a:solidFill>
                  <a:schemeClr val="bg1"/>
                </a:solidFill>
              </a:rPr>
              <a:t>Αντιθέτως όμως τα περισσότερα σπίτια ήταν </a:t>
            </a:r>
            <a:r>
              <a:rPr lang="el-GR" dirty="0" err="1" smtClean="0">
                <a:solidFill>
                  <a:schemeClr val="bg1"/>
                </a:solidFill>
              </a:rPr>
              <a:t>ανεπίχριστα</a:t>
            </a:r>
            <a:r>
              <a:rPr lang="el-GR" dirty="0" smtClean="0">
                <a:solidFill>
                  <a:schemeClr val="bg1"/>
                </a:solidFill>
              </a:rPr>
              <a:t>, ενώ αργότερα εντός των οικισμών τα επιχρισμένα σπίτια συχνά ήταν εξίσου και </a:t>
            </a:r>
            <a:r>
              <a:rPr lang="el-GR" dirty="0" err="1" smtClean="0">
                <a:solidFill>
                  <a:schemeClr val="bg1"/>
                </a:solidFill>
              </a:rPr>
              <a:t>επιχρωματισμένα</a:t>
            </a:r>
            <a:r>
              <a:rPr lang="el-GR" dirty="0" smtClean="0">
                <a:solidFill>
                  <a:schemeClr val="bg1"/>
                </a:solidFill>
              </a:rPr>
              <a:t>!</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normAutofit/>
          </a:bodyPr>
          <a:lstStyle/>
          <a:p>
            <a:r>
              <a:rPr lang="el-GR" dirty="0" smtClean="0">
                <a:solidFill>
                  <a:schemeClr val="bg1"/>
                </a:solidFill>
              </a:rPr>
              <a:t>Κατά κανόνα τα σπίτια των νήσων, ιδιαίτερα εκείνα που βρίσκονται έξω από τους οικισμού παραμένουν </a:t>
            </a:r>
            <a:r>
              <a:rPr lang="el-GR" dirty="0" err="1" smtClean="0">
                <a:solidFill>
                  <a:schemeClr val="bg1"/>
                </a:solidFill>
              </a:rPr>
              <a:t>ανεπίχριστα</a:t>
            </a:r>
            <a:r>
              <a:rPr lang="el-GR" dirty="0" smtClean="0">
                <a:solidFill>
                  <a:schemeClr val="bg1"/>
                </a:solidFill>
              </a:rPr>
              <a:t>, σε μεγάλο βαθμό και για λόγους παραλλαγής μέσα στο φυσικό τοπίο. Εντός των οικισμών τα κονιάματα έχουν συνδετικό ρόλο μεταξύ των λίθων και εφαρμόζονται με την μύτη του μυστριού κατά το δυνατόν μέσα στους αρμούς. Η έλευση του νεοκλασικισμού έφερε μαζί της και το χρώμα, το οποίο σύντομα πέρασε και στις απλούστερες κατοικίες. Το γνωστό σε όλους ‘ασβέστωμα’ </a:t>
            </a:r>
            <a:r>
              <a:rPr lang="el-GR" i="1" dirty="0" smtClean="0">
                <a:solidFill>
                  <a:schemeClr val="bg1"/>
                </a:solidFill>
              </a:rPr>
              <a:t>δεν ήταν παρά μια υγειονομική πρόβλεψη της εποχής του Μεταξά.</a:t>
            </a:r>
            <a:endParaRPr lang="en-US" i="1" dirty="0">
              <a:solidFill>
                <a:schemeClr val="bg1"/>
              </a:solidFill>
            </a:endParaRPr>
          </a:p>
        </p:txBody>
      </p:sp>
      <p:sp>
        <p:nvSpPr>
          <p:cNvPr id="6" name="TextBox 5"/>
          <p:cNvSpPr txBox="1"/>
          <p:nvPr/>
        </p:nvSpPr>
        <p:spPr>
          <a:xfrm>
            <a:off x="0" y="6396335"/>
            <a:ext cx="12191999"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Χώρα Νάξου.</a:t>
            </a:r>
          </a:p>
          <a:p>
            <a:r>
              <a:rPr lang="en-US" sz="800" dirty="0" smtClean="0">
                <a:solidFill>
                  <a:schemeClr val="bg1"/>
                </a:solidFill>
              </a:rPr>
              <a:t>"</a:t>
            </a:r>
            <a:r>
              <a:rPr lang="en-US" sz="800" b="1" dirty="0">
                <a:solidFill>
                  <a:schemeClr val="bg1"/>
                </a:solidFill>
                <a:hlinkClick r:id="rId4"/>
              </a:rPr>
              <a:t>Naxos</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5"/>
              </a:rPr>
              <a:t>Amphithoe</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BY-ND </a:t>
            </a:r>
            <a:r>
              <a:rPr lang="tr-T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4611165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alpha val="40000"/>
            </a:schemeClr>
          </a:solidFill>
        </p:spPr>
        <p:txBody>
          <a:bodyPr/>
          <a:lstStyle/>
          <a:p>
            <a:r>
              <a:rPr lang="el-GR" dirty="0" smtClean="0">
                <a:solidFill>
                  <a:schemeClr val="bg1"/>
                </a:solidFill>
              </a:rPr>
              <a:t>Οι διακοσμητικές μορφές</a:t>
            </a:r>
            <a:endParaRPr lang="en-US" dirty="0"/>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smtClean="0">
                <a:solidFill>
                  <a:schemeClr val="bg1"/>
                </a:solidFill>
              </a:rPr>
              <a:t>Ανάμεσα στην κατασκευαστική λογική, τις περιβαλλοντικές συνθήκες και το υλικό απόθεμα του άμεσου περιβάλλοντος, οι παραδοσιακές τεχνικές του κτισίματος μας δίνουν εξαιρετικά δείγματα ευφάνταστης δημιουργικότητας, αποδίδοντας μορφές που είναι ιδιότυπες και αξιοσημείωτες για κάθε τόπο.  </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normAutofit/>
          </a:bodyPr>
          <a:lstStyle/>
          <a:p>
            <a:r>
              <a:rPr lang="el-GR" dirty="0" smtClean="0">
                <a:solidFill>
                  <a:schemeClr val="bg1"/>
                </a:solidFill>
              </a:rPr>
              <a:t>Βλέπουμε ότι όλα τα υλικά έρχονται σε μια φυσική, αρμονική σχέση με τις τοπικές συνθήκες, αντιδρώντας με ιδιαίτερα ταιριαστό τρόπο στο άμεσό τους περιβάλλον. Όμως το ίδιο μπορεί να ειπωθεί και για τις κατασκευαστικές λογικές, οι οποίες βασίζονται σε μια συσσωρευμένη, όσο και εξειδικευμένη τοπική εμπειρία.</a:t>
            </a:r>
          </a:p>
          <a:p>
            <a:r>
              <a:rPr lang="el-GR" dirty="0" smtClean="0">
                <a:solidFill>
                  <a:schemeClr val="bg1"/>
                </a:solidFill>
              </a:rPr>
              <a:t>Αυτό δεν μας δίνει μόνο κατασκευές ανθεκτικές στον χρόνο, αλλά εντέλει και εξαιρετικά ευφάνταστα διακοσμητικά στοιχεία (π.χ. οι χαρακτηριστικοί περιστεριώνες της Τήνου)</a:t>
            </a:r>
            <a:endParaRPr lang="en-US" dirty="0">
              <a:solidFill>
                <a:schemeClr val="bg1"/>
              </a:solidFill>
            </a:endParaRPr>
          </a:p>
        </p:txBody>
      </p:sp>
      <p:sp>
        <p:nvSpPr>
          <p:cNvPr id="6" name="TextBox 5"/>
          <p:cNvSpPr txBox="1"/>
          <p:nvPr/>
        </p:nvSpPr>
        <p:spPr>
          <a:xfrm>
            <a:off x="0" y="6396335"/>
            <a:ext cx="12191999"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r>
              <a:rPr lang="el-GR" sz="800" dirty="0" smtClean="0">
                <a:solidFill>
                  <a:schemeClr val="bg1"/>
                </a:solidFill>
              </a:rPr>
              <a:t>Χώρα Νάξου.</a:t>
            </a:r>
          </a:p>
          <a:p>
            <a:r>
              <a:rPr lang="en-US" sz="800" dirty="0" smtClean="0">
                <a:solidFill>
                  <a:schemeClr val="bg1"/>
                </a:solidFill>
              </a:rPr>
              <a:t>"</a:t>
            </a:r>
            <a:r>
              <a:rPr lang="en-US" sz="800" b="1" dirty="0">
                <a:solidFill>
                  <a:schemeClr val="bg1"/>
                </a:solidFill>
                <a:hlinkClick r:id="rId4"/>
              </a:rPr>
              <a:t>Naxos</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5"/>
              </a:rPr>
              <a:t>Amphithoe</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BY-ND </a:t>
            </a:r>
            <a:r>
              <a:rPr lang="tr-T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1103648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910320" y="1609487"/>
            <a:ext cx="3281680" cy="1877437"/>
          </a:xfrm>
          <a:prstGeom prst="rect">
            <a:avLst/>
          </a:prstGeom>
          <a:solidFill>
            <a:schemeClr val="tx1">
              <a:alpha val="40000"/>
            </a:schemeClr>
          </a:solidFill>
        </p:spPr>
        <p:txBody>
          <a:bodyPr wrap="square" rtlCol="0" anchor="t">
            <a:spAutoFit/>
          </a:bodyPr>
          <a:lstStyle/>
          <a:p>
            <a:pPr algn="r"/>
            <a:r>
              <a:rPr lang="el-GR" sz="1000" dirty="0">
                <a:solidFill>
                  <a:schemeClr val="bg1"/>
                </a:solidFill>
              </a:rPr>
              <a:t>Σπίτι στην </a:t>
            </a:r>
            <a:r>
              <a:rPr lang="el-GR" sz="1000" dirty="0" smtClean="0">
                <a:solidFill>
                  <a:schemeClr val="bg1"/>
                </a:solidFill>
              </a:rPr>
              <a:t>Φολέγανδρο.</a:t>
            </a:r>
          </a:p>
          <a:p>
            <a:pPr algn="r"/>
            <a:r>
              <a:rPr lang="el-GR" sz="1000" dirty="0" smtClean="0">
                <a:solidFill>
                  <a:schemeClr val="bg1"/>
                </a:solidFill>
              </a:rPr>
              <a:t>Κατά κανόνα τα σπίτια – ιδιαίτερα οι μεμονωμένες κατασκευές έξω στην ύπαιθρο – δεν ήταν επιχρισμένα και πρακτικά εξαφανίζονταν μέσα στο φυσικό τοπίο. Τούτο είναι εύλογο αν αναλογιστεί κανείς την ανάγκη να προφυλαχτούν από τις επιθέσεις των πειρατών. Το οικείο σε όλους ασβέστωμα των όγκων ήρθε πολύ αργότερα σαν μια γενικής λογικής υγειονομική πρόβλεψη.</a:t>
            </a:r>
          </a:p>
          <a:p>
            <a:pPr algn="r"/>
            <a:endParaRPr lang="el-GR" sz="1000" dirty="0" smtClean="0">
              <a:solidFill>
                <a:schemeClr val="bg1"/>
              </a:solidFill>
            </a:endParaRPr>
          </a:p>
          <a:p>
            <a:pPr algn="r"/>
            <a:r>
              <a:rPr lang="en-US" sz="800" dirty="0" smtClean="0">
                <a:solidFill>
                  <a:schemeClr val="bg1"/>
                </a:solidFill>
              </a:rPr>
              <a:t>"</a:t>
            </a:r>
            <a:r>
              <a:rPr lang="en-US" sz="800" b="1" dirty="0">
                <a:solidFill>
                  <a:schemeClr val="bg1"/>
                </a:solidFill>
                <a:hlinkClick r:id="rId3"/>
              </a:rPr>
              <a:t>typical landscape</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4"/>
              </a:rPr>
              <a:t>Aris</a:t>
            </a:r>
            <a:r>
              <a:rPr lang="en-US" sz="800" dirty="0">
                <a:solidFill>
                  <a:schemeClr val="bg1"/>
                </a:solidFill>
                <a:hlinkClick r:id="rId4"/>
              </a:rPr>
              <a:t> </a:t>
            </a:r>
            <a:r>
              <a:rPr lang="en-US" sz="800" dirty="0" err="1">
                <a:solidFill>
                  <a:schemeClr val="bg1"/>
                </a:solidFill>
                <a:hlinkClick r:id="rId4"/>
              </a:rPr>
              <a:t>Gionis</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hr-HR" sz="800" b="1" dirty="0">
                <a:solidFill>
                  <a:schemeClr val="bg1"/>
                </a:solidFill>
                <a:hlinkClick r:id="rId5"/>
              </a:rPr>
              <a:t>CC BY-NC </a:t>
            </a:r>
            <a:r>
              <a:rPr lang="hr-H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636060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077200" y="0"/>
            <a:ext cx="3098800" cy="1569660"/>
          </a:xfrm>
          <a:prstGeom prst="rect">
            <a:avLst/>
          </a:prstGeom>
          <a:solidFill>
            <a:schemeClr val="tx1">
              <a:alpha val="40000"/>
            </a:schemeClr>
          </a:solidFill>
        </p:spPr>
        <p:txBody>
          <a:bodyPr wrap="square" rtlCol="0" anchor="b">
            <a:spAutoFit/>
          </a:bodyPr>
          <a:lstStyle/>
          <a:p>
            <a:pPr algn="r"/>
            <a:r>
              <a:rPr lang="el-GR" sz="1000" dirty="0" smtClean="0">
                <a:solidFill>
                  <a:schemeClr val="bg1"/>
                </a:solidFill>
              </a:rPr>
              <a:t>Σπίτια με τις προστατευμένες αυλές τους στην Πάτμο. Είναι φανερή από την ανάγλυφη μορφή του τοίχου η χρήση του κονιάματος για συνδετικούς παρά για διακοσμητικούς λόγους. Παρ’ όλα αυτά η χρήση ασβεστοκονιάματος εντέλει αποδίδει το χαρακτηριστικό (υπό)λευκό χρώμα που γνωρίζουμε.</a:t>
            </a:r>
          </a:p>
          <a:p>
            <a:pPr algn="r"/>
            <a:endParaRPr lang="el-GR" sz="1000" dirty="0" smtClean="0">
              <a:solidFill>
                <a:schemeClr val="bg1"/>
              </a:solidFill>
            </a:endParaRPr>
          </a:p>
          <a:p>
            <a:pPr algn="r"/>
            <a:r>
              <a:rPr lang="en-US" sz="800" dirty="0" smtClean="0">
                <a:solidFill>
                  <a:schemeClr val="bg1"/>
                </a:solidFill>
              </a:rPr>
              <a:t>"</a:t>
            </a:r>
            <a:r>
              <a:rPr lang="en-US" sz="800" b="1" dirty="0">
                <a:solidFill>
                  <a:schemeClr val="bg1"/>
                </a:solidFill>
                <a:hlinkClick r:id="rId4"/>
              </a:rPr>
              <a:t>Patmos, Dodekanisos</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Andrea </a:t>
            </a:r>
            <a:r>
              <a:rPr lang="en-US" sz="800" dirty="0" err="1">
                <a:solidFill>
                  <a:schemeClr val="bg1"/>
                </a:solidFill>
                <a:hlinkClick r:id="rId5"/>
              </a:rPr>
              <a:t>Moroni</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a:t>
            </a:r>
            <a:r>
              <a:rPr lang="tr-TR" sz="800" b="1" dirty="0" smtClean="0">
                <a:solidFill>
                  <a:schemeClr val="bg1"/>
                </a:solidFill>
                <a:hlinkClick r:id="rId6"/>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8547792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355840" y="5596116"/>
            <a:ext cx="4297680" cy="1261884"/>
          </a:xfrm>
          <a:prstGeom prst="rect">
            <a:avLst/>
          </a:prstGeom>
          <a:solidFill>
            <a:schemeClr val="tx1">
              <a:alpha val="50000"/>
            </a:schemeClr>
          </a:solidFill>
        </p:spPr>
        <p:txBody>
          <a:bodyPr wrap="square" rtlCol="0" anchor="b">
            <a:spAutoFit/>
          </a:bodyPr>
          <a:lstStyle/>
          <a:p>
            <a:pPr algn="r"/>
            <a:r>
              <a:rPr lang="el-GR" sz="1000" dirty="0">
                <a:solidFill>
                  <a:schemeClr val="bg1"/>
                </a:solidFill>
              </a:rPr>
              <a:t>Α</a:t>
            </a:r>
            <a:r>
              <a:rPr lang="el-GR" sz="1000" dirty="0" smtClean="0">
                <a:solidFill>
                  <a:schemeClr val="bg1"/>
                </a:solidFill>
              </a:rPr>
              <a:t>ξίζει να </a:t>
            </a:r>
            <a:r>
              <a:rPr lang="el-GR" sz="1000" smtClean="0">
                <a:solidFill>
                  <a:schemeClr val="bg1"/>
                </a:solidFill>
              </a:rPr>
              <a:t>σημειωθεί ότι, </a:t>
            </a:r>
            <a:r>
              <a:rPr lang="el-GR" sz="1000" dirty="0" smtClean="0">
                <a:solidFill>
                  <a:schemeClr val="bg1"/>
                </a:solidFill>
              </a:rPr>
              <a:t>κατ’ αντίστιξη του λευκού </a:t>
            </a:r>
            <a:r>
              <a:rPr lang="el-GR" sz="1000" smtClean="0">
                <a:solidFill>
                  <a:schemeClr val="bg1"/>
                </a:solidFill>
              </a:rPr>
              <a:t>του ασβεστοκονιάματος, </a:t>
            </a:r>
            <a:r>
              <a:rPr lang="el-GR" sz="1000" dirty="0" smtClean="0">
                <a:solidFill>
                  <a:schemeClr val="bg1"/>
                </a:solidFill>
              </a:rPr>
              <a:t>για την βαφή των ξύλινων </a:t>
            </a:r>
            <a:r>
              <a:rPr lang="el-GR" sz="1000" dirty="0" err="1" smtClean="0">
                <a:solidFill>
                  <a:schemeClr val="bg1"/>
                </a:solidFill>
              </a:rPr>
              <a:t>κασωμάτων</a:t>
            </a:r>
            <a:r>
              <a:rPr lang="el-GR" sz="1000" dirty="0" smtClean="0">
                <a:solidFill>
                  <a:schemeClr val="bg1"/>
                </a:solidFill>
              </a:rPr>
              <a:t> χρησιμοποιείται κατά κόρον λαδομπογιά σε έντονες αποχρώσεις, δίνοντας ένα εξαιρετικά ενδιαφέρον οπτικό αποτέλεσμα. Εδώ βλέπουμε τέτοια πορτόφυλλα στην Αμοργό.</a:t>
            </a:r>
          </a:p>
          <a:p>
            <a:pPr algn="r"/>
            <a:endParaRPr lang="el-GR" sz="1000" dirty="0" smtClean="0">
              <a:solidFill>
                <a:schemeClr val="bg1"/>
              </a:solidFill>
            </a:endParaRPr>
          </a:p>
          <a:p>
            <a:pPr algn="r"/>
            <a:r>
              <a:rPr lang="en-US" sz="800" dirty="0" smtClean="0">
                <a:solidFill>
                  <a:schemeClr val="bg1"/>
                </a:solidFill>
              </a:rPr>
              <a:t>"</a:t>
            </a:r>
            <a:r>
              <a:rPr lang="en-US" sz="800" b="1" dirty="0">
                <a:solidFill>
                  <a:schemeClr val="bg1"/>
                </a:solidFill>
                <a:hlinkClick r:id="rId4"/>
              </a:rPr>
              <a:t>In the chora-1</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rPr>
              <a:t>depinniped</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BY-NC-ND </a:t>
            </a:r>
            <a:r>
              <a:rPr lang="tr-T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942618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712960" y="529848"/>
            <a:ext cx="2479040" cy="2616101"/>
          </a:xfrm>
          <a:prstGeom prst="rect">
            <a:avLst/>
          </a:prstGeom>
          <a:solidFill>
            <a:schemeClr val="tx1">
              <a:alpha val="40000"/>
            </a:schemeClr>
          </a:solidFill>
        </p:spPr>
        <p:txBody>
          <a:bodyPr wrap="square" rtlCol="0" anchor="b">
            <a:spAutoFit/>
          </a:bodyPr>
          <a:lstStyle/>
          <a:p>
            <a:pPr algn="r"/>
            <a:r>
              <a:rPr lang="el-GR" sz="1000" dirty="0" smtClean="0">
                <a:solidFill>
                  <a:schemeClr val="bg1"/>
                </a:solidFill>
              </a:rPr>
              <a:t>Σχετικά ευτελής κατασκευή στην Χώρα της Αστυπάλαιας. Μπορεί κανείς να διακρίνει μια σειρά από κατασκευαστικά γνωρίσματα, ξεκινώντας από την ίδια την λιθοδομή, συνεχίζοντας με τα μάλλον ευτελή κασώματα για τα ξύλινα κουφώματα και ολοκληρώνοντας με τα επιχρίσματα, συμπεριλαμβανομένης και της χρήσης του χρώματος σε διάφορα στάδια (μίξη </a:t>
            </a:r>
            <a:r>
              <a:rPr lang="el-GR" sz="1000" dirty="0" err="1" smtClean="0">
                <a:solidFill>
                  <a:schemeClr val="bg1"/>
                </a:solidFill>
              </a:rPr>
              <a:t>ασβέστου</a:t>
            </a:r>
            <a:r>
              <a:rPr lang="el-GR" sz="1000" dirty="0" smtClean="0">
                <a:solidFill>
                  <a:schemeClr val="bg1"/>
                </a:solidFill>
              </a:rPr>
              <a:t> με χώμα, και – σε μεταγενέστερο στάδιο – </a:t>
            </a:r>
            <a:r>
              <a:rPr lang="el-GR" sz="1000" dirty="0" err="1" smtClean="0">
                <a:solidFill>
                  <a:schemeClr val="bg1"/>
                </a:solidFill>
              </a:rPr>
              <a:t>επιχρωματισμός</a:t>
            </a:r>
            <a:r>
              <a:rPr lang="el-GR" sz="1000" dirty="0" smtClean="0">
                <a:solidFill>
                  <a:schemeClr val="bg1"/>
                </a:solidFill>
              </a:rPr>
              <a:t> με λουλακί).</a:t>
            </a:r>
          </a:p>
          <a:p>
            <a:pPr algn="r"/>
            <a:endParaRPr lang="el-GR" sz="1000" dirty="0" smtClean="0">
              <a:solidFill>
                <a:schemeClr val="bg1"/>
              </a:solidFill>
            </a:endParaRPr>
          </a:p>
          <a:p>
            <a:pPr algn="r"/>
            <a:r>
              <a:rPr lang="en-US" sz="800" dirty="0" smtClean="0">
                <a:solidFill>
                  <a:schemeClr val="bg1"/>
                </a:solidFill>
              </a:rPr>
              <a:t>"</a:t>
            </a:r>
            <a:r>
              <a:rPr lang="en-US" sz="800" b="1" dirty="0">
                <a:solidFill>
                  <a:schemeClr val="bg1"/>
                </a:solidFill>
                <a:hlinkClick r:id="rId3"/>
              </a:rPr>
              <a:t>Chora, Astypalea</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4"/>
              </a:rPr>
              <a:t>Henrik Berger </a:t>
            </a:r>
            <a:r>
              <a:rPr lang="en-US" sz="800" dirty="0" err="1">
                <a:solidFill>
                  <a:schemeClr val="bg1"/>
                </a:solidFill>
                <a:hlinkClick r:id="rId4"/>
              </a:rPr>
              <a:t>Jørgensen</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smtClean="0">
                <a:solidFill>
                  <a:schemeClr val="bg1"/>
                </a:solidFill>
                <a:hlinkClick r:id="rId5"/>
              </a:rPr>
              <a:t>CC BY-NC-ND 2.0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3121619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4703564"/>
            <a:ext cx="2032000" cy="2154436"/>
          </a:xfrm>
          <a:prstGeom prst="rect">
            <a:avLst/>
          </a:prstGeom>
          <a:gradFill>
            <a:gsLst>
              <a:gs pos="0">
                <a:schemeClr val="tx1">
                  <a:alpha val="25000"/>
                </a:schemeClr>
              </a:gs>
              <a:gs pos="100000">
                <a:schemeClr val="tx1">
                  <a:alpha val="20000"/>
                </a:schemeClr>
              </a:gs>
            </a:gsLst>
            <a:lin ang="5400000" scaled="1"/>
          </a:gradFill>
        </p:spPr>
        <p:txBody>
          <a:bodyPr wrap="square" rtlCol="0" anchor="b">
            <a:spAutoFit/>
          </a:bodyPr>
          <a:lstStyle/>
          <a:p>
            <a:r>
              <a:rPr lang="el-GR" sz="1000" dirty="0" smtClean="0">
                <a:solidFill>
                  <a:schemeClr val="bg1"/>
                </a:solidFill>
              </a:rPr>
              <a:t>Νοσοκομείο των ιπποτών, Ρόδος (σήμερα Αρχαιολογικό και Ιστορικό Μουσείο).</a:t>
            </a:r>
          </a:p>
          <a:p>
            <a:r>
              <a:rPr lang="el-GR" sz="1000" dirty="0" smtClean="0">
                <a:solidFill>
                  <a:schemeClr val="bg1"/>
                </a:solidFill>
              </a:rPr>
              <a:t>Παρόλη την εξωγενή μορφολογία, ο μαλακός </a:t>
            </a:r>
            <a:r>
              <a:rPr lang="el-GR" sz="1000" dirty="0">
                <a:solidFill>
                  <a:schemeClr val="bg1"/>
                </a:solidFill>
              </a:rPr>
              <a:t>τοπικός </a:t>
            </a:r>
            <a:r>
              <a:rPr lang="el-GR" sz="1000" dirty="0" smtClean="0">
                <a:solidFill>
                  <a:schemeClr val="bg1"/>
                </a:solidFill>
              </a:rPr>
              <a:t>λίθος παίζει κι αυτός τον ρόλο του καθώς μπορεί να πελεκηθεί εύκολα και έτσι διευκολύνει την κατασκευή της </a:t>
            </a:r>
            <a:r>
              <a:rPr lang="el-GR" sz="1000" dirty="0" err="1" smtClean="0">
                <a:solidFill>
                  <a:schemeClr val="bg1"/>
                </a:solidFill>
              </a:rPr>
              <a:t>ισόδομης</a:t>
            </a:r>
            <a:r>
              <a:rPr lang="el-GR" sz="1000" dirty="0" smtClean="0">
                <a:solidFill>
                  <a:schemeClr val="bg1"/>
                </a:solidFill>
              </a:rPr>
              <a:t> τοιχοποιίας.</a:t>
            </a:r>
          </a:p>
          <a:p>
            <a:endParaRPr lang="el-GR" sz="1000" dirty="0" smtClean="0">
              <a:solidFill>
                <a:schemeClr val="bg1"/>
              </a:solidFill>
            </a:endParaRPr>
          </a:p>
          <a:p>
            <a:r>
              <a:rPr lang="en-US" sz="800" dirty="0" smtClean="0">
                <a:solidFill>
                  <a:schemeClr val="bg1"/>
                </a:solidFill>
              </a:rPr>
              <a:t>“</a:t>
            </a:r>
            <a:r>
              <a:rPr lang="en-US" sz="800" b="1" dirty="0">
                <a:solidFill>
                  <a:schemeClr val="bg1"/>
                </a:solidFill>
                <a:hlinkClick r:id="rId4"/>
              </a:rPr>
              <a:t>Vaults in Rhodes </a:t>
            </a:r>
            <a:r>
              <a:rPr lang="en-US" sz="800" dirty="0" smtClean="0">
                <a:solidFill>
                  <a:schemeClr val="bg1"/>
                </a:solidFill>
              </a:rPr>
              <a:t>" </a:t>
            </a:r>
            <a:r>
              <a:rPr lang="el-GR" sz="800" dirty="0" smtClean="0">
                <a:solidFill>
                  <a:schemeClr val="bg1"/>
                </a:solidFill>
              </a:rPr>
              <a:t>από την </a:t>
            </a:r>
            <a:r>
              <a:rPr lang="en-US" sz="800" dirty="0">
                <a:solidFill>
                  <a:schemeClr val="bg1"/>
                </a:solidFill>
              </a:rPr>
              <a:t>Anita</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BY-NC-ND </a:t>
            </a:r>
            <a:r>
              <a:rPr lang="tr-T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243962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0" y="3192740"/>
            <a:ext cx="2052320" cy="2893100"/>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r>
              <a:rPr lang="el-GR" sz="1000" dirty="0" smtClean="0">
                <a:solidFill>
                  <a:schemeClr val="bg1"/>
                </a:solidFill>
              </a:rPr>
              <a:t>Περιστεριώνες στην Τήνο. Η εκτροφή περιστεριών υπήρξε ένα κατ’ εξοχήν προνόμιο της άρχουσας τάξης. Ο συναγωνισμός μεταξύ των τοπικών μαστόρων εξέλιξε αυτά τα κατ’ αρχήν χρηστικά κτίρια σε ένα από τα πιο αξιόλογα γνωρίσματα λαϊκής αρχιτεκτονικής του νησιού. Τούτες οι διακοσμήσεις δεν θα ήταν ποτέ εφικτές χωρίς την δημιουργική ερμηνεία της χρήσης του τοπικού σχιστόλιθου. </a:t>
            </a:r>
          </a:p>
          <a:p>
            <a:endParaRPr lang="el-GR" sz="1000" dirty="0" smtClean="0">
              <a:solidFill>
                <a:schemeClr val="bg1"/>
              </a:solidFill>
            </a:endParaRPr>
          </a:p>
          <a:p>
            <a:r>
              <a:rPr lang="el-GR" sz="800" dirty="0">
                <a:solidFill>
                  <a:schemeClr val="bg1"/>
                </a:solidFill>
              </a:rPr>
              <a:t>“</a:t>
            </a:r>
            <a:r>
              <a:rPr lang="el-GR" sz="800" dirty="0">
                <a:solidFill>
                  <a:schemeClr val="bg1"/>
                </a:solidFill>
                <a:hlinkClick r:id="rId3"/>
              </a:rPr>
              <a:t>ΑΦΙΕΡΩΜΑ ΣΤΗΝ ΤΗΝΟ:ΤΟ ΝΗΣΙ ΤΟΥ ΠΟΛΙΤΙΣΜΟΥ ΚΑΙ ΤΗΣ ΠΑΝΑΓΙΑΣ - Φωνή της Τήνου</a:t>
            </a:r>
            <a:r>
              <a:rPr lang="el-GR" sz="800" dirty="0">
                <a:solidFill>
                  <a:schemeClr val="bg1"/>
                </a:solidFill>
              </a:rPr>
              <a:t>.” </a:t>
            </a:r>
            <a:r>
              <a:rPr lang="el-GR" sz="800" dirty="0" err="1">
                <a:solidFill>
                  <a:schemeClr val="bg1"/>
                </a:solidFill>
              </a:rPr>
              <a:t>Accessed</a:t>
            </a:r>
            <a:r>
              <a:rPr lang="el-GR" sz="800" dirty="0">
                <a:solidFill>
                  <a:schemeClr val="bg1"/>
                </a:solidFill>
              </a:rPr>
              <a:t> </a:t>
            </a:r>
            <a:r>
              <a:rPr lang="el-GR" sz="800" dirty="0" err="1">
                <a:solidFill>
                  <a:schemeClr val="bg1"/>
                </a:solidFill>
              </a:rPr>
              <a:t>November</a:t>
            </a:r>
            <a:r>
              <a:rPr lang="el-GR" sz="800" dirty="0">
                <a:solidFill>
                  <a:schemeClr val="bg1"/>
                </a:solidFill>
              </a:rPr>
              <a:t> 9, </a:t>
            </a:r>
            <a:r>
              <a:rPr lang="el-GR" sz="800" dirty="0" smtClean="0">
                <a:solidFill>
                  <a:schemeClr val="bg1"/>
                </a:solidFill>
              </a:rPr>
              <a:t>2015.</a:t>
            </a:r>
            <a:endParaRPr lang="el-GR" sz="800" dirty="0">
              <a:solidFill>
                <a:schemeClr val="bg1"/>
              </a:solidFill>
              <a:effectLst/>
            </a:endParaRPr>
          </a:p>
        </p:txBody>
      </p:sp>
    </p:spTree>
    <p:extLst>
      <p:ext uri="{BB962C8B-B14F-4D97-AF65-F5344CB8AC3E}">
        <p14:creationId xmlns:p14="http://schemas.microsoft.com/office/powerpoint/2010/main" val="871357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55000"/>
            </a:schemeClr>
          </a:solidFill>
        </p:spPr>
        <p:txBody>
          <a:bodyPr/>
          <a:lstStyle/>
          <a:p>
            <a:r>
              <a:rPr lang="el-GR" dirty="0" smtClean="0">
                <a:solidFill>
                  <a:schemeClr val="bg1"/>
                </a:solidFill>
              </a:rPr>
              <a:t>Το πλαίσιο της μελέτης</a:t>
            </a:r>
            <a:endParaRPr lang="el-GR" dirty="0">
              <a:solidFill>
                <a:schemeClr val="bg1"/>
              </a:solidFill>
            </a:endParaRPr>
          </a:p>
        </p:txBody>
      </p:sp>
      <p:sp>
        <p:nvSpPr>
          <p:cNvPr id="4" name="Θέση περιεχομένου 3"/>
          <p:cNvSpPr>
            <a:spLocks noGrp="1"/>
          </p:cNvSpPr>
          <p:nvPr>
            <p:ph idx="1"/>
          </p:nvPr>
        </p:nvSpPr>
        <p:spPr>
          <a:xfrm>
            <a:off x="5183188" y="457201"/>
            <a:ext cx="6172200" cy="5403850"/>
          </a:xfrm>
          <a:solidFill>
            <a:schemeClr val="tx1">
              <a:alpha val="55000"/>
            </a:schemeClr>
          </a:solidFill>
        </p:spPr>
        <p:txBody>
          <a:bodyPr>
            <a:normAutofit/>
          </a:bodyPr>
          <a:lstStyle/>
          <a:p>
            <a:r>
              <a:rPr lang="en-US" dirty="0" smtClean="0">
                <a:solidFill>
                  <a:schemeClr val="bg1"/>
                </a:solidFill>
              </a:rPr>
              <a:t>H </a:t>
            </a:r>
            <a:r>
              <a:rPr lang="el-GR" dirty="0" smtClean="0">
                <a:solidFill>
                  <a:schemeClr val="bg1"/>
                </a:solidFill>
              </a:rPr>
              <a:t>μελέτη της Ελληνικής παραδοσιακής αρχιτεκτονικής εμπεριέχει συνήθως κάποιου είδους κυρίαρχο αφήγημα. Χρειάζεται μεγάλη προσοχή εάν κάποιος ζητά να αποφύγει τέτοιου είδους δύσκολες αιτιάσεις.</a:t>
            </a:r>
            <a:endParaRPr lang="el-GR" dirty="0">
              <a:solidFill>
                <a:schemeClr val="bg1"/>
              </a:solidFill>
            </a:endParaRPr>
          </a:p>
        </p:txBody>
      </p:sp>
      <p:sp>
        <p:nvSpPr>
          <p:cNvPr id="21" name="Θέση κειμένου 20"/>
          <p:cNvSpPr>
            <a:spLocks noGrp="1"/>
          </p:cNvSpPr>
          <p:nvPr>
            <p:ph type="body" sz="half" idx="2"/>
          </p:nvPr>
        </p:nvSpPr>
        <p:spPr>
          <a:solidFill>
            <a:schemeClr val="tx1">
              <a:alpha val="55000"/>
            </a:schemeClr>
          </a:solidFill>
        </p:spPr>
        <p:txBody>
          <a:bodyPr>
            <a:normAutofit/>
          </a:bodyPr>
          <a:lstStyle/>
          <a:p>
            <a:r>
              <a:rPr lang="el-GR" dirty="0" smtClean="0">
                <a:solidFill>
                  <a:schemeClr val="bg1"/>
                </a:solidFill>
              </a:rPr>
              <a:t>Ο Φιλιππίδης σημειώνει επίσης ότι ειδικά για την Ελλάδα, οι μελέτες που γίνονται συχνά κρύβουν πίσω τους ιδιαίτερες επιδιώξεις των μελετητών, όπως:</a:t>
            </a:r>
          </a:p>
          <a:p>
            <a:pPr marL="342900" indent="-342900">
              <a:buFont typeface="Arial" charset="-95"/>
              <a:buChar char="•"/>
            </a:pPr>
            <a:r>
              <a:rPr lang="el-GR" dirty="0" smtClean="0">
                <a:solidFill>
                  <a:schemeClr val="bg1"/>
                </a:solidFill>
              </a:rPr>
              <a:t>την κατάδειξη μιας ιστορικής συνέχειας που μας συνδέει απ’ ευθείας με τους αρχαίους Έλληνες,</a:t>
            </a:r>
          </a:p>
          <a:p>
            <a:pPr marL="342900" indent="-342900">
              <a:buFont typeface="Arial" charset="-95"/>
              <a:buChar char="•"/>
            </a:pPr>
            <a:r>
              <a:rPr lang="el-GR" dirty="0" smtClean="0">
                <a:solidFill>
                  <a:schemeClr val="bg1"/>
                </a:solidFill>
              </a:rPr>
              <a:t>την αναζήτηση μιας αυθεντικότητας για την σύγχρονη αρχιτεκτονική, </a:t>
            </a:r>
          </a:p>
          <a:p>
            <a:pPr marL="342900" indent="-342900">
              <a:buFont typeface="Arial" charset="-95"/>
              <a:buChar char="•"/>
            </a:pPr>
            <a:r>
              <a:rPr lang="el-GR" dirty="0" smtClean="0">
                <a:solidFill>
                  <a:schemeClr val="bg1"/>
                </a:solidFill>
              </a:rPr>
              <a:t>ή την ανάδειξη της μοναδικής αξίας της παραδοσιακής αρχιτεκτονικής έναντι της ξενόφερτης (π.χ. στην περίπτωση των αρχοντικών).</a:t>
            </a:r>
          </a:p>
        </p:txBody>
      </p:sp>
      <p:sp>
        <p:nvSpPr>
          <p:cNvPr id="6" name="TextBox 5"/>
          <p:cNvSpPr txBox="1"/>
          <p:nvPr/>
        </p:nvSpPr>
        <p:spPr>
          <a:xfrm>
            <a:off x="0" y="6519446"/>
            <a:ext cx="12192000" cy="338554"/>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n-US" sz="800" dirty="0" smtClean="0">
                <a:solidFill>
                  <a:schemeClr val="bg1"/>
                </a:solidFill>
              </a:rPr>
              <a:t>"</a:t>
            </a:r>
            <a:r>
              <a:rPr lang="en-US" sz="800" b="1" dirty="0">
                <a:solidFill>
                  <a:schemeClr val="bg1"/>
                </a:solidFill>
              </a:rPr>
              <a:t> </a:t>
            </a:r>
            <a:r>
              <a:rPr lang="en-US" sz="800" b="1" dirty="0" err="1">
                <a:solidFill>
                  <a:schemeClr val="bg1"/>
                </a:solidFill>
                <a:hlinkClick r:id="rId4"/>
              </a:rPr>
              <a:t>Origan</a:t>
            </a:r>
            <a:r>
              <a:rPr lang="en-US" sz="800" b="1" dirty="0">
                <a:solidFill>
                  <a:schemeClr val="bg1"/>
                </a:solidFill>
                <a:hlinkClick r:id="rId4"/>
              </a:rPr>
              <a:t> - </a:t>
            </a:r>
            <a:r>
              <a:rPr lang="en-US" sz="800" b="1" dirty="0" err="1">
                <a:solidFill>
                  <a:schemeClr val="bg1"/>
                </a:solidFill>
                <a:hlinkClick r:id="rId4"/>
              </a:rPr>
              <a:t>Dafnos</a:t>
            </a:r>
            <a:r>
              <a:rPr lang="en-US" sz="800" b="1" dirty="0">
                <a:solidFill>
                  <a:schemeClr val="bg1"/>
                </a:solidFill>
                <a:hlinkClick r:id="rId4"/>
              </a:rPr>
              <a:t> - </a:t>
            </a:r>
            <a:r>
              <a:rPr lang="en-US" sz="800" b="1" dirty="0" err="1">
                <a:solidFill>
                  <a:schemeClr val="bg1"/>
                </a:solidFill>
                <a:hlinkClick r:id="rId4"/>
              </a:rPr>
              <a:t>Grèce</a:t>
            </a:r>
            <a:r>
              <a:rPr lang="en-US" sz="800" b="1" dirty="0">
                <a:solidFill>
                  <a:schemeClr val="bg1"/>
                </a:solidFill>
                <a:hlinkClick r:id="rId4"/>
              </a:rPr>
              <a:t> </a:t>
            </a:r>
            <a:r>
              <a:rPr lang="en-US" sz="800" b="1" u="sng" dirty="0">
                <a:solidFill>
                  <a:schemeClr val="bg1"/>
                </a:solidFill>
                <a:hlinkClick r:id="rId4"/>
              </a:rPr>
              <a:t>#2 </a:t>
            </a:r>
            <a:r>
              <a:rPr lang="en-US" sz="800" dirty="0" smtClean="0">
                <a:solidFill>
                  <a:schemeClr val="bg1"/>
                </a:solidFill>
              </a:rPr>
              <a:t>" </a:t>
            </a:r>
            <a:r>
              <a:rPr lang="el-GR" sz="800" dirty="0" smtClean="0">
                <a:solidFill>
                  <a:schemeClr val="bg1"/>
                </a:solidFill>
              </a:rPr>
              <a:t>από τον </a:t>
            </a:r>
            <a:r>
              <a:rPr lang="en-US" sz="800" dirty="0" err="1">
                <a:solidFill>
                  <a:schemeClr val="bg1"/>
                </a:solidFill>
                <a:hlinkClick r:id="rId5"/>
              </a:rPr>
              <a:t>Jopa</a:t>
            </a:r>
            <a:r>
              <a:rPr lang="en-US" sz="800" dirty="0">
                <a:solidFill>
                  <a:schemeClr val="bg1"/>
                </a:solidFill>
                <a:hlinkClick r:id="rId5"/>
              </a:rPr>
              <a:t> </a:t>
            </a:r>
            <a:r>
              <a:rPr lang="en-US" sz="800" dirty="0" err="1">
                <a:solidFill>
                  <a:schemeClr val="bg1"/>
                </a:solidFill>
                <a:hlinkClick r:id="rId5"/>
              </a:rPr>
              <a:t>Elleul</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hr-HR" sz="800" b="1" dirty="0">
                <a:solidFill>
                  <a:schemeClr val="bg1"/>
                </a:solidFill>
                <a:hlinkClick r:id="rId6"/>
              </a:rPr>
              <a:t>CC BY-NC 2.0 </a:t>
            </a:r>
            <a:r>
              <a:rPr lang="hr-H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0566988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9743440" y="2974876"/>
            <a:ext cx="2448560" cy="2308324"/>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pPr algn="r"/>
            <a:r>
              <a:rPr lang="el-GR" sz="1000" dirty="0">
                <a:solidFill>
                  <a:schemeClr val="bg1"/>
                </a:solidFill>
              </a:rPr>
              <a:t>Τα ξυστά είναι διακοσμητικά σχήματα, </a:t>
            </a:r>
            <a:r>
              <a:rPr lang="el-GR" sz="1000" dirty="0" smtClean="0">
                <a:solidFill>
                  <a:schemeClr val="bg1"/>
                </a:solidFill>
              </a:rPr>
              <a:t>συνήθως γεωμετρικά, </a:t>
            </a:r>
            <a:r>
              <a:rPr lang="el-GR" sz="1000" dirty="0">
                <a:solidFill>
                  <a:schemeClr val="bg1"/>
                </a:solidFill>
              </a:rPr>
              <a:t>χαραγμένα και ξυσμένα πάνω σε φρέσκο κονίαμα στις προσόψεις κατοικιών και άλλων κτιρίων. Η τεχνική αυτή δεν επινοήθηκε, αλλά </a:t>
            </a:r>
            <a:r>
              <a:rPr lang="el-GR" sz="1000" dirty="0" err="1">
                <a:solidFill>
                  <a:schemeClr val="bg1"/>
                </a:solidFill>
              </a:rPr>
              <a:t>εισήχθηκε</a:t>
            </a:r>
            <a:r>
              <a:rPr lang="el-GR" sz="1000" dirty="0">
                <a:solidFill>
                  <a:schemeClr val="bg1"/>
                </a:solidFill>
              </a:rPr>
              <a:t> στη Χίο πιθανότατα από τη Γένουα της Ιταλίας την περίοδο που οι Γενουάτες κατείχαν το νησί</a:t>
            </a:r>
            <a:r>
              <a:rPr lang="el-GR" sz="1000" dirty="0" smtClean="0">
                <a:solidFill>
                  <a:schemeClr val="bg1"/>
                </a:solidFill>
              </a:rPr>
              <a:t>. Χαρακτηρίζουν ιδιαίτερα το χωριό Πυργί, ένα από τα λεγόμενα «</a:t>
            </a:r>
            <a:r>
              <a:rPr lang="el-GR" sz="1000" dirty="0" err="1" smtClean="0">
                <a:solidFill>
                  <a:schemeClr val="bg1"/>
                </a:solidFill>
              </a:rPr>
              <a:t>μαστιχοχώρια</a:t>
            </a:r>
            <a:r>
              <a:rPr lang="el-GR" sz="1000" dirty="0" smtClean="0">
                <a:solidFill>
                  <a:schemeClr val="bg1"/>
                </a:solidFill>
              </a:rPr>
              <a:t>».</a:t>
            </a:r>
          </a:p>
          <a:p>
            <a:pPr algn="r"/>
            <a:endParaRPr lang="el-GR" sz="1000" dirty="0" smtClean="0">
              <a:solidFill>
                <a:schemeClr val="bg1"/>
              </a:solidFill>
            </a:endParaRPr>
          </a:p>
          <a:p>
            <a:pPr algn="r"/>
            <a:r>
              <a:rPr lang="el-GR" sz="800" dirty="0" smtClean="0">
                <a:solidFill>
                  <a:schemeClr val="bg1"/>
                </a:solidFill>
              </a:rPr>
              <a:t>Μαυρογιάννης</a:t>
            </a:r>
            <a:r>
              <a:rPr lang="en-US" sz="800" dirty="0" smtClean="0">
                <a:solidFill>
                  <a:schemeClr val="bg1"/>
                </a:solidFill>
              </a:rPr>
              <a:t>, </a:t>
            </a:r>
            <a:r>
              <a:rPr lang="el-GR" sz="800" dirty="0" smtClean="0">
                <a:solidFill>
                  <a:schemeClr val="bg1"/>
                </a:solidFill>
              </a:rPr>
              <a:t>Ξενοφών</a:t>
            </a:r>
            <a:r>
              <a:rPr lang="en-US" sz="800" dirty="0" smtClean="0">
                <a:solidFill>
                  <a:schemeClr val="bg1"/>
                </a:solidFill>
              </a:rPr>
              <a:t>. ‘</a:t>
            </a:r>
            <a:r>
              <a:rPr lang="el-GR" sz="800" b="1" dirty="0" smtClean="0">
                <a:solidFill>
                  <a:schemeClr val="bg1"/>
                </a:solidFill>
                <a:hlinkClick r:id="rId4" invalidUrl="http://www.sa-snd.gr/docs-pdfs-xm/xm-oikia xk sto pyrgi chiou.jpg"/>
              </a:rPr>
              <a:t>Οικ</a:t>
            </a:r>
            <a:r>
              <a:rPr lang="el-GR" sz="800" b="1" dirty="0" smtClean="0">
                <a:solidFill>
                  <a:schemeClr val="bg1"/>
                </a:solidFill>
                <a:hlinkClick r:id="rId4" invalidUrl="http://www.sa-snd.gr/docs-pdfs-xm/xm-oikia xk sto pyrgi chiou.jpg"/>
              </a:rPr>
              <a:t>ία Κολόμβου στο Πυργί Χίου</a:t>
            </a:r>
            <a:r>
              <a:rPr lang="en-US" sz="800" dirty="0" smtClean="0">
                <a:solidFill>
                  <a:schemeClr val="bg1"/>
                </a:solidFill>
              </a:rPr>
              <a:t>.’</a:t>
            </a:r>
            <a:r>
              <a:rPr lang="el-GR" sz="800" dirty="0" smtClean="0">
                <a:solidFill>
                  <a:schemeClr val="bg1"/>
                </a:solidFill>
              </a:rPr>
              <a:t> </a:t>
            </a:r>
            <a:r>
              <a:rPr lang="en-US" sz="800" dirty="0" smtClean="0">
                <a:solidFill>
                  <a:schemeClr val="bg1"/>
                </a:solidFill>
              </a:rPr>
              <a:t>Blog</a:t>
            </a:r>
            <a:r>
              <a:rPr lang="en-US" sz="800" dirty="0">
                <a:solidFill>
                  <a:schemeClr val="bg1"/>
                </a:solidFill>
              </a:rPr>
              <a:t>. </a:t>
            </a:r>
            <a:r>
              <a:rPr lang="el-GR" sz="800" i="1" dirty="0">
                <a:solidFill>
                  <a:schemeClr val="bg1"/>
                </a:solidFill>
              </a:rPr>
              <a:t>'</a:t>
            </a:r>
            <a:r>
              <a:rPr lang="el-GR" sz="800" i="1" dirty="0" err="1">
                <a:solidFill>
                  <a:schemeClr val="bg1"/>
                </a:solidFill>
              </a:rPr>
              <a:t>δειά</a:t>
            </a:r>
            <a:r>
              <a:rPr lang="el-GR" sz="800" i="1" dirty="0">
                <a:solidFill>
                  <a:schemeClr val="bg1"/>
                </a:solidFill>
              </a:rPr>
              <a:t> </a:t>
            </a:r>
            <a:r>
              <a:rPr lang="el-GR" sz="800" i="1" dirty="0" err="1">
                <a:solidFill>
                  <a:schemeClr val="bg1"/>
                </a:solidFill>
              </a:rPr>
              <a:t>σ'ς</a:t>
            </a:r>
            <a:r>
              <a:rPr lang="el-GR" sz="800" i="1" dirty="0">
                <a:solidFill>
                  <a:schemeClr val="bg1"/>
                </a:solidFill>
              </a:rPr>
              <a:t>...! </a:t>
            </a:r>
            <a:r>
              <a:rPr lang="en-US" sz="800" dirty="0" smtClean="0">
                <a:solidFill>
                  <a:schemeClr val="bg1"/>
                </a:solidFill>
              </a:rPr>
              <a:t>, </a:t>
            </a:r>
            <a:r>
              <a:rPr lang="el-GR" sz="800" dirty="0" err="1" smtClean="0">
                <a:solidFill>
                  <a:schemeClr val="bg1"/>
                </a:solidFill>
              </a:rPr>
              <a:t>χ.η</a:t>
            </a:r>
            <a:r>
              <a:rPr lang="en-US" sz="800" dirty="0" smtClean="0">
                <a:solidFill>
                  <a:schemeClr val="bg1"/>
                </a:solidFill>
              </a:rPr>
              <a:t>.</a:t>
            </a:r>
            <a:r>
              <a:rPr lang="el-GR" sz="800" dirty="0" smtClean="0">
                <a:solidFill>
                  <a:schemeClr val="bg1"/>
                </a:solidFill>
              </a:rPr>
              <a:t> </a:t>
            </a:r>
            <a:r>
              <a:rPr lang="en-US" sz="800" dirty="0">
                <a:solidFill>
                  <a:schemeClr val="bg1"/>
                </a:solidFill>
                <a:hlinkClick r:id="rId5"/>
              </a:rPr>
              <a:t>http://</a:t>
            </a:r>
            <a:r>
              <a:rPr lang="en-US" sz="800" dirty="0" smtClean="0">
                <a:solidFill>
                  <a:schemeClr val="bg1"/>
                </a:solidFill>
                <a:hlinkClick r:id="rId5"/>
              </a:rPr>
              <a:t>www.sa-snd.gr/dias.htm</a:t>
            </a:r>
            <a:r>
              <a:rPr lang="el-GR" sz="800" dirty="0" smtClean="0">
                <a:solidFill>
                  <a:schemeClr val="bg1"/>
                </a:solidFill>
              </a:rPr>
              <a:t> </a:t>
            </a:r>
            <a:endParaRPr lang="en-US" sz="800" dirty="0">
              <a:solidFill>
                <a:schemeClr val="bg1"/>
              </a:solidFill>
            </a:endParaRPr>
          </a:p>
        </p:txBody>
      </p:sp>
    </p:spTree>
    <p:extLst>
      <p:ext uri="{BB962C8B-B14F-4D97-AF65-F5344CB8AC3E}">
        <p14:creationId xmlns:p14="http://schemas.microsoft.com/office/powerpoint/2010/main" val="16126942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4985028"/>
            <a:ext cx="3332480" cy="1415772"/>
          </a:xfrm>
          <a:prstGeom prst="rect">
            <a:avLst/>
          </a:prstGeom>
          <a:solidFill>
            <a:schemeClr val="tx1">
              <a:alpha val="40000"/>
            </a:schemeClr>
          </a:solidFill>
        </p:spPr>
        <p:txBody>
          <a:bodyPr wrap="square" rtlCol="0" anchor="t">
            <a:spAutoFit/>
          </a:bodyPr>
          <a:lstStyle/>
          <a:p>
            <a:r>
              <a:rPr lang="el-GR" sz="1000" dirty="0" smtClean="0">
                <a:solidFill>
                  <a:schemeClr val="bg1"/>
                </a:solidFill>
              </a:rPr>
              <a:t>Βοτσαλωτό δάπεδο (</a:t>
            </a:r>
            <a:r>
              <a:rPr lang="el-GR" sz="1000" dirty="0" err="1" smtClean="0">
                <a:solidFill>
                  <a:schemeClr val="bg1"/>
                </a:solidFill>
              </a:rPr>
              <a:t>χοκλάκια</a:t>
            </a:r>
            <a:r>
              <a:rPr lang="el-GR" sz="1000" dirty="0" smtClean="0">
                <a:solidFill>
                  <a:schemeClr val="bg1"/>
                </a:solidFill>
              </a:rPr>
              <a:t>) στην Κοσκινού της Ρόδου. Η τεχνική γίνεται κατά κανόνα με άσπρα και μαύρα βότσαλα (ενίοτε και κόκκινα και πράσινα συμπληρωματικά στο κεντρικό θέμα) τα οποία τοποθετούνται με την στενή τους πλευρά για να δημιουργήσουν περίτεχνα μωσαϊκά σχέδια.</a:t>
            </a:r>
          </a:p>
          <a:p>
            <a:endParaRPr lang="el-GR" sz="1000" dirty="0" smtClean="0">
              <a:solidFill>
                <a:schemeClr val="bg1"/>
              </a:solidFill>
            </a:endParaRPr>
          </a:p>
          <a:p>
            <a:r>
              <a:rPr lang="en-US" sz="800" dirty="0" smtClean="0">
                <a:solidFill>
                  <a:schemeClr val="bg1"/>
                </a:solidFill>
              </a:rPr>
              <a:t>"</a:t>
            </a:r>
            <a:r>
              <a:rPr lang="en-US" sz="800" b="1" dirty="0" err="1">
                <a:solidFill>
                  <a:schemeClr val="bg1"/>
                </a:solidFill>
                <a:hlinkClick r:id="rId4"/>
              </a:rPr>
              <a:t>Choklakia</a:t>
            </a:r>
            <a:r>
              <a:rPr lang="en-US" sz="800" b="1" dirty="0">
                <a:solidFill>
                  <a:schemeClr val="bg1"/>
                </a:solidFill>
                <a:hlinkClick r:id="rId4"/>
              </a:rPr>
              <a:t> Mosaic, </a:t>
            </a:r>
            <a:r>
              <a:rPr lang="en-US" sz="800" b="1" dirty="0" err="1">
                <a:solidFill>
                  <a:schemeClr val="bg1"/>
                </a:solidFill>
                <a:hlinkClick r:id="rId4"/>
              </a:rPr>
              <a:t>Koskinou</a:t>
            </a:r>
            <a:r>
              <a:rPr lang="en-US" sz="800" dirty="0" smtClean="0">
                <a:solidFill>
                  <a:schemeClr val="bg1"/>
                </a:solidFill>
              </a:rPr>
              <a:t>" </a:t>
            </a:r>
            <a:r>
              <a:rPr lang="el-GR" sz="800" dirty="0" smtClean="0">
                <a:solidFill>
                  <a:schemeClr val="bg1"/>
                </a:solidFill>
              </a:rPr>
              <a:t>από την </a:t>
            </a:r>
            <a:r>
              <a:rPr lang="en-US" sz="800" dirty="0" err="1">
                <a:solidFill>
                  <a:schemeClr val="bg1"/>
                </a:solidFill>
              </a:rPr>
              <a:t>Heba</a:t>
            </a:r>
            <a:r>
              <a:rPr lang="en-US" sz="800" dirty="0">
                <a:solidFill>
                  <a:schemeClr val="bg1"/>
                </a:solidFill>
              </a:rPr>
              <a:t> </a:t>
            </a:r>
            <a:r>
              <a:rPr lang="en-US" sz="800" dirty="0" err="1">
                <a:solidFill>
                  <a:schemeClr val="bg1"/>
                </a:solidFill>
              </a:rPr>
              <a:t>Gamal</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hr-HR" sz="800" b="1" dirty="0">
                <a:solidFill>
                  <a:schemeClr val="bg1"/>
                </a:solidFill>
                <a:hlinkClick r:id="rId5"/>
              </a:rPr>
              <a:t>CC BY-NC </a:t>
            </a:r>
            <a:r>
              <a:rPr lang="hr-H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0879069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alpha val="40000"/>
            </a:schemeClr>
          </a:solidFill>
        </p:spPr>
        <p:txBody>
          <a:bodyPr/>
          <a:lstStyle/>
          <a:p>
            <a:r>
              <a:rPr lang="el-GR" dirty="0" smtClean="0">
                <a:solidFill>
                  <a:schemeClr val="bg1"/>
                </a:solidFill>
              </a:rPr>
              <a:t>Οι αποκλίσεις</a:t>
            </a:r>
            <a:endParaRPr lang="en-US" dirty="0"/>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smtClean="0">
                <a:solidFill>
                  <a:schemeClr val="bg1"/>
                </a:solidFill>
              </a:rPr>
              <a:t>Παρόλη την μορφολογική απόκλιση, τα σπίτια που συγγενεύουν φανερά με εκείνα της ενδοχώρας συνεχίζουν σε να εμφανίζουν την νησιωτική τους καταγωγή, είτε σε λεπτομέρειές τους (π.χ. </a:t>
            </a:r>
            <a:r>
              <a:rPr lang="el-GR" dirty="0" err="1" smtClean="0">
                <a:solidFill>
                  <a:schemeClr val="bg1"/>
                </a:solidFill>
              </a:rPr>
              <a:t>περίθυρα</a:t>
            </a:r>
            <a:r>
              <a:rPr lang="el-GR" dirty="0" smtClean="0">
                <a:solidFill>
                  <a:schemeClr val="bg1"/>
                </a:solidFill>
              </a:rPr>
              <a:t>), είτε ως προς την γενική τους διάταξη και την διάρθρωση των χώρων τους. </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normAutofit/>
          </a:bodyPr>
          <a:lstStyle/>
          <a:p>
            <a:r>
              <a:rPr lang="el-GR" dirty="0" smtClean="0">
                <a:solidFill>
                  <a:schemeClr val="bg1"/>
                </a:solidFill>
              </a:rPr>
              <a:t>Παρότι ο νησιωτικός χώρος είναι σχετικά ομοιογενής τυπολογικά και λειτουργικά, σε αρκετές περιπτώσεις βλέπουμε μορφολογικές και κατασκευαστικές επιρροές που οφείλουν να αποδίδονται στον εγγύς ηπειρωτικό χώρο.</a:t>
            </a:r>
          </a:p>
          <a:p>
            <a:r>
              <a:rPr lang="el-GR" dirty="0" smtClean="0">
                <a:solidFill>
                  <a:schemeClr val="bg1"/>
                </a:solidFill>
              </a:rPr>
              <a:t>Ειδικά στον χώρο του Ανατολικού και Βόρειου Αιγαίου συναντάμε όχι μόνο επικλινείς στέγες αλλά και τυπολογικές συγγένειες με τα σπίτια της ενδοχώρας όπως χαγιάτια και </a:t>
            </a:r>
            <a:r>
              <a:rPr lang="el-GR" dirty="0" err="1" smtClean="0">
                <a:solidFill>
                  <a:schemeClr val="bg1"/>
                </a:solidFill>
              </a:rPr>
              <a:t>σαχνισιά</a:t>
            </a:r>
            <a:r>
              <a:rPr lang="el-GR" dirty="0" smtClean="0">
                <a:solidFill>
                  <a:schemeClr val="bg1"/>
                </a:solidFill>
              </a:rPr>
              <a:t>.</a:t>
            </a:r>
            <a:r>
              <a:rPr lang="en-US" dirty="0" smtClean="0">
                <a:solidFill>
                  <a:schemeClr val="bg1"/>
                </a:solidFill>
              </a:rPr>
              <a:t> </a:t>
            </a:r>
            <a:r>
              <a:rPr lang="el-GR" dirty="0" smtClean="0">
                <a:solidFill>
                  <a:schemeClr val="bg1"/>
                </a:solidFill>
              </a:rPr>
              <a:t>Ακόμα κι έτσι όμως, τα σπίτια των νήσων δεν παύουν να εμφανίζονται σαν εξελικτικές μορφές των βασικών τύπων.</a:t>
            </a:r>
            <a:endParaRPr lang="en-US" dirty="0">
              <a:solidFill>
                <a:schemeClr val="bg1"/>
              </a:solidFill>
            </a:endParaRPr>
          </a:p>
        </p:txBody>
      </p:sp>
      <p:sp>
        <p:nvSpPr>
          <p:cNvPr id="7" name="TextBox 6"/>
          <p:cNvSpPr txBox="1"/>
          <p:nvPr/>
        </p:nvSpPr>
        <p:spPr>
          <a:xfrm>
            <a:off x="5183188" y="6519446"/>
            <a:ext cx="6172200" cy="338554"/>
          </a:xfrm>
          <a:prstGeom prst="rect">
            <a:avLst/>
          </a:prstGeom>
          <a:gradFill>
            <a:gsLst>
              <a:gs pos="0">
                <a:schemeClr val="tx1">
                  <a:alpha val="40000"/>
                </a:schemeClr>
              </a:gs>
              <a:gs pos="100000">
                <a:schemeClr val="tx1">
                  <a:alpha val="20000"/>
                </a:schemeClr>
              </a:gs>
            </a:gsLst>
            <a:lin ang="5400000" scaled="1"/>
          </a:gradFill>
        </p:spPr>
        <p:txBody>
          <a:bodyPr wrap="square" rtlCol="0">
            <a:spAutoFit/>
          </a:bodyPr>
          <a:lstStyle/>
          <a:p>
            <a:pPr algn="r"/>
            <a:r>
              <a:rPr lang="en-US" sz="800" dirty="0" smtClean="0">
                <a:solidFill>
                  <a:schemeClr val="bg1"/>
                </a:solidFill>
              </a:rPr>
              <a:t>“</a:t>
            </a:r>
            <a:r>
              <a:rPr lang="en-US" sz="800" b="1" dirty="0">
                <a:solidFill>
                  <a:schemeClr val="bg1"/>
                </a:solidFill>
                <a:hlinkClick r:id="rId4"/>
              </a:rPr>
              <a:t>Samos </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Bruno </a:t>
            </a:r>
            <a:r>
              <a:rPr lang="en-US" sz="800" dirty="0" err="1">
                <a:solidFill>
                  <a:schemeClr val="bg1"/>
                </a:solidFill>
                <a:hlinkClick r:id="rId5"/>
              </a:rPr>
              <a:t>Sarlandie</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6"/>
              </a:rPr>
              <a:t>CC BY-NC-ND </a:t>
            </a:r>
            <a:r>
              <a:rPr lang="tr-TR" sz="800" b="1" dirty="0" smtClean="0">
                <a:solidFill>
                  <a:schemeClr val="bg1"/>
                </a:solidFill>
                <a:hlinkClick r:id="rId6"/>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164978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33440" y="1137920"/>
            <a:ext cx="6258560" cy="4693920"/>
          </a:xfrm>
          <a:prstGeom prst="rect">
            <a:avLst/>
          </a:prstGeom>
        </p:spPr>
      </p:pic>
      <p:sp>
        <p:nvSpPr>
          <p:cNvPr id="4" name="TextBox 3"/>
          <p:cNvSpPr txBox="1"/>
          <p:nvPr/>
        </p:nvSpPr>
        <p:spPr>
          <a:xfrm>
            <a:off x="182880" y="3800515"/>
            <a:ext cx="1666126" cy="2031325"/>
          </a:xfrm>
          <a:prstGeom prst="rect">
            <a:avLst/>
          </a:prstGeom>
          <a:noFill/>
        </p:spPr>
        <p:txBody>
          <a:bodyPr wrap="square" rtlCol="0" anchor="b">
            <a:spAutoFit/>
          </a:bodyPr>
          <a:lstStyle/>
          <a:p>
            <a:r>
              <a:rPr lang="el-GR" sz="1050" dirty="0" smtClean="0"/>
              <a:t>Θεολόγος, Θάσος. Τα γενικά μορφολογικά χαρακτηριστικά των δύο κτιρίων απηχούν εκείνα του συγγενούς Βορειοελλαδικού χώρου. Ωστόσο τα τοξωτά στοιχεία των ανοιγμάτων συνδέονται με την εγχώρια </a:t>
            </a:r>
            <a:r>
              <a:rPr lang="el-GR" sz="1050" dirty="0" err="1" smtClean="0"/>
              <a:t>κτιριοδομική</a:t>
            </a:r>
            <a:r>
              <a:rPr lang="el-GR" sz="1050" dirty="0" smtClean="0"/>
              <a:t> παράδοση της Θάσου.</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67539" y="1137920"/>
            <a:ext cx="3847368" cy="4693920"/>
          </a:xfrm>
          <a:prstGeom prst="rect">
            <a:avLst/>
          </a:prstGeom>
        </p:spPr>
      </p:pic>
      <p:sp>
        <p:nvSpPr>
          <p:cNvPr id="6" name="TextBox 5"/>
          <p:cNvSpPr txBox="1"/>
          <p:nvPr/>
        </p:nvSpPr>
        <p:spPr>
          <a:xfrm>
            <a:off x="9760373" y="5831840"/>
            <a:ext cx="2431627" cy="338554"/>
          </a:xfrm>
          <a:prstGeom prst="rect">
            <a:avLst/>
          </a:prstGeom>
          <a:noFill/>
        </p:spPr>
        <p:txBody>
          <a:bodyPr wrap="square" rtlCol="0">
            <a:spAutoFit/>
          </a:bodyPr>
          <a:lstStyle/>
          <a:p>
            <a:pPr algn="r"/>
            <a:r>
              <a:rPr lang="en-US" sz="800" dirty="0" smtClean="0"/>
              <a:t>“</a:t>
            </a:r>
            <a:r>
              <a:rPr lang="en-US" sz="800" b="1" dirty="0">
                <a:hlinkClick r:id="rId4"/>
              </a:rPr>
              <a:t>178 </a:t>
            </a:r>
            <a:r>
              <a:rPr lang="en-US" sz="800" b="1" dirty="0" err="1">
                <a:hlinkClick r:id="rId4"/>
              </a:rPr>
              <a:t>Theologos</a:t>
            </a:r>
            <a:r>
              <a:rPr lang="en-US" sz="800" dirty="0" smtClean="0"/>
              <a:t>" </a:t>
            </a:r>
            <a:r>
              <a:rPr lang="el-GR" sz="800" dirty="0"/>
              <a:t>από τον </a:t>
            </a:r>
            <a:r>
              <a:rPr lang="en-US" sz="800" dirty="0" err="1">
                <a:hlinkClick r:id="rId5"/>
              </a:rPr>
              <a:t>jdujic</a:t>
            </a:r>
            <a:r>
              <a:rPr lang="en-US" sz="800" dirty="0" smtClean="0"/>
              <a:t>.</a:t>
            </a:r>
            <a:endParaRPr lang="el-GR" sz="800" dirty="0"/>
          </a:p>
          <a:p>
            <a:pPr algn="r"/>
            <a:r>
              <a:rPr lang="el-GR" sz="800" dirty="0"/>
              <a:t>Υπό την άδεια </a:t>
            </a:r>
            <a:r>
              <a:rPr lang="pt-BR" sz="800" b="1" dirty="0">
                <a:hlinkClick r:id="rId6"/>
              </a:rPr>
              <a:t>CC BY-SA </a:t>
            </a:r>
            <a:r>
              <a:rPr lang="pt-BR" sz="800" b="1" dirty="0" smtClean="0">
                <a:hlinkClick r:id="rId6"/>
              </a:rPr>
              <a:t>2.0</a:t>
            </a:r>
            <a:r>
              <a:rPr lang="el-GR" sz="800" b="1" dirty="0" smtClean="0"/>
              <a:t> </a:t>
            </a:r>
            <a:r>
              <a:rPr lang="el-GR" sz="800" dirty="0" smtClean="0"/>
              <a:t>μέσω </a:t>
            </a:r>
            <a:r>
              <a:rPr lang="en-US" sz="800" dirty="0" smtClean="0"/>
              <a:t>Flickr</a:t>
            </a:r>
            <a:endParaRPr lang="el-GR" sz="800" dirty="0"/>
          </a:p>
        </p:txBody>
      </p:sp>
      <p:sp>
        <p:nvSpPr>
          <p:cNvPr id="7" name="TextBox 6"/>
          <p:cNvSpPr txBox="1"/>
          <p:nvPr/>
        </p:nvSpPr>
        <p:spPr>
          <a:xfrm>
            <a:off x="3383280" y="5831840"/>
            <a:ext cx="2431627" cy="338554"/>
          </a:xfrm>
          <a:prstGeom prst="rect">
            <a:avLst/>
          </a:prstGeom>
          <a:noFill/>
        </p:spPr>
        <p:txBody>
          <a:bodyPr wrap="square" rtlCol="0">
            <a:spAutoFit/>
          </a:bodyPr>
          <a:lstStyle/>
          <a:p>
            <a:pPr algn="r"/>
            <a:r>
              <a:rPr lang="en-US" sz="800" dirty="0" smtClean="0"/>
              <a:t>“</a:t>
            </a:r>
            <a:r>
              <a:rPr lang="en-US" sz="800" b="1" dirty="0">
                <a:hlinkClick r:id="rId7"/>
              </a:rPr>
              <a:t>182 </a:t>
            </a:r>
            <a:r>
              <a:rPr lang="en-US" sz="800" b="1" dirty="0" err="1">
                <a:hlinkClick r:id="rId7"/>
              </a:rPr>
              <a:t>Theologos</a:t>
            </a:r>
            <a:r>
              <a:rPr lang="en-US" sz="800" dirty="0" smtClean="0"/>
              <a:t>" </a:t>
            </a:r>
            <a:r>
              <a:rPr lang="el-GR" sz="800" dirty="0"/>
              <a:t>από τον </a:t>
            </a:r>
            <a:r>
              <a:rPr lang="en-US" sz="800" dirty="0" err="1">
                <a:hlinkClick r:id="rId5"/>
              </a:rPr>
              <a:t>jdujic</a:t>
            </a:r>
            <a:r>
              <a:rPr lang="en-US" sz="800" dirty="0" smtClean="0"/>
              <a:t>.</a:t>
            </a:r>
            <a:endParaRPr lang="el-GR" sz="800" dirty="0"/>
          </a:p>
          <a:p>
            <a:pPr algn="r"/>
            <a:r>
              <a:rPr lang="el-GR" sz="800" dirty="0"/>
              <a:t>Υπό την άδεια </a:t>
            </a:r>
            <a:r>
              <a:rPr lang="pt-BR" sz="800" b="1" dirty="0">
                <a:hlinkClick r:id="rId6"/>
              </a:rPr>
              <a:t>CC BY-SA </a:t>
            </a:r>
            <a:r>
              <a:rPr lang="pt-BR" sz="800" b="1" dirty="0" smtClean="0">
                <a:hlinkClick r:id="rId6"/>
              </a:rPr>
              <a:t>2.0</a:t>
            </a:r>
            <a:r>
              <a:rPr lang="el-GR" sz="800" b="1" dirty="0" smtClean="0"/>
              <a:t> </a:t>
            </a:r>
            <a:r>
              <a:rPr lang="el-GR" sz="800" dirty="0" smtClean="0"/>
              <a:t>μέσω </a:t>
            </a:r>
            <a:r>
              <a:rPr lang="en-US" sz="800" dirty="0" smtClean="0"/>
              <a:t>Flickr</a:t>
            </a:r>
            <a:endParaRPr lang="el-GR" sz="800" dirty="0"/>
          </a:p>
        </p:txBody>
      </p:sp>
    </p:spTree>
    <p:extLst>
      <p:ext uri="{BB962C8B-B14F-4D97-AF65-F5344CB8AC3E}">
        <p14:creationId xmlns:p14="http://schemas.microsoft.com/office/powerpoint/2010/main" val="456489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0" y="5121870"/>
            <a:ext cx="2590800" cy="923330"/>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r>
              <a:rPr lang="el-GR" sz="1000" dirty="0" smtClean="0">
                <a:solidFill>
                  <a:schemeClr val="bg1"/>
                </a:solidFill>
              </a:rPr>
              <a:t>Σκάλα Ποταμιάς, Θάσος.</a:t>
            </a:r>
          </a:p>
          <a:p>
            <a:r>
              <a:rPr lang="el-GR" sz="1000" dirty="0" smtClean="0">
                <a:solidFill>
                  <a:schemeClr val="bg1"/>
                </a:solidFill>
              </a:rPr>
              <a:t>Τα τοξωτά στοιχεία απηχούν την εγχώρια </a:t>
            </a:r>
            <a:r>
              <a:rPr lang="el-GR" sz="1000" dirty="0" err="1" smtClean="0">
                <a:solidFill>
                  <a:schemeClr val="bg1"/>
                </a:solidFill>
              </a:rPr>
              <a:t>κτιριοδομική</a:t>
            </a:r>
            <a:r>
              <a:rPr lang="el-GR" sz="1000" dirty="0" smtClean="0">
                <a:solidFill>
                  <a:schemeClr val="bg1"/>
                </a:solidFill>
              </a:rPr>
              <a:t> παράδοση.</a:t>
            </a:r>
          </a:p>
          <a:p>
            <a:r>
              <a:rPr lang="en-US" sz="800" dirty="0" smtClean="0">
                <a:solidFill>
                  <a:schemeClr val="bg1"/>
                </a:solidFill>
              </a:rPr>
              <a:t>“</a:t>
            </a:r>
            <a:r>
              <a:rPr lang="en-US" sz="800" b="1" dirty="0">
                <a:solidFill>
                  <a:schemeClr val="bg1"/>
                </a:solidFill>
                <a:hlinkClick r:id="rId3"/>
              </a:rPr>
              <a:t>THASSOS .SCALA POTAMIA . HEALTH &amp; SAFETY GUIDE</a:t>
            </a:r>
            <a:r>
              <a:rPr lang="en-US" sz="800" b="1" dirty="0">
                <a:solidFill>
                  <a:schemeClr val="bg1"/>
                </a:solidFill>
              </a:rPr>
              <a:t>.</a:t>
            </a:r>
            <a:r>
              <a:rPr lang="en-US" sz="800" dirty="0" smtClean="0">
                <a:solidFill>
                  <a:schemeClr val="bg1"/>
                </a:solidFill>
              </a:rPr>
              <a:t>" </a:t>
            </a:r>
            <a:r>
              <a:rPr lang="el-GR" sz="800" dirty="0">
                <a:solidFill>
                  <a:schemeClr val="bg1"/>
                </a:solidFill>
              </a:rPr>
              <a:t>από τον </a:t>
            </a:r>
            <a:r>
              <a:rPr lang="en-US" sz="800" dirty="0" smtClean="0">
                <a:solidFill>
                  <a:schemeClr val="bg1"/>
                </a:solidFill>
                <a:hlinkClick r:id="rId4"/>
              </a:rPr>
              <a:t>Ronald Saunders</a:t>
            </a:r>
            <a:r>
              <a:rPr lang="en-US" sz="800" dirty="0" smtClean="0">
                <a:solidFill>
                  <a:schemeClr val="bg1"/>
                </a:solidFill>
              </a:rPr>
              <a:t>.</a:t>
            </a:r>
            <a:endParaRPr lang="el-GR" sz="800" dirty="0">
              <a:solidFill>
                <a:schemeClr val="bg1"/>
              </a:solidFill>
            </a:endParaRPr>
          </a:p>
          <a:p>
            <a:r>
              <a:rPr lang="el-GR" sz="800" dirty="0">
                <a:solidFill>
                  <a:schemeClr val="bg1"/>
                </a:solidFill>
              </a:rPr>
              <a:t>Υπό την άδεια </a:t>
            </a:r>
            <a:r>
              <a:rPr lang="pt-BR" sz="800" b="1" dirty="0">
                <a:solidFill>
                  <a:schemeClr val="bg1"/>
                </a:solidFill>
                <a:hlinkClick r:id="rId5"/>
              </a:rPr>
              <a:t>CC BY-SA 2.0</a:t>
            </a:r>
            <a:r>
              <a:rPr lang="el-GR" sz="800" b="1" dirty="0" smtClean="0">
                <a:solidFill>
                  <a:schemeClr val="bg1"/>
                </a:solidFill>
                <a:hlinkClick r:id="rId5"/>
              </a:rPr>
              <a:t> </a:t>
            </a:r>
            <a:r>
              <a:rPr lang="el-GR" sz="800" dirty="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5693128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9184640" y="5700693"/>
            <a:ext cx="3007360" cy="954107"/>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pPr algn="r"/>
            <a:r>
              <a:rPr lang="el-GR" sz="1000" dirty="0" smtClean="0">
                <a:solidFill>
                  <a:schemeClr val="bg1"/>
                </a:solidFill>
              </a:rPr>
              <a:t>Σπίτια στην Σάμο, φανερά επηρεασμένα από την μορφολογία και την τυπολογία των κτισμάτων της ενδοχώρας (χαγιάτι, </a:t>
            </a:r>
            <a:r>
              <a:rPr lang="el-GR" sz="1000" dirty="0" err="1" smtClean="0">
                <a:solidFill>
                  <a:schemeClr val="bg1"/>
                </a:solidFill>
              </a:rPr>
              <a:t>δίρριχτη</a:t>
            </a:r>
            <a:r>
              <a:rPr lang="el-GR" sz="1000" dirty="0" smtClean="0">
                <a:solidFill>
                  <a:schemeClr val="bg1"/>
                </a:solidFill>
              </a:rPr>
              <a:t> στέγη, </a:t>
            </a:r>
            <a:r>
              <a:rPr lang="el-GR" sz="1000" dirty="0" err="1" smtClean="0">
                <a:solidFill>
                  <a:schemeClr val="bg1"/>
                </a:solidFill>
              </a:rPr>
              <a:t>κ.ο.κ.</a:t>
            </a:r>
            <a:r>
              <a:rPr lang="el-GR" sz="1000" dirty="0" smtClean="0">
                <a:solidFill>
                  <a:schemeClr val="bg1"/>
                </a:solidFill>
              </a:rPr>
              <a:t>)</a:t>
            </a:r>
          </a:p>
          <a:p>
            <a:pPr algn="r"/>
            <a:endParaRPr lang="el-GR" sz="1000" dirty="0" smtClean="0">
              <a:solidFill>
                <a:schemeClr val="bg1"/>
              </a:solidFill>
            </a:endParaRPr>
          </a:p>
          <a:p>
            <a:pPr algn="r"/>
            <a:r>
              <a:rPr lang="en-US" sz="800" dirty="0">
                <a:solidFill>
                  <a:schemeClr val="bg1"/>
                </a:solidFill>
              </a:rPr>
              <a:t>“</a:t>
            </a:r>
            <a:r>
              <a:rPr lang="en-US" sz="800" b="1" dirty="0">
                <a:solidFill>
                  <a:schemeClr val="bg1"/>
                </a:solidFill>
                <a:hlinkClick r:id="rId3"/>
              </a:rPr>
              <a:t>Samos </a:t>
            </a:r>
            <a:r>
              <a:rPr lang="en-US" sz="800" dirty="0">
                <a:solidFill>
                  <a:schemeClr val="bg1"/>
                </a:solidFill>
              </a:rPr>
              <a:t>" </a:t>
            </a:r>
            <a:r>
              <a:rPr lang="el-GR" sz="800" dirty="0">
                <a:solidFill>
                  <a:schemeClr val="bg1"/>
                </a:solidFill>
              </a:rPr>
              <a:t>από τον </a:t>
            </a:r>
            <a:r>
              <a:rPr lang="en-US" sz="800" dirty="0">
                <a:solidFill>
                  <a:schemeClr val="bg1"/>
                </a:solidFill>
                <a:hlinkClick r:id="rId4"/>
              </a:rPr>
              <a:t>Bruno Sarlandie</a:t>
            </a:r>
            <a:r>
              <a:rPr lang="en-US" sz="800" dirty="0">
                <a:solidFill>
                  <a:schemeClr val="bg1"/>
                </a:solidFill>
              </a:rPr>
              <a:t>.</a:t>
            </a:r>
            <a:endParaRPr lang="el-GR" sz="800" dirty="0">
              <a:solidFill>
                <a:schemeClr val="bg1"/>
              </a:solidFill>
            </a:endParaRPr>
          </a:p>
          <a:p>
            <a:pPr algn="r"/>
            <a:r>
              <a:rPr lang="el-GR" sz="800" dirty="0">
                <a:solidFill>
                  <a:schemeClr val="bg1"/>
                </a:solidFill>
              </a:rPr>
              <a:t>Υπό την άδεια </a:t>
            </a:r>
            <a:r>
              <a:rPr lang="tr-TR" sz="800" b="1" dirty="0">
                <a:solidFill>
                  <a:schemeClr val="bg1"/>
                </a:solidFill>
                <a:hlinkClick r:id="rId5"/>
              </a:rPr>
              <a:t>CC BY-NC-ND 2.0</a:t>
            </a:r>
            <a:r>
              <a:rPr lang="el-GR" sz="800" b="1" dirty="0">
                <a:solidFill>
                  <a:schemeClr val="bg1"/>
                </a:solidFill>
              </a:rPr>
              <a:t> </a:t>
            </a:r>
            <a:r>
              <a:rPr lang="el-GR" sz="800" dirty="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666984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9347200" y="2207141"/>
            <a:ext cx="2844800" cy="800219"/>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pPr algn="r"/>
            <a:r>
              <a:rPr lang="el-GR" sz="1000" dirty="0" smtClean="0">
                <a:solidFill>
                  <a:schemeClr val="bg1"/>
                </a:solidFill>
              </a:rPr>
              <a:t>Παραδοσιακό σπίτι στην Χώρα της Σαμοθράκης.</a:t>
            </a:r>
          </a:p>
          <a:p>
            <a:pPr algn="r"/>
            <a:endParaRPr lang="el-GR" sz="1000" dirty="0" smtClean="0">
              <a:solidFill>
                <a:schemeClr val="bg1"/>
              </a:solidFill>
            </a:endParaRPr>
          </a:p>
          <a:p>
            <a:pPr algn="r"/>
            <a:r>
              <a:rPr lang="en-US" sz="800" dirty="0" smtClean="0">
                <a:solidFill>
                  <a:schemeClr val="bg1"/>
                </a:solidFill>
              </a:rPr>
              <a:t>“</a:t>
            </a:r>
            <a:r>
              <a:rPr lang="el-GR" sz="800" b="1" dirty="0">
                <a:solidFill>
                  <a:schemeClr val="bg1"/>
                </a:solidFill>
                <a:hlinkClick r:id="rId3"/>
              </a:rPr>
              <a:t>Παραδοσιακό σπίτι στη Χώρα</a:t>
            </a:r>
            <a:r>
              <a:rPr lang="en-US" sz="800" b="1" dirty="0" smtClean="0">
                <a:solidFill>
                  <a:schemeClr val="bg1"/>
                </a:solidFill>
              </a:rPr>
              <a:t>.</a:t>
            </a:r>
            <a:r>
              <a:rPr lang="en-US" sz="800" dirty="0" smtClean="0">
                <a:solidFill>
                  <a:schemeClr val="bg1"/>
                </a:solidFill>
              </a:rPr>
              <a:t>" </a:t>
            </a:r>
            <a:r>
              <a:rPr lang="el-GR" sz="800" dirty="0">
                <a:solidFill>
                  <a:schemeClr val="bg1"/>
                </a:solidFill>
              </a:rPr>
              <a:t>από τον </a:t>
            </a:r>
            <a:r>
              <a:rPr lang="el-GR" sz="800" dirty="0" smtClean="0">
                <a:solidFill>
                  <a:schemeClr val="bg1"/>
                </a:solidFill>
              </a:rPr>
              <a:t>Αλέξανδρος</a:t>
            </a:r>
            <a:endParaRPr lang="el-GR" sz="800" dirty="0">
              <a:solidFill>
                <a:schemeClr val="bg1"/>
              </a:solidFill>
            </a:endParaRPr>
          </a:p>
          <a:p>
            <a:pPr algn="r"/>
            <a:r>
              <a:rPr lang="el-GR" sz="800" dirty="0">
                <a:solidFill>
                  <a:schemeClr val="bg1"/>
                </a:solidFill>
              </a:rPr>
              <a:t>Υπό την άδεια </a:t>
            </a:r>
            <a:r>
              <a:rPr lang="pt-BR" sz="800" b="1" dirty="0">
                <a:solidFill>
                  <a:schemeClr val="bg1"/>
                </a:solidFill>
                <a:hlinkClick r:id="rId4"/>
              </a:rPr>
              <a:t>CC BY-SA 2.0</a:t>
            </a:r>
            <a:r>
              <a:rPr lang="el-GR" sz="800" b="1" dirty="0" smtClean="0">
                <a:solidFill>
                  <a:schemeClr val="bg1"/>
                </a:solidFill>
                <a:hlinkClick r:id="rId4"/>
              </a:rPr>
              <a:t> </a:t>
            </a:r>
            <a:r>
              <a:rPr lang="el-GR" sz="800" dirty="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1111559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alpha val="40000"/>
            </a:schemeClr>
          </a:solidFill>
        </p:spPr>
        <p:txBody>
          <a:bodyPr/>
          <a:lstStyle/>
          <a:p>
            <a:r>
              <a:rPr lang="el-GR" dirty="0" smtClean="0">
                <a:solidFill>
                  <a:schemeClr val="bg1"/>
                </a:solidFill>
              </a:rPr>
              <a:t>Και τώρα τι;</a:t>
            </a:r>
            <a:endParaRPr lang="en-US" dirty="0"/>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smtClean="0">
                <a:solidFill>
                  <a:schemeClr val="bg1"/>
                </a:solidFill>
              </a:rPr>
              <a:t>Περισσότερο από οτιδήποτε, η εποχή μας χαρακτηρίζεται από μια σχεδόν ανεξέλεγκτη δυνατότητα χρήσης και εφαρμογής υλικών και τεχνικών αδιακρίτως από τις συνθήκες του τόπου.</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normAutofit lnSpcReduction="10000"/>
          </a:bodyPr>
          <a:lstStyle/>
          <a:p>
            <a:r>
              <a:rPr lang="el-GR" dirty="0" smtClean="0">
                <a:solidFill>
                  <a:schemeClr val="bg1"/>
                </a:solidFill>
              </a:rPr>
              <a:t>Ανάμεσα στην στείρα ‘ακαδημαϊκή’ αποκατάσταση και την άκριτη υποκατάσταση του υφιστάμενου αποθέματος από </a:t>
            </a:r>
            <a:r>
              <a:rPr lang="el-GR" dirty="0" err="1" smtClean="0">
                <a:solidFill>
                  <a:schemeClr val="bg1"/>
                </a:solidFill>
              </a:rPr>
              <a:t>ωέες</a:t>
            </a:r>
            <a:r>
              <a:rPr lang="el-GR" dirty="0" smtClean="0">
                <a:solidFill>
                  <a:schemeClr val="bg1"/>
                </a:solidFill>
              </a:rPr>
              <a:t> κατασκευές, οι παρεμβάσεις μας δεν παύουν να έχουν την υποχρέωση να ανταποκριθούν σε νέες χρήσεις, να ικανοποιήσουν νέες απαιτήσεις, αλλά και να ενσωματώσουν σύγχρονες τεχνικές υποδομές. Είναι λογικό επομένως να περιμένουμε ότι το υφιστάμενο δυναμικό θα δεχτεί μια σειρά από παρεμβάσεις.</a:t>
            </a:r>
          </a:p>
          <a:p>
            <a:r>
              <a:rPr lang="el-GR" dirty="0" smtClean="0">
                <a:solidFill>
                  <a:schemeClr val="bg1"/>
                </a:solidFill>
              </a:rPr>
              <a:t>Πώς όμως μπορούμε να κάνουμε κάτι τέτοιο με τον ίδιο σεβασμό που είχαμε παλιότερα για τις συνθήκες του τόπου;</a:t>
            </a:r>
            <a:endParaRPr lang="en-US" dirty="0">
              <a:solidFill>
                <a:schemeClr val="bg1"/>
              </a:solidFill>
            </a:endParaRPr>
          </a:p>
        </p:txBody>
      </p:sp>
      <p:sp>
        <p:nvSpPr>
          <p:cNvPr id="6" name="TextBox 5"/>
          <p:cNvSpPr txBox="1"/>
          <p:nvPr/>
        </p:nvSpPr>
        <p:spPr>
          <a:xfrm>
            <a:off x="839789" y="6396335"/>
            <a:ext cx="10515600" cy="461665"/>
          </a:xfrm>
          <a:prstGeom prst="rect">
            <a:avLst/>
          </a:prstGeom>
          <a:solidFill>
            <a:schemeClr val="tx1">
              <a:alpha val="40000"/>
            </a:schemeClr>
          </a:solidFill>
        </p:spPr>
        <p:txBody>
          <a:bodyPr wrap="square" rtlCol="0">
            <a:spAutoFit/>
          </a:bodyPr>
          <a:lstStyle/>
          <a:p>
            <a:r>
              <a:rPr lang="el-GR" sz="800" dirty="0" smtClean="0">
                <a:solidFill>
                  <a:schemeClr val="bg1"/>
                </a:solidFill>
              </a:rPr>
              <a:t>Χώρα Νάξου.</a:t>
            </a:r>
          </a:p>
          <a:p>
            <a:r>
              <a:rPr lang="en-US" sz="800" dirty="0" smtClean="0">
                <a:solidFill>
                  <a:schemeClr val="bg1"/>
                </a:solidFill>
              </a:rPr>
              <a:t>"</a:t>
            </a:r>
            <a:r>
              <a:rPr lang="en-US" sz="800" b="1" dirty="0">
                <a:solidFill>
                  <a:schemeClr val="bg1"/>
                </a:solidFill>
                <a:hlinkClick r:id="rId4"/>
              </a:rPr>
              <a:t>Rhodes June 2009 (42)</a:t>
            </a:r>
            <a:r>
              <a:rPr lang="en-US" sz="800" dirty="0" smtClean="0">
                <a:solidFill>
                  <a:schemeClr val="bg1"/>
                </a:solidFill>
              </a:rPr>
              <a:t>" </a:t>
            </a:r>
            <a:r>
              <a:rPr lang="el-GR" sz="800" dirty="0" smtClean="0">
                <a:solidFill>
                  <a:schemeClr val="bg1"/>
                </a:solidFill>
              </a:rPr>
              <a:t>από την </a:t>
            </a:r>
            <a:r>
              <a:rPr lang="en-US" sz="800" dirty="0">
                <a:solidFill>
                  <a:schemeClr val="bg1"/>
                </a:solidFill>
              </a:rPr>
              <a:t>Yael </a:t>
            </a:r>
            <a:r>
              <a:rPr lang="en-US" sz="800" dirty="0" err="1" smtClean="0">
                <a:solidFill>
                  <a:schemeClr val="bg1"/>
                </a:solidFill>
              </a:rPr>
              <a:t>Beeri</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hr-HR" sz="800" b="1" dirty="0">
                <a:solidFill>
                  <a:schemeClr val="bg1"/>
                </a:solidFill>
                <a:hlinkClick r:id="rId5"/>
              </a:rPr>
              <a:t>CC BY-NC </a:t>
            </a:r>
            <a:r>
              <a:rPr lang="hr-H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6916510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alpha val="40000"/>
            </a:schemeClr>
          </a:solidFill>
        </p:spPr>
        <p:txBody>
          <a:bodyPr/>
          <a:lstStyle/>
          <a:p>
            <a:r>
              <a:rPr lang="el-GR" dirty="0" smtClean="0">
                <a:solidFill>
                  <a:schemeClr val="bg1"/>
                </a:solidFill>
              </a:rPr>
              <a:t>Και τώρα τι;</a:t>
            </a:r>
            <a:endParaRPr lang="en-US" dirty="0"/>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smtClean="0">
                <a:solidFill>
                  <a:schemeClr val="bg1"/>
                </a:solidFill>
              </a:rPr>
              <a:t>Η ‘κεφαλαιοποίηση’ των πόρων του τόπου έχει αλλάξει δραματικά τον τρόπο με τον οποίο αντιμετωπίζουμε το κτιριακό μας απόθεμα, αλλά και τις ‘ανάγκες’ που καλούμαστε πλέον να ικανοποιήσουμε.</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normAutofit/>
          </a:bodyPr>
          <a:lstStyle/>
          <a:p>
            <a:r>
              <a:rPr lang="el-GR" dirty="0" smtClean="0">
                <a:solidFill>
                  <a:schemeClr val="bg1"/>
                </a:solidFill>
              </a:rPr>
              <a:t>Αν παλιότερα οι παράγοντες που καθόριζαν τον τρόπο κτισίματος ή τον τρόπο οργάνωσης των κατοικιών οφείλονταν σε παράγοντες όπως η άμυνα από εξωτερικούς κινδύνους ή η κοινωνική </a:t>
            </a:r>
            <a:r>
              <a:rPr lang="el-GR" dirty="0" err="1" smtClean="0">
                <a:solidFill>
                  <a:schemeClr val="bg1"/>
                </a:solidFill>
              </a:rPr>
              <a:t>διάθρωση</a:t>
            </a:r>
            <a:r>
              <a:rPr lang="el-GR" dirty="0" smtClean="0">
                <a:solidFill>
                  <a:schemeClr val="bg1"/>
                </a:solidFill>
              </a:rPr>
              <a:t> του οικισμού, σήμερα εμφανίζονται εντελώς διαφορετικοί τρόποι για να αποτιμήσουμε την αξία ενός υφιστάμενου οικήματος – για παράδειγμα </a:t>
            </a:r>
            <a:r>
              <a:rPr lang="el-GR" i="1" dirty="0" smtClean="0">
                <a:solidFill>
                  <a:schemeClr val="bg1"/>
                </a:solidFill>
              </a:rPr>
              <a:t>η θέα</a:t>
            </a:r>
            <a:r>
              <a:rPr lang="el-GR" dirty="0" smtClean="0">
                <a:solidFill>
                  <a:schemeClr val="bg1"/>
                </a:solidFill>
              </a:rPr>
              <a:t>. Αντίστοιχα μπορεί να βλέπουμε τα υφιστάμενα κτίρια μέσα από την δυνατότητά τους ‘σε κλίνες’, ενώ η ‘αυθεντικότητά τους’ αποτιμάται σαν ένας απλός διάκοσμος.</a:t>
            </a:r>
            <a:endParaRPr lang="en-US" dirty="0">
              <a:solidFill>
                <a:schemeClr val="bg1"/>
              </a:solidFill>
            </a:endParaRPr>
          </a:p>
        </p:txBody>
      </p:sp>
      <p:sp>
        <p:nvSpPr>
          <p:cNvPr id="6" name="TextBox 5"/>
          <p:cNvSpPr txBox="1"/>
          <p:nvPr/>
        </p:nvSpPr>
        <p:spPr>
          <a:xfrm>
            <a:off x="839789" y="6396335"/>
            <a:ext cx="10515600" cy="461665"/>
          </a:xfrm>
          <a:prstGeom prst="rect">
            <a:avLst/>
          </a:prstGeom>
          <a:solidFill>
            <a:schemeClr val="tx1">
              <a:alpha val="40000"/>
            </a:schemeClr>
          </a:solidFill>
        </p:spPr>
        <p:txBody>
          <a:bodyPr wrap="square" rtlCol="0">
            <a:spAutoFit/>
          </a:bodyPr>
          <a:lstStyle/>
          <a:p>
            <a:r>
              <a:rPr lang="el-GR" sz="800" dirty="0" smtClean="0">
                <a:solidFill>
                  <a:schemeClr val="bg1"/>
                </a:solidFill>
              </a:rPr>
              <a:t>Χώρα Νάξου.</a:t>
            </a:r>
          </a:p>
          <a:p>
            <a:r>
              <a:rPr lang="en-US" sz="800" dirty="0" smtClean="0">
                <a:solidFill>
                  <a:schemeClr val="bg1"/>
                </a:solidFill>
              </a:rPr>
              <a:t>"</a:t>
            </a:r>
            <a:r>
              <a:rPr lang="en-US" sz="800" b="1" dirty="0">
                <a:solidFill>
                  <a:schemeClr val="bg1"/>
                </a:solidFill>
                <a:hlinkClick r:id="rId4"/>
              </a:rPr>
              <a:t>Rhodes June 2009 (42)</a:t>
            </a:r>
            <a:r>
              <a:rPr lang="en-US" sz="800" dirty="0" smtClean="0">
                <a:solidFill>
                  <a:schemeClr val="bg1"/>
                </a:solidFill>
              </a:rPr>
              <a:t>" </a:t>
            </a:r>
            <a:r>
              <a:rPr lang="el-GR" sz="800" dirty="0" smtClean="0">
                <a:solidFill>
                  <a:schemeClr val="bg1"/>
                </a:solidFill>
              </a:rPr>
              <a:t>από την </a:t>
            </a:r>
            <a:r>
              <a:rPr lang="en-US" sz="800" dirty="0">
                <a:solidFill>
                  <a:schemeClr val="bg1"/>
                </a:solidFill>
              </a:rPr>
              <a:t>Yael </a:t>
            </a:r>
            <a:r>
              <a:rPr lang="en-US" sz="800" dirty="0" err="1" smtClean="0">
                <a:solidFill>
                  <a:schemeClr val="bg1"/>
                </a:solidFill>
              </a:rPr>
              <a:t>Beeri</a:t>
            </a:r>
            <a:r>
              <a:rPr lang="en-US" sz="800" dirty="0" smtClean="0">
                <a:solidFill>
                  <a:schemeClr val="bg1"/>
                </a:solidFill>
              </a:rPr>
              <a:t>.</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hr-HR" sz="800" b="1" dirty="0">
                <a:solidFill>
                  <a:schemeClr val="bg1"/>
                </a:solidFill>
                <a:hlinkClick r:id="rId5"/>
              </a:rPr>
              <a:t>CC BY-NC </a:t>
            </a:r>
            <a:r>
              <a:rPr lang="hr-H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728896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0" y="5963921"/>
            <a:ext cx="2387600" cy="338554"/>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r>
              <a:rPr lang="en-US" sz="800" dirty="0" smtClean="0">
                <a:solidFill>
                  <a:schemeClr val="bg1"/>
                </a:solidFill>
              </a:rPr>
              <a:t>“</a:t>
            </a:r>
            <a:r>
              <a:rPr lang="en-US" sz="800" b="1" dirty="0">
                <a:solidFill>
                  <a:schemeClr val="bg1"/>
                </a:solidFill>
                <a:hlinkClick r:id="rId3"/>
              </a:rPr>
              <a:t>a pair of chair</a:t>
            </a:r>
            <a:r>
              <a:rPr lang="en-US" sz="800" b="1" dirty="0" smtClean="0">
                <a:solidFill>
                  <a:schemeClr val="bg1"/>
                </a:solidFill>
              </a:rPr>
              <a:t>.</a:t>
            </a:r>
            <a:r>
              <a:rPr lang="en-US" sz="800" dirty="0" smtClean="0">
                <a:solidFill>
                  <a:schemeClr val="bg1"/>
                </a:solidFill>
              </a:rPr>
              <a:t>" </a:t>
            </a:r>
            <a:r>
              <a:rPr lang="el-GR" sz="800" dirty="0">
                <a:solidFill>
                  <a:schemeClr val="bg1"/>
                </a:solidFill>
              </a:rPr>
              <a:t>από τον </a:t>
            </a:r>
            <a:r>
              <a:rPr lang="en-US" sz="800" dirty="0" smtClean="0">
                <a:solidFill>
                  <a:schemeClr val="bg1"/>
                </a:solidFill>
              </a:rPr>
              <a:t>o-</a:t>
            </a:r>
            <a:r>
              <a:rPr lang="en-US" sz="800" dirty="0" err="1" smtClean="0">
                <a:solidFill>
                  <a:schemeClr val="bg1"/>
                </a:solidFill>
              </a:rPr>
              <a:t>wagen</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4"/>
              </a:rPr>
              <a:t>CC BY-NC-ND </a:t>
            </a:r>
            <a:r>
              <a:rPr lang="tr-TR" sz="800" b="1" dirty="0" smtClean="0">
                <a:solidFill>
                  <a:schemeClr val="bg1"/>
                </a:solidFill>
                <a:hlinkClick r:id="rId4"/>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4002171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Τίτλος 8"/>
          <p:cNvSpPr>
            <a:spLocks noGrp="1"/>
          </p:cNvSpPr>
          <p:nvPr>
            <p:ph type="title"/>
          </p:nvPr>
        </p:nvSpPr>
        <p:spPr>
          <a:solidFill>
            <a:schemeClr val="tx1">
              <a:alpha val="55000"/>
            </a:schemeClr>
          </a:solidFill>
        </p:spPr>
        <p:txBody>
          <a:bodyPr/>
          <a:lstStyle/>
          <a:p>
            <a:r>
              <a:rPr lang="el-GR" dirty="0" smtClean="0">
                <a:solidFill>
                  <a:schemeClr val="bg1"/>
                </a:solidFill>
              </a:rPr>
              <a:t>Η κοινωνική οργάνωση</a:t>
            </a:r>
            <a:endParaRPr lang="el-GR" dirty="0">
              <a:solidFill>
                <a:schemeClr val="bg1"/>
              </a:solidFill>
            </a:endParaRPr>
          </a:p>
        </p:txBody>
      </p:sp>
      <p:sp>
        <p:nvSpPr>
          <p:cNvPr id="4" name="Θέση περιεχομένου 3"/>
          <p:cNvSpPr>
            <a:spLocks noGrp="1"/>
          </p:cNvSpPr>
          <p:nvPr>
            <p:ph idx="1"/>
          </p:nvPr>
        </p:nvSpPr>
        <p:spPr>
          <a:xfrm>
            <a:off x="5183188" y="457201"/>
            <a:ext cx="6172200" cy="5403850"/>
          </a:xfrm>
          <a:solidFill>
            <a:schemeClr val="tx1">
              <a:alpha val="55000"/>
            </a:schemeClr>
          </a:solidFill>
        </p:spPr>
        <p:txBody>
          <a:bodyPr>
            <a:normAutofit/>
          </a:bodyPr>
          <a:lstStyle/>
          <a:p>
            <a:r>
              <a:rPr lang="el-GR" dirty="0">
                <a:solidFill>
                  <a:schemeClr val="bg1"/>
                </a:solidFill>
              </a:rPr>
              <a:t>Παρόλη την ποικιλία της παραδοσιακής αρχιτεκτονικής στην Ελλάδα, θα μπορούσαμε </a:t>
            </a:r>
            <a:r>
              <a:rPr lang="el-GR" dirty="0" smtClean="0">
                <a:solidFill>
                  <a:schemeClr val="bg1"/>
                </a:solidFill>
              </a:rPr>
              <a:t>γενικά να </a:t>
            </a:r>
            <a:r>
              <a:rPr lang="el-GR" dirty="0">
                <a:solidFill>
                  <a:schemeClr val="bg1"/>
                </a:solidFill>
              </a:rPr>
              <a:t>ξεχωρίσουμε </a:t>
            </a:r>
            <a:r>
              <a:rPr lang="el-GR" dirty="0" smtClean="0">
                <a:solidFill>
                  <a:schemeClr val="bg1"/>
                </a:solidFill>
              </a:rPr>
              <a:t>ανάμεσα σε μια «πρωτόγονη» αρχιτεκτονική και μια «κοσμική» αρχιτεκτονική. Η δεύτερη συχνά διακρίνεται και από την ενσωμάτωση εξωγενών μορφολογικών επιρροών.</a:t>
            </a:r>
            <a:endParaRPr lang="el-GR" sz="1800" dirty="0">
              <a:solidFill>
                <a:schemeClr val="bg1"/>
              </a:solidFill>
            </a:endParaRPr>
          </a:p>
        </p:txBody>
      </p:sp>
      <p:sp>
        <p:nvSpPr>
          <p:cNvPr id="21" name="Θέση κειμένου 20"/>
          <p:cNvSpPr>
            <a:spLocks noGrp="1"/>
          </p:cNvSpPr>
          <p:nvPr>
            <p:ph type="body" sz="half" idx="2"/>
          </p:nvPr>
        </p:nvSpPr>
        <p:spPr>
          <a:solidFill>
            <a:schemeClr val="tx1">
              <a:alpha val="55000"/>
            </a:schemeClr>
          </a:solidFill>
        </p:spPr>
        <p:txBody>
          <a:bodyPr>
            <a:noAutofit/>
          </a:bodyPr>
          <a:lstStyle/>
          <a:p>
            <a:r>
              <a:rPr lang="el-GR" dirty="0">
                <a:solidFill>
                  <a:schemeClr val="bg1"/>
                </a:solidFill>
              </a:rPr>
              <a:t>Σ</a:t>
            </a:r>
            <a:r>
              <a:rPr lang="el-GR" dirty="0" smtClean="0">
                <a:solidFill>
                  <a:schemeClr val="bg1"/>
                </a:solidFill>
              </a:rPr>
              <a:t>ε ολόκληρο το φάσμα των μορφών που συναντάμε μπορούμε να διαχωρίσουμε ανάμεσα σε</a:t>
            </a:r>
          </a:p>
          <a:p>
            <a:pPr marL="285750" indent="-285750">
              <a:buFont typeface="Arial" charset="-95"/>
              <a:buChar char="•"/>
            </a:pPr>
            <a:r>
              <a:rPr lang="el-GR" dirty="0" smtClean="0">
                <a:solidFill>
                  <a:schemeClr val="bg1"/>
                </a:solidFill>
              </a:rPr>
              <a:t>εκείνα τα κτίρια που προκύπτουν </a:t>
            </a:r>
            <a:r>
              <a:rPr lang="el-GR" i="1" dirty="0" smtClean="0">
                <a:solidFill>
                  <a:schemeClr val="bg1"/>
                </a:solidFill>
              </a:rPr>
              <a:t>οργανικά</a:t>
            </a:r>
            <a:r>
              <a:rPr lang="el-GR" dirty="0" smtClean="0">
                <a:solidFill>
                  <a:schemeClr val="bg1"/>
                </a:solidFill>
              </a:rPr>
              <a:t> μέσα από τις ανάγκες που επιτάσσουν οι συνθήκες του τόπου και της κοινωνίας, και</a:t>
            </a:r>
          </a:p>
          <a:p>
            <a:pPr marL="285750" indent="-285750">
              <a:buFont typeface="Arial" charset="-95"/>
              <a:buChar char="•"/>
            </a:pPr>
            <a:r>
              <a:rPr lang="el-GR" dirty="0" smtClean="0">
                <a:solidFill>
                  <a:schemeClr val="bg1"/>
                </a:solidFill>
              </a:rPr>
              <a:t>σε εκείνα τα κτίρια που προκύπτουν ως </a:t>
            </a:r>
            <a:r>
              <a:rPr lang="el-GR" i="1" dirty="0" smtClean="0">
                <a:solidFill>
                  <a:schemeClr val="bg1"/>
                </a:solidFill>
              </a:rPr>
              <a:t>προεξάρχοντα</a:t>
            </a:r>
            <a:r>
              <a:rPr lang="el-GR" dirty="0" smtClean="0">
                <a:solidFill>
                  <a:schemeClr val="bg1"/>
                </a:solidFill>
              </a:rPr>
              <a:t> ανάμεσα στα άλλα, κυρίως προβάλλοντας την ισχύ τόσο του ιδιοκτήτη τους όσο και της ευρύτερης κοινότητας.</a:t>
            </a:r>
          </a:p>
        </p:txBody>
      </p:sp>
      <p:sp>
        <p:nvSpPr>
          <p:cNvPr id="6" name="TextBox 5"/>
          <p:cNvSpPr txBox="1"/>
          <p:nvPr/>
        </p:nvSpPr>
        <p:spPr>
          <a:xfrm>
            <a:off x="1" y="6396335"/>
            <a:ext cx="12192000"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smtClean="0">
                <a:solidFill>
                  <a:schemeClr val="bg1"/>
                </a:solidFill>
              </a:rPr>
              <a:t>Λεπτομέρεια παραθύρου στην Χάλκη, Δωδεκάνησα</a:t>
            </a:r>
            <a:endParaRPr lang="el-GR" sz="800" dirty="0">
              <a:solidFill>
                <a:schemeClr val="bg1"/>
              </a:solidFill>
            </a:endParaRPr>
          </a:p>
          <a:p>
            <a:pPr algn="r"/>
            <a:r>
              <a:rPr lang="en-US" sz="800" dirty="0" smtClean="0">
                <a:solidFill>
                  <a:schemeClr val="bg1"/>
                </a:solidFill>
              </a:rPr>
              <a:t>"</a:t>
            </a:r>
            <a:r>
              <a:rPr lang="en-US" sz="800" b="1" dirty="0" err="1">
                <a:solidFill>
                  <a:schemeClr val="bg1"/>
                </a:solidFill>
                <a:hlinkClick r:id="rId4"/>
              </a:rPr>
              <a:t>Halki</a:t>
            </a:r>
            <a:r>
              <a:rPr lang="en-US" sz="800" dirty="0" smtClean="0">
                <a:solidFill>
                  <a:schemeClr val="bg1"/>
                </a:solidFill>
              </a:rPr>
              <a:t>" </a:t>
            </a:r>
            <a:r>
              <a:rPr lang="el-GR" sz="800" dirty="0" smtClean="0">
                <a:solidFill>
                  <a:schemeClr val="bg1"/>
                </a:solidFill>
              </a:rPr>
              <a:t>από τον </a:t>
            </a:r>
            <a:r>
              <a:rPr lang="en-US" sz="800" dirty="0">
                <a:solidFill>
                  <a:schemeClr val="bg1"/>
                </a:solidFill>
                <a:hlinkClick r:id="rId5"/>
              </a:rPr>
              <a:t>Alex </a:t>
            </a:r>
            <a:r>
              <a:rPr lang="en-US" sz="800" dirty="0" err="1" smtClean="0">
                <a:solidFill>
                  <a:schemeClr val="bg1"/>
                </a:solidFill>
                <a:hlinkClick r:id="rId5"/>
              </a:rPr>
              <a:t>Birkett</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pt-BR" sz="800" b="1" dirty="0">
                <a:solidFill>
                  <a:schemeClr val="bg1"/>
                </a:solidFill>
                <a:hlinkClick r:id="rId6"/>
              </a:rPr>
              <a:t>CC BY-SA </a:t>
            </a:r>
            <a:r>
              <a:rPr lang="pt-BR" sz="800" b="1" dirty="0" smtClean="0">
                <a:solidFill>
                  <a:schemeClr val="bg1"/>
                </a:solidFill>
                <a:hlinkClick r:id="rId6"/>
              </a:rPr>
              <a:t>2.0</a:t>
            </a:r>
            <a:r>
              <a:rPr lang="el-GR" sz="800" b="1" dirty="0" smtClean="0">
                <a:solidFill>
                  <a:schemeClr val="bg1"/>
                </a:solidFill>
                <a:hlinkClick r:id="rId6"/>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3096376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0" y="2823290"/>
            <a:ext cx="2387600" cy="461665"/>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r>
              <a:rPr lang="en-US" sz="800" dirty="0" smtClean="0">
                <a:solidFill>
                  <a:schemeClr val="bg1"/>
                </a:solidFill>
              </a:rPr>
              <a:t>“</a:t>
            </a:r>
            <a:r>
              <a:rPr lang="en-US" sz="800" b="1" dirty="0">
                <a:solidFill>
                  <a:schemeClr val="bg1"/>
                </a:solidFill>
                <a:hlinkClick r:id="rId3"/>
              </a:rPr>
              <a:t>A ships wheel in a hotel lounge area in </a:t>
            </a:r>
            <a:r>
              <a:rPr lang="en-US" sz="800" b="1" dirty="0" err="1">
                <a:solidFill>
                  <a:schemeClr val="bg1"/>
                </a:solidFill>
                <a:hlinkClick r:id="rId3"/>
              </a:rPr>
              <a:t>Fira</a:t>
            </a:r>
            <a:r>
              <a:rPr lang="en-US" sz="800" b="1" dirty="0">
                <a:solidFill>
                  <a:schemeClr val="bg1"/>
                </a:solidFill>
                <a:hlinkClick r:id="rId3"/>
              </a:rPr>
              <a:t>, Santorini</a:t>
            </a:r>
            <a:r>
              <a:rPr lang="en-US" sz="800" dirty="0" smtClean="0">
                <a:solidFill>
                  <a:schemeClr val="bg1"/>
                </a:solidFill>
              </a:rPr>
              <a:t>" </a:t>
            </a:r>
            <a:r>
              <a:rPr lang="el-GR" sz="800" dirty="0">
                <a:solidFill>
                  <a:schemeClr val="bg1"/>
                </a:solidFill>
              </a:rPr>
              <a:t>από τον </a:t>
            </a:r>
            <a:r>
              <a:rPr lang="en-US" sz="800" dirty="0">
                <a:solidFill>
                  <a:schemeClr val="bg1"/>
                </a:solidFill>
              </a:rPr>
              <a:t>bongo </a:t>
            </a:r>
            <a:r>
              <a:rPr lang="en-US" sz="800" dirty="0" err="1" smtClean="0">
                <a:solidFill>
                  <a:schemeClr val="bg1"/>
                </a:solidFill>
              </a:rPr>
              <a:t>vongo</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pt-BR" sz="800" b="1" dirty="0">
                <a:solidFill>
                  <a:schemeClr val="bg1"/>
                </a:solidFill>
                <a:hlinkClick r:id="rId4"/>
              </a:rPr>
              <a:t>CC BY-SA </a:t>
            </a:r>
            <a:r>
              <a:rPr lang="pt-BR" sz="800" b="1" dirty="0" smtClean="0">
                <a:solidFill>
                  <a:schemeClr val="bg1"/>
                </a:solidFill>
                <a:hlinkClick r:id="rId4"/>
              </a:rPr>
              <a:t>2.0</a:t>
            </a:r>
            <a:r>
              <a:rPr lang="el-GR" sz="800" b="1" dirty="0" smtClean="0">
                <a:solidFill>
                  <a:schemeClr val="bg1"/>
                </a:solidFill>
                <a:hlinkClick r:id="rId4"/>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3132455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0" y="2833450"/>
            <a:ext cx="2387600" cy="461665"/>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r>
              <a:rPr lang="en-US" sz="800" dirty="0" smtClean="0">
                <a:solidFill>
                  <a:schemeClr val="bg1"/>
                </a:solidFill>
              </a:rPr>
              <a:t>“</a:t>
            </a:r>
            <a:r>
              <a:rPr lang="en-US" sz="800" b="1" dirty="0">
                <a:solidFill>
                  <a:schemeClr val="bg1"/>
                </a:solidFill>
                <a:hlinkClick r:id="rId3"/>
              </a:rPr>
              <a:t>Cliffs and hotels from the </a:t>
            </a:r>
            <a:r>
              <a:rPr lang="en-US" sz="800" b="1" dirty="0" err="1">
                <a:solidFill>
                  <a:schemeClr val="bg1"/>
                </a:solidFill>
                <a:hlinkClick r:id="rId3"/>
              </a:rPr>
              <a:t>Atlandida</a:t>
            </a:r>
            <a:r>
              <a:rPr lang="en-US" sz="800" b="1" dirty="0">
                <a:solidFill>
                  <a:schemeClr val="bg1"/>
                </a:solidFill>
                <a:hlinkClick r:id="rId3"/>
              </a:rPr>
              <a:t> </a:t>
            </a:r>
            <a:r>
              <a:rPr lang="en-US" sz="800" b="1" dirty="0" err="1">
                <a:solidFill>
                  <a:schemeClr val="bg1"/>
                </a:solidFill>
                <a:hlinkClick r:id="rId3"/>
              </a:rPr>
              <a:t>Resturant</a:t>
            </a:r>
            <a:r>
              <a:rPr lang="en-US" sz="800" dirty="0" smtClean="0">
                <a:solidFill>
                  <a:schemeClr val="bg1"/>
                </a:solidFill>
              </a:rPr>
              <a:t>" </a:t>
            </a:r>
            <a:r>
              <a:rPr lang="el-GR" sz="800" dirty="0">
                <a:solidFill>
                  <a:schemeClr val="bg1"/>
                </a:solidFill>
              </a:rPr>
              <a:t>από τον </a:t>
            </a:r>
            <a:r>
              <a:rPr lang="en-US" sz="800" dirty="0">
                <a:solidFill>
                  <a:schemeClr val="bg1"/>
                </a:solidFill>
              </a:rPr>
              <a:t>Ryan </a:t>
            </a:r>
            <a:r>
              <a:rPr lang="en-US" sz="800" dirty="0" err="1">
                <a:solidFill>
                  <a:schemeClr val="bg1"/>
                </a:solidFill>
              </a:rPr>
              <a:t>Buterbaugh</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hr-HR" sz="800" b="1" dirty="0">
                <a:solidFill>
                  <a:schemeClr val="bg1"/>
                </a:solidFill>
                <a:hlinkClick r:id="rId4"/>
              </a:rPr>
              <a:t>CC BY-NC </a:t>
            </a:r>
            <a:r>
              <a:rPr lang="hr-HR" sz="800" b="1" dirty="0" smtClean="0">
                <a:solidFill>
                  <a:schemeClr val="bg1"/>
                </a:solidFill>
                <a:hlinkClick r:id="rId4"/>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9613575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9540240" y="6519446"/>
            <a:ext cx="2651760" cy="338554"/>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pPr algn="r"/>
            <a:r>
              <a:rPr lang="en-US" sz="800" dirty="0" smtClean="0">
                <a:solidFill>
                  <a:schemeClr val="bg1"/>
                </a:solidFill>
              </a:rPr>
              <a:t>“</a:t>
            </a:r>
            <a:r>
              <a:rPr lang="en-US" sz="800" b="1" dirty="0" err="1">
                <a:solidFill>
                  <a:schemeClr val="bg1"/>
                </a:solidFill>
                <a:hlinkClick r:id="rId3"/>
              </a:rPr>
              <a:t>Anatoli</a:t>
            </a:r>
            <a:r>
              <a:rPr lang="en-US" sz="800" b="1" dirty="0">
                <a:solidFill>
                  <a:schemeClr val="bg1"/>
                </a:solidFill>
                <a:hlinkClick r:id="rId3"/>
              </a:rPr>
              <a:t> Hotel Pool - Santorini</a:t>
            </a:r>
            <a:r>
              <a:rPr lang="en-US" sz="800" dirty="0" smtClean="0">
                <a:solidFill>
                  <a:schemeClr val="bg1"/>
                </a:solidFill>
              </a:rPr>
              <a:t>" </a:t>
            </a:r>
            <a:r>
              <a:rPr lang="el-GR" sz="800" dirty="0">
                <a:solidFill>
                  <a:schemeClr val="bg1"/>
                </a:solidFill>
              </a:rPr>
              <a:t>από τον </a:t>
            </a:r>
            <a:r>
              <a:rPr lang="en-US" sz="800" dirty="0">
                <a:solidFill>
                  <a:schemeClr val="bg1"/>
                </a:solidFill>
              </a:rPr>
              <a:t>Simon Q</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hr-HR" sz="800" b="1" dirty="0">
                <a:solidFill>
                  <a:schemeClr val="bg1"/>
                </a:solidFill>
                <a:hlinkClick r:id="rId4"/>
              </a:rPr>
              <a:t>CC BY-NC </a:t>
            </a:r>
            <a:r>
              <a:rPr lang="hr-HR" sz="800" b="1" dirty="0" smtClean="0">
                <a:solidFill>
                  <a:schemeClr val="bg1"/>
                </a:solidFill>
                <a:hlinkClick r:id="rId4"/>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5518369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0" y="6519447"/>
            <a:ext cx="12192000" cy="338554"/>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pPr algn="r"/>
            <a:r>
              <a:rPr lang="en-US" sz="800" dirty="0" smtClean="0">
                <a:solidFill>
                  <a:schemeClr val="bg1"/>
                </a:solidFill>
              </a:rPr>
              <a:t>“</a:t>
            </a:r>
            <a:r>
              <a:rPr lang="en-US" sz="800" b="1" dirty="0">
                <a:solidFill>
                  <a:schemeClr val="bg1"/>
                </a:solidFill>
                <a:hlinkClick r:id="rId3"/>
              </a:rPr>
              <a:t>Hotel </a:t>
            </a:r>
            <a:r>
              <a:rPr lang="en-US" sz="800" b="1" dirty="0" err="1">
                <a:solidFill>
                  <a:schemeClr val="bg1"/>
                </a:solidFill>
                <a:hlinkClick r:id="rId3"/>
              </a:rPr>
              <a:t>Athinoula</a:t>
            </a:r>
            <a:r>
              <a:rPr lang="en-US" sz="800" dirty="0" smtClean="0">
                <a:solidFill>
                  <a:schemeClr val="bg1"/>
                </a:solidFill>
              </a:rPr>
              <a:t>" </a:t>
            </a:r>
            <a:r>
              <a:rPr lang="el-GR" sz="800" dirty="0">
                <a:solidFill>
                  <a:schemeClr val="bg1"/>
                </a:solidFill>
              </a:rPr>
              <a:t>από τον </a:t>
            </a:r>
            <a:r>
              <a:rPr lang="en-US" sz="800" dirty="0">
                <a:solidFill>
                  <a:schemeClr val="bg1"/>
                </a:solidFill>
              </a:rPr>
              <a:t>Peter Smithson</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hr-HR" sz="800" b="1" dirty="0">
                <a:solidFill>
                  <a:schemeClr val="bg1"/>
                </a:solidFill>
                <a:hlinkClick r:id="rId4"/>
              </a:rPr>
              <a:t>CC BY-NC </a:t>
            </a:r>
            <a:r>
              <a:rPr lang="hr-HR" sz="800" b="1" dirty="0" smtClean="0">
                <a:solidFill>
                  <a:schemeClr val="bg1"/>
                </a:solidFill>
                <a:hlinkClick r:id="rId4"/>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6052381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0" y="6519447"/>
            <a:ext cx="2651760" cy="338554"/>
          </a:xfrm>
          <a:prstGeom prst="rect">
            <a:avLst/>
          </a:prstGeom>
          <a:gradFill>
            <a:gsLst>
              <a:gs pos="0">
                <a:schemeClr val="tx1">
                  <a:alpha val="40000"/>
                </a:schemeClr>
              </a:gs>
              <a:gs pos="100000">
                <a:schemeClr val="tx1">
                  <a:alpha val="20000"/>
                </a:schemeClr>
              </a:gs>
            </a:gsLst>
            <a:lin ang="5400000" scaled="1"/>
          </a:gradFill>
        </p:spPr>
        <p:txBody>
          <a:bodyPr wrap="square" rtlCol="0" anchor="b">
            <a:spAutoFit/>
          </a:bodyPr>
          <a:lstStyle/>
          <a:p>
            <a:r>
              <a:rPr lang="en-US" sz="800" dirty="0" smtClean="0">
                <a:solidFill>
                  <a:schemeClr val="bg1"/>
                </a:solidFill>
              </a:rPr>
              <a:t>“</a:t>
            </a:r>
            <a:r>
              <a:rPr lang="en-US" sz="800" b="1" dirty="0">
                <a:solidFill>
                  <a:schemeClr val="bg1"/>
                </a:solidFill>
                <a:hlinkClick r:id="rId3"/>
              </a:rPr>
              <a:t>Santorini, Greece</a:t>
            </a:r>
            <a:r>
              <a:rPr lang="en-US" sz="800" dirty="0" smtClean="0">
                <a:solidFill>
                  <a:schemeClr val="bg1"/>
                </a:solidFill>
              </a:rPr>
              <a:t>" </a:t>
            </a:r>
            <a:r>
              <a:rPr lang="el-GR" sz="800" dirty="0">
                <a:solidFill>
                  <a:schemeClr val="bg1"/>
                </a:solidFill>
              </a:rPr>
              <a:t>από τον </a:t>
            </a:r>
            <a:r>
              <a:rPr lang="en-US" sz="800" dirty="0">
                <a:solidFill>
                  <a:schemeClr val="bg1"/>
                </a:solidFill>
              </a:rPr>
              <a:t>Barn </a:t>
            </a:r>
            <a:r>
              <a:rPr lang="en-US" sz="800" dirty="0" smtClean="0">
                <a:solidFill>
                  <a:schemeClr val="bg1"/>
                </a:solidFill>
              </a:rPr>
              <a:t>Images</a:t>
            </a:r>
            <a:endParaRPr lang="el-GR" sz="800" dirty="0" smtClean="0">
              <a:solidFill>
                <a:schemeClr val="bg1"/>
              </a:solidFill>
            </a:endParaRPr>
          </a:p>
          <a:p>
            <a:r>
              <a:rPr lang="el-GR" sz="800" dirty="0" smtClean="0">
                <a:solidFill>
                  <a:schemeClr val="bg1"/>
                </a:solidFill>
              </a:rPr>
              <a:t>Υπό </a:t>
            </a:r>
            <a:r>
              <a:rPr lang="el-GR" sz="800" dirty="0">
                <a:solidFill>
                  <a:schemeClr val="bg1"/>
                </a:solidFill>
              </a:rPr>
              <a:t>την άδεια </a:t>
            </a:r>
            <a:r>
              <a:rPr lang="nb-NO" sz="800" b="1" dirty="0">
                <a:solidFill>
                  <a:schemeClr val="bg1"/>
                </a:solidFill>
                <a:hlinkClick r:id="rId4"/>
              </a:rPr>
              <a:t>CC0 </a:t>
            </a:r>
            <a:r>
              <a:rPr lang="nb-NO" sz="800" b="1" dirty="0" smtClean="0">
                <a:solidFill>
                  <a:schemeClr val="bg1"/>
                </a:solidFill>
                <a:hlinkClick r:id="rId4"/>
              </a:rPr>
              <a:t>1.0</a:t>
            </a:r>
            <a:r>
              <a:rPr lang="el-GR" sz="800" b="1" dirty="0" smtClean="0">
                <a:solidFill>
                  <a:schemeClr val="bg1"/>
                </a:solidFill>
                <a:hlinkClick r:id="rId4"/>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873569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alpha val="40000"/>
            </a:schemeClr>
          </a:solidFill>
        </p:spPr>
        <p:txBody>
          <a:bodyPr/>
          <a:lstStyle/>
          <a:p>
            <a:r>
              <a:rPr lang="el-GR" dirty="0" smtClean="0">
                <a:solidFill>
                  <a:schemeClr val="bg1"/>
                </a:solidFill>
              </a:rPr>
              <a:t>Και τώρα τι;</a:t>
            </a:r>
            <a:endParaRPr lang="en-US" dirty="0"/>
          </a:p>
        </p:txBody>
      </p:sp>
      <p:sp>
        <p:nvSpPr>
          <p:cNvPr id="3" name="Content Placeholder 2"/>
          <p:cNvSpPr>
            <a:spLocks noGrp="1"/>
          </p:cNvSpPr>
          <p:nvPr>
            <p:ph idx="1"/>
          </p:nvPr>
        </p:nvSpPr>
        <p:spPr>
          <a:xfrm>
            <a:off x="5183188" y="457201"/>
            <a:ext cx="6172200" cy="5403850"/>
          </a:xfrm>
          <a:solidFill>
            <a:schemeClr val="tx1">
              <a:alpha val="40000"/>
            </a:schemeClr>
          </a:solidFill>
        </p:spPr>
        <p:txBody>
          <a:bodyPr/>
          <a:lstStyle/>
          <a:p>
            <a:r>
              <a:rPr lang="el-GR" dirty="0" smtClean="0">
                <a:solidFill>
                  <a:schemeClr val="bg1"/>
                </a:solidFill>
              </a:rPr>
              <a:t>Έχοντας μια άνευ προηγουμένου δυνατότητα να καταναλώσουμε φυσικούς, κοινωνικούς και πολιτισμικούς πόρους, χρειάζεται να απαντήσουμε σε ένα μεγάλο ‘γιατί’. Γιατί επιλέγουμε να είμαστε εκεί που είμαστε, και γιατί επιλέγουμε να ζήσουμε εκεί που θέλουμε, με τον τρόπο που θέλουμε.</a:t>
            </a:r>
            <a:endParaRPr lang="en-US" dirty="0">
              <a:solidFill>
                <a:schemeClr val="bg1"/>
              </a:solidFill>
            </a:endParaRPr>
          </a:p>
        </p:txBody>
      </p:sp>
      <p:sp>
        <p:nvSpPr>
          <p:cNvPr id="4" name="Text Placeholder 3"/>
          <p:cNvSpPr>
            <a:spLocks noGrp="1"/>
          </p:cNvSpPr>
          <p:nvPr>
            <p:ph type="body" sz="half" idx="2"/>
          </p:nvPr>
        </p:nvSpPr>
        <p:spPr>
          <a:solidFill>
            <a:schemeClr val="tx1">
              <a:alpha val="40000"/>
            </a:schemeClr>
          </a:solidFill>
        </p:spPr>
        <p:txBody>
          <a:bodyPr>
            <a:normAutofit/>
          </a:bodyPr>
          <a:lstStyle/>
          <a:p>
            <a:r>
              <a:rPr lang="el-GR" dirty="0" smtClean="0">
                <a:solidFill>
                  <a:schemeClr val="bg1"/>
                </a:solidFill>
              </a:rPr>
              <a:t>Το δίλημμα παραμένει δυσεπίλυτο. Από την μια έχουμε ένα εξαιρετικά μεγάλο απόθεμα τεχνικών και τεχνολογικών λύσεων στην διάθεσή μας, και μάλιστα πρακτικά οπουδήποτε και οποτεδήποτε. Από την άλλη έχουμε ένα αξιοσημείωτο κληροδότημα το οποίο χρειάζεται να αφουγκραστούμε και να του αναγνωρίσουμε την ιδιαίτερη εκείνη αξία που το καθιστά άξιο διάσωσης και </a:t>
            </a:r>
            <a:r>
              <a:rPr lang="el-GR" dirty="0" err="1" smtClean="0">
                <a:solidFill>
                  <a:schemeClr val="bg1"/>
                </a:solidFill>
              </a:rPr>
              <a:t>επανάχρησης</a:t>
            </a:r>
            <a:r>
              <a:rPr lang="el-GR" dirty="0" smtClean="0">
                <a:solidFill>
                  <a:schemeClr val="bg1"/>
                </a:solidFill>
              </a:rPr>
              <a:t>. Τέλος έχουμε και ένα αναγκαίο ‘σήμερα’, στο οποίο χρειάζεται να δώσουμε ταυτότητα και να επιλύσουμε σχεδόν υπαρξιακά.</a:t>
            </a:r>
            <a:endParaRPr lang="en-US" dirty="0">
              <a:solidFill>
                <a:schemeClr val="bg1"/>
              </a:solidFill>
            </a:endParaRPr>
          </a:p>
        </p:txBody>
      </p:sp>
      <p:sp>
        <p:nvSpPr>
          <p:cNvPr id="7" name="TextBox 6"/>
          <p:cNvSpPr txBox="1"/>
          <p:nvPr/>
        </p:nvSpPr>
        <p:spPr>
          <a:xfrm>
            <a:off x="839788" y="6519446"/>
            <a:ext cx="10515600" cy="338554"/>
          </a:xfrm>
          <a:prstGeom prst="rect">
            <a:avLst/>
          </a:prstGeom>
          <a:solidFill>
            <a:schemeClr val="tx1">
              <a:alpha val="40000"/>
            </a:schemeClr>
          </a:solidFill>
        </p:spPr>
        <p:txBody>
          <a:bodyPr wrap="square" rtlCol="0">
            <a:spAutoFit/>
          </a:bodyPr>
          <a:lstStyle/>
          <a:p>
            <a:pPr algn="r"/>
            <a:r>
              <a:rPr lang="en-US" sz="800" dirty="0" smtClean="0">
                <a:solidFill>
                  <a:schemeClr val="bg1"/>
                </a:solidFill>
              </a:rPr>
              <a:t>"</a:t>
            </a:r>
            <a:r>
              <a:rPr lang="en-US" sz="800" b="1" dirty="0">
                <a:solidFill>
                  <a:schemeClr val="bg1"/>
                </a:solidFill>
                <a:hlinkClick r:id="rId4"/>
              </a:rPr>
              <a:t>Landscape of Zakynthos / </a:t>
            </a:r>
            <a:r>
              <a:rPr lang="en-US" sz="800" b="1" dirty="0" err="1">
                <a:solidFill>
                  <a:schemeClr val="bg1"/>
                </a:solidFill>
                <a:hlinkClick r:id="rId4"/>
              </a:rPr>
              <a:t>Ζάκυνθος</a:t>
            </a:r>
            <a:r>
              <a:rPr lang="en-US" sz="800" b="1" dirty="0">
                <a:solidFill>
                  <a:schemeClr val="bg1"/>
                </a:solidFill>
                <a:hlinkClick r:id="rId4"/>
              </a:rPr>
              <a:t> / </a:t>
            </a:r>
            <a:r>
              <a:rPr lang="en-US" sz="800" b="1" dirty="0" err="1">
                <a:solidFill>
                  <a:schemeClr val="bg1"/>
                </a:solidFill>
                <a:hlinkClick r:id="rId4"/>
              </a:rPr>
              <a:t>Zante</a:t>
            </a:r>
            <a:r>
              <a:rPr lang="en-US" sz="800" b="1" dirty="0">
                <a:solidFill>
                  <a:schemeClr val="bg1"/>
                </a:solidFill>
                <a:hlinkClick r:id="rId4"/>
              </a:rPr>
              <a:t> / </a:t>
            </a:r>
            <a:r>
              <a:rPr lang="en-US" sz="800" b="1" dirty="0" err="1">
                <a:solidFill>
                  <a:schemeClr val="bg1"/>
                </a:solidFill>
                <a:hlinkClick r:id="rId4"/>
              </a:rPr>
              <a:t>Zacinto</a:t>
            </a:r>
            <a:r>
              <a:rPr lang="en-US" sz="800" b="1" dirty="0">
                <a:solidFill>
                  <a:schemeClr val="bg1"/>
                </a:solidFill>
                <a:hlinkClick r:id="rId4"/>
              </a:rPr>
              <a:t>, Greece</a:t>
            </a:r>
            <a:r>
              <a:rPr lang="en-US" sz="800" dirty="0" smtClean="0">
                <a:solidFill>
                  <a:schemeClr val="bg1"/>
                </a:solidFill>
              </a:rPr>
              <a:t>" </a:t>
            </a:r>
            <a:r>
              <a:rPr lang="el-GR" sz="800" dirty="0" smtClean="0">
                <a:solidFill>
                  <a:schemeClr val="bg1"/>
                </a:solidFill>
              </a:rPr>
              <a:t>από τον </a:t>
            </a:r>
            <a:r>
              <a:rPr lang="en-US" sz="800" dirty="0">
                <a:solidFill>
                  <a:schemeClr val="bg1"/>
                </a:solidFill>
              </a:rPr>
              <a:t>Christian van Elven</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BY-ND </a:t>
            </a:r>
            <a:r>
              <a:rPr lang="tr-T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2940346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9788" y="457201"/>
            <a:ext cx="10515600" cy="5403850"/>
          </a:xfrm>
          <a:solidFill>
            <a:schemeClr val="tx1">
              <a:alpha val="40000"/>
            </a:schemeClr>
          </a:solidFill>
        </p:spPr>
        <p:txBody>
          <a:bodyPr/>
          <a:lstStyle/>
          <a:p>
            <a:r>
              <a:rPr lang="el-GR" dirty="0" smtClean="0">
                <a:solidFill>
                  <a:schemeClr val="bg1"/>
                </a:solidFill>
              </a:rPr>
              <a:t>«Η ανώνυμη κατασκευή του (παραδοσιακού) παρελθόντος διέθετε το πλεονέκτημα της «ανειδίκευτης φύσης» που εξασφάλιζε την επιβίωσή της διαχρονικά (</a:t>
            </a:r>
            <a:r>
              <a:rPr lang="is-IS" dirty="0" smtClean="0">
                <a:solidFill>
                  <a:schemeClr val="bg1"/>
                </a:solidFill>
              </a:rPr>
              <a:t>…</a:t>
            </a:r>
            <a:r>
              <a:rPr lang="el-GR" dirty="0" smtClean="0">
                <a:solidFill>
                  <a:schemeClr val="bg1"/>
                </a:solidFill>
              </a:rPr>
              <a:t>). Δεν ισχύει το ίδιο για την σημερινή ανώνυμη αρχιτεκτονική. Δεν μπορεί να καυχηθεί για κάτι ανάλογο, καθώς η θέση της στην σύγχρονη οικονομική σφαίρα (</a:t>
            </a:r>
            <a:r>
              <a:rPr lang="is-IS" dirty="0" smtClean="0">
                <a:solidFill>
                  <a:schemeClr val="bg1"/>
                </a:solidFill>
              </a:rPr>
              <a:t>…</a:t>
            </a:r>
            <a:r>
              <a:rPr lang="el-GR" dirty="0" smtClean="0">
                <a:solidFill>
                  <a:schemeClr val="bg1"/>
                </a:solidFill>
              </a:rPr>
              <a:t>) της στερεί το πλεονέκτημα της επιβίωσής της ως απόρροια της α-</a:t>
            </a:r>
            <a:r>
              <a:rPr lang="el-GR" dirty="0" err="1" smtClean="0">
                <a:solidFill>
                  <a:schemeClr val="bg1"/>
                </a:solidFill>
              </a:rPr>
              <a:t>χρονικότητας</a:t>
            </a:r>
            <a:r>
              <a:rPr lang="el-GR" dirty="0" smtClean="0">
                <a:solidFill>
                  <a:schemeClr val="bg1"/>
                </a:solidFill>
              </a:rPr>
              <a:t> της κατασκευής της.»</a:t>
            </a:r>
          </a:p>
          <a:p>
            <a:endParaRPr lang="en-US" dirty="0">
              <a:solidFill>
                <a:schemeClr val="bg1"/>
              </a:solidFill>
            </a:endParaRPr>
          </a:p>
        </p:txBody>
      </p:sp>
      <p:sp>
        <p:nvSpPr>
          <p:cNvPr id="6" name="TextBox 5"/>
          <p:cNvSpPr txBox="1"/>
          <p:nvPr/>
        </p:nvSpPr>
        <p:spPr>
          <a:xfrm>
            <a:off x="839788" y="6519446"/>
            <a:ext cx="10515600" cy="338554"/>
          </a:xfrm>
          <a:prstGeom prst="rect">
            <a:avLst/>
          </a:prstGeom>
          <a:solidFill>
            <a:schemeClr val="tx1">
              <a:alpha val="40000"/>
            </a:schemeClr>
          </a:solidFill>
        </p:spPr>
        <p:txBody>
          <a:bodyPr wrap="square" rtlCol="0">
            <a:spAutoFit/>
          </a:bodyPr>
          <a:lstStyle/>
          <a:p>
            <a:pPr algn="r"/>
            <a:r>
              <a:rPr lang="en-US" sz="800" dirty="0" smtClean="0">
                <a:solidFill>
                  <a:schemeClr val="bg1"/>
                </a:solidFill>
              </a:rPr>
              <a:t>"</a:t>
            </a:r>
            <a:r>
              <a:rPr lang="en-US" sz="800" b="1" dirty="0">
                <a:solidFill>
                  <a:schemeClr val="bg1"/>
                </a:solidFill>
                <a:hlinkClick r:id="rId4"/>
              </a:rPr>
              <a:t>Landscape of Zakynthos / </a:t>
            </a:r>
            <a:r>
              <a:rPr lang="en-US" sz="800" b="1" dirty="0" err="1">
                <a:solidFill>
                  <a:schemeClr val="bg1"/>
                </a:solidFill>
                <a:hlinkClick r:id="rId4"/>
              </a:rPr>
              <a:t>Ζάκυνθος</a:t>
            </a:r>
            <a:r>
              <a:rPr lang="en-US" sz="800" b="1" dirty="0">
                <a:solidFill>
                  <a:schemeClr val="bg1"/>
                </a:solidFill>
                <a:hlinkClick r:id="rId4"/>
              </a:rPr>
              <a:t> / </a:t>
            </a:r>
            <a:r>
              <a:rPr lang="en-US" sz="800" b="1" dirty="0" err="1">
                <a:solidFill>
                  <a:schemeClr val="bg1"/>
                </a:solidFill>
                <a:hlinkClick r:id="rId4"/>
              </a:rPr>
              <a:t>Zante</a:t>
            </a:r>
            <a:r>
              <a:rPr lang="en-US" sz="800" b="1" dirty="0">
                <a:solidFill>
                  <a:schemeClr val="bg1"/>
                </a:solidFill>
                <a:hlinkClick r:id="rId4"/>
              </a:rPr>
              <a:t> / </a:t>
            </a:r>
            <a:r>
              <a:rPr lang="en-US" sz="800" b="1" dirty="0" err="1">
                <a:solidFill>
                  <a:schemeClr val="bg1"/>
                </a:solidFill>
                <a:hlinkClick r:id="rId4"/>
              </a:rPr>
              <a:t>Zacinto</a:t>
            </a:r>
            <a:r>
              <a:rPr lang="en-US" sz="800" b="1" dirty="0">
                <a:solidFill>
                  <a:schemeClr val="bg1"/>
                </a:solidFill>
                <a:hlinkClick r:id="rId4"/>
              </a:rPr>
              <a:t>, Greece</a:t>
            </a:r>
            <a:r>
              <a:rPr lang="en-US" sz="800" dirty="0" smtClean="0">
                <a:solidFill>
                  <a:schemeClr val="bg1"/>
                </a:solidFill>
              </a:rPr>
              <a:t>" </a:t>
            </a:r>
            <a:r>
              <a:rPr lang="el-GR" sz="800" dirty="0" smtClean="0">
                <a:solidFill>
                  <a:schemeClr val="bg1"/>
                </a:solidFill>
              </a:rPr>
              <a:t>από τον </a:t>
            </a:r>
            <a:r>
              <a:rPr lang="en-US" sz="800" dirty="0">
                <a:solidFill>
                  <a:schemeClr val="bg1"/>
                </a:solidFill>
              </a:rPr>
              <a:t>Christian van Elven</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BY-ND </a:t>
            </a:r>
            <a:r>
              <a:rPr lang="tr-T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3001079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9788" y="457201"/>
            <a:ext cx="10515600" cy="5403850"/>
          </a:xfrm>
          <a:solidFill>
            <a:schemeClr val="tx1">
              <a:alpha val="40000"/>
            </a:schemeClr>
          </a:solidFill>
        </p:spPr>
        <p:txBody>
          <a:bodyPr>
            <a:normAutofit/>
          </a:bodyPr>
          <a:lstStyle/>
          <a:p>
            <a:r>
              <a:rPr lang="el-GR" dirty="0" smtClean="0">
                <a:solidFill>
                  <a:schemeClr val="bg1"/>
                </a:solidFill>
              </a:rPr>
              <a:t>«Ακόμα και οι σταθερές (μόνιμες) ανώνυμες κατασκευές (</a:t>
            </a:r>
            <a:r>
              <a:rPr lang="is-IS" dirty="0" smtClean="0">
                <a:solidFill>
                  <a:schemeClr val="bg1"/>
                </a:solidFill>
              </a:rPr>
              <a:t>…</a:t>
            </a:r>
            <a:r>
              <a:rPr lang="el-GR" dirty="0" smtClean="0">
                <a:solidFill>
                  <a:schemeClr val="bg1"/>
                </a:solidFill>
              </a:rPr>
              <a:t>) έχουν ημερομηνία λήξης – κάτι απόλυτα σύμφωνο με τις σημερινές επιταγές του καταναλωτισμού. Αν από την μια μεριά η ανώνυμη αρχιτεκτονική αδυνατεί να διεκδικήσει διαχρονικές αξίες – όπως με τόση επιτυχία καταφέρνει να κάνει η επώνυμη αρχιτεκτονική –, από την άλλη, βρίσκεται πολύ πιο κοντά στις πραγματικές ανάγκες της σύγχρονης καταναλωτικής κοινωνίας, που γοητεύεται από την λάμψη του εφήμερου.»</a:t>
            </a:r>
          </a:p>
          <a:p>
            <a:endParaRPr lang="el-GR" sz="2000" dirty="0" smtClean="0">
              <a:solidFill>
                <a:schemeClr val="bg1"/>
              </a:solidFill>
            </a:endParaRPr>
          </a:p>
          <a:p>
            <a:r>
              <a:rPr lang="el-GR" sz="1100" dirty="0" err="1">
                <a:solidFill>
                  <a:schemeClr val="bg1"/>
                </a:solidFill>
              </a:rPr>
              <a:t>Rapoport</a:t>
            </a:r>
            <a:r>
              <a:rPr lang="el-GR" sz="1100" dirty="0">
                <a:solidFill>
                  <a:schemeClr val="bg1"/>
                </a:solidFill>
              </a:rPr>
              <a:t>, </a:t>
            </a:r>
            <a:r>
              <a:rPr lang="el-GR" sz="1100" dirty="0" err="1">
                <a:solidFill>
                  <a:schemeClr val="bg1"/>
                </a:solidFill>
              </a:rPr>
              <a:t>Amos</a:t>
            </a:r>
            <a:r>
              <a:rPr lang="el-GR" sz="1100" dirty="0">
                <a:solidFill>
                  <a:schemeClr val="bg1"/>
                </a:solidFill>
              </a:rPr>
              <a:t>, and Δημήτρης Φιλιππίδης. Ανώνυμη αρχιτεκτονική και πολιτιστικοί παράγοντες. Αθήνα: Εκδοτικός Οίκος Μέλισσα, 2010</a:t>
            </a:r>
            <a:r>
              <a:rPr lang="el-GR" sz="1100" dirty="0" smtClean="0">
                <a:solidFill>
                  <a:schemeClr val="bg1"/>
                </a:solidFill>
              </a:rPr>
              <a:t>. σ.321 </a:t>
            </a:r>
            <a:endParaRPr lang="en-US" sz="1100" dirty="0">
              <a:solidFill>
                <a:schemeClr val="bg1"/>
              </a:solidFill>
            </a:endParaRPr>
          </a:p>
        </p:txBody>
      </p:sp>
      <p:sp>
        <p:nvSpPr>
          <p:cNvPr id="6" name="TextBox 5"/>
          <p:cNvSpPr txBox="1"/>
          <p:nvPr/>
        </p:nvSpPr>
        <p:spPr>
          <a:xfrm>
            <a:off x="839788" y="6519446"/>
            <a:ext cx="10515600" cy="338554"/>
          </a:xfrm>
          <a:prstGeom prst="rect">
            <a:avLst/>
          </a:prstGeom>
          <a:solidFill>
            <a:schemeClr val="tx1">
              <a:alpha val="40000"/>
            </a:schemeClr>
          </a:solidFill>
        </p:spPr>
        <p:txBody>
          <a:bodyPr wrap="square" rtlCol="0">
            <a:spAutoFit/>
          </a:bodyPr>
          <a:lstStyle/>
          <a:p>
            <a:pPr algn="r"/>
            <a:r>
              <a:rPr lang="en-US" sz="800" dirty="0" smtClean="0">
                <a:solidFill>
                  <a:schemeClr val="bg1"/>
                </a:solidFill>
              </a:rPr>
              <a:t>"</a:t>
            </a:r>
            <a:r>
              <a:rPr lang="en-US" sz="800" b="1" dirty="0">
                <a:solidFill>
                  <a:schemeClr val="bg1"/>
                </a:solidFill>
                <a:hlinkClick r:id="rId4"/>
              </a:rPr>
              <a:t>Landscape of Zakynthos / </a:t>
            </a:r>
            <a:r>
              <a:rPr lang="en-US" sz="800" b="1" dirty="0" err="1">
                <a:solidFill>
                  <a:schemeClr val="bg1"/>
                </a:solidFill>
                <a:hlinkClick r:id="rId4"/>
              </a:rPr>
              <a:t>Ζάκυνθος</a:t>
            </a:r>
            <a:r>
              <a:rPr lang="en-US" sz="800" b="1" dirty="0">
                <a:solidFill>
                  <a:schemeClr val="bg1"/>
                </a:solidFill>
                <a:hlinkClick r:id="rId4"/>
              </a:rPr>
              <a:t> / </a:t>
            </a:r>
            <a:r>
              <a:rPr lang="en-US" sz="800" b="1" dirty="0" err="1">
                <a:solidFill>
                  <a:schemeClr val="bg1"/>
                </a:solidFill>
                <a:hlinkClick r:id="rId4"/>
              </a:rPr>
              <a:t>Zante</a:t>
            </a:r>
            <a:r>
              <a:rPr lang="en-US" sz="800" b="1" dirty="0">
                <a:solidFill>
                  <a:schemeClr val="bg1"/>
                </a:solidFill>
                <a:hlinkClick r:id="rId4"/>
              </a:rPr>
              <a:t> / </a:t>
            </a:r>
            <a:r>
              <a:rPr lang="en-US" sz="800" b="1" dirty="0" err="1">
                <a:solidFill>
                  <a:schemeClr val="bg1"/>
                </a:solidFill>
                <a:hlinkClick r:id="rId4"/>
              </a:rPr>
              <a:t>Zacinto</a:t>
            </a:r>
            <a:r>
              <a:rPr lang="en-US" sz="800" b="1" dirty="0">
                <a:solidFill>
                  <a:schemeClr val="bg1"/>
                </a:solidFill>
                <a:hlinkClick r:id="rId4"/>
              </a:rPr>
              <a:t>, Greece</a:t>
            </a:r>
            <a:r>
              <a:rPr lang="en-US" sz="800" dirty="0" smtClean="0">
                <a:solidFill>
                  <a:schemeClr val="bg1"/>
                </a:solidFill>
              </a:rPr>
              <a:t>" </a:t>
            </a:r>
            <a:r>
              <a:rPr lang="el-GR" sz="800" dirty="0" smtClean="0">
                <a:solidFill>
                  <a:schemeClr val="bg1"/>
                </a:solidFill>
              </a:rPr>
              <a:t>από τον </a:t>
            </a:r>
            <a:r>
              <a:rPr lang="en-US" sz="800" dirty="0">
                <a:solidFill>
                  <a:schemeClr val="bg1"/>
                </a:solidFill>
              </a:rPr>
              <a:t>Christian van Elven</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BY-ND </a:t>
            </a:r>
            <a:r>
              <a:rPr lang="tr-T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7244573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39788" y="6519446"/>
            <a:ext cx="10515600" cy="338554"/>
          </a:xfrm>
          <a:prstGeom prst="rect">
            <a:avLst/>
          </a:prstGeom>
          <a:solidFill>
            <a:schemeClr val="tx1">
              <a:alpha val="40000"/>
            </a:schemeClr>
          </a:solidFill>
        </p:spPr>
        <p:txBody>
          <a:bodyPr wrap="square" rtlCol="0">
            <a:spAutoFit/>
          </a:bodyPr>
          <a:lstStyle/>
          <a:p>
            <a:pPr algn="r"/>
            <a:r>
              <a:rPr lang="en-US" sz="800" dirty="0" smtClean="0">
                <a:solidFill>
                  <a:schemeClr val="bg1"/>
                </a:solidFill>
              </a:rPr>
              <a:t>"</a:t>
            </a:r>
            <a:r>
              <a:rPr lang="en-US" sz="800" b="1" dirty="0">
                <a:solidFill>
                  <a:schemeClr val="bg1"/>
                </a:solidFill>
                <a:hlinkClick r:id="rId4"/>
              </a:rPr>
              <a:t>Landscape of Zakynthos / </a:t>
            </a:r>
            <a:r>
              <a:rPr lang="en-US" sz="800" b="1" dirty="0" err="1">
                <a:solidFill>
                  <a:schemeClr val="bg1"/>
                </a:solidFill>
                <a:hlinkClick r:id="rId4"/>
              </a:rPr>
              <a:t>Ζάκυνθος</a:t>
            </a:r>
            <a:r>
              <a:rPr lang="en-US" sz="800" b="1" dirty="0">
                <a:solidFill>
                  <a:schemeClr val="bg1"/>
                </a:solidFill>
                <a:hlinkClick r:id="rId4"/>
              </a:rPr>
              <a:t> / </a:t>
            </a:r>
            <a:r>
              <a:rPr lang="en-US" sz="800" b="1" dirty="0" err="1">
                <a:solidFill>
                  <a:schemeClr val="bg1"/>
                </a:solidFill>
                <a:hlinkClick r:id="rId4"/>
              </a:rPr>
              <a:t>Zante</a:t>
            </a:r>
            <a:r>
              <a:rPr lang="en-US" sz="800" b="1" dirty="0">
                <a:solidFill>
                  <a:schemeClr val="bg1"/>
                </a:solidFill>
                <a:hlinkClick r:id="rId4"/>
              </a:rPr>
              <a:t> / </a:t>
            </a:r>
            <a:r>
              <a:rPr lang="en-US" sz="800" b="1" dirty="0" err="1">
                <a:solidFill>
                  <a:schemeClr val="bg1"/>
                </a:solidFill>
                <a:hlinkClick r:id="rId4"/>
              </a:rPr>
              <a:t>Zacinto</a:t>
            </a:r>
            <a:r>
              <a:rPr lang="en-US" sz="800" b="1" dirty="0">
                <a:solidFill>
                  <a:schemeClr val="bg1"/>
                </a:solidFill>
                <a:hlinkClick r:id="rId4"/>
              </a:rPr>
              <a:t>, Greece</a:t>
            </a:r>
            <a:r>
              <a:rPr lang="en-US" sz="800" dirty="0" smtClean="0">
                <a:solidFill>
                  <a:schemeClr val="bg1"/>
                </a:solidFill>
              </a:rPr>
              <a:t>" </a:t>
            </a:r>
            <a:r>
              <a:rPr lang="el-GR" sz="800" dirty="0" smtClean="0">
                <a:solidFill>
                  <a:schemeClr val="bg1"/>
                </a:solidFill>
              </a:rPr>
              <a:t>από τον </a:t>
            </a:r>
            <a:r>
              <a:rPr lang="en-US" sz="800" dirty="0">
                <a:solidFill>
                  <a:schemeClr val="bg1"/>
                </a:solidFill>
              </a:rPr>
              <a:t>Christian van Elven</a:t>
            </a:r>
            <a:r>
              <a:rPr lang="en-US" sz="800" dirty="0" smtClean="0">
                <a:solidFill>
                  <a:schemeClr val="bg1"/>
                </a:solidFill>
              </a:rPr>
              <a:t>.</a:t>
            </a:r>
            <a:endParaRPr lang="el-GR" sz="800" dirty="0" smtClean="0">
              <a:solidFill>
                <a:schemeClr val="bg1"/>
              </a:solidFill>
            </a:endParaRPr>
          </a:p>
          <a:p>
            <a:pPr algn="r"/>
            <a:r>
              <a:rPr lang="el-GR" sz="800" dirty="0" smtClean="0">
                <a:solidFill>
                  <a:schemeClr val="bg1"/>
                </a:solidFill>
              </a:rPr>
              <a:t>Υπό </a:t>
            </a:r>
            <a:r>
              <a:rPr lang="el-GR" sz="800" dirty="0">
                <a:solidFill>
                  <a:schemeClr val="bg1"/>
                </a:solidFill>
              </a:rPr>
              <a:t>την άδεια </a:t>
            </a:r>
            <a:r>
              <a:rPr lang="tr-TR" sz="800" b="1" dirty="0">
                <a:solidFill>
                  <a:schemeClr val="bg1"/>
                </a:solidFill>
                <a:hlinkClick r:id="rId5"/>
              </a:rPr>
              <a:t>CC BY-ND </a:t>
            </a:r>
            <a:r>
              <a:rPr lang="tr-TR" sz="800" b="1" dirty="0" smtClean="0">
                <a:solidFill>
                  <a:schemeClr val="bg1"/>
                </a:solidFill>
                <a:hlinkClick r:id="rId5"/>
              </a:rPr>
              <a:t>2.0</a:t>
            </a:r>
            <a:r>
              <a:rPr lang="el-GR" sz="800" b="1" dirty="0" smtClean="0">
                <a:solidFill>
                  <a:schemeClr val="bg1"/>
                </a:solidFill>
              </a:rPr>
              <a:t> </a:t>
            </a:r>
            <a:r>
              <a:rPr lang="el-GR" sz="800" dirty="0" smtClean="0">
                <a:solidFill>
                  <a:schemeClr val="bg1"/>
                </a:solidFill>
              </a:rPr>
              <a:t>μέσω </a:t>
            </a:r>
            <a:r>
              <a:rPr lang="en-US" sz="800" dirty="0">
                <a:solidFill>
                  <a:schemeClr val="bg1"/>
                </a:solidFill>
              </a:rPr>
              <a:t>Flickr</a:t>
            </a:r>
            <a:endParaRPr lang="el-GR" sz="800" dirty="0">
              <a:solidFill>
                <a:schemeClr val="bg1"/>
              </a:solidFill>
            </a:endParaRPr>
          </a:p>
        </p:txBody>
      </p:sp>
    </p:spTree>
    <p:extLst>
      <p:ext uri="{BB962C8B-B14F-4D97-AF65-F5344CB8AC3E}">
        <p14:creationId xmlns:p14="http://schemas.microsoft.com/office/powerpoint/2010/main" val="1404397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1" y="6396335"/>
            <a:ext cx="2997199" cy="461665"/>
          </a:xfrm>
          <a:prstGeom prst="rect">
            <a:avLst/>
          </a:prstGeom>
          <a:gradFill>
            <a:gsLst>
              <a:gs pos="0">
                <a:schemeClr val="tx1">
                  <a:alpha val="25000"/>
                </a:schemeClr>
              </a:gs>
              <a:gs pos="100000">
                <a:schemeClr val="tx1">
                  <a:alpha val="20000"/>
                </a:schemeClr>
              </a:gs>
            </a:gsLst>
            <a:lin ang="5400000" scaled="1"/>
          </a:gradFill>
        </p:spPr>
        <p:txBody>
          <a:bodyPr wrap="square" rtlCol="0">
            <a:spAutoFit/>
          </a:bodyPr>
          <a:lstStyle/>
          <a:p>
            <a:pPr algn="r"/>
            <a:r>
              <a:rPr lang="el-GR" sz="800" dirty="0" err="1" smtClean="0">
                <a:solidFill>
                  <a:schemeClr val="bg1"/>
                </a:solidFill>
              </a:rPr>
              <a:t>Καπεταναΐικο</a:t>
            </a:r>
            <a:r>
              <a:rPr lang="el-GR" sz="800" dirty="0" smtClean="0">
                <a:solidFill>
                  <a:schemeClr val="bg1"/>
                </a:solidFill>
              </a:rPr>
              <a:t> σπίτι στην Οία, Σαντορίνη.</a:t>
            </a:r>
            <a:endParaRPr lang="el-GR" sz="800" dirty="0">
              <a:solidFill>
                <a:schemeClr val="bg1"/>
              </a:solidFill>
            </a:endParaRPr>
          </a:p>
          <a:p>
            <a:pPr algn="r"/>
            <a:r>
              <a:rPr lang="en-US" sz="800" dirty="0">
                <a:solidFill>
                  <a:schemeClr val="bg1"/>
                </a:solidFill>
              </a:rPr>
              <a:t>"</a:t>
            </a:r>
            <a:r>
              <a:rPr lang="en-US" sz="800" dirty="0">
                <a:solidFill>
                  <a:schemeClr val="bg1"/>
                </a:solidFill>
                <a:hlinkClick r:id="rId3"/>
              </a:rPr>
              <a:t>Oia Captain's House built in 1864</a:t>
            </a:r>
            <a:r>
              <a:rPr lang="en-US" sz="800" dirty="0">
                <a:solidFill>
                  <a:schemeClr val="bg1"/>
                </a:solidFill>
              </a:rPr>
              <a:t>" by 1864oia - Own </a:t>
            </a:r>
            <a:r>
              <a:rPr lang="en-US" sz="800" dirty="0" smtClean="0">
                <a:solidFill>
                  <a:schemeClr val="bg1"/>
                </a:solidFill>
              </a:rPr>
              <a:t>work.</a:t>
            </a:r>
            <a:endParaRPr lang="el-GR" sz="800" dirty="0" smtClean="0">
              <a:solidFill>
                <a:schemeClr val="bg1"/>
              </a:solidFill>
            </a:endParaRPr>
          </a:p>
          <a:p>
            <a:pPr algn="r"/>
            <a:r>
              <a:rPr lang="en-US" sz="800" dirty="0" smtClean="0">
                <a:solidFill>
                  <a:schemeClr val="bg1"/>
                </a:solidFill>
              </a:rPr>
              <a:t>Licensed </a:t>
            </a:r>
            <a:r>
              <a:rPr lang="en-US" sz="800" dirty="0">
                <a:solidFill>
                  <a:schemeClr val="bg1"/>
                </a:solidFill>
              </a:rPr>
              <a:t>under </a:t>
            </a:r>
            <a:r>
              <a:rPr lang="en-US" sz="800" dirty="0">
                <a:solidFill>
                  <a:schemeClr val="bg1"/>
                </a:solidFill>
                <a:hlinkClick r:id="rId4"/>
              </a:rPr>
              <a:t>CC BY-SA 3.0 </a:t>
            </a:r>
            <a:r>
              <a:rPr lang="en-US" sz="800" dirty="0">
                <a:solidFill>
                  <a:schemeClr val="bg1"/>
                </a:solidFill>
              </a:rPr>
              <a:t>via Wikimedia </a:t>
            </a:r>
            <a:r>
              <a:rPr lang="en-US" sz="800" dirty="0" smtClean="0">
                <a:solidFill>
                  <a:schemeClr val="bg1"/>
                </a:solidFill>
              </a:rPr>
              <a:t>Commons</a:t>
            </a:r>
            <a:endParaRPr lang="el-GR" sz="800" dirty="0">
              <a:solidFill>
                <a:schemeClr val="bg1"/>
              </a:solidFill>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97200" y="0"/>
            <a:ext cx="8465820" cy="6858000"/>
          </a:xfrm>
          <a:prstGeom prst="rect">
            <a:avLst/>
          </a:prstGeom>
        </p:spPr>
      </p:pic>
    </p:spTree>
    <p:extLst>
      <p:ext uri="{BB962C8B-B14F-4D97-AF65-F5344CB8AC3E}">
        <p14:creationId xmlns:p14="http://schemas.microsoft.com/office/powerpoint/2010/main" val="1132911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a5436a9c8de2ac85e4af57fbb761688be33c5b"/>
</p:tagLst>
</file>

<file path=ppt/theme/theme1.xml><?xml version="1.0" encoding="utf-8"?>
<a:theme xmlns:a="http://schemas.openxmlformats.org/drawingml/2006/main" name="1_Πλαίσιο">
  <a:themeElements>
    <a:clrScheme name="Πλαίσιο">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2.xml><?xml version="1.0" encoding="utf-8"?>
<a:theme xmlns:a="http://schemas.openxmlformats.org/drawingml/2006/main" name="4_Πλαίσιο">
  <a:themeElements>
    <a:clrScheme name="Άποψη">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3.xml><?xml version="1.0" encoding="utf-8"?>
<a:theme xmlns:a="http://schemas.openxmlformats.org/drawingml/2006/main" name="5_Πλαίσιο">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4.xml><?xml version="1.0" encoding="utf-8"?>
<a:theme xmlns:a="http://schemas.openxmlformats.org/drawingml/2006/main" name="6_Πλαίσιο">
  <a:themeElements>
    <a:clrScheme name="Μπλε ΙΙ">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5.xml><?xml version="1.0" encoding="utf-8"?>
<a:theme xmlns:a="http://schemas.openxmlformats.org/drawingml/2006/main" name="2_Πλαίσιο">
  <a:themeElements>
    <a:clrScheme name="Πρασινοκίτρινο">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6.xml><?xml version="1.0" encoding="utf-8"?>
<a:theme xmlns:a="http://schemas.openxmlformats.org/drawingml/2006/main" name="3_Πλαίσιο">
  <a:themeElements>
    <a:clrScheme name="Βιολετί">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7.xml><?xml version="1.0" encoding="utf-8"?>
<a:theme xmlns:a="http://schemas.openxmlformats.org/drawingml/2006/main" name="7_Πλαίσιο">
  <a:themeElements>
    <a:clrScheme name="Μπλε">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λαίσιο">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8.xml><?xml version="1.0" encoding="utf-8"?>
<a:theme xmlns:a="http://schemas.openxmlformats.org/drawingml/2006/main" name="Office Theme">
  <a:themeElements>
    <a:clrScheme name="Custom 4">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FFA941"/>
      </a:hlink>
      <a:folHlink>
        <a:srgbClr val="D834D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9.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13676</TotalTime>
  <Words>7378</Words>
  <Application>Microsoft Office PowerPoint</Application>
  <PresentationFormat>Custom</PresentationFormat>
  <Paragraphs>516</Paragraphs>
  <Slides>88</Slides>
  <Notes>53</Notes>
  <HiddenSlides>0</HiddenSlides>
  <MMClips>0</MMClips>
  <ScaleCrop>false</ScaleCrop>
  <HeadingPairs>
    <vt:vector size="4" baseType="variant">
      <vt:variant>
        <vt:lpstr>Theme</vt:lpstr>
      </vt:variant>
      <vt:variant>
        <vt:i4>8</vt:i4>
      </vt:variant>
      <vt:variant>
        <vt:lpstr>Slide Titles</vt:lpstr>
      </vt:variant>
      <vt:variant>
        <vt:i4>88</vt:i4>
      </vt:variant>
    </vt:vector>
  </HeadingPairs>
  <TitlesOfParts>
    <vt:vector size="96" baseType="lpstr">
      <vt:lpstr>1_Πλαίσιο</vt:lpstr>
      <vt:lpstr>4_Πλαίσιο</vt:lpstr>
      <vt:lpstr>5_Πλαίσιο</vt:lpstr>
      <vt:lpstr>6_Πλαίσιο</vt:lpstr>
      <vt:lpstr>2_Πλαίσιο</vt:lpstr>
      <vt:lpstr>3_Πλαίσιο</vt:lpstr>
      <vt:lpstr>7_Πλαίσιο</vt:lpstr>
      <vt:lpstr>Office Theme</vt:lpstr>
      <vt:lpstr>Σπίτια της νησιωτικής Ελλάδας</vt:lpstr>
      <vt:lpstr>Βασική βιβλιογραφία</vt:lpstr>
      <vt:lpstr>Βασική βιβλιογραφία</vt:lpstr>
      <vt:lpstr>Βασική βιβλιογραφία</vt:lpstr>
      <vt:lpstr>Το πλαίσιο της μελέτης</vt:lpstr>
      <vt:lpstr>Το πλαίσιο της μελέτης</vt:lpstr>
      <vt:lpstr>Το πλαίσιο της μελέτης</vt:lpstr>
      <vt:lpstr>Η κοινωνική οργάνωση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 ιστορική οργάνωση</vt:lpstr>
      <vt:lpstr>PowerPoint Presentation</vt:lpstr>
      <vt:lpstr>PowerPoint Presentation</vt:lpstr>
      <vt:lpstr>PowerPoint Presentation</vt:lpstr>
      <vt:lpstr>PowerPoint Presentation</vt:lpstr>
      <vt:lpstr>PowerPoint Presentation</vt:lpstr>
      <vt:lpstr>PowerPoint Presentation</vt:lpstr>
      <vt:lpstr>Το κλίμα</vt:lpstr>
      <vt:lpstr>Κλίμα: ο οικισμός</vt:lpstr>
      <vt:lpstr>PowerPoint Presentation</vt:lpstr>
      <vt:lpstr>PowerPoint Presentation</vt:lpstr>
      <vt:lpstr>PowerPoint Presentation</vt:lpstr>
      <vt:lpstr>PowerPoint Presentation</vt:lpstr>
      <vt:lpstr>Κλίμα: ο οικισμός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Κλίμα: η κατοικία</vt:lpstr>
      <vt:lpstr>PowerPoint Presentation</vt:lpstr>
      <vt:lpstr>PowerPoint Presentation</vt:lpstr>
      <vt:lpstr>PowerPoint Presentation</vt:lpstr>
      <vt:lpstr>PowerPoint Presentation</vt:lpstr>
      <vt:lpstr>Το δώμα</vt:lpstr>
      <vt:lpstr>Το δώμα</vt:lpstr>
      <vt:lpstr>Το δώμα</vt:lpstr>
      <vt:lpstr>Το δώμα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Θολωτές κατασκευές</vt:lpstr>
      <vt:lpstr>PowerPoint Presentation</vt:lpstr>
      <vt:lpstr>PowerPoint Presentation</vt:lpstr>
      <vt:lpstr>PowerPoint Presentation</vt:lpstr>
      <vt:lpstr>Το υπόλοιπο κέλυφος</vt:lpstr>
      <vt:lpstr>Το υπόλοιπο κέλυφος</vt:lpstr>
      <vt:lpstr>Το χρώμα</vt:lpstr>
      <vt:lpstr>Οι διακοσμητικές μορφές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Οι αποκλίσεις</vt:lpstr>
      <vt:lpstr>PowerPoint Presentation</vt:lpstr>
      <vt:lpstr>PowerPoint Presentation</vt:lpstr>
      <vt:lpstr>PowerPoint Presentation</vt:lpstr>
      <vt:lpstr>PowerPoint Presentation</vt:lpstr>
      <vt:lpstr>Και τώρα τι;</vt:lpstr>
      <vt:lpstr>Και τώρα τι;</vt:lpstr>
      <vt:lpstr>PowerPoint Presentation</vt:lpstr>
      <vt:lpstr>PowerPoint Presentation</vt:lpstr>
      <vt:lpstr>PowerPoint Presentation</vt:lpstr>
      <vt:lpstr>PowerPoint Presentation</vt:lpstr>
      <vt:lpstr>PowerPoint Presentation</vt:lpstr>
      <vt:lpstr>PowerPoint Presentation</vt:lpstr>
      <vt:lpstr>Και τώρα τι;</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ΑΕΧ - Παραδοσιακά Κελύφη</dc:title>
  <dc:creator>Άγγελος Ψιλόπουλος</dc:creator>
  <cp:lastModifiedBy>alex</cp:lastModifiedBy>
  <cp:revision>974</cp:revision>
  <dcterms:created xsi:type="dcterms:W3CDTF">2014-10-13T15:29:18Z</dcterms:created>
  <dcterms:modified xsi:type="dcterms:W3CDTF">2015-12-21T15:19:39Z</dcterms:modified>
</cp:coreProperties>
</file>