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0" r:id="rId3"/>
    <p:sldId id="271" r:id="rId4"/>
    <p:sldId id="268" r:id="rId5"/>
    <p:sldId id="273" r:id="rId6"/>
    <p:sldId id="272" r:id="rId7"/>
    <p:sldId id="275" r:id="rId8"/>
    <p:sldId id="256" r:id="rId9"/>
    <p:sldId id="263" r:id="rId10"/>
    <p:sldId id="264" r:id="rId11"/>
    <p:sldId id="269" r:id="rId12"/>
    <p:sldId id="265" r:id="rId13"/>
    <p:sldId id="270" r:id="rId14"/>
    <p:sldId id="258" r:id="rId15"/>
    <p:sldId id="260" r:id="rId16"/>
    <p:sldId id="266" r:id="rId17"/>
    <p:sldId id="278" r:id="rId18"/>
    <p:sldId id="276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34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3AF1-4B61-4291-B4DE-F4C32883B1B1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7BE7D-4C4A-4591-AE67-5047D8F078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5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15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1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91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5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8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2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7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8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1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6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7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1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6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7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0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31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14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53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17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8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B406-BBE3-4AB0-8F59-2A9A07F345F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90EE5-8ECE-4D3C-A89D-E50A3EB46F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07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8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commons.gr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3.0/deed.e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umich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index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/>
          </a:bodyPr>
          <a:lstStyle/>
          <a:p>
            <a:r>
              <a:rPr lang="el-GR" dirty="0" smtClean="0"/>
              <a:t>Παραδείγματα </a:t>
            </a:r>
            <a:r>
              <a:rPr lang="el-GR" dirty="0" err="1" smtClean="0"/>
              <a:t>προσβάσιμων</a:t>
            </a:r>
            <a:r>
              <a:rPr lang="el-GR" dirty="0" smtClean="0"/>
              <a:t> προτύπων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4971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\Desktop\vinager-backgrounds-wallpapers-vinage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08683" y="272585"/>
            <a:ext cx="8460432" cy="6585415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708683" y="0"/>
            <a:ext cx="8435315" cy="50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067944" y="1676905"/>
            <a:ext cx="5076054" cy="520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40" y="2725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INTERNET ARCHIVE,OER</a:t>
            </a:r>
            <a:endParaRPr lang="el-GR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5971" y="2997933"/>
            <a:ext cx="2670340" cy="4030485"/>
          </a:xfrm>
        </p:spPr>
        <p:txBody>
          <a:bodyPr>
            <a:noAutofit/>
          </a:bodyPr>
          <a:lstStyle/>
          <a:p>
            <a:pPr>
              <a:defRPr/>
            </a:pPr>
            <a:endParaRPr lang="el-GR" sz="2400" dirty="0"/>
          </a:p>
          <a:p>
            <a:pPr marL="0" indent="0">
              <a:buNone/>
              <a:defRPr/>
            </a:pPr>
            <a:r>
              <a:rPr lang="el-GR" sz="2400" b="1" dirty="0"/>
              <a:t>Περιλαμβάνει</a:t>
            </a:r>
          </a:p>
          <a:p>
            <a:pPr marL="266700" indent="-266700">
              <a:buClr>
                <a:srgbClr val="996600"/>
              </a:buClr>
              <a:tabLst>
                <a:tab pos="266700" algn="l"/>
              </a:tabLst>
              <a:defRPr/>
            </a:pPr>
            <a:r>
              <a:rPr lang="el-GR" sz="2400" dirty="0"/>
              <a:t>Δωρεάν μαθήματα</a:t>
            </a:r>
          </a:p>
          <a:p>
            <a:pPr marL="266700" indent="-266700">
              <a:buClr>
                <a:srgbClr val="996600"/>
              </a:buClr>
              <a:tabLst>
                <a:tab pos="266700" algn="l"/>
              </a:tabLst>
              <a:defRPr/>
            </a:pPr>
            <a:r>
              <a:rPr lang="el-GR" sz="2400" dirty="0"/>
              <a:t>Βίντεο-διαλέξεις</a:t>
            </a:r>
          </a:p>
          <a:p>
            <a:pPr marL="266700" indent="-266700">
              <a:buClr>
                <a:srgbClr val="996600"/>
              </a:buClr>
              <a:tabLst>
                <a:tab pos="266700" algn="l"/>
              </a:tabLst>
              <a:defRPr/>
            </a:pPr>
            <a:r>
              <a:rPr lang="el-GR" sz="2400" dirty="0"/>
              <a:t>Υποστηρικτικό υλικό</a:t>
            </a:r>
          </a:p>
        </p:txBody>
      </p:sp>
      <p:pic>
        <p:nvPicPr>
          <p:cNvPr id="8" name="Picture 2" descr="internetarch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102" y="3401099"/>
            <a:ext cx="5086350" cy="2857500"/>
          </a:xfrm>
          <a:prstGeom prst="roundRect">
            <a:avLst>
              <a:gd name="adj" fmla="val 265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15616" y="130625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Βιβλιοθήκη ανοικτών </a:t>
            </a:r>
            <a:r>
              <a:rPr lang="en-US" sz="2400" dirty="0" smtClean="0"/>
              <a:t> </a:t>
            </a:r>
            <a:r>
              <a:rPr lang="el-GR" sz="2400" dirty="0" smtClean="0"/>
              <a:t>εκπαιδευτικών πόρων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dirty="0"/>
              <a:t>πανεπιστημιακών </a:t>
            </a:r>
            <a:r>
              <a:rPr lang="el-GR" sz="2400" dirty="0" smtClean="0"/>
              <a:t>διαλέξεων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473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\Desktop\light-lines-colors-powerpoint-backgrounds-light-lines-colors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60840" cy="1143000"/>
          </a:xfrm>
        </p:spPr>
        <p:txBody>
          <a:bodyPr/>
          <a:lstStyle/>
          <a:p>
            <a:r>
              <a:rPr lang="en-US" b="1" dirty="0"/>
              <a:t>Free Learning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806" y="1587321"/>
            <a:ext cx="8139634" cy="5069160"/>
          </a:xfrm>
        </p:spPr>
        <p:txBody>
          <a:bodyPr>
            <a:normAutofit/>
          </a:bodyPr>
          <a:lstStyle/>
          <a:p>
            <a:pPr marL="379476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/>
              <a:t>Προσφέρει πρόσβαση σε Α.Ε.Π.</a:t>
            </a:r>
          </a:p>
          <a:p>
            <a:pPr marL="379476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/>
              <a:t>Δυνατότητα συνεισφοράς Α.Ε.Π. και μαθησιακών υλικών</a:t>
            </a:r>
          </a:p>
          <a:p>
            <a:endParaRPr lang="el-GR" sz="2400" dirty="0"/>
          </a:p>
        </p:txBody>
      </p:sp>
      <p:pic>
        <p:nvPicPr>
          <p:cNvPr id="8" name="Picture 2" descr="freelear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417731"/>
            <a:ext cx="4508500" cy="2692400"/>
          </a:xfrm>
          <a:prstGeom prst="roundRect">
            <a:avLst>
              <a:gd name="adj" fmla="val 2779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74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\Desktop\light-lines-colors-powerpoint-backgrounds-light-lines-colors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8683" y="272585"/>
            <a:ext cx="8460432" cy="6624736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08682" y="-22538"/>
            <a:ext cx="8465368" cy="5224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635896" y="1676905"/>
            <a:ext cx="5538154" cy="522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77" y="149005"/>
            <a:ext cx="8108043" cy="1143000"/>
          </a:xfrm>
        </p:spPr>
        <p:txBody>
          <a:bodyPr/>
          <a:lstStyle/>
          <a:p>
            <a:r>
              <a:rPr lang="en-US" b="1" dirty="0" smtClean="0"/>
              <a:t>Open Access</a:t>
            </a:r>
            <a:endParaRPr lang="el-GR" dirty="0"/>
          </a:p>
        </p:txBody>
      </p:sp>
      <p:pic>
        <p:nvPicPr>
          <p:cNvPr id="2051" name="Picture 3" descr="G:\OPEN COURSES TEMP FILES + OLD FOLDER\OCimages\open-ac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240137"/>
            <a:ext cx="6421263" cy="5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square-gray-texture-backgrounds-wallpapers-square-gray-tex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107504" y="16592"/>
            <a:ext cx="9144000" cy="13961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/>
              <a:t>Τι είναι οι Ανοικτοί Εκπαιδευτικοί Πόροι</a:t>
            </a:r>
            <a:r>
              <a:rPr lang="el-GR" sz="4000" b="1" dirty="0" smtClean="0"/>
              <a:t>;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l-GR" b="1" dirty="0"/>
              <a:t>Είναι εκπαιδευτικοί πόροι με άδειες </a:t>
            </a:r>
            <a:r>
              <a:rPr lang="en-US" b="1" dirty="0"/>
              <a:t>Creative Commons, </a:t>
            </a:r>
            <a:r>
              <a:rPr lang="el-GR" b="1" dirty="0"/>
              <a:t>και ανοικτές άδειες γενικότερα.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 algn="just">
              <a:defRPr/>
            </a:pPr>
            <a:endParaRPr lang="el-GR" dirty="0"/>
          </a:p>
          <a:p>
            <a:pPr algn="just">
              <a:defRPr/>
            </a:pPr>
            <a:endParaRPr lang="el-GR" dirty="0"/>
          </a:p>
          <a:p>
            <a:pPr algn="just">
              <a:defRPr/>
            </a:pPr>
            <a:endParaRPr lang="el-GR" dirty="0"/>
          </a:p>
          <a:p>
            <a:pPr algn="just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l-GR" dirty="0"/>
              <a:t>Προσφέρονται ελεύθερα και ανοιχτά σε εκπαιδευτικούς, μαθητές και αυτό-εκπαιδευόμενους, με σκοπό τη χρήση και την επαναχρησιμοποίηση για διδασκαλία, μάθηση και έρευνα. </a:t>
            </a:r>
          </a:p>
          <a:p>
            <a:endParaRPr lang="el-GR" dirty="0"/>
          </a:p>
        </p:txBody>
      </p:sp>
      <p:pic>
        <p:nvPicPr>
          <p:cNvPr id="8" name="3 - Εικόνα" descr="mathemat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39552"/>
            <a:ext cx="2665412" cy="19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- Σταυρός"/>
          <p:cNvSpPr/>
          <p:nvPr/>
        </p:nvSpPr>
        <p:spPr>
          <a:xfrm>
            <a:off x="3564434" y="2871353"/>
            <a:ext cx="863600" cy="926314"/>
          </a:xfrm>
          <a:prstGeom prst="plus">
            <a:avLst>
              <a:gd name="adj" fmla="val 394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600"/>
          </a:p>
        </p:txBody>
      </p:sp>
      <p:pic>
        <p:nvPicPr>
          <p:cNvPr id="10" name="5 - Εικόνα" descr="Creative Comm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96" y="2582428"/>
            <a:ext cx="1419225" cy="15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6 - Ίσο"/>
          <p:cNvSpPr/>
          <p:nvPr/>
        </p:nvSpPr>
        <p:spPr>
          <a:xfrm>
            <a:off x="6012359" y="2942790"/>
            <a:ext cx="1079500" cy="773063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600">
              <a:solidFill>
                <a:schemeClr val="tx1"/>
              </a:solidFill>
            </a:endParaRPr>
          </a:p>
        </p:txBody>
      </p:sp>
      <p:pic>
        <p:nvPicPr>
          <p:cNvPr id="12" name="Picture 4" descr="oer-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21" y="2582428"/>
            <a:ext cx="1512888" cy="162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Desktop\paper-textures-crumpled-backgrounds-wallpapers-paper-textures-crumpled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>
              <a:alpha val="73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107504" y="188640"/>
            <a:ext cx="8928992" cy="10801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/>
              <a:t>Άδειες </a:t>
            </a:r>
            <a:r>
              <a:rPr lang="en-US" sz="4000" b="1" dirty="0"/>
              <a:t>Creative commons</a:t>
            </a:r>
            <a:endParaRPr lang="el-GR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/>
              <a:t>Οι άδειες βοηθούν να διατηρεί κανείς και να διαχειρίζεται τα δικαιώματα πνευματικής ιδιοκτησίας με πιο ευέλικτο και ανοιχτό τρόπο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Ο δημιουργός δίνοντας άδεια </a:t>
            </a:r>
            <a:r>
              <a:rPr lang="en-US" sz="2400" dirty="0"/>
              <a:t>CC </a:t>
            </a:r>
            <a:r>
              <a:rPr lang="el-GR" sz="2400" dirty="0"/>
              <a:t>στο έργο του επιτρέπει στο χρήστη να το αντιγράψει, να το διανείμει ή να το τροποποιήσει.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Περισσότερες πληροφορίες υπάρχουν στο </a:t>
            </a:r>
            <a:endParaRPr lang="en-US" sz="2400" dirty="0"/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    </a:t>
            </a:r>
            <a:r>
              <a:rPr lang="en-US" sz="2400" dirty="0">
                <a:hlinkClick r:id="rId3"/>
              </a:rPr>
              <a:t>http://www.creativecommons.gr/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7" name="Picture 2" descr="\\aias\opencourses\Δ_ΕΝΗΜΕΡΩΣΕΙΣ ΠΡΟΒΟΛΗ EΡΓΟΥ\ΓΡΑΦΙΚΑ\ΑΔΕΙΕΣ CC\byn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61" y="4077072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aias\opencourses\Δ_ΕΝΗΜΕΡΩΣΕΙΣ ΠΡΟΒΟΛΗ EΡΓΟΥ\ΓΡΑΦΙΚΑ\ΑΔΕΙΕΣ CC\bync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61" y="4735205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aias\opencourses\Δ_ΕΝΗΜΕΡΩΣΕΙΣ ΠΡΟΒΟΛΗ EΡΓΟΥ\ΓΡΑΦΙΚΑ\ΑΔΕΙΕΣ CC\byncs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61" y="5383592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gradFill>
            <a:gsLst>
              <a:gs pos="0">
                <a:srgbClr val="E2E2E2"/>
              </a:gs>
              <a:gs pos="22000">
                <a:srgbClr val="F5F5F5"/>
              </a:gs>
              <a:gs pos="100000">
                <a:srgbClr val="F9F9F9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107504" y="116632"/>
            <a:ext cx="8928992" cy="1152128"/>
          </a:xfrm>
          <a:prstGeom prst="round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6592"/>
            <a:ext cx="9144000" cy="139618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Τίτλος με σκούρο φόντο</a:t>
            </a:r>
            <a:endParaRPr lang="el-GR" sz="40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295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sz="2800" dirty="0" smtClean="0"/>
              <a:t>Μπορεί να αλλάξει με άλλα χρώματα και αντίστοιχο πλαίσιο</a:t>
            </a:r>
            <a:endParaRPr lang="el-GR" sz="2800" dirty="0"/>
          </a:p>
          <a:p>
            <a:pPr marL="803275" indent="-361950"/>
            <a:r>
              <a:rPr lang="el-GR" sz="2600" dirty="0" smtClean="0"/>
              <a:t>Κόκκινο</a:t>
            </a:r>
          </a:p>
          <a:p>
            <a:pPr marL="803275" indent="-361950"/>
            <a:r>
              <a:rPr lang="el-GR" sz="2600" dirty="0" smtClean="0"/>
              <a:t>Πράσινο</a:t>
            </a:r>
          </a:p>
          <a:p>
            <a:pPr marL="803275" indent="-361950"/>
            <a:r>
              <a:rPr lang="el-GR" sz="2600" dirty="0" smtClean="0"/>
              <a:t>Μοβ</a:t>
            </a:r>
          </a:p>
          <a:p>
            <a:pPr marL="803275" indent="-361950"/>
            <a:r>
              <a:rPr lang="el-GR" sz="2600" dirty="0" smtClean="0"/>
              <a:t>Καφέ</a:t>
            </a:r>
          </a:p>
          <a:p>
            <a:pPr marL="803275" indent="-361950"/>
            <a:r>
              <a:rPr lang="el-GR" sz="2600" dirty="0" smtClean="0"/>
              <a:t>κ.α. 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28225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16632"/>
            <a:ext cx="8496944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82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820000"/>
                </a:solidFill>
              </a:rPr>
              <a:t>Τίτλος γραμματοσειρά με χρώμα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sz="2800" dirty="0"/>
              <a:t>Μπορεί να αλλάξει με άλλα χρώματα και αντίστοιχο πλαίσιο</a:t>
            </a:r>
          </a:p>
          <a:p>
            <a:pPr marL="803275" indent="-361950"/>
            <a:r>
              <a:rPr lang="el-GR" sz="2800" dirty="0"/>
              <a:t>Κόκκινο</a:t>
            </a:r>
          </a:p>
          <a:p>
            <a:pPr marL="803275" indent="-361950"/>
            <a:r>
              <a:rPr lang="el-GR" sz="2800" dirty="0"/>
              <a:t>Πράσινο</a:t>
            </a:r>
          </a:p>
          <a:p>
            <a:pPr marL="803275" indent="-361950"/>
            <a:r>
              <a:rPr lang="el-GR" sz="2800" dirty="0"/>
              <a:t>Μοβ</a:t>
            </a:r>
          </a:p>
          <a:p>
            <a:pPr marL="803275" indent="-361950"/>
            <a:r>
              <a:rPr lang="el-GR" sz="2800" dirty="0"/>
              <a:t>Καφέ</a:t>
            </a:r>
          </a:p>
          <a:p>
            <a:pPr marL="803275" indent="-361950"/>
            <a:r>
              <a:rPr lang="el-GR" sz="2800" dirty="0"/>
              <a:t>κ.α. </a:t>
            </a:r>
          </a:p>
          <a:p>
            <a:endParaRPr lang="el-GR" dirty="0" smtClean="0"/>
          </a:p>
          <a:p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124744"/>
            <a:ext cx="799288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3" y="232663"/>
            <a:ext cx="8784974" cy="650870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sz="4000" b="1" dirty="0"/>
              <a:t>Παράδειγμα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  <p:pic>
        <p:nvPicPr>
          <p:cNvPr id="3074" name="Picture 2" descr="C:\Users\alex\Desktop\800px-Global_Open_Educational_Resources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7191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wnloads\fzm-notebook.texture(png)\fzm-notebook.texture-22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3586" y="-1359538"/>
            <a:ext cx="7344821" cy="94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b="1" dirty="0"/>
              <a:t>Ποια τα οφέλη των </a:t>
            </a:r>
            <a:r>
              <a:rPr lang="el-GR" b="1" dirty="0" smtClean="0"/>
              <a:t>ανοικτών μαθημάτων;</a:t>
            </a:r>
            <a:endParaRPr lang="el-GR" b="1" dirty="0"/>
          </a:p>
        </p:txBody>
      </p:sp>
      <p:sp>
        <p:nvSpPr>
          <p:cNvPr id="6" name="Rectangle 5"/>
          <p:cNvSpPr/>
          <p:nvPr/>
        </p:nvSpPr>
        <p:spPr>
          <a:xfrm>
            <a:off x="971600" y="1844824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Κατάργηση εμποδίων πνευματικής ιδιοκτησίας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Εξοικονόμηση χρόνου για προετοιμασία εκπαιδευτικού υλικού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Οργάνωση μαθήματος σε άλλη βάση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Πρόσβαση σε ευρεία γκάμα πηγών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Β</a:t>
            </a:r>
            <a:r>
              <a:rPr lang="el-GR" sz="2400" dirty="0">
                <a:solidFill>
                  <a:prstClr val="black"/>
                </a:solidFill>
              </a:rPr>
              <a:t>ελτίωση ποιότητας εκπαιδευτικών υλικών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  μέσω αλληλεπίδρασης και ανατροφοδότηση</a:t>
            </a:r>
            <a:endParaRPr lang="el-GR" sz="24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Προβολή συγγραφικού, ερευνητικού εργου.</a:t>
            </a:r>
            <a:endParaRPr lang="el-G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83568" y="5774612"/>
            <a:ext cx="7677338" cy="462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Wikipedia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Η Βικιπαίδεια ή Wikipedia </a:t>
            </a:r>
            <a:r>
              <a:rPr lang="el-GR" sz="2400" b="1" dirty="0" smtClean="0"/>
              <a:t>είναι ένα εγχείρημα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l-GR" sz="2400" dirty="0" smtClean="0"/>
              <a:t>Συλλογικό,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l-GR" sz="2400" dirty="0" smtClean="0"/>
              <a:t>Εγκυκλοπαιδικό παγκόσμιο</a:t>
            </a:r>
            <a:r>
              <a:rPr lang="el-GR" sz="2400" dirty="0"/>
              <a:t>, </a:t>
            </a:r>
            <a:endParaRPr lang="el-GR" sz="2400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l-GR" sz="2400" dirty="0" smtClean="0"/>
              <a:t>Πολύγλωσσο</a:t>
            </a:r>
            <a:r>
              <a:rPr lang="el-GR" sz="2400" dirty="0"/>
              <a:t>, </a:t>
            </a:r>
            <a:endParaRPr lang="el-GR" sz="2400" dirty="0" smtClean="0"/>
          </a:p>
          <a:p>
            <a:endParaRPr lang="el-GR" sz="2400" dirty="0" smtClean="0"/>
          </a:p>
          <a:p>
            <a:pPr marL="0" indent="0">
              <a:buNone/>
            </a:pPr>
            <a:r>
              <a:rPr lang="el-GR" sz="2400" b="1" dirty="0" smtClean="0"/>
              <a:t>Στόχος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l-GR" sz="2400" dirty="0" smtClean="0"/>
              <a:t>Να παρέχει </a:t>
            </a:r>
            <a:r>
              <a:rPr lang="el-GR" sz="2400" dirty="0"/>
              <a:t>ελεύθερα επαναχρησιμοποιήσιμο περιεχόμενο, με αντικειμενικά και επαληθεύσιμα στοιχεία, που ο καθένας μπορεί να τροποποιήσει και να βελτιώσει</a:t>
            </a:r>
            <a:r>
              <a:rPr lang="el-GR" sz="2400" dirty="0" smtClean="0"/>
              <a:t>.</a:t>
            </a:r>
          </a:p>
          <a:p>
            <a:endParaRPr lang="el-GR" sz="2400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7560806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rot="10800000">
            <a:off x="0" y="4669713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" y="5774613"/>
            <a:ext cx="7560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Το περιεχόμενό του είναι υπό την άδεια </a:t>
            </a:r>
            <a:r>
              <a:rPr lang="el-GR" sz="2000" b="1" dirty="0">
                <a:solidFill>
                  <a:schemeClr val="bg1"/>
                </a:solidFill>
                <a:hlinkClick r:id="rId2"/>
              </a:rPr>
              <a:t>Creative Commons BY-SA</a:t>
            </a:r>
            <a:r>
              <a:rPr lang="el-GR" sz="20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50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29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«Παραδείγματα </a:t>
            </a:r>
            <a:r>
              <a:rPr lang="el-GR" sz="2000" dirty="0" err="1"/>
              <a:t>προσβάσιμων</a:t>
            </a:r>
            <a:r>
              <a:rPr lang="el-GR" sz="2000" dirty="0"/>
              <a:t> προτύπων».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382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363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Connexions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1"/>
            <a:ext cx="8208912" cy="216024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defRPr/>
            </a:pPr>
            <a:r>
              <a:rPr lang="el-GR" sz="2400" dirty="0" smtClean="0"/>
              <a:t>Δίνει </a:t>
            </a:r>
            <a:r>
              <a:rPr lang="el-GR" sz="2400" dirty="0"/>
              <a:t>τη δυνατότητα κάποιος να διαβάσει ή και να μοιραστεί </a:t>
            </a:r>
          </a:p>
          <a:p>
            <a:pPr>
              <a:spcAft>
                <a:spcPts val="600"/>
              </a:spcAft>
              <a:buClr>
                <a:srgbClr val="0070C0"/>
              </a:buClr>
              <a:defRPr/>
            </a:pPr>
            <a:r>
              <a:rPr lang="el-GR" sz="2400" dirty="0"/>
              <a:t>εκπαιδευτικό υλικό </a:t>
            </a:r>
          </a:p>
          <a:p>
            <a:pPr>
              <a:spcBef>
                <a:spcPts val="600"/>
              </a:spcBef>
              <a:buClr>
                <a:srgbClr val="0070C0"/>
              </a:buClr>
              <a:defRPr/>
            </a:pPr>
            <a:r>
              <a:rPr lang="el-GR" sz="2400" dirty="0"/>
              <a:t>Είναι οργανωμένο σε μαθήματα, βιβλία, αναφορές κ.α. </a:t>
            </a:r>
          </a:p>
          <a:p>
            <a:pPr>
              <a:spcBef>
                <a:spcPts val="600"/>
              </a:spcBef>
              <a:buClr>
                <a:srgbClr val="0070C0"/>
              </a:buClr>
              <a:defRPr/>
            </a:pPr>
            <a:r>
              <a:rPr lang="el-GR" sz="2400" dirty="0"/>
              <a:t>Αναφέρεται κυρίως σε εκπαιδευτικούς και εκπαιδευόμενους  </a:t>
            </a:r>
          </a:p>
        </p:txBody>
      </p:sp>
      <p:sp>
        <p:nvSpPr>
          <p:cNvPr id="8" name="Right Triangle 7"/>
          <p:cNvSpPr/>
          <p:nvPr/>
        </p:nvSpPr>
        <p:spPr>
          <a:xfrm rot="5400000">
            <a:off x="216022" y="-216024"/>
            <a:ext cx="864098" cy="129614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ight Triangle 8"/>
          <p:cNvSpPr/>
          <p:nvPr/>
        </p:nvSpPr>
        <p:spPr>
          <a:xfrm rot="16200000">
            <a:off x="8073840" y="5777879"/>
            <a:ext cx="864098" cy="129614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connex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717032"/>
            <a:ext cx="5992881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-2" y="6483643"/>
            <a:ext cx="658822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79766F"/>
                </a:solidFill>
                <a:latin typeface="Calibri" pitchFamily="34" charset="0"/>
              </a:rPr>
              <a:t>Ηλεκτρονική Διεύθυνση: </a:t>
            </a:r>
            <a:r>
              <a:rPr lang="en-US" dirty="0">
                <a:solidFill>
                  <a:srgbClr val="79766F"/>
                </a:solidFill>
                <a:latin typeface="Calibri" pitchFamily="34" charset="0"/>
                <a:hlinkClick r:id="rId3"/>
              </a:rPr>
              <a:t>http://cnx.org/</a:t>
            </a:r>
            <a:endParaRPr lang="el-GR" dirty="0">
              <a:solidFill>
                <a:srgbClr val="79766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OER COMMONS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600" b="1" dirty="0">
                <a:solidFill>
                  <a:srgbClr val="004B82"/>
                </a:solidFill>
              </a:rPr>
              <a:t>Παρέχει δυνατότητες</a:t>
            </a:r>
            <a:r>
              <a:rPr lang="en-US" sz="2600" b="1" dirty="0">
                <a:solidFill>
                  <a:srgbClr val="004B82"/>
                </a:solidFill>
              </a:rPr>
              <a:t>:</a:t>
            </a:r>
            <a:r>
              <a:rPr lang="el-GR" sz="2600" b="1" dirty="0">
                <a:solidFill>
                  <a:srgbClr val="004B82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l-GR" sz="2400" dirty="0"/>
              <a:t>Εύρεσης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l-GR" sz="2400" dirty="0"/>
              <a:t>Διαμοιρασμού</a:t>
            </a: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l-GR" sz="2400" dirty="0"/>
              <a:t>Συνεισφοράς ανοικτών 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l-GR" sz="2400" dirty="0" smtClean="0"/>
              <a:t>εκπαιδευτικών </a:t>
            </a:r>
            <a:r>
              <a:rPr lang="el-GR" sz="2400" dirty="0"/>
              <a:t>πόρων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600" b="1" dirty="0">
                <a:solidFill>
                  <a:srgbClr val="004B82"/>
                </a:solidFill>
              </a:rPr>
              <a:t>Αναζήτηση ανά</a:t>
            </a:r>
            <a:r>
              <a:rPr lang="en-US" sz="2600" b="1" dirty="0">
                <a:solidFill>
                  <a:srgbClr val="004B82"/>
                </a:solidFill>
              </a:rPr>
              <a:t>:</a:t>
            </a:r>
            <a:endParaRPr lang="el-GR" sz="2600" b="1" dirty="0">
              <a:solidFill>
                <a:srgbClr val="004B8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l-GR" sz="2400" dirty="0" smtClean="0"/>
              <a:t>Βαθμίδα </a:t>
            </a:r>
            <a:r>
              <a:rPr lang="el-GR" sz="2400" dirty="0"/>
              <a:t>εκπαίδευσης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l-GR" sz="2400" dirty="0"/>
              <a:t>Αντικείμενο</a:t>
            </a:r>
          </a:p>
          <a:p>
            <a:endParaRPr lang="el-GR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8787" y="0"/>
            <a:ext cx="9162787" cy="6858000"/>
            <a:chOff x="-1" y="0"/>
            <a:chExt cx="12188825" cy="6858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7" name="Picture 2" descr="oer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0424" y="1772816"/>
            <a:ext cx="4501754" cy="2341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4 - Ορθογώνιο"/>
          <p:cNvSpPr>
            <a:spLocks noChangeArrowheads="1"/>
          </p:cNvSpPr>
          <p:nvPr/>
        </p:nvSpPr>
        <p:spPr bwMode="auto">
          <a:xfrm>
            <a:off x="439352" y="6309320"/>
            <a:ext cx="756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chemeClr val="bg2">
                    <a:shade val="25000"/>
                  </a:schemeClr>
                </a:solidFill>
                <a:latin typeface="Calibri" pitchFamily="34" charset="0"/>
              </a:rPr>
              <a:t>Ηλεκτρονική Διεύθυνση: </a:t>
            </a:r>
            <a:r>
              <a:rPr lang="en-US" dirty="0">
                <a:latin typeface="Calibri" pitchFamily="34" charset="0"/>
                <a:hlinkClick r:id="rId3"/>
              </a:rPr>
              <a:t>http</a:t>
            </a:r>
            <a:r>
              <a:rPr lang="el-GR" dirty="0">
                <a:latin typeface="Calibri" pitchFamily="34" charset="0"/>
                <a:hlinkClick r:id="rId3"/>
              </a:rPr>
              <a:t>://</a:t>
            </a:r>
            <a:r>
              <a:rPr lang="en-US" dirty="0">
                <a:latin typeface="Calibri" pitchFamily="34" charset="0"/>
                <a:hlinkClick r:id="rId3"/>
              </a:rPr>
              <a:t>www</a:t>
            </a:r>
            <a:r>
              <a:rPr lang="el-GR" dirty="0">
                <a:latin typeface="Calibri" pitchFamily="34" charset="0"/>
                <a:hlinkClick r:id="rId3"/>
              </a:rPr>
              <a:t>.</a:t>
            </a:r>
            <a:r>
              <a:rPr lang="en-US" dirty="0" err="1">
                <a:latin typeface="Calibri" pitchFamily="34" charset="0"/>
                <a:hlinkClick r:id="rId3"/>
              </a:rPr>
              <a:t>oercommons</a:t>
            </a:r>
            <a:r>
              <a:rPr lang="el-GR" dirty="0">
                <a:latin typeface="Calibri" pitchFamily="34" charset="0"/>
                <a:hlinkClick r:id="rId3"/>
              </a:rPr>
              <a:t>.</a:t>
            </a:r>
            <a:r>
              <a:rPr lang="en-US" dirty="0">
                <a:latin typeface="Calibri" pitchFamily="34" charset="0"/>
                <a:hlinkClick r:id="rId3"/>
              </a:rPr>
              <a:t>org</a:t>
            </a:r>
            <a:r>
              <a:rPr lang="el-GR" dirty="0">
                <a:latin typeface="Calibri" pitchFamily="34" charset="0"/>
                <a:hlinkClick r:id="rId3"/>
              </a:rPr>
              <a:t>/</a:t>
            </a:r>
            <a:endParaRPr lang="el-G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29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" y="1291"/>
            <a:ext cx="537452" cy="6858000"/>
            <a:chOff x="-2727" y="-5"/>
            <a:chExt cx="716424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2727" y="-5"/>
              <a:ext cx="571476" cy="6858000"/>
              <a:chOff x="6048439" y="-936481"/>
              <a:chExt cx="196718" cy="9144001"/>
            </a:xfrm>
          </p:grpSpPr>
          <p:sp>
            <p:nvSpPr>
              <p:cNvPr id="25" name="Rectangle 24" descr="Gold bar"/>
              <p:cNvSpPr>
                <a:spLocks noChangeArrowheads="1"/>
              </p:cNvSpPr>
              <p:nvPr/>
            </p:nvSpPr>
            <p:spPr bwMode="auto">
              <a:xfrm rot="10800000" flipH="1">
                <a:off x="6048440" y="5159057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25" descr="Orange bar"/>
              <p:cNvSpPr>
                <a:spLocks noChangeArrowheads="1"/>
              </p:cNvSpPr>
              <p:nvPr/>
            </p:nvSpPr>
            <p:spPr bwMode="auto">
              <a:xfrm rot="10800000" flipH="1">
                <a:off x="6048439" y="2110594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26" descr="Slate bar"/>
              <p:cNvSpPr>
                <a:spLocks noChangeArrowheads="1"/>
              </p:cNvSpPr>
              <p:nvPr/>
            </p:nvSpPr>
            <p:spPr bwMode="auto">
              <a:xfrm rot="10800000" flipH="1">
                <a:off x="6048440" y="-936481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6005" y="-5"/>
              <a:ext cx="147692" cy="6858000"/>
              <a:chOff x="6048440" y="-936481"/>
              <a:chExt cx="196717" cy="9144001"/>
            </a:xfrm>
          </p:grpSpPr>
          <p:sp>
            <p:nvSpPr>
              <p:cNvPr id="22" name="Rectangle 21" descr="Gold bar"/>
              <p:cNvSpPr>
                <a:spLocks noChangeArrowheads="1"/>
              </p:cNvSpPr>
              <p:nvPr/>
            </p:nvSpPr>
            <p:spPr bwMode="auto">
              <a:xfrm rot="10800000" flipH="1">
                <a:off x="6048440" y="5159057"/>
                <a:ext cx="196717" cy="30484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22" descr="Orange bar"/>
              <p:cNvSpPr>
                <a:spLocks noChangeArrowheads="1"/>
              </p:cNvSpPr>
              <p:nvPr/>
            </p:nvSpPr>
            <p:spPr bwMode="auto">
              <a:xfrm rot="10800000" flipH="1">
                <a:off x="6048440" y="2110594"/>
                <a:ext cx="196717" cy="30484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23" descr="Slate bar"/>
              <p:cNvSpPr>
                <a:spLocks noChangeArrowheads="1"/>
              </p:cNvSpPr>
              <p:nvPr/>
            </p:nvSpPr>
            <p:spPr bwMode="auto">
              <a:xfrm rot="10800000" flipH="1">
                <a:off x="6048440" y="-936481"/>
                <a:ext cx="196717" cy="30484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46782" y="-5"/>
              <a:ext cx="4571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Open.Michigan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54" y="1658218"/>
            <a:ext cx="8375714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dirty="0"/>
              <a:t>Δίνει τη δυνατότητα σε εκπαιδευτικούς και εκπαιδευόμενους </a:t>
            </a:r>
          </a:p>
          <a:p>
            <a:pPr marL="0" indent="0">
              <a:buNone/>
              <a:defRPr/>
            </a:pPr>
            <a:r>
              <a:rPr lang="el-GR" sz="2400" dirty="0"/>
              <a:t>να δημιουργήσουν </a:t>
            </a:r>
          </a:p>
          <a:p>
            <a:pPr marL="0" indent="0">
              <a:buNone/>
              <a:defRPr/>
            </a:pPr>
            <a:r>
              <a:rPr lang="el-GR" sz="2400" dirty="0"/>
              <a:t>και να μοιραστούν </a:t>
            </a:r>
          </a:p>
          <a:p>
            <a:pPr marL="0" indent="0">
              <a:buNone/>
              <a:defRPr/>
            </a:pPr>
            <a:r>
              <a:rPr lang="el-GR" sz="2400" dirty="0"/>
              <a:t>εκπαιδευτικούς πόρους </a:t>
            </a:r>
          </a:p>
          <a:p>
            <a:pPr marL="0" indent="0">
              <a:buNone/>
              <a:defRPr/>
            </a:pPr>
            <a:r>
              <a:rPr lang="el-GR" sz="2400" dirty="0"/>
              <a:t> </a:t>
            </a:r>
          </a:p>
          <a:p>
            <a:pPr marL="0" indent="0">
              <a:buNone/>
              <a:defRPr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28" name="Picture 2" descr="openmichi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073" y="2329093"/>
            <a:ext cx="5184254" cy="2271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4 - Ορθογώνιο"/>
          <p:cNvSpPr>
            <a:spLocks noChangeArrowheads="1"/>
          </p:cNvSpPr>
          <p:nvPr/>
        </p:nvSpPr>
        <p:spPr bwMode="auto">
          <a:xfrm>
            <a:off x="429597" y="6494264"/>
            <a:ext cx="856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dirty="0">
                <a:solidFill>
                  <a:srgbClr val="79766F"/>
                </a:solidFill>
                <a:latin typeface="+mn-lt"/>
              </a:rPr>
              <a:t>Ηλεκτρονική Διεύθυνση: </a:t>
            </a:r>
            <a:r>
              <a:rPr lang="en-US" dirty="0">
                <a:solidFill>
                  <a:srgbClr val="79766F"/>
                </a:solidFill>
                <a:latin typeface="+mn-lt"/>
                <a:hlinkClick r:id="rId3"/>
              </a:rPr>
              <a:t>http</a:t>
            </a:r>
            <a:r>
              <a:rPr lang="el-GR" dirty="0">
                <a:solidFill>
                  <a:srgbClr val="79766F"/>
                </a:solidFill>
                <a:latin typeface="+mn-lt"/>
                <a:hlinkClick r:id="rId3"/>
              </a:rPr>
              <a:t>://</a:t>
            </a:r>
            <a:r>
              <a:rPr lang="en-US" dirty="0">
                <a:solidFill>
                  <a:srgbClr val="79766F"/>
                </a:solidFill>
                <a:latin typeface="+mn-lt"/>
                <a:hlinkClick r:id="rId3"/>
              </a:rPr>
              <a:t>open</a:t>
            </a:r>
            <a:r>
              <a:rPr lang="el-GR" dirty="0">
                <a:solidFill>
                  <a:srgbClr val="79766F"/>
                </a:solidFill>
                <a:latin typeface="+mn-lt"/>
                <a:hlinkClick r:id="rId3"/>
              </a:rPr>
              <a:t>.</a:t>
            </a:r>
            <a:r>
              <a:rPr lang="en-US" dirty="0" err="1">
                <a:solidFill>
                  <a:srgbClr val="79766F"/>
                </a:solidFill>
                <a:latin typeface="+mn-lt"/>
                <a:hlinkClick r:id="rId3"/>
              </a:rPr>
              <a:t>umich</a:t>
            </a:r>
            <a:r>
              <a:rPr lang="el-GR" dirty="0">
                <a:solidFill>
                  <a:srgbClr val="79766F"/>
                </a:solidFill>
                <a:latin typeface="+mn-lt"/>
                <a:hlinkClick r:id="rId3"/>
              </a:rPr>
              <a:t>.</a:t>
            </a:r>
            <a:r>
              <a:rPr lang="en-US" dirty="0" err="1">
                <a:solidFill>
                  <a:srgbClr val="79766F"/>
                </a:solidFill>
                <a:latin typeface="+mn-lt"/>
                <a:hlinkClick r:id="rId3"/>
              </a:rPr>
              <a:t>edu</a:t>
            </a:r>
            <a:r>
              <a:rPr lang="el-GR" dirty="0">
                <a:solidFill>
                  <a:srgbClr val="79766F"/>
                </a:solidFill>
                <a:latin typeface="+mn-lt"/>
                <a:hlinkClick r:id="rId3"/>
              </a:rPr>
              <a:t>/</a:t>
            </a:r>
            <a:endParaRPr lang="el-GR" dirty="0">
              <a:solidFill>
                <a:srgbClr val="7976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4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29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 descr="Gold bar"/>
          <p:cNvSpPr>
            <a:spLocks noChangeArrowheads="1"/>
          </p:cNvSpPr>
          <p:nvPr/>
        </p:nvSpPr>
        <p:spPr bwMode="auto">
          <a:xfrm rot="16200000" flipH="1">
            <a:off x="1646902" y="5170473"/>
            <a:ext cx="229431" cy="31724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6" name="Rectangle 25" descr="Orange bar"/>
          <p:cNvSpPr>
            <a:spLocks noChangeArrowheads="1"/>
          </p:cNvSpPr>
          <p:nvPr/>
        </p:nvSpPr>
        <p:spPr bwMode="auto">
          <a:xfrm rot="10800000" flipH="1">
            <a:off x="-38985" y="2287114"/>
            <a:ext cx="214359" cy="4584319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7" name="Rectangle 26" descr="Slate bar"/>
          <p:cNvSpPr>
            <a:spLocks noChangeArrowheads="1"/>
          </p:cNvSpPr>
          <p:nvPr/>
        </p:nvSpPr>
        <p:spPr bwMode="auto">
          <a:xfrm rot="10800000" flipH="1">
            <a:off x="-38988" y="-36000"/>
            <a:ext cx="214364" cy="234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Canergie</a:t>
            </a:r>
            <a:r>
              <a:rPr lang="en-US" b="1" dirty="0"/>
              <a:t> </a:t>
            </a:r>
            <a:r>
              <a:rPr lang="en-US" b="1" dirty="0" smtClean="0"/>
              <a:t>Mellon </a:t>
            </a:r>
            <a:br>
              <a:rPr lang="en-US" b="1" dirty="0" smtClean="0"/>
            </a:br>
            <a:r>
              <a:rPr lang="en-US" sz="4000" b="1" dirty="0" smtClean="0"/>
              <a:t>Open </a:t>
            </a:r>
            <a:r>
              <a:rPr lang="en-US" sz="4000" b="1" dirty="0"/>
              <a:t>Learning Initiative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54" y="189470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600" b="1" dirty="0">
                <a:solidFill>
                  <a:srgbClr val="004B82"/>
                </a:solidFill>
              </a:rPr>
              <a:t>Παρέχει σε εκπαιδευτικούς</a:t>
            </a:r>
          </a:p>
          <a:p>
            <a:pPr marL="379476">
              <a:buClr>
                <a:schemeClr val="accent4">
                  <a:lumMod val="50000"/>
                </a:schemeClr>
              </a:buClr>
              <a:defRPr/>
            </a:pPr>
            <a:r>
              <a:rPr lang="el-GR" sz="2400" dirty="0"/>
              <a:t>Εκπαιδευτικό υλικό </a:t>
            </a:r>
          </a:p>
          <a:p>
            <a:pPr marL="379476">
              <a:buClr>
                <a:schemeClr val="accent4">
                  <a:lumMod val="50000"/>
                </a:schemeClr>
              </a:buClr>
              <a:defRPr/>
            </a:pPr>
            <a:r>
              <a:rPr lang="el-GR" sz="2400" dirty="0"/>
              <a:t>Δίνει τη δυνατότητα να προσαρμόσουν το εκπαιδευτικό υλικό στις ανάγκες των μαθημάτων τους</a:t>
            </a:r>
          </a:p>
          <a:p>
            <a:pPr>
              <a:defRPr/>
            </a:pPr>
            <a:endParaRPr lang="el-GR" sz="2400" dirty="0"/>
          </a:p>
          <a:p>
            <a:pPr marL="0" indent="0">
              <a:buNone/>
              <a:defRPr/>
            </a:pPr>
            <a:r>
              <a:rPr lang="el-GR" sz="2600" b="1" dirty="0">
                <a:solidFill>
                  <a:srgbClr val="004B82"/>
                </a:solidFill>
              </a:rPr>
              <a:t>Παρέχει σε αυτό-εκπαιδευόμενους</a:t>
            </a:r>
            <a:r>
              <a:rPr lang="en-US" sz="2600" b="1" dirty="0">
                <a:solidFill>
                  <a:srgbClr val="004B82"/>
                </a:solidFill>
              </a:rPr>
              <a:t>:</a:t>
            </a:r>
            <a:r>
              <a:rPr lang="el-GR" sz="2600" b="1" dirty="0">
                <a:solidFill>
                  <a:srgbClr val="004B82"/>
                </a:solidFill>
              </a:rPr>
              <a:t> </a:t>
            </a:r>
          </a:p>
          <a:p>
            <a:pPr marL="379476">
              <a:buClr>
                <a:schemeClr val="accent4">
                  <a:lumMod val="50000"/>
                </a:schemeClr>
              </a:buClr>
              <a:defRPr/>
            </a:pPr>
            <a:r>
              <a:rPr lang="el-GR" sz="2400" dirty="0"/>
              <a:t>Εκπαιδευτικό υλικό </a:t>
            </a:r>
          </a:p>
          <a:p>
            <a:pPr marL="379476">
              <a:buClr>
                <a:schemeClr val="accent4">
                  <a:lumMod val="50000"/>
                </a:schemeClr>
              </a:buClr>
              <a:defRPr/>
            </a:pPr>
            <a:r>
              <a:rPr lang="el-GR" sz="2400" dirty="0"/>
              <a:t>Αξιολογήσεις </a:t>
            </a:r>
          </a:p>
          <a:p>
            <a:pPr marL="379476">
              <a:buClr>
                <a:schemeClr val="accent4">
                  <a:lumMod val="50000"/>
                </a:schemeClr>
              </a:buClr>
              <a:defRPr/>
            </a:pPr>
            <a:r>
              <a:rPr lang="el-GR" sz="2400" dirty="0"/>
              <a:t>Δραστηριότητες</a:t>
            </a:r>
          </a:p>
          <a:p>
            <a:endParaRPr lang="el-GR" sz="2400" dirty="0"/>
          </a:p>
        </p:txBody>
      </p:sp>
      <p:sp>
        <p:nvSpPr>
          <p:cNvPr id="15" name="Rectangle 14" descr="Gold bar"/>
          <p:cNvSpPr>
            <a:spLocks noChangeArrowheads="1"/>
          </p:cNvSpPr>
          <p:nvPr/>
        </p:nvSpPr>
        <p:spPr bwMode="auto">
          <a:xfrm rot="16200000" flipH="1">
            <a:off x="4816799" y="5163759"/>
            <a:ext cx="216000" cy="31724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6" name="Rectangle 15" descr="Gold bar"/>
          <p:cNvSpPr>
            <a:spLocks noChangeArrowheads="1"/>
          </p:cNvSpPr>
          <p:nvPr/>
        </p:nvSpPr>
        <p:spPr bwMode="auto">
          <a:xfrm rot="16200000" flipH="1">
            <a:off x="7726161" y="5426889"/>
            <a:ext cx="216000" cy="26462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8" name="Rectangle 27" descr="Gold bar"/>
          <p:cNvSpPr>
            <a:spLocks noChangeArrowheads="1"/>
          </p:cNvSpPr>
          <p:nvPr/>
        </p:nvSpPr>
        <p:spPr bwMode="auto">
          <a:xfrm rot="16200000" flipH="1">
            <a:off x="1653620" y="-1476948"/>
            <a:ext cx="216000" cy="31724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9" name="Rectangle 28" descr="Gold bar"/>
          <p:cNvSpPr>
            <a:spLocks noChangeArrowheads="1"/>
          </p:cNvSpPr>
          <p:nvPr/>
        </p:nvSpPr>
        <p:spPr bwMode="auto">
          <a:xfrm rot="16200000" flipH="1">
            <a:off x="4528440" y="-1213818"/>
            <a:ext cx="216000" cy="26462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0" name="Rectangle 29" descr="Gold bar"/>
          <p:cNvSpPr>
            <a:spLocks noChangeArrowheads="1"/>
          </p:cNvSpPr>
          <p:nvPr/>
        </p:nvSpPr>
        <p:spPr bwMode="auto">
          <a:xfrm flipH="1">
            <a:off x="8942917" y="212194"/>
            <a:ext cx="214358" cy="32181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1" name="Rectangle 30" descr="Orange bar"/>
          <p:cNvSpPr>
            <a:spLocks noChangeArrowheads="1"/>
          </p:cNvSpPr>
          <p:nvPr/>
        </p:nvSpPr>
        <p:spPr bwMode="auto">
          <a:xfrm rot="10800000" flipH="1">
            <a:off x="8942918" y="2300549"/>
            <a:ext cx="214358" cy="4570884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3" name="Rectangle 32" descr="Gold bar"/>
          <p:cNvSpPr>
            <a:spLocks noChangeArrowheads="1"/>
          </p:cNvSpPr>
          <p:nvPr/>
        </p:nvSpPr>
        <p:spPr bwMode="auto">
          <a:xfrm rot="16200000" flipH="1">
            <a:off x="7429703" y="-1515380"/>
            <a:ext cx="210898" cy="32442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34" name="Picture 2" descr="openlearninginitia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4585991"/>
            <a:ext cx="4405949" cy="1840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1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\Desktop\wave-green-background-backgrounds-wallpapers-wave-green-background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/>
              <a:t>LeMill</a:t>
            </a: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Clr>
                <a:schemeClr val="accent3">
                  <a:lumMod val="50000"/>
                </a:schemeClr>
              </a:buClr>
              <a:buNone/>
              <a:defRPr/>
            </a:pPr>
            <a:r>
              <a:rPr lang="el-GR" sz="2600" b="1" dirty="0"/>
              <a:t>Ηλεκτρονική κοινότητα για</a:t>
            </a:r>
            <a:r>
              <a:rPr lang="en-US" sz="2600" b="1" dirty="0"/>
              <a:t>:</a:t>
            </a:r>
            <a:endParaRPr lang="el-GR" sz="2600" b="1" dirty="0"/>
          </a:p>
          <a:p>
            <a:pPr marL="379476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l-GR" sz="2400" dirty="0"/>
              <a:t>Εύρεση</a:t>
            </a:r>
          </a:p>
          <a:p>
            <a:pPr marL="379476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l-GR" sz="2400" dirty="0"/>
              <a:t>Συγγραφή </a:t>
            </a:r>
          </a:p>
          <a:p>
            <a:pPr marL="379476">
              <a:spcBef>
                <a:spcPts val="6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l-GR" sz="2400" dirty="0"/>
              <a:t>Διαμοιρασμό Ανοικτών Εκπαιδευτικών Πόρων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dirty="0"/>
              <a:t>	</a:t>
            </a:r>
          </a:p>
          <a:p>
            <a:endParaRPr lang="el-GR" sz="2400" dirty="0"/>
          </a:p>
        </p:txBody>
      </p:sp>
      <p:pic>
        <p:nvPicPr>
          <p:cNvPr id="5" name="Picture 2" descr="lem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5470" y="3789040"/>
            <a:ext cx="631306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4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ex\Desktop\blue-curves-backgrounds-wallpapers-blue-curves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5081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971600" y="5127758"/>
            <a:ext cx="6192688" cy="17302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el-GR" b="1" dirty="0" smtClean="0"/>
              <a:t>Πνευματικά Δικαιώματα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6591" y="1419896"/>
            <a:ext cx="8229600" cy="5321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Τι γίνεται με τα πνευματικά δικαιώματα;</a:t>
            </a:r>
          </a:p>
          <a:p>
            <a:endParaRPr lang="el-GR" sz="2800" dirty="0"/>
          </a:p>
          <a:p>
            <a:r>
              <a:rPr lang="el-GR" sz="2600" dirty="0"/>
              <a:t>Ισχύει ο νόμος περί προστασίας των πνευματικών δικαιωμάτων </a:t>
            </a:r>
          </a:p>
          <a:p>
            <a:endParaRPr lang="el-GR" sz="2600" dirty="0"/>
          </a:p>
          <a:p>
            <a:r>
              <a:rPr lang="en-US" sz="2600" dirty="0"/>
              <a:t>E</a:t>
            </a:r>
            <a:r>
              <a:rPr lang="el-GR" sz="2600" dirty="0" smtClean="0"/>
              <a:t>ιδικά </a:t>
            </a:r>
            <a:r>
              <a:rPr lang="el-GR" sz="2600" dirty="0"/>
              <a:t>για το διαδίκτυο μπορεί να γίνει χρήση των αδειών Creative Commons (ΕΙΔΙΚΗ ΠΑΡΟΥΣΙΑΣΗ CREATIVE COMMONS)</a:t>
            </a:r>
          </a:p>
          <a:p>
            <a:endParaRPr lang="el-GR" sz="2800" dirty="0"/>
          </a:p>
          <a:p>
            <a:endParaRPr lang="el-GR" sz="2800" dirty="0"/>
          </a:p>
        </p:txBody>
      </p:sp>
      <p:pic>
        <p:nvPicPr>
          <p:cNvPr id="10" name="3 - Εικόνα" descr="c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57" y="3004343"/>
            <a:ext cx="846138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51520" y="2087944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\Desktop\vinager-backgrounds-wallpapers-vinage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512" y="116632"/>
            <a:ext cx="8784976" cy="6624736"/>
          </a:xfrm>
          <a:prstGeom prst="roundRect">
            <a:avLst>
              <a:gd name="adj" fmla="val 13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ΜΙΤ  </a:t>
            </a:r>
            <a:r>
              <a:rPr lang="en-US" sz="4000" b="1" dirty="0"/>
              <a:t>Open Courseware </a:t>
            </a:r>
            <a:endParaRPr lang="el-GR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800" b="1" dirty="0"/>
              <a:t>Χαρακτηριστικά</a:t>
            </a:r>
            <a:endParaRPr lang="en-US" sz="2800" b="1" dirty="0"/>
          </a:p>
          <a:p>
            <a:pPr>
              <a:buClr>
                <a:srgbClr val="663300"/>
              </a:buClr>
              <a:defRPr/>
            </a:pPr>
            <a:r>
              <a:rPr lang="el-GR" sz="2600" dirty="0"/>
              <a:t>&gt;2000 μαθήματα</a:t>
            </a:r>
          </a:p>
          <a:p>
            <a:pPr>
              <a:spcBef>
                <a:spcPts val="600"/>
              </a:spcBef>
              <a:buClr>
                <a:srgbClr val="663300"/>
              </a:buClr>
              <a:defRPr/>
            </a:pPr>
            <a:r>
              <a:rPr lang="el-GR" sz="2600" dirty="0"/>
              <a:t>&gt;100 εκατομμύρια αυτό-εκπαιδευόμενοι</a:t>
            </a:r>
          </a:p>
          <a:p>
            <a:pPr>
              <a:defRPr/>
            </a:pPr>
            <a:endParaRPr lang="el-GR" sz="2800" dirty="0"/>
          </a:p>
          <a:p>
            <a:pPr marL="0" indent="0">
              <a:buNone/>
              <a:defRPr/>
            </a:pPr>
            <a:r>
              <a:rPr lang="el-GR" sz="2800" b="1" dirty="0"/>
              <a:t>Παρέχει</a:t>
            </a:r>
          </a:p>
          <a:p>
            <a:pPr>
              <a:spcBef>
                <a:spcPts val="600"/>
              </a:spcBef>
              <a:buClr>
                <a:srgbClr val="663300"/>
              </a:buClr>
              <a:defRPr/>
            </a:pPr>
            <a:r>
              <a:rPr lang="el-GR" sz="2600" dirty="0"/>
              <a:t>Βίντεο-διαλέξεις</a:t>
            </a:r>
          </a:p>
          <a:p>
            <a:pPr>
              <a:spcBef>
                <a:spcPts val="600"/>
              </a:spcBef>
              <a:buClr>
                <a:srgbClr val="663300"/>
              </a:buClr>
              <a:defRPr/>
            </a:pPr>
            <a:r>
              <a:rPr lang="el-GR" sz="2600" dirty="0"/>
              <a:t>Σημειώσεις</a:t>
            </a:r>
          </a:p>
          <a:p>
            <a:pPr>
              <a:spcBef>
                <a:spcPts val="600"/>
              </a:spcBef>
              <a:buClr>
                <a:srgbClr val="663300"/>
              </a:buClr>
              <a:defRPr/>
            </a:pPr>
            <a:r>
              <a:rPr lang="el-GR" sz="2600" dirty="0"/>
              <a:t>Αξιολογήσεις </a:t>
            </a:r>
          </a:p>
          <a:p>
            <a:endParaRPr lang="el-GR" sz="2800" dirty="0"/>
          </a:p>
        </p:txBody>
      </p:sp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656722" y="6309416"/>
            <a:ext cx="849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dirty="0">
                <a:solidFill>
                  <a:srgbClr val="79766F"/>
                </a:solidFill>
                <a:latin typeface="Calibri" pitchFamily="34" charset="0"/>
              </a:rPr>
              <a:t>Ηλεκτρονική Διεύθυνση: </a:t>
            </a:r>
            <a:r>
              <a:rPr lang="el-GR" dirty="0">
                <a:solidFill>
                  <a:srgbClr val="79766F"/>
                </a:solidFill>
                <a:latin typeface="Calibri" pitchFamily="34" charset="0"/>
                <a:hlinkClick r:id="rId3"/>
              </a:rPr>
              <a:t>http://ocw.mit.edu/index.htm</a:t>
            </a:r>
            <a:endParaRPr lang="el-GR" dirty="0">
              <a:solidFill>
                <a:srgbClr val="79766F"/>
              </a:solidFill>
              <a:latin typeface="Calibri" pitchFamily="34" charset="0"/>
            </a:endParaRPr>
          </a:p>
        </p:txBody>
      </p:sp>
      <p:pic>
        <p:nvPicPr>
          <p:cNvPr id="8" name="Picture 2" descr="C:\Users\alex\Desktop\mit coursewa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07" y="3293991"/>
            <a:ext cx="4381611" cy="2948068"/>
          </a:xfrm>
          <a:prstGeom prst="roundRect">
            <a:avLst>
              <a:gd name="adj" fmla="val 2789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7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65bc88b2ac41a9261b727745abeb36daf7371c93"/>
</p:tagLst>
</file>

<file path=ppt/theme/theme1.xml><?xml version="1.0" encoding="utf-8"?>
<a:theme xmlns:a="http://schemas.openxmlformats.org/drawingml/2006/main" name="Office Theme">
  <a:themeElements>
    <a:clrScheme name="Custom 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989</Words>
  <Application>Microsoft Office PowerPoint</Application>
  <PresentationFormat>On-screen Show (4:3)</PresentationFormat>
  <Paragraphs>175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OC_template_updated</vt:lpstr>
      <vt:lpstr>Παραδείγματα προσβάσιμων προτύπων</vt:lpstr>
      <vt:lpstr>Wikipedia</vt:lpstr>
      <vt:lpstr>Connexions</vt:lpstr>
      <vt:lpstr>OER COMMONS</vt:lpstr>
      <vt:lpstr>Open.Michigan</vt:lpstr>
      <vt:lpstr>Canergie Mellon  Open Learning Initiative</vt:lpstr>
      <vt:lpstr>LeMill</vt:lpstr>
      <vt:lpstr>Πνευματικά Δικαιώματα</vt:lpstr>
      <vt:lpstr>ΜΙΤ  Open Courseware </vt:lpstr>
      <vt:lpstr>INTERNET ARCHIVE,OER</vt:lpstr>
      <vt:lpstr>Free Learning </vt:lpstr>
      <vt:lpstr>Open Access</vt:lpstr>
      <vt:lpstr>PowerPoint Presentation</vt:lpstr>
      <vt:lpstr>PowerPoint Presentation</vt:lpstr>
      <vt:lpstr>Τίτλος με σκούρο φόντο</vt:lpstr>
      <vt:lpstr>Τίτλος γραμματοσειρά με χρώμα</vt:lpstr>
      <vt:lpstr>Παράδειγμα</vt:lpstr>
      <vt:lpstr>Ποια τα οφέλη των ανοικτών μαθημάτων;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17</cp:revision>
  <dcterms:created xsi:type="dcterms:W3CDTF">2013-10-10T08:14:20Z</dcterms:created>
  <dcterms:modified xsi:type="dcterms:W3CDTF">2015-12-03T13:54:32Z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Presentation1</vt:lpwstr>
  </property>
  <property fmtid="{D5CDD505-2E9C-101B-9397-08002B2CF9AE}" pid="4" name="ArticulateGUID">
    <vt:lpwstr>8AA88340-8A9C-4380-8804-E6A2CF2A59A5</vt:lpwstr>
  </property>
  <property fmtid="{D5CDD505-2E9C-101B-9397-08002B2CF9AE}" pid="5" name="ArticulateProjectFull">
    <vt:lpwstr>C:\Users\alex\Desktop\templates2.ppta</vt:lpwstr>
  </property>
</Properties>
</file>