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2"/>
  </p:notesMasterIdLst>
  <p:sldIdLst>
    <p:sldId id="500" r:id="rId3"/>
    <p:sldId id="517" r:id="rId4"/>
    <p:sldId id="518" r:id="rId5"/>
    <p:sldId id="519" r:id="rId6"/>
    <p:sldId id="520" r:id="rId7"/>
    <p:sldId id="521" r:id="rId8"/>
    <p:sldId id="522" r:id="rId9"/>
    <p:sldId id="523" r:id="rId10"/>
    <p:sldId id="524" r:id="rId11"/>
    <p:sldId id="525" r:id="rId12"/>
    <p:sldId id="526" r:id="rId13"/>
    <p:sldId id="527" r:id="rId14"/>
    <p:sldId id="577" r:id="rId15"/>
    <p:sldId id="528" r:id="rId16"/>
    <p:sldId id="529" r:id="rId17"/>
    <p:sldId id="530" r:id="rId18"/>
    <p:sldId id="531" r:id="rId19"/>
    <p:sldId id="532" r:id="rId20"/>
    <p:sldId id="533" r:id="rId21"/>
    <p:sldId id="534" r:id="rId22"/>
    <p:sldId id="535" r:id="rId23"/>
    <p:sldId id="536" r:id="rId24"/>
    <p:sldId id="537" r:id="rId25"/>
    <p:sldId id="538" r:id="rId26"/>
    <p:sldId id="539" r:id="rId27"/>
    <p:sldId id="540" r:id="rId28"/>
    <p:sldId id="541" r:id="rId29"/>
    <p:sldId id="542" r:id="rId30"/>
    <p:sldId id="543" r:id="rId31"/>
    <p:sldId id="544" r:id="rId32"/>
    <p:sldId id="545" r:id="rId33"/>
    <p:sldId id="546" r:id="rId34"/>
    <p:sldId id="547" r:id="rId35"/>
    <p:sldId id="548" r:id="rId36"/>
    <p:sldId id="549" r:id="rId37"/>
    <p:sldId id="550" r:id="rId38"/>
    <p:sldId id="551" r:id="rId39"/>
    <p:sldId id="552" r:id="rId40"/>
    <p:sldId id="553" r:id="rId41"/>
    <p:sldId id="554" r:id="rId42"/>
    <p:sldId id="555" r:id="rId43"/>
    <p:sldId id="556" r:id="rId44"/>
    <p:sldId id="557" r:id="rId45"/>
    <p:sldId id="558" r:id="rId46"/>
    <p:sldId id="559" r:id="rId47"/>
    <p:sldId id="560" r:id="rId48"/>
    <p:sldId id="561" r:id="rId49"/>
    <p:sldId id="562" r:id="rId50"/>
    <p:sldId id="563" r:id="rId51"/>
    <p:sldId id="564" r:id="rId52"/>
    <p:sldId id="565" r:id="rId53"/>
    <p:sldId id="566" r:id="rId54"/>
    <p:sldId id="567" r:id="rId55"/>
    <p:sldId id="568" r:id="rId56"/>
    <p:sldId id="569" r:id="rId57"/>
    <p:sldId id="570" r:id="rId58"/>
    <p:sldId id="571" r:id="rId59"/>
    <p:sldId id="572" r:id="rId60"/>
    <p:sldId id="573" r:id="rId61"/>
    <p:sldId id="574" r:id="rId62"/>
    <p:sldId id="575" r:id="rId63"/>
    <p:sldId id="576" r:id="rId64"/>
    <p:sldId id="504" r:id="rId65"/>
    <p:sldId id="505" r:id="rId66"/>
    <p:sldId id="506" r:id="rId67"/>
    <p:sldId id="507" r:id="rId68"/>
    <p:sldId id="508" r:id="rId69"/>
    <p:sldId id="509" r:id="rId70"/>
    <p:sldId id="510" r:id="rId71"/>
  </p:sldIdLst>
  <p:sldSz cx="9144000" cy="6858000" type="screen4x3"/>
  <p:notesSz cx="6858000" cy="9144000"/>
  <p:custDataLst>
    <p:tags r:id="rId7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FF"/>
    <a:srgbClr val="00FF00"/>
    <a:srgbClr val="00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7" autoAdjust="0"/>
    <p:restoredTop sz="94660"/>
  </p:normalViewPr>
  <p:slideViewPr>
    <p:cSldViewPr>
      <p:cViewPr>
        <p:scale>
          <a:sx n="80" d="100"/>
          <a:sy n="80" d="100"/>
        </p:scale>
        <p:origin x="-2712" y="-804"/>
      </p:cViewPr>
      <p:guideLst>
        <p:guide orient="horz" pos="2160"/>
        <p:guide pos="2880"/>
      </p:guideLst>
    </p:cSldViewPr>
  </p:slideViewPr>
  <p:notesTextViewPr>
    <p:cViewPr>
      <p:scale>
        <a:sx n="1" d="1"/>
        <a:sy n="1" d="1"/>
      </p:scale>
      <p:origin x="0" y="0"/>
    </p:cViewPr>
  </p:notesTextViewPr>
  <p:sorterViewPr>
    <p:cViewPr>
      <p:scale>
        <a:sx n="100" d="100"/>
        <a:sy n="100" d="100"/>
      </p:scale>
      <p:origin x="0" y="108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BB923-6127-4033-BEAA-DE705F3B2E0F}" type="datetimeFigureOut">
              <a:rPr lang="el-GR" smtClean="0"/>
              <a:t>7/5/2015</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F4B29-5EAA-488C-B9D0-C610698483A8}" type="slidenum">
              <a:rPr lang="el-GR" smtClean="0"/>
              <a:t>‹#›</a:t>
            </a:fld>
            <a:endParaRPr lang="el-GR" dirty="0"/>
          </a:p>
        </p:txBody>
      </p:sp>
    </p:spTree>
    <p:extLst>
      <p:ext uri="{BB962C8B-B14F-4D97-AF65-F5344CB8AC3E}">
        <p14:creationId xmlns:p14="http://schemas.microsoft.com/office/powerpoint/2010/main" val="395440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63</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64</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1157761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316908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279277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0214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27741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161056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82246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0182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72572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42021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8792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FFFF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21986227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57218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2960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64874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272412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414440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370033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122494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9850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0F42E-5B8C-4DA0-BB5A-2E09BB91FFEB}" type="datetimeFigureOut">
              <a:rPr lang="el-GR" smtClean="0"/>
              <a:t>7/5/2015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A9725B6-EF9A-4089-B1F5-71C56426BC8C}" type="slidenum">
              <a:rPr lang="el-GR" smtClean="0"/>
              <a:t>‹#›</a:t>
            </a:fld>
            <a:endParaRPr lang="el-GR" dirty="0"/>
          </a:p>
        </p:txBody>
      </p:sp>
    </p:spTree>
    <p:extLst>
      <p:ext uri="{BB962C8B-B14F-4D97-AF65-F5344CB8AC3E}">
        <p14:creationId xmlns:p14="http://schemas.microsoft.com/office/powerpoint/2010/main" val="40071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0F42E-5B8C-4DA0-BB5A-2E09BB91FFEB}" type="datetimeFigureOut">
              <a:rPr lang="el-GR" smtClean="0"/>
              <a:t>7/5/2015</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725B6-EF9A-4089-B1F5-71C56426BC8C}" type="slidenum">
              <a:rPr lang="el-GR" smtClean="0"/>
              <a:t>‹#›</a:t>
            </a:fld>
            <a:endParaRPr lang="el-GR" dirty="0"/>
          </a:p>
        </p:txBody>
      </p:sp>
    </p:spTree>
    <p:extLst>
      <p:ext uri="{BB962C8B-B14F-4D97-AF65-F5344CB8AC3E}">
        <p14:creationId xmlns:p14="http://schemas.microsoft.com/office/powerpoint/2010/main" val="330542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dirty="0">
              <a:solidFill>
                <a:prstClr val="black"/>
              </a:solidFill>
              <a:latin typeface="Arial" charset="0"/>
            </a:endParaRPr>
          </a:p>
        </p:txBody>
      </p:sp>
    </p:spTree>
    <p:extLst>
      <p:ext uri="{BB962C8B-B14F-4D97-AF65-F5344CB8AC3E}">
        <p14:creationId xmlns:p14="http://schemas.microsoft.com/office/powerpoint/2010/main" val="61391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Δικτυακός Προγραμματισμός </a:t>
            </a:r>
            <a:r>
              <a:rPr lang="en-US" sz="3600" b="1" dirty="0" smtClean="0">
                <a:solidFill>
                  <a:schemeClr val="tx1"/>
                </a:solidFill>
                <a:latin typeface="+mn-lt"/>
              </a:rPr>
              <a:t>(</a:t>
            </a:r>
            <a:r>
              <a:rPr lang="el-GR" sz="3600" b="1" dirty="0" smtClean="0">
                <a:solidFill>
                  <a:schemeClr val="tx1"/>
                </a:solidFill>
                <a:latin typeface="+mn-lt"/>
              </a:rPr>
              <a:t>Θ</a:t>
            </a:r>
            <a:r>
              <a:rPr lang="en-US"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a:t>6</a:t>
            </a:r>
            <a:r>
              <a:rPr lang="el-GR" sz="2800" dirty="0" smtClean="0"/>
              <a:t>:</a:t>
            </a:r>
            <a:r>
              <a:rPr lang="en-US" sz="2800" dirty="0" smtClean="0"/>
              <a:t> Java server pages</a:t>
            </a:r>
            <a:endParaRPr lang="en-US" sz="2800" dirty="0"/>
          </a:p>
          <a:p>
            <a:pPr>
              <a:spcBef>
                <a:spcPts val="0"/>
              </a:spcBef>
              <a:spcAft>
                <a:spcPts val="1200"/>
              </a:spcAft>
            </a:pPr>
            <a:r>
              <a:rPr lang="el-GR" sz="2400" dirty="0" smtClean="0"/>
              <a:t>Ιωάννης Βογιατζής</a:t>
            </a:r>
          </a:p>
          <a:p>
            <a:pPr>
              <a:spcBef>
                <a:spcPts val="0"/>
              </a:spcBef>
            </a:pPr>
            <a:r>
              <a:rPr lang="el-GR" sz="2400" dirty="0" smtClean="0"/>
              <a:t>Τμήμα Μηχανικών Πληροφορικής ΤΕ</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fontAlgn="base">
              <a:spcBef>
                <a:spcPct val="0"/>
              </a:spcBef>
              <a:spcAft>
                <a:spcPct val="0"/>
              </a:spcAft>
            </a:pPr>
            <a:r>
              <a:rPr lang="el-GR" sz="1600" dirty="0">
                <a:solidFill>
                  <a:prstClr val="black"/>
                </a:solidFill>
              </a:rPr>
              <a:t>Ανοικτά Ακαδημαϊκά </a:t>
            </a:r>
            <a:r>
              <a:rPr lang="el-GR" sz="1600" dirty="0" smtClean="0">
                <a:solidFill>
                  <a:prstClr val="black"/>
                </a:solidFill>
              </a:rPr>
              <a:t>Μαθήματα στο ΤΕΙ Αθήνας</a:t>
            </a:r>
            <a:endParaRPr lang="el-GR" sz="1600"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3266658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5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l-GR" dirty="0" smtClean="0"/>
              <a:t>Why JSP over Servlet?</a:t>
            </a:r>
            <a:endParaRPr lang="el-GR" altLang="el-GR" dirty="0" smtClean="0"/>
          </a:p>
        </p:txBody>
      </p:sp>
      <p:sp>
        <p:nvSpPr>
          <p:cNvPr id="22531" name="Rectangle 3"/>
          <p:cNvSpPr>
            <a:spLocks noGrp="1" noChangeArrowheads="1"/>
          </p:cNvSpPr>
          <p:nvPr>
            <p:ph idx="1"/>
          </p:nvPr>
        </p:nvSpPr>
        <p:spPr/>
        <p:txBody>
          <a:bodyPr/>
          <a:lstStyle/>
          <a:p>
            <a:pPr eaLnBrk="1" hangingPunct="1">
              <a:lnSpc>
                <a:spcPct val="170000"/>
              </a:lnSpc>
            </a:pPr>
            <a:r>
              <a:rPr lang="en-US" altLang="el-GR" sz="2600" dirty="0" smtClean="0"/>
              <a:t>Servlets can do a lot of things, but it is pain to:</a:t>
            </a:r>
          </a:p>
          <a:p>
            <a:pPr lvl="1" eaLnBrk="1" hangingPunct="1">
              <a:lnSpc>
                <a:spcPct val="170000"/>
              </a:lnSpc>
            </a:pPr>
            <a:r>
              <a:rPr lang="en-US" altLang="el-GR" sz="2200" dirty="0" smtClean="0"/>
              <a:t>Use those println() statements to generate HTML page</a:t>
            </a:r>
          </a:p>
          <a:p>
            <a:pPr lvl="1" eaLnBrk="1" hangingPunct="1">
              <a:lnSpc>
                <a:spcPct val="170000"/>
              </a:lnSpc>
            </a:pPr>
            <a:r>
              <a:rPr lang="en-US" altLang="el-GR" sz="2200" dirty="0" smtClean="0"/>
              <a:t>Maintain that HTML page</a:t>
            </a:r>
          </a:p>
        </p:txBody>
      </p:sp>
    </p:spTree>
    <p:extLst>
      <p:ext uri="{BB962C8B-B14F-4D97-AF65-F5344CB8AC3E}">
        <p14:creationId xmlns:p14="http://schemas.microsoft.com/office/powerpoint/2010/main" val="1539292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l-GR" dirty="0" smtClean="0"/>
              <a:t>Do I have to use JSP over Servlet?</a:t>
            </a:r>
            <a:endParaRPr lang="el-GR" altLang="el-GR" dirty="0" smtClean="0"/>
          </a:p>
        </p:txBody>
      </p:sp>
      <p:sp>
        <p:nvSpPr>
          <p:cNvPr id="23555" name="Rectangle 3"/>
          <p:cNvSpPr>
            <a:spLocks noGrp="1" noChangeArrowheads="1"/>
          </p:cNvSpPr>
          <p:nvPr>
            <p:ph idx="1"/>
          </p:nvPr>
        </p:nvSpPr>
        <p:spPr/>
        <p:txBody>
          <a:bodyPr>
            <a:normAutofit fontScale="92500"/>
          </a:bodyPr>
          <a:lstStyle/>
          <a:p>
            <a:pPr eaLnBrk="1" hangingPunct="1">
              <a:lnSpc>
                <a:spcPct val="140000"/>
              </a:lnSpc>
            </a:pPr>
            <a:r>
              <a:rPr lang="en-US" altLang="el-GR" sz="2600" dirty="0" smtClean="0"/>
              <a:t>No, you want to use both leveraging the strengths of each technology</a:t>
            </a:r>
          </a:p>
          <a:p>
            <a:pPr lvl="1" eaLnBrk="1" hangingPunct="1">
              <a:lnSpc>
                <a:spcPct val="140000"/>
              </a:lnSpc>
            </a:pPr>
            <a:r>
              <a:rPr lang="en-US" altLang="el-GR" sz="2200" dirty="0" smtClean="0"/>
              <a:t>Servlet's strength is “controlling and dispatching”</a:t>
            </a:r>
          </a:p>
          <a:p>
            <a:pPr lvl="1" eaLnBrk="1" hangingPunct="1">
              <a:lnSpc>
                <a:spcPct val="140000"/>
              </a:lnSpc>
            </a:pPr>
            <a:r>
              <a:rPr lang="en-US" altLang="el-GR" sz="2200" dirty="0" smtClean="0"/>
              <a:t>JSP's strength is “displaying”</a:t>
            </a:r>
          </a:p>
          <a:p>
            <a:pPr eaLnBrk="1" hangingPunct="1">
              <a:lnSpc>
                <a:spcPct val="140000"/>
              </a:lnSpc>
            </a:pPr>
            <a:r>
              <a:rPr lang="en-US" altLang="el-GR" sz="2600" dirty="0" smtClean="0"/>
              <a:t>In a typical production environment, both servlet and JSP are used in a so-called MVC (Model-View-Controller) pattern</a:t>
            </a:r>
          </a:p>
          <a:p>
            <a:pPr lvl="1" eaLnBrk="1" hangingPunct="1">
              <a:lnSpc>
                <a:spcPct val="140000"/>
              </a:lnSpc>
            </a:pPr>
            <a:r>
              <a:rPr lang="en-US" altLang="el-GR" sz="2200" dirty="0" smtClean="0"/>
              <a:t>Servlet handles controller part</a:t>
            </a:r>
          </a:p>
          <a:p>
            <a:pPr lvl="1" eaLnBrk="1" hangingPunct="1">
              <a:lnSpc>
                <a:spcPct val="140000"/>
              </a:lnSpc>
            </a:pPr>
            <a:r>
              <a:rPr lang="en-US" altLang="el-GR" sz="2200" dirty="0" smtClean="0"/>
              <a:t>JSP handles view part</a:t>
            </a:r>
          </a:p>
        </p:txBody>
      </p:sp>
    </p:spTree>
    <p:extLst>
      <p:ext uri="{BB962C8B-B14F-4D97-AF65-F5344CB8AC3E}">
        <p14:creationId xmlns:p14="http://schemas.microsoft.com/office/powerpoint/2010/main" val="1910308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l-GR" dirty="0" smtClean="0"/>
              <a:t>JSP Servlet container</a:t>
            </a:r>
            <a:r>
              <a:rPr lang="el-GR" altLang="el-GR" dirty="0" smtClean="0"/>
              <a:t> </a:t>
            </a:r>
            <a:r>
              <a:rPr lang="el-GR" altLang="el-GR" sz="3600" dirty="0" smtClean="0"/>
              <a:t>1/2</a:t>
            </a:r>
          </a:p>
        </p:txBody>
      </p:sp>
      <p:sp>
        <p:nvSpPr>
          <p:cNvPr id="2" name="Θέση περιεχομένου 1"/>
          <p:cNvSpPr>
            <a:spLocks noGrp="1"/>
          </p:cNvSpPr>
          <p:nvPr>
            <p:ph idx="1"/>
          </p:nvPr>
        </p:nvSpPr>
        <p:spPr>
          <a:xfrm>
            <a:off x="457200" y="1600201"/>
            <a:ext cx="8147248" cy="2260848"/>
          </a:xfrm>
        </p:spPr>
        <p:txBody>
          <a:bodyPr>
            <a:normAutofit fontScale="70000" lnSpcReduction="20000"/>
          </a:bodyPr>
          <a:lstStyle/>
          <a:p>
            <a:pPr marL="0" indent="0">
              <a:lnSpc>
                <a:spcPct val="120000"/>
              </a:lnSpc>
              <a:spcAft>
                <a:spcPts val="600"/>
              </a:spcAft>
              <a:buNone/>
            </a:pPr>
            <a:r>
              <a:rPr lang="el-GR" altLang="el-GR" dirty="0"/>
              <a:t>O JSP Servlet container ή JSP Servlet engine είναι το λογισμικό που διαχειρίζεται τις JSP σελίδες καθ’ όλη την διάρκεια του κύκλου ζωής τους. Ο container δέχεται την JSP αίτηση, μετατρέπει τη σελίδα σε JSP servlet και στη συνέχεια διαχειρίζεται το servlet κατά τα γνωστά, προκειμένου να δημιουργηθεί και να αποσταλεί στον πελάτη η απόκριση</a:t>
            </a:r>
            <a:r>
              <a:rPr lang="el-GR" altLang="el-GR" dirty="0" smtClean="0"/>
              <a:t>.</a:t>
            </a:r>
          </a:p>
          <a:p>
            <a:endParaRPr lang="el-GR" altLang="el-GR" dirty="0" smtClean="0"/>
          </a:p>
          <a:p>
            <a:endParaRPr lang="el-GR" altLang="el-GR" dirty="0"/>
          </a:p>
          <a:p>
            <a:endParaRPr lang="el-GR" altLang="el-GR" dirty="0" smtClean="0"/>
          </a:p>
          <a:p>
            <a:endParaRPr lang="el-GR" altLang="el-GR" dirty="0"/>
          </a:p>
          <a:p>
            <a:endParaRPr lang="el-GR" altLang="el-GR" dirty="0"/>
          </a:p>
          <a:p>
            <a:endParaRPr lang="el-GR" dirty="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861048"/>
            <a:ext cx="4574947" cy="256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017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l-GR" dirty="0" smtClean="0"/>
              <a:t>JSP Servlet container</a:t>
            </a:r>
            <a:r>
              <a:rPr lang="el-GR" altLang="el-GR" dirty="0" smtClean="0"/>
              <a:t> </a:t>
            </a:r>
            <a:r>
              <a:rPr lang="el-GR" altLang="el-GR" sz="3600" dirty="0" smtClean="0"/>
              <a:t>2/2</a:t>
            </a:r>
          </a:p>
        </p:txBody>
      </p:sp>
      <p:sp>
        <p:nvSpPr>
          <p:cNvPr id="2" name="Θέση περιεχομένου 1"/>
          <p:cNvSpPr>
            <a:spLocks noGrp="1"/>
          </p:cNvSpPr>
          <p:nvPr>
            <p:ph idx="1"/>
          </p:nvPr>
        </p:nvSpPr>
        <p:spPr/>
        <p:txBody>
          <a:bodyPr>
            <a:normAutofit/>
          </a:bodyPr>
          <a:lstStyle/>
          <a:p>
            <a:pPr marL="0" indent="0">
              <a:buNone/>
            </a:pPr>
            <a:r>
              <a:rPr lang="el-GR" altLang="el-GR" dirty="0" smtClean="0"/>
              <a:t>Η </a:t>
            </a:r>
            <a:r>
              <a:rPr lang="el-GR" altLang="el-GR" dirty="0"/>
              <a:t>JSP Servlet Engine ελέγχει το JSP αρχείο. Αν αυτό αν έχει υποστεί τροποποίηση δημιουργεί ένα Java πηγαίο αρχείο (μια servlet κλάση) και προχωρεί στη μεταγλώττισή του (για αυτόν το λόγο υπάρχει μια καθυστέρηση κατά την πρώτη αίτηση της *.jsp σελίδας). Διαφορετικά, εκτελεί το Servlet</a:t>
            </a:r>
            <a:r>
              <a:rPr lang="el-GR" altLang="el-GR" dirty="0" smtClean="0"/>
              <a:t>.</a:t>
            </a:r>
            <a:endParaRPr lang="el-GR" altLang="el-GR" dirty="0"/>
          </a:p>
        </p:txBody>
      </p:sp>
    </p:spTree>
    <p:extLst>
      <p:ext uri="{BB962C8B-B14F-4D97-AF65-F5344CB8AC3E}">
        <p14:creationId xmlns:p14="http://schemas.microsoft.com/office/powerpoint/2010/main" val="405133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l-GR" dirty="0" smtClean="0"/>
              <a:t>JSP Lifec. Methods: Execution</a:t>
            </a:r>
            <a:endParaRPr lang="el-GR" altLang="el-GR"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5910" y="1659988"/>
            <a:ext cx="5112180" cy="4406386"/>
          </a:xfrm>
        </p:spPr>
      </p:pic>
    </p:spTree>
    <p:extLst>
      <p:ext uri="{BB962C8B-B14F-4D97-AF65-F5344CB8AC3E}">
        <p14:creationId xmlns:p14="http://schemas.microsoft.com/office/powerpoint/2010/main" val="2477664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l-GR" dirty="0" smtClean="0"/>
              <a:t>Initialization of a JSP page</a:t>
            </a:r>
            <a:endParaRPr lang="el-GR" altLang="el-GR" dirty="0" smtClean="0"/>
          </a:p>
        </p:txBody>
      </p:sp>
      <p:sp>
        <p:nvSpPr>
          <p:cNvPr id="26627" name="Rectangle 3"/>
          <p:cNvSpPr>
            <a:spLocks noGrp="1" noChangeArrowheads="1"/>
          </p:cNvSpPr>
          <p:nvPr>
            <p:ph idx="1"/>
          </p:nvPr>
        </p:nvSpPr>
        <p:spPr/>
        <p:txBody>
          <a:bodyPr/>
          <a:lstStyle/>
          <a:p>
            <a:pPr eaLnBrk="1" hangingPunct="1">
              <a:lnSpc>
                <a:spcPct val="150000"/>
              </a:lnSpc>
            </a:pPr>
            <a:r>
              <a:rPr lang="en-US" altLang="el-GR" sz="2600" dirty="0" smtClean="0"/>
              <a:t>Declare methods for performing the following tasks using JSP declaration mechanism</a:t>
            </a:r>
          </a:p>
          <a:p>
            <a:pPr lvl="1" eaLnBrk="1" hangingPunct="1">
              <a:lnSpc>
                <a:spcPct val="150000"/>
              </a:lnSpc>
            </a:pPr>
            <a:r>
              <a:rPr lang="en-US" altLang="el-GR" sz="2200" dirty="0" smtClean="0"/>
              <a:t>Read persistent configuration data</a:t>
            </a:r>
          </a:p>
          <a:p>
            <a:pPr lvl="1" eaLnBrk="1" hangingPunct="1">
              <a:lnSpc>
                <a:spcPct val="150000"/>
              </a:lnSpc>
            </a:pPr>
            <a:r>
              <a:rPr lang="en-US" altLang="el-GR" sz="2200" dirty="0" smtClean="0"/>
              <a:t>Initialize resources</a:t>
            </a:r>
          </a:p>
          <a:p>
            <a:pPr lvl="1" eaLnBrk="1" hangingPunct="1">
              <a:lnSpc>
                <a:spcPct val="150000"/>
              </a:lnSpc>
            </a:pPr>
            <a:r>
              <a:rPr lang="en-US" altLang="el-GR" sz="2200" dirty="0" smtClean="0"/>
              <a:t>Perform any other </a:t>
            </a:r>
            <a:r>
              <a:rPr lang="en-US" altLang="el-GR" sz="2200" dirty="0" smtClean="0">
                <a:solidFill>
                  <a:srgbClr val="FF0000"/>
                </a:solidFill>
              </a:rPr>
              <a:t>one-time activities</a:t>
            </a:r>
            <a:r>
              <a:rPr lang="en-US" altLang="el-GR" sz="2200" dirty="0" smtClean="0"/>
              <a:t> by overriding </a:t>
            </a:r>
            <a:r>
              <a:rPr lang="en-US" altLang="el-GR" sz="2200" dirty="0" smtClean="0">
                <a:solidFill>
                  <a:schemeClr val="tx2">
                    <a:lumMod val="40000"/>
                    <a:lumOff val="60000"/>
                  </a:schemeClr>
                </a:solidFill>
              </a:rPr>
              <a:t>jspInit() </a:t>
            </a:r>
            <a:r>
              <a:rPr lang="en-US" altLang="el-GR" sz="2200" dirty="0" smtClean="0"/>
              <a:t>method of </a:t>
            </a:r>
            <a:r>
              <a:rPr lang="en-US" altLang="el-GR" sz="2200" dirty="0">
                <a:solidFill>
                  <a:schemeClr val="tx2">
                    <a:lumMod val="40000"/>
                    <a:lumOff val="60000"/>
                  </a:schemeClr>
                </a:solidFill>
              </a:rPr>
              <a:t>JspPage</a:t>
            </a:r>
            <a:r>
              <a:rPr lang="en-US" altLang="el-GR" sz="2200" dirty="0" smtClean="0"/>
              <a:t> interface</a:t>
            </a:r>
          </a:p>
        </p:txBody>
      </p:sp>
    </p:spTree>
    <p:extLst>
      <p:ext uri="{BB962C8B-B14F-4D97-AF65-F5344CB8AC3E}">
        <p14:creationId xmlns:p14="http://schemas.microsoft.com/office/powerpoint/2010/main" val="2314564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l-GR" dirty="0" smtClean="0"/>
              <a:t>Finalization of a JSP page</a:t>
            </a:r>
            <a:endParaRPr lang="el-GR" altLang="el-GR" dirty="0" smtClean="0"/>
          </a:p>
        </p:txBody>
      </p:sp>
      <p:sp>
        <p:nvSpPr>
          <p:cNvPr id="27651" name="Rectangle 3"/>
          <p:cNvSpPr>
            <a:spLocks noGrp="1" noChangeArrowheads="1"/>
          </p:cNvSpPr>
          <p:nvPr>
            <p:ph idx="1"/>
          </p:nvPr>
        </p:nvSpPr>
        <p:spPr/>
        <p:txBody>
          <a:bodyPr/>
          <a:lstStyle/>
          <a:p>
            <a:pPr eaLnBrk="1" hangingPunct="1">
              <a:lnSpc>
                <a:spcPct val="160000"/>
              </a:lnSpc>
            </a:pPr>
            <a:r>
              <a:rPr lang="en-US" altLang="el-GR" sz="2600" dirty="0" smtClean="0"/>
              <a:t>Declare methods for performing the following tasks using JSP declaration mechanism</a:t>
            </a:r>
          </a:p>
          <a:p>
            <a:pPr lvl="1" eaLnBrk="1" hangingPunct="1">
              <a:lnSpc>
                <a:spcPct val="160000"/>
              </a:lnSpc>
            </a:pPr>
            <a:r>
              <a:rPr lang="en-US" altLang="el-GR" sz="2200" dirty="0" smtClean="0"/>
              <a:t>Store persistent configuration data</a:t>
            </a:r>
          </a:p>
          <a:p>
            <a:pPr lvl="1" eaLnBrk="1" hangingPunct="1">
              <a:lnSpc>
                <a:spcPct val="160000"/>
              </a:lnSpc>
            </a:pPr>
            <a:r>
              <a:rPr lang="en-US" altLang="el-GR" sz="2200" dirty="0" smtClean="0"/>
              <a:t>Release resources</a:t>
            </a:r>
          </a:p>
          <a:p>
            <a:pPr lvl="1" eaLnBrk="1" hangingPunct="1">
              <a:lnSpc>
                <a:spcPct val="160000"/>
              </a:lnSpc>
            </a:pPr>
            <a:r>
              <a:rPr lang="en-US" altLang="el-GR" sz="2200" dirty="0" smtClean="0"/>
              <a:t>Perform any other </a:t>
            </a:r>
            <a:r>
              <a:rPr lang="en-US" altLang="el-GR" sz="2200" dirty="0" smtClean="0">
                <a:solidFill>
                  <a:srgbClr val="FF0000"/>
                </a:solidFill>
              </a:rPr>
              <a:t>one-time cleanup activities</a:t>
            </a:r>
            <a:r>
              <a:rPr lang="en-US" altLang="el-GR" sz="2200" dirty="0" smtClean="0"/>
              <a:t> by overriding </a:t>
            </a:r>
            <a:r>
              <a:rPr lang="en-US" altLang="el-GR" sz="2200" dirty="0" smtClean="0">
                <a:solidFill>
                  <a:schemeClr val="tx2">
                    <a:lumMod val="40000"/>
                    <a:lumOff val="60000"/>
                  </a:schemeClr>
                </a:solidFill>
              </a:rPr>
              <a:t>jspDestroy() </a:t>
            </a:r>
            <a:r>
              <a:rPr lang="en-US" altLang="el-GR" sz="2200" dirty="0" smtClean="0"/>
              <a:t>method of </a:t>
            </a:r>
            <a:r>
              <a:rPr lang="en-US" altLang="el-GR" sz="2200" dirty="0" smtClean="0">
                <a:solidFill>
                  <a:schemeClr val="tx2">
                    <a:lumMod val="40000"/>
                    <a:lumOff val="60000"/>
                  </a:schemeClr>
                </a:solidFill>
              </a:rPr>
              <a:t>JspPage</a:t>
            </a:r>
            <a:r>
              <a:rPr lang="en-US" altLang="el-GR" sz="2200" dirty="0" smtClean="0"/>
              <a:t> interface</a:t>
            </a:r>
          </a:p>
        </p:txBody>
      </p:sp>
    </p:spTree>
    <p:extLst>
      <p:ext uri="{BB962C8B-B14F-4D97-AF65-F5344CB8AC3E}">
        <p14:creationId xmlns:p14="http://schemas.microsoft.com/office/powerpoint/2010/main" val="4056712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l-GR" dirty="0" smtClean="0"/>
              <a:t>Lifecycle of a JSP</a:t>
            </a:r>
            <a:endParaRPr lang="el-GR" altLang="el-GR"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1295" y="1600200"/>
            <a:ext cx="7321410" cy="4525963"/>
          </a:xfrm>
        </p:spPr>
      </p:pic>
    </p:spTree>
    <p:extLst>
      <p:ext uri="{BB962C8B-B14F-4D97-AF65-F5344CB8AC3E}">
        <p14:creationId xmlns:p14="http://schemas.microsoft.com/office/powerpoint/2010/main" val="3813146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l-GR" dirty="0" smtClean="0"/>
              <a:t>JSP page</a:t>
            </a:r>
            <a:r>
              <a:rPr lang="el-GR" altLang="el-GR" dirty="0" smtClean="0"/>
              <a:t> </a:t>
            </a:r>
            <a:r>
              <a:rPr lang="en-US" altLang="el-GR" dirty="0" smtClean="0"/>
              <a:t>lifecycle</a:t>
            </a:r>
            <a:endParaRPr lang="el-GR" altLang="el-GR"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518" y="1774393"/>
            <a:ext cx="7860963" cy="4177576"/>
          </a:xfrm>
        </p:spPr>
      </p:pic>
    </p:spTree>
    <p:extLst>
      <p:ext uri="{BB962C8B-B14F-4D97-AF65-F5344CB8AC3E}">
        <p14:creationId xmlns:p14="http://schemas.microsoft.com/office/powerpoint/2010/main" val="683186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dirty="0" smtClean="0"/>
              <a:t>Εξυπηρέτηση αίτησης JSP</a:t>
            </a:r>
            <a:r>
              <a:rPr lang="en-US" altLang="el-GR" dirty="0" smtClean="0"/>
              <a:t> </a:t>
            </a:r>
            <a:r>
              <a:rPr lang="en-US" altLang="el-GR" sz="3600" dirty="0" smtClean="0"/>
              <a:t>1/2</a:t>
            </a:r>
            <a:endParaRPr lang="el-GR" altLang="el-GR" sz="3600" dirty="0" smtClean="0"/>
          </a:p>
        </p:txBody>
      </p:sp>
      <p:sp>
        <p:nvSpPr>
          <p:cNvPr id="30723" name="Rectangle 3"/>
          <p:cNvSpPr>
            <a:spLocks noGrp="1" noChangeArrowheads="1"/>
          </p:cNvSpPr>
          <p:nvPr>
            <p:ph idx="1"/>
          </p:nvPr>
        </p:nvSpPr>
        <p:spPr/>
        <p:txBody>
          <a:bodyPr/>
          <a:lstStyle/>
          <a:p>
            <a:r>
              <a:rPr lang="el-GR" altLang="el-GR" sz="1800" dirty="0" smtClean="0"/>
              <a:t>Ο χρήστης πηγαίνει σε μια σελίδα JSP. Ο browser υποβάλλει την αίτηση μέσω του διαδικτύου.</a:t>
            </a:r>
          </a:p>
          <a:p>
            <a:r>
              <a:rPr lang="el-GR" altLang="el-GR" sz="1800" dirty="0" smtClean="0"/>
              <a:t>Η JSP αίτηση φτάνει στο Web Server.</a:t>
            </a:r>
          </a:p>
          <a:p>
            <a:r>
              <a:rPr lang="el-GR" altLang="el-GR" sz="1800" dirty="0" smtClean="0"/>
              <a:t>Ο Web Server αναγνωρίζει ότι πρόκειται για JSP αρχείο (.jsp) και το περνά</a:t>
            </a:r>
          </a:p>
          <a:p>
            <a:r>
              <a:rPr lang="el-GR" altLang="el-GR" sz="1800" dirty="0" smtClean="0"/>
              <a:t>στην </a:t>
            </a:r>
            <a:r>
              <a:rPr lang="en-US" altLang="el-GR" sz="1800" dirty="0" smtClean="0"/>
              <a:t>JSP Servlet Engine.</a:t>
            </a:r>
          </a:p>
          <a:p>
            <a:r>
              <a:rPr lang="el-GR" altLang="el-GR" sz="1800" dirty="0" smtClean="0"/>
              <a:t>Εάν το αρχείο JSP καλείται για πρώτη φορά, η JSP Servlet Engine το αναλύει (βήμα 4), δημιουργεί μια Servlet κλάση (βήμα 5) και τη μεταγλωττίζει (βήμα 6), διαφορετικά εκτελείται κατευθείαν το επόμενο βήμα.</a:t>
            </a:r>
          </a:p>
          <a:p>
            <a:r>
              <a:rPr lang="el-GR" altLang="el-GR" sz="1800" dirty="0" smtClean="0"/>
              <a:t>Δημιουργείται στιγμιότυπο του Servlet , αυτό φορτώνεται στη μνήμη και εξυπηρετεί την αίτηση (κλήση μεθόδων </a:t>
            </a:r>
            <a:r>
              <a:rPr lang="el-GR" altLang="el-GR" sz="1800" i="1" dirty="0" smtClean="0"/>
              <a:t>init </a:t>
            </a:r>
            <a:r>
              <a:rPr lang="el-GR" altLang="el-GR" sz="1800" dirty="0" smtClean="0"/>
              <a:t>και </a:t>
            </a:r>
            <a:r>
              <a:rPr lang="el-GR" altLang="el-GR" sz="1800" i="1" dirty="0" smtClean="0"/>
              <a:t>service)</a:t>
            </a:r>
            <a:r>
              <a:rPr lang="el-GR" altLang="el-GR" sz="1800" dirty="0" smtClean="0"/>
              <a:t>.</a:t>
            </a:r>
          </a:p>
          <a:p>
            <a:r>
              <a:rPr lang="el-GR" altLang="el-GR" sz="1800" dirty="0" smtClean="0"/>
              <a:t>Το HTML που παράγεται από το Servlet στέλνεται μέσω του διαδικτύου.</a:t>
            </a:r>
          </a:p>
          <a:p>
            <a:r>
              <a:rPr lang="el-GR" altLang="el-GR" sz="1800" dirty="0" smtClean="0"/>
              <a:t>Τα αποτελέσματα HTML εμφανίζονται στο browser του χρήστη.</a:t>
            </a:r>
            <a:endParaRPr lang="en-US" altLang="el-GR" sz="1600" dirty="0" smtClean="0"/>
          </a:p>
        </p:txBody>
      </p:sp>
    </p:spTree>
    <p:extLst>
      <p:ext uri="{BB962C8B-B14F-4D97-AF65-F5344CB8AC3E}">
        <p14:creationId xmlns:p14="http://schemas.microsoft.com/office/powerpoint/2010/main" val="2802028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l-GR" dirty="0" smtClean="0"/>
              <a:t>Agenda</a:t>
            </a:r>
            <a:endParaRPr lang="el-GR" altLang="el-GR" dirty="0" smtClean="0"/>
          </a:p>
        </p:txBody>
      </p:sp>
      <p:sp>
        <p:nvSpPr>
          <p:cNvPr id="14339" name="Rectangle 3"/>
          <p:cNvSpPr>
            <a:spLocks noGrp="1" noChangeArrowheads="1"/>
          </p:cNvSpPr>
          <p:nvPr>
            <p:ph idx="1"/>
          </p:nvPr>
        </p:nvSpPr>
        <p:spPr/>
        <p:txBody>
          <a:bodyPr/>
          <a:lstStyle/>
          <a:p>
            <a:pPr eaLnBrk="1" hangingPunct="1">
              <a:lnSpc>
                <a:spcPct val="130000"/>
              </a:lnSpc>
            </a:pPr>
            <a:r>
              <a:rPr lang="en-US" altLang="el-GR" sz="2600" dirty="0" smtClean="0"/>
              <a:t>Intro to JSP</a:t>
            </a:r>
          </a:p>
          <a:p>
            <a:pPr eaLnBrk="1" hangingPunct="1">
              <a:lnSpc>
                <a:spcPct val="130000"/>
              </a:lnSpc>
            </a:pPr>
            <a:r>
              <a:rPr lang="en-US" altLang="el-GR" sz="2600" dirty="0" smtClean="0"/>
              <a:t>JSP scripting elements</a:t>
            </a:r>
          </a:p>
          <a:p>
            <a:pPr eaLnBrk="1" hangingPunct="1">
              <a:lnSpc>
                <a:spcPct val="130000"/>
              </a:lnSpc>
            </a:pPr>
            <a:r>
              <a:rPr lang="en-US" altLang="el-GR" sz="2600" dirty="0" smtClean="0"/>
              <a:t>JSP directives</a:t>
            </a:r>
          </a:p>
          <a:p>
            <a:pPr eaLnBrk="1" hangingPunct="1">
              <a:lnSpc>
                <a:spcPct val="130000"/>
              </a:lnSpc>
            </a:pPr>
            <a:r>
              <a:rPr lang="en-US" altLang="el-GR" sz="2600" dirty="0" smtClean="0"/>
              <a:t>Servlet &amp; JSP code</a:t>
            </a:r>
          </a:p>
          <a:p>
            <a:pPr eaLnBrk="1" hangingPunct="1">
              <a:lnSpc>
                <a:spcPct val="130000"/>
              </a:lnSpc>
            </a:pPr>
            <a:r>
              <a:rPr lang="en-US" altLang="el-GR" sz="2600" dirty="0" smtClean="0"/>
              <a:t>JSP to servlet code</a:t>
            </a:r>
          </a:p>
          <a:p>
            <a:pPr eaLnBrk="1" hangingPunct="1">
              <a:lnSpc>
                <a:spcPct val="130000"/>
              </a:lnSpc>
            </a:pPr>
            <a:r>
              <a:rPr lang="en-US" altLang="el-GR" sz="2600" dirty="0" smtClean="0"/>
              <a:t>Dynamic contents generation techniques in JSP</a:t>
            </a:r>
          </a:p>
          <a:p>
            <a:pPr eaLnBrk="1" hangingPunct="1">
              <a:lnSpc>
                <a:spcPct val="130000"/>
              </a:lnSpc>
            </a:pPr>
            <a:r>
              <a:rPr lang="en-US" altLang="el-GR" sz="2600" dirty="0" smtClean="0"/>
              <a:t>JavaBeans for JSP</a:t>
            </a:r>
          </a:p>
        </p:txBody>
      </p:sp>
    </p:spTree>
    <p:extLst>
      <p:ext uri="{BB962C8B-B14F-4D97-AF65-F5344CB8AC3E}">
        <p14:creationId xmlns:p14="http://schemas.microsoft.com/office/powerpoint/2010/main" val="3321486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l-GR" altLang="el-GR" dirty="0" smtClean="0"/>
              <a:t>Εξυπηρέτηση αίτησης JSP</a:t>
            </a:r>
            <a:r>
              <a:rPr lang="en-US" altLang="el-GR" dirty="0" smtClean="0"/>
              <a:t> </a:t>
            </a:r>
            <a:r>
              <a:rPr lang="en-US" altLang="el-GR" sz="3600" dirty="0" smtClean="0"/>
              <a:t>2/2</a:t>
            </a:r>
            <a:endParaRPr lang="el-GR" altLang="el-GR" sz="3600"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3504" y="1600200"/>
            <a:ext cx="6296992" cy="4525963"/>
          </a:xfrm>
        </p:spPr>
      </p:pic>
    </p:spTree>
    <p:extLst>
      <p:ext uri="{BB962C8B-B14F-4D97-AF65-F5344CB8AC3E}">
        <p14:creationId xmlns:p14="http://schemas.microsoft.com/office/powerpoint/2010/main" val="1233639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p:txBody>
          <a:bodyPr>
            <a:normAutofit fontScale="90000"/>
          </a:bodyPr>
          <a:lstStyle/>
          <a:p>
            <a:r>
              <a:rPr lang="en-US" dirty="0"/>
              <a:t>Invoking Java Code</a:t>
            </a:r>
            <a:br>
              <a:rPr lang="en-US" dirty="0"/>
            </a:br>
            <a:r>
              <a:rPr lang="en-US" dirty="0"/>
              <a:t>with JSP </a:t>
            </a:r>
            <a:r>
              <a:rPr lang="en-US" dirty="0" smtClean="0"/>
              <a:t>Scripting</a:t>
            </a:r>
            <a:r>
              <a:rPr lang="el-GR" dirty="0" smtClean="0"/>
              <a:t> </a:t>
            </a:r>
            <a:r>
              <a:rPr lang="en-US" dirty="0" smtClean="0"/>
              <a:t>Elements</a:t>
            </a:r>
            <a:r>
              <a:rPr lang="en-US" dirty="0"/>
              <a:t/>
            </a:r>
            <a:br>
              <a:rPr lang="en-US" dirty="0"/>
            </a:br>
            <a:endParaRPr lang="el-GR" dirty="0"/>
          </a:p>
        </p:txBody>
      </p:sp>
    </p:spTree>
    <p:extLst>
      <p:ext uri="{BB962C8B-B14F-4D97-AF65-F5344CB8AC3E}">
        <p14:creationId xmlns:p14="http://schemas.microsoft.com/office/powerpoint/2010/main" val="1880781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l-GR" dirty="0" smtClean="0"/>
              <a:t>JSP Scripting Elements</a:t>
            </a:r>
            <a:endParaRPr lang="el-GR" altLang="el-GR" b="0" dirty="0" smtClean="0"/>
          </a:p>
        </p:txBody>
      </p:sp>
      <p:sp>
        <p:nvSpPr>
          <p:cNvPr id="33795" name="Rectangle 3"/>
          <p:cNvSpPr>
            <a:spLocks noGrp="1" noChangeArrowheads="1"/>
          </p:cNvSpPr>
          <p:nvPr>
            <p:ph idx="1"/>
          </p:nvPr>
        </p:nvSpPr>
        <p:spPr/>
        <p:txBody>
          <a:bodyPr/>
          <a:lstStyle/>
          <a:p>
            <a:pPr marL="571500" indent="-571500" eaLnBrk="1" hangingPunct="1">
              <a:lnSpc>
                <a:spcPct val="120000"/>
              </a:lnSpc>
            </a:pPr>
            <a:r>
              <a:rPr lang="en-US" altLang="el-GR" sz="2600" dirty="0" smtClean="0"/>
              <a:t>Let you insert Java code into the servlet that will be generated from JSP page</a:t>
            </a:r>
          </a:p>
          <a:p>
            <a:pPr marL="571500" indent="-571500" eaLnBrk="1" hangingPunct="1">
              <a:lnSpc>
                <a:spcPct val="120000"/>
              </a:lnSpc>
            </a:pPr>
            <a:r>
              <a:rPr lang="en-US" altLang="el-GR" sz="2600" dirty="0" smtClean="0"/>
              <a:t>Minimize the usage of JSP scripting elements in your JSP pages if possible</a:t>
            </a:r>
          </a:p>
          <a:p>
            <a:pPr marL="571500" indent="-571500" eaLnBrk="1" hangingPunct="1">
              <a:lnSpc>
                <a:spcPct val="120000"/>
              </a:lnSpc>
            </a:pPr>
            <a:r>
              <a:rPr lang="en-US" altLang="el-GR" sz="2600" dirty="0" smtClean="0"/>
              <a:t>There are three forms</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508500"/>
            <a:ext cx="53911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1187450" y="4508500"/>
            <a:ext cx="5400675" cy="17287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p>
        </p:txBody>
      </p:sp>
    </p:spTree>
    <p:extLst>
      <p:ext uri="{BB962C8B-B14F-4D97-AF65-F5344CB8AC3E}">
        <p14:creationId xmlns:p14="http://schemas.microsoft.com/office/powerpoint/2010/main" val="1523560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l-GR" dirty="0" smtClean="0"/>
              <a:t>Expressions</a:t>
            </a:r>
            <a:endParaRPr lang="el-GR" altLang="el-GR" b="0" dirty="0" smtClean="0"/>
          </a:p>
        </p:txBody>
      </p:sp>
      <p:sp>
        <p:nvSpPr>
          <p:cNvPr id="34819" name="Rectangle 3"/>
          <p:cNvSpPr>
            <a:spLocks noGrp="1" noChangeArrowheads="1"/>
          </p:cNvSpPr>
          <p:nvPr>
            <p:ph idx="1"/>
          </p:nvPr>
        </p:nvSpPr>
        <p:spPr/>
        <p:txBody>
          <a:bodyPr/>
          <a:lstStyle/>
          <a:p>
            <a:pPr marL="571500" indent="-571500" eaLnBrk="1" hangingPunct="1"/>
            <a:r>
              <a:rPr lang="en-US" altLang="el-GR" sz="2600" dirty="0" smtClean="0"/>
              <a:t>During execution phase</a:t>
            </a:r>
          </a:p>
          <a:p>
            <a:pPr marL="839788" lvl="1" indent="-495300" eaLnBrk="1" hangingPunct="1"/>
            <a:r>
              <a:rPr lang="en-US" altLang="el-GR" sz="2500" dirty="0" smtClean="0"/>
              <a:t>Expression is evaluated and converted into a String</a:t>
            </a:r>
          </a:p>
          <a:p>
            <a:pPr marL="839788" lvl="1" indent="-495300" eaLnBrk="1" hangingPunct="1"/>
            <a:r>
              <a:rPr lang="en-US" altLang="el-GR" sz="2500" dirty="0" smtClean="0"/>
              <a:t>The String is then inserted into the servlet's output stream directly</a:t>
            </a:r>
          </a:p>
          <a:p>
            <a:pPr marL="839788" lvl="1" indent="-495300" eaLnBrk="1" hangingPunct="1"/>
            <a:r>
              <a:rPr lang="en-US" altLang="el-GR" sz="2500" dirty="0" smtClean="0"/>
              <a:t>Results in something like </a:t>
            </a:r>
            <a:r>
              <a:rPr lang="en-US" altLang="el-GR" sz="2500" dirty="0" smtClean="0">
                <a:solidFill>
                  <a:schemeClr val="tx2">
                    <a:lumMod val="40000"/>
                    <a:lumOff val="60000"/>
                  </a:schemeClr>
                </a:solidFill>
              </a:rPr>
              <a:t>out.println(expression)</a:t>
            </a:r>
          </a:p>
          <a:p>
            <a:pPr marL="839788" lvl="1" indent="-495300" eaLnBrk="1" hangingPunct="1"/>
            <a:r>
              <a:rPr lang="en-US" altLang="el-GR" sz="2500" dirty="0" smtClean="0"/>
              <a:t>Can use predefined variables (implicit objects) within expression</a:t>
            </a:r>
          </a:p>
          <a:p>
            <a:pPr marL="571500" indent="-571500" eaLnBrk="1" hangingPunct="1"/>
            <a:r>
              <a:rPr lang="en-US" altLang="el-GR" sz="2600" dirty="0" smtClean="0">
                <a:solidFill>
                  <a:srgbClr val="FF0000"/>
                </a:solidFill>
              </a:rPr>
              <a:t>Format</a:t>
            </a: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5084763"/>
            <a:ext cx="69754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6"/>
          <p:cNvSpPr>
            <a:spLocks noChangeArrowheads="1"/>
          </p:cNvSpPr>
          <p:nvPr/>
        </p:nvSpPr>
        <p:spPr bwMode="auto">
          <a:xfrm>
            <a:off x="1116013" y="5059363"/>
            <a:ext cx="6983412" cy="16827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p>
        </p:txBody>
      </p:sp>
    </p:spTree>
    <p:extLst>
      <p:ext uri="{BB962C8B-B14F-4D97-AF65-F5344CB8AC3E}">
        <p14:creationId xmlns:p14="http://schemas.microsoft.com/office/powerpoint/2010/main" val="3235214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l-GR" dirty="0" smtClean="0"/>
              <a:t>Example: Expressions</a:t>
            </a:r>
            <a:endParaRPr lang="el-GR" altLang="el-GR" b="0" dirty="0" smtClean="0"/>
          </a:p>
        </p:txBody>
      </p:sp>
      <p:sp>
        <p:nvSpPr>
          <p:cNvPr id="35843" name="Rectangle 3"/>
          <p:cNvSpPr>
            <a:spLocks noGrp="1" noChangeArrowheads="1"/>
          </p:cNvSpPr>
          <p:nvPr>
            <p:ph idx="1"/>
          </p:nvPr>
        </p:nvSpPr>
        <p:spPr/>
        <p:txBody>
          <a:bodyPr/>
          <a:lstStyle/>
          <a:p>
            <a:pPr marL="571500" indent="-571500" eaLnBrk="1" hangingPunct="1">
              <a:lnSpc>
                <a:spcPct val="120000"/>
              </a:lnSpc>
            </a:pPr>
            <a:r>
              <a:rPr lang="en-US" altLang="el-GR" sz="2600" dirty="0" smtClean="0"/>
              <a:t>Display current time using Date class</a:t>
            </a:r>
          </a:p>
          <a:p>
            <a:pPr marL="839788" lvl="1" indent="-495300" eaLnBrk="1" hangingPunct="1">
              <a:lnSpc>
                <a:spcPct val="120000"/>
              </a:lnSpc>
            </a:pPr>
            <a:r>
              <a:rPr lang="en-US" altLang="el-GR" sz="1600" b="1" dirty="0" smtClean="0">
                <a:latin typeface="Courier New" pitchFamily="49" charset="0"/>
                <a:cs typeface="Courier New" pitchFamily="49" charset="0"/>
              </a:rPr>
              <a:t>Current time: &lt;%= new java.util.Date() %&gt;</a:t>
            </a:r>
          </a:p>
          <a:p>
            <a:pPr marL="571500" indent="-571500" eaLnBrk="1" hangingPunct="1">
              <a:lnSpc>
                <a:spcPct val="120000"/>
              </a:lnSpc>
            </a:pPr>
            <a:r>
              <a:rPr lang="en-US" altLang="el-GR" sz="2600" dirty="0" smtClean="0"/>
              <a:t>Display random number using Math class</a:t>
            </a:r>
          </a:p>
          <a:p>
            <a:pPr marL="839788" lvl="1" indent="-495300" eaLnBrk="1" hangingPunct="1">
              <a:lnSpc>
                <a:spcPct val="120000"/>
              </a:lnSpc>
            </a:pPr>
            <a:r>
              <a:rPr lang="en-US" altLang="el-GR" sz="1600" b="1" dirty="0" smtClean="0">
                <a:latin typeface="Courier New" pitchFamily="49" charset="0"/>
                <a:cs typeface="Courier New" pitchFamily="49" charset="0"/>
              </a:rPr>
              <a:t>Random number: &lt;%= Math.random() %&gt;</a:t>
            </a:r>
          </a:p>
          <a:p>
            <a:pPr marL="571500" indent="-571500" eaLnBrk="1" hangingPunct="1">
              <a:lnSpc>
                <a:spcPct val="120000"/>
              </a:lnSpc>
            </a:pPr>
            <a:r>
              <a:rPr lang="en-US" altLang="el-GR" sz="2600" dirty="0" smtClean="0"/>
              <a:t>Use implicit objects</a:t>
            </a:r>
          </a:p>
          <a:p>
            <a:pPr marL="839788" lvl="1" indent="-495300" eaLnBrk="1" hangingPunct="1">
              <a:lnSpc>
                <a:spcPct val="120000"/>
              </a:lnSpc>
            </a:pPr>
            <a:r>
              <a:rPr lang="en-US" altLang="el-GR" sz="1600" b="1" dirty="0" smtClean="0">
                <a:latin typeface="Courier New" pitchFamily="49" charset="0"/>
                <a:cs typeface="Courier New" pitchFamily="49" charset="0"/>
              </a:rPr>
              <a:t>Your hostname: &lt;%= request.getRemoteHost() %&gt;</a:t>
            </a:r>
          </a:p>
          <a:p>
            <a:pPr marL="839788" lvl="1" indent="-495300" eaLnBrk="1" hangingPunct="1">
              <a:lnSpc>
                <a:spcPct val="120000"/>
              </a:lnSpc>
            </a:pPr>
            <a:r>
              <a:rPr lang="en-US" altLang="el-GR" sz="1600" b="1" dirty="0" smtClean="0">
                <a:latin typeface="Courier New" pitchFamily="49" charset="0"/>
                <a:cs typeface="Courier New" pitchFamily="49" charset="0"/>
              </a:rPr>
              <a:t>Your parameter: &lt;%= request.getParameter(“yourParameter”) %&gt;</a:t>
            </a:r>
          </a:p>
          <a:p>
            <a:pPr marL="839788" lvl="1" indent="-495300" eaLnBrk="1" hangingPunct="1">
              <a:lnSpc>
                <a:spcPct val="120000"/>
              </a:lnSpc>
            </a:pPr>
            <a:r>
              <a:rPr lang="en-US" altLang="el-GR" sz="1600" b="1" dirty="0" smtClean="0">
                <a:latin typeface="Courier New" pitchFamily="49" charset="0"/>
                <a:cs typeface="Courier New" pitchFamily="49" charset="0"/>
              </a:rPr>
              <a:t>Server: &lt;%= application.getServerInfo() %&gt;</a:t>
            </a:r>
          </a:p>
          <a:p>
            <a:pPr marL="839788" lvl="1" indent="-495300" eaLnBrk="1" hangingPunct="1">
              <a:lnSpc>
                <a:spcPct val="120000"/>
              </a:lnSpc>
            </a:pPr>
            <a:r>
              <a:rPr lang="en-US" altLang="el-GR" sz="1600" b="1" dirty="0" smtClean="0">
                <a:latin typeface="Courier New" pitchFamily="49" charset="0"/>
                <a:cs typeface="Courier New" pitchFamily="49" charset="0"/>
              </a:rPr>
              <a:t>Session ID: &lt;%= session.getId() %&gt;</a:t>
            </a:r>
            <a:endParaRPr lang="en-US" altLang="el-GR" sz="1800" dirty="0" smtClean="0">
              <a:latin typeface="Courier New" pitchFamily="49" charset="0"/>
              <a:cs typeface="Courier New" pitchFamily="49" charset="0"/>
            </a:endParaRPr>
          </a:p>
        </p:txBody>
      </p:sp>
    </p:spTree>
    <p:extLst>
      <p:ext uri="{BB962C8B-B14F-4D97-AF65-F5344CB8AC3E}">
        <p14:creationId xmlns:p14="http://schemas.microsoft.com/office/powerpoint/2010/main" val="4002680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l-GR" dirty="0" smtClean="0"/>
              <a:t>Scriptlets</a:t>
            </a:r>
            <a:endParaRPr lang="el-GR" altLang="el-GR" b="0" dirty="0" smtClean="0"/>
          </a:p>
        </p:txBody>
      </p:sp>
      <p:sp>
        <p:nvSpPr>
          <p:cNvPr id="36867" name="Rectangle 3"/>
          <p:cNvSpPr>
            <a:spLocks noGrp="1" noChangeArrowheads="1"/>
          </p:cNvSpPr>
          <p:nvPr>
            <p:ph idx="1"/>
          </p:nvPr>
        </p:nvSpPr>
        <p:spPr/>
        <p:txBody>
          <a:bodyPr/>
          <a:lstStyle/>
          <a:p>
            <a:pPr marL="571500" indent="-571500" eaLnBrk="1" hangingPunct="1">
              <a:spcBef>
                <a:spcPct val="0"/>
              </a:spcBef>
            </a:pPr>
            <a:r>
              <a:rPr lang="en-US" altLang="el-GR" sz="2600" dirty="0" smtClean="0"/>
              <a:t>Used to insert arbitrary Java code into servlet's </a:t>
            </a:r>
            <a:r>
              <a:rPr lang="en-US" altLang="el-GR" sz="2600" dirty="0" smtClean="0">
                <a:solidFill>
                  <a:schemeClr val="tx2">
                    <a:lumMod val="40000"/>
                    <a:lumOff val="60000"/>
                  </a:schemeClr>
                </a:solidFill>
              </a:rPr>
              <a:t>jspService() </a:t>
            </a:r>
            <a:r>
              <a:rPr lang="en-US" altLang="el-GR" sz="2600" dirty="0" smtClean="0"/>
              <a:t>method</a:t>
            </a:r>
          </a:p>
          <a:p>
            <a:pPr marL="571500" indent="-571500" eaLnBrk="1" hangingPunct="1">
              <a:spcBef>
                <a:spcPct val="0"/>
              </a:spcBef>
            </a:pPr>
            <a:r>
              <a:rPr lang="en-US" altLang="el-GR" sz="2600" dirty="0" smtClean="0"/>
              <a:t>Can do things expressions alone cannot do</a:t>
            </a:r>
          </a:p>
          <a:p>
            <a:pPr marL="839788" lvl="1" indent="-495300" eaLnBrk="1" hangingPunct="1">
              <a:spcBef>
                <a:spcPct val="0"/>
              </a:spcBef>
            </a:pPr>
            <a:r>
              <a:rPr lang="en-US" altLang="el-GR" sz="2500" dirty="0" smtClean="0"/>
              <a:t>setting response headers and status codes</a:t>
            </a:r>
          </a:p>
          <a:p>
            <a:pPr marL="839788" lvl="1" indent="-495300" eaLnBrk="1" hangingPunct="1">
              <a:spcBef>
                <a:spcPct val="0"/>
              </a:spcBef>
            </a:pPr>
            <a:r>
              <a:rPr lang="en-US" altLang="el-GR" sz="2500" dirty="0" smtClean="0"/>
              <a:t>writing to a server log</a:t>
            </a:r>
          </a:p>
          <a:p>
            <a:pPr marL="839788" lvl="1" indent="-495300" eaLnBrk="1" hangingPunct="1">
              <a:spcBef>
                <a:spcPct val="0"/>
              </a:spcBef>
            </a:pPr>
            <a:r>
              <a:rPr lang="en-US" altLang="el-GR" sz="2500" dirty="0" smtClean="0"/>
              <a:t>updating database</a:t>
            </a:r>
          </a:p>
          <a:p>
            <a:pPr marL="839788" lvl="1" indent="-495300" eaLnBrk="1" hangingPunct="1">
              <a:spcBef>
                <a:spcPct val="0"/>
              </a:spcBef>
            </a:pPr>
            <a:r>
              <a:rPr lang="en-US" altLang="el-GR" sz="2500" dirty="0" smtClean="0"/>
              <a:t>executing code that contains loops, conditionals</a:t>
            </a:r>
          </a:p>
          <a:p>
            <a:pPr marL="571500" indent="-571500" eaLnBrk="1" hangingPunct="1">
              <a:spcBef>
                <a:spcPct val="0"/>
              </a:spcBef>
            </a:pPr>
            <a:r>
              <a:rPr lang="en-US" altLang="el-GR" sz="2600" dirty="0" smtClean="0"/>
              <a:t>Can use predefined variables (implicit objects)</a:t>
            </a:r>
          </a:p>
          <a:p>
            <a:pPr marL="571500" indent="-571500" eaLnBrk="1" hangingPunct="1">
              <a:spcBef>
                <a:spcPct val="0"/>
              </a:spcBef>
            </a:pPr>
            <a:r>
              <a:rPr lang="en-US" altLang="el-GR" sz="2600" dirty="0" smtClean="0">
                <a:solidFill>
                  <a:srgbClr val="FF0000"/>
                </a:solidFill>
              </a:rPr>
              <a:t>Format</a:t>
            </a:r>
            <a:r>
              <a:rPr lang="en-US" altLang="el-GR" sz="2600" dirty="0" smtClean="0"/>
              <a:t>:</a:t>
            </a:r>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157788"/>
            <a:ext cx="60023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6"/>
          <p:cNvSpPr>
            <a:spLocks noChangeArrowheads="1"/>
          </p:cNvSpPr>
          <p:nvPr/>
        </p:nvSpPr>
        <p:spPr bwMode="auto">
          <a:xfrm>
            <a:off x="1042988" y="5157788"/>
            <a:ext cx="6002337" cy="10795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p>
        </p:txBody>
      </p:sp>
    </p:spTree>
    <p:extLst>
      <p:ext uri="{BB962C8B-B14F-4D97-AF65-F5344CB8AC3E}">
        <p14:creationId xmlns:p14="http://schemas.microsoft.com/office/powerpoint/2010/main" val="1763026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l-GR" dirty="0" smtClean="0"/>
              <a:t>Example: Scriptlets</a:t>
            </a:r>
            <a:endParaRPr lang="el-GR" altLang="el-GR" b="0" dirty="0" smtClean="0"/>
          </a:p>
        </p:txBody>
      </p:sp>
      <p:sp>
        <p:nvSpPr>
          <p:cNvPr id="37891" name="Rectangle 3"/>
          <p:cNvSpPr>
            <a:spLocks noGrp="1" noChangeArrowheads="1"/>
          </p:cNvSpPr>
          <p:nvPr>
            <p:ph idx="1"/>
          </p:nvPr>
        </p:nvSpPr>
        <p:spPr/>
        <p:txBody>
          <a:bodyPr/>
          <a:lstStyle/>
          <a:p>
            <a:pPr marL="571500" indent="-571500" eaLnBrk="1" hangingPunct="1">
              <a:lnSpc>
                <a:spcPct val="150000"/>
              </a:lnSpc>
            </a:pPr>
            <a:r>
              <a:rPr lang="en-US" altLang="el-GR" sz="2600" dirty="0" smtClean="0"/>
              <a:t>Display query string</a:t>
            </a:r>
          </a:p>
          <a:p>
            <a:pPr marL="571500" indent="-571500" eaLnBrk="1" hangingPunct="1">
              <a:lnSpc>
                <a:spcPct val="150000"/>
              </a:lnSpc>
              <a:buFont typeface="Wingdings" pitchFamily="2" charset="2"/>
              <a:buNone/>
            </a:pPr>
            <a:r>
              <a:rPr lang="en-US" altLang="el-GR" sz="2600" dirty="0" smtClean="0"/>
              <a:t>	</a:t>
            </a:r>
            <a:r>
              <a:rPr lang="en-US" altLang="el-GR" sz="1600" dirty="0" smtClean="0">
                <a:latin typeface="Courier New" pitchFamily="49" charset="0"/>
                <a:cs typeface="Courier New" pitchFamily="49" charset="0"/>
              </a:rPr>
              <a:t>&lt;% String queryData = request.getQueryString(); out.println(“Attached GET data: “ + queryData);%&gt;</a:t>
            </a:r>
          </a:p>
          <a:p>
            <a:pPr marL="571500" indent="-571500" eaLnBrk="1" hangingPunct="1">
              <a:lnSpc>
                <a:spcPct val="150000"/>
              </a:lnSpc>
            </a:pPr>
            <a:r>
              <a:rPr lang="en-US" altLang="el-GR" sz="2600" dirty="0" smtClean="0"/>
              <a:t>Setting response type</a:t>
            </a:r>
          </a:p>
          <a:p>
            <a:pPr marL="571500" indent="-571500" eaLnBrk="1" hangingPunct="1">
              <a:lnSpc>
                <a:spcPct val="150000"/>
              </a:lnSpc>
              <a:buFont typeface="Wingdings" pitchFamily="2" charset="2"/>
              <a:buNone/>
            </a:pPr>
            <a:r>
              <a:rPr lang="en-US" altLang="el-GR" sz="1600" b="1" dirty="0" smtClean="0">
                <a:latin typeface="Courier New" pitchFamily="49" charset="0"/>
                <a:cs typeface="Courier New" pitchFamily="49" charset="0"/>
              </a:rPr>
              <a:t>	</a:t>
            </a:r>
            <a:r>
              <a:rPr lang="en-US" altLang="el-GR" sz="1600" dirty="0" smtClean="0">
                <a:latin typeface="Courier New" pitchFamily="49" charset="0"/>
                <a:cs typeface="Courier New" pitchFamily="49" charset="0"/>
              </a:rPr>
              <a:t>&lt;% response.setContentType(“text/plain”); %&gt;</a:t>
            </a:r>
          </a:p>
          <a:p>
            <a:pPr marL="839788" lvl="1" indent="-495300" eaLnBrk="1" hangingPunct="1">
              <a:lnSpc>
                <a:spcPct val="150000"/>
              </a:lnSpc>
              <a:buFont typeface="Wingdings" pitchFamily="2" charset="2"/>
              <a:buNone/>
            </a:pPr>
            <a:endParaRPr lang="en-US" altLang="el-GR" sz="2100" b="1" dirty="0" smtClean="0">
              <a:solidFill>
                <a:srgbClr val="0000FF"/>
              </a:solidFill>
              <a:latin typeface="Courier" pitchFamily="49" charset="0"/>
            </a:endParaRPr>
          </a:p>
        </p:txBody>
      </p:sp>
    </p:spTree>
    <p:extLst>
      <p:ext uri="{BB962C8B-B14F-4D97-AF65-F5344CB8AC3E}">
        <p14:creationId xmlns:p14="http://schemas.microsoft.com/office/powerpoint/2010/main" val="1793533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l-GR" dirty="0" smtClean="0"/>
              <a:t>Declarations</a:t>
            </a:r>
            <a:endParaRPr lang="el-GR" altLang="el-GR" b="0" dirty="0" smtClean="0"/>
          </a:p>
        </p:txBody>
      </p:sp>
      <p:sp>
        <p:nvSpPr>
          <p:cNvPr id="38915" name="Rectangle 3"/>
          <p:cNvSpPr>
            <a:spLocks noGrp="1" noChangeArrowheads="1"/>
          </p:cNvSpPr>
          <p:nvPr>
            <p:ph idx="1"/>
          </p:nvPr>
        </p:nvSpPr>
        <p:spPr/>
        <p:txBody>
          <a:bodyPr/>
          <a:lstStyle/>
          <a:p>
            <a:pPr marL="571500" indent="-571500" eaLnBrk="1" hangingPunct="1">
              <a:spcBef>
                <a:spcPct val="0"/>
              </a:spcBef>
            </a:pPr>
            <a:r>
              <a:rPr lang="en-US" altLang="el-GR" sz="2600" dirty="0" smtClean="0"/>
              <a:t>Used to define variables or methods that get inserted into the main body of servlet class</a:t>
            </a:r>
          </a:p>
          <a:p>
            <a:pPr marL="839788" lvl="1" indent="-495300" eaLnBrk="1" hangingPunct="1">
              <a:spcBef>
                <a:spcPct val="0"/>
              </a:spcBef>
            </a:pPr>
            <a:r>
              <a:rPr lang="en-US" altLang="el-GR" sz="2500" dirty="0" smtClean="0"/>
              <a:t>Outside of </a:t>
            </a:r>
            <a:r>
              <a:rPr lang="en-US" altLang="el-GR" sz="2500" dirty="0" smtClean="0">
                <a:solidFill>
                  <a:schemeClr val="tx2">
                    <a:lumMod val="40000"/>
                    <a:lumOff val="60000"/>
                  </a:schemeClr>
                </a:solidFill>
              </a:rPr>
              <a:t>_jspSevice() </a:t>
            </a:r>
            <a:r>
              <a:rPr lang="en-US" altLang="el-GR" sz="2500" dirty="0" smtClean="0"/>
              <a:t>method</a:t>
            </a:r>
          </a:p>
          <a:p>
            <a:pPr marL="839788" lvl="1" indent="-495300" eaLnBrk="1" hangingPunct="1">
              <a:spcBef>
                <a:spcPct val="0"/>
              </a:spcBef>
            </a:pPr>
            <a:r>
              <a:rPr lang="en-US" altLang="el-GR" sz="2500" dirty="0" smtClean="0"/>
              <a:t>Implicit objects are not accessible to declarations</a:t>
            </a:r>
          </a:p>
          <a:p>
            <a:pPr marL="571500" indent="-571500" eaLnBrk="1" hangingPunct="1">
              <a:spcBef>
                <a:spcPct val="0"/>
              </a:spcBef>
            </a:pPr>
            <a:r>
              <a:rPr lang="en-US" altLang="el-GR" sz="2600" dirty="0" smtClean="0"/>
              <a:t>Usually used with </a:t>
            </a:r>
            <a:r>
              <a:rPr lang="en-US" altLang="el-GR" sz="2600" dirty="0" smtClean="0">
                <a:solidFill>
                  <a:srgbClr val="FF0000"/>
                </a:solidFill>
              </a:rPr>
              <a:t>Expressions</a:t>
            </a:r>
            <a:r>
              <a:rPr lang="en-US" altLang="el-GR" sz="2600" dirty="0" smtClean="0"/>
              <a:t> or </a:t>
            </a:r>
            <a:r>
              <a:rPr lang="en-US" altLang="el-GR" sz="2600" dirty="0" smtClean="0">
                <a:solidFill>
                  <a:srgbClr val="FF0000"/>
                </a:solidFill>
              </a:rPr>
              <a:t>Scriptlets</a:t>
            </a:r>
          </a:p>
          <a:p>
            <a:pPr marL="571500" indent="-571500" eaLnBrk="1" hangingPunct="1">
              <a:spcBef>
                <a:spcPct val="0"/>
              </a:spcBef>
            </a:pPr>
            <a:r>
              <a:rPr lang="en-US" altLang="el-GR" sz="2600" dirty="0" smtClean="0"/>
              <a:t>For initialization and cleanup in JSP pages, use declarations to override </a:t>
            </a:r>
            <a:r>
              <a:rPr lang="en-US" altLang="el-GR" sz="2600" dirty="0" smtClean="0">
                <a:solidFill>
                  <a:schemeClr val="tx2">
                    <a:lumMod val="40000"/>
                    <a:lumOff val="60000"/>
                  </a:schemeClr>
                </a:solidFill>
              </a:rPr>
              <a:t>jspInit()</a:t>
            </a:r>
            <a:r>
              <a:rPr lang="en-US" altLang="el-GR" sz="2600" dirty="0" smtClean="0"/>
              <a:t> and </a:t>
            </a:r>
            <a:r>
              <a:rPr lang="en-US" altLang="el-GR" sz="2600" dirty="0" smtClean="0">
                <a:solidFill>
                  <a:schemeClr val="tx2">
                    <a:lumMod val="40000"/>
                    <a:lumOff val="60000"/>
                  </a:schemeClr>
                </a:solidFill>
              </a:rPr>
              <a:t>jspDestroy() </a:t>
            </a:r>
            <a:r>
              <a:rPr lang="en-US" altLang="el-GR" sz="2600" dirty="0" smtClean="0"/>
              <a:t>methods</a:t>
            </a:r>
          </a:p>
          <a:p>
            <a:pPr marL="571500" indent="-571500" eaLnBrk="1" hangingPunct="1">
              <a:spcBef>
                <a:spcPct val="0"/>
              </a:spcBef>
            </a:pPr>
            <a:r>
              <a:rPr lang="en-US" altLang="el-GR" sz="2600" dirty="0" smtClean="0">
                <a:solidFill>
                  <a:srgbClr val="FF0000"/>
                </a:solidFill>
              </a:rPr>
              <a:t>Format</a:t>
            </a:r>
            <a:r>
              <a:rPr lang="en-US" altLang="el-GR" sz="2600" dirty="0" smtClean="0"/>
              <a:t>:</a:t>
            </a: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156200"/>
            <a:ext cx="6697662"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6"/>
          <p:cNvSpPr>
            <a:spLocks noChangeArrowheads="1"/>
          </p:cNvSpPr>
          <p:nvPr/>
        </p:nvSpPr>
        <p:spPr bwMode="auto">
          <a:xfrm>
            <a:off x="827088" y="5084763"/>
            <a:ext cx="7416800" cy="14398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p>
        </p:txBody>
      </p:sp>
    </p:spTree>
    <p:extLst>
      <p:ext uri="{BB962C8B-B14F-4D97-AF65-F5344CB8AC3E}">
        <p14:creationId xmlns:p14="http://schemas.microsoft.com/office/powerpoint/2010/main" val="940193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l-GR" dirty="0" smtClean="0"/>
              <a:t>Example: JSP Page fragment</a:t>
            </a:r>
            <a:endParaRPr lang="el-GR" altLang="el-GR"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5950" y="2201069"/>
            <a:ext cx="5372100" cy="3324225"/>
          </a:xfrm>
        </p:spPr>
      </p:pic>
    </p:spTree>
    <p:extLst>
      <p:ext uri="{BB962C8B-B14F-4D97-AF65-F5344CB8AC3E}">
        <p14:creationId xmlns:p14="http://schemas.microsoft.com/office/powerpoint/2010/main" val="2693196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p:txBody>
          <a:bodyPr/>
          <a:lstStyle/>
          <a:p>
            <a:r>
              <a:rPr lang="en-US" dirty="0"/>
              <a:t>Directives</a:t>
            </a:r>
            <a:br>
              <a:rPr lang="en-US" dirty="0"/>
            </a:br>
            <a:endParaRPr lang="el-GR" dirty="0"/>
          </a:p>
        </p:txBody>
      </p:sp>
    </p:spTree>
    <p:extLst>
      <p:ext uri="{BB962C8B-B14F-4D97-AF65-F5344CB8AC3E}">
        <p14:creationId xmlns:p14="http://schemas.microsoft.com/office/powerpoint/2010/main" val="1464688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l-GR" dirty="0" smtClean="0"/>
              <a:t>Static &amp; Dynamic Contents</a:t>
            </a:r>
            <a:endParaRPr lang="el-GR" altLang="el-GR" dirty="0" smtClean="0"/>
          </a:p>
        </p:txBody>
      </p:sp>
      <p:sp>
        <p:nvSpPr>
          <p:cNvPr id="15363" name="Rectangle 3"/>
          <p:cNvSpPr>
            <a:spLocks noGrp="1" noChangeArrowheads="1"/>
          </p:cNvSpPr>
          <p:nvPr>
            <p:ph idx="1"/>
          </p:nvPr>
        </p:nvSpPr>
        <p:spPr/>
        <p:txBody>
          <a:bodyPr/>
          <a:lstStyle/>
          <a:p>
            <a:pPr eaLnBrk="1" hangingPunct="1">
              <a:lnSpc>
                <a:spcPct val="110000"/>
              </a:lnSpc>
            </a:pPr>
            <a:r>
              <a:rPr lang="en-US" altLang="el-GR" sz="2600" dirty="0" smtClean="0"/>
              <a:t>Static contents</a:t>
            </a:r>
          </a:p>
          <a:p>
            <a:pPr lvl="1" eaLnBrk="1" hangingPunct="1">
              <a:lnSpc>
                <a:spcPct val="110000"/>
              </a:lnSpc>
            </a:pPr>
            <a:r>
              <a:rPr lang="en-US" altLang="el-GR" sz="2200" dirty="0" smtClean="0"/>
              <a:t>Typically static HTML page</a:t>
            </a:r>
          </a:p>
          <a:p>
            <a:pPr lvl="1" eaLnBrk="1" hangingPunct="1">
              <a:lnSpc>
                <a:spcPct val="110000"/>
              </a:lnSpc>
            </a:pPr>
            <a:r>
              <a:rPr lang="en-US" altLang="el-GR" sz="2200" dirty="0" smtClean="0"/>
              <a:t>Same display for everyone</a:t>
            </a:r>
          </a:p>
          <a:p>
            <a:pPr eaLnBrk="1" hangingPunct="1">
              <a:lnSpc>
                <a:spcPct val="110000"/>
              </a:lnSpc>
            </a:pPr>
            <a:r>
              <a:rPr lang="en-US" altLang="el-GR" sz="2600" dirty="0" smtClean="0"/>
              <a:t>Dynamic contents</a:t>
            </a:r>
          </a:p>
          <a:p>
            <a:pPr lvl="1" eaLnBrk="1" hangingPunct="1">
              <a:lnSpc>
                <a:spcPct val="110000"/>
              </a:lnSpc>
            </a:pPr>
            <a:r>
              <a:rPr lang="en-US" altLang="el-GR" sz="2200" dirty="0" smtClean="0"/>
              <a:t>Contents is dynamically generated based on conditions</a:t>
            </a:r>
          </a:p>
          <a:p>
            <a:pPr lvl="1" eaLnBrk="1" hangingPunct="1">
              <a:lnSpc>
                <a:spcPct val="110000"/>
              </a:lnSpc>
            </a:pPr>
            <a:r>
              <a:rPr lang="en-US" altLang="el-GR" sz="2200" dirty="0" smtClean="0"/>
              <a:t>Conditions could be</a:t>
            </a:r>
          </a:p>
          <a:p>
            <a:pPr lvl="2" eaLnBrk="1" hangingPunct="1">
              <a:lnSpc>
                <a:spcPct val="110000"/>
              </a:lnSpc>
            </a:pPr>
            <a:r>
              <a:rPr lang="en-US" altLang="el-GR" sz="2100" dirty="0" smtClean="0"/>
              <a:t>User identity</a:t>
            </a:r>
          </a:p>
          <a:p>
            <a:pPr lvl="2" eaLnBrk="1" hangingPunct="1">
              <a:lnSpc>
                <a:spcPct val="110000"/>
              </a:lnSpc>
            </a:pPr>
            <a:r>
              <a:rPr lang="en-US" altLang="el-GR" sz="2100" dirty="0" smtClean="0"/>
              <a:t>Time of the day</a:t>
            </a:r>
          </a:p>
          <a:p>
            <a:pPr lvl="2" eaLnBrk="1" hangingPunct="1">
              <a:lnSpc>
                <a:spcPct val="110000"/>
              </a:lnSpc>
            </a:pPr>
            <a:r>
              <a:rPr lang="en-US" altLang="el-GR" sz="2100" dirty="0" smtClean="0"/>
              <a:t>User entered values through forms and selections</a:t>
            </a:r>
          </a:p>
        </p:txBody>
      </p:sp>
    </p:spTree>
    <p:extLst>
      <p:ext uri="{BB962C8B-B14F-4D97-AF65-F5344CB8AC3E}">
        <p14:creationId xmlns:p14="http://schemas.microsoft.com/office/powerpoint/2010/main" val="3025353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l-GR" dirty="0" smtClean="0"/>
              <a:t>Directives</a:t>
            </a:r>
            <a:endParaRPr lang="el-GR" altLang="el-GR" b="0" dirty="0" smtClean="0"/>
          </a:p>
        </p:txBody>
      </p:sp>
      <p:sp>
        <p:nvSpPr>
          <p:cNvPr id="314371" name="Rectangle 3"/>
          <p:cNvSpPr>
            <a:spLocks noGrp="1" noChangeArrowheads="1"/>
          </p:cNvSpPr>
          <p:nvPr>
            <p:ph idx="1"/>
          </p:nvPr>
        </p:nvSpPr>
        <p:spPr/>
        <p:txBody>
          <a:bodyPr/>
          <a:lstStyle/>
          <a:p>
            <a:pPr marL="571500" indent="-571500" eaLnBrk="1" hangingPunct="1">
              <a:lnSpc>
                <a:spcPct val="130000"/>
              </a:lnSpc>
              <a:defRPr/>
            </a:pPr>
            <a:r>
              <a:rPr lang="en-US" sz="2600" dirty="0" smtClean="0"/>
              <a:t>Directives are </a:t>
            </a:r>
            <a:r>
              <a:rPr lang="en-US" sz="2600" dirty="0" smtClean="0">
                <a:solidFill>
                  <a:schemeClr val="accent1">
                    <a:lumMod val="20000"/>
                    <a:lumOff val="80000"/>
                  </a:schemeClr>
                </a:solidFill>
              </a:rPr>
              <a:t>messages</a:t>
            </a:r>
            <a:r>
              <a:rPr lang="en-US" sz="2600" dirty="0" smtClean="0">
                <a:solidFill>
                  <a:schemeClr val="tx2">
                    <a:lumMod val="40000"/>
                    <a:lumOff val="60000"/>
                  </a:schemeClr>
                </a:solidFill>
              </a:rPr>
              <a:t> </a:t>
            </a:r>
            <a:r>
              <a:rPr lang="en-US" sz="2600" dirty="0" smtClean="0"/>
              <a:t>to the JSP container in order to affect overall structure of the servlet</a:t>
            </a:r>
          </a:p>
          <a:p>
            <a:pPr marL="571500" indent="-571500" eaLnBrk="1" hangingPunct="1">
              <a:lnSpc>
                <a:spcPct val="130000"/>
              </a:lnSpc>
              <a:defRPr/>
            </a:pPr>
            <a:r>
              <a:rPr lang="en-US" sz="2600" dirty="0" smtClean="0"/>
              <a:t>Do not produce output into the current output stream</a:t>
            </a:r>
          </a:p>
          <a:p>
            <a:pPr marL="571500" indent="-571500" eaLnBrk="1" hangingPunct="1">
              <a:lnSpc>
                <a:spcPct val="130000"/>
              </a:lnSpc>
              <a:defRPr/>
            </a:pPr>
            <a:r>
              <a:rPr lang="en-US" sz="2600" dirty="0" smtClean="0">
                <a:solidFill>
                  <a:srgbClr val="FF0000"/>
                </a:solidFill>
              </a:rPr>
              <a:t>Syntax</a:t>
            </a:r>
          </a:p>
          <a:p>
            <a:pPr marL="571500" lvl="1" indent="-571500" eaLnBrk="1" hangingPunct="1">
              <a:lnSpc>
                <a:spcPct val="150000"/>
              </a:lnSpc>
              <a:buFont typeface="Wingdings" pitchFamily="2" charset="2"/>
              <a:buNone/>
              <a:defRPr/>
            </a:pPr>
            <a:r>
              <a:rPr lang="en-US" sz="1600" b="1" dirty="0" smtClean="0">
                <a:solidFill>
                  <a:srgbClr val="0000FF"/>
                </a:solidFill>
                <a:latin typeface="Courier New" pitchFamily="49" charset="0"/>
                <a:ea typeface="+mn-ea"/>
                <a:cs typeface="Courier New" pitchFamily="49" charset="0"/>
              </a:rPr>
              <a:t>	</a:t>
            </a:r>
            <a:r>
              <a:rPr lang="en-US" sz="1600" dirty="0" smtClean="0">
                <a:solidFill>
                  <a:schemeClr val="accent1">
                    <a:lumMod val="20000"/>
                    <a:lumOff val="80000"/>
                  </a:schemeClr>
                </a:solidFill>
                <a:latin typeface="Courier New" pitchFamily="49" charset="0"/>
                <a:ea typeface="+mn-ea"/>
                <a:cs typeface="Courier New" pitchFamily="49" charset="0"/>
              </a:rPr>
              <a:t>&lt;%@ directive {attr=value} %&gt;</a:t>
            </a:r>
          </a:p>
        </p:txBody>
      </p:sp>
    </p:spTree>
    <p:extLst>
      <p:ext uri="{BB962C8B-B14F-4D97-AF65-F5344CB8AC3E}">
        <p14:creationId xmlns:p14="http://schemas.microsoft.com/office/powerpoint/2010/main" val="1888803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l-GR" dirty="0" smtClean="0"/>
              <a:t>Three Types of Directives</a:t>
            </a:r>
            <a:endParaRPr lang="el-GR" altLang="el-GR" b="0" dirty="0" smtClean="0"/>
          </a:p>
        </p:txBody>
      </p:sp>
      <p:sp>
        <p:nvSpPr>
          <p:cNvPr id="43011" name="Rectangle 3"/>
          <p:cNvSpPr>
            <a:spLocks noGrp="1" noChangeArrowheads="1"/>
          </p:cNvSpPr>
          <p:nvPr>
            <p:ph idx="1"/>
          </p:nvPr>
        </p:nvSpPr>
        <p:spPr/>
        <p:txBody>
          <a:bodyPr>
            <a:normAutofit lnSpcReduction="10000"/>
          </a:bodyPr>
          <a:lstStyle/>
          <a:p>
            <a:pPr marL="571500" indent="-571500" eaLnBrk="1" hangingPunct="1">
              <a:lnSpc>
                <a:spcPct val="130000"/>
              </a:lnSpc>
            </a:pPr>
            <a:r>
              <a:rPr lang="en-US" altLang="el-GR" sz="2600" dirty="0" smtClean="0">
                <a:solidFill>
                  <a:srgbClr val="FF0000"/>
                </a:solidFill>
              </a:rPr>
              <a:t>page</a:t>
            </a:r>
            <a:r>
              <a:rPr lang="en-US" altLang="el-GR" sz="2600" dirty="0" smtClean="0"/>
              <a:t>: Communicate page dependent attributes to the JSP container</a:t>
            </a:r>
          </a:p>
          <a:p>
            <a:pPr marL="839788" lvl="1" indent="-495300" eaLnBrk="1" hangingPunct="1">
              <a:lnSpc>
                <a:spcPct val="130000"/>
              </a:lnSpc>
            </a:pPr>
            <a:r>
              <a:rPr lang="en-US" altLang="el-GR" sz="1800" dirty="0" smtClean="0">
                <a:solidFill>
                  <a:schemeClr val="accent1">
                    <a:lumMod val="20000"/>
                    <a:lumOff val="80000"/>
                  </a:schemeClr>
                </a:solidFill>
                <a:latin typeface="Courier New" pitchFamily="49" charset="0"/>
                <a:cs typeface="Courier New" pitchFamily="49" charset="0"/>
              </a:rPr>
              <a:t>&lt;%@ page import="java.util.*" %&gt;</a:t>
            </a:r>
          </a:p>
          <a:p>
            <a:pPr marL="571500" indent="-571500" eaLnBrk="1" hangingPunct="1">
              <a:lnSpc>
                <a:spcPct val="130000"/>
              </a:lnSpc>
            </a:pPr>
            <a:r>
              <a:rPr lang="en-US" altLang="el-GR" sz="2600" dirty="0" smtClean="0">
                <a:solidFill>
                  <a:srgbClr val="FF0000"/>
                </a:solidFill>
              </a:rPr>
              <a:t>include</a:t>
            </a:r>
            <a:r>
              <a:rPr lang="en-US" altLang="el-GR" sz="2600" dirty="0" smtClean="0"/>
              <a:t>: Used to include text and/or code at JSP page translation-time</a:t>
            </a:r>
          </a:p>
          <a:p>
            <a:pPr marL="839788" lvl="1" indent="-495300" eaLnBrk="1" hangingPunct="1">
              <a:lnSpc>
                <a:spcPct val="130000"/>
              </a:lnSpc>
            </a:pPr>
            <a:r>
              <a:rPr lang="en-US" altLang="el-GR" sz="1800" dirty="0" smtClean="0">
                <a:solidFill>
                  <a:schemeClr val="accent1">
                    <a:lumMod val="20000"/>
                    <a:lumOff val="80000"/>
                  </a:schemeClr>
                </a:solidFill>
                <a:latin typeface="Courier New" pitchFamily="49" charset="0"/>
                <a:cs typeface="Courier New" pitchFamily="49" charset="0"/>
              </a:rPr>
              <a:t>&lt;%@ include file="header.html" %&gt;</a:t>
            </a:r>
          </a:p>
          <a:p>
            <a:pPr marL="571500" indent="-571500" eaLnBrk="1" hangingPunct="1">
              <a:lnSpc>
                <a:spcPct val="130000"/>
              </a:lnSpc>
            </a:pPr>
            <a:r>
              <a:rPr lang="en-US" altLang="el-GR" sz="2600" dirty="0" smtClean="0">
                <a:solidFill>
                  <a:srgbClr val="FF0000"/>
                </a:solidFill>
              </a:rPr>
              <a:t>Taglib</a:t>
            </a:r>
            <a:r>
              <a:rPr lang="en-US" altLang="el-GR" sz="2600" dirty="0" smtClean="0"/>
              <a:t>: Indicates a tag library that the JSP container should interpret</a:t>
            </a:r>
          </a:p>
          <a:p>
            <a:pPr marL="839788" lvl="1" indent="-495300" eaLnBrk="1" hangingPunct="1">
              <a:lnSpc>
                <a:spcPct val="130000"/>
              </a:lnSpc>
            </a:pPr>
            <a:r>
              <a:rPr lang="en-US" altLang="el-GR" sz="1800" dirty="0" smtClean="0">
                <a:solidFill>
                  <a:schemeClr val="accent1">
                    <a:lumMod val="20000"/>
                    <a:lumOff val="80000"/>
                  </a:schemeClr>
                </a:solidFill>
                <a:latin typeface="Courier New" pitchFamily="49" charset="0"/>
                <a:cs typeface="Courier New" pitchFamily="49" charset="0"/>
              </a:rPr>
              <a:t>&lt;%@ taglib uri="mytags" prefix="codecamp" %&gt;</a:t>
            </a:r>
          </a:p>
        </p:txBody>
      </p:sp>
    </p:spTree>
    <p:extLst>
      <p:ext uri="{BB962C8B-B14F-4D97-AF65-F5344CB8AC3E}">
        <p14:creationId xmlns:p14="http://schemas.microsoft.com/office/powerpoint/2010/main" val="1230392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l-GR" dirty="0" smtClean="0"/>
              <a:t>Page Directives</a:t>
            </a:r>
            <a:endParaRPr lang="el-GR" altLang="el-GR" b="0" dirty="0" smtClean="0"/>
          </a:p>
        </p:txBody>
      </p:sp>
      <p:sp>
        <p:nvSpPr>
          <p:cNvPr id="44035" name="Rectangle 3"/>
          <p:cNvSpPr>
            <a:spLocks noGrp="1" noChangeArrowheads="1"/>
          </p:cNvSpPr>
          <p:nvPr>
            <p:ph idx="1"/>
          </p:nvPr>
        </p:nvSpPr>
        <p:spPr/>
        <p:txBody>
          <a:bodyPr>
            <a:normAutofit fontScale="92500" lnSpcReduction="20000"/>
          </a:bodyPr>
          <a:lstStyle/>
          <a:p>
            <a:pPr marL="571500" indent="-571500" eaLnBrk="1" hangingPunct="1">
              <a:lnSpc>
                <a:spcPct val="110000"/>
              </a:lnSpc>
            </a:pPr>
            <a:r>
              <a:rPr lang="en-US" altLang="el-GR" sz="2600" dirty="0" smtClean="0"/>
              <a:t>Give high-level information about the servlet that results from the JSP page.</a:t>
            </a:r>
          </a:p>
          <a:p>
            <a:pPr marL="571500" indent="-571500" eaLnBrk="1" hangingPunct="1">
              <a:lnSpc>
                <a:spcPct val="110000"/>
              </a:lnSpc>
            </a:pPr>
            <a:r>
              <a:rPr lang="en-US" altLang="el-GR" sz="2600" dirty="0" smtClean="0"/>
              <a:t>Control</a:t>
            </a:r>
          </a:p>
          <a:p>
            <a:pPr marL="839788" lvl="1" indent="-495300" eaLnBrk="1" hangingPunct="1">
              <a:lnSpc>
                <a:spcPct val="110000"/>
              </a:lnSpc>
            </a:pPr>
            <a:r>
              <a:rPr lang="en-US" altLang="el-GR" sz="2500" dirty="0" smtClean="0"/>
              <a:t>Which classes are imported</a:t>
            </a:r>
          </a:p>
          <a:p>
            <a:pPr marL="839788" lvl="1" indent="-495300" eaLnBrk="1" hangingPunct="1">
              <a:lnSpc>
                <a:spcPct val="130000"/>
              </a:lnSpc>
              <a:buFont typeface="Wingdings" pitchFamily="2" charset="2"/>
              <a:buNone/>
            </a:pPr>
            <a:r>
              <a:rPr lang="en-US" altLang="el-GR" sz="1800" b="1" dirty="0" smtClean="0">
                <a:solidFill>
                  <a:srgbClr val="0000FF"/>
                </a:solidFill>
                <a:latin typeface="Courier New" pitchFamily="49" charset="0"/>
                <a:cs typeface="Courier New" pitchFamily="49" charset="0"/>
              </a:rPr>
              <a:t>	</a:t>
            </a:r>
            <a:r>
              <a:rPr lang="en-US" altLang="el-GR" sz="1800" dirty="0" smtClean="0">
                <a:solidFill>
                  <a:schemeClr val="accent1">
                    <a:lumMod val="20000"/>
                    <a:lumOff val="80000"/>
                  </a:schemeClr>
                </a:solidFill>
                <a:latin typeface="Courier New" pitchFamily="49" charset="0"/>
                <a:cs typeface="Courier New" pitchFamily="49" charset="0"/>
              </a:rPr>
              <a:t>&lt;%@ page import="java.util.*" %&gt;</a:t>
            </a:r>
          </a:p>
          <a:p>
            <a:pPr marL="839788" lvl="1" indent="-495300" eaLnBrk="1" hangingPunct="1">
              <a:lnSpc>
                <a:spcPct val="110000"/>
              </a:lnSpc>
            </a:pPr>
            <a:r>
              <a:rPr lang="en-US" altLang="el-GR" sz="2500" dirty="0" smtClean="0"/>
              <a:t>What MIME type is generated</a:t>
            </a:r>
          </a:p>
          <a:p>
            <a:pPr marL="1131888" lvl="2" indent="-438150" eaLnBrk="1" hangingPunct="1">
              <a:lnSpc>
                <a:spcPct val="110000"/>
              </a:lnSpc>
              <a:buFont typeface="Wingdings" pitchFamily="2" charset="2"/>
              <a:buNone/>
            </a:pPr>
            <a:r>
              <a:rPr lang="en-US" altLang="el-GR" sz="1800" dirty="0" smtClean="0">
                <a:solidFill>
                  <a:schemeClr val="accent1">
                    <a:lumMod val="20000"/>
                    <a:lumOff val="80000"/>
                  </a:schemeClr>
                </a:solidFill>
                <a:latin typeface="Courier New" pitchFamily="49" charset="0"/>
                <a:cs typeface="Courier New" pitchFamily="49" charset="0"/>
              </a:rPr>
              <a:t>&lt;%@ page contentType="MIME-Type" %&gt;</a:t>
            </a:r>
          </a:p>
          <a:p>
            <a:pPr marL="839788" lvl="1" indent="-495300" eaLnBrk="1" hangingPunct="1">
              <a:lnSpc>
                <a:spcPct val="110000"/>
              </a:lnSpc>
            </a:pPr>
            <a:r>
              <a:rPr lang="en-US" altLang="el-GR" sz="2500" dirty="0" smtClean="0"/>
              <a:t>How multithreading is handled</a:t>
            </a:r>
          </a:p>
          <a:p>
            <a:pPr marL="839788" lvl="1" indent="-495300" eaLnBrk="1" hangingPunct="1">
              <a:lnSpc>
                <a:spcPct val="130000"/>
              </a:lnSpc>
              <a:buFont typeface="Wingdings" pitchFamily="2" charset="2"/>
              <a:buNone/>
            </a:pPr>
            <a:r>
              <a:rPr lang="en-US" altLang="el-GR" sz="1800" b="1" dirty="0" smtClean="0">
                <a:solidFill>
                  <a:srgbClr val="0000FF"/>
                </a:solidFill>
                <a:latin typeface="Courier New" pitchFamily="49" charset="0"/>
                <a:cs typeface="Courier New" pitchFamily="49" charset="0"/>
              </a:rPr>
              <a:t>	</a:t>
            </a:r>
            <a:r>
              <a:rPr lang="en-US" altLang="el-GR" sz="1800" dirty="0" smtClean="0">
                <a:solidFill>
                  <a:schemeClr val="accent1">
                    <a:lumMod val="20000"/>
                    <a:lumOff val="80000"/>
                  </a:schemeClr>
                </a:solidFill>
                <a:latin typeface="Courier New" pitchFamily="49" charset="0"/>
                <a:cs typeface="Courier New" pitchFamily="49" charset="0"/>
              </a:rPr>
              <a:t>&lt;%@ page isThreadSafe="true" %&gt; &lt;%!--Default --%&gt;</a:t>
            </a:r>
          </a:p>
          <a:p>
            <a:pPr marL="839788" lvl="1" indent="-495300" eaLnBrk="1" hangingPunct="1">
              <a:lnSpc>
                <a:spcPct val="130000"/>
              </a:lnSpc>
              <a:buFont typeface="Wingdings" pitchFamily="2" charset="2"/>
              <a:buNone/>
            </a:pPr>
            <a:r>
              <a:rPr lang="en-US" altLang="el-GR" sz="1800" dirty="0" smtClean="0">
                <a:solidFill>
                  <a:schemeClr val="accent1">
                    <a:lumMod val="20000"/>
                    <a:lumOff val="80000"/>
                  </a:schemeClr>
                </a:solidFill>
                <a:latin typeface="Courier New" pitchFamily="49" charset="0"/>
                <a:cs typeface="Courier New" pitchFamily="49" charset="0"/>
              </a:rPr>
              <a:t>	&lt;%@ page isThreadSafe="false" %&gt;</a:t>
            </a:r>
          </a:p>
          <a:p>
            <a:pPr marL="839788" lvl="1" indent="-495300" eaLnBrk="1" hangingPunct="1">
              <a:lnSpc>
                <a:spcPct val="110000"/>
              </a:lnSpc>
            </a:pPr>
            <a:r>
              <a:rPr lang="en-US" altLang="el-GR" sz="2500" dirty="0" smtClean="0"/>
              <a:t>What page handles unexpected errors</a:t>
            </a:r>
          </a:p>
          <a:p>
            <a:pPr marL="1131888" lvl="2" indent="-438150" eaLnBrk="1" hangingPunct="1">
              <a:lnSpc>
                <a:spcPct val="110000"/>
              </a:lnSpc>
              <a:buFont typeface="Wingdings" pitchFamily="2" charset="2"/>
              <a:buNone/>
            </a:pPr>
            <a:r>
              <a:rPr lang="en-US" altLang="el-GR" sz="1800" dirty="0" smtClean="0">
                <a:solidFill>
                  <a:schemeClr val="accent1">
                    <a:lumMod val="20000"/>
                    <a:lumOff val="80000"/>
                  </a:schemeClr>
                </a:solidFill>
                <a:latin typeface="Courier New" pitchFamily="49" charset="0"/>
                <a:cs typeface="Courier New" pitchFamily="49" charset="0"/>
              </a:rPr>
              <a:t>&lt;%@ page errorPage="errorpage.jsp" %&gt;</a:t>
            </a:r>
          </a:p>
        </p:txBody>
      </p:sp>
    </p:spTree>
    <p:extLst>
      <p:ext uri="{BB962C8B-B14F-4D97-AF65-F5344CB8AC3E}">
        <p14:creationId xmlns:p14="http://schemas.microsoft.com/office/powerpoint/2010/main" val="3926569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p:txBody>
          <a:bodyPr>
            <a:normAutofit fontScale="90000"/>
          </a:bodyPr>
          <a:lstStyle/>
          <a:p>
            <a:r>
              <a:rPr lang="en-US" dirty="0"/>
              <a:t>Comparing</a:t>
            </a:r>
            <a:br>
              <a:rPr lang="en-US" dirty="0"/>
            </a:br>
            <a:r>
              <a:rPr lang="en-US" dirty="0"/>
              <a:t>Hello Servlet </a:t>
            </a:r>
            <a:r>
              <a:rPr lang="en-US" dirty="0" smtClean="0"/>
              <a:t>&amp;</a:t>
            </a:r>
            <a:r>
              <a:rPr lang="el-GR" dirty="0" smtClean="0"/>
              <a:t> </a:t>
            </a:r>
            <a:r>
              <a:rPr lang="en-US" dirty="0" smtClean="0"/>
              <a:t>Hello </a:t>
            </a:r>
            <a:r>
              <a:rPr lang="en-US" dirty="0"/>
              <a:t>JSP code</a:t>
            </a:r>
            <a:br>
              <a:rPr lang="en-US" dirty="0"/>
            </a:br>
            <a:endParaRPr lang="el-GR" dirty="0"/>
          </a:p>
        </p:txBody>
      </p:sp>
    </p:spTree>
    <p:extLst>
      <p:ext uri="{BB962C8B-B14F-4D97-AF65-F5344CB8AC3E}">
        <p14:creationId xmlns:p14="http://schemas.microsoft.com/office/powerpoint/2010/main" val="2012070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altLang="el-GR" dirty="0" smtClean="0"/>
              <a:t>GreetingServlet.java </a:t>
            </a:r>
            <a:r>
              <a:rPr lang="en-US" altLang="el-GR" sz="3600" dirty="0" smtClean="0"/>
              <a:t>1/3</a:t>
            </a:r>
            <a:endParaRPr lang="el-GR" altLang="el-GR" sz="3600" b="0"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6307" y="1600200"/>
            <a:ext cx="7231386" cy="4525963"/>
          </a:xfrm>
        </p:spPr>
      </p:pic>
    </p:spTree>
    <p:extLst>
      <p:ext uri="{BB962C8B-B14F-4D97-AF65-F5344CB8AC3E}">
        <p14:creationId xmlns:p14="http://schemas.microsoft.com/office/powerpoint/2010/main" val="4172838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altLang="el-GR" dirty="0" smtClean="0"/>
              <a:t>GreetingServlet.java </a:t>
            </a:r>
            <a:r>
              <a:rPr lang="en-US" altLang="el-GR" sz="3600" dirty="0" smtClean="0"/>
              <a:t>2/3</a:t>
            </a:r>
            <a:endParaRPr lang="el-GR" altLang="el-GR" sz="3600"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9675" y="1600200"/>
            <a:ext cx="6184649" cy="4525963"/>
          </a:xfrm>
        </p:spPr>
      </p:pic>
    </p:spTree>
    <p:extLst>
      <p:ext uri="{BB962C8B-B14F-4D97-AF65-F5344CB8AC3E}">
        <p14:creationId xmlns:p14="http://schemas.microsoft.com/office/powerpoint/2010/main" val="1794381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altLang="el-GR" dirty="0" smtClean="0"/>
              <a:t>GreetingServlet.java </a:t>
            </a:r>
            <a:r>
              <a:rPr lang="en-US" altLang="el-GR" sz="3600" dirty="0" smtClean="0"/>
              <a:t>3/3</a:t>
            </a:r>
            <a:endParaRPr lang="el-GR" altLang="el-GR" sz="3600"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4525" y="3091656"/>
            <a:ext cx="5314950" cy="1543050"/>
          </a:xfrm>
        </p:spPr>
      </p:pic>
    </p:spTree>
    <p:extLst>
      <p:ext uri="{BB962C8B-B14F-4D97-AF65-F5344CB8AC3E}">
        <p14:creationId xmlns:p14="http://schemas.microsoft.com/office/powerpoint/2010/main" val="2552893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l-GR" dirty="0" smtClean="0"/>
              <a:t>g</a:t>
            </a:r>
            <a:r>
              <a:rPr lang="el-GR" altLang="el-GR" dirty="0" smtClean="0"/>
              <a:t>reeting</a:t>
            </a:r>
            <a:r>
              <a:rPr lang="en-US" altLang="el-GR" dirty="0" smtClean="0"/>
              <a:t>.jsp</a:t>
            </a:r>
            <a:endParaRPr lang="el-GR" altLang="el-GR"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5227" y="1600200"/>
            <a:ext cx="6133545" cy="4525963"/>
          </a:xfrm>
        </p:spPr>
      </p:pic>
    </p:spTree>
    <p:extLst>
      <p:ext uri="{BB962C8B-B14F-4D97-AF65-F5344CB8AC3E}">
        <p14:creationId xmlns:p14="http://schemas.microsoft.com/office/powerpoint/2010/main" val="4181218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l-GR" dirty="0" smtClean="0"/>
              <a:t>Response</a:t>
            </a:r>
            <a:r>
              <a:rPr lang="el-GR" altLang="el-GR" dirty="0" smtClean="0"/>
              <a:t>Servlet.java (1)</a:t>
            </a:r>
            <a:endParaRPr lang="el-GR" altLang="el-GR" b="0"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181" y="1600200"/>
            <a:ext cx="6989637" cy="4525963"/>
          </a:xfrm>
        </p:spPr>
      </p:pic>
    </p:spTree>
    <p:extLst>
      <p:ext uri="{BB962C8B-B14F-4D97-AF65-F5344CB8AC3E}">
        <p14:creationId xmlns:p14="http://schemas.microsoft.com/office/powerpoint/2010/main" val="3155920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l-GR" dirty="0" smtClean="0"/>
              <a:t>response.jsp</a:t>
            </a:r>
            <a:endParaRPr lang="el-GR" altLang="el-GR"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4862" y="3534569"/>
            <a:ext cx="7534275" cy="657225"/>
          </a:xfrm>
        </p:spPr>
      </p:pic>
    </p:spTree>
    <p:extLst>
      <p:ext uri="{BB962C8B-B14F-4D97-AF65-F5344CB8AC3E}">
        <p14:creationId xmlns:p14="http://schemas.microsoft.com/office/powerpoint/2010/main" val="271024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l-GR" dirty="0" smtClean="0"/>
              <a:t>What is JSP page?</a:t>
            </a:r>
            <a:endParaRPr lang="el-GR" altLang="el-GR" dirty="0" smtClean="0"/>
          </a:p>
        </p:txBody>
      </p:sp>
      <p:sp>
        <p:nvSpPr>
          <p:cNvPr id="16387" name="Rectangle 3"/>
          <p:cNvSpPr>
            <a:spLocks noGrp="1" noChangeArrowheads="1"/>
          </p:cNvSpPr>
          <p:nvPr>
            <p:ph idx="1"/>
          </p:nvPr>
        </p:nvSpPr>
        <p:spPr/>
        <p:txBody>
          <a:bodyPr/>
          <a:lstStyle/>
          <a:p>
            <a:pPr eaLnBrk="1" hangingPunct="1">
              <a:lnSpc>
                <a:spcPct val="110000"/>
              </a:lnSpc>
            </a:pPr>
            <a:r>
              <a:rPr lang="en-US" altLang="el-GR" sz="2600" dirty="0" smtClean="0"/>
              <a:t>A </a:t>
            </a:r>
            <a:r>
              <a:rPr lang="en-US" altLang="el-GR" sz="2600" dirty="0" smtClean="0">
                <a:solidFill>
                  <a:srgbClr val="FF0000"/>
                </a:solidFill>
              </a:rPr>
              <a:t>text-based</a:t>
            </a:r>
            <a:r>
              <a:rPr lang="en-US" altLang="el-GR" sz="2600" dirty="0" smtClean="0"/>
              <a:t> document capable of returning both static and dynamic content to a client browser</a:t>
            </a:r>
          </a:p>
          <a:p>
            <a:pPr eaLnBrk="1" hangingPunct="1">
              <a:lnSpc>
                <a:spcPct val="110000"/>
              </a:lnSpc>
            </a:pPr>
            <a:r>
              <a:rPr lang="en-US" altLang="el-GR" sz="2600" dirty="0" smtClean="0"/>
              <a:t>Static content and dynamic content can be intermixed</a:t>
            </a:r>
          </a:p>
          <a:p>
            <a:pPr eaLnBrk="1" hangingPunct="1">
              <a:lnSpc>
                <a:spcPct val="110000"/>
              </a:lnSpc>
            </a:pPr>
            <a:r>
              <a:rPr lang="en-US" altLang="el-GR" sz="2600" dirty="0" smtClean="0"/>
              <a:t>Static content</a:t>
            </a:r>
          </a:p>
          <a:p>
            <a:pPr lvl="1" eaLnBrk="1" hangingPunct="1">
              <a:lnSpc>
                <a:spcPct val="110000"/>
              </a:lnSpc>
            </a:pPr>
            <a:r>
              <a:rPr lang="en-US" altLang="el-GR" sz="2200" dirty="0" smtClean="0"/>
              <a:t>HTML, XML, Text</a:t>
            </a:r>
          </a:p>
          <a:p>
            <a:pPr eaLnBrk="1" hangingPunct="1">
              <a:lnSpc>
                <a:spcPct val="110000"/>
              </a:lnSpc>
            </a:pPr>
            <a:r>
              <a:rPr lang="en-US" altLang="el-GR" sz="2600" dirty="0" smtClean="0"/>
              <a:t>Dynamic content</a:t>
            </a:r>
          </a:p>
          <a:p>
            <a:pPr lvl="1" eaLnBrk="1" hangingPunct="1">
              <a:lnSpc>
                <a:spcPct val="110000"/>
              </a:lnSpc>
            </a:pPr>
            <a:r>
              <a:rPr lang="en-US" altLang="el-GR" sz="2200" dirty="0" smtClean="0"/>
              <a:t>Java code</a:t>
            </a:r>
          </a:p>
          <a:p>
            <a:pPr lvl="1" eaLnBrk="1" hangingPunct="1">
              <a:lnSpc>
                <a:spcPct val="110000"/>
              </a:lnSpc>
            </a:pPr>
            <a:r>
              <a:rPr lang="en-US" altLang="el-GR" sz="2200" dirty="0" smtClean="0"/>
              <a:t>Displaying properties of JavaBeans</a:t>
            </a:r>
          </a:p>
          <a:p>
            <a:pPr lvl="1" eaLnBrk="1" hangingPunct="1">
              <a:lnSpc>
                <a:spcPct val="110000"/>
              </a:lnSpc>
            </a:pPr>
            <a:r>
              <a:rPr lang="en-US" altLang="el-GR" sz="2200" dirty="0" smtClean="0"/>
              <a:t>Invoking business logic defined in Custom tags</a:t>
            </a:r>
          </a:p>
        </p:txBody>
      </p:sp>
    </p:spTree>
    <p:extLst>
      <p:ext uri="{BB962C8B-B14F-4D97-AF65-F5344CB8AC3E}">
        <p14:creationId xmlns:p14="http://schemas.microsoft.com/office/powerpoint/2010/main" val="2646992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l-GR" dirty="0" smtClean="0"/>
              <a:t>JSP is a “Servlet”</a:t>
            </a:r>
            <a:endParaRPr lang="el-GR" altLang="el-GR" b="0" dirty="0" smtClean="0"/>
          </a:p>
        </p:txBody>
      </p:sp>
      <p:sp>
        <p:nvSpPr>
          <p:cNvPr id="52227" name="Rectangle 3"/>
          <p:cNvSpPr>
            <a:spLocks noGrp="1" noChangeArrowheads="1"/>
          </p:cNvSpPr>
          <p:nvPr>
            <p:ph idx="1"/>
          </p:nvPr>
        </p:nvSpPr>
        <p:spPr/>
        <p:txBody>
          <a:bodyPr/>
          <a:lstStyle/>
          <a:p>
            <a:pPr marL="571500" indent="-571500" eaLnBrk="1" hangingPunct="1">
              <a:lnSpc>
                <a:spcPct val="130000"/>
              </a:lnSpc>
            </a:pPr>
            <a:r>
              <a:rPr lang="en-US" altLang="el-GR" sz="2600" dirty="0" smtClean="0"/>
              <a:t>JSP pages get translated into servlet</a:t>
            </a:r>
          </a:p>
          <a:p>
            <a:pPr marL="839788" lvl="1" indent="-495300" eaLnBrk="1" hangingPunct="1">
              <a:lnSpc>
                <a:spcPct val="130000"/>
              </a:lnSpc>
            </a:pPr>
            <a:r>
              <a:rPr lang="en-US" altLang="el-GR" sz="2200" dirty="0" smtClean="0"/>
              <a:t>Tomcat translates </a:t>
            </a:r>
            <a:r>
              <a:rPr lang="en-US" altLang="el-GR" sz="2200" dirty="0" smtClean="0">
                <a:solidFill>
                  <a:schemeClr val="tx2">
                    <a:lumMod val="40000"/>
                    <a:lumOff val="60000"/>
                  </a:schemeClr>
                </a:solidFill>
              </a:rPr>
              <a:t>greeting.jsp</a:t>
            </a:r>
            <a:r>
              <a:rPr lang="en-US" altLang="el-GR" sz="2200" dirty="0" smtClean="0"/>
              <a:t> into </a:t>
            </a:r>
            <a:r>
              <a:rPr lang="en-US" altLang="el-GR" sz="2200" dirty="0" smtClean="0">
                <a:solidFill>
                  <a:schemeClr val="tx2">
                    <a:lumMod val="40000"/>
                    <a:lumOff val="60000"/>
                  </a:schemeClr>
                </a:solidFill>
              </a:rPr>
              <a:t>greeting$jsp.java</a:t>
            </a:r>
          </a:p>
          <a:p>
            <a:pPr marL="571500" indent="-571500" eaLnBrk="1" hangingPunct="1">
              <a:lnSpc>
                <a:spcPct val="130000"/>
              </a:lnSpc>
            </a:pPr>
            <a:r>
              <a:rPr lang="en-US" altLang="el-GR" sz="2600" dirty="0" smtClean="0"/>
              <a:t>Scriptlet (Java code) within JSP page ends up being inserted into </a:t>
            </a:r>
            <a:r>
              <a:rPr lang="en-US" altLang="el-GR" sz="2600" dirty="0" smtClean="0">
                <a:solidFill>
                  <a:schemeClr val="tx2">
                    <a:lumMod val="40000"/>
                    <a:lumOff val="60000"/>
                  </a:schemeClr>
                </a:solidFill>
              </a:rPr>
              <a:t>jspService() </a:t>
            </a:r>
            <a:r>
              <a:rPr lang="en-US" altLang="el-GR" sz="2600" dirty="0" smtClean="0"/>
              <a:t>method of resulting servlet</a:t>
            </a:r>
          </a:p>
          <a:p>
            <a:pPr marL="571500" indent="-571500" eaLnBrk="1" hangingPunct="1">
              <a:lnSpc>
                <a:spcPct val="130000"/>
              </a:lnSpc>
            </a:pPr>
            <a:r>
              <a:rPr lang="en-US" altLang="el-GR" sz="2600" dirty="0" smtClean="0"/>
              <a:t>Implicit objects for servlet are also available for JSP page designers, JavaBeans developers, custom tag designers</a:t>
            </a:r>
          </a:p>
        </p:txBody>
      </p:sp>
    </p:spTree>
    <p:extLst>
      <p:ext uri="{BB962C8B-B14F-4D97-AF65-F5344CB8AC3E}">
        <p14:creationId xmlns:p14="http://schemas.microsoft.com/office/powerpoint/2010/main" val="2747059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l-GR" dirty="0" smtClean="0"/>
              <a:t>greeting$jsp.java </a:t>
            </a:r>
            <a:r>
              <a:rPr lang="en-US" altLang="el-GR" sz="3600" dirty="0" smtClean="0"/>
              <a:t>1/5</a:t>
            </a:r>
            <a:endParaRPr lang="el-GR" altLang="el-GR" sz="3600" b="0"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570" y="1600200"/>
            <a:ext cx="5640860" cy="4525963"/>
          </a:xfrm>
        </p:spPr>
      </p:pic>
    </p:spTree>
    <p:extLst>
      <p:ext uri="{BB962C8B-B14F-4D97-AF65-F5344CB8AC3E}">
        <p14:creationId xmlns:p14="http://schemas.microsoft.com/office/powerpoint/2010/main" val="3748776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l-GR" dirty="0" smtClean="0"/>
              <a:t>greeting$jsp.java </a:t>
            </a:r>
            <a:r>
              <a:rPr lang="en-US" altLang="el-GR" sz="3600" dirty="0" smtClean="0"/>
              <a:t>2/5</a:t>
            </a:r>
            <a:endParaRPr lang="el-GR" altLang="el-GR" sz="3600"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700" y="2258219"/>
            <a:ext cx="7086600" cy="3209925"/>
          </a:xfrm>
        </p:spPr>
      </p:pic>
    </p:spTree>
    <p:extLst>
      <p:ext uri="{BB962C8B-B14F-4D97-AF65-F5344CB8AC3E}">
        <p14:creationId xmlns:p14="http://schemas.microsoft.com/office/powerpoint/2010/main" val="1608079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l-GR" dirty="0" smtClean="0"/>
              <a:t>greeting$jsp.java </a:t>
            </a:r>
            <a:r>
              <a:rPr lang="en-US" altLang="el-GR" sz="3600" dirty="0" smtClean="0"/>
              <a:t>3/5</a:t>
            </a:r>
            <a:endParaRPr lang="el-GR" altLang="el-GR" sz="3600" b="0"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098" y="1600200"/>
            <a:ext cx="5893804" cy="4525963"/>
          </a:xfrm>
        </p:spPr>
      </p:pic>
    </p:spTree>
    <p:extLst>
      <p:ext uri="{BB962C8B-B14F-4D97-AF65-F5344CB8AC3E}">
        <p14:creationId xmlns:p14="http://schemas.microsoft.com/office/powerpoint/2010/main" val="477452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l-GR" dirty="0" smtClean="0"/>
              <a:t>greeting$jsp.java </a:t>
            </a:r>
            <a:r>
              <a:rPr lang="en-US" altLang="el-GR" sz="3600" dirty="0" smtClean="0"/>
              <a:t>4/5</a:t>
            </a:r>
            <a:endParaRPr lang="el-GR" altLang="el-GR" sz="3600" b="0"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692" y="1600200"/>
            <a:ext cx="6944615" cy="4525963"/>
          </a:xfrm>
        </p:spPr>
      </p:pic>
      <p:sp>
        <p:nvSpPr>
          <p:cNvPr id="56324" name="Rectangle 6"/>
          <p:cNvSpPr>
            <a:spLocks noChangeArrowheads="1"/>
          </p:cNvSpPr>
          <p:nvPr/>
        </p:nvSpPr>
        <p:spPr bwMode="auto">
          <a:xfrm>
            <a:off x="1763688" y="3753644"/>
            <a:ext cx="5473700" cy="503237"/>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dirty="0"/>
          </a:p>
        </p:txBody>
      </p:sp>
    </p:spTree>
    <p:extLst>
      <p:ext uri="{BB962C8B-B14F-4D97-AF65-F5344CB8AC3E}">
        <p14:creationId xmlns:p14="http://schemas.microsoft.com/office/powerpoint/2010/main" val="2750062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l-GR" dirty="0" smtClean="0"/>
              <a:t>greeting$jsp.java </a:t>
            </a:r>
            <a:r>
              <a:rPr lang="en-US" altLang="el-GR" sz="3600" dirty="0" smtClean="0"/>
              <a:t>5/5</a:t>
            </a:r>
            <a:endParaRPr lang="el-GR" altLang="el-GR" sz="3600"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8766" y="1600200"/>
            <a:ext cx="5986468" cy="4525963"/>
          </a:xfrm>
        </p:spPr>
      </p:pic>
    </p:spTree>
    <p:extLst>
      <p:ext uri="{BB962C8B-B14F-4D97-AF65-F5344CB8AC3E}">
        <p14:creationId xmlns:p14="http://schemas.microsoft.com/office/powerpoint/2010/main" val="3362543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l-GR" dirty="0" smtClean="0"/>
              <a:t>Example: JSP page fragment </a:t>
            </a:r>
            <a:r>
              <a:rPr lang="en-US" altLang="el-GR" sz="3600" dirty="0" smtClean="0"/>
              <a:t>1/3</a:t>
            </a:r>
            <a:endParaRPr lang="el-GR" altLang="el-GR" sz="3600" b="0" dirty="0" smtClean="0"/>
          </a:p>
        </p:txBody>
      </p:sp>
      <p:sp>
        <p:nvSpPr>
          <p:cNvPr id="300035" name="Rectangle 3"/>
          <p:cNvSpPr>
            <a:spLocks noGrp="1" noChangeArrowheads="1"/>
          </p:cNvSpPr>
          <p:nvPr>
            <p:ph idx="1"/>
          </p:nvPr>
        </p:nvSpPr>
        <p:spPr/>
        <p:txBody>
          <a:bodyPr/>
          <a:lstStyle/>
          <a:p>
            <a:pPr marL="571500" indent="-571500" eaLnBrk="1" hangingPunct="1">
              <a:lnSpc>
                <a:spcPct val="120000"/>
              </a:lnSpc>
              <a:defRPr/>
            </a:pPr>
            <a:r>
              <a:rPr lang="en-US" sz="2600" dirty="0" smtClean="0"/>
              <a:t>Suppose we have the following JSP page fragment</a:t>
            </a:r>
          </a:p>
          <a:p>
            <a:pPr marL="1076326" lvl="3" indent="-438150" eaLnBrk="1" hangingPunct="1">
              <a:lnSpc>
                <a:spcPct val="130000"/>
              </a:lnSpc>
              <a:buFont typeface="Wingdings" pitchFamily="2" charset="2"/>
              <a:buNone/>
              <a:defRPr/>
            </a:pPr>
            <a:r>
              <a:rPr lang="en-US" sz="1400" dirty="0" smtClean="0">
                <a:solidFill>
                  <a:schemeClr val="tx2">
                    <a:lumMod val="40000"/>
                    <a:lumOff val="60000"/>
                  </a:schemeClr>
                </a:solidFill>
                <a:latin typeface="Courier New" pitchFamily="49" charset="0"/>
                <a:ea typeface="+mn-ea"/>
                <a:cs typeface="Courier New" pitchFamily="49" charset="0"/>
              </a:rPr>
              <a:t>&lt;H2&gt; DADHTML &lt;/H2&gt;</a:t>
            </a:r>
          </a:p>
          <a:p>
            <a:pPr marL="1076326" lvl="3" indent="-438150" eaLnBrk="1" hangingPunct="1">
              <a:lnSpc>
                <a:spcPct val="130000"/>
              </a:lnSpc>
              <a:buFont typeface="Wingdings" pitchFamily="2" charset="2"/>
              <a:buNone/>
              <a:defRPr/>
            </a:pPr>
            <a:r>
              <a:rPr lang="en-US" sz="1400" dirty="0" smtClean="0">
                <a:solidFill>
                  <a:schemeClr val="tx2">
                    <a:lumMod val="40000"/>
                    <a:lumOff val="60000"/>
                  </a:schemeClr>
                </a:solidFill>
                <a:latin typeface="Courier New" pitchFamily="49" charset="0"/>
                <a:ea typeface="+mn-ea"/>
                <a:cs typeface="Courier New" pitchFamily="49" charset="0"/>
              </a:rPr>
              <a:t>&lt;%= DADExpression() %&gt;</a:t>
            </a:r>
          </a:p>
          <a:p>
            <a:pPr marL="1076326" lvl="3" indent="-438150" eaLnBrk="1" hangingPunct="1">
              <a:lnSpc>
                <a:spcPct val="130000"/>
              </a:lnSpc>
              <a:buFont typeface="Wingdings" pitchFamily="2" charset="2"/>
              <a:buNone/>
              <a:defRPr/>
            </a:pPr>
            <a:r>
              <a:rPr lang="en-US" sz="1400" dirty="0" smtClean="0">
                <a:solidFill>
                  <a:schemeClr val="tx2">
                    <a:lumMod val="40000"/>
                    <a:lumOff val="60000"/>
                  </a:schemeClr>
                </a:solidFill>
                <a:latin typeface="Courier New" pitchFamily="49" charset="0"/>
                <a:ea typeface="+mn-ea"/>
                <a:cs typeface="Courier New" pitchFamily="49" charset="0"/>
              </a:rPr>
              <a:t>&lt;% DADScriptletCode(); %&gt;</a:t>
            </a:r>
          </a:p>
        </p:txBody>
      </p:sp>
    </p:spTree>
    <p:extLst>
      <p:ext uri="{BB962C8B-B14F-4D97-AF65-F5344CB8AC3E}">
        <p14:creationId xmlns:p14="http://schemas.microsoft.com/office/powerpoint/2010/main" val="12703462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l-GR" dirty="0" smtClean="0"/>
              <a:t>Example: JSP page fragment </a:t>
            </a:r>
            <a:r>
              <a:rPr lang="en-US" altLang="el-GR" sz="3600" dirty="0" smtClean="0"/>
              <a:t>2/3</a:t>
            </a:r>
            <a:endParaRPr lang="el-GR" altLang="el-GR" sz="3600" b="0" dirty="0" smtClean="0"/>
          </a:p>
        </p:txBody>
      </p:sp>
      <p:sp>
        <p:nvSpPr>
          <p:cNvPr id="59395" name="Rectangle 3"/>
          <p:cNvSpPr>
            <a:spLocks noGrp="1" noChangeArrowheads="1"/>
          </p:cNvSpPr>
          <p:nvPr>
            <p:ph idx="1"/>
          </p:nvPr>
        </p:nvSpPr>
        <p:spPr/>
        <p:txBody>
          <a:bodyPr/>
          <a:lstStyle/>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public void _jspService(HttpServletRequest request, HttpServletResponse response)</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throws ServletException, IOException {</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response.setContentType(“text/html”);</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HttpSession session = request.getSession(true);</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JSPWriter out = response.getWriter();</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 Static HTML fragment is sent to output stream in “as is” form</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out.println(“&lt;H2&gt;DADHTML&lt;/H2&gt;”);</a:t>
            </a:r>
          </a:p>
          <a:p>
            <a:pPr marL="487363" indent="-438150" eaLnBrk="1" hangingPunct="1">
              <a:spcBef>
                <a:spcPct val="0"/>
              </a:spcBef>
              <a:buFont typeface="Wingdings" pitchFamily="2" charset="2"/>
              <a:buNone/>
            </a:pPr>
            <a:endParaRPr lang="en-US" altLang="el-GR" sz="1400" dirty="0" smtClean="0">
              <a:latin typeface="Courier New" pitchFamily="49" charset="0"/>
              <a:cs typeface="Courier New" pitchFamily="49" charset="0"/>
            </a:endParaRP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 Expression is converted into String and then sent to output</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out.println(DADExpression());</a:t>
            </a:r>
          </a:p>
          <a:p>
            <a:pPr marL="487363" indent="-438150" eaLnBrk="1" hangingPunct="1">
              <a:spcBef>
                <a:spcPct val="0"/>
              </a:spcBef>
              <a:buFont typeface="Wingdings" pitchFamily="2" charset="2"/>
              <a:buNone/>
            </a:pPr>
            <a:endParaRPr lang="en-US" altLang="el-GR" sz="1400" dirty="0" smtClean="0">
              <a:latin typeface="Courier New" pitchFamily="49" charset="0"/>
              <a:cs typeface="Courier New" pitchFamily="49" charset="0"/>
            </a:endParaRP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 Scriptlet is inserted as Java code within _jspService()</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DADScriptletCode();</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	...</a:t>
            </a:r>
          </a:p>
          <a:p>
            <a:pPr marL="487363" indent="-438150" eaLnBrk="1" hangingPunct="1">
              <a:spcBef>
                <a:spcPct val="0"/>
              </a:spcBef>
              <a:buFont typeface="Wingdings" pitchFamily="2" charset="2"/>
              <a:buNone/>
            </a:pPr>
            <a:r>
              <a:rPr lang="en-US" altLang="el-GR" sz="1400" dirty="0" smtClean="0">
                <a:latin typeface="Courier New" pitchFamily="49" charset="0"/>
                <a:cs typeface="Courier New" pitchFamily="49" charset="0"/>
              </a:rPr>
              <a:t>}</a:t>
            </a:r>
          </a:p>
        </p:txBody>
      </p:sp>
    </p:spTree>
    <p:extLst>
      <p:ext uri="{BB962C8B-B14F-4D97-AF65-F5344CB8AC3E}">
        <p14:creationId xmlns:p14="http://schemas.microsoft.com/office/powerpoint/2010/main" val="21483781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l-GR" dirty="0" smtClean="0"/>
              <a:t>Example: JSP Page fragment </a:t>
            </a:r>
            <a:r>
              <a:rPr lang="en-US" altLang="el-GR" sz="3600" dirty="0" smtClean="0"/>
              <a:t>3/3</a:t>
            </a:r>
            <a:endParaRPr lang="el-GR" altLang="el-GR" sz="3600"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1187" y="2201069"/>
            <a:ext cx="5381625" cy="3324225"/>
          </a:xfrm>
        </p:spPr>
      </p:pic>
    </p:spTree>
    <p:extLst>
      <p:ext uri="{BB962C8B-B14F-4D97-AF65-F5344CB8AC3E}">
        <p14:creationId xmlns:p14="http://schemas.microsoft.com/office/powerpoint/2010/main" val="2417502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l-GR" dirty="0" smtClean="0"/>
              <a:t>Example: Resulting Servlet code</a:t>
            </a:r>
            <a:endParaRPr lang="el-GR" altLang="el-GR" b="0"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2078" y="1600200"/>
            <a:ext cx="5539843" cy="4525963"/>
          </a:xfrm>
        </p:spPr>
      </p:pic>
    </p:spTree>
    <p:extLst>
      <p:ext uri="{BB962C8B-B14F-4D97-AF65-F5344CB8AC3E}">
        <p14:creationId xmlns:p14="http://schemas.microsoft.com/office/powerpoint/2010/main" val="4106197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l-GR" dirty="0" smtClean="0"/>
              <a:t>A couple of JSP pages</a:t>
            </a:r>
            <a:endParaRPr lang="el-GR" altLang="el-GR" dirty="0" smtClean="0"/>
          </a:p>
        </p:txBody>
      </p:sp>
      <p:sp>
        <p:nvSpPr>
          <p:cNvPr id="17411" name="Rectangle 3"/>
          <p:cNvSpPr>
            <a:spLocks noGrp="1" noChangeArrowheads="1"/>
          </p:cNvSpPr>
          <p:nvPr>
            <p:ph idx="1"/>
          </p:nvPr>
        </p:nvSpPr>
        <p:spPr>
          <a:xfrm>
            <a:off x="467544" y="1268760"/>
            <a:ext cx="8229600" cy="4525963"/>
          </a:xfrm>
        </p:spPr>
        <p:txBody>
          <a:bodyPr>
            <a:normAutofit lnSpcReduction="10000"/>
          </a:bodyPr>
          <a:lstStyle/>
          <a:p>
            <a:pPr>
              <a:lnSpc>
                <a:spcPct val="80000"/>
              </a:lnSpc>
              <a:buFont typeface="Wingdings" pitchFamily="2" charset="2"/>
              <a:buNone/>
            </a:pPr>
            <a:r>
              <a:rPr lang="el-GR" altLang="el-GR" sz="1600" dirty="0" smtClean="0">
                <a:latin typeface="Courier New" pitchFamily="49" charset="0"/>
              </a:rPr>
              <a:t>&lt;%@page contentType="text/html" pageEncoding="UTF-8"%&gt;</a:t>
            </a:r>
          </a:p>
          <a:p>
            <a:pPr>
              <a:lnSpc>
                <a:spcPct val="80000"/>
              </a:lnSpc>
              <a:buFont typeface="Wingdings" pitchFamily="2" charset="2"/>
              <a:buNone/>
            </a:pPr>
            <a:r>
              <a:rPr lang="el-GR" altLang="el-GR" sz="1600" dirty="0" smtClean="0">
                <a:latin typeface="Courier New" pitchFamily="49" charset="0"/>
              </a:rPr>
              <a:t>&lt;!DOCTYPE html&gt;</a:t>
            </a:r>
          </a:p>
          <a:p>
            <a:pPr>
              <a:lnSpc>
                <a:spcPct val="80000"/>
              </a:lnSpc>
              <a:buFont typeface="Wingdings" pitchFamily="2" charset="2"/>
              <a:buNone/>
            </a:pPr>
            <a:r>
              <a:rPr lang="el-GR" altLang="el-GR" sz="1600" dirty="0" smtClean="0">
                <a:latin typeface="Courier New" pitchFamily="49" charset="0"/>
              </a:rPr>
              <a:t>&lt;html&gt;</a:t>
            </a:r>
          </a:p>
          <a:p>
            <a:pPr>
              <a:lnSpc>
                <a:spcPct val="80000"/>
              </a:lnSpc>
              <a:buFont typeface="Wingdings" pitchFamily="2" charset="2"/>
              <a:buNone/>
            </a:pPr>
            <a:r>
              <a:rPr lang="el-GR" altLang="el-GR" sz="1600" dirty="0" smtClean="0">
                <a:latin typeface="Courier New" pitchFamily="49" charset="0"/>
              </a:rPr>
              <a:t>    &lt;head&gt;</a:t>
            </a:r>
          </a:p>
          <a:p>
            <a:pPr>
              <a:lnSpc>
                <a:spcPct val="80000"/>
              </a:lnSpc>
              <a:buFont typeface="Wingdings" pitchFamily="2" charset="2"/>
              <a:buNone/>
            </a:pPr>
            <a:r>
              <a:rPr lang="el-GR" altLang="el-GR" sz="1600" dirty="0" smtClean="0">
                <a:latin typeface="Courier New" pitchFamily="49" charset="0"/>
              </a:rPr>
              <a:t>&lt;meta http-equiv="Content-Type" content="text/html; charset=UTF-8"&gt;</a:t>
            </a:r>
          </a:p>
          <a:p>
            <a:pPr>
              <a:lnSpc>
                <a:spcPct val="80000"/>
              </a:lnSpc>
              <a:buFont typeface="Wingdings" pitchFamily="2" charset="2"/>
              <a:buNone/>
            </a:pPr>
            <a:r>
              <a:rPr lang="el-GR" altLang="el-GR" sz="1600" dirty="0" smtClean="0">
                <a:latin typeface="Courier New" pitchFamily="49" charset="0"/>
              </a:rPr>
              <a:t>        &lt;title&gt;JSP Page&lt;/title&gt;</a:t>
            </a:r>
          </a:p>
          <a:p>
            <a:pPr>
              <a:lnSpc>
                <a:spcPct val="80000"/>
              </a:lnSpc>
              <a:buFont typeface="Wingdings" pitchFamily="2" charset="2"/>
              <a:buNone/>
            </a:pPr>
            <a:r>
              <a:rPr lang="el-GR" altLang="el-GR" sz="1600" dirty="0" smtClean="0">
                <a:latin typeface="Courier New" pitchFamily="49" charset="0"/>
              </a:rPr>
              <a:t>    &lt;/head&gt;</a:t>
            </a:r>
          </a:p>
          <a:p>
            <a:pPr>
              <a:lnSpc>
                <a:spcPct val="80000"/>
              </a:lnSpc>
              <a:buFont typeface="Wingdings" pitchFamily="2" charset="2"/>
              <a:buNone/>
            </a:pPr>
            <a:r>
              <a:rPr lang="el-GR" altLang="el-GR" sz="1600" dirty="0" smtClean="0">
                <a:latin typeface="Courier New" pitchFamily="49" charset="0"/>
              </a:rPr>
              <a:t>    &lt;body&gt;</a:t>
            </a:r>
          </a:p>
          <a:p>
            <a:pPr>
              <a:lnSpc>
                <a:spcPct val="80000"/>
              </a:lnSpc>
              <a:buFont typeface="Wingdings" pitchFamily="2" charset="2"/>
              <a:buNone/>
            </a:pPr>
            <a:r>
              <a:rPr lang="el-GR" altLang="el-GR" sz="1600" dirty="0" smtClean="0">
                <a:latin typeface="Courier New" pitchFamily="49" charset="0"/>
              </a:rPr>
              <a:t>        &lt;h1&gt;Welcome to this example!&lt;/h1&gt;</a:t>
            </a:r>
          </a:p>
          <a:p>
            <a:pPr>
              <a:lnSpc>
                <a:spcPct val="80000"/>
              </a:lnSpc>
              <a:buFont typeface="Wingdings" pitchFamily="2" charset="2"/>
              <a:buNone/>
            </a:pPr>
            <a:r>
              <a:rPr lang="el-GR" altLang="el-GR" sz="1600" dirty="0" smtClean="0">
                <a:latin typeface="Courier New" pitchFamily="49" charset="0"/>
              </a:rPr>
              <a:t>        &lt;br/&gt;</a:t>
            </a:r>
          </a:p>
          <a:p>
            <a:pPr>
              <a:lnSpc>
                <a:spcPct val="80000"/>
              </a:lnSpc>
              <a:buFont typeface="Wingdings" pitchFamily="2" charset="2"/>
              <a:buNone/>
            </a:pPr>
            <a:r>
              <a:rPr lang="el-GR" altLang="el-GR" sz="1600" dirty="0" smtClean="0">
                <a:latin typeface="Courier New" pitchFamily="49" charset="0"/>
              </a:rPr>
              <a:t>        The time is: </a:t>
            </a:r>
            <a:r>
              <a:rPr lang="el-GR" altLang="el-GR" sz="1600" dirty="0" smtClean="0">
                <a:solidFill>
                  <a:srgbClr val="FF0000"/>
                </a:solidFill>
                <a:latin typeface="Courier New" pitchFamily="49" charset="0"/>
              </a:rPr>
              <a:t>&lt;%= new java.util.Date() %&gt;</a:t>
            </a:r>
          </a:p>
          <a:p>
            <a:pPr>
              <a:lnSpc>
                <a:spcPct val="80000"/>
              </a:lnSpc>
              <a:buFont typeface="Wingdings" pitchFamily="2" charset="2"/>
              <a:buNone/>
            </a:pPr>
            <a:r>
              <a:rPr lang="el-GR" altLang="el-GR" sz="1600" dirty="0" smtClean="0">
                <a:latin typeface="Courier New" pitchFamily="49" charset="0"/>
              </a:rPr>
              <a:t>        &lt;br/&gt;&lt;br/&gt;</a:t>
            </a:r>
          </a:p>
          <a:p>
            <a:pPr>
              <a:lnSpc>
                <a:spcPct val="80000"/>
              </a:lnSpc>
              <a:buFont typeface="Wingdings" pitchFamily="2" charset="2"/>
              <a:buNone/>
            </a:pPr>
            <a:r>
              <a:rPr lang="el-GR" altLang="el-GR" sz="1600" dirty="0" smtClean="0">
                <a:latin typeface="Courier New" pitchFamily="49" charset="0"/>
              </a:rPr>
              <a:t>        &lt;form action="showname.jsp"&gt;</a:t>
            </a:r>
          </a:p>
          <a:p>
            <a:pPr>
              <a:lnSpc>
                <a:spcPct val="80000"/>
              </a:lnSpc>
              <a:buFont typeface="Wingdings" pitchFamily="2" charset="2"/>
              <a:buNone/>
            </a:pPr>
            <a:r>
              <a:rPr lang="el-GR" altLang="el-GR" sz="1600" dirty="0" smtClean="0">
                <a:latin typeface="Courier New" pitchFamily="49" charset="0"/>
              </a:rPr>
              <a:t>            Please give your name:&lt;br/&gt;</a:t>
            </a:r>
          </a:p>
          <a:p>
            <a:pPr>
              <a:lnSpc>
                <a:spcPct val="80000"/>
              </a:lnSpc>
              <a:buFont typeface="Wingdings" pitchFamily="2" charset="2"/>
              <a:buNone/>
            </a:pPr>
            <a:r>
              <a:rPr lang="el-GR" altLang="el-GR" sz="1600" dirty="0" smtClean="0">
                <a:latin typeface="Courier New" pitchFamily="49" charset="0"/>
              </a:rPr>
              <a:t>            &lt;input name="myName" type="text"/&gt;</a:t>
            </a:r>
          </a:p>
          <a:p>
            <a:pPr>
              <a:lnSpc>
                <a:spcPct val="80000"/>
              </a:lnSpc>
              <a:buFont typeface="Wingdings" pitchFamily="2" charset="2"/>
              <a:buNone/>
            </a:pPr>
            <a:r>
              <a:rPr lang="el-GR" altLang="el-GR" sz="1600" dirty="0" smtClean="0">
                <a:latin typeface="Courier New" pitchFamily="49" charset="0"/>
              </a:rPr>
              <a:t>            &lt;input name="submit" type="submit"/&gt;</a:t>
            </a:r>
          </a:p>
          <a:p>
            <a:pPr>
              <a:lnSpc>
                <a:spcPct val="80000"/>
              </a:lnSpc>
              <a:buFont typeface="Wingdings" pitchFamily="2" charset="2"/>
              <a:buNone/>
            </a:pPr>
            <a:r>
              <a:rPr lang="el-GR" altLang="el-GR" sz="1600" dirty="0" smtClean="0">
                <a:latin typeface="Courier New" pitchFamily="49" charset="0"/>
              </a:rPr>
              <a:t>        &lt;/form&gt;</a:t>
            </a:r>
          </a:p>
          <a:p>
            <a:pPr>
              <a:lnSpc>
                <a:spcPct val="80000"/>
              </a:lnSpc>
              <a:buFont typeface="Wingdings" pitchFamily="2" charset="2"/>
              <a:buNone/>
            </a:pPr>
            <a:r>
              <a:rPr lang="el-GR" altLang="el-GR" sz="1600" dirty="0" smtClean="0">
                <a:latin typeface="Courier New" pitchFamily="49" charset="0"/>
              </a:rPr>
              <a:t>    &lt;/body&gt;</a:t>
            </a:r>
          </a:p>
          <a:p>
            <a:pPr>
              <a:lnSpc>
                <a:spcPct val="80000"/>
              </a:lnSpc>
              <a:buFont typeface="Wingdings" pitchFamily="2" charset="2"/>
              <a:buNone/>
            </a:pPr>
            <a:r>
              <a:rPr lang="el-GR" altLang="el-GR" sz="1600" dirty="0" smtClean="0">
                <a:latin typeface="Courier New" pitchFamily="49" charset="0"/>
              </a:rPr>
              <a:t>&lt;/html&gt;</a:t>
            </a: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415" y="5010770"/>
            <a:ext cx="26955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450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p:txBody>
          <a:bodyPr>
            <a:normAutofit fontScale="90000"/>
          </a:bodyPr>
          <a:lstStyle/>
          <a:p>
            <a:r>
              <a:rPr lang="en-US" dirty="0"/>
              <a:t>Dynamic Content</a:t>
            </a:r>
            <a:br>
              <a:rPr lang="en-US" dirty="0"/>
            </a:br>
            <a:r>
              <a:rPr lang="en-US" dirty="0" smtClean="0"/>
              <a:t>GenerationTechniques in </a:t>
            </a:r>
            <a:r>
              <a:rPr lang="en-US" dirty="0"/>
              <a:t>JSP</a:t>
            </a:r>
            <a:br>
              <a:rPr lang="en-US" dirty="0"/>
            </a:br>
            <a:endParaRPr lang="el-GR" dirty="0"/>
          </a:p>
        </p:txBody>
      </p:sp>
    </p:spTree>
    <p:extLst>
      <p:ext uri="{BB962C8B-B14F-4D97-AF65-F5344CB8AC3E}">
        <p14:creationId xmlns:p14="http://schemas.microsoft.com/office/powerpoint/2010/main" val="3457366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eaLnBrk="1" hangingPunct="1"/>
            <a:r>
              <a:rPr lang="en-US" altLang="el-GR" sz="3500" dirty="0" smtClean="0"/>
              <a:t>Dynamic Contents Generation</a:t>
            </a:r>
            <a:br>
              <a:rPr lang="en-US" altLang="el-GR" sz="3500" dirty="0" smtClean="0"/>
            </a:br>
            <a:r>
              <a:rPr lang="en-US" altLang="el-GR" sz="3500" dirty="0" smtClean="0"/>
              <a:t>Techniques with JSP Technology 1/2</a:t>
            </a:r>
            <a:endParaRPr lang="el-GR" altLang="el-GR" sz="3500" b="0" dirty="0" smtClean="0"/>
          </a:p>
        </p:txBody>
      </p:sp>
      <p:sp>
        <p:nvSpPr>
          <p:cNvPr id="63491" name="Rectangle 3"/>
          <p:cNvSpPr>
            <a:spLocks noGrp="1" noChangeArrowheads="1"/>
          </p:cNvSpPr>
          <p:nvPr>
            <p:ph idx="1"/>
          </p:nvPr>
        </p:nvSpPr>
        <p:spPr/>
        <p:txBody>
          <a:bodyPr/>
          <a:lstStyle/>
          <a:p>
            <a:pPr marL="571500" indent="-571500" eaLnBrk="1" hangingPunct="1">
              <a:spcBef>
                <a:spcPct val="0"/>
              </a:spcBef>
            </a:pPr>
            <a:r>
              <a:rPr lang="en-US" altLang="el-GR" sz="2600" dirty="0" smtClean="0"/>
              <a:t>Various techniques can be chosen depending on the following factors</a:t>
            </a:r>
          </a:p>
          <a:p>
            <a:pPr marL="839788" lvl="1" indent="-495300" eaLnBrk="1" hangingPunct="1">
              <a:spcBef>
                <a:spcPct val="0"/>
              </a:spcBef>
            </a:pPr>
            <a:r>
              <a:rPr lang="en-US" altLang="el-GR" sz="2200" dirty="0" smtClean="0"/>
              <a:t>size and complexity of the project</a:t>
            </a:r>
          </a:p>
          <a:p>
            <a:pPr marL="839788" lvl="1" indent="-495300" eaLnBrk="1" hangingPunct="1">
              <a:spcBef>
                <a:spcPct val="0"/>
              </a:spcBef>
            </a:pPr>
            <a:r>
              <a:rPr lang="en-US" altLang="el-GR" sz="2200" dirty="0" smtClean="0"/>
              <a:t>Requirements on reusability of code, maintainability, degree of robustness</a:t>
            </a:r>
          </a:p>
          <a:p>
            <a:pPr marL="571500" indent="-571500" eaLnBrk="1" hangingPunct="1">
              <a:spcBef>
                <a:spcPct val="0"/>
              </a:spcBef>
            </a:pPr>
            <a:r>
              <a:rPr lang="en-US" altLang="el-GR" sz="2600" dirty="0" smtClean="0"/>
              <a:t>Simple to incrementally complex techniques are available</a:t>
            </a:r>
          </a:p>
        </p:txBody>
      </p:sp>
    </p:spTree>
    <p:extLst>
      <p:ext uri="{BB962C8B-B14F-4D97-AF65-F5344CB8AC3E}">
        <p14:creationId xmlns:p14="http://schemas.microsoft.com/office/powerpoint/2010/main" val="1777381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eaLnBrk="1" hangingPunct="1"/>
            <a:r>
              <a:rPr lang="en-US" altLang="el-GR" sz="3500" dirty="0" smtClean="0"/>
              <a:t>Dynamic Contents Generation</a:t>
            </a:r>
            <a:br>
              <a:rPr lang="en-US" altLang="el-GR" sz="3500" dirty="0" smtClean="0"/>
            </a:br>
            <a:r>
              <a:rPr lang="en-US" altLang="el-GR" sz="3500" dirty="0" smtClean="0"/>
              <a:t>Techniques with JSP Technology 2/2</a:t>
            </a:r>
            <a:endParaRPr lang="el-GR" altLang="el-GR" sz="3500" b="0" dirty="0" smtClean="0"/>
          </a:p>
        </p:txBody>
      </p:sp>
      <p:sp>
        <p:nvSpPr>
          <p:cNvPr id="64515" name="Rectangle 3"/>
          <p:cNvSpPr>
            <a:spLocks noGrp="1" noChangeArrowheads="1"/>
          </p:cNvSpPr>
          <p:nvPr>
            <p:ph idx="1"/>
          </p:nvPr>
        </p:nvSpPr>
        <p:spPr/>
        <p:txBody>
          <a:bodyPr/>
          <a:lstStyle/>
          <a:p>
            <a:pPr marL="571500" indent="-571500" eaLnBrk="1" hangingPunct="1">
              <a:spcBef>
                <a:spcPct val="0"/>
              </a:spcBef>
              <a:buFont typeface="Wingdings" pitchFamily="2" charset="2"/>
              <a:buAutoNum type="alphaLcParenR"/>
            </a:pPr>
            <a:r>
              <a:rPr lang="en-US" altLang="el-GR" sz="2600" dirty="0" smtClean="0"/>
              <a:t>Call Java code directly within JSP</a:t>
            </a:r>
          </a:p>
          <a:p>
            <a:pPr marL="571500" indent="-571500" eaLnBrk="1" hangingPunct="1">
              <a:spcBef>
                <a:spcPct val="0"/>
              </a:spcBef>
              <a:buFont typeface="Wingdings" pitchFamily="2" charset="2"/>
              <a:buAutoNum type="alphaLcParenR"/>
            </a:pPr>
            <a:r>
              <a:rPr lang="en-US" altLang="el-GR" sz="2600" dirty="0" smtClean="0"/>
              <a:t>Call Java code indirectly within JSP</a:t>
            </a:r>
          </a:p>
          <a:p>
            <a:pPr marL="571500" indent="-571500" eaLnBrk="1" hangingPunct="1">
              <a:spcBef>
                <a:spcPct val="0"/>
              </a:spcBef>
              <a:buFont typeface="Wingdings" pitchFamily="2" charset="2"/>
              <a:buAutoNum type="alphaLcParenR"/>
            </a:pPr>
            <a:r>
              <a:rPr lang="en-US" altLang="el-GR" sz="2600" dirty="0" smtClean="0"/>
              <a:t>Use </a:t>
            </a:r>
            <a:r>
              <a:rPr lang="en-US" altLang="el-GR" sz="2600" dirty="0" smtClean="0">
                <a:solidFill>
                  <a:schemeClr val="tx2">
                    <a:lumMod val="40000"/>
                    <a:lumOff val="60000"/>
                  </a:schemeClr>
                </a:solidFill>
              </a:rPr>
              <a:t>JavaBeans</a:t>
            </a:r>
            <a:r>
              <a:rPr lang="en-US" altLang="el-GR" sz="2600" dirty="0" smtClean="0"/>
              <a:t> within JSP</a:t>
            </a:r>
          </a:p>
          <a:p>
            <a:pPr marL="571500" indent="-571500" eaLnBrk="1" hangingPunct="1">
              <a:spcBef>
                <a:spcPct val="0"/>
              </a:spcBef>
              <a:buFont typeface="Wingdings" pitchFamily="2" charset="2"/>
              <a:buAutoNum type="alphaLcParenR"/>
            </a:pPr>
            <a:r>
              <a:rPr lang="en-US" altLang="el-GR" sz="2600" dirty="0" smtClean="0"/>
              <a:t>Develop and use own custom tags</a:t>
            </a:r>
          </a:p>
          <a:p>
            <a:pPr marL="571500" indent="-571500" eaLnBrk="1" hangingPunct="1">
              <a:spcBef>
                <a:spcPct val="0"/>
              </a:spcBef>
              <a:buFont typeface="Wingdings" pitchFamily="2" charset="2"/>
              <a:buAutoNum type="alphaLcParenR"/>
            </a:pPr>
            <a:r>
              <a:rPr lang="en-US" altLang="el-GR" sz="2600" dirty="0" smtClean="0"/>
              <a:t>Leverage 3rd-party </a:t>
            </a:r>
            <a:r>
              <a:rPr lang="en-US" altLang="el-GR" sz="2600" dirty="0" smtClean="0">
                <a:solidFill>
                  <a:schemeClr val="tx2">
                    <a:lumMod val="40000"/>
                    <a:lumOff val="60000"/>
                  </a:schemeClr>
                </a:solidFill>
              </a:rPr>
              <a:t>custom tags </a:t>
            </a:r>
            <a:r>
              <a:rPr lang="en-US" altLang="el-GR" sz="2600" dirty="0" smtClean="0"/>
              <a:t>or </a:t>
            </a:r>
            <a:r>
              <a:rPr lang="en-US" altLang="el-GR" sz="2600" dirty="0" smtClean="0">
                <a:solidFill>
                  <a:schemeClr val="tx2">
                    <a:lumMod val="40000"/>
                    <a:lumOff val="60000"/>
                  </a:schemeClr>
                </a:solidFill>
              </a:rPr>
              <a:t>JSTL</a:t>
            </a:r>
            <a:r>
              <a:rPr lang="en-US" altLang="el-GR" sz="2600" dirty="0" smtClean="0"/>
              <a:t> (JSP Standard Tag Library)</a:t>
            </a:r>
          </a:p>
          <a:p>
            <a:pPr marL="571500" indent="-571500" eaLnBrk="1" hangingPunct="1">
              <a:spcBef>
                <a:spcPct val="0"/>
              </a:spcBef>
              <a:buFont typeface="Wingdings" pitchFamily="2" charset="2"/>
              <a:buAutoNum type="alphaLcParenR"/>
            </a:pPr>
            <a:r>
              <a:rPr lang="en-US" altLang="el-GR" sz="2600" dirty="0" smtClean="0"/>
              <a:t>Follow MVC design pattern</a:t>
            </a:r>
          </a:p>
          <a:p>
            <a:pPr marL="571500" indent="-571500" eaLnBrk="1" hangingPunct="1">
              <a:spcBef>
                <a:spcPct val="0"/>
              </a:spcBef>
              <a:buFont typeface="Wingdings" pitchFamily="2" charset="2"/>
              <a:buAutoNum type="alphaLcParenR"/>
            </a:pPr>
            <a:r>
              <a:rPr lang="en-US" altLang="el-GR" sz="2600" dirty="0" smtClean="0"/>
              <a:t>Leverage proven Model2 frameworks</a:t>
            </a:r>
          </a:p>
        </p:txBody>
      </p:sp>
    </p:spTree>
    <p:extLst>
      <p:ext uri="{BB962C8B-B14F-4D97-AF65-F5344CB8AC3E}">
        <p14:creationId xmlns:p14="http://schemas.microsoft.com/office/powerpoint/2010/main" val="1738062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l-GR" dirty="0" smtClean="0"/>
              <a:t>(a) Call Java code directly</a:t>
            </a:r>
            <a:endParaRPr lang="el-GR" altLang="el-GR" b="0" dirty="0" smtClean="0"/>
          </a:p>
        </p:txBody>
      </p:sp>
      <p:sp>
        <p:nvSpPr>
          <p:cNvPr id="65539" name="Rectangle 3"/>
          <p:cNvSpPr>
            <a:spLocks noGrp="1" noChangeArrowheads="1"/>
          </p:cNvSpPr>
          <p:nvPr>
            <p:ph idx="1"/>
          </p:nvPr>
        </p:nvSpPr>
        <p:spPr/>
        <p:txBody>
          <a:bodyPr/>
          <a:lstStyle/>
          <a:p>
            <a:pPr marL="571500" indent="-571500" eaLnBrk="1" hangingPunct="1">
              <a:lnSpc>
                <a:spcPct val="130000"/>
              </a:lnSpc>
            </a:pPr>
            <a:r>
              <a:rPr lang="en-US" altLang="el-GR" sz="2600" dirty="0" smtClean="0">
                <a:solidFill>
                  <a:schemeClr val="tx2">
                    <a:lumMod val="40000"/>
                    <a:lumOff val="60000"/>
                  </a:schemeClr>
                </a:solidFill>
              </a:rPr>
              <a:t>Place all Java code in JSP page</a:t>
            </a:r>
          </a:p>
          <a:p>
            <a:pPr marL="571500" indent="-571500" eaLnBrk="1" hangingPunct="1">
              <a:lnSpc>
                <a:spcPct val="130000"/>
              </a:lnSpc>
            </a:pPr>
            <a:r>
              <a:rPr lang="en-US" altLang="el-GR" sz="2600" dirty="0" smtClean="0"/>
              <a:t>Suitable only for a very simple Web application</a:t>
            </a:r>
          </a:p>
          <a:p>
            <a:pPr marL="839788" lvl="1" indent="-495300" eaLnBrk="1" hangingPunct="1">
              <a:lnSpc>
                <a:spcPct val="130000"/>
              </a:lnSpc>
            </a:pPr>
            <a:r>
              <a:rPr lang="en-US" altLang="el-GR" sz="2200" dirty="0" smtClean="0">
                <a:solidFill>
                  <a:srgbClr val="FF0000"/>
                </a:solidFill>
              </a:rPr>
              <a:t>hard to maintain</a:t>
            </a:r>
          </a:p>
          <a:p>
            <a:pPr marL="839788" lvl="1" indent="-495300" eaLnBrk="1" hangingPunct="1">
              <a:lnSpc>
                <a:spcPct val="130000"/>
              </a:lnSpc>
            </a:pPr>
            <a:r>
              <a:rPr lang="en-US" altLang="el-GR" sz="2200" dirty="0" smtClean="0">
                <a:solidFill>
                  <a:srgbClr val="FF0000"/>
                </a:solidFill>
              </a:rPr>
              <a:t>hard to reuse code</a:t>
            </a:r>
          </a:p>
          <a:p>
            <a:pPr marL="839788" lvl="1" indent="-495300" eaLnBrk="1" hangingPunct="1">
              <a:lnSpc>
                <a:spcPct val="130000"/>
              </a:lnSpc>
            </a:pPr>
            <a:r>
              <a:rPr lang="en-US" altLang="el-GR" sz="2200" dirty="0" smtClean="0">
                <a:solidFill>
                  <a:srgbClr val="FF0000"/>
                </a:solidFill>
              </a:rPr>
              <a:t>hard to understand for web page authors</a:t>
            </a:r>
          </a:p>
          <a:p>
            <a:pPr marL="571500" indent="-571500" eaLnBrk="1" hangingPunct="1">
              <a:lnSpc>
                <a:spcPct val="130000"/>
              </a:lnSpc>
            </a:pPr>
            <a:r>
              <a:rPr lang="en-US" altLang="el-GR" sz="2600" dirty="0" smtClean="0"/>
              <a:t>Not recommended for relatively sophisticated Web applications</a:t>
            </a:r>
          </a:p>
          <a:p>
            <a:pPr marL="839788" lvl="1" indent="-495300" eaLnBrk="1" hangingPunct="1">
              <a:lnSpc>
                <a:spcPct val="130000"/>
              </a:lnSpc>
            </a:pPr>
            <a:r>
              <a:rPr lang="en-US" altLang="el-GR" sz="2200" dirty="0" smtClean="0">
                <a:solidFill>
                  <a:srgbClr val="FF0000"/>
                </a:solidFill>
              </a:rPr>
              <a:t>weak separation between contents and presentation</a:t>
            </a:r>
          </a:p>
        </p:txBody>
      </p:sp>
    </p:spTree>
    <p:extLst>
      <p:ext uri="{BB962C8B-B14F-4D97-AF65-F5344CB8AC3E}">
        <p14:creationId xmlns:p14="http://schemas.microsoft.com/office/powerpoint/2010/main" val="9258488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l-GR" dirty="0" smtClean="0"/>
              <a:t>(b) Call Java code indirectly</a:t>
            </a:r>
            <a:endParaRPr lang="el-GR" altLang="el-GR" b="0" dirty="0" smtClean="0"/>
          </a:p>
        </p:txBody>
      </p:sp>
      <p:sp>
        <p:nvSpPr>
          <p:cNvPr id="66563" name="Rectangle 3"/>
          <p:cNvSpPr>
            <a:spLocks noGrp="1" noChangeArrowheads="1"/>
          </p:cNvSpPr>
          <p:nvPr>
            <p:ph idx="1"/>
          </p:nvPr>
        </p:nvSpPr>
        <p:spPr/>
        <p:txBody>
          <a:bodyPr>
            <a:normAutofit lnSpcReduction="10000"/>
          </a:bodyPr>
          <a:lstStyle/>
          <a:p>
            <a:pPr marL="571500" indent="-571500" eaLnBrk="1" hangingPunct="1">
              <a:lnSpc>
                <a:spcPct val="130000"/>
              </a:lnSpc>
            </a:pPr>
            <a:r>
              <a:rPr lang="en-US" altLang="el-GR" sz="2600" dirty="0" smtClean="0">
                <a:solidFill>
                  <a:schemeClr val="tx2">
                    <a:lumMod val="40000"/>
                    <a:lumOff val="60000"/>
                  </a:schemeClr>
                </a:solidFill>
              </a:rPr>
              <a:t>Develop separate utility classes</a:t>
            </a:r>
          </a:p>
          <a:p>
            <a:pPr marL="571500" indent="-571500" eaLnBrk="1" hangingPunct="1">
              <a:lnSpc>
                <a:spcPct val="130000"/>
              </a:lnSpc>
            </a:pPr>
            <a:r>
              <a:rPr lang="en-US" altLang="el-GR" sz="2600" dirty="0" smtClean="0">
                <a:solidFill>
                  <a:schemeClr val="tx2">
                    <a:lumMod val="40000"/>
                    <a:lumOff val="60000"/>
                  </a:schemeClr>
                </a:solidFill>
              </a:rPr>
              <a:t>Insert into JSP page only the Java code needed to invoke the utility classes</a:t>
            </a:r>
          </a:p>
          <a:p>
            <a:pPr marL="839788" lvl="1" indent="-495300" eaLnBrk="1" hangingPunct="1">
              <a:lnSpc>
                <a:spcPct val="130000"/>
              </a:lnSpc>
            </a:pPr>
            <a:r>
              <a:rPr lang="en-US" altLang="el-GR" sz="2200" dirty="0" smtClean="0">
                <a:solidFill>
                  <a:srgbClr val="FF0000"/>
                </a:solidFill>
              </a:rPr>
              <a:t>Better separation</a:t>
            </a:r>
            <a:r>
              <a:rPr lang="en-US" altLang="el-GR" sz="2200" dirty="0" smtClean="0"/>
              <a:t> of contents generation from presentation logic than the previous method</a:t>
            </a:r>
          </a:p>
          <a:p>
            <a:pPr marL="839788" lvl="1" indent="-495300" eaLnBrk="1" hangingPunct="1">
              <a:lnSpc>
                <a:spcPct val="130000"/>
              </a:lnSpc>
            </a:pPr>
            <a:r>
              <a:rPr lang="en-US" altLang="el-GR" sz="2200" dirty="0" smtClean="0">
                <a:solidFill>
                  <a:srgbClr val="FF0000"/>
                </a:solidFill>
              </a:rPr>
              <a:t>Better reusability and maintainability</a:t>
            </a:r>
            <a:r>
              <a:rPr lang="en-US" altLang="el-GR" sz="2200" dirty="0" smtClean="0"/>
              <a:t> than the previous method</a:t>
            </a:r>
          </a:p>
          <a:p>
            <a:pPr marL="839788" lvl="1" indent="-495300" eaLnBrk="1" hangingPunct="1">
              <a:lnSpc>
                <a:spcPct val="130000"/>
              </a:lnSpc>
            </a:pPr>
            <a:r>
              <a:rPr lang="en-US" altLang="el-GR" sz="2200" dirty="0" smtClean="0">
                <a:solidFill>
                  <a:srgbClr val="FF0000"/>
                </a:solidFill>
              </a:rPr>
              <a:t>Still weak separation</a:t>
            </a:r>
            <a:r>
              <a:rPr lang="en-US" altLang="el-GR" sz="2200" dirty="0" smtClean="0"/>
              <a:t> between contents and presentation, however</a:t>
            </a:r>
          </a:p>
        </p:txBody>
      </p:sp>
    </p:spTree>
    <p:extLst>
      <p:ext uri="{BB962C8B-B14F-4D97-AF65-F5344CB8AC3E}">
        <p14:creationId xmlns:p14="http://schemas.microsoft.com/office/powerpoint/2010/main" val="35952086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l-GR" dirty="0" smtClean="0"/>
              <a:t>(c) Use JavaBeans</a:t>
            </a:r>
            <a:endParaRPr lang="el-GR" altLang="el-GR" b="0" dirty="0" smtClean="0"/>
          </a:p>
        </p:txBody>
      </p:sp>
      <p:sp>
        <p:nvSpPr>
          <p:cNvPr id="67587" name="Rectangle 3"/>
          <p:cNvSpPr>
            <a:spLocks noGrp="1" noChangeArrowheads="1"/>
          </p:cNvSpPr>
          <p:nvPr>
            <p:ph idx="1"/>
          </p:nvPr>
        </p:nvSpPr>
        <p:spPr/>
        <p:txBody>
          <a:bodyPr/>
          <a:lstStyle/>
          <a:p>
            <a:pPr marL="571500" indent="-571500" eaLnBrk="1" hangingPunct="1">
              <a:lnSpc>
                <a:spcPct val="130000"/>
              </a:lnSpc>
            </a:pPr>
            <a:r>
              <a:rPr lang="en-US" altLang="el-GR" sz="2600" dirty="0" smtClean="0">
                <a:solidFill>
                  <a:schemeClr val="tx2">
                    <a:lumMod val="40000"/>
                    <a:lumOff val="60000"/>
                  </a:schemeClr>
                </a:solidFill>
              </a:rPr>
              <a:t>Develop utility classes in the form of JavaBeans</a:t>
            </a:r>
          </a:p>
          <a:p>
            <a:pPr marL="571500" indent="-571500" eaLnBrk="1" hangingPunct="1">
              <a:lnSpc>
                <a:spcPct val="130000"/>
              </a:lnSpc>
            </a:pPr>
            <a:r>
              <a:rPr lang="en-US" altLang="el-GR" sz="2600" dirty="0" smtClean="0"/>
              <a:t>Leverage </a:t>
            </a:r>
            <a:r>
              <a:rPr lang="en-US" altLang="el-GR" sz="2600" dirty="0" smtClean="0">
                <a:solidFill>
                  <a:srgbClr val="006600"/>
                </a:solidFill>
              </a:rPr>
              <a:t>built-in JSP facility of creating JavaBeans instances, getting and setting JavaBeans properties</a:t>
            </a:r>
          </a:p>
          <a:p>
            <a:pPr marL="839788" lvl="1" indent="-495300" eaLnBrk="1" hangingPunct="1">
              <a:lnSpc>
                <a:spcPct val="130000"/>
              </a:lnSpc>
            </a:pPr>
            <a:r>
              <a:rPr lang="en-US" altLang="el-GR" sz="2500" dirty="0" smtClean="0"/>
              <a:t>Use JSP element syntax</a:t>
            </a:r>
          </a:p>
          <a:p>
            <a:pPr marL="571500" indent="-571500" eaLnBrk="1" hangingPunct="1">
              <a:lnSpc>
                <a:spcPct val="130000"/>
              </a:lnSpc>
            </a:pPr>
            <a:r>
              <a:rPr lang="en-US" altLang="el-GR" sz="2600" dirty="0" smtClean="0">
                <a:solidFill>
                  <a:srgbClr val="FF0000"/>
                </a:solidFill>
              </a:rPr>
              <a:t>Easier</a:t>
            </a:r>
            <a:r>
              <a:rPr lang="en-US" altLang="el-GR" sz="2600" dirty="0" smtClean="0"/>
              <a:t> to use for web page authors</a:t>
            </a:r>
          </a:p>
          <a:p>
            <a:pPr marL="571500" indent="-571500" eaLnBrk="1" hangingPunct="1">
              <a:lnSpc>
                <a:spcPct val="130000"/>
              </a:lnSpc>
            </a:pPr>
            <a:r>
              <a:rPr lang="en-US" altLang="el-GR" sz="2600" dirty="0" smtClean="0">
                <a:solidFill>
                  <a:srgbClr val="FF0000"/>
                </a:solidFill>
              </a:rPr>
              <a:t>Better reusability and maintainability</a:t>
            </a:r>
            <a:r>
              <a:rPr lang="en-US" altLang="el-GR" sz="2600" dirty="0" smtClean="0"/>
              <a:t> than the previous method</a:t>
            </a:r>
          </a:p>
        </p:txBody>
      </p:sp>
    </p:spTree>
    <p:extLst>
      <p:ext uri="{BB962C8B-B14F-4D97-AF65-F5344CB8AC3E}">
        <p14:creationId xmlns:p14="http://schemas.microsoft.com/office/powerpoint/2010/main" val="320500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l-GR" dirty="0" smtClean="0"/>
              <a:t>(d) Develop/Use Custom Tags</a:t>
            </a:r>
            <a:endParaRPr lang="el-GR" altLang="el-GR" b="0" dirty="0" smtClean="0"/>
          </a:p>
        </p:txBody>
      </p:sp>
      <p:sp>
        <p:nvSpPr>
          <p:cNvPr id="68611" name="Rectangle 3"/>
          <p:cNvSpPr>
            <a:spLocks noGrp="1" noChangeArrowheads="1"/>
          </p:cNvSpPr>
          <p:nvPr>
            <p:ph idx="1"/>
          </p:nvPr>
        </p:nvSpPr>
        <p:spPr/>
        <p:txBody>
          <a:bodyPr/>
          <a:lstStyle/>
          <a:p>
            <a:pPr marL="571500" indent="-571500" eaLnBrk="1" hangingPunct="1">
              <a:lnSpc>
                <a:spcPct val="150000"/>
              </a:lnSpc>
              <a:spcBef>
                <a:spcPct val="0"/>
              </a:spcBef>
            </a:pPr>
            <a:r>
              <a:rPr lang="en-US" altLang="el-GR" sz="2600" dirty="0" smtClean="0">
                <a:solidFill>
                  <a:schemeClr val="tx2">
                    <a:lumMod val="40000"/>
                    <a:lumOff val="60000"/>
                  </a:schemeClr>
                </a:solidFill>
              </a:rPr>
              <a:t>Develop sophisticated components called custom tags</a:t>
            </a:r>
          </a:p>
          <a:p>
            <a:pPr marL="839788" lvl="1" indent="-495300" eaLnBrk="1" hangingPunct="1">
              <a:lnSpc>
                <a:spcPct val="150000"/>
              </a:lnSpc>
              <a:spcBef>
                <a:spcPct val="0"/>
              </a:spcBef>
            </a:pPr>
            <a:r>
              <a:rPr lang="en-US" altLang="el-GR" sz="2500" dirty="0" smtClean="0"/>
              <a:t>Custom tags are specifically designed for JSP</a:t>
            </a:r>
          </a:p>
          <a:p>
            <a:pPr marL="571500" indent="-571500" eaLnBrk="1" hangingPunct="1">
              <a:lnSpc>
                <a:spcPct val="150000"/>
              </a:lnSpc>
              <a:spcBef>
                <a:spcPct val="0"/>
              </a:spcBef>
            </a:pPr>
            <a:r>
              <a:rPr lang="en-US" altLang="el-GR" sz="2600" dirty="0" smtClean="0"/>
              <a:t>More powerful than JavaBeans component</a:t>
            </a:r>
          </a:p>
          <a:p>
            <a:pPr marL="839788" lvl="1" indent="-495300" eaLnBrk="1" hangingPunct="1">
              <a:lnSpc>
                <a:spcPct val="150000"/>
              </a:lnSpc>
              <a:spcBef>
                <a:spcPct val="0"/>
              </a:spcBef>
            </a:pPr>
            <a:r>
              <a:rPr lang="en-US" altLang="el-GR" sz="2500" dirty="0" smtClean="0"/>
              <a:t>More than just getter and setter methods</a:t>
            </a:r>
          </a:p>
          <a:p>
            <a:pPr marL="571500" indent="-571500" eaLnBrk="1" hangingPunct="1">
              <a:lnSpc>
                <a:spcPct val="150000"/>
              </a:lnSpc>
              <a:spcBef>
                <a:spcPct val="0"/>
              </a:spcBef>
            </a:pPr>
            <a:r>
              <a:rPr lang="en-US" altLang="el-GR" sz="2600" dirty="0" smtClean="0">
                <a:solidFill>
                  <a:srgbClr val="FF0000"/>
                </a:solidFill>
              </a:rPr>
              <a:t>reusability, maintainability, robustness</a:t>
            </a:r>
          </a:p>
          <a:p>
            <a:pPr marL="571500" indent="-571500" eaLnBrk="1" hangingPunct="1">
              <a:lnSpc>
                <a:spcPct val="150000"/>
              </a:lnSpc>
              <a:spcBef>
                <a:spcPct val="0"/>
              </a:spcBef>
            </a:pPr>
            <a:r>
              <a:rPr lang="en-US" altLang="el-GR" sz="2600" dirty="0" smtClean="0"/>
              <a:t>Development of custom tags is </a:t>
            </a:r>
            <a:r>
              <a:rPr lang="en-US" altLang="el-GR" sz="2600" dirty="0" smtClean="0">
                <a:solidFill>
                  <a:srgbClr val="FF0000"/>
                </a:solidFill>
              </a:rPr>
              <a:t>more difficult</a:t>
            </a:r>
            <a:r>
              <a:rPr lang="en-US" altLang="el-GR" sz="2600" dirty="0" smtClean="0"/>
              <a:t> than creating JavaBeans, however</a:t>
            </a:r>
          </a:p>
        </p:txBody>
      </p:sp>
    </p:spTree>
    <p:extLst>
      <p:ext uri="{BB962C8B-B14F-4D97-AF65-F5344CB8AC3E}">
        <p14:creationId xmlns:p14="http://schemas.microsoft.com/office/powerpoint/2010/main" val="224037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l-GR" dirty="0" smtClean="0"/>
              <a:t>(e) 3rd-p Custom tags or JSTL</a:t>
            </a:r>
            <a:endParaRPr lang="el-GR" altLang="el-GR" b="0" dirty="0" smtClean="0"/>
          </a:p>
        </p:txBody>
      </p:sp>
      <p:sp>
        <p:nvSpPr>
          <p:cNvPr id="69635" name="Rectangle 3"/>
          <p:cNvSpPr>
            <a:spLocks noGrp="1" noChangeArrowheads="1"/>
          </p:cNvSpPr>
          <p:nvPr>
            <p:ph idx="1"/>
          </p:nvPr>
        </p:nvSpPr>
        <p:spPr/>
        <p:txBody>
          <a:bodyPr>
            <a:normAutofit lnSpcReduction="10000"/>
          </a:bodyPr>
          <a:lstStyle/>
          <a:p>
            <a:pPr marL="571500" indent="-571500" eaLnBrk="1" hangingPunct="1">
              <a:lnSpc>
                <a:spcPct val="120000"/>
              </a:lnSpc>
            </a:pPr>
            <a:r>
              <a:rPr lang="en-US" altLang="el-GR" sz="2600" dirty="0" smtClean="0"/>
              <a:t>There are many open source and commercial custom tags available</a:t>
            </a:r>
          </a:p>
          <a:p>
            <a:pPr marL="839788" lvl="1" indent="-495300" eaLnBrk="1" hangingPunct="1">
              <a:lnSpc>
                <a:spcPct val="120000"/>
              </a:lnSpc>
            </a:pPr>
            <a:r>
              <a:rPr lang="en-US" altLang="el-GR" sz="2500" dirty="0" smtClean="0"/>
              <a:t>Apache Struts</a:t>
            </a:r>
          </a:p>
          <a:p>
            <a:pPr marL="571500" indent="-571500" eaLnBrk="1" hangingPunct="1">
              <a:lnSpc>
                <a:spcPct val="120000"/>
              </a:lnSpc>
            </a:pPr>
            <a:r>
              <a:rPr lang="en-US" altLang="el-GR" sz="2600" dirty="0" smtClean="0">
                <a:solidFill>
                  <a:schemeClr val="tx2">
                    <a:lumMod val="40000"/>
                    <a:lumOff val="60000"/>
                  </a:schemeClr>
                </a:solidFill>
              </a:rPr>
              <a:t>JSTL</a:t>
            </a:r>
            <a:r>
              <a:rPr lang="en-US" altLang="el-GR" sz="2600" dirty="0" smtClean="0"/>
              <a:t> (JSP Standard Tag Library) </a:t>
            </a:r>
            <a:r>
              <a:rPr lang="en-US" altLang="el-GR" sz="2600" dirty="0" smtClean="0">
                <a:solidFill>
                  <a:schemeClr val="tx2">
                    <a:lumMod val="40000"/>
                    <a:lumOff val="60000"/>
                  </a:schemeClr>
                </a:solidFill>
              </a:rPr>
              <a:t>standardize</a:t>
            </a:r>
            <a:r>
              <a:rPr lang="en-US" altLang="el-GR" sz="2600" dirty="0" smtClean="0"/>
              <a:t> the set of custom tags that should be available over Java EE platform at a minimum</a:t>
            </a:r>
          </a:p>
          <a:p>
            <a:pPr marL="839788" lvl="1" indent="-495300" eaLnBrk="1" hangingPunct="1">
              <a:lnSpc>
                <a:spcPct val="120000"/>
              </a:lnSpc>
            </a:pPr>
            <a:r>
              <a:rPr lang="en-US" altLang="el-GR" sz="2500" dirty="0" smtClean="0"/>
              <a:t>As a developer or deployer, you can be assured that a standard set of custom tags are already present in Java EE compliant platform (J2EE 1.3 and after)</a:t>
            </a:r>
          </a:p>
        </p:txBody>
      </p:sp>
    </p:spTree>
    <p:extLst>
      <p:ext uri="{BB962C8B-B14F-4D97-AF65-F5344CB8AC3E}">
        <p14:creationId xmlns:p14="http://schemas.microsoft.com/office/powerpoint/2010/main" val="3298388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l-GR" dirty="0" smtClean="0"/>
              <a:t>(f) Design/Use MVC Design Pattern</a:t>
            </a:r>
            <a:endParaRPr lang="el-GR" altLang="el-GR" b="0" dirty="0" smtClean="0"/>
          </a:p>
        </p:txBody>
      </p:sp>
      <p:sp>
        <p:nvSpPr>
          <p:cNvPr id="70659" name="Rectangle 3"/>
          <p:cNvSpPr>
            <a:spLocks noGrp="1" noChangeArrowheads="1"/>
          </p:cNvSpPr>
          <p:nvPr>
            <p:ph idx="1"/>
          </p:nvPr>
        </p:nvSpPr>
        <p:spPr/>
        <p:txBody>
          <a:bodyPr/>
          <a:lstStyle/>
          <a:p>
            <a:pPr marL="571500" indent="-571500" eaLnBrk="1" hangingPunct="1">
              <a:lnSpc>
                <a:spcPct val="140000"/>
              </a:lnSpc>
            </a:pPr>
            <a:r>
              <a:rPr lang="en-US" altLang="el-GR" sz="2600" dirty="0" smtClean="0"/>
              <a:t>Follow </a:t>
            </a:r>
            <a:r>
              <a:rPr lang="en-US" altLang="el-GR" sz="2600" dirty="0" smtClean="0">
                <a:solidFill>
                  <a:srgbClr val="FF0000"/>
                </a:solidFill>
              </a:rPr>
              <a:t>MVC</a:t>
            </a:r>
            <a:r>
              <a:rPr lang="en-US" altLang="el-GR" sz="2600" dirty="0" smtClean="0"/>
              <a:t> design pattern</a:t>
            </a:r>
          </a:p>
          <a:p>
            <a:pPr marL="839788" lvl="1" indent="-495300" eaLnBrk="1" hangingPunct="1">
              <a:lnSpc>
                <a:spcPct val="140000"/>
              </a:lnSpc>
            </a:pPr>
            <a:r>
              <a:rPr lang="en-US" altLang="el-GR" sz="2500" dirty="0" smtClean="0">
                <a:solidFill>
                  <a:srgbClr val="FF0000"/>
                </a:solidFill>
              </a:rPr>
              <a:t>Model</a:t>
            </a:r>
            <a:r>
              <a:rPr lang="en-US" altLang="el-GR" sz="2500" dirty="0" smtClean="0"/>
              <a:t> using some model technologies</a:t>
            </a:r>
          </a:p>
          <a:p>
            <a:pPr marL="839788" lvl="1" indent="-495300" eaLnBrk="1" hangingPunct="1">
              <a:lnSpc>
                <a:spcPct val="140000"/>
              </a:lnSpc>
            </a:pPr>
            <a:r>
              <a:rPr lang="en-US" altLang="el-GR" sz="2500" dirty="0" smtClean="0">
                <a:solidFill>
                  <a:srgbClr val="FF0000"/>
                </a:solidFill>
              </a:rPr>
              <a:t>View</a:t>
            </a:r>
            <a:r>
              <a:rPr lang="en-US" altLang="el-GR" sz="2500" dirty="0" smtClean="0"/>
              <a:t> using JSP</a:t>
            </a:r>
          </a:p>
          <a:p>
            <a:pPr marL="839788" lvl="1" indent="-495300" eaLnBrk="1" hangingPunct="1">
              <a:lnSpc>
                <a:spcPct val="140000"/>
              </a:lnSpc>
            </a:pPr>
            <a:r>
              <a:rPr lang="en-US" altLang="el-GR" sz="2500" dirty="0" smtClean="0">
                <a:solidFill>
                  <a:srgbClr val="FF0000"/>
                </a:solidFill>
              </a:rPr>
              <a:t>Controller</a:t>
            </a:r>
            <a:r>
              <a:rPr lang="en-US" altLang="el-GR" sz="2500" dirty="0" smtClean="0"/>
              <a:t> using Servlet</a:t>
            </a:r>
          </a:p>
          <a:p>
            <a:pPr marL="571500" indent="-571500" eaLnBrk="1" hangingPunct="1">
              <a:lnSpc>
                <a:spcPct val="140000"/>
              </a:lnSpc>
            </a:pPr>
            <a:r>
              <a:rPr lang="en-US" altLang="el-GR" sz="2600" dirty="0" smtClean="0"/>
              <a:t>Creating and maintaining your own MVC framework is highly discouraged, however</a:t>
            </a:r>
          </a:p>
        </p:txBody>
      </p:sp>
    </p:spTree>
    <p:extLst>
      <p:ext uri="{BB962C8B-B14F-4D97-AF65-F5344CB8AC3E}">
        <p14:creationId xmlns:p14="http://schemas.microsoft.com/office/powerpoint/2010/main" val="29214106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l-GR" dirty="0" smtClean="0"/>
              <a:t>(f) MVC Design Pattern</a:t>
            </a:r>
            <a:endParaRPr lang="el-GR" altLang="el-GR" b="0" dirty="0" smtClean="0"/>
          </a:p>
        </p:txBody>
      </p:sp>
      <p:sp>
        <p:nvSpPr>
          <p:cNvPr id="71683" name="Rectangle 3"/>
          <p:cNvSpPr>
            <a:spLocks noGrp="1" noChangeArrowheads="1"/>
          </p:cNvSpPr>
          <p:nvPr>
            <p:ph idx="1"/>
          </p:nvPr>
        </p:nvSpPr>
        <p:spPr>
          <a:xfrm>
            <a:off x="467544" y="1196753"/>
            <a:ext cx="8229600" cy="3384376"/>
          </a:xfrm>
        </p:spPr>
        <p:txBody>
          <a:bodyPr/>
          <a:lstStyle/>
          <a:p>
            <a:pPr>
              <a:spcBef>
                <a:spcPct val="0"/>
              </a:spcBef>
            </a:pPr>
            <a:r>
              <a:rPr lang="el-GR" altLang="el-GR" sz="2400" dirty="0" smtClean="0"/>
              <a:t>Η </a:t>
            </a:r>
            <a:r>
              <a:rPr lang="el-GR" altLang="el-GR" sz="2400" b="1" dirty="0" smtClean="0"/>
              <a:t>MVC </a:t>
            </a:r>
            <a:r>
              <a:rPr lang="el-GR" altLang="el-GR" sz="2400" dirty="0" smtClean="0"/>
              <a:t>αρχιτεκτονική συνδυάζει servlets και JSP. </a:t>
            </a:r>
            <a:endParaRPr lang="en-US" altLang="el-GR" sz="2400" dirty="0" smtClean="0"/>
          </a:p>
          <a:p>
            <a:pPr>
              <a:spcBef>
                <a:spcPct val="0"/>
              </a:spcBef>
            </a:pPr>
            <a:r>
              <a:rPr lang="en-US" altLang="el-GR" sz="2400" dirty="0" smtClean="0"/>
              <a:t>T</a:t>
            </a:r>
            <a:r>
              <a:rPr lang="el-GR" altLang="el-GR" sz="2400" dirty="0" smtClean="0"/>
              <a:t>ο</a:t>
            </a:r>
            <a:r>
              <a:rPr lang="en-US" altLang="el-GR" sz="2400" dirty="0" smtClean="0"/>
              <a:t> </a:t>
            </a:r>
            <a:r>
              <a:rPr lang="el-GR" altLang="el-GR" sz="2400" dirty="0" smtClean="0"/>
              <a:t>servlet έχει το ρόλο του </a:t>
            </a:r>
            <a:r>
              <a:rPr lang="el-GR" altLang="el-GR" sz="2400" b="1" i="1" dirty="0" smtClean="0"/>
              <a:t>controller </a:t>
            </a:r>
            <a:endParaRPr lang="el-GR" altLang="el-GR" sz="2400" dirty="0" smtClean="0"/>
          </a:p>
          <a:p>
            <a:pPr lvl="1">
              <a:spcBef>
                <a:spcPct val="0"/>
              </a:spcBef>
            </a:pPr>
            <a:r>
              <a:rPr lang="el-GR" altLang="el-GR" sz="2000" dirty="0" smtClean="0"/>
              <a:t>επεξεργασία των</a:t>
            </a:r>
            <a:r>
              <a:rPr lang="en-US" altLang="el-GR" sz="2000" dirty="0" smtClean="0"/>
              <a:t> </a:t>
            </a:r>
            <a:r>
              <a:rPr lang="el-GR" altLang="el-GR" sz="2000" dirty="0" smtClean="0"/>
              <a:t>αιτήσεων και </a:t>
            </a:r>
          </a:p>
          <a:p>
            <a:pPr lvl="1">
              <a:spcBef>
                <a:spcPct val="0"/>
              </a:spcBef>
            </a:pPr>
            <a:r>
              <a:rPr lang="el-GR" altLang="el-GR" sz="2000" dirty="0" smtClean="0"/>
              <a:t>δημιουργία όλων των JavaBeans που χρησιμοποιούνται από τη JSP</a:t>
            </a:r>
            <a:r>
              <a:rPr lang="en-US" altLang="el-GR" sz="2000" dirty="0" smtClean="0"/>
              <a:t> </a:t>
            </a:r>
            <a:r>
              <a:rPr lang="el-GR" altLang="el-GR" sz="2000" dirty="0" smtClean="0"/>
              <a:t>σελίδα, </a:t>
            </a:r>
          </a:p>
          <a:p>
            <a:pPr lvl="1">
              <a:spcBef>
                <a:spcPct val="0"/>
              </a:spcBef>
            </a:pPr>
            <a:r>
              <a:rPr lang="el-GR" altLang="el-GR" sz="2000" dirty="0" smtClean="0"/>
              <a:t>επιλογή της κατάλληλης σελίδας. </a:t>
            </a:r>
            <a:endParaRPr lang="en-US" altLang="el-GR" sz="2000" dirty="0" smtClean="0"/>
          </a:p>
          <a:p>
            <a:pPr>
              <a:spcBef>
                <a:spcPct val="0"/>
              </a:spcBef>
            </a:pPr>
            <a:r>
              <a:rPr lang="el-GR" altLang="el-GR" sz="2400" dirty="0" smtClean="0"/>
              <a:t>Στην ίδια την JSP σελίδα</a:t>
            </a:r>
            <a:r>
              <a:rPr lang="en-US" altLang="el-GR" sz="2400" dirty="0" smtClean="0"/>
              <a:t> </a:t>
            </a:r>
            <a:r>
              <a:rPr lang="el-GR" altLang="el-GR" sz="2400" dirty="0" smtClean="0"/>
              <a:t>δεν γίνεται κάποια επεξεργασία. Ο ρόλος της είναι να ανακτήσει τα</a:t>
            </a:r>
            <a:r>
              <a:rPr lang="en-US" altLang="el-GR" sz="2400" dirty="0" smtClean="0"/>
              <a:t> </a:t>
            </a:r>
            <a:r>
              <a:rPr lang="el-GR" altLang="el-GR" sz="2400" dirty="0" smtClean="0"/>
              <a:t>στοιχεία από τα JavaBeans που έχει δημιουργήσει το servlet.</a:t>
            </a:r>
          </a:p>
        </p:txBody>
      </p:sp>
      <p:pic>
        <p:nvPicPr>
          <p:cNvPr id="71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292600"/>
            <a:ext cx="5003800"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628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23528" y="404664"/>
            <a:ext cx="8229600" cy="4525963"/>
          </a:xfrm>
        </p:spPr>
        <p:txBody>
          <a:bodyPr/>
          <a:lstStyle/>
          <a:p>
            <a:pPr>
              <a:lnSpc>
                <a:spcPct val="80000"/>
              </a:lnSpc>
              <a:buFont typeface="Wingdings" pitchFamily="2" charset="2"/>
              <a:buNone/>
            </a:pPr>
            <a:r>
              <a:rPr lang="el-GR" altLang="el-GR" sz="1600" dirty="0" smtClean="0">
                <a:latin typeface="Courier New" pitchFamily="49" charset="0"/>
              </a:rPr>
              <a:t>&lt;%@page contentType="text/html" pageEncoding="UTF-8"%&gt;</a:t>
            </a:r>
          </a:p>
          <a:p>
            <a:pPr>
              <a:lnSpc>
                <a:spcPct val="80000"/>
              </a:lnSpc>
              <a:buFont typeface="Wingdings" pitchFamily="2" charset="2"/>
              <a:buNone/>
            </a:pPr>
            <a:r>
              <a:rPr lang="el-GR" altLang="el-GR" sz="1600" dirty="0" smtClean="0">
                <a:latin typeface="Courier New" pitchFamily="49" charset="0"/>
              </a:rPr>
              <a:t>&lt;!DOCTYPE html&gt;</a:t>
            </a:r>
          </a:p>
          <a:p>
            <a:pPr>
              <a:lnSpc>
                <a:spcPct val="80000"/>
              </a:lnSpc>
              <a:buFont typeface="Wingdings" pitchFamily="2" charset="2"/>
              <a:buNone/>
            </a:pPr>
            <a:r>
              <a:rPr lang="el-GR" altLang="el-GR" sz="1600" dirty="0" smtClean="0">
                <a:latin typeface="Courier New" pitchFamily="49" charset="0"/>
              </a:rPr>
              <a:t>&lt;html&gt;</a:t>
            </a:r>
          </a:p>
          <a:p>
            <a:pPr>
              <a:lnSpc>
                <a:spcPct val="80000"/>
              </a:lnSpc>
              <a:buFont typeface="Wingdings" pitchFamily="2" charset="2"/>
              <a:buNone/>
            </a:pPr>
            <a:r>
              <a:rPr lang="el-GR" altLang="el-GR" sz="1600" dirty="0" smtClean="0">
                <a:latin typeface="Courier New" pitchFamily="49" charset="0"/>
              </a:rPr>
              <a:t>    &lt;head&gt;</a:t>
            </a:r>
          </a:p>
          <a:p>
            <a:pPr>
              <a:lnSpc>
                <a:spcPct val="80000"/>
              </a:lnSpc>
              <a:buFont typeface="Wingdings" pitchFamily="2" charset="2"/>
              <a:buNone/>
            </a:pPr>
            <a:r>
              <a:rPr lang="el-GR" altLang="el-GR" sz="1600" dirty="0" smtClean="0">
                <a:latin typeface="Courier New" pitchFamily="49" charset="0"/>
              </a:rPr>
              <a:t>        &lt;meta http-equiv="Content-Type" content="text/html; charset=UTF-8"&gt;</a:t>
            </a:r>
          </a:p>
          <a:p>
            <a:pPr>
              <a:lnSpc>
                <a:spcPct val="80000"/>
              </a:lnSpc>
              <a:buFont typeface="Wingdings" pitchFamily="2" charset="2"/>
              <a:buNone/>
            </a:pPr>
            <a:r>
              <a:rPr lang="el-GR" altLang="el-GR" sz="1600" dirty="0" smtClean="0">
                <a:latin typeface="Courier New" pitchFamily="49" charset="0"/>
              </a:rPr>
              <a:t>        &lt;title&gt;JSP Page&lt;/title&gt;</a:t>
            </a:r>
          </a:p>
          <a:p>
            <a:pPr>
              <a:lnSpc>
                <a:spcPct val="80000"/>
              </a:lnSpc>
              <a:buFont typeface="Wingdings" pitchFamily="2" charset="2"/>
              <a:buNone/>
            </a:pPr>
            <a:r>
              <a:rPr lang="el-GR" altLang="el-GR" sz="1600" dirty="0" smtClean="0">
                <a:latin typeface="Courier New" pitchFamily="49" charset="0"/>
              </a:rPr>
              <a:t>    &lt;/head&gt;</a:t>
            </a:r>
          </a:p>
          <a:p>
            <a:pPr>
              <a:lnSpc>
                <a:spcPct val="80000"/>
              </a:lnSpc>
              <a:buFont typeface="Wingdings" pitchFamily="2" charset="2"/>
              <a:buNone/>
            </a:pPr>
            <a:r>
              <a:rPr lang="el-GR" altLang="el-GR" sz="1600" dirty="0" smtClean="0">
                <a:latin typeface="Courier New" pitchFamily="49" charset="0"/>
              </a:rPr>
              <a:t>    &lt;body&gt;</a:t>
            </a:r>
          </a:p>
          <a:p>
            <a:pPr>
              <a:lnSpc>
                <a:spcPct val="80000"/>
              </a:lnSpc>
              <a:buFont typeface="Wingdings" pitchFamily="2" charset="2"/>
              <a:buNone/>
            </a:pPr>
            <a:r>
              <a:rPr lang="el-GR" altLang="el-GR" sz="1600" dirty="0" smtClean="0">
                <a:latin typeface="Courier New" pitchFamily="49" charset="0"/>
              </a:rPr>
              <a:t>        &lt;h1&gt;Hello World!&lt;/h1&gt;</a:t>
            </a:r>
          </a:p>
          <a:p>
            <a:pPr>
              <a:lnSpc>
                <a:spcPct val="80000"/>
              </a:lnSpc>
              <a:buFont typeface="Wingdings" pitchFamily="2" charset="2"/>
              <a:buNone/>
            </a:pPr>
            <a:r>
              <a:rPr lang="el-GR" altLang="el-GR" sz="1600" dirty="0" smtClean="0">
                <a:latin typeface="Courier New" pitchFamily="49" charset="0"/>
              </a:rPr>
              <a:t>        &lt;br/&gt;Your name is: </a:t>
            </a:r>
            <a:r>
              <a:rPr lang="el-GR" altLang="el-GR" sz="1600" dirty="0" smtClean="0">
                <a:solidFill>
                  <a:srgbClr val="FF0000"/>
                </a:solidFill>
                <a:latin typeface="Courier New" pitchFamily="49" charset="0"/>
              </a:rPr>
              <a:t>&lt;%= request.getParameter("myName") %&gt;</a:t>
            </a:r>
          </a:p>
          <a:p>
            <a:pPr>
              <a:lnSpc>
                <a:spcPct val="80000"/>
              </a:lnSpc>
              <a:buFont typeface="Wingdings" pitchFamily="2" charset="2"/>
              <a:buNone/>
            </a:pPr>
            <a:r>
              <a:rPr lang="el-GR" altLang="el-GR" sz="1600" dirty="0" smtClean="0">
                <a:latin typeface="Courier New" pitchFamily="49" charset="0"/>
              </a:rPr>
              <a:t>        &lt;br/&gt;Again, your name is:</a:t>
            </a:r>
          </a:p>
          <a:p>
            <a:pPr>
              <a:lnSpc>
                <a:spcPct val="80000"/>
              </a:lnSpc>
              <a:buFont typeface="Wingdings" pitchFamily="2" charset="2"/>
              <a:buNone/>
            </a:pPr>
            <a:r>
              <a:rPr lang="el-GR" altLang="el-GR" sz="1600" dirty="0" smtClean="0">
                <a:latin typeface="Courier New" pitchFamily="49" charset="0"/>
              </a:rPr>
              <a:t>        </a:t>
            </a:r>
            <a:r>
              <a:rPr lang="el-GR" altLang="el-GR" sz="1600" dirty="0" smtClean="0">
                <a:solidFill>
                  <a:srgbClr val="FF0000"/>
                </a:solidFill>
                <a:latin typeface="Courier New" pitchFamily="49" charset="0"/>
              </a:rPr>
              <a:t>&lt;%</a:t>
            </a:r>
          </a:p>
          <a:p>
            <a:pPr>
              <a:lnSpc>
                <a:spcPct val="80000"/>
              </a:lnSpc>
              <a:buFont typeface="Wingdings" pitchFamily="2" charset="2"/>
              <a:buNone/>
            </a:pPr>
            <a:r>
              <a:rPr lang="el-GR" altLang="el-GR" sz="1600" dirty="0" smtClean="0">
                <a:solidFill>
                  <a:srgbClr val="FF0000"/>
                </a:solidFill>
                <a:latin typeface="Courier New" pitchFamily="49" charset="0"/>
              </a:rPr>
              <a:t>            String myNameParam = request.getParameter("myName");</a:t>
            </a:r>
          </a:p>
          <a:p>
            <a:pPr>
              <a:lnSpc>
                <a:spcPct val="80000"/>
              </a:lnSpc>
              <a:buFont typeface="Wingdings" pitchFamily="2" charset="2"/>
              <a:buNone/>
            </a:pPr>
            <a:r>
              <a:rPr lang="el-GR" altLang="el-GR" sz="1600" dirty="0" smtClean="0">
                <a:solidFill>
                  <a:srgbClr val="FF0000"/>
                </a:solidFill>
                <a:latin typeface="Courier New" pitchFamily="49" charset="0"/>
              </a:rPr>
              <a:t>            out.println(myNameParam);</a:t>
            </a:r>
          </a:p>
          <a:p>
            <a:pPr>
              <a:lnSpc>
                <a:spcPct val="80000"/>
              </a:lnSpc>
              <a:buFont typeface="Wingdings" pitchFamily="2" charset="2"/>
              <a:buNone/>
            </a:pPr>
            <a:r>
              <a:rPr lang="el-GR" altLang="el-GR" sz="1600" dirty="0" smtClean="0">
                <a:solidFill>
                  <a:srgbClr val="FF0000"/>
                </a:solidFill>
                <a:latin typeface="Courier New" pitchFamily="49" charset="0"/>
              </a:rPr>
              <a:t>        %&gt;</a:t>
            </a:r>
          </a:p>
          <a:p>
            <a:pPr>
              <a:lnSpc>
                <a:spcPct val="80000"/>
              </a:lnSpc>
              <a:buFont typeface="Wingdings" pitchFamily="2" charset="2"/>
              <a:buNone/>
            </a:pPr>
            <a:r>
              <a:rPr lang="el-GR" altLang="el-GR" sz="1600" dirty="0" smtClean="0">
                <a:latin typeface="Courier New" pitchFamily="49" charset="0"/>
              </a:rPr>
              <a:t>    &lt;/body&gt;</a:t>
            </a:r>
          </a:p>
          <a:p>
            <a:pPr>
              <a:lnSpc>
                <a:spcPct val="80000"/>
              </a:lnSpc>
              <a:buFont typeface="Wingdings" pitchFamily="2" charset="2"/>
              <a:buNone/>
            </a:pPr>
            <a:r>
              <a:rPr lang="el-GR" altLang="el-GR" sz="1600" dirty="0" smtClean="0">
                <a:latin typeface="Courier New" pitchFamily="49" charset="0"/>
              </a:rPr>
              <a:t>&lt;/html&gt;</a:t>
            </a:r>
          </a:p>
        </p:txBody>
      </p:sp>
      <p:pic>
        <p:nvPicPr>
          <p:cNvPr id="184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49725"/>
            <a:ext cx="3714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8241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altLang="el-GR" dirty="0" smtClean="0"/>
              <a:t>(g) Use Proven MVC Model2</a:t>
            </a:r>
            <a:br>
              <a:rPr lang="en-US" altLang="el-GR" dirty="0" smtClean="0"/>
            </a:br>
            <a:r>
              <a:rPr lang="en-US" altLang="el-GR" dirty="0" smtClean="0"/>
              <a:t>Frameworks</a:t>
            </a:r>
            <a:endParaRPr lang="el-GR" altLang="el-GR" b="0" dirty="0" smtClean="0"/>
          </a:p>
        </p:txBody>
      </p:sp>
      <p:sp>
        <p:nvSpPr>
          <p:cNvPr id="72707" name="Rectangle 3"/>
          <p:cNvSpPr>
            <a:spLocks noGrp="1" noChangeArrowheads="1"/>
          </p:cNvSpPr>
          <p:nvPr>
            <p:ph idx="1"/>
          </p:nvPr>
        </p:nvSpPr>
        <p:spPr/>
        <p:txBody>
          <a:bodyPr/>
          <a:lstStyle/>
          <a:p>
            <a:pPr marL="571500" indent="-571500" eaLnBrk="1" hangingPunct="1">
              <a:lnSpc>
                <a:spcPct val="120000"/>
              </a:lnSpc>
            </a:pPr>
            <a:r>
              <a:rPr lang="en-US" altLang="el-GR" sz="2600" dirty="0" smtClean="0"/>
              <a:t>There are many to choose from</a:t>
            </a:r>
          </a:p>
          <a:p>
            <a:pPr marL="839788" lvl="1" indent="-495300" eaLnBrk="1" hangingPunct="1">
              <a:lnSpc>
                <a:spcPct val="120000"/>
              </a:lnSpc>
            </a:pPr>
            <a:r>
              <a:rPr lang="en-US" altLang="el-GR" sz="2500" dirty="0" smtClean="0"/>
              <a:t>Apache Struts</a:t>
            </a:r>
          </a:p>
          <a:p>
            <a:pPr marL="839788" lvl="1" indent="-495300" eaLnBrk="1" hangingPunct="1">
              <a:lnSpc>
                <a:spcPct val="120000"/>
              </a:lnSpc>
            </a:pPr>
            <a:r>
              <a:rPr lang="en-US" altLang="el-GR" sz="2500" dirty="0" smtClean="0"/>
              <a:t>JavaServer Faces (JSF)</a:t>
            </a:r>
          </a:p>
          <a:p>
            <a:pPr marL="839788" lvl="1" indent="-495300" eaLnBrk="1" hangingPunct="1">
              <a:lnSpc>
                <a:spcPct val="120000"/>
              </a:lnSpc>
            </a:pPr>
            <a:r>
              <a:rPr lang="en-US" altLang="el-GR" sz="2500" dirty="0" smtClean="0"/>
              <a:t>Spring</a:t>
            </a:r>
          </a:p>
          <a:p>
            <a:pPr marL="839788" lvl="1" indent="-495300" eaLnBrk="1" hangingPunct="1">
              <a:lnSpc>
                <a:spcPct val="120000"/>
              </a:lnSpc>
            </a:pPr>
            <a:r>
              <a:rPr lang="en-US" altLang="el-GR" sz="2500" dirty="0" smtClean="0"/>
              <a:t>and others..</a:t>
            </a:r>
          </a:p>
        </p:txBody>
      </p:sp>
    </p:spTree>
    <p:extLst>
      <p:ext uri="{BB962C8B-B14F-4D97-AF65-F5344CB8AC3E}">
        <p14:creationId xmlns:p14="http://schemas.microsoft.com/office/powerpoint/2010/main" val="29725479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l-GR" dirty="0" smtClean="0"/>
              <a:t>Web Application Design</a:t>
            </a:r>
            <a:endParaRPr lang="el-GR" altLang="el-GR" dirty="0" smtClean="0"/>
          </a:p>
        </p:txBody>
      </p:sp>
      <p:pic>
        <p:nvPicPr>
          <p:cNvPr id="3" name="Θέση περιεχομένου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0733" y="1600200"/>
            <a:ext cx="5182534" cy="4525963"/>
          </a:xfrm>
        </p:spPr>
      </p:pic>
    </p:spTree>
    <p:extLst>
      <p:ext uri="{BB962C8B-B14F-4D97-AF65-F5344CB8AC3E}">
        <p14:creationId xmlns:p14="http://schemas.microsoft.com/office/powerpoint/2010/main" val="1789852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r>
              <a:rPr lang="en-US" altLang="el-GR" dirty="0" smtClean="0"/>
              <a:t>Separate Request processing from Presentation</a:t>
            </a:r>
            <a:endParaRPr lang="el-GR" altLang="el-GR"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623" y="1600200"/>
            <a:ext cx="6084753" cy="4525963"/>
          </a:xfrm>
        </p:spPr>
      </p:pic>
    </p:spTree>
    <p:extLst>
      <p:ext uri="{BB962C8B-B14F-4D97-AF65-F5344CB8AC3E}">
        <p14:creationId xmlns:p14="http://schemas.microsoft.com/office/powerpoint/2010/main" val="34679049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4439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778857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a:xfrm>
            <a:off x="395536" y="1196752"/>
            <a:ext cx="8229600" cy="5040560"/>
          </a:xfrm>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Ιωάννης Βογιατζής 2015. Ιωάννης Βογιατζής. «Δικτυακός </a:t>
            </a:r>
            <a:r>
              <a:rPr lang="el-GR" sz="2000" dirty="0" smtClean="0"/>
              <a:t>Προγραμματισμός</a:t>
            </a:r>
            <a:r>
              <a:rPr lang="en-US" sz="2000" dirty="0" smtClean="0"/>
              <a:t> (</a:t>
            </a:r>
            <a:r>
              <a:rPr lang="el-GR" sz="2000" smtClean="0"/>
              <a:t>Θ). </a:t>
            </a:r>
            <a:r>
              <a:rPr lang="el-GR" sz="2000" dirty="0"/>
              <a:t>Ενότητα </a:t>
            </a:r>
            <a:r>
              <a:rPr lang="en-US" sz="2000" dirty="0"/>
              <a:t>6</a:t>
            </a:r>
            <a:r>
              <a:rPr lang="el-GR" sz="2000" dirty="0" smtClean="0"/>
              <a:t>: </a:t>
            </a:r>
            <a:r>
              <a:rPr lang="en-US" sz="2000" dirty="0" smtClean="0"/>
              <a:t>Java server pages</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1105073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base">
              <a:spcBef>
                <a:spcPts val="600"/>
              </a:spcBef>
              <a:spcAft>
                <a:spcPct val="0"/>
              </a:spcAft>
            </a:pPr>
            <a:r>
              <a:rPr lang="el-GR" dirty="0">
                <a:solidFill>
                  <a:prstClr val="black"/>
                </a:solidFill>
              </a:rPr>
              <a:t>[1] http://creativecommons.org/licenses/by-nc-sa/4.0/ </a:t>
            </a:r>
            <a:endParaRPr lang="en-US" dirty="0" smtClean="0">
              <a:solidFill>
                <a:prstClr val="black"/>
              </a:solidFill>
            </a:endParaRPr>
          </a:p>
          <a:p>
            <a:pPr fontAlgn="base">
              <a:spcBef>
                <a:spcPts val="600"/>
              </a:spcBef>
              <a:spcAft>
                <a:spcPct val="0"/>
              </a:spcAft>
            </a:pPr>
            <a:r>
              <a:rPr lang="el-GR" dirty="0" smtClean="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fontAlgn="base">
              <a:spcBef>
                <a:spcPts val="600"/>
              </a:spcBef>
              <a:spcAft>
                <a:spcPct val="0"/>
              </a:spcAft>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fontAlgn="base">
              <a:spcBef>
                <a:spcPts val="600"/>
              </a:spcBef>
              <a:spcAft>
                <a:spcPct val="0"/>
              </a:spcAft>
            </a:pPr>
            <a:r>
              <a:rPr lang="el-GR" dirty="0" smtClean="0">
                <a:solidFill>
                  <a:prstClr val="black"/>
                </a:solidFill>
              </a:rPr>
              <a:t>Ο </a:t>
            </a:r>
            <a:r>
              <a:rPr lang="el-GR" dirty="0">
                <a:solidFill>
                  <a:prstClr val="black"/>
                </a:solidFill>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2783656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Δεν επιτρέπεται η επαναχρησιμοποίηση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παρά μόνο εάν ζητηθεί εκ νέου άδεια από το δημιουργό.</a:t>
            </a:r>
            <a:endParaRPr lang="el-GR" sz="3200" dirty="0">
              <a:solidFill>
                <a:prstClr val="black"/>
              </a:solidFill>
            </a:endParaRPr>
          </a:p>
        </p:txBody>
      </p:sp>
      <p:sp>
        <p:nvSpPr>
          <p:cNvPr id="7" name="Rectangle 6"/>
          <p:cNvSpPr/>
          <p:nvPr/>
        </p:nvSpPr>
        <p:spPr>
          <a:xfrm>
            <a:off x="1688763" y="914631"/>
            <a:ext cx="399468" cy="400110"/>
          </a:xfrm>
          <a:prstGeom prst="rect">
            <a:avLst/>
          </a:prstGeom>
        </p:spPr>
        <p:txBody>
          <a:bodyPr wrap="none">
            <a:spAutoFit/>
          </a:bodyPr>
          <a:lstStyle/>
          <a:p>
            <a:pPr algn="r" fontAlgn="base">
              <a:spcBef>
                <a:spcPct val="0"/>
              </a:spcBef>
              <a:spcAft>
                <a:spcPct val="0"/>
              </a:spcAft>
            </a:pPr>
            <a:r>
              <a:rPr lang="en-US" sz="2000" dirty="0">
                <a:solidFill>
                  <a:prstClr val="black">
                    <a:lumMod val="75000"/>
                    <a:lumOff val="25000"/>
                  </a:prstClr>
                </a:solidFill>
              </a:rPr>
              <a:t>©</a:t>
            </a:r>
            <a:endParaRPr lang="el-GR" sz="2000" dirty="0">
              <a:solidFill>
                <a:prstClr val="black">
                  <a:lumMod val="75000"/>
                  <a:lumOff val="25000"/>
                </a:prstClr>
              </a:solidFill>
            </a:endParaRPr>
          </a:p>
        </p:txBody>
      </p:sp>
      <p:sp>
        <p:nvSpPr>
          <p:cNvPr id="8" name="Rectangle 7"/>
          <p:cNvSpPr/>
          <p:nvPr/>
        </p:nvSpPr>
        <p:spPr>
          <a:xfrm>
            <a:off x="666552" y="1360947"/>
            <a:ext cx="142167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endParaRPr lang="el-GR" dirty="0">
              <a:solidFill>
                <a:prstClr val="black">
                  <a:lumMod val="75000"/>
                  <a:lumOff val="25000"/>
                </a:prstClr>
              </a:solidFill>
            </a:endParaRPr>
          </a:p>
        </p:txBody>
      </p:sp>
      <p:sp>
        <p:nvSpPr>
          <p:cNvPr id="9" name="Rectangle 8"/>
          <p:cNvSpPr/>
          <p:nvPr/>
        </p:nvSpPr>
        <p:spPr>
          <a:xfrm>
            <a:off x="293932" y="1945722"/>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CC-BY-SA</a:t>
            </a:r>
            <a:endParaRPr lang="el-GR" dirty="0">
              <a:solidFill>
                <a:prstClr val="black">
                  <a:lumMod val="75000"/>
                  <a:lumOff val="25000"/>
                </a:prstClr>
              </a:solidFill>
            </a:endParaRPr>
          </a:p>
        </p:txBody>
      </p:sp>
      <p:sp>
        <p:nvSpPr>
          <p:cNvPr id="10" name="Rectangle 9"/>
          <p:cNvSpPr/>
          <p:nvPr/>
        </p:nvSpPr>
        <p:spPr>
          <a:xfrm>
            <a:off x="206220" y="3829842"/>
            <a:ext cx="1882011"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NC-SA</a:t>
            </a:r>
            <a:endParaRPr lang="el-GR" dirty="0">
              <a:solidFill>
                <a:prstClr val="black">
                  <a:lumMod val="75000"/>
                  <a:lumOff val="25000"/>
                </a:prstClr>
              </a:solidFill>
            </a:endParaRPr>
          </a:p>
        </p:txBody>
      </p:sp>
      <p:sp>
        <p:nvSpPr>
          <p:cNvPr id="12" name="Rectangle 11"/>
          <p:cNvSpPr/>
          <p:nvPr/>
        </p:nvSpPr>
        <p:spPr>
          <a:xfrm>
            <a:off x="261245" y="3132000"/>
            <a:ext cx="1826986"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a:t>
            </a:r>
            <a:endParaRPr lang="el-GR" dirty="0">
              <a:solidFill>
                <a:prstClr val="black">
                  <a:lumMod val="75000"/>
                  <a:lumOff val="25000"/>
                </a:prstClr>
              </a:solidFill>
            </a:endParaRPr>
          </a:p>
        </p:txBody>
      </p:sp>
      <p:sp>
        <p:nvSpPr>
          <p:cNvPr id="15" name="Rectangle 14"/>
          <p:cNvSpPr/>
          <p:nvPr/>
        </p:nvSpPr>
        <p:spPr>
          <a:xfrm>
            <a:off x="2088000" y="1404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endParaRPr>
          </a:p>
        </p:txBody>
      </p:sp>
      <p:sp>
        <p:nvSpPr>
          <p:cNvPr id="16" name="Rectangle 15"/>
          <p:cNvSpPr/>
          <p:nvPr/>
        </p:nvSpPr>
        <p:spPr>
          <a:xfrm>
            <a:off x="2088000" y="1980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endParaRPr>
          </a:p>
        </p:txBody>
      </p:sp>
      <p:sp>
        <p:nvSpPr>
          <p:cNvPr id="17" name="Rectangle 16"/>
          <p:cNvSpPr/>
          <p:nvPr/>
        </p:nvSpPr>
        <p:spPr>
          <a:xfrm>
            <a:off x="2088000" y="3168000"/>
            <a:ext cx="6624736"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r>
              <a:rPr lang="el-GR" sz="1400" dirty="0" smtClean="0">
                <a:solidFill>
                  <a:prstClr val="black">
                    <a:lumMod val="75000"/>
                    <a:lumOff val="25000"/>
                  </a:prstClr>
                </a:solidFill>
              </a:rPr>
              <a:t> </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18" name="Rectangle 17"/>
          <p:cNvSpPr/>
          <p:nvPr/>
        </p:nvSpPr>
        <p:spPr>
          <a:xfrm>
            <a:off x="2088230" y="3752897"/>
            <a:ext cx="6624736" cy="738664"/>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endParaRPr lang="en-US" sz="1400" dirty="0" smtClean="0">
              <a:solidFill>
                <a:prstClr val="black">
                  <a:lumMod val="75000"/>
                  <a:lumOff val="25000"/>
                </a:prstClr>
              </a:solidFill>
            </a:endParaRPr>
          </a:p>
          <a:p>
            <a:pPr fontAlgn="base">
              <a:spcBef>
                <a:spcPct val="0"/>
              </a:spcBef>
              <a:spcAft>
                <a:spcPct val="0"/>
              </a:spcAft>
            </a:pPr>
            <a:r>
              <a:rPr lang="el-GR" sz="1400" dirty="0">
                <a:solidFill>
                  <a:prstClr val="black">
                    <a:lumMod val="75000"/>
                    <a:lumOff val="25000"/>
                  </a:prstClr>
                </a:solidFill>
              </a:rPr>
              <a:t>και διάθεση του έργου ή του παράγωγου αυτού με την ίδια </a:t>
            </a:r>
            <a:r>
              <a:rPr lang="el-GR" sz="1400" dirty="0" smtClean="0">
                <a:solidFill>
                  <a:prstClr val="black">
                    <a:lumMod val="75000"/>
                    <a:lumOff val="25000"/>
                  </a:prstClr>
                </a:solidFill>
              </a:rPr>
              <a:t>άδεια</a:t>
            </a:r>
            <a:r>
              <a:rPr lang="en-US" sz="1400" dirty="0" smtClean="0">
                <a:solidFill>
                  <a:prstClr val="black">
                    <a:lumMod val="75000"/>
                    <a:lumOff val="25000"/>
                  </a:prstClr>
                </a:solidFill>
              </a:rPr>
              <a:t>.</a:t>
            </a:r>
            <a:endParaRPr lang="el-GR" sz="1400" dirty="0">
              <a:solidFill>
                <a:prstClr val="black">
                  <a:lumMod val="75000"/>
                  <a:lumOff val="25000"/>
                </a:prstClr>
              </a:solidFill>
            </a:endParaRP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endParaRPr lang="el-GR" sz="3200" dirty="0">
              <a:solidFill>
                <a:prstClr val="black"/>
              </a:solidFill>
            </a:endParaRPr>
          </a:p>
        </p:txBody>
      </p:sp>
      <p:sp>
        <p:nvSpPr>
          <p:cNvPr id="20" name="Rectangle 19"/>
          <p:cNvSpPr/>
          <p:nvPr/>
        </p:nvSpPr>
        <p:spPr>
          <a:xfrm>
            <a:off x="293932" y="2530497"/>
            <a:ext cx="1794299"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CC-BY-ND</a:t>
            </a:r>
            <a:endParaRPr lang="el-GR" dirty="0">
              <a:solidFill>
                <a:prstClr val="black">
                  <a:lumMod val="75000"/>
                  <a:lumOff val="25000"/>
                </a:prstClr>
              </a:solidFill>
            </a:endParaRPr>
          </a:p>
        </p:txBody>
      </p:sp>
      <p:sp>
        <p:nvSpPr>
          <p:cNvPr id="21" name="Rectangle 20"/>
          <p:cNvSpPr/>
          <p:nvPr/>
        </p:nvSpPr>
        <p:spPr>
          <a:xfrm>
            <a:off x="2088230" y="2561274"/>
            <a:ext cx="6624736" cy="523220"/>
          </a:xfrm>
          <a:prstGeom prst="rect">
            <a:avLst/>
          </a:prstGeom>
        </p:spPr>
        <p:txBody>
          <a:bodyPr wrap="square">
            <a:spAutoFit/>
          </a:bodyPr>
          <a:lstStyle/>
          <a:p>
            <a:pPr fontAlgn="base">
              <a:spcBef>
                <a:spcPct val="0"/>
              </a:spcBef>
              <a:spcAft>
                <a:spcPct val="0"/>
              </a:spcAft>
            </a:pPr>
            <a:r>
              <a:rPr lang="el-GR" sz="1400" dirty="0">
                <a:solidFill>
                  <a:prstClr val="black">
                    <a:lumMod val="75000"/>
                    <a:lumOff val="25000"/>
                  </a:prstClr>
                </a:solidFill>
              </a:rPr>
              <a:t>Επιτρέπεται η επαναχρησιμοποίηση του έργου με αναφορά του </a:t>
            </a:r>
            <a:r>
              <a:rPr lang="el-GR" sz="1400" dirty="0" smtClean="0">
                <a:solidFill>
                  <a:prstClr val="black">
                    <a:lumMod val="75000"/>
                    <a:lumOff val="25000"/>
                  </a:prstClr>
                </a:solidFill>
              </a:rPr>
              <a:t>δημιουργού. </a:t>
            </a:r>
          </a:p>
          <a:p>
            <a:pPr fontAlgn="base">
              <a:spcBef>
                <a:spcPct val="0"/>
              </a:spcBef>
              <a:spcAft>
                <a:spcPct val="0"/>
              </a:spcAft>
            </a:pPr>
            <a:r>
              <a:rPr lang="el-GR" sz="1400" dirty="0" smtClean="0">
                <a:solidFill>
                  <a:prstClr val="black">
                    <a:lumMod val="75000"/>
                    <a:lumOff val="25000"/>
                  </a:prstClr>
                </a:solidFill>
              </a:rPr>
              <a:t>Δεν </a:t>
            </a:r>
            <a:r>
              <a:rPr lang="el-GR" sz="1400" dirty="0">
                <a:solidFill>
                  <a:prstClr val="black">
                    <a:lumMod val="75000"/>
                    <a:lumOff val="25000"/>
                  </a:prstClr>
                </a:solidFill>
              </a:rPr>
              <a:t>επιτρέπεται η </a:t>
            </a:r>
            <a:r>
              <a:rPr lang="el-GR" sz="1400" dirty="0" smtClean="0">
                <a:solidFill>
                  <a:prstClr val="black">
                    <a:lumMod val="75000"/>
                    <a:lumOff val="25000"/>
                  </a:prstClr>
                </a:solidFill>
              </a:rPr>
              <a:t>δημιουργία παραγώγων του έργου.</a:t>
            </a:r>
            <a:endParaRPr lang="el-GR" sz="1400" dirty="0">
              <a:solidFill>
                <a:prstClr val="black">
                  <a:lumMod val="75000"/>
                  <a:lumOff val="25000"/>
                </a:prstClr>
              </a:solidFill>
            </a:endParaRPr>
          </a:p>
        </p:txBody>
      </p:sp>
      <p:sp>
        <p:nvSpPr>
          <p:cNvPr id="22" name="Rectangle 21"/>
          <p:cNvSpPr/>
          <p:nvPr/>
        </p:nvSpPr>
        <p:spPr>
          <a:xfrm>
            <a:off x="405954" y="4513900"/>
            <a:ext cx="1682277" cy="584775"/>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διαθέσιμο με άδεια </a:t>
            </a:r>
            <a:r>
              <a:rPr lang="en-US" dirty="0" smtClean="0">
                <a:solidFill>
                  <a:prstClr val="black">
                    <a:lumMod val="75000"/>
                    <a:lumOff val="25000"/>
                  </a:prstClr>
                </a:solidFill>
              </a:rPr>
              <a:t>CC-BY</a:t>
            </a:r>
            <a:r>
              <a:rPr lang="el-GR" dirty="0" smtClean="0">
                <a:solidFill>
                  <a:prstClr val="black">
                    <a:lumMod val="75000"/>
                    <a:lumOff val="25000"/>
                  </a:prstClr>
                </a:solidFill>
              </a:rPr>
              <a:t>-</a:t>
            </a:r>
            <a:r>
              <a:rPr lang="en-US" dirty="0" smtClean="0">
                <a:solidFill>
                  <a:prstClr val="black">
                    <a:lumMod val="75000"/>
                    <a:lumOff val="25000"/>
                  </a:prstClr>
                </a:solidFill>
              </a:rPr>
              <a:t>NC-ND</a:t>
            </a:r>
            <a:endParaRPr lang="el-GR" dirty="0">
              <a:solidFill>
                <a:prstClr val="black">
                  <a:lumMod val="75000"/>
                  <a:lumOff val="25000"/>
                </a:prstClr>
              </a:solidFill>
            </a:endParaRPr>
          </a:p>
        </p:txBody>
      </p:sp>
      <p:sp>
        <p:nvSpPr>
          <p:cNvPr id="23" name="Rectangle 22"/>
          <p:cNvSpPr/>
          <p:nvPr/>
        </p:nvSpPr>
        <p:spPr>
          <a:xfrm>
            <a:off x="2088230" y="4544678"/>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με αναφορά του δημιουργού</a:t>
            </a:r>
            <a:r>
              <a:rPr lang="en-US" sz="1400" dirty="0" smtClean="0">
                <a:solidFill>
                  <a:prstClr val="black">
                    <a:lumMod val="75000"/>
                    <a:lumOff val="25000"/>
                  </a:prstClr>
                </a:solidFill>
              </a:rPr>
              <a:t>.</a:t>
            </a:r>
          </a:p>
          <a:p>
            <a:pPr fontAlgn="base">
              <a:spcBef>
                <a:spcPct val="0"/>
              </a:spcBef>
              <a:spcAft>
                <a:spcPct val="0"/>
              </a:spcAft>
            </a:pPr>
            <a:r>
              <a:rPr lang="el-GR" sz="1400" dirty="0" smtClean="0">
                <a:solidFill>
                  <a:prstClr val="black">
                    <a:lumMod val="75000"/>
                    <a:lumOff val="25000"/>
                  </a:prstClr>
                </a:solidFill>
              </a:rPr>
              <a:t>Δεν επιτρέπεται η εμπορική χρήση του έργου</a:t>
            </a:r>
            <a:r>
              <a:rPr lang="en-US" sz="1400" dirty="0" smtClean="0">
                <a:solidFill>
                  <a:prstClr val="black">
                    <a:lumMod val="75000"/>
                    <a:lumOff val="25000"/>
                  </a:prstClr>
                </a:solidFill>
              </a:rPr>
              <a:t> </a:t>
            </a:r>
            <a:r>
              <a:rPr lang="el-GR" sz="1400" dirty="0" smtClean="0">
                <a:solidFill>
                  <a:prstClr val="black">
                    <a:lumMod val="75000"/>
                    <a:lumOff val="25000"/>
                  </a:prstClr>
                </a:solidFill>
              </a:rPr>
              <a:t>και η δημιουργία παραγώγων του.</a:t>
            </a:r>
            <a:endParaRPr lang="el-GR" sz="3200" dirty="0">
              <a:solidFill>
                <a:prstClr val="black"/>
              </a:solidFill>
            </a:endParaRPr>
          </a:p>
        </p:txBody>
      </p:sp>
      <p:sp>
        <p:nvSpPr>
          <p:cNvPr id="24" name="Rectangle 23"/>
          <p:cNvSpPr/>
          <p:nvPr/>
        </p:nvSpPr>
        <p:spPr>
          <a:xfrm>
            <a:off x="0" y="5112000"/>
            <a:ext cx="2088231" cy="584775"/>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με </a:t>
            </a:r>
            <a:r>
              <a:rPr lang="el-GR" sz="1400" dirty="0" smtClean="0">
                <a:solidFill>
                  <a:prstClr val="black">
                    <a:lumMod val="75000"/>
                    <a:lumOff val="25000"/>
                  </a:prstClr>
                </a:solidFill>
              </a:rPr>
              <a:t>άδεια </a:t>
            </a:r>
          </a:p>
          <a:p>
            <a:pPr algn="r" fontAlgn="base">
              <a:spcBef>
                <a:spcPct val="0"/>
              </a:spcBef>
              <a:spcAft>
                <a:spcPct val="0"/>
              </a:spcAft>
            </a:pPr>
            <a:r>
              <a:rPr lang="en-US" dirty="0" smtClean="0">
                <a:solidFill>
                  <a:prstClr val="black">
                    <a:lumMod val="75000"/>
                    <a:lumOff val="25000"/>
                  </a:prstClr>
                </a:solidFill>
              </a:rPr>
              <a:t>CC0 </a:t>
            </a:r>
            <a:r>
              <a:rPr lang="en-US" dirty="0">
                <a:solidFill>
                  <a:prstClr val="black">
                    <a:lumMod val="75000"/>
                    <a:lumOff val="25000"/>
                  </a:prstClr>
                </a:solidFill>
              </a:rPr>
              <a:t>Public Domain</a:t>
            </a:r>
            <a:endParaRPr lang="el-GR" dirty="0">
              <a:solidFill>
                <a:prstClr val="black">
                  <a:lumMod val="75000"/>
                  <a:lumOff val="25000"/>
                </a:prstClr>
              </a:solidFill>
            </a:endParaRPr>
          </a:p>
        </p:txBody>
      </p:sp>
      <p:sp>
        <p:nvSpPr>
          <p:cNvPr id="25" name="Rectangle 24"/>
          <p:cNvSpPr/>
          <p:nvPr/>
        </p:nvSpPr>
        <p:spPr>
          <a:xfrm>
            <a:off x="0" y="5791105"/>
            <a:ext cx="2088231" cy="307777"/>
          </a:xfrm>
          <a:prstGeom prst="rect">
            <a:avLst/>
          </a:prstGeom>
        </p:spPr>
        <p:txBody>
          <a:bodyPr wrap="square">
            <a:spAutoFit/>
          </a:bodyPr>
          <a:lstStyle/>
          <a:p>
            <a:pPr algn="r" fontAlgn="base">
              <a:spcBef>
                <a:spcPct val="0"/>
              </a:spcBef>
              <a:spcAft>
                <a:spcPct val="0"/>
              </a:spcAft>
            </a:pPr>
            <a:r>
              <a:rPr lang="el-GR" sz="1400" dirty="0">
                <a:solidFill>
                  <a:prstClr val="black">
                    <a:lumMod val="75000"/>
                    <a:lumOff val="25000"/>
                  </a:prstClr>
                </a:solidFill>
              </a:rPr>
              <a:t>διαθέσιμο </a:t>
            </a:r>
            <a:r>
              <a:rPr lang="el-GR" sz="1400" dirty="0" smtClean="0">
                <a:solidFill>
                  <a:prstClr val="black">
                    <a:lumMod val="75000"/>
                    <a:lumOff val="25000"/>
                  </a:prstClr>
                </a:solidFill>
              </a:rPr>
              <a:t>ως κοινό κτήμα</a:t>
            </a:r>
            <a:endParaRPr lang="el-GR" dirty="0">
              <a:solidFill>
                <a:prstClr val="black">
                  <a:lumMod val="75000"/>
                  <a:lumOff val="25000"/>
                </a:prstClr>
              </a:solidFill>
            </a:endParaRPr>
          </a:p>
        </p:txBody>
      </p:sp>
      <p:sp>
        <p:nvSpPr>
          <p:cNvPr id="26" name="Rectangle 25"/>
          <p:cNvSpPr/>
          <p:nvPr/>
        </p:nvSpPr>
        <p:spPr>
          <a:xfrm>
            <a:off x="2088000" y="5112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7" name="Rectangle 26"/>
          <p:cNvSpPr/>
          <p:nvPr/>
        </p:nvSpPr>
        <p:spPr>
          <a:xfrm>
            <a:off x="2088231" y="5688000"/>
            <a:ext cx="7062962" cy="523220"/>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endParaRPr>
          </a:p>
        </p:txBody>
      </p:sp>
      <p:sp>
        <p:nvSpPr>
          <p:cNvPr id="28" name="Rectangle 27"/>
          <p:cNvSpPr/>
          <p:nvPr/>
        </p:nvSpPr>
        <p:spPr>
          <a:xfrm>
            <a:off x="0" y="6334511"/>
            <a:ext cx="2088231" cy="307777"/>
          </a:xfrm>
          <a:prstGeom prst="rect">
            <a:avLst/>
          </a:prstGeom>
        </p:spPr>
        <p:txBody>
          <a:bodyPr wrap="square">
            <a:spAutoFit/>
          </a:bodyPr>
          <a:lstStyle/>
          <a:p>
            <a:pPr algn="r" fontAlgn="base">
              <a:spcBef>
                <a:spcPct val="0"/>
              </a:spcBef>
              <a:spcAft>
                <a:spcPct val="0"/>
              </a:spcAft>
            </a:pPr>
            <a:r>
              <a:rPr lang="el-GR" sz="1400" dirty="0" smtClean="0">
                <a:solidFill>
                  <a:prstClr val="black">
                    <a:lumMod val="75000"/>
                    <a:lumOff val="25000"/>
                  </a:prstClr>
                </a:solidFill>
              </a:rPr>
              <a:t>χωρίς σήμανση</a:t>
            </a:r>
            <a:endParaRPr lang="el-GR" dirty="0">
              <a:solidFill>
                <a:prstClr val="black">
                  <a:lumMod val="75000"/>
                  <a:lumOff val="25000"/>
                </a:prstClr>
              </a:solidFill>
            </a:endParaRPr>
          </a:p>
        </p:txBody>
      </p:sp>
      <p:sp>
        <p:nvSpPr>
          <p:cNvPr id="29" name="Rectangle 28"/>
          <p:cNvSpPr/>
          <p:nvPr/>
        </p:nvSpPr>
        <p:spPr>
          <a:xfrm>
            <a:off x="2088231" y="6334512"/>
            <a:ext cx="7062962" cy="307777"/>
          </a:xfrm>
          <a:prstGeom prst="rect">
            <a:avLst/>
          </a:prstGeom>
        </p:spPr>
        <p:txBody>
          <a:bodyPr wrap="square">
            <a:spAutoFit/>
          </a:bodyPr>
          <a:lstStyle/>
          <a:p>
            <a:pPr fontAlgn="base">
              <a:spcBef>
                <a:spcPct val="0"/>
              </a:spcBef>
              <a:spcAft>
                <a:spcPct val="0"/>
              </a:spcAft>
            </a:pPr>
            <a:r>
              <a:rPr lang="el-GR" sz="1400" dirty="0" smtClean="0">
                <a:solidFill>
                  <a:prstClr val="black">
                    <a:lumMod val="75000"/>
                    <a:lumOff val="25000"/>
                  </a:prstClr>
                </a:solidFill>
              </a:rPr>
              <a:t>Συνήθως δεν επιτρέπεται η επαναχρησιμοποίηση του έργου.</a:t>
            </a:r>
            <a:endParaRPr lang="en-US" sz="1400" dirty="0" smtClean="0">
              <a:solidFill>
                <a:prstClr val="black">
                  <a:lumMod val="75000"/>
                  <a:lumOff val="25000"/>
                </a:prstClr>
              </a:solidFill>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47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2535551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97010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l-GR" dirty="0" smtClean="0"/>
              <a:t>Output</a:t>
            </a:r>
            <a:endParaRPr lang="el-GR" altLang="el-GR" dirty="0" smtClean="0"/>
          </a:p>
        </p:txBody>
      </p:sp>
      <p:pic>
        <p:nvPicPr>
          <p:cNvPr id="3" name="Θέση περιεχομένου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96752"/>
            <a:ext cx="4176122" cy="2834886"/>
          </a:xfr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645024"/>
            <a:ext cx="4033593" cy="2743138"/>
          </a:xfrm>
          <a:prstGeom prst="rect">
            <a:avLst/>
          </a:prstGeom>
        </p:spPr>
      </p:pic>
    </p:spTree>
    <p:extLst>
      <p:ext uri="{BB962C8B-B14F-4D97-AF65-F5344CB8AC3E}">
        <p14:creationId xmlns:p14="http://schemas.microsoft.com/office/powerpoint/2010/main" val="3609141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Servlet vs JSP</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9089" y="1600200"/>
            <a:ext cx="5085822" cy="4525963"/>
          </a:xfrm>
        </p:spPr>
      </p:pic>
    </p:spTree>
    <p:extLst>
      <p:ext uri="{BB962C8B-B14F-4D97-AF65-F5344CB8AC3E}">
        <p14:creationId xmlns:p14="http://schemas.microsoft.com/office/powerpoint/2010/main" val="2217491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l-GR" dirty="0" smtClean="0"/>
              <a:t>JSP Benefits</a:t>
            </a:r>
            <a:endParaRPr lang="el-GR" altLang="el-GR" dirty="0" smtClean="0"/>
          </a:p>
        </p:txBody>
      </p:sp>
      <p:sp>
        <p:nvSpPr>
          <p:cNvPr id="21507" name="Rectangle 3"/>
          <p:cNvSpPr>
            <a:spLocks noGrp="1" noChangeArrowheads="1"/>
          </p:cNvSpPr>
          <p:nvPr>
            <p:ph idx="1"/>
          </p:nvPr>
        </p:nvSpPr>
        <p:spPr/>
        <p:txBody>
          <a:bodyPr/>
          <a:lstStyle/>
          <a:p>
            <a:pPr eaLnBrk="1" hangingPunct="1">
              <a:lnSpc>
                <a:spcPct val="110000"/>
              </a:lnSpc>
            </a:pPr>
            <a:r>
              <a:rPr lang="en-US" altLang="el-GR" sz="2600" dirty="0" smtClean="0"/>
              <a:t>Content and display logic are separated</a:t>
            </a:r>
          </a:p>
          <a:p>
            <a:pPr eaLnBrk="1" hangingPunct="1">
              <a:lnSpc>
                <a:spcPct val="110000"/>
              </a:lnSpc>
            </a:pPr>
            <a:r>
              <a:rPr lang="en-US" altLang="el-GR" sz="2600" dirty="0" smtClean="0"/>
              <a:t>Simplify web application development with JSP, JavaBeans and custom tags</a:t>
            </a:r>
          </a:p>
          <a:p>
            <a:pPr eaLnBrk="1" hangingPunct="1">
              <a:lnSpc>
                <a:spcPct val="110000"/>
              </a:lnSpc>
            </a:pPr>
            <a:r>
              <a:rPr lang="en-US" altLang="el-GR" sz="2600" dirty="0" smtClean="0"/>
              <a:t>Supports software reuse through the use of components (JavaBeans, Custom tags)</a:t>
            </a:r>
          </a:p>
          <a:p>
            <a:pPr eaLnBrk="1" hangingPunct="1">
              <a:lnSpc>
                <a:spcPct val="110000"/>
              </a:lnSpc>
            </a:pPr>
            <a:r>
              <a:rPr lang="en-US" altLang="el-GR" sz="2600" dirty="0" smtClean="0"/>
              <a:t>Automatic deployment</a:t>
            </a:r>
          </a:p>
          <a:p>
            <a:pPr lvl="1" eaLnBrk="1" hangingPunct="1">
              <a:lnSpc>
                <a:spcPct val="110000"/>
              </a:lnSpc>
            </a:pPr>
            <a:r>
              <a:rPr lang="en-US" altLang="el-GR" sz="2200" dirty="0" smtClean="0"/>
              <a:t>Recompile automatically when changes are made to JSP pages</a:t>
            </a:r>
          </a:p>
          <a:p>
            <a:pPr eaLnBrk="1" hangingPunct="1">
              <a:lnSpc>
                <a:spcPct val="110000"/>
              </a:lnSpc>
            </a:pPr>
            <a:r>
              <a:rPr lang="en-US" altLang="el-GR" sz="2600" dirty="0" smtClean="0"/>
              <a:t>Easier to author web pages</a:t>
            </a:r>
          </a:p>
          <a:p>
            <a:pPr eaLnBrk="1" hangingPunct="1">
              <a:lnSpc>
                <a:spcPct val="110000"/>
              </a:lnSpc>
            </a:pPr>
            <a:r>
              <a:rPr lang="en-US" altLang="el-GR" sz="2600" dirty="0" smtClean="0"/>
              <a:t>Platform-independent</a:t>
            </a:r>
          </a:p>
        </p:txBody>
      </p:sp>
    </p:spTree>
    <p:extLst>
      <p:ext uri="{BB962C8B-B14F-4D97-AF65-F5344CB8AC3E}">
        <p14:creationId xmlns:p14="http://schemas.microsoft.com/office/powerpoint/2010/main" val="546612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43af66dd7ddebd21ba160adffcffb3aaa833a2"/>
</p:tagLst>
</file>

<file path=ppt/theme/theme1.xml><?xml version="1.0" encoding="utf-8"?>
<a:theme xmlns:a="http://schemas.openxmlformats.org/drawingml/2006/main" name="Office Theme">
  <a:themeElements>
    <a:clrScheme name="Προσαρμοσμένο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938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2498</TotalTime>
  <Words>2422</Words>
  <Application>Microsoft Office PowerPoint</Application>
  <PresentationFormat>On-screen Show (4:3)</PresentationFormat>
  <Paragraphs>360</Paragraphs>
  <Slides>69</Slides>
  <Notes>7</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Office Theme</vt:lpstr>
      <vt:lpstr>OC_template_updated</vt:lpstr>
      <vt:lpstr>Δικτυακός Προγραμματισμός (Θ)</vt:lpstr>
      <vt:lpstr>Agenda</vt:lpstr>
      <vt:lpstr>Static &amp; Dynamic Contents</vt:lpstr>
      <vt:lpstr>What is JSP page?</vt:lpstr>
      <vt:lpstr>A couple of JSP pages</vt:lpstr>
      <vt:lpstr>PowerPoint Presentation</vt:lpstr>
      <vt:lpstr>Output</vt:lpstr>
      <vt:lpstr>Servlet vs JSP</vt:lpstr>
      <vt:lpstr>JSP Benefits</vt:lpstr>
      <vt:lpstr>Why JSP over Servlet?</vt:lpstr>
      <vt:lpstr>Do I have to use JSP over Servlet?</vt:lpstr>
      <vt:lpstr>JSP Servlet container 1/2</vt:lpstr>
      <vt:lpstr>JSP Servlet container 2/2</vt:lpstr>
      <vt:lpstr>JSP Lifec. Methods: Execution</vt:lpstr>
      <vt:lpstr>Initialization of a JSP page</vt:lpstr>
      <vt:lpstr>Finalization of a JSP page</vt:lpstr>
      <vt:lpstr>Lifecycle of a JSP</vt:lpstr>
      <vt:lpstr>JSP page lifecycle</vt:lpstr>
      <vt:lpstr>Εξυπηρέτηση αίτησης JSP 1/2</vt:lpstr>
      <vt:lpstr>Εξυπηρέτηση αίτησης JSP 2/2</vt:lpstr>
      <vt:lpstr>Invoking Java Code with JSP Scripting Elements </vt:lpstr>
      <vt:lpstr>JSP Scripting Elements</vt:lpstr>
      <vt:lpstr>Expressions</vt:lpstr>
      <vt:lpstr>Example: Expressions</vt:lpstr>
      <vt:lpstr>Scriptlets</vt:lpstr>
      <vt:lpstr>Example: Scriptlets</vt:lpstr>
      <vt:lpstr>Declarations</vt:lpstr>
      <vt:lpstr>Example: JSP Page fragment</vt:lpstr>
      <vt:lpstr>Directives </vt:lpstr>
      <vt:lpstr>Directives</vt:lpstr>
      <vt:lpstr>Three Types of Directives</vt:lpstr>
      <vt:lpstr>Page Directives</vt:lpstr>
      <vt:lpstr>Comparing Hello Servlet &amp; Hello JSP code </vt:lpstr>
      <vt:lpstr>GreetingServlet.java 1/3</vt:lpstr>
      <vt:lpstr>GreetingServlet.java 2/3</vt:lpstr>
      <vt:lpstr>GreetingServlet.java 3/3</vt:lpstr>
      <vt:lpstr>greeting.jsp</vt:lpstr>
      <vt:lpstr>ResponseServlet.java (1)</vt:lpstr>
      <vt:lpstr>response.jsp</vt:lpstr>
      <vt:lpstr>JSP is a “Servlet”</vt:lpstr>
      <vt:lpstr>greeting$jsp.java 1/5</vt:lpstr>
      <vt:lpstr>greeting$jsp.java 2/5</vt:lpstr>
      <vt:lpstr>greeting$jsp.java 3/5</vt:lpstr>
      <vt:lpstr>greeting$jsp.java 4/5</vt:lpstr>
      <vt:lpstr>greeting$jsp.java 5/5</vt:lpstr>
      <vt:lpstr>Example: JSP page fragment 1/3</vt:lpstr>
      <vt:lpstr>Example: JSP page fragment 2/3</vt:lpstr>
      <vt:lpstr>Example: JSP Page fragment 3/3</vt:lpstr>
      <vt:lpstr>Example: Resulting Servlet code</vt:lpstr>
      <vt:lpstr>Dynamic Content GenerationTechniques in JSP </vt:lpstr>
      <vt:lpstr>Dynamic Contents Generation Techniques with JSP Technology 1/2</vt:lpstr>
      <vt:lpstr>Dynamic Contents Generation Techniques with JSP Technology 2/2</vt:lpstr>
      <vt:lpstr>(a) Call Java code directly</vt:lpstr>
      <vt:lpstr>(b) Call Java code indirectly</vt:lpstr>
      <vt:lpstr>(c) Use JavaBeans</vt:lpstr>
      <vt:lpstr>(d) Develop/Use Custom Tags</vt:lpstr>
      <vt:lpstr>(e) 3rd-p Custom tags or JSTL</vt:lpstr>
      <vt:lpstr>(f) Design/Use MVC Design Pattern</vt:lpstr>
      <vt:lpstr>(f) MVC Design Pattern</vt:lpstr>
      <vt:lpstr>(g) Use Proven MVC Model2 Frameworks</vt:lpstr>
      <vt:lpstr>Web Application Design</vt:lpstr>
      <vt:lpstr>Separate Request processing from Presentation</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Σύγχρονες Αρχιτεκτονικές</dc:title>
  <dc:creator>opencourses@teiath.gr</dc:creator>
  <cp:lastModifiedBy>alex</cp:lastModifiedBy>
  <cp:revision>115</cp:revision>
  <dcterms:created xsi:type="dcterms:W3CDTF">2014-10-06T11:46:26Z</dcterms:created>
  <dcterms:modified xsi:type="dcterms:W3CDTF">2015-05-07T11:24:38Z</dcterms:modified>
</cp:coreProperties>
</file>