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80"/>
  </p:notesMasterIdLst>
  <p:handoutMasterIdLst>
    <p:handoutMasterId r:id="rId81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6" r:id="rId57"/>
    <p:sldId id="325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257" r:id="rId73"/>
    <p:sldId id="262" r:id="rId74"/>
    <p:sldId id="264" r:id="rId75"/>
    <p:sldId id="269" r:id="rId76"/>
    <p:sldId id="270" r:id="rId77"/>
    <p:sldId id="266" r:id="rId78"/>
    <p:sldId id="261" r:id="rId79"/>
  </p:sldIdLst>
  <p:sldSz cx="9144000" cy="6858000" type="screen4x3"/>
  <p:notesSz cx="7104063" cy="10234613"/>
  <p:custDataLst>
    <p:tags r:id="rId8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gs" Target="tags/tag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6-08-21T15:10:20.015"/>
    </inkml:context>
    <inkml:brush xml:id="br0">
      <inkml:brushProperty name="width" value="0.09701" units="cm"/>
      <inkml:brushProperty name="height" value="0.09701" units="cm"/>
      <inkml:brushProperty name="color" value="#FFFF00"/>
      <inkml:brushProperty name="fitToCurve" value="1"/>
    </inkml:brush>
  </inkml:definitions>
  <inkml:trace contextRef="#ctx0" brushRef="#br0">1 0</inkml:trace>
  <inkml:trace contextRef="#ctx0" brushRef="#br0" timeOffset="1078">1 397</inkml:trace>
  <inkml:trace contextRef="#ctx0" brushRef="#br0" timeOffset="2125">287 744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6-08-21T15:10:13.687"/>
    </inkml:context>
    <inkml:brush xml:id="br0">
      <inkml:brushProperty name="width" value="0.09701" units="cm"/>
      <inkml:brushProperty name="height" value="0.09701" units="cm"/>
      <inkml:brushProperty name="color" value="#FFFF00"/>
      <inkml:brushProperty name="fitToCurve" value="1"/>
    </inkml:brush>
  </inkml:definitions>
  <inkml:trace contextRef="#ctx0" brushRef="#br0">1216 0</inkml:trace>
  <inkml:trace contextRef="#ctx0" brushRef="#br0" timeOffset="1328">844 99</inkml:trace>
  <inkml:trace contextRef="#ctx0" brushRef="#br0" timeOffset="3063">496 323</inkml:trace>
  <inkml:trace contextRef="#ctx0" brushRef="#br0" timeOffset="4109">74 446</inkml:trace>
  <inkml:trace contextRef="#ctx0" brushRef="#br0" timeOffset="9297">0 1587</inkml:trace>
  <inkml:trace contextRef="#ctx0" brushRef="#br0" timeOffset="10375">273 1438</inkml:trace>
  <inkml:trace contextRef="#ctx0" brushRef="#br0" timeOffset="11719">546 1141,'25'0,"-25"-25,0 25,0-25,0 25,0 0</inkml:trace>
  <inkml:trace contextRef="#ctx0" brushRef="#br0" timeOffset="12984">745 794</inkml:trace>
  <inkml:trace contextRef="#ctx0" brushRef="#br0" timeOffset="14469">1018 521,'24'0,"-24"-25,0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6-08-21T15:10:29.937"/>
    </inkml:context>
    <inkml:brush xml:id="br0">
      <inkml:brushProperty name="width" value="0.09701" units="cm"/>
      <inkml:brushProperty name="height" value="0.09701" units="cm"/>
      <inkml:brushProperty name="color" value="#FFFF00"/>
      <inkml:brushProperty name="fitToCurve" value="1"/>
    </inkml:brush>
  </inkml:definitions>
  <inkml:trace contextRef="#ctx0" brushRef="#br0">0 520</inkml:trace>
  <inkml:trace contextRef="#ctx0" brushRef="#br0" timeOffset="1672">272 768,'0'0,"0"0</inkml:trace>
  <inkml:trace contextRef="#ctx0" brushRef="#br0" timeOffset="3078">372 1139,'0'0,"24"0</inkml:trace>
  <inkml:trace contextRef="#ctx0" brushRef="#br0" timeOffset="4188">446 1511</inkml:trace>
  <inkml:trace contextRef="#ctx0" brushRef="#br0" timeOffset="5297">570 1684,'24'0</inkml:trace>
  <inkml:trace contextRef="#ctx0" brushRef="#br0" timeOffset="6359">842 1486,'0'0,"25"-25</inkml:trace>
  <inkml:trace contextRef="#ctx0" brushRef="#br0" timeOffset="7313">1238 1139,'0'0</inkml:trace>
  <inkml:trace contextRef="#ctx0" brushRef="#br0" timeOffset="8438">1238 793</inkml:trace>
  <inkml:trace contextRef="#ctx0" brushRef="#br0" timeOffset="9859">966 446</inkml:trace>
  <inkml:trace contextRef="#ctx0" brushRef="#br0" timeOffset="11281">693 322</inkml:trace>
  <inkml:trace contextRef="#ctx0" brushRef="#br0" timeOffset="12297">396 148</inkml:trace>
  <inkml:trace contextRef="#ctx0" brushRef="#br0" timeOffset="13141">198 0</inkml:trace>
  <inkml:trace contextRef="#ctx0" brushRef="#br0" timeOffset="17625">1139 644,'0'0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8DE5C-FBA0-4CD9-B110-F11A29628D81}" type="slidenum">
              <a:rPr lang="en-US" altLang="el-GR" b="0" smtClean="0">
                <a:latin typeface="Times New Roman" charset="0"/>
              </a:rPr>
              <a:pPr eaLnBrk="1" hangingPunct="1"/>
              <a:t>17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 </a:t>
            </a:r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4026122" y="9723146"/>
            <a:ext cx="3077941" cy="5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0" tIns="49531" rIns="99060" bIns="49531" anchor="b"/>
          <a:lstStyle>
            <a:lvl1pPr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933080-F74B-4DBC-8446-6B9E2963D5EB}" type="slidenum">
              <a:rPr lang="en-US" altLang="el-GR" b="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l-GR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4026122" y="9723146"/>
            <a:ext cx="3077941" cy="5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0" tIns="49531" rIns="99060" bIns="49531" anchor="b"/>
          <a:lstStyle>
            <a:lvl1pPr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CECB69-5AB3-4ED3-A3DC-A751D4DCBA52}" type="slidenum">
              <a:rPr lang="en-US" altLang="el-GR" b="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l-GR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4026122" y="9723146"/>
            <a:ext cx="3077941" cy="5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0" tIns="49531" rIns="99060" bIns="49531" anchor="b"/>
          <a:lstStyle>
            <a:lvl1pPr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5494F-B92B-4401-BF27-00FF8A66532A}" type="slidenum">
              <a:rPr lang="en-US" altLang="el-GR" b="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l-GR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4026122" y="9723146"/>
            <a:ext cx="3077941" cy="5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0" tIns="49531" rIns="99060" bIns="49531" anchor="b"/>
          <a:lstStyle>
            <a:lvl1pPr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799817-863A-4324-8DE9-FDFA468D4117}" type="slidenum">
              <a:rPr lang="en-US" altLang="el-GR" b="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l-GR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4026122" y="9723146"/>
            <a:ext cx="3077941" cy="5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0" tIns="49531" rIns="99060" bIns="49531" anchor="b"/>
          <a:lstStyle>
            <a:lvl1pPr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13DF3E-C080-49F4-BEB6-99936C09A2F8}" type="slidenum">
              <a:rPr lang="en-US" altLang="el-GR" b="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l-GR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4026122" y="9723146"/>
            <a:ext cx="3077941" cy="5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0" tIns="49531" rIns="99060" bIns="49531" anchor="b"/>
          <a:lstStyle>
            <a:lvl1pPr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F192B3-4C8B-481D-988F-2C6F957D4040}" type="slidenum">
              <a:rPr lang="en-US" altLang="el-GR" b="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l-GR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788D2-4536-4921-B799-894F531904C2}" type="slidenum">
              <a:rPr lang="en-US" altLang="el-GR" b="0" smtClean="0">
                <a:latin typeface="Times New Roman" charset="0"/>
              </a:rPr>
              <a:pPr eaLnBrk="1" hangingPunct="1"/>
              <a:t>28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CB2940-ED00-4525-A08A-318B3005F6FD}" type="slidenum">
              <a:rPr lang="en-US" altLang="el-GR" b="0" smtClean="0">
                <a:latin typeface="Times New Roman" charset="0"/>
              </a:rPr>
              <a:pPr eaLnBrk="1" hangingPunct="1"/>
              <a:t>29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6026B-87D5-44FC-BC76-A647F0470742}" type="slidenum">
              <a:rPr lang="en-US" altLang="el-GR" b="0" smtClean="0">
                <a:latin typeface="Times New Roman" charset="0"/>
              </a:rPr>
              <a:pPr eaLnBrk="1" hangingPunct="1"/>
              <a:t>30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668F87-1E20-4E7D-876D-1A6C39A3B5A0}" type="slidenum">
              <a:rPr lang="en-US" altLang="el-GR" b="0" smtClean="0">
                <a:latin typeface="Times New Roman" charset="0"/>
              </a:rPr>
              <a:pPr eaLnBrk="1" hangingPunct="1"/>
              <a:t>31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8CCFC0-BDC4-48E8-A3E9-9D13F8C24D3D}" type="slidenum">
              <a:rPr lang="en-US" altLang="el-GR" b="0" smtClean="0">
                <a:latin typeface="Times New Roman" charset="0"/>
              </a:rPr>
              <a:pPr eaLnBrk="1" hangingPunct="1"/>
              <a:t>32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10ED1B-530D-47B3-B4C7-300DFDE2A0EC}" type="slidenum">
              <a:rPr lang="en-US" altLang="el-GR" b="0" smtClean="0">
                <a:latin typeface="Times New Roman" charset="0"/>
              </a:rPr>
              <a:pPr eaLnBrk="1" hangingPunct="1"/>
              <a:t>33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53B88C-5187-45EE-AA01-F0049842FB00}" type="slidenum">
              <a:rPr lang="en-US" altLang="el-GR" b="0" smtClean="0">
                <a:latin typeface="Times New Roman" charset="0"/>
              </a:rPr>
              <a:pPr eaLnBrk="1" hangingPunct="1"/>
              <a:t>34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95031" indent="-305781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231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71237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201624" indent="-244625" defTabSz="990391" eaLnBrk="0" hangingPunct="0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908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801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6937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58623" indent="-244625" algn="ctr" defTabSz="990391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64B7D2-9519-4DBA-881D-DC05917A7072}" type="slidenum">
              <a:rPr lang="en-US" altLang="el-GR" b="0" smtClean="0">
                <a:latin typeface="Times New Roman" charset="0"/>
              </a:rPr>
              <a:pPr eaLnBrk="1" hangingPunct="1"/>
              <a:t>35</a:t>
            </a:fld>
            <a:endParaRPr lang="en-US" altLang="el-GR" b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1" y="4861573"/>
            <a:ext cx="5684223" cy="46049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3148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58B0-0A55-40FA-8AC4-279125424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432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38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customXml" Target="../ink/ink1.xml"/><Relationship Id="rId10" Type="http://schemas.openxmlformats.org/officeDocument/2006/relationships/image" Target="../media/image49.emf"/><Relationship Id="rId4" Type="http://schemas.openxmlformats.org/officeDocument/2006/relationships/image" Target="../media/image46.jpeg"/><Relationship Id="rId9" Type="http://schemas.openxmlformats.org/officeDocument/2006/relationships/customXml" Target="../ink/ink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atomy_of_the_Human_Ear_en.svg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5/deed.en" TargetMode="External"/><Relationship Id="rId4" Type="http://schemas.openxmlformats.org/officeDocument/2006/relationships/hyperlink" Target="https://commons.wikimedia.org/wiki/User:Mike.lifeguar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404_The_Structures_of_the_Ear.jpg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iki/User:CFC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usen_0330_EarAnatomy_MiddleEar.png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iki/User:Elboy99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usen_0329_EarAnatomy_InternalEar.png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iki/User:BruceBlaus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Τομογραφική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Απεικονιστική Ανατομική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Σπλαχνικό κρανίο</a:t>
            </a:r>
            <a:r>
              <a:rPr lang="en-US" sz="2600" dirty="0" smtClean="0"/>
              <a:t> – </a:t>
            </a:r>
            <a:r>
              <a:rPr lang="el-GR" sz="2600" dirty="0" smtClean="0"/>
              <a:t>Λιθοειδή</a:t>
            </a:r>
            <a:r>
              <a:rPr lang="en-US" sz="2600" dirty="0"/>
              <a:t> </a:t>
            </a:r>
            <a:r>
              <a:rPr lang="en-US" sz="2600" dirty="0" smtClean="0"/>
              <a:t>– T</a:t>
            </a:r>
            <a:r>
              <a:rPr lang="el-GR" sz="2600" dirty="0" err="1" smtClean="0"/>
              <a:t>ράχηλος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Ραδιολογίας - Ακτινολογίας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914400" y="1436712"/>
            <a:ext cx="4802189" cy="4800600"/>
            <a:chOff x="914400" y="1436712"/>
            <a:chExt cx="4802189" cy="4800600"/>
          </a:xfrm>
        </p:grpSpPr>
        <p:pic>
          <p:nvPicPr>
            <p:cNvPr id="18434" name="Picture 6" descr="sphenoi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10" r="9782"/>
            <a:stretch>
              <a:fillRect/>
            </a:stretch>
          </p:blipFill>
          <p:spPr bwMode="auto">
            <a:xfrm>
              <a:off x="914400" y="1436712"/>
              <a:ext cx="4802188" cy="480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5" name="Line 7"/>
            <p:cNvSpPr>
              <a:spLocks noChangeShapeType="1"/>
            </p:cNvSpPr>
            <p:nvPr/>
          </p:nvSpPr>
          <p:spPr bwMode="auto">
            <a:xfrm flipH="1">
              <a:off x="4495800" y="2198712"/>
              <a:ext cx="685800" cy="990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8436" name="Line 15"/>
            <p:cNvSpPr>
              <a:spLocks noChangeShapeType="1"/>
            </p:cNvSpPr>
            <p:nvPr/>
          </p:nvSpPr>
          <p:spPr bwMode="auto">
            <a:xfrm>
              <a:off x="2514600" y="2732112"/>
              <a:ext cx="762000" cy="914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8437" name="Text Box 22"/>
            <p:cNvSpPr txBox="1">
              <a:spLocks noChangeArrowheads="1"/>
            </p:cNvSpPr>
            <p:nvPr/>
          </p:nvSpPr>
          <p:spPr bwMode="auto">
            <a:xfrm>
              <a:off x="2971800" y="5475312"/>
              <a:ext cx="10986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ΡΙΝΙΦΑΡΥΓΞ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8438" name="Line 23"/>
            <p:cNvSpPr>
              <a:spLocks noChangeShapeType="1"/>
            </p:cNvSpPr>
            <p:nvPr/>
          </p:nvSpPr>
          <p:spPr bwMode="auto">
            <a:xfrm flipH="1" flipV="1">
              <a:off x="3124200" y="5170512"/>
              <a:ext cx="4572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8439" name="Text Box 24"/>
            <p:cNvSpPr txBox="1">
              <a:spLocks noChangeArrowheads="1"/>
            </p:cNvSpPr>
            <p:nvPr/>
          </p:nvSpPr>
          <p:spPr bwMode="auto">
            <a:xfrm>
              <a:off x="4114800" y="4713312"/>
              <a:ext cx="1271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ΠΤΕΡΥΓΟΕΙΔΕΣ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8440" name="Line 26"/>
            <p:cNvSpPr>
              <a:spLocks noChangeShapeType="1"/>
            </p:cNvSpPr>
            <p:nvPr/>
          </p:nvSpPr>
          <p:spPr bwMode="auto">
            <a:xfrm flipH="1" flipV="1">
              <a:off x="4038600" y="4560912"/>
              <a:ext cx="3810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8441" name="Text Box 27"/>
            <p:cNvSpPr txBox="1">
              <a:spLocks noChangeArrowheads="1"/>
            </p:cNvSpPr>
            <p:nvPr/>
          </p:nvSpPr>
          <p:spPr bwMode="auto">
            <a:xfrm>
              <a:off x="1219200" y="4941912"/>
              <a:ext cx="16884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ΚΑΤΩ ΡΙΝΙΚΗ ΚΟΓΧΗ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8442" name="Line 28"/>
            <p:cNvSpPr>
              <a:spLocks noChangeShapeType="1"/>
            </p:cNvSpPr>
            <p:nvPr/>
          </p:nvSpPr>
          <p:spPr bwMode="auto">
            <a:xfrm flipV="1">
              <a:off x="2971800" y="4408512"/>
              <a:ext cx="6858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8443" name="Text Box 29"/>
            <p:cNvSpPr txBox="1">
              <a:spLocks noChangeArrowheads="1"/>
            </p:cNvSpPr>
            <p:nvPr/>
          </p:nvSpPr>
          <p:spPr bwMode="auto">
            <a:xfrm>
              <a:off x="914400" y="2503512"/>
              <a:ext cx="1958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ΡΙΝΙΚΟ ΔΙΑΦΡΑΓΜΑ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8444" name="Text Box 32"/>
            <p:cNvSpPr txBox="1">
              <a:spLocks noChangeArrowheads="1"/>
            </p:cNvSpPr>
            <p:nvPr/>
          </p:nvSpPr>
          <p:spPr bwMode="auto">
            <a:xfrm>
              <a:off x="4495801" y="1893912"/>
              <a:ext cx="12207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ΗΘΜΟΕΙΔΕΙΣ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18445" name="Text Box 33"/>
          <p:cNvSpPr txBox="1">
            <a:spLocks noChangeArrowheads="1"/>
          </p:cNvSpPr>
          <p:nvPr/>
        </p:nvSpPr>
        <p:spPr bwMode="auto">
          <a:xfrm>
            <a:off x="7108825" y="1287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sz="2400" b="0">
              <a:latin typeface="Times New Roman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156176" y="3914700"/>
            <a:ext cx="2590800" cy="2362200"/>
            <a:chOff x="6324600" y="4343400"/>
            <a:chExt cx="2590800" cy="2362200"/>
          </a:xfrm>
        </p:grpSpPr>
        <p:pic>
          <p:nvPicPr>
            <p:cNvPr id="18446" name="Picture 39" descr="SKULL SL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25146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7" name="Line 40"/>
            <p:cNvSpPr>
              <a:spLocks noChangeShapeType="1"/>
            </p:cNvSpPr>
            <p:nvPr/>
          </p:nvSpPr>
          <p:spPr bwMode="auto">
            <a:xfrm>
              <a:off x="6324600" y="6019800"/>
              <a:ext cx="2590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33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3779912" y="1124744"/>
            <a:ext cx="4800600" cy="4800600"/>
            <a:chOff x="914400" y="1508720"/>
            <a:chExt cx="4800600" cy="4800600"/>
          </a:xfrm>
        </p:grpSpPr>
        <p:pic>
          <p:nvPicPr>
            <p:cNvPr id="19458" name="Picture 2" descr="Frontal sin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508720"/>
              <a:ext cx="4800600" cy="480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Text Box 7"/>
            <p:cNvSpPr txBox="1">
              <a:spLocks noChangeArrowheads="1"/>
            </p:cNvSpPr>
            <p:nvPr/>
          </p:nvSpPr>
          <p:spPr bwMode="auto">
            <a:xfrm>
              <a:off x="2627784" y="1844824"/>
              <a:ext cx="12618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 dirty="0" smtClean="0">
                  <a:solidFill>
                    <a:srgbClr val="FFFF00"/>
                  </a:solidFill>
                  <a:latin typeface="+mn-lt"/>
                </a:rPr>
                <a:t>ΜΕΤΩΠΙΑΙΟΙ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9461" name="Line 8"/>
            <p:cNvSpPr>
              <a:spLocks noChangeShapeType="1"/>
            </p:cNvSpPr>
            <p:nvPr/>
          </p:nvSpPr>
          <p:spPr bwMode="auto">
            <a:xfrm flipH="1">
              <a:off x="2819400" y="2118320"/>
              <a:ext cx="3810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9462" name="Line 9"/>
            <p:cNvSpPr>
              <a:spLocks noChangeShapeType="1"/>
            </p:cNvSpPr>
            <p:nvPr/>
          </p:nvSpPr>
          <p:spPr bwMode="auto">
            <a:xfrm>
              <a:off x="3200400" y="2118320"/>
              <a:ext cx="3810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401688"/>
          </a:xfrm>
        </p:spPr>
        <p:txBody>
          <a:bodyPr>
            <a:noAutofit/>
          </a:bodyPr>
          <a:lstStyle/>
          <a:p>
            <a:r>
              <a:rPr lang="en-US" dirty="0"/>
              <a:t>CT </a:t>
            </a:r>
            <a:r>
              <a:rPr lang="el-GR" dirty="0" smtClean="0"/>
              <a:t>Σπλαχνικό κρανίο</a:t>
            </a:r>
            <a:br>
              <a:rPr lang="el-GR" dirty="0" smtClean="0"/>
            </a:br>
            <a:r>
              <a:rPr lang="el-GR" sz="3000" b="0" dirty="0" smtClean="0"/>
              <a:t>Στεφανιαία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63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134525" y="1478557"/>
            <a:ext cx="4874950" cy="4830763"/>
            <a:chOff x="762000" y="1478557"/>
            <a:chExt cx="4874950" cy="4830763"/>
          </a:xfrm>
        </p:grpSpPr>
        <p:pic>
          <p:nvPicPr>
            <p:cNvPr id="20482" name="Picture 2" descr="inferior turbin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56" r="4286"/>
            <a:stretch>
              <a:fillRect/>
            </a:stretch>
          </p:blipFill>
          <p:spPr bwMode="auto">
            <a:xfrm>
              <a:off x="762000" y="1478557"/>
              <a:ext cx="4800600" cy="4830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3" name="Text Box 4"/>
            <p:cNvSpPr txBox="1">
              <a:spLocks noChangeArrowheads="1"/>
            </p:cNvSpPr>
            <p:nvPr/>
          </p:nvSpPr>
          <p:spPr bwMode="auto">
            <a:xfrm>
              <a:off x="2667000" y="1554757"/>
              <a:ext cx="1524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ΗΘΜΟΕΙΔΕΙΣ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484" name="Text Box 9"/>
            <p:cNvSpPr txBox="1">
              <a:spLocks noChangeArrowheads="1"/>
            </p:cNvSpPr>
            <p:nvPr/>
          </p:nvSpPr>
          <p:spPr bwMode="auto">
            <a:xfrm>
              <a:off x="3733800" y="4221757"/>
              <a:ext cx="19031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FFFF00"/>
                  </a:solidFill>
                  <a:latin typeface="+mn-lt"/>
                </a:rPr>
                <a:t>ΚΑΤΩ ΡΙΝΙΚΗ ΚΟΓΧΗ</a:t>
              </a:r>
              <a:endParaRPr lang="en-US" altLang="el-GR" sz="16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485" name="Line 10"/>
            <p:cNvSpPr>
              <a:spLocks noChangeShapeType="1"/>
            </p:cNvSpPr>
            <p:nvPr/>
          </p:nvSpPr>
          <p:spPr bwMode="auto">
            <a:xfrm flipH="1" flipV="1">
              <a:off x="3352800" y="3612157"/>
              <a:ext cx="4572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86" name="Line 11"/>
            <p:cNvSpPr>
              <a:spLocks noChangeShapeType="1"/>
            </p:cNvSpPr>
            <p:nvPr/>
          </p:nvSpPr>
          <p:spPr bwMode="auto">
            <a:xfrm flipH="1">
              <a:off x="2667000" y="2011957"/>
              <a:ext cx="3810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87" name="Line 12"/>
            <p:cNvSpPr>
              <a:spLocks noChangeShapeType="1"/>
            </p:cNvSpPr>
            <p:nvPr/>
          </p:nvSpPr>
          <p:spPr bwMode="auto">
            <a:xfrm>
              <a:off x="3048000" y="2011957"/>
              <a:ext cx="3048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2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219672" y="1449412"/>
            <a:ext cx="4800600" cy="4787900"/>
            <a:chOff x="2219672" y="1449412"/>
            <a:chExt cx="4800600" cy="4787900"/>
          </a:xfrm>
        </p:grpSpPr>
        <p:pic>
          <p:nvPicPr>
            <p:cNvPr id="21506" name="Picture 2" descr="maxillary sin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24" t="3186" r="4411"/>
            <a:stretch>
              <a:fillRect/>
            </a:stretch>
          </p:blipFill>
          <p:spPr bwMode="auto">
            <a:xfrm>
              <a:off x="2219672" y="1449412"/>
              <a:ext cx="4800600" cy="4787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9" name="Text Box 9"/>
            <p:cNvSpPr txBox="1">
              <a:spLocks noChangeArrowheads="1"/>
            </p:cNvSpPr>
            <p:nvPr/>
          </p:nvSpPr>
          <p:spPr bwMode="auto">
            <a:xfrm>
              <a:off x="5198735" y="2442374"/>
              <a:ext cx="10294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ΙΓΜΟΡΕΙΑ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1510" name="Line 10"/>
            <p:cNvSpPr>
              <a:spLocks noChangeShapeType="1"/>
            </p:cNvSpPr>
            <p:nvPr/>
          </p:nvSpPr>
          <p:spPr bwMode="auto">
            <a:xfrm flipH="1">
              <a:off x="5267672" y="2668612"/>
              <a:ext cx="45720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1" name="Line 11"/>
            <p:cNvSpPr>
              <a:spLocks noChangeShapeType="1"/>
            </p:cNvSpPr>
            <p:nvPr/>
          </p:nvSpPr>
          <p:spPr bwMode="auto">
            <a:xfrm flipH="1">
              <a:off x="3591272" y="2668612"/>
              <a:ext cx="2133600" cy="762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3" name="Text Box 19"/>
            <p:cNvSpPr txBox="1">
              <a:spLocks noChangeArrowheads="1"/>
            </p:cNvSpPr>
            <p:nvPr/>
          </p:nvSpPr>
          <p:spPr bwMode="auto">
            <a:xfrm>
              <a:off x="2867472" y="4040212"/>
              <a:ext cx="13444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ΡΙΝΙΚΟ ΔΙΑΦΡΑΓΜΑ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V="1">
              <a:off x="3591272" y="3659212"/>
              <a:ext cx="7620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34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219672" y="1583903"/>
            <a:ext cx="4800600" cy="4797425"/>
            <a:chOff x="2219672" y="1583903"/>
            <a:chExt cx="4800600" cy="4797425"/>
          </a:xfrm>
        </p:grpSpPr>
        <p:pic>
          <p:nvPicPr>
            <p:cNvPr id="22530" name="Picture 2" descr="frontal sinus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8" t="8212" r="3703"/>
            <a:stretch>
              <a:fillRect/>
            </a:stretch>
          </p:blipFill>
          <p:spPr bwMode="auto">
            <a:xfrm>
              <a:off x="2219672" y="1583903"/>
              <a:ext cx="4800600" cy="4797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1" name="Text Box 5"/>
            <p:cNvSpPr txBox="1">
              <a:spLocks noChangeArrowheads="1"/>
            </p:cNvSpPr>
            <p:nvPr/>
          </p:nvSpPr>
          <p:spPr bwMode="auto">
            <a:xfrm>
              <a:off x="3134072" y="1736303"/>
              <a:ext cx="2133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ΣΦΗΝΟΕΙΔΗΣ ΚΟΛΠΟΣ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2532" name="Line 6"/>
            <p:cNvSpPr>
              <a:spLocks noChangeShapeType="1"/>
            </p:cNvSpPr>
            <p:nvPr/>
          </p:nvSpPr>
          <p:spPr bwMode="auto">
            <a:xfrm>
              <a:off x="3667472" y="2041103"/>
              <a:ext cx="3048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74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101552" y="1196752"/>
            <a:ext cx="5350768" cy="5557680"/>
            <a:chOff x="1676400" y="381000"/>
            <a:chExt cx="5638800" cy="5986463"/>
          </a:xfrm>
        </p:grpSpPr>
        <p:pic>
          <p:nvPicPr>
            <p:cNvPr id="23554" name="Picture 4" descr="AP skull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95" r="9195"/>
            <a:stretch>
              <a:fillRect/>
            </a:stretch>
          </p:blipFill>
          <p:spPr bwMode="auto">
            <a:xfrm>
              <a:off x="1676400" y="381000"/>
              <a:ext cx="5410200" cy="598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5" name="Line 5"/>
            <p:cNvSpPr>
              <a:spLocks noChangeShapeType="1"/>
            </p:cNvSpPr>
            <p:nvPr/>
          </p:nvSpPr>
          <p:spPr bwMode="auto">
            <a:xfrm flipV="1">
              <a:off x="3200400" y="3352800"/>
              <a:ext cx="7620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3556" name="Rectangle 12"/>
            <p:cNvSpPr>
              <a:spLocks noChangeArrowheads="1"/>
            </p:cNvSpPr>
            <p:nvPr/>
          </p:nvSpPr>
          <p:spPr bwMode="auto">
            <a:xfrm>
              <a:off x="1905000" y="3657600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ΗΘΜΟΕΙΔΕΙΣΣ ΚΟΛΠΟΙ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57" name="Line 14"/>
            <p:cNvSpPr>
              <a:spLocks noChangeShapeType="1"/>
            </p:cNvSpPr>
            <p:nvPr/>
          </p:nvSpPr>
          <p:spPr bwMode="auto">
            <a:xfrm flipH="1" flipV="1">
              <a:off x="4191000" y="4343400"/>
              <a:ext cx="6096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3558" name="Text Box 19"/>
            <p:cNvSpPr txBox="1">
              <a:spLocks noChangeArrowheads="1"/>
            </p:cNvSpPr>
            <p:nvPr/>
          </p:nvSpPr>
          <p:spPr bwMode="auto">
            <a:xfrm>
              <a:off x="4724400" y="4648200"/>
              <a:ext cx="1295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ΡΙΝΙΚΟ ΔΙΑΦΡΑΓΜΑ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59" name="Line 23"/>
            <p:cNvSpPr>
              <a:spLocks noChangeShapeType="1"/>
            </p:cNvSpPr>
            <p:nvPr/>
          </p:nvSpPr>
          <p:spPr bwMode="auto">
            <a:xfrm flipH="1" flipV="1">
              <a:off x="5486400" y="3505200"/>
              <a:ext cx="5334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3560" name="Text Box 24"/>
            <p:cNvSpPr txBox="1">
              <a:spLocks noChangeArrowheads="1"/>
            </p:cNvSpPr>
            <p:nvPr/>
          </p:nvSpPr>
          <p:spPr bwMode="auto">
            <a:xfrm>
              <a:off x="5943600" y="3352800"/>
              <a:ext cx="1295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ΜΑΣΤΟΕΙΔΕΙΣ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 ΚΥΨΕΛΕΣ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61" name="Line 25"/>
            <p:cNvSpPr>
              <a:spLocks noChangeShapeType="1"/>
            </p:cNvSpPr>
            <p:nvPr/>
          </p:nvSpPr>
          <p:spPr bwMode="auto">
            <a:xfrm flipH="1" flipV="1">
              <a:off x="4876800" y="4191000"/>
              <a:ext cx="685800" cy="1222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3562" name="Text Box 26"/>
            <p:cNvSpPr txBox="1">
              <a:spLocks noChangeArrowheads="1"/>
            </p:cNvSpPr>
            <p:nvPr/>
          </p:nvSpPr>
          <p:spPr bwMode="auto">
            <a:xfrm>
              <a:off x="5486400" y="4038600"/>
              <a:ext cx="114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ΙΓΜΟΡΕΙΟ ΑΝΤΡΟ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63" name="Line 31"/>
            <p:cNvSpPr>
              <a:spLocks noChangeShapeType="1"/>
            </p:cNvSpPr>
            <p:nvPr/>
          </p:nvSpPr>
          <p:spPr bwMode="auto">
            <a:xfrm flipV="1">
              <a:off x="3124200" y="4800600"/>
              <a:ext cx="7620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3564" name="Text Box 32"/>
            <p:cNvSpPr txBox="1">
              <a:spLocks noChangeArrowheads="1"/>
            </p:cNvSpPr>
            <p:nvPr/>
          </p:nvSpPr>
          <p:spPr bwMode="auto">
            <a:xfrm>
              <a:off x="2286000" y="4724400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ΑΝΩ ΓΝΑΘΟΣ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65" name="Text Box 34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4478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ΜΕΙΖΩΝ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el-GR" altLang="el-GR" sz="1400" dirty="0" smtClean="0">
                  <a:solidFill>
                    <a:srgbClr val="FFFF00"/>
                  </a:solidFill>
                  <a:latin typeface="+mn-lt"/>
                </a:rPr>
                <a:t>ΠΤΕΡΥΓΑ</a:t>
              </a:r>
              <a:endParaRPr lang="el-GR" altLang="el-GR" sz="1400" dirty="0">
                <a:solidFill>
                  <a:srgbClr val="FFFF00"/>
                </a:solidFill>
                <a:latin typeface="+mn-lt"/>
              </a:endParaRP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 ΣΦΗΝΟΕΙΔΟΥΣ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66" name="Line 37"/>
            <p:cNvSpPr>
              <a:spLocks noChangeShapeType="1"/>
            </p:cNvSpPr>
            <p:nvPr/>
          </p:nvSpPr>
          <p:spPr bwMode="auto">
            <a:xfrm flipH="1">
              <a:off x="5334000" y="2895600"/>
              <a:ext cx="4572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27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552004" y="310852"/>
            <a:ext cx="7556500" cy="6286500"/>
            <a:chOff x="304800" y="381000"/>
            <a:chExt cx="7556500" cy="6286500"/>
          </a:xfrm>
        </p:grpSpPr>
        <p:pic>
          <p:nvPicPr>
            <p:cNvPr id="24578" name="Picture 4" descr="Lateral Skull We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81000"/>
              <a:ext cx="6642100" cy="62865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579" name="Arc 9"/>
            <p:cNvSpPr>
              <a:spLocks/>
            </p:cNvSpPr>
            <p:nvPr/>
          </p:nvSpPr>
          <p:spPr bwMode="auto">
            <a:xfrm rot="11728449" flipV="1">
              <a:off x="1828800" y="5029200"/>
              <a:ext cx="1590675" cy="304800"/>
            </a:xfrm>
            <a:custGeom>
              <a:avLst/>
              <a:gdLst>
                <a:gd name="T0" fmla="*/ 0 w 22536"/>
                <a:gd name="T1" fmla="*/ 2147483647 h 21600"/>
                <a:gd name="T2" fmla="*/ 2147483647 w 22536"/>
                <a:gd name="T3" fmla="*/ 2147483647 h 21600"/>
                <a:gd name="T4" fmla="*/ 2147483647 w 22536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2536"/>
                <a:gd name="T10" fmla="*/ 0 h 21600"/>
                <a:gd name="T11" fmla="*/ 22536 w 225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36" h="21600" fill="none" extrusionOk="0">
                  <a:moveTo>
                    <a:pt x="0" y="20"/>
                  </a:moveTo>
                  <a:cubicBezTo>
                    <a:pt x="311" y="6"/>
                    <a:pt x="623" y="-1"/>
                    <a:pt x="936" y="0"/>
                  </a:cubicBezTo>
                  <a:cubicBezTo>
                    <a:pt x="12865" y="0"/>
                    <a:pt x="22536" y="9670"/>
                    <a:pt x="22536" y="21600"/>
                  </a:cubicBezTo>
                </a:path>
                <a:path w="22536" h="21600" stroke="0" extrusionOk="0">
                  <a:moveTo>
                    <a:pt x="0" y="20"/>
                  </a:moveTo>
                  <a:cubicBezTo>
                    <a:pt x="311" y="6"/>
                    <a:pt x="623" y="-1"/>
                    <a:pt x="936" y="0"/>
                  </a:cubicBezTo>
                  <a:cubicBezTo>
                    <a:pt x="12865" y="0"/>
                    <a:pt x="22536" y="9670"/>
                    <a:pt x="22536" y="21600"/>
                  </a:cubicBezTo>
                  <a:lnTo>
                    <a:pt x="936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0" name="Freeform 11"/>
            <p:cNvSpPr>
              <a:spLocks/>
            </p:cNvSpPr>
            <p:nvPr/>
          </p:nvSpPr>
          <p:spPr bwMode="auto">
            <a:xfrm>
              <a:off x="6086475" y="2628900"/>
              <a:ext cx="1371600" cy="1474788"/>
            </a:xfrm>
            <a:custGeom>
              <a:avLst/>
              <a:gdLst>
                <a:gd name="T0" fmla="*/ 0 w 864"/>
                <a:gd name="T1" fmla="*/ 2147483647 h 929"/>
                <a:gd name="T2" fmla="*/ 2147483647 w 864"/>
                <a:gd name="T3" fmla="*/ 2147483647 h 929"/>
                <a:gd name="T4" fmla="*/ 2147483647 w 864"/>
                <a:gd name="T5" fmla="*/ 2147483647 h 929"/>
                <a:gd name="T6" fmla="*/ 2147483647 w 864"/>
                <a:gd name="T7" fmla="*/ 2147483647 h 929"/>
                <a:gd name="T8" fmla="*/ 2147483647 w 864"/>
                <a:gd name="T9" fmla="*/ 2147483647 h 929"/>
                <a:gd name="T10" fmla="*/ 2147483647 w 864"/>
                <a:gd name="T11" fmla="*/ 2147483647 h 929"/>
                <a:gd name="T12" fmla="*/ 2147483647 w 864"/>
                <a:gd name="T13" fmla="*/ 2147483647 h 929"/>
                <a:gd name="T14" fmla="*/ 2147483647 w 864"/>
                <a:gd name="T15" fmla="*/ 2147483647 h 929"/>
                <a:gd name="T16" fmla="*/ 2147483647 w 864"/>
                <a:gd name="T17" fmla="*/ 2147483647 h 929"/>
                <a:gd name="T18" fmla="*/ 2147483647 w 864"/>
                <a:gd name="T19" fmla="*/ 2147483647 h 929"/>
                <a:gd name="T20" fmla="*/ 2147483647 w 864"/>
                <a:gd name="T21" fmla="*/ 2147483647 h 929"/>
                <a:gd name="T22" fmla="*/ 2147483647 w 864"/>
                <a:gd name="T23" fmla="*/ 2147483647 h 929"/>
                <a:gd name="T24" fmla="*/ 2147483647 w 864"/>
                <a:gd name="T25" fmla="*/ 2147483647 h 929"/>
                <a:gd name="T26" fmla="*/ 2147483647 w 864"/>
                <a:gd name="T27" fmla="*/ 2147483647 h 929"/>
                <a:gd name="T28" fmla="*/ 2147483647 w 864"/>
                <a:gd name="T29" fmla="*/ 2147483647 h 929"/>
                <a:gd name="T30" fmla="*/ 2147483647 w 864"/>
                <a:gd name="T31" fmla="*/ 2147483647 h 929"/>
                <a:gd name="T32" fmla="*/ 2147483647 w 864"/>
                <a:gd name="T33" fmla="*/ 2147483647 h 929"/>
                <a:gd name="T34" fmla="*/ 2147483647 w 864"/>
                <a:gd name="T35" fmla="*/ 0 h 9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4"/>
                <a:gd name="T55" fmla="*/ 0 h 929"/>
                <a:gd name="T56" fmla="*/ 864 w 864"/>
                <a:gd name="T57" fmla="*/ 929 h 9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4" h="929">
                  <a:moveTo>
                    <a:pt x="0" y="873"/>
                  </a:moveTo>
                  <a:cubicBezTo>
                    <a:pt x="49" y="906"/>
                    <a:pt x="82" y="875"/>
                    <a:pt x="117" y="927"/>
                  </a:cubicBezTo>
                  <a:cubicBezTo>
                    <a:pt x="186" y="924"/>
                    <a:pt x="256" y="929"/>
                    <a:pt x="324" y="918"/>
                  </a:cubicBezTo>
                  <a:cubicBezTo>
                    <a:pt x="333" y="916"/>
                    <a:pt x="325" y="897"/>
                    <a:pt x="333" y="891"/>
                  </a:cubicBezTo>
                  <a:cubicBezTo>
                    <a:pt x="348" y="880"/>
                    <a:pt x="387" y="873"/>
                    <a:pt x="387" y="873"/>
                  </a:cubicBezTo>
                  <a:cubicBezTo>
                    <a:pt x="407" y="843"/>
                    <a:pt x="405" y="852"/>
                    <a:pt x="414" y="819"/>
                  </a:cubicBezTo>
                  <a:cubicBezTo>
                    <a:pt x="417" y="807"/>
                    <a:pt x="411" y="787"/>
                    <a:pt x="423" y="783"/>
                  </a:cubicBezTo>
                  <a:cubicBezTo>
                    <a:pt x="466" y="770"/>
                    <a:pt x="513" y="777"/>
                    <a:pt x="558" y="774"/>
                  </a:cubicBezTo>
                  <a:cubicBezTo>
                    <a:pt x="564" y="756"/>
                    <a:pt x="570" y="738"/>
                    <a:pt x="576" y="720"/>
                  </a:cubicBezTo>
                  <a:cubicBezTo>
                    <a:pt x="603" y="638"/>
                    <a:pt x="547" y="577"/>
                    <a:pt x="630" y="549"/>
                  </a:cubicBezTo>
                  <a:cubicBezTo>
                    <a:pt x="648" y="531"/>
                    <a:pt x="666" y="513"/>
                    <a:pt x="684" y="495"/>
                  </a:cubicBezTo>
                  <a:cubicBezTo>
                    <a:pt x="712" y="467"/>
                    <a:pt x="683" y="416"/>
                    <a:pt x="693" y="378"/>
                  </a:cubicBezTo>
                  <a:cubicBezTo>
                    <a:pt x="696" y="368"/>
                    <a:pt x="711" y="366"/>
                    <a:pt x="720" y="360"/>
                  </a:cubicBezTo>
                  <a:cubicBezTo>
                    <a:pt x="734" y="306"/>
                    <a:pt x="725" y="336"/>
                    <a:pt x="747" y="270"/>
                  </a:cubicBezTo>
                  <a:cubicBezTo>
                    <a:pt x="750" y="261"/>
                    <a:pt x="756" y="243"/>
                    <a:pt x="756" y="243"/>
                  </a:cubicBezTo>
                  <a:cubicBezTo>
                    <a:pt x="763" y="192"/>
                    <a:pt x="756" y="138"/>
                    <a:pt x="774" y="90"/>
                  </a:cubicBezTo>
                  <a:cubicBezTo>
                    <a:pt x="775" y="87"/>
                    <a:pt x="822" y="76"/>
                    <a:pt x="837" y="72"/>
                  </a:cubicBezTo>
                  <a:cubicBezTo>
                    <a:pt x="857" y="12"/>
                    <a:pt x="847" y="35"/>
                    <a:pt x="86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1" name="Freeform 13"/>
            <p:cNvSpPr>
              <a:spLocks/>
            </p:cNvSpPr>
            <p:nvPr/>
          </p:nvSpPr>
          <p:spPr bwMode="auto">
            <a:xfrm>
              <a:off x="3128963" y="690563"/>
              <a:ext cx="1228725" cy="2066925"/>
            </a:xfrm>
            <a:custGeom>
              <a:avLst/>
              <a:gdLst>
                <a:gd name="T0" fmla="*/ 2147483647 w 774"/>
                <a:gd name="T1" fmla="*/ 2147483647 h 1302"/>
                <a:gd name="T2" fmla="*/ 2147483647 w 774"/>
                <a:gd name="T3" fmla="*/ 2147483647 h 1302"/>
                <a:gd name="T4" fmla="*/ 2147483647 w 774"/>
                <a:gd name="T5" fmla="*/ 2147483647 h 1302"/>
                <a:gd name="T6" fmla="*/ 2147483647 w 774"/>
                <a:gd name="T7" fmla="*/ 2147483647 h 1302"/>
                <a:gd name="T8" fmla="*/ 2147483647 w 774"/>
                <a:gd name="T9" fmla="*/ 2147483647 h 1302"/>
                <a:gd name="T10" fmla="*/ 2147483647 w 774"/>
                <a:gd name="T11" fmla="*/ 2147483647 h 1302"/>
                <a:gd name="T12" fmla="*/ 2147483647 w 774"/>
                <a:gd name="T13" fmla="*/ 2147483647 h 1302"/>
                <a:gd name="T14" fmla="*/ 2147483647 w 774"/>
                <a:gd name="T15" fmla="*/ 2147483647 h 1302"/>
                <a:gd name="T16" fmla="*/ 2147483647 w 774"/>
                <a:gd name="T17" fmla="*/ 2147483647 h 1302"/>
                <a:gd name="T18" fmla="*/ 2147483647 w 774"/>
                <a:gd name="T19" fmla="*/ 2147483647 h 1302"/>
                <a:gd name="T20" fmla="*/ 2147483647 w 774"/>
                <a:gd name="T21" fmla="*/ 2147483647 h 1302"/>
                <a:gd name="T22" fmla="*/ 2147483647 w 774"/>
                <a:gd name="T23" fmla="*/ 2147483647 h 1302"/>
                <a:gd name="T24" fmla="*/ 2147483647 w 774"/>
                <a:gd name="T25" fmla="*/ 2147483647 h 1302"/>
                <a:gd name="T26" fmla="*/ 0 w 774"/>
                <a:gd name="T27" fmla="*/ 2147483647 h 1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4"/>
                <a:gd name="T43" fmla="*/ 0 h 1302"/>
                <a:gd name="T44" fmla="*/ 774 w 774"/>
                <a:gd name="T45" fmla="*/ 1302 h 1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4" h="1302">
                  <a:moveTo>
                    <a:pt x="774" y="15"/>
                  </a:moveTo>
                  <a:cubicBezTo>
                    <a:pt x="728" y="30"/>
                    <a:pt x="665" y="0"/>
                    <a:pt x="630" y="33"/>
                  </a:cubicBezTo>
                  <a:cubicBezTo>
                    <a:pt x="604" y="58"/>
                    <a:pt x="632" y="106"/>
                    <a:pt x="621" y="141"/>
                  </a:cubicBezTo>
                  <a:cubicBezTo>
                    <a:pt x="618" y="150"/>
                    <a:pt x="602" y="146"/>
                    <a:pt x="594" y="150"/>
                  </a:cubicBezTo>
                  <a:cubicBezTo>
                    <a:pt x="584" y="155"/>
                    <a:pt x="577" y="163"/>
                    <a:pt x="567" y="168"/>
                  </a:cubicBezTo>
                  <a:cubicBezTo>
                    <a:pt x="525" y="189"/>
                    <a:pt x="492" y="207"/>
                    <a:pt x="459" y="240"/>
                  </a:cubicBezTo>
                  <a:cubicBezTo>
                    <a:pt x="439" y="300"/>
                    <a:pt x="457" y="379"/>
                    <a:pt x="387" y="402"/>
                  </a:cubicBezTo>
                  <a:cubicBezTo>
                    <a:pt x="350" y="458"/>
                    <a:pt x="388" y="531"/>
                    <a:pt x="315" y="555"/>
                  </a:cubicBezTo>
                  <a:cubicBezTo>
                    <a:pt x="286" y="598"/>
                    <a:pt x="268" y="577"/>
                    <a:pt x="234" y="618"/>
                  </a:cubicBezTo>
                  <a:cubicBezTo>
                    <a:pt x="201" y="657"/>
                    <a:pt x="204" y="707"/>
                    <a:pt x="189" y="753"/>
                  </a:cubicBezTo>
                  <a:cubicBezTo>
                    <a:pt x="183" y="867"/>
                    <a:pt x="209" y="944"/>
                    <a:pt x="117" y="1005"/>
                  </a:cubicBezTo>
                  <a:cubicBezTo>
                    <a:pt x="94" y="1040"/>
                    <a:pt x="86" y="1078"/>
                    <a:pt x="63" y="1113"/>
                  </a:cubicBezTo>
                  <a:cubicBezTo>
                    <a:pt x="60" y="1155"/>
                    <a:pt x="61" y="1198"/>
                    <a:pt x="54" y="1239"/>
                  </a:cubicBezTo>
                  <a:cubicBezTo>
                    <a:pt x="49" y="1269"/>
                    <a:pt x="13" y="1276"/>
                    <a:pt x="0" y="130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2" name="Text Box 14"/>
            <p:cNvSpPr txBox="1">
              <a:spLocks noChangeArrowheads="1"/>
            </p:cNvSpPr>
            <p:nvPr/>
          </p:nvSpPr>
          <p:spPr bwMode="auto">
            <a:xfrm>
              <a:off x="2971800" y="1143000"/>
              <a:ext cx="16049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dirty="0"/>
                <a:t>ΣΤΕΦΑΝΙΑΙΑ ΡΑΦΗ</a:t>
              </a:r>
              <a:endParaRPr lang="en-US" altLang="el-GR" dirty="0"/>
            </a:p>
          </p:txBody>
        </p:sp>
        <p:sp>
          <p:nvSpPr>
            <p:cNvPr id="24583" name="Text Box 16"/>
            <p:cNvSpPr txBox="1">
              <a:spLocks noChangeArrowheads="1"/>
            </p:cNvSpPr>
            <p:nvPr/>
          </p:nvSpPr>
          <p:spPr bwMode="auto">
            <a:xfrm>
              <a:off x="6156176" y="2971800"/>
              <a:ext cx="167322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/>
                <a:t>ΛΑΒΔΟΕΙΔΗΣ ΡΑΦΗ</a:t>
              </a:r>
              <a:endParaRPr lang="en-US" altLang="el-GR"/>
            </a:p>
          </p:txBody>
        </p:sp>
        <p:sp>
          <p:nvSpPr>
            <p:cNvPr id="24584" name="Text Box 19"/>
            <p:cNvSpPr txBox="1">
              <a:spLocks noChangeArrowheads="1"/>
            </p:cNvSpPr>
            <p:nvPr/>
          </p:nvSpPr>
          <p:spPr bwMode="auto">
            <a:xfrm>
              <a:off x="5486400" y="5029200"/>
              <a:ext cx="1624013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/>
                <a:t>ΙΝΙΑΚΑ ΟΓΚΩΜΑΤΑ</a:t>
              </a:r>
              <a:endParaRPr lang="en-US" altLang="el-GR"/>
            </a:p>
          </p:txBody>
        </p:sp>
        <p:sp>
          <p:nvSpPr>
            <p:cNvPr id="24585" name="Line 20"/>
            <p:cNvSpPr>
              <a:spLocks noChangeShapeType="1"/>
            </p:cNvSpPr>
            <p:nvPr/>
          </p:nvSpPr>
          <p:spPr bwMode="auto">
            <a:xfrm flipV="1">
              <a:off x="6477000" y="4724400"/>
              <a:ext cx="457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6" name="Text Box 22"/>
            <p:cNvSpPr txBox="1">
              <a:spLocks noChangeArrowheads="1"/>
            </p:cNvSpPr>
            <p:nvPr/>
          </p:nvSpPr>
          <p:spPr bwMode="auto">
            <a:xfrm>
              <a:off x="4648200" y="4221088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dirty="0"/>
                <a:t>ΜΑΣΤΟΕΙΔΕΙΣ</a:t>
              </a:r>
            </a:p>
            <a:p>
              <a:pPr eaLnBrk="1" hangingPunct="1"/>
              <a:r>
                <a:rPr lang="el-GR" altLang="el-GR" dirty="0"/>
                <a:t>ΚΥΨΕΛΕΣ</a:t>
              </a:r>
              <a:endParaRPr lang="en-US" altLang="el-GR" dirty="0"/>
            </a:p>
          </p:txBody>
        </p:sp>
        <p:sp>
          <p:nvSpPr>
            <p:cNvPr id="24587" name="Line 23"/>
            <p:cNvSpPr>
              <a:spLocks noChangeShapeType="1"/>
            </p:cNvSpPr>
            <p:nvPr/>
          </p:nvSpPr>
          <p:spPr bwMode="auto">
            <a:xfrm>
              <a:off x="5105400" y="4572000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8" name="Text Box 30"/>
            <p:cNvSpPr txBox="1">
              <a:spLocks noChangeArrowheads="1"/>
            </p:cNvSpPr>
            <p:nvPr/>
          </p:nvSpPr>
          <p:spPr bwMode="auto">
            <a:xfrm>
              <a:off x="1524000" y="4800600"/>
              <a:ext cx="1495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/>
                <a:t>ΣΚΛΗΡΑ ΥΠΕΡΩΑ</a:t>
              </a:r>
              <a:endParaRPr lang="en-US" altLang="el-GR"/>
            </a:p>
          </p:txBody>
        </p:sp>
        <p:sp>
          <p:nvSpPr>
            <p:cNvPr id="24589" name="Text Box 32"/>
            <p:cNvSpPr txBox="1">
              <a:spLocks noChangeArrowheads="1"/>
            </p:cNvSpPr>
            <p:nvPr/>
          </p:nvSpPr>
          <p:spPr bwMode="auto">
            <a:xfrm rot="-1166201">
              <a:off x="3576638" y="3960813"/>
              <a:ext cx="10715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/>
                <a:t>ΡΙΝΦΑΡΥΓΞ</a:t>
              </a:r>
              <a:endParaRPr lang="en-US" altLang="el-GR"/>
            </a:p>
          </p:txBody>
        </p:sp>
        <p:sp>
          <p:nvSpPr>
            <p:cNvPr id="24590" name="Line 33"/>
            <p:cNvSpPr>
              <a:spLocks noChangeShapeType="1"/>
            </p:cNvSpPr>
            <p:nvPr/>
          </p:nvSpPr>
          <p:spPr bwMode="auto">
            <a:xfrm flipH="1">
              <a:off x="3124200" y="43434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1" name="Text Box 36"/>
            <p:cNvSpPr txBox="1">
              <a:spLocks noChangeArrowheads="1"/>
            </p:cNvSpPr>
            <p:nvPr/>
          </p:nvSpPr>
          <p:spPr bwMode="auto">
            <a:xfrm rot="-2243310">
              <a:off x="3468688" y="2665413"/>
              <a:ext cx="18748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/>
                <a:t>ΠΡΟΣΘΙΑ ΚΛΙΝΟΕΙΔΗΣ</a:t>
              </a:r>
              <a:endParaRPr lang="en-US" altLang="el-GR"/>
            </a:p>
          </p:txBody>
        </p:sp>
        <p:sp>
          <p:nvSpPr>
            <p:cNvPr id="24592" name="Line 37"/>
            <p:cNvSpPr>
              <a:spLocks noChangeShapeType="1"/>
            </p:cNvSpPr>
            <p:nvPr/>
          </p:nvSpPr>
          <p:spPr bwMode="auto">
            <a:xfrm>
              <a:off x="3886200" y="32766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3" name="Text Box 45"/>
            <p:cNvSpPr txBox="1">
              <a:spLocks noChangeArrowheads="1"/>
            </p:cNvSpPr>
            <p:nvPr/>
          </p:nvSpPr>
          <p:spPr bwMode="auto">
            <a:xfrm rot="-2200869">
              <a:off x="4343400" y="2971800"/>
              <a:ext cx="182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/>
                <a:t>ΟΠΙΣΘΙΑ ΚΛΙΝΟΕΙΔΗΣ</a:t>
              </a:r>
              <a:endParaRPr lang="en-US" altLang="el-GR"/>
            </a:p>
          </p:txBody>
        </p:sp>
        <p:sp>
          <p:nvSpPr>
            <p:cNvPr id="24594" name="Line 46"/>
            <p:cNvSpPr>
              <a:spLocks noChangeShapeType="1"/>
            </p:cNvSpPr>
            <p:nvPr/>
          </p:nvSpPr>
          <p:spPr bwMode="auto">
            <a:xfrm flipH="1">
              <a:off x="4343400" y="3581400"/>
              <a:ext cx="2286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5" name="Text Box 47"/>
            <p:cNvSpPr txBox="1">
              <a:spLocks noChangeArrowheads="1"/>
            </p:cNvSpPr>
            <p:nvPr/>
          </p:nvSpPr>
          <p:spPr bwMode="auto">
            <a:xfrm>
              <a:off x="4518025" y="1516063"/>
              <a:ext cx="18065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6" name="Text Box 48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207327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/>
                <a:t>ΚΟΝΔΥΛΟΣ ΓΝΑΘΟΥ</a:t>
              </a:r>
              <a:endParaRPr lang="en-US" altLang="el-GR"/>
            </a:p>
          </p:txBody>
        </p:sp>
        <p:sp>
          <p:nvSpPr>
            <p:cNvPr id="24597" name="Line 49"/>
            <p:cNvSpPr>
              <a:spLocks noChangeShapeType="1"/>
            </p:cNvSpPr>
            <p:nvPr/>
          </p:nvSpPr>
          <p:spPr bwMode="auto">
            <a:xfrm flipH="1" flipV="1">
              <a:off x="3886200" y="5334000"/>
              <a:ext cx="1524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8" name="Arc 51"/>
            <p:cNvSpPr>
              <a:spLocks/>
            </p:cNvSpPr>
            <p:nvPr/>
          </p:nvSpPr>
          <p:spPr bwMode="auto">
            <a:xfrm rot="-10576462">
              <a:off x="2057400" y="2819400"/>
              <a:ext cx="1524000" cy="6858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Text Box 52"/>
            <p:cNvSpPr txBox="1">
              <a:spLocks noChangeArrowheads="1"/>
            </p:cNvSpPr>
            <p:nvPr/>
          </p:nvSpPr>
          <p:spPr bwMode="auto">
            <a:xfrm>
              <a:off x="2098849" y="2740546"/>
              <a:ext cx="2378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dirty="0"/>
                <a:t>ΠΡΟΣΘΙΟΣ ΚΡΑΝΙΑΚΟΣ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l-GR" altLang="el-GR" dirty="0"/>
                <a:t> ΒΟΘΡΟΣ</a:t>
              </a:r>
              <a:endParaRPr lang="en-US" altLang="el-GR" dirty="0"/>
            </a:p>
          </p:txBody>
        </p:sp>
        <p:sp>
          <p:nvSpPr>
            <p:cNvPr id="24600" name="Line 53"/>
            <p:cNvSpPr>
              <a:spLocks noChangeShapeType="1"/>
            </p:cNvSpPr>
            <p:nvPr/>
          </p:nvSpPr>
          <p:spPr bwMode="auto">
            <a:xfrm flipH="1">
              <a:off x="2667000" y="31242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Text Box 54"/>
            <p:cNvSpPr txBox="1">
              <a:spLocks noChangeArrowheads="1"/>
            </p:cNvSpPr>
            <p:nvPr/>
          </p:nvSpPr>
          <p:spPr bwMode="auto">
            <a:xfrm rot="-2063221">
              <a:off x="3906547" y="2746169"/>
              <a:ext cx="17478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dirty="0"/>
                <a:t>ΒΟΘΡΟΣ ΥΠΟΦΥΣΗΣ</a:t>
              </a:r>
              <a:endParaRPr lang="en-US" altLang="el-GR" dirty="0"/>
            </a:p>
          </p:txBody>
        </p:sp>
        <p:sp>
          <p:nvSpPr>
            <p:cNvPr id="24602" name="Line 55"/>
            <p:cNvSpPr>
              <a:spLocks noChangeShapeType="1"/>
            </p:cNvSpPr>
            <p:nvPr/>
          </p:nvSpPr>
          <p:spPr bwMode="auto">
            <a:xfrm flipH="1">
              <a:off x="3962400" y="3352800"/>
              <a:ext cx="2286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3" name="Text Box 57"/>
            <p:cNvSpPr txBox="1">
              <a:spLocks noChangeArrowheads="1"/>
            </p:cNvSpPr>
            <p:nvPr/>
          </p:nvSpPr>
          <p:spPr bwMode="auto">
            <a:xfrm>
              <a:off x="762000" y="2286000"/>
              <a:ext cx="130175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>
                  <a:solidFill>
                    <a:srgbClr val="FFFF00"/>
                  </a:solidFill>
                </a:rPr>
                <a:t>ΜΕΤΩΠΙΑΙΑΟΣ </a:t>
              </a:r>
              <a:endParaRPr lang="en-US" altLang="el-GR">
                <a:solidFill>
                  <a:srgbClr val="FFFF00"/>
                </a:solidFill>
              </a:endParaRPr>
            </a:p>
          </p:txBody>
        </p:sp>
        <p:sp>
          <p:nvSpPr>
            <p:cNvPr id="24604" name="Line 58"/>
            <p:cNvSpPr>
              <a:spLocks noChangeShapeType="1"/>
            </p:cNvSpPr>
            <p:nvPr/>
          </p:nvSpPr>
          <p:spPr bwMode="auto">
            <a:xfrm>
              <a:off x="1371600" y="2590800"/>
              <a:ext cx="6096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5" name="Text Box 59"/>
            <p:cNvSpPr txBox="1">
              <a:spLocks noChangeArrowheads="1"/>
            </p:cNvSpPr>
            <p:nvPr/>
          </p:nvSpPr>
          <p:spPr bwMode="auto">
            <a:xfrm>
              <a:off x="304800" y="4419600"/>
              <a:ext cx="150812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>
                  <a:solidFill>
                    <a:srgbClr val="FFFF00"/>
                  </a:solidFill>
                </a:rPr>
                <a:t>ΓΝΑΘΙΑΙΟ ΑΝΤΡΟ</a:t>
              </a:r>
              <a:endParaRPr lang="en-US" altLang="el-GR">
                <a:solidFill>
                  <a:srgbClr val="FFFF00"/>
                </a:solidFill>
              </a:endParaRPr>
            </a:p>
          </p:txBody>
        </p:sp>
        <p:sp>
          <p:nvSpPr>
            <p:cNvPr id="24606" name="Line 60"/>
            <p:cNvSpPr>
              <a:spLocks noChangeShapeType="1"/>
            </p:cNvSpPr>
            <p:nvPr/>
          </p:nvSpPr>
          <p:spPr bwMode="auto">
            <a:xfrm>
              <a:off x="1143000" y="4572000"/>
              <a:ext cx="1371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Text Box 61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12065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>
                  <a:solidFill>
                    <a:srgbClr val="FFFF00"/>
                  </a:solidFill>
                </a:rPr>
                <a:t>ΣΦΗΝΟΕΙΔΗΣ</a:t>
              </a:r>
              <a:endParaRPr lang="en-US" altLang="el-GR">
                <a:solidFill>
                  <a:srgbClr val="FFFF00"/>
                </a:solidFill>
              </a:endParaRPr>
            </a:p>
          </p:txBody>
        </p:sp>
        <p:sp>
          <p:nvSpPr>
            <p:cNvPr id="24608" name="Line 62"/>
            <p:cNvSpPr>
              <a:spLocks noChangeShapeType="1"/>
            </p:cNvSpPr>
            <p:nvPr/>
          </p:nvSpPr>
          <p:spPr bwMode="auto">
            <a:xfrm>
              <a:off x="1219200" y="3124200"/>
              <a:ext cx="243840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Text Box 63"/>
            <p:cNvSpPr txBox="1">
              <a:spLocks noChangeArrowheads="1"/>
            </p:cNvSpPr>
            <p:nvPr/>
          </p:nvSpPr>
          <p:spPr bwMode="auto">
            <a:xfrm>
              <a:off x="322263" y="3536950"/>
              <a:ext cx="115887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>
                  <a:solidFill>
                    <a:srgbClr val="FFFF00"/>
                  </a:solidFill>
                </a:rPr>
                <a:t>ΗΘΜΟΕΙΔΕΙΣ</a:t>
              </a:r>
              <a:endParaRPr lang="en-US" altLang="el-GR">
                <a:solidFill>
                  <a:srgbClr val="FFFF00"/>
                </a:solidFill>
              </a:endParaRPr>
            </a:p>
          </p:txBody>
        </p:sp>
        <p:sp>
          <p:nvSpPr>
            <p:cNvPr id="24610" name="Line 64"/>
            <p:cNvSpPr>
              <a:spLocks noChangeShapeType="1"/>
            </p:cNvSpPr>
            <p:nvPr/>
          </p:nvSpPr>
          <p:spPr bwMode="auto">
            <a:xfrm>
              <a:off x="990600" y="3733800"/>
              <a:ext cx="19050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28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979712" y="186010"/>
            <a:ext cx="7244443" cy="6483350"/>
            <a:chOff x="1330105" y="152400"/>
            <a:chExt cx="7244443" cy="6483350"/>
          </a:xfrm>
        </p:grpSpPr>
        <p:pic>
          <p:nvPicPr>
            <p:cNvPr id="25602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49" r="10349"/>
            <a:stretch>
              <a:fillRect/>
            </a:stretch>
          </p:blipFill>
          <p:spPr bwMode="auto">
            <a:xfrm>
              <a:off x="1752600" y="152400"/>
              <a:ext cx="5638800" cy="648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3" name="Text Box 6"/>
            <p:cNvSpPr txBox="1">
              <a:spLocks noChangeArrowheads="1"/>
            </p:cNvSpPr>
            <p:nvPr/>
          </p:nvSpPr>
          <p:spPr bwMode="auto">
            <a:xfrm>
              <a:off x="1401439" y="5254823"/>
              <a:ext cx="125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ΚΑΤΩ ΓΝΑΘΟΣ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04" name="Line 7"/>
            <p:cNvSpPr>
              <a:spLocks noChangeShapeType="1"/>
            </p:cNvSpPr>
            <p:nvPr/>
          </p:nvSpPr>
          <p:spPr bwMode="auto">
            <a:xfrm>
              <a:off x="2362200" y="5562600"/>
              <a:ext cx="8382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05" name="Text Box 8"/>
            <p:cNvSpPr txBox="1">
              <a:spLocks noChangeArrowheads="1"/>
            </p:cNvSpPr>
            <p:nvPr/>
          </p:nvSpPr>
          <p:spPr bwMode="auto">
            <a:xfrm>
              <a:off x="6629400" y="3886200"/>
              <a:ext cx="19451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ΜΑΣΤΟΕΙΔΕΙΣ ΚΥΨΕΛΕΣ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06" name="Line 9"/>
            <p:cNvSpPr>
              <a:spLocks noChangeShapeType="1"/>
            </p:cNvSpPr>
            <p:nvPr/>
          </p:nvSpPr>
          <p:spPr bwMode="auto">
            <a:xfrm flipH="1" flipV="1">
              <a:off x="6248400" y="3733800"/>
              <a:ext cx="4572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07" name="Text Box 10"/>
            <p:cNvSpPr txBox="1">
              <a:spLocks noChangeArrowheads="1"/>
            </p:cNvSpPr>
            <p:nvPr/>
          </p:nvSpPr>
          <p:spPr bwMode="auto">
            <a:xfrm>
              <a:off x="1330105" y="3722703"/>
              <a:ext cx="997389" cy="22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ΛΙΘΟΕΙΔΕΣ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08" name="Line 11"/>
            <p:cNvSpPr>
              <a:spLocks noChangeShapeType="1"/>
            </p:cNvSpPr>
            <p:nvPr/>
          </p:nvSpPr>
          <p:spPr bwMode="auto">
            <a:xfrm flipV="1">
              <a:off x="2362200" y="3657600"/>
              <a:ext cx="11430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09" name="Text Box 12"/>
            <p:cNvSpPr txBox="1">
              <a:spLocks noChangeArrowheads="1"/>
            </p:cNvSpPr>
            <p:nvPr/>
          </p:nvSpPr>
          <p:spPr bwMode="auto">
            <a:xfrm>
              <a:off x="3581400" y="2971800"/>
              <a:ext cx="13249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ΙΝΙΑΚΟ ΤΡΗΜΑ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10" name="Line 13"/>
            <p:cNvSpPr>
              <a:spLocks noChangeShapeType="1"/>
            </p:cNvSpPr>
            <p:nvPr/>
          </p:nvSpPr>
          <p:spPr bwMode="auto">
            <a:xfrm>
              <a:off x="4419600" y="3200400"/>
              <a:ext cx="46038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11" name="Freeform 14"/>
            <p:cNvSpPr>
              <a:spLocks/>
            </p:cNvSpPr>
            <p:nvPr/>
          </p:nvSpPr>
          <p:spPr bwMode="auto">
            <a:xfrm>
              <a:off x="2895600" y="1447800"/>
              <a:ext cx="1600200" cy="1566863"/>
            </a:xfrm>
            <a:custGeom>
              <a:avLst/>
              <a:gdLst>
                <a:gd name="T0" fmla="*/ 2147483647 w 989"/>
                <a:gd name="T1" fmla="*/ 2147483647 h 1179"/>
                <a:gd name="T2" fmla="*/ 2147483647 w 989"/>
                <a:gd name="T3" fmla="*/ 2147483647 h 1179"/>
                <a:gd name="T4" fmla="*/ 2147483647 w 989"/>
                <a:gd name="T5" fmla="*/ 2147483647 h 1179"/>
                <a:gd name="T6" fmla="*/ 2147483647 w 989"/>
                <a:gd name="T7" fmla="*/ 2147483647 h 1179"/>
                <a:gd name="T8" fmla="*/ 2147483647 w 989"/>
                <a:gd name="T9" fmla="*/ 2147483647 h 1179"/>
                <a:gd name="T10" fmla="*/ 2147483647 w 989"/>
                <a:gd name="T11" fmla="*/ 2147483647 h 1179"/>
                <a:gd name="T12" fmla="*/ 2147483647 w 989"/>
                <a:gd name="T13" fmla="*/ 2147483647 h 1179"/>
                <a:gd name="T14" fmla="*/ 2147483647 w 989"/>
                <a:gd name="T15" fmla="*/ 2147483647 h 1179"/>
                <a:gd name="T16" fmla="*/ 2147483647 w 989"/>
                <a:gd name="T17" fmla="*/ 2147483647 h 1179"/>
                <a:gd name="T18" fmla="*/ 2147483647 w 989"/>
                <a:gd name="T19" fmla="*/ 2147483647 h 1179"/>
                <a:gd name="T20" fmla="*/ 2147483647 w 989"/>
                <a:gd name="T21" fmla="*/ 2147483647 h 1179"/>
                <a:gd name="T22" fmla="*/ 2147483647 w 989"/>
                <a:gd name="T23" fmla="*/ 2147483647 h 1179"/>
                <a:gd name="T24" fmla="*/ 2147483647 w 989"/>
                <a:gd name="T25" fmla="*/ 2147483647 h 1179"/>
                <a:gd name="T26" fmla="*/ 2147483647 w 989"/>
                <a:gd name="T27" fmla="*/ 0 h 1179"/>
                <a:gd name="T28" fmla="*/ 2147483647 w 989"/>
                <a:gd name="T29" fmla="*/ 2147483647 h 1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9"/>
                <a:gd name="T46" fmla="*/ 0 h 1179"/>
                <a:gd name="T47" fmla="*/ 989 w 989"/>
                <a:gd name="T48" fmla="*/ 1179 h 1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9" h="1179">
                  <a:moveTo>
                    <a:pt x="11" y="1179"/>
                  </a:moveTo>
                  <a:cubicBezTo>
                    <a:pt x="17" y="1102"/>
                    <a:pt x="0" y="1042"/>
                    <a:pt x="75" y="1014"/>
                  </a:cubicBezTo>
                  <a:cubicBezTo>
                    <a:pt x="92" y="989"/>
                    <a:pt x="110" y="972"/>
                    <a:pt x="130" y="950"/>
                  </a:cubicBezTo>
                  <a:cubicBezTo>
                    <a:pt x="139" y="879"/>
                    <a:pt x="148" y="828"/>
                    <a:pt x="221" y="804"/>
                  </a:cubicBezTo>
                  <a:cubicBezTo>
                    <a:pt x="285" y="713"/>
                    <a:pt x="253" y="786"/>
                    <a:pt x="267" y="585"/>
                  </a:cubicBezTo>
                  <a:cubicBezTo>
                    <a:pt x="270" y="542"/>
                    <a:pt x="258" y="506"/>
                    <a:pt x="295" y="484"/>
                  </a:cubicBezTo>
                  <a:cubicBezTo>
                    <a:pt x="318" y="471"/>
                    <a:pt x="384" y="467"/>
                    <a:pt x="395" y="466"/>
                  </a:cubicBezTo>
                  <a:cubicBezTo>
                    <a:pt x="421" y="426"/>
                    <a:pt x="455" y="389"/>
                    <a:pt x="477" y="347"/>
                  </a:cubicBezTo>
                  <a:cubicBezTo>
                    <a:pt x="515" y="275"/>
                    <a:pt x="495" y="219"/>
                    <a:pt x="569" y="173"/>
                  </a:cubicBezTo>
                  <a:cubicBezTo>
                    <a:pt x="606" y="150"/>
                    <a:pt x="654" y="159"/>
                    <a:pt x="697" y="155"/>
                  </a:cubicBezTo>
                  <a:cubicBezTo>
                    <a:pt x="722" y="150"/>
                    <a:pt x="753" y="155"/>
                    <a:pt x="770" y="137"/>
                  </a:cubicBezTo>
                  <a:cubicBezTo>
                    <a:pt x="777" y="130"/>
                    <a:pt x="775" y="118"/>
                    <a:pt x="779" y="109"/>
                  </a:cubicBezTo>
                  <a:cubicBezTo>
                    <a:pt x="791" y="85"/>
                    <a:pt x="798" y="81"/>
                    <a:pt x="816" y="64"/>
                  </a:cubicBezTo>
                  <a:cubicBezTo>
                    <a:pt x="827" y="19"/>
                    <a:pt x="837" y="14"/>
                    <a:pt x="880" y="0"/>
                  </a:cubicBezTo>
                  <a:cubicBezTo>
                    <a:pt x="971" y="10"/>
                    <a:pt x="935" y="9"/>
                    <a:pt x="989" y="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12" name="Freeform 15"/>
            <p:cNvSpPr>
              <a:spLocks/>
            </p:cNvSpPr>
            <p:nvPr/>
          </p:nvSpPr>
          <p:spPr bwMode="auto">
            <a:xfrm rot="5741942">
              <a:off x="4685506" y="1486694"/>
              <a:ext cx="1355725" cy="1430338"/>
            </a:xfrm>
            <a:custGeom>
              <a:avLst/>
              <a:gdLst>
                <a:gd name="T0" fmla="*/ 2147483647 w 989"/>
                <a:gd name="T1" fmla="*/ 2147483647 h 1179"/>
                <a:gd name="T2" fmla="*/ 2147483647 w 989"/>
                <a:gd name="T3" fmla="*/ 2147483647 h 1179"/>
                <a:gd name="T4" fmla="*/ 2147483647 w 989"/>
                <a:gd name="T5" fmla="*/ 2147483647 h 1179"/>
                <a:gd name="T6" fmla="*/ 2147483647 w 989"/>
                <a:gd name="T7" fmla="*/ 2147483647 h 1179"/>
                <a:gd name="T8" fmla="*/ 2147483647 w 989"/>
                <a:gd name="T9" fmla="*/ 2147483647 h 1179"/>
                <a:gd name="T10" fmla="*/ 2147483647 w 989"/>
                <a:gd name="T11" fmla="*/ 2147483647 h 1179"/>
                <a:gd name="T12" fmla="*/ 2147483647 w 989"/>
                <a:gd name="T13" fmla="*/ 2147483647 h 1179"/>
                <a:gd name="T14" fmla="*/ 2147483647 w 989"/>
                <a:gd name="T15" fmla="*/ 2147483647 h 1179"/>
                <a:gd name="T16" fmla="*/ 2147483647 w 989"/>
                <a:gd name="T17" fmla="*/ 2147483647 h 1179"/>
                <a:gd name="T18" fmla="*/ 2147483647 w 989"/>
                <a:gd name="T19" fmla="*/ 2147483647 h 1179"/>
                <a:gd name="T20" fmla="*/ 2147483647 w 989"/>
                <a:gd name="T21" fmla="*/ 2147483647 h 1179"/>
                <a:gd name="T22" fmla="*/ 2147483647 w 989"/>
                <a:gd name="T23" fmla="*/ 2147483647 h 1179"/>
                <a:gd name="T24" fmla="*/ 2147483647 w 989"/>
                <a:gd name="T25" fmla="*/ 2147483647 h 1179"/>
                <a:gd name="T26" fmla="*/ 2147483647 w 989"/>
                <a:gd name="T27" fmla="*/ 0 h 1179"/>
                <a:gd name="T28" fmla="*/ 2147483647 w 989"/>
                <a:gd name="T29" fmla="*/ 2147483647 h 1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9"/>
                <a:gd name="T46" fmla="*/ 0 h 1179"/>
                <a:gd name="T47" fmla="*/ 989 w 989"/>
                <a:gd name="T48" fmla="*/ 1179 h 1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9" h="1179">
                  <a:moveTo>
                    <a:pt x="11" y="1179"/>
                  </a:moveTo>
                  <a:cubicBezTo>
                    <a:pt x="17" y="1102"/>
                    <a:pt x="0" y="1042"/>
                    <a:pt x="75" y="1014"/>
                  </a:cubicBezTo>
                  <a:cubicBezTo>
                    <a:pt x="92" y="989"/>
                    <a:pt x="110" y="972"/>
                    <a:pt x="130" y="950"/>
                  </a:cubicBezTo>
                  <a:cubicBezTo>
                    <a:pt x="139" y="879"/>
                    <a:pt x="148" y="828"/>
                    <a:pt x="221" y="804"/>
                  </a:cubicBezTo>
                  <a:cubicBezTo>
                    <a:pt x="285" y="713"/>
                    <a:pt x="253" y="786"/>
                    <a:pt x="267" y="585"/>
                  </a:cubicBezTo>
                  <a:cubicBezTo>
                    <a:pt x="270" y="542"/>
                    <a:pt x="258" y="506"/>
                    <a:pt x="295" y="484"/>
                  </a:cubicBezTo>
                  <a:cubicBezTo>
                    <a:pt x="318" y="471"/>
                    <a:pt x="384" y="467"/>
                    <a:pt x="395" y="466"/>
                  </a:cubicBezTo>
                  <a:cubicBezTo>
                    <a:pt x="421" y="426"/>
                    <a:pt x="455" y="389"/>
                    <a:pt x="477" y="347"/>
                  </a:cubicBezTo>
                  <a:cubicBezTo>
                    <a:pt x="515" y="275"/>
                    <a:pt x="495" y="219"/>
                    <a:pt x="569" y="173"/>
                  </a:cubicBezTo>
                  <a:cubicBezTo>
                    <a:pt x="606" y="150"/>
                    <a:pt x="654" y="159"/>
                    <a:pt x="697" y="155"/>
                  </a:cubicBezTo>
                  <a:cubicBezTo>
                    <a:pt x="722" y="150"/>
                    <a:pt x="753" y="155"/>
                    <a:pt x="770" y="137"/>
                  </a:cubicBezTo>
                  <a:cubicBezTo>
                    <a:pt x="777" y="130"/>
                    <a:pt x="775" y="118"/>
                    <a:pt x="779" y="109"/>
                  </a:cubicBezTo>
                  <a:cubicBezTo>
                    <a:pt x="791" y="85"/>
                    <a:pt x="798" y="81"/>
                    <a:pt x="816" y="64"/>
                  </a:cubicBezTo>
                  <a:cubicBezTo>
                    <a:pt x="827" y="19"/>
                    <a:pt x="837" y="14"/>
                    <a:pt x="880" y="0"/>
                  </a:cubicBezTo>
                  <a:cubicBezTo>
                    <a:pt x="971" y="10"/>
                    <a:pt x="935" y="9"/>
                    <a:pt x="989" y="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13" name="Text Box 17"/>
            <p:cNvSpPr txBox="1">
              <a:spLocks noChangeArrowheads="1"/>
            </p:cNvSpPr>
            <p:nvPr/>
          </p:nvSpPr>
          <p:spPr bwMode="auto">
            <a:xfrm>
              <a:off x="3733800" y="228600"/>
              <a:ext cx="1138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ΒΡΕΓΜΑΤΙΚΑ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14" name="Line 18"/>
            <p:cNvSpPr>
              <a:spLocks noChangeShapeType="1"/>
            </p:cNvSpPr>
            <p:nvPr/>
          </p:nvSpPr>
          <p:spPr bwMode="auto">
            <a:xfrm flipH="1">
              <a:off x="3733800" y="457200"/>
              <a:ext cx="7620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15" name="Line 20"/>
            <p:cNvSpPr>
              <a:spLocks noChangeShapeType="1"/>
            </p:cNvSpPr>
            <p:nvPr/>
          </p:nvSpPr>
          <p:spPr bwMode="auto">
            <a:xfrm>
              <a:off x="4495800" y="457200"/>
              <a:ext cx="83820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16" name="Text Box 21"/>
            <p:cNvSpPr txBox="1">
              <a:spLocks noChangeArrowheads="1"/>
            </p:cNvSpPr>
            <p:nvPr/>
          </p:nvSpPr>
          <p:spPr bwMode="auto">
            <a:xfrm>
              <a:off x="1748281" y="1874990"/>
              <a:ext cx="1650452" cy="22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ΛΑΒΔΟΙΕΔΗΣ ΡΑΦΗ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17" name="Line 22"/>
            <p:cNvSpPr>
              <a:spLocks noChangeShapeType="1"/>
            </p:cNvSpPr>
            <p:nvPr/>
          </p:nvSpPr>
          <p:spPr bwMode="auto">
            <a:xfrm>
              <a:off x="2667000" y="2057400"/>
              <a:ext cx="685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18" name="Rectangle 23"/>
            <p:cNvSpPr>
              <a:spLocks noChangeArrowheads="1"/>
            </p:cNvSpPr>
            <p:nvPr/>
          </p:nvSpPr>
          <p:spPr bwMode="auto">
            <a:xfrm>
              <a:off x="6360368" y="1844824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ΛΑΒΔΟΕΙΔΗΣ</a:t>
              </a:r>
            </a:p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 ΡΑΦΗ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19" name="Line 24"/>
            <p:cNvSpPr>
              <a:spLocks noChangeShapeType="1"/>
            </p:cNvSpPr>
            <p:nvPr/>
          </p:nvSpPr>
          <p:spPr bwMode="auto">
            <a:xfrm flipH="1">
              <a:off x="5638800" y="2057400"/>
              <a:ext cx="8382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5620" name="Freeform 20"/>
            <p:cNvSpPr>
              <a:spLocks noChangeArrowheads="1"/>
            </p:cNvSpPr>
            <p:nvPr/>
          </p:nvSpPr>
          <p:spPr bwMode="auto">
            <a:xfrm>
              <a:off x="4052888" y="3451225"/>
              <a:ext cx="887412" cy="660400"/>
            </a:xfrm>
            <a:custGeom>
              <a:avLst/>
              <a:gdLst>
                <a:gd name="T0" fmla="*/ 357187 w 887412"/>
                <a:gd name="T1" fmla="*/ 53975 h 660400"/>
                <a:gd name="T2" fmla="*/ 233362 w 887412"/>
                <a:gd name="T3" fmla="*/ 158750 h 660400"/>
                <a:gd name="T4" fmla="*/ 100012 w 887412"/>
                <a:gd name="T5" fmla="*/ 263525 h 660400"/>
                <a:gd name="T6" fmla="*/ 14287 w 887412"/>
                <a:gd name="T7" fmla="*/ 330200 h 660400"/>
                <a:gd name="T8" fmla="*/ 23812 w 887412"/>
                <a:gd name="T9" fmla="*/ 434975 h 660400"/>
                <a:gd name="T10" fmla="*/ 157162 w 887412"/>
                <a:gd name="T11" fmla="*/ 577850 h 660400"/>
                <a:gd name="T12" fmla="*/ 195262 w 887412"/>
                <a:gd name="T13" fmla="*/ 654050 h 660400"/>
                <a:gd name="T14" fmla="*/ 300037 w 887412"/>
                <a:gd name="T15" fmla="*/ 615950 h 660400"/>
                <a:gd name="T16" fmla="*/ 461962 w 887412"/>
                <a:gd name="T17" fmla="*/ 606425 h 660400"/>
                <a:gd name="T18" fmla="*/ 585787 w 887412"/>
                <a:gd name="T19" fmla="*/ 615950 h 660400"/>
                <a:gd name="T20" fmla="*/ 642937 w 887412"/>
                <a:gd name="T21" fmla="*/ 644525 h 660400"/>
                <a:gd name="T22" fmla="*/ 681037 w 887412"/>
                <a:gd name="T23" fmla="*/ 577850 h 660400"/>
                <a:gd name="T24" fmla="*/ 785812 w 887412"/>
                <a:gd name="T25" fmla="*/ 511175 h 660400"/>
                <a:gd name="T26" fmla="*/ 862012 w 887412"/>
                <a:gd name="T27" fmla="*/ 387350 h 660400"/>
                <a:gd name="T28" fmla="*/ 862012 w 887412"/>
                <a:gd name="T29" fmla="*/ 282575 h 660400"/>
                <a:gd name="T30" fmla="*/ 709612 w 887412"/>
                <a:gd name="T31" fmla="*/ 139700 h 660400"/>
                <a:gd name="T32" fmla="*/ 595312 w 887412"/>
                <a:gd name="T33" fmla="*/ 53975 h 660400"/>
                <a:gd name="T34" fmla="*/ 490537 w 887412"/>
                <a:gd name="T35" fmla="*/ 6350 h 660400"/>
                <a:gd name="T36" fmla="*/ 423862 w 887412"/>
                <a:gd name="T37" fmla="*/ 15875 h 6604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7412"/>
                <a:gd name="T58" fmla="*/ 0 h 660400"/>
                <a:gd name="T59" fmla="*/ 887412 w 887412"/>
                <a:gd name="T60" fmla="*/ 660400 h 6604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7412" h="660400">
                  <a:moveTo>
                    <a:pt x="357187" y="53975"/>
                  </a:moveTo>
                  <a:cubicBezTo>
                    <a:pt x="315912" y="88900"/>
                    <a:pt x="276224" y="123825"/>
                    <a:pt x="233362" y="158750"/>
                  </a:cubicBezTo>
                  <a:cubicBezTo>
                    <a:pt x="190500" y="193675"/>
                    <a:pt x="100012" y="263525"/>
                    <a:pt x="100012" y="263525"/>
                  </a:cubicBezTo>
                  <a:cubicBezTo>
                    <a:pt x="63500" y="292100"/>
                    <a:pt x="26987" y="301625"/>
                    <a:pt x="14287" y="330200"/>
                  </a:cubicBezTo>
                  <a:cubicBezTo>
                    <a:pt x="1587" y="358775"/>
                    <a:pt x="0" y="393700"/>
                    <a:pt x="23812" y="434975"/>
                  </a:cubicBezTo>
                  <a:cubicBezTo>
                    <a:pt x="47624" y="476250"/>
                    <a:pt x="128587" y="541338"/>
                    <a:pt x="157162" y="577850"/>
                  </a:cubicBezTo>
                  <a:cubicBezTo>
                    <a:pt x="185737" y="614362"/>
                    <a:pt x="171450" y="647700"/>
                    <a:pt x="195262" y="654050"/>
                  </a:cubicBezTo>
                  <a:cubicBezTo>
                    <a:pt x="219074" y="660400"/>
                    <a:pt x="255587" y="623887"/>
                    <a:pt x="300037" y="615950"/>
                  </a:cubicBezTo>
                  <a:cubicBezTo>
                    <a:pt x="344487" y="608013"/>
                    <a:pt x="414337" y="606425"/>
                    <a:pt x="461962" y="606425"/>
                  </a:cubicBezTo>
                  <a:cubicBezTo>
                    <a:pt x="509587" y="606425"/>
                    <a:pt x="555625" y="609600"/>
                    <a:pt x="585787" y="615950"/>
                  </a:cubicBezTo>
                  <a:cubicBezTo>
                    <a:pt x="615949" y="622300"/>
                    <a:pt x="627062" y="650875"/>
                    <a:pt x="642937" y="644525"/>
                  </a:cubicBezTo>
                  <a:cubicBezTo>
                    <a:pt x="658812" y="638175"/>
                    <a:pt x="657225" y="600075"/>
                    <a:pt x="681037" y="577850"/>
                  </a:cubicBezTo>
                  <a:cubicBezTo>
                    <a:pt x="704849" y="555625"/>
                    <a:pt x="755650" y="542925"/>
                    <a:pt x="785812" y="511175"/>
                  </a:cubicBezTo>
                  <a:cubicBezTo>
                    <a:pt x="815974" y="479425"/>
                    <a:pt x="849312" y="425450"/>
                    <a:pt x="862012" y="387350"/>
                  </a:cubicBezTo>
                  <a:cubicBezTo>
                    <a:pt x="874712" y="349250"/>
                    <a:pt x="887412" y="323850"/>
                    <a:pt x="862012" y="282575"/>
                  </a:cubicBezTo>
                  <a:cubicBezTo>
                    <a:pt x="836612" y="241300"/>
                    <a:pt x="754062" y="177800"/>
                    <a:pt x="709612" y="139700"/>
                  </a:cubicBezTo>
                  <a:cubicBezTo>
                    <a:pt x="665162" y="101600"/>
                    <a:pt x="631824" y="76200"/>
                    <a:pt x="595312" y="53975"/>
                  </a:cubicBezTo>
                  <a:cubicBezTo>
                    <a:pt x="558800" y="31750"/>
                    <a:pt x="519112" y="12700"/>
                    <a:pt x="490537" y="6350"/>
                  </a:cubicBezTo>
                  <a:cubicBezTo>
                    <a:pt x="461962" y="0"/>
                    <a:pt x="442912" y="7937"/>
                    <a:pt x="423862" y="15875"/>
                  </a:cubicBezTo>
                </a:path>
              </a:pathLst>
            </a:custGeom>
            <a:noFill/>
            <a:ln w="19050" algn="ctr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267744" y="374352"/>
            <a:ext cx="6172200" cy="6223000"/>
            <a:chOff x="228600" y="152400"/>
            <a:chExt cx="6172200" cy="6223000"/>
          </a:xfrm>
        </p:grpSpPr>
        <p:pic>
          <p:nvPicPr>
            <p:cNvPr id="26626" name="Picture 38" descr="submentoverte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62" t="2390" r="5618"/>
            <a:stretch>
              <a:fillRect/>
            </a:stretch>
          </p:blipFill>
          <p:spPr bwMode="auto">
            <a:xfrm>
              <a:off x="228600" y="152400"/>
              <a:ext cx="6172200" cy="622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7" name="Line 39"/>
            <p:cNvSpPr>
              <a:spLocks noChangeShapeType="1"/>
            </p:cNvSpPr>
            <p:nvPr/>
          </p:nvSpPr>
          <p:spPr bwMode="auto">
            <a:xfrm flipH="1">
              <a:off x="3505200" y="1676400"/>
              <a:ext cx="228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28" name="Line 40"/>
            <p:cNvSpPr>
              <a:spLocks noChangeShapeType="1"/>
            </p:cNvSpPr>
            <p:nvPr/>
          </p:nvSpPr>
          <p:spPr bwMode="auto">
            <a:xfrm>
              <a:off x="2438400" y="5715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29" name="Text Box 41"/>
            <p:cNvSpPr txBox="1">
              <a:spLocks noChangeArrowheads="1"/>
            </p:cNvSpPr>
            <p:nvPr/>
          </p:nvSpPr>
          <p:spPr bwMode="auto">
            <a:xfrm>
              <a:off x="990600" y="5562600"/>
              <a:ext cx="1905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latin typeface="+mn-lt"/>
                </a:rPr>
                <a:t>ΟΔΟΝΤΑΣ Α2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30" name="Text Box 42"/>
            <p:cNvSpPr txBox="1">
              <a:spLocks noChangeArrowheads="1"/>
            </p:cNvSpPr>
            <p:nvPr/>
          </p:nvSpPr>
          <p:spPr bwMode="auto">
            <a:xfrm>
              <a:off x="2971800" y="1295400"/>
              <a:ext cx="17526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latin typeface="+mn-lt"/>
                </a:rPr>
                <a:t>ΗΘΜΟΕΙΔΕΙΣ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31" name="Line 43"/>
            <p:cNvSpPr>
              <a:spLocks noChangeShapeType="1"/>
            </p:cNvSpPr>
            <p:nvPr/>
          </p:nvSpPr>
          <p:spPr bwMode="auto">
            <a:xfrm>
              <a:off x="2209800" y="3429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32" name="Text Box 44"/>
            <p:cNvSpPr txBox="1">
              <a:spLocks noChangeArrowheads="1"/>
            </p:cNvSpPr>
            <p:nvPr/>
          </p:nvSpPr>
          <p:spPr bwMode="auto">
            <a:xfrm>
              <a:off x="1066800" y="3276600"/>
              <a:ext cx="13716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50000"/>
                </a:lnSpc>
              </a:pPr>
              <a:r>
                <a:rPr lang="el-GR" altLang="el-GR" sz="1400">
                  <a:latin typeface="+mn-lt"/>
                </a:rPr>
                <a:t>ΣΦΗΝΟΕΙΔΗΣ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33" name="Line 45"/>
            <p:cNvSpPr>
              <a:spLocks noChangeShapeType="1"/>
            </p:cNvSpPr>
            <p:nvPr/>
          </p:nvSpPr>
          <p:spPr bwMode="auto">
            <a:xfrm flipH="1">
              <a:off x="1828800" y="1066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34" name="Text Box 46"/>
            <p:cNvSpPr txBox="1">
              <a:spLocks noChangeArrowheads="1"/>
            </p:cNvSpPr>
            <p:nvPr/>
          </p:nvSpPr>
          <p:spPr bwMode="auto">
            <a:xfrm>
              <a:off x="1752600" y="685800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latin typeface="+mn-lt"/>
                </a:rPr>
                <a:t>ΑΝΤΡΟ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35" name="Line 48"/>
            <p:cNvSpPr>
              <a:spLocks noChangeShapeType="1"/>
            </p:cNvSpPr>
            <p:nvPr/>
          </p:nvSpPr>
          <p:spPr bwMode="auto">
            <a:xfrm flipV="1">
              <a:off x="5257800" y="56388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36" name="Line 52"/>
            <p:cNvSpPr>
              <a:spLocks noChangeShapeType="1"/>
            </p:cNvSpPr>
            <p:nvPr/>
          </p:nvSpPr>
          <p:spPr bwMode="auto">
            <a:xfrm flipH="1">
              <a:off x="4267200" y="3276600"/>
              <a:ext cx="533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37" name="Text Box 53"/>
            <p:cNvSpPr txBox="1">
              <a:spLocks noChangeArrowheads="1"/>
            </p:cNvSpPr>
            <p:nvPr/>
          </p:nvSpPr>
          <p:spPr bwMode="auto">
            <a:xfrm>
              <a:off x="4724400" y="3048000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latin typeface="+mn-lt"/>
                </a:rPr>
                <a:t>ΠΤΕΡΥΓΟΕΙΔΗΣ ΑΠΟΦΥΣΗ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38" name="Line 54"/>
            <p:cNvSpPr>
              <a:spLocks noChangeShapeType="1"/>
            </p:cNvSpPr>
            <p:nvPr/>
          </p:nvSpPr>
          <p:spPr bwMode="auto">
            <a:xfrm flipH="1">
              <a:off x="2057400" y="3962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39" name="Text Box 55"/>
            <p:cNvSpPr txBox="1">
              <a:spLocks noChangeArrowheads="1"/>
            </p:cNvSpPr>
            <p:nvPr/>
          </p:nvSpPr>
          <p:spPr bwMode="auto">
            <a:xfrm>
              <a:off x="2362200" y="3886200"/>
              <a:ext cx="16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latin typeface="+mn-lt"/>
                </a:rPr>
                <a:t>ΩΟΕΙΔΕΣ ΤΡΗΜΑ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40" name="Line 56"/>
            <p:cNvSpPr>
              <a:spLocks noChangeShapeType="1"/>
            </p:cNvSpPr>
            <p:nvPr/>
          </p:nvSpPr>
          <p:spPr bwMode="auto">
            <a:xfrm>
              <a:off x="2590800" y="4953000"/>
              <a:ext cx="533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41" name="Text Box 57"/>
            <p:cNvSpPr txBox="1">
              <a:spLocks noChangeArrowheads="1"/>
            </p:cNvSpPr>
            <p:nvPr/>
          </p:nvSpPr>
          <p:spPr bwMode="auto">
            <a:xfrm>
              <a:off x="1447800" y="4800600"/>
              <a:ext cx="137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latin typeface="+mn-lt"/>
                </a:rPr>
                <a:t>ΤΟΞΟ Α1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42" name="Line 58"/>
            <p:cNvSpPr>
              <a:spLocks noChangeShapeType="1"/>
            </p:cNvSpPr>
            <p:nvPr/>
          </p:nvSpPr>
          <p:spPr bwMode="auto">
            <a:xfrm>
              <a:off x="4495800" y="4800600"/>
              <a:ext cx="609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6643" name="Text Box 59"/>
            <p:cNvSpPr txBox="1">
              <a:spLocks noChangeArrowheads="1"/>
            </p:cNvSpPr>
            <p:nvPr/>
          </p:nvSpPr>
          <p:spPr bwMode="auto">
            <a:xfrm>
              <a:off x="3810000" y="4419600"/>
              <a:ext cx="1905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latin typeface="+mn-lt"/>
                </a:rPr>
                <a:t>ΕΞΩ ΑΚΟΥΣΤΙΚΟΣ ΠΟΡΟΣ</a:t>
              </a:r>
              <a:endParaRPr lang="en-US" altLang="el-GR" sz="1400">
                <a:latin typeface="+mn-lt"/>
              </a:endParaRPr>
            </a:p>
          </p:txBody>
        </p:sp>
        <p:sp>
          <p:nvSpPr>
            <p:cNvPr id="26644" name="Text Box 60"/>
            <p:cNvSpPr txBox="1">
              <a:spLocks noChangeArrowheads="1"/>
            </p:cNvSpPr>
            <p:nvPr/>
          </p:nvSpPr>
          <p:spPr bwMode="auto">
            <a:xfrm>
              <a:off x="3581400" y="5715000"/>
              <a:ext cx="19451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latin typeface="+mn-lt"/>
                </a:rPr>
                <a:t>ΜΑΣΤΟΕΙΔΕΙΣ ΚΥΨΕΛΕΣ</a:t>
              </a:r>
              <a:endParaRPr lang="en-US" altLang="el-GR" sz="14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Βάση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60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3203848" y="1196752"/>
            <a:ext cx="5029200" cy="5178896"/>
            <a:chOff x="3200400" y="764704"/>
            <a:chExt cx="5029200" cy="5178896"/>
          </a:xfrm>
        </p:grpSpPr>
        <p:pic>
          <p:nvPicPr>
            <p:cNvPr id="27650" name="Picture 2" descr="nasal b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186" b="25555"/>
            <a:stretch>
              <a:fillRect/>
            </a:stretch>
          </p:blipFill>
          <p:spPr bwMode="auto">
            <a:xfrm>
              <a:off x="3429000" y="838200"/>
              <a:ext cx="480060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4114800" y="2667000"/>
              <a:ext cx="6096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4495800" y="1066800"/>
              <a:ext cx="6858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3429000" y="764704"/>
              <a:ext cx="16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ΜΕΤΩΠΙΑΙΑΟΙ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7656" name="Text Box 11"/>
            <p:cNvSpPr txBox="1">
              <a:spLocks noChangeArrowheads="1"/>
            </p:cNvSpPr>
            <p:nvPr/>
          </p:nvSpPr>
          <p:spPr bwMode="auto">
            <a:xfrm>
              <a:off x="3200400" y="2364904"/>
              <a:ext cx="1425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ΡΙΝΙΚΑ ΟΣΤΑ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Πλάγια </a:t>
            </a:r>
            <a:r>
              <a:rPr lang="el-GR" dirty="0" smtClean="0"/>
              <a:t>λήψη ρινικών οστών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14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07504" y="990600"/>
            <a:ext cx="8045814" cy="5867400"/>
            <a:chOff x="107504" y="990600"/>
            <a:chExt cx="8045814" cy="5867400"/>
          </a:xfrm>
        </p:grpSpPr>
        <p:pic>
          <p:nvPicPr>
            <p:cNvPr id="11266" name="Picture 4" descr="CALDWELL SINUS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90600"/>
              <a:ext cx="4165600" cy="586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8" name="Text Box 6"/>
            <p:cNvSpPr txBox="1">
              <a:spLocks noChangeArrowheads="1"/>
            </p:cNvSpPr>
            <p:nvPr/>
          </p:nvSpPr>
          <p:spPr bwMode="auto">
            <a:xfrm>
              <a:off x="3505200" y="2060848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ΜΕΤΩΠΙΑΙΟΣ ΚΟΛΠΟΣ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69" name="Line 7"/>
            <p:cNvSpPr>
              <a:spLocks noChangeShapeType="1"/>
            </p:cNvSpPr>
            <p:nvPr/>
          </p:nvSpPr>
          <p:spPr bwMode="auto">
            <a:xfrm>
              <a:off x="4572000" y="2362200"/>
              <a:ext cx="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70" name="Text Box 8"/>
            <p:cNvSpPr txBox="1">
              <a:spLocks noChangeArrowheads="1"/>
            </p:cNvSpPr>
            <p:nvPr/>
          </p:nvSpPr>
          <p:spPr bwMode="auto">
            <a:xfrm>
              <a:off x="611560" y="3505200"/>
              <a:ext cx="25100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ΑΝΩ ΟΦΘΑΛΜΙΚΗ ΣΧΙΣΜΗ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71" name="Line 10"/>
            <p:cNvSpPr>
              <a:spLocks noChangeShapeType="1"/>
            </p:cNvSpPr>
            <p:nvPr/>
          </p:nvSpPr>
          <p:spPr bwMode="auto">
            <a:xfrm flipH="1">
              <a:off x="5715000" y="2971800"/>
              <a:ext cx="6096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6553200" y="4038600"/>
              <a:ext cx="16001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600">
                  <a:solidFill>
                    <a:srgbClr val="FFFF00"/>
                  </a:solidFill>
                  <a:latin typeface="+mn-lt"/>
                </a:rPr>
                <a:t>ΙΓΜΟΡΙΟ ΑΝΤΡΟ</a:t>
              </a:r>
              <a:endParaRPr lang="en-US" altLang="el-GR" sz="16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73" name="Line 12"/>
            <p:cNvSpPr>
              <a:spLocks noChangeShapeType="1"/>
            </p:cNvSpPr>
            <p:nvPr/>
          </p:nvSpPr>
          <p:spPr bwMode="auto">
            <a:xfrm flipH="1">
              <a:off x="5181600" y="4191000"/>
              <a:ext cx="13716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6096000" y="4724400"/>
              <a:ext cx="1903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600">
                  <a:solidFill>
                    <a:srgbClr val="FFFF00"/>
                  </a:solidFill>
                  <a:latin typeface="+mn-lt"/>
                </a:rPr>
                <a:t>ΚΑΤΩ ΡΙΝΙΚΗ ΚΟΓΧΗ</a:t>
              </a:r>
              <a:endParaRPr lang="en-US" altLang="el-GR" sz="16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75" name="Line 14"/>
            <p:cNvSpPr>
              <a:spLocks noChangeShapeType="1"/>
            </p:cNvSpPr>
            <p:nvPr/>
          </p:nvSpPr>
          <p:spPr bwMode="auto">
            <a:xfrm flipH="1" flipV="1">
              <a:off x="4876800" y="4648200"/>
              <a:ext cx="10668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5867400" y="6019800"/>
              <a:ext cx="838200" cy="83820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277" name="Text Box 16"/>
            <p:cNvSpPr txBox="1">
              <a:spLocks noChangeArrowheads="1"/>
            </p:cNvSpPr>
            <p:nvPr/>
          </p:nvSpPr>
          <p:spPr bwMode="auto">
            <a:xfrm>
              <a:off x="6096000" y="5715000"/>
              <a:ext cx="8981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FFFF00"/>
                  </a:solidFill>
                  <a:latin typeface="+mn-lt"/>
                </a:rPr>
                <a:t>ΓΝΑΘΟΣ</a:t>
              </a:r>
              <a:endParaRPr lang="en-US" altLang="el-GR" sz="16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78" name="Line 17"/>
            <p:cNvSpPr>
              <a:spLocks noChangeShapeType="1"/>
            </p:cNvSpPr>
            <p:nvPr/>
          </p:nvSpPr>
          <p:spPr bwMode="auto">
            <a:xfrm flipH="1">
              <a:off x="5715000" y="5867400"/>
              <a:ext cx="4572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>
              <a:off x="5465763" y="5214938"/>
              <a:ext cx="16215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FFFF00"/>
                  </a:solidFill>
                  <a:latin typeface="+mn-lt"/>
                </a:rPr>
                <a:t>ΣΚΛΗΡΑ ΥΠΕΡΩΑ</a:t>
              </a:r>
              <a:endParaRPr lang="en-US" altLang="el-GR" sz="16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 flipH="1" flipV="1">
              <a:off x="4800600" y="4953000"/>
              <a:ext cx="6858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81" name="Text Box 20"/>
            <p:cNvSpPr txBox="1">
              <a:spLocks noChangeArrowheads="1"/>
            </p:cNvSpPr>
            <p:nvPr/>
          </p:nvSpPr>
          <p:spPr bwMode="auto">
            <a:xfrm>
              <a:off x="107504" y="4876800"/>
              <a:ext cx="21895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600" dirty="0" smtClean="0">
                  <a:solidFill>
                    <a:srgbClr val="FFFF00"/>
                  </a:solidFill>
                  <a:latin typeface="+mn-lt"/>
                </a:rPr>
                <a:t>ΜΑΣΤΟΕΙΔΕΙΣ </a:t>
              </a:r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ΚΥΨΕΛΕΣ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82" name="Line 21"/>
            <p:cNvSpPr>
              <a:spLocks noChangeShapeType="1"/>
            </p:cNvSpPr>
            <p:nvPr/>
          </p:nvSpPr>
          <p:spPr bwMode="auto">
            <a:xfrm>
              <a:off x="2209800" y="4953000"/>
              <a:ext cx="609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83" name="Text Box 22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852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FFFF00"/>
                  </a:solidFill>
                  <a:latin typeface="+mn-lt"/>
                </a:rPr>
                <a:t>ΚΟΓΧΟΣ</a:t>
              </a:r>
              <a:endParaRPr lang="en-US" altLang="el-GR" sz="16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84" name="Line 23"/>
            <p:cNvSpPr>
              <a:spLocks noChangeShapeType="1"/>
            </p:cNvSpPr>
            <p:nvPr/>
          </p:nvSpPr>
          <p:spPr bwMode="auto">
            <a:xfrm>
              <a:off x="3048000" y="3657600"/>
              <a:ext cx="914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  <p:sp>
          <p:nvSpPr>
            <p:cNvPr id="11285" name="Oval 24"/>
            <p:cNvSpPr>
              <a:spLocks noChangeArrowheads="1"/>
            </p:cNvSpPr>
            <p:nvPr/>
          </p:nvSpPr>
          <p:spPr bwMode="auto">
            <a:xfrm>
              <a:off x="4953000" y="3200400"/>
              <a:ext cx="914400" cy="76200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600">
                <a:latin typeface="+mn-lt"/>
              </a:endParaRPr>
            </a:p>
          </p:txBody>
        </p:sp>
        <p:sp>
          <p:nvSpPr>
            <p:cNvPr id="11286" name="Text Box 25"/>
            <p:cNvSpPr txBox="1">
              <a:spLocks noChangeArrowheads="1"/>
            </p:cNvSpPr>
            <p:nvPr/>
          </p:nvSpPr>
          <p:spPr bwMode="auto">
            <a:xfrm>
              <a:off x="1187624" y="4191000"/>
              <a:ext cx="12955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ΗΘΜΟΕΙΔΕΙΣ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1287" name="Line 27"/>
            <p:cNvSpPr>
              <a:spLocks noChangeShapeType="1"/>
            </p:cNvSpPr>
            <p:nvPr/>
          </p:nvSpPr>
          <p:spPr bwMode="auto">
            <a:xfrm flipV="1">
              <a:off x="2438400" y="4038600"/>
              <a:ext cx="20574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6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Σπλαχνικό κρανίο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39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038672" y="657944"/>
            <a:ext cx="6781800" cy="5867400"/>
            <a:chOff x="685800" y="457200"/>
            <a:chExt cx="6781800" cy="5867400"/>
          </a:xfrm>
        </p:grpSpPr>
        <p:pic>
          <p:nvPicPr>
            <p:cNvPr id="28674" name="Picture 2" descr="four view sin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7" r="1099" b="5811"/>
            <a:stretch>
              <a:fillRect/>
            </a:stretch>
          </p:blipFill>
          <p:spPr bwMode="auto">
            <a:xfrm>
              <a:off x="762000" y="457200"/>
              <a:ext cx="6705600" cy="586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1371600" y="3962400"/>
              <a:ext cx="228600" cy="914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4983163" y="3810000"/>
              <a:ext cx="46037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H="1">
              <a:off x="2667000" y="3810000"/>
              <a:ext cx="76200" cy="838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8679" name="Line 8"/>
            <p:cNvSpPr>
              <a:spLocks noChangeShapeType="1"/>
            </p:cNvSpPr>
            <p:nvPr/>
          </p:nvSpPr>
          <p:spPr bwMode="auto">
            <a:xfrm flipH="1" flipV="1">
              <a:off x="6477000" y="5029200"/>
              <a:ext cx="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685800" y="3505200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ΟΠΙΣΘΟΒΟΛΒΙΚΟ ΛΙΠΟΣ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>
              <a:off x="2590800" y="3352800"/>
              <a:ext cx="914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ΕΣΩ ΟΡΘΟΣ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4343400" y="35814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ΦΑΚΟΣ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8683" name="Text Box 12"/>
            <p:cNvSpPr txBox="1">
              <a:spLocks noChangeArrowheads="1"/>
            </p:cNvSpPr>
            <p:nvPr/>
          </p:nvSpPr>
          <p:spPr bwMode="auto">
            <a:xfrm>
              <a:off x="6477000" y="34290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ΕΞΩ ΟΡΘΟΣ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ΟΠΤΙΚΟ ΝΕΥΡΟ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8685" name="Line 14"/>
            <p:cNvSpPr>
              <a:spLocks noChangeShapeType="1"/>
            </p:cNvSpPr>
            <p:nvPr/>
          </p:nvSpPr>
          <p:spPr bwMode="auto">
            <a:xfrm flipH="1">
              <a:off x="6781800" y="3886200"/>
              <a:ext cx="76200" cy="1066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2971800"/>
              <a:ext cx="6705600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Κόγχοι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853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C:\Documents and Settings\radiology\Desktop\Image14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5" t="28994" r="29516" b="27796"/>
          <a:stretch/>
        </p:blipFill>
        <p:spPr>
          <a:xfrm>
            <a:off x="6400800" y="2957996"/>
            <a:ext cx="2219417" cy="2271204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9707" name="Straight Connector 18"/>
          <p:cNvCxnSpPr>
            <a:cxnSpLocks noChangeShapeType="1"/>
          </p:cNvCxnSpPr>
          <p:nvPr/>
        </p:nvCxnSpPr>
        <p:spPr bwMode="auto">
          <a:xfrm>
            <a:off x="5958408" y="3581400"/>
            <a:ext cx="2286000" cy="158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Ομάδα 2"/>
          <p:cNvGrpSpPr/>
          <p:nvPr/>
        </p:nvGrpSpPr>
        <p:grpSpPr>
          <a:xfrm>
            <a:off x="381000" y="1088851"/>
            <a:ext cx="5378450" cy="5724525"/>
            <a:chOff x="381000" y="685800"/>
            <a:chExt cx="5378450" cy="5724525"/>
          </a:xfrm>
        </p:grpSpPr>
        <p:pic>
          <p:nvPicPr>
            <p:cNvPr id="29700" name="Picture 2" descr="C:\Documents and Settings\radiology\Desktop\Image14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91" t="10101" b="4034"/>
            <a:stretch>
              <a:fillRect/>
            </a:stretch>
          </p:blipFill>
          <p:spPr bwMode="auto">
            <a:xfrm>
              <a:off x="381000" y="685800"/>
              <a:ext cx="5378450" cy="5724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1" name="TextBox 4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12266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ΟΠΤΙΚΗ ΣΧΙΣΜΗ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29702" name="Straight Arrow Connector 6"/>
            <p:cNvCxnSpPr>
              <a:cxnSpLocks noChangeShapeType="1"/>
            </p:cNvCxnSpPr>
            <p:nvPr/>
          </p:nvCxnSpPr>
          <p:spPr bwMode="auto">
            <a:xfrm rot="5400000">
              <a:off x="3124200" y="2284413"/>
              <a:ext cx="684213" cy="77787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703" name="TextBox 9"/>
            <p:cNvSpPr txBox="1">
              <a:spLocks noChangeArrowheads="1"/>
            </p:cNvSpPr>
            <p:nvPr/>
          </p:nvSpPr>
          <p:spPr bwMode="auto">
            <a:xfrm>
              <a:off x="1600200" y="762000"/>
              <a:ext cx="6559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dirty="0" smtClean="0">
                  <a:solidFill>
                    <a:srgbClr val="FFFF00"/>
                  </a:solidFill>
                  <a:latin typeface="+mn-lt"/>
                </a:rPr>
                <a:t>ΦΑΚΟΣ</a:t>
              </a:r>
              <a:endParaRPr lang="en-US" altLang="el-GR" dirty="0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29704" name="Straight Arrow Connector 11"/>
            <p:cNvCxnSpPr>
              <a:cxnSpLocks noChangeShapeType="1"/>
            </p:cNvCxnSpPr>
            <p:nvPr/>
          </p:nvCxnSpPr>
          <p:spPr bwMode="auto">
            <a:xfrm rot="16200000" flipH="1">
              <a:off x="2057400" y="1143000"/>
              <a:ext cx="381000" cy="76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705" name="TextBox 13"/>
            <p:cNvSpPr txBox="1">
              <a:spLocks noChangeArrowheads="1"/>
            </p:cNvSpPr>
            <p:nvPr/>
          </p:nvSpPr>
          <p:spPr bwMode="auto">
            <a:xfrm>
              <a:off x="2679700" y="3276600"/>
              <a:ext cx="10021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ΟΠΙΣΘΙΕΣ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ΚΛΙΝΟΕΙΔΕΙΣ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29706" name="Straight Arrow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3048000" y="3200400"/>
              <a:ext cx="152400" cy="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709" name="Line 14"/>
            <p:cNvSpPr>
              <a:spLocks noChangeShapeType="1"/>
            </p:cNvSpPr>
            <p:nvPr/>
          </p:nvSpPr>
          <p:spPr bwMode="auto">
            <a:xfrm>
              <a:off x="3657600" y="2895600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381000" cy="685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9711" name="TextBox 13"/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ΠΡΟΣΘΙΑ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ΚΛΙΝΟΕΙΔΗΣ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9712" name="Line 17"/>
            <p:cNvSpPr>
              <a:spLocks noChangeShapeType="1"/>
            </p:cNvSpPr>
            <p:nvPr/>
          </p:nvSpPr>
          <p:spPr bwMode="auto">
            <a:xfrm flipH="1">
              <a:off x="3124200" y="2590800"/>
              <a:ext cx="46038" cy="3810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29713" name="TextBox 13"/>
            <p:cNvSpPr txBox="1">
              <a:spLocks noChangeArrowheads="1"/>
            </p:cNvSpPr>
            <p:nvPr/>
          </p:nvSpPr>
          <p:spPr bwMode="auto">
            <a:xfrm>
              <a:off x="2743200" y="2286000"/>
              <a:ext cx="7665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ΕΦΙΠΠΙΟ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71600" y="3581400"/>
              <a:ext cx="1447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ΠΡΟΣΘΙΑ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ΚΛΙΝΟΕΙΔΗΣ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29715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133600" y="2971800"/>
              <a:ext cx="685800" cy="5334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6" name="Straight Arrow Connector 25"/>
            <p:cNvCxnSpPr>
              <a:cxnSpLocks noChangeShapeType="1"/>
            </p:cNvCxnSpPr>
            <p:nvPr/>
          </p:nvCxnSpPr>
          <p:spPr bwMode="auto">
            <a:xfrm rot="16200000" flipH="1">
              <a:off x="2385218" y="2262982"/>
              <a:ext cx="639763" cy="76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71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457200" y="1008459"/>
            <a:ext cx="5334000" cy="5876925"/>
            <a:chOff x="457200" y="1008459"/>
            <a:chExt cx="5334000" cy="5876925"/>
          </a:xfrm>
        </p:grpSpPr>
        <p:pic>
          <p:nvPicPr>
            <p:cNvPr id="30723" name="Picture 2" descr="C:\Documents and Settings\radiology\Desktop\Image1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91" t="6734" b="4034"/>
            <a:stretch>
              <a:fillRect/>
            </a:stretch>
          </p:blipFill>
          <p:spPr bwMode="auto">
            <a:xfrm>
              <a:off x="457200" y="1160859"/>
              <a:ext cx="5334000" cy="57245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724" name="TextBox 7"/>
            <p:cNvSpPr txBox="1">
              <a:spLocks noChangeArrowheads="1"/>
            </p:cNvSpPr>
            <p:nvPr/>
          </p:nvSpPr>
          <p:spPr bwMode="auto">
            <a:xfrm>
              <a:off x="2514600" y="4285059"/>
              <a:ext cx="1238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ΒΑΣΙΚΗ ΑΡΤΗΡΙΣ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0725" name="TextBox 8"/>
            <p:cNvSpPr txBox="1">
              <a:spLocks noChangeArrowheads="1"/>
            </p:cNvSpPr>
            <p:nvPr/>
          </p:nvSpPr>
          <p:spPr bwMode="auto">
            <a:xfrm>
              <a:off x="2514600" y="5275659"/>
              <a:ext cx="1056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ΜΑΣΤΟΕΙΔΕΙΣ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0726" name="Straight Arrow Connector 12"/>
            <p:cNvCxnSpPr>
              <a:cxnSpLocks noChangeShapeType="1"/>
            </p:cNvCxnSpPr>
            <p:nvPr/>
          </p:nvCxnSpPr>
          <p:spPr bwMode="auto">
            <a:xfrm rot="16200000" flipV="1">
              <a:off x="1752600" y="4437459"/>
              <a:ext cx="990600" cy="838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27" name="Straight Arrow Connector 20"/>
            <p:cNvCxnSpPr>
              <a:cxnSpLocks noChangeShapeType="1"/>
              <a:stCxn id="30724" idx="0"/>
            </p:cNvCxnSpPr>
            <p:nvPr/>
          </p:nvCxnSpPr>
          <p:spPr bwMode="auto">
            <a:xfrm flipH="1" flipV="1">
              <a:off x="3124201" y="3980259"/>
              <a:ext cx="9735" cy="3048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8" name="TextBox 21"/>
            <p:cNvSpPr txBox="1">
              <a:spLocks noChangeArrowheads="1"/>
            </p:cNvSpPr>
            <p:nvPr/>
          </p:nvSpPr>
          <p:spPr bwMode="auto">
            <a:xfrm>
              <a:off x="2667000" y="1008459"/>
              <a:ext cx="998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ΡΙΝΙΚΑ ΟΣΤΑ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0729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2895600" y="1389459"/>
              <a:ext cx="228600" cy="76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30" name="Straight Arrow Connector 25"/>
            <p:cNvCxnSpPr>
              <a:cxnSpLocks noChangeShapeType="1"/>
            </p:cNvCxnSpPr>
            <p:nvPr/>
          </p:nvCxnSpPr>
          <p:spPr bwMode="auto">
            <a:xfrm rot="16200000" flipH="1">
              <a:off x="3162300" y="1351359"/>
              <a:ext cx="228600" cy="1524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31" name="TextBox 32"/>
            <p:cNvSpPr txBox="1">
              <a:spLocks noChangeArrowheads="1"/>
            </p:cNvSpPr>
            <p:nvPr/>
          </p:nvSpPr>
          <p:spPr bwMode="auto">
            <a:xfrm>
              <a:off x="2362200" y="2913459"/>
              <a:ext cx="11897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ΕΣΩ ΚΑΡΩΤΙΔΕΣ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0732" name="Straight Arrow Connector 34"/>
            <p:cNvCxnSpPr>
              <a:cxnSpLocks noChangeShapeType="1"/>
            </p:cNvCxnSpPr>
            <p:nvPr/>
          </p:nvCxnSpPr>
          <p:spPr bwMode="auto">
            <a:xfrm rot="10800000" flipV="1">
              <a:off x="3581400" y="3370659"/>
              <a:ext cx="381000" cy="2286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33" name="Straight Arrow Connector 36"/>
            <p:cNvCxnSpPr>
              <a:cxnSpLocks noChangeShapeType="1"/>
            </p:cNvCxnSpPr>
            <p:nvPr/>
          </p:nvCxnSpPr>
          <p:spPr bwMode="auto">
            <a:xfrm>
              <a:off x="2514600" y="3370659"/>
              <a:ext cx="304800" cy="2286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Ομάδα 4"/>
          <p:cNvGrpSpPr/>
          <p:nvPr/>
        </p:nvGrpSpPr>
        <p:grpSpPr>
          <a:xfrm>
            <a:off x="6012160" y="3068960"/>
            <a:ext cx="2655565" cy="2239963"/>
            <a:chOff x="6012160" y="3068960"/>
            <a:chExt cx="2655565" cy="2239963"/>
          </a:xfrm>
        </p:grpSpPr>
        <p:pic>
          <p:nvPicPr>
            <p:cNvPr id="18" name="Picture 2" descr="C:\Documents and Settings\radiology\Desktop\Image14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89" t="29665" r="29478" b="27605"/>
            <a:stretch>
              <a:fillRect/>
            </a:stretch>
          </p:blipFill>
          <p:spPr bwMode="auto">
            <a:xfrm>
              <a:off x="6372200" y="3068960"/>
              <a:ext cx="2295525" cy="2239963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734" name="Straight Connector 40"/>
            <p:cNvCxnSpPr>
              <a:cxnSpLocks noChangeShapeType="1"/>
            </p:cNvCxnSpPr>
            <p:nvPr/>
          </p:nvCxnSpPr>
          <p:spPr bwMode="auto">
            <a:xfrm>
              <a:off x="6012160" y="3657600"/>
              <a:ext cx="2286000" cy="1588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57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228184" y="3048000"/>
            <a:ext cx="2743200" cy="2362200"/>
            <a:chOff x="6553200" y="3048000"/>
            <a:chExt cx="2743200" cy="2362200"/>
          </a:xfrm>
        </p:grpSpPr>
        <p:pic>
          <p:nvPicPr>
            <p:cNvPr id="21" name="Picture 2" descr="C:\Documents and Settings\radiology\Desktop\Image21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616" t="29665" r="28452" b="27605"/>
            <a:stretch>
              <a:fillRect/>
            </a:stretch>
          </p:blipFill>
          <p:spPr>
            <a:xfrm>
              <a:off x="7000875" y="3048000"/>
              <a:ext cx="2295525" cy="23622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2" name="Straight Connector 9"/>
            <p:cNvCxnSpPr>
              <a:cxnSpLocks noChangeShapeType="1"/>
            </p:cNvCxnSpPr>
            <p:nvPr/>
          </p:nvCxnSpPr>
          <p:spPr bwMode="auto">
            <a:xfrm>
              <a:off x="6553200" y="3886200"/>
              <a:ext cx="2286000" cy="1588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Ομάδα 6"/>
          <p:cNvGrpSpPr/>
          <p:nvPr/>
        </p:nvGrpSpPr>
        <p:grpSpPr>
          <a:xfrm>
            <a:off x="457200" y="1198484"/>
            <a:ext cx="5722938" cy="5686899"/>
            <a:chOff x="457200" y="1198484"/>
            <a:chExt cx="5722938" cy="5686899"/>
          </a:xfrm>
        </p:grpSpPr>
        <p:grpSp>
          <p:nvGrpSpPr>
            <p:cNvPr id="6" name="Ομάδα 5"/>
            <p:cNvGrpSpPr/>
            <p:nvPr/>
          </p:nvGrpSpPr>
          <p:grpSpPr>
            <a:xfrm>
              <a:off x="457200" y="1198484"/>
              <a:ext cx="5303838" cy="5686899"/>
              <a:chOff x="457200" y="790100"/>
              <a:chExt cx="5303838" cy="5686899"/>
            </a:xfrm>
          </p:grpSpPr>
          <p:pic>
            <p:nvPicPr>
              <p:cNvPr id="31747" name="Picture 2" descr="C:\Documents and Settings\radiology\Desktop\Image2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10000" contrast="1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855" t="6688" b="4034"/>
              <a:stretch/>
            </p:blipFill>
            <p:spPr bwMode="auto">
              <a:xfrm>
                <a:off x="457200" y="790100"/>
                <a:ext cx="5303838" cy="56868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749" name="TextBox 10"/>
              <p:cNvSpPr txBox="1">
                <a:spLocks noChangeArrowheads="1"/>
              </p:cNvSpPr>
              <p:nvPr/>
            </p:nvSpPr>
            <p:spPr bwMode="auto">
              <a:xfrm>
                <a:off x="538163" y="1295400"/>
                <a:ext cx="14137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altLang="el-GR">
                    <a:solidFill>
                      <a:srgbClr val="FFFF00"/>
                    </a:solidFill>
                    <a:latin typeface="+mn-lt"/>
                  </a:rPr>
                  <a:t>ΖΥΓΩΜΑΤΙΚΟ ΤΟΞΟ</a:t>
                </a:r>
                <a:endParaRPr lang="en-US" altLang="el-GR">
                  <a:solidFill>
                    <a:srgbClr val="FFFF00"/>
                  </a:solidFill>
                  <a:latin typeface="+mn-lt"/>
                </a:endParaRPr>
              </a:p>
            </p:txBody>
          </p:sp>
          <p:cxnSp>
            <p:nvCxnSpPr>
              <p:cNvPr id="31751" name="Straight Arrow Connector 20"/>
              <p:cNvCxnSpPr>
                <a:cxnSpLocks noChangeShapeType="1"/>
              </p:cNvCxnSpPr>
              <p:nvPr/>
            </p:nvCxnSpPr>
            <p:spPr bwMode="auto">
              <a:xfrm flipH="1">
                <a:off x="4267200" y="3124200"/>
                <a:ext cx="796925" cy="500063"/>
              </a:xfrm>
              <a:prstGeom prst="straightConnector1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753" name="Straight Arrow Connector 17"/>
              <p:cNvCxnSpPr>
                <a:cxnSpLocks noChangeShapeType="1"/>
              </p:cNvCxnSpPr>
              <p:nvPr/>
            </p:nvCxnSpPr>
            <p:spPr bwMode="auto">
              <a:xfrm flipH="1">
                <a:off x="2667000" y="2362200"/>
                <a:ext cx="420688" cy="361950"/>
              </a:xfrm>
              <a:prstGeom prst="straightConnector1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754" name="TextBox 19"/>
              <p:cNvSpPr txBox="1">
                <a:spLocks noChangeArrowheads="1"/>
              </p:cNvSpPr>
              <p:nvPr/>
            </p:nvSpPr>
            <p:spPr bwMode="auto">
              <a:xfrm>
                <a:off x="2438400" y="1981200"/>
                <a:ext cx="20034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l-GR" altLang="el-GR">
                    <a:solidFill>
                      <a:srgbClr val="FFFF00"/>
                    </a:solidFill>
                    <a:latin typeface="+mn-lt"/>
                  </a:rPr>
                  <a:t>ΠΤΕΡΥΓΟΥΠΕΡΩΙΟΣ ΒΟΘΡΟΣ</a:t>
                </a:r>
                <a:endParaRPr lang="en-US" altLang="el-GR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1755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4419600"/>
                <a:ext cx="176420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altLang="el-GR">
                    <a:solidFill>
                      <a:srgbClr val="FFFF00"/>
                    </a:solidFill>
                    <a:latin typeface="+mn-lt"/>
                  </a:rPr>
                  <a:t>ΕΣΩ ΑΚΟΥΣΤΙΚΟΣ ΠΟΡΟΣ</a:t>
                </a:r>
                <a:endParaRPr lang="en-US" altLang="el-GR">
                  <a:solidFill>
                    <a:srgbClr val="FFFF00"/>
                  </a:solidFill>
                  <a:latin typeface="+mn-lt"/>
                </a:endParaRPr>
              </a:p>
            </p:txBody>
          </p:sp>
          <p:cxnSp>
            <p:nvCxnSpPr>
              <p:cNvPr id="31756" name="Straight Arrow Connector 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91657" y="3842543"/>
                <a:ext cx="533400" cy="620713"/>
              </a:xfrm>
              <a:prstGeom prst="straightConnector1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757" name="Line 14"/>
              <p:cNvSpPr>
                <a:spLocks noChangeShapeType="1"/>
              </p:cNvSpPr>
              <p:nvPr/>
            </p:nvSpPr>
            <p:spPr bwMode="auto">
              <a:xfrm>
                <a:off x="990600" y="1524000"/>
                <a:ext cx="457200" cy="8382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200">
                  <a:latin typeface="+mn-lt"/>
                </a:endParaRPr>
              </a:p>
            </p:txBody>
          </p:sp>
          <p:sp>
            <p:nvSpPr>
              <p:cNvPr id="31758" name="Line 15"/>
              <p:cNvSpPr>
                <a:spLocks noChangeShapeType="1"/>
              </p:cNvSpPr>
              <p:nvPr/>
            </p:nvSpPr>
            <p:spPr bwMode="auto">
              <a:xfrm flipH="1" flipV="1">
                <a:off x="3962400" y="3733800"/>
                <a:ext cx="152400" cy="91440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200">
                  <a:latin typeface="+mn-lt"/>
                </a:endParaRPr>
              </a:p>
            </p:txBody>
          </p:sp>
          <p:sp>
            <p:nvSpPr>
              <p:cNvPr id="31759" name="TextBox 20"/>
              <p:cNvSpPr txBox="1">
                <a:spLocks noChangeArrowheads="1"/>
              </p:cNvSpPr>
              <p:nvPr/>
            </p:nvSpPr>
            <p:spPr bwMode="auto">
              <a:xfrm>
                <a:off x="3787775" y="4648200"/>
                <a:ext cx="74571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altLang="el-GR">
                    <a:solidFill>
                      <a:srgbClr val="FFFF00"/>
                    </a:solidFill>
                    <a:latin typeface="+mn-lt"/>
                  </a:rPr>
                  <a:t>ΚΟΧΛΙΑΣ</a:t>
                </a:r>
                <a:endParaRPr lang="en-US" altLang="el-GR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1760" name="Oval 16"/>
              <p:cNvSpPr>
                <a:spLocks noChangeArrowheads="1"/>
              </p:cNvSpPr>
              <p:nvPr/>
            </p:nvSpPr>
            <p:spPr bwMode="auto">
              <a:xfrm>
                <a:off x="3886200" y="3581400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457200" indent="-4572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sp>
            <p:nvSpPr>
              <p:cNvPr id="31761" name="Oval 17"/>
              <p:cNvSpPr>
                <a:spLocks noChangeArrowheads="1"/>
              </p:cNvSpPr>
              <p:nvPr/>
            </p:nvSpPr>
            <p:spPr bwMode="auto">
              <a:xfrm>
                <a:off x="2133600" y="3505200"/>
                <a:ext cx="228600" cy="228600"/>
              </a:xfrm>
              <a:prstGeom prst="ellipse">
                <a:avLst/>
              </a:prstGeom>
              <a:noFill/>
              <a:ln w="9525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457200" indent="-4572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l-GR" altLang="el-GR">
                  <a:latin typeface="+mn-lt"/>
                </a:endParaRPr>
              </a:p>
            </p:txBody>
          </p:sp>
          <p:cxnSp>
            <p:nvCxnSpPr>
              <p:cNvPr id="31762" name="Straight Arrow Connector 19"/>
              <p:cNvCxnSpPr>
                <a:cxnSpLocks noChangeShapeType="1"/>
              </p:cNvCxnSpPr>
              <p:nvPr/>
            </p:nvCxnSpPr>
            <p:spPr bwMode="auto">
              <a:xfrm>
                <a:off x="3048000" y="2362200"/>
                <a:ext cx="457200" cy="381000"/>
              </a:xfrm>
              <a:prstGeom prst="straightConnector1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1750" name="TextBox 18"/>
            <p:cNvSpPr txBox="1">
              <a:spLocks noChangeArrowheads="1"/>
            </p:cNvSpPr>
            <p:nvPr/>
          </p:nvSpPr>
          <p:spPr bwMode="auto">
            <a:xfrm>
              <a:off x="4651375" y="2895600"/>
              <a:ext cx="1528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000" dirty="0">
                  <a:solidFill>
                    <a:srgbClr val="FFFF00"/>
                  </a:solidFill>
                </a:rPr>
                <a:t>ΑΚΟΥΣΤΙΚΑ ΟΣΤΑΡΙΑ</a:t>
              </a:r>
              <a:endParaRPr lang="en-US" altLang="el-GR" sz="1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03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C:\Documents and Settings\radiology\Desktop\Image22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1" t="6733" b="6165"/>
          <a:stretch/>
        </p:blipFill>
        <p:spPr bwMode="auto">
          <a:xfrm>
            <a:off x="457200" y="1196752"/>
            <a:ext cx="5334000" cy="5652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4320952"/>
            <a:ext cx="1265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00"/>
                </a:solidFill>
                <a:latin typeface="+mn-lt"/>
              </a:rPr>
              <a:t>ΩΟΕΙΔΕΣ ΤΡΗΜΑ</a:t>
            </a:r>
            <a:endParaRPr lang="en-US" altLang="el-GR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32774" name="Straight Arrow Connector 9"/>
          <p:cNvCxnSpPr>
            <a:cxnSpLocks noChangeShapeType="1"/>
            <a:stCxn id="32773" idx="0"/>
          </p:cNvCxnSpPr>
          <p:nvPr/>
        </p:nvCxnSpPr>
        <p:spPr bwMode="auto">
          <a:xfrm flipV="1">
            <a:off x="3223345" y="3635152"/>
            <a:ext cx="586655" cy="685800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5" name="Straight Arrow Connector 11"/>
          <p:cNvCxnSpPr>
            <a:cxnSpLocks noChangeShapeType="1"/>
            <a:stCxn id="32773" idx="0"/>
          </p:cNvCxnSpPr>
          <p:nvPr/>
        </p:nvCxnSpPr>
        <p:spPr bwMode="auto">
          <a:xfrm flipH="1" flipV="1">
            <a:off x="2590802" y="3635152"/>
            <a:ext cx="632543" cy="685800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2438400" y="4625752"/>
            <a:ext cx="16406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00"/>
                </a:solidFill>
                <a:latin typeface="+mn-lt"/>
              </a:rPr>
              <a:t>ΑΤΡΑΚΤΟΕΙΔΕΣ ΤΡΗΜΑ</a:t>
            </a:r>
            <a:endParaRPr lang="en-US" altLang="el-GR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32777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467100" y="4206652"/>
            <a:ext cx="914400" cy="76200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8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2019300" y="4130452"/>
            <a:ext cx="914400" cy="228600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79" name="TextBox 24"/>
          <p:cNvSpPr txBox="1">
            <a:spLocks noChangeArrowheads="1"/>
          </p:cNvSpPr>
          <p:nvPr/>
        </p:nvSpPr>
        <p:spPr bwMode="auto">
          <a:xfrm>
            <a:off x="2286000" y="3025552"/>
            <a:ext cx="1832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srgbClr val="FFFF00"/>
                </a:solidFill>
                <a:latin typeface="+mn-lt"/>
              </a:rPr>
              <a:t>ΚΟΝΔΥΛΟΣ ΚΑΤΩ ΓΝΑΘΟΥ</a:t>
            </a:r>
            <a:endParaRPr lang="en-US" altLang="el-GR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32780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1905000" y="3177952"/>
            <a:ext cx="533400" cy="457200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81" name="TextBox 30"/>
          <p:cNvSpPr txBox="1">
            <a:spLocks noChangeArrowheads="1"/>
          </p:cNvSpPr>
          <p:nvPr/>
        </p:nvSpPr>
        <p:spPr bwMode="auto">
          <a:xfrm>
            <a:off x="457200" y="3101752"/>
            <a:ext cx="1017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srgbClr val="FFFF00"/>
                </a:solidFill>
                <a:latin typeface="+mn-lt"/>
              </a:rPr>
              <a:t>ΕΞΩ </a:t>
            </a:r>
          </a:p>
          <a:p>
            <a:pPr eaLnBrk="1" hangingPunct="1"/>
            <a:r>
              <a:rPr lang="el-GR" altLang="el-GR" dirty="0">
                <a:solidFill>
                  <a:srgbClr val="FFFF00"/>
                </a:solidFill>
                <a:latin typeface="+mn-lt"/>
              </a:rPr>
              <a:t>ΑΚΟΥΣΤΙΚΟΣ </a:t>
            </a:r>
          </a:p>
          <a:p>
            <a:pPr eaLnBrk="1" hangingPunct="1"/>
            <a:r>
              <a:rPr lang="el-GR" altLang="el-GR" dirty="0">
                <a:solidFill>
                  <a:srgbClr val="FFFF00"/>
                </a:solidFill>
                <a:latin typeface="+mn-lt"/>
              </a:rPr>
              <a:t>ΠΟΡΟΣ</a:t>
            </a:r>
            <a:endParaRPr lang="en-US" altLang="el-GR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838200" y="3787552"/>
            <a:ext cx="6096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 sz="120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6084168" y="2895600"/>
            <a:ext cx="2743200" cy="2362200"/>
            <a:chOff x="6400800" y="2895600"/>
            <a:chExt cx="2743200" cy="2362200"/>
          </a:xfrm>
        </p:grpSpPr>
        <p:pic>
          <p:nvPicPr>
            <p:cNvPr id="22" name="Picture 2" descr="C:\Documents and Settings\radiology\Desktop\Image22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548" t="30305" r="29478" b="27605"/>
            <a:stretch>
              <a:fillRect/>
            </a:stretch>
          </p:blipFill>
          <p:spPr bwMode="auto">
            <a:xfrm>
              <a:off x="6858000" y="2895600"/>
              <a:ext cx="22860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6"/>
            <p:cNvCxnSpPr>
              <a:cxnSpLocks noChangeShapeType="1"/>
            </p:cNvCxnSpPr>
            <p:nvPr/>
          </p:nvCxnSpPr>
          <p:spPr bwMode="auto">
            <a:xfrm>
              <a:off x="6400800" y="3733800"/>
              <a:ext cx="2286000" cy="1588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0046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381000" y="1098376"/>
            <a:ext cx="5402074" cy="5715000"/>
            <a:chOff x="381000" y="762000"/>
            <a:chExt cx="5402074" cy="5715000"/>
          </a:xfrm>
        </p:grpSpPr>
        <p:pic>
          <p:nvPicPr>
            <p:cNvPr id="33795" name="Picture 2" descr="C:\Documents and Settings\radiology\Desktop\Image24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55" t="5051" b="5717"/>
            <a:stretch>
              <a:fillRect/>
            </a:stretch>
          </p:blipFill>
          <p:spPr bwMode="auto">
            <a:xfrm>
              <a:off x="381000" y="762000"/>
              <a:ext cx="5334000" cy="571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6" name="TextBox 5"/>
            <p:cNvSpPr txBox="1">
              <a:spLocks noChangeArrowheads="1"/>
            </p:cNvSpPr>
            <p:nvPr/>
          </p:nvSpPr>
          <p:spPr bwMode="auto">
            <a:xfrm>
              <a:off x="4876800" y="4800600"/>
              <a:ext cx="9062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ΠΤΕΡΥΓΙΟ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3797" name="Straight Arrow Connector 7"/>
            <p:cNvCxnSpPr>
              <a:cxnSpLocks noChangeShapeType="1"/>
              <a:stCxn id="33796" idx="0"/>
            </p:cNvCxnSpPr>
            <p:nvPr/>
          </p:nvCxnSpPr>
          <p:spPr bwMode="auto">
            <a:xfrm flipV="1">
              <a:off x="5329937" y="4572000"/>
              <a:ext cx="4063" cy="2286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798" name="TextBox 8"/>
            <p:cNvSpPr txBox="1">
              <a:spLocks noChangeArrowheads="1"/>
            </p:cNvSpPr>
            <p:nvPr/>
          </p:nvSpPr>
          <p:spPr bwMode="auto">
            <a:xfrm>
              <a:off x="533400" y="4876800"/>
              <a:ext cx="9062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ΠΤΕΡΥΓΙΟ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3799" name="Straight Arrow Connector 10"/>
            <p:cNvCxnSpPr>
              <a:cxnSpLocks noChangeShapeType="1"/>
            </p:cNvCxnSpPr>
            <p:nvPr/>
          </p:nvCxnSpPr>
          <p:spPr bwMode="auto">
            <a:xfrm rot="16200000" flipV="1">
              <a:off x="723900" y="4762500"/>
              <a:ext cx="228600" cy="1524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0" name="TextBox 18"/>
            <p:cNvSpPr txBox="1">
              <a:spLocks noChangeArrowheads="1"/>
            </p:cNvSpPr>
            <p:nvPr/>
          </p:nvSpPr>
          <p:spPr bwMode="auto">
            <a:xfrm>
              <a:off x="1981200" y="2895600"/>
              <a:ext cx="17145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ΚΑΡΩΤΙΔΙΚΟ ΤΡΗΜΑ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3801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2247900" y="3238500"/>
              <a:ext cx="457200" cy="3810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2" name="TextBox 29"/>
            <p:cNvSpPr txBox="1">
              <a:spLocks noChangeArrowheads="1"/>
            </p:cNvSpPr>
            <p:nvPr/>
          </p:nvSpPr>
          <p:spPr bwMode="auto">
            <a:xfrm>
              <a:off x="2209800" y="4267200"/>
              <a:ext cx="1749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ΣΦΑΓΙΤΙΔΙΚΟ ΤΡΗΜΑ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3803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2074863" y="4021138"/>
              <a:ext cx="457200" cy="2286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084168" y="2895600"/>
            <a:ext cx="2743200" cy="2392363"/>
            <a:chOff x="6400800" y="2895600"/>
            <a:chExt cx="2743200" cy="2392363"/>
          </a:xfrm>
        </p:grpSpPr>
        <p:pic>
          <p:nvPicPr>
            <p:cNvPr id="17" name="Picture 2" descr="C:\Documents and Settings\radiology\Desktop\Image24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43" t="30305" r="29384" b="27605"/>
            <a:stretch>
              <a:fillRect/>
            </a:stretch>
          </p:blipFill>
          <p:spPr bwMode="auto">
            <a:xfrm>
              <a:off x="6858000" y="2895600"/>
              <a:ext cx="2286000" cy="2392363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35"/>
            <p:cNvCxnSpPr>
              <a:cxnSpLocks noChangeShapeType="1"/>
            </p:cNvCxnSpPr>
            <p:nvPr/>
          </p:nvCxnSpPr>
          <p:spPr bwMode="auto">
            <a:xfrm>
              <a:off x="6400800" y="3810000"/>
              <a:ext cx="2286000" cy="1588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0636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609600" y="1124744"/>
            <a:ext cx="5257800" cy="5724525"/>
            <a:chOff x="609600" y="685800"/>
            <a:chExt cx="5257800" cy="5724525"/>
          </a:xfrm>
        </p:grpSpPr>
        <p:pic>
          <p:nvPicPr>
            <p:cNvPr id="34819" name="Picture 2" descr="C:\Documents and Settings\radiology\Desktop\Image3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28" t="6734" b="5717"/>
            <a:stretch>
              <a:fillRect/>
            </a:stretch>
          </p:blipFill>
          <p:spPr bwMode="auto">
            <a:xfrm>
              <a:off x="609600" y="685800"/>
              <a:ext cx="5257800" cy="5724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0" name="TextBox 21"/>
            <p:cNvSpPr txBox="1">
              <a:spLocks noChangeArrowheads="1"/>
            </p:cNvSpPr>
            <p:nvPr/>
          </p:nvSpPr>
          <p:spPr bwMode="auto">
            <a:xfrm>
              <a:off x="2362200" y="4419600"/>
              <a:ext cx="1070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ΣΠΟΝΔΥΛΙΚΕΣ</a:t>
              </a:r>
            </a:p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 ΑΡΤΗΡΙΕΣ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4821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2743200" y="4114800"/>
              <a:ext cx="457200" cy="1524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22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2895600" y="4038600"/>
              <a:ext cx="609600" cy="457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23" name="TextBox 30"/>
            <p:cNvSpPr txBox="1">
              <a:spLocks noChangeArrowheads="1"/>
            </p:cNvSpPr>
            <p:nvPr/>
          </p:nvSpPr>
          <p:spPr bwMode="auto">
            <a:xfrm>
              <a:off x="3566674" y="4511932"/>
              <a:ext cx="11641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dirty="0">
                  <a:solidFill>
                    <a:srgbClr val="FFFF00"/>
                  </a:solidFill>
                  <a:latin typeface="+mn-lt"/>
                </a:rPr>
                <a:t>ΙΝΙΑΚΟ ΤΡΗΜΑ</a:t>
              </a:r>
              <a:endParaRPr lang="en-US" altLang="el-GR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4824" name="TextBox 38"/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12186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ΕΣΩ ΣΦΑΓΙΤΙΔΕΣ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4825" name="Straight Arrow Connector 40"/>
            <p:cNvCxnSpPr>
              <a:cxnSpLocks noChangeShapeType="1"/>
            </p:cNvCxnSpPr>
            <p:nvPr/>
          </p:nvCxnSpPr>
          <p:spPr bwMode="auto">
            <a:xfrm rot="5400000">
              <a:off x="2209801" y="3276600"/>
              <a:ext cx="457200" cy="3175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26" name="Straight Connector 44"/>
            <p:cNvCxnSpPr>
              <a:cxnSpLocks noChangeShapeType="1"/>
              <a:stCxn id="34824" idx="3"/>
            </p:cNvCxnSpPr>
            <p:nvPr/>
          </p:nvCxnSpPr>
          <p:spPr bwMode="auto">
            <a:xfrm>
              <a:off x="3504603" y="2957900"/>
              <a:ext cx="686397" cy="15488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27" name="Straight Arrow Connector 46"/>
            <p:cNvCxnSpPr>
              <a:cxnSpLocks noChangeShapeType="1"/>
            </p:cNvCxnSpPr>
            <p:nvPr/>
          </p:nvCxnSpPr>
          <p:spPr bwMode="auto">
            <a:xfrm rot="5400000">
              <a:off x="3925094" y="3237706"/>
              <a:ext cx="533400" cy="1588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28" name="TextBox 48"/>
            <p:cNvSpPr txBox="1">
              <a:spLocks noChangeArrowheads="1"/>
            </p:cNvSpPr>
            <p:nvPr/>
          </p:nvSpPr>
          <p:spPr bwMode="auto">
            <a:xfrm>
              <a:off x="2971800" y="3200400"/>
              <a:ext cx="11897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ΕΣΩ ΚΑΡΩΤΙΔΕΣ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34829" name="Straight Arrow Connector 50"/>
            <p:cNvCxnSpPr>
              <a:cxnSpLocks noChangeShapeType="1"/>
            </p:cNvCxnSpPr>
            <p:nvPr/>
          </p:nvCxnSpPr>
          <p:spPr bwMode="auto">
            <a:xfrm rot="10800000" flipV="1">
              <a:off x="2743200" y="3352800"/>
              <a:ext cx="304800" cy="76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830" name="Straight Arrow Connector 54"/>
            <p:cNvCxnSpPr>
              <a:cxnSpLocks noChangeShapeType="1"/>
            </p:cNvCxnSpPr>
            <p:nvPr/>
          </p:nvCxnSpPr>
          <p:spPr bwMode="auto">
            <a:xfrm>
              <a:off x="3581400" y="3352800"/>
              <a:ext cx="304800" cy="76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31" name="Freeform 58"/>
            <p:cNvSpPr>
              <a:spLocks noChangeArrowheads="1"/>
            </p:cNvSpPr>
            <p:nvPr/>
          </p:nvSpPr>
          <p:spPr bwMode="auto">
            <a:xfrm>
              <a:off x="2819400" y="3657600"/>
              <a:ext cx="887413" cy="973138"/>
            </a:xfrm>
            <a:custGeom>
              <a:avLst/>
              <a:gdLst>
                <a:gd name="T0" fmla="*/ 1253303 w 847724"/>
                <a:gd name="T1" fmla="*/ 1183299 h 941387"/>
                <a:gd name="T2" fmla="*/ 1066386 w 847724"/>
                <a:gd name="T3" fmla="*/ 1003558 h 941387"/>
                <a:gd name="T4" fmla="*/ 1224549 w 847724"/>
                <a:gd name="T5" fmla="*/ 823815 h 941387"/>
                <a:gd name="T6" fmla="*/ 1267682 w 847724"/>
                <a:gd name="T7" fmla="*/ 605558 h 941387"/>
                <a:gd name="T8" fmla="*/ 1152659 w 847724"/>
                <a:gd name="T9" fmla="*/ 310266 h 941387"/>
                <a:gd name="T10" fmla="*/ 980119 w 847724"/>
                <a:gd name="T11" fmla="*/ 169043 h 941387"/>
                <a:gd name="T12" fmla="*/ 793200 w 847724"/>
                <a:gd name="T13" fmla="*/ 53494 h 941387"/>
                <a:gd name="T14" fmla="*/ 620660 w 847724"/>
                <a:gd name="T15" fmla="*/ 14977 h 941387"/>
                <a:gd name="T16" fmla="*/ 318716 w 847724"/>
                <a:gd name="T17" fmla="*/ 143364 h 941387"/>
                <a:gd name="T18" fmla="*/ 103044 w 847724"/>
                <a:gd name="T19" fmla="*/ 297427 h 941387"/>
                <a:gd name="T20" fmla="*/ 2394 w 847724"/>
                <a:gd name="T21" fmla="*/ 554201 h 941387"/>
                <a:gd name="T22" fmla="*/ 117422 w 847724"/>
                <a:gd name="T23" fmla="*/ 798139 h 941387"/>
                <a:gd name="T24" fmla="*/ 275581 w 847724"/>
                <a:gd name="T25" fmla="*/ 990720 h 941387"/>
                <a:gd name="T26" fmla="*/ 433742 w 847724"/>
                <a:gd name="T27" fmla="*/ 1106266 h 941387"/>
                <a:gd name="T28" fmla="*/ 520011 w 847724"/>
                <a:gd name="T29" fmla="*/ 1183299 h 941387"/>
                <a:gd name="T30" fmla="*/ 577530 w 847724"/>
                <a:gd name="T31" fmla="*/ 1208977 h 941387"/>
                <a:gd name="T32" fmla="*/ 750067 w 847724"/>
                <a:gd name="T33" fmla="*/ 1260332 h 941387"/>
                <a:gd name="T34" fmla="*/ 821957 w 847724"/>
                <a:gd name="T35" fmla="*/ 1157623 h 941387"/>
                <a:gd name="T36" fmla="*/ 836338 w 847724"/>
                <a:gd name="T37" fmla="*/ 1080588 h 941387"/>
                <a:gd name="T38" fmla="*/ 965739 w 847724"/>
                <a:gd name="T39" fmla="*/ 1042074 h 941387"/>
                <a:gd name="T40" fmla="*/ 1080764 w 847724"/>
                <a:gd name="T41" fmla="*/ 1003558 h 941387"/>
                <a:gd name="T42" fmla="*/ 1066386 w 847724"/>
                <a:gd name="T43" fmla="*/ 1003558 h 9413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7724"/>
                <a:gd name="T67" fmla="*/ 0 h 941387"/>
                <a:gd name="T68" fmla="*/ 847724 w 847724"/>
                <a:gd name="T69" fmla="*/ 941387 h 9413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7724" h="941387">
                  <a:moveTo>
                    <a:pt x="830262" y="877887"/>
                  </a:moveTo>
                  <a:cubicBezTo>
                    <a:pt x="769937" y="833437"/>
                    <a:pt x="709612" y="788987"/>
                    <a:pt x="706437" y="744537"/>
                  </a:cubicBezTo>
                  <a:cubicBezTo>
                    <a:pt x="703262" y="700087"/>
                    <a:pt x="788987" y="660399"/>
                    <a:pt x="811212" y="611187"/>
                  </a:cubicBezTo>
                  <a:cubicBezTo>
                    <a:pt x="833437" y="561975"/>
                    <a:pt x="847724" y="512762"/>
                    <a:pt x="839787" y="449262"/>
                  </a:cubicBezTo>
                  <a:cubicBezTo>
                    <a:pt x="831850" y="385762"/>
                    <a:pt x="795337" y="284162"/>
                    <a:pt x="763587" y="230187"/>
                  </a:cubicBezTo>
                  <a:cubicBezTo>
                    <a:pt x="731837" y="176212"/>
                    <a:pt x="688975" y="157162"/>
                    <a:pt x="649287" y="125412"/>
                  </a:cubicBezTo>
                  <a:cubicBezTo>
                    <a:pt x="609600" y="93662"/>
                    <a:pt x="565150" y="58737"/>
                    <a:pt x="525462" y="39687"/>
                  </a:cubicBezTo>
                  <a:cubicBezTo>
                    <a:pt x="485774" y="20637"/>
                    <a:pt x="463549" y="0"/>
                    <a:pt x="411162" y="11112"/>
                  </a:cubicBezTo>
                  <a:cubicBezTo>
                    <a:pt x="358775" y="22224"/>
                    <a:pt x="268287" y="71437"/>
                    <a:pt x="211137" y="106362"/>
                  </a:cubicBezTo>
                  <a:cubicBezTo>
                    <a:pt x="153987" y="141287"/>
                    <a:pt x="103187" y="169862"/>
                    <a:pt x="68262" y="220662"/>
                  </a:cubicBezTo>
                  <a:cubicBezTo>
                    <a:pt x="33337" y="271462"/>
                    <a:pt x="0" y="349250"/>
                    <a:pt x="1587" y="411162"/>
                  </a:cubicBezTo>
                  <a:cubicBezTo>
                    <a:pt x="3174" y="473074"/>
                    <a:pt x="47625" y="538162"/>
                    <a:pt x="77787" y="592137"/>
                  </a:cubicBezTo>
                  <a:cubicBezTo>
                    <a:pt x="107950" y="646112"/>
                    <a:pt x="147637" y="696912"/>
                    <a:pt x="182562" y="735012"/>
                  </a:cubicBezTo>
                  <a:cubicBezTo>
                    <a:pt x="217487" y="773112"/>
                    <a:pt x="260350" y="796925"/>
                    <a:pt x="287337" y="820737"/>
                  </a:cubicBezTo>
                  <a:cubicBezTo>
                    <a:pt x="314324" y="844549"/>
                    <a:pt x="328612" y="865187"/>
                    <a:pt x="344487" y="877887"/>
                  </a:cubicBezTo>
                  <a:cubicBezTo>
                    <a:pt x="360362" y="890587"/>
                    <a:pt x="357187" y="887412"/>
                    <a:pt x="382587" y="896937"/>
                  </a:cubicBezTo>
                  <a:cubicBezTo>
                    <a:pt x="407987" y="906462"/>
                    <a:pt x="469900" y="941387"/>
                    <a:pt x="496887" y="935037"/>
                  </a:cubicBezTo>
                  <a:cubicBezTo>
                    <a:pt x="523874" y="928687"/>
                    <a:pt x="534987" y="881062"/>
                    <a:pt x="544512" y="858837"/>
                  </a:cubicBezTo>
                  <a:cubicBezTo>
                    <a:pt x="554037" y="836612"/>
                    <a:pt x="538162" y="815975"/>
                    <a:pt x="554037" y="801687"/>
                  </a:cubicBezTo>
                  <a:cubicBezTo>
                    <a:pt x="569912" y="787400"/>
                    <a:pt x="612775" y="782637"/>
                    <a:pt x="639762" y="773112"/>
                  </a:cubicBezTo>
                  <a:cubicBezTo>
                    <a:pt x="666749" y="763587"/>
                    <a:pt x="704850" y="749299"/>
                    <a:pt x="715962" y="744537"/>
                  </a:cubicBezTo>
                  <a:cubicBezTo>
                    <a:pt x="727074" y="739775"/>
                    <a:pt x="716755" y="742156"/>
                    <a:pt x="706437" y="744537"/>
                  </a:cubicBezTo>
                </a:path>
              </a:pathLst>
            </a:custGeom>
            <a:noFill/>
            <a:ln w="28575" algn="ctr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sp>
          <p:nvSpPr>
            <p:cNvPr id="34835" name="TextBox 8"/>
            <p:cNvSpPr txBox="1">
              <a:spLocks noChangeArrowheads="1"/>
            </p:cNvSpPr>
            <p:nvPr/>
          </p:nvSpPr>
          <p:spPr bwMode="auto">
            <a:xfrm>
              <a:off x="4121150" y="5410200"/>
              <a:ext cx="1056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ΜΑΣΤΟΕΙΔΕΙΣ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4836" name="Line 21"/>
            <p:cNvSpPr>
              <a:spLocks noChangeShapeType="1"/>
            </p:cNvSpPr>
            <p:nvPr/>
          </p:nvSpPr>
          <p:spPr bwMode="auto">
            <a:xfrm flipV="1">
              <a:off x="4648200" y="4343400"/>
              <a:ext cx="0" cy="838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200">
                <a:latin typeface="+mn-lt"/>
              </a:endParaRPr>
            </a:p>
          </p:txBody>
        </p:sp>
        <p:cxnSp>
          <p:nvCxnSpPr>
            <p:cNvPr id="34837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695700" y="1409700"/>
              <a:ext cx="685800" cy="457200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38" name="TextBox 38"/>
            <p:cNvSpPr txBox="1">
              <a:spLocks noChangeArrowheads="1"/>
            </p:cNvSpPr>
            <p:nvPr/>
          </p:nvSpPr>
          <p:spPr bwMode="auto">
            <a:xfrm>
              <a:off x="4038600" y="1066800"/>
              <a:ext cx="9961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srgbClr val="FFFF00"/>
                  </a:solidFill>
                  <a:latin typeface="+mn-lt"/>
                </a:rPr>
                <a:t>ΠΟΛΥΠΟΔΑΣ</a:t>
              </a:r>
              <a:endParaRPr lang="en-US" altLang="el-GR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26" name="Picture 2" descr="C:\Documents and Settings\radiology\Desktop\Image30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3" t="29288" r="29478" b="28622"/>
          <a:stretch>
            <a:fillRect/>
          </a:stretch>
        </p:blipFill>
        <p:spPr>
          <a:xfrm>
            <a:off x="6613377" y="2895600"/>
            <a:ext cx="2286000" cy="241141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8" name="Straight Connector 63"/>
          <p:cNvCxnSpPr>
            <a:cxnSpLocks noChangeShapeType="1"/>
          </p:cNvCxnSpPr>
          <p:nvPr/>
        </p:nvCxnSpPr>
        <p:spPr bwMode="auto">
          <a:xfrm rot="10800000" flipH="1">
            <a:off x="6156177" y="4038600"/>
            <a:ext cx="2286000" cy="158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8193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34"/>
          <p:cNvSpPr txBox="1">
            <a:spLocks noChangeArrowheads="1"/>
          </p:cNvSpPr>
          <p:nvPr/>
        </p:nvSpPr>
        <p:spPr bwMode="auto">
          <a:xfrm>
            <a:off x="2422525" y="628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sz="2400">
              <a:latin typeface="Times New Roman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Αεραγωγός 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3173288" y="581744"/>
            <a:ext cx="5791200" cy="5943600"/>
            <a:chOff x="0" y="304800"/>
            <a:chExt cx="5791200" cy="5943600"/>
          </a:xfrm>
        </p:grpSpPr>
        <p:pic>
          <p:nvPicPr>
            <p:cNvPr id="35842" name="Picture 2" descr="airw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800"/>
              <a:ext cx="5791200" cy="5943600"/>
            </a:xfrm>
            <a:prstGeom prst="rect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767600">
                    <a:alpha val="7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44" name="Line 25"/>
            <p:cNvSpPr>
              <a:spLocks noChangeShapeType="1"/>
            </p:cNvSpPr>
            <p:nvPr/>
          </p:nvSpPr>
          <p:spPr bwMode="auto">
            <a:xfrm flipV="1">
              <a:off x="1447800" y="4419600"/>
              <a:ext cx="152400" cy="1524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45" name="Line 26"/>
            <p:cNvSpPr>
              <a:spLocks noChangeShapeType="1"/>
            </p:cNvSpPr>
            <p:nvPr/>
          </p:nvSpPr>
          <p:spPr bwMode="auto">
            <a:xfrm flipV="1">
              <a:off x="1676400" y="4114800"/>
              <a:ext cx="228600" cy="2286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46" name="Line 27"/>
            <p:cNvSpPr>
              <a:spLocks noChangeShapeType="1"/>
            </p:cNvSpPr>
            <p:nvPr/>
          </p:nvSpPr>
          <p:spPr bwMode="auto">
            <a:xfrm flipV="1">
              <a:off x="1981200" y="3810000"/>
              <a:ext cx="228600" cy="2286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47" name="Line 28"/>
            <p:cNvSpPr>
              <a:spLocks noChangeShapeType="1"/>
            </p:cNvSpPr>
            <p:nvPr/>
          </p:nvSpPr>
          <p:spPr bwMode="auto">
            <a:xfrm>
              <a:off x="1447800" y="4648200"/>
              <a:ext cx="76200" cy="1524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48" name="Line 29"/>
            <p:cNvSpPr>
              <a:spLocks noChangeShapeType="1"/>
            </p:cNvSpPr>
            <p:nvPr/>
          </p:nvSpPr>
          <p:spPr bwMode="auto">
            <a:xfrm>
              <a:off x="1524000" y="4800600"/>
              <a:ext cx="228600" cy="0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>
              <a:off x="1828800" y="4800600"/>
              <a:ext cx="22860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>
              <a:off x="2133600" y="4800600"/>
              <a:ext cx="30480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1" name="Line 32"/>
            <p:cNvSpPr>
              <a:spLocks noChangeShapeType="1"/>
            </p:cNvSpPr>
            <p:nvPr/>
          </p:nvSpPr>
          <p:spPr bwMode="auto">
            <a:xfrm flipH="1" flipV="1">
              <a:off x="2362200" y="4495800"/>
              <a:ext cx="76200" cy="3048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2" name="Line 33"/>
            <p:cNvSpPr>
              <a:spLocks noChangeShapeType="1"/>
            </p:cNvSpPr>
            <p:nvPr/>
          </p:nvSpPr>
          <p:spPr bwMode="auto">
            <a:xfrm flipV="1">
              <a:off x="2362200" y="4191000"/>
              <a:ext cx="0" cy="228600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4" name="Line 35"/>
            <p:cNvSpPr>
              <a:spLocks noChangeShapeType="1"/>
            </p:cNvSpPr>
            <p:nvPr/>
          </p:nvSpPr>
          <p:spPr bwMode="auto">
            <a:xfrm flipH="1" flipV="1">
              <a:off x="2286000" y="3886200"/>
              <a:ext cx="76200" cy="2286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5" name="Line 36"/>
            <p:cNvSpPr>
              <a:spLocks noChangeShapeType="1"/>
            </p:cNvSpPr>
            <p:nvPr/>
          </p:nvSpPr>
          <p:spPr bwMode="auto">
            <a:xfrm flipH="1" flipV="1">
              <a:off x="1676400" y="3048000"/>
              <a:ext cx="228600" cy="762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6" name="Line 37"/>
            <p:cNvSpPr>
              <a:spLocks noChangeShapeType="1"/>
            </p:cNvSpPr>
            <p:nvPr/>
          </p:nvSpPr>
          <p:spPr bwMode="auto">
            <a:xfrm flipH="1" flipV="1">
              <a:off x="13716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7" name="Line 38"/>
            <p:cNvSpPr>
              <a:spLocks noChangeShapeType="1"/>
            </p:cNvSpPr>
            <p:nvPr/>
          </p:nvSpPr>
          <p:spPr bwMode="auto">
            <a:xfrm flipH="1">
              <a:off x="1143000" y="3048000"/>
              <a:ext cx="152400" cy="0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8" name="Line 39"/>
            <p:cNvSpPr>
              <a:spLocks noChangeShapeType="1"/>
            </p:cNvSpPr>
            <p:nvPr/>
          </p:nvSpPr>
          <p:spPr bwMode="auto">
            <a:xfrm flipH="1">
              <a:off x="914400" y="3048000"/>
              <a:ext cx="152400" cy="762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59" name="Line 40"/>
            <p:cNvSpPr>
              <a:spLocks noChangeShapeType="1"/>
            </p:cNvSpPr>
            <p:nvPr/>
          </p:nvSpPr>
          <p:spPr bwMode="auto">
            <a:xfrm flipH="1">
              <a:off x="762000" y="3200400"/>
              <a:ext cx="76200" cy="2286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0" name="Line 41"/>
            <p:cNvSpPr>
              <a:spLocks noChangeShapeType="1"/>
            </p:cNvSpPr>
            <p:nvPr/>
          </p:nvSpPr>
          <p:spPr bwMode="auto">
            <a:xfrm>
              <a:off x="762000" y="3505200"/>
              <a:ext cx="76200" cy="2286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1" name="Line 42"/>
            <p:cNvSpPr>
              <a:spLocks noChangeShapeType="1"/>
            </p:cNvSpPr>
            <p:nvPr/>
          </p:nvSpPr>
          <p:spPr bwMode="auto">
            <a:xfrm>
              <a:off x="914400" y="3810000"/>
              <a:ext cx="76200" cy="15240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2" name="Line 43"/>
            <p:cNvSpPr>
              <a:spLocks noChangeShapeType="1"/>
            </p:cNvSpPr>
            <p:nvPr/>
          </p:nvSpPr>
          <p:spPr bwMode="auto">
            <a:xfrm>
              <a:off x="1066800" y="4038600"/>
              <a:ext cx="152400" cy="152400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3" name="Line 45"/>
            <p:cNvSpPr>
              <a:spLocks noChangeShapeType="1"/>
            </p:cNvSpPr>
            <p:nvPr/>
          </p:nvSpPr>
          <p:spPr bwMode="auto">
            <a:xfrm>
              <a:off x="1295400" y="4191000"/>
              <a:ext cx="228600" cy="0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4" name="Text Box 47"/>
            <p:cNvSpPr txBox="1">
              <a:spLocks noChangeArrowheads="1"/>
            </p:cNvSpPr>
            <p:nvPr/>
          </p:nvSpPr>
          <p:spPr bwMode="auto">
            <a:xfrm>
              <a:off x="1514475" y="1481138"/>
              <a:ext cx="11776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ΕΠΙΓΛΩΤΤΙΔΑ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5865" name="Line 48"/>
            <p:cNvSpPr>
              <a:spLocks noChangeShapeType="1"/>
            </p:cNvSpPr>
            <p:nvPr/>
          </p:nvSpPr>
          <p:spPr bwMode="auto">
            <a:xfrm flipH="1">
              <a:off x="1905000" y="1676400"/>
              <a:ext cx="1524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6" name="Text Box 51"/>
            <p:cNvSpPr txBox="1">
              <a:spLocks noChangeArrowheads="1"/>
            </p:cNvSpPr>
            <p:nvPr/>
          </p:nvSpPr>
          <p:spPr bwMode="auto">
            <a:xfrm>
              <a:off x="0" y="2590800"/>
              <a:ext cx="8052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  <a:cs typeface="Arial" charset="0"/>
                </a:rPr>
                <a:t>ΥΟΙΕΔΕΣ</a:t>
              </a:r>
              <a:endParaRPr lang="en-US" altLang="el-GR" sz="1400">
                <a:solidFill>
                  <a:srgbClr val="FFFF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867" name="Line 52"/>
            <p:cNvSpPr>
              <a:spLocks noChangeShapeType="1"/>
            </p:cNvSpPr>
            <p:nvPr/>
          </p:nvSpPr>
          <p:spPr bwMode="auto">
            <a:xfrm flipV="1">
              <a:off x="533400" y="2438400"/>
              <a:ext cx="3048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68" name="Text Box 53"/>
            <p:cNvSpPr txBox="1">
              <a:spLocks noChangeArrowheads="1"/>
            </p:cNvSpPr>
            <p:nvPr/>
          </p:nvSpPr>
          <p:spPr bwMode="auto">
            <a:xfrm>
              <a:off x="0" y="5638800"/>
              <a:ext cx="2438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ΑΠΟΤΙΤΑΝΩΜΕΝΟΙ </a:t>
              </a:r>
            </a:p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ΔΑΚΤΥΛΙΟΙ ΤΡΑΧΕΙΑΣ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5869" name="Line 54"/>
            <p:cNvSpPr>
              <a:spLocks noChangeShapeType="1"/>
            </p:cNvSpPr>
            <p:nvPr/>
          </p:nvSpPr>
          <p:spPr bwMode="auto">
            <a:xfrm flipV="1">
              <a:off x="1219200" y="5257800"/>
              <a:ext cx="4572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70" name="Text Box 59"/>
            <p:cNvSpPr txBox="1">
              <a:spLocks noChangeArrowheads="1"/>
            </p:cNvSpPr>
            <p:nvPr/>
          </p:nvSpPr>
          <p:spPr bwMode="auto">
            <a:xfrm>
              <a:off x="0" y="3657600"/>
              <a:ext cx="1295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ΘΥΡΕΟΕΙΔΗΣ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 ΧΟΝΔΡΟΣ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5871" name="Text Box 60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1295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ΚΡΙΚΟΙΕΔΗΣ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 ΧΟΝΔΡΟΣ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5872" name="Line 61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4572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74" name="Line 36"/>
            <p:cNvSpPr>
              <a:spLocks noChangeShapeType="1"/>
            </p:cNvSpPr>
            <p:nvPr/>
          </p:nvSpPr>
          <p:spPr bwMode="auto">
            <a:xfrm>
              <a:off x="1295400" y="1828800"/>
              <a:ext cx="2286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5875" name="Text Box 47"/>
            <p:cNvSpPr txBox="1">
              <a:spLocks noChangeArrowheads="1"/>
            </p:cNvSpPr>
            <p:nvPr/>
          </p:nvSpPr>
          <p:spPr bwMode="auto">
            <a:xfrm>
              <a:off x="25248" y="1524000"/>
              <a:ext cx="1328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ΕΠΙΓΛΩΤΤΙΔΙΚΟ</a:t>
              </a:r>
            </a:p>
            <a:p>
              <a:pPr algn="r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 ΒΟΘΡΙΟ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25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-57944" y="0"/>
            <a:ext cx="6934200" cy="6840538"/>
            <a:chOff x="-685800" y="0"/>
            <a:chExt cx="6934200" cy="6840538"/>
          </a:xfrm>
        </p:grpSpPr>
        <p:pic>
          <p:nvPicPr>
            <p:cNvPr id="36866" name="Picture 2" descr="arteriogram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600" y="0"/>
              <a:ext cx="6858000" cy="6840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67" name="Line 3"/>
            <p:cNvSpPr>
              <a:spLocks noChangeShapeType="1"/>
            </p:cNvSpPr>
            <p:nvPr/>
          </p:nvSpPr>
          <p:spPr bwMode="auto">
            <a:xfrm flipH="1" flipV="1">
              <a:off x="1828800" y="5562600"/>
              <a:ext cx="914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69" name="Text Box 17"/>
            <p:cNvSpPr txBox="1">
              <a:spLocks noChangeArrowheads="1"/>
            </p:cNvSpPr>
            <p:nvPr/>
          </p:nvSpPr>
          <p:spPr bwMode="auto">
            <a:xfrm>
              <a:off x="1758950" y="1404938"/>
              <a:ext cx="1212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ΚΑΡΩΤΙΔΙΚΟ </a:t>
              </a:r>
            </a:p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ΣΙΦΩΝΙΟ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70" name="Line 18"/>
            <p:cNvSpPr>
              <a:spLocks noChangeShapeType="1"/>
            </p:cNvSpPr>
            <p:nvPr/>
          </p:nvSpPr>
          <p:spPr bwMode="auto">
            <a:xfrm flipH="1">
              <a:off x="1676400" y="1600200"/>
              <a:ext cx="228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71" name="Text Box 19"/>
            <p:cNvSpPr txBox="1">
              <a:spLocks noChangeArrowheads="1"/>
            </p:cNvSpPr>
            <p:nvPr/>
          </p:nvSpPr>
          <p:spPr bwMode="auto">
            <a:xfrm>
              <a:off x="3390900" y="3189436"/>
              <a:ext cx="1349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ΙΝΙΑΚΗ </a:t>
              </a:r>
            </a:p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ΑΡΤΗΡΙΑ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72" name="Line 20"/>
            <p:cNvSpPr>
              <a:spLocks noChangeShapeType="1"/>
            </p:cNvSpPr>
            <p:nvPr/>
          </p:nvSpPr>
          <p:spPr bwMode="auto">
            <a:xfrm flipH="1">
              <a:off x="3276600" y="3429000"/>
              <a:ext cx="2286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73" name="Text Box 22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2057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ΕΣΩ ΚΑΡΩΤΙΔΑ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74" name="Line 23"/>
            <p:cNvSpPr>
              <a:spLocks noChangeShapeType="1"/>
            </p:cNvSpPr>
            <p:nvPr/>
          </p:nvSpPr>
          <p:spPr bwMode="auto">
            <a:xfrm flipH="1">
              <a:off x="2286000" y="4648200"/>
              <a:ext cx="533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75" name="Text Box 24"/>
            <p:cNvSpPr txBox="1">
              <a:spLocks noChangeArrowheads="1"/>
            </p:cNvSpPr>
            <p:nvPr/>
          </p:nvSpPr>
          <p:spPr bwMode="auto">
            <a:xfrm>
              <a:off x="2590800" y="5410200"/>
              <a:ext cx="188277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ΕΞΩ ΚΑΡΩΤΙΔΑ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76" name="Text Box 25"/>
            <p:cNvSpPr txBox="1">
              <a:spLocks noChangeArrowheads="1"/>
            </p:cNvSpPr>
            <p:nvPr/>
          </p:nvSpPr>
          <p:spPr bwMode="auto">
            <a:xfrm>
              <a:off x="2133600" y="6096000"/>
              <a:ext cx="211137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ΚΟΙΝΗ ΚΑΡΩΤΙΔΑ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77" name="Line 26"/>
            <p:cNvSpPr>
              <a:spLocks noChangeShapeType="1"/>
            </p:cNvSpPr>
            <p:nvPr/>
          </p:nvSpPr>
          <p:spPr bwMode="auto">
            <a:xfrm flipH="1">
              <a:off x="1905000" y="6248400"/>
              <a:ext cx="6858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78" name="Text Box 27"/>
            <p:cNvSpPr txBox="1">
              <a:spLocks noChangeArrowheads="1"/>
            </p:cNvSpPr>
            <p:nvPr/>
          </p:nvSpPr>
          <p:spPr bwMode="auto">
            <a:xfrm>
              <a:off x="631825" y="3192463"/>
              <a:ext cx="11207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ΓΝΑΘΙΑΙΑ </a:t>
              </a:r>
            </a:p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ΑΡΤΗΡΙΑ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79" name="Line 28"/>
            <p:cNvSpPr>
              <a:spLocks noChangeShapeType="1"/>
            </p:cNvSpPr>
            <p:nvPr/>
          </p:nvSpPr>
          <p:spPr bwMode="auto">
            <a:xfrm flipV="1">
              <a:off x="1066800" y="3048000"/>
              <a:ext cx="2286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80" name="Text Box 29"/>
            <p:cNvSpPr txBox="1">
              <a:spLocks noChangeArrowheads="1"/>
            </p:cNvSpPr>
            <p:nvPr/>
          </p:nvSpPr>
          <p:spPr bwMode="auto">
            <a:xfrm>
              <a:off x="3124200" y="838200"/>
              <a:ext cx="1730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ΜΕΣΗ ΕΓΚΕΦΑΛΙΚΗ ΑΡΤΗΡΙΑ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81" name="Line 30"/>
            <p:cNvSpPr>
              <a:spLocks noChangeShapeType="1"/>
            </p:cNvSpPr>
            <p:nvPr/>
          </p:nvSpPr>
          <p:spPr bwMode="auto">
            <a:xfrm flipH="1" flipV="1">
              <a:off x="2971800" y="685800"/>
              <a:ext cx="2286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82" name="Text Box 31"/>
            <p:cNvSpPr txBox="1">
              <a:spLocks noChangeArrowheads="1"/>
            </p:cNvSpPr>
            <p:nvPr/>
          </p:nvSpPr>
          <p:spPr bwMode="auto">
            <a:xfrm>
              <a:off x="-685800" y="762000"/>
              <a:ext cx="1905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ΠΡΟΣΘΙΑ ΕΓΚΕΦΑΛΚΗ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83" name="Line 32"/>
            <p:cNvSpPr>
              <a:spLocks noChangeShapeType="1"/>
            </p:cNvSpPr>
            <p:nvPr/>
          </p:nvSpPr>
          <p:spPr bwMode="auto">
            <a:xfrm flipV="1">
              <a:off x="304800" y="381000"/>
              <a:ext cx="1524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6884" name="Text Box 33"/>
            <p:cNvSpPr txBox="1">
              <a:spLocks noChangeArrowheads="1"/>
            </p:cNvSpPr>
            <p:nvPr/>
          </p:nvSpPr>
          <p:spPr bwMode="auto">
            <a:xfrm>
              <a:off x="533400" y="4648200"/>
              <a:ext cx="179677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ΠΡΟΣΩΠΙΚΗ ΑΡΤΗΡΙΑ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6885" name="Line 34"/>
            <p:cNvSpPr>
              <a:spLocks noChangeShapeType="1"/>
            </p:cNvSpPr>
            <p:nvPr/>
          </p:nvSpPr>
          <p:spPr bwMode="auto">
            <a:xfrm>
              <a:off x="1066800" y="4953000"/>
              <a:ext cx="3048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3059831" cy="1008112"/>
          </a:xfrm>
        </p:spPr>
        <p:txBody>
          <a:bodyPr>
            <a:normAutofit fontScale="90000"/>
          </a:bodyPr>
          <a:lstStyle/>
          <a:p>
            <a:pPr marL="90488"/>
            <a:r>
              <a:rPr lang="el-GR" dirty="0" err="1" smtClean="0"/>
              <a:t>Αρτηριογραφία</a:t>
            </a:r>
            <a:r>
              <a:rPr lang="el-GR" dirty="0" smtClean="0"/>
              <a:t> καρωτίδας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0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44624" y="266328"/>
            <a:ext cx="2743200" cy="2514600"/>
            <a:chOff x="0" y="0"/>
            <a:chExt cx="2743200" cy="2514600"/>
          </a:xfrm>
        </p:grpSpPr>
        <p:pic>
          <p:nvPicPr>
            <p:cNvPr id="37891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902" name="Straight Connector 16"/>
            <p:cNvCxnSpPr>
              <a:cxnSpLocks noChangeShapeType="1"/>
            </p:cNvCxnSpPr>
            <p:nvPr/>
          </p:nvCxnSpPr>
          <p:spPr bwMode="auto">
            <a:xfrm flipV="1">
              <a:off x="152400" y="0"/>
              <a:ext cx="2209800" cy="990600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6156175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CT-</a:t>
            </a:r>
            <a:r>
              <a:rPr lang="el-GR" dirty="0" smtClean="0"/>
              <a:t>Τράχηλος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3851920" y="1207293"/>
            <a:ext cx="4817020" cy="5434013"/>
            <a:chOff x="3995936" y="1207293"/>
            <a:chExt cx="4817020" cy="5434013"/>
          </a:xfrm>
        </p:grpSpPr>
        <p:grpSp>
          <p:nvGrpSpPr>
            <p:cNvPr id="6" name="Ομάδα 5"/>
            <p:cNvGrpSpPr/>
            <p:nvPr/>
          </p:nvGrpSpPr>
          <p:grpSpPr>
            <a:xfrm>
              <a:off x="3995936" y="1207293"/>
              <a:ext cx="4817020" cy="5434013"/>
              <a:chOff x="3124200" y="1143000"/>
              <a:chExt cx="4817020" cy="5434013"/>
            </a:xfrm>
          </p:grpSpPr>
          <p:pic>
            <p:nvPicPr>
              <p:cNvPr id="37890" name="Picture 2" descr="Image1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31" r="22745"/>
              <a:stretch>
                <a:fillRect/>
              </a:stretch>
            </p:blipFill>
            <p:spPr bwMode="auto">
              <a:xfrm>
                <a:off x="3124200" y="1143000"/>
                <a:ext cx="4648200" cy="54340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892" name="Text Box 5"/>
              <p:cNvSpPr txBox="1">
                <a:spLocks noChangeArrowheads="1"/>
              </p:cNvSpPr>
              <p:nvPr/>
            </p:nvSpPr>
            <p:spPr bwMode="auto">
              <a:xfrm>
                <a:off x="4724400" y="1447800"/>
                <a:ext cx="1981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l-GR" altLang="el-GR" sz="1400">
                    <a:solidFill>
                      <a:srgbClr val="FFFF00"/>
                    </a:solidFill>
                    <a:latin typeface="+mn-lt"/>
                  </a:rPr>
                  <a:t>ΓΝΑΘΙΑΙΑ ΑΝΤΡΑ</a:t>
                </a:r>
                <a:endParaRPr lang="en-US" altLang="el-GR" sz="1400">
                  <a:solidFill>
                    <a:srgbClr val="FFFF00"/>
                  </a:solidFill>
                  <a:latin typeface="+mn-lt"/>
                </a:endParaRPr>
              </a:p>
              <a:p>
                <a:pPr algn="l" eaLnBrk="1" hangingPunct="1">
                  <a:spcBef>
                    <a:spcPct val="0"/>
                  </a:spcBef>
                </a:pPr>
                <a:endParaRPr lang="en-US" altLang="el-GR" sz="140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7893" name="Line 6"/>
              <p:cNvSpPr>
                <a:spLocks noChangeShapeType="1"/>
              </p:cNvSpPr>
              <p:nvPr/>
            </p:nvSpPr>
            <p:spPr bwMode="auto">
              <a:xfrm flipH="1">
                <a:off x="4724400" y="1752600"/>
                <a:ext cx="533400" cy="9906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400">
                  <a:latin typeface="+mn-lt"/>
                </a:endParaRPr>
              </a:p>
            </p:txBody>
          </p:sp>
          <p:sp>
            <p:nvSpPr>
              <p:cNvPr id="37894" name="Line 7"/>
              <p:cNvSpPr>
                <a:spLocks noChangeShapeType="1"/>
              </p:cNvSpPr>
              <p:nvPr/>
            </p:nvSpPr>
            <p:spPr bwMode="auto">
              <a:xfrm>
                <a:off x="5715000" y="1752600"/>
                <a:ext cx="381000" cy="10668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400">
                  <a:latin typeface="+mn-lt"/>
                </a:endParaRPr>
              </a:p>
            </p:txBody>
          </p:sp>
          <p:sp>
            <p:nvSpPr>
              <p:cNvPr id="37895" name="Text Box 8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159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l-GR" altLang="el-GR" sz="1400">
                    <a:solidFill>
                      <a:srgbClr val="FFFF00"/>
                    </a:solidFill>
                    <a:latin typeface="+mn-lt"/>
                  </a:rPr>
                  <a:t>ΖΥΓΩΜΑΤΙΚΟ</a:t>
                </a:r>
                <a:endParaRPr lang="en-US" altLang="el-GR" sz="140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7897" name="Line 10"/>
              <p:cNvSpPr>
                <a:spLocks noChangeShapeType="1"/>
              </p:cNvSpPr>
              <p:nvPr/>
            </p:nvSpPr>
            <p:spPr bwMode="auto">
              <a:xfrm flipH="1">
                <a:off x="6781800" y="1981200"/>
                <a:ext cx="457200" cy="6096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400">
                  <a:latin typeface="+mn-lt"/>
                </a:endParaRPr>
              </a:p>
            </p:txBody>
          </p:sp>
          <p:sp>
            <p:nvSpPr>
              <p:cNvPr id="37898" name="Text Box 11"/>
              <p:cNvSpPr txBox="1">
                <a:spLocks noChangeArrowheads="1"/>
              </p:cNvSpPr>
              <p:nvPr/>
            </p:nvSpPr>
            <p:spPr bwMode="auto">
              <a:xfrm>
                <a:off x="5029200" y="4191000"/>
                <a:ext cx="12073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l-GR" altLang="el-GR" sz="1400">
                    <a:solidFill>
                      <a:srgbClr val="FFFF00"/>
                    </a:solidFill>
                    <a:latin typeface="+mn-lt"/>
                  </a:rPr>
                  <a:t>ΣΦΗΝΟΕΙΔΗΣ</a:t>
                </a:r>
                <a:endParaRPr lang="en-US" altLang="el-GR" sz="140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7899" name="Line 12"/>
              <p:cNvSpPr>
                <a:spLocks noChangeShapeType="1"/>
              </p:cNvSpPr>
              <p:nvPr/>
            </p:nvSpPr>
            <p:spPr bwMode="auto">
              <a:xfrm flipH="1" flipV="1">
                <a:off x="5486400" y="3657600"/>
                <a:ext cx="46038" cy="5334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400">
                  <a:latin typeface="+mn-lt"/>
                </a:endParaRPr>
              </a:p>
            </p:txBody>
          </p:sp>
          <p:sp>
            <p:nvSpPr>
              <p:cNvPr id="37900" name="Line 13"/>
              <p:cNvSpPr>
                <a:spLocks noChangeShapeType="1"/>
              </p:cNvSpPr>
              <p:nvPr/>
            </p:nvSpPr>
            <p:spPr bwMode="auto">
              <a:xfrm>
                <a:off x="3581400" y="2133600"/>
                <a:ext cx="533400" cy="5334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1400">
                  <a:latin typeface="+mn-lt"/>
                </a:endParaRPr>
              </a:p>
            </p:txBody>
          </p:sp>
          <p:sp>
            <p:nvSpPr>
              <p:cNvPr id="37901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1219200"/>
                <a:ext cx="33502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altLang="el-GR" sz="1400">
                    <a:solidFill>
                      <a:schemeClr val="bg1"/>
                    </a:solidFill>
                    <a:latin typeface="+mn-lt"/>
                  </a:rPr>
                  <a:t>LT</a:t>
                </a:r>
              </a:p>
            </p:txBody>
          </p:sp>
        </p:grpSp>
        <p:sp>
          <p:nvSpPr>
            <p:cNvPr id="37896" name="Rectangle 9"/>
            <p:cNvSpPr>
              <a:spLocks noChangeArrowheads="1"/>
            </p:cNvSpPr>
            <p:nvPr/>
          </p:nvSpPr>
          <p:spPr bwMode="auto">
            <a:xfrm>
              <a:off x="3995936" y="1916832"/>
              <a:ext cx="1159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ΖΥΓΩΜΑΤΙΚΟ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86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981200" y="304800"/>
            <a:ext cx="6226175" cy="6286500"/>
            <a:chOff x="1981200" y="304800"/>
            <a:chExt cx="6226175" cy="6286500"/>
          </a:xfrm>
        </p:grpSpPr>
        <p:pic>
          <p:nvPicPr>
            <p:cNvPr id="12290" name="Picture 4" descr="Lateral FACI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04800"/>
              <a:ext cx="4000500" cy="62865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91" name="Text Box 6"/>
            <p:cNvSpPr txBox="1">
              <a:spLocks noChangeArrowheads="1"/>
            </p:cNvSpPr>
            <p:nvPr/>
          </p:nvSpPr>
          <p:spPr bwMode="auto">
            <a:xfrm>
              <a:off x="2133600" y="2438400"/>
              <a:ext cx="18827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ΜΕΤΩΠΙΑΙΟΣ ΚΟΛΠΟΣ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292" name="Line 7"/>
            <p:cNvSpPr>
              <a:spLocks noChangeShapeType="1"/>
            </p:cNvSpPr>
            <p:nvPr/>
          </p:nvSpPr>
          <p:spPr bwMode="auto">
            <a:xfrm>
              <a:off x="3962400" y="2590800"/>
              <a:ext cx="990600" cy="304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293" name="Text Box 8"/>
            <p:cNvSpPr txBox="1">
              <a:spLocks noChangeArrowheads="1"/>
            </p:cNvSpPr>
            <p:nvPr/>
          </p:nvSpPr>
          <p:spPr bwMode="auto">
            <a:xfrm>
              <a:off x="2438400" y="4419600"/>
              <a:ext cx="9268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ΙΓΜΟΡΕΙΑ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294" name="Line 9"/>
            <p:cNvSpPr>
              <a:spLocks noChangeShapeType="1"/>
            </p:cNvSpPr>
            <p:nvPr/>
          </p:nvSpPr>
          <p:spPr bwMode="auto">
            <a:xfrm>
              <a:off x="3962400" y="4572000"/>
              <a:ext cx="15240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295" name="Text Box 10"/>
            <p:cNvSpPr txBox="1">
              <a:spLocks noChangeArrowheads="1"/>
            </p:cNvSpPr>
            <p:nvPr/>
          </p:nvSpPr>
          <p:spPr bwMode="auto">
            <a:xfrm>
              <a:off x="2209800" y="6096000"/>
              <a:ext cx="17303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ΚΑΤΩ ΓΝΑΘΟΣ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296" name="Line 11"/>
            <p:cNvSpPr>
              <a:spLocks noChangeShapeType="1"/>
            </p:cNvSpPr>
            <p:nvPr/>
          </p:nvSpPr>
          <p:spPr bwMode="auto">
            <a:xfrm flipV="1">
              <a:off x="3810000" y="6248400"/>
              <a:ext cx="9144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297" name="Text Box 12"/>
            <p:cNvSpPr txBox="1">
              <a:spLocks noChangeArrowheads="1"/>
            </p:cNvSpPr>
            <p:nvPr/>
          </p:nvSpPr>
          <p:spPr bwMode="auto">
            <a:xfrm>
              <a:off x="2590800" y="4800600"/>
              <a:ext cx="1200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ΑΝΩ ΓΝΑΘΟΣ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298" name="Line 13"/>
            <p:cNvSpPr>
              <a:spLocks noChangeShapeType="1"/>
            </p:cNvSpPr>
            <p:nvPr/>
          </p:nvSpPr>
          <p:spPr bwMode="auto">
            <a:xfrm>
              <a:off x="3810000" y="4953000"/>
              <a:ext cx="8382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299" name="Text Box 14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11608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ΗΘΜΟΕΙΔΕΙΣ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300" name="Line 15"/>
            <p:cNvSpPr>
              <a:spLocks noChangeShapeType="1"/>
            </p:cNvSpPr>
            <p:nvPr/>
          </p:nvSpPr>
          <p:spPr bwMode="auto">
            <a:xfrm>
              <a:off x="3886200" y="3657600"/>
              <a:ext cx="18288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1" name="Text Box 16"/>
            <p:cNvSpPr txBox="1">
              <a:spLocks noChangeArrowheads="1"/>
            </p:cNvSpPr>
            <p:nvPr/>
          </p:nvSpPr>
          <p:spPr bwMode="auto">
            <a:xfrm>
              <a:off x="1981200" y="2971800"/>
              <a:ext cx="1958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ΒΟΘΡΟΣ ΥΠΟΦΥΣΕΩΣ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302" name="Line 17"/>
            <p:cNvSpPr>
              <a:spLocks noChangeShapeType="1"/>
            </p:cNvSpPr>
            <p:nvPr/>
          </p:nvSpPr>
          <p:spPr bwMode="auto">
            <a:xfrm>
              <a:off x="3886200" y="3124200"/>
              <a:ext cx="3048000" cy="533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3" name="Text Box 18"/>
            <p:cNvSpPr txBox="1">
              <a:spLocks noChangeArrowheads="1"/>
            </p:cNvSpPr>
            <p:nvPr/>
          </p:nvSpPr>
          <p:spPr bwMode="auto">
            <a:xfrm>
              <a:off x="2514600" y="4038600"/>
              <a:ext cx="1207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ΣΦΗΝΟΕΙΔΗΣ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304" name="Line 19"/>
            <p:cNvSpPr>
              <a:spLocks noChangeShapeType="1"/>
            </p:cNvSpPr>
            <p:nvPr/>
          </p:nvSpPr>
          <p:spPr bwMode="auto">
            <a:xfrm flipV="1">
              <a:off x="3962400" y="3886200"/>
              <a:ext cx="2667000" cy="304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7" name="Text Box 6"/>
            <p:cNvSpPr txBox="1">
              <a:spLocks noChangeArrowheads="1"/>
            </p:cNvSpPr>
            <p:nvPr/>
          </p:nvSpPr>
          <p:spPr bwMode="auto">
            <a:xfrm>
              <a:off x="6324600" y="1828800"/>
              <a:ext cx="1882775" cy="7386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ΠΡΟΣΘΙΕΣ &amp; ΟΠΙΣΘΙΕΣ ΚΛΙΝΟΕΙΔΕΙΣ ΑΠΟΦΥΣΕΙΣ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7239000" y="2590800"/>
              <a:ext cx="152400" cy="990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6858000" y="2590800"/>
              <a:ext cx="228600" cy="838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Πλάγια λήψη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71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3196208" y="1141413"/>
            <a:ext cx="5912296" cy="5432425"/>
            <a:chOff x="3124200" y="1141413"/>
            <a:chExt cx="5912296" cy="5432425"/>
          </a:xfrm>
        </p:grpSpPr>
        <p:pic>
          <p:nvPicPr>
            <p:cNvPr id="38914" name="Picture 2" descr="Image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42" r="20203"/>
            <a:stretch>
              <a:fillRect/>
            </a:stretch>
          </p:blipFill>
          <p:spPr bwMode="auto">
            <a:xfrm>
              <a:off x="3124200" y="1141413"/>
              <a:ext cx="4648200" cy="54324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 rot="10800000" flipV="1">
              <a:off x="4876800" y="5470624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ΜΑΣΤΟΕΙΔΕΙΣ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 flipV="1">
              <a:off x="5715000" y="4724400"/>
              <a:ext cx="1066800" cy="609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 flipH="1" flipV="1">
              <a:off x="4038600" y="4953000"/>
              <a:ext cx="990600" cy="4572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4724400" y="4419600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ΡΙΝΟΦΑΡΥΓΞ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5410200" y="3505200"/>
              <a:ext cx="0" cy="914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6324600" y="1524000"/>
              <a:ext cx="8579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rgbClr val="FFFF00"/>
                  </a:solidFill>
                  <a:latin typeface="+mn-lt"/>
                </a:rPr>
                <a:t>MAXILLA</a:t>
              </a: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H="1">
              <a:off x="5867400" y="1752600"/>
              <a:ext cx="5334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7007351" y="3789040"/>
              <a:ext cx="20291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ΕΞΩ ΑΚΟΥΣΤΙΚΟΣ ΠΟΡΟΣ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7239000" y="4114800"/>
              <a:ext cx="1524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5410200" y="1143000"/>
              <a:ext cx="1143000" cy="2819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 flipH="1">
              <a:off x="4191000" y="1143000"/>
              <a:ext cx="1219200" cy="2819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44624" y="266328"/>
            <a:ext cx="2743200" cy="2514600"/>
            <a:chOff x="0" y="0"/>
            <a:chExt cx="2743200" cy="2514600"/>
          </a:xfrm>
        </p:grpSpPr>
        <p:pic>
          <p:nvPicPr>
            <p:cNvPr id="38915" name="Picture 3" descr="neck1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929" name="Straight Connector 19"/>
            <p:cNvCxnSpPr>
              <a:cxnSpLocks noChangeShapeType="1"/>
            </p:cNvCxnSpPr>
            <p:nvPr/>
          </p:nvCxnSpPr>
          <p:spPr bwMode="auto">
            <a:xfrm flipV="1">
              <a:off x="152400" y="152400"/>
              <a:ext cx="2286000" cy="1066800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444207" cy="1008112"/>
          </a:xfrm>
        </p:spPr>
        <p:txBody>
          <a:bodyPr/>
          <a:lstStyle/>
          <a:p>
            <a:r>
              <a:rPr lang="el-GR" dirty="0" smtClean="0"/>
              <a:t>Κόνδυλος γνάθου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1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3726045" y="1130572"/>
            <a:ext cx="5238443" cy="5538788"/>
            <a:chOff x="3048000" y="1066800"/>
            <a:chExt cx="5238443" cy="5538788"/>
          </a:xfrm>
        </p:grpSpPr>
        <p:pic>
          <p:nvPicPr>
            <p:cNvPr id="39938" name="Picture 2" descr="Image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29" t="1395" r="20901"/>
            <a:stretch>
              <a:fillRect/>
            </a:stretch>
          </p:blipFill>
          <p:spPr bwMode="auto">
            <a:xfrm>
              <a:off x="3048000" y="1143000"/>
              <a:ext cx="4727575" cy="54625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0" name="Text Box 5"/>
            <p:cNvSpPr txBox="1">
              <a:spLocks noChangeArrowheads="1"/>
            </p:cNvSpPr>
            <p:nvPr/>
          </p:nvSpPr>
          <p:spPr bwMode="auto">
            <a:xfrm>
              <a:off x="4953000" y="1066800"/>
              <a:ext cx="125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ΚΑΤΩ ΓΝΑΘΟΣ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9941" name="Line 6"/>
            <p:cNvSpPr>
              <a:spLocks noChangeShapeType="1"/>
            </p:cNvSpPr>
            <p:nvPr/>
          </p:nvSpPr>
          <p:spPr bwMode="auto">
            <a:xfrm>
              <a:off x="5410200" y="1219200"/>
              <a:ext cx="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42" name="Text Box 7"/>
            <p:cNvSpPr txBox="1">
              <a:spLocks noChangeArrowheads="1"/>
            </p:cNvSpPr>
            <p:nvPr/>
          </p:nvSpPr>
          <p:spPr bwMode="auto">
            <a:xfrm>
              <a:off x="4953000" y="4114800"/>
              <a:ext cx="1039067" cy="30777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ΠΑΡΩΤΙΔΕΣ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9943" name="Oval 8"/>
            <p:cNvSpPr>
              <a:spLocks noChangeArrowheads="1"/>
            </p:cNvSpPr>
            <p:nvPr/>
          </p:nvSpPr>
          <p:spPr bwMode="auto">
            <a:xfrm rot="-1076008">
              <a:off x="3324225" y="3284538"/>
              <a:ext cx="685800" cy="9144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39944" name="Oval 9"/>
            <p:cNvSpPr>
              <a:spLocks noChangeArrowheads="1"/>
            </p:cNvSpPr>
            <p:nvPr/>
          </p:nvSpPr>
          <p:spPr bwMode="auto">
            <a:xfrm rot="601988">
              <a:off x="6621463" y="3254375"/>
              <a:ext cx="685800" cy="8382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 flipH="1" flipV="1">
              <a:off x="3810000" y="3810000"/>
              <a:ext cx="11430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 flipV="1">
              <a:off x="5867400" y="3733800"/>
              <a:ext cx="9906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47" name="Text Box 12"/>
            <p:cNvSpPr txBox="1">
              <a:spLocks noChangeArrowheads="1"/>
            </p:cNvSpPr>
            <p:nvPr/>
          </p:nvSpPr>
          <p:spPr bwMode="auto">
            <a:xfrm>
              <a:off x="6781800" y="1600200"/>
              <a:ext cx="15046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ΜΑΣΗΤΗΡΑΣ ΜΥΣ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 flipH="1">
              <a:off x="6553200" y="1828800"/>
              <a:ext cx="38100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49" name="Rectangle 15"/>
            <p:cNvSpPr>
              <a:spLocks noChangeArrowheads="1"/>
            </p:cNvSpPr>
            <p:nvPr/>
          </p:nvSpPr>
          <p:spPr bwMode="auto">
            <a:xfrm>
              <a:off x="3048000" y="160020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ΜΑΣΗΤΗΡΑΣ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9950" name="Line 16"/>
            <p:cNvSpPr>
              <a:spLocks noChangeShapeType="1"/>
            </p:cNvSpPr>
            <p:nvPr/>
          </p:nvSpPr>
          <p:spPr bwMode="auto">
            <a:xfrm>
              <a:off x="3429000" y="1981200"/>
              <a:ext cx="609600" cy="762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51" name="Text Box 17"/>
            <p:cNvSpPr txBox="1">
              <a:spLocks noChangeArrowheads="1"/>
            </p:cNvSpPr>
            <p:nvPr/>
          </p:nvSpPr>
          <p:spPr bwMode="auto">
            <a:xfrm>
              <a:off x="4724400" y="2514600"/>
              <a:ext cx="14160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ΠΤΕΡΥΓΟΡΕΙΔΕΙΣ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 ΜΥΣ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39952" name="Line 18"/>
            <p:cNvSpPr>
              <a:spLocks noChangeShapeType="1"/>
            </p:cNvSpPr>
            <p:nvPr/>
          </p:nvSpPr>
          <p:spPr bwMode="auto">
            <a:xfrm flipH="1">
              <a:off x="4572000" y="2895600"/>
              <a:ext cx="6858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53" name="Line 19"/>
            <p:cNvSpPr>
              <a:spLocks noChangeShapeType="1"/>
            </p:cNvSpPr>
            <p:nvPr/>
          </p:nvSpPr>
          <p:spPr bwMode="auto">
            <a:xfrm>
              <a:off x="5486400" y="2895600"/>
              <a:ext cx="6858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39954" name="Text Box 20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44624" y="266328"/>
            <a:ext cx="2743200" cy="2514600"/>
            <a:chOff x="0" y="0"/>
            <a:chExt cx="2743200" cy="2514600"/>
          </a:xfrm>
        </p:grpSpPr>
        <p:pic>
          <p:nvPicPr>
            <p:cNvPr id="39939" name="Picture 3" descr="neck1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955" name="Straight Connector 21"/>
            <p:cNvCxnSpPr>
              <a:cxnSpLocks noChangeShapeType="1"/>
            </p:cNvCxnSpPr>
            <p:nvPr/>
          </p:nvCxnSpPr>
          <p:spPr bwMode="auto">
            <a:xfrm flipV="1">
              <a:off x="228600" y="228600"/>
              <a:ext cx="2286000" cy="1371600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45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44624" y="260648"/>
            <a:ext cx="2743200" cy="2514600"/>
            <a:chOff x="0" y="0"/>
            <a:chExt cx="2743200" cy="2514600"/>
          </a:xfrm>
        </p:grpSpPr>
        <p:pic>
          <p:nvPicPr>
            <p:cNvPr id="40963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2" name="Line 15"/>
            <p:cNvSpPr>
              <a:spLocks noChangeShapeType="1"/>
            </p:cNvSpPr>
            <p:nvPr/>
          </p:nvSpPr>
          <p:spPr bwMode="auto">
            <a:xfrm flipV="1">
              <a:off x="152400" y="533400"/>
              <a:ext cx="2438400" cy="1295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517850" y="1143000"/>
            <a:ext cx="4648200" cy="5507038"/>
            <a:chOff x="3124200" y="1143000"/>
            <a:chExt cx="4648200" cy="5507038"/>
          </a:xfrm>
        </p:grpSpPr>
        <p:pic>
          <p:nvPicPr>
            <p:cNvPr id="40962" name="Picture 2" descr="Image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472" t="4971" r="25688"/>
            <a:stretch>
              <a:fillRect/>
            </a:stretch>
          </p:blipFill>
          <p:spPr bwMode="auto">
            <a:xfrm>
              <a:off x="3124200" y="1143000"/>
              <a:ext cx="4648200" cy="5507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4" name="Text Box 5"/>
            <p:cNvSpPr txBox="1">
              <a:spLocks noChangeArrowheads="1"/>
            </p:cNvSpPr>
            <p:nvPr/>
          </p:nvSpPr>
          <p:spPr bwMode="auto">
            <a:xfrm>
              <a:off x="4800600" y="6172200"/>
              <a:ext cx="15141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ΥΠΟΔΟΡΙΟ ΛΙΠΟΣ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0965" name="Line 6"/>
            <p:cNvSpPr>
              <a:spLocks noChangeShapeType="1"/>
            </p:cNvSpPr>
            <p:nvPr/>
          </p:nvSpPr>
          <p:spPr bwMode="auto">
            <a:xfrm flipV="1">
              <a:off x="6172200" y="5943600"/>
              <a:ext cx="3048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66" name="Line 8"/>
            <p:cNvSpPr>
              <a:spLocks noChangeShapeType="1"/>
            </p:cNvSpPr>
            <p:nvPr/>
          </p:nvSpPr>
          <p:spPr bwMode="auto">
            <a:xfrm flipH="1" flipV="1">
              <a:off x="4648200" y="5943600"/>
              <a:ext cx="3048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67" name="Text Box 10"/>
            <p:cNvSpPr txBox="1">
              <a:spLocks noChangeArrowheads="1"/>
            </p:cNvSpPr>
            <p:nvPr/>
          </p:nvSpPr>
          <p:spPr bwMode="auto">
            <a:xfrm>
              <a:off x="4114800" y="1371600"/>
              <a:ext cx="2752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ΥΠΟΓΝΑΘΙΟΙ ΣΙΕΛΟΓΟΝΟΙ ΑΔΕΝΕΣ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0968" name="Line 11"/>
            <p:cNvSpPr>
              <a:spLocks noChangeShapeType="1"/>
            </p:cNvSpPr>
            <p:nvPr/>
          </p:nvSpPr>
          <p:spPr bwMode="auto">
            <a:xfrm flipH="1">
              <a:off x="4724400" y="1828800"/>
              <a:ext cx="685800" cy="914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69" name="Line 12"/>
            <p:cNvSpPr>
              <a:spLocks noChangeShapeType="1"/>
            </p:cNvSpPr>
            <p:nvPr/>
          </p:nvSpPr>
          <p:spPr bwMode="auto">
            <a:xfrm>
              <a:off x="5715000" y="1828800"/>
              <a:ext cx="838200" cy="914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70" name="Text Box 13"/>
            <p:cNvSpPr txBox="1">
              <a:spLocks noChangeArrowheads="1"/>
            </p:cNvSpPr>
            <p:nvPr/>
          </p:nvSpPr>
          <p:spPr bwMode="auto">
            <a:xfrm>
              <a:off x="3200400" y="2362200"/>
              <a:ext cx="11776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ΕΠΙΓΛΩΤΤΙΔΑ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0971" name="Line 14"/>
            <p:cNvSpPr>
              <a:spLocks noChangeShapeType="1"/>
            </p:cNvSpPr>
            <p:nvPr/>
          </p:nvSpPr>
          <p:spPr bwMode="auto">
            <a:xfrm>
              <a:off x="3733800" y="2590800"/>
              <a:ext cx="18288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73" name="Oval 16"/>
            <p:cNvSpPr>
              <a:spLocks noChangeArrowheads="1"/>
            </p:cNvSpPr>
            <p:nvPr/>
          </p:nvSpPr>
          <p:spPr bwMode="auto">
            <a:xfrm rot="976698">
              <a:off x="3732213" y="3538538"/>
              <a:ext cx="404812" cy="1135062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40974" name="Oval 17"/>
            <p:cNvSpPr>
              <a:spLocks noChangeArrowheads="1"/>
            </p:cNvSpPr>
            <p:nvPr/>
          </p:nvSpPr>
          <p:spPr bwMode="auto">
            <a:xfrm rot="15195613" flipH="1">
              <a:off x="6538913" y="3733800"/>
              <a:ext cx="1295400" cy="45720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4572000" y="4572000"/>
              <a:ext cx="2743200" cy="3077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l-GR" sz="1400" b="1" dirty="0">
                  <a:solidFill>
                    <a:srgbClr val="FFFF00"/>
                  </a:solidFill>
                  <a:latin typeface="+mn-lt"/>
                </a:rPr>
                <a:t>ΣΤΕΡΝΟΚΛΕΙΔΟΜΑΣΤΟΕΙΔΗΣ ΜΥΣ</a:t>
              </a:r>
              <a:endParaRPr lang="en-US" sz="14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0976" name="Line 19"/>
            <p:cNvSpPr>
              <a:spLocks noChangeShapeType="1"/>
            </p:cNvSpPr>
            <p:nvPr/>
          </p:nvSpPr>
          <p:spPr bwMode="auto">
            <a:xfrm flipV="1">
              <a:off x="6553200" y="3962400"/>
              <a:ext cx="5334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77" name="Line 20"/>
            <p:cNvSpPr>
              <a:spLocks noChangeShapeType="1"/>
            </p:cNvSpPr>
            <p:nvPr/>
          </p:nvSpPr>
          <p:spPr bwMode="auto">
            <a:xfrm flipH="1" flipV="1">
              <a:off x="3962400" y="4114800"/>
              <a:ext cx="6858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0978" name="Text Box 21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04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72616" y="266328"/>
            <a:ext cx="2743200" cy="2514600"/>
            <a:chOff x="0" y="0"/>
            <a:chExt cx="2743200" cy="2514600"/>
          </a:xfrm>
        </p:grpSpPr>
        <p:pic>
          <p:nvPicPr>
            <p:cNvPr id="41987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8" name="Line 18"/>
            <p:cNvSpPr>
              <a:spLocks noChangeShapeType="1"/>
            </p:cNvSpPr>
            <p:nvPr/>
          </p:nvSpPr>
          <p:spPr bwMode="auto">
            <a:xfrm flipV="1">
              <a:off x="304800" y="838200"/>
              <a:ext cx="2286000" cy="990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124200" y="1143000"/>
            <a:ext cx="5364259" cy="5507038"/>
            <a:chOff x="3124200" y="1143000"/>
            <a:chExt cx="5364259" cy="5507038"/>
          </a:xfrm>
        </p:grpSpPr>
        <p:pic>
          <p:nvPicPr>
            <p:cNvPr id="41986" name="Picture 2" descr="Image4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510" r="20589"/>
            <a:stretch>
              <a:fillRect/>
            </a:stretch>
          </p:blipFill>
          <p:spPr bwMode="auto">
            <a:xfrm>
              <a:off x="3124200" y="1143000"/>
              <a:ext cx="4648200" cy="5507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88" name="Text Box 5"/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12595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ΥΟΕΙΔΕΣ ΟΣΤΟ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1989" name="Line 6"/>
            <p:cNvSpPr>
              <a:spLocks noChangeShapeType="1"/>
            </p:cNvSpPr>
            <p:nvPr/>
          </p:nvSpPr>
          <p:spPr bwMode="auto">
            <a:xfrm>
              <a:off x="5486400" y="1676400"/>
              <a:ext cx="0" cy="990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1990" name="Oval 7"/>
            <p:cNvSpPr>
              <a:spLocks noChangeArrowheads="1"/>
            </p:cNvSpPr>
            <p:nvPr/>
          </p:nvSpPr>
          <p:spPr bwMode="auto">
            <a:xfrm rot="1031203">
              <a:off x="4403725" y="3311525"/>
              <a:ext cx="304800" cy="45720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41991" name="Text Box 8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132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ΕΣΩ ΣΦΑΓΙΤΙΔΑ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1992" name="Line 9"/>
            <p:cNvSpPr>
              <a:spLocks noChangeShapeType="1"/>
            </p:cNvSpPr>
            <p:nvPr/>
          </p:nvSpPr>
          <p:spPr bwMode="auto">
            <a:xfrm>
              <a:off x="3733800" y="3429000"/>
              <a:ext cx="7620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1993" name="Line 11"/>
            <p:cNvSpPr>
              <a:spLocks noChangeShapeType="1"/>
            </p:cNvSpPr>
            <p:nvPr/>
          </p:nvSpPr>
          <p:spPr bwMode="auto">
            <a:xfrm flipH="1">
              <a:off x="5715000" y="2895600"/>
              <a:ext cx="8382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1994" name="Text Box 12"/>
            <p:cNvSpPr txBox="1">
              <a:spLocks noChangeArrowheads="1"/>
            </p:cNvSpPr>
            <p:nvPr/>
          </p:nvSpPr>
          <p:spPr bwMode="auto">
            <a:xfrm>
              <a:off x="6508750" y="2590800"/>
              <a:ext cx="19797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ΕΠΙΓΛΩΤΤΙΔΙΚΟ ΒΟΘΡΙΟ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1995" name="Text Box 13"/>
            <p:cNvSpPr txBox="1">
              <a:spLocks noChangeArrowheads="1"/>
            </p:cNvSpPr>
            <p:nvPr/>
          </p:nvSpPr>
          <p:spPr bwMode="auto">
            <a:xfrm>
              <a:off x="3810000" y="4800600"/>
              <a:ext cx="14916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ΚΟΙΝΗ ΚΑΡΩΤΙΔΑ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1996" name="Line 15"/>
            <p:cNvSpPr>
              <a:spLocks noChangeShapeType="1"/>
            </p:cNvSpPr>
            <p:nvPr/>
          </p:nvSpPr>
          <p:spPr bwMode="auto">
            <a:xfrm flipV="1">
              <a:off x="4267200" y="3733800"/>
              <a:ext cx="533400" cy="1066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1997" name="Oval 17"/>
            <p:cNvSpPr>
              <a:spLocks noChangeArrowheads="1"/>
            </p:cNvSpPr>
            <p:nvPr/>
          </p:nvSpPr>
          <p:spPr bwMode="auto">
            <a:xfrm>
              <a:off x="4724400" y="3505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41999" name="Text Box 19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  <p:sp>
          <p:nvSpPr>
            <p:cNvPr id="42001" name="Line 11"/>
            <p:cNvSpPr>
              <a:spLocks noChangeShapeType="1"/>
            </p:cNvSpPr>
            <p:nvPr/>
          </p:nvSpPr>
          <p:spPr bwMode="auto">
            <a:xfrm flipH="1">
              <a:off x="5943600" y="3200400"/>
              <a:ext cx="8382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2002" name="Text Box 12"/>
            <p:cNvSpPr txBox="1">
              <a:spLocks noChangeArrowheads="1"/>
            </p:cNvSpPr>
            <p:nvPr/>
          </p:nvSpPr>
          <p:spPr bwMode="auto">
            <a:xfrm>
              <a:off x="6705600" y="3048000"/>
              <a:ext cx="17043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ΑΠΙΟΕΙΔΗΣ ΒΟΘΡΟΣ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82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79512" y="266328"/>
            <a:ext cx="2743200" cy="2514600"/>
            <a:chOff x="0" y="0"/>
            <a:chExt cx="2743200" cy="2514600"/>
          </a:xfrm>
        </p:grpSpPr>
        <p:pic>
          <p:nvPicPr>
            <p:cNvPr id="43011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2" name="Line 5"/>
            <p:cNvSpPr>
              <a:spLocks noChangeShapeType="1"/>
            </p:cNvSpPr>
            <p:nvPr/>
          </p:nvSpPr>
          <p:spPr bwMode="auto">
            <a:xfrm flipV="1">
              <a:off x="609600" y="914400"/>
              <a:ext cx="2057400" cy="990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124200" y="1234330"/>
            <a:ext cx="5460290" cy="5507038"/>
            <a:chOff x="3124200" y="1143000"/>
            <a:chExt cx="5460290" cy="5507038"/>
          </a:xfrm>
        </p:grpSpPr>
        <p:pic>
          <p:nvPicPr>
            <p:cNvPr id="43010" name="Picture 2" descr="Image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33" r="21875"/>
            <a:stretch>
              <a:fillRect/>
            </a:stretch>
          </p:blipFill>
          <p:spPr bwMode="auto">
            <a:xfrm>
              <a:off x="3124200" y="1143000"/>
              <a:ext cx="4648200" cy="5507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3" name="Text Box 6"/>
            <p:cNvSpPr txBox="1">
              <a:spLocks noChangeArrowheads="1"/>
            </p:cNvSpPr>
            <p:nvPr/>
          </p:nvSpPr>
          <p:spPr bwMode="auto">
            <a:xfrm>
              <a:off x="4572000" y="1828800"/>
              <a:ext cx="191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ΘΥΡΕΟΕΙΔΗΣ ΧΟΝΔΡΟΣ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3014" name="Line 7"/>
            <p:cNvSpPr>
              <a:spLocks noChangeShapeType="1"/>
            </p:cNvSpPr>
            <p:nvPr/>
          </p:nvSpPr>
          <p:spPr bwMode="auto">
            <a:xfrm>
              <a:off x="5257800" y="2057400"/>
              <a:ext cx="304800" cy="762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3015" name="Text Box 8"/>
            <p:cNvSpPr txBox="1">
              <a:spLocks noChangeArrowheads="1"/>
            </p:cNvSpPr>
            <p:nvPr/>
          </p:nvSpPr>
          <p:spPr bwMode="auto">
            <a:xfrm>
              <a:off x="3429000" y="2438400"/>
              <a:ext cx="1587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ΦΩΝΗΤΙΚΗ ΧΟΡΔΗ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3016" name="Line 9"/>
            <p:cNvSpPr>
              <a:spLocks noChangeShapeType="1"/>
            </p:cNvSpPr>
            <p:nvPr/>
          </p:nvSpPr>
          <p:spPr bwMode="auto">
            <a:xfrm>
              <a:off x="4953000" y="2667000"/>
              <a:ext cx="6096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>
              <a:off x="5867400" y="2286000"/>
              <a:ext cx="27170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ΣΤΕΡΝΟΚΛΕΙΔΟΜΑΣΤΟΕΙΔΗΣ ΜΥΣ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3018" name="Line 11"/>
            <p:cNvSpPr>
              <a:spLocks noChangeShapeType="1"/>
            </p:cNvSpPr>
            <p:nvPr/>
          </p:nvSpPr>
          <p:spPr bwMode="auto">
            <a:xfrm>
              <a:off x="6705600" y="2743200"/>
              <a:ext cx="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3019" name="Text Box 12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3962400" y="3962400"/>
              <a:ext cx="1447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ΑΡΥΤΑΙΝΟΕΙΔΗΣ ΧΟΝΔΡΟΣ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3021" name="Line 14"/>
            <p:cNvSpPr>
              <a:spLocks noChangeShapeType="1"/>
            </p:cNvSpPr>
            <p:nvPr/>
          </p:nvSpPr>
          <p:spPr bwMode="auto">
            <a:xfrm flipV="1">
              <a:off x="4953000" y="3505200"/>
              <a:ext cx="5334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56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44624" y="266328"/>
            <a:ext cx="2743200" cy="2514600"/>
            <a:chOff x="0" y="0"/>
            <a:chExt cx="2743200" cy="2514600"/>
          </a:xfrm>
        </p:grpSpPr>
        <p:pic>
          <p:nvPicPr>
            <p:cNvPr id="44035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4" name="Line 13"/>
            <p:cNvSpPr>
              <a:spLocks noChangeShapeType="1"/>
            </p:cNvSpPr>
            <p:nvPr/>
          </p:nvSpPr>
          <p:spPr bwMode="auto">
            <a:xfrm flipV="1">
              <a:off x="533400" y="1143000"/>
              <a:ext cx="2057400" cy="914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124200" y="1143000"/>
            <a:ext cx="5134866" cy="5394325"/>
            <a:chOff x="3124200" y="1143000"/>
            <a:chExt cx="5134866" cy="5394325"/>
          </a:xfrm>
        </p:grpSpPr>
        <p:pic>
          <p:nvPicPr>
            <p:cNvPr id="44034" name="Picture 2" descr="Image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33" r="21875"/>
            <a:stretch>
              <a:fillRect/>
            </a:stretch>
          </p:blipFill>
          <p:spPr bwMode="auto">
            <a:xfrm>
              <a:off x="3124200" y="1143000"/>
              <a:ext cx="4648200" cy="539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36" name="Text Box 5"/>
            <p:cNvSpPr txBox="1">
              <a:spLocks noChangeArrowheads="1"/>
            </p:cNvSpPr>
            <p:nvPr/>
          </p:nvSpPr>
          <p:spPr bwMode="auto">
            <a:xfrm>
              <a:off x="5715000" y="1752600"/>
              <a:ext cx="19137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ΘΥΡΕΟΣΙΔΗΣ ΧΟΝΔΡΟΣ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4037" name="Line 6"/>
            <p:cNvSpPr>
              <a:spLocks noChangeShapeType="1"/>
            </p:cNvSpPr>
            <p:nvPr/>
          </p:nvSpPr>
          <p:spPr bwMode="auto">
            <a:xfrm flipH="1">
              <a:off x="5638800" y="1981200"/>
              <a:ext cx="457200" cy="914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4038" name="Text Box 7"/>
            <p:cNvSpPr txBox="1">
              <a:spLocks noChangeArrowheads="1"/>
            </p:cNvSpPr>
            <p:nvPr/>
          </p:nvSpPr>
          <p:spPr bwMode="auto">
            <a:xfrm>
              <a:off x="6400800" y="2362200"/>
              <a:ext cx="18582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ΚΡΙΚΟΕΙΔΗΣ ΧΟΝΔΡΟΣ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4039" name="Line 8"/>
            <p:cNvSpPr>
              <a:spLocks noChangeShapeType="1"/>
            </p:cNvSpPr>
            <p:nvPr/>
          </p:nvSpPr>
          <p:spPr bwMode="auto">
            <a:xfrm flipH="1">
              <a:off x="5791200" y="2667000"/>
              <a:ext cx="685800" cy="762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4040" name="Text Box 9"/>
            <p:cNvSpPr txBox="1">
              <a:spLocks noChangeArrowheads="1"/>
            </p:cNvSpPr>
            <p:nvPr/>
          </p:nvSpPr>
          <p:spPr bwMode="auto">
            <a:xfrm>
              <a:off x="3276600" y="2590800"/>
              <a:ext cx="132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ΕΣΩ ΣΦΑΓΙΤΙΔΑ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4041" name="Line 10"/>
            <p:cNvSpPr>
              <a:spLocks noChangeShapeType="1"/>
            </p:cNvSpPr>
            <p:nvPr/>
          </p:nvSpPr>
          <p:spPr bwMode="auto">
            <a:xfrm>
              <a:off x="4038600" y="3048000"/>
              <a:ext cx="8382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4042" name="Text Box 11"/>
            <p:cNvSpPr txBox="1">
              <a:spLocks noChangeArrowheads="1"/>
            </p:cNvSpPr>
            <p:nvPr/>
          </p:nvSpPr>
          <p:spPr bwMode="auto">
            <a:xfrm>
              <a:off x="4114800" y="1828800"/>
              <a:ext cx="14916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ΚΟΙΝΗ ΚΑΡΩΤΙΔΑ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44043" name="Line 12"/>
            <p:cNvSpPr>
              <a:spLocks noChangeShapeType="1"/>
            </p:cNvSpPr>
            <p:nvPr/>
          </p:nvSpPr>
          <p:spPr bwMode="auto">
            <a:xfrm>
              <a:off x="5029200" y="2209800"/>
              <a:ext cx="76200" cy="1600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44045" name="Text Box 14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4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79512" y="338336"/>
            <a:ext cx="2743200" cy="2514600"/>
            <a:chOff x="0" y="0"/>
            <a:chExt cx="2743200" cy="2514600"/>
          </a:xfrm>
        </p:grpSpPr>
        <p:pic>
          <p:nvPicPr>
            <p:cNvPr id="2054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3" name="Line 16"/>
            <p:cNvSpPr>
              <a:spLocks noChangeShapeType="1"/>
            </p:cNvSpPr>
            <p:nvPr/>
          </p:nvSpPr>
          <p:spPr bwMode="auto">
            <a:xfrm flipV="1">
              <a:off x="685800" y="1371600"/>
              <a:ext cx="1981200" cy="914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70" name="TextBox 19"/>
          <p:cNvSpPr txBox="1">
            <a:spLocks noChangeArrowheads="1"/>
          </p:cNvSpPr>
          <p:nvPr/>
        </p:nvSpPr>
        <p:spPr bwMode="auto">
          <a:xfrm>
            <a:off x="4876800" y="381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sz="2000">
              <a:solidFill>
                <a:srgbClr val="FFFF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231976" y="1293068"/>
            <a:ext cx="4724400" cy="5448300"/>
            <a:chOff x="3048000" y="1143000"/>
            <a:chExt cx="4724400" cy="5448300"/>
          </a:xfrm>
        </p:grpSpPr>
        <p:pic>
          <p:nvPicPr>
            <p:cNvPr id="2053" name="Picture 2" descr="Image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153" r="21153"/>
            <a:stretch>
              <a:fillRect/>
            </a:stretch>
          </p:blipFill>
          <p:spPr bwMode="auto">
            <a:xfrm>
              <a:off x="3048000" y="1143000"/>
              <a:ext cx="4724400" cy="544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048000" y="2514600"/>
              <a:ext cx="739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ΚΛΕΙΔΑ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56" name="Line 6"/>
            <p:cNvSpPr>
              <a:spLocks noChangeShapeType="1"/>
            </p:cNvSpPr>
            <p:nvPr/>
          </p:nvSpPr>
          <p:spPr bwMode="auto">
            <a:xfrm>
              <a:off x="3352800" y="2819400"/>
              <a:ext cx="0" cy="762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6858000" y="2514600"/>
              <a:ext cx="739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ΚΛΕΙΔΑ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58" name="Line 8"/>
            <p:cNvSpPr>
              <a:spLocks noChangeShapeType="1"/>
            </p:cNvSpPr>
            <p:nvPr/>
          </p:nvSpPr>
          <p:spPr bwMode="auto">
            <a:xfrm>
              <a:off x="7543800" y="2895600"/>
              <a:ext cx="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059" name="Text Box 12"/>
            <p:cNvSpPr txBox="1">
              <a:spLocks noChangeArrowheads="1"/>
            </p:cNvSpPr>
            <p:nvPr/>
          </p:nvSpPr>
          <p:spPr bwMode="auto">
            <a:xfrm>
              <a:off x="5029200" y="2133600"/>
              <a:ext cx="17908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ΘΥΡΕΟΕΙΔΗΣ ΑΔΕΝΑΣ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60" name="Line 13"/>
            <p:cNvSpPr>
              <a:spLocks noChangeShapeType="1"/>
            </p:cNvSpPr>
            <p:nvPr/>
          </p:nvSpPr>
          <p:spPr bwMode="auto">
            <a:xfrm>
              <a:off x="5410200" y="2590800"/>
              <a:ext cx="762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 rot="20792087">
              <a:off x="3593128" y="3845818"/>
              <a:ext cx="660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ΛΙΠΟΣ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 rot="1272554">
              <a:off x="7106265" y="4023618"/>
              <a:ext cx="660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ΛΙΠΟΣ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7315200" y="1219200"/>
              <a:ext cx="335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altLang="el-GR" sz="1400">
                  <a:solidFill>
                    <a:schemeClr val="bg1"/>
                  </a:solidFill>
                  <a:latin typeface="+mn-lt"/>
                </a:rPr>
                <a:t>LT</a:t>
              </a:r>
            </a:p>
          </p:txBody>
        </p:sp>
        <p:sp>
          <p:nvSpPr>
            <p:cNvPr id="2065" name="Text Box 18"/>
            <p:cNvSpPr txBox="1">
              <a:spLocks noChangeArrowheads="1"/>
            </p:cNvSpPr>
            <p:nvPr/>
          </p:nvSpPr>
          <p:spPr bwMode="auto">
            <a:xfrm>
              <a:off x="6232525" y="3386138"/>
              <a:ext cx="18473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en-US" altLang="el-GR" sz="1400">
                <a:latin typeface="+mn-lt"/>
              </a:endParaRPr>
            </a:p>
            <a:p>
              <a:pPr algn="l" eaLnBrk="1" hangingPunct="1">
                <a:spcBef>
                  <a:spcPct val="0"/>
                </a:spcBef>
              </a:pPr>
              <a:endParaRPr lang="en-US" altLang="el-GR" sz="1400">
                <a:latin typeface="+mn-lt"/>
              </a:endParaRPr>
            </a:p>
            <a:p>
              <a:pPr algn="l" eaLnBrk="1" hangingPunct="1">
                <a:spcBef>
                  <a:spcPct val="0"/>
                </a:spcBef>
              </a:pPr>
              <a:endParaRPr lang="en-US" altLang="el-GR" sz="1400">
                <a:latin typeface="+mn-lt"/>
              </a:endParaRPr>
            </a:p>
            <a:p>
              <a:pPr algn="l" eaLnBrk="1" hangingPunct="1">
                <a:spcBef>
                  <a:spcPct val="0"/>
                </a:spcBef>
              </a:pPr>
              <a:endParaRPr lang="en-US" altLang="el-GR" sz="1400">
                <a:latin typeface="+mn-lt"/>
              </a:endParaRPr>
            </a:p>
            <a:p>
              <a:pPr algn="l" eaLnBrk="1" hangingPunct="1">
                <a:spcBef>
                  <a:spcPct val="0"/>
                </a:spcBef>
              </a:pPr>
              <a:endParaRPr lang="en-US" altLang="el-GR" sz="1400">
                <a:latin typeface="+mn-lt"/>
              </a:endParaRPr>
            </a:p>
          </p:txBody>
        </p:sp>
        <p:sp>
          <p:nvSpPr>
            <p:cNvPr id="2066" name="Text Box 19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810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ΤΡΑΧΕΙΑ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67" name="Line 20"/>
            <p:cNvSpPr>
              <a:spLocks noChangeShapeType="1"/>
            </p:cNvSpPr>
            <p:nvPr/>
          </p:nvSpPr>
          <p:spPr bwMode="auto">
            <a:xfrm flipV="1">
              <a:off x="4800600" y="3657600"/>
              <a:ext cx="6858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2068" name="Text Box 21"/>
            <p:cNvSpPr txBox="1">
              <a:spLocks noChangeArrowheads="1"/>
            </p:cNvSpPr>
            <p:nvPr/>
          </p:nvSpPr>
          <p:spPr bwMode="auto">
            <a:xfrm>
              <a:off x="5638800" y="4191000"/>
              <a:ext cx="1095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ΟΙΣΟΦΑΓΟΣ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069" name="Line 22"/>
            <p:cNvSpPr>
              <a:spLocks noChangeShapeType="1"/>
            </p:cNvSpPr>
            <p:nvPr/>
          </p:nvSpPr>
          <p:spPr bwMode="auto">
            <a:xfrm flipH="1" flipV="1">
              <a:off x="5562600" y="4038600"/>
              <a:ext cx="3810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="" Requires="p14">
            <p:contentPart p14:bwMode="auto" r:id="rId5">
              <p14:nvContentPartPr>
                <p14:cNvPr id="2050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29200" y="3429000"/>
                <a:ext cx="103188" cy="268288"/>
              </p14:xfrm>
            </p:contentPart>
          </mc:Choice>
          <mc:Fallback>
            <p:pic>
              <p:nvPicPr>
                <p:cNvPr id="2050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011583" y="3411354"/>
                  <a:ext cx="138423" cy="303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7">
              <p14:nvContentPartPr>
                <p14:cNvPr id="2051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05400" y="3276600"/>
                <a:ext cx="438150" cy="571500"/>
              </p14:xfrm>
            </p:contentPart>
          </mc:Choice>
          <mc:Fallback>
            <p:pic>
              <p:nvPicPr>
                <p:cNvPr id="2051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087759" y="3258966"/>
                  <a:ext cx="473432" cy="6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9">
              <p14:nvContentPartPr>
                <p14:cNvPr id="2052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15000" y="3276600"/>
                <a:ext cx="446088" cy="606425"/>
              </p14:xfrm>
            </p:contentPart>
          </mc:Choice>
          <mc:Fallback>
            <p:pic>
              <p:nvPicPr>
                <p:cNvPr id="2052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5697358" y="3258965"/>
                  <a:ext cx="481372" cy="64169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948264" y="1206648"/>
            <a:ext cx="2133600" cy="272640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Κόγχος.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Ματωπιαίος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Σφηνοειδές οστό.</a:t>
            </a:r>
            <a:endParaRPr lang="el-GR" altLang="el-GR" sz="2200" dirty="0" smtClean="0"/>
          </a:p>
        </p:txBody>
      </p:sp>
      <p:pic>
        <p:nvPicPr>
          <p:cNvPr id="45060" name="Picture 5" descr="Sinus CT scan 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56" y="1206648"/>
            <a:ext cx="67056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53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948264" y="1245319"/>
            <a:ext cx="2195736" cy="535203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Βολβός οφθαλμού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Ρινικό διάφραγμα.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Ηθμοειδείς κυψέλες.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Σφηνοειδής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Υπόφυση.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Ράχη του τουρκικού εφιππίου. </a:t>
            </a:r>
            <a:endParaRPr lang="el-GR" altLang="el-GR" sz="2200" dirty="0" smtClean="0"/>
          </a:p>
        </p:txBody>
      </p:sp>
      <p:pic>
        <p:nvPicPr>
          <p:cNvPr id="46084" name="Picture 5" descr="Sinus CT scan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56" y="1245319"/>
            <a:ext cx="6705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832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76256" y="1196752"/>
            <a:ext cx="2267744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Βολβός.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Διάφραγμα.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Ηθμοειδείς.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Σφηνοειδής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Απόκλιμα. </a:t>
            </a:r>
            <a:endParaRPr lang="el-GR" altLang="el-GR" sz="2200" dirty="0" smtClean="0"/>
          </a:p>
        </p:txBody>
      </p:sp>
      <p:pic>
        <p:nvPicPr>
          <p:cNvPr id="47108" name="Picture 5" descr="Sinus CT scan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696744" cy="559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63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-89745" y="260648"/>
            <a:ext cx="7038009" cy="6525344"/>
            <a:chOff x="-233761" y="73025"/>
            <a:chExt cx="7472761" cy="6784975"/>
          </a:xfrm>
        </p:grpSpPr>
        <p:pic>
          <p:nvPicPr>
            <p:cNvPr id="13314" name="Picture 4" descr="wate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025"/>
              <a:ext cx="7010400" cy="67849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Line 9"/>
            <p:cNvSpPr>
              <a:spLocks noChangeShapeType="1"/>
            </p:cNvSpPr>
            <p:nvPr/>
          </p:nvSpPr>
          <p:spPr bwMode="auto">
            <a:xfrm flipH="1">
              <a:off x="5791200" y="3352800"/>
              <a:ext cx="3048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18" name="Line 10"/>
            <p:cNvSpPr>
              <a:spLocks noChangeShapeType="1"/>
            </p:cNvSpPr>
            <p:nvPr/>
          </p:nvSpPr>
          <p:spPr bwMode="auto">
            <a:xfrm flipH="1">
              <a:off x="3657600" y="2971800"/>
              <a:ext cx="4572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19" name="Line 12"/>
            <p:cNvSpPr>
              <a:spLocks noChangeShapeType="1"/>
            </p:cNvSpPr>
            <p:nvPr/>
          </p:nvSpPr>
          <p:spPr bwMode="auto">
            <a:xfrm flipH="1">
              <a:off x="4648200" y="2971800"/>
              <a:ext cx="60960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20" name="Line 13"/>
            <p:cNvSpPr>
              <a:spLocks noChangeShapeType="1"/>
            </p:cNvSpPr>
            <p:nvPr/>
          </p:nvSpPr>
          <p:spPr bwMode="auto">
            <a:xfrm flipV="1">
              <a:off x="3048000" y="5715000"/>
              <a:ext cx="4572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21" name="Line 14"/>
            <p:cNvSpPr>
              <a:spLocks noChangeShapeType="1"/>
            </p:cNvSpPr>
            <p:nvPr/>
          </p:nvSpPr>
          <p:spPr bwMode="auto">
            <a:xfrm rot="-10746296">
              <a:off x="6094413" y="4341813"/>
              <a:ext cx="3810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>
              <a:off x="3048000" y="990600"/>
              <a:ext cx="457200" cy="304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23" name="Line 16"/>
            <p:cNvSpPr>
              <a:spLocks noChangeShapeType="1"/>
            </p:cNvSpPr>
            <p:nvPr/>
          </p:nvSpPr>
          <p:spPr bwMode="auto">
            <a:xfrm>
              <a:off x="2590800" y="2286000"/>
              <a:ext cx="6858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24" name="Text Box 17"/>
            <p:cNvSpPr txBox="1">
              <a:spLocks noChangeArrowheads="1"/>
            </p:cNvSpPr>
            <p:nvPr/>
          </p:nvSpPr>
          <p:spPr bwMode="auto">
            <a:xfrm>
              <a:off x="1676400" y="6096000"/>
              <a:ext cx="16002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 dirty="0">
                  <a:solidFill>
                    <a:srgbClr val="FFFF00"/>
                  </a:solidFill>
                </a:rPr>
                <a:t>ΚΑΤΩ ΓΝΑΘΟΣ</a:t>
              </a:r>
              <a:endParaRPr lang="en-US" altLang="el-GR" sz="1300" dirty="0">
                <a:solidFill>
                  <a:srgbClr val="FFFF00"/>
                </a:solidFill>
              </a:endParaRPr>
            </a:p>
          </p:txBody>
        </p:sp>
        <p:sp>
          <p:nvSpPr>
            <p:cNvPr id="13325" name="Text Box 18"/>
            <p:cNvSpPr txBox="1">
              <a:spLocks noChangeArrowheads="1"/>
            </p:cNvSpPr>
            <p:nvPr/>
          </p:nvSpPr>
          <p:spPr bwMode="auto">
            <a:xfrm>
              <a:off x="2438400" y="685800"/>
              <a:ext cx="12954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>
                  <a:solidFill>
                    <a:srgbClr val="FFFF00"/>
                  </a:solidFill>
                </a:rPr>
                <a:t>ΜΕΤΩΠΙΑΙΟΣ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26" name="Text Box 19"/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14478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>
                  <a:solidFill>
                    <a:srgbClr val="FFFF00"/>
                  </a:solidFill>
                </a:rPr>
                <a:t>ΗΘΜΟΕΙΔΕΙΣ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27" name="Text Box 22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12192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>
                  <a:solidFill>
                    <a:srgbClr val="FFFF00"/>
                  </a:solidFill>
                </a:rPr>
                <a:t>ΙΓΜΟΡΕΙΟ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28" name="Text Box 23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16002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>
                  <a:solidFill>
                    <a:srgbClr val="FFFF00"/>
                  </a:solidFill>
                </a:rPr>
                <a:t>ΖΥΓΩΜΑΤΙΚΟ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29" name="Text Box 24"/>
            <p:cNvSpPr txBox="1">
              <a:spLocks noChangeArrowheads="1"/>
            </p:cNvSpPr>
            <p:nvPr/>
          </p:nvSpPr>
          <p:spPr bwMode="auto">
            <a:xfrm>
              <a:off x="5181600" y="4572000"/>
              <a:ext cx="191068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 dirty="0">
                  <a:solidFill>
                    <a:srgbClr val="FFFF00"/>
                  </a:solidFill>
                </a:rPr>
                <a:t>ΤΟΞΟ ΖΥΓΩΜΑΤΙΚΟΥ</a:t>
              </a:r>
              <a:endParaRPr lang="en-US" altLang="el-GR" sz="1300" dirty="0">
                <a:solidFill>
                  <a:srgbClr val="FFFF00"/>
                </a:solidFill>
              </a:endParaRPr>
            </a:p>
          </p:txBody>
        </p:sp>
        <p:sp>
          <p:nvSpPr>
            <p:cNvPr id="13330" name="Line 26"/>
            <p:cNvSpPr>
              <a:spLocks noChangeShapeType="1"/>
            </p:cNvSpPr>
            <p:nvPr/>
          </p:nvSpPr>
          <p:spPr bwMode="auto">
            <a:xfrm flipV="1">
              <a:off x="1905000" y="3276600"/>
              <a:ext cx="4572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31" name="Text Box 27"/>
            <p:cNvSpPr txBox="1">
              <a:spLocks noChangeArrowheads="1"/>
            </p:cNvSpPr>
            <p:nvPr/>
          </p:nvSpPr>
          <p:spPr bwMode="auto">
            <a:xfrm>
              <a:off x="-35024" y="3732320"/>
              <a:ext cx="2590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 dirty="0">
                  <a:solidFill>
                    <a:srgbClr val="FFFF00"/>
                  </a:solidFill>
                </a:rPr>
                <a:t>ΚΑΤΩ ΟΡΙΟ ΟΦΘΑΛΜΙΚΟΥ</a:t>
              </a:r>
            </a:p>
            <a:p>
              <a:pPr algn="l" eaLnBrk="1" hangingPunct="1"/>
              <a:r>
                <a:rPr lang="el-GR" altLang="el-GR" sz="1300" dirty="0">
                  <a:solidFill>
                    <a:srgbClr val="FFFF00"/>
                  </a:solidFill>
                </a:rPr>
                <a:t> ΚΟΓΧΟΥ</a:t>
              </a:r>
              <a:endParaRPr lang="en-US" altLang="el-GR" sz="1300" dirty="0">
                <a:solidFill>
                  <a:srgbClr val="FFFF00"/>
                </a:solidFill>
              </a:endParaRPr>
            </a:p>
          </p:txBody>
        </p:sp>
        <p:sp>
          <p:nvSpPr>
            <p:cNvPr id="13332" name="Line 30"/>
            <p:cNvSpPr>
              <a:spLocks noChangeShapeType="1"/>
            </p:cNvSpPr>
            <p:nvPr/>
          </p:nvSpPr>
          <p:spPr bwMode="auto">
            <a:xfrm flipH="1">
              <a:off x="4953000" y="1371600"/>
              <a:ext cx="762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4876800" y="1143000"/>
              <a:ext cx="9906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>
                  <a:solidFill>
                    <a:srgbClr val="FFFF00"/>
                  </a:solidFill>
                </a:rPr>
                <a:t>ΚΟΓΧΟΣ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34" name="Line 34"/>
            <p:cNvSpPr>
              <a:spLocks noChangeShapeType="1"/>
            </p:cNvSpPr>
            <p:nvPr/>
          </p:nvSpPr>
          <p:spPr bwMode="auto">
            <a:xfrm>
              <a:off x="1371600" y="2057400"/>
              <a:ext cx="3810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  <p:sp>
          <p:nvSpPr>
            <p:cNvPr id="13335" name="Text Box 37"/>
            <p:cNvSpPr txBox="1">
              <a:spLocks noChangeArrowheads="1"/>
            </p:cNvSpPr>
            <p:nvPr/>
          </p:nvSpPr>
          <p:spPr bwMode="auto">
            <a:xfrm>
              <a:off x="3962400" y="2514600"/>
              <a:ext cx="1219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300" dirty="0">
                  <a:solidFill>
                    <a:srgbClr val="FFFF00"/>
                  </a:solidFill>
                </a:rPr>
                <a:t>ΡΙΝΙΚΟ</a:t>
              </a:r>
            </a:p>
            <a:p>
              <a:pPr algn="l" eaLnBrk="1" hangingPunct="1"/>
              <a:r>
                <a:rPr lang="el-GR" altLang="el-GR" sz="1300" dirty="0">
                  <a:solidFill>
                    <a:srgbClr val="FFFF00"/>
                  </a:solidFill>
                </a:rPr>
                <a:t> ΔΙΑΦΡΑΓΜΑ</a:t>
              </a:r>
              <a:endParaRPr lang="en-US" altLang="el-GR" sz="1300" dirty="0">
                <a:solidFill>
                  <a:srgbClr val="FFFF00"/>
                </a:solidFill>
              </a:endParaRPr>
            </a:p>
          </p:txBody>
        </p:sp>
        <p:sp>
          <p:nvSpPr>
            <p:cNvPr id="13336" name="Text Box 39"/>
            <p:cNvSpPr txBox="1">
              <a:spLocks noChangeArrowheads="1"/>
            </p:cNvSpPr>
            <p:nvPr/>
          </p:nvSpPr>
          <p:spPr bwMode="auto">
            <a:xfrm>
              <a:off x="990600" y="2589213"/>
              <a:ext cx="184731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0"/>
                </a:spcBef>
              </a:pPr>
              <a:endParaRPr lang="en-US" altLang="el-GR" sz="1300">
                <a:solidFill>
                  <a:srgbClr val="FFFF00"/>
                </a:solidFill>
              </a:endParaRPr>
            </a:p>
            <a:p>
              <a:pPr eaLnBrk="1" hangingPunct="1"/>
              <a:endParaRPr lang="en-US" altLang="el-GR" sz="1300"/>
            </a:p>
          </p:txBody>
        </p:sp>
        <p:sp>
          <p:nvSpPr>
            <p:cNvPr id="13337" name="Text Box 40"/>
            <p:cNvSpPr txBox="1">
              <a:spLocks noChangeArrowheads="1"/>
            </p:cNvSpPr>
            <p:nvPr/>
          </p:nvSpPr>
          <p:spPr bwMode="auto">
            <a:xfrm rot="19570431">
              <a:off x="-233761" y="1992970"/>
              <a:ext cx="2516971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300">
                  <a:solidFill>
                    <a:srgbClr val="FFFF00"/>
                  </a:solidFill>
                </a:rPr>
                <a:t>ΜΕΤΩΠΟΖΥΓΩΜΑΤΙΚΗ ΡΑΦΗ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38" name="Text Box 41"/>
            <p:cNvSpPr txBox="1">
              <a:spLocks noChangeArrowheads="1"/>
            </p:cNvSpPr>
            <p:nvPr/>
          </p:nvSpPr>
          <p:spPr bwMode="auto">
            <a:xfrm>
              <a:off x="4038600" y="6324600"/>
              <a:ext cx="12391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300">
                  <a:solidFill>
                    <a:srgbClr val="FFFF00"/>
                  </a:solidFill>
                </a:rPr>
                <a:t>ΟΔΟΝΤΑΣ Α2</a:t>
              </a:r>
              <a:endParaRPr lang="en-US" altLang="el-GR" sz="1300">
                <a:solidFill>
                  <a:srgbClr val="FFFF00"/>
                </a:solidFill>
              </a:endParaRPr>
            </a:p>
          </p:txBody>
        </p:sp>
        <p:sp>
          <p:nvSpPr>
            <p:cNvPr id="13339" name="Line 42"/>
            <p:cNvSpPr>
              <a:spLocks noChangeShapeType="1"/>
            </p:cNvSpPr>
            <p:nvPr/>
          </p:nvSpPr>
          <p:spPr bwMode="auto">
            <a:xfrm flipH="1">
              <a:off x="3657600" y="6400800"/>
              <a:ext cx="4572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30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53200" y="116632"/>
            <a:ext cx="2590799" cy="130100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Κόλποι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 smtClean="0"/>
              <a:t>Water</a:t>
            </a:r>
            <a:r>
              <a:rPr lang="el-GR" sz="3300" b="0" dirty="0" smtClean="0"/>
              <a:t>΄</a:t>
            </a:r>
            <a:r>
              <a:rPr lang="en-US" sz="3300" b="0" dirty="0" smtClean="0"/>
              <a:t>s </a:t>
            </a:r>
            <a:r>
              <a:rPr lang="en-US" sz="3300" b="0" dirty="0" smtClean="0"/>
              <a:t>view</a:t>
            </a:r>
            <a:endParaRPr lang="el-GR" sz="33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7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516216" y="1340768"/>
            <a:ext cx="2520280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Αριστερό ιγμόρειο άντρο.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Δεξιός δακρυϊκός πόρος.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Ρινική κόγχη</a:t>
            </a:r>
            <a:r>
              <a:rPr lang="el-GR" altLang="el-GR" sz="2200" dirty="0" smtClean="0"/>
              <a:t>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Διάφραγμα.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Ζυγωματικό τόξο.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Κόνδυλος γνάθου.</a:t>
            </a:r>
            <a:endParaRPr lang="el-GR" altLang="el-GR" sz="2200" dirty="0" smtClean="0"/>
          </a:p>
        </p:txBody>
      </p:sp>
      <p:pic>
        <p:nvPicPr>
          <p:cNvPr id="48132" name="Picture 5" descr="Sinus CT scan imag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458"/>
            <a:ext cx="6264696" cy="55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73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228184" y="1340768"/>
            <a:ext cx="2808312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Ρινική Κόγχη.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Γναθιαίος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Πλάγια πτερυγοειδής απόφυση.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Ρινοφάρυγγας</a:t>
            </a:r>
            <a:r>
              <a:rPr lang="el-GR" altLang="el-GR" sz="2200" dirty="0" smtClean="0"/>
              <a:t>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Άτλας.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Πτερυγογναθιαία σχισμή. </a:t>
            </a:r>
            <a:endParaRPr lang="el-GR" altLang="el-GR" sz="2200" dirty="0" smtClean="0"/>
          </a:p>
        </p:txBody>
      </p:sp>
      <p:pic>
        <p:nvPicPr>
          <p:cNvPr id="49156" name="Picture 6" descr="Sinus CT scan im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7630"/>
            <a:ext cx="5976663" cy="558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7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444208" y="1340768"/>
            <a:ext cx="2664296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Γναθιαίος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Πτερυγοειδής απόφυση.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Ρινοφάρυγγας.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Κάτω γνάθος.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Πρόσθιο τόξο άτλαντα.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Οδόντας.</a:t>
            </a:r>
            <a:endParaRPr lang="el-GR" altLang="el-GR" sz="2200" dirty="0" smtClean="0"/>
          </a:p>
        </p:txBody>
      </p:sp>
      <p:pic>
        <p:nvPicPr>
          <p:cNvPr id="50180" name="Picture 6" descr="Sinus CT scan imag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12" y="1222301"/>
            <a:ext cx="6082680" cy="55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22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04248" y="1340768"/>
            <a:ext cx="2367408" cy="5256584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Πρόσθια κλινοειδής απόφυση.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Σφηνοειδής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Ρινοφάρυγγας.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Πτερυγοειδής απόφυση.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Ζυγωματικό τόξο.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Κάτω γνάθος.</a:t>
            </a:r>
            <a:endParaRPr lang="el-GR" altLang="el-GR" sz="2200" dirty="0" smtClean="0"/>
          </a:p>
        </p:txBody>
      </p:sp>
      <p:pic>
        <p:nvPicPr>
          <p:cNvPr id="51204" name="Picture 5" descr="Sinus CT scan imag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705600" cy="5499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5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04248" y="1340768"/>
            <a:ext cx="2448272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Σφηνοειδής κόλπος.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Μέση ρινική κόγχη.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Κάτω ρινική κόγχη.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Ζυγωματικό τόξο.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Κατω γνάθος.</a:t>
            </a:r>
            <a:endParaRPr lang="el-GR" altLang="el-GR" sz="2200" dirty="0" smtClean="0"/>
          </a:p>
        </p:txBody>
      </p:sp>
      <p:pic>
        <p:nvPicPr>
          <p:cNvPr id="52228" name="Picture 5" descr="Sinus CT scan imag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607175" cy="505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90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244208" y="1052736"/>
            <a:ext cx="2792288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Οφθαλμικός κόγχος.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Ηθμοειδείς κυψέλες.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Μέση κόγχη.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Κάτω ρινική κόγχη</a:t>
            </a:r>
            <a:r>
              <a:rPr lang="el-GR" altLang="el-GR" sz="2200" dirty="0" smtClean="0"/>
              <a:t>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Δεξιό ιγμόρειο άντρο.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Ζυγωματικό τόξο. </a:t>
            </a:r>
            <a:endParaRPr lang="el-GR" altLang="el-GR" sz="22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smtClean="0"/>
              <a:t>Κάτω γνάθος.</a:t>
            </a:r>
            <a:endParaRPr lang="el-GR" altLang="el-GR" sz="2200" dirty="0" smtClean="0"/>
          </a:p>
        </p:txBody>
      </p:sp>
      <p:pic>
        <p:nvPicPr>
          <p:cNvPr id="53252" name="Picture 6" descr="Sinus CT scan imag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943600" cy="4471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5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797600" y="1692436"/>
            <a:ext cx="2346400" cy="4328852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Μετωπιαίο.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Άνω ορθός μυς.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Οπτικό νεύρο.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Πλάγιος ορθός.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Κάτω ορθός.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Έσω ορθός.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Ζυγωματικό 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Μέση κόγχη.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Κάτω κόγχη. </a:t>
            </a:r>
            <a:endParaRPr lang="el-GR" altLang="el-GR" sz="2000" dirty="0" smtClean="0"/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Σκληρή υπερώα</a:t>
            </a:r>
            <a:endParaRPr lang="el-GR" altLang="el-GR" sz="2000" dirty="0" smtClean="0"/>
          </a:p>
        </p:txBody>
      </p:sp>
      <p:pic>
        <p:nvPicPr>
          <p:cNvPr id="54276" name="Picture 5" descr="Sinus CT scan imag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4024"/>
            <a:ext cx="6618088" cy="5129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82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732712" y="1340768"/>
            <a:ext cx="2411288" cy="5517232"/>
          </a:xfrm>
        </p:spPr>
        <p:txBody>
          <a:bodyPr>
            <a:normAutofit fontScale="77500" lnSpcReduction="20000"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/>
              <a:t>Crista </a:t>
            </a:r>
            <a:r>
              <a:rPr lang="el-GR" altLang="el-GR" dirty="0" err="1" smtClean="0"/>
              <a:t>galli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Superior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oblique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muscle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Superior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rectus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muscle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Lateral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rectus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muscle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Inferior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rectus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muscle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Medial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rectus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muscle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Optic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nerve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Middle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turbinate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Inferior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turbinate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/>
              <a:t>Hard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palate</a:t>
            </a:r>
            <a:r>
              <a:rPr lang="el-GR" altLang="el-GR" dirty="0" smtClean="0"/>
              <a:t> </a:t>
            </a:r>
          </a:p>
        </p:txBody>
      </p:sp>
      <p:pic>
        <p:nvPicPr>
          <p:cNvPr id="55300" name="Picture 5" descr="Sinus CT scan imag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600"/>
            <a:ext cx="6553200" cy="511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24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444208" y="1340768"/>
            <a:ext cx="2592288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Frontal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Frontal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bone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Globe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Maxillary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Nasal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septum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Inferior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turbinate</a:t>
            </a:r>
            <a:r>
              <a:rPr lang="el-GR" altLang="el-GR" sz="2200" dirty="0" smtClean="0"/>
              <a:t>. </a:t>
            </a:r>
          </a:p>
        </p:txBody>
      </p:sp>
      <p:pic>
        <p:nvPicPr>
          <p:cNvPr id="56324" name="Picture 5" descr="Sinus CT scan imag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40" y="1221155"/>
            <a:ext cx="6116960" cy="5592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34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12160" y="1340768"/>
            <a:ext cx="2880320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Frontal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Nasal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bone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Nasal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cavity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Alveolar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arch</a:t>
            </a:r>
            <a:r>
              <a:rPr lang="el-GR" altLang="el-GR" sz="2200" dirty="0" smtClean="0"/>
              <a:t>.</a:t>
            </a:r>
          </a:p>
        </p:txBody>
      </p:sp>
      <p:pic>
        <p:nvPicPr>
          <p:cNvPr id="57348" name="Picture 5" descr="Sinus CT scan imag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1061"/>
            <a:ext cx="5544616" cy="5633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46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53888" y="152400"/>
            <a:ext cx="7010400" cy="6705600"/>
            <a:chOff x="0" y="152400"/>
            <a:chExt cx="7010400" cy="6705600"/>
          </a:xfrm>
        </p:grpSpPr>
        <p:pic>
          <p:nvPicPr>
            <p:cNvPr id="14338" name="Picture 4" descr="Ap sin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"/>
              <a:ext cx="6800850" cy="6705600"/>
            </a:xfrm>
            <a:prstGeom prst="rect">
              <a:avLst/>
            </a:prstGeom>
            <a:noFill/>
            <a:ln w="12700" cap="rnd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Line 16"/>
            <p:cNvSpPr>
              <a:spLocks noChangeShapeType="1"/>
            </p:cNvSpPr>
            <p:nvPr/>
          </p:nvSpPr>
          <p:spPr bwMode="auto">
            <a:xfrm>
              <a:off x="3657600" y="2590800"/>
              <a:ext cx="0" cy="838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41" name="Text Box 17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295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ΜΕΤΩΠΙΑΙΟΣ 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42" name="Line 18"/>
            <p:cNvSpPr>
              <a:spLocks noChangeShapeType="1"/>
            </p:cNvSpPr>
            <p:nvPr/>
          </p:nvSpPr>
          <p:spPr bwMode="auto">
            <a:xfrm>
              <a:off x="3124200" y="3581400"/>
              <a:ext cx="76200" cy="1066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43" name="Text Box 19"/>
            <p:cNvSpPr txBox="1">
              <a:spLocks noChangeArrowheads="1"/>
            </p:cNvSpPr>
            <p:nvPr/>
          </p:nvSpPr>
          <p:spPr bwMode="auto">
            <a:xfrm>
              <a:off x="1676400" y="3352800"/>
              <a:ext cx="14478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ΗΘΜΟΕΙΔΕΙΣ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44" name="Line 26"/>
            <p:cNvSpPr>
              <a:spLocks noChangeShapeType="1"/>
            </p:cNvSpPr>
            <p:nvPr/>
          </p:nvSpPr>
          <p:spPr bwMode="auto">
            <a:xfrm flipH="1">
              <a:off x="5410200" y="4800600"/>
              <a:ext cx="304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45" name="Text Box 27"/>
            <p:cNvSpPr txBox="1">
              <a:spLocks noChangeArrowheads="1"/>
            </p:cNvSpPr>
            <p:nvPr/>
          </p:nvSpPr>
          <p:spPr bwMode="auto">
            <a:xfrm>
              <a:off x="5638800" y="4648200"/>
              <a:ext cx="1371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ΟΦΘΑΛΜΙΚΟΣ ΚΟΓΧΟΣ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46" name="Text Box 29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19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ΡΙΝΙΚΟ 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ΔΙΑΦΡΑΓΜΑ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47" name="Line 30"/>
            <p:cNvSpPr>
              <a:spLocks noChangeShapeType="1"/>
            </p:cNvSpPr>
            <p:nvPr/>
          </p:nvSpPr>
          <p:spPr bwMode="auto">
            <a:xfrm>
              <a:off x="1219200" y="4495800"/>
              <a:ext cx="762000" cy="152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48" name="Text Box 31"/>
            <p:cNvSpPr txBox="1">
              <a:spLocks noChangeArrowheads="1"/>
            </p:cNvSpPr>
            <p:nvPr/>
          </p:nvSpPr>
          <p:spPr bwMode="auto">
            <a:xfrm>
              <a:off x="0" y="4191000"/>
              <a:ext cx="14478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ΜΕΙΖΩΝ 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ΠΤΕΡΥΓΑ </a:t>
              </a:r>
            </a:p>
            <a:p>
              <a:pPr algn="l"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ΣΦΗΝΟΕΙΔΟΥΣ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49" name="Oval 38"/>
            <p:cNvSpPr>
              <a:spLocks noChangeArrowheads="1"/>
            </p:cNvSpPr>
            <p:nvPr/>
          </p:nvSpPr>
          <p:spPr bwMode="auto">
            <a:xfrm>
              <a:off x="3962400" y="3505200"/>
              <a:ext cx="1524000" cy="1676400"/>
            </a:xfrm>
            <a:prstGeom prst="ellips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14350" name="Line 39"/>
            <p:cNvSpPr>
              <a:spLocks noChangeShapeType="1"/>
            </p:cNvSpPr>
            <p:nvPr/>
          </p:nvSpPr>
          <p:spPr bwMode="auto">
            <a:xfrm>
              <a:off x="3505200" y="3810000"/>
              <a:ext cx="0" cy="2286000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51" name="Line 40"/>
            <p:cNvSpPr>
              <a:spLocks noChangeShapeType="1"/>
            </p:cNvSpPr>
            <p:nvPr/>
          </p:nvSpPr>
          <p:spPr bwMode="auto">
            <a:xfrm flipH="1" flipV="1">
              <a:off x="3505200" y="5029200"/>
              <a:ext cx="457200" cy="457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52" name="Oval 41"/>
            <p:cNvSpPr>
              <a:spLocks noChangeArrowheads="1"/>
            </p:cNvSpPr>
            <p:nvPr/>
          </p:nvSpPr>
          <p:spPr bwMode="auto">
            <a:xfrm>
              <a:off x="1600200" y="3581400"/>
              <a:ext cx="1447800" cy="1676400"/>
            </a:xfrm>
            <a:prstGeom prst="ellips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53" name="Arc 42"/>
            <p:cNvSpPr>
              <a:spLocks/>
            </p:cNvSpPr>
            <p:nvPr/>
          </p:nvSpPr>
          <p:spPr bwMode="auto">
            <a:xfrm>
              <a:off x="1524000" y="3810000"/>
              <a:ext cx="533400" cy="152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54" name="Oval 44"/>
            <p:cNvSpPr>
              <a:spLocks noChangeArrowheads="1"/>
            </p:cNvSpPr>
            <p:nvPr/>
          </p:nvSpPr>
          <p:spPr bwMode="auto">
            <a:xfrm rot="1584066">
              <a:off x="2263775" y="5422900"/>
              <a:ext cx="609600" cy="1066800"/>
            </a:xfrm>
            <a:prstGeom prst="ellips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14355" name="Text Box 45"/>
            <p:cNvSpPr txBox="1">
              <a:spLocks noChangeArrowheads="1"/>
            </p:cNvSpPr>
            <p:nvPr/>
          </p:nvSpPr>
          <p:spPr bwMode="auto">
            <a:xfrm>
              <a:off x="2971800" y="6248400"/>
              <a:ext cx="92685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ΙΓΜΟΡΕΙΑ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4356" name="Line 46"/>
            <p:cNvSpPr>
              <a:spLocks noChangeShapeType="1"/>
            </p:cNvSpPr>
            <p:nvPr/>
          </p:nvSpPr>
          <p:spPr bwMode="auto">
            <a:xfrm flipH="1" flipV="1">
              <a:off x="2667000" y="6096000"/>
              <a:ext cx="3810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4357" name="Oval 48"/>
            <p:cNvSpPr>
              <a:spLocks noChangeArrowheads="1"/>
            </p:cNvSpPr>
            <p:nvPr/>
          </p:nvSpPr>
          <p:spPr bwMode="auto">
            <a:xfrm rot="15433473" flipH="1">
              <a:off x="3886200" y="5486400"/>
              <a:ext cx="1143000" cy="685800"/>
            </a:xfrm>
            <a:prstGeom prst="ellips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1400">
                <a:latin typeface="+mn-lt"/>
              </a:endParaRPr>
            </a:p>
          </p:txBody>
        </p:sp>
        <p:sp>
          <p:nvSpPr>
            <p:cNvPr id="14358" name="Line 49"/>
            <p:cNvSpPr>
              <a:spLocks noChangeShapeType="1"/>
            </p:cNvSpPr>
            <p:nvPr/>
          </p:nvSpPr>
          <p:spPr bwMode="auto">
            <a:xfrm flipV="1">
              <a:off x="3886200" y="6172200"/>
              <a:ext cx="5334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4248" y="260648"/>
            <a:ext cx="2016224" cy="18002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Κόλποι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smtClean="0"/>
              <a:t>μετωπο-ρινική λήψη</a:t>
            </a:r>
            <a:endParaRPr lang="el-GR" sz="33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57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796136" y="1340768"/>
            <a:ext cx="3240360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Frontal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bone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Orbital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cavity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Maxillary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</a:t>
            </a:r>
          </a:p>
        </p:txBody>
      </p:sp>
      <p:pic>
        <p:nvPicPr>
          <p:cNvPr id="58372" name="Picture 5" descr="Sinus CT scan imag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28" y="1225205"/>
            <a:ext cx="5342384" cy="55881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58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084168" y="1340768"/>
            <a:ext cx="2808312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Frontal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Orbital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cavity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Optic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nerve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Maxillary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Inferior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orbital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fissure</a:t>
            </a:r>
            <a:r>
              <a:rPr lang="el-GR" altLang="el-GR" sz="2200" dirty="0" smtClean="0"/>
              <a:t>.</a:t>
            </a:r>
          </a:p>
        </p:txBody>
      </p:sp>
      <p:pic>
        <p:nvPicPr>
          <p:cNvPr id="59396" name="Picture 5" descr="Sinus CT scan imag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6204"/>
            <a:ext cx="5760640" cy="5577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60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5870" y="1340768"/>
            <a:ext cx="2288130" cy="525658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Nasal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bone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Frontal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Ethmoid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sinuses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Sphenoid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sinus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Inferior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turbinate</a:t>
            </a:r>
            <a:r>
              <a:rPr lang="el-GR" altLang="el-GR" sz="2200" dirty="0" smtClean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200" dirty="0" err="1" smtClean="0"/>
              <a:t>Hard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palate</a:t>
            </a:r>
            <a:r>
              <a:rPr lang="el-GR" altLang="el-GR" sz="2200" dirty="0" smtClean="0"/>
              <a:t>.</a:t>
            </a:r>
          </a:p>
        </p:txBody>
      </p:sp>
      <p:pic>
        <p:nvPicPr>
          <p:cNvPr id="60420" name="Picture 5" descr="Sinus CT scan imag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676359" cy="53081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αυτιού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19458" name="Picture 2" descr="File:Anatomy of the Human Ear 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2756"/>
            <a:ext cx="7344816" cy="5508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Rectangle 7"/>
          <p:cNvSpPr/>
          <p:nvPr/>
        </p:nvSpPr>
        <p:spPr>
          <a:xfrm rot="16200000">
            <a:off x="5745616" y="3839562"/>
            <a:ext cx="5274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Anatomy of the Human Ear </a:t>
            </a:r>
            <a:r>
              <a:rPr lang="en-US" sz="1200" dirty="0" err="1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Mike.lifeguard"/>
              </a:rPr>
              <a:t>Mike.lifeguard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3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Ανατομία αυτιού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pic>
        <p:nvPicPr>
          <p:cNvPr id="18434" name="Picture 2" descr="File:1404 The Structures of the 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48" y="1254526"/>
            <a:ext cx="8419124" cy="5198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018622" y="6453336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1404 The Structures of the </a:t>
            </a:r>
            <a:r>
              <a:rPr lang="en-US" sz="1200" dirty="0" smtClean="0">
                <a:latin typeface="+mn-lt"/>
                <a:hlinkClick r:id="rId3"/>
              </a:rPr>
              <a:t>Ear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0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Μέσο 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pic>
        <p:nvPicPr>
          <p:cNvPr id="16386" name="Picture 2" descr="File:Blausen 0330 EarAnatomy Middle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6336704" cy="6336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372850" y="6536377"/>
            <a:ext cx="6015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Blausen 0330 </a:t>
            </a:r>
            <a:r>
              <a:rPr lang="en-US" sz="1200" dirty="0" err="1" smtClean="0">
                <a:latin typeface="+mn-lt"/>
                <a:hlinkClick r:id="rId3"/>
              </a:rPr>
              <a:t>EarAnatomy</a:t>
            </a:r>
            <a:r>
              <a:rPr lang="en-US" sz="1200" dirty="0" smtClean="0">
                <a:latin typeface="+mn-lt"/>
                <a:hlinkClick r:id="rId3"/>
              </a:rPr>
              <a:t> </a:t>
            </a:r>
            <a:r>
              <a:rPr lang="en-US" sz="1200" dirty="0" err="1" smtClean="0">
                <a:latin typeface="+mn-lt"/>
                <a:hlinkClick r:id="rId3"/>
              </a:rPr>
              <a:t>MiddleEar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Elboy99"/>
              </a:rPr>
              <a:t>Elboy99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2730723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Έσω 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17410" name="Picture 2" descr="File:Blausen 0329 EarAnatomy Interna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6336704" cy="6336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516866" y="6536377"/>
            <a:ext cx="6015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0329 </a:t>
            </a:r>
            <a:r>
              <a:rPr lang="en-US" sz="1200" dirty="0" err="1">
                <a:latin typeface="+mn-lt"/>
                <a:hlinkClick r:id="rId3"/>
              </a:rPr>
              <a:t>EarAnatomy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err="1" smtClean="0">
                <a:latin typeface="+mn-lt"/>
                <a:hlinkClick r:id="rId3"/>
              </a:rPr>
              <a:t>InternalEar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 err="1" smtClean="0">
                <a:latin typeface="+mn-lt"/>
                <a:hlinkClick r:id="rId4" tooltip="User:BruceBlaus"/>
              </a:rPr>
              <a:t>BruceBlaus</a:t>
            </a:r>
            <a:r>
              <a:rPr lang="el-GR" sz="1200" u="sng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2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middle ear00010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 descr="neck1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 b="48485"/>
          <a:stretch>
            <a:fillRect/>
          </a:stretch>
        </p:blipFill>
        <p:spPr bwMode="auto">
          <a:xfrm>
            <a:off x="0" y="1676400"/>
            <a:ext cx="3025775" cy="1905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143000" y="2382838"/>
            <a:ext cx="1676400" cy="158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03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5" descr="middle ear00010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3872"/>
            <a:ext cx="5724128" cy="5724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66565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411413"/>
              <a:ext cx="1676400" cy="158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9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middle ear00010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3872"/>
            <a:ext cx="5724128" cy="5724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67589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438400"/>
              <a:ext cx="1676400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90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683568" y="1148680"/>
            <a:ext cx="4811713" cy="4800600"/>
            <a:chOff x="914400" y="685800"/>
            <a:chExt cx="4811713" cy="4800600"/>
          </a:xfrm>
        </p:grpSpPr>
        <p:pic>
          <p:nvPicPr>
            <p:cNvPr id="15362" name="Picture 9" descr="Frontal Sin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523" t="12682" r="3571" b="2351"/>
            <a:stretch>
              <a:fillRect/>
            </a:stretch>
          </p:blipFill>
          <p:spPr bwMode="auto">
            <a:xfrm>
              <a:off x="914400" y="685800"/>
              <a:ext cx="4811713" cy="480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3" name="Text Box 17"/>
            <p:cNvSpPr txBox="1">
              <a:spLocks noChangeArrowheads="1"/>
            </p:cNvSpPr>
            <p:nvPr/>
          </p:nvSpPr>
          <p:spPr bwMode="auto">
            <a:xfrm>
              <a:off x="2438400" y="2133600"/>
              <a:ext cx="13035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600" dirty="0">
                  <a:solidFill>
                    <a:srgbClr val="FFFF00"/>
                  </a:solidFill>
                  <a:latin typeface="+mn-lt"/>
                </a:rPr>
                <a:t>ΜΕΤΩΠΙΑΙΟΣ</a:t>
              </a:r>
              <a:endParaRPr lang="en-US" altLang="el-GR" sz="16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5364" name="Line 18"/>
            <p:cNvSpPr>
              <a:spLocks noChangeShapeType="1"/>
            </p:cNvSpPr>
            <p:nvPr/>
          </p:nvSpPr>
          <p:spPr bwMode="auto">
            <a:xfrm flipH="1" flipV="1">
              <a:off x="3505200" y="1371600"/>
              <a:ext cx="76200" cy="685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6012160" y="3284984"/>
            <a:ext cx="2865140" cy="2592288"/>
            <a:chOff x="6324600" y="4343400"/>
            <a:chExt cx="2590800" cy="2286000"/>
          </a:xfrm>
        </p:grpSpPr>
        <p:pic>
          <p:nvPicPr>
            <p:cNvPr id="15366" name="Picture 22" descr="SKULL SL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2514600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7" name="Line 23"/>
            <p:cNvSpPr>
              <a:spLocks noChangeShapeType="1"/>
            </p:cNvSpPr>
            <p:nvPr/>
          </p:nvSpPr>
          <p:spPr bwMode="auto">
            <a:xfrm>
              <a:off x="6324600" y="5257800"/>
              <a:ext cx="2514600" cy="460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 </a:t>
            </a:r>
            <a:r>
              <a:rPr lang="el-GR" dirty="0" smtClean="0"/>
              <a:t>Σπλαχνικού κρανίου εγκάρσια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3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32" descr="Αντίγραφο από middle ear0001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744" y="1124744"/>
            <a:ext cx="5733256" cy="5733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68613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465388"/>
              <a:ext cx="1676400" cy="158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7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7" descr="Αντίγραφο από middle ear0001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3872"/>
            <a:ext cx="5724128" cy="5724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69637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520950"/>
              <a:ext cx="1676400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54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Αντίγραφο (2) από middle ear0001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744" y="1124744"/>
            <a:ext cx="5733256" cy="5733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70661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563813"/>
              <a:ext cx="1676400" cy="158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163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Αντίγραφο (2) από middle ear0001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3872"/>
            <a:ext cx="5724128" cy="5724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71685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590800"/>
              <a:ext cx="1676400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02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Αντίγραφο από middle ear0001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3872"/>
            <a:ext cx="5724128" cy="5724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72709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632075"/>
              <a:ext cx="1676400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79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Αντίγραφο (2) από middle ear0001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744" y="1124744"/>
            <a:ext cx="5733256" cy="5733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73733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660650"/>
              <a:ext cx="1676400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8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6" descr="middle ear0001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744" y="1124744"/>
            <a:ext cx="5733256" cy="5733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250081" y="1676400"/>
            <a:ext cx="3025775" cy="1905000"/>
            <a:chOff x="0" y="1676400"/>
            <a:chExt cx="3025775" cy="1905000"/>
          </a:xfrm>
        </p:grpSpPr>
        <p:pic>
          <p:nvPicPr>
            <p:cNvPr id="74757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67640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2728913"/>
              <a:ext cx="1676400" cy="158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68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838" y="3048000"/>
            <a:ext cx="6380162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8073" y="1340768"/>
            <a:ext cx="3025775" cy="1905000"/>
            <a:chOff x="0" y="1577975"/>
            <a:chExt cx="3025775" cy="1905000"/>
          </a:xfrm>
        </p:grpSpPr>
        <p:pic>
          <p:nvPicPr>
            <p:cNvPr id="75781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1577975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1268412" y="2236788"/>
              <a:ext cx="1274763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73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204" y="2804183"/>
            <a:ext cx="6713796" cy="3756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8073" y="1196752"/>
            <a:ext cx="3025775" cy="1905000"/>
            <a:chOff x="0" y="0"/>
            <a:chExt cx="3025775" cy="1905000"/>
          </a:xfrm>
        </p:grpSpPr>
        <p:pic>
          <p:nvPicPr>
            <p:cNvPr id="76805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1136650" y="788988"/>
              <a:ext cx="1579563" cy="158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2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907" y="2880320"/>
            <a:ext cx="6802597" cy="3861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9512" y="1235968"/>
            <a:ext cx="3025775" cy="1905000"/>
            <a:chOff x="0" y="0"/>
            <a:chExt cx="3025775" cy="1905000"/>
          </a:xfrm>
        </p:grpSpPr>
        <p:pic>
          <p:nvPicPr>
            <p:cNvPr id="77829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1198562" y="788988"/>
              <a:ext cx="1579563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11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606334" y="1484784"/>
            <a:ext cx="6341930" cy="4800600"/>
            <a:chOff x="941388" y="762000"/>
            <a:chExt cx="6341930" cy="4800600"/>
          </a:xfrm>
        </p:grpSpPr>
        <p:pic>
          <p:nvPicPr>
            <p:cNvPr id="16386" name="Picture 4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66" t="2779"/>
            <a:stretch>
              <a:fillRect/>
            </a:stretch>
          </p:blipFill>
          <p:spPr bwMode="auto">
            <a:xfrm>
              <a:off x="941388" y="762000"/>
              <a:ext cx="4800600" cy="480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7" name="Text Box 9"/>
            <p:cNvSpPr txBox="1">
              <a:spLocks noChangeArrowheads="1"/>
            </p:cNvSpPr>
            <p:nvPr/>
          </p:nvSpPr>
          <p:spPr bwMode="auto">
            <a:xfrm>
              <a:off x="1066800" y="914400"/>
              <a:ext cx="17431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ΦΑΚΟΣ ΟΦΘΑΛΜΟΥ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6388" name="Line 10"/>
            <p:cNvSpPr>
              <a:spLocks noChangeShapeType="1"/>
            </p:cNvSpPr>
            <p:nvPr/>
          </p:nvSpPr>
          <p:spPr bwMode="auto">
            <a:xfrm>
              <a:off x="1676400" y="1143000"/>
              <a:ext cx="3048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6389" name="Text Box 11"/>
            <p:cNvSpPr txBox="1">
              <a:spLocks noChangeArrowheads="1"/>
            </p:cNvSpPr>
            <p:nvPr/>
          </p:nvSpPr>
          <p:spPr bwMode="auto">
            <a:xfrm>
              <a:off x="3886201" y="4038600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ΟΠΙΣΘΟΒΟΛΒΙΚΟ ΛΙΠΟΣ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6390" name="Line 12"/>
            <p:cNvSpPr>
              <a:spLocks noChangeShapeType="1"/>
            </p:cNvSpPr>
            <p:nvPr/>
          </p:nvSpPr>
          <p:spPr bwMode="auto">
            <a:xfrm flipH="1" flipV="1">
              <a:off x="4495800" y="2895600"/>
              <a:ext cx="76200" cy="1066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6391" name="Text Box 13"/>
            <p:cNvSpPr txBox="1">
              <a:spLocks noChangeArrowheads="1"/>
            </p:cNvSpPr>
            <p:nvPr/>
          </p:nvSpPr>
          <p:spPr bwMode="auto">
            <a:xfrm>
              <a:off x="1385888" y="2792413"/>
              <a:ext cx="1219200" cy="22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ΗΘΜΟΕΙΔΕΙΣ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6392" name="Line 14"/>
            <p:cNvSpPr>
              <a:spLocks noChangeShapeType="1"/>
            </p:cNvSpPr>
            <p:nvPr/>
          </p:nvSpPr>
          <p:spPr bwMode="auto">
            <a:xfrm flipV="1">
              <a:off x="2514600" y="2743200"/>
              <a:ext cx="533400" cy="76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6393" name="Text Box 15"/>
            <p:cNvSpPr txBox="1">
              <a:spLocks noChangeArrowheads="1"/>
            </p:cNvSpPr>
            <p:nvPr/>
          </p:nvSpPr>
          <p:spPr bwMode="auto">
            <a:xfrm>
              <a:off x="3886200" y="1295400"/>
              <a:ext cx="1441420" cy="22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>
                  <a:solidFill>
                    <a:srgbClr val="FFFF00"/>
                  </a:solidFill>
                  <a:latin typeface="+mn-lt"/>
                </a:rPr>
                <a:t>ΕΣΩ ΟΡΘΟΣ ΜΥΣ</a:t>
              </a:r>
              <a:endParaRPr lang="en-US" altLang="el-GR" sz="140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6394" name="Line 16"/>
            <p:cNvSpPr>
              <a:spLocks noChangeShapeType="1"/>
            </p:cNvSpPr>
            <p:nvPr/>
          </p:nvSpPr>
          <p:spPr bwMode="auto">
            <a:xfrm flipH="1">
              <a:off x="4038600" y="1600200"/>
              <a:ext cx="533400" cy="1143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  <p:sp>
          <p:nvSpPr>
            <p:cNvPr id="16395" name="Text Box 18"/>
            <p:cNvSpPr txBox="1">
              <a:spLocks noChangeArrowheads="1"/>
            </p:cNvSpPr>
            <p:nvPr/>
          </p:nvSpPr>
          <p:spPr bwMode="auto">
            <a:xfrm>
              <a:off x="5478016" y="2762326"/>
              <a:ext cx="1805302" cy="22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l-GR" altLang="el-GR" sz="1400" dirty="0">
                  <a:solidFill>
                    <a:srgbClr val="FFFF00"/>
                  </a:solidFill>
                  <a:latin typeface="+mn-lt"/>
                </a:rPr>
                <a:t>ΠΛΑΓΙΟΣ ΟΡΘΟΣ ΜΥΣ</a:t>
              </a:r>
              <a:endParaRPr lang="en-US" altLang="el-GR" sz="140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6396" name="Line 19"/>
            <p:cNvSpPr>
              <a:spLocks noChangeShapeType="1"/>
            </p:cNvSpPr>
            <p:nvPr/>
          </p:nvSpPr>
          <p:spPr bwMode="auto">
            <a:xfrm flipH="1">
              <a:off x="4800600" y="2849563"/>
              <a:ext cx="609600" cy="460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1400">
                <a:latin typeface="+mn-lt"/>
              </a:endParaRPr>
            </a:p>
          </p:txBody>
        </p:sp>
      </p:grp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6956425" y="838200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 sz="2400"/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5867400" y="5334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3600">
                <a:solidFill>
                  <a:srgbClr val="FFFF00"/>
                </a:solidFill>
              </a:rPr>
              <a:t>   </a:t>
            </a:r>
            <a:endParaRPr lang="en-US" altLang="el-GR" sz="2000">
              <a:solidFill>
                <a:srgbClr val="FFFF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084168" y="3735707"/>
            <a:ext cx="2835424" cy="2501605"/>
            <a:chOff x="6400800" y="4343400"/>
            <a:chExt cx="2590800" cy="2286000"/>
          </a:xfrm>
        </p:grpSpPr>
        <p:pic>
          <p:nvPicPr>
            <p:cNvPr id="16399" name="Picture 23" descr="SKULL SL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2514600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0" name="Line 24"/>
            <p:cNvSpPr>
              <a:spLocks noChangeShapeType="1"/>
            </p:cNvSpPr>
            <p:nvPr/>
          </p:nvSpPr>
          <p:spPr bwMode="auto">
            <a:xfrm flipV="1">
              <a:off x="6400800" y="5562600"/>
              <a:ext cx="2590800" cy="460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34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950" y="2942535"/>
            <a:ext cx="7596336" cy="3798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Ομάδα 5"/>
          <p:cNvGrpSpPr/>
          <p:nvPr/>
        </p:nvGrpSpPr>
        <p:grpSpPr>
          <a:xfrm>
            <a:off x="178073" y="1235968"/>
            <a:ext cx="3025775" cy="1905000"/>
            <a:chOff x="0" y="0"/>
            <a:chExt cx="3025775" cy="19050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192212" y="788988"/>
              <a:ext cx="1579563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854" name="Picture 3" descr="neck1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5000" b="48485"/>
            <a:stretch>
              <a:fillRect/>
            </a:stretch>
          </p:blipFill>
          <p:spPr bwMode="auto">
            <a:xfrm>
              <a:off x="0" y="0"/>
              <a:ext cx="3025775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1227137" y="788988"/>
              <a:ext cx="1579563" cy="15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8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</a:t>
            </a:r>
            <a:r>
              <a:rPr lang="el-GR" sz="2000" dirty="0" err="1"/>
              <a:t>Τομογραφική</a:t>
            </a:r>
            <a:r>
              <a:rPr lang="el-GR" sz="2000" dirty="0"/>
              <a:t> Απεικονιστική Ανατομική.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3:</a:t>
            </a:r>
            <a:r>
              <a:rPr lang="el-GR" sz="2000" dirty="0"/>
              <a:t> Σπλαχνικό κρανίο – Λιθοειδή – </a:t>
            </a:r>
            <a:r>
              <a:rPr lang="en-US" sz="2000" dirty="0"/>
              <a:t>T</a:t>
            </a:r>
            <a:r>
              <a:rPr lang="el-GR" sz="2000" dirty="0" err="1"/>
              <a:t>ράχηλος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2" descr="C:\Documents and Settings\radiology\Desktop\ct sin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67" y="1341438"/>
            <a:ext cx="5359856" cy="52562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 rot="-1441683">
            <a:off x="330064" y="4108550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400">
                <a:solidFill>
                  <a:srgbClr val="FFFF00"/>
                </a:solidFill>
                <a:latin typeface="+mn-lt"/>
              </a:rPr>
              <a:t>ΣΦΗΝΟΕΙΔΕΙΣ</a:t>
            </a:r>
            <a:endParaRPr lang="en-US" altLang="el-GR" sz="140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7414" name="Straight Arrow Connector 9"/>
          <p:cNvCxnSpPr>
            <a:cxnSpLocks noChangeShapeType="1"/>
          </p:cNvCxnSpPr>
          <p:nvPr/>
        </p:nvCxnSpPr>
        <p:spPr bwMode="auto">
          <a:xfrm flipV="1">
            <a:off x="1174614" y="4038600"/>
            <a:ext cx="685800" cy="3048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412614" y="2492896"/>
            <a:ext cx="1160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rgbClr val="FFFF00"/>
                </a:solidFill>
                <a:latin typeface="+mn-lt"/>
              </a:rPr>
              <a:t>ΗΘΜΟΕΙΔΕΙΣ</a:t>
            </a:r>
            <a:endParaRPr lang="en-US" altLang="el-GR" sz="140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7416" name="Straight Arrow Connector 14"/>
          <p:cNvCxnSpPr>
            <a:cxnSpLocks noChangeShapeType="1"/>
          </p:cNvCxnSpPr>
          <p:nvPr/>
        </p:nvCxnSpPr>
        <p:spPr bwMode="auto">
          <a:xfrm>
            <a:off x="946014" y="2743200"/>
            <a:ext cx="685800" cy="1588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2846822" y="4343400"/>
            <a:ext cx="1329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rgbClr val="FFFF00"/>
                </a:solidFill>
                <a:latin typeface="+mn-lt"/>
              </a:rPr>
              <a:t>ΚΑΡΩΤΙΚΔΙΚΟ ΚΑΝΑΛΙ</a:t>
            </a:r>
            <a:endParaRPr lang="en-US" altLang="el-GR" sz="140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741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2698614" y="4572000"/>
            <a:ext cx="381000" cy="762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Ομάδα 3"/>
          <p:cNvGrpSpPr/>
          <p:nvPr/>
        </p:nvGrpSpPr>
        <p:grpSpPr>
          <a:xfrm>
            <a:off x="6400800" y="4293096"/>
            <a:ext cx="2514600" cy="2286000"/>
            <a:chOff x="6400800" y="4343400"/>
            <a:chExt cx="2514600" cy="2286000"/>
          </a:xfrm>
        </p:grpSpPr>
        <p:pic>
          <p:nvPicPr>
            <p:cNvPr id="17412" name="Picture 29" descr="SKULL SL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2514600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419" name="Straight Connector 20"/>
            <p:cNvCxnSpPr>
              <a:cxnSpLocks noChangeShapeType="1"/>
            </p:cNvCxnSpPr>
            <p:nvPr/>
          </p:nvCxnSpPr>
          <p:spPr bwMode="auto">
            <a:xfrm flipV="1">
              <a:off x="6400800" y="5638800"/>
              <a:ext cx="2514600" cy="7620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81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3203439"/>
              </p:ext>
            </p:extLst>
          </p:nvPr>
        </p:nvGraphicFramePr>
        <p:xfrm>
          <a:off x="827584" y="1488926"/>
          <a:ext cx="4608512" cy="4360996"/>
        </p:xfrm>
        <a:graphic>
          <a:graphicData uri="http://schemas.openxmlformats.org/presentationml/2006/ole">
            <p:oleObj spid="_x0000_s1037" name="Acrobat Document" r:id="rId4" imgW="4398480" imgH="4162320" progId="AcroExch.Document.DC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864163" y="1484784"/>
            <a:ext cx="12286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600" dirty="0">
                <a:solidFill>
                  <a:srgbClr val="FFFF00"/>
                </a:solidFill>
                <a:latin typeface="+mn-lt"/>
              </a:rPr>
              <a:t>ΙΓΜΟΡΕΙΑ</a:t>
            </a:r>
            <a:endParaRPr lang="en-US" altLang="el-GR" sz="1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842939" y="1795311"/>
            <a:ext cx="20874" cy="119692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1842940" y="1795312"/>
            <a:ext cx="2086282" cy="11283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6084168" y="3515072"/>
            <a:ext cx="2501900" cy="2362200"/>
            <a:chOff x="6400800" y="4343400"/>
            <a:chExt cx="2501900" cy="2362200"/>
          </a:xfrm>
        </p:grpSpPr>
        <p:pic>
          <p:nvPicPr>
            <p:cNvPr id="1031" name="Picture 11" descr="SKULL SLI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43400"/>
              <a:ext cx="25019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Line 13"/>
            <p:cNvSpPr>
              <a:spLocks noChangeShapeType="1"/>
            </p:cNvSpPr>
            <p:nvPr/>
          </p:nvSpPr>
          <p:spPr bwMode="auto">
            <a:xfrm>
              <a:off x="6400800" y="5867400"/>
              <a:ext cx="2438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11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419</TotalTime>
  <Words>1407</Words>
  <Application>Microsoft Office PowerPoint</Application>
  <PresentationFormat>On-screen Show (4:3)</PresentationFormat>
  <Paragraphs>483</Paragraphs>
  <Slides>77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exo-opistho_simeiomata</vt:lpstr>
      <vt:lpstr>OC_template_updated</vt:lpstr>
      <vt:lpstr>Acrobat Document</vt:lpstr>
      <vt:lpstr>Τομογραφική Απεικονιστική Ανατομική</vt:lpstr>
      <vt:lpstr>Σπλαχνικό κρανίο</vt:lpstr>
      <vt:lpstr>Πλάγια λήψη</vt:lpstr>
      <vt:lpstr>Κόλποι Water΄s view</vt:lpstr>
      <vt:lpstr>Κόλποι μετωπο-ρινική λήψη</vt:lpstr>
      <vt:lpstr>CT Σπλαχνικού κρανίου εγκάρσια</vt:lpstr>
      <vt:lpstr>Slide 6</vt:lpstr>
      <vt:lpstr>Slide 7</vt:lpstr>
      <vt:lpstr>Slide 8</vt:lpstr>
      <vt:lpstr>Slide 9</vt:lpstr>
      <vt:lpstr>CT Σπλαχνικό κρανίο Στεφανιαία</vt:lpstr>
      <vt:lpstr>Slide 11</vt:lpstr>
      <vt:lpstr>Slide 12</vt:lpstr>
      <vt:lpstr>Slide 13</vt:lpstr>
      <vt:lpstr>Slide 14</vt:lpstr>
      <vt:lpstr>Slide 15</vt:lpstr>
      <vt:lpstr>Slide 16</vt:lpstr>
      <vt:lpstr>Βάση </vt:lpstr>
      <vt:lpstr>Πλάγια λήψη ρινικών οστών</vt:lpstr>
      <vt:lpstr>Κόγχοι</vt:lpstr>
      <vt:lpstr>Slide 20</vt:lpstr>
      <vt:lpstr>Slide 21</vt:lpstr>
      <vt:lpstr>Slide 22</vt:lpstr>
      <vt:lpstr>Slide 23</vt:lpstr>
      <vt:lpstr>Slide 24</vt:lpstr>
      <vt:lpstr>Slide 25</vt:lpstr>
      <vt:lpstr>Αεραγωγός </vt:lpstr>
      <vt:lpstr>Αρτηριογραφία καρωτίδας</vt:lpstr>
      <vt:lpstr>CT-Τράχηλος</vt:lpstr>
      <vt:lpstr>Κόνδυλος γνάθου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Ανατομία αυτιού 1/2</vt:lpstr>
      <vt:lpstr>Ανατομία αυτιού 2/2</vt:lpstr>
      <vt:lpstr>Μέσο ους</vt:lpstr>
      <vt:lpstr>Έσω ους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Τομογραφική Απεικονιστική Ανατομική</dc:title>
  <dc:creator>opencourses@teiath.gr</dc:creator>
  <cp:lastModifiedBy>Georgia</cp:lastModifiedBy>
  <cp:revision>22</cp:revision>
  <dcterms:created xsi:type="dcterms:W3CDTF">2015-10-13T07:12:35Z</dcterms:created>
  <dcterms:modified xsi:type="dcterms:W3CDTF">2015-12-05T18:39:00Z</dcterms:modified>
</cp:coreProperties>
</file>