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57" r:id="rId17"/>
    <p:sldId id="262" r:id="rId18"/>
    <p:sldId id="264" r:id="rId19"/>
    <p:sldId id="282" r:id="rId20"/>
    <p:sldId id="283" r:id="rId21"/>
    <p:sldId id="266" r:id="rId22"/>
    <p:sldId id="267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1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2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1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2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0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0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6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6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0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1FAB-98AF-4355-96B7-D9DDAF2F2DD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21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A6FB-1D92-44FF-81B9-709480228F3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3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egacy.sname.org/sections/san_diego/Presentations/2008-04_IACS_CSR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sname.org/sections/san_diego/Presentations/2008-04_IACS_CSR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Ελαστικός </a:t>
            </a:r>
            <a:r>
              <a:rPr lang="el-GR" sz="2800" dirty="0" err="1"/>
              <a:t>λυγισμός</a:t>
            </a:r>
            <a:r>
              <a:rPr lang="el-GR" sz="2800" dirty="0"/>
              <a:t> </a:t>
            </a:r>
            <a:r>
              <a:rPr lang="el-GR" sz="2800" dirty="0" err="1"/>
              <a:t>ορθογωνικών</a:t>
            </a:r>
            <a:r>
              <a:rPr lang="el-GR" sz="2800" dirty="0"/>
              <a:t> </a:t>
            </a:r>
            <a:r>
              <a:rPr lang="el-GR" sz="2800" dirty="0" smtClean="0"/>
              <a:t>ελασμάτων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Αλέξανδρος </a:t>
            </a:r>
            <a:r>
              <a:rPr lang="el-GR" sz="2400" dirty="0" err="1"/>
              <a:t>Θεοδουλίδης</a:t>
            </a:r>
            <a:r>
              <a:rPr lang="el-GR" sz="2400" dirty="0"/>
              <a:t>, </a:t>
            </a:r>
            <a:r>
              <a:rPr lang="el-GR" sz="2400" dirty="0" err="1"/>
              <a:t>Επικ</a:t>
            </a:r>
            <a:r>
              <a:rPr lang="el-GR" sz="2400" dirty="0" smtClean="0"/>
              <a:t>.</a:t>
            </a:r>
            <a:r>
              <a:rPr lang="en-US" sz="2400" smtClean="0"/>
              <a:t> </a:t>
            </a:r>
            <a:r>
              <a:rPr lang="el-GR" sz="2400" smtClean="0"/>
              <a:t>Καθηγητής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</a:t>
            </a:r>
            <a:r>
              <a:rPr lang="el-GR" sz="2400" dirty="0" smtClean="0"/>
              <a:t>Ναυπηγών </a:t>
            </a:r>
            <a:r>
              <a:rPr lang="el-GR" sz="2400" dirty="0"/>
              <a:t>Μ</a:t>
            </a:r>
            <a:r>
              <a:rPr lang="el-GR" sz="2400" dirty="0" smtClean="0"/>
              <a:t>ηχανικών 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dirty="0" smtClean="0">
                <a:solidFill>
                  <a:srgbClr val="004A82"/>
                </a:solidFill>
              </a:rPr>
              <a:t>9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990599"/>
            <a:ext cx="7696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Από τα ανωτέρω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συνάγεται ότι κατά τον σχεδιασμό δεν πρέπει να λαμβάνονται ακέραιοι λόγοι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a/b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διότι αυτοί ελαχιστοποιούν το κρίσιμο φορτίο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Αντίθετα πρέπει να επιδιώκεται οι διαστάσεις του ελάσματος να είναι τέτοιες ώστε στο διάγραμμα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 – a/b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να πέφτουμε στα μεταβατικά σημεία από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m+1.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(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Το ανωτέρω συμπέρασμα δεν ισχύει αν ληφθούν υπ’ όψη οι μη γραμμικές επιδράσεις)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81000" y="4296899"/>
            <a:ext cx="8439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πλατιά ελάσματα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a/b)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0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η κρίσιμη τάση </a:t>
            </a:r>
            <a:r>
              <a:rPr lang="el-GR" sz="2400" dirty="0" err="1">
                <a:solidFill>
                  <a:prstClr val="black"/>
                </a:solidFill>
                <a:latin typeface="Calibri"/>
                <a:sym typeface="Wingdings" pitchFamily="2" charset="2"/>
              </a:rPr>
              <a:t>λυγισμού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δίνεται από τη σχέση: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654" y="5013176"/>
                <a:ext cx="2880692" cy="8605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prstClr val="black"/>
                    </a:solidFill>
                    <a:latin typeface="Calibri"/>
                  </a:rPr>
                  <a:t>σ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n-US" sz="2800" baseline="30000" dirty="0" smtClean="0">
                    <a:solidFill>
                      <a:prstClr val="black"/>
                    </a:solidFill>
                    <a:latin typeface="Calibri"/>
                  </a:rPr>
                  <a:t>C</a:t>
                </a:r>
                <a14:m>
                  <m:oMath xmlns:m="http://schemas.openxmlformats.org/officeDocument/2006/math">
                    <m:r>
                      <a:rPr lang="el-GR" sz="280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l-GR" sz="28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num>
                      <m:den>
                        <m:r>
                          <a:rPr lang="en-US" sz="28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ν</m:t>
                                </m:r>
                              </m:e>
                              <m:sup>
                                <m:r>
                                  <a:rPr lang="el-GR" sz="28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54" y="5013176"/>
                <a:ext cx="2880692" cy="860557"/>
              </a:xfrm>
              <a:prstGeom prst="rect">
                <a:avLst/>
              </a:prstGeom>
              <a:blipFill rotWithShape="1">
                <a:blip r:embed="rId2"/>
                <a:stretch>
                  <a:fillRect l="-42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74817" y="5985163"/>
            <a:ext cx="8301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Παρατηρούμε ότι 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πλατιών ελασμάτων εξαρτάται από το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όχι το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b.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</a:t>
            </a:r>
            <a:r>
              <a:rPr lang="en-US" sz="3600" b="0" dirty="0" smtClean="0">
                <a:solidFill>
                  <a:srgbClr val="004A82"/>
                </a:solidFill>
              </a:rPr>
              <a:t>0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2050"/>
            <a:ext cx="3794125" cy="499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75556" y="6204978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Τιμές του συντελεστή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για διάφορες περιπτώσεις στήριξης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69" y="1335087"/>
            <a:ext cx="5040560" cy="50176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5029331"/>
            <a:ext cx="38903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Παράδειγμα κατάρρευσης γέφυρας λόγω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«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πλατιού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» ελάσματος που δημιουργήθηκε από λάθος.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err="1" smtClean="0">
                <a:solidFill>
                  <a:srgbClr val="004A82"/>
                </a:solidFill>
              </a:rPr>
              <a:t>Λυγισμός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l-GR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dirty="0" smtClean="0">
                <a:solidFill>
                  <a:srgbClr val="004A82"/>
                </a:solidFill>
              </a:rPr>
              <a:t> ελασμάτων</a:t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λόγω διάτμησης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0560" y="1628800"/>
            <a:ext cx="8282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μιας πλάκας μπορεί να προέλθει και λόγω διάτμησης. Σε αυτή την περίπτωση η παραμόρφωση της πλάκας λαμβάνει χώρα κατά την διεύθυνση της διαγωνίου. 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971800"/>
            <a:ext cx="389255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err="1" smtClean="0">
                <a:solidFill>
                  <a:srgbClr val="004A82"/>
                </a:solidFill>
              </a:rPr>
              <a:t>Λυγισμός</a:t>
            </a:r>
            <a:r>
              <a:rPr lang="el-GR" dirty="0" smtClean="0">
                <a:solidFill>
                  <a:srgbClr val="004A82"/>
                </a:solidFill>
              </a:rPr>
              <a:t> ενισχυμένων </a:t>
            </a:r>
            <a:r>
              <a:rPr lang="el-GR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dirty="0" smtClean="0">
                <a:solidFill>
                  <a:srgbClr val="004A82"/>
                </a:solidFill>
              </a:rPr>
              <a:t> ελασμάτων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43708" y="6279703"/>
            <a:ext cx="5796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4 τρόποι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ενισχυμένων ελασμάτων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3705"/>
            <a:ext cx="7306678" cy="46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266931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legacy.sname.org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9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«Αντοχή πλοίου ΙΙ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4:</a:t>
            </a:r>
            <a:r>
              <a:rPr lang="el-GR" sz="2000" dirty="0"/>
              <a:t> Ελαστικός </a:t>
            </a:r>
            <a:r>
              <a:rPr lang="el-GR" sz="2000" dirty="0" err="1"/>
              <a:t>λυγισμός</a:t>
            </a:r>
            <a:r>
              <a:rPr lang="el-GR" sz="2000" dirty="0"/>
              <a:t> </a:t>
            </a:r>
            <a:r>
              <a:rPr lang="el-GR" sz="2000" dirty="0" err="1"/>
              <a:t>ορθογωνικών</a:t>
            </a:r>
            <a:r>
              <a:rPr lang="el-GR" sz="2000" dirty="0"/>
              <a:t> ελασμάτων».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2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err="1" smtClean="0">
                <a:solidFill>
                  <a:srgbClr val="004A82"/>
                </a:solidFill>
              </a:rPr>
              <a:t>Λυγισμός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l-GR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dirty="0" smtClean="0">
                <a:solidFill>
                  <a:srgbClr val="004A82"/>
                </a:solidFill>
              </a:rPr>
              <a:t> ελασμάτων</a:t>
            </a:r>
            <a:r>
              <a:rPr lang="el-GR" sz="4400" dirty="0" smtClean="0">
                <a:solidFill>
                  <a:srgbClr val="004A82"/>
                </a:solidFill>
              </a:rPr>
              <a:t/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(1 από 1</a:t>
            </a:r>
            <a:r>
              <a:rPr lang="en-US" sz="3200" b="0" dirty="0" smtClean="0">
                <a:solidFill>
                  <a:srgbClr val="004A82"/>
                </a:solidFill>
              </a:rPr>
              <a:t>1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23528" y="1196752"/>
            <a:ext cx="84969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8000" indent="-288000" eaLnBrk="1" hangingPunct="1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Πολύ συχνά τα ελάσματα του καταστρώματος και του πυθμένα του πλοίου υπόκεινται σε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συνεπίπεδες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in-plane)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ομοαξονικές θλιπτικές φορτίσεις η οποίες προκαλούν το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λυγισμό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του ελάσματος (μετατόπιση κάθετη προς το επίπεδο του ελάσματος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pPr marL="288000" indent="-288000" eaLnBrk="1" hangingPunct="1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Όπως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και ο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των υποστυλωμάτων (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columns buckling)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των ελασμάτων είναι επίσης μια ασταθής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κατάσταση,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pPr marL="288000" indent="-288000" eaLnBrk="1" hangingPunct="1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Το φαινόμενο του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συμβαίνει όταν η τιμή του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συνεπίπεδου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θλιπτικού φορτίου ξεπεράσει κάποια συγκεκριμένη, ελάχιστη τιμή, το κρίσιμο φορτίο </a:t>
            </a:r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pPr marL="288000" indent="-288000" eaLnBrk="1" hangingPunct="1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Εκτός από την περίπτωση των θλιπτικών φορτίσεων,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του ελάσματος μπορεί να προκληθεί και λόγω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διατμητικών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δυνάμεων. Στην περίπτωση αυτή η προκαλούμενη παραμόρφωση είναι διαφορετικής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μορφής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288000" indent="-288000" eaLnBrk="1" hangingPunct="1">
              <a:spcBef>
                <a:spcPts val="6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Αντικείμενο της παρούσας ενότητας είναι η μελέτη του φαινομένου του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ορθογωνικών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ισοτροπικών ελασμάτων τα οποία υπόκεινται σε ομοαξονικές θλιπτικές φορτίσεις κατά μια διεύθυνση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Ιστοσελίδα </a:t>
            </a:r>
            <a:r>
              <a:rPr lang="en-US" sz="2000" dirty="0" smtClean="0"/>
              <a:t>“The Society of Naval Architects &amp; </a:t>
            </a:r>
            <a:r>
              <a:rPr lang="en-US" sz="2000" dirty="0"/>
              <a:t>Marine </a:t>
            </a:r>
            <a:r>
              <a:rPr lang="en-US" sz="2000" dirty="0" smtClean="0"/>
              <a:t>Engineers” </a:t>
            </a:r>
            <a:r>
              <a:rPr lang="en-US" sz="2000" dirty="0" smtClean="0">
                <a:hlinkClick r:id="rId3"/>
              </a:rPr>
              <a:t>legacy.sname.org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5123" name="Picture 3" descr="Buckled Plates_torpe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2403"/>
            <a:ext cx="5489575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(3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6147" name="Picture 2" descr="WDR58-6-1_buck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752"/>
            <a:ext cx="6096000" cy="486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dirty="0" smtClean="0">
                <a:solidFill>
                  <a:srgbClr val="004A82"/>
                </a:solidFill>
              </a:rPr>
              <a:t>4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0861" r="3110" b="16496"/>
          <a:stretch/>
        </p:blipFill>
        <p:spPr bwMode="auto">
          <a:xfrm>
            <a:off x="4921843" y="1700808"/>
            <a:ext cx="4038600" cy="2533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4033" y="1234734"/>
            <a:ext cx="44578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24249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Θεωρώ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ορθογωνική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πλάκα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 x b x t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οποία υπόκειται σε ομοαξονική θλιπτική φόρτιση παράλληλα με τις πλευρές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a.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Όσο η δύναμη Ν είναι σχετικά μικρή η πλάκα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υποκειται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σε θλίψη και έχω μετατοπίσεις μόνο κατά την κατεύθυνση άσκησης του θλιπτικού φορτίου.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9397" y="5040455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242492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τιμή Ν ξεπεράσει κάποια τιμή, χαρακτηριστική για τη συγκεκριμένη πλάκα, θα εμφανισθούν μετατοπίσεις και κατά την κάθετη στην πλάκα διεύθυνση. Αυτές οι κάθετες μετατοπίσεις σηματοδοτούν την έναρξη του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dirty="0" smtClean="0">
                <a:solidFill>
                  <a:srgbClr val="004A82"/>
                </a:solidFill>
              </a:rPr>
              <a:t>5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504978" y="1290935"/>
            <a:ext cx="647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κρίσιμο φορτίο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δίδεται από τη σχέση: </a:t>
            </a: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67040"/>
              </p:ext>
            </p:extLst>
          </p:nvPr>
        </p:nvGraphicFramePr>
        <p:xfrm>
          <a:off x="7020272" y="1058748"/>
          <a:ext cx="1965724" cy="90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3" imgW="825480" imgH="380880" progId="Equation.3">
                  <p:embed/>
                </p:oleObj>
              </mc:Choice>
              <mc:Fallback>
                <p:oleObj name="Equation" r:id="rId3" imgW="825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058748"/>
                        <a:ext cx="1965724" cy="90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535182" y="1983431"/>
            <a:ext cx="1039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όπου:</a:t>
            </a:r>
          </a:p>
        </p:txBody>
      </p:sp>
      <p:graphicFrame>
        <p:nvGraphicFramePr>
          <p:cNvPr id="1027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82688957"/>
              </p:ext>
            </p:extLst>
          </p:nvPr>
        </p:nvGraphicFramePr>
        <p:xfrm>
          <a:off x="1763688" y="1742980"/>
          <a:ext cx="1979790" cy="9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863280" imgH="406080" progId="Equation.3">
                  <p:embed/>
                </p:oleObj>
              </mc:Choice>
              <mc:Fallback>
                <p:oleObj name="Equation" r:id="rId5" imgW="863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42980"/>
                        <a:ext cx="1979790" cy="931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4067944" y="1983432"/>
            <a:ext cx="3108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ακαμψία της πλάκας</a:t>
            </a:r>
          </a:p>
        </p:txBody>
      </p:sp>
      <p:graphicFrame>
        <p:nvGraphicFramePr>
          <p:cNvPr id="1028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73046305"/>
              </p:ext>
            </p:extLst>
          </p:nvPr>
        </p:nvGraphicFramePr>
        <p:xfrm>
          <a:off x="899592" y="2834190"/>
          <a:ext cx="4202245" cy="102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7" imgW="1777680" imgH="431640" progId="Equation.3">
                  <p:embed/>
                </p:oleObj>
              </mc:Choice>
              <mc:Fallback>
                <p:oleObj name="Equation" r:id="rId7" imgW="1777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34190"/>
                        <a:ext cx="4202245" cy="1021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12578"/>
              </p:ext>
            </p:extLst>
          </p:nvPr>
        </p:nvGraphicFramePr>
        <p:xfrm>
          <a:off x="5898019" y="2924944"/>
          <a:ext cx="883781" cy="91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9" imgW="342720" imgH="355320" progId="Equation.3">
                  <p:embed/>
                </p:oleObj>
              </mc:Choice>
              <mc:Fallback>
                <p:oleObj name="Equation" r:id="rId9" imgW="342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019" y="2924944"/>
                        <a:ext cx="883781" cy="916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535182" y="4090866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 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ακέραιος αριθμός</a:t>
            </a:r>
          </a:p>
        </p:txBody>
      </p:sp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535182" y="4730353"/>
            <a:ext cx="768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αντίστοιχη κρίσιμη τάση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λυγισμού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δίδεται από τη σχέση: </a:t>
            </a:r>
          </a:p>
        </p:txBody>
      </p:sp>
      <p:graphicFrame>
        <p:nvGraphicFramePr>
          <p:cNvPr id="1029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75687338"/>
              </p:ext>
            </p:extLst>
          </p:nvPr>
        </p:nvGraphicFramePr>
        <p:xfrm>
          <a:off x="827584" y="5445224"/>
          <a:ext cx="3886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1" imgW="1701720" imgH="406080" progId="Equation.3">
                  <p:embed/>
                </p:oleObj>
              </mc:Choice>
              <mc:Fallback>
                <p:oleObj name="Equation" r:id="rId11" imgW="1701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45224"/>
                        <a:ext cx="38862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dirty="0" smtClean="0">
                <a:solidFill>
                  <a:srgbClr val="004A82"/>
                </a:solidFill>
              </a:rPr>
              <a:t>6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1432" y="1685332"/>
                <a:ext cx="444160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𝑑𝑘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</m:den>
                      </m:f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den>
                          </m:f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2" y="1685332"/>
                <a:ext cx="4441601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ύγραμμο βέλος σύνδεσης 8" descr="βέλος με δεξιά φορά"/>
          <p:cNvCxnSpPr/>
          <p:nvPr/>
        </p:nvCxnSpPr>
        <p:spPr>
          <a:xfrm flipV="1">
            <a:off x="5364088" y="2142252"/>
            <a:ext cx="504056" cy="4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4168" y="1907252"/>
                <a:ext cx="139583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p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907252"/>
                <a:ext cx="1395831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621432" y="3284984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Επομένως το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γίνεται ελάχιστο όταν ο λόγος επιμήκους της πλάκας γίνεται ακέραιος αριθμός, δηλ. ισχύει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a=m x b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621432" y="414908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ελάχιστη τιμή του συντελεστή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είναι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k=4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αυτό συμβαίνει όταν ισχύει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a=m x b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dirty="0" smtClean="0">
                <a:solidFill>
                  <a:srgbClr val="004A82"/>
                </a:solidFill>
              </a:rPr>
              <a:t>7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84275"/>
            <a:ext cx="6186488" cy="462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94804" y="583883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τιμή του συντελεστή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σαν συνάρτηση του λόγου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a/b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για διάφορες τιμές του συντελεστή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φαίνεται στο ανωτέρω διάγραμμα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err="1" smtClean="0">
                <a:solidFill>
                  <a:srgbClr val="004A82"/>
                </a:solidFill>
              </a:rPr>
              <a:t>Λυγισμός</a:t>
            </a:r>
            <a:r>
              <a:rPr lang="el-GR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err="1" smtClean="0">
                <a:solidFill>
                  <a:srgbClr val="004A82"/>
                </a:solidFill>
              </a:rPr>
              <a:t>ορθογωνικών</a:t>
            </a:r>
            <a:r>
              <a:rPr lang="el-GR" sz="4400" dirty="0" smtClean="0">
                <a:solidFill>
                  <a:srgbClr val="004A82"/>
                </a:solidFill>
              </a:rPr>
              <a:t> ελασμάτων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dirty="0" smtClean="0">
                <a:solidFill>
                  <a:srgbClr val="004A82"/>
                </a:solidFill>
              </a:rPr>
              <a:t>8</a:t>
            </a:r>
            <a:r>
              <a:rPr lang="el-GR" sz="3600" b="0" dirty="0" smtClean="0">
                <a:solidFill>
                  <a:srgbClr val="004A82"/>
                </a:solidFill>
              </a:rPr>
              <a:t> από 1</a:t>
            </a:r>
            <a:r>
              <a:rPr lang="en-US" sz="3600" b="0" dirty="0" smtClean="0">
                <a:solidFill>
                  <a:srgbClr val="004A82"/>
                </a:solidFill>
              </a:rPr>
              <a:t>1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l-GR" sz="2400" dirty="0"/>
              <a:t>Η ελάχιστη τιμή του συντελεστή k για κάθε τιμή του λόγου a/b, μας δίνει τη χαρακτηριστική μορφή της λυγισμένης πλάκας (</a:t>
            </a:r>
            <a:r>
              <a:rPr lang="el-GR" sz="2400" dirty="0" err="1"/>
              <a:t>buckling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/>
              <a:t>). Διαφορετικές μορφές του m επίσης περιγράφουν δυνατές μορφές </a:t>
            </a:r>
            <a:r>
              <a:rPr lang="el-GR" sz="2400" dirty="0" err="1"/>
              <a:t>λυγισμού</a:t>
            </a:r>
            <a:r>
              <a:rPr lang="el-GR" sz="2400" dirty="0"/>
              <a:t> οι οποίες όμως σχετίζονται με μεγαλύτερα k δηλαδή μεγαλύτερα φορτία </a:t>
            </a:r>
            <a:r>
              <a:rPr lang="el-GR" sz="2400" dirty="0" err="1"/>
              <a:t>λυγισμού</a:t>
            </a:r>
            <a:r>
              <a:rPr lang="el-GR" sz="2400" dirty="0"/>
              <a:t>. Ο k λαμβάνει την ελάχιστη τιμή του, 4, μόνο για ακέραιες τιμές του λόγου a/b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17b6bb8869cc6a4a75ec9247f2e76411ea728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37</TotalTime>
  <Words>1269</Words>
  <Application>Microsoft Office PowerPoint</Application>
  <PresentationFormat>On-screen Show (4:3)</PresentationFormat>
  <Paragraphs>128</Paragraphs>
  <Slides>22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Αντοχή πλοίου ΙΙ</vt:lpstr>
      <vt:lpstr>OC_template_updated</vt:lpstr>
      <vt:lpstr>Equation</vt:lpstr>
      <vt:lpstr>Αντοχή πλοίου ΙΙ (Θ)</vt:lpstr>
      <vt:lpstr>Λυγισμός ορθογωνικών ελασμάτων (1 από 11)</vt:lpstr>
      <vt:lpstr>Λυγισμός ορθογωνικών ελασμάτων (2 από 11)</vt:lpstr>
      <vt:lpstr>Λυγισμός ορθογωνικών ελασμάτων (3 από 11)</vt:lpstr>
      <vt:lpstr>Λυγισμός ορθογωνικών ελασμάτων (4 από 11)</vt:lpstr>
      <vt:lpstr>Λυγισμός ορθογωνικών ελασμάτων (5 από 11)</vt:lpstr>
      <vt:lpstr>Λυγισμός ορθογωνικών ελασμάτων (6 από 11)</vt:lpstr>
      <vt:lpstr>Λυγισμός ορθογωνικών ελασμάτων (7 από 11)</vt:lpstr>
      <vt:lpstr>Λυγισμός ορθογωνικών ελασμάτων (8 από 11)</vt:lpstr>
      <vt:lpstr>Λυγισμός ορθογωνικών ελασμάτων (9 από 11)</vt:lpstr>
      <vt:lpstr>Λυγισμός ορθογωνικών ελασμάτων (10 από 11)</vt:lpstr>
      <vt:lpstr>Λυγισμός ορθογωνικών ελασμάτων (11 από 11)</vt:lpstr>
      <vt:lpstr>Λυγισμός ορθογωνικών ελασμάτων λόγω διάτμησης</vt:lpstr>
      <vt:lpstr>Λυγισμός ενισχυμένων ορθογωνικών ελασμάτων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10</cp:revision>
  <dcterms:created xsi:type="dcterms:W3CDTF">2014-10-14T13:31:33Z</dcterms:created>
  <dcterms:modified xsi:type="dcterms:W3CDTF">2015-02-24T14:49:08Z</dcterms:modified>
</cp:coreProperties>
</file>