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56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257" r:id="rId23"/>
    <p:sldId id="262" r:id="rId24"/>
    <p:sldId id="264" r:id="rId25"/>
    <p:sldId id="265" r:id="rId26"/>
    <p:sldId id="313" r:id="rId27"/>
    <p:sldId id="266" r:id="rId28"/>
    <p:sldId id="267" r:id="rId29"/>
    <p:sldId id="261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>
        <p:scale>
          <a:sx n="80" d="100"/>
          <a:sy n="80" d="100"/>
        </p:scale>
        <p:origin x="-7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1000" b="1" dirty="0">
                <a:latin typeface="Arial" charset="0"/>
              </a:rPr>
              <a:t>© 200</a:t>
            </a:r>
            <a:r>
              <a:rPr lang="el-GR" altLang="en-US" sz="1000" b="1" dirty="0">
                <a:latin typeface="Arial" charset="0"/>
              </a:rPr>
              <a:t>7 Εκδόσεις Κριτική</a:t>
            </a:r>
            <a:endParaRPr lang="en-US" altLang="en-US" sz="10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73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ritiki.gr/product/kinoniologia-i-vasikes-ennies-nea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Γενική Κοινωνιολογία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096543"/>
            <a:ext cx="8352928" cy="1752600"/>
          </a:xfrm>
        </p:spPr>
        <p:txBody>
          <a:bodyPr>
            <a:normAutofit fontScale="92500" lnSpcReduction="10000"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altLang="el-GR" sz="2800" dirty="0"/>
              <a:t>Κοινωνικές Ομάδες και </a:t>
            </a:r>
            <a:r>
              <a:rPr lang="el-GR" altLang="el-GR" sz="2800" dirty="0" smtClean="0"/>
              <a:t>Τυπικές Οργανώσεις</a:t>
            </a:r>
            <a:endParaRPr lang="en-US" alt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Γεωργία </a:t>
            </a:r>
            <a:r>
              <a:rPr lang="el-GR" sz="2400" dirty="0" err="1" smtClean="0"/>
              <a:t>Γούγα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Δυναμική των Ομάδων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3/5</a:t>
            </a:r>
            <a:endParaRPr lang="en-US" altLang="el-GR" sz="3500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400" b="1" smtClean="0"/>
              <a:t>Κοινωνική Οκνηρία (</a:t>
            </a:r>
            <a:r>
              <a:rPr lang="en-US" altLang="el-GR" sz="2400" b="1" smtClean="0"/>
              <a:t>social loafing</a:t>
            </a:r>
            <a:r>
              <a:rPr lang="el-GR" altLang="el-GR" sz="2400" b="1" smtClean="0"/>
              <a:t>)</a:t>
            </a:r>
            <a:endParaRPr lang="el-GR" altLang="el-GR" sz="2400" smtClean="0"/>
          </a:p>
          <a:p>
            <a:pPr eaLnBrk="1" hangingPunct="1"/>
            <a:r>
              <a:rPr lang="el-GR" altLang="el-GR" sz="2200" smtClean="0"/>
              <a:t>Όταν οι άνθρωποι δουλεύουν σε ομάδες δουλεύουν λιγότερο σκληρά απ’ ότι όταν δουλεύουν ατομικά </a:t>
            </a:r>
          </a:p>
          <a:p>
            <a:pPr eaLnBrk="1" hangingPunct="1">
              <a:buFont typeface="Symbol" pitchFamily="18" charset="2"/>
              <a:buNone/>
            </a:pPr>
            <a:r>
              <a:rPr lang="el-GR" altLang="el-GR" sz="2400" b="1" smtClean="0"/>
              <a:t>Κοινωνικά Διλήμματα</a:t>
            </a:r>
            <a:endParaRPr lang="el-GR" altLang="el-GR" sz="2400" smtClean="0"/>
          </a:p>
          <a:p>
            <a:pPr eaLnBrk="1" hangingPunct="1"/>
            <a:r>
              <a:rPr lang="el-GR" altLang="el-GR" sz="2200" smtClean="0"/>
              <a:t>Καταστάσεις στις οποίες τα μέλη μιας ομάδας έρχονται αντιμέτωπα με μια σύγκρουση ανάμεσα στα ατομικά τους συμφέροντα και τα συμφέροντα της ομάδας</a:t>
            </a:r>
          </a:p>
          <a:p>
            <a:pPr eaLnBrk="1" hangingPunct="1"/>
            <a:r>
              <a:rPr lang="el-GR" altLang="el-GR" sz="2200" smtClean="0"/>
              <a:t>Η «τραγωδία των κοινών» του </a:t>
            </a:r>
            <a:r>
              <a:rPr lang="en-US" altLang="el-GR" sz="2200" smtClean="0"/>
              <a:t>Hardin</a:t>
            </a:r>
            <a:endParaRPr lang="el-GR" altLang="el-GR" sz="2200" smtClean="0"/>
          </a:p>
          <a:p>
            <a:pPr eaLnBrk="1" hangingPunct="1"/>
            <a:r>
              <a:rPr lang="el-GR" altLang="el-GR" sz="2200" smtClean="0"/>
              <a:t>Μηχανισμός του «ελεύθερου καβαλάρη»</a:t>
            </a:r>
          </a:p>
          <a:p>
            <a:pPr eaLnBrk="1" hangingPunct="1"/>
            <a:r>
              <a:rPr lang="el-GR" altLang="el-GR" sz="2200" smtClean="0"/>
              <a:t>Οι κοινωνικοί έλεγχοι περιλαμβάνουν τους κανόνες πρόσβασης στους διάφορους πόρους, τα πρότυπα των ομάδων, τους μηχανισμούς που αναδεικνύουν τα όρια μεταξύ των ομάδων και τις επιβραβεύσεις της συνεργατικής συμπεριφοράς</a:t>
            </a:r>
          </a:p>
        </p:txBody>
      </p:sp>
    </p:spTree>
    <p:extLst>
      <p:ext uri="{BB962C8B-B14F-4D97-AF65-F5344CB8AC3E}">
        <p14:creationId xmlns:p14="http://schemas.microsoft.com/office/powerpoint/2010/main" val="27026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Δυναμική των Ομάδων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4/5</a:t>
            </a:r>
            <a:endParaRPr lang="en-US" altLang="el-GR" sz="3500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18050"/>
            <a:ext cx="8229600" cy="3797963"/>
          </a:xfrm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Ομαδική Σκέψη (</a:t>
            </a:r>
            <a:r>
              <a:rPr lang="en-US" altLang="el-GR" sz="2800" b="1" dirty="0" smtClean="0"/>
              <a:t>groupthink</a:t>
            </a:r>
            <a:r>
              <a:rPr lang="el-GR" altLang="el-GR" sz="2800" b="1" dirty="0" smtClean="0"/>
              <a:t>)</a:t>
            </a:r>
            <a:endParaRPr lang="el-GR" altLang="el-GR" sz="2800" dirty="0" smtClean="0"/>
          </a:p>
          <a:p>
            <a:pPr eaLnBrk="1" hangingPunct="1"/>
            <a:r>
              <a:rPr lang="el-GR" altLang="el-GR" sz="2800" i="1" dirty="0" smtClean="0"/>
              <a:t>Παράδειγμα: </a:t>
            </a:r>
            <a:r>
              <a:rPr lang="el-GR" altLang="el-GR" sz="2800" dirty="0" smtClean="0"/>
              <a:t>Επιχείρηση του «Κόλπου των Χοίρων» το 1961</a:t>
            </a:r>
          </a:p>
          <a:p>
            <a:pPr eaLnBrk="1" hangingPunct="1"/>
            <a:r>
              <a:rPr lang="el-GR" altLang="el-GR" sz="2800" b="1" dirty="0" smtClean="0"/>
              <a:t>Ομαδική σκέψη – </a:t>
            </a:r>
            <a:r>
              <a:rPr lang="el-GR" altLang="el-GR" sz="2800" dirty="0" smtClean="0"/>
              <a:t>σε ομάδες με υψηλή συνοχή, τα μέλη των οποίων επιδιώκουν με ζήλο τη συναίνεση, οι κριτικές ικανότητες υπονομεύονται</a:t>
            </a:r>
          </a:p>
          <a:p>
            <a:pPr eaLnBrk="1" hangingPunct="1"/>
            <a:r>
              <a:rPr lang="el-GR" altLang="el-GR" sz="2800" i="1" dirty="0" smtClean="0"/>
              <a:t>Παράδειγμα: </a:t>
            </a:r>
            <a:r>
              <a:rPr lang="el-GR" altLang="el-GR" sz="2800" dirty="0" smtClean="0"/>
              <a:t>Η τραγωδία του διαστημοπλοίου </a:t>
            </a:r>
            <a:r>
              <a:rPr lang="el-GR" altLang="el-GR" sz="2800" i="1" dirty="0" err="1" smtClean="0"/>
              <a:t>Τσάλεντζερ</a:t>
            </a:r>
            <a:r>
              <a:rPr lang="el-GR" altLang="el-GR" sz="2800" i="1" dirty="0" smtClean="0"/>
              <a:t> </a:t>
            </a:r>
            <a:r>
              <a:rPr lang="el-GR" altLang="el-GR" sz="2800" dirty="0" smtClean="0"/>
              <a:t>το 1986</a:t>
            </a:r>
          </a:p>
        </p:txBody>
      </p:sp>
    </p:spTree>
    <p:extLst>
      <p:ext uri="{BB962C8B-B14F-4D97-AF65-F5344CB8AC3E}">
        <p14:creationId xmlns:p14="http://schemas.microsoft.com/office/powerpoint/2010/main" val="15940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Δυναμική των Ομάδων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5/5</a:t>
            </a:r>
            <a:endParaRPr lang="en-US" altLang="el-GR" sz="3500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97963"/>
            <a:ext cx="8229600" cy="4438138"/>
          </a:xfrm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Συμμόρφωση</a:t>
            </a:r>
            <a:r>
              <a:rPr lang="el-GR" altLang="el-GR" b="1" dirty="0" smtClean="0"/>
              <a:t> </a:t>
            </a:r>
            <a:endParaRPr lang="el-GR" altLang="el-GR" dirty="0" smtClean="0"/>
          </a:p>
          <a:p>
            <a:pPr eaLnBrk="1" hangingPunct="1"/>
            <a:r>
              <a:rPr lang="el-GR" altLang="el-GR" sz="2800" dirty="0" smtClean="0"/>
              <a:t>Οι ομάδες ασκούν ισχυρή κοινωνική πίεση</a:t>
            </a:r>
          </a:p>
          <a:p>
            <a:pPr eaLnBrk="1" hangingPunct="1"/>
            <a:r>
              <a:rPr lang="el-GR" altLang="el-GR" sz="2800" dirty="0" smtClean="0"/>
              <a:t>Πείραμα οπτικής ψευδαίσθησης του </a:t>
            </a:r>
            <a:r>
              <a:rPr lang="en-US" altLang="el-GR" sz="2800" dirty="0" err="1" smtClean="0"/>
              <a:t>Muzaref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Sherif</a:t>
            </a:r>
            <a:r>
              <a:rPr lang="el-GR" altLang="el-GR" sz="2800" dirty="0" smtClean="0"/>
              <a:t> (1936)</a:t>
            </a:r>
          </a:p>
          <a:p>
            <a:pPr eaLnBrk="1" hangingPunct="1"/>
            <a:r>
              <a:rPr lang="el-GR" altLang="el-GR" sz="2800" dirty="0" smtClean="0"/>
              <a:t>Πείραμα του μήκους των γραμμών του </a:t>
            </a:r>
            <a:r>
              <a:rPr lang="en-US" altLang="el-GR" sz="2800" dirty="0" smtClean="0"/>
              <a:t>Solomon Asch</a:t>
            </a:r>
            <a:r>
              <a:rPr lang="el-GR" altLang="el-GR" sz="2800" dirty="0" smtClean="0"/>
              <a:t> (1952)</a:t>
            </a:r>
          </a:p>
          <a:p>
            <a:pPr eaLnBrk="1" hangingPunct="1"/>
            <a:r>
              <a:rPr lang="el-GR" altLang="el-GR" sz="2800" dirty="0" smtClean="0"/>
              <a:t>Επιθυμία του ανθρώπου να έχει την ορθή συμπεριφορά και να γίνεται αποδεκτός από την ομάδα</a:t>
            </a:r>
          </a:p>
        </p:txBody>
      </p:sp>
    </p:spTree>
    <p:extLst>
      <p:ext uri="{BB962C8B-B14F-4D97-AF65-F5344CB8AC3E}">
        <p14:creationId xmlns:p14="http://schemas.microsoft.com/office/powerpoint/2010/main" val="22851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Τυπικές </a:t>
            </a:r>
            <a:r>
              <a:rPr lang="el-GR" altLang="el-GR" sz="3600" dirty="0" smtClean="0"/>
              <a:t>Οργανώσεις </a:t>
            </a:r>
            <a:r>
              <a:rPr lang="el-GR" altLang="el-GR" sz="3200" b="0" dirty="0" smtClean="0"/>
              <a:t>1/4</a:t>
            </a:r>
            <a:endParaRPr lang="en-US" altLang="el-GR" sz="3200" b="0" dirty="0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32202"/>
            <a:ext cx="8229600" cy="1569660"/>
          </a:xfrm>
          <a:noFill/>
        </p:spPr>
        <p:txBody>
          <a:bodyPr anchor="ctr">
            <a:spAutoFit/>
          </a:bodyPr>
          <a:lstStyle/>
          <a:p>
            <a:pPr marL="0" indent="0" eaLnBrk="1" hangingPunct="1">
              <a:buFont typeface="Symbol" pitchFamily="18" charset="2"/>
              <a:buNone/>
            </a:pPr>
            <a:r>
              <a:rPr lang="el-GR" altLang="el-GR" b="1" dirty="0" smtClean="0"/>
              <a:t>Τυπική οργάνωση </a:t>
            </a:r>
            <a:r>
              <a:rPr lang="el-GR" altLang="el-GR" dirty="0" smtClean="0"/>
              <a:t>είναι μια ομάδα που έχει δημιουργηθεί </a:t>
            </a:r>
            <a:r>
              <a:rPr lang="en-US" altLang="el-GR" dirty="0" smtClean="0"/>
              <a:t>ad hoc</a:t>
            </a:r>
            <a:r>
              <a:rPr lang="el-GR" altLang="el-GR" dirty="0" smtClean="0"/>
              <a:t> για την επίτευξη συγκεκριμένων σκοπών.</a:t>
            </a:r>
          </a:p>
        </p:txBody>
      </p:sp>
    </p:spTree>
    <p:extLst>
      <p:ext uri="{BB962C8B-B14F-4D97-AF65-F5344CB8AC3E}">
        <p14:creationId xmlns:p14="http://schemas.microsoft.com/office/powerpoint/2010/main" val="20480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Τυπικές Οργανώσεις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2/4</a:t>
            </a:r>
            <a:endParaRPr lang="en-US" altLang="el-GR" sz="3500" dirty="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Είδη Τυπικών Οργανώσεων </a:t>
            </a:r>
            <a:endParaRPr lang="el-GR" altLang="el-GR" sz="2800" dirty="0" smtClean="0"/>
          </a:p>
          <a:p>
            <a:pPr eaLnBrk="1" hangingPunct="1"/>
            <a:r>
              <a:rPr lang="el-GR" altLang="el-GR" sz="2400" dirty="0" smtClean="0"/>
              <a:t>Οι τρεις βασικές κατηγορίες του </a:t>
            </a:r>
            <a:r>
              <a:rPr lang="en-US" altLang="el-GR" sz="2400" dirty="0" err="1" smtClean="0"/>
              <a:t>Etzioni</a:t>
            </a:r>
            <a:r>
              <a:rPr lang="el-GR" altLang="el-GR" sz="2400" dirty="0" smtClean="0"/>
              <a:t> (1975):</a:t>
            </a:r>
          </a:p>
          <a:p>
            <a:pPr eaLnBrk="1" hangingPunct="1"/>
            <a:r>
              <a:rPr lang="el-GR" altLang="el-GR" sz="2400" dirty="0" smtClean="0"/>
              <a:t>Εθελοντικές – ελεύθερη συμμετοχή και αποχώρηση των μελών </a:t>
            </a:r>
          </a:p>
          <a:p>
            <a:pPr eaLnBrk="1" hangingPunct="1"/>
            <a:r>
              <a:rPr lang="el-GR" altLang="el-GR" sz="2400" dirty="0" smtClean="0"/>
              <a:t>Καταναγκαστικές – οι άνθρωποι συμμετέχουν παρά τη θέλησή τους</a:t>
            </a:r>
          </a:p>
          <a:p>
            <a:pPr lvl="1" eaLnBrk="1" hangingPunct="1"/>
            <a:r>
              <a:rPr lang="el-GR" altLang="el-GR" sz="2400" dirty="0" smtClean="0"/>
              <a:t>Ψυχιατρεία, φυλακές, στρατός</a:t>
            </a:r>
          </a:p>
          <a:p>
            <a:pPr lvl="1" eaLnBrk="1" hangingPunct="1"/>
            <a:r>
              <a:rPr lang="el-GR" altLang="el-GR" sz="2400" dirty="0" smtClean="0"/>
              <a:t>Κλειστά ιδρύματα, </a:t>
            </a:r>
            <a:r>
              <a:rPr lang="el-GR" altLang="el-GR" sz="2400" dirty="0" err="1" smtClean="0"/>
              <a:t>επανακοινωνικοποίηση</a:t>
            </a:r>
            <a:r>
              <a:rPr lang="el-GR" altLang="el-GR" sz="2400" dirty="0" smtClean="0"/>
              <a:t>, ταπείνωση, τελετές υποβιβασμού</a:t>
            </a:r>
          </a:p>
          <a:p>
            <a:pPr eaLnBrk="1" hangingPunct="1"/>
            <a:r>
              <a:rPr lang="el-GR" altLang="el-GR" sz="2400" dirty="0" smtClean="0"/>
              <a:t>Ωφελιμιστικές – σχηματίζονται για πρακτικούς σκοπούς</a:t>
            </a:r>
          </a:p>
        </p:txBody>
      </p:sp>
    </p:spTree>
    <p:extLst>
      <p:ext uri="{BB962C8B-B14F-4D97-AF65-F5344CB8AC3E}">
        <p14:creationId xmlns:p14="http://schemas.microsoft.com/office/powerpoint/2010/main" val="8275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Τυπικές Οργανώσεις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3/4</a:t>
            </a:r>
            <a:endParaRPr lang="en-US" altLang="el-GR" sz="3500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593647"/>
            <a:ext cx="8229600" cy="2246769"/>
          </a:xfrm>
          <a:noFill/>
        </p:spPr>
        <p:txBody>
          <a:bodyPr anchor="ctr">
            <a:spAutoFit/>
          </a:bodyPr>
          <a:lstStyle/>
          <a:p>
            <a:pPr marL="0" indent="0" eaLnBrk="1" hangingPunct="1">
              <a:buFont typeface="Symbol" pitchFamily="18" charset="2"/>
              <a:buNone/>
            </a:pPr>
            <a:r>
              <a:rPr lang="el-GR" altLang="el-GR" sz="2800" dirty="0" smtClean="0"/>
              <a:t>Η </a:t>
            </a:r>
            <a:r>
              <a:rPr lang="el-GR" altLang="el-GR" sz="2800" b="1" dirty="0" smtClean="0"/>
              <a:t>γραφειοκρατία </a:t>
            </a:r>
            <a:r>
              <a:rPr lang="el-GR" altLang="el-GR" sz="2800" dirty="0" smtClean="0"/>
              <a:t>είναι μια κοινωνική δομή που αποτελείται από μια ιεραρχία θέσεων και ρόλων, διέπεται από σαφείς κανόνες και διαδικασίες και βασίζεται στον καταμερισμό των λειτουργιών και της εξουσίας.</a:t>
            </a:r>
          </a:p>
        </p:txBody>
      </p:sp>
    </p:spTree>
    <p:extLst>
      <p:ext uri="{BB962C8B-B14F-4D97-AF65-F5344CB8AC3E}">
        <p14:creationId xmlns:p14="http://schemas.microsoft.com/office/powerpoint/2010/main" val="33928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Τυπικές Οργανώσεις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4/4</a:t>
            </a:r>
            <a:endParaRPr lang="en-US" altLang="el-GR" sz="3500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Γραφειοκρατία</a:t>
            </a:r>
            <a:endParaRPr lang="el-GR" altLang="el-GR" sz="2800" dirty="0" smtClean="0"/>
          </a:p>
          <a:p>
            <a:pPr eaLnBrk="1" hangingPunct="1"/>
            <a:r>
              <a:rPr lang="el-GR" altLang="el-GR" sz="2400" dirty="0" smtClean="0"/>
              <a:t>Οι πρώτες γραφειοκρατίες εδράζονταν στον </a:t>
            </a:r>
            <a:r>
              <a:rPr lang="el-GR" altLang="el-GR" sz="2400" dirty="0" err="1" smtClean="0"/>
              <a:t>πατρογονισμό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Η ανάπτυξη της γραφειοκρατίας ήρθε ως απάντηση στις επιταγές της βιομηχανικής κοινωνίας</a:t>
            </a:r>
          </a:p>
          <a:p>
            <a:pPr lvl="1" eaLnBrk="1" hangingPunct="1"/>
            <a:r>
              <a:rPr lang="el-GR" altLang="el-GR" sz="2200" dirty="0" smtClean="0"/>
              <a:t>Δομικές μονάδες και τμήματα</a:t>
            </a:r>
          </a:p>
          <a:p>
            <a:pPr lvl="1" eaLnBrk="1" hangingPunct="1"/>
            <a:r>
              <a:rPr lang="el-GR" altLang="el-GR" sz="2200" dirty="0" smtClean="0"/>
              <a:t>Συντονισμός και ενσωμάτωση των δραστηριοτήτων σε σύνολα</a:t>
            </a:r>
          </a:p>
          <a:p>
            <a:pPr lvl="1" eaLnBrk="1" hangingPunct="1"/>
            <a:r>
              <a:rPr lang="el-GR" altLang="el-GR" sz="2200" dirty="0" smtClean="0"/>
              <a:t>Σχεδιασμός και συντονισμός των δραστηριοτήτων</a:t>
            </a:r>
          </a:p>
          <a:p>
            <a:pPr lvl="1" eaLnBrk="1" hangingPunct="1"/>
            <a:r>
              <a:rPr lang="el-GR" altLang="el-GR" sz="2200" dirty="0" smtClean="0"/>
              <a:t>Έμφαση στη διαδικασία</a:t>
            </a:r>
          </a:p>
        </p:txBody>
      </p:sp>
    </p:spTree>
    <p:extLst>
      <p:ext uri="{BB962C8B-B14F-4D97-AF65-F5344CB8AC3E}">
        <p14:creationId xmlns:p14="http://schemas.microsoft.com/office/powerpoint/2010/main" val="42531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500" smtClean="0"/>
              <a:t>Χαρακτηριστικά των γραφειοκρατιών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l-GR" altLang="el-GR" sz="2800" dirty="0"/>
              <a:t>Σαφώς καθορισμένα καθήκοντα και υποχρεώσεις</a:t>
            </a:r>
            <a:endParaRPr lang="en-US" altLang="el-GR" sz="2800" dirty="0"/>
          </a:p>
          <a:p>
            <a:pPr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l-GR" altLang="el-GR" sz="2800" dirty="0"/>
              <a:t>Τα αξιώματα οργανώνονται ιεραρχικά</a:t>
            </a:r>
            <a:endParaRPr lang="en-US" altLang="el-GR" sz="2800" dirty="0"/>
          </a:p>
          <a:p>
            <a:pPr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l-GR" altLang="el-GR" sz="2800" dirty="0"/>
              <a:t>Ορθολογικό και ενιαίο σύστημα αφηρημένων κανόνων και κανονισμών</a:t>
            </a:r>
            <a:endParaRPr lang="en-US" altLang="el-GR" sz="2800" dirty="0"/>
          </a:p>
          <a:p>
            <a:pPr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l-GR" altLang="el-GR" sz="2800" dirty="0"/>
              <a:t>Η πλήρωση των θέσεων γίνεται με βάση την επάρκεια των υποψηφίων</a:t>
            </a:r>
            <a:endParaRPr lang="en-US" altLang="el-GR" sz="2800" dirty="0"/>
          </a:p>
          <a:p>
            <a:pPr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l-GR" altLang="el-GR" sz="2800" dirty="0"/>
              <a:t>Τα αξιώματα είναι ιδιοκτησία του οργανισμού και όχι των κατόχων τους</a:t>
            </a:r>
            <a:endParaRPr lang="en-US" altLang="el-GR" sz="2800" dirty="0"/>
          </a:p>
          <a:p>
            <a:pPr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l-GR" altLang="el-GR" sz="2800" dirty="0"/>
              <a:t>Η απασχόληση των οργανισμών έχει χαρακτήρα «σταδιοδρομίας»</a:t>
            </a:r>
          </a:p>
          <a:p>
            <a:pPr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l-GR" altLang="el-GR" sz="2800" dirty="0"/>
              <a:t>Εκτεταμένα και μόνιμα γραπτά αρχεία</a:t>
            </a:r>
          </a:p>
          <a:p>
            <a:pPr>
              <a:buClr>
                <a:schemeClr val="tx1"/>
              </a:buClr>
              <a:buFont typeface="Wingdings" pitchFamily="2" charset="2"/>
              <a:buAutoNum type="arabicPeriod"/>
            </a:pPr>
            <a:endParaRPr lang="en-US" altLang="el-GR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186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Τυπικές </a:t>
            </a:r>
            <a:r>
              <a:rPr lang="el-GR" altLang="el-GR" sz="3600" dirty="0" smtClean="0"/>
              <a:t>Οργανώσεις </a:t>
            </a:r>
            <a:r>
              <a:rPr lang="el-GR" altLang="el-GR" sz="3200" b="0" dirty="0" smtClean="0"/>
              <a:t>1/4</a:t>
            </a:r>
            <a:endParaRPr lang="en-US" altLang="el-GR" sz="3200" b="0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Προβλήματα της Γραφειοκρατίας</a:t>
            </a:r>
            <a:endParaRPr lang="el-GR" altLang="el-GR" sz="2800" dirty="0" smtClean="0"/>
          </a:p>
          <a:p>
            <a:pPr eaLnBrk="1" hangingPunct="1"/>
            <a:r>
              <a:rPr lang="el-GR" altLang="el-GR" sz="2400" dirty="0" smtClean="0"/>
              <a:t>Ο Σιδερένιος Νόμος της Ολιγαρχίας (</a:t>
            </a:r>
            <a:r>
              <a:rPr lang="en-US" altLang="el-GR" sz="2400" dirty="0" err="1" smtClean="0"/>
              <a:t>Michels</a:t>
            </a:r>
            <a:r>
              <a:rPr lang="el-GR" altLang="el-GR" sz="2400" dirty="0" smtClean="0"/>
              <a:t>)</a:t>
            </a:r>
          </a:p>
          <a:p>
            <a:pPr eaLnBrk="1" hangingPunct="1"/>
            <a:r>
              <a:rPr lang="el-GR" altLang="el-GR" sz="2400" dirty="0" smtClean="0"/>
              <a:t>Στις δυσλειτουργίες περιλαμβάνονται οι εξής:</a:t>
            </a:r>
          </a:p>
          <a:p>
            <a:pPr lvl="1" eaLnBrk="1" hangingPunct="1"/>
            <a:r>
              <a:rPr lang="el-GR" altLang="el-GR" sz="2200" dirty="0" smtClean="0"/>
              <a:t>Ο πελάτης δεν είναι η πρώτη προτεραιότητα</a:t>
            </a:r>
          </a:p>
          <a:p>
            <a:pPr lvl="1" eaLnBrk="1" hangingPunct="1"/>
            <a:r>
              <a:rPr lang="el-GR" altLang="el-GR" sz="2200" dirty="0" smtClean="0"/>
              <a:t>Αμείλικτη ανάπτυξη (πχ. η δημόσια διοίκηση στις ΗΠΑ)</a:t>
            </a:r>
          </a:p>
          <a:p>
            <a:pPr lvl="1" eaLnBrk="1" hangingPunct="1"/>
            <a:r>
              <a:rPr lang="el-GR" altLang="el-GR" sz="2200" dirty="0" smtClean="0"/>
              <a:t>Διδασκόμενη ανικανότητα</a:t>
            </a:r>
          </a:p>
          <a:p>
            <a:pPr eaLnBrk="1" hangingPunct="1"/>
            <a:r>
              <a:rPr lang="el-GR" altLang="el-GR" sz="2400" dirty="0" smtClean="0"/>
              <a:t>Η γραφειοκρατία είναι ένα Ιδεατό Μοντέλο</a:t>
            </a:r>
          </a:p>
          <a:p>
            <a:pPr lvl="1" eaLnBrk="1" hangingPunct="1"/>
            <a:r>
              <a:rPr lang="el-GR" altLang="el-GR" sz="2200" dirty="0" smtClean="0"/>
              <a:t>Άνθρωποι</a:t>
            </a:r>
          </a:p>
          <a:p>
            <a:pPr lvl="1" eaLnBrk="1" hangingPunct="1"/>
            <a:r>
              <a:rPr lang="el-GR" altLang="el-GR" sz="2200" dirty="0" smtClean="0"/>
              <a:t>Κοινωνικό πλαίσιο</a:t>
            </a:r>
          </a:p>
          <a:p>
            <a:pPr lvl="1" eaLnBrk="1" hangingPunct="1"/>
            <a:r>
              <a:rPr lang="el-GR" altLang="el-GR" sz="2200" dirty="0" smtClean="0"/>
              <a:t>Σχεδιασμένη για τον «μέσο» άνθρωπο</a:t>
            </a:r>
          </a:p>
          <a:p>
            <a:pPr lvl="1" eaLnBrk="1" hangingPunct="1"/>
            <a:r>
              <a:rPr lang="el-GR" altLang="el-GR" sz="2200" dirty="0" smtClean="0"/>
              <a:t>Ατελές μοντέλο</a:t>
            </a:r>
          </a:p>
        </p:txBody>
      </p:sp>
    </p:spTree>
    <p:extLst>
      <p:ext uri="{BB962C8B-B14F-4D97-AF65-F5344CB8AC3E}">
        <p14:creationId xmlns:p14="http://schemas.microsoft.com/office/powerpoint/2010/main" val="15420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Τυπικές Οργανώσεις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2/4</a:t>
            </a:r>
            <a:endParaRPr lang="en-US" altLang="el-GR" sz="3500" dirty="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Η Προσέγγιση των Συγκρούσεων</a:t>
            </a:r>
            <a:endParaRPr lang="el-GR" altLang="el-GR" sz="2800" dirty="0" smtClean="0"/>
          </a:p>
          <a:p>
            <a:pPr eaLnBrk="1" hangingPunct="1"/>
            <a:r>
              <a:rPr lang="el-GR" altLang="el-GR" sz="2400" dirty="0" smtClean="0"/>
              <a:t>Οι στόχοι των οργανώσεων υπηρετούν αυτούς που κατέχουν την εξουσία</a:t>
            </a:r>
          </a:p>
          <a:p>
            <a:pPr eaLnBrk="1" hangingPunct="1"/>
            <a:r>
              <a:rPr lang="el-GR" altLang="el-GR" sz="2400" dirty="0" smtClean="0"/>
              <a:t>Μαρξ: το σύγχρονο εργοστάσιο είναι ένα δεσποτικό καθεστώς</a:t>
            </a:r>
          </a:p>
          <a:p>
            <a:pPr eaLnBrk="1" hangingPunct="1"/>
            <a:r>
              <a:rPr lang="en-US" altLang="el-GR" sz="2400" dirty="0" smtClean="0"/>
              <a:t>Stone</a:t>
            </a:r>
            <a:r>
              <a:rPr lang="el-GR" altLang="el-GR" sz="2400" dirty="0" smtClean="0"/>
              <a:t>: το εργοστάσιο είναι φτιαγμένο έτσι ώστε να απομονώνονται οι εργάτες, να διασπάται η δύναμη των ειδικευμένων τεχνιτών και να υπονομεύεται το συνδικαλιστικό κίνημα</a:t>
            </a:r>
          </a:p>
          <a:p>
            <a:pPr eaLnBrk="1" hangingPunct="1"/>
            <a:r>
              <a:rPr lang="el-GR" altLang="el-GR" sz="2400" dirty="0" smtClean="0"/>
              <a:t>Οι συλλογικές – δημοκρατικές οργανώσεις εστιάζουν σε προϊόντα που έχουν κοινωνική αξία</a:t>
            </a:r>
          </a:p>
        </p:txBody>
      </p:sp>
    </p:spTree>
    <p:extLst>
      <p:ext uri="{BB962C8B-B14F-4D97-AF65-F5344CB8AC3E}">
        <p14:creationId xmlns:p14="http://schemas.microsoft.com/office/powerpoint/2010/main" val="11357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ενότητα βασίζεται στο βιβλίο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0667"/>
            <a:ext cx="3528392" cy="51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54" y="3861048"/>
            <a:ext cx="3563888" cy="144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0" y="2204292"/>
            <a:ext cx="3563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  <a:hlinkClick r:id="rId4"/>
              </a:rPr>
              <a:t>Κοινωνιολογία, Οι Βασικές Έννοιες, </a:t>
            </a:r>
            <a:r>
              <a:rPr lang="el-GR" dirty="0" err="1">
                <a:latin typeface="+mn-lt"/>
                <a:hlinkClick r:id="rId4"/>
              </a:rPr>
              <a:t>Michael</a:t>
            </a:r>
            <a:r>
              <a:rPr lang="el-GR" dirty="0">
                <a:latin typeface="+mn-lt"/>
                <a:hlinkClick r:id="rId4"/>
              </a:rPr>
              <a:t> </a:t>
            </a:r>
            <a:r>
              <a:rPr lang="el-GR" dirty="0" err="1">
                <a:latin typeface="+mn-lt"/>
                <a:hlinkClick r:id="rId4"/>
              </a:rPr>
              <a:t>Hughes</a:t>
            </a:r>
            <a:r>
              <a:rPr lang="el-GR" dirty="0">
                <a:latin typeface="+mn-lt"/>
                <a:hlinkClick r:id="rId4"/>
              </a:rPr>
              <a:t>, </a:t>
            </a:r>
            <a:r>
              <a:rPr lang="el-GR" dirty="0" err="1">
                <a:latin typeface="+mn-lt"/>
                <a:hlinkClick r:id="rId4"/>
              </a:rPr>
              <a:t>Carolyn</a:t>
            </a:r>
            <a:r>
              <a:rPr lang="el-GR" dirty="0">
                <a:latin typeface="+mn-lt"/>
                <a:hlinkClick r:id="rId4"/>
              </a:rPr>
              <a:t> J. </a:t>
            </a:r>
            <a:r>
              <a:rPr lang="el-GR" dirty="0" err="1">
                <a:latin typeface="+mn-lt"/>
                <a:hlinkClick r:id="rId4"/>
              </a:rPr>
              <a:t>Kroehler</a:t>
            </a:r>
            <a:r>
              <a:rPr lang="el-GR" dirty="0">
                <a:latin typeface="+mn-lt"/>
                <a:hlinkClick r:id="rId4"/>
              </a:rPr>
              <a:t>, Εισαγωγή και επιστημονική επιμέλεια Θεόδωρος </a:t>
            </a:r>
            <a:r>
              <a:rPr lang="el-GR" dirty="0" err="1">
                <a:latin typeface="+mn-lt"/>
                <a:hlinkClick r:id="rId4"/>
              </a:rPr>
              <a:t>Ιωσηφίδης</a:t>
            </a:r>
            <a:r>
              <a:rPr lang="el-GR" dirty="0">
                <a:latin typeface="+mn-lt"/>
                <a:hlinkClick r:id="rId4"/>
              </a:rPr>
              <a:t>, Εκδόσεις Κριτική, 2007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61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Τυπικές Οργανώσεις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3/4</a:t>
            </a:r>
            <a:endParaRPr lang="en-US" altLang="el-GR" sz="3500" dirty="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Η Προσέγγιση της Συμβολικής </a:t>
            </a:r>
            <a:r>
              <a:rPr lang="el-GR" altLang="el-GR" sz="2800" b="1" dirty="0" err="1" smtClean="0"/>
              <a:t>Διαντίδρασης</a:t>
            </a:r>
            <a:endParaRPr lang="el-GR" altLang="el-GR" sz="2800" dirty="0" smtClean="0"/>
          </a:p>
          <a:p>
            <a:pPr eaLnBrk="1" hangingPunct="1"/>
            <a:r>
              <a:rPr lang="el-GR" altLang="el-GR" sz="2400" dirty="0" smtClean="0"/>
              <a:t>Οι άνθρωποι είναι ενεργοί φορείς</a:t>
            </a:r>
          </a:p>
          <a:p>
            <a:pPr eaLnBrk="1" hangingPunct="1"/>
            <a:r>
              <a:rPr lang="el-GR" altLang="el-GR" sz="2400" dirty="0" smtClean="0"/>
              <a:t>Οι οργανώσεις θέτουν απλώς το ευρύτερο πλαίσιο</a:t>
            </a:r>
          </a:p>
          <a:p>
            <a:pPr eaLnBrk="1" hangingPunct="1"/>
            <a:r>
              <a:rPr lang="el-GR" altLang="el-GR" sz="2400" dirty="0" smtClean="0"/>
              <a:t>Κλασική έρευνα του </a:t>
            </a:r>
            <a:r>
              <a:rPr lang="en-US" altLang="el-GR" sz="2400" dirty="0" smtClean="0"/>
              <a:t>Strauss</a:t>
            </a:r>
            <a:r>
              <a:rPr lang="el-GR" altLang="el-GR" sz="2400" dirty="0" smtClean="0"/>
              <a:t> (1964)</a:t>
            </a:r>
          </a:p>
          <a:p>
            <a:pPr lvl="1" eaLnBrk="1" hangingPunct="1"/>
            <a:r>
              <a:rPr lang="el-GR" altLang="el-GR" sz="2200" dirty="0" smtClean="0"/>
              <a:t>Ψυχιατρικές κλινικές της περιοχής του Σικάγο</a:t>
            </a:r>
          </a:p>
          <a:p>
            <a:pPr lvl="1" eaLnBrk="1" hangingPunct="1"/>
            <a:r>
              <a:rPr lang="el-GR" altLang="el-GR" sz="2200" dirty="0" smtClean="0"/>
              <a:t>Διαπραγματευόμενη τάξη</a:t>
            </a:r>
          </a:p>
          <a:p>
            <a:pPr lvl="1" eaLnBrk="1" hangingPunct="1"/>
            <a:r>
              <a:rPr lang="el-GR" altLang="el-GR" sz="2200" dirty="0" smtClean="0"/>
              <a:t>Εντυπώσεις και πραγματικότητα</a:t>
            </a:r>
          </a:p>
          <a:p>
            <a:pPr eaLnBrk="1" hangingPunct="1"/>
            <a:r>
              <a:rPr lang="el-GR" altLang="el-GR" sz="2400" dirty="0" smtClean="0"/>
              <a:t>Η εφαρμογή της </a:t>
            </a:r>
            <a:r>
              <a:rPr lang="el-GR" altLang="el-GR" sz="2400" dirty="0" err="1" smtClean="0"/>
              <a:t>εθνομεθοδολογίας</a:t>
            </a:r>
            <a:r>
              <a:rPr lang="el-GR" altLang="el-GR" sz="2400" dirty="0" smtClean="0"/>
              <a:t> από τον </a:t>
            </a:r>
            <a:r>
              <a:rPr lang="en-US" altLang="el-GR" sz="2400" dirty="0" smtClean="0"/>
              <a:t>Zimmerman</a:t>
            </a: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7889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Τυπικές </a:t>
            </a:r>
            <a:r>
              <a:rPr lang="el-GR" altLang="el-GR" sz="3600">
                <a:solidFill>
                  <a:prstClr val="black"/>
                </a:solidFill>
              </a:rPr>
              <a:t>Οργανώσεις </a:t>
            </a:r>
            <a:r>
              <a:rPr lang="el-GR" altLang="el-GR" sz="3200" b="0" smtClean="0">
                <a:solidFill>
                  <a:prstClr val="black"/>
                </a:solidFill>
              </a:rPr>
              <a:t>4/4</a:t>
            </a:r>
            <a:endParaRPr lang="en-US" altLang="el-GR" sz="3500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53308"/>
            <a:ext cx="8229600" cy="4727448"/>
          </a:xfrm>
          <a:noFill/>
        </p:spPr>
        <p:txBody>
          <a:bodyPr anchor="ctr">
            <a:spAutoFit/>
          </a:bodyPr>
          <a:lstStyle/>
          <a:p>
            <a:pPr marL="0" indent="0"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Δίνοντας πιο Ανθρώπινο Πρόσωπο στις Γραφειοκρατίες</a:t>
            </a:r>
            <a:endParaRPr lang="el-GR" altLang="el-GR" sz="2800" dirty="0" smtClean="0"/>
          </a:p>
          <a:p>
            <a:pPr eaLnBrk="1" hangingPunct="1"/>
            <a:r>
              <a:rPr lang="el-GR" altLang="el-GR" sz="2400" dirty="0" smtClean="0"/>
              <a:t>Συμμετοχή των εργαζομένων </a:t>
            </a:r>
          </a:p>
          <a:p>
            <a:pPr lvl="1" eaLnBrk="1" hangingPunct="1"/>
            <a:r>
              <a:rPr lang="el-GR" altLang="el-GR" sz="2200" dirty="0" smtClean="0"/>
              <a:t>Συμμετοχική διοίκηση</a:t>
            </a:r>
          </a:p>
          <a:p>
            <a:pPr lvl="1" eaLnBrk="1" hangingPunct="1"/>
            <a:r>
              <a:rPr lang="el-GR" altLang="el-GR" sz="2200" dirty="0" smtClean="0"/>
              <a:t>Αυτόνομες ομάδες εργασίας</a:t>
            </a:r>
          </a:p>
          <a:p>
            <a:pPr lvl="1" eaLnBrk="1" hangingPunct="1"/>
            <a:r>
              <a:rPr lang="el-GR" altLang="el-GR" sz="2200" dirty="0" smtClean="0"/>
              <a:t>Μη ιεραρχημένη – διαβαθμισμένη εργασία (“</a:t>
            </a:r>
            <a:r>
              <a:rPr lang="en-US" altLang="el-GR" sz="2200" dirty="0" smtClean="0"/>
              <a:t>no collar</a:t>
            </a:r>
            <a:r>
              <a:rPr lang="el-GR" altLang="el-GR" sz="2200" dirty="0" smtClean="0"/>
              <a:t>” </a:t>
            </a:r>
            <a:r>
              <a:rPr lang="en-US" altLang="el-GR" sz="2200" dirty="0" smtClean="0"/>
              <a:t>approach</a:t>
            </a:r>
            <a:r>
              <a:rPr lang="el-GR" altLang="el-GR" sz="2200" dirty="0" smtClean="0"/>
              <a:t>)</a:t>
            </a:r>
          </a:p>
          <a:p>
            <a:pPr eaLnBrk="1" hangingPunct="1"/>
            <a:r>
              <a:rPr lang="el-GR" altLang="el-GR" sz="2400" dirty="0" smtClean="0"/>
              <a:t>Εναλλακτικά σχέδια – χρονοδιαγράμματα εργασίας</a:t>
            </a:r>
          </a:p>
          <a:p>
            <a:pPr eaLnBrk="1" hangingPunct="1"/>
            <a:r>
              <a:rPr lang="el-GR" altLang="el-GR" sz="2400" dirty="0" smtClean="0"/>
              <a:t>Εικονικά γραφεία</a:t>
            </a:r>
          </a:p>
          <a:p>
            <a:pPr eaLnBrk="1" hangingPunct="1"/>
            <a:r>
              <a:rPr lang="el-GR" altLang="el-GR" sz="2400" dirty="0" smtClean="0"/>
              <a:t>Εξειδικευμένα προνόμια</a:t>
            </a:r>
          </a:p>
          <a:p>
            <a:pPr eaLnBrk="1" hangingPunct="1"/>
            <a:r>
              <a:rPr lang="el-GR" altLang="el-GR" sz="2400" dirty="0" smtClean="0"/>
              <a:t>Προγράμματα κατοχής μετοχών από τους εργαζομένους</a:t>
            </a:r>
          </a:p>
        </p:txBody>
      </p:sp>
    </p:spTree>
    <p:extLst>
      <p:ext uri="{BB962C8B-B14F-4D97-AF65-F5344CB8AC3E}">
        <p14:creationId xmlns:p14="http://schemas.microsoft.com/office/powerpoint/2010/main" val="20019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</a:t>
            </a:r>
            <a:r>
              <a:rPr lang="el-GR" sz="2000" dirty="0" err="1"/>
              <a:t>Γούγα</a:t>
            </a:r>
            <a:r>
              <a:rPr lang="el-GR" sz="2000" dirty="0"/>
              <a:t> </a:t>
            </a:r>
            <a:r>
              <a:rPr lang="el-GR" sz="2000" dirty="0" err="1"/>
              <a:t>Ανθούλη</a:t>
            </a:r>
            <a:r>
              <a:rPr lang="el-GR" sz="2000" dirty="0"/>
              <a:t> 2014. Γεωργία </a:t>
            </a:r>
            <a:r>
              <a:rPr lang="el-GR" sz="2000" dirty="0" err="1"/>
              <a:t>Γούγα</a:t>
            </a:r>
            <a:r>
              <a:rPr lang="el-GR" sz="2000" dirty="0"/>
              <a:t>. «Γενική Κοινωνιολογία. Ενότητα 3: Κοινωνικές Ομάδες και Τυπικές </a:t>
            </a:r>
            <a:r>
              <a:rPr lang="el-GR" sz="2000" dirty="0" smtClean="0"/>
              <a:t>Οργανώσεις.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573016"/>
            <a:ext cx="9036496" cy="32849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Κοινωνιολογία, Οι Βασικές Έννοιες, </a:t>
            </a:r>
            <a:r>
              <a:rPr lang="el-GR" sz="2000" dirty="0" err="1"/>
              <a:t>Michael</a:t>
            </a:r>
            <a:r>
              <a:rPr lang="el-GR" sz="2000" dirty="0"/>
              <a:t> </a:t>
            </a:r>
            <a:r>
              <a:rPr lang="el-GR" sz="2000" dirty="0" err="1"/>
              <a:t>Hughes</a:t>
            </a:r>
            <a:r>
              <a:rPr lang="el-GR" sz="2000" dirty="0"/>
              <a:t>, </a:t>
            </a:r>
            <a:r>
              <a:rPr lang="el-GR" sz="2000" dirty="0" err="1"/>
              <a:t>Carolyn</a:t>
            </a:r>
            <a:r>
              <a:rPr lang="el-GR" sz="2000" dirty="0"/>
              <a:t> J. </a:t>
            </a:r>
            <a:r>
              <a:rPr lang="el-GR" sz="2000" dirty="0" err="1"/>
              <a:t>Kroehler</a:t>
            </a:r>
            <a:r>
              <a:rPr lang="el-GR" sz="2000" dirty="0"/>
              <a:t>, Εισαγωγή και επιστημονική επιμέλεια Θεόδωρος </a:t>
            </a:r>
            <a:r>
              <a:rPr lang="el-GR" sz="2000" dirty="0" err="1"/>
              <a:t>Ιωσηφίδης</a:t>
            </a:r>
            <a:r>
              <a:rPr lang="el-GR" sz="2000" dirty="0"/>
              <a:t>, Εκδόσεις Κριτική, 2007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/>
              <a:t>Περιεχόμενα</a:t>
            </a:r>
            <a:endParaRPr lang="en-US" altLang="el-GR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Κοινωνικές Ομάδες και Τυπικές Οργανώσεις</a:t>
            </a:r>
          </a:p>
          <a:p>
            <a:r>
              <a:rPr lang="el-GR" sz="2800" dirty="0"/>
              <a:t>Ομαδικές Σχέσεις</a:t>
            </a:r>
          </a:p>
          <a:p>
            <a:r>
              <a:rPr lang="el-GR" sz="2800" dirty="0"/>
              <a:t>Δυναμική των Ομάδων</a:t>
            </a:r>
          </a:p>
          <a:p>
            <a:r>
              <a:rPr lang="el-GR" sz="2800" dirty="0"/>
              <a:t>Τυπικές Οργανώσεις</a:t>
            </a:r>
          </a:p>
          <a:p>
            <a:endParaRPr lang="el-GR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021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eaLnBrk="1" hangingPunct="1"/>
            <a:r>
              <a:rPr lang="el-GR" altLang="el-GR" sz="3600" dirty="0" smtClean="0"/>
              <a:t>Κοινωνικές Ομάδες και Τυπικές Οργανώσεις</a:t>
            </a:r>
            <a:endParaRPr lang="en-US" altLang="el-GR" sz="3600" dirty="0" smtClean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anchor="ctr">
            <a:spAutoFit/>
          </a:bodyPr>
          <a:lstStyle/>
          <a:p>
            <a:pPr eaLnBrk="1" hangingPunct="1"/>
            <a:r>
              <a:rPr lang="el-GR" altLang="el-GR" sz="2600" dirty="0" smtClean="0"/>
              <a:t>Η επικίνδυνη </a:t>
            </a:r>
            <a:r>
              <a:rPr lang="el-GR" altLang="el-GR" sz="2600" dirty="0" err="1" smtClean="0"/>
              <a:t>οδηγική</a:t>
            </a:r>
            <a:r>
              <a:rPr lang="el-GR" altLang="el-GR" sz="2600" dirty="0" smtClean="0"/>
              <a:t> συμπεριφορά «σχετίζεται άμεσα με την παρουσία </a:t>
            </a:r>
            <a:r>
              <a:rPr lang="el-GR" altLang="el-GR" sz="2600" dirty="0" err="1" smtClean="0"/>
              <a:t>συνομιλήκων</a:t>
            </a:r>
            <a:r>
              <a:rPr lang="el-GR" altLang="el-GR" sz="2600" dirty="0" smtClean="0"/>
              <a:t>»</a:t>
            </a:r>
          </a:p>
          <a:p>
            <a:pPr eaLnBrk="1" hangingPunct="1"/>
            <a:r>
              <a:rPr lang="el-GR" altLang="el-GR" sz="2600" b="1" dirty="0" smtClean="0"/>
              <a:t>Ομάδα – </a:t>
            </a:r>
            <a:r>
              <a:rPr lang="el-GR" altLang="el-GR" sz="2600" dirty="0" smtClean="0"/>
              <a:t>ένα σύνολο δύο ή περισσότερων ατόμων, που συνδέονται μεταξύ τους με σταθερούς δεσμούς κοινωνικής </a:t>
            </a:r>
            <a:r>
              <a:rPr lang="el-GR" altLang="el-GR" sz="2600" dirty="0" err="1" smtClean="0"/>
              <a:t>διαντίδρασης</a:t>
            </a:r>
            <a:r>
              <a:rPr lang="el-GR" altLang="el-GR" sz="2600" dirty="0" smtClean="0"/>
              <a:t> και μοιράζονται ένα αίσθημα ενότητας</a:t>
            </a:r>
          </a:p>
          <a:p>
            <a:pPr eaLnBrk="1" hangingPunct="1"/>
            <a:r>
              <a:rPr lang="el-GR" altLang="el-GR" sz="2600" dirty="0" smtClean="0"/>
              <a:t>Οι ομάδες αποκτούν πραγματική υπόσταση επειδή τις αντιμετωπίζουμε εμείς σαν να ήταν υπαρκτές και πραγματικές</a:t>
            </a:r>
          </a:p>
        </p:txBody>
      </p:sp>
    </p:spTree>
    <p:extLst>
      <p:ext uri="{BB962C8B-B14F-4D97-AF65-F5344CB8AC3E}">
        <p14:creationId xmlns:p14="http://schemas.microsoft.com/office/powerpoint/2010/main" val="8080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Ομαδικές </a:t>
            </a:r>
            <a:r>
              <a:rPr lang="el-GR" altLang="el-GR" sz="3600" dirty="0" smtClean="0"/>
              <a:t>Σχέσεις </a:t>
            </a:r>
            <a:r>
              <a:rPr lang="el-GR" altLang="el-GR" sz="3200" b="0" dirty="0" smtClean="0"/>
              <a:t>1/3</a:t>
            </a:r>
            <a:endParaRPr lang="en-US" altLang="el-GR" sz="3200" b="0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Πρωτογενείς και Δευτερογενείς Ομάδες</a:t>
            </a:r>
            <a:endParaRPr lang="el-GR" altLang="el-GR" sz="2800" dirty="0" smtClean="0"/>
          </a:p>
          <a:p>
            <a:pPr eaLnBrk="1" hangingPunct="1"/>
            <a:r>
              <a:rPr lang="el-GR" altLang="el-GR" sz="2400" b="1" dirty="0" smtClean="0"/>
              <a:t>Πρωτογενής ομάδα – </a:t>
            </a:r>
            <a:r>
              <a:rPr lang="el-GR" altLang="el-GR" sz="2400" dirty="0" smtClean="0"/>
              <a:t>ολιγομελής, άμεση, άτυπη, </a:t>
            </a:r>
            <a:r>
              <a:rPr lang="el-GR" altLang="el-GR" sz="2400" dirty="0" err="1" smtClean="0"/>
              <a:t>διαντιδραστική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Καίριος ρόλος στη διαδικασία της κοινωνικοποίησης</a:t>
            </a:r>
          </a:p>
          <a:p>
            <a:pPr eaLnBrk="1" hangingPunct="1"/>
            <a:r>
              <a:rPr lang="el-GR" altLang="el-GR" sz="2400" dirty="0" smtClean="0"/>
              <a:t>Ικανοποιούν τις περισσότερες προσωπικές μας ανάγκες</a:t>
            </a:r>
          </a:p>
          <a:p>
            <a:pPr eaLnBrk="1" hangingPunct="1"/>
            <a:r>
              <a:rPr lang="el-GR" altLang="el-GR" sz="2400" i="1" dirty="0" smtClean="0"/>
              <a:t>Παράδειγμα: </a:t>
            </a:r>
            <a:r>
              <a:rPr lang="el-GR" altLang="el-GR" sz="2400" dirty="0" smtClean="0"/>
              <a:t>Γερμανική Βέρμαχτ</a:t>
            </a:r>
          </a:p>
          <a:p>
            <a:pPr eaLnBrk="1" hangingPunct="1"/>
            <a:r>
              <a:rPr lang="el-GR" altLang="el-GR" sz="2400" b="1" dirty="0" smtClean="0"/>
              <a:t>Δευτερογενής ομάδα – </a:t>
            </a:r>
            <a:r>
              <a:rPr lang="el-GR" altLang="el-GR" sz="2400" dirty="0" smtClean="0"/>
              <a:t>2 ή περισσότεροι άνθρωποι. Απρόσωπη. Τα μέλη της βρέθηκαν μαζί για κάποιον συγκεκριμένο πρακτικό σκοπό</a:t>
            </a:r>
          </a:p>
        </p:txBody>
      </p:sp>
    </p:spTree>
    <p:extLst>
      <p:ext uri="{BB962C8B-B14F-4D97-AF65-F5344CB8AC3E}">
        <p14:creationId xmlns:p14="http://schemas.microsoft.com/office/powerpoint/2010/main" val="889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/>
              <a:t>Ομαδικές Σχέσεις </a:t>
            </a:r>
            <a:r>
              <a:rPr lang="el-GR" altLang="el-GR" sz="3200" b="0" dirty="0" smtClean="0"/>
              <a:t>2/3</a:t>
            </a:r>
            <a:endParaRPr lang="en-US" altLang="el-GR" sz="3600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74962"/>
            <a:ext cx="8229600" cy="3884140"/>
          </a:xfrm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Έσω-ομάδες και Έξω-ομάδες</a:t>
            </a:r>
            <a:endParaRPr lang="el-GR" altLang="el-GR" sz="2800" dirty="0" smtClean="0"/>
          </a:p>
          <a:p>
            <a:pPr eaLnBrk="1" hangingPunct="1"/>
            <a:r>
              <a:rPr lang="el-GR" altLang="el-GR" sz="2800" b="1" dirty="0" smtClean="0"/>
              <a:t>Έσω-ομάδα – </a:t>
            </a:r>
            <a:r>
              <a:rPr lang="el-GR" altLang="el-GR" sz="2800" dirty="0" smtClean="0"/>
              <a:t>μια ομάδα με την οποία ταυτιζόμαστε και στην οποία ανήκουμε</a:t>
            </a:r>
          </a:p>
          <a:p>
            <a:pPr eaLnBrk="1" hangingPunct="1"/>
            <a:r>
              <a:rPr lang="el-GR" altLang="el-GR" sz="2800" dirty="0" smtClean="0"/>
              <a:t>Μας παρέχει τις κοινωνικές μας ταυτότητες</a:t>
            </a:r>
          </a:p>
          <a:p>
            <a:pPr eaLnBrk="1" hangingPunct="1"/>
            <a:r>
              <a:rPr lang="el-GR" altLang="el-GR" sz="2800" b="1" dirty="0" smtClean="0"/>
              <a:t>Έξω-ομάδα – </a:t>
            </a:r>
            <a:r>
              <a:rPr lang="el-GR" altLang="el-GR" sz="2800" dirty="0" smtClean="0"/>
              <a:t>μια ομάδα με την οποία δεν ταυτιζόμαστε και στην οποία δεν ανήκουμε</a:t>
            </a:r>
          </a:p>
          <a:p>
            <a:pPr eaLnBrk="1" hangingPunct="1"/>
            <a:r>
              <a:rPr lang="el-GR" altLang="el-GR" sz="2800" i="1" dirty="0" smtClean="0"/>
              <a:t>Όρια – </a:t>
            </a:r>
            <a:r>
              <a:rPr lang="el-GR" altLang="el-GR" sz="2800" dirty="0" smtClean="0"/>
              <a:t>ασυνέχειες στην κοινωνική </a:t>
            </a:r>
            <a:r>
              <a:rPr lang="el-GR" altLang="el-GR" sz="2800" dirty="0" err="1" smtClean="0"/>
              <a:t>διαντίδραση</a:t>
            </a:r>
            <a:r>
              <a:rPr lang="el-GR" altLang="el-GR" sz="2800" dirty="0" smtClean="0"/>
              <a:t> που μεγεθύνονται από τον ανταγωνισμό</a:t>
            </a:r>
          </a:p>
        </p:txBody>
      </p:sp>
    </p:spTree>
    <p:extLst>
      <p:ext uri="{BB962C8B-B14F-4D97-AF65-F5344CB8AC3E}">
        <p14:creationId xmlns:p14="http://schemas.microsoft.com/office/powerpoint/2010/main" val="12148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/>
              <a:t>Ομαδικές Σχέσεις </a:t>
            </a:r>
            <a:r>
              <a:rPr lang="el-GR" altLang="el-GR" sz="3200" b="0" dirty="0" smtClean="0"/>
              <a:t>3/3</a:t>
            </a:r>
            <a:endParaRPr lang="en-US" altLang="el-GR" sz="3600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9518"/>
            <a:ext cx="8229600" cy="4315027"/>
          </a:xfrm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Ομάδες Αναφοράς</a:t>
            </a:r>
            <a:endParaRPr lang="el-GR" altLang="el-GR" sz="2800" dirty="0" smtClean="0"/>
          </a:p>
          <a:p>
            <a:pPr eaLnBrk="1" hangingPunct="1"/>
            <a:r>
              <a:rPr lang="el-GR" altLang="el-GR" sz="2800" b="1" dirty="0" smtClean="0"/>
              <a:t>Ομάδες αναφοράς – </a:t>
            </a:r>
            <a:r>
              <a:rPr lang="el-GR" altLang="el-GR" sz="2800" dirty="0" smtClean="0"/>
              <a:t>κοινωνικές μονάδες τις οποίες χρησιμοποιούμε για να αξιολογήσουμε και να διαμορφώσουμε τις στάσεις, τα συναισθήματα και τις πράξεις μας</a:t>
            </a:r>
          </a:p>
          <a:p>
            <a:pPr eaLnBrk="1" hangingPunct="1"/>
            <a:r>
              <a:rPr lang="el-GR" altLang="el-GR" sz="2800" dirty="0" smtClean="0"/>
              <a:t>Δεν είναι απαραίτητο να ανήκουμε στην ομάδα αναφοράς μας</a:t>
            </a:r>
          </a:p>
          <a:p>
            <a:pPr eaLnBrk="1" hangingPunct="1"/>
            <a:r>
              <a:rPr lang="el-GR" altLang="el-GR" sz="2800" dirty="0" smtClean="0"/>
              <a:t>Επιτελεί κανονιστικές και συγκριτικές λειτουργίες</a:t>
            </a:r>
          </a:p>
          <a:p>
            <a:pPr eaLnBrk="1" hangingPunct="1"/>
            <a:r>
              <a:rPr lang="el-GR" altLang="el-GR" sz="2800" i="1" dirty="0" smtClean="0"/>
              <a:t>Σχετική αποστέρηση</a:t>
            </a: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4965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Δυναμική των </a:t>
            </a:r>
            <a:r>
              <a:rPr lang="el-GR" altLang="el-GR" sz="3600" dirty="0" smtClean="0"/>
              <a:t>Ομάδων </a:t>
            </a:r>
            <a:r>
              <a:rPr lang="el-GR" altLang="el-GR" sz="3200" b="0" dirty="0" smtClean="0"/>
              <a:t>1/5</a:t>
            </a:r>
            <a:endParaRPr lang="en-US" altLang="el-GR" sz="3200" b="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93428"/>
            <a:ext cx="8229600" cy="3847207"/>
          </a:xfrm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Μέγεθος της Ομάδας</a:t>
            </a:r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Δυάδες</a:t>
            </a:r>
          </a:p>
          <a:p>
            <a:pPr lvl="1" eaLnBrk="1" hangingPunct="1"/>
            <a:r>
              <a:rPr lang="el-GR" altLang="el-GR" sz="2400" dirty="0" smtClean="0"/>
              <a:t>Οι πιο έντονες και σημαντικές διαπροσωπικές σχέσεις</a:t>
            </a:r>
          </a:p>
          <a:p>
            <a:pPr lvl="1" eaLnBrk="1" hangingPunct="1"/>
            <a:r>
              <a:rPr lang="el-GR" altLang="el-GR" sz="2400" dirty="0" smtClean="0"/>
              <a:t>Εύθραυστες ισορροπίες ανάμεσα στα δύο μέρη</a:t>
            </a:r>
          </a:p>
          <a:p>
            <a:pPr eaLnBrk="1" hangingPunct="1"/>
            <a:r>
              <a:rPr lang="el-GR" altLang="el-GR" sz="2800" dirty="0" smtClean="0"/>
              <a:t>Τριάδες</a:t>
            </a:r>
          </a:p>
          <a:p>
            <a:pPr lvl="1" eaLnBrk="1" hangingPunct="1"/>
            <a:r>
              <a:rPr lang="el-GR" altLang="el-GR" sz="2400" dirty="0" smtClean="0"/>
              <a:t>Η πιο κρίσιμη μεταβολή μεγέθους</a:t>
            </a:r>
          </a:p>
          <a:p>
            <a:pPr eaLnBrk="1" hangingPunct="1"/>
            <a:r>
              <a:rPr lang="el-GR" altLang="el-GR" sz="2800" dirty="0" smtClean="0"/>
              <a:t>Πεντάδες</a:t>
            </a:r>
          </a:p>
          <a:p>
            <a:pPr lvl="1" eaLnBrk="1" hangingPunct="1"/>
            <a:r>
              <a:rPr lang="el-GR" altLang="el-GR" sz="2400" dirty="0" smtClean="0"/>
              <a:t>Το ιδανικό μέγεθος μιας ομάδας για τη λήψη αποφάσεων</a:t>
            </a:r>
          </a:p>
        </p:txBody>
      </p:sp>
    </p:spTree>
    <p:extLst>
      <p:ext uri="{BB962C8B-B14F-4D97-AF65-F5344CB8AC3E}">
        <p14:creationId xmlns:p14="http://schemas.microsoft.com/office/powerpoint/2010/main" val="29918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Δυναμική των Ομάδων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2/5</a:t>
            </a:r>
            <a:endParaRPr lang="en-US" altLang="el-GR" sz="360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90405"/>
            <a:ext cx="8229600" cy="3453253"/>
          </a:xfrm>
          <a:noFill/>
        </p:spPr>
        <p:txBody>
          <a:bodyPr anchor="ctr">
            <a:sp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Ηγεσία</a:t>
            </a:r>
            <a:endParaRPr lang="el-GR" altLang="el-GR" dirty="0" smtClean="0"/>
          </a:p>
          <a:p>
            <a:pPr eaLnBrk="1" hangingPunct="1"/>
            <a:r>
              <a:rPr lang="el-GR" altLang="el-GR" sz="2800" i="1" dirty="0" smtClean="0"/>
              <a:t>Ηγέτες </a:t>
            </a:r>
            <a:r>
              <a:rPr lang="el-GR" altLang="el-GR" sz="2800" dirty="0" smtClean="0"/>
              <a:t>είναι τα μέλη των ομάδων που ασκούν μεγαλύτερη επιρροή από τα άλλα μέλη</a:t>
            </a:r>
          </a:p>
          <a:p>
            <a:pPr eaLnBrk="1" hangingPunct="1"/>
            <a:r>
              <a:rPr lang="el-GR" altLang="el-GR" sz="2800" dirty="0" smtClean="0"/>
              <a:t>Εμπειρογνώμονας </a:t>
            </a:r>
          </a:p>
          <a:p>
            <a:pPr eaLnBrk="1" hangingPunct="1"/>
            <a:r>
              <a:rPr lang="el-GR" altLang="el-GR" sz="2800" dirty="0" err="1" smtClean="0"/>
              <a:t>Κοινωνικοσυναισθηματικός</a:t>
            </a:r>
            <a:r>
              <a:rPr lang="el-GR" altLang="el-GR" sz="2800" dirty="0" smtClean="0"/>
              <a:t> ηγέτης</a:t>
            </a:r>
          </a:p>
          <a:p>
            <a:pPr eaLnBrk="1" hangingPunct="1"/>
            <a:r>
              <a:rPr lang="el-GR" altLang="el-GR" sz="2800" dirty="0" smtClean="0"/>
              <a:t>Στυλ ηγεσίας: αυταρχικό, δημοκρατικό, ελεύθερου προσανατολισμού, μικτό</a:t>
            </a:r>
          </a:p>
        </p:txBody>
      </p:sp>
    </p:spTree>
    <p:extLst>
      <p:ext uri="{BB962C8B-B14F-4D97-AF65-F5344CB8AC3E}">
        <p14:creationId xmlns:p14="http://schemas.microsoft.com/office/powerpoint/2010/main" val="4272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ed8701f5d4b797bebec947d0c336de93319c51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1483</Words>
  <Application>Microsoft Office PowerPoint</Application>
  <PresentationFormat>On-screen Show (4:3)</PresentationFormat>
  <Paragraphs>202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OC_template_updated</vt:lpstr>
      <vt:lpstr>Γενική Κοινωνιολογία</vt:lpstr>
      <vt:lpstr>Η ενότητα βασίζεται στο βιβλίο:</vt:lpstr>
      <vt:lpstr>Περιεχόμενα</vt:lpstr>
      <vt:lpstr>Κοινωνικές Ομάδες και Τυπικές Οργανώσεις</vt:lpstr>
      <vt:lpstr>Ομαδικές Σχέσεις 1/3</vt:lpstr>
      <vt:lpstr>Ομαδικές Σχέσεις 2/3</vt:lpstr>
      <vt:lpstr>Ομαδικές Σχέσεις 3/3</vt:lpstr>
      <vt:lpstr>Δυναμική των Ομάδων 1/5</vt:lpstr>
      <vt:lpstr>Δυναμική των Ομάδων 2/5</vt:lpstr>
      <vt:lpstr>Δυναμική των Ομάδων 3/5</vt:lpstr>
      <vt:lpstr>Δυναμική των Ομάδων 4/5</vt:lpstr>
      <vt:lpstr>Δυναμική των Ομάδων 5/5</vt:lpstr>
      <vt:lpstr>Τυπικές Οργανώσεις 1/4</vt:lpstr>
      <vt:lpstr>Τυπικές Οργανώσεις 2/4</vt:lpstr>
      <vt:lpstr>Τυπικές Οργανώσεις 3/4</vt:lpstr>
      <vt:lpstr>Τυπικές Οργανώσεις 4/4</vt:lpstr>
      <vt:lpstr>Χαρακτηριστικά των γραφειοκρατιών</vt:lpstr>
      <vt:lpstr>Τυπικές Οργανώσεις 1/4</vt:lpstr>
      <vt:lpstr>Τυπικές Οργανώσεις 2/4</vt:lpstr>
      <vt:lpstr>Τυπικές Οργανώσεις 3/4</vt:lpstr>
      <vt:lpstr>Τυπικές Οργανώσεις 4/4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333</cp:revision>
  <dcterms:created xsi:type="dcterms:W3CDTF">2013-03-04T13:35:19Z</dcterms:created>
  <dcterms:modified xsi:type="dcterms:W3CDTF">2015-07-06T10:22:34Z</dcterms:modified>
</cp:coreProperties>
</file>