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3"/>
  </p:notesMasterIdLst>
  <p:handoutMasterIdLst>
    <p:handoutMasterId r:id="rId64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5" r:id="rId51"/>
    <p:sldId id="319" r:id="rId52"/>
    <p:sldId id="320" r:id="rId53"/>
    <p:sldId id="323" r:id="rId54"/>
    <p:sldId id="324" r:id="rId55"/>
    <p:sldId id="257" r:id="rId56"/>
    <p:sldId id="262" r:id="rId57"/>
    <p:sldId id="264" r:id="rId58"/>
    <p:sldId id="269" r:id="rId59"/>
    <p:sldId id="270" r:id="rId60"/>
    <p:sldId id="266" r:id="rId61"/>
    <p:sldId id="26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89"/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84B29-5611-40F6-BBBD-BA33D3B3466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y1085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Pngbo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375bb8dc241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4375bb8dc241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375bb8dc241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375bb8dc241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446f010d8f42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8eef308335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spirit.blogspot.gr/2010_04_18_archive.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scape.com/viewarticle/410855_10" TargetMode="Externa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448eef3083354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446f010d8f420" TargetMode="External"/><Relationship Id="rId2" Type="http://schemas.openxmlformats.org/officeDocument/2006/relationships/hyperlink" Target="http://www.radiologyassistant.nl/en/448eef30833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scape.com/viewarticle/410855_10" TargetMode="External"/><Relationship Id="rId4" Type="http://schemas.openxmlformats.org/officeDocument/2006/relationships/hyperlink" Target="http://www.radiologyassistant.nl/en/4375bb8dc241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Υπολογιστική Τομογραφία</a:t>
            </a:r>
            <a:r>
              <a:rPr lang="en-US" sz="2600" dirty="0" smtClean="0"/>
              <a:t> </a:t>
            </a:r>
            <a:r>
              <a:rPr lang="el-GR" sz="2600" dirty="0"/>
              <a:t>Κ</a:t>
            </a:r>
            <a:r>
              <a:rPr lang="el-GR" sz="2600" dirty="0" smtClean="0"/>
              <a:t>οιλίας (α’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654" y="0"/>
            <a:ext cx="1757346" cy="139903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3471858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καρδιά 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στομάχι 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λεπτό έντερο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παχύ έντερο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αρ. Μηριαία αρτηρία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μηριαία φλέβα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ηβική σύμφυση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ουροδόχος κύστη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ανιόν κόλον</a:t>
            </a:r>
          </a:p>
          <a:p>
            <a:pPr>
              <a:buNone/>
            </a:pPr>
            <a:r>
              <a:rPr lang="en-US" dirty="0" smtClean="0"/>
              <a:t>10, </a:t>
            </a:r>
            <a:r>
              <a:rPr lang="el-GR" dirty="0" smtClean="0"/>
              <a:t>δε. Νεφρός</a:t>
            </a:r>
          </a:p>
          <a:p>
            <a:pPr>
              <a:buNone/>
            </a:pPr>
            <a:r>
              <a:rPr lang="en-US" dirty="0" smtClean="0"/>
              <a:t>11,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12, </a:t>
            </a:r>
            <a:r>
              <a:rPr lang="el-GR" dirty="0" smtClean="0"/>
              <a:t>ηπατική φλέβα</a:t>
            </a:r>
          </a:p>
          <a:p>
            <a:pPr>
              <a:buNone/>
            </a:pPr>
            <a:r>
              <a:rPr lang="en-US" dirty="0" smtClean="0"/>
              <a:t>13, </a:t>
            </a:r>
            <a:r>
              <a:rPr lang="el-GR" dirty="0" smtClean="0"/>
              <a:t>δ. πνεύμων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2" y="1571612"/>
            <a:ext cx="528638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35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304" y="357166"/>
            <a:ext cx="1835696" cy="1055610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4664"/>
            <a:ext cx="3900486" cy="62644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αρ. Πνεύμων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κατιόν 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έξω λοξός μυς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έσω λοξός μυς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εγκάρσιος λοξός μυς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ουροδόχος κύστη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ηβική σύμφυση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αορτή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κάτω κοίλη φλέβα </a:t>
            </a:r>
          </a:p>
          <a:p>
            <a:pPr>
              <a:buNone/>
            </a:pPr>
            <a:r>
              <a:rPr lang="en-US" dirty="0" smtClean="0"/>
              <a:t>10, </a:t>
            </a:r>
            <a:r>
              <a:rPr lang="el-GR" dirty="0" smtClean="0"/>
              <a:t>δ. Νεφρός</a:t>
            </a:r>
          </a:p>
          <a:p>
            <a:pPr>
              <a:buNone/>
            </a:pPr>
            <a:r>
              <a:rPr lang="en-US" dirty="0" smtClean="0"/>
              <a:t>11,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12, </a:t>
            </a:r>
            <a:r>
              <a:rPr lang="el-GR" dirty="0" smtClean="0"/>
              <a:t>καρδιά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2" y="1928802"/>
            <a:ext cx="492919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0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30" y="0"/>
            <a:ext cx="1828784" cy="139903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3686172" cy="62150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σπλην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αρ. κολική καμπή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αρ. νεφρός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ψοΐτης μυς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λαγόνιος μυς 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κεφαλή μηριαίου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δ. νεφρός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δ. πνεύμων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2" y="1571612"/>
            <a:ext cx="528638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6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530" y="214290"/>
            <a:ext cx="1614470" cy="139903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3686172" cy="6454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αορτή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σπλην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αρ. Νεφρός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ψοΐτης μυς 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λαγόνιο οστό 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μείζων τροχαντήρας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ελάσσων τροχαντηρας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πρωκτός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ορθό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10, </a:t>
            </a:r>
            <a:r>
              <a:rPr lang="el-GR" dirty="0" smtClean="0"/>
              <a:t>ΟΜΣΣ</a:t>
            </a:r>
          </a:p>
          <a:p>
            <a:pPr>
              <a:buNone/>
            </a:pPr>
            <a:r>
              <a:rPr lang="en-US" dirty="0" smtClean="0"/>
              <a:t>11,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12, </a:t>
            </a:r>
            <a:r>
              <a:rPr lang="el-GR" dirty="0" smtClean="0"/>
              <a:t>δ. πνεύμων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8" y="1357298"/>
            <a:ext cx="550070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9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8" y="0"/>
            <a:ext cx="2114536" cy="139903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3328982" cy="6454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αρ. Πνεύμων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σπλην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αρ. Νεφρός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λαγόνιο οστό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μείζων γλουτιαίος μυς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λαγόνιος μυς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ορθός κοιλιακός μυς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λεπτό έντερο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παχύ (εγκάρσιο)</a:t>
            </a:r>
          </a:p>
          <a:p>
            <a:pPr>
              <a:buNone/>
            </a:pPr>
            <a:r>
              <a:rPr lang="en-US" dirty="0" smtClean="0"/>
              <a:t>10, </a:t>
            </a:r>
            <a:r>
              <a:rPr lang="el-GR" dirty="0" smtClean="0"/>
              <a:t>καρδιά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8537"/>
          <a:stretch>
            <a:fillRect/>
          </a:stretch>
        </p:blipFill>
        <p:spPr bwMode="auto">
          <a:xfrm>
            <a:off x="4500562" y="1409688"/>
            <a:ext cx="4643438" cy="54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2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902" y="0"/>
            <a:ext cx="2043098" cy="139903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3686172" cy="60262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1, </a:t>
            </a:r>
            <a:r>
              <a:rPr lang="el-GR" dirty="0" smtClean="0"/>
              <a:t>πνεύμων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σπλην</a:t>
            </a:r>
          </a:p>
          <a:p>
            <a:pPr>
              <a:buNone/>
            </a:pPr>
            <a:r>
              <a:rPr lang="en-US" dirty="0" smtClean="0"/>
              <a:t> 3, </a:t>
            </a:r>
            <a:r>
              <a:rPr lang="el-GR" dirty="0" smtClean="0"/>
              <a:t>αρτ. Νεφρός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ψοΐτης μυς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κεφαλή μηριαίου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κοτύλη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παχύ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λεπτόμ έντερο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στομάχι</a:t>
            </a:r>
          </a:p>
          <a:p>
            <a:pPr>
              <a:buNone/>
            </a:pPr>
            <a:r>
              <a:rPr lang="en-US" dirty="0" smtClean="0"/>
              <a:t>10,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11, </a:t>
            </a:r>
            <a:r>
              <a:rPr lang="el-GR" dirty="0" smtClean="0"/>
              <a:t>καρδιά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8750"/>
          <a:stretch>
            <a:fillRect/>
          </a:stretch>
        </p:blipFill>
        <p:spPr bwMode="auto">
          <a:xfrm>
            <a:off x="3929058" y="1142984"/>
            <a:ext cx="521494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17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84" y="2204864"/>
            <a:ext cx="9082215" cy="1008112"/>
          </a:xfrm>
        </p:spPr>
        <p:txBody>
          <a:bodyPr/>
          <a:lstStyle/>
          <a:p>
            <a:r>
              <a:rPr lang="el-GR" dirty="0" smtClean="0"/>
              <a:t>Ήπαρ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Ανατομική</a:t>
            </a:r>
            <a:r>
              <a:rPr lang="en-US" dirty="0" smtClean="0"/>
              <a:t> </a:t>
            </a:r>
            <a:r>
              <a:rPr lang="el-GR" dirty="0" smtClean="0"/>
              <a:t>ήπατος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6082"/>
            <a:ext cx="4232915" cy="4307214"/>
          </a:xfrm>
        </p:spPr>
        <p:txBody>
          <a:bodyPr/>
          <a:lstStyle/>
          <a:p>
            <a:r>
              <a:rPr lang="el-GR" dirty="0" smtClean="0"/>
              <a:t>Μορφολογική</a:t>
            </a:r>
          </a:p>
          <a:p>
            <a:pPr lvl="1"/>
            <a:r>
              <a:rPr lang="el-GR" dirty="0" smtClean="0"/>
              <a:t>Εξωτερική εμφάνιση </a:t>
            </a:r>
          </a:p>
          <a:p>
            <a:pPr lvl="1"/>
            <a:r>
              <a:rPr lang="el-GR" dirty="0" smtClean="0"/>
              <a:t>Ο κερκοφόρος λοβός ανήκει στο δεξιό λοβό ανατομικά και στον αριστερό λοβό λειτουργικά</a:t>
            </a:r>
          </a:p>
          <a:p>
            <a:endParaRPr lang="en-US" dirty="0"/>
          </a:p>
        </p:txBody>
      </p:sp>
      <p:pic>
        <p:nvPicPr>
          <p:cNvPr id="1026" name="Picture 2" descr="File:Gray10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59045" cy="33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5009599" y="5096217"/>
            <a:ext cx="3622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Gray1085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r>
              <a:rPr lang="el-GR" sz="1200" u="sng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9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535802" cy="2441426"/>
          </a:xfrm>
        </p:spPr>
        <p:txBody>
          <a:bodyPr>
            <a:normAutofit/>
          </a:bodyPr>
          <a:lstStyle/>
          <a:p>
            <a:r>
              <a:rPr lang="el-GR" dirty="0" smtClean="0"/>
              <a:t>Ηπατικά τμήματα κατά </a:t>
            </a:r>
            <a:r>
              <a:rPr lang="en-US" dirty="0" err="1" smtClean="0"/>
              <a:t>Couinaud</a:t>
            </a: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14818"/>
            <a:ext cx="8229600" cy="245430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Λειτουργική ανατομία</a:t>
            </a:r>
          </a:p>
          <a:p>
            <a:pPr lvl="1"/>
            <a:r>
              <a:rPr lang="el-GR" dirty="0" smtClean="0"/>
              <a:t>Εσωτερική διαμόρφωση με βάση τα αγγεία και τα χοληφόρα</a:t>
            </a:r>
          </a:p>
          <a:p>
            <a:r>
              <a:rPr lang="el-GR" dirty="0" smtClean="0"/>
              <a:t>Δεξιά, Μέση και Αριστερή ηπατικές φλέβες</a:t>
            </a:r>
          </a:p>
          <a:p>
            <a:r>
              <a:rPr lang="el-GR" dirty="0" smtClean="0"/>
              <a:t>Πυλαία φλέβα και κύριοι κλάδοι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5286380" cy="39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3266" y="4271580"/>
            <a:ext cx="1575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7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8640"/>
            <a:ext cx="84276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26" y="3435148"/>
            <a:ext cx="8501122" cy="3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685539" y="6597352"/>
            <a:ext cx="1647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11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54760" cy="936104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21" y="1196752"/>
            <a:ext cx="3971924" cy="556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1, Δεξιός πνεύμων</a:t>
            </a:r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αορτή</a:t>
            </a:r>
            <a:r>
              <a:rPr lang="en-US" dirty="0" smtClean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αριστερός πνεύμων</a:t>
            </a:r>
            <a:r>
              <a:rPr lang="en-US" dirty="0" smtClean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αριστερό επιεφρίδιο</a:t>
            </a:r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σπλην</a:t>
            </a:r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σπληνική αρτηρία</a:t>
            </a:r>
            <a:r>
              <a:rPr lang="en-US" dirty="0" smtClean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Παχύ έντερο</a:t>
            </a:r>
            <a:r>
              <a:rPr lang="en-US" dirty="0" smtClean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πυλαία φλέβα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9, </a:t>
            </a:r>
            <a:r>
              <a:rPr lang="el-GR" dirty="0" smtClean="0"/>
              <a:t>ηπατική φλέβα</a:t>
            </a:r>
          </a:p>
          <a:p>
            <a:pPr marL="0" indent="0">
              <a:buNone/>
            </a:pPr>
            <a:r>
              <a:rPr lang="el-GR" dirty="0" smtClean="0"/>
              <a:t>1</a:t>
            </a:r>
            <a:r>
              <a:rPr lang="en-US" dirty="0" smtClean="0"/>
              <a:t>0, </a:t>
            </a:r>
            <a:r>
              <a:rPr lang="el-GR" dirty="0" smtClean="0"/>
              <a:t>ήπαρ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134" y="1700808"/>
            <a:ext cx="478632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27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399032"/>
          </a:xfrm>
        </p:spPr>
        <p:txBody>
          <a:bodyPr>
            <a:noAutofit/>
          </a:bodyPr>
          <a:lstStyle/>
          <a:p>
            <a:r>
              <a:rPr lang="el-GR" dirty="0" smtClean="0"/>
              <a:t>Τμήμα Ι – </a:t>
            </a:r>
            <a:br>
              <a:rPr lang="el-GR" dirty="0" smtClean="0"/>
            </a:br>
            <a:r>
              <a:rPr lang="el-GR" dirty="0" smtClean="0"/>
              <a:t>κερκοφόρος </a:t>
            </a:r>
            <a:br>
              <a:rPr lang="el-GR" dirty="0" smtClean="0"/>
            </a:br>
            <a:r>
              <a:rPr lang="el-GR" dirty="0" smtClean="0"/>
              <a:t>λοβός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5428"/>
            <a:ext cx="8229600" cy="402594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Έχει οπίσθια θέση</a:t>
            </a:r>
            <a:endParaRPr lang="en-US" dirty="0" smtClean="0"/>
          </a:p>
          <a:p>
            <a:r>
              <a:rPr lang="el-GR" dirty="0" smtClean="0"/>
              <a:t>Έχει απευθείας επικοινωνία με την ΚΚΦ με ηπατικές φλέβες που δεν έχουν σχέση με τις κύριες ηπατικές φλέβες</a:t>
            </a:r>
          </a:p>
          <a:p>
            <a:r>
              <a:rPr lang="el-GR" dirty="0" smtClean="0"/>
              <a:t>Μπορεί να αιματώνεται και από το δεξιό και από τον αριστερό κλάδους της πυλαίας</a:t>
            </a:r>
          </a:p>
          <a:p>
            <a:r>
              <a:rPr lang="el-GR" dirty="0" smtClean="0"/>
              <a:t>Η διαφορετική αιμάτωση </a:t>
            </a:r>
            <a:r>
              <a:rPr lang="el-GR" dirty="0" smtClean="0"/>
              <a:t>δεν </a:t>
            </a:r>
            <a:r>
              <a:rPr lang="el-GR" dirty="0" smtClean="0"/>
              <a:t>επηρεάζεται από τη διαδιακσία της νόσου και διατηρεί φυσιολογικό μέγεθος ή </a:t>
            </a:r>
            <a:r>
              <a:rPr lang="el-GR" dirty="0" smtClean="0"/>
              <a:t>υπερτρέφεται </a:t>
            </a:r>
            <a:r>
              <a:rPr lang="el-GR" dirty="0" smtClean="0"/>
              <a:t>σε </a:t>
            </a:r>
            <a:r>
              <a:rPr lang="el-GR" dirty="0" smtClean="0"/>
              <a:t>ασθενείς </a:t>
            </a:r>
            <a:r>
              <a:rPr lang="el-GR" dirty="0" smtClean="0"/>
              <a:t>με κίρρωση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2405"/>
            <a:ext cx="4214810" cy="27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6715" y="2924944"/>
            <a:ext cx="2499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66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256584"/>
          </a:xfrm>
        </p:spPr>
        <p:txBody>
          <a:bodyPr/>
          <a:lstStyle/>
          <a:p>
            <a:r>
              <a:rPr lang="el-GR" dirty="0" smtClean="0"/>
              <a:t>Τα τμήματα </a:t>
            </a:r>
            <a:r>
              <a:rPr lang="en-US" dirty="0" smtClean="0"/>
              <a:t>I, VI, VII </a:t>
            </a:r>
            <a:r>
              <a:rPr lang="el-GR" dirty="0" smtClean="0"/>
              <a:t>είναι οπίσθια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000490" cy="40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95736" y="5733256"/>
            <a:ext cx="5000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36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Με ογκομετρική απεικόνιση </a:t>
            </a:r>
            <a:r>
              <a:rPr lang="en-US" dirty="0" smtClean="0"/>
              <a:t>(CT, MR</a:t>
            </a:r>
            <a:r>
              <a:rPr lang="el-GR" dirty="0" smtClean="0"/>
              <a:t>Ι) μπορούμε να έχουμε λεπτομερή απεικόνιση της τμηματικής ανατομίας μη επεμβατικά</a:t>
            </a:r>
          </a:p>
          <a:p>
            <a:r>
              <a:rPr lang="el-GR" dirty="0" smtClean="0"/>
              <a:t>Αυτές οι πληροφορόιες είναι πολύ σημαντικές για την ανάδειξη των ανατομικών σχέσεων όγκων και τμημάτων </a:t>
            </a:r>
            <a:r>
              <a:rPr lang="el-GR" dirty="0" smtClean="0"/>
              <a:t> στις τρεις διαστάσεις </a:t>
            </a:r>
            <a:endParaRPr lang="el-GR" dirty="0" smtClean="0"/>
          </a:p>
          <a:p>
            <a:r>
              <a:rPr lang="el-GR" dirty="0" smtClean="0"/>
              <a:t>Η πρακτική τους σημασία έγκειται στον προσχεδιασμό των τμηματεκτομών του ήπατος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35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απεικόνιση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σύνηθες πρωτόκολλο σε ασθενείς που εξετάζονται 1</a:t>
            </a:r>
            <a:r>
              <a:rPr lang="el-GR" baseline="30000" dirty="0" smtClean="0"/>
              <a:t>η</a:t>
            </a:r>
            <a:r>
              <a:rPr lang="el-GR" dirty="0" smtClean="0"/>
              <a:t> φορά είναι 3 φάσεων</a:t>
            </a:r>
          </a:p>
          <a:p>
            <a:r>
              <a:rPr lang="el-GR" dirty="0" smtClean="0"/>
              <a:t>Προ του ΣΜ</a:t>
            </a:r>
          </a:p>
          <a:p>
            <a:r>
              <a:rPr lang="el-GR" dirty="0" smtClean="0"/>
              <a:t>Αρτηριακή φάση (συνήθως καθυστερημένη αρτηριακή με πρώϊμη σκιαγράφηση της πυλαίας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Πυλαία φάση </a:t>
            </a:r>
          </a:p>
          <a:p>
            <a:r>
              <a:rPr lang="en-US" dirty="0" smtClean="0"/>
              <a:t>A</a:t>
            </a:r>
            <a:r>
              <a:rPr lang="el-GR" dirty="0" smtClean="0"/>
              <a:t>ναλόγως ακολουθεί και καθυστερημένη σάρωση 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29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865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απεικόνιση μιας αλλοίωσης στηρίζεται στη διαφορά πυκνότητας από αυτήν του </a:t>
            </a:r>
            <a:r>
              <a:rPr lang="el-GR" dirty="0" smtClean="0"/>
              <a:t>παρεγχύματος. </a:t>
            </a:r>
            <a:endParaRPr lang="el-GR" dirty="0" smtClean="0"/>
          </a:p>
          <a:p>
            <a:r>
              <a:rPr lang="el-GR" dirty="0" smtClean="0"/>
              <a:t>Σε ΑΤ χωρίς ΕΦ σκιαγραφικό </a:t>
            </a:r>
            <a:r>
              <a:rPr lang="el-GR" dirty="0" smtClean="0"/>
              <a:t>οι </a:t>
            </a:r>
            <a:r>
              <a:rPr lang="el-GR" dirty="0" smtClean="0"/>
              <a:t>όγκοι </a:t>
            </a:r>
            <a:r>
              <a:rPr lang="el-GR" dirty="0" smtClean="0"/>
              <a:t>ενδέχεται να μη </a:t>
            </a:r>
            <a:r>
              <a:rPr lang="el-GR" dirty="0" smtClean="0"/>
              <a:t>φαίνονται λόγω χαμηλής </a:t>
            </a:r>
            <a:r>
              <a:rPr lang="el-GR" dirty="0" smtClean="0"/>
              <a:t>αντίθεσης.</a:t>
            </a:r>
            <a:endParaRPr lang="el-GR" dirty="0" smtClean="0"/>
          </a:p>
          <a:p>
            <a:r>
              <a:rPr lang="el-GR" dirty="0" smtClean="0"/>
              <a:t>Η χορήγηση ΜΣΑ βελτιώνει τη δυνατότητα ανίχνευσης </a:t>
            </a:r>
          </a:p>
          <a:p>
            <a:r>
              <a:rPr lang="el-GR" dirty="0" smtClean="0"/>
              <a:t>Το ήπαρ έχει διπλή παροχή αίματος 80% πυλαία και 20% </a:t>
            </a:r>
            <a:r>
              <a:rPr lang="el-GR" dirty="0" smtClean="0"/>
              <a:t>αρτηριακή. </a:t>
            </a:r>
            <a:endParaRPr lang="el-GR" dirty="0" smtClean="0"/>
          </a:p>
          <a:p>
            <a:r>
              <a:rPr lang="el-GR" dirty="0" smtClean="0"/>
              <a:t>Επομένως εμφανίζει μέγιστη ενίσχυση στην πυλαία φάση </a:t>
            </a:r>
          </a:p>
          <a:p>
            <a:r>
              <a:rPr lang="el-GR" dirty="0" smtClean="0"/>
              <a:t>Αντίθετα όλοι οι όγκοι αιματώνονται 100% από την ηπατική αρτηρία, επομένως εμφανίζουν μέγιστη ενίσχυση στην αρτηριακή </a:t>
            </a:r>
            <a:r>
              <a:rPr lang="el-GR" dirty="0" smtClean="0"/>
              <a:t>φάση. </a:t>
            </a:r>
            <a:endParaRPr lang="el-GR" dirty="0" smtClean="0"/>
          </a:p>
          <a:p>
            <a:r>
              <a:rPr lang="el-GR" dirty="0" smtClean="0"/>
              <a:t>Αυτή η διαφορά στην παροχή αίματος έχει σαν αποτέλεσμα διαφορετική ενίσχυση ήπατος/όγκων στις διαφορετικές </a:t>
            </a:r>
            <a:r>
              <a:rPr lang="el-GR" dirty="0" smtClean="0"/>
              <a:t>φάσεις.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18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Δυναμική απεικόνιση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51723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Στην αρτηριακή φάση οι </a:t>
            </a:r>
            <a:r>
              <a:rPr lang="el-GR" dirty="0" smtClean="0">
                <a:solidFill>
                  <a:srgbClr val="FFC000"/>
                </a:solidFill>
              </a:rPr>
              <a:t>υπεραγγειούμενοι</a:t>
            </a:r>
            <a:r>
              <a:rPr lang="el-GR" dirty="0" smtClean="0"/>
              <a:t> όγκοι προσλαμβάνουν το σκιαγραφικό έντονα ενώ το ήπαρ δεν προσλαμβάνει </a:t>
            </a:r>
            <a:r>
              <a:rPr lang="el-GR" dirty="0" smtClean="0"/>
              <a:t>σαφώς λιγότερο. </a:t>
            </a:r>
            <a:r>
              <a:rPr lang="el-GR" dirty="0" smtClean="0"/>
              <a:t>Υπέρπυκνη αλλοίωση σε υπόπυκνο ήπαρ. </a:t>
            </a:r>
          </a:p>
          <a:p>
            <a:r>
              <a:rPr lang="el-GR" dirty="0" smtClean="0"/>
              <a:t>Όταν το ήπαρ ενισχύεται στην πυλαία φάση αυτές οι αλλοιώσεις μπορεί να χαθούν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Στην πυλαία φάση αναδεικνύονται οι </a:t>
            </a:r>
            <a:r>
              <a:rPr lang="el-GR" dirty="0" smtClean="0">
                <a:solidFill>
                  <a:srgbClr val="FFC000"/>
                </a:solidFill>
              </a:rPr>
              <a:t>υποαγγειούμενοι</a:t>
            </a:r>
            <a:r>
              <a:rPr lang="el-GR" dirty="0" smtClean="0"/>
              <a:t> όγκοι επειδή το ήπαρ ενισχύεται έντονα. Υπόπυκνη αλλοίωση σε πυκνό ήπαρ. </a:t>
            </a:r>
          </a:p>
          <a:p>
            <a:r>
              <a:rPr lang="el-GR" dirty="0" smtClean="0"/>
              <a:t>Στη φάση ισορροπίας 10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  <a:r>
              <a:rPr lang="el-GR" dirty="0" smtClean="0"/>
              <a:t>μετά τη χορήγηση του σκιαγραφικού φαίνονται </a:t>
            </a:r>
            <a:r>
              <a:rPr lang="el-GR" dirty="0" smtClean="0"/>
              <a:t>αλλοιώσεις </a:t>
            </a:r>
            <a:r>
              <a:rPr lang="el-GR" dirty="0" smtClean="0"/>
              <a:t>που είτε αδειάζουν ενωρίτερα (υπόπυκνοι) είτε κατακρατούν το σκιαγραφικό περισσότερο </a:t>
            </a:r>
            <a:r>
              <a:rPr lang="el-GR" dirty="0" smtClean="0"/>
              <a:t>(υπέρπυκνοι</a:t>
            </a:r>
            <a:r>
              <a:rPr lang="el-GR" dirty="0" smtClean="0"/>
              <a:t>) σε σχέση με το ήπαρ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61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Δυναμική απεικόνιση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r>
              <a:rPr lang="el-GR" dirty="0" smtClean="0"/>
              <a:t>Οι εστιακές ηπατικές αλλοιώσεις διακρίνονται σε:</a:t>
            </a:r>
          </a:p>
          <a:p>
            <a:pPr lvl="1"/>
            <a:r>
              <a:rPr lang="el-GR" dirty="0" smtClean="0"/>
              <a:t>Υπεραγγειούμενες (έντονη πρόσληψη στην αρτηριακή φάση)</a:t>
            </a:r>
          </a:p>
          <a:p>
            <a:pPr lvl="1"/>
            <a:r>
              <a:rPr lang="el-GR" dirty="0" smtClean="0"/>
              <a:t>Υποαγγειούμενες (υπόπυκνες σε σχέση με το ήπαρ στη πυλαία φάση   </a:t>
            </a:r>
          </a:p>
          <a:p>
            <a:pPr lvl="1"/>
            <a:r>
              <a:rPr lang="el-GR" dirty="0" smtClean="0"/>
              <a:t>Στην καθυστερημένη (10΄) σάρωση οι </a:t>
            </a:r>
            <a:r>
              <a:rPr lang="el-GR" dirty="0" smtClean="0"/>
              <a:t>όγκοι </a:t>
            </a:r>
            <a:r>
              <a:rPr lang="el-GR" dirty="0" smtClean="0"/>
              <a:t>φαίνονται είτε υπόπυκνοι (χάνουν το σκιαγραφικό ταχύτερα από το </a:t>
            </a:r>
            <a:r>
              <a:rPr lang="el-GR" dirty="0" smtClean="0"/>
              <a:t>ήπαρ, συνήθως κακοήθεις) </a:t>
            </a:r>
            <a:r>
              <a:rPr lang="el-GR" dirty="0" smtClean="0"/>
              <a:t>είτε υπέρπυκνοι (κρατούν το σκιαγραφικό </a:t>
            </a:r>
            <a:r>
              <a:rPr lang="el-GR" dirty="0" smtClean="0"/>
              <a:t>περισσότερο, καλοήθεις ή ινώδης ιστός)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43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382866"/>
          </a:xfrm>
        </p:spPr>
        <p:txBody>
          <a:bodyPr/>
          <a:lstStyle/>
          <a:p>
            <a:r>
              <a:rPr lang="el-GR" dirty="0" smtClean="0"/>
              <a:t>Αρτηριακή φάση - υπέρπυκνη </a:t>
            </a:r>
            <a:r>
              <a:rPr lang="en-US" dirty="0" smtClean="0"/>
              <a:t>FNH</a:t>
            </a:r>
          </a:p>
          <a:p>
            <a:r>
              <a:rPr lang="el-GR" dirty="0" smtClean="0"/>
              <a:t>Πυλαία φάση – υπόπυκνη μετάσταση</a:t>
            </a:r>
          </a:p>
          <a:p>
            <a:r>
              <a:rPr lang="el-GR" dirty="0" smtClean="0"/>
              <a:t>Φάση ισορροπίας – υπέρπυκνο </a:t>
            </a:r>
            <a:r>
              <a:rPr lang="el-GR" dirty="0" smtClean="0"/>
              <a:t>χολαγγειοκαρκίνωμα (ινώδης ιστός σε χολαγγειοκαρκίνωμα)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500990" cy="37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49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Ηπατοκυτταρικό καρκίνωμα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/>
          <a:lstStyle/>
          <a:p>
            <a:r>
              <a:rPr lang="el-GR" dirty="0" smtClean="0"/>
              <a:t>Πως χαρακτηρίζεται αυτή την αλλοίωση?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80010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28860" y="6572248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11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απεικόνιση – αρτηριακή φάση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Οι υπεραγγειούμενοι όγκοι προσλαμβάνουν καλύτερα περίπου 35 δευτερόλεπτα (όψιμη αρτηριακή φάση) μετά την έναρξη της έγχυσης</a:t>
            </a:r>
          </a:p>
          <a:p>
            <a:r>
              <a:rPr lang="el-GR" dirty="0" smtClean="0"/>
              <a:t>Αυτός είναι ο χρόνος που απαιτείται για να φθάσει το σκιαγραφικό από περιφερική φλέβα στην ηπατική αρτηρία και να διαχυθεί στο ήπαρ</a:t>
            </a:r>
          </a:p>
          <a:p>
            <a:r>
              <a:rPr lang="el-GR" dirty="0" smtClean="0"/>
              <a:t>Στην όψιμη αρτηριακή φάση υπάρχει πρώιμη σκιαγράφηση της πυλαίας φλέβας</a:t>
            </a:r>
          </a:p>
          <a:p>
            <a:r>
              <a:rPr lang="el-GR" dirty="0" smtClean="0"/>
              <a:t>Προσοχή δεν χρησιμοποιούμε την πρώιμη αρτηριακή φάση (περίπου 20 δευτερόλεπτα) όπου οι αρτηρίες φαίνονται ακόμα πιο </a:t>
            </a:r>
            <a:r>
              <a:rPr lang="el-GR" dirty="0" smtClean="0"/>
              <a:t>καλά. </a:t>
            </a:r>
            <a:r>
              <a:rPr lang="el-GR" dirty="0" smtClean="0"/>
              <a:t>Πρώιμη αρτηριακή φάση χρειάζεται μόνο σε </a:t>
            </a:r>
            <a:r>
              <a:rPr lang="el-GR" dirty="0" smtClean="0"/>
              <a:t>αγγειογραφία, π.χ. </a:t>
            </a:r>
            <a:r>
              <a:rPr lang="el-GR" dirty="0" smtClean="0"/>
              <a:t>για </a:t>
            </a:r>
            <a:r>
              <a:rPr lang="el-GR" dirty="0" smtClean="0"/>
              <a:t>χημειοεμβολισμό.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92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336704" cy="1152128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043362" cy="511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1,Κάτω κοίλη φλέβα</a:t>
            </a:r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δεξιός νεφρός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κοιλιακή αορτή</a:t>
            </a:r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κοιλιακη αρτηρία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αριστερός νεφρός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παχύ έντερο </a:t>
            </a:r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σπληνική φλέβα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πάγκρεας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9, </a:t>
            </a:r>
            <a:r>
              <a:rPr lang="el-GR" dirty="0" smtClean="0"/>
              <a:t>πυλαία φλέβα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2" y="2285992"/>
            <a:ext cx="457200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7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233720"/>
          </a:xfrm>
        </p:spPr>
        <p:txBody>
          <a:bodyPr/>
          <a:lstStyle/>
          <a:p>
            <a:r>
              <a:rPr lang="el-GR" dirty="0" smtClean="0"/>
              <a:t>Πρώιμη αρτηριακή – όψιμη αρτηριακή φάσεις</a:t>
            </a:r>
          </a:p>
          <a:p>
            <a:r>
              <a:rPr lang="el-GR" dirty="0" smtClean="0"/>
              <a:t>Στην όψιμη υπάρχει σκιαγραφικό στην πυλαία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0000"/>
            <a:ext cx="6132342" cy="31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95736" y="3872081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0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398980"/>
            <a:ext cx="7596336" cy="235742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ρυθμός έγχυσης έχει επίσης μεγάλη σημασία</a:t>
            </a:r>
          </a:p>
          <a:p>
            <a:pPr lvl="1"/>
            <a:r>
              <a:rPr lang="el-GR" dirty="0" smtClean="0"/>
              <a:t>Ιδανικά = 5</a:t>
            </a:r>
            <a:r>
              <a:rPr lang="en-US" dirty="0" smtClean="0"/>
              <a:t>ml/sec</a:t>
            </a:r>
            <a:endParaRPr lang="el-GR" dirty="0" smtClean="0"/>
          </a:p>
          <a:p>
            <a:r>
              <a:rPr lang="el-GR" dirty="0" smtClean="0"/>
              <a:t>Συνολικός </a:t>
            </a:r>
            <a:r>
              <a:rPr lang="el-GR" dirty="0" smtClean="0"/>
              <a:t>όγκος</a:t>
            </a:r>
          </a:p>
          <a:p>
            <a:pPr lvl="1"/>
            <a:r>
              <a:rPr lang="el-GR" dirty="0" smtClean="0"/>
              <a:t>Καθορίζει τη μέγιστη ενίσχυση του παρεγχύματος </a:t>
            </a:r>
          </a:p>
          <a:p>
            <a:pPr lvl="1"/>
            <a:r>
              <a:rPr lang="el-GR" dirty="0" smtClean="0"/>
              <a:t>140-150 </a:t>
            </a:r>
            <a:r>
              <a:rPr lang="en-US" dirty="0" smtClean="0"/>
              <a:t>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6632"/>
            <a:ext cx="479078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92280" y="4005064"/>
            <a:ext cx="180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18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αρτηριακή φάση είναι απαραίτητη όταν:</a:t>
            </a:r>
            <a:endParaRPr lang="en-US" dirty="0" smtClean="0"/>
          </a:p>
          <a:p>
            <a:pPr lvl="1"/>
            <a:r>
              <a:rPr lang="el-GR" dirty="0" smtClean="0"/>
              <a:t>Πρέπει να χαρακτηριστεί μια εστιακή αλλοίωση</a:t>
            </a:r>
          </a:p>
          <a:p>
            <a:pPr lvl="1"/>
            <a:r>
              <a:rPr lang="el-GR" dirty="0" smtClean="0"/>
              <a:t>Ψάχνουμε ΗΚΚ σε ασθενή με αυξημένη α-φετοπρωτεΐνη </a:t>
            </a:r>
            <a:endParaRPr lang="en-US" dirty="0" smtClean="0"/>
          </a:p>
          <a:p>
            <a:pPr lvl="1"/>
            <a:r>
              <a:rPr lang="el-GR" dirty="0" smtClean="0"/>
              <a:t>Ελέγχουμε κιρρωτικούς ασθενείς</a:t>
            </a:r>
          </a:p>
          <a:p>
            <a:pPr lvl="1"/>
            <a:r>
              <a:rPr lang="el-GR" dirty="0" smtClean="0"/>
              <a:t>Ψάχνουμε μεταστάσεις από υπεραγγειούμενους όγκους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22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Υπεραγγειούμενοι όγκοι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280831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Καλοήθεις</a:t>
            </a:r>
          </a:p>
          <a:p>
            <a:r>
              <a:rPr lang="en-US" dirty="0" smtClean="0"/>
              <a:t>FNH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Αδένωμα </a:t>
            </a:r>
          </a:p>
          <a:p>
            <a:r>
              <a:rPr lang="el-GR" dirty="0" smtClean="0"/>
              <a:t>Αιμαγγείωμα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067944" y="1556792"/>
            <a:ext cx="4752528" cy="42484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Κακοήθεις</a:t>
            </a:r>
          </a:p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chemeClr val="bg1"/>
                </a:solidFill>
              </a:rPr>
              <a:t>ΗΚΚ</a:t>
            </a:r>
          </a:p>
          <a:p>
            <a:pPr>
              <a:spcBef>
                <a:spcPts val="1200"/>
              </a:spcBef>
            </a:pPr>
            <a:r>
              <a:rPr lang="el-GR" sz="2400" dirty="0" smtClean="0">
                <a:solidFill>
                  <a:schemeClr val="bg1"/>
                </a:solidFill>
              </a:rPr>
              <a:t>Υπεραγγειούμενες μεταστάσεις 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>
                <a:solidFill>
                  <a:schemeClr val="bg1"/>
                </a:solidFill>
              </a:rPr>
              <a:t>Μαστός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>
                <a:solidFill>
                  <a:schemeClr val="bg1"/>
                </a:solidFill>
              </a:rPr>
              <a:t>Σάρκωμα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>
                <a:solidFill>
                  <a:schemeClr val="bg1"/>
                </a:solidFill>
              </a:rPr>
              <a:t>Νευροενδοκρινείς όγκοι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>
                <a:solidFill>
                  <a:schemeClr val="bg1"/>
                </a:solidFill>
              </a:rPr>
              <a:t>Υπερνέφρωμα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>
                <a:solidFill>
                  <a:schemeClr val="bg1"/>
                </a:solidFill>
              </a:rPr>
              <a:t>Μελάνωμα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79912" y="1700808"/>
            <a:ext cx="0" cy="38164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78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169824"/>
          </a:xfrm>
        </p:spPr>
        <p:txBody>
          <a:bodyPr/>
          <a:lstStyle/>
          <a:p>
            <a:r>
              <a:rPr lang="el-GR" dirty="0" smtClean="0"/>
              <a:t>Αδένωμα, </a:t>
            </a:r>
            <a:r>
              <a:rPr lang="en-US" dirty="0" smtClean="0"/>
              <a:t>FNH,</a:t>
            </a:r>
            <a:r>
              <a:rPr lang="el-GR" dirty="0" smtClean="0"/>
              <a:t> ΗΚΚ, αιμαγγείωμα</a:t>
            </a:r>
          </a:p>
          <a:p>
            <a:r>
              <a:rPr lang="el-GR" dirty="0" smtClean="0"/>
              <a:t>Υπεραγγειούμενοι όγκοι φαίνονται παρόμοιοι </a:t>
            </a:r>
            <a:r>
              <a:rPr lang="el-GR" dirty="0" smtClean="0"/>
              <a:t>στην </a:t>
            </a:r>
            <a:r>
              <a:rPr lang="el-GR" dirty="0" smtClean="0"/>
              <a:t>αρτηριακή φάση</a:t>
            </a:r>
          </a:p>
          <a:p>
            <a:r>
              <a:rPr lang="el-GR" dirty="0" smtClean="0"/>
              <a:t>Διακρίνονται από τη συμπεριφορά τους στις άλλες φάσεις και τα χαρακτηριστικά τους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26" y="285728"/>
            <a:ext cx="8215338" cy="25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28258" y="2829032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απεικόνιση – πυλαία φάση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Απεικονίζεται το ήπαρ με μέγιστη ενίσχυση και ο όγκος υπόπυκνος </a:t>
            </a:r>
          </a:p>
          <a:p>
            <a:r>
              <a:rPr lang="el-GR" dirty="0" smtClean="0"/>
              <a:t>Η ιδανική καθυστέρηση είναι περίπου</a:t>
            </a:r>
            <a:r>
              <a:rPr lang="en-US" dirty="0" smtClean="0"/>
              <a:t> 75 seconds, </a:t>
            </a:r>
            <a:r>
              <a:rPr lang="el-GR" dirty="0" smtClean="0"/>
              <a:t>δηλδή όψιμη πυλαία φάση (πρώιμη πυλαία =όψιμη αρτηριακή φάση = </a:t>
            </a:r>
            <a:r>
              <a:rPr lang="en-US" dirty="0" smtClean="0"/>
              <a:t>35 sec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Ονομάζεται και ηπατική φάση λόγω πρόσληψης των ηπατικών φλεβών 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Εάν ψάχνουμε υποαγγειούμνες μεταστάσεις (</a:t>
            </a:r>
            <a:r>
              <a:rPr lang="el-GR" dirty="0" smtClean="0"/>
              <a:t>π.χ. </a:t>
            </a:r>
            <a:r>
              <a:rPr lang="el-GR" dirty="0" smtClean="0"/>
              <a:t>καρκίνος παχέος εντέρου) δεν έχει σημασία ο ρυθμός έγχυσης αλλά ο συνολικός όγκος σκιαγραφικού (</a:t>
            </a:r>
            <a:r>
              <a:rPr lang="el-GR" dirty="0" smtClean="0"/>
              <a:t>150κεκ)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43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απεικόνιση – πυλαία φάση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el-GR" dirty="0" smtClean="0"/>
              <a:t>Υπόπυκνες στην πυλαία φάση είναι κυρίως οι μεταστάσεις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92896"/>
            <a:ext cx="6715140" cy="37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3092" y="6248345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50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6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Δυναμική απεικόνιση </a:t>
            </a:r>
            <a:r>
              <a:rPr lang="el-GR" dirty="0" smtClean="0"/>
              <a:t>– φάση </a:t>
            </a:r>
            <a:r>
              <a:rPr lang="el-GR" dirty="0" smtClean="0"/>
              <a:t>ισορροπίας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536504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σκιαγραφικό απομακρύνεται από το ήπαρ με μείωση της πυκνότητάς του.</a:t>
            </a:r>
          </a:p>
          <a:p>
            <a:r>
              <a:rPr lang="el-GR" dirty="0" smtClean="0"/>
              <a:t>Ξεκινά 3-4 λεπτά μετά την έγχυση του σκιαγραφικού</a:t>
            </a:r>
          </a:p>
          <a:p>
            <a:r>
              <a:rPr lang="el-GR" dirty="0" smtClean="0"/>
              <a:t>Καλύτερος χρόνος απεικόνισης </a:t>
            </a:r>
            <a:r>
              <a:rPr lang="el-GR" dirty="0" smtClean="0"/>
              <a:t>10 λεπτά  </a:t>
            </a:r>
            <a:endParaRPr lang="el-GR" dirty="0" smtClean="0"/>
          </a:p>
          <a:p>
            <a:r>
              <a:rPr lang="el-GR" dirty="0" smtClean="0"/>
              <a:t>Σε όγκους με ταχεία έκπλυση ΗΚΚ</a:t>
            </a:r>
          </a:p>
          <a:p>
            <a:r>
              <a:rPr lang="el-GR" dirty="0" smtClean="0"/>
              <a:t>Σε όγκους με κατακράτηση (αιμαγγείωμα) </a:t>
            </a:r>
          </a:p>
          <a:p>
            <a:r>
              <a:rPr lang="el-GR" dirty="0" smtClean="0"/>
              <a:t>Σε κατακράτηση του σκιαγραφικού στον ινώδη ιστό [κάψα ΗΚΚ, κεντρική ουλή (</a:t>
            </a:r>
            <a:r>
              <a:rPr lang="en-US" dirty="0" smtClean="0"/>
              <a:t>FNH), </a:t>
            </a:r>
            <a:r>
              <a:rPr lang="el-GR" dirty="0" smtClean="0"/>
              <a:t>ίνωση σε χαλαγγειοκαρκίνωμα</a:t>
            </a:r>
            <a:r>
              <a:rPr lang="el-GR" dirty="0" smtClean="0"/>
              <a:t>]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52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215106" cy="55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07389" y="6176337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82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651304" cy="946928"/>
          </a:xfrm>
        </p:spPr>
        <p:txBody>
          <a:bodyPr/>
          <a:lstStyle/>
          <a:p>
            <a:r>
              <a:rPr lang="el-GR" dirty="0" smtClean="0"/>
              <a:t>Αιμαγγείωμα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29642" cy="4572000"/>
          </a:xfrm>
        </p:spPr>
        <p:txBody>
          <a:bodyPr/>
          <a:lstStyle/>
          <a:p>
            <a:r>
              <a:rPr lang="el-GR" dirty="0" smtClean="0"/>
              <a:t>Η ενίσχυση του αιμαγγειώματος </a:t>
            </a:r>
            <a:r>
              <a:rPr lang="el-GR" dirty="0" smtClean="0"/>
              <a:t>μοιάζει </a:t>
            </a:r>
            <a:r>
              <a:rPr lang="el-GR" dirty="0" smtClean="0"/>
              <a:t>με των αγγείων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215106" cy="4182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25185" y="6531478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80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10" y="116632"/>
            <a:ext cx="2328850" cy="1073274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35006"/>
            <a:ext cx="4186238" cy="545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1, κάτω κοίλη φλέβα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δ. Νεφρός</a:t>
            </a:r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αορτή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α. Νεφρική φλέβα</a:t>
            </a:r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αρ. Νεφρός</a:t>
            </a:r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άνω μεσεντέριος αρτηρία</a:t>
            </a:r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άνω μεσεντέριος φλέβα</a:t>
            </a:r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χοληδόχος κύστη</a:t>
            </a:r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l-GR" dirty="0" smtClean="0"/>
              <a:t>, ήπαρ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44" y="2571744"/>
            <a:ext cx="428625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4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68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Αρτηριακή φάση = το μέσον της σάρωσης στα </a:t>
            </a:r>
            <a:r>
              <a:rPr lang="el-GR" dirty="0" smtClean="0"/>
              <a:t>35 δευτερόλεπτα </a:t>
            </a:r>
            <a:endParaRPr lang="el-GR" dirty="0" smtClean="0"/>
          </a:p>
          <a:p>
            <a:pPr lvl="1"/>
            <a:r>
              <a:rPr lang="el-GR" dirty="0" smtClean="0"/>
              <a:t>χρόνος σάρωσης 4-</a:t>
            </a:r>
            <a:r>
              <a:rPr lang="en-US" dirty="0" smtClean="0"/>
              <a:t>MDCT</a:t>
            </a:r>
            <a:r>
              <a:rPr lang="el-GR" dirty="0" smtClean="0"/>
              <a:t>=20 δευτερόλεπτα, άρα έναρξη σάρωσης στα 25 δευτερόλεπτα</a:t>
            </a:r>
          </a:p>
          <a:p>
            <a:pPr lvl="1"/>
            <a:r>
              <a:rPr lang="el-GR" dirty="0" smtClean="0"/>
              <a:t>χρόνος σάρωσης 64-</a:t>
            </a:r>
            <a:r>
              <a:rPr lang="en-US" dirty="0" smtClean="0"/>
              <a:t>MDCT = </a:t>
            </a:r>
            <a:r>
              <a:rPr lang="el-GR" dirty="0" smtClean="0"/>
              <a:t>4 δευτερόλεπτα, άρα έναρξη σάρωσης στα 33 δευτερόπλεπτα</a:t>
            </a:r>
          </a:p>
          <a:p>
            <a:pPr>
              <a:buNone/>
            </a:pPr>
            <a:r>
              <a:rPr lang="el-GR" dirty="0" smtClean="0"/>
              <a:t>Πυλαία φάση ο συγχρονισμός είναι λιγότερο σημαντικός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7356" y="214290"/>
            <a:ext cx="5572164" cy="30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429520" y="2969016"/>
            <a:ext cx="1584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60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Αιμαγγείωμα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500330"/>
          </a:xfrm>
        </p:spPr>
        <p:txBody>
          <a:bodyPr>
            <a:normAutofit/>
          </a:bodyPr>
          <a:lstStyle/>
          <a:p>
            <a:r>
              <a:rPr lang="el-GR" dirty="0" smtClean="0"/>
              <a:t>Η συχνότερη καλοήθης αλλοίωση</a:t>
            </a:r>
          </a:p>
          <a:p>
            <a:r>
              <a:rPr lang="el-GR" dirty="0" smtClean="0"/>
              <a:t>Αποτελεί από πολλαπλά μικρά αγγεία</a:t>
            </a:r>
          </a:p>
          <a:p>
            <a:r>
              <a:rPr lang="el-GR" dirty="0" smtClean="0"/>
              <a:t>Γεμίζει από την περιφέρεια προς το κέντρο  </a:t>
            </a:r>
          </a:p>
          <a:p>
            <a:r>
              <a:rPr lang="el-GR" dirty="0" smtClean="0"/>
              <a:t>Σε όλες τις φάσεις έχει πυκνότητα ίση με των αγγείων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7786742" cy="27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55212" y="653984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9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Αιμαγγείωμα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5926"/>
            <a:ext cx="3024336" cy="85098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Προοδευτικό γέμισμα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993" y="2357406"/>
            <a:ext cx="57620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22307" y="6588381"/>
            <a:ext cx="2159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8773" y="188640"/>
            <a:ext cx="52908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5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71570"/>
          </a:xfrm>
        </p:spPr>
        <p:txBody>
          <a:bodyPr/>
          <a:lstStyle/>
          <a:p>
            <a:r>
              <a:rPr lang="el-GR" dirty="0" smtClean="0"/>
              <a:t>Ηπατοκυτταρικό καρκίνωμα ΗΚΚ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2258292"/>
          </a:xfrm>
        </p:spPr>
        <p:txBody>
          <a:bodyPr>
            <a:normAutofit/>
          </a:bodyPr>
          <a:lstStyle/>
          <a:p>
            <a:r>
              <a:rPr lang="el-GR" dirty="0" smtClean="0"/>
              <a:t>85</a:t>
            </a:r>
            <a:r>
              <a:rPr lang="el-GR" dirty="0" smtClean="0"/>
              <a:t>% σε ασθενείς με κίρρωση &amp; ηπατίτιδα </a:t>
            </a:r>
            <a:r>
              <a:rPr lang="el-GR" dirty="0" smtClean="0"/>
              <a:t>Β ή </a:t>
            </a:r>
            <a:r>
              <a:rPr lang="en-US" dirty="0" smtClean="0"/>
              <a:t>C </a:t>
            </a:r>
            <a:endParaRPr lang="en-US" dirty="0" smtClean="0"/>
          </a:p>
          <a:p>
            <a:r>
              <a:rPr lang="el-GR" dirty="0" smtClean="0"/>
              <a:t>Πρώιμη διάγνωση μικρές αλλοιώσεις με έντονη πρόσληψη στην αρτηριακή φάση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477" y="3645024"/>
            <a:ext cx="63016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95736" y="624244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69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ΗΚΚ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597180"/>
          </a:xfrm>
        </p:spPr>
        <p:txBody>
          <a:bodyPr/>
          <a:lstStyle/>
          <a:p>
            <a:r>
              <a:rPr lang="el-GR" dirty="0" smtClean="0"/>
              <a:t>Τα μεγάλα ΗΚΚ εμφανίζουν έκπλυση στην πυλαία φάση</a:t>
            </a:r>
          </a:p>
          <a:p>
            <a:r>
              <a:rPr lang="el-GR" dirty="0" smtClean="0"/>
              <a:t>Επίσης μπορεί να υπάρχει και θρόμβωση της πυλαίας (θρόμβος αίματος ή </a:t>
            </a:r>
            <a:r>
              <a:rPr lang="el-GR" dirty="0" smtClean="0"/>
              <a:t>όγκος)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717" y="357166"/>
            <a:ext cx="59397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61884" y="3284984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54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27048"/>
          </a:xfrm>
        </p:spPr>
        <p:txBody>
          <a:bodyPr/>
          <a:lstStyle/>
          <a:p>
            <a:r>
              <a:rPr lang="el-GR" dirty="0" smtClean="0"/>
              <a:t>Αδένωμα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7776"/>
          </a:xfrm>
        </p:spPr>
        <p:txBody>
          <a:bodyPr/>
          <a:lstStyle/>
          <a:p>
            <a:r>
              <a:rPr lang="el-GR" dirty="0" smtClean="0"/>
              <a:t>Καλοήθης όγκος</a:t>
            </a:r>
          </a:p>
          <a:p>
            <a:r>
              <a:rPr lang="el-GR" dirty="0" smtClean="0"/>
              <a:t>Κυρίως σε γυναίκες που λαμβάνουν αντισυλληπτικά ή άνδρες αναβολικά</a:t>
            </a:r>
          </a:p>
          <a:p>
            <a:r>
              <a:rPr lang="el-GR" dirty="0" smtClean="0"/>
              <a:t>Πρόσληψη ΜΣΑ στην αρτηριακή φάση που διατηρείται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60873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65773" y="3279582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66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39650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Εστιακή οζώδης υπερπλασία - </a:t>
            </a:r>
            <a:r>
              <a:rPr lang="en-US" dirty="0" smtClean="0"/>
              <a:t>FNH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5858"/>
            <a:ext cx="8229600" cy="2811494"/>
          </a:xfrm>
        </p:spPr>
        <p:txBody>
          <a:bodyPr>
            <a:normAutofit/>
          </a:bodyPr>
          <a:lstStyle/>
          <a:p>
            <a:r>
              <a:rPr lang="el-GR" dirty="0" smtClean="0"/>
              <a:t>Καλοήθης όγκος με κεντρική ουλή που προσλαμβάνει στην καθυστερημένη φάση</a:t>
            </a:r>
          </a:p>
          <a:p>
            <a:r>
              <a:rPr lang="el-GR" dirty="0" smtClean="0"/>
              <a:t>Έντονη αρτηριακή πρόσληψη και ισόπυκνο προς το ήπαρ στην πυλαία και καθυστερημένη φάσεις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5959"/>
            <a:ext cx="4929222" cy="33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56096" y="3586514"/>
            <a:ext cx="1871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latin typeface="+mn-lt"/>
                <a:hlinkClick r:id="rId3"/>
              </a:rPr>
              <a:t>radiologyassistant.nl</a:t>
            </a:r>
            <a:endParaRPr lang="en-US" sz="1400" u="sng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29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Χολαγγειοκαρκίνωμα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Συνήθως μεγάλο</a:t>
            </a:r>
          </a:p>
          <a:p>
            <a:r>
              <a:rPr lang="el-GR" dirty="0" smtClean="0"/>
              <a:t>Εμφανίζει καθυστερημένη ενίσχυση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67324" cy="363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63888" y="6272710"/>
            <a:ext cx="2321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58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Μεταστάσεις </a:t>
            </a:r>
            <a:r>
              <a:rPr lang="en-US" sz="3000" b="0" dirty="0" smtClean="0"/>
              <a:t>1/3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05" y="1547813"/>
            <a:ext cx="8579296" cy="5024459"/>
          </a:xfrm>
        </p:spPr>
        <p:txBody>
          <a:bodyPr>
            <a:noAutofit/>
          </a:bodyPr>
          <a:lstStyle/>
          <a:p>
            <a:r>
              <a:rPr lang="el-GR" sz="2200" dirty="0" smtClean="0"/>
              <a:t>Υποαγγειούμενες</a:t>
            </a:r>
          </a:p>
          <a:p>
            <a:pPr lvl="1"/>
            <a:r>
              <a:rPr lang="el-GR" sz="2200" dirty="0" smtClean="0"/>
              <a:t>Από το πεπτικό, πνεύμονα, μαστό, </a:t>
            </a:r>
            <a:r>
              <a:rPr lang="el-GR" sz="2200" dirty="0" smtClean="0"/>
              <a:t>κεφαλή &amp; τράχηλο </a:t>
            </a:r>
            <a:endParaRPr lang="el-GR" sz="2200" dirty="0" smtClean="0"/>
          </a:p>
          <a:p>
            <a:pPr lvl="1"/>
            <a:r>
              <a:rPr lang="el-GR" sz="2200" dirty="0" smtClean="0"/>
              <a:t>Υπόπυκνες στη πυλαία φάση</a:t>
            </a:r>
          </a:p>
          <a:p>
            <a:pPr lvl="1"/>
            <a:r>
              <a:rPr lang="el-GR" sz="2200" dirty="0" smtClean="0"/>
              <a:t>Περιφερική πρόσληψη – ζωντανός όγκος</a:t>
            </a:r>
          </a:p>
          <a:p>
            <a:pPr lvl="1"/>
            <a:r>
              <a:rPr lang="el-GR" sz="2200" dirty="0" smtClean="0"/>
              <a:t>Κεντρική νέκρωση – χωρίς πρόσληψη του ΜΣΑ</a:t>
            </a:r>
          </a:p>
          <a:p>
            <a:r>
              <a:rPr lang="el-GR" sz="2200" dirty="0" smtClean="0"/>
              <a:t>Υπεραγγειούμενες </a:t>
            </a:r>
          </a:p>
          <a:p>
            <a:pPr lvl="1"/>
            <a:r>
              <a:rPr lang="el-GR" sz="2200" dirty="0" smtClean="0"/>
              <a:t>Λιγότερο συχνές νεφρός, ινσουλίνωμα, καρκινοειδές , σάρκωμα, μελάνωμα , μαστός</a:t>
            </a:r>
          </a:p>
          <a:p>
            <a:pPr lvl="1"/>
            <a:r>
              <a:rPr lang="el-GR" sz="2200" dirty="0" smtClean="0"/>
              <a:t>Καλύτερα στην </a:t>
            </a:r>
            <a:r>
              <a:rPr lang="el-GR" sz="2200" dirty="0" smtClean="0"/>
              <a:t>όψιμη αρτηριακή </a:t>
            </a:r>
            <a:r>
              <a:rPr lang="el-GR" sz="2200" dirty="0" smtClean="0"/>
              <a:t>φάση 35 </a:t>
            </a:r>
            <a:r>
              <a:rPr lang="en-US" sz="2200" dirty="0" smtClean="0"/>
              <a:t>secs</a:t>
            </a:r>
            <a:endParaRPr lang="el-GR" sz="2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122" y="188640"/>
            <a:ext cx="42972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213174" y="197312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+mn-lt"/>
                <a:hlinkClick r:id="rId3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25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Μεταστάσεις </a:t>
            </a:r>
            <a:r>
              <a:rPr lang="en-US" sz="3000" b="0" dirty="0"/>
              <a:t>2</a:t>
            </a:r>
            <a:r>
              <a:rPr lang="en-US" sz="3000" b="0" dirty="0" smtClean="0"/>
              <a:t>/3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05" y="1268760"/>
            <a:ext cx="4925083" cy="5303512"/>
          </a:xfrm>
        </p:spPr>
        <p:txBody>
          <a:bodyPr>
            <a:noAutofit/>
          </a:bodyPr>
          <a:lstStyle/>
          <a:p>
            <a:r>
              <a:rPr lang="el-GR" sz="2200" dirty="0" smtClean="0"/>
              <a:t>Αποτιτανώσεις </a:t>
            </a:r>
          </a:p>
          <a:p>
            <a:pPr lvl="1"/>
            <a:r>
              <a:rPr lang="el-GR" sz="2200" dirty="0" smtClean="0"/>
              <a:t>Παχύ έντερο, στομάχι, μαστός, ενδοκρινικοί όγκοι παγκρέατος λειομυοσάρκωμα, οστεοσάρκωμα, μαλάνωμα</a:t>
            </a:r>
          </a:p>
          <a:p>
            <a:r>
              <a:rPr lang="el-GR" sz="2200" dirty="0" smtClean="0"/>
              <a:t>Κυστικές </a:t>
            </a:r>
          </a:p>
          <a:p>
            <a:pPr lvl="1"/>
            <a:r>
              <a:rPr lang="el-GR" sz="2200" dirty="0" smtClean="0"/>
              <a:t>Βλεννοπαραγωγό ωοθηκών, παχύ έντερο, σάρκωμα, μελάνωμα, πνεύμων, </a:t>
            </a:r>
            <a:r>
              <a:rPr lang="el-GR" sz="2200" dirty="0" smtClean="0"/>
              <a:t>καρκινοειδές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21508" name="Picture 4" descr="http://3.bp.blogspot.com/_FYzmMSSuvWc/S8yfnCv0S1I/AAAAAAAADhI/IU9e-EvEVjM/s1600/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24622" cy="247423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732240" y="2636912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hlinkClick r:id="rId3"/>
              </a:rPr>
              <a:t>radiologyspirit</a:t>
            </a:r>
            <a:endParaRPr lang="en-US" sz="1200" dirty="0"/>
          </a:p>
        </p:txBody>
      </p:sp>
      <p:pic>
        <p:nvPicPr>
          <p:cNvPr id="21510" name="Picture 6" descr="http://img.medscape.com/fullsize/migrated/410/855/sld2102.01.fig13.jpg"/>
          <p:cNvPicPr>
            <a:picLocks noChangeAspect="1" noChangeArrowheads="1"/>
          </p:cNvPicPr>
          <p:nvPr/>
        </p:nvPicPr>
        <p:blipFill>
          <a:blip r:embed="rId4" cstate="print"/>
          <a:srcRect t="7223"/>
          <a:stretch>
            <a:fillRect/>
          </a:stretch>
        </p:blipFill>
        <p:spPr bwMode="auto">
          <a:xfrm>
            <a:off x="5334000" y="3573016"/>
            <a:ext cx="3810000" cy="27748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660232" y="6381328"/>
            <a:ext cx="129614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medscape.com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727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828784" cy="1001266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4752"/>
            <a:ext cx="4257676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1, κάτω κοίλη φλέβα</a:t>
            </a:r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δ. νεφρός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δεξιά νεφρική αρτηρία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αορτή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αρ. Νεφρός</a:t>
            </a:r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κατιόν κόλον</a:t>
            </a:r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άνω μεσεντέριος αρτηρία</a:t>
            </a:r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άνω μεσεντέριος φλέβα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9, </a:t>
            </a:r>
            <a:r>
              <a:rPr lang="el-GR" dirty="0" smtClean="0"/>
              <a:t>χοληδόχος κύστη</a:t>
            </a:r>
          </a:p>
          <a:p>
            <a:pPr marL="0" indent="0">
              <a:buNone/>
            </a:pPr>
            <a:r>
              <a:rPr lang="en-US" dirty="0" smtClean="0"/>
              <a:t>10, </a:t>
            </a:r>
            <a:r>
              <a:rPr lang="el-GR" dirty="0" smtClean="0"/>
              <a:t>ήπαρ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54" y="2214554"/>
            <a:ext cx="46434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5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Μεταστάσεις </a:t>
            </a:r>
            <a:r>
              <a:rPr lang="en-US" sz="3000" b="0" dirty="0" smtClean="0">
                <a:solidFill>
                  <a:prstClr val="white"/>
                </a:solidFill>
              </a:rPr>
              <a:t>3/3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7352512" cy="252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54823"/>
            <a:ext cx="596847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93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Απόστημα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10" y="2060847"/>
            <a:ext cx="8229600" cy="407011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Μικρόβια εισέρχονται </a:t>
            </a:r>
            <a:r>
              <a:rPr lang="el-GR" dirty="0" smtClean="0"/>
              <a:t>στο ήπαρ </a:t>
            </a:r>
            <a:r>
              <a:rPr lang="el-GR" dirty="0" smtClean="0"/>
              <a:t>μέσω χοληφόρων, πυλαίας φλέβας, ηπατικής αρτηρίας ή κατά </a:t>
            </a:r>
            <a:r>
              <a:rPr lang="el-GR" dirty="0" smtClean="0"/>
              <a:t>συνέχεια ιστού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2976"/>
            <a:ext cx="627196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564" y="188640"/>
            <a:ext cx="362679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74193" y="6381328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radiologyassistant.nl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85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43800" cy="60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9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hlinkClick r:id="rId2"/>
              </a:rPr>
              <a:t>Liver - Masses II - Common Tumors</a:t>
            </a:r>
            <a:endParaRPr lang="en-US" sz="2200" b="1" dirty="0" smtClean="0"/>
          </a:p>
          <a:p>
            <a:r>
              <a:rPr lang="en-US" sz="2200" b="1" dirty="0" smtClean="0">
                <a:hlinkClick r:id="rId3"/>
              </a:rPr>
              <a:t>Liver - Masses I - Characterization</a:t>
            </a:r>
            <a:endParaRPr lang="en-US" sz="2200" b="1" dirty="0"/>
          </a:p>
          <a:p>
            <a:r>
              <a:rPr lang="en-US" sz="2200" b="1" dirty="0" smtClean="0">
                <a:hlinkClick r:id="rId4"/>
              </a:rPr>
              <a:t>Anatomy of the liver </a:t>
            </a:r>
            <a:r>
              <a:rPr lang="en-US" sz="2200" b="1" dirty="0" smtClean="0">
                <a:hlinkClick r:id="rId4"/>
              </a:rPr>
              <a:t>segments</a:t>
            </a:r>
            <a:endParaRPr lang="en-US" sz="2200" b="1" dirty="0" smtClean="0"/>
          </a:p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Evaluation of the liver for metastatic disease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hlinkClick r:id="rId2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6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smtClean="0"/>
              <a:t>Υπολογιστική Τομογραφία</a:t>
            </a:r>
            <a:r>
              <a:rPr lang="en-US" sz="2000" dirty="0" smtClean="0"/>
              <a:t> </a:t>
            </a:r>
            <a:r>
              <a:rPr lang="el-GR" sz="2000" dirty="0" smtClean="0"/>
              <a:t>Κοιλίας (</a:t>
            </a:r>
            <a:r>
              <a:rPr lang="el-GR" sz="2000" dirty="0"/>
              <a:t>α’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900222" cy="1073274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471990" cy="468199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1, Εγκάρσιο κόλον</a:t>
            </a:r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ήπαρ</a:t>
            </a:r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δε. Νεφρός</a:t>
            </a:r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κάτω κοίλη φλέβα</a:t>
            </a:r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αορτή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κάτω πόλος αριστερού νεφρού</a:t>
            </a:r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κατιόν κόλον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ορθός κοιλιακός μυς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0" y="2714620"/>
            <a:ext cx="414338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828784" cy="100811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46709"/>
            <a:ext cx="4104456" cy="5938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1, </a:t>
            </a:r>
            <a:r>
              <a:rPr lang="el-GR" dirty="0" smtClean="0"/>
              <a:t>ορθός κοιλιακός μυς</a:t>
            </a:r>
          </a:p>
          <a:p>
            <a:pPr marL="0" indent="0">
              <a:buNone/>
            </a:pPr>
            <a:r>
              <a:rPr lang="en-US" dirty="0" smtClean="0"/>
              <a:t>2, </a:t>
            </a:r>
            <a:r>
              <a:rPr lang="el-GR" dirty="0" smtClean="0"/>
              <a:t>εγκάρσιο κόλον</a:t>
            </a:r>
          </a:p>
          <a:p>
            <a:pPr marL="0" indent="0">
              <a:buNone/>
            </a:pPr>
            <a:r>
              <a:rPr lang="en-US" dirty="0" smtClean="0"/>
              <a:t>3, </a:t>
            </a:r>
            <a:r>
              <a:rPr lang="el-GR" dirty="0" smtClean="0"/>
              <a:t>ήπαρ </a:t>
            </a:r>
          </a:p>
          <a:p>
            <a:pPr marL="0" indent="0">
              <a:buNone/>
            </a:pPr>
            <a:r>
              <a:rPr lang="en-US" dirty="0" smtClean="0"/>
              <a:t>4, </a:t>
            </a:r>
            <a:r>
              <a:rPr lang="el-GR" dirty="0" smtClean="0"/>
              <a:t>δε. νεφρός</a:t>
            </a:r>
            <a:r>
              <a:rPr lang="en-US" dirty="0" smtClean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5, </a:t>
            </a:r>
            <a:r>
              <a:rPr lang="el-GR" dirty="0" smtClean="0"/>
              <a:t>κάτω κοίλη φλέβα</a:t>
            </a:r>
          </a:p>
          <a:p>
            <a:pPr marL="0" indent="0">
              <a:buNone/>
            </a:pPr>
            <a:r>
              <a:rPr lang="en-US" dirty="0" smtClean="0"/>
              <a:t>6, </a:t>
            </a:r>
            <a:r>
              <a:rPr lang="el-GR" dirty="0" smtClean="0"/>
              <a:t>ψοΐτης μυς</a:t>
            </a:r>
          </a:p>
          <a:p>
            <a:pPr marL="0" indent="0">
              <a:buNone/>
            </a:pPr>
            <a:r>
              <a:rPr lang="en-US" dirty="0" smtClean="0"/>
              <a:t>7, </a:t>
            </a:r>
            <a:r>
              <a:rPr lang="el-GR" dirty="0" smtClean="0"/>
              <a:t>αορτή </a:t>
            </a:r>
          </a:p>
          <a:p>
            <a:pPr marL="0" indent="0">
              <a:buNone/>
            </a:pPr>
            <a:r>
              <a:rPr lang="en-US" dirty="0" smtClean="0"/>
              <a:t>8, </a:t>
            </a:r>
            <a:r>
              <a:rPr lang="el-GR" dirty="0" smtClean="0"/>
              <a:t>κάτω πόλος αρ. Νεφρού</a:t>
            </a:r>
          </a:p>
          <a:p>
            <a:pPr marL="0" indent="0">
              <a:buNone/>
            </a:pPr>
            <a:r>
              <a:rPr lang="en-US" dirty="0" smtClean="0"/>
              <a:t>9, </a:t>
            </a:r>
            <a:r>
              <a:rPr lang="el-GR" dirty="0" smtClean="0"/>
              <a:t>κατιόν κόλο</a:t>
            </a:r>
          </a:p>
          <a:p>
            <a:pPr marL="0" indent="0">
              <a:buNone/>
            </a:pPr>
            <a:r>
              <a:rPr lang="en-US" dirty="0" smtClean="0"/>
              <a:t>10, </a:t>
            </a:r>
            <a:r>
              <a:rPr lang="el-GR" dirty="0" smtClean="0"/>
              <a:t>έξω λοξός μυς</a:t>
            </a:r>
          </a:p>
          <a:p>
            <a:pPr marL="0" indent="0">
              <a:buNone/>
            </a:pPr>
            <a:r>
              <a:rPr lang="en-US" dirty="0" smtClean="0"/>
              <a:t>11, </a:t>
            </a:r>
            <a:r>
              <a:rPr lang="el-GR" dirty="0" smtClean="0"/>
              <a:t>έσω λοξός μυς</a:t>
            </a:r>
          </a:p>
          <a:p>
            <a:pPr marL="0" indent="0">
              <a:buNone/>
            </a:pPr>
            <a:r>
              <a:rPr lang="en-US" dirty="0" smtClean="0"/>
              <a:t>12, </a:t>
            </a:r>
            <a:r>
              <a:rPr lang="el-GR" dirty="0" smtClean="0"/>
              <a:t>εγκάρσιος λοξός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496"/>
            <a:ext cx="40005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20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685908" cy="1145282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47185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1, καρδιά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Δ. Πνεύμων</a:t>
            </a:r>
          </a:p>
          <a:p>
            <a:pPr>
              <a:buNone/>
            </a:pPr>
            <a:r>
              <a:rPr lang="en-US" dirty="0" smtClean="0"/>
              <a:t>3, </a:t>
            </a:r>
            <a:r>
              <a:rPr lang="el-GR" dirty="0" smtClean="0"/>
              <a:t>ήπαρ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χοληδόχος κυστη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εγκάρσιο κόλον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πλευρά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αρ. πνεύμων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84" y="1142984"/>
            <a:ext cx="571501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74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614470" cy="1001266"/>
          </a:xfrm>
        </p:spPr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40042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1, δεξιός πνεύμων</a:t>
            </a:r>
          </a:p>
          <a:p>
            <a:pPr>
              <a:buNone/>
            </a:pPr>
            <a:r>
              <a:rPr lang="en-US" dirty="0" smtClean="0"/>
              <a:t>2, </a:t>
            </a:r>
            <a:r>
              <a:rPr lang="el-GR" dirty="0" smtClean="0"/>
              <a:t>πυλαία φλέβα</a:t>
            </a:r>
          </a:p>
          <a:p>
            <a:pPr>
              <a:buNone/>
            </a:pPr>
            <a:r>
              <a:rPr lang="el-GR" dirty="0" smtClean="0"/>
              <a:t>3, Ήπαρ</a:t>
            </a:r>
          </a:p>
          <a:p>
            <a:pPr>
              <a:buNone/>
            </a:pPr>
            <a:r>
              <a:rPr lang="en-US" dirty="0" smtClean="0"/>
              <a:t>4, </a:t>
            </a:r>
            <a:r>
              <a:rPr lang="el-GR" dirty="0" smtClean="0"/>
              <a:t>παχύ έντερο</a:t>
            </a:r>
          </a:p>
          <a:p>
            <a:pPr>
              <a:buNone/>
            </a:pPr>
            <a:r>
              <a:rPr lang="en-US" dirty="0" smtClean="0"/>
              <a:t>5, </a:t>
            </a:r>
            <a:r>
              <a:rPr lang="el-GR" dirty="0" smtClean="0"/>
              <a:t>ουροδόχος κύστη</a:t>
            </a:r>
          </a:p>
          <a:p>
            <a:pPr>
              <a:buNone/>
            </a:pPr>
            <a:r>
              <a:rPr lang="en-US" dirty="0" smtClean="0"/>
              <a:t>6, </a:t>
            </a:r>
            <a:r>
              <a:rPr lang="el-GR" dirty="0" smtClean="0"/>
              <a:t>σιγμοειδές </a:t>
            </a:r>
          </a:p>
          <a:p>
            <a:pPr>
              <a:buNone/>
            </a:pPr>
            <a:r>
              <a:rPr lang="en-US" dirty="0" smtClean="0"/>
              <a:t>7, </a:t>
            </a:r>
            <a:r>
              <a:rPr lang="el-GR" dirty="0" smtClean="0"/>
              <a:t>λεπτό έντερο</a:t>
            </a:r>
          </a:p>
          <a:p>
            <a:pPr>
              <a:buNone/>
            </a:pPr>
            <a:r>
              <a:rPr lang="en-US" dirty="0" smtClean="0"/>
              <a:t>8, </a:t>
            </a:r>
            <a:r>
              <a:rPr lang="el-GR" dirty="0" smtClean="0"/>
              <a:t>άνω μεσεντέριος φλέβα</a:t>
            </a:r>
          </a:p>
          <a:p>
            <a:pPr>
              <a:buNone/>
            </a:pPr>
            <a:r>
              <a:rPr lang="en-US" dirty="0" smtClean="0"/>
              <a:t>9, </a:t>
            </a:r>
            <a:r>
              <a:rPr lang="el-GR" dirty="0" smtClean="0"/>
              <a:t>καρδιά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8" y="1357298"/>
            <a:ext cx="550070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26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157</TotalTime>
  <Words>2421</Words>
  <Application>Microsoft Office PowerPoint</Application>
  <PresentationFormat>On-screen Show (4:3)</PresentationFormat>
  <Paragraphs>441</Paragraphs>
  <Slides>60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exo-opistho_simeiomata</vt:lpstr>
      <vt:lpstr>OC_template_updated</vt:lpstr>
      <vt:lpstr>Ιατρική Απεικόνιση ΙΙΙ (Θ)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CT</vt:lpstr>
      <vt:lpstr>Ήπαρ</vt:lpstr>
      <vt:lpstr>Ανατομική ήπατος</vt:lpstr>
      <vt:lpstr>Ηπατικά τμήματα κατά Couinaud  </vt:lpstr>
      <vt:lpstr>Slide 18</vt:lpstr>
      <vt:lpstr>Τμήμα Ι –  κερκοφόρος  λοβός</vt:lpstr>
      <vt:lpstr>Slide 20</vt:lpstr>
      <vt:lpstr>Slide 21</vt:lpstr>
      <vt:lpstr>Δυναμική απεικόνιση 1/3</vt:lpstr>
      <vt:lpstr>Slide 23</vt:lpstr>
      <vt:lpstr>Δυναμική απεικόνιση 2/3</vt:lpstr>
      <vt:lpstr>Δυναμική απεικόνιση 3/3</vt:lpstr>
      <vt:lpstr>Slide 26</vt:lpstr>
      <vt:lpstr>Ηπατοκυτταρικό καρκίνωμα</vt:lpstr>
      <vt:lpstr>Δυναμική απεικόνιση – αρτηριακή φάση</vt:lpstr>
      <vt:lpstr>Slide 29</vt:lpstr>
      <vt:lpstr>Slide 30</vt:lpstr>
      <vt:lpstr>Slide 31</vt:lpstr>
      <vt:lpstr>Υπεραγγειούμενοι όγκοι</vt:lpstr>
      <vt:lpstr>Slide 33</vt:lpstr>
      <vt:lpstr>Δυναμική απεικόνιση – πυλαία φάση</vt:lpstr>
      <vt:lpstr>Δυναμική απεικόνιση – πυλαία φάση</vt:lpstr>
      <vt:lpstr>Δυναμική απεικόνιση – φάση ισορροπίας</vt:lpstr>
      <vt:lpstr>Slide 37</vt:lpstr>
      <vt:lpstr>Αιμαγγείωμα 1/3</vt:lpstr>
      <vt:lpstr>Slide 39</vt:lpstr>
      <vt:lpstr>Αιμαγγείωμα 2/3</vt:lpstr>
      <vt:lpstr>Αιμαγγείωμα 3/3</vt:lpstr>
      <vt:lpstr>Ηπατοκυτταρικό καρκίνωμα ΗΚΚ</vt:lpstr>
      <vt:lpstr>ΗΚΚ</vt:lpstr>
      <vt:lpstr>Αδένωμα </vt:lpstr>
      <vt:lpstr>Εστιακή οζώδης υπερπλασία - FNH</vt:lpstr>
      <vt:lpstr>Χολαγγειοκαρκίνωμα </vt:lpstr>
      <vt:lpstr>Μεταστάσεις 1/3</vt:lpstr>
      <vt:lpstr>Μεταστάσεις 2/3</vt:lpstr>
      <vt:lpstr>Μεταστάσεις 3/3</vt:lpstr>
      <vt:lpstr>Απόστημα </vt:lpstr>
      <vt:lpstr>Slide 51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Georgia</cp:lastModifiedBy>
  <cp:revision>10</cp:revision>
  <dcterms:created xsi:type="dcterms:W3CDTF">2015-11-30T15:59:59Z</dcterms:created>
  <dcterms:modified xsi:type="dcterms:W3CDTF">2015-12-07T05:28:33Z</dcterms:modified>
</cp:coreProperties>
</file>