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69" r:id="rId15"/>
    <p:sldId id="280" r:id="rId16"/>
    <p:sldId id="281" r:id="rId17"/>
    <p:sldId id="270" r:id="rId18"/>
    <p:sldId id="271" r:id="rId19"/>
    <p:sldId id="282" r:id="rId20"/>
    <p:sldId id="272" r:id="rId21"/>
    <p:sldId id="273" r:id="rId22"/>
    <p:sldId id="274" r:id="rId23"/>
    <p:sldId id="275" r:id="rId24"/>
    <p:sldId id="276" r:id="rId25"/>
    <p:sldId id="283" r:id="rId26"/>
    <p:sldId id="278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5608"/>
    <a:srgbClr val="004A82"/>
    <a:srgbClr val="820000"/>
    <a:srgbClr val="1F4923"/>
    <a:srgbClr val="872580"/>
    <a:srgbClr val="54205A"/>
    <a:srgbClr val="614074"/>
    <a:srgbClr val="CE5308"/>
    <a:srgbClr val="E97E09"/>
    <a:srgbClr val="885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138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7E2408-AA1D-4919-B56C-CC687FCDD607}" type="slidenum">
              <a:rPr lang="el-GR">
                <a:latin typeface="Calibri" panose="020F0502020204030204" pitchFamily="34" charset="0"/>
              </a:rPr>
              <a:pPr eaLnBrk="1" hangingPunct="1"/>
              <a:t>6</a:t>
            </a:fld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84408" rIns="84408" bIns="422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FA7082-819A-4FB2-AAB0-D511DAEBCDD4}" type="slidenum">
              <a:rPr lang="el-GR" sz="13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l-GR" sz="1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ln>
            <a:round/>
            <a:headEnd/>
            <a:tailEnd/>
          </a:ln>
        </p:spPr>
        <p:txBody>
          <a:bodyPr wrap="none" anchor="ctr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l-GR" sz="1800" dirty="0" smtClean="0"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23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803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17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8588"/>
            <a:ext cx="7770813" cy="2103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E21A4-3ECB-4F53-BC4A-8F099D5B9D7A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244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059BA-3C47-4949-9104-FD2D811B46F1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530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1764" y="3096543"/>
            <a:ext cx="8820472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Αλγόριθμοι </a:t>
            </a:r>
            <a:r>
              <a:rPr lang="el-GR" sz="2800" dirty="0" smtClean="0"/>
              <a:t>Αναζήτησης (Ευριστικές Μέθοδοι)</a:t>
            </a:r>
          </a:p>
          <a:p>
            <a:endParaRPr lang="el-GR" sz="2000" dirty="0" smtClean="0"/>
          </a:p>
          <a:p>
            <a:r>
              <a:rPr lang="el-GR" sz="2400" dirty="0"/>
              <a:t>Κατερίνα Γεωργούλη</a:t>
            </a:r>
          </a:p>
          <a:p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31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αναρρίχησης </a:t>
            </a:r>
            <a:r>
              <a:rPr lang="el-GR" sz="4400" dirty="0"/>
              <a:t>λ</a:t>
            </a:r>
            <a:r>
              <a:rPr lang="el-GR" sz="4400" dirty="0" smtClean="0"/>
              <a:t>όφων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b="0" dirty="0"/>
              <a:t> (Προβλήματα)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15790"/>
            <a:ext cx="468052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8400"/>
              </a:spcBef>
              <a:buNone/>
            </a:pPr>
            <a:r>
              <a:rPr lang="el-GR" b="1" dirty="0"/>
              <a:t>Βασικά προβλήματα του </a:t>
            </a:r>
            <a:r>
              <a:rPr lang="en-US" b="1" dirty="0"/>
              <a:t>HC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spcBef>
                <a:spcPts val="8400"/>
              </a:spcBef>
            </a:pPr>
            <a:r>
              <a:rPr lang="el-GR" dirty="0" smtClean="0"/>
              <a:t>Πρόποδες </a:t>
            </a:r>
            <a:r>
              <a:rPr lang="el-GR" dirty="0"/>
              <a:t>(</a:t>
            </a:r>
            <a:r>
              <a:rPr lang="en-US" dirty="0"/>
              <a:t>foothills – local maxima</a:t>
            </a:r>
            <a:r>
              <a:rPr lang="en-US" dirty="0" smtClean="0"/>
              <a:t>).</a:t>
            </a:r>
            <a:endParaRPr lang="en-US" dirty="0"/>
          </a:p>
          <a:p>
            <a:pPr>
              <a:spcBef>
                <a:spcPts val="7200"/>
              </a:spcBef>
            </a:pPr>
            <a:r>
              <a:rPr lang="el-GR" dirty="0" smtClean="0"/>
              <a:t>Οροπέδιο </a:t>
            </a:r>
            <a:r>
              <a:rPr lang="el-GR" dirty="0"/>
              <a:t>(</a:t>
            </a:r>
            <a:r>
              <a:rPr lang="en-US" dirty="0"/>
              <a:t>plateau-plains). </a:t>
            </a:r>
          </a:p>
          <a:p>
            <a:pPr>
              <a:spcBef>
                <a:spcPts val="8400"/>
              </a:spcBef>
            </a:pPr>
            <a:r>
              <a:rPr lang="el-GR" dirty="0" smtClean="0"/>
              <a:t>Κορυφογραμμή </a:t>
            </a:r>
            <a:r>
              <a:rPr lang="el-GR" dirty="0"/>
              <a:t>(</a:t>
            </a:r>
            <a:r>
              <a:rPr lang="en-US" dirty="0"/>
              <a:t>ridges). 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Picture 13" descr="https://encrypted-tbn1.gstatic.com/images?q=tbn:ANd9GcTxcXrrK9kF9fdkjQziyBgO87EBIY2VWSB1qjSXmebn7sX2WM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56905"/>
            <a:ext cx="4376714" cy="230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22787"/>
            <a:ext cx="29718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91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αναρρίχησης </a:t>
            </a:r>
            <a:r>
              <a:rPr lang="el-GR" sz="4400" dirty="0"/>
              <a:t>λ</a:t>
            </a:r>
            <a:r>
              <a:rPr lang="el-GR" sz="4400" dirty="0" smtClean="0"/>
              <a:t>όφων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dirty="0"/>
              <a:t> </a:t>
            </a:r>
            <a:r>
              <a:rPr lang="el-GR" b="0" dirty="0"/>
              <a:t>(Σχόλια)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 HC χρησιμοποιείται σε προβλήματα όπου πρέπει να βρεθεί μία λύση πολύ γρήγορα, έστω και αν αυτή δεν είναι η καλύτερη.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l-GR" u="sng" dirty="0"/>
              <a:t>Πλεονεκτήματα:</a:t>
            </a:r>
          </a:p>
          <a:p>
            <a:r>
              <a:rPr lang="el-GR" dirty="0"/>
              <a:t>Πολύ αποδοτικός και σε χρόνο και σε μνήμη,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l-GR" u="sng" dirty="0"/>
              <a:t>Μειονεκτήματα:</a:t>
            </a:r>
          </a:p>
          <a:p>
            <a:r>
              <a:rPr lang="el-GR" dirty="0"/>
              <a:t>Είναι μη-πλήρης.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16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περιοδεύοντος πωλητή </a:t>
            </a:r>
            <a:br>
              <a:rPr lang="el-GR" dirty="0" smtClean="0"/>
            </a:br>
            <a:r>
              <a:rPr lang="el-GR" dirty="0" smtClean="0"/>
              <a:t>με </a:t>
            </a:r>
            <a:r>
              <a:rPr lang="en-US" dirty="0" smtClean="0"/>
              <a:t>Hill Climbing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44008" y="1340768"/>
            <a:ext cx="424847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/>
                </a:solidFill>
              </a:rPr>
              <a:t>Βρείτε το πιο σύντομο μονοπάτι από το Α στο </a:t>
            </a:r>
            <a:r>
              <a:rPr lang="en-US" sz="2400" dirty="0" smtClean="0">
                <a:solidFill>
                  <a:schemeClr val="tx2"/>
                </a:solidFill>
              </a:rPr>
              <a:t>F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O</a:t>
            </a:r>
            <a:r>
              <a:rPr lang="el-GR" sz="2000" dirty="0" smtClean="0">
                <a:solidFill>
                  <a:schemeClr val="tx2"/>
                </a:solidFill>
              </a:rPr>
              <a:t>ι αποστάσεις που δίνονται είναι Ευκλείδιες αποστάσεις</a:t>
            </a: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676400" y="24384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A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895600" y="20574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B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057400" y="32004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C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743200" y="40386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E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648200" y="36576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F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200400" y="32004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D</a:t>
            </a:r>
          </a:p>
        </p:txBody>
      </p:sp>
      <p:cxnSp>
        <p:nvCxnSpPr>
          <p:cNvPr id="14" name="AutoShape 10"/>
          <p:cNvCxnSpPr>
            <a:cxnSpLocks noChangeShapeType="1"/>
            <a:stCxn id="8" idx="7"/>
            <a:endCxn id="9" idx="2"/>
          </p:cNvCxnSpPr>
          <p:nvPr/>
        </p:nvCxnSpPr>
        <p:spPr bwMode="auto">
          <a:xfrm flipV="1">
            <a:off x="2225986" y="2339144"/>
            <a:ext cx="669614" cy="181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1"/>
          <p:cNvCxnSpPr>
            <a:cxnSpLocks noChangeShapeType="1"/>
            <a:stCxn id="8" idx="4"/>
            <a:endCxn id="10" idx="1"/>
          </p:cNvCxnSpPr>
          <p:nvPr/>
        </p:nvCxnSpPr>
        <p:spPr bwMode="auto">
          <a:xfrm>
            <a:off x="1998340" y="3001888"/>
            <a:ext cx="153354" cy="2810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  <a:stCxn id="10" idx="5"/>
            <a:endCxn id="11" idx="1"/>
          </p:cNvCxnSpPr>
          <p:nvPr/>
        </p:nvCxnSpPr>
        <p:spPr bwMode="auto">
          <a:xfrm>
            <a:off x="2606986" y="3681367"/>
            <a:ext cx="230508" cy="4397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3"/>
          <p:cNvCxnSpPr>
            <a:cxnSpLocks noChangeShapeType="1"/>
            <a:stCxn id="11" idx="7"/>
            <a:endCxn id="13" idx="4"/>
          </p:cNvCxnSpPr>
          <p:nvPr/>
        </p:nvCxnSpPr>
        <p:spPr bwMode="auto">
          <a:xfrm flipV="1">
            <a:off x="3292786" y="3763888"/>
            <a:ext cx="229554" cy="3572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4"/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217540" y="2620888"/>
            <a:ext cx="304800" cy="579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5"/>
          <p:cNvCxnSpPr>
            <a:cxnSpLocks noChangeShapeType="1"/>
            <a:stCxn id="10" idx="7"/>
            <a:endCxn id="9" idx="3"/>
          </p:cNvCxnSpPr>
          <p:nvPr/>
        </p:nvCxnSpPr>
        <p:spPr bwMode="auto">
          <a:xfrm flipV="1">
            <a:off x="2606986" y="2538367"/>
            <a:ext cx="382908" cy="7445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6"/>
          <p:cNvCxnSpPr>
            <a:cxnSpLocks noChangeShapeType="1"/>
            <a:stCxn id="11" idx="6"/>
            <a:endCxn id="12" idx="3"/>
          </p:cNvCxnSpPr>
          <p:nvPr/>
        </p:nvCxnSpPr>
        <p:spPr bwMode="auto">
          <a:xfrm flipV="1">
            <a:off x="3387080" y="4138567"/>
            <a:ext cx="1355414" cy="181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295400" y="2362200"/>
            <a:ext cx="664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+mj-lt"/>
              </a:rPr>
              <a:t>25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563888" y="2060848"/>
            <a:ext cx="488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+mj-lt"/>
              </a:rPr>
              <a:t>12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676400" y="3276600"/>
            <a:ext cx="664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+mj-lt"/>
              </a:rPr>
              <a:t>22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3779912" y="3068960"/>
            <a:ext cx="432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+mj-lt"/>
              </a:rPr>
              <a:t>8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915816" y="4509120"/>
            <a:ext cx="676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+mj-lt"/>
              </a:rPr>
              <a:t>10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cxnSp>
        <p:nvCxnSpPr>
          <p:cNvPr id="29" name="28 - Ευθεία γραμμή σύνδεσης"/>
          <p:cNvCxnSpPr>
            <a:stCxn id="13" idx="6"/>
            <a:endCxn id="12" idx="1"/>
          </p:cNvCxnSpPr>
          <p:nvPr/>
        </p:nvCxnSpPr>
        <p:spPr>
          <a:xfrm>
            <a:off x="3844280" y="3482144"/>
            <a:ext cx="898214" cy="257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467544" y="4005064"/>
            <a:ext cx="2304256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u="sng" dirty="0" smtClean="0">
                <a:latin typeface="+mj-lt"/>
              </a:rPr>
              <a:t>Εξέλιξη μετώπου</a:t>
            </a:r>
            <a:endParaRPr lang="en-US" sz="2400" u="sng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latin typeface="+mj-lt"/>
              </a:rPr>
              <a:t>[</a:t>
            </a:r>
            <a:r>
              <a:rPr lang="en-US" sz="2400" dirty="0" smtClean="0">
                <a:latin typeface="+mj-lt"/>
              </a:rPr>
              <a:t>a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[b</a:t>
            </a:r>
            <a:r>
              <a:rPr lang="el-GR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[d,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[f, e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στόχος ευρέθη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5652120" y="4005064"/>
            <a:ext cx="2376264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u="sng" dirty="0" smtClean="0">
                <a:latin typeface="+mj-lt"/>
              </a:rPr>
              <a:t>Εξέλιξη μετώπου</a:t>
            </a:r>
            <a:endParaRPr lang="en-US" sz="2400" u="sng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latin typeface="+mj-lt"/>
              </a:rPr>
              <a:t>[a]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[b,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[d,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[e]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[f, c]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στόχος ευρέθη</a:t>
            </a:r>
            <a:endParaRPr lang="el-GR" dirty="0"/>
          </a:p>
        </p:txBody>
      </p:sp>
      <p:sp>
        <p:nvSpPr>
          <p:cNvPr id="32" name="31 - TextBox"/>
          <p:cNvSpPr txBox="1"/>
          <p:nvPr/>
        </p:nvSpPr>
        <p:spPr>
          <a:xfrm>
            <a:off x="5580112" y="29249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j-lt"/>
              </a:rPr>
              <a:t>Τι θα συμβεί αν καταργηθεί η σύνδεση μεταξύ </a:t>
            </a:r>
            <a:r>
              <a:rPr lang="en-US" sz="2000" dirty="0" smtClean="0">
                <a:latin typeface="+mj-lt"/>
              </a:rPr>
              <a:t>D </a:t>
            </a:r>
            <a:r>
              <a:rPr lang="el-GR" sz="2000" dirty="0" smtClean="0">
                <a:latin typeface="+mj-lt"/>
              </a:rPr>
              <a:t>&amp; </a:t>
            </a:r>
            <a:r>
              <a:rPr lang="en-US" sz="2000" dirty="0" smtClean="0">
                <a:latin typeface="+mj-lt"/>
              </a:rPr>
              <a:t>F</a:t>
            </a:r>
            <a:r>
              <a:rPr lang="el-GR" sz="2000" dirty="0" smtClean="0">
                <a:latin typeface="+mj-lt"/>
              </a:rPr>
              <a:t>;</a:t>
            </a:r>
            <a:endParaRPr 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20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περιοδεύοντος πωλητή </a:t>
            </a:r>
            <a:br>
              <a:rPr lang="el-GR" dirty="0" smtClean="0"/>
            </a:br>
            <a:r>
              <a:rPr lang="el-GR" dirty="0" smtClean="0"/>
              <a:t>με </a:t>
            </a:r>
            <a:r>
              <a:rPr lang="en-US" dirty="0" smtClean="0"/>
              <a:t>Hill Climbing</a:t>
            </a:r>
            <a:r>
              <a:rPr lang="el-GR" dirty="0" smtClean="0"/>
              <a:t> (παραλλαγή)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44008" y="1340768"/>
            <a:ext cx="42484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/>
                </a:solidFill>
              </a:rPr>
              <a:t>Διατήρηση όλων των κόμβων του μετώπου για οπισθοδρόμηση</a:t>
            </a:r>
            <a:endParaRPr lang="el-GR" sz="2000" dirty="0">
              <a:solidFill>
                <a:schemeClr val="tx2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676400" y="24384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A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895600" y="20574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B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057400" y="32004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C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743200" y="40386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E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648200" y="36576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F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200400" y="3200400"/>
            <a:ext cx="643880" cy="563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D</a:t>
            </a:r>
          </a:p>
        </p:txBody>
      </p:sp>
      <p:cxnSp>
        <p:nvCxnSpPr>
          <p:cNvPr id="14" name="AutoShape 10"/>
          <p:cNvCxnSpPr>
            <a:cxnSpLocks noChangeShapeType="1"/>
            <a:stCxn id="8" idx="7"/>
            <a:endCxn id="9" idx="2"/>
          </p:cNvCxnSpPr>
          <p:nvPr/>
        </p:nvCxnSpPr>
        <p:spPr bwMode="auto">
          <a:xfrm flipV="1">
            <a:off x="2225986" y="2339144"/>
            <a:ext cx="669614" cy="181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1"/>
          <p:cNvCxnSpPr>
            <a:cxnSpLocks noChangeShapeType="1"/>
            <a:stCxn id="8" idx="4"/>
            <a:endCxn id="10" idx="1"/>
          </p:cNvCxnSpPr>
          <p:nvPr/>
        </p:nvCxnSpPr>
        <p:spPr bwMode="auto">
          <a:xfrm>
            <a:off x="1998340" y="3001888"/>
            <a:ext cx="153354" cy="2810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  <a:stCxn id="10" idx="5"/>
            <a:endCxn id="11" idx="1"/>
          </p:cNvCxnSpPr>
          <p:nvPr/>
        </p:nvCxnSpPr>
        <p:spPr bwMode="auto">
          <a:xfrm>
            <a:off x="2606986" y="3681367"/>
            <a:ext cx="230508" cy="4397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3"/>
          <p:cNvCxnSpPr>
            <a:cxnSpLocks noChangeShapeType="1"/>
            <a:stCxn id="11" idx="7"/>
            <a:endCxn id="13" idx="4"/>
          </p:cNvCxnSpPr>
          <p:nvPr/>
        </p:nvCxnSpPr>
        <p:spPr bwMode="auto">
          <a:xfrm flipV="1">
            <a:off x="3292786" y="3763888"/>
            <a:ext cx="229554" cy="3572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4"/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217540" y="2620888"/>
            <a:ext cx="304800" cy="579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5"/>
          <p:cNvCxnSpPr>
            <a:cxnSpLocks noChangeShapeType="1"/>
            <a:stCxn id="10" idx="7"/>
            <a:endCxn id="9" idx="3"/>
          </p:cNvCxnSpPr>
          <p:nvPr/>
        </p:nvCxnSpPr>
        <p:spPr bwMode="auto">
          <a:xfrm flipV="1">
            <a:off x="2606986" y="2538367"/>
            <a:ext cx="382908" cy="7445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6"/>
          <p:cNvCxnSpPr>
            <a:cxnSpLocks noChangeShapeType="1"/>
            <a:stCxn id="11" idx="6"/>
            <a:endCxn id="12" idx="3"/>
          </p:cNvCxnSpPr>
          <p:nvPr/>
        </p:nvCxnSpPr>
        <p:spPr bwMode="auto">
          <a:xfrm flipV="1">
            <a:off x="3387080" y="4138567"/>
            <a:ext cx="1355414" cy="181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295400" y="2362200"/>
            <a:ext cx="664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+mj-lt"/>
              </a:rPr>
              <a:t>25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563888" y="2060848"/>
            <a:ext cx="488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+mj-lt"/>
              </a:rPr>
              <a:t>12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676400" y="3276600"/>
            <a:ext cx="664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+mj-lt"/>
              </a:rPr>
              <a:t>22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3779912" y="3068960"/>
            <a:ext cx="432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+mj-lt"/>
              </a:rPr>
              <a:t>8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915816" y="4509120"/>
            <a:ext cx="676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+mj-lt"/>
              </a:rPr>
              <a:t>10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cxnSp>
        <p:nvCxnSpPr>
          <p:cNvPr id="29" name="28 - Ευθεία γραμμή σύνδεσης"/>
          <p:cNvCxnSpPr>
            <a:stCxn id="13" idx="6"/>
            <a:endCxn id="12" idx="1"/>
          </p:cNvCxnSpPr>
          <p:nvPr/>
        </p:nvCxnSpPr>
        <p:spPr>
          <a:xfrm>
            <a:off x="3844280" y="3482144"/>
            <a:ext cx="898214" cy="257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5580112" y="4284988"/>
            <a:ext cx="2664296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u="sng" dirty="0" smtClean="0">
                <a:latin typeface="+mj-lt"/>
              </a:rPr>
              <a:t>Εξέλιξη μετώπου </a:t>
            </a:r>
            <a:r>
              <a:rPr lang="el-GR" sz="2400" u="sng" dirty="0" smtClean="0"/>
              <a:t>με  οπισθοδρόμηση</a:t>
            </a:r>
            <a:endParaRPr lang="en-US" sz="2400" u="sng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latin typeface="+mj-lt"/>
              </a:rPr>
              <a:t>[</a:t>
            </a:r>
            <a:r>
              <a:rPr lang="en-US" sz="2400" dirty="0" smtClean="0">
                <a:latin typeface="+mj-lt"/>
              </a:rPr>
              <a:t>a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[b</a:t>
            </a:r>
            <a:r>
              <a:rPr lang="el-GR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[d</a:t>
            </a:r>
            <a:r>
              <a:rPr lang="el-GR" sz="2400" dirty="0" smtClean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c,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[f, e, c, c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στόχος ευρέθη</a:t>
            </a:r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251520" y="4284988"/>
            <a:ext cx="3024336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u="sng" dirty="0" smtClean="0">
                <a:latin typeface="+mj-lt"/>
              </a:rPr>
              <a:t>Εξέλιξη μετώπου</a:t>
            </a:r>
            <a:r>
              <a:rPr lang="en-US" sz="2400" u="sng" dirty="0" smtClean="0">
                <a:latin typeface="+mj-lt"/>
              </a:rPr>
              <a:t> </a:t>
            </a:r>
            <a:r>
              <a:rPr lang="el-GR" sz="2400" u="sng" dirty="0" smtClean="0">
                <a:latin typeface="+mj-lt"/>
              </a:rPr>
              <a:t>χωρίς οπισθοδρόμηση</a:t>
            </a:r>
            <a:endParaRPr lang="en-US" sz="2400" u="sng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latin typeface="+mj-lt"/>
              </a:rPr>
              <a:t>[</a:t>
            </a:r>
            <a:r>
              <a:rPr lang="en-US" sz="2400" dirty="0" smtClean="0">
                <a:latin typeface="+mj-lt"/>
              </a:rPr>
              <a:t>a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[b</a:t>
            </a:r>
            <a:r>
              <a:rPr lang="el-GR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[d,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[f, e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στόχος ευρέθη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0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Ακτινωτή </a:t>
            </a:r>
            <a:r>
              <a:rPr lang="el-GR" sz="4400" dirty="0" smtClean="0"/>
              <a:t>μέθοδος </a:t>
            </a:r>
            <a:r>
              <a:rPr lang="el-GR" sz="4400" dirty="0"/>
              <a:t>α</a:t>
            </a:r>
            <a:r>
              <a:rPr lang="el-GR" sz="4400" dirty="0" smtClean="0"/>
              <a:t>ναζήτησης 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b="0" dirty="0"/>
              <a:t>(Beam Search - BS)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088232"/>
          </a:xfrm>
          <a:solidFill>
            <a:schemeClr val="bg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100" dirty="0"/>
              <a:t>Στον αλγόριθμο ακτινωτής </a:t>
            </a:r>
            <a:r>
              <a:rPr lang="el-GR" sz="3100" dirty="0" smtClean="0"/>
              <a:t>αναζήτησης, σε κάθε κύκλο αναζήτησης, αναζητούνται οι καταστάσεις παιδιά ΚΑΘΕ κατάστασης του μετώπου και ένας σταθερός αριθμός </a:t>
            </a:r>
            <a:r>
              <a:rPr lang="en-US" sz="3100" dirty="0" smtClean="0"/>
              <a:t>n</a:t>
            </a:r>
            <a:r>
              <a:rPr lang="el-GR" sz="3100" dirty="0" smtClean="0"/>
              <a:t> από τις καλύτερες από αυτές κρατείται στο μέτωπο αναζήτησης, ενώ κλαδεύονται </a:t>
            </a:r>
            <a:r>
              <a:rPr lang="el-GR" sz="3100" dirty="0"/>
              <a:t>όλες οι υπόλοιπες καταστάσεις όπως στον </a:t>
            </a:r>
            <a:r>
              <a:rPr lang="el-GR" sz="3100" dirty="0" smtClean="0"/>
              <a:t>HC. </a:t>
            </a:r>
            <a:endParaRPr lang="el-GR" sz="31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83568" y="41490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Ο Αλγόριθμος  είναι παρόμοιος με τον </a:t>
            </a:r>
            <a:r>
              <a:rPr lang="en-US" sz="2400" dirty="0" smtClean="0">
                <a:latin typeface="+mj-lt"/>
              </a:rPr>
              <a:t>Breadth First</a:t>
            </a:r>
            <a:r>
              <a:rPr lang="el-GR" sz="2400" dirty="0" smtClean="0">
                <a:latin typeface="+mj-lt"/>
              </a:rPr>
              <a:t> μόνο που κρατά τις καλύτερες καταστάσεις σε κάθε επίπεδο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7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Ακτινωτή </a:t>
            </a:r>
            <a:r>
              <a:rPr lang="el-GR" sz="4400" dirty="0" smtClean="0"/>
              <a:t>μέθοδος </a:t>
            </a:r>
            <a:r>
              <a:rPr lang="el-GR" sz="4400" dirty="0"/>
              <a:t>α</a:t>
            </a:r>
            <a:r>
              <a:rPr lang="el-GR" sz="4400" dirty="0" smtClean="0"/>
              <a:t>ναζήτησης 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b="0" dirty="0"/>
              <a:t>(Beam Search - BS)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755576" y="1628800"/>
            <a:ext cx="78488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…</a:t>
            </a:r>
          </a:p>
          <a:p>
            <a:pPr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Βγάλε </a:t>
            </a:r>
            <a:r>
              <a:rPr lang="el-GR" sz="2400" dirty="0">
                <a:latin typeface="+mn-lt"/>
              </a:rPr>
              <a:t>όλες τις καταστάσεις από το μέτωπο</a:t>
            </a: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Για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κάθε</a:t>
            </a:r>
            <a:r>
              <a:rPr lang="el-GR" sz="2400" dirty="0">
                <a:latin typeface="+mn-lt"/>
              </a:rPr>
              <a:t> κατάσταση του μετώπου σχημάτισε τις καταστάσεις-παιδιά</a:t>
            </a:r>
          </a:p>
          <a:p>
            <a:pPr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Εάν </a:t>
            </a:r>
            <a:r>
              <a:rPr lang="el-GR" sz="2400" dirty="0">
                <a:latin typeface="+mn-lt"/>
              </a:rPr>
              <a:t>υπάρχουν περισσότερες </a:t>
            </a:r>
            <a:r>
              <a:rPr lang="el-GR" sz="2400" dirty="0" smtClean="0">
                <a:latin typeface="+mn-lt"/>
              </a:rPr>
              <a:t>της μιας καταστάσεις-παιδία της  </a:t>
            </a:r>
            <a:r>
              <a:rPr lang="el-GR" sz="2400" dirty="0">
                <a:latin typeface="+mn-lt"/>
              </a:rPr>
              <a:t>κατάστασης-γονέα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Αναδιάταξε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τις καταστάσεις-παιδιά</a:t>
            </a:r>
            <a:r>
              <a:rPr lang="el-GR" sz="2400" dirty="0">
                <a:latin typeface="+mn-lt"/>
              </a:rPr>
              <a:t> βάσει </a:t>
            </a:r>
            <a:r>
              <a:rPr lang="el-GR" sz="2400" dirty="0" smtClean="0">
                <a:latin typeface="+mn-lt"/>
              </a:rPr>
              <a:t>ενός ευριστικού </a:t>
            </a:r>
            <a:r>
              <a:rPr lang="el-GR" sz="2400" dirty="0">
                <a:latin typeface="+mn-lt"/>
              </a:rPr>
              <a:t>αλγορίθμου.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Τοποθέτησε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Ν το πλήθος </a:t>
            </a:r>
            <a:r>
              <a:rPr lang="el-GR" sz="2400" dirty="0">
                <a:latin typeface="+mn-lt"/>
              </a:rPr>
              <a:t>από τις </a:t>
            </a:r>
            <a:r>
              <a:rPr lang="el-GR" sz="2400" dirty="0" smtClean="0">
                <a:latin typeface="+mn-lt"/>
              </a:rPr>
              <a:t>νέες καλύτερες  καταστάσεις </a:t>
            </a:r>
            <a:r>
              <a:rPr lang="el-GR" sz="2400" dirty="0">
                <a:latin typeface="+mn-lt"/>
              </a:rPr>
              <a:t>στην άδεια ουρά</a:t>
            </a:r>
          </a:p>
        </p:txBody>
      </p:sp>
    </p:spTree>
    <p:extLst>
      <p:ext uri="{BB962C8B-B14F-4D97-AF65-F5344CB8AC3E}">
        <p14:creationId xmlns:p14="http://schemas.microsoft.com/office/powerpoint/2010/main" val="28057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περιοδεύοντος πωλητή </a:t>
            </a:r>
            <a:br>
              <a:rPr lang="el-GR" dirty="0" smtClean="0"/>
            </a:br>
            <a:r>
              <a:rPr lang="en-US" dirty="0" smtClean="0"/>
              <a:t>Beam Search</a:t>
            </a:r>
            <a:r>
              <a:rPr lang="el-GR" dirty="0" smtClean="0"/>
              <a:t> (για </a:t>
            </a:r>
            <a:r>
              <a:rPr lang="en-US" dirty="0" smtClean="0"/>
              <a:t>n=2)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33" name="32 - TextBox"/>
          <p:cNvSpPr txBox="1"/>
          <p:nvPr/>
        </p:nvSpPr>
        <p:spPr>
          <a:xfrm>
            <a:off x="2123728" y="4293096"/>
            <a:ext cx="2304256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u="sng" dirty="0" smtClean="0">
                <a:latin typeface="+mj-lt"/>
              </a:rPr>
              <a:t>Εξέλιξη μετώπου</a:t>
            </a:r>
            <a:endParaRPr lang="en-US" sz="2400" u="sng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latin typeface="+mj-lt"/>
              </a:rPr>
              <a:t>[</a:t>
            </a:r>
            <a:r>
              <a:rPr lang="en-US" sz="2400" dirty="0" smtClean="0">
                <a:latin typeface="+mj-lt"/>
              </a:rPr>
              <a:t>a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[b</a:t>
            </a:r>
            <a:r>
              <a:rPr lang="el-GR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[d</a:t>
            </a:r>
            <a:r>
              <a:rPr lang="el-GR" sz="2400" dirty="0" smtClean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e]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[f, f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στόχος ευρέθη</a:t>
            </a:r>
            <a:endParaRPr lang="el-GR" dirty="0"/>
          </a:p>
        </p:txBody>
      </p:sp>
      <p:grpSp>
        <p:nvGrpSpPr>
          <p:cNvPr id="28" name="27 - Ομάδα"/>
          <p:cNvGrpSpPr/>
          <p:nvPr/>
        </p:nvGrpSpPr>
        <p:grpSpPr>
          <a:xfrm>
            <a:off x="323528" y="1412776"/>
            <a:ext cx="3996680" cy="2932966"/>
            <a:chOff x="857672" y="1916832"/>
            <a:chExt cx="3996680" cy="293296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238672" y="23789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A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457872" y="19979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B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619672" y="31409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305472" y="39791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E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210472" y="35981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F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762672" y="31409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D</a:t>
              </a:r>
            </a:p>
          </p:txBody>
        </p:sp>
        <p:cxnSp>
          <p:nvCxnSpPr>
            <p:cNvPr id="14" name="AutoShape 10"/>
            <p:cNvCxnSpPr>
              <a:cxnSpLocks noChangeShapeType="1"/>
              <a:stCxn id="8" idx="7"/>
              <a:endCxn id="9" idx="2"/>
            </p:cNvCxnSpPr>
            <p:nvPr/>
          </p:nvCxnSpPr>
          <p:spPr bwMode="auto">
            <a:xfrm flipV="1">
              <a:off x="1788258" y="2279712"/>
              <a:ext cx="669614" cy="1817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1"/>
            <p:cNvCxnSpPr>
              <a:cxnSpLocks noChangeShapeType="1"/>
              <a:stCxn id="8" idx="4"/>
              <a:endCxn id="10" idx="1"/>
            </p:cNvCxnSpPr>
            <p:nvPr/>
          </p:nvCxnSpPr>
          <p:spPr bwMode="auto">
            <a:xfrm>
              <a:off x="1560612" y="2942456"/>
              <a:ext cx="153354" cy="2810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2"/>
            <p:cNvCxnSpPr>
              <a:cxnSpLocks noChangeShapeType="1"/>
              <a:stCxn id="10" idx="5"/>
              <a:endCxn id="11" idx="1"/>
            </p:cNvCxnSpPr>
            <p:nvPr/>
          </p:nvCxnSpPr>
          <p:spPr bwMode="auto">
            <a:xfrm>
              <a:off x="2169258" y="3621935"/>
              <a:ext cx="230508" cy="4397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3"/>
            <p:cNvCxnSpPr>
              <a:cxnSpLocks noChangeShapeType="1"/>
              <a:stCxn id="11" idx="7"/>
              <a:endCxn id="13" idx="4"/>
            </p:cNvCxnSpPr>
            <p:nvPr/>
          </p:nvCxnSpPr>
          <p:spPr bwMode="auto">
            <a:xfrm flipV="1">
              <a:off x="2855058" y="3704456"/>
              <a:ext cx="229554" cy="3572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4"/>
            <p:cNvCxnSpPr>
              <a:cxnSpLocks noChangeShapeType="1"/>
              <a:stCxn id="9" idx="4"/>
              <a:endCxn id="13" idx="0"/>
            </p:cNvCxnSpPr>
            <p:nvPr/>
          </p:nvCxnSpPr>
          <p:spPr bwMode="auto">
            <a:xfrm>
              <a:off x="2779812" y="2561456"/>
              <a:ext cx="304800" cy="5795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5"/>
            <p:cNvCxnSpPr>
              <a:cxnSpLocks noChangeShapeType="1"/>
              <a:stCxn id="10" idx="7"/>
              <a:endCxn id="9" idx="3"/>
            </p:cNvCxnSpPr>
            <p:nvPr/>
          </p:nvCxnSpPr>
          <p:spPr bwMode="auto">
            <a:xfrm flipV="1">
              <a:off x="2169258" y="2478935"/>
              <a:ext cx="382908" cy="7445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1" idx="6"/>
              <a:endCxn id="12" idx="3"/>
            </p:cNvCxnSpPr>
            <p:nvPr/>
          </p:nvCxnSpPr>
          <p:spPr bwMode="auto">
            <a:xfrm flipV="1">
              <a:off x="2949352" y="4079135"/>
              <a:ext cx="1355414" cy="1817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857672" y="2302768"/>
              <a:ext cx="6642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  <a:latin typeface="+mj-lt"/>
                </a:rPr>
                <a:t>25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059832" y="1916832"/>
              <a:ext cx="4881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238672" y="3217168"/>
              <a:ext cx="6642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22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342184" y="3009528"/>
              <a:ext cx="432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8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2478088" y="4449688"/>
              <a:ext cx="6760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10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cxnSp>
          <p:nvCxnSpPr>
            <p:cNvPr id="29" name="28 - Ευθεία γραμμή σύνδεσης"/>
            <p:cNvCxnSpPr>
              <a:stCxn id="13" idx="6"/>
              <a:endCxn id="12" idx="1"/>
            </p:cNvCxnSpPr>
            <p:nvPr/>
          </p:nvCxnSpPr>
          <p:spPr>
            <a:xfrm>
              <a:off x="3406552" y="3422712"/>
              <a:ext cx="898214" cy="257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8316416" y="4437112"/>
            <a:ext cx="432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chemeClr val="hlink"/>
                </a:solidFill>
                <a:latin typeface="+mj-lt"/>
              </a:rPr>
              <a:t>0</a:t>
            </a:r>
            <a:endParaRPr lang="en-US" sz="2000" dirty="0">
              <a:solidFill>
                <a:schemeClr val="hlink"/>
              </a:solidFill>
              <a:latin typeface="+mj-lt"/>
            </a:endParaRPr>
          </a:p>
        </p:txBody>
      </p:sp>
      <p:grpSp>
        <p:nvGrpSpPr>
          <p:cNvPr id="107" name="106 - Ομάδα"/>
          <p:cNvGrpSpPr/>
          <p:nvPr/>
        </p:nvGrpSpPr>
        <p:grpSpPr>
          <a:xfrm>
            <a:off x="4355976" y="2132856"/>
            <a:ext cx="4248472" cy="3400345"/>
            <a:chOff x="4644008" y="1772816"/>
            <a:chExt cx="4248472" cy="3400345"/>
          </a:xfrm>
        </p:grpSpPr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6876256" y="1772816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A</a:t>
              </a:r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7596336" y="2564904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B</a:t>
              </a: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6012160" y="2564904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6147792" y="3204592"/>
              <a:ext cx="4881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5724128" y="2420888"/>
              <a:ext cx="6642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22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5508104" y="350100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E</a:t>
              </a:r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7884368" y="3429000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D</a:t>
              </a: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220072" y="3284984"/>
              <a:ext cx="6760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10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724128" y="4437112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F</a:t>
              </a: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8244408" y="4437112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F</a:t>
              </a: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7380312" y="4437112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E</a:t>
              </a: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8460432" y="3284984"/>
              <a:ext cx="432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8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4932040" y="4437112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D</a:t>
              </a: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4788024" y="4149080"/>
              <a:ext cx="432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8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7164288" y="3429000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6876256" y="3284984"/>
              <a:ext cx="6642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22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grpSp>
          <p:nvGrpSpPr>
            <p:cNvPr id="67" name="66 - Ομάδα"/>
            <p:cNvGrpSpPr/>
            <p:nvPr/>
          </p:nvGrpSpPr>
          <p:grpSpPr>
            <a:xfrm>
              <a:off x="6876256" y="3212976"/>
              <a:ext cx="1064233" cy="880065"/>
              <a:chOff x="7884368" y="3269015"/>
              <a:chExt cx="1064233" cy="880065"/>
            </a:xfrm>
          </p:grpSpPr>
          <p:cxnSp>
            <p:nvCxnSpPr>
              <p:cNvPr id="68" name="67 - Ευθεία γραμμή σύνδεσης"/>
              <p:cNvCxnSpPr/>
              <p:nvPr/>
            </p:nvCxnSpPr>
            <p:spPr>
              <a:xfrm>
                <a:off x="7884368" y="3429000"/>
                <a:ext cx="1008112" cy="5760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68 - Ευθεία γραμμή σύνδεσης"/>
              <p:cNvCxnSpPr/>
              <p:nvPr/>
            </p:nvCxnSpPr>
            <p:spPr>
              <a:xfrm flipH="1">
                <a:off x="7956376" y="3269015"/>
                <a:ext cx="992225" cy="88006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6300192" y="350100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B</a:t>
              </a: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8252792" y="2429272"/>
              <a:ext cx="4881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grpSp>
          <p:nvGrpSpPr>
            <p:cNvPr id="72" name="71 - Ομάδα"/>
            <p:cNvGrpSpPr/>
            <p:nvPr/>
          </p:nvGrpSpPr>
          <p:grpSpPr>
            <a:xfrm>
              <a:off x="6012160" y="3212976"/>
              <a:ext cx="1064233" cy="880065"/>
              <a:chOff x="7884368" y="3269015"/>
              <a:chExt cx="1064233" cy="880065"/>
            </a:xfrm>
          </p:grpSpPr>
          <p:cxnSp>
            <p:nvCxnSpPr>
              <p:cNvPr id="73" name="72 - Ευθεία γραμμή σύνδεσης"/>
              <p:cNvCxnSpPr/>
              <p:nvPr/>
            </p:nvCxnSpPr>
            <p:spPr>
              <a:xfrm>
                <a:off x="7884368" y="3429000"/>
                <a:ext cx="1008112" cy="5760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- Ευθεία γραμμή σύνδεσης"/>
              <p:cNvCxnSpPr/>
              <p:nvPr/>
            </p:nvCxnSpPr>
            <p:spPr>
              <a:xfrm flipH="1">
                <a:off x="7956376" y="3269015"/>
                <a:ext cx="992225" cy="88006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5580112" y="4149080"/>
              <a:ext cx="432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solidFill>
                    <a:schemeClr val="hlink"/>
                  </a:solidFill>
                  <a:latin typeface="+mj-lt"/>
                </a:rPr>
                <a:t>0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>
              <a:off x="7164288" y="4149080"/>
              <a:ext cx="6760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10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grpSp>
          <p:nvGrpSpPr>
            <p:cNvPr id="78" name="77 - Ομάδα"/>
            <p:cNvGrpSpPr/>
            <p:nvPr/>
          </p:nvGrpSpPr>
          <p:grpSpPr>
            <a:xfrm>
              <a:off x="4644008" y="4221088"/>
              <a:ext cx="1064233" cy="880065"/>
              <a:chOff x="7884368" y="3269015"/>
              <a:chExt cx="1064233" cy="880065"/>
            </a:xfrm>
          </p:grpSpPr>
          <p:cxnSp>
            <p:nvCxnSpPr>
              <p:cNvPr id="79" name="78 - Ευθεία γραμμή σύνδεσης"/>
              <p:cNvCxnSpPr/>
              <p:nvPr/>
            </p:nvCxnSpPr>
            <p:spPr>
              <a:xfrm>
                <a:off x="7884368" y="3429000"/>
                <a:ext cx="1008112" cy="5760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- Ευθεία γραμμή σύνδεσης"/>
              <p:cNvCxnSpPr/>
              <p:nvPr/>
            </p:nvCxnSpPr>
            <p:spPr>
              <a:xfrm flipH="1">
                <a:off x="7956376" y="3269015"/>
                <a:ext cx="992225" cy="88006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80 - Ομάδα"/>
            <p:cNvGrpSpPr/>
            <p:nvPr/>
          </p:nvGrpSpPr>
          <p:grpSpPr>
            <a:xfrm>
              <a:off x="7164288" y="4293096"/>
              <a:ext cx="1064233" cy="880065"/>
              <a:chOff x="7884368" y="3269015"/>
              <a:chExt cx="1064233" cy="880065"/>
            </a:xfrm>
          </p:grpSpPr>
          <p:cxnSp>
            <p:nvCxnSpPr>
              <p:cNvPr id="82" name="81 - Ευθεία γραμμή σύνδεσης"/>
              <p:cNvCxnSpPr/>
              <p:nvPr/>
            </p:nvCxnSpPr>
            <p:spPr>
              <a:xfrm>
                <a:off x="7884368" y="3429000"/>
                <a:ext cx="1008112" cy="5760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82 - Ευθεία γραμμή σύνδεσης"/>
              <p:cNvCxnSpPr/>
              <p:nvPr/>
            </p:nvCxnSpPr>
            <p:spPr>
              <a:xfrm flipH="1">
                <a:off x="7956376" y="3269015"/>
                <a:ext cx="992225" cy="88006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84 - Ευθύγραμμο βέλος σύνδεσης"/>
            <p:cNvCxnSpPr>
              <a:stCxn id="31" idx="3"/>
              <a:endCxn id="34" idx="7"/>
            </p:cNvCxnSpPr>
            <p:nvPr/>
          </p:nvCxnSpPr>
          <p:spPr>
            <a:xfrm flipH="1">
              <a:off x="6561746" y="2253783"/>
              <a:ext cx="408804" cy="393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- Ευθύγραμμο βέλος σύνδεσης"/>
            <p:cNvCxnSpPr>
              <a:endCxn id="39" idx="3"/>
            </p:cNvCxnSpPr>
            <p:nvPr/>
          </p:nvCxnSpPr>
          <p:spPr>
            <a:xfrm flipH="1">
              <a:off x="5896146" y="3068960"/>
              <a:ext cx="308794" cy="4160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- Ευθύγραμμο βέλος σύνδεσης"/>
            <p:cNvCxnSpPr/>
            <p:nvPr/>
          </p:nvCxnSpPr>
          <p:spPr>
            <a:xfrm flipH="1">
              <a:off x="5364088" y="4005064"/>
              <a:ext cx="3367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- Ευθύγραμμο βέλος σύνδεσης"/>
            <p:cNvCxnSpPr/>
            <p:nvPr/>
          </p:nvCxnSpPr>
          <p:spPr>
            <a:xfrm flipH="1">
              <a:off x="7596336" y="3068960"/>
              <a:ext cx="216024" cy="393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- Ευθύγραμμο βέλος σύνδεσης"/>
            <p:cNvCxnSpPr>
              <a:endCxn id="43" idx="0"/>
            </p:cNvCxnSpPr>
            <p:nvPr/>
          </p:nvCxnSpPr>
          <p:spPr>
            <a:xfrm flipH="1">
              <a:off x="7702252" y="4005064"/>
              <a:ext cx="44690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- Ευθύγραμμο βέλος σύνδεσης"/>
            <p:cNvCxnSpPr/>
            <p:nvPr/>
          </p:nvCxnSpPr>
          <p:spPr>
            <a:xfrm>
              <a:off x="7429076" y="2276872"/>
              <a:ext cx="38328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- Ευθύγραμμο βέλος σύνδεσης"/>
            <p:cNvCxnSpPr>
              <a:endCxn id="38" idx="0"/>
            </p:cNvCxnSpPr>
            <p:nvPr/>
          </p:nvCxnSpPr>
          <p:spPr>
            <a:xfrm>
              <a:off x="8028384" y="3068960"/>
              <a:ext cx="17792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- Ευθύγραμμο βέλος σύνδεσης"/>
            <p:cNvCxnSpPr>
              <a:endCxn id="42" idx="0"/>
            </p:cNvCxnSpPr>
            <p:nvPr/>
          </p:nvCxnSpPr>
          <p:spPr>
            <a:xfrm>
              <a:off x="8316416" y="4005064"/>
              <a:ext cx="24993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- Ευθύγραμμο βέλος σύνδεσης"/>
            <p:cNvCxnSpPr>
              <a:endCxn id="41" idx="0"/>
            </p:cNvCxnSpPr>
            <p:nvPr/>
          </p:nvCxnSpPr>
          <p:spPr>
            <a:xfrm>
              <a:off x="5940152" y="3933056"/>
              <a:ext cx="10591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- Ευθύγραμμο βέλος σύνδεσης"/>
            <p:cNvCxnSpPr>
              <a:endCxn id="70" idx="0"/>
            </p:cNvCxnSpPr>
            <p:nvPr/>
          </p:nvCxnSpPr>
          <p:spPr>
            <a:xfrm>
              <a:off x="6444208" y="3140968"/>
              <a:ext cx="17792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20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πρώτης </a:t>
            </a:r>
            <a:r>
              <a:rPr lang="el-GR" sz="4400" dirty="0"/>
              <a:t>κ</a:t>
            </a:r>
            <a:r>
              <a:rPr lang="el-GR" sz="4400" dirty="0" smtClean="0"/>
              <a:t>αλύτερης</a:t>
            </a:r>
            <a:r>
              <a:rPr lang="en-US" sz="4400" dirty="0" smtClean="0"/>
              <a:t> </a:t>
            </a:r>
            <a:r>
              <a:rPr lang="el-GR" sz="4400" dirty="0"/>
              <a:t>α</a:t>
            </a:r>
            <a:r>
              <a:rPr lang="el-GR" sz="4400" dirty="0" smtClean="0"/>
              <a:t>ναζήτησης</a:t>
            </a:r>
            <a:r>
              <a:rPr lang="en-US" sz="4400" dirty="0" smtClean="0"/>
              <a:t> </a:t>
            </a:r>
            <a:r>
              <a:rPr lang="el-GR" sz="4400" dirty="0" smtClean="0"/>
              <a:t> </a:t>
            </a:r>
            <a:r>
              <a:rPr lang="el-GR" b="0" dirty="0" smtClean="0"/>
              <a:t>(</a:t>
            </a:r>
            <a:r>
              <a:rPr lang="el-GR" b="0" dirty="0"/>
              <a:t>Best-First - BestFS)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8640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l-GR" dirty="0"/>
              <a:t>Ο αλγόριθμος </a:t>
            </a:r>
            <a:r>
              <a:rPr lang="el-GR" b="1" dirty="0"/>
              <a:t>αναζήτηση</a:t>
            </a:r>
            <a:r>
              <a:rPr lang="el-GR" dirty="0"/>
              <a:t> πρώτα στο καλύτερο κρατά όλες τις καταστάσεις στο μέτωπο αναζήτησης.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23528" y="2520280"/>
            <a:ext cx="8229600" cy="36985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l-GR" dirty="0"/>
              <a:t>……………..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l-GR" dirty="0"/>
              <a:t>Βγάλε την πρώτη κατάσταση(κατάσταση-πατέρας) από το μέτωπο και σχημάτισε τις καταστάσεις-παιδιά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l-GR" dirty="0"/>
              <a:t>Εάν υπάρχουν καταστάσεις-παιδία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l-GR" dirty="0" smtClean="0"/>
              <a:t>Πρόσθεσε </a:t>
            </a:r>
            <a:r>
              <a:rPr lang="el-GR" dirty="0"/>
              <a:t>τις καταστάσεις-παιδιά στο </a:t>
            </a:r>
            <a:r>
              <a:rPr lang="el-GR" dirty="0" smtClean="0"/>
              <a:t>μέτωπο</a:t>
            </a:r>
            <a:endParaRPr lang="el-GR" dirty="0"/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l-GR" b="1" dirty="0" smtClean="0">
                <a:solidFill>
                  <a:srgbClr val="004A82"/>
                </a:solidFill>
              </a:rPr>
              <a:t>Ταξινόμησε</a:t>
            </a:r>
            <a:r>
              <a:rPr lang="el-GR" dirty="0" smtClean="0"/>
              <a:t> </a:t>
            </a:r>
            <a:r>
              <a:rPr lang="el-GR" b="1" dirty="0">
                <a:solidFill>
                  <a:srgbClr val="820000"/>
                </a:solidFill>
              </a:rPr>
              <a:t>το μέτωπο </a:t>
            </a:r>
            <a:r>
              <a:rPr lang="el-GR" dirty="0"/>
              <a:t>βάσει ενός </a:t>
            </a:r>
            <a:r>
              <a:rPr lang="el-GR" dirty="0" smtClean="0"/>
              <a:t>ευριστικού </a:t>
            </a:r>
            <a:r>
              <a:rPr lang="el-GR" dirty="0"/>
              <a:t>αλγορίθμου.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l-GR" dirty="0"/>
              <a:t>………….		</a:t>
            </a:r>
          </a:p>
        </p:txBody>
      </p:sp>
    </p:spTree>
    <p:extLst>
      <p:ext uri="{BB962C8B-B14F-4D97-AF65-F5344CB8AC3E}">
        <p14:creationId xmlns:p14="http://schemas.microsoft.com/office/powerpoint/2010/main" val="42609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Αλγόριθμος </a:t>
            </a:r>
            <a:r>
              <a:rPr lang="el-GR" dirty="0" smtClean="0"/>
              <a:t>πρώτης </a:t>
            </a:r>
            <a:r>
              <a:rPr lang="el-GR" dirty="0"/>
              <a:t>κ</a:t>
            </a:r>
            <a:r>
              <a:rPr lang="el-GR" dirty="0" smtClean="0"/>
              <a:t>αλύτερης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Πλεονεκτήματα:</a:t>
            </a:r>
          </a:p>
          <a:p>
            <a:pPr>
              <a:spcBef>
                <a:spcPts val="1800"/>
              </a:spcBef>
            </a:pPr>
            <a:r>
              <a:rPr lang="el-GR" dirty="0"/>
              <a:t>Προσπαθεί να δώσει μια γρήγορη λύση σε κάποιο πρόβλημα. </a:t>
            </a:r>
          </a:p>
          <a:p>
            <a:pPr>
              <a:spcBef>
                <a:spcPts val="1800"/>
              </a:spcBef>
            </a:pPr>
            <a:r>
              <a:rPr lang="el-GR" dirty="0"/>
              <a:t>Εξαρτάται πολύ από τον ευριστικό μηχανισμό. </a:t>
            </a:r>
          </a:p>
          <a:p>
            <a:pPr>
              <a:spcBef>
                <a:spcPts val="1800"/>
              </a:spcBef>
            </a:pPr>
            <a:r>
              <a:rPr lang="el-GR" dirty="0"/>
              <a:t>Είναι πλήρης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Μειονεκτήματα: </a:t>
            </a:r>
          </a:p>
          <a:p>
            <a:pPr>
              <a:spcBef>
                <a:spcPts val="1800"/>
              </a:spcBef>
            </a:pPr>
            <a:r>
              <a:rPr lang="el-GR" dirty="0"/>
              <a:t>Το μέτωπο αναζήτησης μεγαλώνει με υψηλό ρυθμό και μαζί του ο χώρος που χρειάζεται για την αποθήκευσή του. </a:t>
            </a:r>
          </a:p>
          <a:p>
            <a:pPr>
              <a:spcBef>
                <a:spcPts val="1800"/>
              </a:spcBef>
            </a:pPr>
            <a:r>
              <a:rPr lang="el-GR" dirty="0"/>
              <a:t>Δεν εγγυάται ότι η λύση που θα βρεθεί είναι η βέλτιστη.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96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περιοδεύοντος πωλητή </a:t>
            </a:r>
            <a:br>
              <a:rPr lang="el-GR" dirty="0" smtClean="0"/>
            </a:br>
            <a:r>
              <a:rPr lang="en-US" dirty="0" smtClean="0"/>
              <a:t>Best First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33" name="32 - TextBox"/>
          <p:cNvSpPr txBox="1"/>
          <p:nvPr/>
        </p:nvSpPr>
        <p:spPr>
          <a:xfrm>
            <a:off x="2267744" y="4617387"/>
            <a:ext cx="2304256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u="sng" dirty="0" smtClean="0">
                <a:latin typeface="+mj-lt"/>
              </a:rPr>
              <a:t>Εξέλιξη μετώπου</a:t>
            </a:r>
            <a:endParaRPr lang="en-US" sz="2400" u="sng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latin typeface="+mj-lt"/>
              </a:rPr>
              <a:t>[</a:t>
            </a:r>
            <a:r>
              <a:rPr lang="en-US" sz="2400" dirty="0" smtClean="0">
                <a:latin typeface="+mj-lt"/>
              </a:rPr>
              <a:t>a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[b</a:t>
            </a:r>
            <a:r>
              <a:rPr lang="el-GR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[d, c, c]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[f, e, c, c</a:t>
            </a:r>
            <a:r>
              <a:rPr lang="el-GR" sz="2400" dirty="0" smtClean="0">
                <a:latin typeface="+mj-lt"/>
              </a:rPr>
              <a:t>]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στόχος ευρέθη</a:t>
            </a:r>
            <a:endParaRPr lang="el-GR" dirty="0"/>
          </a:p>
        </p:txBody>
      </p:sp>
      <p:grpSp>
        <p:nvGrpSpPr>
          <p:cNvPr id="5" name="27 - Ομάδα"/>
          <p:cNvGrpSpPr/>
          <p:nvPr/>
        </p:nvGrpSpPr>
        <p:grpSpPr>
          <a:xfrm>
            <a:off x="467544" y="1484784"/>
            <a:ext cx="3996680" cy="2932966"/>
            <a:chOff x="857672" y="1916832"/>
            <a:chExt cx="3996680" cy="293296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238672" y="23789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A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457872" y="19979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B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619672" y="31409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305472" y="39791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E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210472" y="35981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F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762672" y="3140968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D</a:t>
              </a:r>
            </a:p>
          </p:txBody>
        </p:sp>
        <p:cxnSp>
          <p:nvCxnSpPr>
            <p:cNvPr id="14" name="AutoShape 10"/>
            <p:cNvCxnSpPr>
              <a:cxnSpLocks noChangeShapeType="1"/>
              <a:stCxn id="8" idx="7"/>
              <a:endCxn id="9" idx="2"/>
            </p:cNvCxnSpPr>
            <p:nvPr/>
          </p:nvCxnSpPr>
          <p:spPr bwMode="auto">
            <a:xfrm flipV="1">
              <a:off x="1788258" y="2279712"/>
              <a:ext cx="669614" cy="1817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1"/>
            <p:cNvCxnSpPr>
              <a:cxnSpLocks noChangeShapeType="1"/>
              <a:stCxn id="8" idx="4"/>
              <a:endCxn id="10" idx="1"/>
            </p:cNvCxnSpPr>
            <p:nvPr/>
          </p:nvCxnSpPr>
          <p:spPr bwMode="auto">
            <a:xfrm>
              <a:off x="1560612" y="2942456"/>
              <a:ext cx="153354" cy="2810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2"/>
            <p:cNvCxnSpPr>
              <a:cxnSpLocks noChangeShapeType="1"/>
              <a:stCxn id="10" idx="5"/>
              <a:endCxn id="11" idx="1"/>
            </p:cNvCxnSpPr>
            <p:nvPr/>
          </p:nvCxnSpPr>
          <p:spPr bwMode="auto">
            <a:xfrm>
              <a:off x="2169258" y="3621935"/>
              <a:ext cx="230508" cy="4397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3"/>
            <p:cNvCxnSpPr>
              <a:cxnSpLocks noChangeShapeType="1"/>
              <a:stCxn id="11" idx="7"/>
              <a:endCxn id="13" idx="4"/>
            </p:cNvCxnSpPr>
            <p:nvPr/>
          </p:nvCxnSpPr>
          <p:spPr bwMode="auto">
            <a:xfrm flipV="1">
              <a:off x="2855058" y="3704456"/>
              <a:ext cx="229554" cy="3572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4"/>
            <p:cNvCxnSpPr>
              <a:cxnSpLocks noChangeShapeType="1"/>
              <a:stCxn id="9" idx="4"/>
              <a:endCxn id="13" idx="0"/>
            </p:cNvCxnSpPr>
            <p:nvPr/>
          </p:nvCxnSpPr>
          <p:spPr bwMode="auto">
            <a:xfrm>
              <a:off x="2779812" y="2561456"/>
              <a:ext cx="304800" cy="5795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5"/>
            <p:cNvCxnSpPr>
              <a:cxnSpLocks noChangeShapeType="1"/>
              <a:stCxn id="10" idx="7"/>
              <a:endCxn id="9" idx="3"/>
            </p:cNvCxnSpPr>
            <p:nvPr/>
          </p:nvCxnSpPr>
          <p:spPr bwMode="auto">
            <a:xfrm flipV="1">
              <a:off x="2169258" y="2478935"/>
              <a:ext cx="382908" cy="7445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1" idx="6"/>
              <a:endCxn id="12" idx="3"/>
            </p:cNvCxnSpPr>
            <p:nvPr/>
          </p:nvCxnSpPr>
          <p:spPr bwMode="auto">
            <a:xfrm flipV="1">
              <a:off x="2949352" y="4079135"/>
              <a:ext cx="1355414" cy="1817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857672" y="2302768"/>
              <a:ext cx="6642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  <a:latin typeface="+mj-lt"/>
                </a:rPr>
                <a:t>25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059832" y="1916832"/>
              <a:ext cx="4881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238672" y="3217168"/>
              <a:ext cx="6642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22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342184" y="3009528"/>
              <a:ext cx="432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8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2478088" y="4449688"/>
              <a:ext cx="6760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10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cxnSp>
          <p:nvCxnSpPr>
            <p:cNvPr id="29" name="28 - Ευθεία γραμμή σύνδεσης"/>
            <p:cNvCxnSpPr>
              <a:stCxn id="13" idx="6"/>
              <a:endCxn id="12" idx="1"/>
            </p:cNvCxnSpPr>
            <p:nvPr/>
          </p:nvCxnSpPr>
          <p:spPr>
            <a:xfrm>
              <a:off x="3406552" y="3422712"/>
              <a:ext cx="898214" cy="257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71 - Ομάδα"/>
          <p:cNvGrpSpPr/>
          <p:nvPr/>
        </p:nvGrpSpPr>
        <p:grpSpPr>
          <a:xfrm>
            <a:off x="5004048" y="1556792"/>
            <a:ext cx="3419872" cy="3227784"/>
            <a:chOff x="5724128" y="1772816"/>
            <a:chExt cx="3419872" cy="3227784"/>
          </a:xfrm>
        </p:grpSpPr>
        <p:sp>
          <p:nvSpPr>
            <p:cNvPr id="76" name="Text Box 30"/>
            <p:cNvSpPr txBox="1">
              <a:spLocks noChangeArrowheads="1"/>
            </p:cNvSpPr>
            <p:nvPr/>
          </p:nvSpPr>
          <p:spPr bwMode="auto">
            <a:xfrm>
              <a:off x="8711952" y="4149080"/>
              <a:ext cx="432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solidFill>
                    <a:schemeClr val="hlink"/>
                  </a:solidFill>
                  <a:latin typeface="+mj-lt"/>
                </a:rPr>
                <a:t>0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6876256" y="1772816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A</a:t>
              </a:r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7596336" y="2564904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B</a:t>
              </a: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6012160" y="2564904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5724128" y="2420888"/>
              <a:ext cx="6642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22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7884368" y="3429000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D</a:t>
              </a: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8244408" y="4437112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F</a:t>
              </a: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7380312" y="4437112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E</a:t>
              </a: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8460432" y="3284984"/>
              <a:ext cx="432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8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7164288" y="3429000"/>
              <a:ext cx="643880" cy="563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6876256" y="3284984"/>
              <a:ext cx="6642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22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8252792" y="2429272"/>
              <a:ext cx="4881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12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>
              <a:off x="7164288" y="4149080"/>
              <a:ext cx="6760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hlink"/>
                  </a:solidFill>
                  <a:latin typeface="+mj-lt"/>
                </a:rPr>
                <a:t>10</a:t>
              </a:r>
              <a:endParaRPr lang="en-US" sz="2000" dirty="0">
                <a:solidFill>
                  <a:schemeClr val="hlink"/>
                </a:solidFill>
                <a:latin typeface="+mj-lt"/>
              </a:endParaRPr>
            </a:p>
          </p:txBody>
        </p:sp>
        <p:cxnSp>
          <p:nvCxnSpPr>
            <p:cNvPr id="85" name="84 - Ευθύγραμμο βέλος σύνδεσης"/>
            <p:cNvCxnSpPr>
              <a:stCxn id="31" idx="3"/>
              <a:endCxn id="34" idx="7"/>
            </p:cNvCxnSpPr>
            <p:nvPr/>
          </p:nvCxnSpPr>
          <p:spPr>
            <a:xfrm flipH="1">
              <a:off x="6561746" y="2253783"/>
              <a:ext cx="408804" cy="393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- Ευθύγραμμο βέλος σύνδεσης"/>
            <p:cNvCxnSpPr/>
            <p:nvPr/>
          </p:nvCxnSpPr>
          <p:spPr>
            <a:xfrm flipH="1">
              <a:off x="7596336" y="3068960"/>
              <a:ext cx="216024" cy="393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- Ευθύγραμμο βέλος σύνδεσης"/>
            <p:cNvCxnSpPr>
              <a:endCxn id="43" idx="0"/>
            </p:cNvCxnSpPr>
            <p:nvPr/>
          </p:nvCxnSpPr>
          <p:spPr>
            <a:xfrm flipH="1">
              <a:off x="7702252" y="4005064"/>
              <a:ext cx="44690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- Ευθύγραμμο βέλος σύνδεσης"/>
            <p:cNvCxnSpPr/>
            <p:nvPr/>
          </p:nvCxnSpPr>
          <p:spPr>
            <a:xfrm>
              <a:off x="7429076" y="2276872"/>
              <a:ext cx="38328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- Ευθύγραμμο βέλος σύνδεσης"/>
            <p:cNvCxnSpPr>
              <a:endCxn id="38" idx="0"/>
            </p:cNvCxnSpPr>
            <p:nvPr/>
          </p:nvCxnSpPr>
          <p:spPr>
            <a:xfrm>
              <a:off x="8028384" y="3068960"/>
              <a:ext cx="17792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- Ευθύγραμμο βέλος σύνδεσης"/>
            <p:cNvCxnSpPr>
              <a:endCxn id="42" idx="0"/>
            </p:cNvCxnSpPr>
            <p:nvPr/>
          </p:nvCxnSpPr>
          <p:spPr>
            <a:xfrm>
              <a:off x="8316416" y="4005064"/>
              <a:ext cx="24993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20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Εισαγωγή στην Τεχνητή </a:t>
            </a:r>
            <a:r>
              <a:rPr lang="el-GR" dirty="0" smtClean="0"/>
              <a:t>Νοημοσύνη,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Επίλυση </a:t>
            </a:r>
            <a:r>
              <a:rPr lang="el-GR" dirty="0" smtClean="0"/>
              <a:t>προβλημάτων,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Αλγόριθμοι </a:t>
            </a:r>
            <a:r>
              <a:rPr lang="el-GR" dirty="0" smtClean="0"/>
              <a:t>Αναζήτησης,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 smtClean="0"/>
              <a:t>Τυφλοί </a:t>
            </a:r>
            <a:r>
              <a:rPr lang="el-GR" dirty="0"/>
              <a:t>Αλγόριθμοι </a:t>
            </a:r>
            <a:r>
              <a:rPr lang="el-GR" dirty="0" smtClean="0"/>
              <a:t>Αναζήτησης,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Ευριστικοί </a:t>
            </a:r>
            <a:r>
              <a:rPr lang="el-GR" b="1" dirty="0">
                <a:solidFill>
                  <a:srgbClr val="004A82"/>
                </a:solidFill>
              </a:rPr>
              <a:t>Αλγόριθμοι </a:t>
            </a:r>
            <a:r>
              <a:rPr lang="el-GR" b="1" dirty="0" smtClean="0">
                <a:solidFill>
                  <a:srgbClr val="004A82"/>
                </a:solidFill>
              </a:rPr>
              <a:t>Αναζήτησης.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dirty="0"/>
              <a:t>Αναπαράσταση </a:t>
            </a:r>
            <a:r>
              <a:rPr lang="el-GR" dirty="0" smtClean="0"/>
              <a:t>Γνώσης,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Συστήματα βασισμένα στη </a:t>
            </a:r>
            <a:r>
              <a:rPr lang="el-GR" dirty="0" smtClean="0"/>
              <a:t>γνώση,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Μηχανική </a:t>
            </a:r>
            <a:r>
              <a:rPr lang="el-GR" dirty="0" smtClean="0"/>
              <a:t>Μάθηση,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Νοήμονες </a:t>
            </a:r>
            <a:r>
              <a:rPr lang="el-GR" dirty="0" smtClean="0"/>
              <a:t>πράκτορες.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9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της BestFS στο 8-puzzles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7426"/>
            <a:ext cx="5976664" cy="56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Άλφα-Άστρο - Α</a:t>
            </a:r>
            <a:r>
              <a:rPr lang="el-GR" dirty="0"/>
              <a:t>* 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4987" y="1844824"/>
            <a:ext cx="8229600" cy="3600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l-GR" b="1" dirty="0"/>
              <a:t>Ο αλγόριθμος Α (Άλφα Άστρο) είναι κατά βάσει BestFS, αλλά με ευριστική συνάρτηση: </a:t>
            </a:r>
          </a:p>
          <a:p>
            <a:pPr marL="0" indent="0" algn="ctr">
              <a:buNone/>
            </a:pPr>
            <a:r>
              <a:rPr lang="el-GR" b="1" dirty="0"/>
              <a:t>F(S) = g(S) + h(S)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η </a:t>
            </a:r>
            <a:r>
              <a:rPr lang="el-GR" b="1" dirty="0"/>
              <a:t>g(S)</a:t>
            </a:r>
            <a:r>
              <a:rPr lang="el-GR" dirty="0"/>
              <a:t> δίνει την απόσταση της S από την αρχική κατάσταση, η οποία είναι πραγματική και γνωστή, και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η </a:t>
            </a:r>
            <a:r>
              <a:rPr lang="el-GR" b="1" dirty="0"/>
              <a:t>h(S)</a:t>
            </a:r>
            <a:r>
              <a:rPr lang="el-GR" dirty="0"/>
              <a:t> δίνει την εκτίμηση της απόστασης της S από την τελική κατάσταση μέσω μιας ευριστικής συνάρτησης, όπως ακριβώς στον BestFS.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62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Άλφα-Άστρο -  </a:t>
            </a:r>
            <a:r>
              <a:rPr lang="el-GR" dirty="0"/>
              <a:t>Α* 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320"/>
            <a:ext cx="480712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067944" y="1412776"/>
            <a:ext cx="4752528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latin typeface="+mn-lt"/>
              </a:rPr>
              <a:t>Αν για κάθε κατάσταση η τιμή h(S) είναι μικρότερη ή το πολύ ίση με την πραγματική απόσταση της S από την τελική κατάσταση, τότε ο Α* βρίσκει πάντα τη βέλτιστη λύση. </a:t>
            </a:r>
          </a:p>
        </p:txBody>
      </p:sp>
    </p:spTree>
    <p:extLst>
      <p:ext uri="{BB962C8B-B14F-4D97-AF65-F5344CB8AC3E}">
        <p14:creationId xmlns:p14="http://schemas.microsoft.com/office/powerpoint/2010/main" val="35461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της </a:t>
            </a:r>
            <a:r>
              <a:rPr lang="el-GR" dirty="0" smtClean="0"/>
              <a:t>Άλφα-Άστρο - </a:t>
            </a:r>
            <a:r>
              <a:rPr lang="el-GR" dirty="0"/>
              <a:t>Α*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……	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Εάν υπάρχουν </a:t>
            </a:r>
            <a:r>
              <a:rPr lang="el-GR" dirty="0" smtClean="0"/>
              <a:t>καταστάσεις-παιδιά 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Πρόσθεσε στο μέτωπο, στη θέση της κατάστασης-πατέρα, </a:t>
            </a:r>
            <a:r>
              <a:rPr lang="el-GR" u="sng" dirty="0">
                <a:solidFill>
                  <a:srgbClr val="004A82"/>
                </a:solidFill>
              </a:rPr>
              <a:t>μόνο</a:t>
            </a:r>
            <a:r>
              <a:rPr lang="el-GR" dirty="0"/>
              <a:t> εκείνες </a:t>
            </a:r>
            <a:r>
              <a:rPr lang="el-GR"/>
              <a:t>τις </a:t>
            </a:r>
            <a:r>
              <a:rPr lang="el-GR" smtClean="0"/>
              <a:t>καταστάσεις-παιδιά </a:t>
            </a:r>
            <a:r>
              <a:rPr lang="el-GR" dirty="0"/>
              <a:t>που το κόστος της διαδρομής έως αυτές είναι μικρότερο από το κόστος ίδιων καταστάσεων που βρίσκονται ήδη στο μέτωπο από προηγούμενες διαδρομές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u="sng" dirty="0">
                <a:solidFill>
                  <a:srgbClr val="004A82"/>
                </a:solidFill>
              </a:rPr>
              <a:t>Αφαίρεσε</a:t>
            </a:r>
            <a:r>
              <a:rPr lang="el-GR" dirty="0"/>
              <a:t> από το μέτωπο τις καταστάσεις με το </a:t>
            </a:r>
            <a:r>
              <a:rPr lang="el-GR" dirty="0" smtClean="0"/>
              <a:t>περισσότερο </a:t>
            </a:r>
            <a:r>
              <a:rPr lang="el-GR" dirty="0"/>
              <a:t>κόστος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u="sng" dirty="0">
                <a:solidFill>
                  <a:srgbClr val="004A82"/>
                </a:solidFill>
              </a:rPr>
              <a:t>Ταξινόμησε όλες </a:t>
            </a:r>
            <a:r>
              <a:rPr lang="el-GR" dirty="0"/>
              <a:t>τις καταστάσεις του μετώπου </a:t>
            </a:r>
            <a:r>
              <a:rPr lang="el-GR" dirty="0" smtClean="0"/>
              <a:t>βάσει </a:t>
            </a:r>
            <a:r>
              <a:rPr lang="el-GR" dirty="0"/>
              <a:t>του μέχρι τώρα κόστους αναζήτησης </a:t>
            </a:r>
            <a:r>
              <a:rPr lang="el-GR" dirty="0" smtClean="0"/>
              <a:t>και </a:t>
            </a:r>
            <a:r>
              <a:rPr lang="el-GR" b="1" dirty="0">
                <a:solidFill>
                  <a:srgbClr val="004A82"/>
                </a:solidFill>
              </a:rPr>
              <a:t>συνυπολόγισε</a:t>
            </a:r>
            <a:r>
              <a:rPr lang="el-GR" dirty="0"/>
              <a:t> (με υποτίμηση) το κόστος </a:t>
            </a:r>
            <a:r>
              <a:rPr lang="el-GR" dirty="0" smtClean="0"/>
              <a:t> που </a:t>
            </a:r>
            <a:r>
              <a:rPr lang="el-GR" dirty="0"/>
              <a:t>υπολείπεται μέχρι την </a:t>
            </a:r>
            <a:r>
              <a:rPr lang="el-GR" dirty="0" smtClean="0"/>
              <a:t>κατάσταση-στόχο</a:t>
            </a:r>
            <a:r>
              <a:rPr lang="el-GR" dirty="0"/>
              <a:t>.								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0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Τυπικά </a:t>
            </a:r>
            <a:r>
              <a:rPr lang="el-GR" dirty="0" smtClean="0"/>
              <a:t>βήματα </a:t>
            </a:r>
            <a:r>
              <a:rPr lang="el-GR" dirty="0"/>
              <a:t>α</a:t>
            </a:r>
            <a:r>
              <a:rPr lang="el-GR" dirty="0" smtClean="0"/>
              <a:t>λγόριθμων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1443107"/>
            <a:ext cx="6624637" cy="5278368"/>
          </a:xfrm>
          <a:prstGeom prst="rect">
            <a:avLst/>
          </a:prstGeom>
          <a:solidFill>
            <a:srgbClr val="F2F2F2"/>
          </a:solidFill>
          <a:ln w="9360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function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SearchProblem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problem, search-method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) 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returns </a:t>
            </a:r>
            <a:r>
              <a:rPr lang="en-US" sz="2400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solution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l-GR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ή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 failure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closed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←  </a:t>
            </a:r>
            <a:r>
              <a:rPr lang="el-GR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άδεια λίστα</a:t>
            </a: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front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← </a:t>
            </a:r>
            <a:r>
              <a:rPr lang="en-US" sz="2400" b="1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MakeFront(InitialState[problem])</a:t>
            </a:r>
            <a:endParaRPr lang="el-GR" sz="2400" b="1" dirty="0">
              <a:solidFill>
                <a:srgbClr val="82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loop do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front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is empty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then return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failure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node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←  </a:t>
            </a:r>
            <a:r>
              <a:rPr lang="en-US" sz="2400" b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Head</a:t>
            </a:r>
            <a:r>
              <a:rPr lang="en-US" sz="2400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front</a:t>
            </a:r>
            <a:r>
              <a:rPr lang="en-US" sz="2400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400" i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	</a:t>
            </a:r>
            <a:endParaRPr lang="el-GR" sz="2400" dirty="0">
              <a:solidFill>
                <a:srgbClr val="1F4923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node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belongs to  </a:t>
            </a:r>
            <a:r>
              <a:rPr lang="en-US" sz="2400" b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GoalStates[problem] </a:t>
            </a:r>
            <a:r>
              <a:rPr lang="en-US" sz="2400" b="1" i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	</a:t>
            </a:r>
            <a:endParaRPr lang="el-GR" sz="2400" b="1" dirty="0">
              <a:solidFill>
                <a:srgbClr val="1F4923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	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then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return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Solution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node)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node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is not in </a:t>
            </a:r>
            <a:r>
              <a:rPr lang="en-US" sz="2400" i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Closed</a:t>
            </a:r>
            <a:r>
              <a:rPr lang="en-US" sz="2400" i="1" dirty="0">
                <a:solidFill>
                  <a:srgbClr val="0D6D18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then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	add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node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to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Closed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1793875" indent="-982663"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front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← 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ExpandFront</a:t>
            </a:r>
            <a:r>
              <a:rPr lang="en-US" sz="2400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front</a:t>
            </a:r>
            <a:r>
              <a:rPr lang="en-US" sz="2400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,</a:t>
            </a:r>
            <a:r>
              <a:rPr lang="en-US" sz="2400" i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problem</a:t>
            </a:r>
            <a:r>
              <a:rPr lang="en-US" sz="2400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)</a:t>
            </a:r>
            <a:endParaRPr lang="el-GR" sz="2400" dirty="0">
              <a:solidFill>
                <a:srgbClr val="82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</a:t>
            </a:r>
            <a:r>
              <a:rPr lang="el-GR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end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l-GR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3 - Επεξήγηση με παραλληλόγραμμο"/>
          <p:cNvSpPr>
            <a:spLocks noChangeArrowheads="1"/>
          </p:cNvSpPr>
          <p:nvPr/>
        </p:nvSpPr>
        <p:spPr bwMode="auto">
          <a:xfrm>
            <a:off x="6084168" y="5292725"/>
            <a:ext cx="2808312" cy="1160611"/>
          </a:xfrm>
          <a:prstGeom prst="wedgeRectCallout">
            <a:avLst>
              <a:gd name="adj1" fmla="val -64974"/>
              <a:gd name="adj2" fmla="val -17938"/>
            </a:avLst>
          </a:prstGeom>
          <a:solidFill>
            <a:schemeClr val="bg1"/>
          </a:solidFill>
          <a:ln w="9525" algn="ctr">
            <a:solidFill>
              <a:srgbClr val="82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sz="2000" dirty="0">
                <a:latin typeface="+mj-lt"/>
              </a:rPr>
              <a:t> </a:t>
            </a:r>
            <a:r>
              <a:rPr lang="el-GR" sz="2000" dirty="0">
                <a:latin typeface="+mj-lt"/>
                <a:cs typeface="Times New Roman" panose="02020603050405020304" pitchFamily="18" charset="0"/>
              </a:rPr>
              <a:t>Συνάρτηση που διαφοροποιείται από αλγόριθμο σε αλγόριθμο</a:t>
            </a:r>
          </a:p>
        </p:txBody>
      </p:sp>
      <p:sp>
        <p:nvSpPr>
          <p:cNvPr id="9" name="8 - Επεξήγηση με γραμμή 2"/>
          <p:cNvSpPr/>
          <p:nvPr/>
        </p:nvSpPr>
        <p:spPr>
          <a:xfrm>
            <a:off x="5868144" y="2852936"/>
            <a:ext cx="2952328" cy="17281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272"/>
              <a:gd name="adj6" fmla="val -4905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>
              <a:spcBef>
                <a:spcPts val="1200"/>
              </a:spcBef>
            </a:pPr>
            <a:r>
              <a:rPr lang="el-GR" sz="2000" dirty="0" smtClean="0"/>
              <a:t>Ανάγκη δημιουργίας συνάρτησης που θα εμφανίζει τη λύση δηλ. τη διαδρομή που καταλήγει στον κόμβο-στόχο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Τυπικά </a:t>
            </a:r>
            <a:r>
              <a:rPr lang="el-GR" dirty="0" smtClean="0"/>
              <a:t>βήματα </a:t>
            </a:r>
            <a:r>
              <a:rPr lang="el-GR" dirty="0"/>
              <a:t>α</a:t>
            </a:r>
            <a:r>
              <a:rPr lang="el-GR" dirty="0" smtClean="0"/>
              <a:t>λγόριθμων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με παρακολούθηση ουράς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1124744"/>
            <a:ext cx="7632848" cy="5678478"/>
          </a:xfrm>
          <a:prstGeom prst="rect">
            <a:avLst/>
          </a:prstGeom>
          <a:solidFill>
            <a:srgbClr val="F2F2F2"/>
          </a:solidFill>
          <a:ln w="9360">
            <a:noFill/>
            <a:miter lim="800000"/>
            <a:headEnd/>
            <a:tailEnd/>
          </a:ln>
        </p:spPr>
        <p:txBody>
          <a:bodyPr wrap="square" tIns="9144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function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SearchProblem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problem, search-method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) 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returns </a:t>
            </a:r>
            <a:r>
              <a:rPr lang="en-US" sz="2400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solution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l-GR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ή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 failure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closed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←  </a:t>
            </a:r>
            <a:r>
              <a:rPr lang="el-GR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άδεια λίστα</a:t>
            </a: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front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← </a:t>
            </a:r>
            <a:r>
              <a:rPr lang="en-US" sz="2400" b="1" dirty="0">
                <a:latin typeface="+mn-lt"/>
                <a:cs typeface="Times New Roman" pitchFamily="18" charset="0"/>
              </a:rPr>
              <a:t>MakeFront(InitialState[problem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])</a:t>
            </a:r>
            <a:r>
              <a:rPr lang="el-GR" sz="2400" b="1" dirty="0" smtClean="0">
                <a:latin typeface="+mn-lt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b="1" i="1" dirty="0" smtClean="0">
                <a:solidFill>
                  <a:srgbClr val="820000"/>
                </a:solidFill>
                <a:latin typeface="+mj-lt"/>
                <a:cs typeface="Times New Roman" pitchFamily="18" charset="0"/>
              </a:rPr>
              <a:t>           </a:t>
            </a:r>
            <a:r>
              <a:rPr lang="en-US" sz="2400" b="1" i="1" dirty="0" smtClean="0">
                <a:solidFill>
                  <a:srgbClr val="820000"/>
                </a:solidFill>
                <a:latin typeface="+mj-lt"/>
                <a:cs typeface="Times New Roman" pitchFamily="18" charset="0"/>
              </a:rPr>
              <a:t> </a:t>
            </a:r>
            <a:r>
              <a:rPr lang="el-GR" sz="2400" b="1" i="1" dirty="0" smtClean="0">
                <a:solidFill>
                  <a:srgbClr val="82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queue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← 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  <a:cs typeface="Times New Roman" pitchFamily="18" charset="0"/>
              </a:rPr>
              <a:t>MakeQueue(InitialState[problem])</a:t>
            </a:r>
            <a:endParaRPr lang="el-GR" sz="2400" b="1" dirty="0" smtClean="0">
              <a:solidFill>
                <a:srgbClr val="82000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loop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do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front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is empty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then return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failure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node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←  </a:t>
            </a:r>
            <a:r>
              <a:rPr lang="en-US" sz="2400" b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Head</a:t>
            </a:r>
            <a:r>
              <a:rPr lang="en-US" sz="2400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front</a:t>
            </a:r>
            <a:r>
              <a:rPr lang="en-US" sz="2400" dirty="0" smtClean="0">
                <a:solidFill>
                  <a:srgbClr val="1F4923"/>
                </a:solidFill>
                <a:latin typeface="+mn-lt"/>
                <a:cs typeface="Times New Roman" pitchFamily="18" charset="0"/>
              </a:rPr>
              <a:t>),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path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←  </a:t>
            </a:r>
            <a:r>
              <a:rPr lang="en-US" sz="2400" b="1" dirty="0" smtClean="0">
                <a:solidFill>
                  <a:srgbClr val="B45608"/>
                </a:solidFill>
                <a:latin typeface="+mj-lt"/>
                <a:cs typeface="Times New Roman" pitchFamily="18" charset="0"/>
              </a:rPr>
              <a:t>Head</a:t>
            </a:r>
            <a:r>
              <a:rPr lang="en-US" sz="2400" dirty="0" smtClean="0">
                <a:solidFill>
                  <a:srgbClr val="B45608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B45608"/>
                </a:solidFill>
                <a:latin typeface="+mj-lt"/>
                <a:cs typeface="Times New Roman" pitchFamily="18" charset="0"/>
              </a:rPr>
              <a:t>queue</a:t>
            </a:r>
            <a:r>
              <a:rPr lang="en-US" sz="2400" dirty="0" smtClean="0">
                <a:solidFill>
                  <a:srgbClr val="B45608"/>
                </a:solidFill>
                <a:latin typeface="+mj-lt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1F4923"/>
                </a:solidFill>
                <a:latin typeface="+mn-lt"/>
                <a:cs typeface="Times New Roman" pitchFamily="18" charset="0"/>
              </a:rPr>
              <a:t>	   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node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belongs to  </a:t>
            </a:r>
            <a:r>
              <a:rPr lang="en-US" sz="2400" b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GoalStates[problem] </a:t>
            </a:r>
            <a:r>
              <a:rPr lang="en-US" sz="2400" b="1" i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	</a:t>
            </a:r>
            <a:endParaRPr lang="el-GR" sz="2400" b="1" dirty="0">
              <a:solidFill>
                <a:srgbClr val="1F4923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	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then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return</a:t>
            </a:r>
            <a:r>
              <a:rPr lang="en-US" sz="2400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B45608"/>
                </a:solidFill>
                <a:latin typeface="+mn-lt"/>
                <a:cs typeface="Times New Roman" pitchFamily="18" charset="0"/>
              </a:rPr>
              <a:t>path</a:t>
            </a:r>
            <a:endParaRPr lang="el-GR" sz="2400" dirty="0">
              <a:solidFill>
                <a:srgbClr val="B45608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node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is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not in </a:t>
            </a:r>
            <a:r>
              <a:rPr lang="en-US" sz="2400" i="1" dirty="0">
                <a:solidFill>
                  <a:srgbClr val="1F4923"/>
                </a:solidFill>
                <a:latin typeface="+mn-lt"/>
                <a:cs typeface="Times New Roman" pitchFamily="18" charset="0"/>
              </a:rPr>
              <a:t>Closed</a:t>
            </a:r>
            <a:r>
              <a:rPr lang="en-US" sz="2400" i="1" dirty="0">
                <a:solidFill>
                  <a:srgbClr val="0D6D18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then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    	add </a:t>
            </a:r>
            <a:r>
              <a:rPr lang="en-US" sz="2400" i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node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to </a:t>
            </a:r>
            <a:r>
              <a:rPr lang="en-US" sz="2400" i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Closed</a:t>
            </a:r>
            <a:endParaRPr lang="el-GR" sz="24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1793875" indent="-982663">
              <a:defRPr/>
            </a:pPr>
            <a:r>
              <a:rPr lang="en-US" sz="2400" i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front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←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ExpandFront</a:t>
            </a:r>
            <a:r>
              <a:rPr lang="en-US" sz="2400" dirty="0" smtClean="0">
                <a:latin typeface="+mj-lt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front</a:t>
            </a:r>
            <a:r>
              <a:rPr lang="en-US" sz="2400" dirty="0" smtClean="0">
                <a:latin typeface="+mj-lt"/>
                <a:cs typeface="Times New Roman" pitchFamily="18" charset="0"/>
              </a:rPr>
              <a:t>,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problem</a:t>
            </a:r>
            <a:r>
              <a:rPr lang="en-US" sz="2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1793875" indent="-982663">
              <a:defRPr/>
            </a:pPr>
            <a:r>
              <a:rPr lang="en-US" sz="2400" i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queue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← 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ExpandQueue</a:t>
            </a:r>
            <a:r>
              <a:rPr lang="en-US" sz="2400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queue</a:t>
            </a:r>
            <a:r>
              <a:rPr lang="en-US" sz="2400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,</a:t>
            </a:r>
            <a:r>
              <a:rPr lang="en-US" sz="2400" i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problem</a:t>
            </a:r>
            <a:r>
              <a:rPr lang="en-US" sz="2400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)</a:t>
            </a:r>
            <a:endParaRPr lang="el-GR" sz="2400" dirty="0">
              <a:solidFill>
                <a:srgbClr val="82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	</a:t>
            </a:r>
            <a:r>
              <a:rPr lang="el-GR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end</a:t>
            </a:r>
            <a:endParaRPr lang="el-GR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Περιγράψτε  το παρακάτω πρόβλημα περιοδεύοντος πωλητή με πόλη εκκίνησης την a και κατάληξης την e και στη συνέχεια εφαρμόστε τον γενικό αλγόριθμο αναζήτησης με κάθε μια από τις στρατηγικές αναζήτησης που διδαχθήκατε ώστε να το επιλύσετε.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3131840" y="2996952"/>
            <a:ext cx="648072" cy="648072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l-GR" sz="3200" dirty="0"/>
          </a:p>
        </p:txBody>
      </p:sp>
      <p:sp>
        <p:nvSpPr>
          <p:cNvPr id="7" name="Oval 6"/>
          <p:cNvSpPr/>
          <p:nvPr/>
        </p:nvSpPr>
        <p:spPr>
          <a:xfrm>
            <a:off x="6119136" y="2996952"/>
            <a:ext cx="648072" cy="648072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l-GR" sz="3200" dirty="0"/>
          </a:p>
        </p:txBody>
      </p:sp>
      <p:sp>
        <p:nvSpPr>
          <p:cNvPr id="8" name="Oval 7"/>
          <p:cNvSpPr/>
          <p:nvPr/>
        </p:nvSpPr>
        <p:spPr>
          <a:xfrm>
            <a:off x="3131840" y="6019167"/>
            <a:ext cx="648072" cy="648072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l-GR" sz="3200" dirty="0"/>
          </a:p>
        </p:txBody>
      </p:sp>
      <p:sp>
        <p:nvSpPr>
          <p:cNvPr id="9" name="Oval 8"/>
          <p:cNvSpPr/>
          <p:nvPr/>
        </p:nvSpPr>
        <p:spPr>
          <a:xfrm>
            <a:off x="6119136" y="6019167"/>
            <a:ext cx="648072" cy="648072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l-GR" sz="3200" dirty="0"/>
          </a:p>
        </p:txBody>
      </p:sp>
      <p:cxnSp>
        <p:nvCxnSpPr>
          <p:cNvPr id="12" name="Straight Connector 11"/>
          <p:cNvCxnSpPr>
            <a:stCxn id="6" idx="6"/>
            <a:endCxn id="7" idx="2"/>
          </p:cNvCxnSpPr>
          <p:nvPr/>
        </p:nvCxnSpPr>
        <p:spPr>
          <a:xfrm>
            <a:off x="3779912" y="3320988"/>
            <a:ext cx="2339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6"/>
            <a:endCxn id="9" idx="2"/>
          </p:cNvCxnSpPr>
          <p:nvPr/>
        </p:nvCxnSpPr>
        <p:spPr>
          <a:xfrm>
            <a:off x="3779912" y="6343203"/>
            <a:ext cx="2339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4"/>
            <a:endCxn id="8" idx="0"/>
          </p:cNvCxnSpPr>
          <p:nvPr/>
        </p:nvCxnSpPr>
        <p:spPr>
          <a:xfrm>
            <a:off x="3455876" y="3645024"/>
            <a:ext cx="0" cy="2374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>
            <a:off x="6443172" y="3645024"/>
            <a:ext cx="0" cy="2374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5"/>
            <a:endCxn id="9" idx="1"/>
          </p:cNvCxnSpPr>
          <p:nvPr/>
        </p:nvCxnSpPr>
        <p:spPr>
          <a:xfrm>
            <a:off x="3685004" y="3550116"/>
            <a:ext cx="2529040" cy="2563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  <a:endCxn id="8" idx="7"/>
          </p:cNvCxnSpPr>
          <p:nvPr/>
        </p:nvCxnSpPr>
        <p:spPr>
          <a:xfrm flipH="1">
            <a:off x="3685004" y="3550116"/>
            <a:ext cx="2529040" cy="2563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625488" y="4508059"/>
            <a:ext cx="648072" cy="648072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l-GR" sz="3200" dirty="0"/>
          </a:p>
        </p:txBody>
      </p:sp>
      <p:sp>
        <p:nvSpPr>
          <p:cNvPr id="34" name="Freeform 33"/>
          <p:cNvSpPr/>
          <p:nvPr/>
        </p:nvSpPr>
        <p:spPr>
          <a:xfrm>
            <a:off x="3534770" y="3630304"/>
            <a:ext cx="2715905" cy="2470245"/>
          </a:xfrm>
          <a:custGeom>
            <a:avLst/>
            <a:gdLst>
              <a:gd name="connsiteX0" fmla="*/ 0 w 2715905"/>
              <a:gd name="connsiteY0" fmla="*/ 0 h 2470245"/>
              <a:gd name="connsiteX1" fmla="*/ 259308 w 2715905"/>
              <a:gd name="connsiteY1" fmla="*/ 40944 h 2470245"/>
              <a:gd name="connsiteX2" fmla="*/ 354842 w 2715905"/>
              <a:gd name="connsiteY2" fmla="*/ 245660 h 2470245"/>
              <a:gd name="connsiteX3" fmla="*/ 382137 w 2715905"/>
              <a:gd name="connsiteY3" fmla="*/ 668741 h 2470245"/>
              <a:gd name="connsiteX4" fmla="*/ 395785 w 2715905"/>
              <a:gd name="connsiteY4" fmla="*/ 764275 h 2470245"/>
              <a:gd name="connsiteX5" fmla="*/ 382137 w 2715905"/>
              <a:gd name="connsiteY5" fmla="*/ 1214651 h 2470245"/>
              <a:gd name="connsiteX6" fmla="*/ 450376 w 2715905"/>
              <a:gd name="connsiteY6" fmla="*/ 1733266 h 2470245"/>
              <a:gd name="connsiteX7" fmla="*/ 832514 w 2715905"/>
              <a:gd name="connsiteY7" fmla="*/ 2142699 h 2470245"/>
              <a:gd name="connsiteX8" fmla="*/ 1310185 w 2715905"/>
              <a:gd name="connsiteY8" fmla="*/ 2224586 h 2470245"/>
              <a:gd name="connsiteX9" fmla="*/ 2715905 w 2715905"/>
              <a:gd name="connsiteY9" fmla="*/ 2470245 h 24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5905" h="2470245">
                <a:moveTo>
                  <a:pt x="0" y="0"/>
                </a:moveTo>
                <a:cubicBezTo>
                  <a:pt x="100084" y="0"/>
                  <a:pt x="200168" y="1"/>
                  <a:pt x="259308" y="40944"/>
                </a:cubicBezTo>
                <a:cubicBezTo>
                  <a:pt x="318448" y="81887"/>
                  <a:pt x="334370" y="141027"/>
                  <a:pt x="354842" y="245660"/>
                </a:cubicBezTo>
                <a:cubicBezTo>
                  <a:pt x="375314" y="350293"/>
                  <a:pt x="375313" y="582305"/>
                  <a:pt x="382137" y="668741"/>
                </a:cubicBezTo>
                <a:cubicBezTo>
                  <a:pt x="388961" y="755177"/>
                  <a:pt x="395785" y="673290"/>
                  <a:pt x="395785" y="764275"/>
                </a:cubicBezTo>
                <a:cubicBezTo>
                  <a:pt x="395785" y="855260"/>
                  <a:pt x="373039" y="1053153"/>
                  <a:pt x="382137" y="1214651"/>
                </a:cubicBezTo>
                <a:cubicBezTo>
                  <a:pt x="391236" y="1376150"/>
                  <a:pt x="375313" y="1578591"/>
                  <a:pt x="450376" y="1733266"/>
                </a:cubicBezTo>
                <a:cubicBezTo>
                  <a:pt x="525439" y="1887941"/>
                  <a:pt x="689213" y="2060812"/>
                  <a:pt x="832514" y="2142699"/>
                </a:cubicBezTo>
                <a:cubicBezTo>
                  <a:pt x="975815" y="2224586"/>
                  <a:pt x="1310185" y="2224586"/>
                  <a:pt x="1310185" y="2224586"/>
                </a:cubicBezTo>
                <a:lnTo>
                  <a:pt x="2715905" y="2470245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Arc 34"/>
          <p:cNvSpPr/>
          <p:nvPr/>
        </p:nvSpPr>
        <p:spPr>
          <a:xfrm rot="2423974">
            <a:off x="3959576" y="2876056"/>
            <a:ext cx="1911465" cy="3701982"/>
          </a:xfrm>
          <a:prstGeom prst="arc">
            <a:avLst>
              <a:gd name="adj1" fmla="val 16719490"/>
              <a:gd name="adj2" fmla="val 54319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4081263" y="3980787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40</a:t>
            </a:r>
            <a:endParaRPr lang="el-GR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0156" y="5517232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6</a:t>
            </a:r>
            <a:endParaRPr lang="el-GR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1354" y="4502519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25</a:t>
            </a:r>
            <a:endParaRPr lang="el-GR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5004" y="5649835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4</a:t>
            </a:r>
            <a:endParaRPr lang="el-GR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0092" y="4647429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37</a:t>
            </a:r>
            <a:endParaRPr lang="el-GR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77696" y="4647429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15</a:t>
            </a:r>
            <a:endParaRPr lang="el-GR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54110" y="3136322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25</a:t>
            </a:r>
            <a:endParaRPr lang="el-GR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0398" y="4727047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8</a:t>
            </a:r>
            <a:endParaRPr lang="el-GR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2589" y="3796121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3</a:t>
            </a:r>
            <a:endParaRPr lang="el-GR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88326" y="6114075"/>
            <a:ext cx="522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50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1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82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23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2014. </a:t>
            </a:r>
            <a:r>
              <a:rPr lang="el-GR" sz="2000" dirty="0"/>
              <a:t>Κατερίνα Γεωργούλη. «Τεχνητή Νοημοσύνη (Θ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5:</a:t>
            </a:r>
            <a:r>
              <a:rPr lang="en-US" sz="2000" dirty="0"/>
              <a:t> </a:t>
            </a:r>
            <a:r>
              <a:rPr lang="el-GR" sz="2000" dirty="0"/>
              <a:t>Αλγόριθμοι Αναζήτησης (Ευριστικές Μέθοδοι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412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Ευριστικές </a:t>
            </a:r>
            <a:r>
              <a:rPr lang="el-GR" sz="4400" dirty="0"/>
              <a:t>μ</a:t>
            </a:r>
            <a:r>
              <a:rPr lang="el-GR" sz="4400" dirty="0" smtClean="0"/>
              <a:t>έθοδοι </a:t>
            </a:r>
            <a:r>
              <a:rPr lang="el-GR" sz="4400" dirty="0"/>
              <a:t>α</a:t>
            </a:r>
            <a:r>
              <a:rPr lang="el-GR" sz="4400" dirty="0" smtClean="0"/>
              <a:t>ναζήτησης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b="0" dirty="0" smtClean="0"/>
              <a:t>(</a:t>
            </a:r>
            <a:r>
              <a:rPr lang="en-US" b="0" dirty="0"/>
              <a:t>Heuristics)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363" y="1257664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Μέθοδοι αναζήτησης της λύσης ενός προβλήματος με χρήση μιας </a:t>
            </a:r>
            <a:r>
              <a:rPr lang="el-GR" b="1" dirty="0">
                <a:solidFill>
                  <a:srgbClr val="004A82"/>
                </a:solidFill>
              </a:rPr>
              <a:t>ευριστικής συνάρτησης – ευριστικού μηχανισμού, </a:t>
            </a:r>
            <a:r>
              <a:rPr lang="el-GR" dirty="0"/>
              <a:t>σύμφωνα με ένα κριτήριο που το χρησιμοποιεί ως κατευθυντήρια  ιδέα χωρίς να ερευνά αν είναι ορθό ή λανθασμένο.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7200" y="3423738"/>
            <a:ext cx="8229600" cy="1805462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Για παράδειγμα, στο πρόβλημα του περιοδεύοντος πωλητή κατευθυντήρια ιδέα είναι ότι μια διαδρομή είναι καλύτερη από μια άλλη όταν </a:t>
            </a:r>
            <a:r>
              <a:rPr lang="el-GR" dirty="0" smtClean="0"/>
              <a:t>έχει μικρότερο μήκος σε χλμ.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dirty="0" smtClean="0"/>
              <a:t>Στη </a:t>
            </a:r>
            <a:r>
              <a:rPr lang="el-GR" dirty="0"/>
              <a:t>συνέχεια υπολογίζεται βάσει ενός μηχανισμού το μήκος των υπο σύγκριση διαδρομών</a:t>
            </a:r>
            <a:r>
              <a:rPr lang="el-GR" dirty="0" smtClean="0"/>
              <a:t>.</a:t>
            </a:r>
          </a:p>
          <a:p>
            <a:pPr fontAlgn="auto">
              <a:spcAft>
                <a:spcPts val="0"/>
              </a:spcAft>
            </a:pPr>
            <a:endParaRPr lang="el-GR" dirty="0" smtClean="0"/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7544" y="5373216"/>
            <a:ext cx="8229600" cy="97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Μια ευριστική μέθοδος αναζήτησης δεν εγγυάται πάντα την εύρεση λύσης, αν αυτή υπάρχει</a:t>
            </a:r>
            <a:r>
              <a:rPr lang="el-GR" dirty="0" smtClean="0"/>
              <a:t>.</a:t>
            </a:r>
          </a:p>
          <a:p>
            <a:pPr fontAlgn="auto">
              <a:spcAft>
                <a:spcPts val="0"/>
              </a:spcAft>
            </a:pPr>
            <a:endParaRPr lang="el-GR" dirty="0" smtClean="0"/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6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6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064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Ο </a:t>
            </a:r>
            <a:r>
              <a:rPr lang="el-GR" b="1" dirty="0">
                <a:solidFill>
                  <a:srgbClr val="820000"/>
                </a:solidFill>
              </a:rPr>
              <a:t>Ευριστικός μηχανισμός </a:t>
            </a:r>
            <a:r>
              <a:rPr lang="el-GR" dirty="0"/>
              <a:t>είναι μία μέθοδος που βοηθά στην επίλυση ενός προβλήματος. Βασίζεται στη γνώση για το συγκεκριμένο πρόβλημα καθώς και στην κοινή λογική και συνήθως χρησιμοποιείται για εύρεση μίας «καλής» </a:t>
            </a:r>
            <a:r>
              <a:rPr lang="el-GR" dirty="0" smtClean="0"/>
              <a:t>λύσης.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820000"/>
                </a:solidFill>
              </a:rPr>
              <a:t>Ευριστική </a:t>
            </a:r>
            <a:r>
              <a:rPr lang="el-GR" b="1" dirty="0" smtClean="0">
                <a:solidFill>
                  <a:srgbClr val="820000"/>
                </a:solidFill>
              </a:rPr>
              <a:t>Συνάρτηση</a:t>
            </a: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(</a:t>
            </a:r>
            <a:r>
              <a:rPr lang="el-GR" b="1" dirty="0">
                <a:solidFill>
                  <a:srgbClr val="820000"/>
                </a:solidFill>
              </a:rPr>
              <a:t>Heuristic Function) </a:t>
            </a:r>
            <a:r>
              <a:rPr lang="el-GR" dirty="0"/>
              <a:t>είναι η υλοποίηση του Ευριστικού Μηχανισμού. Έχει πεδίο ορισμού το </a:t>
            </a:r>
            <a:r>
              <a:rPr lang="el-GR" dirty="0" smtClean="0"/>
              <a:t>χώρο </a:t>
            </a:r>
            <a:r>
              <a:rPr lang="el-GR" dirty="0"/>
              <a:t>καταστάσεων ενός προβλήματος και πεδίο τιμών το σύνολο των τιμών που αντιστοιχεί σε αυτές. </a:t>
            </a:r>
          </a:p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820000"/>
                </a:solidFill>
              </a:rPr>
              <a:t>Ευριστική Τιμή </a:t>
            </a:r>
            <a:r>
              <a:rPr lang="el-GR" dirty="0"/>
              <a:t>είναι η τιμή της Ευριστικής Συνάρτησης και εκφράζει το πόσο </a:t>
            </a:r>
            <a:r>
              <a:rPr lang="en-US" dirty="0" smtClean="0"/>
              <a:t>“</a:t>
            </a:r>
            <a:r>
              <a:rPr lang="el-GR" dirty="0" smtClean="0"/>
              <a:t>κοντά</a:t>
            </a:r>
            <a:r>
              <a:rPr lang="en-US" dirty="0" smtClean="0"/>
              <a:t>”</a:t>
            </a:r>
            <a:r>
              <a:rPr lang="el-GR" dirty="0" smtClean="0"/>
              <a:t> </a:t>
            </a:r>
            <a:r>
              <a:rPr lang="el-GR" dirty="0"/>
              <a:t>βρίσκεται μια κατάσταση </a:t>
            </a:r>
            <a:r>
              <a:rPr lang="el-GR" dirty="0" smtClean="0"/>
              <a:t>σε σχέση με το στόχο. </a:t>
            </a:r>
            <a:r>
              <a:rPr lang="el-GR" dirty="0"/>
              <a:t>Η Ευριστική τιμή δεν είναι η πραγματική τιμή της απόστασης από μια τερματική </a:t>
            </a:r>
            <a:r>
              <a:rPr lang="el-GR" dirty="0" smtClean="0"/>
              <a:t>κατάσταση-στόχο, </a:t>
            </a:r>
            <a:r>
              <a:rPr lang="el-GR" dirty="0"/>
              <a:t>αλλά μια </a:t>
            </a:r>
            <a:r>
              <a:rPr lang="el-GR" b="1" dirty="0" smtClean="0">
                <a:solidFill>
                  <a:srgbClr val="004A82"/>
                </a:solidFill>
              </a:rPr>
              <a:t>εκτίμηση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b="1" dirty="0" smtClean="0">
                <a:solidFill>
                  <a:srgbClr val="004A82"/>
                </a:solidFill>
              </a:rPr>
              <a:t>(</a:t>
            </a:r>
            <a:r>
              <a:rPr lang="el-GR" b="1" dirty="0">
                <a:solidFill>
                  <a:srgbClr val="004A82"/>
                </a:solidFill>
              </a:rPr>
              <a:t>estimate), </a:t>
            </a:r>
            <a:r>
              <a:rPr lang="el-GR" dirty="0"/>
              <a:t>άλλοτε </a:t>
            </a:r>
            <a:r>
              <a:rPr lang="el-GR" u="sng" dirty="0"/>
              <a:t>υπερεκτίμηση</a:t>
            </a:r>
            <a:r>
              <a:rPr lang="el-GR" dirty="0"/>
              <a:t> και άλλοτε </a:t>
            </a:r>
            <a:r>
              <a:rPr lang="el-GR" u="sng" dirty="0"/>
              <a:t>υποεκτίμηση.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0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Γνωστές </a:t>
            </a:r>
            <a:r>
              <a:rPr lang="el-GR" dirty="0" smtClean="0"/>
              <a:t>ευριστικές </a:t>
            </a:r>
            <a:r>
              <a:rPr lang="el-GR" dirty="0"/>
              <a:t>μ</a:t>
            </a:r>
            <a:r>
              <a:rPr lang="el-GR" dirty="0" smtClean="0"/>
              <a:t>έθοδοι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r>
              <a:rPr lang="el-GR" dirty="0"/>
              <a:t>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004A82"/>
                </a:solidFill>
              </a:rPr>
              <a:t>Αναρρίχηση λόφων - </a:t>
            </a:r>
            <a:r>
              <a:rPr lang="el-GR" b="1" dirty="0" smtClean="0">
                <a:solidFill>
                  <a:srgbClr val="004A82"/>
                </a:solidFill>
              </a:rPr>
              <a:t>Hill-climbing,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004A82"/>
                </a:solidFill>
              </a:rPr>
              <a:t>Ακτινωτή Αναζήτηση - Beam </a:t>
            </a:r>
            <a:r>
              <a:rPr lang="el-GR" b="1" dirty="0" smtClean="0">
                <a:solidFill>
                  <a:srgbClr val="004A82"/>
                </a:solidFill>
              </a:rPr>
              <a:t>search,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004A82"/>
                </a:solidFill>
              </a:rPr>
              <a:t>Πρώτη καλύτερη - </a:t>
            </a:r>
            <a:r>
              <a:rPr lang="el-GR" b="1" dirty="0" smtClean="0">
                <a:solidFill>
                  <a:srgbClr val="004A82"/>
                </a:solidFill>
              </a:rPr>
              <a:t>Best-first, 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004A82"/>
                </a:solidFill>
              </a:rPr>
              <a:t>Άλφα-Άστρο - Α</a:t>
            </a:r>
            <a:r>
              <a:rPr lang="el-GR" b="1" dirty="0" smtClean="0">
                <a:solidFill>
                  <a:srgbClr val="004A82"/>
                </a:solidFill>
              </a:rPr>
              <a:t>*.</a:t>
            </a:r>
            <a:endParaRPr lang="el-GR" b="1" dirty="0">
              <a:solidFill>
                <a:srgbClr val="004A82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l-GR" u="sng" dirty="0"/>
              <a:t>Κριτήρια για την επιλογή </a:t>
            </a:r>
          </a:p>
          <a:p>
            <a:pPr>
              <a:spcBef>
                <a:spcPts val="1200"/>
              </a:spcBef>
            </a:pPr>
            <a:r>
              <a:rPr lang="el-GR" dirty="0"/>
              <a:t>το πόσο ακριβής </a:t>
            </a:r>
            <a:r>
              <a:rPr lang="el-GR" dirty="0" smtClean="0"/>
              <a:t>είναι,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πόσα μεταεπίπεδα </a:t>
            </a:r>
            <a:r>
              <a:rPr lang="el-GR" dirty="0" smtClean="0"/>
              <a:t>απαιτεί,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αν θα βρει την καλύτερη </a:t>
            </a:r>
            <a:r>
              <a:rPr lang="el-GR" dirty="0" smtClean="0"/>
              <a:t>λύση.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86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</a:t>
            </a:r>
            <a:r>
              <a:rPr lang="el-GR" dirty="0" smtClean="0"/>
              <a:t> Ευριστικές </a:t>
            </a:r>
            <a:r>
              <a:rPr lang="el-GR" dirty="0" smtClean="0"/>
              <a:t>σ</a:t>
            </a:r>
            <a:r>
              <a:rPr lang="el-GR" dirty="0" smtClean="0"/>
              <a:t>υναρτήσεις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87220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dirty="0" smtClean="0"/>
                  <a:t>Ευκλείδεια απόσταση (</a:t>
                </a:r>
                <a:r>
                  <a:rPr lang="en-US" dirty="0"/>
                  <a:t>Euclidian distance):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dirty="0">
                    <a:cs typeface="Arial" charset="0"/>
                  </a:rPr>
                  <a:t>Απόσταση Manhattan (Manhattan distance):</a:t>
                </a:r>
                <a:br>
                  <a:rPr lang="el-GR" dirty="0">
                    <a:cs typeface="Arial" charset="0"/>
                  </a:rPr>
                </a:br>
                <a:r>
                  <a:rPr lang="el-GR" dirty="0">
                    <a:cs typeface="Arial" charset="0"/>
                  </a:rPr>
                  <a:t>Md(S,F) =  | XS - XF | + | YS -YF </a:t>
                </a:r>
                <a:r>
                  <a:rPr lang="el-GR" sz="1600" dirty="0">
                    <a:latin typeface="Courier New" pitchFamily="48" charset="0"/>
                    <a:cs typeface="Arial" charset="0"/>
                  </a:rPr>
                  <a:t>|</a:t>
                </a:r>
                <a:endParaRPr lang="el-GR" dirty="0">
                  <a:latin typeface="Arial" charset="0"/>
                  <a:cs typeface="Arial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872208"/>
              </a:xfrm>
              <a:blipFill rotWithShape="0">
                <a:blip r:embed="rId2" cstate="print"/>
                <a:stretch>
                  <a:fillRect l="-1111" t="-4560" b="-48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4575"/>
            <a:ext cx="3382962" cy="2771775"/>
          </a:xfrm>
          <a:prstGeom prst="rect">
            <a:avLst/>
          </a:prstGeom>
          <a:solidFill>
            <a:srgbClr val="FDD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>
              <a:xfrm>
                <a:off x="3851920" y="3783501"/>
                <a:ext cx="5077072" cy="1872208"/>
              </a:xfrm>
              <a:prstGeom prst="rect">
                <a:avLst/>
              </a:prstGeom>
              <a:ln>
                <a:solidFill>
                  <a:srgbClr val="820000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Bef>
                    <a:spcPts val="24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5−15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4−10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(100+36)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=11,6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l-GR" dirty="0">
                    <a:cs typeface="Arial" charset="0"/>
                  </a:rPr>
                  <a:t/>
                </a:r>
                <a:br>
                  <a:rPr lang="el-GR" dirty="0">
                    <a:cs typeface="Arial" charset="0"/>
                  </a:rPr>
                </a:br>
                <a:r>
                  <a:rPr lang="el-GR" dirty="0">
                    <a:cs typeface="Arial" charset="0"/>
                  </a:rPr>
                  <a:t>Md(S,F) =  | </a:t>
                </a:r>
                <a:r>
                  <a:rPr lang="en-US" dirty="0" smtClean="0">
                    <a:cs typeface="Arial" charset="0"/>
                  </a:rPr>
                  <a:t>5</a:t>
                </a:r>
                <a:r>
                  <a:rPr lang="el-GR" dirty="0" smtClean="0">
                    <a:cs typeface="Arial" charset="0"/>
                  </a:rPr>
                  <a:t> </a:t>
                </a:r>
                <a:r>
                  <a:rPr lang="el-GR" dirty="0">
                    <a:cs typeface="Arial" charset="0"/>
                  </a:rPr>
                  <a:t>- </a:t>
                </a:r>
                <a:r>
                  <a:rPr lang="en-US" dirty="0" smtClean="0">
                    <a:cs typeface="Arial" charset="0"/>
                  </a:rPr>
                  <a:t>15</a:t>
                </a:r>
                <a:r>
                  <a:rPr lang="el-GR" dirty="0" smtClean="0">
                    <a:cs typeface="Arial" charset="0"/>
                  </a:rPr>
                  <a:t> </a:t>
                </a:r>
                <a:r>
                  <a:rPr lang="el-GR" dirty="0">
                    <a:cs typeface="Arial" charset="0"/>
                  </a:rPr>
                  <a:t>| + | </a:t>
                </a:r>
                <a:r>
                  <a:rPr lang="en-US" dirty="0" smtClean="0">
                    <a:cs typeface="Arial" charset="0"/>
                  </a:rPr>
                  <a:t>4</a:t>
                </a:r>
                <a:r>
                  <a:rPr lang="el-GR" dirty="0" smtClean="0">
                    <a:cs typeface="Arial" charset="0"/>
                  </a:rPr>
                  <a:t> -</a:t>
                </a:r>
                <a:r>
                  <a:rPr lang="en-US" dirty="0" smtClean="0">
                    <a:cs typeface="Arial" charset="0"/>
                  </a:rPr>
                  <a:t>10</a:t>
                </a:r>
                <a:r>
                  <a:rPr lang="el-GR" dirty="0">
                    <a:cs typeface="Arial" charset="0"/>
                  </a:rPr>
                  <a:t> </a:t>
                </a:r>
                <a:r>
                  <a:rPr lang="el-GR" dirty="0" smtClean="0">
                    <a:cs typeface="Arial" charset="0"/>
                  </a:rPr>
                  <a:t>|</a:t>
                </a:r>
                <a:r>
                  <a:rPr lang="en-US" dirty="0" smtClean="0">
                    <a:cs typeface="Arial" charset="0"/>
                  </a:rPr>
                  <a:t>=10+6=16</a:t>
                </a:r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783501"/>
                <a:ext cx="5077072" cy="187220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437"/>
                </a:stretch>
              </a:blipFill>
              <a:ln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5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dirty="0" smtClean="0">
                <a:latin typeface="+mn-lt"/>
                <a:cs typeface="Times New Roman" panose="02020603050405020304" pitchFamily="18" charset="0"/>
              </a:rPr>
              <a:t>Παράδειγμα: Ευριστικός μηχανισμός και συναρτήσεις στο N-Puzzle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368152"/>
            <a:ext cx="8686800" cy="15121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Ευριστικός Μηχανισμός:  </a:t>
            </a:r>
            <a:r>
              <a:rPr lang="el-GR" dirty="0"/>
              <a:t>Πόσα πλακίδια βρίσκονται εκτός θέσης.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Ευριστική Συνάρτηση: </a:t>
            </a:r>
            <a:r>
              <a:rPr lang="el-GR" dirty="0"/>
              <a:t>Το άθροισμα των αποστάσεων Manhattan κάθε πλακιδίου από την τελική του θέση.</a:t>
            </a:r>
          </a:p>
          <a:p>
            <a:endParaRPr lang="el-GR" dirty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dirty="0">
              <a:latin typeface="Calibri" panose="020F0502020204030204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26838"/>
              </p:ext>
            </p:extLst>
          </p:nvPr>
        </p:nvGraphicFramePr>
        <p:xfrm>
          <a:off x="900112" y="2880320"/>
          <a:ext cx="7343775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icture" r:id="rId4" imgW="5181480" imgH="3219480" progId="Word.Picture.8">
                  <p:embed/>
                </p:oleObj>
              </mc:Choice>
              <mc:Fallback>
                <p:oleObj name="Picture" r:id="rId4" imgW="5181480" imgH="3219480" progId="Word.Pictur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2" y="2880320"/>
                        <a:ext cx="7343775" cy="363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2738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Αναρρίχηση</a:t>
            </a:r>
            <a:r>
              <a:rPr lang="en-US" dirty="0" smtClean="0"/>
              <a:t> </a:t>
            </a:r>
            <a:r>
              <a:rPr lang="el-GR" dirty="0"/>
              <a:t>λ</a:t>
            </a:r>
            <a:r>
              <a:rPr lang="el-GR" dirty="0" smtClean="0"/>
              <a:t>όφων </a:t>
            </a:r>
            <a:r>
              <a:rPr lang="el-GR" dirty="0"/>
              <a:t>-  (</a:t>
            </a:r>
            <a:r>
              <a:rPr lang="en-US" dirty="0"/>
              <a:t>Hill Climbing)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αναρρίχηση λόφων </a:t>
            </a:r>
            <a:r>
              <a:rPr lang="el-GR" dirty="0"/>
              <a:t>είναι ένας αλγόριθμος αναζήτησης που μοιάζει πολύ με τον DFS αλλά κλαδεύει μονοπάτια που δε θεωρούνται καλά.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6 - TextBox"/>
          <p:cNvSpPr txBox="1"/>
          <p:nvPr/>
        </p:nvSpPr>
        <p:spPr>
          <a:xfrm>
            <a:off x="107504" y="4077072"/>
            <a:ext cx="3563937" cy="8463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200" dirty="0">
                <a:solidFill>
                  <a:prstClr val="black"/>
                </a:solidFill>
                <a:latin typeface="+mn-lt"/>
                <a:cs typeface="Arial" charset="0"/>
              </a:rPr>
              <a:t>Παράδειγμα Αναζήτησης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b="1" dirty="0">
                <a:solidFill>
                  <a:srgbClr val="004A82"/>
                </a:solidFill>
                <a:latin typeface="+mn-lt"/>
                <a:cs typeface="Arial" charset="0"/>
              </a:rPr>
              <a:t>Ascent Hill</a:t>
            </a:r>
            <a:r>
              <a:rPr lang="el-GR" sz="2200" b="1" dirty="0">
                <a:solidFill>
                  <a:srgbClr val="004A82"/>
                </a:solidFill>
                <a:latin typeface="+mn-lt"/>
                <a:cs typeface="Arial" charset="0"/>
              </a:rPr>
              <a:t> </a:t>
            </a:r>
            <a:r>
              <a:rPr lang="en-US" sz="2200" b="1" dirty="0">
                <a:solidFill>
                  <a:srgbClr val="004A82"/>
                </a:solidFill>
                <a:latin typeface="+mn-lt"/>
                <a:cs typeface="Arial" charset="0"/>
              </a:rPr>
              <a:t>Climbing </a:t>
            </a:r>
            <a:endParaRPr lang="el-GR" sz="2200" b="1" dirty="0">
              <a:solidFill>
                <a:srgbClr val="004A82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7" descr="http://www-g.eng.cam.ac.uk/mmg/teaching/artificialintelligence/nonflash/images/problem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53340"/>
            <a:ext cx="4542131" cy="43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Ψευδοκώδικας </a:t>
            </a:r>
            <a:r>
              <a:rPr lang="el-GR" dirty="0"/>
              <a:t>α</a:t>
            </a:r>
            <a:r>
              <a:rPr lang="el-GR" dirty="0" smtClean="0"/>
              <a:t>λγόριθμου </a:t>
            </a:r>
            <a:r>
              <a:rPr lang="el-GR" dirty="0"/>
              <a:t>α</a:t>
            </a:r>
            <a:r>
              <a:rPr lang="el-GR" dirty="0" smtClean="0"/>
              <a:t>ναρρίχησης </a:t>
            </a:r>
            <a:r>
              <a:rPr lang="el-GR" dirty="0"/>
              <a:t>λ</a:t>
            </a:r>
            <a:r>
              <a:rPr lang="el-GR" dirty="0" smtClean="0"/>
              <a:t>όφων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dirty="0"/>
              <a:t>……………..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/>
              <a:t>Βγάλε την πρώτη κατάσταση από το μέτωπο και σχημάτισε τις καταστάσεις-παιδιά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/>
              <a:t>Εάν υπάρχουν καταστάσεις-παιδία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u="sng" dirty="0" smtClean="0">
                <a:solidFill>
                  <a:srgbClr val="004A82"/>
                </a:solidFill>
              </a:rPr>
              <a:t>Ταξινόμησε</a:t>
            </a:r>
            <a:r>
              <a:rPr lang="el-GR" dirty="0" smtClean="0"/>
              <a:t> </a:t>
            </a:r>
            <a:r>
              <a:rPr lang="el-GR" dirty="0"/>
              <a:t>τις καταστάσεις-παιδιά βάσει ενός ευριστικού αλγορίθμου και </a:t>
            </a:r>
            <a:r>
              <a:rPr lang="el-GR" u="sng" dirty="0">
                <a:solidFill>
                  <a:srgbClr val="004A82"/>
                </a:solidFill>
              </a:rPr>
              <a:t>πρόσθεσε τες στην αρχή του μετώπου.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/>
              <a:t>Έλεγξε το μέτωπο και </a:t>
            </a:r>
            <a:r>
              <a:rPr lang="el-GR" b="1" dirty="0">
                <a:solidFill>
                  <a:srgbClr val="820000"/>
                </a:solidFill>
              </a:rPr>
              <a:t>εάν υπάρχει λύση δώσε λύση</a:t>
            </a:r>
            <a:r>
              <a:rPr lang="el-GR" dirty="0"/>
              <a:t> και βγες.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/>
              <a:t>Κράτησε στο μέτωπο μόνο τις καταστάσεις-παιδιά και </a:t>
            </a:r>
            <a:r>
              <a:rPr lang="el-GR" b="1" dirty="0">
                <a:solidFill>
                  <a:srgbClr val="820000"/>
                </a:solidFill>
              </a:rPr>
              <a:t>πήγαινε στο βήμα 2  </a:t>
            </a:r>
            <a:r>
              <a:rPr lang="el-GR" dirty="0"/>
              <a:t>          ………….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22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ded118f156640b7b6eab03c83c489fdfd121618"/>
  <p:tag name="ISPRING_RESOURCE_PATHS_HASH_PRESENTER" val="6f6c3b8ecc6490e36551bba09655f86d2c1fd4"/>
</p:tagLst>
</file>

<file path=ppt/theme/theme1.xml><?xml version="1.0" encoding="utf-8"?>
<a:theme xmlns:a="http://schemas.openxmlformats.org/drawingml/2006/main" name="OC_template_updated">
  <a:themeElements>
    <a:clrScheme name="Προσαρμοσμένο 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826</TotalTime>
  <Words>1917</Words>
  <Application>Microsoft Office PowerPoint</Application>
  <PresentationFormat>Προβολή στην οθόνη (4:3)</PresentationFormat>
  <Paragraphs>368</Paragraphs>
  <Slides>33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OC_template_updated</vt:lpstr>
      <vt:lpstr>Picture</vt:lpstr>
      <vt:lpstr>Τεχνητή Νοημοσύνη (Θ)</vt:lpstr>
      <vt:lpstr>Επισκόπηση</vt:lpstr>
      <vt:lpstr>Ευριστικές μέθοδοι αναζήτησης  (Heuristics)</vt:lpstr>
      <vt:lpstr>Ορισμοί</vt:lpstr>
      <vt:lpstr>Γνωστές ευριστικές μέθοδοι αναζήτησης </vt:lpstr>
      <vt:lpstr>Παράδειγμα: Ευριστικές συναρτήσεις</vt:lpstr>
      <vt:lpstr>Παράδειγμα: Ευριστικός μηχανισμός και συναρτήσεις στο N-Puzzle</vt:lpstr>
      <vt:lpstr>Αναρρίχηση λόφων -  (Hill Climbing)</vt:lpstr>
      <vt:lpstr>Ψευδοκώδικας αλγόριθμου αναρρίχησης λόφων</vt:lpstr>
      <vt:lpstr>Αλγόριθμος αναρρίχησης λόφων  (Προβλήματα)</vt:lpstr>
      <vt:lpstr>Αλγόριθμος αναρρίχησης λόφων  (Σχόλια)</vt:lpstr>
      <vt:lpstr>Παράδειγμα περιοδεύοντος πωλητή  με Hill Climbing</vt:lpstr>
      <vt:lpstr>Παράδειγμα περιοδεύοντος πωλητή  με Hill Climbing (παραλλαγή)</vt:lpstr>
      <vt:lpstr>Ακτινωτή μέθοδος αναζήτησης  (Beam Search - BS) </vt:lpstr>
      <vt:lpstr>Ακτινωτή μέθοδος αναζήτησης  (Beam Search - BS) </vt:lpstr>
      <vt:lpstr>Παράδειγμα περιοδεύοντος πωλητή  Beam Search (για n=2)</vt:lpstr>
      <vt:lpstr>Αλγόριθμος πρώτης καλύτερης αναζήτησης  (Best-First - BestFS) </vt:lpstr>
      <vt:lpstr>Αλγόριθμος πρώτης καλύτερης αναζήτησης</vt:lpstr>
      <vt:lpstr>Παράδειγμα περιοδεύοντος πωλητή  Best First</vt:lpstr>
      <vt:lpstr>Εφαρμογή της BestFS στο 8-puzzles</vt:lpstr>
      <vt:lpstr>Άλφα-Άστρο - Α*  (1 από 2)</vt:lpstr>
      <vt:lpstr>Άλφα-Άστρο -  Α*  (2 από 2)</vt:lpstr>
      <vt:lpstr>Αλγόριθμος της Άλφα-Άστρο - Α* </vt:lpstr>
      <vt:lpstr>Τυπικά βήματα αλγόριθμων αναζήτησης</vt:lpstr>
      <vt:lpstr>Τυπικά βήματα αλγόριθμων αναζήτησης με παρακολούθηση ουράς</vt:lpstr>
      <vt:lpstr>Άσκηση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84</cp:revision>
  <dcterms:created xsi:type="dcterms:W3CDTF">2014-02-24T12:35:17Z</dcterms:created>
  <dcterms:modified xsi:type="dcterms:W3CDTF">2015-02-25T08:38:27Z</dcterms:modified>
</cp:coreProperties>
</file>