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7"/>
  </p:notesMasterIdLst>
  <p:handoutMasterIdLst>
    <p:handoutMasterId r:id="rId28"/>
  </p:handoutMasterIdLst>
  <p:sldIdLst>
    <p:sldId id="256"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57" r:id="rId20"/>
    <p:sldId id="262" r:id="rId21"/>
    <p:sldId id="264" r:id="rId22"/>
    <p:sldId id="267" r:id="rId23"/>
    <p:sldId id="268" r:id="rId24"/>
    <p:sldId id="266" r:id="rId25"/>
    <p:sldId id="261" r:id="rId26"/>
  </p:sldIdLst>
  <p:sldSz cx="9144000" cy="6858000" type="screen4x3"/>
  <p:notesSz cx="7104063" cy="10234613"/>
  <p:custDataLst>
    <p:tags r:id="rId2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8/6/2015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8/6/2015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24365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9695148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4255631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1105567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8805864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223478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1081088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4561108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179173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094278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293668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sldNum="0"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4000" b="1" dirty="0" smtClean="0">
                <a:solidFill>
                  <a:schemeClr val="tx1"/>
                </a:solidFill>
                <a:latin typeface="+mn-lt"/>
              </a:rPr>
              <a:t>Ναυπηγικό σχέδιο και αρχές </a:t>
            </a:r>
            <a:r>
              <a:rPr lang="el-GR" sz="4000" b="1" dirty="0" err="1" smtClean="0">
                <a:solidFill>
                  <a:schemeClr val="tx1"/>
                </a:solidFill>
                <a:latin typeface="+mn-lt"/>
              </a:rPr>
              <a:t>casd</a:t>
            </a:r>
            <a:r>
              <a:rPr lang="el-GR" sz="4000" b="1" dirty="0" smtClean="0">
                <a:solidFill>
                  <a:schemeClr val="tx1"/>
                </a:solidFill>
                <a:latin typeface="+mn-lt"/>
              </a:rPr>
              <a:t> (Ε) </a:t>
            </a:r>
            <a:endParaRPr lang="el-GR" sz="40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800"/>
              </a:spcAft>
            </a:pPr>
            <a:r>
              <a:rPr lang="el-GR" sz="2600" b="1" dirty="0" smtClean="0"/>
              <a:t>Ενότητα </a:t>
            </a:r>
            <a:r>
              <a:rPr lang="en-US" sz="2600" b="1" dirty="0" smtClean="0"/>
              <a:t>2.1</a:t>
            </a:r>
            <a:r>
              <a:rPr lang="el-GR" sz="2600" dirty="0" smtClean="0"/>
              <a:t>:</a:t>
            </a:r>
            <a:r>
              <a:rPr lang="en-US" sz="2600" dirty="0" smtClean="0"/>
              <a:t> </a:t>
            </a:r>
            <a:r>
              <a:rPr lang="el-GR" sz="2600" dirty="0"/>
              <a:t>Σχεδίαση Ναυπηγικών Γραμμών Σκάφους</a:t>
            </a:r>
            <a:endParaRPr lang="en-US" sz="2600" dirty="0" smtClean="0"/>
          </a:p>
          <a:p>
            <a:pPr>
              <a:spcBef>
                <a:spcPts val="0"/>
              </a:spcBef>
            </a:pPr>
            <a:r>
              <a:rPr lang="el-GR" sz="2200" dirty="0"/>
              <a:t>Γεώργιος Κ. </a:t>
            </a:r>
            <a:r>
              <a:rPr lang="el-GR" sz="2200" dirty="0" err="1"/>
              <a:t>Χατζηκωνσταντής</a:t>
            </a:r>
            <a:r>
              <a:rPr lang="el-GR" sz="2200" dirty="0"/>
              <a:t> Επίκουρος Καθηγητής </a:t>
            </a:r>
          </a:p>
          <a:p>
            <a:pPr>
              <a:spcBef>
                <a:spcPts val="0"/>
              </a:spcBef>
            </a:pPr>
            <a:r>
              <a:rPr lang="el-GR" sz="2200" dirty="0" err="1"/>
              <a:t>Διπλ</a:t>
            </a:r>
            <a:r>
              <a:rPr lang="el-GR" sz="2200" dirty="0"/>
              <a:t>. Ναυπηγός Μηχανολόγος Μηχανικός </a:t>
            </a:r>
          </a:p>
          <a:p>
            <a:pPr>
              <a:spcBef>
                <a:spcPts val="0"/>
              </a:spcBef>
            </a:pPr>
            <a:r>
              <a:rPr lang="el-GR" sz="2200" dirty="0" err="1"/>
              <a:t>M.Sc</a:t>
            </a:r>
            <a:r>
              <a:rPr lang="el-GR" sz="2200" dirty="0"/>
              <a:t>. ‘’Διασφάλιση Ποιότητας’’, Τμήμα </a:t>
            </a:r>
            <a:r>
              <a:rPr lang="el-GR" sz="2200" dirty="0" smtClean="0"/>
              <a:t>Ναυπηγικών Μηχανικών ΤΕ</a:t>
            </a:r>
            <a:endParaRPr lang="el-GR" sz="2200" dirty="0"/>
          </a:p>
          <a:p>
            <a:pPr>
              <a:spcBef>
                <a:spcPts val="0"/>
              </a:spcBef>
            </a:pP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019EB2B4-0745-435D-B28B-55FE35D04059}" type="slidenum">
              <a:rPr lang="el-GR" altLang="el-GR"/>
              <a:pPr/>
              <a:t>9</a:t>
            </a:fld>
            <a:endParaRPr lang="el-GR" altLang="el-GR"/>
          </a:p>
        </p:txBody>
      </p:sp>
      <p:pic>
        <p:nvPicPr>
          <p:cNvPr id="245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125538"/>
            <a:ext cx="6018212" cy="4968875"/>
          </a:xfrm>
          <a:prstGeom prst="rect">
            <a:avLst/>
          </a:prstGeom>
          <a:noFill/>
          <a:extLst>
            <a:ext uri="{909E8E84-426E-40DD-AFC4-6F175D3DCCD1}">
              <a14:hiddenFill xmlns:a14="http://schemas.microsoft.com/office/drawing/2010/main">
                <a:solidFill>
                  <a:srgbClr val="FFFFFF"/>
                </a:solidFill>
              </a14:hiddenFill>
            </a:ext>
          </a:extLst>
        </p:spPr>
      </p:pic>
      <p:sp>
        <p:nvSpPr>
          <p:cNvPr id="3" name="Τίτλος 2"/>
          <p:cNvSpPr>
            <a:spLocks noGrp="1"/>
          </p:cNvSpPr>
          <p:nvPr>
            <p:ph type="title"/>
          </p:nvPr>
        </p:nvSpPr>
        <p:spPr/>
        <p:txBody>
          <a:bodyPr/>
          <a:lstStyle/>
          <a:p>
            <a:r>
              <a:rPr lang="el-GR" dirty="0" smtClean="0"/>
              <a:t>Επίπεδο εγκάρσιων τομών </a:t>
            </a:r>
            <a:endParaRPr lang="el-GR" dirty="0"/>
          </a:p>
        </p:txBody>
      </p:sp>
    </p:spTree>
    <p:extLst>
      <p:ext uri="{BB962C8B-B14F-4D97-AF65-F5344CB8AC3E}">
        <p14:creationId xmlns:p14="http://schemas.microsoft.com/office/powerpoint/2010/main" val="1771905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90B92705-A45A-4238-AF1C-2302B6A056AF}" type="slidenum">
              <a:rPr lang="el-GR" altLang="el-GR"/>
              <a:pPr/>
              <a:t>10</a:t>
            </a:fld>
            <a:endParaRPr lang="el-GR" altLang="el-GR"/>
          </a:p>
        </p:txBody>
      </p:sp>
      <p:pic>
        <p:nvPicPr>
          <p:cNvPr id="2560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484313"/>
            <a:ext cx="7272337" cy="4502150"/>
          </a:xfrm>
          <a:prstGeom prst="rect">
            <a:avLst/>
          </a:prstGeom>
          <a:noFill/>
          <a:extLst>
            <a:ext uri="{909E8E84-426E-40DD-AFC4-6F175D3DCCD1}">
              <a14:hiddenFill xmlns:a14="http://schemas.microsoft.com/office/drawing/2010/main">
                <a:solidFill>
                  <a:srgbClr val="FFFFFF"/>
                </a:solidFill>
              </a14:hiddenFill>
            </a:ext>
          </a:extLst>
        </p:spPr>
      </p:pic>
      <p:sp>
        <p:nvSpPr>
          <p:cNvPr id="3" name="Τίτλος 2"/>
          <p:cNvSpPr>
            <a:spLocks noGrp="1"/>
          </p:cNvSpPr>
          <p:nvPr>
            <p:ph type="title"/>
          </p:nvPr>
        </p:nvSpPr>
        <p:spPr>
          <a:xfrm>
            <a:off x="467544" y="116632"/>
            <a:ext cx="8229600" cy="1080120"/>
          </a:xfrm>
        </p:spPr>
        <p:txBody>
          <a:bodyPr>
            <a:noAutofit/>
          </a:bodyPr>
          <a:lstStyle/>
          <a:p>
            <a:r>
              <a:rPr lang="el-GR" dirty="0" smtClean="0"/>
              <a:t>Πρωραία περιοχή </a:t>
            </a:r>
            <a:br>
              <a:rPr lang="el-GR" dirty="0" smtClean="0"/>
            </a:br>
            <a:r>
              <a:rPr lang="el-GR" dirty="0" smtClean="0"/>
              <a:t>διάμηκες επίπεδο</a:t>
            </a:r>
            <a:endParaRPr lang="el-GR" dirty="0"/>
          </a:p>
        </p:txBody>
      </p:sp>
    </p:spTree>
    <p:extLst>
      <p:ext uri="{BB962C8B-B14F-4D97-AF65-F5344CB8AC3E}">
        <p14:creationId xmlns:p14="http://schemas.microsoft.com/office/powerpoint/2010/main" val="2221828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422D88D3-81C7-46E9-8F11-603693DE1DE3}" type="slidenum">
              <a:rPr lang="el-GR" altLang="el-GR"/>
              <a:pPr/>
              <a:t>11</a:t>
            </a:fld>
            <a:endParaRPr lang="el-GR" altLang="el-GR"/>
          </a:p>
        </p:txBody>
      </p:sp>
      <p:pic>
        <p:nvPicPr>
          <p:cNvPr id="266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484313"/>
            <a:ext cx="7056437" cy="4630737"/>
          </a:xfrm>
          <a:prstGeom prst="rect">
            <a:avLst/>
          </a:prstGeom>
          <a:noFill/>
          <a:extLst>
            <a:ext uri="{909E8E84-426E-40DD-AFC4-6F175D3DCCD1}">
              <a14:hiddenFill xmlns:a14="http://schemas.microsoft.com/office/drawing/2010/main">
                <a:solidFill>
                  <a:srgbClr val="FFFFFF"/>
                </a:solidFill>
              </a14:hiddenFill>
            </a:ext>
          </a:extLst>
        </p:spPr>
      </p:pic>
      <p:sp>
        <p:nvSpPr>
          <p:cNvPr id="3" name="Τίτλος 2"/>
          <p:cNvSpPr>
            <a:spLocks noGrp="1"/>
          </p:cNvSpPr>
          <p:nvPr>
            <p:ph type="title"/>
          </p:nvPr>
        </p:nvSpPr>
        <p:spPr>
          <a:xfrm>
            <a:off x="467544" y="116632"/>
            <a:ext cx="8229600" cy="1080120"/>
          </a:xfrm>
        </p:spPr>
        <p:txBody>
          <a:bodyPr>
            <a:noAutofit/>
          </a:bodyPr>
          <a:lstStyle/>
          <a:p>
            <a:r>
              <a:rPr lang="el-GR" dirty="0" smtClean="0"/>
              <a:t>Πρυμναία  περιοχή </a:t>
            </a:r>
            <a:br>
              <a:rPr lang="el-GR" dirty="0" smtClean="0"/>
            </a:br>
            <a:r>
              <a:rPr lang="el-GR" dirty="0" smtClean="0"/>
              <a:t>διάμηκες επίπεδο </a:t>
            </a:r>
            <a:endParaRPr lang="el-GR" dirty="0"/>
          </a:p>
        </p:txBody>
      </p:sp>
    </p:spTree>
    <p:extLst>
      <p:ext uri="{BB962C8B-B14F-4D97-AF65-F5344CB8AC3E}">
        <p14:creationId xmlns:p14="http://schemas.microsoft.com/office/powerpoint/2010/main" val="1478083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92255B72-3D6A-485A-9070-D4B5626702D4}" type="slidenum">
              <a:rPr lang="el-GR" altLang="el-GR"/>
              <a:pPr/>
              <a:t>12</a:t>
            </a:fld>
            <a:endParaRPr lang="el-GR" altLang="el-GR"/>
          </a:p>
        </p:txBody>
      </p:sp>
      <p:pic>
        <p:nvPicPr>
          <p:cNvPr id="276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1557338"/>
            <a:ext cx="6611937" cy="4305300"/>
          </a:xfrm>
          <a:prstGeom prst="rect">
            <a:avLst/>
          </a:prstGeom>
          <a:noFill/>
          <a:extLst>
            <a:ext uri="{909E8E84-426E-40DD-AFC4-6F175D3DCCD1}">
              <a14:hiddenFill xmlns:a14="http://schemas.microsoft.com/office/drawing/2010/main">
                <a:solidFill>
                  <a:srgbClr val="FFFFFF"/>
                </a:solidFill>
              </a14:hiddenFill>
            </a:ext>
          </a:extLst>
        </p:spPr>
      </p:pic>
      <p:sp>
        <p:nvSpPr>
          <p:cNvPr id="3" name="Τίτλος 2"/>
          <p:cNvSpPr>
            <a:spLocks noGrp="1"/>
          </p:cNvSpPr>
          <p:nvPr>
            <p:ph type="title"/>
          </p:nvPr>
        </p:nvSpPr>
        <p:spPr>
          <a:xfrm>
            <a:off x="467544" y="116632"/>
            <a:ext cx="8229600" cy="1080120"/>
          </a:xfrm>
        </p:spPr>
        <p:txBody>
          <a:bodyPr>
            <a:noAutofit/>
          </a:bodyPr>
          <a:lstStyle/>
          <a:p>
            <a:r>
              <a:rPr lang="el-GR" dirty="0" smtClean="0"/>
              <a:t>Μεσαία περιοχή </a:t>
            </a:r>
            <a:br>
              <a:rPr lang="el-GR" dirty="0" smtClean="0"/>
            </a:br>
            <a:r>
              <a:rPr lang="el-GR" dirty="0" smtClean="0"/>
              <a:t>διάμηκες επίπεδο </a:t>
            </a:r>
            <a:endParaRPr lang="el-GR" dirty="0"/>
          </a:p>
        </p:txBody>
      </p:sp>
    </p:spTree>
    <p:extLst>
      <p:ext uri="{BB962C8B-B14F-4D97-AF65-F5344CB8AC3E}">
        <p14:creationId xmlns:p14="http://schemas.microsoft.com/office/powerpoint/2010/main" val="4138288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F0D903FA-D1EE-4E22-A750-EE42C0606122}" type="slidenum">
              <a:rPr lang="el-GR" altLang="el-GR"/>
              <a:pPr/>
              <a:t>13</a:t>
            </a:fld>
            <a:endParaRPr lang="el-GR" altLang="el-GR"/>
          </a:p>
        </p:txBody>
      </p:sp>
      <p:pic>
        <p:nvPicPr>
          <p:cNvPr id="286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412875"/>
            <a:ext cx="7559675" cy="4352925"/>
          </a:xfrm>
          <a:prstGeom prst="rect">
            <a:avLst/>
          </a:prstGeom>
          <a:noFill/>
          <a:extLst>
            <a:ext uri="{909E8E84-426E-40DD-AFC4-6F175D3DCCD1}">
              <a14:hiddenFill xmlns:a14="http://schemas.microsoft.com/office/drawing/2010/main">
                <a:solidFill>
                  <a:srgbClr val="FFFFFF"/>
                </a:solidFill>
              </a14:hiddenFill>
            </a:ext>
          </a:extLst>
        </p:spPr>
      </p:pic>
      <p:sp>
        <p:nvSpPr>
          <p:cNvPr id="3" name="Τίτλος 2"/>
          <p:cNvSpPr>
            <a:spLocks noGrp="1"/>
          </p:cNvSpPr>
          <p:nvPr>
            <p:ph type="title"/>
          </p:nvPr>
        </p:nvSpPr>
        <p:spPr>
          <a:xfrm>
            <a:off x="467544" y="116632"/>
            <a:ext cx="8229600" cy="1080120"/>
          </a:xfrm>
        </p:spPr>
        <p:txBody>
          <a:bodyPr>
            <a:normAutofit fontScale="90000"/>
          </a:bodyPr>
          <a:lstStyle/>
          <a:p>
            <a:r>
              <a:rPr lang="el-GR" dirty="0" smtClean="0"/>
              <a:t>Πρωραία περιοχή </a:t>
            </a:r>
            <a:br>
              <a:rPr lang="el-GR" dirty="0" smtClean="0"/>
            </a:br>
            <a:r>
              <a:rPr lang="el-GR" dirty="0" smtClean="0"/>
              <a:t>οριζόντιο επίπεδο (επίπεδο ισάλων)</a:t>
            </a:r>
            <a:endParaRPr lang="el-GR" dirty="0"/>
          </a:p>
        </p:txBody>
      </p:sp>
    </p:spTree>
    <p:extLst>
      <p:ext uri="{BB962C8B-B14F-4D97-AF65-F5344CB8AC3E}">
        <p14:creationId xmlns:p14="http://schemas.microsoft.com/office/powerpoint/2010/main" val="824621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3EABC60C-6E47-4E2D-B438-B177C0E69CF1}" type="slidenum">
              <a:rPr lang="el-GR" altLang="el-GR"/>
              <a:pPr/>
              <a:t>14</a:t>
            </a:fld>
            <a:endParaRPr lang="el-GR" altLang="el-GR"/>
          </a:p>
        </p:txBody>
      </p:sp>
      <p:pic>
        <p:nvPicPr>
          <p:cNvPr id="297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988" y="1484313"/>
            <a:ext cx="6985000" cy="4325937"/>
          </a:xfrm>
          <a:prstGeom prst="rect">
            <a:avLst/>
          </a:prstGeom>
          <a:noFill/>
          <a:extLst>
            <a:ext uri="{909E8E84-426E-40DD-AFC4-6F175D3DCCD1}">
              <a14:hiddenFill xmlns:a14="http://schemas.microsoft.com/office/drawing/2010/main">
                <a:solidFill>
                  <a:srgbClr val="FFFFFF"/>
                </a:solidFill>
              </a14:hiddenFill>
            </a:ext>
          </a:extLst>
        </p:spPr>
      </p:pic>
      <p:sp>
        <p:nvSpPr>
          <p:cNvPr id="3" name="Τίτλος 2"/>
          <p:cNvSpPr>
            <a:spLocks noGrp="1"/>
          </p:cNvSpPr>
          <p:nvPr>
            <p:ph type="title"/>
          </p:nvPr>
        </p:nvSpPr>
        <p:spPr>
          <a:xfrm>
            <a:off x="467544" y="116632"/>
            <a:ext cx="8229600" cy="1080120"/>
          </a:xfrm>
        </p:spPr>
        <p:txBody>
          <a:bodyPr>
            <a:normAutofit fontScale="90000"/>
          </a:bodyPr>
          <a:lstStyle/>
          <a:p>
            <a:r>
              <a:rPr lang="el-GR" dirty="0" smtClean="0"/>
              <a:t>Πρυμναία περιοχή </a:t>
            </a:r>
            <a:br>
              <a:rPr lang="el-GR" dirty="0" smtClean="0"/>
            </a:br>
            <a:r>
              <a:rPr lang="el-GR" dirty="0" smtClean="0"/>
              <a:t>οριζόντιο επίπεδο (επίπεδο ισάλων)</a:t>
            </a:r>
            <a:endParaRPr lang="el-GR" dirty="0"/>
          </a:p>
        </p:txBody>
      </p:sp>
    </p:spTree>
    <p:extLst>
      <p:ext uri="{BB962C8B-B14F-4D97-AF65-F5344CB8AC3E}">
        <p14:creationId xmlns:p14="http://schemas.microsoft.com/office/powerpoint/2010/main" val="1937657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039DE90C-3DE5-4757-8993-2E65C9DFB6E7}" type="slidenum">
              <a:rPr lang="el-GR" altLang="el-GR"/>
              <a:pPr/>
              <a:t>15</a:t>
            </a:fld>
            <a:endParaRPr lang="el-GR" altLang="el-GR"/>
          </a:p>
        </p:txBody>
      </p:sp>
      <p:pic>
        <p:nvPicPr>
          <p:cNvPr id="307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104900"/>
            <a:ext cx="7915275" cy="4516438"/>
          </a:xfrm>
          <a:prstGeom prst="rect">
            <a:avLst/>
          </a:prstGeom>
          <a:noFill/>
          <a:extLst>
            <a:ext uri="{909E8E84-426E-40DD-AFC4-6F175D3DCCD1}">
              <a14:hiddenFill xmlns:a14="http://schemas.microsoft.com/office/drawing/2010/main">
                <a:solidFill>
                  <a:srgbClr val="FFFFFF"/>
                </a:solidFill>
              </a14:hiddenFill>
            </a:ext>
          </a:extLst>
        </p:spPr>
      </p:pic>
      <p:sp>
        <p:nvSpPr>
          <p:cNvPr id="3" name="Τίτλος 2"/>
          <p:cNvSpPr>
            <a:spLocks noGrp="1"/>
          </p:cNvSpPr>
          <p:nvPr>
            <p:ph type="title"/>
          </p:nvPr>
        </p:nvSpPr>
        <p:spPr/>
        <p:txBody>
          <a:bodyPr/>
          <a:lstStyle/>
          <a:p>
            <a:r>
              <a:rPr lang="el-GR" dirty="0" smtClean="0"/>
              <a:t>Σχέδιο ναυπηγικών γραμμών</a:t>
            </a:r>
            <a:endParaRPr lang="el-GR" dirty="0"/>
          </a:p>
        </p:txBody>
      </p:sp>
    </p:spTree>
    <p:extLst>
      <p:ext uri="{BB962C8B-B14F-4D97-AF65-F5344CB8AC3E}">
        <p14:creationId xmlns:p14="http://schemas.microsoft.com/office/powerpoint/2010/main" val="3614161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Τίτλος 1"/>
          <p:cNvSpPr>
            <a:spLocks noGrp="1"/>
          </p:cNvSpPr>
          <p:nvPr>
            <p:ph type="title"/>
          </p:nvPr>
        </p:nvSpPr>
        <p:spPr/>
        <p:txBody>
          <a:bodyPr/>
          <a:lstStyle/>
          <a:p>
            <a:r>
              <a:rPr lang="el-GR" altLang="el-GR" dirty="0" smtClean="0"/>
              <a:t>Τυπικό Παράδειγμα Υπομνήματος</a:t>
            </a:r>
          </a:p>
        </p:txBody>
      </p:sp>
      <p:pic>
        <p:nvPicPr>
          <p:cNvPr id="31746" name="Θέση περιεχομένου 4"/>
          <p:cNvPicPr>
            <a:picLocks noGrp="1" noChangeAspect="1"/>
          </p:cNvPicPr>
          <p:nvPr>
            <p:ph idx="1"/>
          </p:nvPr>
        </p:nvPicPr>
        <p:blipFill rotWithShape="1">
          <a:blip r:embed="rId2">
            <a:extLst>
              <a:ext uri="{28A0092B-C50C-407E-A947-70E740481C1C}">
                <a14:useLocalDpi xmlns:a14="http://schemas.microsoft.com/office/drawing/2010/main" val="0"/>
              </a:ext>
            </a:extLst>
          </a:blip>
          <a:srcRect t="25041"/>
          <a:stretch/>
        </p:blipFill>
        <p:spPr>
          <a:xfrm>
            <a:off x="251520" y="1628800"/>
            <a:ext cx="8696335" cy="4608489"/>
          </a:xfrm>
        </p:spPr>
      </p:pic>
      <p:sp>
        <p:nvSpPr>
          <p:cNvPr id="3174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5B6D0B73-6228-4C8F-9BF3-ABBBF36FB001}" type="slidenum">
              <a:rPr lang="el-GR" altLang="el-GR"/>
              <a:pPr/>
              <a:t>16</a:t>
            </a:fld>
            <a:endParaRPr lang="el-GR" altLang="el-GR"/>
          </a:p>
        </p:txBody>
      </p:sp>
    </p:spTree>
    <p:extLst>
      <p:ext uri="{BB962C8B-B14F-4D97-AF65-F5344CB8AC3E}">
        <p14:creationId xmlns:p14="http://schemas.microsoft.com/office/powerpoint/2010/main" val="4020911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Τίτλος 1"/>
          <p:cNvSpPr>
            <a:spLocks noGrp="1"/>
          </p:cNvSpPr>
          <p:nvPr>
            <p:ph type="title"/>
          </p:nvPr>
        </p:nvSpPr>
        <p:spPr/>
        <p:txBody>
          <a:bodyPr>
            <a:normAutofit fontScale="90000"/>
          </a:bodyPr>
          <a:lstStyle/>
          <a:p>
            <a:r>
              <a:rPr lang="el-GR" altLang="el-GR" dirty="0" smtClean="0"/>
              <a:t>Εξοπλισμός εργαστηρίου και υλικά άσκησης</a:t>
            </a:r>
          </a:p>
        </p:txBody>
      </p:sp>
      <p:sp>
        <p:nvSpPr>
          <p:cNvPr id="16386" name="Θέση περιεχομένου 2"/>
          <p:cNvSpPr>
            <a:spLocks noGrp="1"/>
          </p:cNvSpPr>
          <p:nvPr>
            <p:ph idx="1"/>
          </p:nvPr>
        </p:nvSpPr>
        <p:spPr/>
        <p:txBody>
          <a:bodyPr/>
          <a:lstStyle/>
          <a:p>
            <a:pPr marL="514350" indent="-514350">
              <a:spcBef>
                <a:spcPts val="2400"/>
              </a:spcBef>
              <a:buFont typeface="Calibri" pitchFamily="34" charset="0"/>
              <a:buAutoNum type="arabicPeriod"/>
            </a:pPr>
            <a:r>
              <a:rPr lang="el-GR" altLang="el-GR" sz="2400" dirty="0" smtClean="0"/>
              <a:t>Χαρτί διαφανές διαστάσεων 50 </a:t>
            </a:r>
            <a:r>
              <a:rPr lang="en-US" altLang="el-GR" sz="2400" dirty="0" smtClean="0"/>
              <a:t>x </a:t>
            </a:r>
            <a:r>
              <a:rPr lang="el-GR" altLang="el-GR" sz="2400" dirty="0" smtClean="0"/>
              <a:t>80 </a:t>
            </a:r>
            <a:r>
              <a:rPr lang="en-US" altLang="el-GR" sz="2400" dirty="0" smtClean="0"/>
              <a:t>cm.</a:t>
            </a:r>
          </a:p>
          <a:p>
            <a:pPr marL="514350" indent="-514350">
              <a:spcBef>
                <a:spcPts val="2400"/>
              </a:spcBef>
              <a:buFont typeface="Calibri" pitchFamily="34" charset="0"/>
              <a:buAutoNum type="arabicPeriod"/>
            </a:pPr>
            <a:r>
              <a:rPr lang="el-GR" altLang="el-GR" sz="2400" dirty="0" smtClean="0"/>
              <a:t>Δύο (2) τρίγωνα (μεγάλα) 45</a:t>
            </a:r>
            <a:r>
              <a:rPr lang="el-GR" altLang="el-GR" sz="2400" dirty="0" smtClean="0">
                <a:latin typeface="Cambria Math" pitchFamily="18" charset="0"/>
              </a:rPr>
              <a:t>° </a:t>
            </a:r>
            <a:r>
              <a:rPr lang="el-GR" altLang="el-GR" sz="2400" dirty="0" smtClean="0"/>
              <a:t>και 30</a:t>
            </a:r>
            <a:r>
              <a:rPr lang="el-GR" altLang="el-GR" sz="2400" dirty="0" smtClean="0">
                <a:latin typeface="Cambria Math" pitchFamily="18" charset="0"/>
              </a:rPr>
              <a:t>°-</a:t>
            </a:r>
            <a:r>
              <a:rPr lang="el-GR" altLang="el-GR" sz="2400" dirty="0" smtClean="0"/>
              <a:t> 60</a:t>
            </a:r>
            <a:r>
              <a:rPr lang="el-GR" altLang="el-GR" sz="2400" dirty="0" smtClean="0">
                <a:latin typeface="Cambria Math" pitchFamily="18" charset="0"/>
              </a:rPr>
              <a:t>°</a:t>
            </a:r>
            <a:r>
              <a:rPr lang="en-US" altLang="el-GR" sz="2400" dirty="0" smtClean="0">
                <a:latin typeface="Cambria Math" pitchFamily="18" charset="0"/>
              </a:rPr>
              <a:t>.</a:t>
            </a:r>
            <a:endParaRPr lang="el-GR" altLang="el-GR" sz="2400" dirty="0" smtClean="0">
              <a:latin typeface="Cambria Math" pitchFamily="18" charset="0"/>
            </a:endParaRPr>
          </a:p>
          <a:p>
            <a:pPr marL="514350" indent="-514350">
              <a:spcBef>
                <a:spcPts val="2400"/>
              </a:spcBef>
              <a:buFont typeface="Calibri" pitchFamily="34" charset="0"/>
              <a:buAutoNum type="arabicPeriod"/>
            </a:pPr>
            <a:r>
              <a:rPr lang="el-GR" altLang="el-GR" sz="2400" dirty="0" smtClean="0"/>
              <a:t>Ένα </a:t>
            </a:r>
            <a:r>
              <a:rPr lang="el-GR" altLang="el-GR" sz="2400" dirty="0" err="1" smtClean="0"/>
              <a:t>κλιμακόμετρο</a:t>
            </a:r>
            <a:r>
              <a:rPr lang="el-GR" altLang="el-GR" sz="2400" dirty="0" smtClean="0"/>
              <a:t>.</a:t>
            </a:r>
          </a:p>
          <a:p>
            <a:pPr marL="514350" indent="-514350">
              <a:spcBef>
                <a:spcPts val="2400"/>
              </a:spcBef>
              <a:buFont typeface="Calibri" pitchFamily="34" charset="0"/>
              <a:buAutoNum type="arabicPeriod"/>
            </a:pPr>
            <a:r>
              <a:rPr lang="el-GR" altLang="el-GR" sz="2400" dirty="0" smtClean="0"/>
              <a:t>Ένα μηχανικό μολύβι 0,3 ή 0,5 </a:t>
            </a:r>
            <a:r>
              <a:rPr lang="en-US" altLang="el-GR" sz="2400" dirty="0" smtClean="0"/>
              <a:t>mm.</a:t>
            </a:r>
          </a:p>
          <a:p>
            <a:pPr marL="514350" indent="-514350">
              <a:spcBef>
                <a:spcPts val="2400"/>
              </a:spcBef>
              <a:buFont typeface="Calibri" pitchFamily="34" charset="0"/>
              <a:buAutoNum type="arabicPeriod"/>
            </a:pPr>
            <a:r>
              <a:rPr lang="el-GR" altLang="el-GR" sz="2400" dirty="0" smtClean="0"/>
              <a:t>Μύτες μηχανικού μολυβιού σκληρότητας </a:t>
            </a:r>
            <a:r>
              <a:rPr lang="en-US" altLang="el-GR" sz="2400" dirty="0" smtClean="0"/>
              <a:t>HB </a:t>
            </a:r>
            <a:r>
              <a:rPr lang="el-GR" altLang="el-GR" sz="2400" dirty="0" smtClean="0"/>
              <a:t>και Η.</a:t>
            </a:r>
          </a:p>
          <a:p>
            <a:pPr marL="514350" indent="-514350">
              <a:spcBef>
                <a:spcPts val="2400"/>
              </a:spcBef>
              <a:buFont typeface="Calibri" pitchFamily="34" charset="0"/>
              <a:buAutoNum type="arabicPeriod"/>
            </a:pPr>
            <a:r>
              <a:rPr lang="el-GR" altLang="el-GR" sz="2400" dirty="0" err="1" smtClean="0"/>
              <a:t>Σελοτέιπ</a:t>
            </a:r>
            <a:r>
              <a:rPr lang="en-US" altLang="el-GR" dirty="0"/>
              <a:t>.</a:t>
            </a:r>
            <a:endParaRPr lang="el-GR" altLang="el-GR" sz="2400" dirty="0" smtClean="0"/>
          </a:p>
          <a:p>
            <a:pPr marL="514350" indent="-514350">
              <a:spcBef>
                <a:spcPts val="2400"/>
              </a:spcBef>
              <a:buFont typeface="Calibri" pitchFamily="34" charset="0"/>
              <a:buAutoNum type="arabicPeriod"/>
            </a:pPr>
            <a:r>
              <a:rPr lang="el-GR" altLang="el-GR" sz="2400" dirty="0" smtClean="0"/>
              <a:t>Γομολάστιχα λευκή </a:t>
            </a:r>
            <a:r>
              <a:rPr lang="el-GR" altLang="el-GR" sz="2400" dirty="0" smtClean="0"/>
              <a:t>σχεδίου</a:t>
            </a:r>
            <a:r>
              <a:rPr lang="en-US" altLang="el-GR" sz="2400" dirty="0" smtClean="0"/>
              <a:t>.</a:t>
            </a:r>
            <a:endParaRPr lang="el-GR" altLang="el-GR" sz="2400" dirty="0" smtClean="0"/>
          </a:p>
          <a:p>
            <a:pPr marL="514350" indent="-514350">
              <a:buFont typeface="Calibri" pitchFamily="34" charset="0"/>
              <a:buAutoNum type="arabicPeriod"/>
            </a:pPr>
            <a:endParaRPr lang="el-GR" altLang="el-GR" sz="2400" dirty="0" smtClean="0"/>
          </a:p>
        </p:txBody>
      </p:sp>
      <p:sp>
        <p:nvSpPr>
          <p:cNvPr id="1638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0D299C3F-9894-4BE5-B556-2B1487F91788}" type="slidenum">
              <a:rPr lang="el-GR" altLang="el-GR"/>
              <a:pPr/>
              <a:t>1</a:t>
            </a:fld>
            <a:endParaRPr lang="el-GR" altLang="el-GR"/>
          </a:p>
        </p:txBody>
      </p:sp>
    </p:spTree>
    <p:extLst>
      <p:ext uri="{BB962C8B-B14F-4D97-AF65-F5344CB8AC3E}">
        <p14:creationId xmlns:p14="http://schemas.microsoft.com/office/powerpoint/2010/main" val="2696765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Γεώργιος </a:t>
            </a:r>
            <a:r>
              <a:rPr lang="el-GR" sz="2000" dirty="0" err="1" smtClean="0"/>
              <a:t>Χατζηκωνσταντής</a:t>
            </a:r>
            <a:r>
              <a:rPr lang="el-GR" sz="2000" dirty="0" smtClean="0"/>
              <a:t> 2014. </a:t>
            </a:r>
            <a:r>
              <a:rPr lang="el-GR" sz="2000" dirty="0"/>
              <a:t>Γεώργιος </a:t>
            </a:r>
            <a:r>
              <a:rPr lang="el-GR" sz="2000" dirty="0" err="1"/>
              <a:t>Χατζηκωνσταντής</a:t>
            </a:r>
            <a:r>
              <a:rPr lang="el-GR" sz="2000" dirty="0"/>
              <a:t>. </a:t>
            </a:r>
            <a:r>
              <a:rPr lang="el-GR" sz="2000" dirty="0" smtClean="0"/>
              <a:t>«</a:t>
            </a:r>
            <a:r>
              <a:rPr lang="el-GR" sz="2000" dirty="0"/>
              <a:t>Ναυπηγικό σχέδιο και αρχές </a:t>
            </a:r>
            <a:r>
              <a:rPr lang="el-GR" sz="2000" dirty="0" err="1" smtClean="0"/>
              <a:t>casd</a:t>
            </a:r>
            <a:r>
              <a:rPr lang="en-US" sz="2000" dirty="0" smtClean="0"/>
              <a:t> (</a:t>
            </a:r>
            <a:r>
              <a:rPr lang="el-GR" sz="2000" dirty="0" smtClean="0"/>
              <a:t>Ε). Ενότητα </a:t>
            </a:r>
            <a:r>
              <a:rPr lang="en-US" sz="2000" dirty="0" smtClean="0"/>
              <a:t>2.1: </a:t>
            </a:r>
            <a:r>
              <a:rPr lang="el-GR" sz="2000" dirty="0"/>
              <a:t>Σχεδίαση Ναυπηγικών Γραμμών Σκάφους».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806380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1079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Τίτλος 1"/>
          <p:cNvSpPr>
            <a:spLocks noGrp="1"/>
          </p:cNvSpPr>
          <p:nvPr>
            <p:ph type="title"/>
          </p:nvPr>
        </p:nvSpPr>
        <p:spPr/>
        <p:txBody>
          <a:bodyPr/>
          <a:lstStyle/>
          <a:p>
            <a:r>
              <a:rPr lang="el-GR" altLang="el-GR" dirty="0" smtClean="0"/>
              <a:t>Οδηγίες </a:t>
            </a:r>
            <a:r>
              <a:rPr lang="el-GR" altLang="el-GR" sz="3000" b="0" dirty="0" smtClean="0"/>
              <a:t>1</a:t>
            </a:r>
            <a:r>
              <a:rPr lang="en-US" altLang="el-GR" sz="3000" b="0" dirty="0" smtClean="0"/>
              <a:t>/</a:t>
            </a:r>
            <a:r>
              <a:rPr lang="el-GR" altLang="el-GR" sz="3000" b="0" dirty="0" smtClean="0"/>
              <a:t>2</a:t>
            </a:r>
            <a:endParaRPr lang="el-GR" altLang="el-GR" sz="3000" b="0" dirty="0" smtClean="0"/>
          </a:p>
        </p:txBody>
      </p:sp>
      <p:sp>
        <p:nvSpPr>
          <p:cNvPr id="17410" name="Θέση περιεχομένου 2"/>
          <p:cNvSpPr>
            <a:spLocks noGrp="1"/>
          </p:cNvSpPr>
          <p:nvPr>
            <p:ph idx="1"/>
          </p:nvPr>
        </p:nvSpPr>
        <p:spPr/>
        <p:txBody>
          <a:bodyPr>
            <a:normAutofit fontScale="92500"/>
          </a:bodyPr>
          <a:lstStyle/>
          <a:p>
            <a:pPr marL="514350" indent="-514350">
              <a:buFont typeface="Calibri" pitchFamily="34" charset="0"/>
              <a:buAutoNum type="arabicPeriod"/>
            </a:pPr>
            <a:r>
              <a:rPr lang="el-GR" altLang="el-GR" sz="2400" dirty="0" smtClean="0"/>
              <a:t>Τα σχέδια που ακολουθούν στις επόμενες σελίδες δεν βρίσκονται σε συγκεκριμένη κλίμακα, πλην όμως θα σας βοηθήσουν να ολοκληρώσετε τις διάφορες φάσεις ή αν θέλετε τα διάφορα στάδια της Άσκησής σας που είναι</a:t>
            </a:r>
          </a:p>
          <a:p>
            <a:pPr marL="914400" lvl="1" indent="-514350">
              <a:buFont typeface="Calibri" pitchFamily="34" charset="0"/>
              <a:buAutoNum type="alphaLcParenR"/>
            </a:pPr>
            <a:r>
              <a:rPr lang="el-GR" altLang="el-GR" sz="2200" dirty="0" smtClean="0"/>
              <a:t>Η σχεδίαση των εγκάρσιων τομών (</a:t>
            </a:r>
            <a:r>
              <a:rPr lang="en-US" altLang="el-GR" sz="2200" dirty="0" smtClean="0"/>
              <a:t>Body Plan)</a:t>
            </a:r>
            <a:endParaRPr lang="el-GR" altLang="el-GR" sz="2200" dirty="0" smtClean="0"/>
          </a:p>
          <a:p>
            <a:pPr marL="914400" lvl="1" indent="-514350">
              <a:buFont typeface="Calibri" pitchFamily="34" charset="0"/>
              <a:buAutoNum type="alphaLcParenR"/>
            </a:pPr>
            <a:r>
              <a:rPr lang="el-GR" altLang="el-GR" sz="2200" dirty="0" smtClean="0"/>
              <a:t>Η σχεδίαση της πλάγιας όψης</a:t>
            </a:r>
            <a:r>
              <a:rPr lang="en-US" altLang="el-GR" sz="2200" dirty="0" smtClean="0"/>
              <a:t> </a:t>
            </a:r>
            <a:r>
              <a:rPr lang="el-GR" altLang="el-GR" sz="2200" dirty="0" smtClean="0"/>
              <a:t>και των </a:t>
            </a:r>
            <a:r>
              <a:rPr lang="el-GR" altLang="el-GR" sz="2200" dirty="0" err="1" smtClean="0"/>
              <a:t>διαμήκων</a:t>
            </a:r>
            <a:r>
              <a:rPr lang="el-GR" altLang="el-GR" sz="2200" dirty="0" smtClean="0"/>
              <a:t> τομών (</a:t>
            </a:r>
            <a:r>
              <a:rPr lang="en-US" altLang="el-GR" sz="2200" dirty="0" smtClean="0"/>
              <a:t>Sheer Plan) </a:t>
            </a:r>
            <a:r>
              <a:rPr lang="el-GR" altLang="el-GR" sz="2200" dirty="0" smtClean="0"/>
              <a:t>και</a:t>
            </a:r>
          </a:p>
          <a:p>
            <a:pPr marL="914400" lvl="1" indent="-514350">
              <a:buFont typeface="Calibri" pitchFamily="34" charset="0"/>
              <a:buAutoNum type="alphaLcParenR"/>
            </a:pPr>
            <a:r>
              <a:rPr lang="el-GR" altLang="el-GR" sz="2200" dirty="0" smtClean="0"/>
              <a:t>Η σχεδίαση της κάτοψης (</a:t>
            </a:r>
            <a:r>
              <a:rPr lang="en-US" altLang="el-GR" sz="2200" dirty="0" smtClean="0"/>
              <a:t>Waterlines Plan </a:t>
            </a:r>
            <a:r>
              <a:rPr lang="el-GR" altLang="el-GR" sz="2200" dirty="0" smtClean="0"/>
              <a:t>η </a:t>
            </a:r>
            <a:r>
              <a:rPr lang="en-US" altLang="el-GR" sz="2200" dirty="0" smtClean="0"/>
              <a:t>Half Breaths Plan).</a:t>
            </a:r>
            <a:endParaRPr lang="el-GR" altLang="el-GR" sz="2200" dirty="0" smtClean="0"/>
          </a:p>
          <a:p>
            <a:pPr marL="514350" indent="-514350">
              <a:buFont typeface="Calibri" pitchFamily="34" charset="0"/>
              <a:buAutoNum type="arabicPeriod"/>
            </a:pPr>
            <a:r>
              <a:rPr lang="el-GR" altLang="el-GR" sz="2400" dirty="0" smtClean="0"/>
              <a:t>Οι διαστάσεις που αναφέρονται στα σχέδια και στα </a:t>
            </a:r>
            <a:r>
              <a:rPr lang="en-US" altLang="el-GR" sz="2400" dirty="0" smtClean="0"/>
              <a:t>offsets </a:t>
            </a:r>
            <a:r>
              <a:rPr lang="el-GR" altLang="el-GR" sz="2400" dirty="0" smtClean="0"/>
              <a:t>μεταφράζονται σε χιλιοστά (</a:t>
            </a:r>
            <a:r>
              <a:rPr lang="en-US" altLang="el-GR" sz="2400" dirty="0" smtClean="0"/>
              <a:t>mm</a:t>
            </a:r>
            <a:r>
              <a:rPr lang="el-GR" altLang="el-GR" sz="2400" dirty="0" smtClean="0"/>
              <a:t>) και θα πρέπει να μεταφερθούν με τη μεγαλύτερη δυνατή ακρίβεια στο σχέδιό σας (βλ. σελίδα με </a:t>
            </a:r>
            <a:r>
              <a:rPr lang="el-GR" altLang="el-GR" sz="2400" dirty="0" err="1" smtClean="0"/>
              <a:t>παραδέιγματα</a:t>
            </a:r>
            <a:r>
              <a:rPr lang="el-GR" altLang="el-GR" sz="2400" dirty="0" smtClean="0"/>
              <a:t> μετρήσεων) και πάντα στην ανάλογη κλίμακα.</a:t>
            </a:r>
          </a:p>
        </p:txBody>
      </p:sp>
      <p:sp>
        <p:nvSpPr>
          <p:cNvPr id="17411"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746CB5AC-6B0C-433C-8E87-9BE546DBFF54}" type="slidenum">
              <a:rPr lang="el-GR" altLang="el-GR"/>
              <a:pPr/>
              <a:t>2</a:t>
            </a:fld>
            <a:endParaRPr lang="el-GR" altLang="el-GR"/>
          </a:p>
        </p:txBody>
      </p:sp>
    </p:spTree>
    <p:extLst>
      <p:ext uri="{BB962C8B-B14F-4D97-AF65-F5344CB8AC3E}">
        <p14:creationId xmlns:p14="http://schemas.microsoft.com/office/powerpoint/2010/main" val="3109284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Τίτλος 1"/>
          <p:cNvSpPr>
            <a:spLocks noGrp="1"/>
          </p:cNvSpPr>
          <p:nvPr>
            <p:ph type="title"/>
          </p:nvPr>
        </p:nvSpPr>
        <p:spPr/>
        <p:txBody>
          <a:bodyPr/>
          <a:lstStyle/>
          <a:p>
            <a:r>
              <a:rPr lang="el-GR" altLang="el-GR" dirty="0">
                <a:solidFill>
                  <a:prstClr val="black"/>
                </a:solidFill>
              </a:rPr>
              <a:t>Οδηγίες </a:t>
            </a:r>
            <a:r>
              <a:rPr lang="en-US" altLang="el-GR" sz="3000" b="0" dirty="0" smtClean="0">
                <a:solidFill>
                  <a:prstClr val="black"/>
                </a:solidFill>
              </a:rPr>
              <a:t>2/</a:t>
            </a:r>
            <a:r>
              <a:rPr lang="el-GR" altLang="el-GR" sz="3000" b="0" dirty="0">
                <a:solidFill>
                  <a:prstClr val="black"/>
                </a:solidFill>
              </a:rPr>
              <a:t>2</a:t>
            </a:r>
            <a:endParaRPr lang="el-GR" altLang="el-GR" sz="3200" b="0" dirty="0" smtClean="0"/>
          </a:p>
        </p:txBody>
      </p:sp>
      <p:sp>
        <p:nvSpPr>
          <p:cNvPr id="3" name="Θέση περιεχομένου 2"/>
          <p:cNvSpPr>
            <a:spLocks noGrp="1"/>
          </p:cNvSpPr>
          <p:nvPr>
            <p:ph idx="1"/>
          </p:nvPr>
        </p:nvSpPr>
        <p:spPr/>
        <p:txBody>
          <a:bodyPr rtlCol="0">
            <a:normAutofit/>
          </a:bodyPr>
          <a:lstStyle/>
          <a:p>
            <a:pPr marL="514350" indent="-514350" fontAlgn="auto">
              <a:spcAft>
                <a:spcPts val="0"/>
              </a:spcAft>
              <a:buFont typeface="+mj-lt"/>
              <a:buAutoNum type="arabicPeriod" startAt="3"/>
              <a:defRPr/>
            </a:pPr>
            <a:r>
              <a:rPr lang="el-GR" sz="2400" dirty="0" smtClean="0"/>
              <a:t>Στην τελευταία σελίδα του φυλλαδίου υπάρχει ένα τυπικό παράδειγμα Υπομνήματος το οποίο καλείστε όλοι να αντιγράψετε στην κάτω δεξιά γωνία του σχεδίου σας και να το συμπληρώσετε με τα προσωπικά σας στοιχεία.</a:t>
            </a:r>
          </a:p>
          <a:p>
            <a:pPr marL="0" indent="0" algn="ctr" fontAlgn="auto">
              <a:spcBef>
                <a:spcPts val="9000"/>
              </a:spcBef>
              <a:spcAft>
                <a:spcPts val="0"/>
              </a:spcAft>
              <a:buFont typeface="Arial" pitchFamily="34" charset="0"/>
              <a:buNone/>
              <a:defRPr/>
            </a:pPr>
            <a:r>
              <a:rPr lang="el-GR" sz="2400" i="1" dirty="0" smtClean="0"/>
              <a:t>Καλή Επιτυχία!!</a:t>
            </a:r>
            <a:endParaRPr lang="el-GR" sz="2400" i="1" dirty="0"/>
          </a:p>
        </p:txBody>
      </p:sp>
      <p:sp>
        <p:nvSpPr>
          <p:cNvPr id="18435"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579D5526-54A3-4254-A2FD-4F74A88027EC}" type="slidenum">
              <a:rPr lang="el-GR" altLang="el-GR"/>
              <a:pPr/>
              <a:t>3</a:t>
            </a:fld>
            <a:endParaRPr lang="el-GR" altLang="el-GR"/>
          </a:p>
        </p:txBody>
      </p:sp>
      <p:sp>
        <p:nvSpPr>
          <p:cNvPr id="5" name="TextBox 4"/>
          <p:cNvSpPr txBox="1"/>
          <p:nvPr/>
        </p:nvSpPr>
        <p:spPr>
          <a:xfrm>
            <a:off x="6443663" y="5661025"/>
            <a:ext cx="2449512" cy="431800"/>
          </a:xfrm>
          <a:prstGeom prst="rect">
            <a:avLst/>
          </a:prstGeom>
          <a:noFill/>
        </p:spPr>
        <p:txBody>
          <a:bodyPr>
            <a:spAutoFit/>
          </a:bodyPr>
          <a:lstStyle/>
          <a:p>
            <a:pPr>
              <a:defRPr/>
            </a:pPr>
            <a:r>
              <a:rPr lang="el-GR" sz="2200" dirty="0">
                <a:latin typeface="+mn-lt"/>
                <a:cs typeface="+mn-cs"/>
              </a:rPr>
              <a:t>Από το Εργαστήριο</a:t>
            </a:r>
            <a:endParaRPr lang="el-GR" sz="2200" dirty="0">
              <a:latin typeface="+mn-lt"/>
              <a:cs typeface="+mn-cs"/>
            </a:endParaRPr>
          </a:p>
        </p:txBody>
      </p:sp>
    </p:spTree>
    <p:extLst>
      <p:ext uri="{BB962C8B-B14F-4D97-AF65-F5344CB8AC3E}">
        <p14:creationId xmlns:p14="http://schemas.microsoft.com/office/powerpoint/2010/main" val="1229936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Τίτλος 1"/>
          <p:cNvSpPr>
            <a:spLocks noGrp="1"/>
          </p:cNvSpPr>
          <p:nvPr>
            <p:ph type="title"/>
          </p:nvPr>
        </p:nvSpPr>
        <p:spPr/>
        <p:txBody>
          <a:bodyPr>
            <a:normAutofit fontScale="90000"/>
          </a:bodyPr>
          <a:lstStyle/>
          <a:p>
            <a:r>
              <a:rPr lang="el-GR" altLang="el-GR" dirty="0" smtClean="0"/>
              <a:t>Παράδειγμα μετρήσεων στην Κλίμακα 1</a:t>
            </a:r>
            <a:r>
              <a:rPr lang="en-US" altLang="el-GR" dirty="0" smtClean="0"/>
              <a:t>:</a:t>
            </a:r>
            <a:r>
              <a:rPr lang="el-GR" altLang="el-GR" dirty="0" smtClean="0"/>
              <a:t>50</a:t>
            </a:r>
          </a:p>
        </p:txBody>
      </p:sp>
      <p:pic>
        <p:nvPicPr>
          <p:cNvPr id="19459" name="Θέση περιεχομένου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1335" y="2083790"/>
            <a:ext cx="5041330" cy="3266682"/>
          </a:xfrm>
        </p:spPr>
      </p:pic>
      <p:sp>
        <p:nvSpPr>
          <p:cNvPr id="19458"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8F38C52A-40F7-4905-B3A6-B6F490AA83B2}" type="slidenum">
              <a:rPr lang="el-GR" altLang="el-GR"/>
              <a:pPr/>
              <a:t>4</a:t>
            </a:fld>
            <a:endParaRPr lang="el-GR" altLang="el-GR"/>
          </a:p>
        </p:txBody>
      </p:sp>
    </p:spTree>
    <p:extLst>
      <p:ext uri="{BB962C8B-B14F-4D97-AF65-F5344CB8AC3E}">
        <p14:creationId xmlns:p14="http://schemas.microsoft.com/office/powerpoint/2010/main" val="3081124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Τίτλος 1"/>
          <p:cNvSpPr>
            <a:spLocks noGrp="1"/>
          </p:cNvSpPr>
          <p:nvPr>
            <p:ph type="title"/>
          </p:nvPr>
        </p:nvSpPr>
        <p:spPr/>
        <p:txBody>
          <a:bodyPr/>
          <a:lstStyle/>
          <a:p>
            <a:r>
              <a:rPr lang="el-GR" altLang="el-GR" dirty="0" smtClean="0"/>
              <a:t>Κύρια Χαρακτηριστικά</a:t>
            </a:r>
            <a:r>
              <a:rPr lang="en-US" altLang="el-GR" dirty="0" smtClean="0"/>
              <a:t> </a:t>
            </a:r>
            <a:r>
              <a:rPr lang="en-US" altLang="el-GR" sz="3200" b="0" dirty="0" smtClean="0"/>
              <a:t>1/</a:t>
            </a:r>
            <a:r>
              <a:rPr lang="el-GR" altLang="el-GR" sz="3200" b="0" dirty="0" smtClean="0"/>
              <a:t>2</a:t>
            </a:r>
            <a:endParaRPr lang="el-GR" altLang="el-GR" sz="3200" b="0" dirty="0" smtClean="0"/>
          </a:p>
        </p:txBody>
      </p:sp>
      <p:sp>
        <p:nvSpPr>
          <p:cNvPr id="3" name="Θέση περιεχομένου 2"/>
          <p:cNvSpPr>
            <a:spLocks noGrp="1"/>
          </p:cNvSpPr>
          <p:nvPr>
            <p:ph idx="1"/>
          </p:nvPr>
        </p:nvSpPr>
        <p:spPr/>
        <p:txBody>
          <a:bodyPr rtlCol="0">
            <a:normAutofit fontScale="92500" lnSpcReduction="10000"/>
          </a:bodyPr>
          <a:lstStyle/>
          <a:p>
            <a:pPr fontAlgn="auto">
              <a:spcAft>
                <a:spcPts val="0"/>
              </a:spcAft>
              <a:buFont typeface="Arial" pitchFamily="34" charset="0"/>
              <a:buChar char="•"/>
              <a:defRPr/>
            </a:pPr>
            <a:r>
              <a:rPr lang="el-GR" sz="2400" dirty="0" smtClean="0"/>
              <a:t>Ολικό μήκος </a:t>
            </a:r>
            <a:endParaRPr lang="en-US" sz="2400" dirty="0" smtClean="0"/>
          </a:p>
          <a:p>
            <a:pPr marL="457200" lvl="1" indent="0" fontAlgn="auto">
              <a:spcAft>
                <a:spcPts val="0"/>
              </a:spcAft>
              <a:buFont typeface="Arial" pitchFamily="34" charset="0"/>
              <a:buNone/>
              <a:defRPr/>
            </a:pPr>
            <a:r>
              <a:rPr lang="en-US" sz="2200" dirty="0" smtClean="0"/>
              <a:t>Length Over </a:t>
            </a:r>
            <a:r>
              <a:rPr lang="en-US" sz="2200" dirty="0"/>
              <a:t>A</a:t>
            </a:r>
            <a:r>
              <a:rPr lang="en-US" sz="2200" dirty="0" smtClean="0"/>
              <a:t>ll (L.O.A) ….. 25,20m</a:t>
            </a:r>
          </a:p>
          <a:p>
            <a:pPr marL="514350" indent="-457200" fontAlgn="auto">
              <a:spcBef>
                <a:spcPts val="1800"/>
              </a:spcBef>
              <a:spcAft>
                <a:spcPts val="0"/>
              </a:spcAft>
              <a:buFont typeface="Arial" pitchFamily="34" charset="0"/>
              <a:buChar char="•"/>
              <a:defRPr/>
            </a:pPr>
            <a:r>
              <a:rPr lang="el-GR" sz="2400" dirty="0" smtClean="0"/>
              <a:t>Μήκος μεταξύ καθέτων</a:t>
            </a:r>
          </a:p>
          <a:p>
            <a:pPr marL="457200" lvl="1" indent="0" fontAlgn="auto">
              <a:spcAft>
                <a:spcPts val="0"/>
              </a:spcAft>
              <a:buFont typeface="Arial" pitchFamily="34" charset="0"/>
              <a:buNone/>
              <a:defRPr/>
            </a:pPr>
            <a:r>
              <a:rPr lang="en-US" sz="2200" dirty="0" smtClean="0"/>
              <a:t>Length Between Perpendiculars (L.B.P) ….. 21,00m</a:t>
            </a:r>
          </a:p>
          <a:p>
            <a:pPr marL="514350" indent="-457200" fontAlgn="auto">
              <a:spcBef>
                <a:spcPts val="1800"/>
              </a:spcBef>
              <a:spcAft>
                <a:spcPts val="0"/>
              </a:spcAft>
              <a:buFont typeface="Arial" pitchFamily="34" charset="0"/>
              <a:buChar char="•"/>
              <a:defRPr/>
            </a:pPr>
            <a:r>
              <a:rPr lang="el-GR" sz="2400" dirty="0" smtClean="0"/>
              <a:t>Μήκος ισάλου σχεδίασης</a:t>
            </a:r>
          </a:p>
          <a:p>
            <a:pPr marL="457200" lvl="1" indent="0" fontAlgn="auto">
              <a:spcAft>
                <a:spcPts val="0"/>
              </a:spcAft>
              <a:buFont typeface="Arial" pitchFamily="34" charset="0"/>
              <a:buNone/>
              <a:defRPr/>
            </a:pPr>
            <a:r>
              <a:rPr lang="en-US" sz="2200" dirty="0" smtClean="0"/>
              <a:t>Length of Waterline (DWL) ….. 21,20m</a:t>
            </a:r>
          </a:p>
          <a:p>
            <a:pPr marL="514350" indent="-457200" fontAlgn="auto">
              <a:spcBef>
                <a:spcPts val="1800"/>
              </a:spcBef>
              <a:spcAft>
                <a:spcPts val="0"/>
              </a:spcAft>
              <a:buFont typeface="Arial" pitchFamily="34" charset="0"/>
              <a:buChar char="•"/>
              <a:defRPr/>
            </a:pPr>
            <a:r>
              <a:rPr lang="el-GR" sz="2400" dirty="0" smtClean="0"/>
              <a:t>Μέγιστο πλάτος</a:t>
            </a:r>
          </a:p>
          <a:p>
            <a:pPr marL="457200" lvl="1" indent="0" fontAlgn="auto">
              <a:spcAft>
                <a:spcPts val="0"/>
              </a:spcAft>
              <a:buFont typeface="Arial" pitchFamily="34" charset="0"/>
              <a:buNone/>
              <a:defRPr/>
            </a:pPr>
            <a:r>
              <a:rPr lang="en-US" sz="2200" dirty="0" smtClean="0"/>
              <a:t>Breadth </a:t>
            </a:r>
            <a:r>
              <a:rPr lang="en-US" sz="2200" dirty="0" err="1" smtClean="0"/>
              <a:t>Moulded</a:t>
            </a:r>
            <a:r>
              <a:rPr lang="en-US" sz="2200" dirty="0" smtClean="0"/>
              <a:t> (B) ….. 6,20 m</a:t>
            </a:r>
          </a:p>
          <a:p>
            <a:pPr marL="514350" indent="-457200" fontAlgn="auto">
              <a:spcBef>
                <a:spcPts val="1800"/>
              </a:spcBef>
              <a:spcAft>
                <a:spcPts val="0"/>
              </a:spcAft>
              <a:buFont typeface="Arial" pitchFamily="34" charset="0"/>
              <a:buChar char="•"/>
              <a:defRPr/>
            </a:pPr>
            <a:r>
              <a:rPr lang="el-GR" sz="2400" dirty="0" smtClean="0"/>
              <a:t>Κοίλο</a:t>
            </a:r>
          </a:p>
          <a:p>
            <a:pPr marL="457200" lvl="1" indent="0" fontAlgn="auto">
              <a:spcAft>
                <a:spcPts val="0"/>
              </a:spcAft>
              <a:buFont typeface="Arial" pitchFamily="34" charset="0"/>
              <a:buNone/>
              <a:defRPr/>
            </a:pPr>
            <a:r>
              <a:rPr lang="en-US" sz="2200" dirty="0" smtClean="0"/>
              <a:t>Depth </a:t>
            </a:r>
            <a:r>
              <a:rPr lang="en-US" sz="2200" dirty="0" err="1" smtClean="0"/>
              <a:t>Moulded</a:t>
            </a:r>
            <a:r>
              <a:rPr lang="en-US" sz="2200" dirty="0" smtClean="0"/>
              <a:t> (D) ….. 3,15 m</a:t>
            </a:r>
            <a:r>
              <a:rPr lang="el-GR" sz="2200" dirty="0" smtClean="0"/>
              <a:t> </a:t>
            </a:r>
            <a:endParaRPr lang="en-US" sz="2200" dirty="0" smtClean="0"/>
          </a:p>
          <a:p>
            <a:pPr marL="514350" indent="-457200" fontAlgn="auto">
              <a:spcAft>
                <a:spcPts val="0"/>
              </a:spcAft>
              <a:buFont typeface="Arial" pitchFamily="34" charset="0"/>
              <a:buChar char="•"/>
              <a:defRPr/>
            </a:pPr>
            <a:endParaRPr lang="el-GR" sz="2600" dirty="0"/>
          </a:p>
        </p:txBody>
      </p:sp>
      <p:sp>
        <p:nvSpPr>
          <p:cNvPr id="2048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DFCA61A9-F6A4-4DAF-AA7D-983E88B15B58}" type="slidenum">
              <a:rPr lang="el-GR" altLang="el-GR"/>
              <a:pPr/>
              <a:t>5</a:t>
            </a:fld>
            <a:endParaRPr lang="el-GR" altLang="el-GR"/>
          </a:p>
        </p:txBody>
      </p:sp>
    </p:spTree>
    <p:extLst>
      <p:ext uri="{BB962C8B-B14F-4D97-AF65-F5344CB8AC3E}">
        <p14:creationId xmlns:p14="http://schemas.microsoft.com/office/powerpoint/2010/main" val="2718264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Τίτλος 1"/>
          <p:cNvSpPr>
            <a:spLocks noGrp="1"/>
          </p:cNvSpPr>
          <p:nvPr>
            <p:ph type="title"/>
          </p:nvPr>
        </p:nvSpPr>
        <p:spPr/>
        <p:txBody>
          <a:bodyPr/>
          <a:lstStyle/>
          <a:p>
            <a:r>
              <a:rPr lang="el-GR" altLang="el-GR" dirty="0">
                <a:solidFill>
                  <a:prstClr val="black"/>
                </a:solidFill>
              </a:rPr>
              <a:t>Κύρια Χαρακτηριστικά</a:t>
            </a:r>
            <a:r>
              <a:rPr lang="en-US" altLang="el-GR" dirty="0">
                <a:solidFill>
                  <a:prstClr val="black"/>
                </a:solidFill>
              </a:rPr>
              <a:t> </a:t>
            </a:r>
            <a:r>
              <a:rPr lang="en-US" altLang="el-GR" sz="3200" b="0" dirty="0" smtClean="0">
                <a:solidFill>
                  <a:prstClr val="black"/>
                </a:solidFill>
              </a:rPr>
              <a:t>2/</a:t>
            </a:r>
            <a:r>
              <a:rPr lang="el-GR" altLang="el-GR" sz="3200" b="0" dirty="0">
                <a:solidFill>
                  <a:prstClr val="black"/>
                </a:solidFill>
              </a:rPr>
              <a:t>2</a:t>
            </a:r>
            <a:endParaRPr lang="el-GR" altLang="el-GR" dirty="0" smtClean="0"/>
          </a:p>
        </p:txBody>
      </p:sp>
      <p:sp>
        <p:nvSpPr>
          <p:cNvPr id="3" name="Θέση περιεχομένου 2"/>
          <p:cNvSpPr>
            <a:spLocks noGrp="1"/>
          </p:cNvSpPr>
          <p:nvPr>
            <p:ph idx="1"/>
          </p:nvPr>
        </p:nvSpPr>
        <p:spPr/>
        <p:txBody>
          <a:bodyPr rtlCol="0">
            <a:normAutofit lnSpcReduction="10000"/>
          </a:bodyPr>
          <a:lstStyle/>
          <a:p>
            <a:pPr marL="400050" fontAlgn="auto">
              <a:spcBef>
                <a:spcPts val="1800"/>
              </a:spcBef>
              <a:spcAft>
                <a:spcPts val="0"/>
              </a:spcAft>
              <a:buFont typeface="Arial" pitchFamily="34" charset="0"/>
              <a:buChar char="•"/>
              <a:defRPr/>
            </a:pPr>
            <a:r>
              <a:rPr lang="el-GR" sz="2400" dirty="0"/>
              <a:t>Βύθισμα </a:t>
            </a:r>
          </a:p>
          <a:p>
            <a:pPr marL="514350" lvl="1" indent="0" fontAlgn="auto">
              <a:spcAft>
                <a:spcPts val="0"/>
              </a:spcAft>
              <a:buFont typeface="Arial" pitchFamily="34" charset="0"/>
              <a:buNone/>
              <a:defRPr/>
            </a:pPr>
            <a:r>
              <a:rPr lang="en-US" sz="2200" dirty="0"/>
              <a:t>Draught </a:t>
            </a:r>
            <a:r>
              <a:rPr lang="en-US" sz="2200" dirty="0" err="1"/>
              <a:t>Moulded</a:t>
            </a:r>
            <a:r>
              <a:rPr lang="en-US" sz="2200" dirty="0"/>
              <a:t> (T) ….. 2,00m</a:t>
            </a:r>
          </a:p>
          <a:p>
            <a:pPr fontAlgn="auto">
              <a:spcBef>
                <a:spcPts val="3000"/>
              </a:spcBef>
              <a:spcAft>
                <a:spcPts val="0"/>
              </a:spcAft>
              <a:buFont typeface="Arial" pitchFamily="34" charset="0"/>
              <a:buChar char="•"/>
              <a:defRPr/>
            </a:pPr>
            <a:r>
              <a:rPr lang="el-GR" sz="2400" dirty="0" smtClean="0"/>
              <a:t>Ισαπόσταση θεωρητικών νομέων</a:t>
            </a:r>
          </a:p>
          <a:p>
            <a:pPr marL="457200" lvl="1" indent="0" fontAlgn="auto">
              <a:spcAft>
                <a:spcPts val="0"/>
              </a:spcAft>
              <a:buFont typeface="Arial" pitchFamily="34" charset="0"/>
              <a:buNone/>
              <a:defRPr/>
            </a:pPr>
            <a:r>
              <a:rPr lang="en-US" sz="2200" dirty="0" smtClean="0"/>
              <a:t>FRAME spacing (</a:t>
            </a:r>
            <a:r>
              <a:rPr lang="en-US" sz="2200" dirty="0" err="1" smtClean="0"/>
              <a:t>theor</a:t>
            </a:r>
            <a:r>
              <a:rPr lang="en-US" sz="2200" dirty="0" smtClean="0"/>
              <a:t>.) ….. 2,10 m</a:t>
            </a:r>
          </a:p>
          <a:p>
            <a:pPr fontAlgn="auto">
              <a:spcBef>
                <a:spcPts val="4200"/>
              </a:spcBef>
              <a:spcAft>
                <a:spcPts val="0"/>
              </a:spcAft>
              <a:buFont typeface="Arial" pitchFamily="34" charset="0"/>
              <a:buChar char="•"/>
              <a:defRPr/>
            </a:pPr>
            <a:r>
              <a:rPr lang="el-GR" sz="2400" dirty="0" smtClean="0"/>
              <a:t>Ισαπόσταση ισάλων</a:t>
            </a:r>
          </a:p>
          <a:p>
            <a:pPr marL="457200" lvl="1" indent="0" fontAlgn="auto">
              <a:spcAft>
                <a:spcPts val="0"/>
              </a:spcAft>
              <a:buFont typeface="Arial" pitchFamily="34" charset="0"/>
              <a:buNone/>
              <a:defRPr/>
            </a:pPr>
            <a:r>
              <a:rPr lang="en-US" sz="2200" dirty="0" smtClean="0"/>
              <a:t>WATERLINE spacing ….. 0,50m</a:t>
            </a:r>
          </a:p>
          <a:p>
            <a:pPr fontAlgn="auto">
              <a:spcBef>
                <a:spcPts val="4200"/>
              </a:spcBef>
              <a:spcAft>
                <a:spcPts val="0"/>
              </a:spcAft>
              <a:buFont typeface="Arial" pitchFamily="34" charset="0"/>
              <a:buChar char="•"/>
              <a:defRPr/>
            </a:pPr>
            <a:r>
              <a:rPr lang="el-GR" sz="2400" dirty="0" smtClean="0"/>
              <a:t>Ισαπόσταση </a:t>
            </a:r>
            <a:r>
              <a:rPr lang="el-GR" sz="2400" dirty="0" err="1" smtClean="0"/>
              <a:t>διαμήκων</a:t>
            </a:r>
            <a:endParaRPr lang="el-GR" sz="2400" dirty="0" smtClean="0"/>
          </a:p>
          <a:p>
            <a:pPr marL="457200" lvl="1" indent="0" fontAlgn="auto">
              <a:spcAft>
                <a:spcPts val="0"/>
              </a:spcAft>
              <a:buFont typeface="Arial" pitchFamily="34" charset="0"/>
              <a:buNone/>
              <a:defRPr/>
            </a:pPr>
            <a:r>
              <a:rPr lang="en-US" sz="2200" dirty="0" smtClean="0"/>
              <a:t>VERTICAL spacing ….. 1,25m</a:t>
            </a:r>
            <a:endParaRPr lang="el-GR" sz="2200" dirty="0"/>
          </a:p>
        </p:txBody>
      </p:sp>
      <p:sp>
        <p:nvSpPr>
          <p:cNvPr id="2150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C50D5A9D-90BA-48C7-8A81-625AD4A622AF}" type="slidenum">
              <a:rPr lang="el-GR" altLang="el-GR"/>
              <a:pPr/>
              <a:t>6</a:t>
            </a:fld>
            <a:endParaRPr lang="el-GR" altLang="el-GR"/>
          </a:p>
        </p:txBody>
      </p:sp>
    </p:spTree>
    <p:extLst>
      <p:ext uri="{BB962C8B-B14F-4D97-AF65-F5344CB8AC3E}">
        <p14:creationId xmlns:p14="http://schemas.microsoft.com/office/powerpoint/2010/main" val="2572340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Autofit/>
          </a:bodyPr>
          <a:lstStyle/>
          <a:p>
            <a:pPr fontAlgn="auto">
              <a:spcAft>
                <a:spcPts val="0"/>
              </a:spcAft>
              <a:defRPr/>
            </a:pPr>
            <a:r>
              <a:rPr lang="en-US" dirty="0" smtClean="0"/>
              <a:t>Half Breadths</a:t>
            </a:r>
            <a:br>
              <a:rPr lang="en-US" dirty="0" smtClean="0"/>
            </a:br>
            <a:r>
              <a:rPr lang="en-US" sz="3000" b="0" dirty="0" smtClean="0"/>
              <a:t>(</a:t>
            </a:r>
            <a:r>
              <a:rPr lang="el-GR" sz="3000" b="0" dirty="0" err="1" smtClean="0"/>
              <a:t>Ημιπλάτη</a:t>
            </a:r>
            <a:r>
              <a:rPr lang="el-GR" sz="3000" b="0" dirty="0" smtClean="0"/>
              <a:t>)</a:t>
            </a:r>
            <a:endParaRPr lang="el-GR" sz="3000" b="0" dirty="0"/>
          </a:p>
        </p:txBody>
      </p:sp>
      <p:graphicFrame>
        <p:nvGraphicFramePr>
          <p:cNvPr id="6" name="Θέση περιεχομένου 5"/>
          <p:cNvGraphicFramePr>
            <a:graphicFrameLocks noGrp="1"/>
          </p:cNvGraphicFramePr>
          <p:nvPr>
            <p:ph idx="1"/>
            <p:extLst>
              <p:ext uri="{D42A27DB-BD31-4B8C-83A1-F6EECF244321}">
                <p14:modId xmlns:p14="http://schemas.microsoft.com/office/powerpoint/2010/main" val="3585837757"/>
              </p:ext>
            </p:extLst>
          </p:nvPr>
        </p:nvGraphicFramePr>
        <p:xfrm>
          <a:off x="138930" y="1502991"/>
          <a:ext cx="8848356" cy="3870225"/>
        </p:xfrm>
        <a:graphic>
          <a:graphicData uri="http://schemas.openxmlformats.org/drawingml/2006/table">
            <a:tbl>
              <a:tblPr firstRow="1" bandRow="1">
                <a:tableStyleId>{5940675A-B579-460E-94D1-54222C63F5DA}</a:tableStyleId>
              </a:tblPr>
              <a:tblGrid>
                <a:gridCol w="1424439"/>
                <a:gridCol w="681172"/>
                <a:gridCol w="681172"/>
                <a:gridCol w="639398"/>
                <a:gridCol w="672550"/>
                <a:gridCol w="672550"/>
                <a:gridCol w="672550"/>
                <a:gridCol w="705703"/>
                <a:gridCol w="672550"/>
                <a:gridCol w="672550"/>
                <a:gridCol w="681172"/>
                <a:gridCol w="672550"/>
              </a:tblGrid>
              <a:tr h="396090">
                <a:tc>
                  <a:txBody>
                    <a:bodyPr/>
                    <a:lstStyle/>
                    <a:p>
                      <a:endParaRPr lang="el-GR" sz="2000" dirty="0"/>
                    </a:p>
                  </a:txBody>
                  <a:tcPr marL="82617" marR="82617" marT="45703" marB="45703"/>
                </a:tc>
                <a:tc>
                  <a:txBody>
                    <a:bodyPr/>
                    <a:lstStyle/>
                    <a:p>
                      <a:r>
                        <a:rPr lang="en-US" sz="1800" b="1" dirty="0" smtClean="0"/>
                        <a:t>FR 0</a:t>
                      </a:r>
                      <a:endParaRPr lang="el-GR" sz="1800" b="1" dirty="0"/>
                    </a:p>
                  </a:txBody>
                  <a:tcPr marL="82617" marR="82617" marT="45703" marB="45703"/>
                </a:tc>
                <a:tc>
                  <a:txBody>
                    <a:bodyPr/>
                    <a:lstStyle/>
                    <a:p>
                      <a:r>
                        <a:rPr lang="en-US" sz="1800" b="1" dirty="0" smtClean="0"/>
                        <a:t>FR 1</a:t>
                      </a:r>
                      <a:endParaRPr lang="el-GR" sz="1800" b="1" dirty="0"/>
                    </a:p>
                  </a:txBody>
                  <a:tcPr marL="82617" marR="82617" marT="45703" marB="45703"/>
                </a:tc>
                <a:tc>
                  <a:txBody>
                    <a:bodyPr/>
                    <a:lstStyle/>
                    <a:p>
                      <a:r>
                        <a:rPr lang="en-US" sz="1800" b="1" dirty="0" smtClean="0"/>
                        <a:t>FR 2</a:t>
                      </a:r>
                      <a:endParaRPr lang="el-GR" sz="1800" b="1" dirty="0"/>
                    </a:p>
                  </a:txBody>
                  <a:tcPr marL="82617" marR="82617" marT="45703" marB="45703"/>
                </a:tc>
                <a:tc>
                  <a:txBody>
                    <a:bodyPr/>
                    <a:lstStyle/>
                    <a:p>
                      <a:r>
                        <a:rPr lang="en-US" sz="1800" b="1" dirty="0" smtClean="0"/>
                        <a:t>FR 3</a:t>
                      </a:r>
                      <a:endParaRPr lang="el-GR" sz="1800" b="1" dirty="0"/>
                    </a:p>
                  </a:txBody>
                  <a:tcPr marL="82617" marR="82617" marT="45703" marB="45703"/>
                </a:tc>
                <a:tc>
                  <a:txBody>
                    <a:bodyPr/>
                    <a:lstStyle/>
                    <a:p>
                      <a:r>
                        <a:rPr lang="en-US" sz="1800" b="1" dirty="0" smtClean="0"/>
                        <a:t>FR 4</a:t>
                      </a:r>
                      <a:endParaRPr lang="el-GR" sz="1800" b="1" dirty="0"/>
                    </a:p>
                  </a:txBody>
                  <a:tcPr marL="82617" marR="82617" marT="45703" marB="45703"/>
                </a:tc>
                <a:tc>
                  <a:txBody>
                    <a:bodyPr/>
                    <a:lstStyle/>
                    <a:p>
                      <a:r>
                        <a:rPr lang="en-US" sz="1800" b="1" dirty="0" smtClean="0"/>
                        <a:t>FR 5</a:t>
                      </a:r>
                      <a:endParaRPr lang="el-GR" sz="1800" b="1" dirty="0"/>
                    </a:p>
                  </a:txBody>
                  <a:tcPr marL="82617" marR="82617" marT="45703" marB="45703"/>
                </a:tc>
                <a:tc>
                  <a:txBody>
                    <a:bodyPr/>
                    <a:lstStyle/>
                    <a:p>
                      <a:r>
                        <a:rPr lang="en-US" sz="1800" b="1" dirty="0" smtClean="0"/>
                        <a:t>FR 6</a:t>
                      </a:r>
                      <a:endParaRPr lang="el-GR" sz="1800" b="1" dirty="0"/>
                    </a:p>
                  </a:txBody>
                  <a:tcPr marL="82617" marR="82617" marT="45703" marB="45703"/>
                </a:tc>
                <a:tc>
                  <a:txBody>
                    <a:bodyPr/>
                    <a:lstStyle/>
                    <a:p>
                      <a:r>
                        <a:rPr lang="en-US" sz="1800" b="1" dirty="0" smtClean="0"/>
                        <a:t>FR 7</a:t>
                      </a:r>
                      <a:endParaRPr lang="el-GR" sz="1800" b="1" dirty="0"/>
                    </a:p>
                  </a:txBody>
                  <a:tcPr marL="82617" marR="82617" marT="45703" marB="45703"/>
                </a:tc>
                <a:tc>
                  <a:txBody>
                    <a:bodyPr/>
                    <a:lstStyle/>
                    <a:p>
                      <a:r>
                        <a:rPr lang="en-US" sz="1800" b="1" dirty="0" smtClean="0"/>
                        <a:t>FR 8</a:t>
                      </a:r>
                      <a:endParaRPr lang="el-GR" sz="1800" b="1" dirty="0"/>
                    </a:p>
                  </a:txBody>
                  <a:tcPr marL="82617" marR="82617" marT="45703" marB="45703"/>
                </a:tc>
                <a:tc>
                  <a:txBody>
                    <a:bodyPr/>
                    <a:lstStyle/>
                    <a:p>
                      <a:r>
                        <a:rPr lang="en-US" sz="1800" b="1" dirty="0" smtClean="0"/>
                        <a:t>FR 9</a:t>
                      </a:r>
                      <a:endParaRPr lang="el-GR" sz="1800" b="1" dirty="0"/>
                    </a:p>
                  </a:txBody>
                  <a:tcPr marL="82617" marR="82617" marT="45703" marB="45703"/>
                </a:tc>
                <a:tc>
                  <a:txBody>
                    <a:bodyPr/>
                    <a:lstStyle/>
                    <a:p>
                      <a:r>
                        <a:rPr lang="en-US" sz="1800" b="1" dirty="0" smtClean="0"/>
                        <a:t>FR 10</a:t>
                      </a:r>
                      <a:endParaRPr lang="el-GR" sz="1800" b="1" dirty="0"/>
                    </a:p>
                  </a:txBody>
                  <a:tcPr marL="82617" marR="82617" marT="45703" marB="45703"/>
                </a:tc>
              </a:tr>
              <a:tr h="370700">
                <a:tc>
                  <a:txBody>
                    <a:bodyPr/>
                    <a:lstStyle/>
                    <a:p>
                      <a:r>
                        <a:rPr lang="en-US" sz="1800" b="1" dirty="0" smtClean="0"/>
                        <a:t>WL 1</a:t>
                      </a:r>
                      <a:endParaRPr lang="el-GR" sz="1800" b="1" dirty="0"/>
                    </a:p>
                  </a:txBody>
                  <a:tcPr marL="82617" marR="82617" marT="45703" marB="45703"/>
                </a:tc>
                <a:tc>
                  <a:txBody>
                    <a:bodyPr/>
                    <a:lstStyle/>
                    <a:p>
                      <a:r>
                        <a:rPr lang="el-GR" sz="1800" dirty="0" smtClean="0"/>
                        <a:t>0</a:t>
                      </a:r>
                      <a:endParaRPr lang="el-GR" sz="1800" dirty="0"/>
                    </a:p>
                  </a:txBody>
                  <a:tcPr marL="82617" marR="82617" marT="45703" marB="45703"/>
                </a:tc>
                <a:tc>
                  <a:txBody>
                    <a:bodyPr/>
                    <a:lstStyle/>
                    <a:p>
                      <a:r>
                        <a:rPr lang="el-GR" sz="1800" dirty="0" smtClean="0"/>
                        <a:t>0</a:t>
                      </a:r>
                      <a:endParaRPr lang="el-GR" sz="1800" dirty="0"/>
                    </a:p>
                  </a:txBody>
                  <a:tcPr marL="82617" marR="82617" marT="45703" marB="45703"/>
                </a:tc>
                <a:tc>
                  <a:txBody>
                    <a:bodyPr/>
                    <a:lstStyle/>
                    <a:p>
                      <a:r>
                        <a:rPr lang="el-GR" sz="1800" dirty="0" smtClean="0"/>
                        <a:t>1475</a:t>
                      </a:r>
                      <a:endParaRPr lang="el-GR" sz="1800" dirty="0"/>
                    </a:p>
                  </a:txBody>
                  <a:tcPr marL="82617" marR="82617" marT="45703" marB="45703"/>
                </a:tc>
                <a:tc>
                  <a:txBody>
                    <a:bodyPr/>
                    <a:lstStyle/>
                    <a:p>
                      <a:r>
                        <a:rPr lang="el-GR" sz="1800" dirty="0" smtClean="0"/>
                        <a:t>2150</a:t>
                      </a:r>
                      <a:endParaRPr lang="el-GR" sz="1800" dirty="0"/>
                    </a:p>
                  </a:txBody>
                  <a:tcPr marL="82617" marR="82617" marT="45703" marB="45703"/>
                </a:tc>
                <a:tc>
                  <a:txBody>
                    <a:bodyPr/>
                    <a:lstStyle/>
                    <a:p>
                      <a:r>
                        <a:rPr lang="el-GR" sz="1800" dirty="0" smtClean="0"/>
                        <a:t>2350</a:t>
                      </a:r>
                      <a:endParaRPr lang="el-GR" sz="1800" dirty="0"/>
                    </a:p>
                  </a:txBody>
                  <a:tcPr marL="82617" marR="82617" marT="45703" marB="45703"/>
                </a:tc>
                <a:tc>
                  <a:txBody>
                    <a:bodyPr/>
                    <a:lstStyle/>
                    <a:p>
                      <a:r>
                        <a:rPr lang="el-GR" sz="1800" dirty="0" smtClean="0"/>
                        <a:t>2400</a:t>
                      </a:r>
                      <a:endParaRPr lang="el-GR" sz="1800" dirty="0"/>
                    </a:p>
                  </a:txBody>
                  <a:tcPr marL="82617" marR="82617" marT="45703" marB="45703"/>
                </a:tc>
                <a:tc>
                  <a:txBody>
                    <a:bodyPr/>
                    <a:lstStyle/>
                    <a:p>
                      <a:r>
                        <a:rPr lang="el-GR" sz="1800" dirty="0" smtClean="0"/>
                        <a:t>2250</a:t>
                      </a:r>
                      <a:endParaRPr lang="el-GR" sz="1800" dirty="0"/>
                    </a:p>
                  </a:txBody>
                  <a:tcPr marL="82617" marR="82617" marT="45703" marB="45703"/>
                </a:tc>
                <a:tc>
                  <a:txBody>
                    <a:bodyPr/>
                    <a:lstStyle/>
                    <a:p>
                      <a:r>
                        <a:rPr lang="el-GR" sz="1800" dirty="0" smtClean="0"/>
                        <a:t>1800</a:t>
                      </a:r>
                      <a:endParaRPr lang="el-GR" sz="1800" dirty="0"/>
                    </a:p>
                  </a:txBody>
                  <a:tcPr marL="82617" marR="82617" marT="45703" marB="45703"/>
                </a:tc>
                <a:tc>
                  <a:txBody>
                    <a:bodyPr/>
                    <a:lstStyle/>
                    <a:p>
                      <a:r>
                        <a:rPr lang="el-GR" sz="1800" dirty="0" smtClean="0"/>
                        <a:t>1125</a:t>
                      </a:r>
                      <a:endParaRPr lang="el-GR" sz="1800" dirty="0"/>
                    </a:p>
                  </a:txBody>
                  <a:tcPr marL="82617" marR="82617" marT="45703" marB="45703"/>
                </a:tc>
                <a:tc>
                  <a:txBody>
                    <a:bodyPr/>
                    <a:lstStyle/>
                    <a:p>
                      <a:r>
                        <a:rPr lang="el-GR" sz="1800" dirty="0" smtClean="0"/>
                        <a:t>300</a:t>
                      </a:r>
                      <a:endParaRPr lang="el-GR" sz="1800" dirty="0"/>
                    </a:p>
                  </a:txBody>
                  <a:tcPr marL="82617" marR="82617" marT="45703" marB="45703"/>
                </a:tc>
                <a:tc>
                  <a:txBody>
                    <a:bodyPr/>
                    <a:lstStyle/>
                    <a:p>
                      <a:r>
                        <a:rPr lang="el-GR" sz="1800" dirty="0" smtClean="0"/>
                        <a:t>0</a:t>
                      </a:r>
                      <a:endParaRPr lang="el-GR" sz="1800" dirty="0"/>
                    </a:p>
                  </a:txBody>
                  <a:tcPr marL="82617" marR="82617" marT="45703" marB="45703"/>
                </a:tc>
              </a:tr>
              <a:tr h="370700">
                <a:tc>
                  <a:txBody>
                    <a:bodyPr/>
                    <a:lstStyle/>
                    <a:p>
                      <a:r>
                        <a:rPr lang="en-US" sz="1800" b="1" dirty="0" smtClean="0"/>
                        <a:t>WL 2</a:t>
                      </a:r>
                      <a:endParaRPr lang="el-GR" sz="1800" b="1" dirty="0"/>
                    </a:p>
                  </a:txBody>
                  <a:tcPr marL="82617" marR="82617" marT="45703" marB="45703"/>
                </a:tc>
                <a:tc>
                  <a:txBody>
                    <a:bodyPr/>
                    <a:lstStyle/>
                    <a:p>
                      <a:r>
                        <a:rPr lang="el-GR" sz="1800" dirty="0" smtClean="0"/>
                        <a:t>0</a:t>
                      </a:r>
                      <a:endParaRPr lang="el-GR" sz="1800" dirty="0"/>
                    </a:p>
                  </a:txBody>
                  <a:tcPr marL="82617" marR="82617" marT="45703" marB="45703"/>
                </a:tc>
                <a:tc>
                  <a:txBody>
                    <a:bodyPr/>
                    <a:lstStyle/>
                    <a:p>
                      <a:r>
                        <a:rPr lang="el-GR" sz="1800" dirty="0" smtClean="0"/>
                        <a:t>600</a:t>
                      </a:r>
                      <a:endParaRPr lang="el-GR" sz="1800" dirty="0"/>
                    </a:p>
                  </a:txBody>
                  <a:tcPr marL="82617" marR="82617" marT="45703" marB="45703"/>
                </a:tc>
                <a:tc>
                  <a:txBody>
                    <a:bodyPr/>
                    <a:lstStyle/>
                    <a:p>
                      <a:r>
                        <a:rPr lang="el-GR" sz="1800" dirty="0" smtClean="0"/>
                        <a:t>2250</a:t>
                      </a:r>
                      <a:endParaRPr lang="el-GR" sz="1800" dirty="0"/>
                    </a:p>
                  </a:txBody>
                  <a:tcPr marL="82617" marR="82617" marT="45703" marB="45703"/>
                </a:tc>
                <a:tc>
                  <a:txBody>
                    <a:bodyPr/>
                    <a:lstStyle/>
                    <a:p>
                      <a:r>
                        <a:rPr lang="el-GR" sz="1800" dirty="0" smtClean="0"/>
                        <a:t>2700</a:t>
                      </a:r>
                      <a:endParaRPr lang="el-GR" sz="1800" dirty="0"/>
                    </a:p>
                  </a:txBody>
                  <a:tcPr marL="82617" marR="82617" marT="45703" marB="45703"/>
                </a:tc>
                <a:tc>
                  <a:txBody>
                    <a:bodyPr/>
                    <a:lstStyle/>
                    <a:p>
                      <a:r>
                        <a:rPr lang="el-GR" sz="1800" dirty="0" smtClean="0"/>
                        <a:t>2825</a:t>
                      </a:r>
                      <a:endParaRPr lang="el-GR" sz="1800" dirty="0"/>
                    </a:p>
                  </a:txBody>
                  <a:tcPr marL="82617" marR="82617" marT="45703" marB="45703"/>
                </a:tc>
                <a:tc>
                  <a:txBody>
                    <a:bodyPr/>
                    <a:lstStyle/>
                    <a:p>
                      <a:r>
                        <a:rPr lang="el-GR" sz="1800" dirty="0" smtClean="0"/>
                        <a:t>2875</a:t>
                      </a:r>
                      <a:endParaRPr lang="el-GR" sz="1800" dirty="0"/>
                    </a:p>
                  </a:txBody>
                  <a:tcPr marL="82617" marR="82617" marT="45703" marB="45703"/>
                </a:tc>
                <a:tc>
                  <a:txBody>
                    <a:bodyPr/>
                    <a:lstStyle/>
                    <a:p>
                      <a:r>
                        <a:rPr lang="el-GR" sz="1800" dirty="0" smtClean="0"/>
                        <a:t>2725</a:t>
                      </a:r>
                      <a:endParaRPr lang="el-GR" sz="1800" dirty="0"/>
                    </a:p>
                  </a:txBody>
                  <a:tcPr marL="82617" marR="82617" marT="45703" marB="45703"/>
                </a:tc>
                <a:tc>
                  <a:txBody>
                    <a:bodyPr/>
                    <a:lstStyle/>
                    <a:p>
                      <a:r>
                        <a:rPr lang="el-GR" sz="1800" dirty="0" smtClean="0"/>
                        <a:t>2275</a:t>
                      </a:r>
                      <a:endParaRPr lang="el-GR" sz="1800" dirty="0"/>
                    </a:p>
                  </a:txBody>
                  <a:tcPr marL="82617" marR="82617" marT="45703" marB="45703"/>
                </a:tc>
                <a:tc>
                  <a:txBody>
                    <a:bodyPr/>
                    <a:lstStyle/>
                    <a:p>
                      <a:r>
                        <a:rPr lang="el-GR" sz="1800" dirty="0" smtClean="0"/>
                        <a:t>1575</a:t>
                      </a:r>
                      <a:endParaRPr lang="el-GR" sz="1800" dirty="0"/>
                    </a:p>
                  </a:txBody>
                  <a:tcPr marL="82617" marR="82617" marT="45703" marB="45703"/>
                </a:tc>
                <a:tc>
                  <a:txBody>
                    <a:bodyPr/>
                    <a:lstStyle/>
                    <a:p>
                      <a:r>
                        <a:rPr lang="el-GR" sz="1800" dirty="0" smtClean="0"/>
                        <a:t>725</a:t>
                      </a:r>
                      <a:endParaRPr lang="el-GR" sz="1800" dirty="0"/>
                    </a:p>
                  </a:txBody>
                  <a:tcPr marL="82617" marR="82617" marT="45703" marB="45703"/>
                </a:tc>
                <a:tc>
                  <a:txBody>
                    <a:bodyPr/>
                    <a:lstStyle/>
                    <a:p>
                      <a:r>
                        <a:rPr lang="el-GR" sz="1800" dirty="0" smtClean="0"/>
                        <a:t>0</a:t>
                      </a:r>
                      <a:endParaRPr lang="el-GR" sz="1800" dirty="0"/>
                    </a:p>
                  </a:txBody>
                  <a:tcPr marL="82617" marR="82617" marT="45703" marB="45703"/>
                </a:tc>
              </a:tr>
              <a:tr h="467287">
                <a:tc>
                  <a:txBody>
                    <a:bodyPr/>
                    <a:lstStyle/>
                    <a:p>
                      <a:r>
                        <a:rPr lang="en-US" sz="1800" b="1" dirty="0" smtClean="0"/>
                        <a:t>WL 3</a:t>
                      </a:r>
                      <a:endParaRPr lang="el-GR" sz="1800" b="1" dirty="0"/>
                    </a:p>
                  </a:txBody>
                  <a:tcPr marL="82617" marR="82617" marT="45703" marB="45703"/>
                </a:tc>
                <a:tc>
                  <a:txBody>
                    <a:bodyPr/>
                    <a:lstStyle/>
                    <a:p>
                      <a:r>
                        <a:rPr lang="el-GR" sz="1800" dirty="0" smtClean="0"/>
                        <a:t>0</a:t>
                      </a:r>
                      <a:endParaRPr lang="el-GR" sz="1800" dirty="0"/>
                    </a:p>
                  </a:txBody>
                  <a:tcPr marL="82617" marR="82617" marT="45703" marB="45703"/>
                </a:tc>
                <a:tc>
                  <a:txBody>
                    <a:bodyPr/>
                    <a:lstStyle/>
                    <a:p>
                      <a:r>
                        <a:rPr lang="el-GR" sz="1800" dirty="0" smtClean="0"/>
                        <a:t>2000</a:t>
                      </a:r>
                      <a:endParaRPr lang="el-GR" sz="1800" dirty="0"/>
                    </a:p>
                  </a:txBody>
                  <a:tcPr marL="82617" marR="82617" marT="45703" marB="45703"/>
                </a:tc>
                <a:tc>
                  <a:txBody>
                    <a:bodyPr/>
                    <a:lstStyle/>
                    <a:p>
                      <a:r>
                        <a:rPr lang="el-GR" sz="1800" dirty="0" smtClean="0"/>
                        <a:t>2725</a:t>
                      </a:r>
                      <a:endParaRPr lang="el-GR" sz="1800" dirty="0"/>
                    </a:p>
                  </a:txBody>
                  <a:tcPr marL="82617" marR="82617" marT="45703" marB="45703"/>
                </a:tc>
                <a:tc>
                  <a:txBody>
                    <a:bodyPr/>
                    <a:lstStyle/>
                    <a:p>
                      <a:r>
                        <a:rPr lang="el-GR" sz="1800" dirty="0" smtClean="0"/>
                        <a:t>2900</a:t>
                      </a:r>
                      <a:endParaRPr lang="el-GR" sz="1800" dirty="0"/>
                    </a:p>
                  </a:txBody>
                  <a:tcPr marL="82617" marR="82617" marT="45703" marB="45703"/>
                </a:tc>
                <a:tc>
                  <a:txBody>
                    <a:bodyPr/>
                    <a:lstStyle/>
                    <a:p>
                      <a:r>
                        <a:rPr lang="el-GR" sz="1800" dirty="0" smtClean="0"/>
                        <a:t>2925</a:t>
                      </a:r>
                      <a:endParaRPr lang="el-GR" sz="1800" dirty="0"/>
                    </a:p>
                  </a:txBody>
                  <a:tcPr marL="82617" marR="82617" marT="45703" marB="45703"/>
                </a:tc>
                <a:tc>
                  <a:txBody>
                    <a:bodyPr/>
                    <a:lstStyle/>
                    <a:p>
                      <a:r>
                        <a:rPr lang="el-GR" sz="1800" dirty="0" smtClean="0"/>
                        <a:t>2950</a:t>
                      </a:r>
                      <a:endParaRPr lang="el-GR" sz="1800" dirty="0"/>
                    </a:p>
                  </a:txBody>
                  <a:tcPr marL="82617" marR="82617" marT="45703" marB="45703"/>
                </a:tc>
                <a:tc>
                  <a:txBody>
                    <a:bodyPr/>
                    <a:lstStyle/>
                    <a:p>
                      <a:r>
                        <a:rPr lang="el-GR" sz="1800" dirty="0" smtClean="0"/>
                        <a:t>2875</a:t>
                      </a:r>
                      <a:endParaRPr lang="el-GR" sz="1800" dirty="0"/>
                    </a:p>
                  </a:txBody>
                  <a:tcPr marL="82617" marR="82617" marT="45703" marB="45703"/>
                </a:tc>
                <a:tc>
                  <a:txBody>
                    <a:bodyPr/>
                    <a:lstStyle/>
                    <a:p>
                      <a:r>
                        <a:rPr lang="el-GR" sz="1800" dirty="0" smtClean="0"/>
                        <a:t>2525</a:t>
                      </a:r>
                      <a:endParaRPr lang="el-GR" sz="1800" dirty="0"/>
                    </a:p>
                  </a:txBody>
                  <a:tcPr marL="82617" marR="82617" marT="45703" marB="45703"/>
                </a:tc>
                <a:tc>
                  <a:txBody>
                    <a:bodyPr/>
                    <a:lstStyle/>
                    <a:p>
                      <a:r>
                        <a:rPr lang="el-GR" sz="1800" dirty="0" smtClean="0"/>
                        <a:t>1925</a:t>
                      </a:r>
                      <a:endParaRPr lang="el-GR" sz="1800" dirty="0"/>
                    </a:p>
                  </a:txBody>
                  <a:tcPr marL="82617" marR="82617" marT="45703" marB="45703"/>
                </a:tc>
                <a:tc>
                  <a:txBody>
                    <a:bodyPr/>
                    <a:lstStyle/>
                    <a:p>
                      <a:r>
                        <a:rPr lang="el-GR" sz="1800" dirty="0" smtClean="0"/>
                        <a:t>1125</a:t>
                      </a:r>
                      <a:endParaRPr lang="el-GR" sz="1800" dirty="0"/>
                    </a:p>
                  </a:txBody>
                  <a:tcPr marL="82617" marR="82617" marT="45703" marB="45703"/>
                </a:tc>
                <a:tc>
                  <a:txBody>
                    <a:bodyPr/>
                    <a:lstStyle/>
                    <a:p>
                      <a:r>
                        <a:rPr lang="el-GR" sz="1800" dirty="0" smtClean="0"/>
                        <a:t>0</a:t>
                      </a:r>
                      <a:endParaRPr lang="el-GR" sz="1800" dirty="0"/>
                    </a:p>
                  </a:txBody>
                  <a:tcPr marL="82617" marR="82617" marT="45703" marB="45703"/>
                </a:tc>
              </a:tr>
              <a:tr h="370700">
                <a:tc>
                  <a:txBody>
                    <a:bodyPr/>
                    <a:lstStyle/>
                    <a:p>
                      <a:r>
                        <a:rPr lang="en-US" sz="1800" b="1" dirty="0" smtClean="0"/>
                        <a:t>WL 4</a:t>
                      </a:r>
                      <a:endParaRPr lang="el-GR" sz="1800" b="1" dirty="0"/>
                    </a:p>
                  </a:txBody>
                  <a:tcPr marL="82617" marR="82617" marT="45703" marB="45703"/>
                </a:tc>
                <a:tc>
                  <a:txBody>
                    <a:bodyPr/>
                    <a:lstStyle/>
                    <a:p>
                      <a:r>
                        <a:rPr lang="el-GR" sz="1800" dirty="0" smtClean="0"/>
                        <a:t>875</a:t>
                      </a:r>
                      <a:endParaRPr lang="el-GR" sz="1800" dirty="0"/>
                    </a:p>
                  </a:txBody>
                  <a:tcPr marL="82617" marR="82617" marT="45703" marB="45703"/>
                </a:tc>
                <a:tc>
                  <a:txBody>
                    <a:bodyPr/>
                    <a:lstStyle/>
                    <a:p>
                      <a:r>
                        <a:rPr lang="el-GR" sz="1800" dirty="0" smtClean="0"/>
                        <a:t>2550</a:t>
                      </a:r>
                      <a:endParaRPr lang="el-GR" sz="1800" dirty="0"/>
                    </a:p>
                  </a:txBody>
                  <a:tcPr marL="82617" marR="82617" marT="45703" marB="45703"/>
                </a:tc>
                <a:tc>
                  <a:txBody>
                    <a:bodyPr/>
                    <a:lstStyle/>
                    <a:p>
                      <a:r>
                        <a:rPr lang="el-GR" sz="1800" dirty="0" smtClean="0"/>
                        <a:t>2900</a:t>
                      </a:r>
                      <a:endParaRPr lang="el-GR" sz="1800" dirty="0"/>
                    </a:p>
                  </a:txBody>
                  <a:tcPr marL="82617" marR="82617" marT="45703" marB="45703"/>
                </a:tc>
                <a:tc>
                  <a:txBody>
                    <a:bodyPr/>
                    <a:lstStyle/>
                    <a:p>
                      <a:r>
                        <a:rPr lang="el-GR" sz="1800" dirty="0" smtClean="0"/>
                        <a:t>3025</a:t>
                      </a:r>
                      <a:endParaRPr lang="el-GR" sz="1800" dirty="0"/>
                    </a:p>
                  </a:txBody>
                  <a:tcPr marL="82617" marR="82617" marT="45703" marB="45703"/>
                </a:tc>
                <a:tc>
                  <a:txBody>
                    <a:bodyPr/>
                    <a:lstStyle/>
                    <a:p>
                      <a:r>
                        <a:rPr lang="el-GR" sz="1800" dirty="0" smtClean="0"/>
                        <a:t>3050</a:t>
                      </a:r>
                      <a:endParaRPr lang="el-GR" sz="1800" dirty="0"/>
                    </a:p>
                  </a:txBody>
                  <a:tcPr marL="82617" marR="82617" marT="45703" marB="45703"/>
                </a:tc>
                <a:tc>
                  <a:txBody>
                    <a:bodyPr/>
                    <a:lstStyle/>
                    <a:p>
                      <a:r>
                        <a:rPr lang="el-GR" sz="1800" dirty="0" smtClean="0"/>
                        <a:t>3000</a:t>
                      </a:r>
                      <a:endParaRPr lang="el-GR" sz="1800" dirty="0"/>
                    </a:p>
                  </a:txBody>
                  <a:tcPr marL="82617" marR="82617" marT="45703" marB="45703"/>
                </a:tc>
                <a:tc>
                  <a:txBody>
                    <a:bodyPr/>
                    <a:lstStyle/>
                    <a:p>
                      <a:r>
                        <a:rPr lang="el-GR" sz="1800" dirty="0" smtClean="0"/>
                        <a:t>2950</a:t>
                      </a:r>
                      <a:endParaRPr lang="el-GR" sz="1800" dirty="0"/>
                    </a:p>
                  </a:txBody>
                  <a:tcPr marL="82617" marR="82617" marT="45703" marB="45703"/>
                </a:tc>
                <a:tc>
                  <a:txBody>
                    <a:bodyPr/>
                    <a:lstStyle/>
                    <a:p>
                      <a:r>
                        <a:rPr lang="el-GR" sz="1800" dirty="0" smtClean="0"/>
                        <a:t>2750</a:t>
                      </a:r>
                      <a:endParaRPr lang="el-GR" sz="1800" dirty="0"/>
                    </a:p>
                  </a:txBody>
                  <a:tcPr marL="82617" marR="82617" marT="45703" marB="45703"/>
                </a:tc>
                <a:tc>
                  <a:txBody>
                    <a:bodyPr/>
                    <a:lstStyle/>
                    <a:p>
                      <a:r>
                        <a:rPr lang="el-GR" sz="1800" dirty="0" smtClean="0"/>
                        <a:t>2175</a:t>
                      </a:r>
                      <a:endParaRPr lang="el-GR" sz="1800" dirty="0"/>
                    </a:p>
                  </a:txBody>
                  <a:tcPr marL="82617" marR="82617" marT="45703" marB="45703"/>
                </a:tc>
                <a:tc>
                  <a:txBody>
                    <a:bodyPr/>
                    <a:lstStyle/>
                    <a:p>
                      <a:r>
                        <a:rPr lang="el-GR" sz="1800" dirty="0" smtClean="0"/>
                        <a:t>1425</a:t>
                      </a:r>
                      <a:endParaRPr lang="el-GR" sz="1800" dirty="0"/>
                    </a:p>
                  </a:txBody>
                  <a:tcPr marL="82617" marR="82617" marT="45703" marB="45703"/>
                </a:tc>
                <a:tc>
                  <a:txBody>
                    <a:bodyPr/>
                    <a:lstStyle/>
                    <a:p>
                      <a:r>
                        <a:rPr lang="el-GR" sz="1800" dirty="0" smtClean="0"/>
                        <a:t>0</a:t>
                      </a:r>
                      <a:endParaRPr lang="el-GR" sz="1800" dirty="0"/>
                    </a:p>
                  </a:txBody>
                  <a:tcPr marL="82617" marR="82617" marT="45703" marB="45703"/>
                </a:tc>
              </a:tr>
              <a:tr h="370700">
                <a:tc>
                  <a:txBody>
                    <a:bodyPr/>
                    <a:lstStyle/>
                    <a:p>
                      <a:r>
                        <a:rPr lang="en-US" sz="1800" b="1" dirty="0" smtClean="0"/>
                        <a:t>WL 5</a:t>
                      </a:r>
                      <a:endParaRPr lang="el-GR" sz="1800" b="1" dirty="0"/>
                    </a:p>
                  </a:txBody>
                  <a:tcPr marL="82617" marR="82617" marT="45703" marB="45703"/>
                </a:tc>
                <a:tc>
                  <a:txBody>
                    <a:bodyPr/>
                    <a:lstStyle/>
                    <a:p>
                      <a:r>
                        <a:rPr lang="el-GR" sz="1800" dirty="0" smtClean="0"/>
                        <a:t>2075</a:t>
                      </a:r>
                      <a:endParaRPr lang="el-GR" sz="1800" dirty="0"/>
                    </a:p>
                  </a:txBody>
                  <a:tcPr marL="82617" marR="82617" marT="45703" marB="45703"/>
                </a:tc>
                <a:tc>
                  <a:txBody>
                    <a:bodyPr/>
                    <a:lstStyle/>
                    <a:p>
                      <a:r>
                        <a:rPr lang="el-GR" sz="1800" dirty="0" smtClean="0"/>
                        <a:t>2850</a:t>
                      </a:r>
                      <a:endParaRPr lang="el-GR" sz="1800" dirty="0"/>
                    </a:p>
                  </a:txBody>
                  <a:tcPr marL="82617" marR="82617" marT="45703" marB="45703"/>
                </a:tc>
                <a:tc>
                  <a:txBody>
                    <a:bodyPr/>
                    <a:lstStyle/>
                    <a:p>
                      <a:r>
                        <a:rPr lang="el-GR" sz="1800" dirty="0" smtClean="0"/>
                        <a:t>3025</a:t>
                      </a:r>
                      <a:endParaRPr lang="el-GR" sz="1800" dirty="0"/>
                    </a:p>
                  </a:txBody>
                  <a:tcPr marL="82617" marR="82617" marT="45703" marB="45703"/>
                </a:tc>
                <a:tc>
                  <a:txBody>
                    <a:bodyPr/>
                    <a:lstStyle/>
                    <a:p>
                      <a:r>
                        <a:rPr lang="el-GR" sz="1800" dirty="0" smtClean="0"/>
                        <a:t>3075</a:t>
                      </a:r>
                      <a:endParaRPr lang="el-GR" sz="1800" dirty="0"/>
                    </a:p>
                  </a:txBody>
                  <a:tcPr marL="82617" marR="82617" marT="45703" marB="45703"/>
                </a:tc>
                <a:tc>
                  <a:txBody>
                    <a:bodyPr/>
                    <a:lstStyle/>
                    <a:p>
                      <a:r>
                        <a:rPr lang="el-GR" sz="1800" dirty="0" smtClean="0"/>
                        <a:t>3100</a:t>
                      </a:r>
                      <a:endParaRPr lang="el-GR" sz="1800" dirty="0"/>
                    </a:p>
                  </a:txBody>
                  <a:tcPr marL="82617" marR="82617" marT="45703" marB="45703"/>
                </a:tc>
                <a:tc>
                  <a:txBody>
                    <a:bodyPr/>
                    <a:lstStyle/>
                    <a:p>
                      <a:r>
                        <a:rPr lang="el-GR" sz="1800" dirty="0" smtClean="0"/>
                        <a:t>3050</a:t>
                      </a:r>
                      <a:endParaRPr lang="el-GR" sz="1800" dirty="0"/>
                    </a:p>
                  </a:txBody>
                  <a:tcPr marL="82617" marR="82617" marT="45703" marB="45703"/>
                </a:tc>
                <a:tc>
                  <a:txBody>
                    <a:bodyPr/>
                    <a:lstStyle/>
                    <a:p>
                      <a:r>
                        <a:rPr lang="el-GR" sz="1800" dirty="0" smtClean="0"/>
                        <a:t>3000</a:t>
                      </a:r>
                      <a:endParaRPr lang="el-GR" sz="1800" dirty="0"/>
                    </a:p>
                  </a:txBody>
                  <a:tcPr marL="82617" marR="82617" marT="45703" marB="45703"/>
                </a:tc>
                <a:tc>
                  <a:txBody>
                    <a:bodyPr/>
                    <a:lstStyle/>
                    <a:p>
                      <a:r>
                        <a:rPr lang="el-GR" sz="1800" dirty="0" smtClean="0"/>
                        <a:t>2850</a:t>
                      </a:r>
                      <a:endParaRPr lang="el-GR" sz="1800" dirty="0"/>
                    </a:p>
                  </a:txBody>
                  <a:tcPr marL="82617" marR="82617" marT="45703" marB="45703"/>
                </a:tc>
                <a:tc>
                  <a:txBody>
                    <a:bodyPr/>
                    <a:lstStyle/>
                    <a:p>
                      <a:r>
                        <a:rPr lang="el-GR" sz="1800" dirty="0" smtClean="0"/>
                        <a:t>2400</a:t>
                      </a:r>
                      <a:endParaRPr lang="el-GR" sz="1800" dirty="0"/>
                    </a:p>
                  </a:txBody>
                  <a:tcPr marL="82617" marR="82617" marT="45703" marB="45703"/>
                </a:tc>
                <a:tc>
                  <a:txBody>
                    <a:bodyPr/>
                    <a:lstStyle/>
                    <a:p>
                      <a:r>
                        <a:rPr lang="el-GR" sz="1800" dirty="0" smtClean="0"/>
                        <a:t>1675</a:t>
                      </a:r>
                      <a:endParaRPr lang="el-GR" sz="1800" dirty="0"/>
                    </a:p>
                  </a:txBody>
                  <a:tcPr marL="82617" marR="82617" marT="45703" marB="45703"/>
                </a:tc>
                <a:tc>
                  <a:txBody>
                    <a:bodyPr/>
                    <a:lstStyle/>
                    <a:p>
                      <a:r>
                        <a:rPr lang="el-GR" sz="1800" dirty="0" smtClean="0"/>
                        <a:t>625</a:t>
                      </a:r>
                      <a:endParaRPr lang="el-GR" sz="1800" dirty="0"/>
                    </a:p>
                  </a:txBody>
                  <a:tcPr marL="82617" marR="82617" marT="45703" marB="45703"/>
                </a:tc>
              </a:tr>
              <a:tr h="639838">
                <a:tc>
                  <a:txBody>
                    <a:bodyPr/>
                    <a:lstStyle/>
                    <a:p>
                      <a:r>
                        <a:rPr lang="en-US" sz="1800" b="1" dirty="0" smtClean="0"/>
                        <a:t>Deck </a:t>
                      </a:r>
                      <a:endParaRPr lang="el-GR" sz="1800" b="1" dirty="0" smtClean="0"/>
                    </a:p>
                    <a:p>
                      <a:r>
                        <a:rPr lang="el-GR" sz="1800" b="0" dirty="0" smtClean="0"/>
                        <a:t>Κατάστρωμα</a:t>
                      </a:r>
                      <a:endParaRPr lang="el-GR" sz="1800" b="0" dirty="0"/>
                    </a:p>
                  </a:txBody>
                  <a:tcPr marL="82617" marR="82617" marT="45703" marB="45703"/>
                </a:tc>
                <a:tc>
                  <a:txBody>
                    <a:bodyPr/>
                    <a:lstStyle/>
                    <a:p>
                      <a:r>
                        <a:rPr lang="el-GR" sz="1800" dirty="0" smtClean="0"/>
                        <a:t>2450</a:t>
                      </a:r>
                      <a:endParaRPr lang="el-GR" sz="1800" dirty="0"/>
                    </a:p>
                  </a:txBody>
                  <a:tcPr marL="82617" marR="82617" marT="45703" marB="45703"/>
                </a:tc>
                <a:tc>
                  <a:txBody>
                    <a:bodyPr/>
                    <a:lstStyle/>
                    <a:p>
                      <a:r>
                        <a:rPr lang="el-GR" sz="1800" dirty="0" smtClean="0"/>
                        <a:t>2975</a:t>
                      </a:r>
                      <a:endParaRPr lang="el-GR" sz="1800" dirty="0"/>
                    </a:p>
                  </a:txBody>
                  <a:tcPr marL="82617" marR="82617" marT="45703" marB="45703"/>
                </a:tc>
                <a:tc>
                  <a:txBody>
                    <a:bodyPr/>
                    <a:lstStyle/>
                    <a:p>
                      <a:r>
                        <a:rPr lang="el-GR" sz="1800" dirty="0" smtClean="0"/>
                        <a:t>3100</a:t>
                      </a:r>
                      <a:endParaRPr lang="el-GR" sz="1800" dirty="0"/>
                    </a:p>
                  </a:txBody>
                  <a:tcPr marL="82617" marR="82617" marT="45703" marB="45703"/>
                </a:tc>
                <a:tc>
                  <a:txBody>
                    <a:bodyPr/>
                    <a:lstStyle/>
                    <a:p>
                      <a:r>
                        <a:rPr lang="el-GR" sz="1800" dirty="0" smtClean="0"/>
                        <a:t>3100</a:t>
                      </a:r>
                      <a:endParaRPr lang="el-GR" sz="1800" dirty="0"/>
                    </a:p>
                  </a:txBody>
                  <a:tcPr marL="82617" marR="82617" marT="45703" marB="45703"/>
                </a:tc>
                <a:tc>
                  <a:txBody>
                    <a:bodyPr/>
                    <a:lstStyle/>
                    <a:p>
                      <a:r>
                        <a:rPr lang="el-GR" sz="1800" dirty="0" smtClean="0"/>
                        <a:t>3100</a:t>
                      </a:r>
                      <a:endParaRPr lang="el-GR" sz="1800" dirty="0"/>
                    </a:p>
                  </a:txBody>
                  <a:tcPr marL="82617" marR="82617" marT="45703" marB="45703"/>
                </a:tc>
                <a:tc>
                  <a:txBody>
                    <a:bodyPr/>
                    <a:lstStyle/>
                    <a:p>
                      <a:r>
                        <a:rPr lang="el-GR" sz="1800" dirty="0" smtClean="0"/>
                        <a:t>3075</a:t>
                      </a:r>
                      <a:endParaRPr lang="el-GR" sz="1800" dirty="0"/>
                    </a:p>
                  </a:txBody>
                  <a:tcPr marL="82617" marR="82617" marT="45703" marB="45703"/>
                </a:tc>
                <a:tc>
                  <a:txBody>
                    <a:bodyPr/>
                    <a:lstStyle/>
                    <a:p>
                      <a:r>
                        <a:rPr lang="el-GR" sz="1800" dirty="0" smtClean="0"/>
                        <a:t>3050</a:t>
                      </a:r>
                      <a:endParaRPr lang="el-GR" sz="1800" dirty="0"/>
                    </a:p>
                  </a:txBody>
                  <a:tcPr marL="82617" marR="82617" marT="45703" marB="45703"/>
                </a:tc>
                <a:tc>
                  <a:txBody>
                    <a:bodyPr/>
                    <a:lstStyle/>
                    <a:p>
                      <a:r>
                        <a:rPr lang="el-GR" sz="1800" dirty="0" smtClean="0"/>
                        <a:t>2950</a:t>
                      </a:r>
                      <a:endParaRPr lang="el-GR" sz="1800" dirty="0"/>
                    </a:p>
                  </a:txBody>
                  <a:tcPr marL="82617" marR="82617" marT="45703" marB="45703"/>
                </a:tc>
                <a:tc>
                  <a:txBody>
                    <a:bodyPr/>
                    <a:lstStyle/>
                    <a:p>
                      <a:r>
                        <a:rPr lang="el-GR" sz="1800" dirty="0" smtClean="0"/>
                        <a:t>2650</a:t>
                      </a:r>
                      <a:endParaRPr lang="el-GR" sz="1800" dirty="0"/>
                    </a:p>
                  </a:txBody>
                  <a:tcPr marL="82617" marR="82617" marT="45703" marB="45703"/>
                </a:tc>
                <a:tc>
                  <a:txBody>
                    <a:bodyPr/>
                    <a:lstStyle/>
                    <a:p>
                      <a:r>
                        <a:rPr lang="el-GR" sz="1800" dirty="0" smtClean="0"/>
                        <a:t>2150</a:t>
                      </a:r>
                      <a:endParaRPr lang="el-GR" sz="1800" dirty="0"/>
                    </a:p>
                  </a:txBody>
                  <a:tcPr marL="82617" marR="82617" marT="45703" marB="45703"/>
                </a:tc>
                <a:tc>
                  <a:txBody>
                    <a:bodyPr/>
                    <a:lstStyle/>
                    <a:p>
                      <a:r>
                        <a:rPr lang="el-GR" sz="1800" dirty="0" smtClean="0"/>
                        <a:t>1250</a:t>
                      </a:r>
                      <a:endParaRPr lang="el-GR" sz="1800" dirty="0"/>
                    </a:p>
                  </a:txBody>
                  <a:tcPr marL="82617" marR="82617" marT="45703" marB="45703"/>
                </a:tc>
              </a:tr>
              <a:tr h="639838">
                <a:tc>
                  <a:txBody>
                    <a:bodyPr/>
                    <a:lstStyle/>
                    <a:p>
                      <a:r>
                        <a:rPr lang="en-US" sz="1800" b="1" dirty="0" smtClean="0"/>
                        <a:t>Bulwark</a:t>
                      </a:r>
                    </a:p>
                    <a:p>
                      <a:r>
                        <a:rPr lang="el-GR" sz="1800" b="0" dirty="0" smtClean="0"/>
                        <a:t>Παραπέτο</a:t>
                      </a:r>
                      <a:endParaRPr lang="el-GR" sz="1800" b="0" dirty="0"/>
                    </a:p>
                  </a:txBody>
                  <a:tcPr marL="82617" marR="82617" marT="45703" marB="45703"/>
                </a:tc>
                <a:tc>
                  <a:txBody>
                    <a:bodyPr/>
                    <a:lstStyle/>
                    <a:p>
                      <a:r>
                        <a:rPr lang="el-GR" sz="1800" dirty="0" smtClean="0"/>
                        <a:t>2350</a:t>
                      </a:r>
                      <a:endParaRPr lang="el-GR" sz="1800" dirty="0"/>
                    </a:p>
                  </a:txBody>
                  <a:tcPr marL="82617" marR="82617" marT="45703" marB="45703"/>
                </a:tc>
                <a:tc>
                  <a:txBody>
                    <a:bodyPr/>
                    <a:lstStyle/>
                    <a:p>
                      <a:r>
                        <a:rPr lang="el-GR" sz="1800" dirty="0" smtClean="0"/>
                        <a:t>2975</a:t>
                      </a:r>
                      <a:endParaRPr lang="el-GR" sz="1800" dirty="0"/>
                    </a:p>
                  </a:txBody>
                  <a:tcPr marL="82617" marR="82617" marT="45703" marB="45703"/>
                </a:tc>
                <a:tc>
                  <a:txBody>
                    <a:bodyPr/>
                    <a:lstStyle/>
                    <a:p>
                      <a:r>
                        <a:rPr lang="el-GR" sz="1800" dirty="0" smtClean="0"/>
                        <a:t>3100</a:t>
                      </a:r>
                      <a:endParaRPr lang="el-GR" sz="1800" dirty="0"/>
                    </a:p>
                  </a:txBody>
                  <a:tcPr marL="82617" marR="82617" marT="45703" marB="45703"/>
                </a:tc>
                <a:tc>
                  <a:txBody>
                    <a:bodyPr/>
                    <a:lstStyle/>
                    <a:p>
                      <a:r>
                        <a:rPr lang="el-GR" sz="1800" dirty="0" smtClean="0"/>
                        <a:t>3100</a:t>
                      </a:r>
                      <a:endParaRPr lang="el-GR" sz="1800" dirty="0"/>
                    </a:p>
                  </a:txBody>
                  <a:tcPr marL="82617" marR="82617" marT="45703" marB="45703"/>
                </a:tc>
                <a:tc>
                  <a:txBody>
                    <a:bodyPr/>
                    <a:lstStyle/>
                    <a:p>
                      <a:r>
                        <a:rPr lang="el-GR" sz="1800" dirty="0" smtClean="0"/>
                        <a:t>3100</a:t>
                      </a:r>
                      <a:endParaRPr lang="el-GR" sz="1800" dirty="0"/>
                    </a:p>
                  </a:txBody>
                  <a:tcPr marL="82617" marR="82617" marT="45703" marB="45703"/>
                </a:tc>
                <a:tc>
                  <a:txBody>
                    <a:bodyPr/>
                    <a:lstStyle/>
                    <a:p>
                      <a:r>
                        <a:rPr lang="el-GR" sz="1800" dirty="0" smtClean="0"/>
                        <a:t>3100</a:t>
                      </a:r>
                      <a:endParaRPr lang="el-GR" sz="1800" dirty="0"/>
                    </a:p>
                  </a:txBody>
                  <a:tcPr marL="82617" marR="82617" marT="45703" marB="45703"/>
                </a:tc>
                <a:tc>
                  <a:txBody>
                    <a:bodyPr/>
                    <a:lstStyle/>
                    <a:p>
                      <a:r>
                        <a:rPr lang="el-GR" sz="1800" dirty="0" smtClean="0"/>
                        <a:t>3100</a:t>
                      </a:r>
                      <a:endParaRPr lang="el-GR" sz="1800" dirty="0"/>
                    </a:p>
                  </a:txBody>
                  <a:tcPr marL="82617" marR="82617" marT="45703" marB="45703"/>
                </a:tc>
                <a:tc>
                  <a:txBody>
                    <a:bodyPr/>
                    <a:lstStyle/>
                    <a:p>
                      <a:r>
                        <a:rPr lang="el-GR" sz="1800" dirty="0" smtClean="0"/>
                        <a:t>3050</a:t>
                      </a:r>
                      <a:endParaRPr lang="el-GR" sz="1800" dirty="0"/>
                    </a:p>
                  </a:txBody>
                  <a:tcPr marL="82617" marR="82617" marT="45703" marB="45703"/>
                </a:tc>
                <a:tc>
                  <a:txBody>
                    <a:bodyPr/>
                    <a:lstStyle/>
                    <a:p>
                      <a:r>
                        <a:rPr lang="el-GR" sz="1800" dirty="0" smtClean="0"/>
                        <a:t>2900</a:t>
                      </a:r>
                      <a:endParaRPr lang="el-GR" sz="1800" dirty="0"/>
                    </a:p>
                  </a:txBody>
                  <a:tcPr marL="82617" marR="82617" marT="45703" marB="45703"/>
                </a:tc>
                <a:tc>
                  <a:txBody>
                    <a:bodyPr/>
                    <a:lstStyle/>
                    <a:p>
                      <a:r>
                        <a:rPr lang="el-GR" sz="1800" dirty="0" smtClean="0"/>
                        <a:t>2600</a:t>
                      </a:r>
                      <a:endParaRPr lang="el-GR" sz="1800" dirty="0"/>
                    </a:p>
                  </a:txBody>
                  <a:tcPr marL="82617" marR="82617" marT="45703" marB="45703"/>
                </a:tc>
                <a:tc>
                  <a:txBody>
                    <a:bodyPr/>
                    <a:lstStyle/>
                    <a:p>
                      <a:r>
                        <a:rPr lang="el-GR" sz="1800" dirty="0" smtClean="0"/>
                        <a:t>2075</a:t>
                      </a:r>
                      <a:endParaRPr lang="el-GR" sz="1800" dirty="0"/>
                    </a:p>
                  </a:txBody>
                  <a:tcPr marL="82617" marR="82617" marT="45703" marB="45703"/>
                </a:tc>
              </a:tr>
            </a:tbl>
          </a:graphicData>
        </a:graphic>
      </p:graphicFrame>
      <p:sp>
        <p:nvSpPr>
          <p:cNvPr id="22649"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EFE79A17-204B-4974-B5E3-0EB0C190C8AD}" type="slidenum">
              <a:rPr lang="el-GR" altLang="el-GR"/>
              <a:pPr/>
              <a:t>7</a:t>
            </a:fld>
            <a:endParaRPr lang="el-GR" altLang="el-GR"/>
          </a:p>
        </p:txBody>
      </p:sp>
      <p:sp>
        <p:nvSpPr>
          <p:cNvPr id="7" name="TextBox 6"/>
          <p:cNvSpPr txBox="1"/>
          <p:nvPr/>
        </p:nvSpPr>
        <p:spPr>
          <a:xfrm>
            <a:off x="197160" y="5492558"/>
            <a:ext cx="8928100" cy="769938"/>
          </a:xfrm>
          <a:prstGeom prst="rect">
            <a:avLst/>
          </a:prstGeom>
          <a:noFill/>
        </p:spPr>
        <p:txBody>
          <a:bodyPr>
            <a:spAutoFit/>
          </a:bodyPr>
          <a:lstStyle/>
          <a:p>
            <a:pPr algn="ctr">
              <a:defRPr/>
            </a:pPr>
            <a:r>
              <a:rPr lang="el-GR" sz="2200" dirty="0">
                <a:latin typeface="+mn-lt"/>
                <a:cs typeface="+mn-cs"/>
              </a:rPr>
              <a:t>ΣΗΜΕΙΩΣΗ</a:t>
            </a:r>
            <a:r>
              <a:rPr lang="en-US" sz="2200" dirty="0">
                <a:latin typeface="+mn-lt"/>
                <a:cs typeface="+mn-cs"/>
              </a:rPr>
              <a:t>: </a:t>
            </a:r>
            <a:endParaRPr lang="el-GR" sz="2200" dirty="0">
              <a:latin typeface="+mn-lt"/>
              <a:cs typeface="+mn-cs"/>
            </a:endParaRPr>
          </a:p>
          <a:p>
            <a:pPr>
              <a:defRPr/>
            </a:pPr>
            <a:r>
              <a:rPr lang="el-GR" sz="2200" dirty="0">
                <a:latin typeface="+mn-lt"/>
                <a:cs typeface="+mn-cs"/>
              </a:rPr>
              <a:t>Ο</a:t>
            </a:r>
            <a:r>
              <a:rPr lang="el-GR" sz="2200" dirty="0">
                <a:latin typeface="+mn-lt"/>
                <a:cs typeface="+mn-cs"/>
              </a:rPr>
              <a:t>ι τιμές είναι σε </a:t>
            </a:r>
            <a:r>
              <a:rPr lang="en-US" sz="2200" dirty="0">
                <a:latin typeface="+mn-lt"/>
                <a:cs typeface="+mn-cs"/>
              </a:rPr>
              <a:t>mm </a:t>
            </a:r>
            <a:r>
              <a:rPr lang="el-GR" sz="2200" dirty="0">
                <a:latin typeface="+mn-lt"/>
                <a:cs typeface="+mn-cs"/>
              </a:rPr>
              <a:t>και μεταφέρονται στο σχέδιο στην ανάλογη </a:t>
            </a:r>
            <a:r>
              <a:rPr lang="el-GR" sz="2200" dirty="0" smtClean="0">
                <a:latin typeface="+mn-lt"/>
                <a:cs typeface="+mn-cs"/>
              </a:rPr>
              <a:t>κλίμακα</a:t>
            </a:r>
            <a:r>
              <a:rPr lang="en-US" sz="2200" dirty="0" smtClean="0">
                <a:latin typeface="+mn-lt"/>
                <a:cs typeface="+mn-cs"/>
              </a:rPr>
              <a:t>.</a:t>
            </a:r>
            <a:endParaRPr lang="el-GR" sz="2200" dirty="0">
              <a:latin typeface="+mn-lt"/>
              <a:cs typeface="+mn-cs"/>
            </a:endParaRPr>
          </a:p>
        </p:txBody>
      </p:sp>
    </p:spTree>
    <p:extLst>
      <p:ext uri="{BB962C8B-B14F-4D97-AF65-F5344CB8AC3E}">
        <p14:creationId xmlns:p14="http://schemas.microsoft.com/office/powerpoint/2010/main" val="1089801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Τίτλος 1"/>
          <p:cNvSpPr>
            <a:spLocks noGrp="1"/>
          </p:cNvSpPr>
          <p:nvPr>
            <p:ph type="title"/>
          </p:nvPr>
        </p:nvSpPr>
        <p:spPr/>
        <p:txBody>
          <a:bodyPr/>
          <a:lstStyle/>
          <a:p>
            <a:r>
              <a:rPr lang="en-US" altLang="el-GR" dirty="0" smtClean="0"/>
              <a:t>Heights Above Base Line</a:t>
            </a:r>
            <a:endParaRPr lang="el-GR" altLang="el-GR" dirty="0" smtClean="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559254069"/>
              </p:ext>
            </p:extLst>
          </p:nvPr>
        </p:nvGraphicFramePr>
        <p:xfrm>
          <a:off x="2" y="1564954"/>
          <a:ext cx="9143997" cy="2224086"/>
        </p:xfrm>
        <a:graphic>
          <a:graphicData uri="http://schemas.openxmlformats.org/drawingml/2006/table">
            <a:tbl>
              <a:tblPr firstRow="1" bandRow="1">
                <a:tableStyleId>{5940675A-B579-460E-94D1-54222C63F5DA}</a:tableStyleId>
              </a:tblPr>
              <a:tblGrid>
                <a:gridCol w="1075764"/>
                <a:gridCol w="691563"/>
                <a:gridCol w="691563"/>
                <a:gridCol w="768403"/>
                <a:gridCol w="691563"/>
                <a:gridCol w="768403"/>
                <a:gridCol w="691563"/>
                <a:gridCol w="768403"/>
                <a:gridCol w="691563"/>
                <a:gridCol w="768403"/>
                <a:gridCol w="768403"/>
                <a:gridCol w="768403"/>
              </a:tblGrid>
              <a:tr h="370681">
                <a:tc>
                  <a:txBody>
                    <a:bodyPr/>
                    <a:lstStyle/>
                    <a:p>
                      <a:endParaRPr lang="el-GR" sz="1800" b="1" dirty="0"/>
                    </a:p>
                  </a:txBody>
                  <a:tcPr marL="87819" marR="87819" marT="45700" marB="45700"/>
                </a:tc>
                <a:tc>
                  <a:txBody>
                    <a:bodyPr/>
                    <a:lstStyle/>
                    <a:p>
                      <a:r>
                        <a:rPr lang="en-US" sz="1800" b="1" dirty="0" smtClean="0"/>
                        <a:t>FR 0</a:t>
                      </a:r>
                      <a:endParaRPr lang="el-GR" sz="1800" b="1" dirty="0"/>
                    </a:p>
                  </a:txBody>
                  <a:tcPr marL="87819" marR="87819" marT="45700" marB="45700"/>
                </a:tc>
                <a:tc>
                  <a:txBody>
                    <a:bodyPr/>
                    <a:lstStyle/>
                    <a:p>
                      <a:r>
                        <a:rPr lang="en-US" sz="1800" b="1" dirty="0" smtClean="0"/>
                        <a:t>FR 1</a:t>
                      </a:r>
                      <a:endParaRPr lang="el-GR" sz="1800" b="1" dirty="0"/>
                    </a:p>
                  </a:txBody>
                  <a:tcPr marL="87819" marR="87819" marT="45700" marB="45700"/>
                </a:tc>
                <a:tc>
                  <a:txBody>
                    <a:bodyPr/>
                    <a:lstStyle/>
                    <a:p>
                      <a:r>
                        <a:rPr lang="en-US" sz="1800" b="1" dirty="0" smtClean="0"/>
                        <a:t>FR 2</a:t>
                      </a:r>
                      <a:endParaRPr lang="el-GR" sz="1800" b="1" dirty="0"/>
                    </a:p>
                  </a:txBody>
                  <a:tcPr marL="87819" marR="87819" marT="45700" marB="45700"/>
                </a:tc>
                <a:tc>
                  <a:txBody>
                    <a:bodyPr/>
                    <a:lstStyle/>
                    <a:p>
                      <a:r>
                        <a:rPr lang="en-US" sz="1800" b="1" dirty="0" smtClean="0"/>
                        <a:t>FR 3</a:t>
                      </a:r>
                      <a:endParaRPr lang="el-GR" sz="1800" b="1" dirty="0"/>
                    </a:p>
                  </a:txBody>
                  <a:tcPr marL="87819" marR="87819" marT="45700" marB="45700"/>
                </a:tc>
                <a:tc>
                  <a:txBody>
                    <a:bodyPr/>
                    <a:lstStyle/>
                    <a:p>
                      <a:r>
                        <a:rPr lang="en-US" sz="1800" b="1" dirty="0" smtClean="0"/>
                        <a:t>FR 4</a:t>
                      </a:r>
                      <a:endParaRPr lang="el-GR" sz="1800" b="1" dirty="0"/>
                    </a:p>
                  </a:txBody>
                  <a:tcPr marL="87819" marR="87819" marT="45700" marB="45700"/>
                </a:tc>
                <a:tc>
                  <a:txBody>
                    <a:bodyPr/>
                    <a:lstStyle/>
                    <a:p>
                      <a:r>
                        <a:rPr lang="en-US" sz="1800" b="1" dirty="0" smtClean="0"/>
                        <a:t>FR 5</a:t>
                      </a:r>
                      <a:endParaRPr lang="el-GR" sz="1800" b="1" dirty="0"/>
                    </a:p>
                  </a:txBody>
                  <a:tcPr marL="87819" marR="87819" marT="45700" marB="45700"/>
                </a:tc>
                <a:tc>
                  <a:txBody>
                    <a:bodyPr/>
                    <a:lstStyle/>
                    <a:p>
                      <a:r>
                        <a:rPr lang="en-US" sz="1800" b="1" dirty="0" smtClean="0"/>
                        <a:t>FR 6</a:t>
                      </a:r>
                      <a:endParaRPr lang="el-GR" sz="1800" b="1" dirty="0"/>
                    </a:p>
                  </a:txBody>
                  <a:tcPr marL="87819" marR="87819" marT="45700" marB="45700"/>
                </a:tc>
                <a:tc>
                  <a:txBody>
                    <a:bodyPr/>
                    <a:lstStyle/>
                    <a:p>
                      <a:r>
                        <a:rPr lang="en-US" sz="1800" b="1" dirty="0" smtClean="0"/>
                        <a:t>FR 7</a:t>
                      </a:r>
                      <a:endParaRPr lang="el-GR" sz="1800" b="1" dirty="0"/>
                    </a:p>
                  </a:txBody>
                  <a:tcPr marL="87819" marR="87819" marT="45700" marB="45700"/>
                </a:tc>
                <a:tc>
                  <a:txBody>
                    <a:bodyPr/>
                    <a:lstStyle/>
                    <a:p>
                      <a:r>
                        <a:rPr lang="en-US" sz="1800" b="1" dirty="0" smtClean="0"/>
                        <a:t>FR 8</a:t>
                      </a:r>
                      <a:endParaRPr lang="el-GR" sz="1800" b="1" dirty="0"/>
                    </a:p>
                  </a:txBody>
                  <a:tcPr marL="87819" marR="87819" marT="45700" marB="45700"/>
                </a:tc>
                <a:tc>
                  <a:txBody>
                    <a:bodyPr/>
                    <a:lstStyle/>
                    <a:p>
                      <a:r>
                        <a:rPr lang="en-US" sz="1800" b="1" dirty="0" smtClean="0"/>
                        <a:t>FR 9</a:t>
                      </a:r>
                      <a:endParaRPr lang="el-GR" sz="1800" b="1" dirty="0"/>
                    </a:p>
                  </a:txBody>
                  <a:tcPr marL="87819" marR="87819" marT="45700" marB="45700"/>
                </a:tc>
                <a:tc>
                  <a:txBody>
                    <a:bodyPr/>
                    <a:lstStyle/>
                    <a:p>
                      <a:r>
                        <a:rPr lang="en-US" sz="1800" b="1" dirty="0" smtClean="0"/>
                        <a:t>FR 10</a:t>
                      </a:r>
                      <a:endParaRPr lang="el-GR" sz="1800" b="1" dirty="0"/>
                    </a:p>
                  </a:txBody>
                  <a:tcPr marL="87819" marR="87819" marT="45700" marB="45700"/>
                </a:tc>
              </a:tr>
              <a:tr h="370681">
                <a:tc>
                  <a:txBody>
                    <a:bodyPr/>
                    <a:lstStyle/>
                    <a:p>
                      <a:r>
                        <a:rPr lang="en-US" sz="1800" b="1" dirty="0" smtClean="0"/>
                        <a:t>Bulwark </a:t>
                      </a:r>
                      <a:endParaRPr lang="el-GR" sz="1800" b="1" dirty="0"/>
                    </a:p>
                  </a:txBody>
                  <a:tcPr marL="87819" marR="87819" marT="45700" marB="45700"/>
                </a:tc>
                <a:tc>
                  <a:txBody>
                    <a:bodyPr/>
                    <a:lstStyle/>
                    <a:p>
                      <a:r>
                        <a:rPr lang="en-US" sz="1800" dirty="0" smtClean="0"/>
                        <a:t>3825</a:t>
                      </a:r>
                      <a:endParaRPr lang="el-GR" sz="1800" dirty="0"/>
                    </a:p>
                  </a:txBody>
                  <a:tcPr marL="87819" marR="87819" marT="45700" marB="45700"/>
                </a:tc>
                <a:tc>
                  <a:txBody>
                    <a:bodyPr/>
                    <a:lstStyle/>
                    <a:p>
                      <a:r>
                        <a:rPr lang="en-US" sz="1800" dirty="0" smtClean="0"/>
                        <a:t>3775</a:t>
                      </a:r>
                      <a:endParaRPr lang="el-GR" sz="1800" dirty="0"/>
                    </a:p>
                  </a:txBody>
                  <a:tcPr marL="87819" marR="87819" marT="45700" marB="45700"/>
                </a:tc>
                <a:tc>
                  <a:txBody>
                    <a:bodyPr/>
                    <a:lstStyle/>
                    <a:p>
                      <a:r>
                        <a:rPr lang="en-US" sz="1800" dirty="0" smtClean="0"/>
                        <a:t>3750</a:t>
                      </a:r>
                      <a:endParaRPr lang="el-GR" sz="1800" dirty="0"/>
                    </a:p>
                  </a:txBody>
                  <a:tcPr marL="87819" marR="87819" marT="45700" marB="45700"/>
                </a:tc>
                <a:tc>
                  <a:txBody>
                    <a:bodyPr/>
                    <a:lstStyle/>
                    <a:p>
                      <a:r>
                        <a:rPr lang="en-US" sz="1800" dirty="0" smtClean="0"/>
                        <a:t>3725</a:t>
                      </a:r>
                      <a:endParaRPr lang="el-GR" sz="1800" dirty="0"/>
                    </a:p>
                  </a:txBody>
                  <a:tcPr marL="87819" marR="87819" marT="45700" marB="45700"/>
                </a:tc>
                <a:tc>
                  <a:txBody>
                    <a:bodyPr/>
                    <a:lstStyle/>
                    <a:p>
                      <a:r>
                        <a:rPr lang="en-US" sz="1800" dirty="0" smtClean="0"/>
                        <a:t>3725</a:t>
                      </a:r>
                      <a:endParaRPr lang="el-GR" sz="1800" dirty="0"/>
                    </a:p>
                  </a:txBody>
                  <a:tcPr marL="87819" marR="87819" marT="45700" marB="45700"/>
                </a:tc>
                <a:tc>
                  <a:txBody>
                    <a:bodyPr/>
                    <a:lstStyle/>
                    <a:p>
                      <a:r>
                        <a:rPr lang="en-US" sz="1800" dirty="0" smtClean="0"/>
                        <a:t>3750</a:t>
                      </a:r>
                      <a:endParaRPr lang="el-GR" sz="1800" dirty="0"/>
                    </a:p>
                  </a:txBody>
                  <a:tcPr marL="87819" marR="87819" marT="45700" marB="45700"/>
                </a:tc>
                <a:tc>
                  <a:txBody>
                    <a:bodyPr/>
                    <a:lstStyle/>
                    <a:p>
                      <a:r>
                        <a:rPr lang="en-US" sz="1800" dirty="0" smtClean="0"/>
                        <a:t>4050</a:t>
                      </a:r>
                      <a:endParaRPr lang="el-GR" sz="1800" dirty="0"/>
                    </a:p>
                  </a:txBody>
                  <a:tcPr marL="87819" marR="87819" marT="45700" marB="45700"/>
                </a:tc>
                <a:tc>
                  <a:txBody>
                    <a:bodyPr/>
                    <a:lstStyle/>
                    <a:p>
                      <a:r>
                        <a:rPr lang="en-US" sz="1800" dirty="0" smtClean="0"/>
                        <a:t>4150</a:t>
                      </a:r>
                      <a:endParaRPr lang="el-GR" sz="1800" dirty="0"/>
                    </a:p>
                  </a:txBody>
                  <a:tcPr marL="87819" marR="87819" marT="45700" marB="45700"/>
                </a:tc>
                <a:tc>
                  <a:txBody>
                    <a:bodyPr/>
                    <a:lstStyle/>
                    <a:p>
                      <a:r>
                        <a:rPr lang="en-US" sz="1800" dirty="0" smtClean="0"/>
                        <a:t>4250</a:t>
                      </a:r>
                      <a:endParaRPr lang="el-GR" sz="1800" dirty="0"/>
                    </a:p>
                  </a:txBody>
                  <a:tcPr marL="87819" marR="87819" marT="45700" marB="45700"/>
                </a:tc>
                <a:tc>
                  <a:txBody>
                    <a:bodyPr/>
                    <a:lstStyle/>
                    <a:p>
                      <a:r>
                        <a:rPr lang="en-US" sz="1800" dirty="0" smtClean="0"/>
                        <a:t>4400</a:t>
                      </a:r>
                      <a:endParaRPr lang="el-GR" sz="1800" dirty="0"/>
                    </a:p>
                  </a:txBody>
                  <a:tcPr marL="87819" marR="87819" marT="45700" marB="45700"/>
                </a:tc>
                <a:tc>
                  <a:txBody>
                    <a:bodyPr/>
                    <a:lstStyle/>
                    <a:p>
                      <a:r>
                        <a:rPr lang="en-US" sz="1800" dirty="0" smtClean="0"/>
                        <a:t>4550</a:t>
                      </a:r>
                      <a:endParaRPr lang="el-GR" sz="1800" dirty="0"/>
                    </a:p>
                  </a:txBody>
                  <a:tcPr marL="87819" marR="87819" marT="45700" marB="45700"/>
                </a:tc>
              </a:tr>
              <a:tr h="370681">
                <a:tc>
                  <a:txBody>
                    <a:bodyPr/>
                    <a:lstStyle/>
                    <a:p>
                      <a:r>
                        <a:rPr lang="en-US" sz="1800" b="1" dirty="0" smtClean="0"/>
                        <a:t>Deck</a:t>
                      </a:r>
                      <a:endParaRPr lang="el-GR" sz="1800" b="1" dirty="0"/>
                    </a:p>
                  </a:txBody>
                  <a:tcPr marL="87819" marR="87819" marT="45700" marB="45700"/>
                </a:tc>
                <a:tc>
                  <a:txBody>
                    <a:bodyPr/>
                    <a:lstStyle/>
                    <a:p>
                      <a:r>
                        <a:rPr lang="en-US" sz="1800" dirty="0" smtClean="0"/>
                        <a:t>3150</a:t>
                      </a:r>
                      <a:endParaRPr lang="el-GR" sz="1800" dirty="0"/>
                    </a:p>
                  </a:txBody>
                  <a:tcPr marL="87819" marR="87819" marT="45700" marB="45700"/>
                </a:tc>
                <a:tc>
                  <a:txBody>
                    <a:bodyPr/>
                    <a:lstStyle/>
                    <a:p>
                      <a:r>
                        <a:rPr lang="en-US" sz="1800" dirty="0" smtClean="0"/>
                        <a:t>3100</a:t>
                      </a:r>
                      <a:endParaRPr lang="el-GR" sz="1800" dirty="0"/>
                    </a:p>
                  </a:txBody>
                  <a:tcPr marL="87819" marR="87819" marT="45700" marB="45700"/>
                </a:tc>
                <a:tc>
                  <a:txBody>
                    <a:bodyPr/>
                    <a:lstStyle/>
                    <a:p>
                      <a:r>
                        <a:rPr lang="en-US" sz="1800" dirty="0" smtClean="0"/>
                        <a:t>3050</a:t>
                      </a:r>
                      <a:endParaRPr lang="el-GR" sz="1800" dirty="0"/>
                    </a:p>
                  </a:txBody>
                  <a:tcPr marL="87819" marR="87819" marT="45700" marB="45700"/>
                </a:tc>
                <a:tc>
                  <a:txBody>
                    <a:bodyPr/>
                    <a:lstStyle/>
                    <a:p>
                      <a:r>
                        <a:rPr lang="en-US" sz="1800" dirty="0" smtClean="0"/>
                        <a:t>3050</a:t>
                      </a:r>
                      <a:endParaRPr lang="el-GR" sz="1800" dirty="0"/>
                    </a:p>
                  </a:txBody>
                  <a:tcPr marL="87819" marR="87819" marT="45700" marB="45700"/>
                </a:tc>
                <a:tc>
                  <a:txBody>
                    <a:bodyPr/>
                    <a:lstStyle/>
                    <a:p>
                      <a:r>
                        <a:rPr lang="en-US" sz="1800" dirty="0" smtClean="0"/>
                        <a:t>3050</a:t>
                      </a:r>
                      <a:endParaRPr lang="el-GR" sz="1800" dirty="0"/>
                    </a:p>
                  </a:txBody>
                  <a:tcPr marL="87819" marR="87819" marT="45700" marB="45700"/>
                </a:tc>
                <a:tc>
                  <a:txBody>
                    <a:bodyPr/>
                    <a:lstStyle/>
                    <a:p>
                      <a:r>
                        <a:rPr lang="en-US" sz="1800" dirty="0" smtClean="0"/>
                        <a:t>3075</a:t>
                      </a:r>
                      <a:endParaRPr lang="el-GR" sz="1800" dirty="0"/>
                    </a:p>
                  </a:txBody>
                  <a:tcPr marL="87819" marR="87819" marT="45700" marB="45700"/>
                </a:tc>
                <a:tc>
                  <a:txBody>
                    <a:bodyPr/>
                    <a:lstStyle/>
                    <a:p>
                      <a:r>
                        <a:rPr lang="en-US" sz="1800" dirty="0" smtClean="0"/>
                        <a:t>3100</a:t>
                      </a:r>
                      <a:endParaRPr lang="el-GR" sz="1800" dirty="0"/>
                    </a:p>
                  </a:txBody>
                  <a:tcPr marL="87819" marR="87819" marT="45700" marB="45700"/>
                </a:tc>
                <a:tc>
                  <a:txBody>
                    <a:bodyPr/>
                    <a:lstStyle/>
                    <a:p>
                      <a:r>
                        <a:rPr lang="en-US" sz="1800" dirty="0" smtClean="0"/>
                        <a:t>3175</a:t>
                      </a:r>
                      <a:endParaRPr lang="el-GR" sz="1800" dirty="0"/>
                    </a:p>
                  </a:txBody>
                  <a:tcPr marL="87819" marR="87819" marT="45700" marB="45700"/>
                </a:tc>
                <a:tc>
                  <a:txBody>
                    <a:bodyPr/>
                    <a:lstStyle/>
                    <a:p>
                      <a:r>
                        <a:rPr lang="en-US" sz="1800" dirty="0" smtClean="0"/>
                        <a:t>3250</a:t>
                      </a:r>
                      <a:endParaRPr lang="el-GR" sz="1800" dirty="0"/>
                    </a:p>
                  </a:txBody>
                  <a:tcPr marL="87819" marR="87819" marT="45700" marB="45700"/>
                </a:tc>
                <a:tc>
                  <a:txBody>
                    <a:bodyPr/>
                    <a:lstStyle/>
                    <a:p>
                      <a:r>
                        <a:rPr lang="en-US" sz="1800" dirty="0" smtClean="0"/>
                        <a:t>3350</a:t>
                      </a:r>
                      <a:endParaRPr lang="el-GR" sz="1800" dirty="0"/>
                    </a:p>
                  </a:txBody>
                  <a:tcPr marL="87819" marR="87819" marT="45700" marB="45700"/>
                </a:tc>
                <a:tc>
                  <a:txBody>
                    <a:bodyPr/>
                    <a:lstStyle/>
                    <a:p>
                      <a:r>
                        <a:rPr lang="en-US" sz="1800" dirty="0" smtClean="0"/>
                        <a:t>3450</a:t>
                      </a:r>
                      <a:endParaRPr lang="el-GR" sz="1800" dirty="0"/>
                    </a:p>
                  </a:txBody>
                  <a:tcPr marL="87819" marR="87819" marT="45700" marB="45700"/>
                </a:tc>
              </a:tr>
              <a:tr h="370681">
                <a:tc>
                  <a:txBody>
                    <a:bodyPr/>
                    <a:lstStyle/>
                    <a:p>
                      <a:r>
                        <a:rPr lang="en-US" sz="1800" b="1" dirty="0" smtClean="0"/>
                        <a:t>V1</a:t>
                      </a:r>
                      <a:endParaRPr lang="el-GR" sz="1800" b="1" dirty="0"/>
                    </a:p>
                  </a:txBody>
                  <a:tcPr marL="87819" marR="87819" marT="45700" marB="45700"/>
                </a:tc>
                <a:tc>
                  <a:txBody>
                    <a:bodyPr/>
                    <a:lstStyle/>
                    <a:p>
                      <a:r>
                        <a:rPr lang="en-US" sz="1800" dirty="0" smtClean="0"/>
                        <a:t>2100</a:t>
                      </a:r>
                      <a:endParaRPr lang="el-GR" sz="1800" dirty="0"/>
                    </a:p>
                  </a:txBody>
                  <a:tcPr marL="87819" marR="87819" marT="45700" marB="45700"/>
                </a:tc>
                <a:tc>
                  <a:txBody>
                    <a:bodyPr/>
                    <a:lstStyle/>
                    <a:p>
                      <a:r>
                        <a:rPr lang="en-US" sz="1800" dirty="0" smtClean="0"/>
                        <a:t>1150</a:t>
                      </a:r>
                      <a:endParaRPr lang="el-GR" sz="1800" dirty="0"/>
                    </a:p>
                  </a:txBody>
                  <a:tcPr marL="87819" marR="87819" marT="45700" marB="45700"/>
                </a:tc>
                <a:tc>
                  <a:txBody>
                    <a:bodyPr/>
                    <a:lstStyle/>
                    <a:p>
                      <a:r>
                        <a:rPr lang="en-US" sz="1800" dirty="0" smtClean="0"/>
                        <a:t>450</a:t>
                      </a:r>
                      <a:endParaRPr lang="el-GR" sz="1800" dirty="0"/>
                    </a:p>
                  </a:txBody>
                  <a:tcPr marL="87819" marR="87819" marT="45700" marB="45700"/>
                </a:tc>
                <a:tc>
                  <a:txBody>
                    <a:bodyPr/>
                    <a:lstStyle/>
                    <a:p>
                      <a:r>
                        <a:rPr lang="en-US" sz="1800" dirty="0" smtClean="0"/>
                        <a:t>200</a:t>
                      </a:r>
                      <a:endParaRPr lang="el-GR" sz="1800" dirty="0"/>
                    </a:p>
                  </a:txBody>
                  <a:tcPr marL="87819" marR="87819" marT="45700" marB="45700"/>
                </a:tc>
                <a:tc>
                  <a:txBody>
                    <a:bodyPr/>
                    <a:lstStyle/>
                    <a:p>
                      <a:r>
                        <a:rPr lang="en-US" sz="1800" dirty="0" smtClean="0"/>
                        <a:t>175</a:t>
                      </a:r>
                      <a:endParaRPr lang="el-GR" sz="1800" dirty="0"/>
                    </a:p>
                  </a:txBody>
                  <a:tcPr marL="87819" marR="87819" marT="45700" marB="45700"/>
                </a:tc>
                <a:tc>
                  <a:txBody>
                    <a:bodyPr/>
                    <a:lstStyle/>
                    <a:p>
                      <a:r>
                        <a:rPr lang="en-US" sz="1800" dirty="0" smtClean="0"/>
                        <a:t>175</a:t>
                      </a:r>
                      <a:endParaRPr lang="el-GR" sz="1800" dirty="0"/>
                    </a:p>
                  </a:txBody>
                  <a:tcPr marL="87819" marR="87819" marT="45700" marB="45700"/>
                </a:tc>
                <a:tc>
                  <a:txBody>
                    <a:bodyPr/>
                    <a:lstStyle/>
                    <a:p>
                      <a:r>
                        <a:rPr lang="en-US" sz="1800" dirty="0" smtClean="0"/>
                        <a:t>175</a:t>
                      </a:r>
                      <a:endParaRPr lang="el-GR" sz="1800" dirty="0"/>
                    </a:p>
                  </a:txBody>
                  <a:tcPr marL="87819" marR="87819" marT="45700" marB="45700"/>
                </a:tc>
                <a:tc>
                  <a:txBody>
                    <a:bodyPr/>
                    <a:lstStyle/>
                    <a:p>
                      <a:r>
                        <a:rPr lang="en-US" sz="1800" dirty="0" smtClean="0"/>
                        <a:t>250</a:t>
                      </a:r>
                      <a:endParaRPr lang="el-GR" sz="1800" dirty="0"/>
                    </a:p>
                  </a:txBody>
                  <a:tcPr marL="87819" marR="87819" marT="45700" marB="45700"/>
                </a:tc>
                <a:tc>
                  <a:txBody>
                    <a:bodyPr/>
                    <a:lstStyle/>
                    <a:p>
                      <a:r>
                        <a:rPr lang="en-US" sz="1800" dirty="0" smtClean="0"/>
                        <a:t>650</a:t>
                      </a:r>
                      <a:endParaRPr lang="el-GR" sz="1800" dirty="0"/>
                    </a:p>
                  </a:txBody>
                  <a:tcPr marL="87819" marR="87819" marT="45700" marB="45700"/>
                </a:tc>
                <a:tc>
                  <a:txBody>
                    <a:bodyPr/>
                    <a:lstStyle/>
                    <a:p>
                      <a:r>
                        <a:rPr lang="en-US" sz="1800" dirty="0" smtClean="0"/>
                        <a:t>1750</a:t>
                      </a:r>
                      <a:endParaRPr lang="el-GR" sz="1800" dirty="0"/>
                    </a:p>
                  </a:txBody>
                  <a:tcPr marL="87819" marR="87819" marT="45700" marB="45700"/>
                </a:tc>
                <a:tc>
                  <a:txBody>
                    <a:bodyPr/>
                    <a:lstStyle/>
                    <a:p>
                      <a:r>
                        <a:rPr lang="en-US" sz="1800" dirty="0" smtClean="0"/>
                        <a:t>3450</a:t>
                      </a:r>
                      <a:endParaRPr lang="el-GR" sz="1800" dirty="0"/>
                    </a:p>
                  </a:txBody>
                  <a:tcPr marL="87819" marR="87819" marT="45700" marB="45700"/>
                </a:tc>
              </a:tr>
              <a:tr h="370681">
                <a:tc>
                  <a:txBody>
                    <a:bodyPr/>
                    <a:lstStyle/>
                    <a:p>
                      <a:r>
                        <a:rPr lang="en-US" sz="1800" b="1" dirty="0" smtClean="0"/>
                        <a:t>V2</a:t>
                      </a:r>
                      <a:endParaRPr lang="el-GR" sz="1800" b="1" dirty="0"/>
                    </a:p>
                  </a:txBody>
                  <a:tcPr marL="87819" marR="87819" marT="45700" marB="45700"/>
                </a:tc>
                <a:tc>
                  <a:txBody>
                    <a:bodyPr/>
                    <a:lstStyle/>
                    <a:p>
                      <a:r>
                        <a:rPr lang="en-US" sz="1800" dirty="0" smtClean="0"/>
                        <a:t>0</a:t>
                      </a:r>
                      <a:endParaRPr lang="el-GR" sz="1800" dirty="0"/>
                    </a:p>
                  </a:txBody>
                  <a:tcPr marL="87819" marR="87819" marT="45700" marB="45700"/>
                </a:tc>
                <a:tc>
                  <a:txBody>
                    <a:bodyPr/>
                    <a:lstStyle/>
                    <a:p>
                      <a:r>
                        <a:rPr lang="en-US" sz="1800" dirty="0" smtClean="0"/>
                        <a:t>1950</a:t>
                      </a:r>
                      <a:endParaRPr lang="el-GR" sz="1800" dirty="0"/>
                    </a:p>
                  </a:txBody>
                  <a:tcPr marL="87819" marR="87819" marT="45700" marB="45700"/>
                </a:tc>
                <a:tc>
                  <a:txBody>
                    <a:bodyPr/>
                    <a:lstStyle/>
                    <a:p>
                      <a:r>
                        <a:rPr lang="en-US" sz="1800" dirty="0" smtClean="0"/>
                        <a:t>1200</a:t>
                      </a:r>
                      <a:endParaRPr lang="el-GR" sz="1800" dirty="0"/>
                    </a:p>
                  </a:txBody>
                  <a:tcPr marL="87819" marR="87819" marT="45700" marB="45700"/>
                </a:tc>
                <a:tc>
                  <a:txBody>
                    <a:bodyPr/>
                    <a:lstStyle/>
                    <a:p>
                      <a:r>
                        <a:rPr lang="en-US" sz="1800" dirty="0" smtClean="0"/>
                        <a:t>775</a:t>
                      </a:r>
                      <a:endParaRPr lang="el-GR" sz="1800" dirty="0"/>
                    </a:p>
                  </a:txBody>
                  <a:tcPr marL="87819" marR="87819" marT="45700" marB="45700"/>
                </a:tc>
                <a:tc>
                  <a:txBody>
                    <a:bodyPr/>
                    <a:lstStyle/>
                    <a:p>
                      <a:r>
                        <a:rPr lang="en-US" sz="1800" dirty="0" smtClean="0"/>
                        <a:t>600</a:t>
                      </a:r>
                      <a:endParaRPr lang="el-GR" sz="1800" dirty="0"/>
                    </a:p>
                  </a:txBody>
                  <a:tcPr marL="87819" marR="87819" marT="45700" marB="45700"/>
                </a:tc>
                <a:tc>
                  <a:txBody>
                    <a:bodyPr/>
                    <a:lstStyle/>
                    <a:p>
                      <a:r>
                        <a:rPr lang="en-US" sz="1800" dirty="0" smtClean="0"/>
                        <a:t>575</a:t>
                      </a:r>
                      <a:endParaRPr lang="el-GR" sz="1800" dirty="0"/>
                    </a:p>
                  </a:txBody>
                  <a:tcPr marL="87819" marR="87819" marT="45700" marB="45700"/>
                </a:tc>
                <a:tc>
                  <a:txBody>
                    <a:bodyPr/>
                    <a:lstStyle/>
                    <a:p>
                      <a:r>
                        <a:rPr lang="en-US" sz="1800" dirty="0" smtClean="0"/>
                        <a:t>700</a:t>
                      </a:r>
                      <a:endParaRPr lang="el-GR" sz="1800" dirty="0"/>
                    </a:p>
                  </a:txBody>
                  <a:tcPr marL="87819" marR="87819" marT="45700" marB="45700"/>
                </a:tc>
                <a:tc>
                  <a:txBody>
                    <a:bodyPr/>
                    <a:lstStyle/>
                    <a:p>
                      <a:r>
                        <a:rPr lang="en-US" sz="1800" dirty="0" smtClean="0"/>
                        <a:t>1400</a:t>
                      </a:r>
                      <a:endParaRPr lang="el-GR" sz="1800" dirty="0"/>
                    </a:p>
                  </a:txBody>
                  <a:tcPr marL="87819" marR="87819" marT="45700" marB="45700"/>
                </a:tc>
                <a:tc>
                  <a:txBody>
                    <a:bodyPr/>
                    <a:lstStyle/>
                    <a:p>
                      <a:r>
                        <a:rPr lang="en-US" sz="1800" dirty="0" smtClean="0"/>
                        <a:t>2750</a:t>
                      </a:r>
                      <a:endParaRPr lang="el-GR" sz="1800" dirty="0"/>
                    </a:p>
                  </a:txBody>
                  <a:tcPr marL="87819" marR="87819" marT="45700" marB="45700"/>
                </a:tc>
                <a:tc>
                  <a:txBody>
                    <a:bodyPr/>
                    <a:lstStyle/>
                    <a:p>
                      <a:r>
                        <a:rPr lang="en-US" sz="1800" dirty="0" smtClean="0"/>
                        <a:t>4150</a:t>
                      </a:r>
                      <a:endParaRPr lang="el-GR" sz="1800" dirty="0"/>
                    </a:p>
                  </a:txBody>
                  <a:tcPr marL="87819" marR="87819" marT="45700" marB="45700"/>
                </a:tc>
                <a:tc>
                  <a:txBody>
                    <a:bodyPr/>
                    <a:lstStyle/>
                    <a:p>
                      <a:r>
                        <a:rPr lang="en-US" sz="1800" dirty="0" smtClean="0"/>
                        <a:t>0</a:t>
                      </a:r>
                      <a:endParaRPr lang="el-GR" sz="1800" dirty="0"/>
                    </a:p>
                  </a:txBody>
                  <a:tcPr marL="87819" marR="87819" marT="45700" marB="45700"/>
                </a:tc>
              </a:tr>
              <a:tr h="370681">
                <a:tc>
                  <a:txBody>
                    <a:bodyPr/>
                    <a:lstStyle/>
                    <a:p>
                      <a:r>
                        <a:rPr lang="en-US" sz="1800" b="1" dirty="0" smtClean="0"/>
                        <a:t>At CL*</a:t>
                      </a:r>
                      <a:endParaRPr lang="el-GR" sz="1800" b="1" dirty="0"/>
                    </a:p>
                  </a:txBody>
                  <a:tcPr marL="87819" marR="87819" marT="45700" marB="45700"/>
                </a:tc>
                <a:tc>
                  <a:txBody>
                    <a:bodyPr/>
                    <a:lstStyle/>
                    <a:p>
                      <a:r>
                        <a:rPr lang="en-US" sz="1800" dirty="0" smtClean="0"/>
                        <a:t>1925</a:t>
                      </a:r>
                      <a:endParaRPr lang="el-GR" sz="1800" dirty="0"/>
                    </a:p>
                  </a:txBody>
                  <a:tcPr marL="87819" marR="87819" marT="45700" marB="45700"/>
                </a:tc>
                <a:tc>
                  <a:txBody>
                    <a:bodyPr/>
                    <a:lstStyle/>
                    <a:p>
                      <a:r>
                        <a:rPr lang="en-US" sz="1800" dirty="0" smtClean="0"/>
                        <a:t>950</a:t>
                      </a:r>
                      <a:endParaRPr lang="el-GR" sz="1800" dirty="0"/>
                    </a:p>
                  </a:txBody>
                  <a:tcPr marL="87819" marR="87819" marT="45700" marB="45700"/>
                </a:tc>
                <a:tc>
                  <a:txBody>
                    <a:bodyPr/>
                    <a:lstStyle/>
                    <a:p>
                      <a:r>
                        <a:rPr lang="en-US" sz="1800" dirty="0" smtClean="0"/>
                        <a:t>230</a:t>
                      </a:r>
                      <a:endParaRPr lang="el-GR" sz="1800" dirty="0"/>
                    </a:p>
                  </a:txBody>
                  <a:tcPr marL="87819" marR="87819" marT="45700" marB="45700"/>
                </a:tc>
                <a:tc>
                  <a:txBody>
                    <a:bodyPr/>
                    <a:lstStyle/>
                    <a:p>
                      <a:r>
                        <a:rPr lang="en-US" sz="1800" dirty="0" smtClean="0"/>
                        <a:t>0</a:t>
                      </a:r>
                      <a:endParaRPr lang="el-GR" sz="1800" dirty="0"/>
                    </a:p>
                  </a:txBody>
                  <a:tcPr marL="87819" marR="87819" marT="45700" marB="45700"/>
                </a:tc>
                <a:tc>
                  <a:txBody>
                    <a:bodyPr/>
                    <a:lstStyle/>
                    <a:p>
                      <a:r>
                        <a:rPr lang="en-US" sz="1800" dirty="0" smtClean="0"/>
                        <a:t>0</a:t>
                      </a:r>
                      <a:endParaRPr lang="el-GR" sz="1800" dirty="0"/>
                    </a:p>
                  </a:txBody>
                  <a:tcPr marL="87819" marR="87819" marT="45700" marB="45700"/>
                </a:tc>
                <a:tc>
                  <a:txBody>
                    <a:bodyPr/>
                    <a:lstStyle/>
                    <a:p>
                      <a:r>
                        <a:rPr lang="en-US" sz="1800" dirty="0" smtClean="0"/>
                        <a:t>0</a:t>
                      </a:r>
                      <a:endParaRPr lang="el-GR" sz="1800" dirty="0"/>
                    </a:p>
                  </a:txBody>
                  <a:tcPr marL="87819" marR="87819" marT="45700" marB="45700"/>
                </a:tc>
                <a:tc>
                  <a:txBody>
                    <a:bodyPr/>
                    <a:lstStyle/>
                    <a:p>
                      <a:r>
                        <a:rPr lang="en-US" sz="1800" dirty="0" smtClean="0"/>
                        <a:t>0</a:t>
                      </a:r>
                      <a:endParaRPr lang="el-GR" sz="1800" dirty="0"/>
                    </a:p>
                  </a:txBody>
                  <a:tcPr marL="87819" marR="87819" marT="45700" marB="45700"/>
                </a:tc>
                <a:tc>
                  <a:txBody>
                    <a:bodyPr/>
                    <a:lstStyle/>
                    <a:p>
                      <a:r>
                        <a:rPr lang="en-US" sz="1800" dirty="0" smtClean="0"/>
                        <a:t>0</a:t>
                      </a:r>
                      <a:endParaRPr lang="el-GR" sz="1800" dirty="0"/>
                    </a:p>
                  </a:txBody>
                  <a:tcPr marL="87819" marR="87819" marT="45700" marB="45700"/>
                </a:tc>
                <a:tc>
                  <a:txBody>
                    <a:bodyPr/>
                    <a:lstStyle/>
                    <a:p>
                      <a:r>
                        <a:rPr lang="en-US" sz="1800" dirty="0" smtClean="0"/>
                        <a:t>0</a:t>
                      </a:r>
                      <a:endParaRPr lang="el-GR" sz="1800" dirty="0"/>
                    </a:p>
                  </a:txBody>
                  <a:tcPr marL="87819" marR="87819" marT="45700" marB="45700"/>
                </a:tc>
                <a:tc>
                  <a:txBody>
                    <a:bodyPr/>
                    <a:lstStyle/>
                    <a:p>
                      <a:r>
                        <a:rPr lang="en-US" sz="1800" dirty="0" smtClean="0"/>
                        <a:t>250</a:t>
                      </a:r>
                      <a:endParaRPr lang="el-GR" sz="1800" dirty="0"/>
                    </a:p>
                  </a:txBody>
                  <a:tcPr marL="87819" marR="87819" marT="45700" marB="45700"/>
                </a:tc>
                <a:tc>
                  <a:txBody>
                    <a:bodyPr/>
                    <a:lstStyle/>
                    <a:p>
                      <a:r>
                        <a:rPr lang="en-US" sz="1800" dirty="0" smtClean="0"/>
                        <a:t>2000</a:t>
                      </a:r>
                      <a:endParaRPr lang="el-GR" sz="1800" dirty="0"/>
                    </a:p>
                  </a:txBody>
                  <a:tcPr marL="87819" marR="87819" marT="45700" marB="45700"/>
                </a:tc>
              </a:tr>
            </a:tbl>
          </a:graphicData>
        </a:graphic>
      </p:graphicFrame>
      <p:sp>
        <p:nvSpPr>
          <p:cNvPr id="23647"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fld id="{6B9F567D-0C7C-48A5-9AF4-69B0DC8398FF}" type="slidenum">
              <a:rPr lang="el-GR" altLang="el-GR"/>
              <a:pPr/>
              <a:t>8</a:t>
            </a:fld>
            <a:endParaRPr lang="el-GR" altLang="el-GR"/>
          </a:p>
        </p:txBody>
      </p:sp>
      <p:sp>
        <p:nvSpPr>
          <p:cNvPr id="7" name="TextBox 6"/>
          <p:cNvSpPr txBox="1"/>
          <p:nvPr/>
        </p:nvSpPr>
        <p:spPr>
          <a:xfrm>
            <a:off x="-1984" y="3860800"/>
            <a:ext cx="1368425" cy="431800"/>
          </a:xfrm>
          <a:prstGeom prst="rect">
            <a:avLst/>
          </a:prstGeom>
          <a:noFill/>
        </p:spPr>
        <p:txBody>
          <a:bodyPr>
            <a:spAutoFit/>
          </a:bodyPr>
          <a:lstStyle/>
          <a:p>
            <a:pPr>
              <a:defRPr/>
            </a:pPr>
            <a:r>
              <a:rPr lang="en-US" sz="2200" dirty="0">
                <a:latin typeface="+mn-lt"/>
                <a:cs typeface="+mn-cs"/>
              </a:rPr>
              <a:t>* (</a:t>
            </a:r>
            <a:r>
              <a:rPr lang="el-GR" sz="2200" dirty="0">
                <a:latin typeface="+mn-lt"/>
                <a:cs typeface="+mn-cs"/>
              </a:rPr>
              <a:t>από </a:t>
            </a:r>
            <a:r>
              <a:rPr lang="en-US" sz="2200" b="1" dirty="0">
                <a:latin typeface="+mn-lt"/>
                <a:cs typeface="+mn-cs"/>
              </a:rPr>
              <a:t>BL</a:t>
            </a:r>
            <a:r>
              <a:rPr lang="en-US" sz="2200" dirty="0">
                <a:latin typeface="+mn-lt"/>
                <a:cs typeface="+mn-cs"/>
              </a:rPr>
              <a:t>)</a:t>
            </a:r>
            <a:endParaRPr lang="el-GR" sz="2200" dirty="0">
              <a:latin typeface="+mn-lt"/>
              <a:cs typeface="+mn-cs"/>
            </a:endParaRPr>
          </a:p>
        </p:txBody>
      </p:sp>
      <p:sp>
        <p:nvSpPr>
          <p:cNvPr id="8" name="TextBox 7"/>
          <p:cNvSpPr txBox="1"/>
          <p:nvPr/>
        </p:nvSpPr>
        <p:spPr>
          <a:xfrm>
            <a:off x="117475" y="4437112"/>
            <a:ext cx="8929688" cy="769938"/>
          </a:xfrm>
          <a:prstGeom prst="rect">
            <a:avLst/>
          </a:prstGeom>
          <a:noFill/>
        </p:spPr>
        <p:txBody>
          <a:bodyPr>
            <a:spAutoFit/>
          </a:bodyPr>
          <a:lstStyle/>
          <a:p>
            <a:pPr algn="ctr">
              <a:defRPr/>
            </a:pPr>
            <a:r>
              <a:rPr lang="el-GR" sz="2200" dirty="0">
                <a:latin typeface="+mn-lt"/>
                <a:cs typeface="+mn-cs"/>
              </a:rPr>
              <a:t>ΣΗΜΕΙΩΣΗ</a:t>
            </a:r>
            <a:r>
              <a:rPr lang="en-US" sz="2200" dirty="0">
                <a:latin typeface="+mn-lt"/>
                <a:cs typeface="+mn-cs"/>
              </a:rPr>
              <a:t>: </a:t>
            </a:r>
            <a:endParaRPr lang="el-GR" sz="2200" dirty="0">
              <a:latin typeface="+mn-lt"/>
              <a:cs typeface="+mn-cs"/>
            </a:endParaRPr>
          </a:p>
          <a:p>
            <a:pPr>
              <a:defRPr/>
            </a:pPr>
            <a:r>
              <a:rPr lang="el-GR" sz="2200" dirty="0">
                <a:latin typeface="+mn-lt"/>
                <a:cs typeface="+mn-cs"/>
              </a:rPr>
              <a:t>Ο</a:t>
            </a:r>
            <a:r>
              <a:rPr lang="el-GR" sz="2200" dirty="0">
                <a:latin typeface="+mn-lt"/>
                <a:cs typeface="+mn-cs"/>
              </a:rPr>
              <a:t>ι τιμές είναι σε </a:t>
            </a:r>
            <a:r>
              <a:rPr lang="en-US" sz="2200" dirty="0">
                <a:latin typeface="+mn-lt"/>
                <a:cs typeface="+mn-cs"/>
              </a:rPr>
              <a:t>mm </a:t>
            </a:r>
            <a:r>
              <a:rPr lang="el-GR" sz="2200" dirty="0">
                <a:latin typeface="+mn-lt"/>
                <a:cs typeface="+mn-cs"/>
              </a:rPr>
              <a:t>και μεταφέρονται στο σχέδιο στην ανάλογη κλίμακα</a:t>
            </a:r>
            <a:endParaRPr lang="el-GR" sz="2200" dirty="0">
              <a:latin typeface="+mn-lt"/>
              <a:cs typeface="+mn-cs"/>
            </a:endParaRPr>
          </a:p>
        </p:txBody>
      </p:sp>
    </p:spTree>
    <p:extLst>
      <p:ext uri="{BB962C8B-B14F-4D97-AF65-F5344CB8AC3E}">
        <p14:creationId xmlns:p14="http://schemas.microsoft.com/office/powerpoint/2010/main" val="42417550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17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16</TotalTime>
  <Words>1177</Words>
  <Application>Microsoft Office PowerPoint</Application>
  <PresentationFormat>Προβολή στην οθόνη (4:3)</PresentationFormat>
  <Paragraphs>304</Paragraphs>
  <Slides>24</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24</vt:i4>
      </vt:variant>
    </vt:vector>
  </HeadingPairs>
  <TitlesOfParts>
    <vt:vector size="26" baseType="lpstr">
      <vt:lpstr>template</vt:lpstr>
      <vt:lpstr>OC_template_updated</vt:lpstr>
      <vt:lpstr>Ναυπηγικό σχέδιο και αρχές casd (Ε) </vt:lpstr>
      <vt:lpstr>Εξοπλισμός εργαστηρίου και υλικά άσκησης</vt:lpstr>
      <vt:lpstr>Οδηγίες 1/2</vt:lpstr>
      <vt:lpstr>Οδηγίες 2/2</vt:lpstr>
      <vt:lpstr>Παράδειγμα μετρήσεων στην Κλίμακα 1:50</vt:lpstr>
      <vt:lpstr>Κύρια Χαρακτηριστικά 1/2</vt:lpstr>
      <vt:lpstr>Κύρια Χαρακτηριστικά 2/2</vt:lpstr>
      <vt:lpstr>Half Breadths (Ημιπλάτη)</vt:lpstr>
      <vt:lpstr>Heights Above Base Line</vt:lpstr>
      <vt:lpstr>Επίπεδο εγκάρσιων τομών </vt:lpstr>
      <vt:lpstr>Πρωραία περιοχή  διάμηκες επίπεδο</vt:lpstr>
      <vt:lpstr>Πρυμναία  περιοχή  διάμηκες επίπεδο </vt:lpstr>
      <vt:lpstr>Μεσαία περιοχή  διάμηκες επίπεδο </vt:lpstr>
      <vt:lpstr>Πρωραία περιοχή  οριζόντιο επίπεδο (επίπεδο ισάλων)</vt:lpstr>
      <vt:lpstr>Πρυμναία περιοχή  οριζόντιο επίπεδο (επίπεδο ισάλων)</vt:lpstr>
      <vt:lpstr>Σχέδιο ναυπηγικών γραμμών</vt:lpstr>
      <vt:lpstr>Τυπικό Παράδειγμα Υπομνήματος</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Ναυπηγικό σχέδιο και αρχές casd (Ε) </dc:title>
  <dc:creator>opencourses@teiath.gr</dc:creator>
  <cp:lastModifiedBy>fkaram2</cp:lastModifiedBy>
  <cp:revision>2</cp:revision>
  <dcterms:created xsi:type="dcterms:W3CDTF">2015-06-08T09:06:19Z</dcterms:created>
  <dcterms:modified xsi:type="dcterms:W3CDTF">2015-06-08T09:22:55Z</dcterms:modified>
</cp:coreProperties>
</file>