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4" r:id="rId3"/>
  </p:sldMasterIdLst>
  <p:notesMasterIdLst>
    <p:notesMasterId r:id="rId49"/>
  </p:notesMasterIdLst>
  <p:handoutMasterIdLst>
    <p:handoutMasterId r:id="rId50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311" r:id="rId12"/>
    <p:sldId id="312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313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14" r:id="rId42"/>
    <p:sldId id="262" r:id="rId43"/>
    <p:sldId id="269" r:id="rId44"/>
    <p:sldId id="309" r:id="rId45"/>
    <p:sldId id="310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ABB92-6011-4F41-9E24-9820A60E8E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39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052736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66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1090531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63008"/>
          </a:xfrm>
        </p:spPr>
        <p:txBody>
          <a:bodyPr/>
          <a:lstStyle>
            <a:lvl1pPr marL="342900" indent="-342900">
              <a:buClr>
                <a:srgbClr val="A50021"/>
              </a:buClr>
              <a:buFont typeface="Wingdings" panose="05000000000000000000" pitchFamily="2" charset="2"/>
              <a:buChar char="Ø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buClr>
                <a:srgbClr val="A50021"/>
              </a:buClr>
              <a:buFont typeface="Wingdings" panose="05000000000000000000" pitchFamily="2" charset="2"/>
              <a:buChar char="§"/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A50021"/>
              </a:buClr>
              <a:defRPr sz="2200">
                <a:solidFill>
                  <a:schemeClr val="accent4">
                    <a:lumMod val="1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effectLst/>
              </a:defRPr>
            </a:lvl1pPr>
          </a:lstStyle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Line 43"/>
          <p:cNvSpPr>
            <a:spLocks noChangeShapeType="1"/>
          </p:cNvSpPr>
          <p:nvPr userDrawn="1"/>
        </p:nvSpPr>
        <p:spPr bwMode="auto">
          <a:xfrm>
            <a:off x="323528" y="1322519"/>
            <a:ext cx="8534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6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274A-3E1F-429B-93CD-83637C754FB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42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7B58-808E-42F4-9881-88645C63267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607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CD191-6424-4621-81DE-459D13F2F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4861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6E21-CE0C-477C-85B7-757B0DE2A1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359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1522-B095-4E74-B527-DB930D27A7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904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543F-9972-498B-BAC0-66756E033B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D5C53-57CA-4069-AFD2-7C85A528B9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520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373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035F-B9A4-46CB-98D6-3FAC25A8AB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6675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r>
              <a:rPr lang="el-GR" noProof="0" smtClean="0"/>
              <a:t>Κάντε κλικ στο εικονίδιο για να προσθέσετε έναν πίνακα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193FA-F154-4751-AE67-3038BDA3C1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684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FB8F1-E99E-4B35-A2F6-AAA4A57889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4068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DAB8-1772-4A76-A910-7FF9010558E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329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6256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C69-F127-4E0A-B5BA-8E15EBCF7F9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907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7067" cy="452596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ClipArt 3"/>
          <p:cNvSpPr>
            <a:spLocks noGrp="1"/>
          </p:cNvSpPr>
          <p:nvPr>
            <p:ph type="clipArt" sz="half" idx="2"/>
          </p:nvPr>
        </p:nvSpPr>
        <p:spPr>
          <a:xfrm>
            <a:off x="4639733" y="1600201"/>
            <a:ext cx="4047067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E2F3F-F837-48C9-93E6-F842AC59F0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7342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2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08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54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74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26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20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3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8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9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Κάντε κλικ για επεξεργασία του τίτλου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0768"/>
            <a:ext cx="8229600" cy="467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Kλικ</a:t>
            </a: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για επεξεργασία των στυλ του υποδείγματος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Δεύτερου επιπέδου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120000"/>
              <a:buFontTx/>
              <a:buChar char="•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Τρίτου επιπέδου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ahoma" pitchFamily="34" charset="0"/>
              <a:buChar char="–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Τέταρτου επιπέδου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D6D6D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l-G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Πέμπτου επιπέδου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00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DC0A718-727F-4B41-BB27-44FCE954E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99399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rgbClr val="A50021"/>
          </a:solidFill>
          <a:effectLst>
            <a:outerShdw blurRad="38100" dist="38100" dir="2700000" algn="tl">
              <a:srgbClr val="000000"/>
            </a:outerShdw>
          </a:effectLst>
          <a:latin typeface="Arial Narrow" panose="020B0606020202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120000"/>
        <a:buFontTx/>
        <a:buChar char="•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Tahoma" pitchFamily="34" charset="0"/>
        <a:buChar char="–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D6D6D"/>
        </a:buClr>
        <a:buSzPct val="80000"/>
        <a:buFont typeface="Wingdings" pitchFamily="2" charset="2"/>
        <a:buChar char="v"/>
        <a:tabLst/>
        <a:defRPr sz="2200">
          <a:solidFill>
            <a:schemeClr val="accent4">
              <a:lumMod val="10000"/>
            </a:schemeClr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3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jksrr.org/ArticleImage/1030KSRR/ksrr-26-27-g002-l.jpg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dubinchiro.com/wordpress/wp-content/uploads/2013/10/acl_5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170865"/>
            <a:ext cx="9144000" cy="1754079"/>
          </a:xfrm>
        </p:spPr>
        <p:txBody>
          <a:bodyPr>
            <a:no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Άσκηση στη Φυσικοθεραπεία Μυοσκελετικών Κακώσεων και Παθήσεων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296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8</a:t>
            </a:r>
            <a:r>
              <a:rPr lang="el-GR" sz="2600" dirty="0"/>
              <a:t>: Φυσικοθεραπευτική Αποκατάσταση μετά από Αρθροπλαστική Γόνατος</a:t>
            </a: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4056" y="406952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Δρ.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Γεώργιος Παπαθανασίου,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ΦΘ,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MSc, PhD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Αναπληρωτής Καθηγητής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5076056" y="4069521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+mn-lt"/>
              </a:rPr>
              <a:t>Σοφία Στάση, 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ΦΘ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,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MSc</a:t>
            </a:r>
            <a:endParaRPr lang="el-GR" dirty="0" smtClean="0">
              <a:solidFill>
                <a:prstClr val="black"/>
              </a:solidFill>
              <a:latin typeface="+mn-lt"/>
            </a:endParaRP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Εργαστηριακή Συνεργάτης</a:t>
            </a:r>
          </a:p>
          <a:p>
            <a:r>
              <a:rPr lang="el-GR" dirty="0" smtClean="0">
                <a:solidFill>
                  <a:prstClr val="black"/>
                </a:solidFill>
                <a:latin typeface="+mn-lt"/>
              </a:rPr>
              <a:t>Τμήμα Φυσικοθεραπείας – ΤΕΙ Αθήνας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[2/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79512" y="1412776"/>
            <a:ext cx="5688632" cy="5112568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Η γρήγορη αποκατάσταση του εκτατικού μηχανισμού αποτελεί ειδικό στόχο μετά από ΟΑΓ. Η πλήρης έκταση πρέπει να επιτυγχάνεται κατά το χειρουργείο και πρέπει να διατηρείται ή να ανακτάται μετεγχειρητικά.</a:t>
            </a:r>
            <a:endParaRPr lang="en-US" altLang="el-GR" dirty="0" smtClean="0">
              <a:solidFill>
                <a:srgbClr val="000000"/>
              </a:solidFill>
              <a:cs typeface="Arial" pitchFamily="34" charset="0"/>
            </a:endParaRPr>
          </a:p>
          <a:p>
            <a:pPr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Κατά την ξεκούραση ή τον ύπνο υποστηρίζεται και ανυψώνεται η πτέρνα, ώστε να διευκολύνεται παθητικά η πλήρης έκταση της άρθρωσης του γόνατος</a:t>
            </a:r>
            <a:r>
              <a:rPr lang="en-US" altLang="el-GR" dirty="0" smtClean="0">
                <a:solidFill>
                  <a:srgbClr val="000000"/>
                </a:solidFill>
              </a:rPr>
              <a:t> (</a:t>
            </a:r>
            <a:r>
              <a:rPr lang="el-GR" altLang="el-GR" dirty="0" smtClean="0">
                <a:solidFill>
                  <a:srgbClr val="000000"/>
                </a:solidFill>
              </a:rPr>
              <a:t>εικόνες).</a:t>
            </a:r>
          </a:p>
          <a:p>
            <a:pPr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Επίσης, θα πρέπει, μέχρι την δέκατη μετεγχειρητική ημέρα, το εύρος της ενεργητικής τροχιάς της κάμψης του γόνατος να είναι ≥ 90</a:t>
            </a:r>
            <a:r>
              <a:rPr lang="el-GR" altLang="el-GR" baseline="30000" dirty="0" smtClean="0">
                <a:solidFill>
                  <a:srgbClr val="000000"/>
                </a:solidFill>
                <a:cs typeface="Arial" pitchFamily="34" charset="0"/>
              </a:rPr>
              <a:t>0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. 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02896" y="6265118"/>
            <a:ext cx="2133600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8983" y="1700808"/>
            <a:ext cx="2910371" cy="1905243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124" y="4365104"/>
            <a:ext cx="2964936" cy="187220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Ορθογώνιο 8"/>
          <p:cNvSpPr/>
          <p:nvPr/>
        </p:nvSpPr>
        <p:spPr>
          <a:xfrm>
            <a:off x="6588224" y="3800073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[3/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35496" y="1340768"/>
            <a:ext cx="6048672" cy="3888432"/>
          </a:xfrm>
        </p:spPr>
        <p:txBody>
          <a:bodyPr/>
          <a:lstStyle/>
          <a:p>
            <a:pPr marL="273050" indent="-273050"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Η αύξηση της τροχιάς της κάμψης του γόνατος, συνιστάται να πραγματοποιείται από την καθιστή θέση, με την ενεργή συμμετοχή του ασθενούς και όχι παθητικά (εικόνα Α). </a:t>
            </a:r>
          </a:p>
          <a:p>
            <a:pPr marL="273050" indent="-273050"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Η καθιστή θέση πλεονεκτεί έναντι της ύπτιας θέσης, διότι η κάμψη της άρθρωσης πραγματοποιείται με τη βοήθεια της βαρύτητας και η κατανομή των φορτίων στις προθέσεις είναι περισσότερο ομοιόμορφη, χωρίς η κνημιαία πρόθεση να τείνει να ολισθαίνει προς τα κάτω (εικόνα Β).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301208"/>
            <a:ext cx="2520280" cy="117735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Ορθογώνιο 8"/>
          <p:cNvSpPr/>
          <p:nvPr/>
        </p:nvSpPr>
        <p:spPr>
          <a:xfrm>
            <a:off x="6732240" y="6320353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263" y="1474812"/>
            <a:ext cx="2943225" cy="47625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Ορθογώνιο 1"/>
          <p:cNvSpPr/>
          <p:nvPr/>
        </p:nvSpPr>
        <p:spPr>
          <a:xfrm>
            <a:off x="1799692" y="6536377"/>
            <a:ext cx="244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</a:t>
            </a:r>
            <a:r>
              <a:rPr lang="en-US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5"/>
              </a:rPr>
              <a:t>jksrr.org</a:t>
            </a:r>
            <a:endParaRPr lang="el-G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[4/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179512" y="1556792"/>
            <a:ext cx="6552728" cy="4974068"/>
          </a:xfrm>
        </p:spPr>
        <p:txBody>
          <a:bodyPr/>
          <a:lstStyle/>
          <a:p>
            <a:pPr marL="273050" indent="-273050">
              <a:spcBef>
                <a:spcPts val="1200"/>
              </a:spcBef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Σε περιοριστικές τεχνικές ΟΑΓ όπου </a:t>
            </a:r>
            <a:r>
              <a:rPr lang="el-GR" dirty="0" smtClean="0"/>
              <a:t>αφαιρείται ο οπίσθιος χιαστός σύνδεσμος και </a:t>
            </a:r>
            <a:r>
              <a:rPr lang="el-GR" altLang="el-GR" dirty="0" smtClean="0">
                <a:solidFill>
                  <a:srgbClr val="000000"/>
                </a:solidFill>
              </a:rPr>
              <a:t>τοποθετούνται </a:t>
            </a:r>
            <a:r>
              <a:rPr lang="el-GR" dirty="0" smtClean="0"/>
              <a:t>προθέσεις οπίσθιας σταθεροποίησης (</a:t>
            </a:r>
            <a:r>
              <a:rPr lang="en-US" dirty="0" smtClean="0"/>
              <a:t>posterior-stabilized</a:t>
            </a:r>
            <a:r>
              <a:rPr lang="el-GR" dirty="0" smtClean="0"/>
              <a:t> </a:t>
            </a:r>
            <a:r>
              <a:rPr lang="en-US" dirty="0" smtClean="0"/>
              <a:t>designs</a:t>
            </a:r>
            <a:r>
              <a:rPr lang="el-GR" dirty="0" smtClean="0"/>
              <a:t>)</a:t>
            </a:r>
            <a:r>
              <a:rPr lang="el-GR" altLang="el-GR" dirty="0" smtClean="0">
                <a:solidFill>
                  <a:srgbClr val="000000"/>
                </a:solidFill>
              </a:rPr>
              <a:t>, θα πρέπει να αποφεύγονται οι πολύ έντονες συστολές των οπισθίων μηριαίων μυών από καθιστή θέση (εικόνα), ώστε να περιορίζεται ο κίνδυνος εξάρθρωσης. </a:t>
            </a:r>
          </a:p>
          <a:p>
            <a:pPr marL="273050" indent="-273050">
              <a:spcBef>
                <a:spcPts val="1200"/>
              </a:spcBef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Ιδιαίτερη προσοχή πρέπει να δίνεται στην ισορροπία μεταξύ της γρήγορης αποκατάστασης της τροχιάς και της επούλωσης της χειρουργικής τομής.</a:t>
            </a:r>
            <a:endParaRPr lang="el-GR" altLang="el-GR" dirty="0" smtClean="0">
              <a:solidFill>
                <a:srgbClr val="000000"/>
              </a:solidFill>
            </a:endParaRPr>
          </a:p>
          <a:p>
            <a:pPr marL="273050" indent="-273050">
              <a:spcBef>
                <a:spcPts val="1200"/>
              </a:spcBef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Συνιστάται, κάθε φορά μετά την κινητοποίηση του γόνατος, να ακολουθεί η εφαρμογή ψυχρών επιθεμάτων για 20 – 25 </a:t>
            </a:r>
            <a:r>
              <a:rPr lang="en-US" altLang="el-GR" dirty="0" smtClean="0">
                <a:solidFill>
                  <a:srgbClr val="000000"/>
                </a:solidFill>
              </a:rPr>
              <a:t>min.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2824" y="1484784"/>
            <a:ext cx="1681071" cy="482453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Ορθογώνιο 8"/>
          <p:cNvSpPr/>
          <p:nvPr/>
        </p:nvSpPr>
        <p:spPr>
          <a:xfrm>
            <a:off x="6876256" y="6392361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1340768"/>
            <a:ext cx="8388424" cy="1512168"/>
          </a:xfrm>
        </p:spPr>
        <p:txBody>
          <a:bodyPr/>
          <a:lstStyle/>
          <a:p>
            <a:pPr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Κατά την πρώιμη μετεγχειρητική περίοδο, σε ασθενείς που έχουν υποβληθεί σε ΟΑΓ, συνιστάται η εφαρμογή της μηχανικής συνεχούς παθητικής κινητοποίησης (</a:t>
            </a:r>
            <a:r>
              <a:rPr lang="en-US" dirty="0" smtClean="0">
                <a:solidFill>
                  <a:srgbClr val="000000"/>
                </a:solidFill>
              </a:rPr>
              <a:t>continuous passive motion, CPM)</a:t>
            </a:r>
            <a:r>
              <a:rPr lang="el-GR" dirty="0" smtClean="0">
                <a:solidFill>
                  <a:srgbClr val="000000"/>
                </a:solidFill>
              </a:rPr>
              <a:t>, ως επικουρικού μέσου του φυσικοθεραπευτικού πρωτοκόλλου κινησιοθεραπείας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l-GR" dirty="0" smtClean="0">
              <a:solidFill>
                <a:srgbClr val="000000"/>
              </a:solidFill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337126"/>
            <a:ext cx="720080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pic>
        <p:nvPicPr>
          <p:cNvPr id="6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>
            <a:fillRect/>
          </a:stretch>
        </p:blipFill>
        <p:spPr bwMode="auto">
          <a:xfrm>
            <a:off x="5111974" y="2852936"/>
            <a:ext cx="3420466" cy="223224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2 - Θέση περιεχομένου"/>
          <p:cNvSpPr txBox="1">
            <a:spLocks/>
          </p:cNvSpPr>
          <p:nvPr/>
        </p:nvSpPr>
        <p:spPr bwMode="auto">
          <a:xfrm>
            <a:off x="179512" y="3068960"/>
            <a:ext cx="46805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A50021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συνδυασμός κινησιοθεραπείας και 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CPM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 έχει σαν αποτέλεσμα μεγαλύτερη τροχιά ελεύθερης ενεργητικής κάμψης της άρθρωσης του γόνατος, χωρίς να επηρεάζεται δυσμενώς η ελεύθερη ενεργητική τροχιά έκτασης. </a:t>
            </a:r>
          </a:p>
          <a:p>
            <a:pPr marL="273050" indent="-273050">
              <a:spcBef>
                <a:spcPct val="20000"/>
              </a:spcBef>
              <a:buClr>
                <a:srgbClr val="A50021"/>
              </a:buClr>
              <a:buSzPct val="120000"/>
            </a:pPr>
            <a:endParaRPr lang="el-GR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96136" y="6300028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  <a:cs typeface="Calibri" panose="020F0502020204030204" pitchFamily="34" charset="0"/>
              </a:rPr>
              <a:t> 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[Στάση - Παπαθανασίου</a:t>
            </a:r>
            <a:r>
              <a:rPr lang="el-GR" b="1" kern="0" dirty="0" smtClean="0">
                <a:solidFill>
                  <a:srgbClr val="A50021"/>
                </a:solidFill>
                <a:latin typeface="Arial Narrow" pitchFamily="34" charset="0"/>
                <a:cs typeface="Calibri" panose="020F0502020204030204" pitchFamily="34" charset="0"/>
              </a:rPr>
              <a:t>, 2015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]</a:t>
            </a:r>
            <a:endParaRPr lang="el-GR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107504" y="5453608"/>
            <a:ext cx="8856984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1" indent="-265113">
              <a:buClr>
                <a:srgbClr val="A50021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Έχει βρεθεί ότι, καλύτερα αποτελέσματα επιτυγχάνονται όταν η εφαρμογή της συσκευής CPM πραγματοποιείται δύο φορές ημερησίως για χρονικό διάστημα εξήντα λεπτών.  </a:t>
            </a:r>
          </a:p>
        </p:txBody>
      </p:sp>
      <p:sp>
        <p:nvSpPr>
          <p:cNvPr id="11" name="Ορθογώνιο 8"/>
          <p:cNvSpPr/>
          <p:nvPr/>
        </p:nvSpPr>
        <p:spPr>
          <a:xfrm>
            <a:off x="5868144" y="5168225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ροσωπικό αρχείο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1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</a:t>
            </a:r>
            <a:r>
              <a:rPr 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 bwMode="auto">
          <a:xfrm>
            <a:off x="251520" y="1412776"/>
            <a:ext cx="87849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120000"/>
            </a:pPr>
            <a:r>
              <a:rPr lang="el-GR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Παρατήρηση</a:t>
            </a:r>
            <a:r>
              <a:rPr lang="el-GR" sz="2200" b="1" kern="0" dirty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Συνιστάται το εύρος της </a:t>
            </a: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τροχιάς κίνησης του </a:t>
            </a:r>
            <a:r>
              <a:rPr lang="en-US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CPM </a:t>
            </a:r>
            <a:r>
              <a:rPr lang="el-GR" sz="2200" kern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να ρυθμίζεται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κατά 28% περισσότερο από την επιθυμητή πραγματική τροχιά κίνησης της άρθρωσης, διότι έ</a:t>
            </a: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χει βρεθεί ότι η πραγματική τροχιά κίνησης της άρθρωσης είναι λιγότερη κατά 24%-32% από αυτή που ορίζεται στην συσκευή.</a:t>
            </a:r>
            <a:endParaRPr lang="en-US" sz="2200" kern="0" dirty="0" smtClean="0">
              <a:solidFill>
                <a:srgbClr val="DADADA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120000"/>
            </a:pPr>
            <a:r>
              <a:rPr lang="el-GR" sz="2200" kern="0" dirty="0" smtClean="0">
                <a:solidFill>
                  <a:srgbClr val="DADADA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</a:t>
            </a:r>
            <a:endParaRPr lang="en-US" sz="2400" b="1" dirty="0" smtClean="0">
              <a:solidFill>
                <a:srgbClr val="A50021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120000"/>
            </a:pPr>
            <a:r>
              <a:rPr lang="el-GR" altLang="el-GR" sz="2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Παρατήρηση</a:t>
            </a:r>
            <a:r>
              <a:rPr lang="en-US" altLang="el-GR" sz="22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2</a:t>
            </a: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:  Έχει βρεθεί ότι η διαδερματική παροχή οξυγόνου (Ο</a:t>
            </a:r>
            <a:r>
              <a:rPr lang="el-GR" altLang="el-GR" sz="2200" baseline="-25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</a:t>
            </a: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)  μειώνεται σημαντικά στην περιοχή της τομής όταν η κάμψη υπερβαίνει τις 40</a:t>
            </a:r>
            <a:r>
              <a:rPr lang="el-GR" altLang="el-GR" sz="2200" baseline="300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0</a:t>
            </a: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 Για τον λόγο αυτό, σε παχύσαρκα άτομα ή σε διαβητικούς με προβλήματα επούλωσης της τομής, η χρήση του </a:t>
            </a:r>
            <a:r>
              <a:rPr lang="en-US" altLang="el-GR" sz="2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CPM</a:t>
            </a: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καθώς και η επιλογή του εύρους τροχιάς της κίνησης του θα πρέπει να πραγματοποιείται με μεγάλη προσοχή ή ακόμη ενδέχεται και να αντενδείκνυται.</a:t>
            </a:r>
            <a:endParaRPr lang="el-GR" sz="2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935528" y="2852936"/>
            <a:ext cx="163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b="1" dirty="0" smtClean="0">
                <a:solidFill>
                  <a:srgbClr val="A50021"/>
                </a:solidFill>
                <a:latin typeface="Calibri" pitchFamily="34" charset="0"/>
              </a:rPr>
              <a:t>[</a:t>
            </a:r>
            <a:r>
              <a:rPr lang="en-US" b="1" kern="0" dirty="0">
                <a:solidFill>
                  <a:srgbClr val="A50021"/>
                </a:solidFill>
                <a:latin typeface="Arial Narrow" pitchFamily="34" charset="0"/>
                <a:cs typeface="Calibri" panose="020F0502020204030204" pitchFamily="34" charset="0"/>
              </a:rPr>
              <a:t>Bible JE, 2009</a:t>
            </a:r>
            <a:r>
              <a:rPr lang="el-GR" sz="2400" b="1" dirty="0" smtClean="0">
                <a:solidFill>
                  <a:srgbClr val="A50021"/>
                </a:solidFill>
                <a:latin typeface="Arial Narrow" panose="020B0606020202030204" pitchFamily="34" charset="0"/>
              </a:rPr>
              <a:t>]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588224" y="566124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kern="0" dirty="0" smtClean="0">
                <a:solidFill>
                  <a:srgbClr val="DADADA">
                    <a:lumMod val="10000"/>
                  </a:srgbClr>
                </a:solidFill>
                <a:latin typeface="Arial Narrow" pitchFamily="34" charset="0"/>
                <a:cs typeface="Calibri" panose="020F0502020204030204" pitchFamily="34" charset="0"/>
              </a:rPr>
              <a:t> 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[Παπαθανασίου</a:t>
            </a:r>
            <a:r>
              <a:rPr lang="el-GR" b="1" kern="0" dirty="0" smtClean="0">
                <a:solidFill>
                  <a:srgbClr val="A50021"/>
                </a:solidFill>
                <a:latin typeface="Arial Narrow" pitchFamily="34" charset="0"/>
                <a:cs typeface="Calibri" panose="020F0502020204030204" pitchFamily="34" charset="0"/>
              </a:rPr>
              <a:t>, 2004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]</a:t>
            </a:r>
            <a:endParaRPr lang="el-GR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Κινησιοθεραπεία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/5] 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5040560"/>
          </a:xfrm>
        </p:spPr>
        <p:txBody>
          <a:bodyPr/>
          <a:lstStyle/>
          <a:p>
            <a:pPr marL="355600" indent="-355600"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Σε όλη τη διάρκεια της φυσικοθεραπευτικής συνεδρίας θα πρέπει να εξασφαλίζεται η σωστή τοποθέτηση του ασθενούς στο κρεβάτι για την ορθή εκτέλεση των ασκήσεων.   </a:t>
            </a:r>
            <a:endParaRPr lang="el-GR" sz="800" dirty="0" smtClean="0"/>
          </a:p>
          <a:p>
            <a:pPr marL="355600" indent="-355600"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Στο πρόγραμμα συμπεριλαμβάνονται: </a:t>
            </a:r>
          </a:p>
          <a:p>
            <a:pPr marL="544513" indent="-188913"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dirty="0" smtClean="0"/>
              <a:t>Αναπνευστική Φυσικοθεραπεία: εκμάθηση διαφραγματικής αναπνοής, διδασκαλία εκπνοής και βήχα, παροχέτευση εκκρίσεων. Συντονισμένες ασκήσεις άνω άκρων – αναπνοής. </a:t>
            </a:r>
          </a:p>
          <a:p>
            <a:pPr marL="544513" indent="-188913"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dirty="0" smtClean="0"/>
              <a:t>Ασκήσεις ισορροπίας από ημικαθιστή ή ημιεδραία θέση στο κρεβάτι. </a:t>
            </a:r>
          </a:p>
          <a:p>
            <a:pPr marL="544513" indent="-188913"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dirty="0" smtClean="0"/>
              <a:t>Ενεργητική κινητοποίηση του μη-χειρουργημένου μέλους. </a:t>
            </a:r>
          </a:p>
          <a:p>
            <a:pPr marL="544513" indent="-188913">
              <a:lnSpc>
                <a:spcPct val="10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l-GR" dirty="0" smtClean="0"/>
              <a:t>Συνδυαστικές ασκήσεις κορμού: ενεργοποίηση κοιλιακών και ραχιαίων μυών, ανύψωση λεκάνης, επανεκπαίδευση οσφυοπυελικού ρυθμού, κλπ. </a:t>
            </a:r>
            <a:endParaRPr lang="el-GR" b="1" u="sng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29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Κινησιοθεραπεία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[2/5] </a:t>
            </a:r>
            <a:endParaRPr lang="el-G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spcBef>
                <a:spcPts val="1200"/>
              </a:spcBef>
              <a:buSzPct val="100000"/>
            </a:pPr>
            <a:r>
              <a:rPr lang="el-GR" dirty="0" smtClean="0"/>
              <a:t>Η κινητοποίηση του χειρουργημένου μέλους ξεκινά από την ύπτια θέση και περιλαμβάνει:  </a:t>
            </a:r>
          </a:p>
          <a:p>
            <a:pPr marL="627063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Κινητοποίηση του άκρου πόδα, ασκήσεις «αντλίας» και ερεθίσματα ιδιοδεκτικότητας στην πελματιαία επιφάνεια.</a:t>
            </a:r>
          </a:p>
          <a:p>
            <a:pPr marL="627063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0000"/>
                </a:solidFill>
              </a:rPr>
              <a:t>Ισομετρικές ασκήσεις εκτεινόντων ισχίου, </a:t>
            </a:r>
          </a:p>
          <a:p>
            <a:pPr marL="627063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0000"/>
                </a:solidFill>
              </a:rPr>
              <a:t>Οριζόντια απαγωγή και προσαγωγή της άρθρωσης του ισχίου, </a:t>
            </a:r>
          </a:p>
          <a:p>
            <a:pPr marL="627063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0000"/>
                </a:solidFill>
              </a:rPr>
              <a:t>Στροφές της άρθρωσης του ισχίου. </a:t>
            </a:r>
            <a:endParaRPr lang="en-US" altLang="el-GR" dirty="0" smtClean="0">
              <a:solidFill>
                <a:srgbClr val="000000"/>
              </a:solidFill>
            </a:endParaRPr>
          </a:p>
          <a:p>
            <a:pPr marL="627063" indent="-271463"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0000"/>
                </a:solidFill>
              </a:rPr>
              <a:t>Τη δεύτερη μετεγχειρητική ημέρα και από την ύπτια θέση εκτελείται από τον φυσικοθεραπευτή ήπια παθητική κινητοποίηση της άρθρωσης του γόνατος. Η άρθρωση υποστηρίζεται με ειδικές λαβές και η τροχιά της κίνησης εξαρτάται από την ανοχή του ασθενούς.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l-GR" altLang="el-GR" dirty="0" smtClean="0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59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Μέγιστης Προστασίας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/>
              <a:t>Κινησιοθεραπεία</a:t>
            </a:r>
            <a:r>
              <a:rPr lang="el-GR" dirty="0" smtClean="0"/>
              <a:t> 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[3/5]</a:t>
            </a:r>
            <a:r>
              <a:rPr lang="el-GR" altLang="el-GR" sz="3200" baseline="-16000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39100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Επίσης, ξεκινούν οι ασκήσεις ενεργοποίησης του εκτατικού μηχανισμού</a:t>
            </a:r>
            <a:r>
              <a:rPr lang="el-GR" altLang="el-GR" b="1" dirty="0" smtClean="0">
                <a:solidFill>
                  <a:srgbClr val="000000"/>
                </a:solidFill>
              </a:rPr>
              <a:t>:</a:t>
            </a:r>
          </a:p>
          <a:p>
            <a:pPr marL="536575" indent="-176213">
              <a:buSzPct val="100000"/>
              <a:buFont typeface="Arial" pitchFamily="34" charset="0"/>
              <a:buChar char="•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ασκήσεις ισομετρικής ενεργοποίησης του τετρακέφαλου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 (εικόνα α).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</a:p>
          <a:p>
            <a:pPr marL="536575" indent="-176213">
              <a:buSzPct val="100000"/>
              <a:buFont typeface="Arial" pitchFamily="34" charset="0"/>
              <a:buChar char="•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ήπια ενεργητική έκταση του γόνατος από </a:t>
            </a:r>
            <a:r>
              <a:rPr lang="en-US" altLang="el-GR" dirty="0" smtClean="0">
                <a:solidFill>
                  <a:srgbClr val="000000"/>
                </a:solidFill>
              </a:rPr>
              <a:t>3</a:t>
            </a:r>
            <a:r>
              <a:rPr lang="el-GR" altLang="el-GR" dirty="0" smtClean="0">
                <a:solidFill>
                  <a:srgbClr val="000000"/>
                </a:solidFill>
              </a:rPr>
              <a:t>0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altLang="el-GR" dirty="0" smtClean="0">
                <a:solidFill>
                  <a:srgbClr val="000000"/>
                </a:solidFill>
              </a:rPr>
              <a:t> κάμψης μέχρι την πλήρη έκταση -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0</a:t>
            </a:r>
            <a:r>
              <a:rPr lang="el-GR" altLang="el-GR" baseline="30000" dirty="0" smtClean="0">
                <a:solidFill>
                  <a:srgbClr val="000000"/>
                </a:solidFill>
                <a:cs typeface="Arial" pitchFamily="34" charset="0"/>
              </a:rPr>
              <a:t>ο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 (εικόνες β,γ).</a:t>
            </a:r>
            <a:endParaRPr lang="en-US" altLang="el-GR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Ορθογώνιο 8"/>
          <p:cNvSpPr/>
          <p:nvPr/>
        </p:nvSpPr>
        <p:spPr>
          <a:xfrm>
            <a:off x="3566850" y="6392361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88105"/>
            <a:ext cx="2808312" cy="212407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2285" y="4088105"/>
            <a:ext cx="2809875" cy="211455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6513" y="4088105"/>
            <a:ext cx="2847975" cy="21336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302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Μέγιστης Προστασίας</a:t>
            </a:r>
            <a:r>
              <a:rPr lang="el-GR" dirty="0" smtClean="0"/>
              <a:t>  </a:t>
            </a:r>
            <a:r>
              <a:rPr lang="el-GR" sz="3200" dirty="0" smtClean="0"/>
              <a:t>Κινησιοθεραπεία</a:t>
            </a:r>
            <a:r>
              <a:rPr lang="el-GR" dirty="0" smtClean="0"/>
              <a:t> 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[4/5]</a:t>
            </a:r>
            <a:r>
              <a:rPr lang="el-GR" altLang="el-GR" sz="3200" baseline="-16000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756" y="1484784"/>
            <a:ext cx="6282444" cy="5112568"/>
          </a:xfrm>
        </p:spPr>
        <p:txBody>
          <a:bodyPr/>
          <a:lstStyle/>
          <a:p>
            <a:pPr marL="273050" indent="-273050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Οι ασκήσεις ανύψωσης του σκέλους (</a:t>
            </a:r>
            <a:r>
              <a:rPr lang="en-US" altLang="el-GR" dirty="0" smtClean="0">
                <a:solidFill>
                  <a:srgbClr val="000000"/>
                </a:solidFill>
                <a:cs typeface="Arial" pitchFamily="34" charset="0"/>
              </a:rPr>
              <a:t>straight leg raising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altLang="el-GR" dirty="0" smtClean="0">
                <a:solidFill>
                  <a:srgbClr val="000000"/>
                </a:solidFill>
                <a:cs typeface="Arial" pitchFamily="34" charset="0"/>
              </a:rPr>
              <a:t>SLR)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 πρέπει να ενταχθούν νωρίς στο πρόγραμμα κινησιοθεραπείας, ακόμη κι αν δεν έχει ενεργοποιηθεί πλήρως ο εκτατικός μηχανισμός της άρθρωσης του γόνατος (εικόνα α). Τελικά, με την πρόοδο του προγράμματος και την εντατική ενεργοποίηση του εκτατικού μηχανισμού, ο ασθενής θα επιτύχει </a:t>
            </a:r>
            <a:r>
              <a:rPr lang="en-US" altLang="el-GR" dirty="0" smtClean="0">
                <a:solidFill>
                  <a:srgbClr val="000000"/>
                </a:solidFill>
                <a:cs typeface="Arial" pitchFamily="34" charset="0"/>
              </a:rPr>
              <a:t>SLR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με πλήρη έκταση γόνατος (εικόνα β).  </a:t>
            </a:r>
          </a:p>
          <a:p>
            <a:pPr marL="273050" indent="-273050">
              <a:lnSpc>
                <a:spcPct val="105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Η άσκηση μπορεί να ξεκινήσει με ισομετρική διακράτηση του μέλους, να ακολουθήσει πλειομετρική συστολή των καμπτήρων του ισχίου και να ολοκληρωθεί με μειομετρική ανύψωση.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60432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7" name="Ορθογώνιο 8"/>
          <p:cNvSpPr/>
          <p:nvPr/>
        </p:nvSpPr>
        <p:spPr>
          <a:xfrm>
            <a:off x="6660232" y="3717032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730" y="1556792"/>
            <a:ext cx="2618834" cy="2104767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730" y="4077073"/>
            <a:ext cx="2618834" cy="221123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5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Μέγιστης Προστασίας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/>
              <a:t>Κινησιοθεραπεία</a:t>
            </a:r>
            <a:r>
              <a:rPr lang="el-GR" dirty="0" smtClean="0"/>
              <a:t> </a:t>
            </a:r>
            <a:r>
              <a:rPr lang="el-GR" altLang="el-GR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[5/5]</a:t>
            </a:r>
            <a:r>
              <a:rPr lang="el-GR" altLang="el-GR" sz="3200" baseline="-16000" dirty="0" smtClean="0"/>
              <a:t> </a:t>
            </a:r>
            <a:endParaRPr lang="el-GR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idx="1"/>
          </p:nvPr>
        </p:nvSpPr>
        <p:spPr>
          <a:xfrm>
            <a:off x="251520" y="1556792"/>
            <a:ext cx="5318301" cy="4463008"/>
          </a:xfrm>
        </p:spPr>
        <p:txBody>
          <a:bodyPr/>
          <a:lstStyle/>
          <a:p>
            <a:pPr marL="273050" indent="-273050">
              <a:buClr>
                <a:srgbClr val="A50021"/>
              </a:buClr>
              <a:buSzPct val="100000"/>
              <a:buFont typeface="Wingdings" pitchFamily="2" charset="2"/>
              <a:buChar char="Ø"/>
              <a:defRPr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Από καθιστή θέση πραγματοποιείται έκταση γόνατος με εκτέλεση ισομετρικών και ήπιων ενεργητικών ασκήσεων, προοδευτικά αυξανόμενης τροχιάς (εικόνες).</a:t>
            </a:r>
          </a:p>
          <a:p>
            <a:pPr marL="273050" indent="-273050">
              <a:buClr>
                <a:srgbClr val="A50021"/>
              </a:buClr>
              <a:buSzPct val="100000"/>
              <a:buFont typeface="Wingdings" pitchFamily="2" charset="2"/>
              <a:buChar char="Ø"/>
              <a:defRPr/>
            </a:pPr>
            <a:r>
              <a:rPr lang="el-GR" altLang="el-GR" dirty="0" smtClean="0">
                <a:solidFill>
                  <a:srgbClr val="000000"/>
                </a:solidFill>
                <a:latin typeface="Calibri" pitchFamily="34" charset="0"/>
              </a:rPr>
              <a:t>Όταν αφαιρεθεί η μετεγχειρητική επίδεση και με προσοχή στην χειρουργική τομή, πραγματοποιείται παθητική κινητοποίηση της επιγονατίδας.</a:t>
            </a:r>
          </a:p>
          <a:p>
            <a:pPr marL="446088" indent="-446088" algn="just" eaLnBrk="1" hangingPunct="1"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endParaRPr lang="el-GR" altLang="el-GR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53"/>
          <a:stretch>
            <a:fillRect/>
          </a:stretch>
        </p:blipFill>
        <p:spPr bwMode="auto">
          <a:xfrm rot="5400000">
            <a:off x="5178921" y="1803673"/>
            <a:ext cx="4104459" cy="332265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Ορθογώνιο 8"/>
          <p:cNvSpPr/>
          <p:nvPr/>
        </p:nvSpPr>
        <p:spPr>
          <a:xfrm>
            <a:off x="6331050" y="5612344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39433"/>
          <a:stretch>
            <a:fillRect/>
          </a:stretch>
        </p:blipFill>
        <p:spPr bwMode="auto">
          <a:xfrm rot="5400000">
            <a:off x="3461254" y="4295771"/>
            <a:ext cx="2185231" cy="270596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37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424936" cy="1872208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Προεγχειρητική Προετοιμασία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4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Περίοδος Μέγιστης Προστασίας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Έγερση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Η έγερση και η ορθοστάτηση του ασθενούς πραγματοποιείται τη 2</a:t>
            </a:r>
            <a:r>
              <a:rPr lang="el-GR" baseline="30000" dirty="0" smtClean="0"/>
              <a:t>η</a:t>
            </a:r>
            <a:r>
              <a:rPr lang="el-GR" dirty="0" smtClean="0"/>
              <a:t> με 3</a:t>
            </a:r>
            <a:r>
              <a:rPr lang="el-GR" baseline="30000" dirty="0" smtClean="0"/>
              <a:t>η</a:t>
            </a:r>
            <a:r>
              <a:rPr lang="el-GR" dirty="0" smtClean="0"/>
              <a:t> μετεγχειρητική ημέρα.</a:t>
            </a:r>
          </a:p>
          <a:p>
            <a:pPr marL="542925" indent="-182563" algn="just">
              <a:lnSpc>
                <a:spcPct val="90000"/>
              </a:lnSpc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Η προετοιμασία για την έγερση γίνεται από την εδραία 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θέση.</a:t>
            </a:r>
            <a:endParaRPr lang="el-GR" altLang="el-GR" dirty="0" smtClean="0">
              <a:solidFill>
                <a:srgbClr val="000000"/>
              </a:solidFill>
            </a:endParaRPr>
          </a:p>
          <a:p>
            <a:pPr marL="542925" indent="-182563" algn="just">
              <a:lnSpc>
                <a:spcPct val="90000"/>
              </a:lnSpc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Από τη θέση αυτή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πραγματοποιούνται ασκήσεις ισορροπίας.</a:t>
            </a:r>
          </a:p>
          <a:p>
            <a:pPr marL="542925" indent="-182563">
              <a:lnSpc>
                <a:spcPct val="90000"/>
              </a:lnSpc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Πριν</a:t>
            </a:r>
            <a:r>
              <a:rPr lang="el-GR" altLang="el-GR" dirty="0" smtClean="0">
                <a:solidFill>
                  <a:srgbClr val="000000"/>
                </a:solidFill>
              </a:rPr>
              <a:t> από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την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ορθοστάτηση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ελέγχεται η γενική εμφάνιση, η καρδιακή συχνότητα και η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αρτηριακή πίεση του ασθενούς.</a:t>
            </a:r>
          </a:p>
          <a:p>
            <a:pPr marL="542925" indent="-182563">
              <a:lnSpc>
                <a:spcPct val="90000"/>
              </a:lnSpc>
              <a:buSzPct val="100000"/>
              <a:buNone/>
              <a:defRPr/>
            </a:pPr>
            <a:endParaRPr lang="el-GR" altLang="el-GR" sz="8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0" indent="0">
              <a:buSzPct val="100000"/>
              <a:buNone/>
              <a:defRPr/>
            </a:pPr>
            <a:r>
              <a:rPr lang="el-GR" b="1" dirty="0" smtClean="0">
                <a:solidFill>
                  <a:srgbClr val="000000"/>
                </a:solidFill>
              </a:rPr>
              <a:t>Παρατήρηση</a:t>
            </a:r>
            <a:r>
              <a:rPr lang="el-GR" dirty="0" smtClean="0">
                <a:solidFill>
                  <a:srgbClr val="000000"/>
                </a:solidFill>
              </a:rPr>
              <a:t>: Καθώς το χειρουργημένο μέλος φέρει ήδη επίδεση, η εφαρμογή ελαστικής περίδεσης ή ελαστικής αντιθρομβωτικής κάλτσας στο άλλο μέλος θεωρείται απόλυτα απαραίτητη ενέργεια πριν την έγερση, την ορθοστάτηση και τη βάδιση του ασθενούς. Σε περίπτωση όπου η μετεγχειρητική επίδεση έχει χαλαρώσει στον άκρο πόδα του χειρουργημένου μέλους, συνιστάται ο φυσικοθερεπευτής να εφαρμόζει ελαστική περίδεση πάνω από τη μετεγχειρητική επίδεση, η οποία να εκτείνεται από τα μετατάρσια έως το ύψος του κνημιαίου κυρτώματος. </a:t>
            </a: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6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Περίοδος Μέγιστης Προστασίας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Φόρτιση </a:t>
            </a:r>
            <a:endParaRPr lang="el-GR" sz="32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96855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Η έναρξη και η πρόοδος της φόρτισης κατά τη βάδιση εξαρτάται από τη χειρουργική τεχνική, από τον τύπο των προθέσεων που  χρησιμοποιήθηκαν και από τον τρόπο σταθεροποίησης τους. Αρχικά, η βάδιση πραγματοποιείται με χρήση βοηθήματος βάδισης τύπου «Π».  </a:t>
            </a:r>
          </a:p>
          <a:p>
            <a:pPr marL="541338" indent="-18573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dirty="0" smtClean="0"/>
              <a:t>Σε ασθενείς που έχει χρησιμοποιηθεί</a:t>
            </a:r>
            <a:r>
              <a:rPr lang="en-US" dirty="0" smtClean="0"/>
              <a:t> </a:t>
            </a:r>
            <a:r>
              <a:rPr lang="el-GR" dirty="0" smtClean="0"/>
              <a:t>μεθακρυλικό τσιμέντο, η φόρτιση ξεκινά τη 2</a:t>
            </a:r>
            <a:r>
              <a:rPr lang="el-GR" baseline="30000" dirty="0" smtClean="0"/>
              <a:t>η</a:t>
            </a:r>
            <a:r>
              <a:rPr lang="el-GR" dirty="0" smtClean="0"/>
              <a:t>-3</a:t>
            </a:r>
            <a:r>
              <a:rPr lang="el-GR" baseline="30000" dirty="0" smtClean="0"/>
              <a:t>η</a:t>
            </a:r>
            <a:r>
              <a:rPr lang="el-GR" dirty="0" smtClean="0"/>
              <a:t> ημέρα και ανάλογα με την ανοχή του ασθενή, μπορεί να φτάσει μέχρι και το 50% του ΣΒ.  </a:t>
            </a:r>
          </a:p>
          <a:p>
            <a:pPr marL="541338" indent="-185738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dirty="0" smtClean="0"/>
              <a:t>Σε ασθενείς που έχουν χρησιμοποιηθεί </a:t>
            </a:r>
            <a:r>
              <a:rPr lang="en-US" dirty="0" smtClean="0"/>
              <a:t>pressfit </a:t>
            </a:r>
            <a:r>
              <a:rPr lang="el-GR" dirty="0" smtClean="0"/>
              <a:t>προθέσεις (χωρίς τσιμέντο) ή υβριδική τεχνική, η φόρτιση ξεκινά την 2</a:t>
            </a:r>
            <a:r>
              <a:rPr lang="el-GR" baseline="30000" dirty="0" smtClean="0"/>
              <a:t>η</a:t>
            </a:r>
            <a:r>
              <a:rPr lang="el-GR" dirty="0" smtClean="0"/>
              <a:t>-3</a:t>
            </a:r>
            <a:r>
              <a:rPr lang="el-GR" baseline="30000" dirty="0" smtClean="0"/>
              <a:t>η</a:t>
            </a:r>
            <a:r>
              <a:rPr lang="el-GR" dirty="0" smtClean="0"/>
              <a:t> ημέρα, αλλά περιορίζεται στο 20-30% του ΣΒ ή στο 30-40%, αντίστοιχα.</a:t>
            </a:r>
          </a:p>
          <a:p>
            <a:pPr marL="35560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altLang="el-GR" b="1" dirty="0" smtClean="0">
                <a:solidFill>
                  <a:srgbClr val="000000"/>
                </a:solidFill>
                <a:cs typeface="Arial" pitchFamily="34" charset="0"/>
              </a:rPr>
              <a:t>Παρατήρηση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: Η χρήση του «Π» διατηρείται σε όλη την περίοδο της  μέγιστης προστασίας.</a:t>
            </a: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EDAB8-1772-4A76-A910-7FF9010558EB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41988" name="Rectangle 7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41991" name="Rectangle 79"/>
          <p:cNvSpPr>
            <a:spLocks noChangeArrowheads="1"/>
          </p:cNvSpPr>
          <p:nvPr/>
        </p:nvSpPr>
        <p:spPr bwMode="auto">
          <a:xfrm>
            <a:off x="-973138" y="176212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3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A50021"/>
              </a:buClr>
            </a:pP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Περίοδος Μέγιστης Προστασίας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Βάδιση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r>
              <a:rPr lang="el-GR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aseline="-16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Διδάσκεται ο σωστός τρόπος 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βάδισης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, </a:t>
            </a:r>
            <a:r>
              <a:rPr lang="el-GR" sz="2400" dirty="0" smtClean="0">
                <a:solidFill>
                  <a:srgbClr val="000000"/>
                </a:solidFill>
                <a:effectLst/>
                <a:latin typeface="Calibri" pitchFamily="34" charset="0"/>
              </a:rPr>
              <a:t>σύμφωνα με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το πρότυπο τριών χρόνων: «Π» -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χειρουργημένο άκρο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itchFamily="34" charset="0"/>
              </a:rPr>
              <a:t> </a:t>
            </a:r>
            <a:r>
              <a:rPr lang="el-GR" sz="2400" dirty="0">
                <a:solidFill>
                  <a:srgbClr val="000000"/>
                </a:solidFill>
                <a:effectLst/>
                <a:latin typeface="Calibri" pitchFamily="34" charset="0"/>
              </a:rPr>
              <a:t>υγιές άκρο.</a:t>
            </a:r>
            <a:endParaRPr lang="el-GR" sz="2400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860" y="2846942"/>
            <a:ext cx="2365461" cy="346237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156" y="2849840"/>
            <a:ext cx="2606040" cy="345948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936"/>
            <a:ext cx="2257548" cy="3456384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Ορθογώνιο 8"/>
          <p:cNvSpPr/>
          <p:nvPr/>
        </p:nvSpPr>
        <p:spPr>
          <a:xfrm>
            <a:off x="3671900" y="6381328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A50021"/>
              </a:buClr>
            </a:pPr>
            <a:r>
              <a:rPr lang="el-GR" dirty="0">
                <a:solidFill>
                  <a:schemeClr val="accent4">
                    <a:lumMod val="10000"/>
                  </a:schemeClr>
                </a:solidFill>
              </a:rPr>
              <a:t>Περίοδος Μέγιστης Προστασίας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Βάδιση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r>
              <a:rPr lang="el-GR" b="1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aseline="-16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1800200"/>
          </a:xfrm>
        </p:spPr>
        <p:txBody>
          <a:bodyPr/>
          <a:lstStyle/>
          <a:p>
            <a:pPr>
              <a:buSzPct val="100000"/>
            </a:pPr>
            <a:r>
              <a:rPr lang="el-GR" dirty="0" smtClean="0">
                <a:solidFill>
                  <a:srgbClr val="000000"/>
                </a:solidFill>
              </a:rPr>
              <a:t>Όταν ο ασθενής κατανοήσει το πρότυπο βάδισης τριών χρόνων, εκπαιδεύεται έτσι ώστε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l-GR" dirty="0" smtClean="0">
                <a:solidFill>
                  <a:srgbClr val="000000"/>
                </a:solidFill>
              </a:rPr>
              <a:t> </a:t>
            </a:r>
            <a:r>
              <a:rPr lang="el-GR" dirty="0" smtClean="0"/>
              <a:t>κατά την έναρξη της φάσης στήριξης</a:t>
            </a:r>
            <a:r>
              <a:rPr lang="el-GR" dirty="0" smtClean="0">
                <a:solidFill>
                  <a:srgbClr val="000000"/>
                </a:solidFill>
              </a:rPr>
              <a:t> του κύκλου βάδισης του χειρουργημένου σκέλους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0000"/>
                </a:solidFill>
              </a:rPr>
              <a:t>η αρχική επαφή να πραγματοποιείται με την πτέρνα (</a:t>
            </a:r>
            <a:r>
              <a:rPr lang="en-US" dirty="0" smtClean="0">
                <a:solidFill>
                  <a:srgbClr val="000000"/>
                </a:solidFill>
              </a:rPr>
              <a:t>Heel-on</a:t>
            </a:r>
            <a:r>
              <a:rPr lang="el-GR" dirty="0" smtClean="0"/>
              <a:t>), όπως στο φυσιολογικό πρότυπο βάδισης</a:t>
            </a:r>
            <a:r>
              <a:rPr lang="el-GR" dirty="0" smtClean="0">
                <a:solidFill>
                  <a:srgbClr val="000000"/>
                </a:solidFill>
              </a:rPr>
              <a:t>.</a:t>
            </a:r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11" name="Ορθογώνιο 8"/>
          <p:cNvSpPr/>
          <p:nvPr/>
        </p:nvSpPr>
        <p:spPr>
          <a:xfrm>
            <a:off x="3851920" y="6381328"/>
            <a:ext cx="18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  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  <a:sym typeface="Wingdings"/>
              </a:rPr>
              <a:t>Π</a:t>
            </a:r>
            <a:r>
              <a:rPr lang="el-GR" sz="1200" dirty="0" smtClean="0">
                <a:solidFill>
                  <a:srgbClr val="808080"/>
                </a:solidFill>
                <a:latin typeface="Calibri" panose="020F0502020204030204" pitchFamily="34" charset="0"/>
              </a:rPr>
              <a:t>ροσωπικά αρχεία </a:t>
            </a:r>
            <a:endParaRPr lang="el-GR" sz="1200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869" r="12739"/>
          <a:stretch>
            <a:fillRect/>
          </a:stretch>
        </p:blipFill>
        <p:spPr bwMode="auto">
          <a:xfrm rot="5400000">
            <a:off x="4853951" y="3399986"/>
            <a:ext cx="3073407" cy="2699388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1219" t="8743" r="15414" b="13145"/>
          <a:stretch>
            <a:fillRect/>
          </a:stretch>
        </p:blipFill>
        <p:spPr bwMode="auto">
          <a:xfrm rot="5400000">
            <a:off x="1360412" y="3338059"/>
            <a:ext cx="3053731" cy="282324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5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424936" cy="1512168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el-GR" sz="4400" b="1" dirty="0" smtClean="0"/>
              <a:t>Περίοδος Μερικής Προστασίας</a:t>
            </a:r>
            <a:endParaRPr lang="el-GR" sz="4400" b="1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83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Μερικής Προστασίας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544616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Στόχος της περιόδου είναι η ενδυνάμωση των μυϊκών ομάδων με σημαντικό ρόλο στη λειτουργική αποκατάσταση του γόνατος, καθώς και η βελτίωση της κινητικότητας της άρθρωσης. Επιταχύνεται  η  πρόοδος του προγράμματος και αυξάνεται ο βαθμός δυσκολίας της κινησιοθεραπείας.</a:t>
            </a:r>
          </a:p>
          <a:p>
            <a:pPr>
              <a:buSzPct val="100000"/>
            </a:pPr>
            <a:r>
              <a:rPr lang="el-GR" dirty="0" smtClean="0"/>
              <a:t>Τελικός σκοπός της περιόδου αυτής είναι η  πλήρης λειτουργική  αποκατάσταση του χειρουργημένου μέλους, ώστε στο τέλος της ο  ασθενής να βαδίζει χωρίς  βοηθήματα και ενοχλήσεις.</a:t>
            </a:r>
            <a:endParaRPr lang="en-US" dirty="0" smtClean="0"/>
          </a:p>
          <a:p>
            <a:pPr>
              <a:buSzPct val="100000"/>
            </a:pPr>
            <a:endParaRPr lang="el-GR" sz="800" dirty="0" smtClean="0"/>
          </a:p>
          <a:p>
            <a:pPr marL="355600" indent="0">
              <a:buSzPct val="100000"/>
              <a:buNone/>
            </a:pPr>
            <a:r>
              <a:rPr lang="el-GR" b="1" dirty="0" smtClean="0"/>
              <a:t>Παρατήρηση</a:t>
            </a:r>
            <a:r>
              <a:rPr lang="el-GR" dirty="0" smtClean="0"/>
              <a:t>: Ο βαθμός δυσκολίας των ασκήσεων, η πρόοδος του προγράμματος, όπως επίσης και η χρονική διάρκεια της περιόδου (7</a:t>
            </a:r>
            <a:r>
              <a:rPr lang="el-GR" baseline="30000" dirty="0" smtClean="0"/>
              <a:t>η</a:t>
            </a:r>
            <a:r>
              <a:rPr lang="el-GR" dirty="0"/>
              <a:t>-</a:t>
            </a:r>
            <a:r>
              <a:rPr lang="el-GR" dirty="0" smtClean="0"/>
              <a:t>12</a:t>
            </a:r>
            <a:r>
              <a:rPr lang="el-GR" baseline="30000" dirty="0" smtClean="0"/>
              <a:t>η</a:t>
            </a:r>
            <a:r>
              <a:rPr lang="el-GR" dirty="0" smtClean="0"/>
              <a:t>  εβδομάδα), καθορίζονται από το είδος των προθέσεων που χρησιμοποιήθηκαν, την ηλικία και τη γενικότερη κατάσταση του ασθενούς, και τέλος, τις ιδιαιτερότητες της πάθησης ή της κάκωσης που οδήγησαν τον ασθενή στο χειρουργείο.</a:t>
            </a:r>
          </a:p>
          <a:p>
            <a:pPr>
              <a:buSzPct val="100000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57606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49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90531"/>
          </a:xfrm>
        </p:spPr>
        <p:txBody>
          <a:bodyPr/>
          <a:lstStyle/>
          <a:p>
            <a:r>
              <a:rPr lang="el-GR" alt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 Μερικής  Προστασίας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200" dirty="0" smtClean="0"/>
              <a:t>Επισημάνσεις 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79512" y="1556792"/>
            <a:ext cx="8507288" cy="4752528"/>
          </a:xfrm>
        </p:spPr>
        <p:txBody>
          <a:bodyPr/>
          <a:lstStyle/>
          <a:p>
            <a:pPr marL="266700" indent="-266700"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Σε ΟΑΓ όπου έχει διατηρηθεί ο οπίσθιος χιαστός σύνδεσμος οι δραστηριότητες ανοικτής κινητικής αλυσίδας (ΑΚΑ) και οι δραστηριότητες κλειστής κινητικής αλυσίδας (ΚΚΑ) απαιτούν ιδιαίτερη προσοχή:</a:t>
            </a:r>
            <a:endParaRPr lang="el-GR" altLang="el-GR" b="1" dirty="0" smtClean="0">
              <a:solidFill>
                <a:srgbClr val="000000"/>
              </a:solidFill>
            </a:endParaRPr>
          </a:p>
          <a:p>
            <a:pPr marL="449263" indent="-182563"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Ανοικτή Κινητική Αλυσίδα:</a:t>
            </a:r>
          </a:p>
          <a:p>
            <a:pPr marL="714375" indent="-180975">
              <a:buSzPct val="100000"/>
              <a:buFont typeface="Arial" pitchFamily="34" charset="0"/>
              <a:buChar char="•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Οι δυναμικές δραστηριότητες ΑΚΑ κατά την κάμψη του γόνατος πρέπει να αποφεύγονται διότι ασκούν υπέρμετρη φόρτιση στον οπίσθιο χιαστό σύνδεσμο. </a:t>
            </a:r>
          </a:p>
          <a:p>
            <a:pPr marL="714375" indent="-180975">
              <a:buSzPct val="100000"/>
              <a:buFont typeface="Arial" pitchFamily="34" charset="0"/>
              <a:buChar char="•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Οι δυναμικές δραστηριότητες ΑΚΑ κατά την έκταση του γόνατος πρέπει να αποφεύγονται διότι ασκούν υπέρμετρη φόρτιση στον οπίσθιο χιαστό σύνδεσμο στο εύρος έκτασης από τις 90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0</a:t>
            </a:r>
            <a:r>
              <a:rPr lang="el-GR" altLang="el-GR" dirty="0" smtClean="0">
                <a:solidFill>
                  <a:srgbClr val="000000"/>
                </a:solidFill>
              </a:rPr>
              <a:t> έως τις 60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0</a:t>
            </a:r>
            <a:r>
              <a:rPr lang="el-GR" altLang="el-GR" dirty="0" smtClean="0">
                <a:solidFill>
                  <a:srgbClr val="000000"/>
                </a:solidFill>
              </a:rPr>
              <a:t>, αλλά και στην επιγονατιδομηριαία άρθρωση στο εύρος έκτασης από τις 50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0</a:t>
            </a:r>
            <a:r>
              <a:rPr lang="el-GR" altLang="el-GR" dirty="0" smtClean="0">
                <a:solidFill>
                  <a:srgbClr val="000000"/>
                </a:solidFill>
              </a:rPr>
              <a:t> έως την πλήρη έκταση των 0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0</a:t>
            </a:r>
            <a:r>
              <a:rPr lang="el-GR" altLang="el-GR" dirty="0" smtClean="0">
                <a:solidFill>
                  <a:srgbClr val="000000"/>
                </a:solidFill>
              </a:rPr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45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90531"/>
          </a:xfrm>
        </p:spPr>
        <p:txBody>
          <a:bodyPr/>
          <a:lstStyle/>
          <a:p>
            <a:r>
              <a:rPr lang="el-GR" alt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 Μερικής  Προστασίας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200" dirty="0" smtClean="0"/>
              <a:t>Επισημάνσεις 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8459" y="1628800"/>
            <a:ext cx="8784976" cy="3528392"/>
          </a:xfrm>
        </p:spPr>
        <p:txBody>
          <a:bodyPr/>
          <a:lstStyle/>
          <a:p>
            <a:pPr marL="182563" indent="-182563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Κλειστή Κινητική Αλυσίδα:</a:t>
            </a:r>
          </a:p>
          <a:p>
            <a:pPr marL="357188" indent="-174625">
              <a:lnSpc>
                <a:spcPct val="112000"/>
              </a:lnSpc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Οι δραστηριότητες ΚΚΑ μπορούν να εφαρμοσθούν με προσοχή κατά την κάμψη του γόνατος, από την πλήρη έκταση των 0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altLang="el-GR" dirty="0" smtClean="0">
                <a:solidFill>
                  <a:srgbClr val="000000"/>
                </a:solidFill>
              </a:rPr>
              <a:t> έως τις 60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κάμψης, όπου η φόρτιση του ΟΧΣ είναι σχετικά μικρή. </a:t>
            </a:r>
            <a:endParaRPr lang="en-US" altLang="el-GR" dirty="0" smtClean="0">
              <a:solidFill>
                <a:srgbClr val="000000"/>
              </a:solidFill>
            </a:endParaRPr>
          </a:p>
          <a:p>
            <a:pPr marL="357188" indent="-174625">
              <a:lnSpc>
                <a:spcPct val="112000"/>
              </a:lnSpc>
              <a:spcBef>
                <a:spcPts val="1200"/>
              </a:spcBef>
              <a:buSzPct val="100000"/>
              <a:buFont typeface="Arial" pitchFamily="34" charset="0"/>
              <a:buChar char="•"/>
              <a:defRPr/>
            </a:pPr>
            <a:r>
              <a:rPr lang="el-GR" altLang="el-GR" dirty="0">
                <a:solidFill>
                  <a:srgbClr val="000000"/>
                </a:solidFill>
              </a:rPr>
              <a:t>Οι δραστηριότητες ΚΚΑ μπορούν να εφαρμοσθούν με προσοχή κατά την έκταση από τις </a:t>
            </a:r>
            <a:r>
              <a:rPr lang="el-GR" altLang="el-GR" dirty="0" smtClean="0">
                <a:solidFill>
                  <a:srgbClr val="000000"/>
                </a:solidFill>
              </a:rPr>
              <a:t>45</a:t>
            </a:r>
            <a:r>
              <a:rPr lang="en-US" altLang="el-GR" baseline="30000" dirty="0" smtClean="0">
                <a:solidFill>
                  <a:srgbClr val="000000"/>
                </a:solidFill>
              </a:rPr>
              <a:t>o</a:t>
            </a:r>
            <a:r>
              <a:rPr lang="el-GR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>
                <a:solidFill>
                  <a:srgbClr val="000000"/>
                </a:solidFill>
              </a:rPr>
              <a:t>έως την πλήρη έκταση των</a:t>
            </a:r>
            <a:r>
              <a:rPr lang="el-GR" altLang="el-GR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0</a:t>
            </a:r>
            <a:r>
              <a:rPr lang="en-US" altLang="el-GR" baseline="30000" dirty="0">
                <a:solidFill>
                  <a:srgbClr val="000000"/>
                </a:solidFill>
              </a:rPr>
              <a:t>o</a:t>
            </a:r>
            <a:r>
              <a:rPr lang="el-GR" altLang="el-GR" dirty="0" smtClean="0">
                <a:solidFill>
                  <a:srgbClr val="000000"/>
                </a:solidFill>
              </a:rPr>
              <a:t>, </a:t>
            </a:r>
            <a:r>
              <a:rPr lang="el-GR" altLang="el-GR" dirty="0">
                <a:solidFill>
                  <a:srgbClr val="000000"/>
                </a:solidFill>
              </a:rPr>
              <a:t>όπου επίσης ελαχιστοποιείται η φόρτιση της επιγονατιδομηριαίας άρθρωσης</a:t>
            </a:r>
            <a:r>
              <a:rPr lang="el-GR" altLang="el-GR" dirty="0" smtClean="0">
                <a:solidFill>
                  <a:srgbClr val="000000"/>
                </a:solidFill>
              </a:rPr>
              <a:t>.</a:t>
            </a:r>
            <a:endParaRPr lang="el-GR" altLang="el-GR" dirty="0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6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Μερικής Προστασίας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Κινησιοθεραπεία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[1/3] </a:t>
            </a:r>
            <a:endParaRPr lang="el-GR" baseline="-16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/>
          <a:lstStyle/>
          <a:p>
            <a:pPr marL="273050" indent="-273050">
              <a:buSzPct val="100000"/>
              <a:tabLst>
                <a:tab pos="360363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Το πρόγραμμα κινησιοθεραπείας περιλαμβάνει </a:t>
            </a:r>
            <a:r>
              <a:rPr lang="el-GR" altLang="el-GR" b="1" dirty="0" smtClean="0">
                <a:solidFill>
                  <a:srgbClr val="000000"/>
                </a:solidFill>
              </a:rPr>
              <a:t>:</a:t>
            </a:r>
          </a:p>
          <a:p>
            <a:pPr marL="538163" indent="-271463">
              <a:buSzPct val="100000"/>
              <a:buFont typeface="Wingdings" pitchFamily="2" charset="2"/>
              <a:buChar char="§"/>
              <a:tabLst>
                <a:tab pos="539750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Τη βελτίωση του εύρους τροχιάς από την πλήρη έκταση </a:t>
            </a:r>
            <a:r>
              <a:rPr lang="en-US" altLang="el-GR" dirty="0" smtClean="0">
                <a:solidFill>
                  <a:srgbClr val="000000"/>
                </a:solidFill>
              </a:rPr>
              <a:t>(</a:t>
            </a:r>
            <a:r>
              <a:rPr lang="el-GR" altLang="el-GR" dirty="0" smtClean="0">
                <a:solidFill>
                  <a:srgbClr val="000000"/>
                </a:solidFill>
              </a:rPr>
              <a:t>0</a:t>
            </a:r>
            <a:r>
              <a:rPr lang="en-US" altLang="el-GR" baseline="30000" dirty="0">
                <a:solidFill>
                  <a:srgbClr val="000000"/>
                </a:solidFill>
              </a:rPr>
              <a:t>o</a:t>
            </a:r>
            <a:r>
              <a:rPr lang="en-US" altLang="el-GR" dirty="0" smtClean="0">
                <a:solidFill>
                  <a:srgbClr val="000000"/>
                </a:solidFill>
              </a:rPr>
              <a:t>)</a:t>
            </a:r>
            <a:r>
              <a:rPr lang="en-US" altLang="el-GR" baseline="30000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 έως κάμψη 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≥ 115</a:t>
            </a:r>
            <a:r>
              <a:rPr lang="el-GR" altLang="el-GR" baseline="30000" dirty="0" smtClean="0">
                <a:solidFill>
                  <a:srgbClr val="000000"/>
                </a:solidFill>
                <a:cs typeface="Arial" pitchFamily="34" charset="0"/>
              </a:rPr>
              <a:t>ο</a:t>
            </a: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, ανάλογα βέβαια με τις προδιαγραφές των εμφυτευμάτων που έχουν χρησιμοποιηθεί,</a:t>
            </a:r>
            <a:endParaRPr lang="el-GR" altLang="el-GR" baseline="30000" dirty="0" smtClean="0">
              <a:solidFill>
                <a:srgbClr val="000000"/>
              </a:solidFill>
              <a:cs typeface="Arial" pitchFamily="34" charset="0"/>
            </a:endParaRPr>
          </a:p>
          <a:p>
            <a:pPr lvl="0">
              <a:buSzPct val="100000"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Την πλήρη αποκατάσταση της μυϊκής λειτουργικής ικανότητας, ώστε εκτός από τη μυϊκή δύναμη να αποκατασταθεί και η δυναμική σταθεροποίηση της άρθρωσης.</a:t>
            </a:r>
            <a:r>
              <a:rPr lang="el-GR" dirty="0" smtClean="0"/>
              <a:t> </a:t>
            </a:r>
          </a:p>
          <a:p>
            <a:pPr lvl="0">
              <a:buSzPct val="100000"/>
            </a:pPr>
            <a:r>
              <a:rPr lang="el-GR" dirty="0" smtClean="0"/>
              <a:t>Συγκεκριμένα, συνιστάται:</a:t>
            </a:r>
          </a:p>
          <a:p>
            <a:pPr marL="541338" lvl="0" indent="-185738">
              <a:buSzPct val="100000"/>
              <a:buFont typeface="Wingdings" pitchFamily="2" charset="2"/>
              <a:buChar char="§"/>
            </a:pPr>
            <a:r>
              <a:rPr lang="el-GR" dirty="0" smtClean="0"/>
              <a:t>Ισχυρή ενεργοποίηση όλων των μυϊκών ομάδων του μέλους με έμφαση στους απαγωγούς και εκτείνοντες του ισχίου, τους εκτείνοντες του γόνατος και τους πελματιαίους καμπτήρες, </a:t>
            </a:r>
          </a:p>
          <a:p>
            <a:pPr marL="541338" lvl="0" indent="-185738">
              <a:buSzPct val="100000"/>
              <a:buFont typeface="Wingdings" pitchFamily="2" charset="2"/>
              <a:buChar char="§"/>
            </a:pPr>
            <a:r>
              <a:rPr lang="el-GR" dirty="0" smtClean="0"/>
              <a:t>Έναρξη ασκήσεων προοδευτικής αντίστασης με ελαστικούς ιμάντες,</a:t>
            </a:r>
          </a:p>
          <a:p>
            <a:pPr marL="541338" lvl="0" indent="-185738">
              <a:buSzPct val="100000"/>
              <a:buFont typeface="Wingdings" pitchFamily="2" charset="2"/>
              <a:buChar char="§"/>
            </a:pPr>
            <a:r>
              <a:rPr lang="el-GR" dirty="0" smtClean="0"/>
              <a:t>Διατάσεις των καμπτήρων και των προσαγωγών του ισχίου, των οπισθίων μηριαίων, των εκτεινόντων του γόνατος και των πελματιαίων καμπτήρων.</a:t>
            </a:r>
          </a:p>
          <a:p>
            <a:pPr marL="538163" indent="-271463">
              <a:buSzPct val="100000"/>
              <a:buFont typeface="Wingdings" pitchFamily="2" charset="2"/>
              <a:buChar char="§"/>
              <a:tabLst>
                <a:tab pos="539750" algn="l"/>
              </a:tabLst>
              <a:defRPr/>
            </a:pPr>
            <a:endParaRPr lang="el-GR" altLang="el-GR" sz="2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66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Μερικής Προστασίας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Κινησιοθεραπεία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[2/3] </a:t>
            </a:r>
            <a:endParaRPr lang="el-GR" baseline="-16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51520" y="1470843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0021"/>
              </a:buClr>
              <a:buSzPct val="100000"/>
            </a:pPr>
            <a:r>
              <a:rPr lang="el-GR" altLang="el-GR" sz="2200" b="1" dirty="0" smtClean="0">
                <a:solidFill>
                  <a:srgbClr val="000000"/>
                </a:solidFill>
                <a:latin typeface="Calibri" pitchFamily="34" charset="0"/>
              </a:rPr>
              <a:t>Παρατήρηση 1</a:t>
            </a: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</a:rPr>
              <a:t>: Εάν ο Φυσικοθεραπευτής κρίνει απαραίτητο, τότε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πριν από την κινησιοθεραπεία, συνιστάται η χρήση θερμών επιθεμάτων με σκοπό τη μυϊκή χαλάρωση, την ελάττωση της σκληρότητας της άρθρωσης και τη μείωση της αντίστασης που προβάλλουν οι ιστοί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κολλαγόνου</a:t>
            </a:r>
            <a:r>
              <a:rPr lang="el-GR" sz="2200" dirty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el-GR" sz="2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Clr>
                <a:srgbClr val="A50021"/>
              </a:buClr>
              <a:buSzPct val="100000"/>
            </a:pPr>
            <a:r>
              <a:rPr lang="el-GR" sz="2200" b="1" dirty="0" smtClean="0">
                <a:solidFill>
                  <a:srgbClr val="000000"/>
                </a:solidFill>
                <a:latin typeface="Calibri" pitchFamily="34" charset="0"/>
              </a:rPr>
              <a:t>Παρατήρηση 2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: Για την αντιμετώπιση του πόνου προτείνεται επίσης, σε όλη τη διάρκεια της αποκατάστασης η εφαρμογή διαδερμικού ηλεκτρικού νευρικού ερεθισμού (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</a:rPr>
              <a:t>TENS</a:t>
            </a:r>
            <a:r>
              <a:rPr lang="el-GR" sz="220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  <a:r>
              <a:rPr lang="el-GR" sz="2200" b="1" baseline="30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l-GR" altLang="el-GR" sz="22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1520" y="4115234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A50021"/>
              </a:buClr>
              <a:buSzPct val="100000"/>
              <a:buFont typeface="Wingdings" pitchFamily="2" charset="2"/>
              <a:buChar char="Ø"/>
            </a:pP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</a:rPr>
              <a:t>Επίσης, ιδιαίτερη έμφαση δίνεται στον σχεδιασμό </a:t>
            </a:r>
            <a:r>
              <a:rPr lang="el-GR" altLang="el-GR" sz="2200" dirty="0" err="1" smtClean="0">
                <a:solidFill>
                  <a:srgbClr val="000000"/>
                </a:solidFill>
                <a:latin typeface="Calibri" pitchFamily="34" charset="0"/>
              </a:rPr>
              <a:t>προοδευτικ</a:t>
            </a:r>
            <a:r>
              <a:rPr lang="en-US" altLang="el-GR" sz="2200" dirty="0" smtClean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</a:rPr>
              <a:t>ύ προγράμματος ασκήσεων ακρίβειας και ισορροπίας για τη βελτίωση της νευρομυϊκής συναρμογής και της ιδιοδεκτικότητας του μέλους.</a:t>
            </a:r>
          </a:p>
        </p:txBody>
      </p:sp>
    </p:spTree>
    <p:extLst>
      <p:ext uri="{BB962C8B-B14F-4D97-AF65-F5344CB8AC3E}">
        <p14:creationId xmlns:p14="http://schemas.microsoft.com/office/powerpoint/2010/main" val="3516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Προεγχειρητική Προετοιμασία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[</a:t>
            </a:r>
            <a:r>
              <a:rPr lang="en-US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/2]</a:t>
            </a:r>
            <a:r>
              <a:rPr lang="el-GR" altLang="el-GR" baseline="-16000" dirty="0" smtClean="0"/>
              <a:t>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 marL="271463" indent="-271463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 smtClean="0"/>
              <a:t>Η προεγχειρητική προετοιμασία πριν από μία αρθροπλαστική του γόνατος αποτελεί ουσιαστικό μέρος της φυσικοθεραπευτικής παρέμβασης, καθώς συντελεί στο σχεδιασμό εξατομικευμένου προγράμματος αποκατάστασης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271463" indent="-271463"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sz="2400" dirty="0" smtClean="0"/>
              <a:t>Η προεγχειρητική προετοιμασία περιλαμβάνει: </a:t>
            </a:r>
          </a:p>
          <a:p>
            <a:pPr marL="627063" indent="-271463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Ενημέρωση του ασθενούς από τον ορθοπαιδικό χειρουργό,</a:t>
            </a:r>
          </a:p>
          <a:p>
            <a:pPr marL="627063" indent="-271463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Επικοινωνία του φυσικοθεραπευτή με τον ασθενή,</a:t>
            </a:r>
          </a:p>
          <a:p>
            <a:pPr marL="627063" indent="-271463">
              <a:lnSpc>
                <a:spcPct val="110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sz="2400" dirty="0" smtClean="0"/>
              <a:t>Αναπνευστική φυσικοθεραπεία, εκμάθηση διαφραγματικής  αναπνοής.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4C69-F127-4E0A-B5BA-8E15EBCF7F93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6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Μερικής Προστασίας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/>
              <a:t>Κινησιοθεραπεία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[3/3] </a:t>
            </a:r>
            <a:endParaRPr lang="el-GR" baseline="-16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484784"/>
            <a:ext cx="8964488" cy="4464496"/>
          </a:xfrm>
        </p:spPr>
        <p:txBody>
          <a:bodyPr/>
          <a:lstStyle/>
          <a:p>
            <a:pPr marL="266700" indent="-266700">
              <a:lnSpc>
                <a:spcPct val="112000"/>
              </a:lnSpc>
              <a:spcBef>
                <a:spcPts val="1200"/>
              </a:spcBef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Με την πρόοδο του προγράμματος </a:t>
            </a:r>
            <a:r>
              <a:rPr lang="el-GR" altLang="el-GR" dirty="0">
                <a:solidFill>
                  <a:srgbClr val="000000"/>
                </a:solidFill>
              </a:rPr>
              <a:t>αποκατάστασης </a:t>
            </a:r>
            <a:r>
              <a:rPr lang="el-GR" altLang="el-GR" dirty="0" smtClean="0">
                <a:solidFill>
                  <a:srgbClr val="000000"/>
                </a:solidFill>
              </a:rPr>
              <a:t>και τη βελτίωση του ασθενή, σχεδιάζονται δραστηριότητες, όπως </a:t>
            </a:r>
            <a:r>
              <a:rPr lang="el-GR" altLang="el-GR" b="1" dirty="0" smtClean="0">
                <a:solidFill>
                  <a:srgbClr val="000000"/>
                </a:solidFill>
              </a:rPr>
              <a:t>:</a:t>
            </a:r>
          </a:p>
          <a:p>
            <a:pPr marL="446088" indent="-179388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Κινησιοθεραπεία σε πισίνα (με θερμοκρασία νερού 25</a:t>
            </a:r>
            <a:r>
              <a:rPr lang="en-US" altLang="el-GR" baseline="30000" dirty="0">
                <a:solidFill>
                  <a:srgbClr val="000000"/>
                </a:solidFill>
              </a:rPr>
              <a:t>o</a:t>
            </a:r>
            <a:r>
              <a:rPr lang="en-US" altLang="el-GR" baseline="30000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–</a:t>
            </a:r>
            <a:r>
              <a:rPr lang="en-US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30</a:t>
            </a:r>
            <a:r>
              <a:rPr lang="en-US" altLang="el-GR" baseline="30000" dirty="0">
                <a:solidFill>
                  <a:srgbClr val="000000"/>
                </a:solidFill>
              </a:rPr>
              <a:t>o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 </a:t>
            </a:r>
            <a:r>
              <a:rPr lang="en-US" altLang="el-GR" dirty="0" smtClean="0">
                <a:solidFill>
                  <a:srgbClr val="000000"/>
                </a:solidFill>
              </a:rPr>
              <a:t>C</a:t>
            </a:r>
            <a:r>
              <a:rPr lang="el-GR" altLang="el-GR" dirty="0" smtClean="0">
                <a:solidFill>
                  <a:srgbClr val="000000"/>
                </a:solidFill>
              </a:rPr>
              <a:t>),</a:t>
            </a:r>
          </a:p>
          <a:p>
            <a:pPr marL="446088" indent="-179388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Άσκηση σε σταθερό εργομετρικό ποδήλατο με ρυθμιζόμενο κάθισμα,</a:t>
            </a:r>
          </a:p>
          <a:p>
            <a:pPr marL="446088" indent="-179388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Εκτέλεση ασκήσεων προς προσθοπίσθια και πλάγια κατεύθυνση, σε χαμηλού ύψους (</a:t>
            </a:r>
            <a:r>
              <a:rPr lang="en-US" altLang="el-GR" dirty="0" smtClean="0">
                <a:solidFill>
                  <a:srgbClr val="000000"/>
                </a:solidFill>
              </a:rPr>
              <a:t>5</a:t>
            </a:r>
            <a:r>
              <a:rPr lang="el-GR" altLang="el-GR" dirty="0" smtClean="0">
                <a:solidFill>
                  <a:srgbClr val="000000"/>
                </a:solidFill>
              </a:rPr>
              <a:t>-10 εκ.) </a:t>
            </a:r>
            <a:r>
              <a:rPr lang="en-US" altLang="el-GR" dirty="0" smtClean="0">
                <a:solidFill>
                  <a:srgbClr val="000000"/>
                </a:solidFill>
              </a:rPr>
              <a:t>steps</a:t>
            </a:r>
            <a:r>
              <a:rPr lang="el-GR" altLang="el-GR" dirty="0" smtClean="0">
                <a:solidFill>
                  <a:srgbClr val="000000"/>
                </a:solidFill>
              </a:rPr>
              <a:t>.</a:t>
            </a:r>
          </a:p>
          <a:p>
            <a:pPr marL="265113" indent="-265113">
              <a:lnSpc>
                <a:spcPct val="112000"/>
              </a:lnSpc>
              <a:spcBef>
                <a:spcPts val="1200"/>
              </a:spcBef>
              <a:buSzPct val="100000"/>
              <a:tabLst>
                <a:tab pos="266700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  <a:cs typeface="Arial" pitchFamily="34" charset="0"/>
              </a:rPr>
              <a:t>Ιδιαίτερα σημαντική είναι η σταδιακή επιστροφή του ασθενούς σε λειτουργικές δραστηριότητες.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93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9053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Μερικής Προστασίας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Άνοδος – Κάθοδος Κλίμακας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[1/2]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4016" y="1628800"/>
            <a:ext cx="8964488" cy="4392488"/>
          </a:xfrm>
        </p:spPr>
        <p:txBody>
          <a:bodyPr/>
          <a:lstStyle/>
          <a:p>
            <a:pPr>
              <a:buSzPct val="100000"/>
            </a:pPr>
            <a:r>
              <a:rPr lang="el-GR" dirty="0" smtClean="0"/>
              <a:t>Την περίοδο αυτή, πραγματοποιείται διδασκαλία «ανόδου – καθόδου»  κλίμακας.</a:t>
            </a:r>
          </a:p>
          <a:p>
            <a:pPr>
              <a:buSzPct val="100000"/>
            </a:pPr>
            <a:r>
              <a:rPr lang="el-GR" dirty="0" smtClean="0"/>
              <a:t>Απαραίτητη προϋπόθεση της επιτυχούς και ασφαλούς διαδικασίας είναι η επίτευξη ικανοποιητικού ενεργητικού εύρους τροχιάς της κάμψης του γόνατος.</a:t>
            </a:r>
          </a:p>
          <a:p>
            <a:pPr>
              <a:buSzPct val="100000"/>
            </a:pPr>
            <a:r>
              <a:rPr lang="el-GR" dirty="0" smtClean="0"/>
              <a:t>Ενδεικτικά αναφέρεται ότι, για σκαλοπάτια ύψους 18 </a:t>
            </a:r>
            <a:r>
              <a:rPr lang="en-US" dirty="0" smtClean="0"/>
              <a:t>cm</a:t>
            </a:r>
            <a:r>
              <a:rPr lang="el-GR" dirty="0" smtClean="0"/>
              <a:t> και πλάτους 28,5</a:t>
            </a:r>
            <a:r>
              <a:rPr lang="en-US" dirty="0" smtClean="0"/>
              <a:t> cm</a:t>
            </a:r>
            <a:r>
              <a:rPr lang="el-GR" dirty="0" smtClean="0"/>
              <a:t>, κατά την άνοδο απαιτείται ενεργητική κάμψη του γόνατος περίπου 94</a:t>
            </a:r>
            <a:r>
              <a:rPr lang="el-GR" baseline="30000" dirty="0" smtClean="0"/>
              <a:t>ο</a:t>
            </a:r>
            <a:r>
              <a:rPr lang="el-GR" dirty="0" smtClean="0"/>
              <a:t>, ενώ κατά την κάθοδο απαιτείται ενεργητική κάμψη του γόνατος</a:t>
            </a:r>
            <a:r>
              <a:rPr lang="en-US" dirty="0" smtClean="0"/>
              <a:t> </a:t>
            </a:r>
            <a:r>
              <a:rPr lang="el-GR" dirty="0" smtClean="0"/>
              <a:t>90,5</a:t>
            </a:r>
            <a:r>
              <a:rPr lang="el-GR" baseline="30000" dirty="0" smtClean="0"/>
              <a:t>ο</a:t>
            </a:r>
            <a:r>
              <a:rPr lang="el-GR" dirty="0" smtClean="0"/>
              <a:t>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467544" y="5044534"/>
            <a:ext cx="2396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[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Protopapadaki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 Α</a:t>
            </a:r>
            <a:r>
              <a:rPr lang="en-US" b="1" dirty="0" smtClean="0">
                <a:solidFill>
                  <a:srgbClr val="A50021"/>
                </a:solidFill>
                <a:latin typeface="Arial Narrow" pitchFamily="34" charset="0"/>
              </a:rPr>
              <a:t> </a:t>
            </a:r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</a:rPr>
              <a:t>, 2007]</a:t>
            </a:r>
            <a:endParaRPr lang="el-GR" b="1" dirty="0">
              <a:solidFill>
                <a:srgbClr val="A5002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90531"/>
          </a:xfrm>
        </p:spPr>
        <p:txBody>
          <a:bodyPr/>
          <a:lstStyle/>
          <a:p>
            <a:r>
              <a:rPr lang="el-GR" dirty="0" smtClean="0">
                <a:solidFill>
                  <a:schemeClr val="accent4">
                    <a:lumMod val="10000"/>
                  </a:schemeClr>
                </a:solidFill>
              </a:rPr>
              <a:t>Περίοδος Μερικής Προστασίας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Άνοδος – Κάθοδος Κλίμακας</a:t>
            </a:r>
            <a:r>
              <a:rPr lang="el-GR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[2/2]</a:t>
            </a:r>
            <a:r>
              <a:rPr lang="el-G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3960440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Αρχικά, ο ασθενής εκπαιδεύεται έτσι ώστε: </a:t>
            </a:r>
          </a:p>
          <a:p>
            <a:pPr marL="541338" indent="-185738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Κατά την άνοδο να προηγείται το υγιές, να ακολουθεί  το  πάσχον  μέλος και να έπεται το βοηθητικό μέσο βάδισης.  </a:t>
            </a:r>
          </a:p>
          <a:p>
            <a:pPr marL="541338" indent="-185738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Στην κάθοδο τοποθετείται το βοηθητικό μέσο βάδισης στο μπροστά στο σκαλοπάτι, ακολουθεί το πάσχον και έπεται το υγιές μέλος. </a:t>
            </a:r>
          </a:p>
          <a:p>
            <a:pPr marL="355600" indent="-355600">
              <a:lnSpc>
                <a:spcPct val="112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Ο ασθενής εκπαιδεύεται </a:t>
            </a:r>
            <a:r>
              <a:rPr lang="el-GR" dirty="0"/>
              <a:t>στην κανονική εναλλαγή </a:t>
            </a:r>
            <a:r>
              <a:rPr lang="el-GR" dirty="0" smtClean="0"/>
              <a:t>ποδιών όταν αποκτήσει ικανοποιητικό έλεγχο του εκτατικού μηχανισμού.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532440" y="6245225"/>
            <a:ext cx="539552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99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7975" y="188639"/>
            <a:ext cx="8584505" cy="1090531"/>
          </a:xfrm>
        </p:spPr>
        <p:txBody>
          <a:bodyPr/>
          <a:lstStyle/>
          <a:p>
            <a:r>
              <a:rPr lang="el-GR" dirty="0" smtClean="0"/>
              <a:t>Ειδική Αντιμετώπιση Ελλειμμάτων Τροχιάς 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[1/2]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040560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1200"/>
              </a:spcBef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Το έλλειμμα πλήρους έκτασης ενδέχεται να οφείλεται σε αδυναμία των εκτεινόντων μυών, σε βράχυνση των καμπτήρων μυών ή να είναι αποτέλεσμα αρθροΐνωσης.  Η φυσιοθεραπευτική αντιμετώπιση περιλαμβάνει</a:t>
            </a:r>
            <a:r>
              <a:rPr lang="el-GR" altLang="el-GR" b="1" dirty="0" smtClean="0">
                <a:solidFill>
                  <a:srgbClr val="000000"/>
                </a:solidFill>
              </a:rPr>
              <a:t>:</a:t>
            </a:r>
          </a:p>
          <a:p>
            <a:pPr marL="539750" indent="-182563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Πλειομετρική ενδυνάμωση των εκτεινόντων μυών,</a:t>
            </a:r>
          </a:p>
          <a:p>
            <a:pPr marL="539750" indent="-182563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Επανεκπαίδευση με </a:t>
            </a:r>
            <a:r>
              <a:rPr lang="en-US" altLang="el-GR" dirty="0" smtClean="0">
                <a:solidFill>
                  <a:srgbClr val="000000"/>
                </a:solidFill>
              </a:rPr>
              <a:t>biofeedback</a:t>
            </a:r>
            <a:r>
              <a:rPr lang="el-GR" altLang="el-GR" dirty="0" smtClean="0">
                <a:solidFill>
                  <a:srgbClr val="000000"/>
                </a:solidFill>
              </a:rPr>
              <a:t> του έσω πλατύ μυ,</a:t>
            </a:r>
          </a:p>
          <a:p>
            <a:pPr marL="539750" indent="-182563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Βάδιση προς τα πίσω,</a:t>
            </a:r>
          </a:p>
          <a:p>
            <a:pPr marL="539750" indent="-182563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Εφαρμογή παθητικής έκτασης, </a:t>
            </a:r>
          </a:p>
          <a:p>
            <a:pPr marL="539750" indent="-182563">
              <a:lnSpc>
                <a:spcPct val="112000"/>
              </a:lnSpc>
              <a:spcBef>
                <a:spcPts val="1200"/>
              </a:spcBef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Συνδυασμό δυνατής συστολής των εκτεινόντων μυών και επίδραση εξωτερικού βάρους.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245225"/>
            <a:ext cx="504056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9218" name="AutoShape 2" descr="data:image/jpeg;base64,/9j/4AAQSkZJRgABAQAAAQABAAD/2wCEAAkGBxMSEhQUEhQUFhUUFBUVFBUXFBQVFRQVFBQWGBQUFBQYHCggGBolHBQUITEhJSkrLi4uFx8zODMsNygtLisBCgoKDg0OGhAQGywkHxwsLCwsLCwsLCwsLCwrLCwsLCwsLCwsLCw3LCwsLCwsLDcsLCwsKywsLCsrLCsrKysrK//AABEIAIoA5gMBIgACEQEDEQH/xAAbAAABBQEBAAAAAAAAAAAAAAACAQMEBQYAB//EAD0QAAIBAgMEBwYEBQQDAQAAAAECAAMRBAUhEjFBUQZSYXGBkaETIjJCsdEUYsHwBxUjkvFDcoLhc6LCM//EABkBAAMBAQEAAAAAAAAAAAAAAAABAgMEBf/EACIRAAICAgICAwEBAAAAAAAAAAABAhESIQMxQVEEE2EiFP/aAAwDAQACEQMRAD8A2UQzjBM5DcgV/iMEGLiviP74RvakeSh3aiXjd4QMADvOvBvOgBPy86HwkTFn320192/kbSTgDv8ACMY34z3D9ftK8AR9rshK5uPdgC/OO0w3MQAJXHV9YYder6zl9p+7Rbvy9I0Jihl5GFtL2wQzdUeUXbPVEoQvu34+UKy8/SDt/l9TO2x1fWABgLz9IuwOtADLyPnFuvbATHAp63rBKnresEBeZ8pwC33+kAQ5Zuf0i2f92gBR1v0nbI6wlBQQLcvSLtnqjyiBT1h5wrNz9YWIEueqIoqflE4hucUFv2IWB22Or6zp3v8A7E6FgITBJjdByRc8fId0cmdltU6K/GfEfCM3juM+LwEZmb7GgrzoN50AHAYQMaEWMCxy/wCaM43Vz3D6mOZb83hGcc1qm7XZH1MrwIYKDmfKcKQ01PlED9kcRjcDZG8DjxgMVaS9b0jq0eT/AFEFag4r6mEHXkfONCYQpnrjzhhG63rGwy/m9DD93mfKOxC7L33j0hbL/sCBsrff6GGF/MPWMDvf5ek67cVEIA8GHnFs3P1EAGy/NPrE2xf4fWO2eIWbl6QAAuvI+c7aX80d2zyHlAarbeB5GAA7S9vlFGz1vSQ8NnNFzYC2thcESddeXrHRIJA60IL+YecRiltx9IzUqqtiwIVjsq11IvbQEbxFe6G2iTs/mHnOg7C8z5ToCorsFjLkhgtIAlQpdSWI3mLic5opvcHu1+k8yx+YsFBqNtEAWtpvOtu28RMc4YDeLX136zX/ADutDlyxb2bnF59SJuA3lGBnlPk3pMyuIB38Y4GHOZvgkvBcZwfk0i53S/N5Q/5xS5nyMzIXuhbB5TN8bRSp9GnXNaXX9DHFzKl1x6zJkTgIqHgbzLMwpe9/UTh8wh4vFIx0dT3MJhFEVhKoWBsxVHBx/dDVj1h/cJhiIoJ5nzhQYnoCl+f0MIbfL0mBWsw3E+Zjq42oNzt5mAYG5JPFfQxb/lHrMZTzWsN1R/OPrnuIH+ofEA/pGH1s1e0NNPWHccj5zL0+klUH3tk+Fpf5TmlKvptBG6rLe/cRGQ4skWHbO2V5+km/hhwan5MP1kLF4qjT0apTvyViT5AaQBJhbI5zvH1la2fUOT+H/cH+fUeT+Q+8AxZb+9z9YlTDs6tc/CNq3PWVi53Q/P8A2y4yLGJU29i5AABuLb/8QUVLTJknRT57hQKSP+YKbakBhoR4gSRlOONWmDvI0bTW40N/3xln0iwatl1UjRqXEcbNp62mU6HYjbcqDc1F9oW5FQLgxQjSoyho1mGTavcDQHhbeJmukp2aVG51eqy27FU6zXINmw39s84/iJWUVaSVNQKeoBIsWJN7jdpaOcblEJbkajIsYKtBGI11U68VJE6VPQMEUag1Kipo5HxXUHQ9l7GdHdaNU3RgRg2K7LFTrz+8Gth3DAgXBWxtrujorRVrT0KOYZRrXJ0tuvFSrxkr299/rBZUO8W7jaADa15NweaPT3WI5MCR4CTl6LEUhWZgikghG1Yr+l5N9sDvVbWsBYWA5Tl5PkRjpHRxfHnLZGp4wey9pW2CGLCmgChiRqSxGoQX7zLfKejL1k9o5FMNqq7JJtzNzoJCNKidWRBaxva27XWVWd9P67sFoMKaqfiVRd7d/CZvk+zpGmD4tyZp8R0Tqr8LI3ofWVuIyeuu+k/eF2h6SDlX8RMUCFqIlYdgKv8A+uh8pusuz+nVW7K1I8qlh5G9jMmpR7NYtS2jDNh2G9WHerfaAR/jjPSzWBF1II7DcSHXpJU0dFPgL+cnMvEwIEWbCv0WpPrTZkJ4HVfXWUOY5HXonVCw6yAsPQXHjKuyaK2ITCamw+Vv7W+0gYzEldym/cQJQx+rWCiLk2M/rIwvZWBNuQ3iV9DBNUN3Nhy4nu5CXFCmqCyiwhQWXWZ529UnZ9xbmyjf4mVN4l4oESjQhLToWzFVLkAbybAcydwjAl5blNSvtFALKVDEkC20e06z0DDYSnRpqtO2gAJ5kbyZD6NZcKdMo4NwdpuQZgLAcyBbzMksdlnQ7x7wJ4huMuOmjknyZOil6VVnNKtS1sV2rc5mOhTs1ZAuhAba4aIDw/e6aTOMSBUUHio9DKfL6O1j9mk+zrdmQg7Oyt6ii3EkWt2yYL+pIxXbN1XbZBJ32Nx2zyr+INfZxjX1QqitvuBshfrPSM6zanTuKguTbYe5sQNwYc5490izNqtaq+9GYI44gLrcctYZf2l6He6Lzo/XqUqZCVG2S1xY8LDfOgYGktOmqrute973vrOjcE9ndCKxRmdqLtRq8ImegeeO7cu+iWX/AIjEKp+BAXqctleB75nxPQugGEC4PE1dzOGUf7UQ/qZnyyqJfHG5C5vi2xNWy2WmmiA6XPWP6Rk5WwHDvBkGju8TOxGPNJGYtooudfITzVTez02mlropOmGKNICiDqwu9uC8B4zJBuEcxmKao7O5uWOv2iYZbsoAuSwt5zqjFRRwTk5y2bfo/lvsqYaw2mFyd5A4AcpMxOaWOwgvwJ4sRwUcu2SnzIVFIZdh7HZsLK3Z6Rvo3gh7eltDVQ1rjgTe/wBZySe7Z3RWMaRCyXpA+Dr1Di6dRBV2AgIsFUMbkcDvnoNEq4DKQVYAgg7wd0LMctpYmkaVZAynlow7VPAxnLMlNFFprUJVFCi6i9huvbSKVPoSbRORJKU2jSYcj5r+EdFMxpCYW3FuDvHoD9YPszFCGAhqtg6Tb6aHvUSG2Q4c76S+Fx9DLJVMUg8o9gUzdFsMeDjuc/rI9TohS+WpUHfsn9JodeUQ3hsDO0ejNKmwLM1TiEsAL3AG0Rra8n0qFMVAtKkgqXvthB7trXAHdex5ydUY6247z2cozgUKVWfW5Hh+7TSMnZjyp1onYWvV99WYXU6XW3uncdNTMvm2OrHFGhsJtJSFVHRjYhmIKODztzlvnWIdAKqksUvtjmDKvAMH9pXP/wClVgCL32ET3aafr3mad3FnL+MzWe5iXIJGyVUgjt7of8O12q2Ie/wGwHa6i5kzPMIlUm41A1YaHsEp+iNT2OIWnxrV3pnsstxfvAMyjFxd9iUWnZvsfTpGkxqkbWy7Uqdrk7APvt2aGeNYDDu1bSy7jUBFwRvuL8TPV+kGLp06WKq7VytIoqi1tRsAd9zPMqldxsIg96oi34m3vW87S3TNYRTdsnYnHWOwg2iNSAdw4f4nSqLnDVGSpbasrXB6wvYnnOixOxSiVQNzpuHrDVz4QEXlujgE7zzR7b01m+ybHezy4c2LDz1M86xDAKT+9ZosO1Q0aaqpYL71hqbtu07gZy/JlVI6vjRu2W+BUtYXFyeJt9ZmOmWJIYULj3NaljcEncNIeOx9SmCWRl5XBFjMu1UnU7zvPMzPhiqtmnyJtaTFVf39Zoui2Xhj7QjQfD95nGbS3P6Tb5FiFWgtt51MfK9EcEbdssMfWAshG0Taw5Ey26FYUtVqPc7NMhAeZtumTqY2zs5+RS3/AC3LNp0DxI/DKQdWZmPeTOarOuT0a9LQwRIgqw1qCaUjJ2S7iKJHVxHPaCOhDuzeKqyO1eNtioUGydace+VVTHHnIdXMSIaHsvncDjI9XFAcZmMRmrcJAq46o3ECK0FFn0uzO1IIpsXYXtv2V1+tplaGYVV1FRhb8xjeY4gs4ub7K/WNcO2bwjo5uSX9E9s9r2K7ZIO+9jGcJmjUiSDv3qdVPb2SGW9ZGxT7KluQlYmRp8tzmlWQiotruw7CRaxvwlbVZVx6hdPfpVgdLD3SpHjKXo3iB8LagufCO5sxfFVCh1RKdvDhMcnbKotemeJHs6VFGDGs209r6BD97RrKqSs7sQPdCUr7/gBP/wBWlA+NJxQJtakgHcbXNvOaTKgoTTiSx72N4I0hEdxmT0KxBqICQLXBYG3LQxZLSJKRrR5j+NA4HutB/HDj9DJBw8H8NNPtZH+b9IeLxVwAOesssr6R1UFjciwA3XsN0inDdkkUcMLbpM5Rl2XDilHyR8yzR6ujE2DX1t28ZABkzEUOyRDSPCOLVaMp8crOuL6m3CaPKEq7BsNoDkdbdg4zOHDMeEtMprVqJ9w3HVO7w5SORWjThUk+ixxz7NCoSN7Aa9lvvD6K9KloDYckLe4PAX3yJnGOqVlCsoUXuba3P7tK2ngOUiCVUzSSm5Wj2LLc9SoAVYES0GIvxnieGw1Smb02ZT2H6iXuG6QYtBrst4WMVUVT8np5xJEQ42eep0wrD4qXkfvAq9L2P+m3p94tg0egNj+2R6uZjnPN8R0rqHchkP8An1Vj711HZvjxYrR6PXzhRxHnKzEZ+nO/drM1hzTbU3J/M15OpoOFh3RUMkVs5c/Cp8dJBr4qs3zW7vvJBSAyRpCs7Cqbam5+seYxmk48odSpOldHA+xGEr81f+mZNVrypzqra1+OkYAZG+h/3EwqdVmqVmB+ZR/aJW4ZmW+zoSZc5VRspvxJN++YONW/ZrBX2Q/5ftOxYn3t4Gl+yavKRZQOUqzQ1lzldKM3pLosUWdJeHw9xFjonIwZwrcoDUD1ZFTOWHGPJnbdkVI3ykcaX5fSIKY5R0ZxfgPKH/NEbegipex5P0RKmGUxr8FylmMXRO8HzjqtQY/ERDH9D7PwqPwcOnh7S5bAJ8tQGNnLjwI84YMPsRWNQj2EojjJRwTzvwr9U+EnBj+xBrQEP8OIz7OoPlPlF9ow4QxYZL2G2GHKR6mCj/4kxRiOyFUFldVy/skZ8CeUuvbqYm0piCykWgy7pLo12EnezUwDhxEFipiY5UrXU9xkY0TFJIBjRLVojUcaI+cSOfrKKthSSSb3MEYd+BPn95vmjlfBLwX5xfbKjOKtyvZr6GNLTqc/QQzhWaxbW0M0JcExvAm80uWL7sq8Lh7cJoctw5tM27N3BRQ7Sw20QJoMBgrAWg5dgfOaCjRCC5lpGbkM06YUaxZTZvmQLaToWhJM8wbLuTHygnAngR6zbZhRXqjyEpMWgG4AeE5M5HSURwrjt7v+4DU2HymW8bffKXIxlYWMTb7ZaCAUB4DyjzsCCuKYbiY4uYN1jGcWoB0FtIwJouhWWIzN+sY/Szyou5pTRDL2Tr0aal0pqjiPISdQ6YN8yIe9RMWIqwtoWMX4N+vSfDt8dBPAWhNmOAf5GU9hmCSGI8mH1o3GxgW/1mXvW8d/ktFhenXQ94IMwiGSqLnmfOLIMGvJqWyCp8pU9zD7zh0dxO8IT3FT+szwrt1m8zHcNiqg3O+/rGGhXL2W9TKq6/EjD/ifrI70HH+JdZLiqh3u/wDcZsMMgYDaAOnEX+seKIfK/J5iaB6sEUeaTcdIsOi3sqjuAHGZ1JElTNIzsqTRXqkTlpLLVxpIdSSUSsBhEO8zUZdl66WtMVSOs1XR8+8JaMuSzXYbLLC/ZM7nuY7NwDNgh/ot/tnlmfHVpcujKC/rZGpUqmJcrT+UXJ3ga2H6zpov4eD+lV/8n6TokW5u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88640"/>
            <a:ext cx="9324528" cy="1152128"/>
          </a:xfrm>
        </p:spPr>
        <p:txBody>
          <a:bodyPr/>
          <a:lstStyle/>
          <a:p>
            <a:r>
              <a:rPr lang="el-GR" dirty="0" smtClean="0"/>
              <a:t>Ειδική Αντιμετώπιση Ελλειμμάτων Τροχιάς</a:t>
            </a:r>
            <a:r>
              <a:rPr lang="en-US" dirty="0" smtClean="0"/>
              <a:t> </a:t>
            </a:r>
            <a:r>
              <a:rPr lang="el-GR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[2/2]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1512168"/>
          </a:xfrm>
        </p:spPr>
        <p:txBody>
          <a:bodyPr/>
          <a:lstStyle/>
          <a:p>
            <a:pPr marL="266700" indent="-266700"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Το έλλειμμα ικανοποιητικής κάμψης ενδέχεται να οφείλεται σε αδυναμία των καμπτήρων μυών, σε βράχυνση των εκτεινόντων μυών ή να είναι αποτέλεσμα </a:t>
            </a:r>
            <a:r>
              <a:rPr lang="el-GR" altLang="el-GR" dirty="0" smtClean="0">
                <a:solidFill>
                  <a:srgbClr val="000000"/>
                </a:solidFill>
              </a:rPr>
              <a:t>αρθροΐνωσης</a:t>
            </a:r>
            <a:r>
              <a:rPr lang="el-GR" altLang="el-GR" dirty="0" smtClean="0">
                <a:solidFill>
                  <a:srgbClr val="000000"/>
                </a:solidFill>
              </a:rPr>
              <a:t>.  Η φυσικοθεραπευτική αντιμετώπιση περιλαμβάνει: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76456" y="6245225"/>
            <a:ext cx="467544" cy="476250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50029"/>
          <a:stretch>
            <a:fillRect/>
          </a:stretch>
        </p:blipFill>
        <p:spPr bwMode="auto">
          <a:xfrm>
            <a:off x="6325847" y="2564904"/>
            <a:ext cx="2448272" cy="1864279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13 - Ορθογώνιο"/>
          <p:cNvSpPr/>
          <p:nvPr/>
        </p:nvSpPr>
        <p:spPr>
          <a:xfrm>
            <a:off x="395536" y="2704852"/>
            <a:ext cx="590465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6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</a:rPr>
              <a:t>ελεγχόμενη κάμψη με τη βοήθεια της βαρύτητας ή προσεκτική παθητική διάταση προς την κάμψη με χρήση ελαστικού ιμάντα, (εικόνα), </a:t>
            </a:r>
          </a:p>
          <a:p>
            <a:pPr marL="355600" indent="-355600">
              <a:spcBef>
                <a:spcPts val="6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</a:rPr>
              <a:t>ενδυνάμωση των καμπτήρων μυών,</a:t>
            </a:r>
          </a:p>
          <a:p>
            <a:pPr marL="355600" indent="-355600">
              <a:spcBef>
                <a:spcPts val="6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</a:rPr>
              <a:t>άσκηση σε εργομετρικό ποδήλατο με ρυθμιζόμενο κάθισμα έτσι ώστε προοδευτικά να χαμηλώνει το ύψος του για την επίτευξη της αύξησης της τροχιάς της κάμψης,</a:t>
            </a:r>
          </a:p>
          <a:p>
            <a:pPr marL="355600" indent="-355600">
              <a:spcBef>
                <a:spcPts val="600"/>
              </a:spcBef>
              <a:buClr>
                <a:srgbClr val="A50021"/>
              </a:buClr>
              <a:buSzPct val="100000"/>
              <a:buFont typeface="Wingdings" pitchFamily="2" charset="2"/>
              <a:buChar char="§"/>
              <a:defRPr/>
            </a:pP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</a:rPr>
              <a:t>ολίσθηση σε κάθετη επιφάνεια (</a:t>
            </a:r>
            <a:r>
              <a:rPr lang="en-US" altLang="el-GR" sz="2200" dirty="0" smtClean="0">
                <a:solidFill>
                  <a:srgbClr val="000000"/>
                </a:solidFill>
                <a:latin typeface="Calibri" pitchFamily="34" charset="0"/>
              </a:rPr>
              <a:t>wall slides</a:t>
            </a:r>
            <a:r>
              <a:rPr lang="el-GR" altLang="el-GR" sz="2200" dirty="0" smtClean="0">
                <a:solidFill>
                  <a:srgbClr val="000000"/>
                </a:solidFill>
                <a:latin typeface="Calibri" pitchFamily="34" charset="0"/>
              </a:rPr>
              <a:t>).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300192" y="4429183"/>
            <a:ext cx="2473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i="1" dirty="0">
                <a:solidFill>
                  <a:srgbClr val="808080"/>
                </a:solidFill>
                <a:latin typeface="Tahoma"/>
                <a:sym typeface="Wingdings"/>
              </a:rPr>
              <a:t> </a:t>
            </a:r>
            <a:r>
              <a:rPr lang="en-US" sz="1200" i="1" dirty="0" smtClean="0">
                <a:solidFill>
                  <a:srgbClr val="808080"/>
                </a:solidFill>
                <a:latin typeface="Tahoma"/>
                <a:sym typeface="Wingdings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hlinkClick r:id="rId4"/>
              </a:rPr>
              <a:t>dubinchiro.com</a:t>
            </a:r>
            <a:endParaRPr lang="el-G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5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2348880"/>
            <a:ext cx="8856984" cy="1656184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Ελεύθερων Δραστηριοτήτων 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55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Περίοδος Ελεύθερων Δραστηριοτήτων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[1/3]</a:t>
            </a:r>
            <a:r>
              <a:rPr lang="el-GR" altLang="el-GR" baseline="-160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72008" y="1052736"/>
            <a:ext cx="8964488" cy="532859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Ανάλογα με την πρόοδο του ασθενή, στο χρονικό διάστημα μεταξύ της 12</a:t>
            </a:r>
            <a:r>
              <a:rPr lang="el-GR" baseline="30000" dirty="0" smtClean="0"/>
              <a:t>ης</a:t>
            </a:r>
            <a:r>
              <a:rPr lang="el-GR" dirty="0" smtClean="0"/>
              <a:t>-14</a:t>
            </a:r>
            <a:r>
              <a:rPr lang="el-GR" baseline="30000" dirty="0" smtClean="0"/>
              <a:t>ης </a:t>
            </a:r>
            <a:r>
              <a:rPr lang="el-GR" dirty="0" smtClean="0"/>
              <a:t> μετεγχειρητικής εβδομάδας ολοκληρώνεται η λειτουργική  αποκατάσταση και δίνεται έμφαση στη βελτίωση της φυσικής του κατάστασης. </a:t>
            </a:r>
          </a:p>
          <a:p>
            <a:pPr>
              <a:lnSpc>
                <a:spcPct val="105000"/>
              </a:lnSpc>
              <a:spcBef>
                <a:spcPts val="600"/>
              </a:spcBef>
              <a:buSzPct val="100000"/>
            </a:pPr>
            <a:r>
              <a:rPr lang="el-GR" dirty="0" smtClean="0"/>
              <a:t>Κριτήρια για τη μετάβαση στην περίοδο των ελεύθερων δραστηριοτήτων αποτελούν: </a:t>
            </a:r>
          </a:p>
          <a:p>
            <a:pPr marL="541338" indent="-185738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Ο ασθενής θα πρέπει να εκτελεί όλο το πρόγραμμα κινησιοθεραπείας, ανεξάρτητος και οι ελεύθερες ενεργητικές κινήσεις της άρθρωσης του ισχίου να πραγματοποιούνται χωρίς πόνο.</a:t>
            </a:r>
          </a:p>
          <a:p>
            <a:pPr marL="541338" indent="-185738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Η βάδιση </a:t>
            </a: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θα πρέπει</a:t>
            </a:r>
            <a:r>
              <a:rPr lang="el-GR" dirty="0" smtClean="0"/>
              <a:t> να πραγματοποιείται χωρίς βοήθημα, χωρίς την παρουσία χωλότητας και πόνου, και η ανάβαση-κατάβαση κλίμακας να πραγματοποιείται με κανονική εναλλαγή ποδιών.  </a:t>
            </a:r>
          </a:p>
          <a:p>
            <a:pPr marL="541338" indent="-185738">
              <a:lnSpc>
                <a:spcPct val="105000"/>
              </a:lnSpc>
              <a:spcBef>
                <a:spcPts val="6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Κατά την αξιολόγηση της μυϊκής ισχύος (</a:t>
            </a:r>
            <a:r>
              <a:rPr lang="en-US" dirty="0" smtClean="0"/>
              <a:t>manual muscle testing) </a:t>
            </a:r>
            <a:r>
              <a:rPr lang="el-GR" dirty="0" smtClean="0"/>
              <a:t>όλοι οι μυς του χειρουργημένου άκρου θα πρέπει να βαθμολογούνται με 4+/5.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6" name="TextBox 1"/>
          <p:cNvSpPr txBox="1"/>
          <p:nvPr/>
        </p:nvSpPr>
        <p:spPr>
          <a:xfrm>
            <a:off x="6012160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[Παπαθανασίου, 2004]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/>
              <a:t>Περίοδος Ελεύθερων </a:t>
            </a:r>
            <a:r>
              <a:rPr lang="el-GR" dirty="0" smtClean="0"/>
              <a:t>Δραστηριοτήτων 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[2/3]</a:t>
            </a:r>
            <a:r>
              <a:rPr lang="el-GR" altLang="el-GR" baseline="-160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16024" y="1052736"/>
            <a:ext cx="8748464" cy="5040560"/>
          </a:xfrm>
        </p:spPr>
        <p:txBody>
          <a:bodyPr/>
          <a:lstStyle/>
          <a:p>
            <a:pPr marL="360363" indent="-360363">
              <a:buSzPct val="100000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Μετά τον 3</a:t>
            </a:r>
            <a:r>
              <a:rPr lang="el-GR" altLang="el-GR" baseline="30000" dirty="0" smtClean="0">
                <a:solidFill>
                  <a:srgbClr val="000000"/>
                </a:solidFill>
              </a:rPr>
              <a:t>ο</a:t>
            </a:r>
            <a:r>
              <a:rPr lang="el-GR" altLang="el-GR" dirty="0" smtClean="0">
                <a:solidFill>
                  <a:srgbClr val="000000"/>
                </a:solidFill>
              </a:rPr>
              <a:t> μήνα, και υπό την προϋπόθεση ότι τόσο η κλινική εξέταση του ασθενούς, όσο και η λειτουργική ικανότητα του μέλους είναι άριστη, μπορούν να ξεκινήσουν ελεύθερες δραστηριότητες, όπως</a:t>
            </a:r>
            <a:r>
              <a:rPr lang="el-GR" altLang="el-GR" b="1" dirty="0" smtClean="0">
                <a:solidFill>
                  <a:srgbClr val="000000"/>
                </a:solidFill>
              </a:rPr>
              <a:t>:</a:t>
            </a:r>
          </a:p>
          <a:p>
            <a:pPr marL="808038" indent="-265113"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πρόγραμμα ελεύθερης βάδισης</a:t>
            </a:r>
          </a:p>
          <a:p>
            <a:pPr marL="808038" indent="-265113">
              <a:buSzPct val="101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κολύμβηση</a:t>
            </a:r>
          </a:p>
          <a:p>
            <a:pPr marL="808038" indent="-265113">
              <a:buSzPct val="100000"/>
              <a:buFont typeface="Wingdings" pitchFamily="2" charset="2"/>
              <a:buChar char="§"/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ποδήλατο (υπό προϋποθέσεις).</a:t>
            </a:r>
          </a:p>
          <a:p>
            <a:pPr marL="360363" indent="-360363">
              <a:buSzPct val="100000"/>
              <a:tabLst>
                <a:tab pos="360363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Ο τύπος, η ένταση, και η διάρκεια της άσκησης πρέπει να επιλέγονται </a:t>
            </a:r>
            <a:r>
              <a:rPr lang="en-US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με βάση</a:t>
            </a:r>
            <a:r>
              <a:rPr lang="en-US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τα ακόλουθα</a:t>
            </a:r>
            <a:r>
              <a:rPr lang="en-US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κριτήρια</a:t>
            </a:r>
            <a:r>
              <a:rPr lang="el-GR" altLang="el-GR" b="1" dirty="0" smtClean="0">
                <a:solidFill>
                  <a:srgbClr val="000000"/>
                </a:solidFill>
              </a:rPr>
              <a:t>:</a:t>
            </a:r>
          </a:p>
          <a:p>
            <a:pPr marL="808038" indent="-265113">
              <a:buSzPct val="100000"/>
              <a:buFont typeface="Wingdings" pitchFamily="2" charset="2"/>
              <a:buChar char="§"/>
              <a:tabLst>
                <a:tab pos="808038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δεν πρέπει να προκαλείται οίδημα και πόνος ούτε κατά, αλλά ούτε και μετά από την άσκηση,</a:t>
            </a:r>
          </a:p>
          <a:p>
            <a:pPr marL="808038" indent="-265113">
              <a:buSzPct val="100000"/>
              <a:buFont typeface="Wingdings" pitchFamily="2" charset="2"/>
              <a:buChar char="§"/>
              <a:tabLst>
                <a:tab pos="808038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η δραστηριότητα και η άσκηση πρέπει να προάγουν την καρδιο- αναπνευστική αντοχή (ένταση &gt; 60% της ΚΣ</a:t>
            </a:r>
            <a:r>
              <a:rPr lang="en-US" altLang="el-GR" sz="2000" dirty="0" smtClean="0">
                <a:solidFill>
                  <a:srgbClr val="000000"/>
                </a:solidFill>
              </a:rPr>
              <a:t>max</a:t>
            </a:r>
            <a:r>
              <a:rPr lang="en-US" altLang="el-GR" dirty="0">
                <a:solidFill>
                  <a:srgbClr val="000000"/>
                </a:solidFill>
              </a:rPr>
              <a:t>)</a:t>
            </a:r>
            <a:r>
              <a:rPr lang="el-GR" altLang="el-GR" dirty="0" smtClean="0">
                <a:solidFill>
                  <a:srgbClr val="000000"/>
                </a:solidFill>
              </a:rPr>
              <a:t>,</a:t>
            </a:r>
          </a:p>
          <a:p>
            <a:pPr marL="808038" indent="-265113">
              <a:buSzPct val="100000"/>
              <a:buFont typeface="Wingdings" pitchFamily="2" charset="2"/>
              <a:buChar char="§"/>
              <a:tabLst>
                <a:tab pos="808038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η άσκηση πρέπει να είναι φιλική στον ασθενή.</a:t>
            </a:r>
          </a:p>
          <a:p>
            <a:pPr marL="623888" indent="-263525">
              <a:buSzPct val="140000"/>
              <a:buNone/>
              <a:defRPr/>
            </a:pPr>
            <a:endParaRPr lang="el-GR" altLang="el-GR" dirty="0" smtClean="0">
              <a:solidFill>
                <a:srgbClr val="000000"/>
              </a:solidFill>
            </a:endParaRPr>
          </a:p>
          <a:p>
            <a:pPr marL="623888" indent="-263525">
              <a:buSzPct val="140000"/>
              <a:buNone/>
              <a:defRPr/>
            </a:pPr>
            <a:endParaRPr lang="el-GR" altLang="el-GR" dirty="0" smtClean="0">
              <a:solidFill>
                <a:srgbClr val="00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  <p:sp>
        <p:nvSpPr>
          <p:cNvPr id="6" name="TextBox 1"/>
          <p:cNvSpPr txBox="1"/>
          <p:nvPr/>
        </p:nvSpPr>
        <p:spPr>
          <a:xfrm>
            <a:off x="5004048" y="608400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[Παπαθανασίου, 2004]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r>
              <a:rPr lang="el-GR" dirty="0"/>
              <a:t>Περίοδος Ελεύθερων </a:t>
            </a:r>
            <a:r>
              <a:rPr lang="el-GR" dirty="0" smtClean="0"/>
              <a:t>Δραστηριοτήτων 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[3/3]</a:t>
            </a:r>
            <a:r>
              <a:rPr lang="el-GR" altLang="el-GR" baseline="-16000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2880320"/>
          </a:xfrm>
        </p:spPr>
        <p:txBody>
          <a:bodyPr/>
          <a:lstStyle/>
          <a:p>
            <a:pPr marL="360363" indent="-360363">
              <a:lnSpc>
                <a:spcPct val="110000"/>
              </a:lnSpc>
              <a:spcBef>
                <a:spcPts val="1200"/>
              </a:spcBef>
              <a:buSzPct val="100000"/>
              <a:tabLst>
                <a:tab pos="360363" algn="l"/>
              </a:tabLst>
              <a:defRPr/>
            </a:pPr>
            <a:r>
              <a:rPr lang="el-GR" altLang="el-GR" dirty="0" smtClean="0">
                <a:solidFill>
                  <a:srgbClr val="000000"/>
                </a:solidFill>
              </a:rPr>
              <a:t>Ιδιαίτερη προσοχή επιβάλλεται στην επιλογή του εξοπλισμού (παπούτσια), του εδάφους</a:t>
            </a:r>
            <a:r>
              <a:rPr lang="en-US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και των περιβαντολλογικών συνθηκών.</a:t>
            </a:r>
          </a:p>
          <a:p>
            <a:pPr marL="360363" indent="-360363">
              <a:lnSpc>
                <a:spcPct val="110000"/>
              </a:lnSpc>
              <a:spcBef>
                <a:spcPts val="1200"/>
              </a:spcBef>
              <a:buSzPct val="100000"/>
              <a:buNone/>
              <a:tabLst>
                <a:tab pos="360363" algn="l"/>
              </a:tabLst>
              <a:defRPr/>
            </a:pPr>
            <a:endParaRPr lang="el-GR" altLang="el-GR" sz="800" dirty="0" smtClean="0">
              <a:solidFill>
                <a:srgbClr val="000000"/>
              </a:solidFill>
            </a:endParaRPr>
          </a:p>
          <a:p>
            <a:pPr marL="355600" indent="0">
              <a:lnSpc>
                <a:spcPct val="110000"/>
              </a:lnSpc>
              <a:spcBef>
                <a:spcPts val="1200"/>
              </a:spcBef>
              <a:buSzPct val="100000"/>
              <a:buNone/>
              <a:tabLst>
                <a:tab pos="360363" algn="l"/>
              </a:tabLst>
              <a:defRPr/>
            </a:pPr>
            <a:r>
              <a:rPr lang="el-GR" altLang="el-GR" b="1" dirty="0" smtClean="0">
                <a:solidFill>
                  <a:srgbClr val="000000"/>
                </a:solidFill>
              </a:rPr>
              <a:t>Παρατήρηση</a:t>
            </a:r>
            <a:r>
              <a:rPr lang="el-GR" altLang="el-GR" dirty="0" smtClean="0">
                <a:solidFill>
                  <a:srgbClr val="000000"/>
                </a:solidFill>
              </a:rPr>
              <a:t>: Δραστηριότητες όπως τα άλματα ή το τρέξιμο αυξάνουν δραματικά τη συμπιεστική φόρτιση του γόνατος και συνιστάται να αποφεύγονται.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6" name="TextBox 1"/>
          <p:cNvSpPr txBox="1"/>
          <p:nvPr/>
        </p:nvSpPr>
        <p:spPr>
          <a:xfrm>
            <a:off x="5004048" y="587409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A50021"/>
                </a:solidFill>
                <a:latin typeface="Arial Narrow" pitchFamily="34" charset="0"/>
                <a:cs typeface="Arial" pitchFamily="34" charset="0"/>
              </a:rPr>
              <a:t>[Παπαθανασίου, 2004]</a:t>
            </a:r>
            <a:endParaRPr lang="en-US" b="1" dirty="0">
              <a:solidFill>
                <a:srgbClr val="A50021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3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90033"/>
                </a:solidFill>
              </a:rPr>
              <a:t>Προεγχειρητική Προετοιμασία</a:t>
            </a:r>
            <a:r>
              <a:rPr lang="el-GR" altLang="el-GR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[2/2]</a:t>
            </a:r>
            <a:r>
              <a:rPr lang="el-GR" altLang="el-GR" baseline="-16000" dirty="0" smtClean="0"/>
              <a:t> 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544616"/>
          </a:xfrm>
        </p:spPr>
        <p:txBody>
          <a:bodyPr/>
          <a:lstStyle/>
          <a:p>
            <a:pPr marL="355600" indent="-355600">
              <a:spcBef>
                <a:spcPts val="800"/>
              </a:spcBef>
              <a:buSzPct val="100000"/>
            </a:pPr>
            <a:r>
              <a:rPr lang="el-GR" dirty="0" smtClean="0"/>
              <a:t>Επίσης, κατά την προεγχειρητική προετοιμασία πραγματοποιείται :</a:t>
            </a:r>
          </a:p>
          <a:p>
            <a:pPr marL="627063" indent="-271463">
              <a:spcBef>
                <a:spcPts val="8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Φυσικοθεραπευτική αξιολόγηση του ασθενούς, όπου:</a:t>
            </a:r>
          </a:p>
          <a:p>
            <a:pPr marL="804863" indent="-177800">
              <a:spcBef>
                <a:spcPts val="800"/>
              </a:spcBef>
              <a:buSzPct val="100000"/>
              <a:buFont typeface="Arial" pitchFamily="34" charset="0"/>
              <a:buChar char="•"/>
            </a:pPr>
            <a:r>
              <a:rPr lang="el-GR" dirty="0"/>
              <a:t>ελέγχεται η </a:t>
            </a:r>
            <a:r>
              <a:rPr lang="el-GR" dirty="0" smtClean="0"/>
              <a:t>αισθητικότητα και αξιολογείται ο πόνος, </a:t>
            </a:r>
          </a:p>
          <a:p>
            <a:pPr marL="804863" indent="-177800">
              <a:spcBef>
                <a:spcPts val="800"/>
              </a:spcBef>
              <a:buSzPct val="100000"/>
              <a:buFont typeface="Arial" pitchFamily="34" charset="0"/>
              <a:buChar char="•"/>
            </a:pPr>
            <a:r>
              <a:rPr lang="el-GR" dirty="0"/>
              <a:t>μετράται το εύρος κίνησης της άρθρωσης και της μυϊκής ισχύος των παρακείμενων μυϊκών ομάδων,</a:t>
            </a:r>
          </a:p>
          <a:p>
            <a:pPr marL="804863" indent="-177800">
              <a:spcBef>
                <a:spcPts val="800"/>
              </a:spcBef>
              <a:buSzPct val="100000"/>
              <a:buFont typeface="Arial" pitchFamily="34" charset="0"/>
              <a:buChar char="•"/>
            </a:pPr>
            <a:r>
              <a:rPr lang="el-GR" dirty="0">
                <a:solidFill>
                  <a:srgbClr val="DADADA">
                    <a:lumMod val="10000"/>
                  </a:srgbClr>
                </a:solidFill>
              </a:rPr>
              <a:t>ελέγχεται</a:t>
            </a:r>
            <a:r>
              <a:rPr lang="el-GR" dirty="0" smtClean="0"/>
              <a:t> η ιδιοδεκτικότητα και η νευρομυϊκή συναρμογή,</a:t>
            </a:r>
          </a:p>
          <a:p>
            <a:pPr marL="804863" indent="-177800">
              <a:spcBef>
                <a:spcPts val="800"/>
              </a:spcBef>
              <a:buSzPct val="100000"/>
              <a:buFont typeface="Arial" pitchFamily="34" charset="0"/>
              <a:buChar char="•"/>
            </a:pPr>
            <a:r>
              <a:rPr lang="el-GR" dirty="0" smtClean="0"/>
              <a:t>αξιολογείται, μέσω ειδικών δοκιμασιών (π.χ </a:t>
            </a:r>
            <a:r>
              <a:rPr lang="en-US" dirty="0" smtClean="0"/>
              <a:t>TUG test</a:t>
            </a:r>
            <a:r>
              <a:rPr lang="el-GR" dirty="0" smtClean="0"/>
              <a:t>, </a:t>
            </a:r>
            <a:r>
              <a:rPr lang="en-US" dirty="0" smtClean="0"/>
              <a:t>WOMAC, LEFS</a:t>
            </a:r>
            <a:r>
              <a:rPr lang="el-GR" dirty="0" smtClean="0"/>
              <a:t>), η λειτουργικότητα του πάσχοντος μέλος και η συνολική σωματική ικανότητα του ασθενούς. </a:t>
            </a:r>
          </a:p>
          <a:p>
            <a:pPr marL="627063" indent="-271463">
              <a:spcBef>
                <a:spcPts val="8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Διδασκαλία των βασικών ασκήσεων που θα ακολουθήσουν κατά τις πρώτες ημέρες της φυσικοθεραπευτικής αποκατάστασης.</a:t>
            </a:r>
          </a:p>
          <a:p>
            <a:pPr marL="627063" indent="-271463">
              <a:spcBef>
                <a:spcPts val="800"/>
              </a:spcBef>
              <a:buSzPct val="100000"/>
              <a:buFont typeface="Wingdings" pitchFamily="2" charset="2"/>
              <a:buChar char="§"/>
            </a:pPr>
            <a:r>
              <a:rPr lang="el-GR" dirty="0" smtClean="0"/>
              <a:t>Εκπαίδευση της βάδισης με το βοήθημα που θα χρησιμοποιηθεί μετεγχειρητικά.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4C69-F127-4E0A-B5BA-8E15EBCF7F93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33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Αναφορά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Γεώργιος Παπαθανασίου, Σοφία Στάση. </a:t>
            </a:r>
            <a:r>
              <a:rPr lang="el-GR" sz="2000" dirty="0" smtClean="0"/>
              <a:t>«</a:t>
            </a:r>
            <a:r>
              <a:rPr lang="el-GR" sz="2000" dirty="0"/>
              <a:t>Κλινική Άσκηση στη Φυσικοθεραπεία Μυοσκελετικών Κακώσεων και Παθήσεων</a:t>
            </a:r>
            <a:r>
              <a:rPr lang="el-GR" sz="2000" dirty="0" smtClean="0"/>
              <a:t>. Ενότητα 8</a:t>
            </a:r>
            <a:r>
              <a:rPr lang="en-US" sz="2000" dirty="0" smtClean="0"/>
              <a:t>:</a:t>
            </a:r>
            <a:r>
              <a:rPr lang="el-GR" sz="2000" dirty="0"/>
              <a:t> Φυσικοθεραπευτική Αποκατάσταση μετά από Αρθροπλαστική Γόνατος».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 Copyright </a:t>
            </a:r>
            <a:r>
              <a:rPr lang="el-GR" sz="2000" dirty="0"/>
              <a:t>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Γεώργιος Παπαθανασίου, Σοφία Στάση 2014.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0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424936" cy="1872208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Μετεγχειρητική Φυσικοθεραπευτική Αποκατάσταση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31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Αρθροπλαστική του Γόνατος</a:t>
            </a: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endParaRPr lang="el-GR" sz="3200" b="1" baseline="-1600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91264" cy="5112568"/>
          </a:xfrm>
        </p:spPr>
        <p:txBody>
          <a:bodyPr/>
          <a:lstStyle/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Προσοχή στο σχεδιασμό του προγράμματος με βάση τα κριτήρια ολοκλήρωσης των διακριτών σταδίων της Φ/Θ  αποκατάστασης: «Μέγιστη Προστασία – Μερική Προστασία – Στάδιο Ελεύθερων Δραστηριοτήτων».</a:t>
            </a:r>
            <a:endParaRPr lang="el-GR" b="1" dirty="0">
              <a:solidFill>
                <a:srgbClr val="A50021"/>
              </a:solidFill>
              <a:latin typeface="Arial Narrow" panose="020B0606020202030204" pitchFamily="34" charset="0"/>
            </a:endParaRPr>
          </a:p>
          <a:p>
            <a:pPr marL="444500" indent="0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None/>
              <a:defRPr/>
            </a:pPr>
            <a:r>
              <a:rPr lang="el-GR" sz="1800" b="1" dirty="0" smtClean="0">
                <a:solidFill>
                  <a:srgbClr val="A50021"/>
                </a:solidFill>
                <a:effectLst/>
                <a:latin typeface="Arial Narrow" pitchFamily="34" charset="0"/>
              </a:rPr>
              <a:t>[Παπαθανασίου Γ, 2003 &amp; 2004]</a:t>
            </a:r>
            <a:endParaRPr lang="el-GR" dirty="0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pPr marL="449263" indent="-449263">
              <a:lnSpc>
                <a:spcPct val="114000"/>
              </a:lnSpc>
              <a:spcBef>
                <a:spcPts val="1200"/>
              </a:spcBef>
              <a:buClr>
                <a:srgbClr val="A50021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solidFill>
                  <a:srgbClr val="000000"/>
                </a:solidFill>
                <a:effectLst/>
              </a:rPr>
              <a:t>Τα κύρια κριτήρια σταδιοποίησης του προγράμματος αφορούν στην αξιολόγηση </a:t>
            </a:r>
            <a:r>
              <a:rPr lang="el-GR" dirty="0">
                <a:solidFill>
                  <a:srgbClr val="000000"/>
                </a:solidFill>
                <a:effectLst/>
              </a:rPr>
              <a:t>της κλινικής εικόνας του 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ασθενούς, της </a:t>
            </a:r>
            <a:r>
              <a:rPr lang="el-GR" dirty="0" smtClean="0">
                <a:solidFill>
                  <a:srgbClr val="000000"/>
                </a:solidFill>
              </a:rPr>
              <a:t>χειρουργικής τεχνικής και των υλικών που χρησιμοποιήθηκαν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 από τον θεράποντα </a:t>
            </a:r>
            <a:r>
              <a:rPr lang="en-US" dirty="0" smtClean="0">
                <a:solidFill>
                  <a:srgbClr val="000000"/>
                </a:solidFill>
                <a:effectLst/>
              </a:rPr>
              <a:t>O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ρθοπαιδικό</a:t>
            </a:r>
            <a:r>
              <a:rPr lang="el-GR" dirty="0" smtClean="0">
                <a:solidFill>
                  <a:srgbClr val="000000"/>
                </a:solidFill>
                <a:effectLst/>
              </a:rPr>
              <a:t> Χειρουργό, ενώ ιδιαίτερα σημαντική είναι η λειτουργική αξιολόγηση του ασθενούς από τον Φυσικοθεραπευτή (π.χ. ικανότητα βάδισης χωρίς χωλότητα και πόνο).</a:t>
            </a:r>
            <a:endParaRPr lang="el-GR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5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3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424936" cy="1656184"/>
          </a:xfrm>
          <a:ln w="19050">
            <a:solidFill>
              <a:srgbClr val="A50021"/>
            </a:solidFill>
          </a:ln>
        </p:spPr>
        <p:txBody>
          <a:bodyPr/>
          <a:lstStyle/>
          <a:p>
            <a:pPr>
              <a:defRPr/>
            </a:pPr>
            <a:r>
              <a:rPr lang="el-G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endParaRPr lang="el-G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8C6A6-8556-485F-81D9-A8F098D09877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43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Περίοδος Μέγιστης Προστασίας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54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Κατά την περίοδο της μέγιστης προστασίας, στόχος του προγράμματος αποκατάστασης είναι η μείωση του πόνου και η μερική ανάκτηση της δύναμης και της κινητικότητας του χειρουργημένου μέλους.  </a:t>
            </a:r>
          </a:p>
          <a:p>
            <a:pPr>
              <a:lnSpc>
                <a:spcPct val="110000"/>
              </a:lnSpc>
              <a:spcBef>
                <a:spcPts val="1200"/>
              </a:spcBef>
              <a:buSzPct val="100000"/>
            </a:pPr>
            <a:r>
              <a:rPr lang="el-GR" dirty="0" smtClean="0"/>
              <a:t>Επίσης, στη φάση αυτή, ξεκινά η σταδιακή φόρτιση του μέλους και η σταδιακή αποκατάσταση της λειτουργικότητας του.</a:t>
            </a:r>
          </a:p>
          <a:p>
            <a:pPr marL="360363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l-GR" b="1" dirty="0" smtClean="0"/>
              <a:t>Παρατήρηση</a:t>
            </a:r>
            <a:r>
              <a:rPr lang="el-GR" dirty="0" smtClean="0"/>
              <a:t>: Ο βαθμός δυσκολίας των ασκήσεων, η πρόοδος του προγράμματος, όπως επίσης και η χρονική διάρκεια της περιόδου  (συνήθως 4-6  εβδομάδες),  καθορίζονται  από την χειρουργική τεχνική που εφαρμόστηκε, το είδος των υλικών που χρησιμοποιήθηκαν, την ηλικία και τη γενικότερη κατάσταση του ασθενούς και τέλος τις ιδιαιτερότητες της πάθησης ή της κάκωσης που οδήγησαν τον ασθενή στο χειρουργείο.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E4C69-F127-4E0A-B5BA-8E15EBCF7F93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23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Περίοδος Μέγιστης Προστασίας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l-GR" sz="3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Επισημάνσεις 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[1/</a:t>
            </a:r>
            <a:r>
              <a:rPr lang="en-US" sz="3200" baseline="-1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3200" b="1" baseline="-16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]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16024" y="1556792"/>
            <a:ext cx="8604448" cy="496855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ts val="800"/>
              </a:spcBef>
              <a:buSzTx/>
            </a:pP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Ο έλεγχος της μετεγχειρητικής αιμορραγίας και η π</a:t>
            </a:r>
            <a:r>
              <a:rPr lang="el-GR" altLang="el-GR" dirty="0" smtClean="0">
                <a:solidFill>
                  <a:srgbClr val="000000"/>
                </a:solidFill>
              </a:rPr>
              <a:t>ρόληψη της εν τω βάθει φλεβικής θρόμβωσης ξεκινά πριν την έξοδο του ασθενούς από το χειρουργείο. Στο τέλος της χειρουργικής διαδικασίας, το μέλος επιδένεται συμπιεστικά.</a:t>
            </a:r>
          </a:p>
          <a:p>
            <a:pPr>
              <a:lnSpc>
                <a:spcPct val="105000"/>
              </a:lnSpc>
              <a:spcBef>
                <a:spcPts val="800"/>
              </a:spcBef>
              <a:buSzTx/>
            </a:pPr>
            <a:r>
              <a:rPr lang="el-GR" altLang="el-GR" dirty="0" smtClean="0">
                <a:solidFill>
                  <a:srgbClr val="000000"/>
                </a:solidFill>
              </a:rPr>
              <a:t>Στις μετεγχειρητικές προφυλάξεις συμπεριλαμβάνονται</a:t>
            </a:r>
            <a:r>
              <a:rPr lang="el-GR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marL="623888" lvl="1" indent="-263525"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>
                <a:solidFill>
                  <a:srgbClr val="000000"/>
                </a:solidFill>
              </a:rPr>
              <a:t>Η</a:t>
            </a:r>
            <a:r>
              <a:rPr lang="el-GR" altLang="el-GR" dirty="0" smtClean="0">
                <a:solidFill>
                  <a:srgbClr val="000000"/>
                </a:solidFill>
                <a:cs typeface="Times New Roman" pitchFamily="18" charset="0"/>
              </a:rPr>
              <a:t> αντιπηκτική αγωγή με ηπαρίνες χαμηλού μοριακού βάρους,</a:t>
            </a:r>
          </a:p>
          <a:p>
            <a:pPr marL="623888" lvl="1" indent="-263525">
              <a:lnSpc>
                <a:spcPct val="105000"/>
              </a:lnSpc>
              <a:spcBef>
                <a:spcPts val="800"/>
              </a:spcBef>
            </a:pPr>
            <a:r>
              <a:rPr lang="el-GR" altLang="el-GR" dirty="0" smtClean="0">
                <a:solidFill>
                  <a:srgbClr val="000000"/>
                </a:solidFill>
              </a:rPr>
              <a:t>Η ανύψωση του χειρουργημένου μέλους</a:t>
            </a:r>
            <a:r>
              <a:rPr lang="el-GR" altLang="el-GR" dirty="0" smtClean="0">
                <a:solidFill>
                  <a:srgbClr val="000000"/>
                </a:solidFill>
                <a:cs typeface="Times New Roman" pitchFamily="18" charset="0"/>
              </a:rPr>
              <a:t>,</a:t>
            </a:r>
          </a:p>
          <a:p>
            <a:pPr marL="623888" indent="-263525">
              <a:lnSpc>
                <a:spcPct val="105000"/>
              </a:lnSpc>
              <a:spcBef>
                <a:spcPts val="800"/>
              </a:spcBef>
              <a:buSzTx/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0000"/>
                </a:solidFill>
              </a:rPr>
              <a:t>Οι ασκήσεις «αντλίας»</a:t>
            </a:r>
            <a:r>
              <a:rPr lang="en-US" altLang="el-GR" dirty="0" smtClean="0">
                <a:solidFill>
                  <a:srgbClr val="000000"/>
                </a:solidFill>
              </a:rPr>
              <a:t> </a:t>
            </a:r>
            <a:r>
              <a:rPr lang="el-GR" altLang="el-GR" dirty="0" smtClean="0">
                <a:solidFill>
                  <a:srgbClr val="000000"/>
                </a:solidFill>
              </a:rPr>
              <a:t>μυϊκών ομάδων των κάτω άκρων,</a:t>
            </a:r>
          </a:p>
          <a:p>
            <a:pPr marL="623888" indent="-263525">
              <a:lnSpc>
                <a:spcPct val="105000"/>
              </a:lnSpc>
              <a:spcBef>
                <a:spcPts val="800"/>
              </a:spcBef>
              <a:buSzTx/>
              <a:buFont typeface="Wingdings" pitchFamily="2" charset="2"/>
              <a:buChar char="§"/>
            </a:pPr>
            <a:r>
              <a:rPr lang="el-GR" altLang="el-GR" dirty="0" smtClean="0">
                <a:solidFill>
                  <a:srgbClr val="000000"/>
                </a:solidFill>
              </a:rPr>
              <a:t>Μετά την αφαίρεση της μετεγχειρητικής επίδεσης, συνιστάται η χρήση μηριαίων ελαστικών αντιθρομβωτικών καλτσών. </a:t>
            </a:r>
            <a:endParaRPr lang="en-US" altLang="el-GR" dirty="0" smtClean="0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04448" y="6381327"/>
            <a:ext cx="432048" cy="340147"/>
          </a:xfrm>
        </p:spPr>
        <p:txBody>
          <a:bodyPr/>
          <a:lstStyle/>
          <a:p>
            <a:pPr>
              <a:defRPr/>
            </a:pPr>
            <a:fld id="{8198C6A6-8556-485F-81D9-A8F098D09877}" type="slidenum">
              <a:rPr lang="el-GR" smtClean="0">
                <a:solidFill>
                  <a:srgbClr val="DADADA">
                    <a:lumMod val="10000"/>
                  </a:srgbClr>
                </a:solidFill>
              </a:rPr>
              <a:pPr>
                <a:defRPr/>
              </a:pPr>
              <a:t>8</a:t>
            </a:fld>
            <a:endParaRPr lang="el-GR" dirty="0">
              <a:solidFill>
                <a:srgbClr val="DADAD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new">
  <a:themeElements>
    <a:clrScheme name="Προσαρμοσμένο 1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new 2">
  <a:themeElements>
    <a:clrScheme name="Προσαρμοσμένο 96">
      <a:dk1>
        <a:srgbClr val="003366"/>
      </a:dk1>
      <a:lt1>
        <a:srgbClr val="FFFFFF"/>
      </a:lt1>
      <a:dk2>
        <a:srgbClr val="666699"/>
      </a:dk2>
      <a:lt2>
        <a:srgbClr val="FFFFFF"/>
      </a:lt2>
      <a:accent1>
        <a:srgbClr val="9966FF"/>
      </a:accent1>
      <a:accent2>
        <a:srgbClr val="00CC66"/>
      </a:accent2>
      <a:accent3>
        <a:srgbClr val="B8B8CA"/>
      </a:accent3>
      <a:accent4>
        <a:srgbClr val="DADADA"/>
      </a:accent4>
      <a:accent5>
        <a:srgbClr val="CAB8FF"/>
      </a:accent5>
      <a:accent6>
        <a:srgbClr val="00B95C"/>
      </a:accent6>
      <a:hlink>
        <a:srgbClr val="6D6D6D"/>
      </a:hlink>
      <a:folHlink>
        <a:srgbClr val="FFCC99"/>
      </a:folHlink>
    </a:clrScheme>
    <a:fontScheme name="1_Ωκεανός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Ωκεανός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Ωκεανός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OC_template_new</Template>
  <TotalTime>125</TotalTime>
  <Words>3578</Words>
  <Application>Microsoft Office PowerPoint</Application>
  <PresentationFormat>Προβολή στην οθόνη (4:3)</PresentationFormat>
  <Paragraphs>303</Paragraphs>
  <Slides>45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45</vt:i4>
      </vt:variant>
    </vt:vector>
  </HeadingPairs>
  <TitlesOfParts>
    <vt:vector size="48" baseType="lpstr">
      <vt:lpstr>OC_template_new</vt:lpstr>
      <vt:lpstr>OC_template_new 2</vt:lpstr>
      <vt:lpstr>OC_template_updated</vt:lpstr>
      <vt:lpstr>Κλινική Άσκηση στη Φυσικοθεραπεία Μυοσκελετικών Κακώσεων και Παθήσεων</vt:lpstr>
      <vt:lpstr>Προεγχειρητική Προετοιμασία</vt:lpstr>
      <vt:lpstr>Προεγχειρητική Προετοιμασία  [1/2] </vt:lpstr>
      <vt:lpstr>Προεγχειρητική Προετοιμασία  [2/2] </vt:lpstr>
      <vt:lpstr>Μετεγχειρητική Φυσικοθεραπευτική Αποκατάσταση</vt:lpstr>
      <vt:lpstr>Αρθροπλαστική του Γόνατος </vt:lpstr>
      <vt:lpstr>Περίοδος Μέγιστης Προστασίας</vt:lpstr>
      <vt:lpstr>Περίοδος Μέγιστης Προστασίας</vt:lpstr>
      <vt:lpstr>Περίοδος Μέγιστης Προστασίας Επισημάνσεις [1/4]</vt:lpstr>
      <vt:lpstr>Περίοδος Μέγιστης Προστασίας  Επισημάνσεις [2/4]</vt:lpstr>
      <vt:lpstr>Περίοδος Μέγιστης Προστασίας  Επισημάνσεις [3/4]</vt:lpstr>
      <vt:lpstr>Περίοδος Μέγιστης Προστασίας  Επισημάνσεις [4/4]</vt:lpstr>
      <vt:lpstr>Περίοδος Μέγιστης Προστασίας  Χρήση  CPM [1/2]</vt:lpstr>
      <vt:lpstr>Περίοδος Μέγιστης Προστασίας  Χρήση CPM [2/2]</vt:lpstr>
      <vt:lpstr>Περίοδος Μέγιστης Προστασίας Κινησιοθεραπεία [1/5] </vt:lpstr>
      <vt:lpstr>Περίοδος Μέγιστης Προστασίας Κινησιοθεραπεία [2/5] </vt:lpstr>
      <vt:lpstr>Περίοδος Μέγιστης Προστασίας Κινησιοθεραπεία [3/5] </vt:lpstr>
      <vt:lpstr>Περίοδος Μέγιστης Προστασίας  Κινησιοθεραπεία [4/5] </vt:lpstr>
      <vt:lpstr>Περίοδος Μέγιστης Προστασίας Κινησιοθεραπεία [5/5] </vt:lpstr>
      <vt:lpstr>Περίοδος Μέγιστης Προστασίας Έγερση</vt:lpstr>
      <vt:lpstr> Περίοδος Μέγιστης Προστασίας  Φόρτιση </vt:lpstr>
      <vt:lpstr>Περίοδος Μέγιστης Προστασίας  Βάδιση [1/2] </vt:lpstr>
      <vt:lpstr>Περίοδος Μέγιστης Προστασίας  Βάδιση [2/2] </vt:lpstr>
      <vt:lpstr>Περίοδος Μερικής Προστασίας</vt:lpstr>
      <vt:lpstr>Περίοδος Μερικής Προστασίας  </vt:lpstr>
      <vt:lpstr>Περίοδος  Μερικής  Προστασίας  Επισημάνσεις [1/2] </vt:lpstr>
      <vt:lpstr>Περίοδος  Μερικής  Προστασίας  Επισημάνσεις [2/2] </vt:lpstr>
      <vt:lpstr>Περίοδος Μερικής Προστασίας Κινησιοθεραπεία  [1/3] </vt:lpstr>
      <vt:lpstr>Περίοδος Μερικής Προστασίας Κινησιοθεραπεία  [2/3] </vt:lpstr>
      <vt:lpstr>Περίοδος Μερικής Προστασίας Κινησιοθεραπεία [3/3] </vt:lpstr>
      <vt:lpstr>Περίοδος Μερικής Προστασίας Άνοδος – Κάθοδος Κλίμακας [1/2] </vt:lpstr>
      <vt:lpstr>Περίοδος Μερικής Προστασίας Άνοδος – Κάθοδος Κλίμακας [2/2] </vt:lpstr>
      <vt:lpstr>Ειδική Αντιμετώπιση Ελλειμμάτων Τροχιάς [1/2] </vt:lpstr>
      <vt:lpstr>Ειδική Αντιμετώπιση Ελλειμμάτων Τροχιάς [2/2] </vt:lpstr>
      <vt:lpstr>Περίοδος Ελεύθερων Δραστηριοτήτων </vt:lpstr>
      <vt:lpstr> Περίοδος Ελεύθερων Δραστηριοτήτων [1/3]  </vt:lpstr>
      <vt:lpstr>  Περίοδος Ελεύθερων Δραστηριοτήτων [2/3]  </vt:lpstr>
      <vt:lpstr>  Περίοδος Ελεύθερων Δραστηριοτήτων [3/3]  </vt:lpstr>
      <vt:lpstr>Τέλος Ενότητας</vt:lpstr>
      <vt:lpstr>Σημειώματα</vt:lpstr>
      <vt:lpstr>Αναφορά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Άσκηση στη Φυσικοθεραπεία Μυοσκελετικών Κακώσεων και Παθήσεων</dc:title>
  <dc:creator>opencourses@teiath.gr</dc:creator>
  <cp:lastModifiedBy>natasakar new</cp:lastModifiedBy>
  <cp:revision>21</cp:revision>
  <dcterms:created xsi:type="dcterms:W3CDTF">2015-01-08T12:32:50Z</dcterms:created>
  <dcterms:modified xsi:type="dcterms:W3CDTF">2015-03-27T13:48:59Z</dcterms:modified>
</cp:coreProperties>
</file>