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1"/>
  </p:notesMasterIdLst>
  <p:handoutMasterIdLst>
    <p:handoutMasterId r:id="rId22"/>
  </p:handoutMasterIdLst>
  <p:sldIdLst>
    <p:sldId id="34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257" r:id="rId13"/>
    <p:sldId id="262" r:id="rId14"/>
    <p:sldId id="264" r:id="rId15"/>
    <p:sldId id="334" r:id="rId16"/>
    <p:sldId id="335" r:id="rId17"/>
    <p:sldId id="346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22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8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94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9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1E75-1FD1-42C5-A27A-33B4637358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4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ink-info.com/founder-international-ebook-reader" TargetMode="External"/><Relationship Id="rId2" Type="http://schemas.openxmlformats.org/officeDocument/2006/relationships/hyperlink" Target="https://en.wikipedia.org/wiki/Electronic_pap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ink.com/technology.html" TargetMode="External"/><Relationship Id="rId4" Type="http://schemas.openxmlformats.org/officeDocument/2006/relationships/hyperlink" Target="http://www.pocket-lint.com/news/103606-fujitsu-to-demonstrate-improved-e-pap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onic_pap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nk.com/technology.html" TargetMode="External"/><Relationship Id="rId5" Type="http://schemas.openxmlformats.org/officeDocument/2006/relationships/hyperlink" Target="http://www.pocket-lint.com/news/103606-fujitsu-to-demonstrate-improved-e-paper" TargetMode="External"/><Relationship Id="rId4" Type="http://schemas.openxmlformats.org/officeDocument/2006/relationships/hyperlink" Target="http://www.e-ink-info.com/founder-international-ebook-reade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-paper_flexibl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commons.wikimedia.org/wiki/User:Svajc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nk.com/technology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nk.com/technology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nk.com/technology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92696" y="3096543"/>
            <a:ext cx="7158608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e</a:t>
            </a:r>
            <a:r>
              <a:rPr lang="el-GR" sz="2800" dirty="0"/>
              <a:t>-</a:t>
            </a:r>
            <a:r>
              <a:rPr lang="en-US" sz="2800" cap="all" dirty="0"/>
              <a:t>paper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Βασιλική </a:t>
            </a:r>
            <a:r>
              <a:rPr lang="el-GR" sz="2400" dirty="0" err="1"/>
              <a:t>Μπέλεση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 err="1"/>
              <a:t>Επίκ</a:t>
            </a:r>
            <a:r>
              <a:rPr lang="el-GR" sz="2400" dirty="0"/>
              <a:t>. </a:t>
            </a:r>
            <a:r>
              <a:rPr lang="el-GR" sz="240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400" smtClean="0"/>
              <a:t>Τμήμα </a:t>
            </a:r>
            <a:r>
              <a:rPr lang="el-GR" sz="2400" dirty="0" smtClean="0"/>
              <a:t>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153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Χρήσιμοι Σύνδεσμοι &amp; 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hlinkClick r:id="rId2"/>
              </a:rPr>
              <a:t>Electronic paper</a:t>
            </a:r>
            <a:r>
              <a:rPr lang="el-GR" sz="2800" dirty="0" smtClean="0">
                <a:hlinkClick r:id="rId2"/>
              </a:rPr>
              <a:t>, </a:t>
            </a:r>
            <a:r>
              <a:rPr lang="en-US" sz="2800" dirty="0" smtClean="0">
                <a:hlinkClick r:id="rId2"/>
              </a:rPr>
              <a:t>Wikipedia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hlinkClick r:id="rId3"/>
              </a:rPr>
              <a:t>Founder </a:t>
            </a:r>
            <a:r>
              <a:rPr lang="en-US" sz="2800" dirty="0">
                <a:hlinkClick r:id="rId3"/>
              </a:rPr>
              <a:t>International </a:t>
            </a:r>
            <a:r>
              <a:rPr lang="en-US" sz="2800" dirty="0" err="1">
                <a:hlinkClick r:id="rId3"/>
              </a:rPr>
              <a:t>ebook</a:t>
            </a:r>
            <a:r>
              <a:rPr lang="en-US" sz="2800" dirty="0">
                <a:hlinkClick r:id="rId3"/>
              </a:rPr>
              <a:t> reader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hlinkClick r:id="rId4"/>
              </a:rPr>
              <a:t>Fujitsu </a:t>
            </a:r>
            <a:r>
              <a:rPr lang="en-US" sz="2800" dirty="0">
                <a:hlinkClick r:id="rId4"/>
              </a:rPr>
              <a:t>to demonstrate improved e-paper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hlinkClick r:id="rId5"/>
              </a:rPr>
              <a:t>INK TECHNOLOGY, Electrophoretic </a:t>
            </a:r>
            <a:r>
              <a:rPr lang="en-US" sz="2800" dirty="0">
                <a:hlinkClick r:id="rId5"/>
              </a:rPr>
              <a:t>Ink, </a:t>
            </a:r>
            <a:r>
              <a:rPr lang="en-US" sz="2800" dirty="0" smtClean="0">
                <a:hlinkClick r:id="rId5"/>
              </a:rPr>
              <a:t>explained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err="1" smtClean="0"/>
              <a:t>Λασκαρίδου</a:t>
            </a:r>
            <a:r>
              <a:rPr lang="el-GR" sz="2800" dirty="0" smtClean="0"/>
              <a:t> </a:t>
            </a:r>
            <a:r>
              <a:rPr lang="el-GR" sz="2800" dirty="0"/>
              <a:t>Μ.Χ.-</a:t>
            </a:r>
            <a:r>
              <a:rPr lang="el-GR" sz="2800" dirty="0" err="1"/>
              <a:t>Πεφάνη</a:t>
            </a:r>
            <a:r>
              <a:rPr lang="el-GR" sz="2800" dirty="0"/>
              <a:t> Μ., Διπλωματική εργασία, Ηλεκτρονικό βιβλίο, 2011.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615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</a:t>
            </a:r>
            <a:r>
              <a:rPr lang="el-GR" sz="2000" dirty="0"/>
              <a:t>2014. </a:t>
            </a:r>
            <a:r>
              <a:rPr lang="el-GR" sz="2000" dirty="0" smtClean="0"/>
              <a:t>Βασιλική Μπέλεση. </a:t>
            </a:r>
            <a:r>
              <a:rPr lang="el-GR" sz="2000" dirty="0"/>
              <a:t>«Εκτυπωτικά Υποστρώματα (Θ). Ενότητα 11: </a:t>
            </a:r>
            <a:r>
              <a:rPr lang="en-US" sz="2000" dirty="0" smtClean="0"/>
              <a:t>e-paper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hlinkClick r:id="rId3"/>
              </a:rPr>
              <a:t>Electronic paper</a:t>
            </a:r>
            <a:r>
              <a:rPr lang="el-GR" sz="2000" dirty="0">
                <a:hlinkClick r:id="rId3"/>
              </a:rPr>
              <a:t>, </a:t>
            </a:r>
            <a:r>
              <a:rPr lang="en-US" sz="2000" dirty="0">
                <a:hlinkClick r:id="rId3"/>
              </a:rPr>
              <a:t>Wikipedia </a:t>
            </a:r>
            <a:endParaRPr lang="en-US" sz="2000" dirty="0"/>
          </a:p>
          <a:p>
            <a:r>
              <a:rPr lang="en-US" sz="2000" dirty="0">
                <a:hlinkClick r:id="rId4"/>
              </a:rPr>
              <a:t>Founder International </a:t>
            </a:r>
            <a:r>
              <a:rPr lang="en-US" sz="2000" dirty="0" err="1">
                <a:hlinkClick r:id="rId4"/>
              </a:rPr>
              <a:t>ebook</a:t>
            </a:r>
            <a:r>
              <a:rPr lang="en-US" sz="2000" dirty="0">
                <a:hlinkClick r:id="rId4"/>
              </a:rPr>
              <a:t> reader</a:t>
            </a:r>
            <a:endParaRPr lang="en-US" sz="2000" dirty="0"/>
          </a:p>
          <a:p>
            <a:r>
              <a:rPr lang="en-US" sz="2000" dirty="0">
                <a:hlinkClick r:id="rId5"/>
              </a:rPr>
              <a:t>Fujitsu to demonstrate improved e-paper</a:t>
            </a:r>
            <a:endParaRPr lang="en-US" sz="2000" dirty="0"/>
          </a:p>
          <a:p>
            <a:r>
              <a:rPr lang="en-US" sz="2000" dirty="0">
                <a:hlinkClick r:id="rId6"/>
              </a:rPr>
              <a:t>INK TECHNOLOGY, Electrophoretic Ink, explained</a:t>
            </a:r>
            <a:endParaRPr lang="el-GR" sz="2000" dirty="0"/>
          </a:p>
          <a:p>
            <a:r>
              <a:rPr lang="el-GR" sz="2000" dirty="0" err="1"/>
              <a:t>Λασκαρίδου</a:t>
            </a:r>
            <a:r>
              <a:rPr lang="el-GR" sz="2000" dirty="0"/>
              <a:t> Μ.Χ.-</a:t>
            </a:r>
            <a:r>
              <a:rPr lang="el-GR" sz="2000" dirty="0" err="1"/>
              <a:t>Πεφάνη</a:t>
            </a:r>
            <a:r>
              <a:rPr lang="el-GR" sz="2000" dirty="0"/>
              <a:t> Μ., Διπλωματική εργασία, Ηλεκτρονικό βιβλίο, 2011.</a:t>
            </a:r>
          </a:p>
        </p:txBody>
      </p:sp>
    </p:spTree>
    <p:extLst>
      <p:ext uri="{BB962C8B-B14F-4D97-AF65-F5344CB8AC3E}">
        <p14:creationId xmlns:p14="http://schemas.microsoft.com/office/powerpoint/2010/main" val="7604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-</a:t>
            </a:r>
            <a:r>
              <a:rPr lang="en-US" cap="all" dirty="0"/>
              <a:t>paper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/>
              <a:t>Αφού λοιπόν είδαμε </a:t>
            </a:r>
            <a:r>
              <a:rPr lang="el-GR" sz="2400" dirty="0" smtClean="0"/>
              <a:t>την </a:t>
            </a:r>
            <a:r>
              <a:rPr lang="el-GR" sz="2400" dirty="0"/>
              <a:t>διαδρομή της εφεύρεσης, της παραγωγής αλλά και της χρήσης του χαρτιού μέχρι σήμερα, ήρθε η στιγμή να αναφέρουμε έστω και συνοπτικά μια σύγχρονη τάση που υπόσχεται την αλλαγή του προσώπου των εκδόσεων και αφορά την χρήση του ηλεκτρονικού χαρτιού (</a:t>
            </a:r>
            <a:r>
              <a:rPr lang="en-US" sz="2400" dirty="0"/>
              <a:t>e</a:t>
            </a:r>
            <a:r>
              <a:rPr lang="el-GR" sz="2400" dirty="0"/>
              <a:t>-</a:t>
            </a:r>
            <a:r>
              <a:rPr lang="en-US" sz="2400" dirty="0"/>
              <a:t>paper</a:t>
            </a:r>
            <a:r>
              <a:rPr lang="el-GR" sz="2400" dirty="0"/>
              <a:t> ή </a:t>
            </a:r>
            <a:r>
              <a:rPr lang="en-US" sz="2400" dirty="0"/>
              <a:t>electronic ink display</a:t>
            </a:r>
            <a:r>
              <a:rPr lang="el-GR" sz="24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Επειδή </a:t>
            </a:r>
            <a:r>
              <a:rPr lang="el-GR" sz="2400" dirty="0"/>
              <a:t>όμως τ</a:t>
            </a:r>
            <a:r>
              <a:rPr lang="en-US" sz="2400" dirty="0"/>
              <a:t>o </a:t>
            </a:r>
            <a:r>
              <a:rPr lang="el-GR" sz="2400" dirty="0"/>
              <a:t>ηλεκτρονικό χαρτί αποτελεί το αντικείμενο ενός μαθήματος άλλου εξαμήνου δεν θα επεκταθούμε πέρα από το να δώσουμε ορισμένα κομβικά στοιχεία.</a:t>
            </a:r>
          </a:p>
        </p:txBody>
      </p:sp>
    </p:spTree>
    <p:extLst>
      <p:ext uri="{BB962C8B-B14F-4D97-AF65-F5344CB8AC3E}">
        <p14:creationId xmlns:p14="http://schemas.microsoft.com/office/powerpoint/2010/main" val="1872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5661248"/>
          </a:xfrm>
        </p:spPr>
        <p:txBody>
          <a:bodyPr>
            <a:normAutofit/>
          </a:bodyPr>
          <a:lstStyle/>
          <a:p>
            <a:r>
              <a:rPr lang="el-GR" sz="2400" dirty="0"/>
              <a:t>Καταρχήν τ</a:t>
            </a:r>
            <a:r>
              <a:rPr lang="en-US" sz="2400" dirty="0"/>
              <a:t>o </a:t>
            </a:r>
            <a:r>
              <a:rPr lang="el-GR" sz="2400" dirty="0"/>
              <a:t>ηλεκτρονικό χαρτί είναι μία εξαιρετικά λεπτή, πλαστική, εύκαμπτη και πολύ ελαφριά οθόνη χειρός (δες σχήμα</a:t>
            </a:r>
            <a:r>
              <a:rPr lang="el-GR" sz="2400" dirty="0" smtClean="0"/>
              <a:t>).</a:t>
            </a:r>
          </a:p>
          <a:p>
            <a:r>
              <a:rPr lang="el-GR" sz="2400" dirty="0" smtClean="0"/>
              <a:t> </a:t>
            </a:r>
            <a:r>
              <a:rPr lang="el-GR" sz="2400" dirty="0"/>
              <a:t>Όταν λυγίζει μάλιστα δεν προκαλείται διαστρέβλωση των </a:t>
            </a:r>
            <a:r>
              <a:rPr lang="el-GR" sz="2400" dirty="0" smtClean="0"/>
              <a:t>γραμμάτων.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εύκαμπτη οθόνη με πάχος περίπου 3 </a:t>
            </a:r>
            <a:r>
              <a:rPr lang="en-US" sz="2400" dirty="0"/>
              <a:t>mm </a:t>
            </a:r>
            <a:r>
              <a:rPr lang="el-GR" sz="2400" dirty="0"/>
              <a:t>καλύπτεται από μία μεμβράνη με ηλεκτρονικό </a:t>
            </a:r>
            <a:r>
              <a:rPr lang="el-GR" sz="2400" dirty="0" smtClean="0"/>
              <a:t>μελάνι </a:t>
            </a:r>
            <a:r>
              <a:rPr lang="el-GR" sz="2400" dirty="0"/>
              <a:t>(</a:t>
            </a:r>
            <a:r>
              <a:rPr lang="en-US" sz="2400" dirty="0"/>
              <a:t>e</a:t>
            </a:r>
            <a:r>
              <a:rPr lang="el-GR" sz="2400" dirty="0"/>
              <a:t>-</a:t>
            </a:r>
            <a:r>
              <a:rPr lang="en-US" sz="2400" dirty="0"/>
              <a:t>ink</a:t>
            </a:r>
            <a:r>
              <a:rPr lang="el-GR" sz="2400" dirty="0"/>
              <a:t>) και στηρίζεται σε μία νέα τεχνολογία οθονών που έχει σχεδιαστεί με τέτοιο τρόπο ώστε να παραπέμπει στην εικόνα που έχουμε όταν βλέπουμε ένα τυπωμένο χαρτί.</a:t>
            </a:r>
          </a:p>
        </p:txBody>
      </p:sp>
      <p:pic>
        <p:nvPicPr>
          <p:cNvPr id="1026" name="Picture 2" descr="File:E-paper flexi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36" y="1412776"/>
            <a:ext cx="3075708" cy="23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33458" y="372244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E-paper flexible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Svajcr"/>
              </a:rPr>
              <a:t>Svajcr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7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Έτσι, το φόντο είναι άσπρο και το κείμενο εμφανίζεται με μαύρα </a:t>
            </a:r>
            <a:r>
              <a:rPr lang="el-GR" sz="2800" dirty="0" smtClean="0"/>
              <a:t>γράμματα.</a:t>
            </a:r>
            <a:endParaRPr lang="en-US" sz="2800" dirty="0" smtClean="0"/>
          </a:p>
          <a:p>
            <a:r>
              <a:rPr lang="el-GR" sz="2800" dirty="0" smtClean="0"/>
              <a:t>Το </a:t>
            </a:r>
            <a:r>
              <a:rPr lang="en-US" sz="2800" dirty="0"/>
              <a:t>e</a:t>
            </a:r>
            <a:r>
              <a:rPr lang="el-GR" sz="2800" dirty="0"/>
              <a:t>-</a:t>
            </a:r>
            <a:r>
              <a:rPr lang="en-US" sz="2800" dirty="0"/>
              <a:t>paper</a:t>
            </a:r>
            <a:r>
              <a:rPr lang="el-GR" sz="2800" dirty="0"/>
              <a:t> μπορεί να διατηρεί την εμφάνιση κειμένου και εικόνας χωρίς την κατανάλωση </a:t>
            </a:r>
            <a:r>
              <a:rPr lang="el-GR" sz="2800" dirty="0" smtClean="0"/>
              <a:t>ενέργειας.</a:t>
            </a:r>
            <a:endParaRPr lang="en-US" sz="2800" dirty="0" smtClean="0"/>
          </a:p>
          <a:p>
            <a:r>
              <a:rPr lang="el-GR" sz="2800" dirty="0" smtClean="0"/>
              <a:t>Η </a:t>
            </a:r>
            <a:r>
              <a:rPr lang="el-GR" sz="2800" dirty="0"/>
              <a:t>ποιότητα της ανάλυσης που επιτυγχάνεται είναι ικανοποιητική όπως αυτή των φορητών </a:t>
            </a:r>
            <a:r>
              <a:rPr lang="el-GR" sz="2800" dirty="0" smtClean="0"/>
              <a:t>υπολογιστών.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854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Μάλιστα η ηλεκτρονική μελάνη μπορεί να διαβάζεται ακόμη και με λαμπρό φως στον ήλιο γιατί δεν φωτίζεται η οθόνη από το πίσω μέρος αυτής. Το περιεχόμενο της οθόνης μπορεί να αλλάζει κάθε επτά δέκατα του δευτερολέπτου.</a:t>
            </a:r>
            <a:endParaRPr lang="en-US" sz="2400" dirty="0" smtClean="0"/>
          </a:p>
          <a:p>
            <a:r>
              <a:rPr lang="el-GR" sz="2400" dirty="0" smtClean="0"/>
              <a:t>Αναμένεται </a:t>
            </a:r>
            <a:r>
              <a:rPr lang="el-GR" sz="2400" dirty="0"/>
              <a:t>να επιτευχθεί βελτίωση σε αυτό το πεδίο ώστε να μπορεί να χρησιμοποιηθεί και για την προβολή </a:t>
            </a:r>
            <a:r>
              <a:rPr lang="en-US" sz="2400" dirty="0"/>
              <a:t>video</a:t>
            </a:r>
            <a:r>
              <a:rPr lang="el-GR" sz="2400" dirty="0"/>
              <a:t>, αν και πρόσφατες ανακοινώσεις δίνουν πολύ θετικά </a:t>
            </a:r>
            <a:r>
              <a:rPr lang="el-GR" sz="2400" dirty="0" smtClean="0"/>
              <a:t>αποτελέσματα.</a:t>
            </a:r>
            <a:endParaRPr lang="en-US" sz="2400" dirty="0" smtClean="0"/>
          </a:p>
          <a:p>
            <a:r>
              <a:rPr lang="el-GR" sz="2400" dirty="0" smtClean="0"/>
              <a:t>Βελτίωση αναμένεται και στην ποιότητα </a:t>
            </a:r>
            <a:r>
              <a:rPr lang="el-GR" sz="2400" dirty="0"/>
              <a:t>απεικόνισης των </a:t>
            </a:r>
            <a:r>
              <a:rPr lang="el-GR" sz="2400" dirty="0" smtClean="0"/>
              <a:t>χρωμάτων.</a:t>
            </a:r>
            <a:endParaRPr lang="en-US" sz="2400" dirty="0" smtClean="0"/>
          </a:p>
          <a:p>
            <a:r>
              <a:rPr lang="el-GR" sz="2400" dirty="0" smtClean="0"/>
              <a:t>Τέλος</a:t>
            </a:r>
            <a:r>
              <a:rPr lang="el-GR" sz="2400" dirty="0"/>
              <a:t>, θα μπορεί να ανανεώνεται μέσω του διαδικτύου χάρη στην ασύρματη τεχνολογία του.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534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Εικόνα 2" descr="Micrograph of an encapsulated, &#10;two-colored ink particle.(41688 bytes)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59832" y="2060848"/>
            <a:ext cx="3289300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Ορθογώνιο"/>
          <p:cNvSpPr/>
          <p:nvPr/>
        </p:nvSpPr>
        <p:spPr>
          <a:xfrm>
            <a:off x="4326654" y="4854848"/>
            <a:ext cx="755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eink.com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32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Εικόνα 1" descr="how_eink_work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5347" y="1840006"/>
            <a:ext cx="7113307" cy="28672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4 - Ορθογώνιο"/>
          <p:cNvSpPr/>
          <p:nvPr/>
        </p:nvSpPr>
        <p:spPr>
          <a:xfrm>
            <a:off x="4326654" y="4716348"/>
            <a:ext cx="755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eink.com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6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How E Ink work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3676" y="1428736"/>
            <a:ext cx="4716648" cy="40884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- Ορθογώνιο"/>
          <p:cNvSpPr/>
          <p:nvPr/>
        </p:nvSpPr>
        <p:spPr>
          <a:xfrm>
            <a:off x="4194172" y="5540631"/>
            <a:ext cx="755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eink.com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ηλεκτρονικό χαρτί ανοίγει το δρόμο για τις έξυπνες κάρτες ταυτότητας, τις φορητές οθόνες των υπολογιστών και τις ηλεκτρονικές </a:t>
            </a:r>
            <a:r>
              <a:rPr lang="el-GR" sz="2800" dirty="0" smtClean="0"/>
              <a:t>εφημερίδες.</a:t>
            </a:r>
            <a:endParaRPr lang="en-US" sz="2800" dirty="0" smtClean="0"/>
          </a:p>
          <a:p>
            <a:r>
              <a:rPr lang="el-GR" sz="2800" dirty="0" smtClean="0"/>
              <a:t>Το </a:t>
            </a:r>
            <a:r>
              <a:rPr lang="en-US" sz="2800" dirty="0"/>
              <a:t>e</a:t>
            </a:r>
            <a:r>
              <a:rPr lang="el-GR" sz="2800" dirty="0"/>
              <a:t>-</a:t>
            </a:r>
            <a:r>
              <a:rPr lang="en-US" sz="2800" dirty="0"/>
              <a:t>paper </a:t>
            </a:r>
            <a:r>
              <a:rPr lang="el-GR" sz="2800" dirty="0"/>
              <a:t>μαζί με την ηλεκτρονική μελάνη συνιστούν το </a:t>
            </a:r>
            <a:r>
              <a:rPr lang="en-US" sz="2800" dirty="0"/>
              <a:t>e</a:t>
            </a:r>
            <a:r>
              <a:rPr lang="el-GR" sz="2800" dirty="0"/>
              <a:t>-</a:t>
            </a:r>
            <a:r>
              <a:rPr lang="en-US" sz="2800" dirty="0"/>
              <a:t>book</a:t>
            </a:r>
            <a:r>
              <a:rPr lang="el-GR" sz="2800" dirty="0"/>
              <a:t>, δηλαδή το ηλεκτρονικό βιβλίο. Για να λειτουργήσει ένα </a:t>
            </a:r>
            <a:r>
              <a:rPr lang="en-US" sz="2800" dirty="0"/>
              <a:t>e</a:t>
            </a:r>
            <a:r>
              <a:rPr lang="el-GR" sz="2800" dirty="0"/>
              <a:t>-</a:t>
            </a:r>
            <a:r>
              <a:rPr lang="en-US" sz="2800" dirty="0"/>
              <a:t>book </a:t>
            </a:r>
            <a:r>
              <a:rPr lang="el-GR" sz="2800" dirty="0"/>
              <a:t>χρειάζεται και ένα λογισμικό πρόγραμμα, το οποίο διαβάζει και μεταφράζει τις πληροφορίες, τις συσκευές ανάγνωσης </a:t>
            </a:r>
            <a:r>
              <a:rPr lang="en-US" sz="2800" dirty="0"/>
              <a:t>e</a:t>
            </a:r>
            <a:r>
              <a:rPr lang="el-GR" sz="2800" dirty="0"/>
              <a:t>-</a:t>
            </a:r>
            <a:r>
              <a:rPr lang="en-US" sz="2800" dirty="0"/>
              <a:t>readers</a:t>
            </a:r>
            <a:r>
              <a:rPr lang="el-G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51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996db763a1529471d895019be7a2996a59b10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1480</TotalTime>
  <Words>1052</Words>
  <Application>Microsoft Office PowerPoint</Application>
  <PresentationFormat>On-screen Show (4:3)</PresentationFormat>
  <Paragraphs>100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exo-opistho_simeiomata</vt:lpstr>
      <vt:lpstr>OC_template_updated</vt:lpstr>
      <vt:lpstr>Εκτυπωτικά Υποστρώματα (Θ)</vt:lpstr>
      <vt:lpstr>e-paper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Χρήσιμοι Σύνδεσμοι &amp; 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439</cp:revision>
  <dcterms:created xsi:type="dcterms:W3CDTF">2015-05-19T06:24:50Z</dcterms:created>
  <dcterms:modified xsi:type="dcterms:W3CDTF">2015-10-16T12:16:47Z</dcterms:modified>
</cp:coreProperties>
</file>