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1"/>
  </p:notesMasterIdLst>
  <p:handoutMasterIdLst>
    <p:handoutMasterId r:id="rId52"/>
  </p:handoutMasterIdLst>
  <p:sldIdLst>
    <p:sldId id="256" r:id="rId3"/>
    <p:sldId id="348" r:id="rId4"/>
    <p:sldId id="349" r:id="rId5"/>
    <p:sldId id="350"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76" r:id="rId32"/>
    <p:sldId id="377" r:id="rId33"/>
    <p:sldId id="378" r:id="rId34"/>
    <p:sldId id="379" r:id="rId35"/>
    <p:sldId id="380" r:id="rId36"/>
    <p:sldId id="381" r:id="rId37"/>
    <p:sldId id="382" r:id="rId38"/>
    <p:sldId id="383" r:id="rId39"/>
    <p:sldId id="384" r:id="rId40"/>
    <p:sldId id="385" r:id="rId41"/>
    <p:sldId id="386" r:id="rId42"/>
    <p:sldId id="387" r:id="rId43"/>
    <p:sldId id="305" r:id="rId44"/>
    <p:sldId id="306" r:id="rId45"/>
    <p:sldId id="307" r:id="rId46"/>
    <p:sldId id="308" r:id="rId47"/>
    <p:sldId id="309" r:id="rId48"/>
    <p:sldId id="310" r:id="rId49"/>
    <p:sldId id="312" r:id="rId50"/>
  </p:sldIdLst>
  <p:sldSz cx="9144000" cy="6858000" type="screen4x3"/>
  <p:notesSz cx="7104063" cy="10234613"/>
  <p:custDataLst>
    <p:tags r:id="rId5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135" autoAdjust="0"/>
    <p:restoredTop sz="94670" autoAdjust="0"/>
  </p:normalViewPr>
  <p:slideViewPr>
    <p:cSldViewPr>
      <p:cViewPr varScale="1">
        <p:scale>
          <a:sx n="107" d="100"/>
          <a:sy n="107" d="100"/>
        </p:scale>
        <p:origin x="-1638" y="-84"/>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10428"/>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16/4/2015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16/4/2015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a:t>
            </a:fld>
            <a:endParaRPr lang="el-GR"/>
          </a:p>
        </p:txBody>
      </p:sp>
    </p:spTree>
    <p:extLst>
      <p:ext uri="{BB962C8B-B14F-4D97-AF65-F5344CB8AC3E}">
        <p14:creationId xmlns:p14="http://schemas.microsoft.com/office/powerpoint/2010/main" val="229371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Στο πρωτότυπο</a:t>
            </a:r>
            <a:r>
              <a:rPr lang="el-GR" baseline="0" dirty="0" smtClean="0"/>
              <a:t> γίνεται αναφορά σε 7 αρχές</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15</a:t>
            </a:fld>
            <a:endParaRPr lang="el-GR"/>
          </a:p>
        </p:txBody>
      </p:sp>
    </p:spTree>
    <p:extLst>
      <p:ext uri="{BB962C8B-B14F-4D97-AF65-F5344CB8AC3E}">
        <p14:creationId xmlns:p14="http://schemas.microsoft.com/office/powerpoint/2010/main" val="2320598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fld id="{FF2DDF39-B344-4D87-8993-1FC083A84DE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22719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9A4E1628-C28E-42FF-9E0B-4B613A76FD8F}"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345594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69083683-DB08-450B-9640-F5753097ED3A}"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0983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537D370A-D5DB-4EAD-887E-39E5E43B926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6644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fld id="{4A86CF14-207A-43CD-99F9-EFC93A33334E}"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9492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fld id="{2A97B9DE-3650-417A-8AF7-1C928A761C88}"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7544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fld id="{9A1D8761-F5A4-4780-A906-4F960C1BA53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205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6A5B3F9D-2268-4259-824F-D28105C5FCC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712183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7FC58CD8-2CDE-4A42-90EE-B1CED75C3F8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717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374C7296-BD6F-43B7-964E-DD01976F8C8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176301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7052186D-FEA1-445A-9DE6-007C518509D5}"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4975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274638"/>
            <a:ext cx="6985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0339BF04-3AA5-47CD-BA32-11F46FEEF48B}" type="slidenum">
              <a:rPr lang="en-US" altLang="el-GR" smtClean="0">
                <a:solidFill>
                  <a:srgbClr val="000000"/>
                </a:solidFill>
                <a:latin typeface="Arial" pitchFamily="34" charset="0"/>
                <a:ea typeface="ＭＳ Ｐゴシック" pitchFamily="34" charset="-128"/>
              </a:rPr>
              <a:pPr/>
              <a:t>‹#›</a:t>
            </a:fld>
            <a:endParaRPr lang="en-US" altLang="el-GR" smtClean="0">
              <a:solidFill>
                <a:srgbClr val="000000"/>
              </a:solidFill>
              <a:latin typeface="Arial" pitchFamily="34" charset="0"/>
              <a:ea typeface="ＭＳ Ｐゴシック" pitchFamily="34" charset="-128"/>
            </a:endParaRPr>
          </a:p>
        </p:txBody>
      </p:sp>
      <p:sp>
        <p:nvSpPr>
          <p:cNvPr id="2" name="Line 8"/>
          <p:cNvSpPr>
            <a:spLocks noChangeShapeType="1"/>
          </p:cNvSpPr>
          <p:nvPr userDrawn="1"/>
        </p:nvSpPr>
        <p:spPr bwMode="auto">
          <a:xfrm>
            <a:off x="34925" y="1125538"/>
            <a:ext cx="9036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sz="2400" b="1" smtClean="0">
              <a:solidFill>
                <a:srgbClr val="000000"/>
              </a:solidFill>
              <a:latin typeface="Arial" pitchFamily="34" charset="0"/>
              <a:ea typeface="ＭＳ Ｐゴシック" pitchFamily="34" charset="-128"/>
            </a:endParaRPr>
          </a:p>
        </p:txBody>
      </p:sp>
      <p:sp>
        <p:nvSpPr>
          <p:cNvPr id="1031" name="Rectangle 9"/>
          <p:cNvSpPr>
            <a:spLocks noChangeArrowheads="1"/>
          </p:cNvSpPr>
          <p:nvPr userDrawn="1"/>
        </p:nvSpPr>
        <p:spPr bwMode="auto">
          <a:xfrm>
            <a:off x="0" y="-26988"/>
            <a:ext cx="9144000" cy="288926"/>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
        <p:nvSpPr>
          <p:cNvPr id="1032" name="Rectangle 10"/>
          <p:cNvSpPr>
            <a:spLocks noChangeArrowheads="1"/>
          </p:cNvSpPr>
          <p:nvPr userDrawn="1"/>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Tree>
    <p:extLst>
      <p:ext uri="{BB962C8B-B14F-4D97-AF65-F5344CB8AC3E}">
        <p14:creationId xmlns:p14="http://schemas.microsoft.com/office/powerpoint/2010/main" val="2687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Συνέντευξη</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a:t>
            </a:r>
            <a:r>
              <a:rPr lang="el-GR" sz="2600" b="1" dirty="0"/>
              <a:t>4</a:t>
            </a:r>
            <a:r>
              <a:rPr lang="el-GR" sz="2600" dirty="0" smtClean="0"/>
              <a:t>:</a:t>
            </a:r>
            <a:r>
              <a:rPr lang="el-GR" sz="2600" dirty="0"/>
              <a:t> </a:t>
            </a:r>
            <a:r>
              <a:rPr lang="el-GR" sz="2600" dirty="0" smtClean="0"/>
              <a:t>Συμβουλευτική στην κοινωνική εργασία</a:t>
            </a:r>
          </a:p>
          <a:p>
            <a:pPr>
              <a:spcBef>
                <a:spcPts val="0"/>
              </a:spcBef>
              <a:spcAft>
                <a:spcPts val="1200"/>
              </a:spcAft>
            </a:pPr>
            <a:r>
              <a:rPr lang="el-GR" sz="2200" dirty="0" smtClean="0"/>
              <a:t>Δέσποινα </a:t>
            </a:r>
            <a:r>
              <a:rPr lang="el-GR" sz="2200" dirty="0" err="1" smtClean="0"/>
              <a:t>Κομπότη</a:t>
            </a:r>
            <a:endParaRPr lang="el-GR" sz="2200" dirty="0" smtClean="0"/>
          </a:p>
          <a:p>
            <a:pPr>
              <a:spcBef>
                <a:spcPts val="0"/>
              </a:spcBef>
              <a:spcAft>
                <a:spcPts val="1200"/>
              </a:spcAft>
            </a:pPr>
            <a:r>
              <a:rPr lang="el-GR" sz="2200" dirty="0" smtClean="0"/>
              <a:t>Τμήμα Κοινωνικής Εργασίας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 τύπος διαγνωστικής εκτίμησης</a:t>
            </a:r>
            <a:endParaRPr lang="el-GR" dirty="0"/>
          </a:p>
        </p:txBody>
      </p:sp>
      <p:sp>
        <p:nvSpPr>
          <p:cNvPr id="3" name="Θέση περιεχομένου 2"/>
          <p:cNvSpPr>
            <a:spLocks noGrp="1"/>
          </p:cNvSpPr>
          <p:nvPr>
            <p:ph idx="1"/>
          </p:nvPr>
        </p:nvSpPr>
        <p:spPr/>
        <p:txBody>
          <a:bodyPr/>
          <a:lstStyle/>
          <a:p>
            <a:r>
              <a:rPr lang="el-GR" dirty="0" smtClean="0"/>
              <a:t>Το </a:t>
            </a:r>
            <a:r>
              <a:rPr lang="el-GR" dirty="0"/>
              <a:t>μοντέλο που βασίζεται σε ερωτήσεις που θέτει ο ΚΛ με σκοπό να συλλέξει πληροφορίες οι  οποίες προσαρμόζονται στα θεωρητικά μοντέλα παρέμβασης που υιοθετεί ο επαγγελματίας, όπως είναι η πρακτική ενάντια στη διάκριση και την καταπίεση, η </a:t>
            </a:r>
            <a:r>
              <a:rPr lang="el-GR" dirty="0" err="1" smtClean="0"/>
              <a:t>συστ</a:t>
            </a:r>
            <a:r>
              <a:rPr lang="el-GR" dirty="0" err="1"/>
              <a:t>η</a:t>
            </a:r>
            <a:r>
              <a:rPr lang="el-GR" dirty="0" err="1" smtClean="0"/>
              <a:t>μική</a:t>
            </a:r>
            <a:r>
              <a:rPr lang="el-GR" dirty="0" smtClean="0"/>
              <a:t> </a:t>
            </a:r>
            <a:r>
              <a:rPr lang="el-GR" dirty="0"/>
              <a:t>προσέγγιση, τα συμπεριφοριστικά μοντέλα, τη στοχοθέτηση και την εστίαση στην επίλυση του προβλήματος.</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9</a:t>
            </a:fld>
            <a:endParaRPr lang="en-US" altLang="el-GR">
              <a:solidFill>
                <a:srgbClr val="000000"/>
              </a:solidFill>
            </a:endParaRPr>
          </a:p>
        </p:txBody>
      </p:sp>
    </p:spTree>
    <p:extLst>
      <p:ext uri="{BB962C8B-B14F-4D97-AF65-F5344CB8AC3E}">
        <p14:creationId xmlns:p14="http://schemas.microsoft.com/office/powerpoint/2010/main" val="1088401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 </a:t>
            </a:r>
            <a:r>
              <a:rPr lang="el-GR" dirty="0"/>
              <a:t>τύπος διαγνωστικής εκτίμησης</a:t>
            </a:r>
          </a:p>
        </p:txBody>
      </p:sp>
      <p:sp>
        <p:nvSpPr>
          <p:cNvPr id="3" name="Θέση περιεχομένου 2"/>
          <p:cNvSpPr>
            <a:spLocks noGrp="1"/>
          </p:cNvSpPr>
          <p:nvPr>
            <p:ph idx="1"/>
          </p:nvPr>
        </p:nvSpPr>
        <p:spPr/>
        <p:txBody>
          <a:bodyPr/>
          <a:lstStyle/>
          <a:p>
            <a:r>
              <a:rPr lang="el-GR" dirty="0" smtClean="0"/>
              <a:t>Το </a:t>
            </a:r>
            <a:r>
              <a:rPr lang="el-GR" dirty="0"/>
              <a:t>μοντέλο που εστιάζει στη διαδικασία και επιδιώκει τη συλλογή πληροφοριών με βάση τα κριτήρια που θέτει η υπηρεσία. </a:t>
            </a:r>
            <a:r>
              <a:rPr lang="el-GR" dirty="0" smtClean="0"/>
              <a:t>Ένα </a:t>
            </a:r>
            <a:r>
              <a:rPr lang="el-GR" dirty="0"/>
              <a:t>τέτοιο παράδειγμα αποτελούν τα ερωτηματολόγια για την αξιολόγηση του κινδύνου κακοποίησης τον </a:t>
            </a:r>
            <a:r>
              <a:rPr lang="el-GR" dirty="0" smtClean="0"/>
              <a:t>οποίο </a:t>
            </a:r>
            <a:r>
              <a:rPr lang="el-GR" dirty="0"/>
              <a:t>διατρέχουν τα παιδιά διαμένοντας με την </a:t>
            </a:r>
            <a:r>
              <a:rPr lang="el-GR" dirty="0" smtClean="0"/>
              <a:t>οικογένειά </a:t>
            </a:r>
            <a:r>
              <a:rPr lang="el-GR" dirty="0"/>
              <a:t>τους. </a:t>
            </a:r>
            <a:endParaRPr lang="el-GR" dirty="0" smtClean="0"/>
          </a:p>
          <a:p>
            <a:r>
              <a:rPr lang="el-GR" dirty="0" smtClean="0"/>
              <a:t>Ο </a:t>
            </a:r>
            <a:r>
              <a:rPr lang="el-GR" dirty="0"/>
              <a:t>τύπος αυτός διαγνωστικής εκτίμησης δεν επιτρέπει στον </a:t>
            </a:r>
            <a:r>
              <a:rPr lang="el-GR" dirty="0" smtClean="0"/>
              <a:t>ΚΛ να </a:t>
            </a:r>
            <a:r>
              <a:rPr lang="el-GR" dirty="0"/>
              <a:t>λαμβάνει πρωτοβουλίες και να αυτενεργεί , αλλά διερευνά ένα συγκεκριμένο φάσμα ζητημάτων σε σχέση με του πιθανούς κινδύνους που διατρέχου π.χ. </a:t>
            </a:r>
            <a:r>
              <a:rPr lang="el-GR" dirty="0" smtClean="0"/>
              <a:t>τα </a:t>
            </a:r>
            <a:r>
              <a:rPr lang="el-GR" dirty="0"/>
              <a:t>παιδιά.</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10</a:t>
            </a:fld>
            <a:endParaRPr lang="en-US" altLang="el-GR">
              <a:solidFill>
                <a:srgbClr val="000000"/>
              </a:solidFill>
            </a:endParaRPr>
          </a:p>
        </p:txBody>
      </p:sp>
    </p:spTree>
    <p:extLst>
      <p:ext uri="{BB962C8B-B14F-4D97-AF65-F5344CB8AC3E}">
        <p14:creationId xmlns:p14="http://schemas.microsoft.com/office/powerpoint/2010/main" val="3185081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a:t>
            </a:r>
            <a:r>
              <a:rPr lang="el-GR" dirty="0" smtClean="0"/>
              <a:t>’ </a:t>
            </a:r>
            <a:r>
              <a:rPr lang="el-GR" dirty="0"/>
              <a:t>τύπος διαγνωστικής εκτίμησης</a:t>
            </a:r>
          </a:p>
        </p:txBody>
      </p:sp>
      <p:sp>
        <p:nvSpPr>
          <p:cNvPr id="3" name="Θέση περιεχομένου 2"/>
          <p:cNvSpPr>
            <a:spLocks noGrp="1"/>
          </p:cNvSpPr>
          <p:nvPr>
            <p:ph idx="1"/>
          </p:nvPr>
        </p:nvSpPr>
        <p:spPr/>
        <p:txBody>
          <a:bodyPr/>
          <a:lstStyle/>
          <a:p>
            <a:r>
              <a:rPr lang="el-GR" dirty="0"/>
              <a:t>Το </a:t>
            </a:r>
            <a:r>
              <a:rPr lang="el-GR" dirty="0" smtClean="0"/>
              <a:t>μοντέλο αλληλεπίδρασης</a:t>
            </a:r>
            <a:r>
              <a:rPr lang="el-GR" dirty="0"/>
              <a:t>, σύμφωνα με </a:t>
            </a:r>
            <a:r>
              <a:rPr lang="el-GR" dirty="0" smtClean="0"/>
              <a:t>το οποίο </a:t>
            </a:r>
            <a:r>
              <a:rPr lang="el-GR" dirty="0"/>
              <a:t>κάθε άνθρωπος θεωρείται ο πλέον ειδικός για να επιλύσει τα προβλήματα που τον απασχολούν. </a:t>
            </a:r>
            <a:endParaRPr lang="el-GR" dirty="0" smtClean="0"/>
          </a:p>
          <a:p>
            <a:r>
              <a:rPr lang="el-GR" dirty="0" smtClean="0"/>
              <a:t>Ο </a:t>
            </a:r>
            <a:r>
              <a:rPr lang="el-GR" dirty="0"/>
              <a:t>Κ.Λ. </a:t>
            </a:r>
            <a:r>
              <a:rPr lang="el-GR" dirty="0" smtClean="0"/>
              <a:t>παρακολουθεί </a:t>
            </a:r>
            <a:r>
              <a:rPr lang="el-GR" dirty="0"/>
              <a:t>με πολλή προσοχή αυτά που εξιστορούν οι συμβουλευόμενοι αντί να προχωρεί σε ερμηνείες. </a:t>
            </a:r>
            <a:endParaRPr lang="el-GR" dirty="0" smtClean="0"/>
          </a:p>
          <a:p>
            <a:r>
              <a:rPr lang="el-GR" dirty="0" smtClean="0"/>
              <a:t>Αναζητά </a:t>
            </a:r>
            <a:r>
              <a:rPr lang="el-GR" dirty="0"/>
              <a:t>να εντοπίσει τις δυνατότητες και τους εσωτερικούς και εξωτερικούς πόρους οι οποίοι αν ενεργοποιηθούν θα συμβάλλουν ουσιαστικά στην επίλυση του προβλήματος. </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11</a:t>
            </a:fld>
            <a:endParaRPr lang="en-US" altLang="el-GR">
              <a:solidFill>
                <a:srgbClr val="000000"/>
              </a:solidFill>
            </a:endParaRPr>
          </a:p>
        </p:txBody>
      </p:sp>
    </p:spTree>
    <p:extLst>
      <p:ext uri="{BB962C8B-B14F-4D97-AF65-F5344CB8AC3E}">
        <p14:creationId xmlns:p14="http://schemas.microsoft.com/office/powerpoint/2010/main" val="2369098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Αναζήτηση κινήτρου για συμβουλευτική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smtClean="0"/>
              <a:t>Στη </a:t>
            </a:r>
            <a:r>
              <a:rPr lang="el-GR" dirty="0"/>
              <a:t>συγκεκριμένη φάση είναι αναγκαίο να αναζητηθούν οι συνθήκες εκείνες που ενδεχομένως πίεσαν τους εξυπηρετούμενους να απευθυνθούν στη κοινωνική υπηρεσία. Θα πρέπει να διασαφηνιστεί ο τρόπος με τον οποίο προσήλθε ο συμβουλευόμενος στην υπηρεσία, ποιος τον επηρέασε, καθώς και αν και σε ποιό βαθμό «εξαναγκάσθηκε» να απευθυνθεί στην υπηρεσία.</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12</a:t>
            </a:fld>
            <a:endParaRPr lang="en-US" altLang="el-GR">
              <a:solidFill>
                <a:srgbClr val="000000"/>
              </a:solidFill>
            </a:endParaRPr>
          </a:p>
        </p:txBody>
      </p:sp>
    </p:spTree>
    <p:extLst>
      <p:ext uri="{BB962C8B-B14F-4D97-AF65-F5344CB8AC3E}">
        <p14:creationId xmlns:p14="http://schemas.microsoft.com/office/powerpoint/2010/main" val="1515783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Αναζήτηση κινήτρου για </a:t>
            </a:r>
            <a:r>
              <a:rPr lang="el-GR" dirty="0" smtClean="0"/>
              <a:t>συμβουλευτική </a:t>
            </a:r>
            <a:r>
              <a:rPr lang="el-GR" sz="3000" b="0" dirty="0" smtClean="0"/>
              <a:t>2/2</a:t>
            </a:r>
            <a:endParaRPr lang="el-GR" sz="3000" b="0" dirty="0"/>
          </a:p>
        </p:txBody>
      </p:sp>
      <p:sp>
        <p:nvSpPr>
          <p:cNvPr id="3" name="Θέση περιεχομένου 2"/>
          <p:cNvSpPr>
            <a:spLocks noGrp="1"/>
          </p:cNvSpPr>
          <p:nvPr>
            <p:ph idx="1"/>
          </p:nvPr>
        </p:nvSpPr>
        <p:spPr/>
        <p:txBody>
          <a:bodyPr/>
          <a:lstStyle/>
          <a:p>
            <a:r>
              <a:rPr lang="el-GR" dirty="0"/>
              <a:t>Οι κοινωνικοί λειτουργοί παίρνουν πληροφορίες μέσα από μια πρώτη συνέντευξη «</a:t>
            </a:r>
            <a:r>
              <a:rPr lang="el-GR" dirty="0" err="1"/>
              <a:t>intake</a:t>
            </a:r>
            <a:r>
              <a:rPr lang="el-GR" dirty="0"/>
              <a:t>» ή/και από τις υπηρεσίες ή τους φορείς οι οποίοι παρέπεμψαν τον συμβουλευόμενο. </a:t>
            </a:r>
            <a:endParaRPr lang="el-GR" dirty="0" smtClean="0"/>
          </a:p>
          <a:p>
            <a:r>
              <a:rPr lang="el-GR" dirty="0" smtClean="0"/>
              <a:t>Είναι </a:t>
            </a:r>
            <a:r>
              <a:rPr lang="el-GR" dirty="0"/>
              <a:t>αναγκαίο να διερευνηθεί το κίνητρο του </a:t>
            </a:r>
            <a:r>
              <a:rPr lang="el-GR" dirty="0" smtClean="0"/>
              <a:t>απευθυνόμενου </a:t>
            </a:r>
            <a:r>
              <a:rPr lang="el-GR" dirty="0"/>
              <a:t>για συνεργασία η συστηματική συλλογή πληροφοριών. Η εστίαση στα συναισθήματα και στις ανησυχίες τους και η διερεύνηση των συναφών με τα προβλήματα συστημάτων συμβάλλουν στην εις βάθος εξέτασης της κατάστασης. Ο εντοπισμός των δυνατοτήτων και των θετικών στοιχείων των συμβουλευόμενων μπορεί να </a:t>
            </a:r>
            <a:r>
              <a:rPr lang="el-GR" dirty="0" smtClean="0"/>
              <a:t>τους </a:t>
            </a:r>
            <a:r>
              <a:rPr lang="el-GR" dirty="0"/>
              <a:t>ενθαρρύνουν στα πρώτα τους βήματα.</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13</a:t>
            </a:fld>
            <a:endParaRPr lang="en-US" altLang="el-GR">
              <a:solidFill>
                <a:srgbClr val="000000"/>
              </a:solidFill>
            </a:endParaRPr>
          </a:p>
        </p:txBody>
      </p:sp>
    </p:spTree>
    <p:extLst>
      <p:ext uri="{BB962C8B-B14F-4D97-AF65-F5344CB8AC3E}">
        <p14:creationId xmlns:p14="http://schemas.microsoft.com/office/powerpoint/2010/main" val="3327926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Κατανόηση της συμβουλευτικής σχέσης</a:t>
            </a:r>
            <a:endParaRPr lang="el-GR" dirty="0"/>
          </a:p>
        </p:txBody>
      </p:sp>
      <p:sp>
        <p:nvSpPr>
          <p:cNvPr id="3" name="Θέση περιεχομένου 2"/>
          <p:cNvSpPr>
            <a:spLocks noGrp="1"/>
          </p:cNvSpPr>
          <p:nvPr>
            <p:ph idx="1"/>
          </p:nvPr>
        </p:nvSpPr>
        <p:spPr/>
        <p:txBody>
          <a:bodyPr/>
          <a:lstStyle/>
          <a:p>
            <a:r>
              <a:rPr lang="el-GR"/>
              <a:t>Οι σχέσεις που αναπτύσσονται στο πλαίσιο της ΚΕ (άτομα, ομάδες, οικογένειες, κοινότητες) είναι εξαιρετικά πολύπλοκες. Η σχέση αυτή καθ’ αυτή είναι καθοριστική για την πορεία της συμβουλευτικής διαδικασίας. Στη  συμβουλευτική σχέση οι εξυπηρετούμενοι αισθάνονται ασφαλείς ώστε με τη βοήθεια του συμβούλου να καλλιεργήσουν την αυτογνωσία και την εμπιστοσύνη στον εαυτό τους. Η  αυτογνωσία είναι σημαντικός παράγοντας για τη βελτίωση του τρόπου που οι εξυπηρετούμενοι συναλλάσσονται με το περιβάλλον τους.</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14</a:t>
            </a:fld>
            <a:endParaRPr lang="en-US" altLang="el-GR">
              <a:solidFill>
                <a:srgbClr val="000000"/>
              </a:solidFill>
            </a:endParaRPr>
          </a:p>
        </p:txBody>
      </p:sp>
    </p:spTree>
    <p:extLst>
      <p:ext uri="{BB962C8B-B14F-4D97-AF65-F5344CB8AC3E}">
        <p14:creationId xmlns:p14="http://schemas.microsoft.com/office/powerpoint/2010/main" val="3621807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Αρχές συμβουλευτικής σχέσης  </a:t>
            </a:r>
            <a:r>
              <a:rPr lang="el-GR" sz="3000" b="0" dirty="0" smtClean="0"/>
              <a:t>1/5</a:t>
            </a:r>
            <a:endParaRPr lang="el-GR" sz="3000" b="0"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a:t>Η αρχή της ατομικότητας: βασίζεται στην άποψη ότι κάθε ανθρώπινο όν είναι μοναδικό, διαθέτει μοναδική αξία και αξιοπρέπεια. Ο καθένας βιώνει με μοναδικό τρόπο την απώλεια, τις διακρίσεις και έχει τις δικές του μοναδικές εμπειρίες. Ο </a:t>
            </a:r>
            <a:r>
              <a:rPr lang="el-GR" dirty="0" smtClean="0"/>
              <a:t>ΚΛ οφείλει </a:t>
            </a:r>
            <a:r>
              <a:rPr lang="el-GR" dirty="0"/>
              <a:t>να αναρωτιέται για τις πιθανές στερεότυπες στάσεις και απόψεις. Δηλ. </a:t>
            </a:r>
            <a:r>
              <a:rPr lang="el-GR" dirty="0" smtClean="0"/>
              <a:t>θα </a:t>
            </a:r>
            <a:r>
              <a:rPr lang="el-GR" dirty="0"/>
              <a:t>πρέπει να αναγνωρίζει ότι κάθε γυναίκα</a:t>
            </a:r>
            <a:r>
              <a:rPr lang="el-GR" dirty="0" smtClean="0"/>
              <a:t>, κάθε </a:t>
            </a:r>
            <a:r>
              <a:rPr lang="el-GR" dirty="0"/>
              <a:t>μετανάστης και κάθε άτομο που προέρχεται από διαφορετικές  πολιτισμικές κοινότητες έχει τη δική του μοναδική </a:t>
            </a:r>
            <a:r>
              <a:rPr lang="el-GR" dirty="0" smtClean="0"/>
              <a:t>εμπειρία, αντιλαμβάνεται </a:t>
            </a:r>
            <a:r>
              <a:rPr lang="el-GR" dirty="0"/>
              <a:t>και βιώνει διαφορετικά τη διάκριση που έχει υποστεί.</a:t>
            </a:r>
          </a:p>
          <a:p>
            <a:pPr marL="457200" indent="-457200">
              <a:buFont typeface="+mj-lt"/>
              <a:buAutoNum type="arabicPeriod"/>
            </a:pPr>
            <a:r>
              <a:rPr lang="el-GR" dirty="0"/>
              <a:t>Η εχεμύθεια: είναι απολύτως απαραίτητη για την εδραίωση μιας καλής επαγγελματικής σχέσης. Για λόγους που είναι υπέρ του συμφέροντος του πελάτη, επιτρέπεται να μοιραστεί πληροφορίες με άλλους επαγγελματίες αφού ενημερώσει τον πελάτη.</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15</a:t>
            </a:fld>
            <a:endParaRPr lang="en-US" altLang="el-GR">
              <a:solidFill>
                <a:srgbClr val="000000"/>
              </a:solidFill>
            </a:endParaRPr>
          </a:p>
        </p:txBody>
      </p:sp>
    </p:spTree>
    <p:extLst>
      <p:ext uri="{BB962C8B-B14F-4D97-AF65-F5344CB8AC3E}">
        <p14:creationId xmlns:p14="http://schemas.microsoft.com/office/powerpoint/2010/main" val="2628597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Αρχές συμβουλευτικής </a:t>
            </a:r>
            <a:r>
              <a:rPr lang="el-GR" dirty="0" smtClean="0"/>
              <a:t>σχέσης </a:t>
            </a:r>
            <a:r>
              <a:rPr lang="el-GR" sz="3000" b="0" dirty="0" smtClean="0"/>
              <a:t>2/5</a:t>
            </a:r>
            <a:endParaRPr lang="el-GR" sz="3000" dirty="0"/>
          </a:p>
        </p:txBody>
      </p:sp>
      <p:sp>
        <p:nvSpPr>
          <p:cNvPr id="3" name="Θέση περιεχομένου 2"/>
          <p:cNvSpPr>
            <a:spLocks noGrp="1"/>
          </p:cNvSpPr>
          <p:nvPr>
            <p:ph idx="1"/>
          </p:nvPr>
        </p:nvSpPr>
        <p:spPr/>
        <p:txBody>
          <a:bodyPr/>
          <a:lstStyle/>
          <a:p>
            <a:pPr marL="457200" indent="-457200">
              <a:buFont typeface="+mj-lt"/>
              <a:buAutoNum type="arabicPeriod" startAt="3"/>
            </a:pPr>
            <a:r>
              <a:rPr lang="el-GR" dirty="0" smtClean="0"/>
              <a:t>Η </a:t>
            </a:r>
            <a:r>
              <a:rPr lang="el-GR" dirty="0"/>
              <a:t>αποδοχή: σεβασμός προς τον εξυπηρετούμενο ανεξάρτητα από την αρνητική συμπεριφορά του. Αυτή η αποδοχή ταυτίζεται με τη </a:t>
            </a:r>
            <a:r>
              <a:rPr lang="el-GR" dirty="0" err="1"/>
              <a:t>Ροτζεριανή</a:t>
            </a:r>
            <a:r>
              <a:rPr lang="el-GR" dirty="0"/>
              <a:t> θέση για τη θετική  άνευ όρων αντιμετώπιση (</a:t>
            </a:r>
            <a:r>
              <a:rPr lang="el-GR" dirty="0" err="1"/>
              <a:t>unconditional</a:t>
            </a:r>
            <a:r>
              <a:rPr lang="el-GR" dirty="0"/>
              <a:t> </a:t>
            </a:r>
            <a:r>
              <a:rPr lang="el-GR" dirty="0" err="1"/>
              <a:t>positive</a:t>
            </a:r>
            <a:r>
              <a:rPr lang="el-GR" dirty="0"/>
              <a:t> </a:t>
            </a:r>
            <a:r>
              <a:rPr lang="el-GR" dirty="0" err="1"/>
              <a:t>regard</a:t>
            </a:r>
            <a:r>
              <a:rPr lang="el-GR" dirty="0"/>
              <a:t>). Η αποδοχή στη διάρκεια της συνέντευξης  γίνεται  εμφανής μέσω της </a:t>
            </a:r>
            <a:r>
              <a:rPr lang="el-GR" dirty="0" err="1"/>
              <a:t>ενσυναίσθησης</a:t>
            </a:r>
            <a:r>
              <a:rPr lang="el-GR" dirty="0"/>
              <a:t> , δηλαδή της ικανότητας του ΚΛ να κατανοεί τον «κόσμο» του πελάτη, τα συναισθήματα, τις σκέψεις  του, τους προβληματισμούς και τις ανησυχίες τους, να δείχνει ότι κατανοεί και αισθάνεται τις δυσκολίες και τα προβλήματα που αντιμετωπίζουν.</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16</a:t>
            </a:fld>
            <a:endParaRPr lang="en-US" altLang="el-GR">
              <a:solidFill>
                <a:srgbClr val="000000"/>
              </a:solidFill>
            </a:endParaRPr>
          </a:p>
        </p:txBody>
      </p:sp>
    </p:spTree>
    <p:extLst>
      <p:ext uri="{BB962C8B-B14F-4D97-AF65-F5344CB8AC3E}">
        <p14:creationId xmlns:p14="http://schemas.microsoft.com/office/powerpoint/2010/main" val="1507293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Αρχές συμβουλευτικής </a:t>
            </a:r>
            <a:r>
              <a:rPr lang="el-GR" dirty="0" smtClean="0"/>
              <a:t>σχέσης </a:t>
            </a:r>
            <a:r>
              <a:rPr lang="el-GR" sz="3000" b="0" dirty="0" smtClean="0"/>
              <a:t>3/5</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4"/>
            </a:pPr>
            <a:r>
              <a:rPr lang="el-GR" dirty="0"/>
              <a:t>Μη κριτική στάση:  ο στόχος των παρεμβάσεών μας δεν είναι να αξιολογηθεί από ηθική άποψη ο εξυπηρετούμενος. Αξιολογούνται οι δυνατότητες και τα δυνατά τους σημεία.</a:t>
            </a:r>
          </a:p>
          <a:p>
            <a:pPr marL="457200" indent="-457200">
              <a:buFont typeface="+mj-lt"/>
              <a:buAutoNum type="arabicPeriod" startAt="4"/>
            </a:pPr>
            <a:r>
              <a:rPr lang="el-GR" dirty="0"/>
              <a:t>Ελεγχόμενη συναισθηματική εμπλοκή του επαγγελματία και σκόπιμη εκδήλωση συναισθημάτων προς τον εξυπηρετούμενο</a:t>
            </a:r>
            <a:r>
              <a:rPr lang="el-GR" dirty="0" smtClean="0"/>
              <a:t>. Το </a:t>
            </a:r>
            <a:r>
              <a:rPr lang="el-GR" dirty="0"/>
              <a:t>σημαντικότερο είναι ότι διευκολύνει τον συμβουλευόμενο να κατανοήσει τα </a:t>
            </a:r>
            <a:r>
              <a:rPr lang="el-GR" dirty="0" smtClean="0"/>
              <a:t>συναισθήματα  </a:t>
            </a:r>
            <a:r>
              <a:rPr lang="el-GR" dirty="0"/>
              <a:t>του και να </a:t>
            </a:r>
            <a:r>
              <a:rPr lang="el-GR" dirty="0" smtClean="0"/>
              <a:t>αναγνωρίσει </a:t>
            </a:r>
            <a:r>
              <a:rPr lang="el-GR" dirty="0"/>
              <a:t>τον ρόλο που </a:t>
            </a:r>
            <a:r>
              <a:rPr lang="el-GR" dirty="0" smtClean="0"/>
              <a:t>παίζουμε </a:t>
            </a:r>
            <a:r>
              <a:rPr lang="el-GR" dirty="0"/>
              <a:t>στις δυσκολίες που αντιμετωπίζει. </a:t>
            </a:r>
          </a:p>
          <a:p>
            <a:pPr marL="457200" indent="-457200">
              <a:buFont typeface="+mj-lt"/>
              <a:buAutoNum type="arabicPeriod" startAt="4"/>
            </a:pPr>
            <a:r>
              <a:rPr lang="el-GR" dirty="0"/>
              <a:t>Η αυτοδιάθεση του εξυπηρετούμενου: αφορά στο σεβασμό των επιθυμιών, των δικαιωμάτων και στην ικανότητά του για αυτογνωσία  αλλά και στην ανάληψη ευθύνης εκ μέρους του για τις ενέργειες που θα ακολουθήσουν. Ο ΚΛ αποφεύγει να δίνει έτοιμες λύσεις και συνταγές. </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17</a:t>
            </a:fld>
            <a:endParaRPr lang="en-US" altLang="el-GR">
              <a:solidFill>
                <a:srgbClr val="000000"/>
              </a:solidFill>
            </a:endParaRPr>
          </a:p>
        </p:txBody>
      </p:sp>
    </p:spTree>
    <p:extLst>
      <p:ext uri="{BB962C8B-B14F-4D97-AF65-F5344CB8AC3E}">
        <p14:creationId xmlns:p14="http://schemas.microsoft.com/office/powerpoint/2010/main" val="1297283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Αρχές συμβουλευτικής </a:t>
            </a:r>
            <a:r>
              <a:rPr lang="el-GR" dirty="0" smtClean="0"/>
              <a:t>σχέσης </a:t>
            </a:r>
            <a:r>
              <a:rPr lang="el-GR" sz="3000" b="0" dirty="0" smtClean="0"/>
              <a:t>4/5</a:t>
            </a:r>
            <a:endParaRPr lang="el-GR" dirty="0"/>
          </a:p>
        </p:txBody>
      </p:sp>
      <p:sp>
        <p:nvSpPr>
          <p:cNvPr id="3" name="Θέση περιεχομένου 2"/>
          <p:cNvSpPr>
            <a:spLocks noGrp="1"/>
          </p:cNvSpPr>
          <p:nvPr>
            <p:ph idx="1"/>
          </p:nvPr>
        </p:nvSpPr>
        <p:spPr/>
        <p:txBody>
          <a:bodyPr/>
          <a:lstStyle/>
          <a:p>
            <a:r>
              <a:rPr lang="el-GR" dirty="0"/>
              <a:t>Ο  </a:t>
            </a:r>
            <a:r>
              <a:rPr lang="el-GR" dirty="0" err="1"/>
              <a:t>Spicker</a:t>
            </a:r>
            <a:r>
              <a:rPr lang="el-GR" dirty="0"/>
              <a:t> (1990) ωστόσο προβάλλει </a:t>
            </a:r>
            <a:r>
              <a:rPr lang="el-GR" b="1" dirty="0"/>
              <a:t>τρία κύρια εμπόδια </a:t>
            </a:r>
            <a:r>
              <a:rPr lang="el-GR" dirty="0"/>
              <a:t>στην εφαρμογή της έννοιας της αυτοδιάθεσης στη κοινωνική εργασία</a:t>
            </a:r>
            <a:r>
              <a:rPr lang="el-GR" dirty="0" smtClean="0"/>
              <a:t>.</a:t>
            </a:r>
          </a:p>
          <a:p>
            <a:pPr lvl="1">
              <a:lnSpc>
                <a:spcPct val="100000"/>
              </a:lnSpc>
              <a:buFont typeface="Arial" panose="020B0604020202020204" pitchFamily="34" charset="0"/>
              <a:buChar char="•"/>
            </a:pPr>
            <a:r>
              <a:rPr lang="el-GR" dirty="0" smtClean="0"/>
              <a:t>Ο </a:t>
            </a:r>
            <a:r>
              <a:rPr lang="el-GR" dirty="0"/>
              <a:t>πρώτος περιορισμός τίθεται από τη πιθανότητα ο εν λόγω συμβουλευόμενος να αποτελεί σοβαρό κίνδυνο για τους οικείους του και την ευρύτερη κοινωνία. </a:t>
            </a:r>
            <a:endParaRPr lang="el-GR" dirty="0" smtClean="0"/>
          </a:p>
          <a:p>
            <a:pPr lvl="1">
              <a:lnSpc>
                <a:spcPct val="100000"/>
              </a:lnSpc>
              <a:buFont typeface="Arial" panose="020B0604020202020204" pitchFamily="34" charset="0"/>
              <a:buChar char="•"/>
            </a:pPr>
            <a:r>
              <a:rPr lang="el-GR" dirty="0" smtClean="0"/>
              <a:t>Δεύτερον </a:t>
            </a:r>
            <a:r>
              <a:rPr lang="el-GR" dirty="0"/>
              <a:t>υπάρχει σημαντική διαφορά μεταξύ μη </a:t>
            </a:r>
            <a:r>
              <a:rPr lang="el-GR" dirty="0" smtClean="0"/>
              <a:t>νομιμοποιημένης </a:t>
            </a:r>
            <a:r>
              <a:rPr lang="el-GR" dirty="0"/>
              <a:t>παρέμβασης – παρέμβασης που δεν αναζητήθηκε από τον ίδιο τον συμβουλευόμενο και παρέμβασης για την οποία ο συμβουλευόμενος είναι σύμφωνος. </a:t>
            </a:r>
            <a:endParaRPr lang="el-GR" dirty="0" smtClean="0"/>
          </a:p>
          <a:p>
            <a:pPr lvl="1">
              <a:lnSpc>
                <a:spcPct val="100000"/>
              </a:lnSpc>
              <a:buFont typeface="Arial" panose="020B0604020202020204" pitchFamily="34" charset="0"/>
              <a:buChar char="•"/>
            </a:pPr>
            <a:r>
              <a:rPr lang="el-GR" dirty="0" smtClean="0"/>
              <a:t>Τρίτον </a:t>
            </a:r>
            <a:r>
              <a:rPr lang="el-GR" dirty="0"/>
              <a:t>η παρέμβαση αυτή έχει κύριο και μοναδικό στόχο την ενδυνάμωση με σκοπό την αυτονόμησή του. Χαρακτηριστικό παράδειγμα είναι η εξαναγκαστική θεραπεία των ψυχικά ασθενών.</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18</a:t>
            </a:fld>
            <a:endParaRPr lang="en-US" altLang="el-GR">
              <a:solidFill>
                <a:srgbClr val="000000"/>
              </a:solidFill>
            </a:endParaRPr>
          </a:p>
        </p:txBody>
      </p:sp>
    </p:spTree>
    <p:extLst>
      <p:ext uri="{BB962C8B-B14F-4D97-AF65-F5344CB8AC3E}">
        <p14:creationId xmlns:p14="http://schemas.microsoft.com/office/powerpoint/2010/main" val="745439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Σκοποί της συνέντευξης</a:t>
            </a:r>
            <a:endParaRPr lang="el-GR" dirty="0"/>
          </a:p>
        </p:txBody>
      </p:sp>
      <p:sp>
        <p:nvSpPr>
          <p:cNvPr id="3" name="Θέση περιεχομένου 2"/>
          <p:cNvSpPr>
            <a:spLocks noGrp="1"/>
          </p:cNvSpPr>
          <p:nvPr>
            <p:ph idx="1"/>
          </p:nvPr>
        </p:nvSpPr>
        <p:spPr/>
        <p:txBody>
          <a:bodyPr/>
          <a:lstStyle/>
          <a:p>
            <a:r>
              <a:rPr lang="el-GR" dirty="0" smtClean="0"/>
              <a:t>Οι </a:t>
            </a:r>
            <a:r>
              <a:rPr lang="el-GR" dirty="0"/>
              <a:t>σκοποί της συνέντευξης προκύπτουν από τις λειτουργίες που επιτελεί η κοινωνική εργασία.</a:t>
            </a:r>
          </a:p>
          <a:p>
            <a:r>
              <a:rPr lang="el-GR" dirty="0"/>
              <a:t>Μπορούμε να περιγράψουμε </a:t>
            </a:r>
            <a:r>
              <a:rPr lang="el-GR" dirty="0" smtClean="0"/>
              <a:t>τις περισσότερες συνεντεύξεις στην </a:t>
            </a:r>
            <a:r>
              <a:rPr lang="el-GR" dirty="0"/>
              <a:t>κοινωνική </a:t>
            </a:r>
            <a:r>
              <a:rPr lang="el-GR" dirty="0" smtClean="0"/>
              <a:t>εργασία, ανάλογα με το σκοπό τους, </a:t>
            </a:r>
            <a:r>
              <a:rPr lang="el-GR" dirty="0"/>
              <a:t>ως:</a:t>
            </a:r>
          </a:p>
          <a:p>
            <a:pPr lvl="1">
              <a:buFont typeface="Arial" panose="020B0604020202020204" pitchFamily="34" charset="0"/>
              <a:buChar char="•"/>
            </a:pPr>
            <a:r>
              <a:rPr lang="el-GR" dirty="0"/>
              <a:t>Πληροφοριακές (κοινωνική μελέτη)</a:t>
            </a:r>
          </a:p>
          <a:p>
            <a:pPr lvl="1">
              <a:buFont typeface="Arial" panose="020B0604020202020204" pitchFamily="34" charset="0"/>
              <a:buChar char="•"/>
            </a:pPr>
            <a:r>
              <a:rPr lang="el-GR" dirty="0"/>
              <a:t>Αξιολόγησης (να κατανοήσουμε)</a:t>
            </a:r>
          </a:p>
          <a:p>
            <a:pPr lvl="1">
              <a:buFont typeface="Arial" panose="020B0604020202020204" pitchFamily="34" charset="0"/>
              <a:buChar char="•"/>
            </a:pPr>
            <a:r>
              <a:rPr lang="el-GR" dirty="0"/>
              <a:t>Θεραπευτικές (πραγματοποιούμε αλλαγή)</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a:t>
            </a:fld>
            <a:endParaRPr lang="en-US" altLang="el-GR">
              <a:solidFill>
                <a:srgbClr val="000000"/>
              </a:solidFill>
            </a:endParaRPr>
          </a:p>
        </p:txBody>
      </p:sp>
    </p:spTree>
    <p:extLst>
      <p:ext uri="{BB962C8B-B14F-4D97-AF65-F5344CB8AC3E}">
        <p14:creationId xmlns:p14="http://schemas.microsoft.com/office/powerpoint/2010/main" val="98801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Αρχές συμβουλευτικής </a:t>
            </a:r>
            <a:r>
              <a:rPr lang="el-GR" dirty="0" smtClean="0"/>
              <a:t>σχέσης </a:t>
            </a:r>
            <a:r>
              <a:rPr lang="el-GR" sz="3000" b="0" dirty="0" smtClean="0"/>
              <a:t>5/5</a:t>
            </a:r>
            <a:endParaRPr lang="el-GR" dirty="0"/>
          </a:p>
        </p:txBody>
      </p:sp>
      <p:sp>
        <p:nvSpPr>
          <p:cNvPr id="3" name="Θέση περιεχομένου 2"/>
          <p:cNvSpPr>
            <a:spLocks noGrp="1"/>
          </p:cNvSpPr>
          <p:nvPr>
            <p:ph idx="1"/>
          </p:nvPr>
        </p:nvSpPr>
        <p:spPr/>
        <p:txBody>
          <a:bodyPr/>
          <a:lstStyle/>
          <a:p>
            <a:r>
              <a:rPr lang="el-GR" dirty="0"/>
              <a:t>Ο </a:t>
            </a:r>
            <a:r>
              <a:rPr lang="el-GR" dirty="0" err="1"/>
              <a:t>Spicker</a:t>
            </a:r>
            <a:r>
              <a:rPr lang="el-GR" dirty="0"/>
              <a:t> διατυπώνει φιλοσοφικούς προβληματισμούς και θέτει το ερώτημα αν όντως η αυτονομία και η αυτοδιάθεση μπορούν να θεωρούνται ταυτόσημοι όροι στη κοινωνική εργασία. Αναφερόμενος στον </a:t>
            </a:r>
            <a:r>
              <a:rPr lang="el-GR" dirty="0" err="1"/>
              <a:t>Levy</a:t>
            </a:r>
            <a:r>
              <a:rPr lang="el-GR" dirty="0"/>
              <a:t> αναζητά τις δυνατότητες που στην ουσία παρέχονται σε άτομα με ειδικές ανάγκες, προκειμένου να λαμβάνουν μόνα τους αποφάσεις για τη ζωή τους. Αντίστοιχα, η έννοια της αυτοδιάθεσης κάποτε μπορεί να ταυτιστεί με «το δικαίωμα στην αποτυχία», που για κάποιον υπόδικο μπορεί να σημαίνει φυλάκιση.</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19</a:t>
            </a:fld>
            <a:endParaRPr lang="en-US" altLang="el-GR">
              <a:solidFill>
                <a:srgbClr val="000000"/>
              </a:solidFill>
            </a:endParaRPr>
          </a:p>
        </p:txBody>
      </p:sp>
    </p:spTree>
    <p:extLst>
      <p:ext uri="{BB962C8B-B14F-4D97-AF65-F5344CB8AC3E}">
        <p14:creationId xmlns:p14="http://schemas.microsoft.com/office/powerpoint/2010/main" val="488450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Ενεργητική ακρόαση</a:t>
            </a:r>
            <a:endParaRPr lang="el-GR" dirty="0"/>
          </a:p>
        </p:txBody>
      </p:sp>
      <p:sp>
        <p:nvSpPr>
          <p:cNvPr id="3" name="Θέση περιεχομένου 2"/>
          <p:cNvSpPr>
            <a:spLocks noGrp="1"/>
          </p:cNvSpPr>
          <p:nvPr>
            <p:ph idx="1"/>
          </p:nvPr>
        </p:nvSpPr>
        <p:spPr/>
        <p:txBody>
          <a:bodyPr/>
          <a:lstStyle/>
          <a:p>
            <a:r>
              <a:rPr lang="el-GR" dirty="0"/>
              <a:t>Η ενεργητική ακρόαση περιλαμβάνει την παρακολούθηση, τη σύνθεση και την ανάλυση από την πλευρά του κοινωνικού λειτουργού όλων όσων λέει ο εξυπηρετούμενος. </a:t>
            </a:r>
          </a:p>
          <a:p>
            <a:r>
              <a:rPr lang="el-GR" dirty="0"/>
              <a:t>Υπάρχουν </a:t>
            </a:r>
            <a:r>
              <a:rPr lang="el-GR" b="1" dirty="0"/>
              <a:t>πέντε καθοριστικά στοιχεία </a:t>
            </a:r>
            <a:r>
              <a:rPr lang="el-GR" dirty="0"/>
              <a:t>για την ενεργητική ακρόαση. Μας βοηθούν να διασφαλίσουμε ότι ακούμε προσεκτικά το άτομο που μας μιλάει αλλά και ότι το άλλο άτομο γνωρίζει ότι ακούμε προσεκτικά αυτά που μας λέει.</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20</a:t>
            </a:fld>
            <a:endParaRPr lang="en-US" altLang="el-GR">
              <a:solidFill>
                <a:srgbClr val="000000"/>
              </a:solidFill>
            </a:endParaRPr>
          </a:p>
        </p:txBody>
      </p:sp>
    </p:spTree>
    <p:extLst>
      <p:ext uri="{BB962C8B-B14F-4D97-AF65-F5344CB8AC3E}">
        <p14:creationId xmlns:p14="http://schemas.microsoft.com/office/powerpoint/2010/main" val="613708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Στοιχεία ενεργητικής ακρόασης </a:t>
            </a:r>
            <a:r>
              <a:rPr lang="el-GR" sz="3000" b="0" dirty="0" smtClean="0"/>
              <a:t>1/5</a:t>
            </a:r>
            <a:endParaRPr lang="el-GR" sz="3000" b="0" dirty="0"/>
          </a:p>
        </p:txBody>
      </p:sp>
      <p:sp>
        <p:nvSpPr>
          <p:cNvPr id="3" name="Θέση περιεχομένου 2"/>
          <p:cNvSpPr>
            <a:spLocks noGrp="1"/>
          </p:cNvSpPr>
          <p:nvPr>
            <p:ph idx="1"/>
          </p:nvPr>
        </p:nvSpPr>
        <p:spPr/>
        <p:txBody>
          <a:bodyPr/>
          <a:lstStyle/>
          <a:p>
            <a:pPr marL="0" indent="0">
              <a:buNone/>
            </a:pPr>
            <a:r>
              <a:rPr lang="el-GR" dirty="0"/>
              <a:t>1.  Δίνουμε προσοχή.</a:t>
            </a:r>
            <a:br>
              <a:rPr lang="el-GR" dirty="0"/>
            </a:br>
            <a:r>
              <a:rPr lang="el-GR" dirty="0"/>
              <a:t>Δίνουμε στο ομιλητή την αμέριστη προσοχή μας  και αναγνωρίζουμε το μήνυμα. Δεν ξεχνάμε ότι η μη λεκτική επικοινωνία επίσης «μιλάει» δυνατά.</a:t>
            </a:r>
          </a:p>
          <a:p>
            <a:pPr lvl="1" indent="-342900">
              <a:buFont typeface="Arial" panose="020B0604020202020204" pitchFamily="34" charset="0"/>
              <a:buChar char="•"/>
            </a:pPr>
            <a:r>
              <a:rPr lang="el-GR" dirty="0"/>
              <a:t>Κοιτάζουμε απευθείας τον εξυπηρετούμενο</a:t>
            </a:r>
          </a:p>
          <a:p>
            <a:pPr lvl="1" indent="-342900">
              <a:buFont typeface="Arial" panose="020B0604020202020204" pitchFamily="34" charset="0"/>
              <a:buChar char="•"/>
            </a:pPr>
            <a:r>
              <a:rPr lang="el-GR" dirty="0"/>
              <a:t>Απομακρύνετε σκέψεις που αποσπούν την προσοχή σας. Μην προετοιμάζεστε να αντικρούσετε!</a:t>
            </a:r>
          </a:p>
          <a:p>
            <a:pPr lvl="1" indent="-342900">
              <a:buFont typeface="Arial" panose="020B0604020202020204" pitchFamily="34" charset="0"/>
              <a:buChar char="•"/>
            </a:pPr>
            <a:r>
              <a:rPr lang="el-GR" dirty="0"/>
              <a:t>Αποφεύγετε να διασπάται η προσοχή σας από περιβαλλοντικούς παράγοντες</a:t>
            </a:r>
          </a:p>
          <a:p>
            <a:pPr lvl="1" indent="-342900">
              <a:buFont typeface="Arial" panose="020B0604020202020204" pitchFamily="34" charset="0"/>
              <a:buChar char="•"/>
            </a:pPr>
            <a:r>
              <a:rPr lang="el-GR" dirty="0"/>
              <a:t>«Ακούστε» τη γλώσσα του σώματος του συνομιλητή σας</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21</a:t>
            </a:fld>
            <a:endParaRPr lang="en-US" altLang="el-GR">
              <a:solidFill>
                <a:srgbClr val="000000"/>
              </a:solidFill>
            </a:endParaRPr>
          </a:p>
        </p:txBody>
      </p:sp>
    </p:spTree>
    <p:extLst>
      <p:ext uri="{BB962C8B-B14F-4D97-AF65-F5344CB8AC3E}">
        <p14:creationId xmlns:p14="http://schemas.microsoft.com/office/powerpoint/2010/main" val="1949008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Στοιχεία ενεργητικής </a:t>
            </a:r>
            <a:r>
              <a:rPr lang="el-GR" dirty="0" smtClean="0"/>
              <a:t>ακρόασης </a:t>
            </a:r>
            <a:r>
              <a:rPr lang="el-GR" sz="3000" b="0" dirty="0" smtClean="0"/>
              <a:t>2/5</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2"/>
            </a:pPr>
            <a:r>
              <a:rPr lang="el-GR" dirty="0"/>
              <a:t>Δείχνουμε ότι ακούμε: Χρησιμοποιούμε τη δικιά μας γλώσσα του σώματος καθώς και χειρονομίες για να μεταφέρουμε το μήνυμά μας.</a:t>
            </a:r>
          </a:p>
          <a:p>
            <a:pPr lvl="1">
              <a:buFont typeface="Arial" panose="020B0604020202020204" pitchFamily="34" charset="0"/>
              <a:buChar char="•"/>
            </a:pPr>
            <a:r>
              <a:rPr lang="el-GR" dirty="0"/>
              <a:t>Γνέφουμε κατά </a:t>
            </a:r>
            <a:r>
              <a:rPr lang="el-GR" dirty="0" smtClean="0"/>
              <a:t>διαστήματα</a:t>
            </a:r>
          </a:p>
          <a:p>
            <a:pPr lvl="1">
              <a:buFont typeface="Arial" panose="020B0604020202020204" pitchFamily="34" charset="0"/>
              <a:buChar char="•"/>
            </a:pPr>
            <a:r>
              <a:rPr lang="el-GR" dirty="0" smtClean="0"/>
              <a:t>Χαμογελάμε </a:t>
            </a:r>
            <a:r>
              <a:rPr lang="el-GR" dirty="0"/>
              <a:t>και χρησιμοποιούμε </a:t>
            </a:r>
            <a:r>
              <a:rPr lang="el-GR" dirty="0" smtClean="0"/>
              <a:t>άλλες εκφράσεις προσώπου</a:t>
            </a:r>
            <a:endParaRPr lang="el-GR" dirty="0"/>
          </a:p>
          <a:p>
            <a:pPr lvl="1">
              <a:buFont typeface="Arial" panose="020B0604020202020204" pitchFamily="34" charset="0"/>
              <a:buChar char="•"/>
            </a:pPr>
            <a:r>
              <a:rPr lang="el-GR" dirty="0"/>
              <a:t>Προσέχουμε τη στάση του σώματός μας και σιγουρευόμαστε ότι η στάση μας είναι ανοικτή και προσκαλεί το συνομιλητή για συνεργασία </a:t>
            </a:r>
          </a:p>
          <a:p>
            <a:pPr lvl="1">
              <a:buFont typeface="Arial" panose="020B0604020202020204" pitchFamily="34" charset="0"/>
              <a:buChar char="•"/>
            </a:pPr>
            <a:r>
              <a:rPr lang="el-GR" dirty="0"/>
              <a:t>Ενθαρρύνουμε τον ομιλητή να συνεχίσει με μικρά λεκτικά σχόλια όπως: ναι,  χμ</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22</a:t>
            </a:fld>
            <a:endParaRPr lang="en-US" altLang="el-GR">
              <a:solidFill>
                <a:srgbClr val="000000"/>
              </a:solidFill>
            </a:endParaRPr>
          </a:p>
        </p:txBody>
      </p:sp>
    </p:spTree>
    <p:extLst>
      <p:ext uri="{BB962C8B-B14F-4D97-AF65-F5344CB8AC3E}">
        <p14:creationId xmlns:p14="http://schemas.microsoft.com/office/powerpoint/2010/main" val="3921568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Στοιχεία ενεργητικής </a:t>
            </a:r>
            <a:r>
              <a:rPr lang="el-GR" dirty="0" smtClean="0"/>
              <a:t>ακρόασης </a:t>
            </a:r>
            <a:r>
              <a:rPr lang="el-GR" sz="3000" b="0" dirty="0" smtClean="0"/>
              <a:t>3/5</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3"/>
            </a:pPr>
            <a:r>
              <a:rPr lang="el-GR" dirty="0"/>
              <a:t>Δίνουμε ανατροφοδότηση: </a:t>
            </a:r>
            <a:br>
              <a:rPr lang="el-GR" dirty="0"/>
            </a:br>
            <a:r>
              <a:rPr lang="el-GR" dirty="0"/>
              <a:t>Το προσωπικό μας φίλτρο, οι εικασίες, οι κρίσεις μας, και τα πιστεύω μας μπορούν να διαστρεβλώσουν αυτά που ακούμε. Ως ακροατές, ο ρόλος μας είναι  να καταλάβουμε τι λέχθηκε. Αυτό πιθανόν να απαιτεί από μας να κάνουμε αντανάκλαση  σε ότι έχει λεχθεί και να κάνουμε ερωτήσεις. </a:t>
            </a:r>
          </a:p>
          <a:p>
            <a:pPr lvl="1">
              <a:buFont typeface="Arial" panose="020B0604020202020204" pitchFamily="34" charset="0"/>
              <a:buChar char="•"/>
            </a:pPr>
            <a:r>
              <a:rPr lang="el-GR" dirty="0"/>
              <a:t>Κάνουμε αντανάκλαση σε όσα έχουν λεχθεί χρησιμοποιώντας παράφραση.  «Αυτό που ακούω είναι...» και «Ακούγεται σαν να λέτε...» αυτοί είναι εξαιρετικοί τρόποι αντανάκλασης. </a:t>
            </a:r>
          </a:p>
          <a:p>
            <a:pPr lvl="1">
              <a:buFont typeface="Arial" panose="020B0604020202020204" pitchFamily="34" charset="0"/>
              <a:buChar char="•"/>
            </a:pPr>
            <a:r>
              <a:rPr lang="el-GR" dirty="0"/>
              <a:t>Κάνουμε ερωτήσεις για να αποσαφηνίσουμε συγκεκριμένα σημεία. «Τι εννοείτε όταν λέτε».</a:t>
            </a:r>
          </a:p>
          <a:p>
            <a:pPr lvl="1">
              <a:buFont typeface="Arial" panose="020B0604020202020204" pitchFamily="34" charset="0"/>
              <a:buChar char="•"/>
            </a:pPr>
            <a:r>
              <a:rPr lang="el-GR" dirty="0"/>
              <a:t>Συνοψίζουμε κατά διαστήματα όσα λέει ο πελάτης.</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23</a:t>
            </a:fld>
            <a:endParaRPr lang="en-US" altLang="el-GR">
              <a:solidFill>
                <a:srgbClr val="000000"/>
              </a:solidFill>
            </a:endParaRPr>
          </a:p>
        </p:txBody>
      </p:sp>
    </p:spTree>
    <p:extLst>
      <p:ext uri="{BB962C8B-B14F-4D97-AF65-F5344CB8AC3E}">
        <p14:creationId xmlns:p14="http://schemas.microsoft.com/office/powerpoint/2010/main" val="3017993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Στοιχεία ενεργητικής </a:t>
            </a:r>
            <a:r>
              <a:rPr lang="el-GR" dirty="0" smtClean="0"/>
              <a:t>ακρόασης </a:t>
            </a:r>
            <a:r>
              <a:rPr lang="el-GR" sz="3000" b="0" dirty="0" smtClean="0"/>
              <a:t>4/5</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4"/>
            </a:pPr>
            <a:r>
              <a:rPr lang="el-GR" dirty="0"/>
              <a:t>Αναβάλλουμε χρονικά την κριτική.</a:t>
            </a:r>
            <a:br>
              <a:rPr lang="el-GR" dirty="0"/>
            </a:br>
            <a:r>
              <a:rPr lang="el-GR" dirty="0"/>
              <a:t>Το να διακόπτουμε είναι χάσιμο χρόνου. Απογοητεύει τον ομιλητή και περιορίζει την πλήρη κατανόηση του μηνύματος. </a:t>
            </a:r>
          </a:p>
          <a:p>
            <a:pPr lvl="1">
              <a:buFont typeface="Arial" panose="020B0604020202020204" pitchFamily="34" charset="0"/>
              <a:buChar char="•"/>
            </a:pPr>
            <a:r>
              <a:rPr lang="el-GR" dirty="0"/>
              <a:t>Πρέπει να επιτρέπουμε στον ομιλητή να ολοκληρώσει. </a:t>
            </a:r>
          </a:p>
          <a:p>
            <a:pPr lvl="1">
              <a:buFont typeface="Arial" panose="020B0604020202020204" pitchFamily="34" charset="0"/>
              <a:buChar char="•"/>
            </a:pPr>
            <a:r>
              <a:rPr lang="el-GR" dirty="0"/>
              <a:t>Δεν διακόπτουμε με αντεπιχειρήματα.</a:t>
            </a:r>
          </a:p>
          <a:p>
            <a:pPr lvl="1">
              <a:buFont typeface="Arial" panose="020B0604020202020204" pitchFamily="34" charset="0"/>
              <a:buChar char="•"/>
            </a:pPr>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24</a:t>
            </a:fld>
            <a:endParaRPr lang="en-US" altLang="el-GR">
              <a:solidFill>
                <a:srgbClr val="000000"/>
              </a:solidFill>
            </a:endParaRPr>
          </a:p>
        </p:txBody>
      </p:sp>
    </p:spTree>
    <p:extLst>
      <p:ext uri="{BB962C8B-B14F-4D97-AF65-F5344CB8AC3E}">
        <p14:creationId xmlns:p14="http://schemas.microsoft.com/office/powerpoint/2010/main" val="1522850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Στοιχεία ενεργητικής </a:t>
            </a:r>
            <a:r>
              <a:rPr lang="el-GR" dirty="0" smtClean="0"/>
              <a:t>ακρόασης </a:t>
            </a:r>
            <a:r>
              <a:rPr lang="el-GR" sz="3000" b="0" dirty="0" smtClean="0"/>
              <a:t>5/5</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5"/>
            </a:pPr>
            <a:r>
              <a:rPr lang="el-GR" dirty="0" smtClean="0"/>
              <a:t>Ανταποκρινόμαστε </a:t>
            </a:r>
            <a:r>
              <a:rPr lang="el-GR" dirty="0"/>
              <a:t>καταλλήλως. </a:t>
            </a:r>
            <a:br>
              <a:rPr lang="el-GR" dirty="0"/>
            </a:br>
            <a:r>
              <a:rPr lang="el-GR" dirty="0"/>
              <a:t>Η ενεργητική ακρόαση είναι πρότυπο σεβασμού και κατανόησης. Δεν κερδίζουμε τίποτα επιτιθέμενοι στον ομιλητή ή υποβιβάζοντάς τον. </a:t>
            </a:r>
          </a:p>
          <a:p>
            <a:pPr lvl="1">
              <a:buFont typeface="Arial" panose="020B0604020202020204" pitchFamily="34" charset="0"/>
              <a:buChar char="•"/>
            </a:pPr>
            <a:r>
              <a:rPr lang="el-GR" dirty="0"/>
              <a:t>Ανταποκρινόμαστε με ανοικτό και ειλικρινή τρόπο. </a:t>
            </a:r>
          </a:p>
          <a:p>
            <a:pPr lvl="1">
              <a:buFont typeface="Arial" panose="020B0604020202020204" pitchFamily="34" charset="0"/>
              <a:buChar char="•"/>
            </a:pPr>
            <a:r>
              <a:rPr lang="el-GR" dirty="0"/>
              <a:t>Υποστηρίζουμε τις απόψεις μας με σεβασμό. </a:t>
            </a:r>
          </a:p>
          <a:p>
            <a:pPr lvl="1">
              <a:buFont typeface="Arial" panose="020B0604020202020204" pitchFamily="34" charset="0"/>
              <a:buChar char="•"/>
            </a:pPr>
            <a:r>
              <a:rPr lang="el-GR" dirty="0"/>
              <a:t>Αντιμετωπίζουμε το άλλο άτομο όπως θα ήθελε να τον/την αντιμετωπίζουν.</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25</a:t>
            </a:fld>
            <a:endParaRPr lang="en-US" altLang="el-GR">
              <a:solidFill>
                <a:srgbClr val="000000"/>
              </a:solidFill>
            </a:endParaRPr>
          </a:p>
        </p:txBody>
      </p:sp>
    </p:spTree>
    <p:extLst>
      <p:ext uri="{BB962C8B-B14F-4D97-AF65-F5344CB8AC3E}">
        <p14:creationId xmlns:p14="http://schemas.microsoft.com/office/powerpoint/2010/main" val="3465293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Ανατροφοδότηση</a:t>
            </a:r>
            <a:endParaRPr lang="el-GR" dirty="0"/>
          </a:p>
        </p:txBody>
      </p:sp>
      <p:sp>
        <p:nvSpPr>
          <p:cNvPr id="3" name="Θέση περιεχομένου 2"/>
          <p:cNvSpPr>
            <a:spLocks noGrp="1"/>
          </p:cNvSpPr>
          <p:nvPr>
            <p:ph idx="1"/>
          </p:nvPr>
        </p:nvSpPr>
        <p:spPr/>
        <p:txBody>
          <a:bodyPr/>
          <a:lstStyle/>
          <a:p>
            <a:r>
              <a:rPr lang="el-GR" dirty="0" err="1" smtClean="0"/>
              <a:t>Douglas</a:t>
            </a:r>
            <a:r>
              <a:rPr lang="el-GR" dirty="0"/>
              <a:t>: είναι μια τεχνική που έχει σκοπό να επιβεβαιώσει τι γνωρίζουν ή τι αισθάνονται </a:t>
            </a:r>
            <a:r>
              <a:rPr lang="el-GR" dirty="0" smtClean="0"/>
              <a:t>οι </a:t>
            </a:r>
            <a:r>
              <a:rPr lang="el-GR" dirty="0"/>
              <a:t>άλλοι άνθρωποι για τη συμπεριφορά και τις στάσεις μας</a:t>
            </a:r>
            <a:r>
              <a:rPr lang="el-GR" dirty="0" smtClean="0"/>
              <a:t>.</a:t>
            </a:r>
          </a:p>
          <a:p>
            <a:endParaRPr lang="el-GR" dirty="0"/>
          </a:p>
          <a:p>
            <a:r>
              <a:rPr lang="el-GR" b="1" dirty="0"/>
              <a:t>Δύο</a:t>
            </a:r>
            <a:r>
              <a:rPr lang="el-GR" dirty="0"/>
              <a:t> κατηγορίες ανατροφοδότησης</a:t>
            </a:r>
            <a:r>
              <a:rPr lang="el-GR" dirty="0" smtClean="0"/>
              <a:t>:</a:t>
            </a:r>
          </a:p>
          <a:p>
            <a:pPr lvl="1">
              <a:buFont typeface="Arial" panose="020B0604020202020204" pitchFamily="34" charset="0"/>
              <a:buChar char="•"/>
            </a:pPr>
            <a:r>
              <a:rPr lang="el-GR" dirty="0" smtClean="0"/>
              <a:t>Αντικειμενική</a:t>
            </a:r>
          </a:p>
          <a:p>
            <a:pPr lvl="1">
              <a:buFont typeface="Arial" panose="020B0604020202020204" pitchFamily="34" charset="0"/>
              <a:buChar char="•"/>
            </a:pPr>
            <a:r>
              <a:rPr lang="el-GR" dirty="0" smtClean="0"/>
              <a:t>Υποκειμενική</a:t>
            </a:r>
            <a:endParaRPr lang="el-GR" dirty="0"/>
          </a:p>
          <a:p>
            <a:endParaRPr lang="el-GR" dirty="0"/>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26</a:t>
            </a:fld>
            <a:endParaRPr lang="en-US" altLang="el-GR">
              <a:solidFill>
                <a:srgbClr val="000000"/>
              </a:solidFill>
            </a:endParaRPr>
          </a:p>
        </p:txBody>
      </p:sp>
    </p:spTree>
    <p:extLst>
      <p:ext uri="{BB962C8B-B14F-4D97-AF65-F5344CB8AC3E}">
        <p14:creationId xmlns:p14="http://schemas.microsoft.com/office/powerpoint/2010/main" val="4256812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Αντικειμενική ανατροφοδότηση</a:t>
            </a:r>
            <a:endParaRPr lang="el-GR" dirty="0"/>
          </a:p>
        </p:txBody>
      </p:sp>
      <p:sp>
        <p:nvSpPr>
          <p:cNvPr id="3" name="Θέση περιεχομένου 2"/>
          <p:cNvSpPr>
            <a:spLocks noGrp="1"/>
          </p:cNvSpPr>
          <p:nvPr>
            <p:ph idx="1"/>
          </p:nvPr>
        </p:nvSpPr>
        <p:spPr/>
        <p:txBody>
          <a:bodyPr/>
          <a:lstStyle/>
          <a:p>
            <a:r>
              <a:rPr lang="el-GR" dirty="0"/>
              <a:t>Η</a:t>
            </a:r>
            <a:r>
              <a:rPr lang="el-GR" dirty="0" smtClean="0"/>
              <a:t> </a:t>
            </a:r>
            <a:r>
              <a:rPr lang="el-GR" dirty="0"/>
              <a:t>πληροφορία που δίνουμε στον άλλο βασίζεται στην παρατήρηση και αναφέρεται στα λόγια και τη συμπεριφορά του άλλου, χωρίς να εμπεριέχει υποκειμενική αξιολόγηση ,αλλά και καμία έκφραση συναισθημάτων. Π.χ., «παρατηρώ ότι κάθε φορά που αναφέρομαι στη σχέση σας με τη μητέρα σας αυτό σας κάνει να δείχνετε πολύ ανήσυχος».</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27</a:t>
            </a:fld>
            <a:endParaRPr lang="en-US" altLang="el-GR">
              <a:solidFill>
                <a:srgbClr val="000000"/>
              </a:solidFill>
            </a:endParaRPr>
          </a:p>
        </p:txBody>
      </p:sp>
    </p:spTree>
    <p:extLst>
      <p:ext uri="{BB962C8B-B14F-4D97-AF65-F5344CB8AC3E}">
        <p14:creationId xmlns:p14="http://schemas.microsoft.com/office/powerpoint/2010/main" val="3791761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Υποκειμενική ανατροφοδότηση</a:t>
            </a:r>
            <a:endParaRPr lang="el-GR" dirty="0"/>
          </a:p>
        </p:txBody>
      </p:sp>
      <p:sp>
        <p:nvSpPr>
          <p:cNvPr id="3" name="Θέση περιεχομένου 2"/>
          <p:cNvSpPr>
            <a:spLocks noGrp="1"/>
          </p:cNvSpPr>
          <p:nvPr>
            <p:ph idx="1"/>
          </p:nvPr>
        </p:nvSpPr>
        <p:spPr/>
        <p:txBody>
          <a:bodyPr/>
          <a:lstStyle/>
          <a:p>
            <a:r>
              <a:rPr lang="el-GR" dirty="0" smtClean="0"/>
              <a:t>‘</a:t>
            </a:r>
            <a:r>
              <a:rPr lang="el-GR" dirty="0" err="1" smtClean="0"/>
              <a:t>Οπου</a:t>
            </a:r>
            <a:r>
              <a:rPr lang="el-GR" dirty="0" smtClean="0"/>
              <a:t> </a:t>
            </a:r>
            <a:r>
              <a:rPr lang="el-GR" dirty="0"/>
              <a:t>η πληροφορία που δίνουμε στον άλλο αφορά τα προσωπικά μας συναισθήματα,  όπως δημιουργούνται ως αντίδραση στα λόγια και τη συμπεριφορά του άλλου. Π.χ., «Θυμώνω όταν καθυστερείς να έρθεις στο μάθημα, γιατί αναγκάζομαι να επαναλαμβάνω  όσα ήδη έχω παρουσιάσει στην ομάδα</a:t>
            </a:r>
            <a:r>
              <a:rPr lang="el-GR" dirty="0" smtClean="0"/>
              <a:t>».</a:t>
            </a:r>
          </a:p>
          <a:p>
            <a:r>
              <a:rPr lang="el-GR" dirty="0"/>
              <a:t>Η καταλληλότητα  της στιγμής που δίνεται η ανατροφοδότηση είναι βασικός παράγοντας για την αποτελεσματικότητά της. Θα πρέπει να δίνεται άμεσα ή σε σύντομο χρονικό διάστημα από τη συμπεριφορά ή την πράξη. Σε διαφορετική περίπτωση δεν ωφελεί το άτομο αλλά μπορεί και να κρύβει κακία ή εκδίκηση από αυτόν που τη δίνει.</a:t>
            </a:r>
          </a:p>
          <a:p>
            <a:endParaRPr lang="el-GR" dirty="0"/>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28</a:t>
            </a:fld>
            <a:endParaRPr lang="en-US" altLang="el-GR">
              <a:solidFill>
                <a:srgbClr val="000000"/>
              </a:solidFill>
            </a:endParaRPr>
          </a:p>
        </p:txBody>
      </p:sp>
    </p:spTree>
    <p:extLst>
      <p:ext uri="{BB962C8B-B14F-4D97-AF65-F5344CB8AC3E}">
        <p14:creationId xmlns:p14="http://schemas.microsoft.com/office/powerpoint/2010/main" val="4074389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Ερευνητική συνέντευξη</a:t>
            </a:r>
            <a:endParaRPr lang="el-GR" dirty="0"/>
          </a:p>
        </p:txBody>
      </p:sp>
      <p:sp>
        <p:nvSpPr>
          <p:cNvPr id="3" name="Θέση περιεχομένου 2"/>
          <p:cNvSpPr>
            <a:spLocks noGrp="1"/>
          </p:cNvSpPr>
          <p:nvPr>
            <p:ph idx="1"/>
          </p:nvPr>
        </p:nvSpPr>
        <p:spPr/>
        <p:txBody>
          <a:bodyPr/>
          <a:lstStyle/>
          <a:p>
            <a:r>
              <a:rPr lang="el-GR" dirty="0"/>
              <a:t>Η συνέντευξη αποτελεί πολύτιμο </a:t>
            </a:r>
            <a:r>
              <a:rPr lang="el-GR" dirty="0" smtClean="0"/>
              <a:t>μεθοδολογικό </a:t>
            </a:r>
            <a:r>
              <a:rPr lang="el-GR" dirty="0"/>
              <a:t>εργαλείο στη ποιοτική έρευνα στη κοινωνική εργασία. Οι σημαντικότερες μέθοδοι ποιοτικής έρευνας:</a:t>
            </a:r>
          </a:p>
          <a:p>
            <a:pPr lvl="1">
              <a:buFont typeface="Arial" panose="020B0604020202020204" pitchFamily="34" charset="0"/>
              <a:buChar char="•"/>
            </a:pPr>
            <a:r>
              <a:rPr lang="el-GR" dirty="0"/>
              <a:t>Οι εις βάθος συνεντεύξεις (</a:t>
            </a:r>
            <a:r>
              <a:rPr lang="el-GR" dirty="0" err="1"/>
              <a:t>in</a:t>
            </a:r>
            <a:r>
              <a:rPr lang="el-GR" dirty="0"/>
              <a:t> </a:t>
            </a:r>
            <a:r>
              <a:rPr lang="el-GR" dirty="0" err="1"/>
              <a:t>depth</a:t>
            </a:r>
            <a:r>
              <a:rPr lang="el-GR" dirty="0"/>
              <a:t> </a:t>
            </a:r>
            <a:r>
              <a:rPr lang="el-GR" dirty="0" err="1"/>
              <a:t>interviews</a:t>
            </a:r>
            <a:r>
              <a:rPr lang="el-GR" dirty="0"/>
              <a:t>)</a:t>
            </a:r>
          </a:p>
          <a:p>
            <a:pPr lvl="1">
              <a:buFont typeface="Arial" panose="020B0604020202020204" pitchFamily="34" charset="0"/>
              <a:buChar char="•"/>
            </a:pPr>
            <a:r>
              <a:rPr lang="el-GR" dirty="0"/>
              <a:t>Οι ομαδικά εστιασμένες συνεντεύξεις (</a:t>
            </a:r>
            <a:r>
              <a:rPr lang="el-GR" dirty="0" err="1"/>
              <a:t>focus</a:t>
            </a:r>
            <a:r>
              <a:rPr lang="el-GR" dirty="0"/>
              <a:t> </a:t>
            </a:r>
            <a:r>
              <a:rPr lang="el-GR" dirty="0" err="1"/>
              <a:t>group</a:t>
            </a:r>
            <a:r>
              <a:rPr lang="el-GR" dirty="0"/>
              <a:t>)</a:t>
            </a:r>
          </a:p>
          <a:p>
            <a:pPr lvl="1">
              <a:buFont typeface="Arial" panose="020B0604020202020204" pitchFamily="34" charset="0"/>
              <a:buChar char="•"/>
            </a:pPr>
            <a:r>
              <a:rPr lang="el-GR" dirty="0"/>
              <a:t>Η συμμετοχική παρατήρηση (</a:t>
            </a:r>
            <a:r>
              <a:rPr lang="el-GR" dirty="0" err="1"/>
              <a:t>participant</a:t>
            </a:r>
            <a:r>
              <a:rPr lang="el-GR" dirty="0"/>
              <a:t> </a:t>
            </a:r>
            <a:r>
              <a:rPr lang="el-GR" dirty="0" err="1"/>
              <a:t>observation</a:t>
            </a:r>
            <a:r>
              <a:rPr lang="el-GR" dirty="0"/>
              <a:t>)</a:t>
            </a:r>
          </a:p>
          <a:p>
            <a:r>
              <a:rPr lang="el-GR" dirty="0"/>
              <a:t>Συνήθως οι συνεντεύξεις στα πλαίσια της </a:t>
            </a:r>
            <a:r>
              <a:rPr lang="el-GR" dirty="0" smtClean="0"/>
              <a:t>κοινωνικής </a:t>
            </a:r>
            <a:r>
              <a:rPr lang="el-GR" dirty="0"/>
              <a:t>έρευνας μπορεί να είναι τριών τύπων: </a:t>
            </a:r>
            <a:endParaRPr lang="el-GR" dirty="0" smtClean="0"/>
          </a:p>
          <a:p>
            <a:pPr lvl="1">
              <a:buFont typeface="Arial" panose="020B0604020202020204" pitchFamily="34" charset="0"/>
              <a:buChar char="•"/>
            </a:pPr>
            <a:r>
              <a:rPr lang="el-GR" dirty="0" smtClean="0"/>
              <a:t>δομημένες</a:t>
            </a:r>
            <a:r>
              <a:rPr lang="el-GR" dirty="0"/>
              <a:t>, </a:t>
            </a:r>
            <a:endParaRPr lang="el-GR" dirty="0" smtClean="0"/>
          </a:p>
          <a:p>
            <a:pPr lvl="1">
              <a:buFont typeface="Arial" panose="020B0604020202020204" pitchFamily="34" charset="0"/>
              <a:buChar char="•"/>
            </a:pPr>
            <a:r>
              <a:rPr lang="el-GR" dirty="0" err="1" smtClean="0"/>
              <a:t>ημιδομημένες</a:t>
            </a:r>
            <a:r>
              <a:rPr lang="el-GR" dirty="0" smtClean="0"/>
              <a:t>  </a:t>
            </a:r>
            <a:r>
              <a:rPr lang="el-GR" dirty="0"/>
              <a:t>και </a:t>
            </a:r>
            <a:endParaRPr lang="el-GR" dirty="0" smtClean="0"/>
          </a:p>
          <a:p>
            <a:pPr lvl="1">
              <a:buFont typeface="Arial" panose="020B0604020202020204" pitchFamily="34" charset="0"/>
              <a:buChar char="•"/>
            </a:pPr>
            <a:r>
              <a:rPr lang="el-GR" dirty="0" smtClean="0"/>
              <a:t>αδόμητες</a:t>
            </a:r>
            <a:endParaRPr lang="el-GR" dirty="0"/>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2</a:t>
            </a:fld>
            <a:endParaRPr lang="en-US" altLang="el-GR">
              <a:solidFill>
                <a:srgbClr val="000000"/>
              </a:solidFill>
            </a:endParaRPr>
          </a:p>
        </p:txBody>
      </p:sp>
    </p:spTree>
    <p:extLst>
      <p:ext uri="{BB962C8B-B14F-4D97-AF65-F5344CB8AC3E}">
        <p14:creationId xmlns:p14="http://schemas.microsoft.com/office/powerpoint/2010/main" val="3275893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Ανατροφοδότηση</a:t>
            </a:r>
            <a:endParaRPr lang="el-GR" dirty="0"/>
          </a:p>
        </p:txBody>
      </p:sp>
      <p:sp>
        <p:nvSpPr>
          <p:cNvPr id="3" name="Θέση περιεχομένου 2"/>
          <p:cNvSpPr>
            <a:spLocks noGrp="1"/>
          </p:cNvSpPr>
          <p:nvPr>
            <p:ph idx="1"/>
          </p:nvPr>
        </p:nvSpPr>
        <p:spPr/>
        <p:txBody>
          <a:bodyPr/>
          <a:lstStyle/>
          <a:p>
            <a:r>
              <a:rPr lang="el-GR" dirty="0"/>
              <a:t>Είναι επίσης βασικό η ανατροφοδότηση να στηρίζεται στις ανάγκες του ατόμου που δέχεται την πληροφόρηση και όχι αυτού που την εκφράζει.  Πρέπει να αποφεύγεται η αξιολόγηση μέσα από την ανατροφοδότηση, είναι πιο εύστοχο να σχολιάζει κανείς συμπεριφορές ή ενέργειες παρά να αξιολογεί συνολικά το άτομο.</a:t>
            </a:r>
          </a:p>
          <a:p>
            <a:r>
              <a:rPr lang="el-GR" dirty="0"/>
              <a:t>Όσο πιο συγκεκριμένη και σαφής είναι η ανατροφοδότηση τόσο πιο αποτελεσματική είναι. Εάν η ανατροφοδότηση είναι αρνητική είναι πολύ σημαντικό να τονίζονται και τα θετικά σημεία.</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29</a:t>
            </a:fld>
            <a:endParaRPr lang="en-US" altLang="el-GR">
              <a:solidFill>
                <a:srgbClr val="000000"/>
              </a:solidFill>
            </a:endParaRPr>
          </a:p>
        </p:txBody>
      </p:sp>
    </p:spTree>
    <p:extLst>
      <p:ext uri="{BB962C8B-B14F-4D97-AF65-F5344CB8AC3E}">
        <p14:creationId xmlns:p14="http://schemas.microsoft.com/office/powerpoint/2010/main" val="16733225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Ενεργητική ακρόαση</a:t>
            </a:r>
            <a:endParaRPr lang="el-GR" dirty="0"/>
          </a:p>
        </p:txBody>
      </p:sp>
      <p:sp>
        <p:nvSpPr>
          <p:cNvPr id="3" name="Θέση περιεχομένου 2"/>
          <p:cNvSpPr>
            <a:spLocks noGrp="1"/>
          </p:cNvSpPr>
          <p:nvPr>
            <p:ph idx="1"/>
          </p:nvPr>
        </p:nvSpPr>
        <p:spPr/>
        <p:txBody>
          <a:bodyPr/>
          <a:lstStyle/>
          <a:p>
            <a:r>
              <a:rPr lang="el-GR" dirty="0"/>
              <a:t>Καλές δεξιότητες επικοινωνίας απαιτούν υψηλό επίπεδο αυτογνωσίας.</a:t>
            </a:r>
          </a:p>
          <a:p>
            <a:r>
              <a:rPr lang="el-GR" dirty="0"/>
              <a:t>Κατανοώντας το προσωπικό μας στυλ επικοινωνίας μπορούμε να έχουμε αποτελεσματική επικοινωνία σε όλους τους τομείς της ζωής μας.  Ο τρόπος για να γίνουμε καλοί ακροατές είναι το να εξασκούμε «ενεργητική ακρόαση». Αυτό συνεπάγεται συνειδητή προσπάθεια να ακούσουμε όχι μόνο τις λέξεις που χρησιμοποιεί το άλλο άτομο αλλά κάτι ακόμη πιο σοβαρό τα συναισθήματα και τις αξίες/ στάσεις που συνοδεύουν τα λόγια.</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30</a:t>
            </a:fld>
            <a:endParaRPr lang="en-US" altLang="el-GR">
              <a:solidFill>
                <a:srgbClr val="000000"/>
              </a:solidFill>
            </a:endParaRPr>
          </a:p>
        </p:txBody>
      </p:sp>
    </p:spTree>
    <p:extLst>
      <p:ext uri="{BB962C8B-B14F-4D97-AF65-F5344CB8AC3E}">
        <p14:creationId xmlns:p14="http://schemas.microsoft.com/office/powerpoint/2010/main" val="131352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Χαρακτηριστικά ενεργητικής ακρόασης</a:t>
            </a:r>
            <a:endParaRPr lang="el-GR" dirty="0"/>
          </a:p>
        </p:txBody>
      </p:sp>
      <p:sp>
        <p:nvSpPr>
          <p:cNvPr id="3" name="Θέση περιεχομένου 2"/>
          <p:cNvSpPr>
            <a:spLocks noGrp="1"/>
          </p:cNvSpPr>
          <p:nvPr>
            <p:ph idx="1"/>
          </p:nvPr>
        </p:nvSpPr>
        <p:spPr/>
        <p:txBody>
          <a:bodyPr/>
          <a:lstStyle/>
          <a:p>
            <a:r>
              <a:rPr lang="el-GR" dirty="0"/>
              <a:t>Υπάρχουν πέντε βασικά στοιχεία της ενεργητικής ακρόασης τα οποία διασφαλίζουν ότι πραγματικά ακούτε το άλλο άτομο αλλά και ότι ο συνομιλητής σας αντιλαμβάνεται ότι τον ακούτε προσεκτικά.</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31</a:t>
            </a:fld>
            <a:endParaRPr lang="en-US" altLang="el-GR">
              <a:solidFill>
                <a:srgbClr val="000000"/>
              </a:solidFill>
            </a:endParaRPr>
          </a:p>
        </p:txBody>
      </p:sp>
    </p:spTree>
    <p:extLst>
      <p:ext uri="{BB962C8B-B14F-4D97-AF65-F5344CB8AC3E}">
        <p14:creationId xmlns:p14="http://schemas.microsoft.com/office/powerpoint/2010/main" val="2087144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Χαρακτηριστικά ενεργητικής ακρόασης</a:t>
            </a:r>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smtClean="0"/>
              <a:t>Δείχνουμε προσοχή</a:t>
            </a:r>
          </a:p>
          <a:p>
            <a:pPr lvl="1">
              <a:buFont typeface="Arial" panose="020B0604020202020204" pitchFamily="34" charset="0"/>
              <a:buChar char="•"/>
            </a:pPr>
            <a:r>
              <a:rPr lang="el-GR" dirty="0" smtClean="0"/>
              <a:t>Δίνουμε </a:t>
            </a:r>
            <a:r>
              <a:rPr lang="el-GR" dirty="0"/>
              <a:t>στο συνομιλητή μας όλη την αμέριστη  προσοχή μας. Η μη λεκτική επικοινωνία συχνά «μιλάει» δυνατά με τη λεκτική επικοινωνία. </a:t>
            </a:r>
          </a:p>
          <a:p>
            <a:pPr lvl="1">
              <a:buFont typeface="Arial" panose="020B0604020202020204" pitchFamily="34" charset="0"/>
              <a:buChar char="•"/>
            </a:pPr>
            <a:r>
              <a:rPr lang="el-GR" dirty="0"/>
              <a:t>Κοιτάμε απευθείας τον συνομιλητή μας. </a:t>
            </a:r>
          </a:p>
          <a:p>
            <a:pPr lvl="1">
              <a:buFont typeface="Arial" panose="020B0604020202020204" pitchFamily="34" charset="0"/>
              <a:buChar char="•"/>
            </a:pPr>
            <a:r>
              <a:rPr lang="el-GR" dirty="0"/>
              <a:t>Απομακρύνουμε σκέψεις που διασπούν την προσοχή μας, δεν σκεφτόμαστε τι θα πούμε μετά! </a:t>
            </a:r>
          </a:p>
          <a:p>
            <a:pPr lvl="1">
              <a:buFont typeface="Arial" panose="020B0604020202020204" pitchFamily="34" charset="0"/>
              <a:buChar char="•"/>
            </a:pPr>
            <a:r>
              <a:rPr lang="el-GR" dirty="0"/>
              <a:t>Αποφεύγουμε τη διάσπαση της προσοχής μας από περιβαλλοντικά αίτια. </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32</a:t>
            </a:fld>
            <a:endParaRPr lang="en-US" altLang="el-GR">
              <a:solidFill>
                <a:srgbClr val="000000"/>
              </a:solidFill>
            </a:endParaRPr>
          </a:p>
        </p:txBody>
      </p:sp>
    </p:spTree>
    <p:extLst>
      <p:ext uri="{BB962C8B-B14F-4D97-AF65-F5344CB8AC3E}">
        <p14:creationId xmlns:p14="http://schemas.microsoft.com/office/powerpoint/2010/main" val="989525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Χαρακτηριστικά ενεργητικής ακρόασης</a:t>
            </a:r>
          </a:p>
        </p:txBody>
      </p:sp>
      <p:sp>
        <p:nvSpPr>
          <p:cNvPr id="3" name="Θέση περιεχομένου 2"/>
          <p:cNvSpPr>
            <a:spLocks noGrp="1"/>
          </p:cNvSpPr>
          <p:nvPr>
            <p:ph idx="1"/>
          </p:nvPr>
        </p:nvSpPr>
        <p:spPr/>
        <p:txBody>
          <a:bodyPr/>
          <a:lstStyle/>
          <a:p>
            <a:pPr marL="457200" indent="-457200">
              <a:buFont typeface="+mj-lt"/>
              <a:buAutoNum type="arabicPeriod" startAt="2"/>
            </a:pPr>
            <a:r>
              <a:rPr lang="el-GR" dirty="0" smtClean="0"/>
              <a:t>Δείχνουμε </a:t>
            </a:r>
            <a:r>
              <a:rPr lang="el-GR" dirty="0"/>
              <a:t>ότι ακούμε προσεκτικά.</a:t>
            </a:r>
            <a:br>
              <a:rPr lang="el-GR" dirty="0"/>
            </a:br>
            <a:r>
              <a:rPr lang="el-GR" dirty="0"/>
              <a:t>Χρησιμοποιείστε τη δική σας γλώσσα σώματος και χειρονομίες για να πείσετε για την προσοχή σας. </a:t>
            </a:r>
          </a:p>
          <a:p>
            <a:pPr lvl="1">
              <a:buFont typeface="Arial" panose="020B0604020202020204" pitchFamily="34" charset="0"/>
              <a:buChar char="•"/>
            </a:pPr>
            <a:r>
              <a:rPr lang="el-GR" dirty="0"/>
              <a:t>Χρησιμοποιούμε κατά διαστήματα καταφατικά νεύματα.</a:t>
            </a:r>
          </a:p>
          <a:p>
            <a:pPr lvl="1">
              <a:buFont typeface="Arial" panose="020B0604020202020204" pitchFamily="34" charset="0"/>
              <a:buChar char="•"/>
            </a:pPr>
            <a:r>
              <a:rPr lang="el-GR" dirty="0"/>
              <a:t>Χαμογελάμε και χρησιμοποιούμε και άλλες εκφράσεις προσώπου. </a:t>
            </a:r>
          </a:p>
          <a:p>
            <a:pPr lvl="1">
              <a:buFont typeface="Arial" panose="020B0604020202020204" pitchFamily="34" charset="0"/>
              <a:buChar char="•"/>
            </a:pPr>
            <a:r>
              <a:rPr lang="el-GR" dirty="0"/>
              <a:t>Δίνετε προσοχή στη στάση του σώματός σας και βεβαιωθείτε ότι είναι ανοικτή και δηλώνει ότι ο συνομιλητής σας είναι ευπρόσδεκτος. </a:t>
            </a:r>
          </a:p>
          <a:p>
            <a:pPr lvl="1">
              <a:buFont typeface="Arial" panose="020B0604020202020204" pitchFamily="34" charset="0"/>
              <a:buChar char="•"/>
            </a:pPr>
            <a:r>
              <a:rPr lang="el-GR" dirty="0"/>
              <a:t>Ενθαρρύνετε το συνομιλητή σας να συνεχίσει, με σύντομα λεκτικά σχόλια όπως: ναι, χμ χμ.</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33</a:t>
            </a:fld>
            <a:endParaRPr lang="en-US" altLang="el-GR">
              <a:solidFill>
                <a:srgbClr val="000000"/>
              </a:solidFill>
            </a:endParaRPr>
          </a:p>
        </p:txBody>
      </p:sp>
    </p:spTree>
    <p:extLst>
      <p:ext uri="{BB962C8B-B14F-4D97-AF65-F5344CB8AC3E}">
        <p14:creationId xmlns:p14="http://schemas.microsoft.com/office/powerpoint/2010/main" val="35832168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Χαρακτηριστικά ενεργητικής ακρόασης</a:t>
            </a:r>
          </a:p>
        </p:txBody>
      </p:sp>
      <p:sp>
        <p:nvSpPr>
          <p:cNvPr id="3" name="Θέση περιεχομένου 2"/>
          <p:cNvSpPr>
            <a:spLocks noGrp="1"/>
          </p:cNvSpPr>
          <p:nvPr>
            <p:ph idx="1"/>
          </p:nvPr>
        </p:nvSpPr>
        <p:spPr/>
        <p:txBody>
          <a:bodyPr/>
          <a:lstStyle/>
          <a:p>
            <a:pPr marL="457200" indent="-457200">
              <a:buFont typeface="+mj-lt"/>
              <a:buAutoNum type="arabicPeriod" startAt="3"/>
            </a:pPr>
            <a:r>
              <a:rPr lang="el-GR" dirty="0" smtClean="0"/>
              <a:t>Δίνετε </a:t>
            </a:r>
            <a:r>
              <a:rPr lang="el-GR" dirty="0" err="1"/>
              <a:t>feedback</a:t>
            </a:r>
            <a:r>
              <a:rPr lang="el-GR" dirty="0"/>
              <a:t> (ανατροφοδότηση). </a:t>
            </a:r>
            <a:br>
              <a:rPr lang="el-GR" dirty="0"/>
            </a:br>
            <a:r>
              <a:rPr lang="el-GR" dirty="0"/>
              <a:t>Το προσωπικό μας φίλτρο, οι θέσεις μας, οι κρίσεις και τα πιστεύω μας μπορεί να διαστρεβλώσουν αυτά που ακούμε. Ως ακροατές, ο ρόλος μα είναι να κατανοήσουμε αυτά που λέγονται. Αυτό πιθανόν να απαιτεί εκ μέρους μας να κάνουμε αντανάκλαση όσων λέγονται και να κάνουμε ερωτήσεις. </a:t>
            </a:r>
          </a:p>
          <a:p>
            <a:pPr lvl="1">
              <a:buFont typeface="Arial" panose="020B0604020202020204" pitchFamily="34" charset="0"/>
              <a:buChar char="•"/>
            </a:pPr>
            <a:r>
              <a:rPr lang="el-GR" dirty="0"/>
              <a:t>Κάνουμε αντανάκλαση αυτού που λέχθηκε χρησιμοποιώντας παράφραση: «Αυτό που ακούω είναι ότι..." και «Ακούγεται σαν να λέτε ότι…" (μερικοί επιτυχημένοι τρόποι αντανάκλασης. </a:t>
            </a:r>
          </a:p>
          <a:p>
            <a:pPr lvl="1">
              <a:buFont typeface="Arial" panose="020B0604020202020204" pitchFamily="34" charset="0"/>
              <a:buChar char="•"/>
            </a:pPr>
            <a:r>
              <a:rPr lang="el-GR" dirty="0"/>
              <a:t>Κάνουμε ερωτήσεις για να διευκρινίσουμε συγκεκριμένα σημεία. “Τι εννοείτε όταν λέτε…." «Εννοείτε ότι</a:t>
            </a:r>
            <a:r>
              <a:rPr lang="el-GR" dirty="0" smtClean="0"/>
              <a:t>….;" </a:t>
            </a:r>
            <a:endParaRPr lang="el-GR" dirty="0"/>
          </a:p>
          <a:p>
            <a:pPr lvl="1">
              <a:buFont typeface="Arial" panose="020B0604020202020204" pitchFamily="34" charset="0"/>
              <a:buChar char="•"/>
            </a:pPr>
            <a:r>
              <a:rPr lang="el-GR" dirty="0"/>
              <a:t>Συνοψίζουμε κατά διαστήματα αυτά που λέει  ο συνομιλητής μας.</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34</a:t>
            </a:fld>
            <a:endParaRPr lang="en-US" altLang="el-GR">
              <a:solidFill>
                <a:srgbClr val="000000"/>
              </a:solidFill>
            </a:endParaRPr>
          </a:p>
        </p:txBody>
      </p:sp>
    </p:spTree>
    <p:extLst>
      <p:ext uri="{BB962C8B-B14F-4D97-AF65-F5344CB8AC3E}">
        <p14:creationId xmlns:p14="http://schemas.microsoft.com/office/powerpoint/2010/main" val="7020505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Χαρακτηριστικά ενεργητικής ακρόασης</a:t>
            </a:r>
          </a:p>
        </p:txBody>
      </p:sp>
      <p:sp>
        <p:nvSpPr>
          <p:cNvPr id="3" name="Θέση περιεχομένου 2"/>
          <p:cNvSpPr>
            <a:spLocks noGrp="1"/>
          </p:cNvSpPr>
          <p:nvPr>
            <p:ph idx="1"/>
          </p:nvPr>
        </p:nvSpPr>
        <p:spPr/>
        <p:txBody>
          <a:bodyPr/>
          <a:lstStyle/>
          <a:p>
            <a:pPr marL="457200" indent="-457200">
              <a:buFont typeface="+mj-lt"/>
              <a:buAutoNum type="arabicPeriod" startAt="4"/>
            </a:pPr>
            <a:r>
              <a:rPr lang="el-GR" dirty="0" smtClean="0"/>
              <a:t>Αφήστε </a:t>
            </a:r>
            <a:r>
              <a:rPr lang="el-GR" dirty="0"/>
              <a:t>για αργότερα τις κρίσεις.</a:t>
            </a:r>
            <a:br>
              <a:rPr lang="el-GR" dirty="0"/>
            </a:br>
            <a:r>
              <a:rPr lang="el-GR" dirty="0"/>
              <a:t>Το να διακόπτουμε το συνομιλητή μας είναι απλά χάσιμο χρόνου. Απογοητεύει το συνομιλητή μας και περιορίζει την κατανόηση του μηνύματος. </a:t>
            </a:r>
          </a:p>
          <a:p>
            <a:pPr lvl="1">
              <a:buFont typeface="Arial" panose="020B0604020202020204" pitchFamily="34" charset="0"/>
              <a:buChar char="•"/>
            </a:pPr>
            <a:r>
              <a:rPr lang="el-GR" dirty="0"/>
              <a:t>Αφήστε τον συνομιλητή σας να ολοκληρώσει.</a:t>
            </a:r>
          </a:p>
          <a:p>
            <a:pPr lvl="1">
              <a:buFont typeface="Arial" panose="020B0604020202020204" pitchFamily="34" charset="0"/>
              <a:buChar char="•"/>
            </a:pPr>
            <a:r>
              <a:rPr lang="el-GR" dirty="0"/>
              <a:t>Μη διακόπτετε με επιχειρήματα αντιπαράθεσης.</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35</a:t>
            </a:fld>
            <a:endParaRPr lang="en-US" altLang="el-GR">
              <a:solidFill>
                <a:srgbClr val="000000"/>
              </a:solidFill>
            </a:endParaRPr>
          </a:p>
        </p:txBody>
      </p:sp>
    </p:spTree>
    <p:extLst>
      <p:ext uri="{BB962C8B-B14F-4D97-AF65-F5344CB8AC3E}">
        <p14:creationId xmlns:p14="http://schemas.microsoft.com/office/powerpoint/2010/main" val="3429450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Χαρακτηριστικά ενεργητικής ακρόασης</a:t>
            </a:r>
          </a:p>
        </p:txBody>
      </p:sp>
      <p:sp>
        <p:nvSpPr>
          <p:cNvPr id="3" name="Θέση περιεχομένου 2"/>
          <p:cNvSpPr>
            <a:spLocks noGrp="1"/>
          </p:cNvSpPr>
          <p:nvPr>
            <p:ph idx="1"/>
          </p:nvPr>
        </p:nvSpPr>
        <p:spPr/>
        <p:txBody>
          <a:bodyPr/>
          <a:lstStyle/>
          <a:p>
            <a:pPr marL="457200" indent="-457200">
              <a:buFont typeface="+mj-lt"/>
              <a:buAutoNum type="arabicPeriod" startAt="5"/>
            </a:pPr>
            <a:r>
              <a:rPr lang="el-GR" dirty="0"/>
              <a:t>Ανταποκρινόμαστε κατάλληλα. </a:t>
            </a:r>
            <a:br>
              <a:rPr lang="el-GR" dirty="0"/>
            </a:br>
            <a:r>
              <a:rPr lang="el-GR" dirty="0"/>
              <a:t>Η ενεργητική ακρόαση αποτελεί πρότυπο σεβασμού και κατανόησης. Δεν βοηθάμε τη διαδικασία  με το να κάνουμε επίθεση στον ομιλητή ή να τον μειώνουμε. </a:t>
            </a:r>
          </a:p>
          <a:p>
            <a:pPr lvl="1">
              <a:buFont typeface="Arial" panose="020B0604020202020204" pitchFamily="34" charset="0"/>
              <a:buChar char="•"/>
            </a:pPr>
            <a:r>
              <a:rPr lang="el-GR" dirty="0"/>
              <a:t>Είμαστε ανοικτοί και ειλικρινείς στις αντιδράσεις μας </a:t>
            </a:r>
          </a:p>
          <a:p>
            <a:pPr lvl="1">
              <a:buFont typeface="Arial" panose="020B0604020202020204" pitchFamily="34" charset="0"/>
              <a:buChar char="•"/>
            </a:pPr>
            <a:r>
              <a:rPr lang="el-GR" dirty="0"/>
              <a:t>Υποστηρίζουμε τις απόψεις μας με σεβασμό. </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36</a:t>
            </a:fld>
            <a:endParaRPr lang="en-US" altLang="el-GR">
              <a:solidFill>
                <a:srgbClr val="000000"/>
              </a:solidFill>
            </a:endParaRPr>
          </a:p>
        </p:txBody>
      </p:sp>
    </p:spTree>
    <p:extLst>
      <p:ext uri="{BB962C8B-B14F-4D97-AF65-F5344CB8AC3E}">
        <p14:creationId xmlns:p14="http://schemas.microsoft.com/office/powerpoint/2010/main" val="33363575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Στάση σώματος καλού ακροατή</a:t>
            </a:r>
            <a:endParaRPr lang="el-GR" dirty="0"/>
          </a:p>
        </p:txBody>
      </p:sp>
      <p:sp>
        <p:nvSpPr>
          <p:cNvPr id="3" name="Θέση περιεχομένου 2"/>
          <p:cNvSpPr>
            <a:spLocks noGrp="1"/>
          </p:cNvSpPr>
          <p:nvPr>
            <p:ph idx="1"/>
          </p:nvPr>
        </p:nvSpPr>
        <p:spPr/>
        <p:txBody>
          <a:bodyPr/>
          <a:lstStyle/>
          <a:p>
            <a:r>
              <a:rPr lang="el-GR" dirty="0" smtClean="0"/>
              <a:t>Κάθομαι </a:t>
            </a:r>
            <a:r>
              <a:rPr lang="el-GR" dirty="0"/>
              <a:t>στητός/κοιτάζω κατά ευθέως – </a:t>
            </a:r>
            <a:r>
              <a:rPr lang="el-GR" b="1" dirty="0"/>
              <a:t>δείχνει προσοχή και ενδιαφέρον</a:t>
            </a:r>
          </a:p>
          <a:p>
            <a:r>
              <a:rPr lang="el-GR" dirty="0"/>
              <a:t>Ανοιχτή στάση- </a:t>
            </a:r>
            <a:r>
              <a:rPr lang="el-GR" b="1" dirty="0"/>
              <a:t>δείχνει αποδοχή</a:t>
            </a:r>
            <a:r>
              <a:rPr lang="el-GR" dirty="0"/>
              <a:t>.</a:t>
            </a:r>
          </a:p>
          <a:p>
            <a:r>
              <a:rPr lang="el-GR" dirty="0"/>
              <a:t>Γέρνουμε ελαφρά μπροστά – </a:t>
            </a:r>
            <a:r>
              <a:rPr lang="el-GR" b="1" dirty="0"/>
              <a:t>δείχνει ενδιαφέρον</a:t>
            </a:r>
            <a:r>
              <a:rPr lang="el-GR" dirty="0"/>
              <a:t>.</a:t>
            </a:r>
          </a:p>
          <a:p>
            <a:r>
              <a:rPr lang="el-GR" dirty="0" err="1"/>
              <a:t>Βλεμματική</a:t>
            </a:r>
            <a:r>
              <a:rPr lang="el-GR" dirty="0"/>
              <a:t> επαφή- </a:t>
            </a:r>
            <a:r>
              <a:rPr lang="el-GR" b="1" dirty="0"/>
              <a:t>δείχνει ενδιαφέρον και συναισθήματα</a:t>
            </a:r>
            <a:r>
              <a:rPr lang="el-GR" dirty="0"/>
              <a:t>.</a:t>
            </a:r>
          </a:p>
          <a:p>
            <a:r>
              <a:rPr lang="el-GR" dirty="0"/>
              <a:t>Κάθομαι χαλαρά- </a:t>
            </a:r>
            <a:r>
              <a:rPr lang="el-GR" b="1" dirty="0"/>
              <a:t>δείχνει σιγουριά, ασφάλεια</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37</a:t>
            </a:fld>
            <a:endParaRPr lang="en-US" altLang="el-GR">
              <a:solidFill>
                <a:srgbClr val="000000"/>
              </a:solidFill>
            </a:endParaRPr>
          </a:p>
        </p:txBody>
      </p:sp>
    </p:spTree>
    <p:extLst>
      <p:ext uri="{BB962C8B-B14F-4D97-AF65-F5344CB8AC3E}">
        <p14:creationId xmlns:p14="http://schemas.microsoft.com/office/powerpoint/2010/main" val="13960465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Μας ενδιαφέρει να </a:t>
            </a:r>
            <a:r>
              <a:rPr lang="el-GR" dirty="0" smtClean="0"/>
              <a:t>ακούσουμε</a:t>
            </a:r>
            <a:endParaRPr lang="el-GR" dirty="0"/>
          </a:p>
        </p:txBody>
      </p:sp>
      <p:sp>
        <p:nvSpPr>
          <p:cNvPr id="3" name="Θέση περιεχομένου 2"/>
          <p:cNvSpPr>
            <a:spLocks noGrp="1"/>
          </p:cNvSpPr>
          <p:nvPr>
            <p:ph idx="1"/>
          </p:nvPr>
        </p:nvSpPr>
        <p:spPr/>
        <p:txBody>
          <a:bodyPr/>
          <a:lstStyle/>
          <a:p>
            <a:r>
              <a:rPr lang="el-GR" dirty="0" smtClean="0"/>
              <a:t>Γεγονότα </a:t>
            </a:r>
            <a:r>
              <a:rPr lang="el-GR" dirty="0"/>
              <a:t>- </a:t>
            </a:r>
            <a:r>
              <a:rPr lang="el-GR" b="1" dirty="0"/>
              <a:t>συνθήκες</a:t>
            </a:r>
            <a:r>
              <a:rPr lang="el-GR" dirty="0"/>
              <a:t> 	</a:t>
            </a:r>
          </a:p>
          <a:p>
            <a:r>
              <a:rPr lang="el-GR" dirty="0"/>
              <a:t>Δεδομένες θέσεις – </a:t>
            </a:r>
            <a:r>
              <a:rPr lang="el-GR" b="1" dirty="0"/>
              <a:t>στάσεις ή τρόπος σκέψης</a:t>
            </a:r>
          </a:p>
          <a:p>
            <a:r>
              <a:rPr lang="el-GR" dirty="0"/>
              <a:t>Στόχους/επιθυμίες- </a:t>
            </a:r>
            <a:r>
              <a:rPr lang="el-GR" b="1" dirty="0"/>
              <a:t>τι θέλουν να αλλάξουν</a:t>
            </a:r>
          </a:p>
          <a:p>
            <a:r>
              <a:rPr lang="el-GR" dirty="0"/>
              <a:t>Συναισθήματα – </a:t>
            </a:r>
            <a:r>
              <a:rPr lang="el-GR" b="1" dirty="0"/>
              <a:t>πως αισθάνονται για αυτό καθώς και την ένταση</a:t>
            </a:r>
          </a:p>
          <a:p>
            <a:pPr marL="0" indent="0">
              <a:buNone/>
            </a:pPr>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38</a:t>
            </a:fld>
            <a:endParaRPr lang="en-US" altLang="el-GR">
              <a:solidFill>
                <a:srgbClr val="000000"/>
              </a:solidFill>
            </a:endParaRPr>
          </a:p>
        </p:txBody>
      </p:sp>
    </p:spTree>
    <p:extLst>
      <p:ext uri="{BB962C8B-B14F-4D97-AF65-F5344CB8AC3E}">
        <p14:creationId xmlns:p14="http://schemas.microsoft.com/office/powerpoint/2010/main" val="1204796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Συμβουλευτική συνέντευξη</a:t>
            </a:r>
            <a:endParaRPr lang="el-GR" dirty="0"/>
          </a:p>
        </p:txBody>
      </p:sp>
      <p:sp>
        <p:nvSpPr>
          <p:cNvPr id="3" name="Θέση περιεχομένου 2"/>
          <p:cNvSpPr>
            <a:spLocks noGrp="1"/>
          </p:cNvSpPr>
          <p:nvPr>
            <p:ph idx="1"/>
          </p:nvPr>
        </p:nvSpPr>
        <p:spPr/>
        <p:txBody>
          <a:bodyPr/>
          <a:lstStyle/>
          <a:p>
            <a:r>
              <a:rPr lang="el-GR" dirty="0"/>
              <a:t>Η συνέντευξη με τον εξυπηρετούμενο (εξ ορισμού λεκτική επικοινωνία) είναι το σημαντικότερο εργαλείο για την παρέμβαση του κοινωνικού λειτουργού. Για πολλούς μελετητές η κοινωνική εργασία ταυτίζεται με την «κατά περίπτωση εργασία» (</a:t>
            </a:r>
            <a:r>
              <a:rPr lang="el-GR" dirty="0" err="1"/>
              <a:t>casework</a:t>
            </a:r>
            <a:r>
              <a:rPr lang="el-GR" dirty="0"/>
              <a:t>). Ως περίπτωση μπορεί να θεωρηθεί ένα άτομο, ένα ζευγάρι, μία ομάδα, μία οικογένεια ή ακόμη μία κοινότητα.</a:t>
            </a:r>
          </a:p>
          <a:p>
            <a:r>
              <a:rPr lang="el-GR" dirty="0"/>
              <a:t>Κάθε συνέντευξη είναι διαφορετική και εξαρτάται από τους στόχους που θέτει ο σύμβουλος και από τις ανάγκες των εξυπηρετουμένων.</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3</a:t>
            </a:fld>
            <a:endParaRPr lang="en-US" altLang="el-GR">
              <a:solidFill>
                <a:srgbClr val="000000"/>
              </a:solidFill>
            </a:endParaRPr>
          </a:p>
        </p:txBody>
      </p:sp>
    </p:spTree>
    <p:extLst>
      <p:ext uri="{BB962C8B-B14F-4D97-AF65-F5344CB8AC3E}">
        <p14:creationId xmlns:p14="http://schemas.microsoft.com/office/powerpoint/2010/main" val="9498549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Παρατηρούμε</a:t>
            </a:r>
            <a:endParaRPr lang="el-GR" dirty="0"/>
          </a:p>
        </p:txBody>
      </p:sp>
      <p:sp>
        <p:nvSpPr>
          <p:cNvPr id="3" name="Θέση περιεχομένου 2"/>
          <p:cNvSpPr>
            <a:spLocks noGrp="1"/>
          </p:cNvSpPr>
          <p:nvPr>
            <p:ph idx="1"/>
          </p:nvPr>
        </p:nvSpPr>
        <p:spPr/>
        <p:txBody>
          <a:bodyPr/>
          <a:lstStyle/>
          <a:p>
            <a:r>
              <a:rPr lang="el-GR" dirty="0" smtClean="0"/>
              <a:t>Φυσικά </a:t>
            </a:r>
            <a:r>
              <a:rPr lang="el-GR" dirty="0"/>
              <a:t>συμπτώματα - </a:t>
            </a:r>
            <a:r>
              <a:rPr lang="el-GR" b="1" dirty="0"/>
              <a:t>αναπνοή, ιδρωμένα χέρια, στεγνό στόμα, ένταση</a:t>
            </a:r>
          </a:p>
          <a:p>
            <a:r>
              <a:rPr lang="el-GR" dirty="0"/>
              <a:t>Συχνή κινητικότητα σώματος</a:t>
            </a:r>
          </a:p>
          <a:p>
            <a:r>
              <a:rPr lang="el-GR" dirty="0"/>
              <a:t>Ομιλητικότητα</a:t>
            </a:r>
          </a:p>
          <a:p>
            <a:r>
              <a:rPr lang="el-GR" dirty="0" err="1"/>
              <a:t>Βλεμματική</a:t>
            </a:r>
            <a:r>
              <a:rPr lang="el-GR" dirty="0"/>
              <a:t> επαφή</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39</a:t>
            </a:fld>
            <a:endParaRPr lang="en-US" altLang="el-GR">
              <a:solidFill>
                <a:srgbClr val="000000"/>
              </a:solidFill>
            </a:endParaRPr>
          </a:p>
        </p:txBody>
      </p:sp>
    </p:spTree>
    <p:extLst>
      <p:ext uri="{BB962C8B-B14F-4D97-AF65-F5344CB8AC3E}">
        <p14:creationId xmlns:p14="http://schemas.microsoft.com/office/powerpoint/2010/main" val="14753446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Φραγμοί στη διαδικασία </a:t>
            </a:r>
            <a:r>
              <a:rPr lang="el-GR" dirty="0" smtClean="0"/>
              <a:t>ακρόασης</a:t>
            </a:r>
            <a:endParaRPr lang="el-GR" dirty="0"/>
          </a:p>
        </p:txBody>
      </p:sp>
      <p:sp>
        <p:nvSpPr>
          <p:cNvPr id="3" name="Θέση περιεχομένου 2"/>
          <p:cNvSpPr>
            <a:spLocks noGrp="1"/>
          </p:cNvSpPr>
          <p:nvPr>
            <p:ph idx="1"/>
          </p:nvPr>
        </p:nvSpPr>
        <p:spPr/>
        <p:txBody>
          <a:bodyPr/>
          <a:lstStyle/>
          <a:p>
            <a:r>
              <a:rPr lang="el-GR" dirty="0" smtClean="0"/>
              <a:t>Εξωτερικοί </a:t>
            </a:r>
            <a:r>
              <a:rPr lang="el-GR" dirty="0"/>
              <a:t>παράγοντες διάσπασης προσοχής -θόρυβοι</a:t>
            </a:r>
          </a:p>
          <a:p>
            <a:r>
              <a:rPr lang="el-GR" dirty="0"/>
              <a:t>Εσωτερικοί παράγοντες διάσπασης προσοχής - συναισθήματα</a:t>
            </a:r>
          </a:p>
          <a:p>
            <a:r>
              <a:rPr lang="el-GR" dirty="0"/>
              <a:t>Στάση απέναντι στον συνομιλητή- προκατάληψη, στερεότυπα</a:t>
            </a:r>
          </a:p>
          <a:p>
            <a:r>
              <a:rPr lang="el-GR" dirty="0"/>
              <a:t>Ανία / ανυπομονησία</a:t>
            </a:r>
          </a:p>
          <a:p>
            <a:r>
              <a:rPr lang="el-GR" dirty="0"/>
              <a:t>Πρώιμη κρίση (βιαστική εκτίμηση)</a:t>
            </a:r>
          </a:p>
          <a:p>
            <a:r>
              <a:rPr lang="el-GR" dirty="0"/>
              <a:t> Πάρα πολλές πληροφορίες</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40</a:t>
            </a:fld>
            <a:endParaRPr lang="en-US" altLang="el-GR">
              <a:solidFill>
                <a:srgbClr val="000000"/>
              </a:solidFill>
            </a:endParaRPr>
          </a:p>
        </p:txBody>
      </p:sp>
    </p:spTree>
    <p:extLst>
      <p:ext uri="{BB962C8B-B14F-4D97-AF65-F5344CB8AC3E}">
        <p14:creationId xmlns:p14="http://schemas.microsoft.com/office/powerpoint/2010/main" val="16825774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793062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41940750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Δέσποινα </a:t>
            </a:r>
            <a:r>
              <a:rPr lang="el-GR" sz="2000" dirty="0" err="1" smtClean="0"/>
              <a:t>Κομπότη</a:t>
            </a:r>
            <a:r>
              <a:rPr lang="el-GR" sz="2000" dirty="0" smtClean="0"/>
              <a:t> 2014</a:t>
            </a:r>
            <a:r>
              <a:rPr lang="el-GR" sz="2000" dirty="0"/>
              <a:t>. </a:t>
            </a:r>
            <a:r>
              <a:rPr lang="el-GR" sz="2000" dirty="0" smtClean="0"/>
              <a:t>Δέσποινα </a:t>
            </a:r>
            <a:r>
              <a:rPr lang="el-GR" sz="2000" dirty="0" err="1" smtClean="0"/>
              <a:t>Κομπότη</a:t>
            </a:r>
            <a:r>
              <a:rPr lang="el-GR" sz="2000" dirty="0" smtClean="0"/>
              <a:t>. «Συνέντευξη, Ενότητα 4</a:t>
            </a:r>
            <a:r>
              <a:rPr lang="el-GR" sz="2000" smtClean="0"/>
              <a:t>: </a:t>
            </a:r>
            <a:r>
              <a:rPr lang="el-GR" sz="2000"/>
              <a:t>Συμβουλευτική στην κοινωνική εργασία».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3545207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457200" y="980728"/>
            <a:ext cx="8229600" cy="5256584"/>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852936"/>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63230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6101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5695896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980725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Μεθοδολογία παρέμβασης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Η συνέντευξη ως μεθοδολογία παρέμβασης προϋποθέτει γνώσεις και δεξιότητες και διαμορφώνεται ανάλογα με τις στάσεις του επαγγελματία.</a:t>
            </a:r>
          </a:p>
          <a:p>
            <a:r>
              <a:rPr lang="el-GR" dirty="0"/>
              <a:t>Το θεωρητικό του πλαίσιο, οι πεποιθήσεις, οι φιλοσοφικές και ηθικές αξίες του επηρεάζουν άμεσα τον ίδιο, τις παρεμβάσεις του αλλά και τον τρόπο με τον οποίο αντιλαμβάνεται την παρουσιαζόμενη κατάσταση.</a:t>
            </a:r>
          </a:p>
          <a:p>
            <a:r>
              <a:rPr lang="el-GR" dirty="0"/>
              <a:t>Κατά τον </a:t>
            </a:r>
            <a:r>
              <a:rPr lang="el-GR" dirty="0" err="1"/>
              <a:t>Rogers</a:t>
            </a:r>
            <a:r>
              <a:rPr lang="el-GR" dirty="0"/>
              <a:t> ο </a:t>
            </a:r>
            <a:r>
              <a:rPr lang="el-GR" dirty="0" err="1"/>
              <a:t>συνεντευκτής</a:t>
            </a:r>
            <a:r>
              <a:rPr lang="el-GR" dirty="0"/>
              <a:t> σύμβουλος θα πρέπει να αποδέχεται άνευ όρων τους εξυπηρετούμενους (</a:t>
            </a:r>
            <a:r>
              <a:rPr lang="el-GR" dirty="0" err="1"/>
              <a:t>unconditional</a:t>
            </a:r>
            <a:r>
              <a:rPr lang="el-GR" dirty="0"/>
              <a:t> </a:t>
            </a:r>
            <a:r>
              <a:rPr lang="el-GR" dirty="0" err="1"/>
              <a:t>positive</a:t>
            </a:r>
            <a:r>
              <a:rPr lang="el-GR" dirty="0"/>
              <a:t> </a:t>
            </a:r>
            <a:r>
              <a:rPr lang="el-GR" dirty="0" err="1"/>
              <a:t>regard</a:t>
            </a:r>
            <a:r>
              <a:rPr lang="el-GR" dirty="0"/>
              <a:t>), να δείχνει ενσυναίσθηση (</a:t>
            </a:r>
            <a:r>
              <a:rPr lang="el-GR" dirty="0" err="1"/>
              <a:t>empathy</a:t>
            </a:r>
            <a:r>
              <a:rPr lang="el-GR" dirty="0" smtClean="0"/>
              <a:t>), </a:t>
            </a:r>
            <a:r>
              <a:rPr lang="el-GR" dirty="0"/>
              <a:t>να είναι αυθεντικός (</a:t>
            </a:r>
            <a:r>
              <a:rPr lang="el-GR" dirty="0" err="1"/>
              <a:t>congruence</a:t>
            </a:r>
            <a:r>
              <a:rPr lang="el-GR" dirty="0"/>
              <a:t> </a:t>
            </a:r>
            <a:r>
              <a:rPr lang="el-GR" dirty="0" err="1"/>
              <a:t>genuineness</a:t>
            </a:r>
            <a:r>
              <a:rPr lang="el-GR" dirty="0"/>
              <a:t>). </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4</a:t>
            </a:fld>
            <a:endParaRPr lang="en-US" altLang="el-GR">
              <a:solidFill>
                <a:srgbClr val="000000"/>
              </a:solidFill>
            </a:endParaRPr>
          </a:p>
        </p:txBody>
      </p:sp>
    </p:spTree>
    <p:extLst>
      <p:ext uri="{BB962C8B-B14F-4D97-AF65-F5344CB8AC3E}">
        <p14:creationId xmlns:p14="http://schemas.microsoft.com/office/powerpoint/2010/main" val="3527091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Μεθοδολογία παρέμβασης </a:t>
            </a:r>
            <a:r>
              <a:rPr lang="el-GR" sz="3000" b="0" dirty="0" smtClean="0"/>
              <a:t>2/2</a:t>
            </a:r>
            <a:endParaRPr lang="el-GR" dirty="0"/>
          </a:p>
        </p:txBody>
      </p:sp>
      <p:sp>
        <p:nvSpPr>
          <p:cNvPr id="3" name="Θέση περιεχομένου 2"/>
          <p:cNvSpPr>
            <a:spLocks noGrp="1"/>
          </p:cNvSpPr>
          <p:nvPr>
            <p:ph idx="1"/>
          </p:nvPr>
        </p:nvSpPr>
        <p:spPr/>
        <p:txBody>
          <a:bodyPr/>
          <a:lstStyle/>
          <a:p>
            <a:r>
              <a:rPr lang="el-GR" dirty="0" smtClean="0"/>
              <a:t>Η </a:t>
            </a:r>
            <a:r>
              <a:rPr lang="el-GR" dirty="0"/>
              <a:t>«άνευ </a:t>
            </a:r>
            <a:r>
              <a:rPr lang="el-GR" dirty="0" smtClean="0"/>
              <a:t>όρων» </a:t>
            </a:r>
            <a:r>
              <a:rPr lang="el-GR" dirty="0"/>
              <a:t>αποδοχή του άλλου κατά τον  </a:t>
            </a:r>
            <a:r>
              <a:rPr lang="el-GR" dirty="0" err="1"/>
              <a:t>Rogers</a:t>
            </a:r>
            <a:r>
              <a:rPr lang="el-GR" dirty="0"/>
              <a:t> αναφέρεται στην αποδοχή του άλλου, ανεξάρτητα από τις δυνατότητες και τις αδυναμίες του, ανεξάρτητα από το αν οι προσωπικές ή πολιτισμικές αξίες του είναι διαφορετικές από αυτές του κοινωνικού λειτουργού. Έτσι αποφεύγουμε να υπονοήσουμε ότι «σε αποδέχομαι μόνο εφόσον είσαι συνεργάσιμος». </a:t>
            </a:r>
            <a:endParaRPr lang="el-GR" dirty="0" smtClean="0"/>
          </a:p>
          <a:p>
            <a:r>
              <a:rPr lang="el-GR" dirty="0" smtClean="0"/>
              <a:t>Εξαίρεση</a:t>
            </a:r>
            <a:r>
              <a:rPr lang="el-GR" dirty="0"/>
              <a:t>: άτομα με </a:t>
            </a:r>
            <a:r>
              <a:rPr lang="el-GR" dirty="0" err="1"/>
              <a:t>παραβατική</a:t>
            </a:r>
            <a:r>
              <a:rPr lang="el-GR" dirty="0"/>
              <a:t> συμπεριφορά, δράστες σεξουαλικής παρενόχλησης /κακοποίησης, χρήστες </a:t>
            </a:r>
            <a:r>
              <a:rPr lang="el-GR" dirty="0" err="1"/>
              <a:t>εξαρτησιογόνων</a:t>
            </a:r>
            <a:r>
              <a:rPr lang="el-GR" dirty="0"/>
              <a:t> ουσιών. Το άτομο έρχεται από τον ΚΛ σε αντιπαράθεση με τις πράξεις του.</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5</a:t>
            </a:fld>
            <a:endParaRPr lang="en-US" altLang="el-GR">
              <a:solidFill>
                <a:srgbClr val="000000"/>
              </a:solidFill>
            </a:endParaRPr>
          </a:p>
        </p:txBody>
      </p:sp>
    </p:spTree>
    <p:extLst>
      <p:ext uri="{BB962C8B-B14F-4D97-AF65-F5344CB8AC3E}">
        <p14:creationId xmlns:p14="http://schemas.microsoft.com/office/powerpoint/2010/main" val="1987850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Στάδια παρέμβασης στη Συμβουλευτική </a:t>
            </a:r>
            <a:br>
              <a:rPr lang="el-GR" dirty="0" smtClean="0"/>
            </a:br>
            <a:r>
              <a:rPr lang="el-GR" dirty="0" smtClean="0"/>
              <a:t>Κοινωνική Εργασία</a:t>
            </a:r>
            <a:endParaRPr lang="el-GR" dirty="0"/>
          </a:p>
        </p:txBody>
      </p:sp>
      <p:sp>
        <p:nvSpPr>
          <p:cNvPr id="3" name="Θέση περιεχομένου 2"/>
          <p:cNvSpPr>
            <a:spLocks noGrp="1"/>
          </p:cNvSpPr>
          <p:nvPr>
            <p:ph idx="1"/>
          </p:nvPr>
        </p:nvSpPr>
        <p:spPr/>
        <p:txBody>
          <a:bodyPr/>
          <a:lstStyle/>
          <a:p>
            <a:r>
              <a:rPr lang="el-GR" dirty="0"/>
              <a:t>Σύμφωνα με τη Mc </a:t>
            </a:r>
            <a:r>
              <a:rPr lang="el-GR" dirty="0" err="1"/>
              <a:t>Mahon</a:t>
            </a:r>
            <a:r>
              <a:rPr lang="el-GR" dirty="0"/>
              <a:t>  6 στάδια:</a:t>
            </a:r>
          </a:p>
          <a:p>
            <a:pPr marL="457200" indent="-457200">
              <a:buFont typeface="+mj-lt"/>
              <a:buAutoNum type="arabicPeriod"/>
            </a:pPr>
            <a:r>
              <a:rPr lang="el-GR" dirty="0" smtClean="0"/>
              <a:t>Την </a:t>
            </a:r>
            <a:r>
              <a:rPr lang="el-GR" dirty="0"/>
              <a:t>ανάπτυξη της  </a:t>
            </a:r>
            <a:r>
              <a:rPr lang="el-GR" dirty="0" smtClean="0"/>
              <a:t>σχέσης</a:t>
            </a:r>
          </a:p>
          <a:p>
            <a:pPr marL="457200" indent="-457200">
              <a:buFont typeface="+mj-lt"/>
              <a:buAutoNum type="arabicPeriod"/>
            </a:pPr>
            <a:r>
              <a:rPr lang="el-GR" dirty="0" smtClean="0"/>
              <a:t> </a:t>
            </a:r>
            <a:r>
              <a:rPr lang="el-GR" dirty="0"/>
              <a:t>Τη συλλογή των πληροφοριών</a:t>
            </a:r>
          </a:p>
          <a:p>
            <a:pPr marL="457200" indent="-457200">
              <a:buFont typeface="+mj-lt"/>
              <a:buAutoNum type="arabicPeriod"/>
            </a:pPr>
            <a:r>
              <a:rPr lang="el-GR" dirty="0" smtClean="0"/>
              <a:t>Την </a:t>
            </a:r>
            <a:r>
              <a:rPr lang="el-GR" dirty="0"/>
              <a:t>εκτίμηση της κατάστασης (διαγνωστική)</a:t>
            </a:r>
          </a:p>
          <a:p>
            <a:pPr marL="457200" indent="-457200">
              <a:buFont typeface="+mj-lt"/>
              <a:buAutoNum type="arabicPeriod"/>
            </a:pPr>
            <a:r>
              <a:rPr lang="el-GR" dirty="0" smtClean="0"/>
              <a:t>Την </a:t>
            </a:r>
            <a:r>
              <a:rPr lang="el-GR" dirty="0"/>
              <a:t>κυρίως παρέμβαση</a:t>
            </a:r>
          </a:p>
          <a:p>
            <a:pPr marL="457200" indent="-457200">
              <a:buFont typeface="+mj-lt"/>
              <a:buAutoNum type="arabicPeriod"/>
            </a:pPr>
            <a:r>
              <a:rPr lang="el-GR" dirty="0" smtClean="0"/>
              <a:t>Την </a:t>
            </a:r>
            <a:r>
              <a:rPr lang="el-GR" dirty="0"/>
              <a:t>αξιολόγηση</a:t>
            </a:r>
          </a:p>
          <a:p>
            <a:pPr marL="457200" indent="-457200">
              <a:buFont typeface="+mj-lt"/>
              <a:buAutoNum type="arabicPeriod"/>
            </a:pPr>
            <a:r>
              <a:rPr lang="el-GR" dirty="0" smtClean="0"/>
              <a:t>Τη </a:t>
            </a:r>
            <a:r>
              <a:rPr lang="el-GR" dirty="0"/>
              <a:t>διακοπή/ολοκλήρωση συνεργασίας</a:t>
            </a:r>
          </a:p>
          <a:p>
            <a:r>
              <a:rPr lang="el-GR" dirty="0"/>
              <a:t>Πέρα από την αρχική διαγνωστική εκτίμηση του προβλήματος είναι αναγκαίο το πρόβλημα να επανεκτιμάται διαρκώς και να λαμβάνονται υπόψη συνεχώς οι νέες παράμετροι που εμφανίζονται στη διάρκεια της συνεργασίας</a:t>
            </a:r>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6</a:t>
            </a:fld>
            <a:endParaRPr lang="en-US" altLang="el-GR">
              <a:solidFill>
                <a:srgbClr val="000000"/>
              </a:solidFill>
            </a:endParaRPr>
          </a:p>
        </p:txBody>
      </p:sp>
    </p:spTree>
    <p:extLst>
      <p:ext uri="{BB962C8B-B14F-4D97-AF65-F5344CB8AC3E}">
        <p14:creationId xmlns:p14="http://schemas.microsoft.com/office/powerpoint/2010/main" val="456879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Συμβουλευτική διαδικασία</a:t>
            </a:r>
            <a:endParaRPr lang="el-GR" dirty="0"/>
          </a:p>
        </p:txBody>
      </p:sp>
      <p:sp>
        <p:nvSpPr>
          <p:cNvPr id="3" name="Θέση περιεχομένου 2"/>
          <p:cNvSpPr>
            <a:spLocks noGrp="1"/>
          </p:cNvSpPr>
          <p:nvPr>
            <p:ph idx="1"/>
          </p:nvPr>
        </p:nvSpPr>
        <p:spPr/>
        <p:txBody>
          <a:bodyPr/>
          <a:lstStyle/>
          <a:p>
            <a:r>
              <a:rPr lang="el-GR" dirty="0"/>
              <a:t>Η συμβουλευτική διαδικασία θα πρέπει να παρέχει ένα χώρο συναισθηματικής εκφόρτισης για τον συμβουλευόμενο</a:t>
            </a:r>
            <a:r>
              <a:rPr lang="el-GR" dirty="0" smtClean="0"/>
              <a:t>. Ο </a:t>
            </a:r>
            <a:r>
              <a:rPr lang="el-GR" dirty="0"/>
              <a:t>σύμβουλος προσφέροντας ένα </a:t>
            </a:r>
            <a:r>
              <a:rPr lang="el-GR" dirty="0" smtClean="0"/>
              <a:t>ασφαλές </a:t>
            </a:r>
            <a:r>
              <a:rPr lang="el-GR" dirty="0"/>
              <a:t>περιβάλλον και δείχνοντας ενσυναίσθηση και κατανόηση, ενθαρρύνει τον συμβουλευόμενο να εκφράσει τα συναισθήματα άγχους</a:t>
            </a:r>
            <a:r>
              <a:rPr lang="el-GR" dirty="0" smtClean="0"/>
              <a:t>, αγανάκτησης</a:t>
            </a:r>
            <a:r>
              <a:rPr lang="el-GR" dirty="0"/>
              <a:t>, πικρίας, πόνου, θυμού, φόβου και ανασφάλειας.</a:t>
            </a:r>
          </a:p>
          <a:p>
            <a:r>
              <a:rPr lang="el-GR" dirty="0"/>
              <a:t>Σχηματικά μπορούμε να ταξινομήσουμε τη συμβουλευτική διαδικασία σε </a:t>
            </a:r>
            <a:r>
              <a:rPr lang="el-GR" dirty="0" smtClean="0"/>
              <a:t>τέσσερις </a:t>
            </a:r>
            <a:r>
              <a:rPr lang="el-GR" dirty="0"/>
              <a:t>φάσεις</a:t>
            </a:r>
          </a:p>
          <a:p>
            <a:pPr marL="857250" lvl="1" indent="-457200">
              <a:buFont typeface="+mj-lt"/>
              <a:buAutoNum type="arabicPeriod"/>
            </a:pPr>
            <a:r>
              <a:rPr lang="el-GR" dirty="0" smtClean="0"/>
              <a:t>Διερεύνηση</a:t>
            </a:r>
            <a:endParaRPr lang="el-GR" dirty="0"/>
          </a:p>
          <a:p>
            <a:pPr marL="857250" lvl="1" indent="-457200">
              <a:buFont typeface="+mj-lt"/>
              <a:buAutoNum type="arabicPeriod"/>
            </a:pPr>
            <a:r>
              <a:rPr lang="el-GR" dirty="0" smtClean="0"/>
              <a:t>Ανάπτυξη </a:t>
            </a:r>
            <a:r>
              <a:rPr lang="el-GR" dirty="0"/>
              <a:t>σχέσης </a:t>
            </a:r>
            <a:r>
              <a:rPr lang="el-GR" dirty="0" smtClean="0"/>
              <a:t>εκτίμησης </a:t>
            </a:r>
            <a:r>
              <a:rPr lang="el-GR" dirty="0"/>
              <a:t>προβλήματος και σχεδιασμός</a:t>
            </a:r>
          </a:p>
          <a:p>
            <a:pPr marL="857250" lvl="1" indent="-457200">
              <a:buFont typeface="+mj-lt"/>
              <a:buAutoNum type="arabicPeriod"/>
            </a:pPr>
            <a:r>
              <a:rPr lang="el-GR" dirty="0" smtClean="0"/>
              <a:t>Εφαρμογή </a:t>
            </a:r>
            <a:r>
              <a:rPr lang="el-GR" dirty="0"/>
              <a:t>διαδικασιών και επίτευξη στόχων</a:t>
            </a:r>
          </a:p>
          <a:p>
            <a:pPr marL="857250" lvl="1" indent="-457200">
              <a:buFont typeface="+mj-lt"/>
              <a:buAutoNum type="arabicPeriod"/>
            </a:pPr>
            <a:r>
              <a:rPr lang="el-GR" dirty="0" smtClean="0"/>
              <a:t>Την </a:t>
            </a:r>
            <a:r>
              <a:rPr lang="el-GR" dirty="0"/>
              <a:t>ολοκλήρωση και το κλείσιμο, όπου επιχειρείται ένας σχεδιασμός της κατάστασης και μια τελική αξιολόγηση.</a:t>
            </a:r>
          </a:p>
          <a:p>
            <a:pPr marL="0" indent="0">
              <a:buNone/>
            </a:pPr>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7</a:t>
            </a:fld>
            <a:endParaRPr lang="en-US" altLang="el-GR" dirty="0">
              <a:solidFill>
                <a:srgbClr val="000000"/>
              </a:solidFill>
            </a:endParaRPr>
          </a:p>
        </p:txBody>
      </p:sp>
    </p:spTree>
    <p:extLst>
      <p:ext uri="{BB962C8B-B14F-4D97-AF65-F5344CB8AC3E}">
        <p14:creationId xmlns:p14="http://schemas.microsoft.com/office/powerpoint/2010/main" val="1424581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Διαγνωστική εκτίμηση</a:t>
            </a:r>
            <a:endParaRPr lang="el-GR" dirty="0"/>
          </a:p>
        </p:txBody>
      </p:sp>
      <p:sp>
        <p:nvSpPr>
          <p:cNvPr id="3" name="Θέση περιεχομένου 2"/>
          <p:cNvSpPr>
            <a:spLocks noGrp="1"/>
          </p:cNvSpPr>
          <p:nvPr>
            <p:ph idx="1"/>
          </p:nvPr>
        </p:nvSpPr>
        <p:spPr/>
        <p:txBody>
          <a:bodyPr/>
          <a:lstStyle/>
          <a:p>
            <a:r>
              <a:rPr lang="el-GR" dirty="0"/>
              <a:t>Η διαγνωστική εκτίμηση είναι άμεσα συνδεδεμένη με την αναγνώριση και τον προσδιορισμό του προβλήματος και τον εντοπισμό των πόρων που μπορούν να αξιοποιηθούν για την αντιμετώπιση και την επίλυση τους.</a:t>
            </a:r>
          </a:p>
          <a:p>
            <a:r>
              <a:rPr lang="el-GR" dirty="0"/>
              <a:t>Στην αγγλοσαξονική βιβλιογραφία γίνεται </a:t>
            </a:r>
            <a:r>
              <a:rPr lang="el-GR" dirty="0" smtClean="0"/>
              <a:t>διαχωρισμός </a:t>
            </a:r>
            <a:r>
              <a:rPr lang="el-GR" dirty="0"/>
              <a:t>ανάμεσα σε τρεις διαφορετικούς τύπους διαγνωστικής </a:t>
            </a:r>
            <a:r>
              <a:rPr lang="el-GR" dirty="0" smtClean="0"/>
              <a:t>εκτίμησης.</a:t>
            </a:r>
            <a:endParaRPr lang="el-GR" dirty="0"/>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8</a:t>
            </a:fld>
            <a:endParaRPr lang="en-US" altLang="el-GR">
              <a:solidFill>
                <a:srgbClr val="000000"/>
              </a:solidFill>
            </a:endParaRPr>
          </a:p>
        </p:txBody>
      </p:sp>
    </p:spTree>
    <p:extLst>
      <p:ext uri="{BB962C8B-B14F-4D97-AF65-F5344CB8AC3E}">
        <p14:creationId xmlns:p14="http://schemas.microsoft.com/office/powerpoint/2010/main" val="16541529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591e3c587a397c3b7bf358c5ceede15b1879583"/>
</p:tagLst>
</file>

<file path=ppt/theme/theme1.xml><?xml version="1.0" encoding="utf-8"?>
<a:theme xmlns:a="http://schemas.openxmlformats.org/drawingml/2006/main" name="template final">
  <a:themeElements>
    <a:clrScheme name="Προσαρμοσμένο 1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497</TotalTime>
  <Words>2905</Words>
  <Application>Microsoft Office PowerPoint</Application>
  <PresentationFormat>On-screen Show (4:3)</PresentationFormat>
  <Paragraphs>281</Paragraphs>
  <Slides>48</Slides>
  <Notes>9</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template final</vt:lpstr>
      <vt:lpstr>Default Design</vt:lpstr>
      <vt:lpstr>Συνέντευξη</vt:lpstr>
      <vt:lpstr>Σκοποί της συνέντευξης</vt:lpstr>
      <vt:lpstr>Ερευνητική συνέντευξη</vt:lpstr>
      <vt:lpstr>Συμβουλευτική συνέντευξη</vt:lpstr>
      <vt:lpstr>Μεθοδολογία παρέμβασης 1/2</vt:lpstr>
      <vt:lpstr>Μεθοδολογία παρέμβασης 2/2</vt:lpstr>
      <vt:lpstr>Στάδια παρέμβασης στη Συμβουλευτική  Κοινωνική Εργασία</vt:lpstr>
      <vt:lpstr>Συμβουλευτική διαδικασία</vt:lpstr>
      <vt:lpstr>Διαγνωστική εκτίμηση</vt:lpstr>
      <vt:lpstr>Α’ τύπος διαγνωστικής εκτίμησης</vt:lpstr>
      <vt:lpstr>Β’ τύπος διαγνωστικής εκτίμησης</vt:lpstr>
      <vt:lpstr>Γ’ τύπος διαγνωστικής εκτίμησης</vt:lpstr>
      <vt:lpstr>Αναζήτηση κινήτρου για συμβουλευτική 1/2</vt:lpstr>
      <vt:lpstr>Αναζήτηση κινήτρου για συμβουλευτική 2/2</vt:lpstr>
      <vt:lpstr>Κατανόηση της συμβουλευτικής σχέσης</vt:lpstr>
      <vt:lpstr>Αρχές συμβουλευτικής σχέσης  1/5</vt:lpstr>
      <vt:lpstr>Αρχές συμβουλευτικής σχέσης 2/5</vt:lpstr>
      <vt:lpstr>Αρχές συμβουλευτικής σχέσης 3/5</vt:lpstr>
      <vt:lpstr>Αρχές συμβουλευτικής σχέσης 4/5</vt:lpstr>
      <vt:lpstr>Αρχές συμβουλευτικής σχέσης 5/5</vt:lpstr>
      <vt:lpstr>Ενεργητική ακρόαση</vt:lpstr>
      <vt:lpstr>Στοιχεία ενεργητικής ακρόασης 1/5</vt:lpstr>
      <vt:lpstr>Στοιχεία ενεργητικής ακρόασης 2/5</vt:lpstr>
      <vt:lpstr>Στοιχεία ενεργητικής ακρόασης 3/5</vt:lpstr>
      <vt:lpstr>Στοιχεία ενεργητικής ακρόασης 4/5</vt:lpstr>
      <vt:lpstr>Στοιχεία ενεργητικής ακρόασης 5/5</vt:lpstr>
      <vt:lpstr>Ανατροφοδότηση</vt:lpstr>
      <vt:lpstr>Αντικειμενική ανατροφοδότηση</vt:lpstr>
      <vt:lpstr>Υποκειμενική ανατροφοδότηση</vt:lpstr>
      <vt:lpstr>Ανατροφοδότηση</vt:lpstr>
      <vt:lpstr>Ενεργητική ακρόαση</vt:lpstr>
      <vt:lpstr>Χαρακτηριστικά ενεργητικής ακρόασης</vt:lpstr>
      <vt:lpstr>Χαρακτηριστικά ενεργητικής ακρόασης</vt:lpstr>
      <vt:lpstr>Χαρακτηριστικά ενεργητικής ακρόασης</vt:lpstr>
      <vt:lpstr>Χαρακτηριστικά ενεργητικής ακρόασης</vt:lpstr>
      <vt:lpstr>Χαρακτηριστικά ενεργητικής ακρόασης</vt:lpstr>
      <vt:lpstr>Χαρακτηριστικά ενεργητικής ακρόασης</vt:lpstr>
      <vt:lpstr>Στάση σώματος καλού ακροατή</vt:lpstr>
      <vt:lpstr>Μας ενδιαφέρει να ακούσουμε</vt:lpstr>
      <vt:lpstr>Παρατηρούμε</vt:lpstr>
      <vt:lpstr>Φραγμοί στη διαδικασία ακρόασης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Εργασία με Εξαρτημένα Άτομα</dc:title>
  <dc:creator>opencourses@teiath.gr</dc:creator>
  <cp:lastModifiedBy>alex</cp:lastModifiedBy>
  <cp:revision>66</cp:revision>
  <dcterms:created xsi:type="dcterms:W3CDTF">2014-10-15T10:57:23Z</dcterms:created>
  <dcterms:modified xsi:type="dcterms:W3CDTF">2015-04-16T07:52:26Z</dcterms:modified>
</cp:coreProperties>
</file>