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103"/>
  </p:notesMasterIdLst>
  <p:handoutMasterIdLst>
    <p:handoutMasterId r:id="rId104"/>
  </p:handoutMasterIdLst>
  <p:sldIdLst>
    <p:sldId id="256" r:id="rId5"/>
    <p:sldId id="671" r:id="rId6"/>
    <p:sldId id="678" r:id="rId7"/>
    <p:sldId id="803" r:id="rId8"/>
    <p:sldId id="606" r:id="rId9"/>
    <p:sldId id="824" r:id="rId10"/>
    <p:sldId id="453" r:id="rId11"/>
    <p:sldId id="454" r:id="rId12"/>
    <p:sldId id="861" r:id="rId13"/>
    <p:sldId id="808" r:id="rId14"/>
    <p:sldId id="455" r:id="rId15"/>
    <p:sldId id="466" r:id="rId16"/>
    <p:sldId id="619" r:id="rId17"/>
    <p:sldId id="620" r:id="rId18"/>
    <p:sldId id="818" r:id="rId19"/>
    <p:sldId id="864" r:id="rId20"/>
    <p:sldId id="392" r:id="rId21"/>
    <p:sldId id="634" r:id="rId22"/>
    <p:sldId id="632" r:id="rId23"/>
    <p:sldId id="816" r:id="rId24"/>
    <p:sldId id="633" r:id="rId25"/>
    <p:sldId id="636" r:id="rId26"/>
    <p:sldId id="679" r:id="rId27"/>
    <p:sldId id="286" r:id="rId28"/>
    <p:sldId id="700" r:id="rId29"/>
    <p:sldId id="820" r:id="rId30"/>
    <p:sldId id="702" r:id="rId31"/>
    <p:sldId id="706" r:id="rId32"/>
    <p:sldId id="869" r:id="rId33"/>
    <p:sldId id="870" r:id="rId34"/>
    <p:sldId id="708" r:id="rId35"/>
    <p:sldId id="704" r:id="rId36"/>
    <p:sldId id="868" r:id="rId37"/>
    <p:sldId id="873" r:id="rId38"/>
    <p:sldId id="713" r:id="rId39"/>
    <p:sldId id="875" r:id="rId40"/>
    <p:sldId id="874" r:id="rId41"/>
    <p:sldId id="539" r:id="rId42"/>
    <p:sldId id="821" r:id="rId43"/>
    <p:sldId id="948" r:id="rId44"/>
    <p:sldId id="950" r:id="rId45"/>
    <p:sldId id="949" r:id="rId46"/>
    <p:sldId id="951" r:id="rId47"/>
    <p:sldId id="900" r:id="rId48"/>
    <p:sldId id="907" r:id="rId49"/>
    <p:sldId id="909" r:id="rId50"/>
    <p:sldId id="968" r:id="rId51"/>
    <p:sldId id="915" r:id="rId52"/>
    <p:sldId id="927" r:id="rId53"/>
    <p:sldId id="937" r:id="rId54"/>
    <p:sldId id="974" r:id="rId55"/>
    <p:sldId id="953" r:id="rId56"/>
    <p:sldId id="969" r:id="rId57"/>
    <p:sldId id="972" r:id="rId58"/>
    <p:sldId id="970" r:id="rId59"/>
    <p:sldId id="971" r:id="rId60"/>
    <p:sldId id="716" r:id="rId61"/>
    <p:sldId id="531" r:id="rId62"/>
    <p:sldId id="880" r:id="rId63"/>
    <p:sldId id="534" r:id="rId64"/>
    <p:sldId id="540" r:id="rId65"/>
    <p:sldId id="488" r:id="rId66"/>
    <p:sldId id="847" r:id="rId67"/>
    <p:sldId id="848" r:id="rId68"/>
    <p:sldId id="876" r:id="rId69"/>
    <p:sldId id="849" r:id="rId70"/>
    <p:sldId id="855" r:id="rId71"/>
    <p:sldId id="850" r:id="rId72"/>
    <p:sldId id="853" r:id="rId73"/>
    <p:sldId id="854" r:id="rId74"/>
    <p:sldId id="871" r:id="rId75"/>
    <p:sldId id="860" r:id="rId76"/>
    <p:sldId id="857" r:id="rId77"/>
    <p:sldId id="858" r:id="rId78"/>
    <p:sldId id="975" r:id="rId79"/>
    <p:sldId id="831" r:id="rId80"/>
    <p:sldId id="825" r:id="rId81"/>
    <p:sldId id="832" r:id="rId82"/>
    <p:sldId id="596" r:id="rId83"/>
    <p:sldId id="731" r:id="rId84"/>
    <p:sldId id="730" r:id="rId85"/>
    <p:sldId id="729" r:id="rId86"/>
    <p:sldId id="336" r:id="rId87"/>
    <p:sldId id="507" r:id="rId88"/>
    <p:sldId id="508" r:id="rId89"/>
    <p:sldId id="510" r:id="rId90"/>
    <p:sldId id="580" r:id="rId91"/>
    <p:sldId id="549" r:id="rId92"/>
    <p:sldId id="561" r:id="rId93"/>
    <p:sldId id="973" r:id="rId94"/>
    <p:sldId id="762" r:id="rId95"/>
    <p:sldId id="257" r:id="rId96"/>
    <p:sldId id="267" r:id="rId97"/>
    <p:sldId id="269" r:id="rId98"/>
    <p:sldId id="276" r:id="rId99"/>
    <p:sldId id="277" r:id="rId100"/>
    <p:sldId id="271" r:id="rId101"/>
    <p:sldId id="274" r:id="rId102"/>
  </p:sldIdLst>
  <p:sldSz cx="9144000" cy="6858000" type="screen4x3"/>
  <p:notesSz cx="7104063" cy="10234613"/>
  <p:custDataLst>
    <p:tags r:id="rId10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7A0C36"/>
    <a:srgbClr val="CC3300"/>
    <a:srgbClr val="C00000"/>
    <a:srgbClr val="333399"/>
    <a:srgbClr val="454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" autoAdjust="0"/>
    <p:restoredTop sz="94660"/>
  </p:normalViewPr>
  <p:slideViewPr>
    <p:cSldViewPr>
      <p:cViewPr varScale="1">
        <p:scale>
          <a:sx n="105" d="100"/>
          <a:sy n="105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09E9A-4EC3-4BC0-A96A-740E8C4ABAD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C28FA3-092C-44A2-9D22-DE8E2FD2009F}">
      <dgm:prSet phldrT="[Text]"/>
      <dgm:spPr/>
      <dgm:t>
        <a:bodyPr/>
        <a:lstStyle/>
        <a:p>
          <a:r>
            <a:rPr lang="el-GR" dirty="0" smtClean="0"/>
            <a:t>                                                ανώτερα            στελέχη           (κυρίως άνδρες)</a:t>
          </a:r>
          <a:endParaRPr lang="el-GR" dirty="0"/>
        </a:p>
      </dgm:t>
    </dgm:pt>
    <dgm:pt modelId="{452CD9C0-2950-4605-BFF0-2343EBDE2210}" type="parTrans" cxnId="{B970CAC4-5FC9-427D-9D2D-E40604B0EDDA}">
      <dgm:prSet/>
      <dgm:spPr/>
      <dgm:t>
        <a:bodyPr/>
        <a:lstStyle/>
        <a:p>
          <a:endParaRPr lang="el-GR"/>
        </a:p>
      </dgm:t>
    </dgm:pt>
    <dgm:pt modelId="{DA283190-CA10-4C6A-BB76-1B0E6AA5664F}" type="sibTrans" cxnId="{B970CAC4-5FC9-427D-9D2D-E40604B0EDDA}">
      <dgm:prSet/>
      <dgm:spPr/>
      <dgm:t>
        <a:bodyPr/>
        <a:lstStyle/>
        <a:p>
          <a:endParaRPr lang="el-GR"/>
        </a:p>
      </dgm:t>
    </dgm:pt>
    <dgm:pt modelId="{65447AFA-4555-425E-A0B5-385970B5573D}">
      <dgm:prSet phldrT="[Text]"/>
      <dgm:spPr/>
      <dgm:t>
        <a:bodyPr/>
        <a:lstStyle/>
        <a:p>
          <a:r>
            <a:rPr lang="el-GR" dirty="0" smtClean="0"/>
            <a:t>   ενδιάμεσες θέσεις διαχείρισης                (σχεδόν ισοδύναμα άνδρες και γυναίκες)</a:t>
          </a:r>
          <a:endParaRPr lang="el-GR" dirty="0"/>
        </a:p>
      </dgm:t>
    </dgm:pt>
    <dgm:pt modelId="{DAD7FE33-35FB-4724-9E01-1AF09C3E59B8}" type="parTrans" cxnId="{405491C8-5FDB-4A94-87A2-EF4BAB8EC068}">
      <dgm:prSet/>
      <dgm:spPr/>
      <dgm:t>
        <a:bodyPr/>
        <a:lstStyle/>
        <a:p>
          <a:endParaRPr lang="el-GR"/>
        </a:p>
      </dgm:t>
    </dgm:pt>
    <dgm:pt modelId="{CEC16FB0-02C4-4241-B418-CA7CA55046D7}" type="sibTrans" cxnId="{405491C8-5FDB-4A94-87A2-EF4BAB8EC068}">
      <dgm:prSet/>
      <dgm:spPr/>
      <dgm:t>
        <a:bodyPr/>
        <a:lstStyle/>
        <a:p>
          <a:endParaRPr lang="el-GR"/>
        </a:p>
      </dgm:t>
    </dgm:pt>
    <dgm:pt modelId="{F214264B-3AA6-40DC-9F94-2C628EDF0A23}">
      <dgm:prSet phldrT="[Text]"/>
      <dgm:spPr/>
      <dgm:t>
        <a:bodyPr/>
        <a:lstStyle/>
        <a:p>
          <a:r>
            <a:rPr lang="el-GR" dirty="0" smtClean="0"/>
            <a:t>  τεχνικοί και μηχανικοί                   (κυρίως άνδρες)</a:t>
          </a:r>
          <a:endParaRPr lang="el-GR" dirty="0"/>
        </a:p>
      </dgm:t>
    </dgm:pt>
    <dgm:pt modelId="{F6425DD1-B7EF-4A33-B187-28E4DC63F777}" type="parTrans" cxnId="{C1B3ADDF-7E5B-43D1-8077-4133DD2C9F02}">
      <dgm:prSet/>
      <dgm:spPr/>
      <dgm:t>
        <a:bodyPr/>
        <a:lstStyle/>
        <a:p>
          <a:endParaRPr lang="el-GR"/>
        </a:p>
      </dgm:t>
    </dgm:pt>
    <dgm:pt modelId="{49B54B0F-B5F5-4CA6-8528-E8B4052E2489}" type="sibTrans" cxnId="{C1B3ADDF-7E5B-43D1-8077-4133DD2C9F02}">
      <dgm:prSet/>
      <dgm:spPr/>
      <dgm:t>
        <a:bodyPr/>
        <a:lstStyle/>
        <a:p>
          <a:endParaRPr lang="el-GR"/>
        </a:p>
      </dgm:t>
    </dgm:pt>
    <dgm:pt modelId="{51E19309-B046-4C67-A7CE-A76C3F58FE84}">
      <dgm:prSet phldrT="[Text]"/>
      <dgm:spPr/>
      <dgm:t>
        <a:bodyPr/>
        <a:lstStyle/>
        <a:p>
          <a:r>
            <a:rPr lang="el-GR" dirty="0" smtClean="0"/>
            <a:t>  χαμηλού επιπέδου υπάλληλοι γραφείου και γραμματειακής υποστήριξης                    (κυρίως γυναίκες)</a:t>
          </a:r>
          <a:endParaRPr lang="el-GR" dirty="0"/>
        </a:p>
      </dgm:t>
    </dgm:pt>
    <dgm:pt modelId="{1E13F1AE-A8C4-4364-A775-759502CAE9F1}" type="parTrans" cxnId="{5BAE9C35-B22D-430C-AFAD-027CB95D4200}">
      <dgm:prSet/>
      <dgm:spPr/>
      <dgm:t>
        <a:bodyPr/>
        <a:lstStyle/>
        <a:p>
          <a:endParaRPr lang="el-GR"/>
        </a:p>
      </dgm:t>
    </dgm:pt>
    <dgm:pt modelId="{B2636C53-3A37-4A67-B806-CAB9E9CCDE01}" type="sibTrans" cxnId="{5BAE9C35-B22D-430C-AFAD-027CB95D4200}">
      <dgm:prSet/>
      <dgm:spPr/>
      <dgm:t>
        <a:bodyPr/>
        <a:lstStyle/>
        <a:p>
          <a:endParaRPr lang="el-GR"/>
        </a:p>
      </dgm:t>
    </dgm:pt>
    <dgm:pt modelId="{71B58C87-AE46-4A6D-8DC3-24F473B053FF}" type="pres">
      <dgm:prSet presAssocID="{82109E9A-4EC3-4BC0-A96A-740E8C4ABADE}" presName="Name0" presStyleCnt="0">
        <dgm:presLayoutVars>
          <dgm:dir/>
          <dgm:animLvl val="lvl"/>
          <dgm:resizeHandles val="exact"/>
        </dgm:presLayoutVars>
      </dgm:prSet>
      <dgm:spPr/>
    </dgm:pt>
    <dgm:pt modelId="{AFA8D0A6-FAF6-48F0-8C1D-9821F0C7468F}" type="pres">
      <dgm:prSet presAssocID="{2DC28FA3-092C-44A2-9D22-DE8E2FD2009F}" presName="Name8" presStyleCnt="0"/>
      <dgm:spPr/>
    </dgm:pt>
    <dgm:pt modelId="{E1D532F5-7A62-4E3A-ACF3-6CA50640C6A9}" type="pres">
      <dgm:prSet presAssocID="{2DC28FA3-092C-44A2-9D22-DE8E2FD2009F}" presName="level" presStyleLbl="node1" presStyleIdx="0" presStyleCnt="4" custScaleX="111260" custScaleY="11507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DB3B9D-9704-4E51-98D5-F6A980FB0DC3}" type="pres">
      <dgm:prSet presAssocID="{2DC28FA3-092C-44A2-9D22-DE8E2FD200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40C934-6C7E-4AA5-8EA7-F27DF9E9877D}" type="pres">
      <dgm:prSet presAssocID="{65447AFA-4555-425E-A0B5-385970B5573D}" presName="Name8" presStyleCnt="0"/>
      <dgm:spPr/>
    </dgm:pt>
    <dgm:pt modelId="{73405A15-F2A8-4A4D-9D06-891BE34C15FE}" type="pres">
      <dgm:prSet presAssocID="{65447AFA-4555-425E-A0B5-385970B5573D}" presName="level" presStyleLbl="node1" presStyleIdx="1" presStyleCnt="4" custScaleX="103100" custScaleY="12128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1E88E2-59EF-4EE9-8F55-48084A33C8AF}" type="pres">
      <dgm:prSet presAssocID="{65447AFA-4555-425E-A0B5-385970B557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60915F-22E1-4AF1-B772-7B72EA1663FB}" type="pres">
      <dgm:prSet presAssocID="{F214264B-3AA6-40DC-9F94-2C628EDF0A23}" presName="Name8" presStyleCnt="0"/>
      <dgm:spPr/>
    </dgm:pt>
    <dgm:pt modelId="{DF19D36C-7C22-4E09-9EC6-0BEA9E2E5912}" type="pres">
      <dgm:prSet presAssocID="{F214264B-3AA6-40DC-9F94-2C628EDF0A2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6BCA28-40A0-4288-8AB9-BF955EED2C31}" type="pres">
      <dgm:prSet presAssocID="{F214264B-3AA6-40DC-9F94-2C628EDF0A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55BC4C-052A-4383-9061-6150A778199A}" type="pres">
      <dgm:prSet presAssocID="{51E19309-B046-4C67-A7CE-A76C3F58FE84}" presName="Name8" presStyleCnt="0"/>
      <dgm:spPr/>
    </dgm:pt>
    <dgm:pt modelId="{1831BA90-BFF6-4DC0-8B01-DB2CC23E1733}" type="pres">
      <dgm:prSet presAssocID="{51E19309-B046-4C67-A7CE-A76C3F58FE8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35B08B-65C4-47FE-BB9D-3A376CA6031B}" type="pres">
      <dgm:prSet presAssocID="{51E19309-B046-4C67-A7CE-A76C3F58F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3C4DD-62EC-485F-BC4A-2E1B79CAF1E1}" type="presOf" srcId="{F214264B-3AA6-40DC-9F94-2C628EDF0A23}" destId="{736BCA28-40A0-4288-8AB9-BF955EED2C31}" srcOrd="1" destOrd="0" presId="urn:microsoft.com/office/officeart/2005/8/layout/pyramid1"/>
    <dgm:cxn modelId="{8738332B-BEF9-44E0-BA57-3C3276963ABB}" type="presOf" srcId="{65447AFA-4555-425E-A0B5-385970B5573D}" destId="{651E88E2-59EF-4EE9-8F55-48084A33C8AF}" srcOrd="1" destOrd="0" presId="urn:microsoft.com/office/officeart/2005/8/layout/pyramid1"/>
    <dgm:cxn modelId="{B970CAC4-5FC9-427D-9D2D-E40604B0EDDA}" srcId="{82109E9A-4EC3-4BC0-A96A-740E8C4ABADE}" destId="{2DC28FA3-092C-44A2-9D22-DE8E2FD2009F}" srcOrd="0" destOrd="0" parTransId="{452CD9C0-2950-4605-BFF0-2343EBDE2210}" sibTransId="{DA283190-CA10-4C6A-BB76-1B0E6AA5664F}"/>
    <dgm:cxn modelId="{D2BB1B17-992C-4F98-9A78-751E3EBF8B96}" type="presOf" srcId="{65447AFA-4555-425E-A0B5-385970B5573D}" destId="{73405A15-F2A8-4A4D-9D06-891BE34C15FE}" srcOrd="0" destOrd="0" presId="urn:microsoft.com/office/officeart/2005/8/layout/pyramid1"/>
    <dgm:cxn modelId="{5AC0B057-BAD4-4AF0-BFCF-F4AC280E3DDF}" type="presOf" srcId="{F214264B-3AA6-40DC-9F94-2C628EDF0A23}" destId="{DF19D36C-7C22-4E09-9EC6-0BEA9E2E5912}" srcOrd="0" destOrd="0" presId="urn:microsoft.com/office/officeart/2005/8/layout/pyramid1"/>
    <dgm:cxn modelId="{C1B3ADDF-7E5B-43D1-8077-4133DD2C9F02}" srcId="{82109E9A-4EC3-4BC0-A96A-740E8C4ABADE}" destId="{F214264B-3AA6-40DC-9F94-2C628EDF0A23}" srcOrd="2" destOrd="0" parTransId="{F6425DD1-B7EF-4A33-B187-28E4DC63F777}" sibTransId="{49B54B0F-B5F5-4CA6-8528-E8B4052E2489}"/>
    <dgm:cxn modelId="{DC5F7EBA-22FA-47BE-8BD3-FECEEF710027}" type="presOf" srcId="{51E19309-B046-4C67-A7CE-A76C3F58FE84}" destId="{1831BA90-BFF6-4DC0-8B01-DB2CC23E1733}" srcOrd="0" destOrd="0" presId="urn:microsoft.com/office/officeart/2005/8/layout/pyramid1"/>
    <dgm:cxn modelId="{405491C8-5FDB-4A94-87A2-EF4BAB8EC068}" srcId="{82109E9A-4EC3-4BC0-A96A-740E8C4ABADE}" destId="{65447AFA-4555-425E-A0B5-385970B5573D}" srcOrd="1" destOrd="0" parTransId="{DAD7FE33-35FB-4724-9E01-1AF09C3E59B8}" sibTransId="{CEC16FB0-02C4-4241-B418-CA7CA55046D7}"/>
    <dgm:cxn modelId="{86563834-9B37-4ACB-B54D-88083DC7E366}" type="presOf" srcId="{51E19309-B046-4C67-A7CE-A76C3F58FE84}" destId="{AE35B08B-65C4-47FE-BB9D-3A376CA6031B}" srcOrd="1" destOrd="0" presId="urn:microsoft.com/office/officeart/2005/8/layout/pyramid1"/>
    <dgm:cxn modelId="{5BAE9C35-B22D-430C-AFAD-027CB95D4200}" srcId="{82109E9A-4EC3-4BC0-A96A-740E8C4ABADE}" destId="{51E19309-B046-4C67-A7CE-A76C3F58FE84}" srcOrd="3" destOrd="0" parTransId="{1E13F1AE-A8C4-4364-A775-759502CAE9F1}" sibTransId="{B2636C53-3A37-4A67-B806-CAB9E9CCDE01}"/>
    <dgm:cxn modelId="{92FFDDD5-F0C9-4615-856A-678DB7D4EA48}" type="presOf" srcId="{2DC28FA3-092C-44A2-9D22-DE8E2FD2009F}" destId="{3DDB3B9D-9704-4E51-98D5-F6A980FB0DC3}" srcOrd="1" destOrd="0" presId="urn:microsoft.com/office/officeart/2005/8/layout/pyramid1"/>
    <dgm:cxn modelId="{959F0106-CA3B-4DF9-961F-DAB94F048F53}" type="presOf" srcId="{82109E9A-4EC3-4BC0-A96A-740E8C4ABADE}" destId="{71B58C87-AE46-4A6D-8DC3-24F473B053FF}" srcOrd="0" destOrd="0" presId="urn:microsoft.com/office/officeart/2005/8/layout/pyramid1"/>
    <dgm:cxn modelId="{FB53082E-7323-4B0C-9882-C0E74BDFA8A1}" type="presOf" srcId="{2DC28FA3-092C-44A2-9D22-DE8E2FD2009F}" destId="{E1D532F5-7A62-4E3A-ACF3-6CA50640C6A9}" srcOrd="0" destOrd="0" presId="urn:microsoft.com/office/officeart/2005/8/layout/pyramid1"/>
    <dgm:cxn modelId="{49EB0393-73FD-4B94-A224-D2D0C1246B13}" type="presParOf" srcId="{71B58C87-AE46-4A6D-8DC3-24F473B053FF}" destId="{AFA8D0A6-FAF6-48F0-8C1D-9821F0C7468F}" srcOrd="0" destOrd="0" presId="urn:microsoft.com/office/officeart/2005/8/layout/pyramid1"/>
    <dgm:cxn modelId="{AB4C55CF-2445-48E9-AD0D-44EF1BE4608C}" type="presParOf" srcId="{AFA8D0A6-FAF6-48F0-8C1D-9821F0C7468F}" destId="{E1D532F5-7A62-4E3A-ACF3-6CA50640C6A9}" srcOrd="0" destOrd="0" presId="urn:microsoft.com/office/officeart/2005/8/layout/pyramid1"/>
    <dgm:cxn modelId="{CFCFD81A-674C-4B99-B313-0C6FE20DAFB8}" type="presParOf" srcId="{AFA8D0A6-FAF6-48F0-8C1D-9821F0C7468F}" destId="{3DDB3B9D-9704-4E51-98D5-F6A980FB0DC3}" srcOrd="1" destOrd="0" presId="urn:microsoft.com/office/officeart/2005/8/layout/pyramid1"/>
    <dgm:cxn modelId="{213186D1-EFDE-42E2-82CA-F7DBAE29726F}" type="presParOf" srcId="{71B58C87-AE46-4A6D-8DC3-24F473B053FF}" destId="{9040C934-6C7E-4AA5-8EA7-F27DF9E9877D}" srcOrd="1" destOrd="0" presId="urn:microsoft.com/office/officeart/2005/8/layout/pyramid1"/>
    <dgm:cxn modelId="{7B915E08-F6B6-4179-944D-0F39A4E7B191}" type="presParOf" srcId="{9040C934-6C7E-4AA5-8EA7-F27DF9E9877D}" destId="{73405A15-F2A8-4A4D-9D06-891BE34C15FE}" srcOrd="0" destOrd="0" presId="urn:microsoft.com/office/officeart/2005/8/layout/pyramid1"/>
    <dgm:cxn modelId="{4CF621B6-FF7A-45DC-B776-9F1B91AC7C66}" type="presParOf" srcId="{9040C934-6C7E-4AA5-8EA7-F27DF9E9877D}" destId="{651E88E2-59EF-4EE9-8F55-48084A33C8AF}" srcOrd="1" destOrd="0" presId="urn:microsoft.com/office/officeart/2005/8/layout/pyramid1"/>
    <dgm:cxn modelId="{F0C32110-F6E3-4472-98C0-C615404E1F5A}" type="presParOf" srcId="{71B58C87-AE46-4A6D-8DC3-24F473B053FF}" destId="{B560915F-22E1-4AF1-B772-7B72EA1663FB}" srcOrd="2" destOrd="0" presId="urn:microsoft.com/office/officeart/2005/8/layout/pyramid1"/>
    <dgm:cxn modelId="{B61D3D04-E887-4B90-9336-2F46B88BB092}" type="presParOf" srcId="{B560915F-22E1-4AF1-B772-7B72EA1663FB}" destId="{DF19D36C-7C22-4E09-9EC6-0BEA9E2E5912}" srcOrd="0" destOrd="0" presId="urn:microsoft.com/office/officeart/2005/8/layout/pyramid1"/>
    <dgm:cxn modelId="{33E8D224-9372-418F-85A0-7158479C70F4}" type="presParOf" srcId="{B560915F-22E1-4AF1-B772-7B72EA1663FB}" destId="{736BCA28-40A0-4288-8AB9-BF955EED2C31}" srcOrd="1" destOrd="0" presId="urn:microsoft.com/office/officeart/2005/8/layout/pyramid1"/>
    <dgm:cxn modelId="{484B3D97-5363-4345-BC11-C619EB224725}" type="presParOf" srcId="{71B58C87-AE46-4A6D-8DC3-24F473B053FF}" destId="{AE55BC4C-052A-4383-9061-6150A778199A}" srcOrd="3" destOrd="0" presId="urn:microsoft.com/office/officeart/2005/8/layout/pyramid1"/>
    <dgm:cxn modelId="{4A3CFB05-8C5E-45E0-AF3E-66F2DB497351}" type="presParOf" srcId="{AE55BC4C-052A-4383-9061-6150A778199A}" destId="{1831BA90-BFF6-4DC0-8B01-DB2CC23E1733}" srcOrd="0" destOrd="0" presId="urn:microsoft.com/office/officeart/2005/8/layout/pyramid1"/>
    <dgm:cxn modelId="{4C49610D-E8C5-4884-B554-B94BBD6656D4}" type="presParOf" srcId="{AE55BC4C-052A-4383-9061-6150A778199A}" destId="{AE35B08B-65C4-47FE-BB9D-3A376CA603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532F5-7A62-4E3A-ACF3-6CA50640C6A9}">
      <dsp:nvSpPr>
        <dsp:cNvPr id="0" name=""/>
        <dsp:cNvSpPr/>
      </dsp:nvSpPr>
      <dsp:spPr>
        <a:xfrm>
          <a:off x="2925627" y="0"/>
          <a:ext cx="2429664" cy="1424199"/>
        </a:xfrm>
        <a:prstGeom prst="trapezoid">
          <a:avLst>
            <a:gd name="adj" fmla="val 7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                                                ανώτερα            στελέχη           (κυρίως άνδρες)</a:t>
          </a:r>
          <a:endParaRPr lang="el-GR" sz="2300" kern="1200" dirty="0"/>
        </a:p>
      </dsp:txBody>
      <dsp:txXfrm>
        <a:off x="2925627" y="0"/>
        <a:ext cx="2429664" cy="1424199"/>
      </dsp:txXfrm>
    </dsp:sp>
    <dsp:sp modelId="{73405A15-F2A8-4A4D-9D06-891BE34C15FE}">
      <dsp:nvSpPr>
        <dsp:cNvPr id="0" name=""/>
        <dsp:cNvSpPr/>
      </dsp:nvSpPr>
      <dsp:spPr>
        <a:xfrm>
          <a:off x="1828219" y="1424199"/>
          <a:ext cx="4624480" cy="1501082"/>
        </a:xfrm>
        <a:prstGeom prst="trapezoid">
          <a:avLst>
            <a:gd name="adj" fmla="val 7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   ενδιάμεσες θέσεις διαχείρισης                (σχεδόν ισοδύναμα άνδρες και γυναίκες)</a:t>
          </a:r>
          <a:endParaRPr lang="el-GR" sz="2200" kern="1200" dirty="0"/>
        </a:p>
      </dsp:txBody>
      <dsp:txXfrm>
        <a:off x="2637503" y="1424199"/>
        <a:ext cx="3005912" cy="1501082"/>
      </dsp:txXfrm>
    </dsp:sp>
    <dsp:sp modelId="{DF19D36C-7C22-4E09-9EC6-0BEA9E2E5912}">
      <dsp:nvSpPr>
        <dsp:cNvPr id="0" name=""/>
        <dsp:cNvSpPr/>
      </dsp:nvSpPr>
      <dsp:spPr>
        <a:xfrm>
          <a:off x="948872" y="2925281"/>
          <a:ext cx="6383175" cy="1237659"/>
        </a:xfrm>
        <a:prstGeom prst="trapezoid">
          <a:avLst>
            <a:gd name="adj" fmla="val 7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  τεχνικοί και μηχανικοί                   (κυρίως άνδρες)</a:t>
          </a:r>
          <a:endParaRPr lang="el-GR" sz="2200" kern="1200" dirty="0"/>
        </a:p>
      </dsp:txBody>
      <dsp:txXfrm>
        <a:off x="2065927" y="2925281"/>
        <a:ext cx="4149064" cy="1237659"/>
      </dsp:txXfrm>
    </dsp:sp>
    <dsp:sp modelId="{1831BA90-BFF6-4DC0-8B01-DB2CC23E1733}">
      <dsp:nvSpPr>
        <dsp:cNvPr id="0" name=""/>
        <dsp:cNvSpPr/>
      </dsp:nvSpPr>
      <dsp:spPr>
        <a:xfrm>
          <a:off x="0" y="4162940"/>
          <a:ext cx="8280919" cy="1237659"/>
        </a:xfrm>
        <a:prstGeom prst="trapezoid">
          <a:avLst>
            <a:gd name="adj" fmla="val 7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  χαμηλού επιπέδου υπάλληλοι γραφείου και γραμματειακής υποστήριξης                    (κυρίως γυναίκες)</a:t>
          </a:r>
          <a:endParaRPr lang="el-GR" sz="2200" kern="1200" dirty="0"/>
        </a:p>
      </dsp:txBody>
      <dsp:txXfrm>
        <a:off x="1449160" y="4162940"/>
        <a:ext cx="5382598" cy="123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Εχει</a:t>
            </a:r>
            <a:r>
              <a:rPr lang="el-GR" b="1" dirty="0" smtClean="0"/>
              <a:t> αλλάξει. Αυτό είναι το καινούριο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F75F7-D717-4EDB-A930-6B0D6C6700D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ofilm.net/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S_Navy_071221-N-3857R-007_Builder_3rd_Class_Adam_Turbeville,_assigned_to_Naval_Mobile_Construction_Battalion_(NMCB)_1,_connects_his_safety_harness_to_a_truss_while_working_on_the_construction_of_a_fellowship_hall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otMultichill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en/napos-films/multimedia-film-episodes-listing-view?filmid=napo-005-clean-sweep" TargetMode="External"/><Relationship Id="rId2" Type="http://schemas.openxmlformats.org/officeDocument/2006/relationships/hyperlink" Target="http://www.napofilm.net/en/napos-films/multimedia-film-episodes-listing-view?filmid=napo-004-safe-on-s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napofilm.net/en/napos-films/multimedia-film-episodes-listing-view?filmid=napo-011-safety-in-and-outside-of-work" TargetMode="External"/><Relationship Id="rId4" Type="http://schemas.openxmlformats.org/officeDocument/2006/relationships/hyperlink" Target="http://www.napofilm.net/en/napos-films/multimedia-film-episodes-listing-view?filmid=napo-007-safe-star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napofilm.net/en/napos-films/multimedia-film-episodes-listing-view?filmid=napo-018-no-laughing-matter" TargetMode="External"/><Relationship Id="rId7" Type="http://schemas.openxmlformats.org/officeDocument/2006/relationships/hyperlink" Target="https://www.youtube.com/watch?v=bTbonpb6hZ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pofilm.net/en/napos-films/multimedia-film-episodes-listing-view?filmid=napo-014-safe-maintenance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napofilm.net/en/napos-films/multimedia-film-episodes-listing-view?filmid=napo-015-safe-moves" TargetMode="External"/><Relationship Id="rId10" Type="http://schemas.openxmlformats.org/officeDocument/2006/relationships/hyperlink" Target="https://www.youtube.com/watch?v=394vWGelTKU" TargetMode="External"/><Relationship Id="rId4" Type="http://schemas.openxmlformats.org/officeDocument/2006/relationships/hyperlink" Target="http://www.napofilm.net/en/napos-films/multimedia-film-episodes-listing-view?filmid=napo-009-risky-business" TargetMode="External"/><Relationship Id="rId9" Type="http://schemas.openxmlformats.org/officeDocument/2006/relationships/hyperlink" Target="https://www.youtube.com/watch?v=DeVJmPMsOI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anbritton.co.uk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freefoto.com/preview/13-12-24/Portable-2-stroke-petrol-diamond-blade-disc-cutte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0/" TargetMode="External"/><Relationship Id="rId5" Type="http://schemas.openxmlformats.org/officeDocument/2006/relationships/hyperlink" Target="http://www.geograph.org.uk/profile/11775" TargetMode="External"/><Relationship Id="rId4" Type="http://schemas.openxmlformats.org/officeDocument/2006/relationships/hyperlink" Target="http://www.geograph.org.uk/photo/2794606" TargetMode="External"/><Relationship Id="rId9" Type="http://schemas.openxmlformats.org/officeDocument/2006/relationships/hyperlink" Target="http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pofilm.net/en/napos-films/multimedia-film-episodes-listing-view?filmid=napo-016-lungs-at-wo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en/napos-films/multimedia-film-episodes-listing-view?filmid=napo-012-danger-chemicals" TargetMode="External"/><Relationship Id="rId2" Type="http://schemas.openxmlformats.org/officeDocument/2006/relationships/hyperlink" Target="http://www.napofilm.net/en/napos-films/multimedia-film-episodes-listing-view?filmid=napo-003-scratch-and-sni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lFmNADqfNQ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napofilm.net/en/napos-films/multimedia-film-episodes-listing-view?filmid=napo-013-protect-your-sk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DA_microbiologist_working_in_a_biosafety_laboratory_tests_for_high_risk_pathogens_in_foo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Jacopo_Werth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abay.com/el/users/stux-12364/" TargetMode="External"/><Relationship Id="rId4" Type="http://schemas.openxmlformats.org/officeDocument/2006/relationships/hyperlink" Target="http://pixabay.com/el/%CE%BF%CE%B4%CE%BF%CF%80%CE%BF%CE%B9%CE%AF%CE%B1%CF%82-%CE%B5%CF%81%CE%B3%CE%AC%CF%84%CE%B7%CF%82-%CE%BA%CE%B1%CF%84%CE%B1%CF%83%CE%BA%CE%B5%CF%85%CF%8E%CE%BD-192894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e.gov.uk/vibration/hav/index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pofilm.net/en/napos-films/multimedia-film-episodes-listing-view?filmid=napo-019-when-stress-strik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gonomics4schools.com/images/lzone/mhgroup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ewett.net.au/whs/html/lesson_6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tyservicescompany.com/wp-content/uploads/2012/11/Power-Zone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topics/ergonomics/images/ergotopic3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hyperlink" Target="http://www.slideshare.net/complianceandsafety/basic-ergonomics-training-by-edmonds-community-college" TargetMode="External"/><Relationship Id="rId5" Type="http://schemas.openxmlformats.org/officeDocument/2006/relationships/image" Target="../media/image21.wmf"/><Relationship Id="rId10" Type="http://schemas.openxmlformats.org/officeDocument/2006/relationships/image" Target="../media/image26.jpeg"/><Relationship Id="rId4" Type="http://schemas.openxmlformats.org/officeDocument/2006/relationships/oleObject" Target="../embeddings/Microsoft_Word_97_-_2003_Document1.doc"/><Relationship Id="rId9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complianceandsafety/basic-ergonomics-training-by-edmonds-community-college" TargetMode="Externa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complianceandsafety/basic-ergonomics-training-by-edmonds-community-college" TargetMode="Externa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complianceandsafety/basic-ergonomics-training-by-edmonds-community-college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complianceandsafety/basic-ergonomics-training-by-edmonds-community-college" TargetMode="External"/><Relationship Id="rId3" Type="http://schemas.openxmlformats.org/officeDocument/2006/relationships/image" Target="../media/image47.jpeg"/><Relationship Id="rId7" Type="http://schemas.openxmlformats.org/officeDocument/2006/relationships/image" Target="file:///G:\Tumw-WISHA\WISHA\ErgoPPTFile\typing1.jpg" TargetMode="External"/><Relationship Id="rId2" Type="http://schemas.openxmlformats.org/officeDocument/2006/relationships/hyperlink" Target="file:///\\ATHENA\DATA\Continuing%20Ed\WorkSafe%20Institute\Chamber%20Grant%20Documents\_private\ergonomics%20awareness%20for%20employers\beef-hispeed2.r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file:///\\ATHENA\DATA\Continuing%20Ed\WorkSafe%20Institute\Chamber%20Grant%20Documents\_private\ergonomics%20awareness%20for%20employers\typing-hispeed2.rm" TargetMode="External"/><Relationship Id="rId4" Type="http://schemas.openxmlformats.org/officeDocument/2006/relationships/image" Target="file:///G:\Tumw-WISHA\WISHA\ErgoPPTFile\slicingbeef1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complianceandsafety/basic-ergonomics-training-by-edmonds-community-college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2.jpeg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complianceandsafety/basic-ergonomics-training-by-edmonds-community-college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jpeg"/><Relationship Id="rId7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dinhhiendino/acc-injuryprev2" TargetMode="External"/><Relationship Id="rId5" Type="http://schemas.openxmlformats.org/officeDocument/2006/relationships/image" Target="../media/image68.jpeg"/><Relationship Id="rId10" Type="http://schemas.openxmlformats.org/officeDocument/2006/relationships/image" Target="../media/image71.jpeg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complianceandsafety/basic-ergonomics-training-by-edmonds-community-college" TargetMode="External"/><Relationship Id="rId4" Type="http://schemas.openxmlformats.org/officeDocument/2006/relationships/image" Target="../media/image7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afe.qld.gov.au/__data/assets/image/0005/51692/Dogman-or-rigger-different-injury-risks.jpg" TargetMode="Externa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dinhhiendino/acc-injuryprev2" TargetMode="Externa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ofilm.net/en/napos-films/multimedia-film-episodes-listing-view?filmid=napo-017-working-together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zards.org/images/h122haz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en/topics/msds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Memphre&amp;action=edit&amp;redlink=1" TargetMode="External"/><Relationship Id="rId4" Type="http://schemas.openxmlformats.org/officeDocument/2006/relationships/hyperlink" Target="http://commons.wikimedia.org/wiki/File:Syndrome_rotulien.jpg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On_Bended_Knee_(7390981910).jpg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rallel_Squat_Form.jpeg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Vinceypo0&amp;action=edit&amp;redlink=1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dybrokers.co.uk/userimages/Picture%205.pn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etools/machineguarding/presses/twohandcont.html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msd/uld/art/index.htm" TargetMode="Externa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_ce_img.s3.amazonaws.com/cache/ce_img/media/remote/ce_img/https_ee_channel_images.s3.amazonaws.com/article-figures/5433/article-g03_400_361.jpg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omplianceandsafety/basic-ergonomics-training-by-edmonds-community-college" TargetMode="Externa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9dd6e90d-5ca5-453c-83ef280e2c8d3b55@4/Introduction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odybrokers.co.uk/userimages/Picture%205.png" TargetMode="Externa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Μυοσκελετικά</a:t>
            </a:r>
            <a:r>
              <a:rPr lang="el-GR" sz="2800" dirty="0" smtClean="0"/>
              <a:t> Προβλήματα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r>
              <a:rPr lang="el-GR" sz="2800" dirty="0"/>
              <a:t>Δωροθέα Μακρυγιάννη</a:t>
            </a:r>
            <a:r>
              <a:rPr lang="en-US" sz="2800" dirty="0"/>
              <a:t> Pt MSc</a:t>
            </a:r>
            <a:endParaRPr lang="el-GR" sz="2800" dirty="0"/>
          </a:p>
          <a:p>
            <a:r>
              <a:rPr lang="el-GR" sz="2800" dirty="0"/>
              <a:t>Τμήμα </a:t>
            </a:r>
            <a:r>
              <a:rPr lang="el-GR" sz="2800" dirty="0" smtClean="0"/>
              <a:t>Φυσικοθεραπείας</a:t>
            </a:r>
            <a:endParaRPr lang="el-GR" sz="28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Ευρωπαϊκή Ένωση των 27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Το 25%των εργαζομένων χαρακτηρίζουν την εργασία τους ως  αρνητικό παράγοντα για την υγεία τους.</a:t>
            </a:r>
          </a:p>
          <a:p>
            <a:r>
              <a:rPr lang="el-GR" dirty="0" smtClean="0"/>
              <a:t>Τουλάχιστον  το  ¼ του χρόνου της επαγγελματικής τους δραστηριότητας, οι εργαζόμενοι, εκτίθεται σε κίνδυνο:</a:t>
            </a:r>
          </a:p>
          <a:p>
            <a:pPr lvl="1"/>
            <a:r>
              <a:rPr lang="el-GR" dirty="0" smtClean="0"/>
              <a:t>Το 62% σε επαναλαμβανόμενες κινήσεις του άνω άκρου,</a:t>
            </a:r>
          </a:p>
          <a:p>
            <a:pPr lvl="1"/>
            <a:r>
              <a:rPr lang="el-GR" dirty="0" smtClean="0"/>
              <a:t>Το 45% εργάζεται σε επώδυνες, κουραστικές θέσεις,</a:t>
            </a:r>
          </a:p>
          <a:p>
            <a:r>
              <a:rPr lang="el-GR" dirty="0" smtClean="0"/>
              <a:t>Το 35% διαχειρίζεται μεγάλα φορτία.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Απασχόληση  ανά  φύλο</a:t>
            </a:r>
            <a:endParaRPr lang="el-GR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200709"/>
              </p:ext>
            </p:extLst>
          </p:nvPr>
        </p:nvGraphicFramePr>
        <p:xfrm>
          <a:off x="323528" y="908720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40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Παράγοντες κινδύνου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 smtClean="0">
                <a:latin typeface="Calibri" pitchFamily="34" charset="0"/>
              </a:rPr>
              <a:t>Ως </a:t>
            </a:r>
            <a:r>
              <a:rPr lang="el-GR" sz="2600" b="1" dirty="0" smtClean="0">
                <a:latin typeface="Calibri" pitchFamily="34" charset="0"/>
              </a:rPr>
              <a:t>παράγοντας κινδύνου </a:t>
            </a:r>
            <a:r>
              <a:rPr lang="el-GR" sz="2600" dirty="0" smtClean="0">
                <a:latin typeface="Calibri" pitchFamily="34" charset="0"/>
              </a:rPr>
              <a:t>στην εργασία χαρακτηρίζεται οτιδήποτε θα μπορούσε να προκαλέσει:</a:t>
            </a:r>
          </a:p>
          <a:p>
            <a:pPr lvl="1"/>
            <a:r>
              <a:rPr lang="el-GR" sz="2600" b="1" dirty="0" smtClean="0">
                <a:latin typeface="Calibri" pitchFamily="34" charset="0"/>
              </a:rPr>
              <a:t>Τραυματισμό.</a:t>
            </a:r>
            <a:endParaRPr lang="el-GR" sz="2600" dirty="0" smtClean="0">
              <a:latin typeface="Calibri" pitchFamily="34" charset="0"/>
            </a:endParaRPr>
          </a:p>
          <a:p>
            <a:pPr lvl="1"/>
            <a:r>
              <a:rPr lang="el-GR" sz="2600" b="1" dirty="0" smtClean="0">
                <a:latin typeface="Calibri" pitchFamily="34" charset="0"/>
              </a:rPr>
              <a:t>Φθορά και /ή Ασθένεια.</a:t>
            </a:r>
            <a:r>
              <a:rPr lang="el-GR" sz="2600" dirty="0" smtClean="0"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l-GR" sz="2600" dirty="0" smtClean="0"/>
              <a:t>Το </a:t>
            </a:r>
            <a:r>
              <a:rPr lang="el-GR" sz="2600" b="1" dirty="0" smtClean="0"/>
              <a:t>επίπεδο του κινδύνου </a:t>
            </a:r>
            <a:r>
              <a:rPr lang="el-GR" sz="2600" dirty="0" smtClean="0"/>
              <a:t>εξαρτάται από</a:t>
            </a:r>
            <a:r>
              <a:rPr lang="en-US" sz="2600" dirty="0" smtClean="0"/>
              <a:t>:</a:t>
            </a:r>
            <a:r>
              <a:rPr lang="el-GR" sz="2600" dirty="0" smtClean="0"/>
              <a:t> </a:t>
            </a:r>
          </a:p>
          <a:p>
            <a:pPr lvl="1">
              <a:defRPr/>
            </a:pPr>
            <a:r>
              <a:rPr lang="el-GR" sz="2600" dirty="0" smtClean="0"/>
              <a:t>Την </a:t>
            </a:r>
            <a:r>
              <a:rPr lang="el-GR" sz="2600" b="1" dirty="0" smtClean="0"/>
              <a:t>ένταση,</a:t>
            </a:r>
          </a:p>
          <a:p>
            <a:pPr lvl="1">
              <a:defRPr/>
            </a:pPr>
            <a:r>
              <a:rPr lang="el-GR" sz="2600" dirty="0" smtClean="0"/>
              <a:t>Την </a:t>
            </a:r>
            <a:r>
              <a:rPr lang="el-GR" sz="2600" b="1" dirty="0" smtClean="0"/>
              <a:t>συχνότητα</a:t>
            </a:r>
            <a:r>
              <a:rPr lang="el-GR" sz="2600" dirty="0" smtClean="0"/>
              <a:t>, </a:t>
            </a:r>
          </a:p>
          <a:p>
            <a:pPr lvl="1">
              <a:defRPr/>
            </a:pPr>
            <a:r>
              <a:rPr lang="el-GR" sz="2600" dirty="0" smtClean="0"/>
              <a:t>Την </a:t>
            </a:r>
            <a:r>
              <a:rPr lang="el-GR" sz="2600" b="1" dirty="0" smtClean="0"/>
              <a:t>διάρκεια</a:t>
            </a:r>
            <a:r>
              <a:rPr lang="el-GR" sz="2600" dirty="0" smtClean="0"/>
              <a:t> της έκθεσης στον παράγοντα κινδύνου.</a:t>
            </a:r>
          </a:p>
          <a:p>
            <a:pPr>
              <a:defRPr/>
            </a:pPr>
            <a:r>
              <a:rPr lang="el-GR" sz="2600" dirty="0" smtClean="0"/>
              <a:t>Μεγάλη ένταση και διάρκεια έκθεσης στον κίνδυνο αυξάνει την πιθανότητα εμφάνισης προβλήματος.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   </a:t>
            </a:r>
            <a:r>
              <a:rPr lang="el-GR" sz="3600" dirty="0" smtClean="0"/>
              <a:t>Παράγοντες κινδύνου </a:t>
            </a:r>
            <a:r>
              <a:rPr lang="el-GR" sz="3000" b="0" dirty="0" smtClean="0"/>
              <a:t>ασφάλεια 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04056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Οι παράγοντες κινδύνου που χαρακτηρίζονται από την πιθανότητα να προκαλέσουν </a:t>
            </a:r>
            <a:r>
              <a:rPr lang="el-GR" b="1" dirty="0" smtClean="0">
                <a:latin typeface="Calibri" pitchFamily="34" charset="0"/>
              </a:rPr>
              <a:t>τραυματισμό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 και σχετίζονται με την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el-GR" dirty="0" smtClean="0">
                <a:latin typeface="Calibri" pitchFamily="34" charset="0"/>
              </a:rPr>
              <a:t>ασφάλεια του εργαζομένου είναι:</a:t>
            </a:r>
          </a:p>
          <a:p>
            <a:pPr lvl="1" indent="-342900"/>
            <a:r>
              <a:rPr lang="el-GR" dirty="0" smtClean="0"/>
              <a:t>Τα ύψη.</a:t>
            </a:r>
          </a:p>
          <a:p>
            <a:pPr lvl="1" indent="-342900"/>
            <a:r>
              <a:rPr lang="el-GR" dirty="0" smtClean="0"/>
              <a:t>Ολισθηρές επιφάνειες.</a:t>
            </a:r>
          </a:p>
          <a:p>
            <a:pPr lvl="1" indent="-342900"/>
            <a:r>
              <a:rPr lang="el-GR" dirty="0" smtClean="0"/>
              <a:t>Μηχανήματα χωρίς προστασία ασφαλείας.</a:t>
            </a:r>
          </a:p>
          <a:p>
            <a:pPr lvl="1" indent="-342900"/>
            <a:r>
              <a:rPr lang="el-GR" dirty="0" smtClean="0"/>
              <a:t>Ακαταστασία στον χώρο κ.ά.</a:t>
            </a:r>
            <a:r>
              <a:rPr lang="en-US" dirty="0" smtClean="0">
                <a:hlinkClick r:id="rId2"/>
              </a:rPr>
              <a:t> </a:t>
            </a:r>
            <a:endParaRPr lang="el-GR" dirty="0" smtClean="0"/>
          </a:p>
          <a:p>
            <a:r>
              <a:rPr lang="el-GR" dirty="0" smtClean="0"/>
              <a:t>Όλα αυτά μπορούν να θίξουν, συχνά ανεπανόρθωτα, το δέρμα, τα συστήματα νευρικό - αναπνευστικό </a:t>
            </a:r>
            <a:r>
              <a:rPr lang="el-GR" dirty="0"/>
              <a:t>-</a:t>
            </a:r>
            <a:r>
              <a:rPr lang="el-GR" dirty="0" smtClean="0"/>
              <a:t> κυκλοφορικό</a:t>
            </a:r>
            <a:r>
              <a:rPr lang="el-GR" dirty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μυοσκελετικό</a:t>
            </a:r>
            <a:r>
              <a:rPr lang="el-GR" dirty="0" smtClean="0"/>
              <a:t>, την όραση, την  ακοή.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 </a:t>
            </a:r>
            <a:r>
              <a:rPr lang="el-GR" sz="3600" dirty="0"/>
              <a:t>Παράγοντες κινδύνου </a:t>
            </a:r>
            <a:r>
              <a:rPr lang="el-GR" sz="3000" b="0" dirty="0"/>
              <a:t>ασφάλεια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Picture 2" descr="File:US Navy 071221-N-3857R-007 Builder 3rd Class Adam Turbeville, assigned to Naval Mobile Construction Battalion (NMCB) 1, connects his safety harness to a truss while working on the construction of a fellowship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062" y="1227396"/>
            <a:ext cx="6809876" cy="4865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167062" y="6165304"/>
            <a:ext cx="680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US Navy 071221-N-3857R-007 Builder 3rd Class Adam </a:t>
            </a:r>
            <a:r>
              <a:rPr lang="en-US" sz="1200" dirty="0" err="1">
                <a:latin typeface="+mn-lt"/>
                <a:hlinkClick r:id="rId3"/>
              </a:rPr>
              <a:t>Turbeville</a:t>
            </a:r>
            <a:r>
              <a:rPr lang="en-US" sz="1200" dirty="0">
                <a:latin typeface="+mn-lt"/>
                <a:hlinkClick r:id="rId3"/>
              </a:rPr>
              <a:t>, assigned to Naval Mobile Construction Battalion (NMCB) 1, connects his safety harness to a truss while working on the construction of a fellowship </a:t>
            </a:r>
            <a:r>
              <a:rPr lang="en-US" sz="1200" dirty="0" smtClean="0">
                <a:latin typeface="+mn-lt"/>
                <a:hlinkClick r:id="rId3"/>
              </a:rPr>
              <a:t>hall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BotMultichillT"/>
              </a:rPr>
              <a:t>BotMultichillT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Ασφάλεια </a:t>
            </a:r>
            <a:r>
              <a:rPr lang="el-GR" sz="3600" b="0" dirty="0" smtClean="0"/>
              <a:t>/</a:t>
            </a:r>
            <a:r>
              <a:rPr lang="en-US" sz="3600" b="0" dirty="0" err="1" smtClean="0"/>
              <a:t>napofilms</a:t>
            </a:r>
            <a:r>
              <a:rPr lang="el-GR" sz="3600" b="0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6120680" cy="5328592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dirty="0" smtClean="0"/>
              <a:t>Διάρκεια (9.47) </a:t>
            </a:r>
            <a:r>
              <a:rPr lang="en-US" dirty="0">
                <a:hlinkClick r:id="rId2"/>
              </a:rPr>
              <a:t>Napo in Safe on </a:t>
            </a:r>
            <a:r>
              <a:rPr lang="en-US" dirty="0" smtClean="0">
                <a:hlinkClick r:id="rId2"/>
              </a:rPr>
              <a:t>Site</a:t>
            </a:r>
            <a:endParaRPr lang="el-GR" dirty="0" smtClean="0"/>
          </a:p>
          <a:p>
            <a:pPr>
              <a:spcBef>
                <a:spcPts val="4800"/>
              </a:spcBef>
            </a:pPr>
            <a:r>
              <a:rPr lang="el-GR" dirty="0" smtClean="0"/>
              <a:t>Διάρκεια (11.25) </a:t>
            </a:r>
            <a:r>
              <a:rPr lang="en-US" dirty="0">
                <a:hlinkClick r:id="rId3"/>
              </a:rPr>
              <a:t>Napo in Clean Sweep</a:t>
            </a:r>
            <a:endParaRPr lang="el-GR" dirty="0" smtClean="0"/>
          </a:p>
          <a:p>
            <a:pPr>
              <a:spcBef>
                <a:spcPts val="4800"/>
              </a:spcBef>
            </a:pPr>
            <a:r>
              <a:rPr lang="el-GR" dirty="0" smtClean="0"/>
              <a:t>Διάρκεια (9.37) </a:t>
            </a:r>
            <a:r>
              <a:rPr lang="en-US" dirty="0">
                <a:hlinkClick r:id="rId4"/>
              </a:rPr>
              <a:t>Napo in Safe Start</a:t>
            </a:r>
            <a:endParaRPr lang="el-GR" dirty="0" smtClean="0"/>
          </a:p>
          <a:p>
            <a:pPr>
              <a:spcBef>
                <a:spcPts val="4800"/>
              </a:spcBef>
            </a:pPr>
            <a:r>
              <a:rPr lang="el-GR" dirty="0" smtClean="0"/>
              <a:t>Διάρκεια (8.39) </a:t>
            </a:r>
            <a:r>
              <a:rPr lang="en-US" dirty="0">
                <a:hlinkClick r:id="rId5"/>
              </a:rPr>
              <a:t>Napo in: "Safety in… and outside of work</a:t>
            </a:r>
            <a:r>
              <a:rPr lang="en-US" dirty="0" smtClean="0">
                <a:hlinkClick r:id="rId5"/>
              </a:rPr>
              <a:t>"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818223"/>
            <a:ext cx="1357105" cy="10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ainclusion.org/camap/images/resources/video.pn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26335"/>
            <a:ext cx="1357105" cy="10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ainclusion.org/camap/images/resources/video.pn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906455"/>
            <a:ext cx="1357105" cy="10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ainclusion.org/camap/images/resources/vide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201" y="3986575"/>
            <a:ext cx="1357105" cy="10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l-GR" sz="3600" dirty="0"/>
              <a:t>Ασφάλεια </a:t>
            </a:r>
            <a:r>
              <a:rPr lang="el-GR" sz="3600" b="0" dirty="0"/>
              <a:t>/</a:t>
            </a:r>
            <a:r>
              <a:rPr lang="en-US" sz="3600" b="0" dirty="0" err="1"/>
              <a:t>napofilms</a:t>
            </a:r>
            <a:r>
              <a:rPr lang="el-GR" sz="3600" b="0" dirty="0"/>
              <a:t>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7236804" cy="4968552"/>
          </a:xfrm>
        </p:spPr>
        <p:txBody>
          <a:bodyPr>
            <a:normAutofit/>
          </a:bodyPr>
          <a:lstStyle/>
          <a:p>
            <a:pPr lvl="0">
              <a:spcBef>
                <a:spcPts val="4800"/>
              </a:spcBef>
            </a:pPr>
            <a:r>
              <a:rPr lang="el-GR" dirty="0">
                <a:solidFill>
                  <a:prstClr val="black"/>
                </a:solidFill>
              </a:rPr>
              <a:t>Διάρκεια (8.38) </a:t>
            </a:r>
            <a:r>
              <a:rPr lang="it-IT" dirty="0">
                <a:solidFill>
                  <a:prstClr val="black"/>
                </a:solidFill>
                <a:hlinkClick r:id="rId3"/>
              </a:rPr>
              <a:t>Napo in... No laughing </a:t>
            </a:r>
            <a:r>
              <a:rPr lang="it-IT" dirty="0" smtClean="0">
                <a:solidFill>
                  <a:prstClr val="black"/>
                </a:solidFill>
                <a:hlinkClick r:id="rId3"/>
              </a:rPr>
              <a:t>matter</a:t>
            </a:r>
            <a:endParaRPr lang="el-GR" dirty="0" smtClean="0"/>
          </a:p>
          <a:p>
            <a:pPr>
              <a:spcBef>
                <a:spcPts val="5400"/>
              </a:spcBef>
            </a:pPr>
            <a:r>
              <a:rPr lang="el-GR" dirty="0" smtClean="0"/>
              <a:t>Διάρκεια </a:t>
            </a:r>
            <a:r>
              <a:rPr lang="en-US" dirty="0" smtClean="0"/>
              <a:t>(</a:t>
            </a:r>
            <a:r>
              <a:rPr lang="el-GR" dirty="0" smtClean="0"/>
              <a:t>10.27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>
                <a:hlinkClick r:id="rId4"/>
              </a:rPr>
              <a:t>Napo in Risky </a:t>
            </a:r>
            <a:r>
              <a:rPr lang="en-US" dirty="0" smtClean="0">
                <a:hlinkClick r:id="rId4"/>
              </a:rPr>
              <a:t>Business</a:t>
            </a:r>
            <a:endParaRPr lang="el-GR" dirty="0" smtClean="0"/>
          </a:p>
          <a:p>
            <a:pPr>
              <a:spcBef>
                <a:spcPts val="5400"/>
              </a:spcBef>
            </a:pPr>
            <a:r>
              <a:rPr lang="el-GR" dirty="0" smtClean="0"/>
              <a:t>Διάρκεια </a:t>
            </a:r>
            <a:r>
              <a:rPr lang="en-US" dirty="0"/>
              <a:t>(</a:t>
            </a:r>
            <a:r>
              <a:rPr lang="el-GR" dirty="0" smtClean="0"/>
              <a:t>11.33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>
                <a:hlinkClick r:id="rId5"/>
              </a:rPr>
              <a:t>Napo in... Safe </a:t>
            </a:r>
            <a:r>
              <a:rPr lang="en-US" dirty="0" smtClean="0">
                <a:hlinkClick r:id="rId5"/>
              </a:rPr>
              <a:t>moves </a:t>
            </a:r>
            <a:endParaRPr lang="en-US" dirty="0" smtClean="0"/>
          </a:p>
          <a:p>
            <a:pPr>
              <a:spcBef>
                <a:spcPts val="5400"/>
              </a:spcBef>
            </a:pPr>
            <a:r>
              <a:rPr lang="el-GR" dirty="0" smtClean="0"/>
              <a:t>Διάρκεια </a:t>
            </a:r>
            <a:r>
              <a:rPr lang="en-US" dirty="0" smtClean="0"/>
              <a:t>(</a:t>
            </a:r>
            <a:r>
              <a:rPr lang="el-GR" dirty="0" smtClean="0"/>
              <a:t>10.37</a:t>
            </a:r>
            <a:r>
              <a:rPr lang="en-US" dirty="0"/>
              <a:t>) </a:t>
            </a:r>
            <a:r>
              <a:rPr lang="en-US" dirty="0">
                <a:hlinkClick r:id="rId6"/>
              </a:rPr>
              <a:t>Napo in... Safe </a:t>
            </a:r>
            <a:r>
              <a:rPr lang="en-US" dirty="0" smtClean="0">
                <a:hlinkClick r:id="rId6"/>
              </a:rPr>
              <a:t>maintenance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5" name="Picture 6" descr="http://cainclusion.org/camap/images/resources/vide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343" y="2289261"/>
            <a:ext cx="1296144" cy="11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ainclusion.org/camap/images/resources/video.png">
            <a:hlinkClick r:id="rId9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343" y="3501007"/>
            <a:ext cx="1326624" cy="10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ainclusion.org/camap/images/resources/video.png">
            <a:hlinkClick r:id="rId10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343" y="4677729"/>
            <a:ext cx="1357106" cy="10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ainclusion.org/camap/images/resources/video.png">
            <a:hlinkClick r:id="rId3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862" y="1241351"/>
            <a:ext cx="1357105" cy="10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Παράγοντες κινδύνου </a:t>
            </a:r>
            <a:r>
              <a:rPr lang="el-GR" sz="3000" b="0" dirty="0" smtClean="0">
                <a:latin typeface="Calibri" pitchFamily="34" charset="0"/>
              </a:rPr>
              <a:t>φθορά 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Οι παράγοντες κινδύνου, που χαρακτηρίζονται από την πιθανότητα να προκαλέσουν πάθηση ή ασθένεια </a:t>
            </a:r>
            <a:r>
              <a:rPr lang="el-GR" sz="2300" b="1" dirty="0" smtClean="0"/>
              <a:t>(φθορά) </a:t>
            </a:r>
            <a:r>
              <a:rPr lang="el-GR" sz="2300" dirty="0" smtClean="0"/>
              <a:t>είναι δύσκολο να αναγνωριστούν, επειδή: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αναπτύσσονται αργά και 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τα πρώτα συμπτώματα παρουσιάζονται πολύ μετά την πρώτη έκθεση στον κίνδυνο.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Διακρίνονται σε</a:t>
            </a:r>
            <a:r>
              <a:rPr lang="en-US" sz="2300" dirty="0" smtClean="0"/>
              <a:t>:</a:t>
            </a:r>
            <a:endParaRPr lang="el-GR" sz="2300" dirty="0" smtClean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Χημικούς, 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Βιολογικούς,</a:t>
            </a:r>
            <a:r>
              <a:rPr lang="el-GR" sz="2300" b="1" dirty="0" smtClean="0"/>
              <a:t> </a:t>
            </a:r>
            <a:endParaRPr lang="en-US" sz="2300" b="1" dirty="0" smtClean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Φυσικούς, </a:t>
            </a:r>
            <a:endParaRPr lang="en-US" sz="2300" dirty="0" smtClean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sz="2300" dirty="0" smtClean="0"/>
              <a:t>Οργανωτικούς. </a:t>
            </a: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Παράγοντες Κινδύνου </a:t>
            </a:r>
            <a:endParaRPr lang="el-GR" sz="36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5" name="Picture 2" descr="Wychavon : The M5 Motorway - Lorry in the hard shoul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5" y="3501008"/>
            <a:ext cx="4343285" cy="2808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of Portable 2-stroke petrol diamond blade disc cutter - Free Pictures - FreeFot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320481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355976" y="5734997"/>
            <a:ext cx="28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Wychavon : The M5 Motorway - Lorry in the hard shoulder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>
                <a:latin typeface="+mn-lt"/>
                <a:hlinkClick r:id="rId5" tooltip="View profile"/>
              </a:rPr>
              <a:t>Lewis Clarke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2.0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896036" y="436510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stroke petrol diamond blade disc cutter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>
                <a:latin typeface="+mn-lt"/>
                <a:hlinkClick r:id="rId8"/>
              </a:rPr>
              <a:t>Ian Britton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BY-NC-ND 3.0</a:t>
            </a:r>
            <a:endParaRPr lang="en-US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187624" y="1412776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Χημικοί</a:t>
            </a:r>
            <a:r>
              <a:rPr lang="el-GR" sz="3600" b="0" dirty="0" smtClean="0"/>
              <a:t> </a:t>
            </a:r>
            <a:r>
              <a:rPr lang="el-GR" sz="3600" dirty="0" smtClean="0">
                <a:latin typeface="Calibri" pitchFamily="34" charset="0"/>
              </a:rPr>
              <a:t>Παράγοντες Κινδύνου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6192688" cy="648072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Χημικοί παράγοντες κινδύνου θεωρούνται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lvl="1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3528" y="5517232"/>
            <a:ext cx="8496944" cy="96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Οι εργαζόμενοι σε γραφείο εκτίθενται σε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χημικούς κινδύνους (διορθωτικά υγρά, μελάνι φωτοαντιγράφων, κάπνισμα….)</a:t>
            </a:r>
          </a:p>
        </p:txBody>
      </p:sp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683568" y="1484784"/>
            <a:ext cx="3303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Καπνός, 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Πτητικές ουσίες , 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Διαλυτικά, 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Μικροσωματίδια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Δηλητήρια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Φάρμακα</a:t>
            </a:r>
          </a:p>
          <a:p>
            <a:pPr marL="28575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Ε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ντομοκτόνα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κ.ά.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4788024" y="3356992"/>
            <a:ext cx="3816424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Κάπνισμα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</a:t>
            </a:r>
            <a:r>
              <a:rPr lang="el-GR" sz="2400" dirty="0" smtClean="0">
                <a:latin typeface="+mn-lt"/>
              </a:rPr>
              <a:t>Διάρκεια 3.17</a:t>
            </a:r>
            <a:r>
              <a:rPr lang="en-US" sz="2400" dirty="0" smtClean="0">
                <a:latin typeface="+mn-lt"/>
              </a:rPr>
              <a:t>)</a:t>
            </a:r>
            <a:endParaRPr lang="el-GR" sz="2000" dirty="0" smtClean="0">
              <a:latin typeface="+mn-lt"/>
            </a:endParaRPr>
          </a:p>
          <a:p>
            <a:pPr algn="ctr"/>
            <a:r>
              <a:rPr lang="en-US" sz="2400" dirty="0">
                <a:latin typeface="+mn-lt"/>
                <a:hlinkClick r:id="rId2"/>
              </a:rPr>
              <a:t>Napo in … lungs at </a:t>
            </a:r>
            <a:r>
              <a:rPr lang="en-US" sz="2400" dirty="0" smtClean="0">
                <a:latin typeface="+mn-lt"/>
                <a:hlinkClick r:id="rId2"/>
              </a:rPr>
              <a:t>work</a:t>
            </a:r>
            <a:endParaRPr lang="en-US" sz="2400" dirty="0">
              <a:latin typeface="+mn-lt"/>
            </a:endParaRPr>
          </a:p>
        </p:txBody>
      </p:sp>
      <p:pic>
        <p:nvPicPr>
          <p:cNvPr id="8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6561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444208" y="1340768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Γενικά στοιχεία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Με την εξέλιξη έχει αλλάξει ο τύπος της επαγγελματικής δραστηριότητας. Για παράδειγμα η παροχή υπηρεσιών κερδίζει έδαφος έναντι των αγροτικών επαγγελμάτων.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Μιλώντας γενικά, η εργασία έχει γίνει ελαφρύτερη αλλά χαρακτηρίζεται από:</a:t>
            </a:r>
          </a:p>
          <a:p>
            <a:pPr lvl="1"/>
            <a:r>
              <a:rPr lang="el-GR" dirty="0" smtClean="0"/>
              <a:t>επανάληψη κινήσεων και </a:t>
            </a:r>
          </a:p>
          <a:p>
            <a:pPr lvl="1"/>
            <a:r>
              <a:rPr lang="el-GR" dirty="0" smtClean="0"/>
              <a:t>έλλειψη ποικιλίας κινήσεων </a:t>
            </a:r>
          </a:p>
          <a:p>
            <a:pPr>
              <a:buNone/>
            </a:pPr>
            <a:r>
              <a:rPr lang="el-GR" dirty="0" smtClean="0"/>
              <a:t>    ώστε να εξισορροπείται ικανοποιητικά η μυϊκή λειτουργία.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Χημικοί Παράγοντες</a:t>
            </a:r>
            <a:r>
              <a:rPr lang="en-US" sz="3600" b="0" dirty="0" smtClean="0"/>
              <a:t> </a:t>
            </a:r>
            <a:r>
              <a:rPr lang="el-GR" sz="3600" b="0" dirty="0" smtClean="0"/>
              <a:t>/</a:t>
            </a:r>
            <a:r>
              <a:rPr lang="en-US" sz="3600" b="0" dirty="0" err="1" smtClean="0"/>
              <a:t>napofilms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6275040" cy="5184576"/>
          </a:xfrm>
        </p:spPr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dirty="0" smtClean="0"/>
              <a:t>Διάρκεια </a:t>
            </a:r>
            <a:r>
              <a:rPr lang="en-US" dirty="0" smtClean="0"/>
              <a:t>(</a:t>
            </a:r>
            <a:r>
              <a:rPr lang="el-GR" dirty="0" smtClean="0"/>
              <a:t>11.59</a:t>
            </a:r>
            <a:r>
              <a:rPr lang="en-US" dirty="0"/>
              <a:t>) </a:t>
            </a:r>
            <a:r>
              <a:rPr lang="en-US" dirty="0">
                <a:hlinkClick r:id="rId2"/>
              </a:rPr>
              <a:t>Scratch and Sniff - Chemical Risks at </a:t>
            </a:r>
            <a:r>
              <a:rPr lang="en-US" dirty="0" smtClean="0">
                <a:hlinkClick r:id="rId2"/>
              </a:rPr>
              <a:t>Work</a:t>
            </a:r>
            <a:endParaRPr lang="el-GR" dirty="0" smtClean="0"/>
          </a:p>
          <a:p>
            <a:pPr>
              <a:spcBef>
                <a:spcPts val="5400"/>
              </a:spcBef>
            </a:pPr>
            <a:r>
              <a:rPr lang="el-GR" dirty="0" smtClean="0"/>
              <a:t>Διάρκεια </a:t>
            </a:r>
            <a:r>
              <a:rPr lang="en-US" dirty="0" smtClean="0"/>
              <a:t>(</a:t>
            </a:r>
            <a:r>
              <a:rPr lang="el-GR" dirty="0" smtClean="0"/>
              <a:t>12.06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Napo in... Danger: chemicals</a:t>
            </a:r>
            <a:r>
              <a:rPr lang="en-US" dirty="0" smtClean="0">
                <a:hlinkClick r:id="rId3"/>
              </a:rPr>
              <a:t>!</a:t>
            </a:r>
            <a:endParaRPr lang="el-GR" dirty="0" smtClean="0"/>
          </a:p>
          <a:p>
            <a:pPr>
              <a:spcBef>
                <a:spcPts val="5400"/>
              </a:spcBef>
            </a:pPr>
            <a:r>
              <a:rPr lang="el-GR" dirty="0" smtClean="0"/>
              <a:t>Διάρκεια  </a:t>
            </a:r>
            <a:r>
              <a:rPr lang="en-US" dirty="0" smtClean="0"/>
              <a:t>(</a:t>
            </a:r>
            <a:r>
              <a:rPr lang="el-GR" dirty="0" smtClean="0"/>
              <a:t>6.15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>
                <a:hlinkClick r:id="rId4"/>
              </a:rPr>
              <a:t>Napo in... Protect your skin!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6" name="Picture 6" descr="http://cainclusion.org/camap/images/resources/video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420888"/>
            <a:ext cx="1523689" cy="11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ainclusion.org/camap/images/resources/video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01228"/>
            <a:ext cx="1523688" cy="10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523689" cy="11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Βιολογικοί</a:t>
            </a:r>
            <a:r>
              <a:rPr lang="en-US" sz="3600" dirty="0" smtClean="0"/>
              <a:t> </a:t>
            </a:r>
            <a:r>
              <a:rPr lang="el-GR" sz="3600" dirty="0" smtClean="0"/>
              <a:t>Παράγοντες Κινδύνου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556792"/>
            <a:ext cx="3347864" cy="4896544"/>
          </a:xfrm>
        </p:spPr>
        <p:txBody>
          <a:bodyPr>
            <a:normAutofit/>
          </a:bodyPr>
          <a:lstStyle/>
          <a:p>
            <a:pPr lvl="1"/>
            <a:r>
              <a:rPr lang="el-GR" dirty="0" smtClean="0">
                <a:latin typeface="Calibri" pitchFamily="34" charset="0"/>
              </a:rPr>
              <a:t>Βακτήρια,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Ιοί,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Μικρόβια,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Λοιμώξεις  (κλιματιστικά  μηχανήματα),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Ανθυγιεινές καταστάσεις,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Φυτά  και άλλα</a:t>
            </a:r>
            <a:r>
              <a:rPr lang="en-US" dirty="0" smtClean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07504" y="1052736"/>
            <a:ext cx="79060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Βιολογικοί  παράγοντες κινδύνου θεωρούνται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4" descr="File:FDA microbiologist working in a biosafety laboratory tests for high risk pathogens in fo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472608" cy="406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9912" y="5877272"/>
            <a:ext cx="4701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FDA microbiologist working in a biosafety laboratory tests for high risk pathogens in </a:t>
            </a:r>
            <a:r>
              <a:rPr lang="en-US" sz="1200" dirty="0" smtClean="0">
                <a:latin typeface="+mn-lt"/>
                <a:hlinkClick r:id="rId3"/>
              </a:rPr>
              <a:t>food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acopo Werther"/>
              </a:rPr>
              <a:t>Jacopo </a:t>
            </a:r>
            <a:r>
              <a:rPr lang="en-US" sz="1200" dirty="0" err="1">
                <a:latin typeface="+mn-lt"/>
                <a:hlinkClick r:id="rId4" tooltip="User:Jacopo Werther"/>
              </a:rPr>
              <a:t>Werther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964288" y="1174310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72008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   </a:t>
            </a:r>
            <a:r>
              <a:rPr lang="el-GR" sz="3600" dirty="0" smtClean="0">
                <a:latin typeface="Calibri" pitchFamily="34" charset="0"/>
              </a:rPr>
              <a:t>Φυσικοί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l-GR" sz="3600" dirty="0" smtClean="0">
                <a:latin typeface="Calibri" pitchFamily="34" charset="0"/>
              </a:rPr>
              <a:t>Παράγοντες Κινδύνου </a:t>
            </a:r>
            <a:r>
              <a:rPr lang="el-GR" sz="3000" b="0" dirty="0" smtClean="0">
                <a:latin typeface="Calibri" pitchFamily="34" charset="0"/>
              </a:rPr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3096344" cy="511256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l-GR" sz="3100" dirty="0" smtClean="0">
                <a:latin typeface="Calibri" pitchFamily="34" charset="0"/>
              </a:rPr>
              <a:t>Θόρυβος,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Φωτισμός, 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Ακτινοβολία, 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Αερισμός, 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Θερμότητα, 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Δόνηση, </a:t>
            </a:r>
          </a:p>
          <a:p>
            <a:pPr lvl="1"/>
            <a:r>
              <a:rPr lang="el-GR" sz="3100" dirty="0" smtClean="0">
                <a:latin typeface="Calibri" pitchFamily="34" charset="0"/>
              </a:rPr>
              <a:t>Μηχανήματα</a:t>
            </a:r>
          </a:p>
          <a:p>
            <a:pPr lvl="1">
              <a:buNone/>
            </a:pPr>
            <a:r>
              <a:rPr lang="el-GR" sz="3100" dirty="0" smtClean="0">
                <a:latin typeface="Calibri" pitchFamily="34" charset="0"/>
              </a:rPr>
              <a:t>(κακή συντήρηση</a:t>
            </a:r>
          </a:p>
          <a:p>
            <a:pPr lvl="1">
              <a:buNone/>
            </a:pPr>
            <a:r>
              <a:rPr lang="el-GR" sz="3100" dirty="0" smtClean="0">
                <a:latin typeface="Calibri" pitchFamily="34" charset="0"/>
              </a:rPr>
              <a:t> παλιά τεχνολογία)</a:t>
            </a:r>
            <a:r>
              <a:rPr lang="en-US" sz="3100" dirty="0" smtClean="0">
                <a:latin typeface="Calibri" pitchFamily="34" charset="0"/>
              </a:rPr>
              <a:t>,</a:t>
            </a:r>
            <a:endParaRPr lang="el-GR" sz="3100" dirty="0" smtClean="0">
              <a:latin typeface="Calibri" pitchFamily="34" charset="0"/>
            </a:endParaRPr>
          </a:p>
          <a:p>
            <a:pPr lvl="1"/>
            <a:r>
              <a:rPr lang="el-GR" sz="3100" dirty="0" smtClean="0">
                <a:latin typeface="Calibri" pitchFamily="34" charset="0"/>
              </a:rPr>
              <a:t>Σκόνη κ.ά.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3528" y="908720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Φυσικοί παράγοντες κινδύνου θεωρούνται:</a:t>
            </a:r>
          </a:p>
        </p:txBody>
      </p:sp>
      <p:pic>
        <p:nvPicPr>
          <p:cNvPr id="6" name="Picture 2" descr="Οδοποιίας, Εργάτης Κατασκευών, Teersäge, Ενημέρωση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369" y="1628800"/>
            <a:ext cx="5422111" cy="4464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3928" y="6165304"/>
            <a:ext cx="4701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>
                <a:latin typeface="+mn-lt"/>
                <a:hlinkClick r:id="rId4"/>
              </a:rPr>
              <a:t>οδοποιίας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stux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305449" y="1486757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720080"/>
          </a:xfrm>
        </p:spPr>
        <p:txBody>
          <a:bodyPr/>
          <a:lstStyle/>
          <a:p>
            <a:r>
              <a:rPr lang="el-GR" dirty="0">
                <a:latin typeface="Calibri" pitchFamily="34" charset="0"/>
              </a:rPr>
              <a:t> </a:t>
            </a:r>
            <a:r>
              <a:rPr lang="el-GR" sz="3600" dirty="0">
                <a:latin typeface="Calibri" pitchFamily="34" charset="0"/>
              </a:rPr>
              <a:t>Φυσικοί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l-GR" sz="3600" dirty="0">
                <a:latin typeface="Calibri" pitchFamily="34" charset="0"/>
              </a:rPr>
              <a:t>Παράγοντες Κινδύνου </a:t>
            </a:r>
            <a:r>
              <a:rPr lang="en-US" sz="3000" b="0" dirty="0" smtClean="0">
                <a:latin typeface="Calibri" pitchFamily="34" charset="0"/>
              </a:rPr>
              <a:t>2</a:t>
            </a:r>
            <a:r>
              <a:rPr lang="el-GR" sz="3000" b="0" dirty="0" smtClean="0">
                <a:latin typeface="Calibri" pitchFamily="34" charset="0"/>
              </a:rPr>
              <a:t>/2</a:t>
            </a:r>
            <a:endParaRPr lang="el-GR" sz="36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2" descr="Grin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96380"/>
            <a:ext cx="505502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Gr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7326"/>
            <a:ext cx="5270843" cy="2730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5148064" y="3872081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hse.gov.uk</a:t>
            </a:r>
            <a:endParaRPr lang="el-GR" sz="1200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1852" y="1052736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dirty="0" smtClean="0">
                <a:latin typeface="Calibri" pitchFamily="34" charset="0"/>
              </a:rPr>
              <a:t>Δραστηριότητες 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που επηρεάζονται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από θόρυβο, σκόνη, 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δόνηση, θερμότητα, 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κατάσταση μηχανημάτων, ακτινοβολία κ.ά.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116586" y="324433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Δόνηση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116586" y="324433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Δόνηση</a:t>
            </a:r>
            <a:endParaRPr lang="el-GR" dirty="0"/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6156176" y="4365104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Calibri" pitchFamily="34" charset="0"/>
              </a:rPr>
              <a:t>   Οργανωτικοί Παράγοντες Κινδύνου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4752528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Οργανωτικοί παράγοντες κινδύνου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θεωρούνται οι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καταστάσεις, που προκαλούν </a:t>
            </a:r>
            <a:r>
              <a:rPr lang="el-GR" b="1" dirty="0" smtClean="0">
                <a:latin typeface="Calibri" pitchFamily="34" charset="0"/>
              </a:rPr>
              <a:t>άγχος </a:t>
            </a:r>
            <a:r>
              <a:rPr lang="el-GR" dirty="0" smtClean="0">
                <a:latin typeface="Calibri" pitchFamily="34" charset="0"/>
              </a:rPr>
              <a:t>στους εργαζομένους  όπως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Πίεση για περισσότερη απόδοση,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Διακρίσεις μεταξύ των εργαζομένων,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Παρενοχλήσεις,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Κατώτερη αμοιβή,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Συναίσθημα πλήξης και απαξίωσης,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Κυλιόμενο ωράριο και άλλα.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372200" y="4365104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Άγχος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256584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Ο όρος </a:t>
            </a:r>
            <a:r>
              <a:rPr lang="el-GR" b="1" dirty="0" smtClean="0">
                <a:latin typeface="Calibri" pitchFamily="34" charset="0"/>
              </a:rPr>
              <a:t>άγχος </a:t>
            </a:r>
            <a:r>
              <a:rPr lang="el-GR" dirty="0" smtClean="0">
                <a:latin typeface="Calibri" pitchFamily="34" charset="0"/>
              </a:rPr>
              <a:t>χρησιμοποιείται για να χαρακτηρίσει την  κατάσταση, την οποία βιώνει το άτομο, και τις ψυχολογικές, νοητικές και </a:t>
            </a:r>
            <a:r>
              <a:rPr lang="el-GR" dirty="0" err="1" smtClean="0">
                <a:latin typeface="Calibri" pitchFamily="34" charset="0"/>
              </a:rPr>
              <a:t>συμπεριφορικές</a:t>
            </a:r>
            <a:r>
              <a:rPr lang="el-GR" dirty="0" smtClean="0">
                <a:latin typeface="Calibri" pitchFamily="34" charset="0"/>
              </a:rPr>
              <a:t> αλλαγές που συμβαίνουν λόγω της πίεσης που δέχεται. </a:t>
            </a:r>
          </a:p>
          <a:p>
            <a:r>
              <a:rPr lang="el-GR" dirty="0" smtClean="0">
                <a:latin typeface="Calibri" pitchFamily="34" charset="0"/>
              </a:rPr>
              <a:t>Το άγχος αποτελεί σοβαρό οργανωτικό παράγοντα κινδύνου για κάθε εργαζόμενο, καθώς αναφέρεται σε κάθε πιεστική απαίτηση, που ασκείται σε αυτόν.</a:t>
            </a:r>
          </a:p>
          <a:p>
            <a:r>
              <a:rPr lang="el-GR" dirty="0" smtClean="0">
                <a:latin typeface="Calibri" pitchFamily="34" charset="0"/>
              </a:rPr>
              <a:t>Το  άγχος σχετίζεται επίσης με την αδυναμία του ατόμου να ανταπεξέλθει σε απαιτήσεις, που υπερβαίνουν τις ικανότητές του.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Άγχος</a:t>
            </a:r>
            <a:r>
              <a:rPr lang="el-GR" dirty="0"/>
              <a:t> </a:t>
            </a:r>
            <a:r>
              <a:rPr lang="en-US" sz="3000" b="0" dirty="0" smtClean="0"/>
              <a:t>2</a:t>
            </a:r>
            <a:r>
              <a:rPr lang="el-GR" sz="3000" b="0" dirty="0" smtClean="0"/>
              <a:t>/4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75656" y="1340768"/>
            <a:ext cx="6048672" cy="165618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>
                <a:latin typeface="Calibri" pitchFamily="34" charset="0"/>
              </a:rPr>
              <a:t>Το όριο μετατροπής της πίεσης σε άγχος είναι διαφορετικό για κάθε άτομο, το αποτέλεσμα όμως είναι το ίδιο.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259632" y="355820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sz="2400" dirty="0" smtClean="0">
                <a:latin typeface="+mn-lt"/>
              </a:rPr>
              <a:t>Διάρκεια </a:t>
            </a:r>
            <a:r>
              <a:rPr lang="en-US" sz="2400" dirty="0" smtClean="0">
                <a:latin typeface="+mn-lt"/>
              </a:rPr>
              <a:t>(</a:t>
            </a:r>
            <a:r>
              <a:rPr lang="el-GR" sz="2400" dirty="0" smtClean="0">
                <a:latin typeface="+mn-lt"/>
              </a:rPr>
              <a:t>10.30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  <a:hlinkClick r:id="rId2"/>
              </a:rPr>
              <a:t>Napo in... When stress </a:t>
            </a:r>
            <a:r>
              <a:rPr lang="en-US" sz="2400" dirty="0" smtClean="0">
                <a:latin typeface="+mn-lt"/>
                <a:hlinkClick r:id="rId2"/>
              </a:rPr>
              <a:t>strikes</a:t>
            </a:r>
            <a:endParaRPr lang="el-GR" sz="2400" dirty="0" smtClean="0">
              <a:latin typeface="+mn-lt"/>
            </a:endParaRPr>
          </a:p>
        </p:txBody>
      </p:sp>
      <p:pic>
        <p:nvPicPr>
          <p:cNvPr id="6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Άγχος</a:t>
            </a:r>
            <a:r>
              <a:rPr lang="el-GR" dirty="0"/>
              <a:t> </a:t>
            </a:r>
            <a:r>
              <a:rPr lang="en-US" sz="3000" b="0" dirty="0" smtClean="0"/>
              <a:t>3</a:t>
            </a:r>
            <a:r>
              <a:rPr lang="el-GR" sz="3000" b="0" dirty="0" smtClean="0"/>
              <a:t>/4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latin typeface="Calibri" pitchFamily="34" charset="0"/>
              </a:rPr>
              <a:t>Το άγχος δεν είναι πάθηση  </a:t>
            </a:r>
            <a:r>
              <a:rPr lang="el-GR" dirty="0" smtClean="0">
                <a:latin typeface="Calibri" pitchFamily="34" charset="0"/>
              </a:rPr>
              <a:t>αλλά:</a:t>
            </a:r>
            <a:endParaRPr lang="el-GR" dirty="0" smtClean="0"/>
          </a:p>
          <a:p>
            <a:pPr lvl="1"/>
            <a:r>
              <a:rPr lang="el-GR" dirty="0" smtClean="0"/>
              <a:t>Οι καταστάσεις άγχους, όταν έχουν μεγάλη </a:t>
            </a:r>
            <a:r>
              <a:rPr lang="el-GR" b="1" dirty="0" smtClean="0"/>
              <a:t>ένταση</a:t>
            </a:r>
            <a:r>
              <a:rPr lang="el-GR" dirty="0" smtClean="0"/>
              <a:t> και</a:t>
            </a:r>
            <a:r>
              <a:rPr lang="en-US" dirty="0"/>
              <a:t> </a:t>
            </a:r>
            <a:r>
              <a:rPr lang="el-GR" b="1" dirty="0" smtClean="0"/>
              <a:t>διάρκεια, </a:t>
            </a:r>
            <a:r>
              <a:rPr lang="el-GR" dirty="0" smtClean="0"/>
              <a:t>είναι δυνατόν να προκαλέσουν νοητική και</a:t>
            </a:r>
            <a:r>
              <a:rPr lang="en-US" dirty="0" smtClean="0"/>
              <a:t> </a:t>
            </a:r>
            <a:r>
              <a:rPr lang="el-GR" dirty="0" smtClean="0"/>
              <a:t>φυσική</a:t>
            </a:r>
            <a:r>
              <a:rPr lang="en-US" dirty="0" smtClean="0"/>
              <a:t> </a:t>
            </a:r>
            <a:r>
              <a:rPr lang="el-GR" dirty="0" smtClean="0"/>
              <a:t>ασθένεια.</a:t>
            </a:r>
          </a:p>
          <a:p>
            <a:pPr lvl="1"/>
            <a:r>
              <a:rPr lang="el-GR" dirty="0" smtClean="0"/>
              <a:t>Το άγχος  οδηγεί σε συχνές απουσίες από την εργασία.</a:t>
            </a:r>
          </a:p>
          <a:p>
            <a:r>
              <a:rPr lang="el-GR" b="1" dirty="0" smtClean="0"/>
              <a:t>Άγχος</a:t>
            </a:r>
            <a:r>
              <a:rPr lang="el-GR" dirty="0" smtClean="0"/>
              <a:t>  είναι δυνατόν να συμβεί επίσης εάν δεν απαιτείται από τον εργαζόμενο κάποια δραστηριότητα και δημιουργική ενασχόληση, οπότε αισθάνεται ‘άχρηστος’ και πλήττει.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Άγχος - Φόρτιση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r>
              <a:rPr lang="el-GR" dirty="0" smtClean="0"/>
              <a:t>Για την διαχείριση του </a:t>
            </a:r>
            <a:r>
              <a:rPr lang="el-GR" b="1" dirty="0" smtClean="0"/>
              <a:t>άγχους </a:t>
            </a:r>
            <a:r>
              <a:rPr lang="el-GR" dirty="0" smtClean="0"/>
              <a:t>είναι απαραίτητη:</a:t>
            </a:r>
          </a:p>
          <a:p>
            <a:pPr lvl="1"/>
            <a:r>
              <a:rPr lang="el-GR" dirty="0" smtClean="0"/>
              <a:t> η</a:t>
            </a:r>
            <a:r>
              <a:rPr lang="en-US" dirty="0" smtClean="0"/>
              <a:t> </a:t>
            </a:r>
            <a:r>
              <a:rPr lang="el-GR" dirty="0" smtClean="0"/>
              <a:t>ιεράρχηση  των υποχρεώσεων, επαγγελματικών και</a:t>
            </a:r>
            <a:r>
              <a:rPr lang="en-US" dirty="0" smtClean="0"/>
              <a:t> </a:t>
            </a:r>
            <a:r>
              <a:rPr lang="el-GR" dirty="0" smtClean="0"/>
              <a:t>άλλων, σε συνδυασμό  με </a:t>
            </a:r>
          </a:p>
          <a:p>
            <a:pPr lvl="1"/>
            <a:r>
              <a:rPr lang="el-GR" dirty="0" smtClean="0"/>
              <a:t>συνεργασία με τα άτομα του</a:t>
            </a:r>
            <a:r>
              <a:rPr lang="en-US" dirty="0" smtClean="0"/>
              <a:t> </a:t>
            </a:r>
            <a:r>
              <a:rPr lang="el-GR" dirty="0" smtClean="0"/>
              <a:t>επαγγελματικού και του οικογενειακού περιβάλλοντος.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αλληλεπίδραση φυσικών και ψυχολογικών παραγόντων </a:t>
            </a:r>
            <a:r>
              <a:rPr lang="el-GR" dirty="0" smtClean="0"/>
              <a:t>είναι πολύπλοκη και είναι απαραίτητο                                        να λαμβάνεται πάντοτε υπόψη.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516216" y="4365104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/>
          <a:lstStyle/>
          <a:p>
            <a:r>
              <a:rPr lang="el-GR" dirty="0" smtClean="0"/>
              <a:t>Προσωπικοί  Παράγοντες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35702"/>
            <a:ext cx="3744416" cy="45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Ατομικοί – προσωπικοί – παράγοντες και καταστάσεις  που σχετίζονται με την κοινωνική</a:t>
            </a:r>
            <a:r>
              <a:rPr lang="el-GR" dirty="0"/>
              <a:t> </a:t>
            </a:r>
            <a:r>
              <a:rPr lang="el-GR" dirty="0" smtClean="0"/>
              <a:t>πραγματικότητα</a:t>
            </a:r>
            <a:r>
              <a:rPr lang="el-GR" dirty="0"/>
              <a:t> </a:t>
            </a:r>
            <a:r>
              <a:rPr lang="el-GR" dirty="0" smtClean="0"/>
              <a:t>του εργαζόμενου διαμορφώνουν</a:t>
            </a:r>
            <a:r>
              <a:rPr lang="el-GR" dirty="0"/>
              <a:t> </a:t>
            </a:r>
            <a:r>
              <a:rPr lang="el-GR" dirty="0" smtClean="0"/>
              <a:t>επιβαρυντικές</a:t>
            </a:r>
            <a:r>
              <a:rPr lang="el-GR" dirty="0"/>
              <a:t> </a:t>
            </a:r>
            <a:r>
              <a:rPr lang="el-GR" dirty="0" smtClean="0"/>
              <a:t>συνθήκες. </a:t>
            </a:r>
          </a:p>
          <a:p>
            <a:pPr marL="0" indent="0"/>
            <a:endParaRPr lang="el-GR" dirty="0"/>
          </a:p>
        </p:txBody>
      </p:sp>
      <p:pic>
        <p:nvPicPr>
          <p:cNvPr id="6" name="Picture 6" descr="Manual handling activi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398336" cy="442077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331008" y="6015041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ergonomics4schools.com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Επιδημιολογικά στοιχεία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alibri" pitchFamily="34" charset="0"/>
              </a:rPr>
              <a:t>Σε έρευνες που έγιναν την τελευταία δεκαετία αποδείχθηκε ότι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Η συντριπτική πλειοψηφία όσων αναφέρουν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 περιγράφουν  την εργασία τους ως βαριά, μονότονη, με  επίπονες στάσεις και διαχείριση βάρους.</a:t>
            </a:r>
          </a:p>
          <a:p>
            <a:r>
              <a:rPr lang="el-GR" dirty="0" smtClean="0"/>
              <a:t>Επηρεάζονται όλες οι επαγγελματικές δραστηριότητες. </a:t>
            </a:r>
          </a:p>
          <a:p>
            <a:r>
              <a:rPr lang="el-GR" dirty="0" smtClean="0">
                <a:latin typeface="Calibri" pitchFamily="34" charset="0"/>
              </a:rPr>
              <a:t>Οι περισσότεροι από όσους αναφέρουν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 εργάζονται με κυλιόμενο ωράριο.</a:t>
            </a:r>
            <a:endParaRPr lang="en-US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2267744" cy="792088"/>
          </a:xfrm>
        </p:spPr>
        <p:txBody>
          <a:bodyPr>
            <a:normAutofit/>
          </a:bodyPr>
          <a:lstStyle/>
          <a:p>
            <a:r>
              <a:rPr lang="el-GR" sz="3600" dirty="0"/>
              <a:t>Άγχος</a:t>
            </a:r>
            <a:r>
              <a:rPr lang="el-GR" dirty="0"/>
              <a:t> </a:t>
            </a:r>
            <a:r>
              <a:rPr lang="en-US" sz="3000" b="0" dirty="0" smtClean="0"/>
              <a:t>4</a:t>
            </a:r>
            <a:r>
              <a:rPr lang="el-GR" sz="3000" b="0" dirty="0" smtClean="0"/>
              <a:t>/4</a:t>
            </a:r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" name="Picture 2" descr="Office hazar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9" t="2425" r="2469" b="2980"/>
          <a:stretch>
            <a:fillRect/>
          </a:stretch>
        </p:blipFill>
        <p:spPr bwMode="auto">
          <a:xfrm>
            <a:off x="2987824" y="404664"/>
            <a:ext cx="5873007" cy="59492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3707904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Calibri"/>
                <a:hlinkClick r:id="rId4"/>
              </a:rPr>
              <a:t>© </a:t>
            </a:r>
            <a:r>
              <a:rPr lang="en-US" sz="1200" dirty="0" smtClean="0">
                <a:latin typeface="+mn-lt"/>
                <a:hlinkClick r:id="rId4"/>
              </a:rPr>
              <a:t>clewett.net.au</a:t>
            </a:r>
            <a:endParaRPr lang="el-GR" sz="1200" dirty="0">
              <a:latin typeface="+mn-lt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5880" y="2204864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Η φόρτιση</a:t>
            </a:r>
            <a:endParaRPr lang="en-US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είναι φυσική και ψυχολογική.</a:t>
            </a:r>
            <a:endParaRPr lang="el-GR" sz="2400" dirty="0" smtClean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44724" y="4509120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3600" dirty="0" smtClean="0"/>
              <a:t>Φυσικοί και Οργανωτικοί Παράγοντες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 Οι </a:t>
            </a:r>
            <a:r>
              <a:rPr lang="el-GR" b="1" dirty="0" smtClean="0"/>
              <a:t>Φυσικοί</a:t>
            </a:r>
            <a:r>
              <a:rPr lang="el-GR" dirty="0" smtClean="0"/>
              <a:t> (ή </a:t>
            </a:r>
            <a:r>
              <a:rPr lang="el-GR" dirty="0" err="1" smtClean="0"/>
              <a:t>βιο</a:t>
            </a:r>
            <a:r>
              <a:rPr lang="el-GR" dirty="0" smtClean="0"/>
              <a:t>-μηχανικοί) και οι </a:t>
            </a:r>
            <a:r>
              <a:rPr lang="el-GR" b="1" dirty="0" smtClean="0"/>
              <a:t>Οργανωτικοί</a:t>
            </a:r>
            <a:r>
              <a:rPr lang="el-GR" dirty="0" smtClean="0"/>
              <a:t> (ή ψυχοκοινωνικοί) παράγοντες κινδύνου</a:t>
            </a:r>
            <a:r>
              <a:rPr lang="en-US" dirty="0" smtClean="0"/>
              <a:t> </a:t>
            </a:r>
            <a:r>
              <a:rPr lang="el-GR" dirty="0" smtClean="0"/>
              <a:t>στην εργασία σχετίζονται με τις </a:t>
            </a:r>
            <a:r>
              <a:rPr lang="el-GR" b="1" dirty="0" err="1" smtClean="0"/>
              <a:t>μυοσκελετικές</a:t>
            </a:r>
            <a:r>
              <a:rPr lang="el-GR" b="1" dirty="0" smtClean="0"/>
              <a:t> παθήσεις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φυσική φόρτιση</a:t>
            </a:r>
            <a:r>
              <a:rPr lang="el-GR" dirty="0" smtClean="0"/>
              <a:t>, εξαρτώμενη από ‘</a:t>
            </a:r>
            <a:r>
              <a:rPr lang="el-GR" dirty="0" err="1" smtClean="0"/>
              <a:t>βιο</a:t>
            </a:r>
            <a:r>
              <a:rPr lang="el-GR" dirty="0" smtClean="0"/>
              <a:t>-μηχανικούς</a:t>
            </a:r>
            <a:r>
              <a:rPr lang="en-US" dirty="0" smtClean="0"/>
              <a:t> </a:t>
            </a:r>
            <a:r>
              <a:rPr lang="el-GR" dirty="0" smtClean="0"/>
              <a:t>παράγοντες’, επηρεάζει τον τρόπο με τον οποίο οι φορτίσεις διαχέονται στο υπόλοιπο  σώμα.</a:t>
            </a:r>
          </a:p>
          <a:p>
            <a:r>
              <a:rPr lang="el-GR" dirty="0" smtClean="0"/>
              <a:t>Οι </a:t>
            </a:r>
            <a:r>
              <a:rPr lang="el-GR" b="1" dirty="0" smtClean="0"/>
              <a:t>ψυχολογικοί παράγοντες </a:t>
            </a:r>
            <a:r>
              <a:rPr lang="el-GR" dirty="0" smtClean="0"/>
              <a:t>επηρεάζουν τον τρόπο με τον οποίο εκφράζονται στο σώμα οι συνέπειες των φυσικών επιβαρύνσεων.</a:t>
            </a:r>
            <a:r>
              <a:rPr lang="el-GR" altLang="el-GR" dirty="0" smtClean="0">
                <a:latin typeface="Calibri" pitchFamily="34" charset="0"/>
              </a:rPr>
              <a:t> </a:t>
            </a:r>
          </a:p>
          <a:p>
            <a:r>
              <a:rPr lang="el-GR" dirty="0" smtClean="0">
                <a:latin typeface="Calibri" pitchFamily="34" charset="0"/>
              </a:rPr>
              <a:t>Η </a:t>
            </a:r>
            <a:r>
              <a:rPr lang="el-GR" b="1" dirty="0" smtClean="0">
                <a:latin typeface="Calibri" pitchFamily="34" charset="0"/>
              </a:rPr>
              <a:t>φύση </a:t>
            </a:r>
            <a:r>
              <a:rPr lang="el-GR" dirty="0" smtClean="0">
                <a:latin typeface="Calibri" pitchFamily="34" charset="0"/>
              </a:rPr>
              <a:t>και η </a:t>
            </a:r>
            <a:r>
              <a:rPr lang="el-GR" b="1" dirty="0" smtClean="0">
                <a:latin typeface="Calibri" pitchFamily="34" charset="0"/>
              </a:rPr>
              <a:t>περιοχή της φόρτισης </a:t>
            </a:r>
            <a:r>
              <a:rPr lang="el-GR" dirty="0" smtClean="0">
                <a:latin typeface="Calibri" pitchFamily="34" charset="0"/>
              </a:rPr>
              <a:t>θα καθορίσει τους εμπλεκόμενους ιστούς και τον τύπο  του προβλήματος.</a:t>
            </a:r>
          </a:p>
          <a:p>
            <a:pPr>
              <a:buNone/>
            </a:pPr>
            <a:endParaRPr lang="el-GR" altLang="el-GR" dirty="0" smtClean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Φυσική Φόρτιση </a:t>
            </a:r>
            <a:r>
              <a:rPr lang="el-GR" sz="3000" b="0" dirty="0" smtClean="0"/>
              <a:t>1/4</a:t>
            </a:r>
            <a:r>
              <a:rPr lang="en-US" sz="3600" b="0" dirty="0" smtClean="0"/>
              <a:t>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φυσικές απαιτήσεις </a:t>
            </a:r>
            <a:r>
              <a:rPr lang="el-GR" dirty="0" smtClean="0"/>
              <a:t>κατά την άσκηση της επαγγελματικής δραστηριότητας </a:t>
            </a:r>
            <a:r>
              <a:rPr lang="el-GR" b="1" dirty="0" smtClean="0"/>
              <a:t>μέσα στον χρόνο </a:t>
            </a:r>
            <a:r>
              <a:rPr lang="el-GR" dirty="0" smtClean="0"/>
              <a:t>μπορεί να οδηγήσουν σε κόπωση, δυσφορία και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προβλήματα. 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εκφράζουν το αποτέλεσμα των εξωτερικών δυνάμεων, που ασκούνται στο σώμα και είναι μεγαλύτερες από αυτές, που μπορεί να αντέξει.</a:t>
            </a:r>
            <a:endParaRPr lang="en-US" dirty="0" smtClean="0"/>
          </a:p>
          <a:p>
            <a:r>
              <a:rPr lang="el-GR" dirty="0" smtClean="0"/>
              <a:t>Είναι αποδεδειγμένη η σχέση τους με τις συνθήκες εργασίας, όμως ο μηχανισμός δεν είναι ξεκάθαρος.</a:t>
            </a:r>
            <a:endParaRPr 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444208" y="4437112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Φυσική Φόρτιση </a:t>
            </a:r>
            <a:r>
              <a:rPr lang="el-GR" sz="3000" b="0" dirty="0" smtClean="0"/>
              <a:t>2/4</a:t>
            </a:r>
            <a:r>
              <a:rPr lang="en-US" sz="3600" b="0" dirty="0" smtClean="0"/>
              <a:t>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Η φυσική φόρτιση στο </a:t>
            </a:r>
            <a:r>
              <a:rPr lang="el-GR" dirty="0" err="1" smtClean="0"/>
              <a:t>μυοσκελετικό</a:t>
            </a:r>
            <a:r>
              <a:rPr lang="el-GR" dirty="0" smtClean="0"/>
              <a:t> σύστημα ασκείται με</a:t>
            </a:r>
            <a:r>
              <a:rPr lang="en-US" dirty="0" smtClean="0"/>
              <a:t> </a:t>
            </a:r>
            <a:r>
              <a:rPr lang="el-GR" dirty="0" smtClean="0"/>
              <a:t>διαφορετικούς τρόπους και εξαρτάται από την </a:t>
            </a:r>
            <a:r>
              <a:rPr lang="el-GR" b="1" dirty="0" smtClean="0"/>
              <a:t>υγεία</a:t>
            </a:r>
            <a:r>
              <a:rPr lang="el-GR" dirty="0" smtClean="0"/>
              <a:t> και την</a:t>
            </a:r>
            <a:r>
              <a:rPr lang="en-US" dirty="0" smtClean="0"/>
              <a:t> </a:t>
            </a:r>
            <a:r>
              <a:rPr lang="el-GR" b="1" dirty="0" smtClean="0"/>
              <a:t>ελαστικότητα</a:t>
            </a:r>
            <a:r>
              <a:rPr lang="el-GR" dirty="0" smtClean="0"/>
              <a:t> των ιστών. </a:t>
            </a:r>
          </a:p>
          <a:p>
            <a:r>
              <a:rPr lang="el-GR" dirty="0" smtClean="0"/>
              <a:t>Την κατάσταση των ιστών επηρεάζουν πολλοί παράγοντες: </a:t>
            </a:r>
          </a:p>
          <a:p>
            <a:pPr lvl="1"/>
            <a:r>
              <a:rPr lang="el-GR" dirty="0" smtClean="0"/>
              <a:t>Η  ηλικία, </a:t>
            </a:r>
          </a:p>
          <a:p>
            <a:pPr lvl="1"/>
            <a:r>
              <a:rPr lang="el-GR" dirty="0" smtClean="0"/>
              <a:t>Αυξημένες τάσεις, </a:t>
            </a:r>
          </a:p>
          <a:p>
            <a:pPr lvl="1"/>
            <a:r>
              <a:rPr lang="el-GR" dirty="0" smtClean="0"/>
              <a:t>Προηγούμενοι τραυματισμοί ,</a:t>
            </a:r>
          </a:p>
          <a:p>
            <a:pPr lvl="1"/>
            <a:r>
              <a:rPr lang="el-GR" dirty="0" smtClean="0"/>
              <a:t>Εκφύλιση,</a:t>
            </a:r>
          </a:p>
          <a:p>
            <a:pPr lvl="1"/>
            <a:r>
              <a:rPr lang="el-GR" dirty="0" smtClean="0"/>
              <a:t>Κληρονομικές ανωμαλίες,</a:t>
            </a:r>
          </a:p>
          <a:p>
            <a:pPr lvl="1"/>
            <a:r>
              <a:rPr lang="el-GR" dirty="0" smtClean="0"/>
              <a:t>Επίκτητες ανωμαλίες.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516216" y="4365104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Φυσική Φόρτιση </a:t>
            </a:r>
            <a:r>
              <a:rPr lang="el-GR" sz="3000" b="0" dirty="0" smtClean="0"/>
              <a:t>3/4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 αφορούν σε  </a:t>
            </a:r>
            <a:r>
              <a:rPr lang="el-GR" altLang="el-GR" dirty="0" smtClean="0"/>
              <a:t>συσταλτές και μη συσταλτές κατασκευές:</a:t>
            </a:r>
          </a:p>
          <a:p>
            <a:pPr lvl="1"/>
            <a:r>
              <a:rPr lang="el-GR" dirty="0" smtClean="0"/>
              <a:t>μύες, τένοντες, </a:t>
            </a:r>
          </a:p>
          <a:p>
            <a:pPr lvl="1"/>
            <a:r>
              <a:rPr lang="el-GR" dirty="0" smtClean="0"/>
              <a:t>συνδέσμους, αρθρώσεις, </a:t>
            </a:r>
          </a:p>
          <a:p>
            <a:pPr lvl="1"/>
            <a:r>
              <a:rPr lang="el-GR" dirty="0" smtClean="0"/>
              <a:t>μεσοσπονδύλιους δίσκους, νεύρα. </a:t>
            </a:r>
          </a:p>
          <a:p>
            <a:r>
              <a:rPr lang="el-GR" dirty="0" smtClean="0">
                <a:latin typeface="Calibri" pitchFamily="34" charset="0"/>
              </a:rPr>
              <a:t>Οι εργαζόμενοι με 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 έχουν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μικρότερη κινητικότητα στις αρθρώσεις, </a:t>
            </a:r>
            <a:endParaRPr lang="en-US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ελάττωση της μυϊκής δύναμης, και </a:t>
            </a:r>
            <a:endParaRPr lang="en-US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αδυναμία να διεκπεραιώσουν όλες τις δραστηριότητές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τους καθημερινά.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04248" y="1772816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Φυσική Φόρτιση </a:t>
            </a:r>
            <a:r>
              <a:rPr lang="el-GR" sz="3000" b="0" dirty="0" smtClean="0"/>
              <a:t>4/4</a:t>
            </a:r>
            <a:r>
              <a:rPr lang="en-US" sz="3600" b="0" dirty="0" smtClean="0"/>
              <a:t>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>
            <a:normAutofit/>
          </a:bodyPr>
          <a:lstStyle/>
          <a:p>
            <a:r>
              <a:rPr lang="el-GR" dirty="0" smtClean="0"/>
              <a:t>Στους παράγοντες κινδύνου εντάσσονται οι καταστάσεις που είναι δυνατόν να προκαλέσουν </a:t>
            </a:r>
            <a:r>
              <a:rPr lang="el-GR" b="1" dirty="0" smtClean="0"/>
              <a:t>μικροτραυματισμούς και  φθορά . </a:t>
            </a:r>
          </a:p>
          <a:p>
            <a:pPr lvl="0">
              <a:defRPr/>
            </a:pPr>
            <a:r>
              <a:rPr lang="el-GR" dirty="0" smtClean="0"/>
              <a:t>Μεγάλη ένταση και μεγάλης διάρκειας έκθεση στους παράγοντες κινδύνου αυξάνει την πιθανότητα εμφάνισης </a:t>
            </a:r>
            <a:r>
              <a:rPr lang="el-GR" dirty="0" err="1" smtClean="0"/>
              <a:t>μυοσκελετικού</a:t>
            </a:r>
            <a:r>
              <a:rPr lang="el-GR" dirty="0" smtClean="0"/>
              <a:t> προβλήματος.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588224" y="4011232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0506" y="4005064"/>
            <a:ext cx="5976664" cy="216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μυοσκελετικά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προβλήματα είναι δυνατόν να εμφανιστούν ακόμη και εάν η έκθεση στον κίνδυνο είναι περιστασιακή π.χ. για το 25%  της δραστηριότητας ημερησίως  (ή και ακόμη λιγότερο)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Έκθεση στον Κίνδυνο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5" name="Picture 4" descr="http://www.safetyservicescompany.com/wp-content/uploads/2012/11/Power-Zon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59252" cy="549270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331640" y="654412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safetyservicescompany.com</a:t>
            </a:r>
            <a:endParaRPr lang="el-GR" sz="1200" dirty="0">
              <a:latin typeface="+mn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377690" y="112474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Το </a:t>
            </a:r>
            <a:r>
              <a:rPr lang="el-GR" sz="2400" dirty="0" err="1" smtClean="0">
                <a:latin typeface="+mn-lt"/>
              </a:rPr>
              <a:t>διαχειρίσιμο</a:t>
            </a:r>
            <a:r>
              <a:rPr lang="el-GR" sz="2400" dirty="0" smtClean="0">
                <a:latin typeface="+mn-lt"/>
              </a:rPr>
              <a:t>  βάρος: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με  μία έως δύο επαναλήψεις  ανά λεπτό της ώρας πρέπει να μειωθεί κατά 30%,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για πέντε ή οκτώ επαναλήψεις   κατά 50%,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για δώδεκα επαναλήψεις το λεπτό πρέπει να μειωθεί κατά 80%.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Σημειώνεται ότι δεν πρέπει να καταλήγει ο εργαζόμενος στην κόπωση.</a:t>
            </a:r>
          </a:p>
          <a:p>
            <a:pPr marL="342900" indent="-342900"/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Εργονομικά  Ζητήματα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/>
          </a:bodyPr>
          <a:lstStyle/>
          <a:p>
            <a:pPr defTabSz="912813"/>
            <a:r>
              <a:rPr lang="el-GR" altLang="el-GR" dirty="0" smtClean="0"/>
              <a:t>Η προαγωγή της υγείας του </a:t>
            </a:r>
            <a:r>
              <a:rPr lang="el-GR" altLang="el-GR" dirty="0" err="1" smtClean="0"/>
              <a:t>μυοσκελετικού</a:t>
            </a:r>
            <a:r>
              <a:rPr lang="el-GR" altLang="el-GR" dirty="0" smtClean="0"/>
              <a:t> συστήματος και η</a:t>
            </a:r>
          </a:p>
          <a:p>
            <a:pPr defTabSz="912813">
              <a:buNone/>
            </a:pPr>
            <a:r>
              <a:rPr lang="el-GR" altLang="el-GR" dirty="0" smtClean="0"/>
              <a:t>     πρόληψη των  προβλημάτων από την εργασία αποτελεί</a:t>
            </a:r>
          </a:p>
          <a:p>
            <a:pPr defTabSz="912813">
              <a:buNone/>
            </a:pPr>
            <a:r>
              <a:rPr lang="el-GR" altLang="el-GR" dirty="0" smtClean="0"/>
              <a:t>     μέγιστο  στόχο.</a:t>
            </a:r>
            <a:endParaRPr lang="el-GR" dirty="0" smtClean="0"/>
          </a:p>
          <a:p>
            <a:r>
              <a:rPr lang="el-GR" dirty="0" smtClean="0">
                <a:latin typeface="Calibri" pitchFamily="34" charset="0"/>
              </a:rPr>
              <a:t>Η  ανάπτυξη  των </a:t>
            </a:r>
            <a:r>
              <a:rPr lang="el-GR" dirty="0" err="1" smtClean="0">
                <a:latin typeface="Calibri" pitchFamily="34" charset="0"/>
              </a:rPr>
              <a:t>μυοσκελετικών</a:t>
            </a:r>
            <a:r>
              <a:rPr lang="el-GR" dirty="0" smtClean="0">
                <a:latin typeface="Calibri" pitchFamily="34" charset="0"/>
              </a:rPr>
              <a:t>  προβλημάτων συνοδεύεται  από: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πτωχό  εργονομικό σχεδιασμό,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ανεπαρκή ενδιάμεσα  διαλείμματα,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έλλειψη εναλλαγής δραστηριότητας.</a:t>
            </a:r>
            <a:endParaRPr lang="el-GR" b="1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588224" y="3861048"/>
            <a:ext cx="209857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Χημικοί,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Βιολογικοί,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Φυσικοί,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Οργανωτικοί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Παράγοντες Επιβάρυνσης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l-GR" dirty="0" smtClean="0"/>
              <a:t>Επιβαρυντικοί παράγοντες  για 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</a:t>
            </a:r>
            <a:r>
              <a:rPr lang="en-US" dirty="0" smtClean="0"/>
              <a:t> </a:t>
            </a:r>
            <a:r>
              <a:rPr lang="el-GR" dirty="0" smtClean="0"/>
              <a:t>σε  σχέση με την εργασία θεωρούνται: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b="1" dirty="0" smtClean="0"/>
              <a:t>Επαναλαμβανόμενες δραστηριότητες:  </a:t>
            </a:r>
            <a:r>
              <a:rPr lang="el-GR" dirty="0" smtClean="0"/>
              <a:t>δυναμικές δραστηριότητες, κινήσεις με διάρκεια.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b="1" dirty="0" smtClean="0"/>
              <a:t>Θέσεις επιβάρυνσης: </a:t>
            </a:r>
            <a:r>
              <a:rPr lang="el-GR" dirty="0" smtClean="0"/>
              <a:t>παραμονή για μεγάλη διάρκεια σε</a:t>
            </a:r>
            <a:r>
              <a:rPr lang="en-US" dirty="0" smtClean="0"/>
              <a:t> </a:t>
            </a:r>
            <a:r>
              <a:rPr lang="el-GR" dirty="0" smtClean="0"/>
              <a:t>συγκεκριμένη θέση, στάσεις που δεν  είναι ανατομικές ουδέτερες- μέσες. 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b="1" dirty="0" smtClean="0"/>
              <a:t>Διαρκής στατική φόρτιση</a:t>
            </a:r>
            <a:r>
              <a:rPr lang="el-GR" dirty="0" smtClean="0"/>
              <a:t>, εντοπισμένες μηχανικές φορτίσεις, άμεση πίεση.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b="1" dirty="0" smtClean="0"/>
              <a:t>Διαχείριση βάρους.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l-GR" b="1" dirty="0" smtClean="0"/>
              <a:t>Εξωτερικές δυνάμεις:</a:t>
            </a:r>
            <a:r>
              <a:rPr lang="el-GR" dirty="0" smtClean="0"/>
              <a:t> συμπιεστικές, δόνηση, κραδασμοί.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Θέσεις Επιβάρυνσης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Άβολες θέσεις προκαλούν επιβαρύνσεις εφόσον μέσα στην ημέρα υιοθετούνται για διάρκεια μεγαλύτερη των δύο ωρών. Τέτοιες δραστηριότητες  είναι:</a:t>
            </a:r>
          </a:p>
          <a:p>
            <a:pPr lvl="1"/>
            <a:r>
              <a:rPr lang="el-GR" dirty="0" smtClean="0"/>
              <a:t>Τα χέρια υψηλότερα από το κεφάλι,</a:t>
            </a:r>
          </a:p>
          <a:p>
            <a:pPr lvl="1"/>
            <a:r>
              <a:rPr lang="el-GR" dirty="0" smtClean="0"/>
              <a:t>Οι αγκώνες υψηλότερα από τους ώμους,</a:t>
            </a:r>
          </a:p>
          <a:p>
            <a:pPr lvl="1"/>
            <a:r>
              <a:rPr lang="el-GR" dirty="0" smtClean="0"/>
              <a:t>Κάμψη στον κορμό μεγαλύτερη από 30 μοίρες,</a:t>
            </a:r>
          </a:p>
          <a:p>
            <a:pPr lvl="1"/>
            <a:r>
              <a:rPr lang="el-GR" dirty="0" smtClean="0"/>
              <a:t>Κάμψη της αυχενικής μοίρας  μεγαλύτερη από 30 μοίρες,</a:t>
            </a:r>
          </a:p>
          <a:p>
            <a:pPr lvl="1"/>
            <a:r>
              <a:rPr lang="el-GR" dirty="0" smtClean="0"/>
              <a:t>Βαθύ κάθισμα,</a:t>
            </a:r>
          </a:p>
          <a:p>
            <a:pPr lvl="1"/>
            <a:r>
              <a:rPr lang="el-GR" dirty="0" smtClean="0"/>
              <a:t>Γονάτισμα.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Επιβάρυνση Νέων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89040" y="1052736"/>
            <a:ext cx="5447456" cy="5616624"/>
          </a:xfrm>
        </p:spPr>
        <p:txBody>
          <a:bodyPr>
            <a:normAutofit/>
          </a:bodyPr>
          <a:lstStyle/>
          <a:p>
            <a:r>
              <a:rPr lang="el-GR" sz="2300" dirty="0" smtClean="0">
                <a:latin typeface="Calibri" pitchFamily="34" charset="0"/>
              </a:rPr>
              <a:t>Τα νεαρά άτομα απουσιάζουν 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el-GR" sz="2300" dirty="0" smtClean="0">
                <a:latin typeface="Calibri" pitchFamily="34" charset="0"/>
              </a:rPr>
              <a:t>επίσης  από την εργασία για λόγους υγείας, όμως  λιγότερο από τα άτομα μεγαλύτερης ηλικίας, </a:t>
            </a:r>
            <a:r>
              <a:rPr lang="el-GR" sz="2300" dirty="0" smtClean="0"/>
              <a:t>παρόλο που αποδείχθηκε ότι:</a:t>
            </a:r>
          </a:p>
          <a:p>
            <a:pPr lvl="1"/>
            <a:r>
              <a:rPr lang="el-GR" sz="2300" dirty="0" smtClean="0"/>
              <a:t>Το ποσοστό νέων εργαζομένων (25-40 χρόνων) που υποφέρει από </a:t>
            </a:r>
            <a:r>
              <a:rPr lang="el-GR" sz="2300" dirty="0" err="1" smtClean="0"/>
              <a:t>μυοσκελετικούς</a:t>
            </a:r>
            <a:r>
              <a:rPr lang="el-GR" sz="2300" dirty="0" smtClean="0"/>
              <a:t> πόνους σε αρκετά επαγγέλματα είναι σχεδόν ίδιο με  το ποσοστό των ατόμων μεγαλύτερης ηλικίας (45-60 χρόνων) που υποφέρουν επίσης από </a:t>
            </a:r>
            <a:r>
              <a:rPr lang="el-GR" sz="2300" dirty="0" err="1" smtClean="0"/>
              <a:t>μυοσκελετικούς</a:t>
            </a:r>
            <a:r>
              <a:rPr lang="el-GR" sz="2300" dirty="0" smtClean="0"/>
              <a:t> πόνους.</a:t>
            </a: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6" descr="http://www.cdc.gov/niosh/topics/ergonomics/images/ergotopic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277"/>
          <a:stretch>
            <a:fillRect/>
          </a:stretch>
        </p:blipFill>
        <p:spPr bwMode="auto">
          <a:xfrm>
            <a:off x="611560" y="1130736"/>
            <a:ext cx="2740158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117543" y="6237312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cdc.gov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Θέσεις Επιβάρυνσης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730948"/>
              </p:ext>
            </p:extLst>
          </p:nvPr>
        </p:nvGraphicFramePr>
        <p:xfrm>
          <a:off x="1105684" y="3489975"/>
          <a:ext cx="1512168" cy="321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Document" r:id="rId4" imgW="686520" imgH="1458360" progId="Word.Document.8">
                  <p:embed/>
                </p:oleObj>
              </mc:Choice>
              <mc:Fallback>
                <p:oleObj name="Document" r:id="rId4" imgW="686520" imgH="14583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84" y="3489975"/>
                        <a:ext cx="1512168" cy="321685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CC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elbows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2078300" cy="223224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3" descr="neck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4227" y="3938736"/>
            <a:ext cx="2762250" cy="2514600"/>
          </a:xfrm>
          <a:prstGeom prst="rect">
            <a:avLst/>
          </a:prstGeom>
          <a:noFill/>
          <a:ln w="19050">
            <a:solidFill>
              <a:srgbClr val="004A82"/>
            </a:solidFill>
            <a:miter lim="800000"/>
            <a:headEnd/>
            <a:tailEnd/>
          </a:ln>
        </p:spPr>
      </p:pic>
      <p:pic>
        <p:nvPicPr>
          <p:cNvPr id="8" name="Picture 64" descr="Picture11"/>
          <p:cNvPicPr>
            <a:picLocks noChangeAspect="1" noChangeArrowheads="1"/>
          </p:cNvPicPr>
          <p:nvPr/>
        </p:nvPicPr>
        <p:blipFill>
          <a:blip r:embed="rId8" cstate="print"/>
          <a:srcRect l="4235" r="-5881" b="3805"/>
          <a:stretch>
            <a:fillRect/>
          </a:stretch>
        </p:blipFill>
        <p:spPr bwMode="auto">
          <a:xfrm>
            <a:off x="7164288" y="1124744"/>
            <a:ext cx="1728191" cy="2736304"/>
          </a:xfrm>
          <a:prstGeom prst="rect">
            <a:avLst/>
          </a:prstGeom>
          <a:noFill/>
          <a:ln w="19050">
            <a:solidFill>
              <a:srgbClr val="004A82"/>
            </a:solidFill>
            <a:miter lim="800000"/>
            <a:headEnd/>
            <a:tailEnd/>
          </a:ln>
        </p:spPr>
      </p:pic>
      <p:pic>
        <p:nvPicPr>
          <p:cNvPr id="10" name="Picture 65" descr="Picture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1127" y="1124745"/>
            <a:ext cx="1997022" cy="30963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64" descr="Picture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1124744"/>
            <a:ext cx="2166814" cy="26547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2911127" y="4285462"/>
            <a:ext cx="2952328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4 - Ορθογώνιο"/>
          <p:cNvSpPr/>
          <p:nvPr/>
        </p:nvSpPr>
        <p:spPr>
          <a:xfrm rot="16200000">
            <a:off x="-366063" y="5486745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1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Δραστηριότητες επιβάρυνσης </a:t>
            </a:r>
            <a:r>
              <a:rPr lang="el-GR" sz="3000" b="0" dirty="0" smtClean="0"/>
              <a:t>1/15</a:t>
            </a:r>
            <a:endParaRPr lang="el-GR" sz="30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5" name="Picture 3" descr="overhead constru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15616" y="966181"/>
            <a:ext cx="2808312" cy="2983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1" descr="cxt 1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754436" y="966180"/>
            <a:ext cx="3619588" cy="29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4" descr="bending drilling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4754436" y="4017170"/>
            <a:ext cx="3619588" cy="2674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331640" y="4149080"/>
            <a:ext cx="2458616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- Ορθογώνιο"/>
          <p:cNvSpPr/>
          <p:nvPr/>
        </p:nvSpPr>
        <p:spPr>
          <a:xfrm>
            <a:off x="3419872" y="6453336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2/15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5" name="Picture 62" descr="landscap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00"/>
          <a:stretch>
            <a:fillRect/>
          </a:stretch>
        </p:blipFill>
        <p:spPr bwMode="auto">
          <a:xfrm>
            <a:off x="6228184" y="1124744"/>
            <a:ext cx="2667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Pruning"/>
          <p:cNvPicPr>
            <a:picLocks noChangeAspect="1" noChangeArrowheads="1"/>
          </p:cNvPicPr>
          <p:nvPr/>
        </p:nvPicPr>
        <p:blipFill>
          <a:blip r:embed="rId3" cstate="print"/>
          <a:srcRect l="16618" b="6522"/>
          <a:stretch>
            <a:fillRect/>
          </a:stretch>
        </p:blipFill>
        <p:spPr bwMode="auto">
          <a:xfrm>
            <a:off x="467544" y="1192756"/>
            <a:ext cx="2520280" cy="288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squatting picking grape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3387340" y="2924944"/>
            <a:ext cx="2613489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67544" y="4293096"/>
            <a:ext cx="2458616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- Ορθογώνιο"/>
          <p:cNvSpPr/>
          <p:nvPr/>
        </p:nvSpPr>
        <p:spPr>
          <a:xfrm>
            <a:off x="5796136" y="6244469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/>
              <a:t>3</a:t>
            </a:r>
            <a:r>
              <a:rPr lang="el-GR" sz="3000" b="0" dirty="0" smtClean="0"/>
              <a:t>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5" name="Picture 61" descr="May21_01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 r="33359"/>
          <a:stretch>
            <a:fillRect/>
          </a:stretch>
        </p:blipFill>
        <p:spPr bwMode="auto">
          <a:xfrm>
            <a:off x="467544" y="1268760"/>
            <a:ext cx="248733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419872" y="1196752"/>
            <a:ext cx="251827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lifting manh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03912"/>
            <a:ext cx="2242716" cy="2545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pallet lifting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796136" y="3933056"/>
            <a:ext cx="2991094" cy="2449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 descr="frequent lif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96752"/>
            <a:ext cx="2341283" cy="228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467544" y="3933056"/>
            <a:ext cx="2664296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4 - Ορθογώνιο"/>
          <p:cNvSpPr/>
          <p:nvPr/>
        </p:nvSpPr>
        <p:spPr>
          <a:xfrm>
            <a:off x="1691680" y="6243678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4/15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pic>
        <p:nvPicPr>
          <p:cNvPr id="5" name="Picture 65" descr="Picture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96752"/>
            <a:ext cx="2448272" cy="30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ood sit pos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146" y="1244472"/>
            <a:ext cx="2309006" cy="2496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 descr="PIC0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2901656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 descr="PIC0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3933056"/>
            <a:ext cx="2901657" cy="244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508590" y="4071555"/>
            <a:ext cx="2808312" cy="2420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 descr="PIC0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676" y="4437112"/>
            <a:ext cx="242980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4 - Ορθογώνιο"/>
          <p:cNvSpPr/>
          <p:nvPr/>
        </p:nvSpPr>
        <p:spPr>
          <a:xfrm>
            <a:off x="3669525" y="379455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3" name="Βέλος προς τα κάτω 2"/>
          <p:cNvSpPr/>
          <p:nvPr/>
        </p:nvSpPr>
        <p:spPr>
          <a:xfrm>
            <a:off x="899592" y="3573016"/>
            <a:ext cx="216024" cy="57606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5/15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5" name="Picture 62" descr="keiro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11560" y="1196752"/>
            <a:ext cx="2808312" cy="273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2" descr="Pinch Block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7735" t="4980" r="12187"/>
          <a:stretch>
            <a:fillRect/>
          </a:stretch>
        </p:blipFill>
        <p:spPr bwMode="auto">
          <a:xfrm>
            <a:off x="3491880" y="4293096"/>
            <a:ext cx="2808312" cy="2281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5" descr="Picture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258626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6" descr="Pictur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6120" y="4509120"/>
            <a:ext cx="1939155" cy="2009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98364" y="1196752"/>
            <a:ext cx="295232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Διάρκεια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λαβής, δραστηριότητας, επί</a:t>
            </a:r>
            <a:r>
              <a:rPr lang="el-GR" sz="2400" dirty="0">
                <a:latin typeface="+mn-lt"/>
              </a:rPr>
              <a:t> 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δύο ώρες την ημέρα για διαχείριση βάρους 5 </a:t>
            </a:r>
            <a:r>
              <a:rPr kumimoji="0" lang="el-G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κιλ</a:t>
            </a:r>
            <a:r>
              <a:rPr lang="el-GR" sz="2400" dirty="0" smtClean="0">
                <a:latin typeface="+mn-lt"/>
              </a:rPr>
              <a:t>ώ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 ή δύναμη σχεδόν μισή σε μέτρο.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611560" y="4005064"/>
            <a:ext cx="2808312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Ορθογώνιο"/>
          <p:cNvSpPr/>
          <p:nvPr/>
        </p:nvSpPr>
        <p:spPr>
          <a:xfrm>
            <a:off x="2987824" y="3740151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6/15</a:t>
            </a:r>
            <a:endParaRPr lang="el-GR" sz="3600" b="0" dirty="0">
              <a:solidFill>
                <a:srgbClr val="00206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5" name="Picture 61" descr="G:\Tumw-WISHA\WISHA\ErgoPPTFile\slicingbeef1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 cstate="print"/>
          <a:srcRect b="12500"/>
          <a:stretch>
            <a:fillRect/>
          </a:stretch>
        </p:blipFill>
        <p:spPr bwMode="auto">
          <a:xfrm>
            <a:off x="495887" y="3679803"/>
            <a:ext cx="3824085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1" descr="G:\Tumw-WISHA\WISHA\ErgoPPTFile\typing1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 t="10000"/>
          <a:stretch>
            <a:fillRect/>
          </a:stretch>
        </p:blipFill>
        <p:spPr bwMode="auto">
          <a:xfrm>
            <a:off x="4932040" y="1052736"/>
            <a:ext cx="3720717" cy="2495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202268"/>
            <a:ext cx="43204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επανάληψη των κινήσεων με</a:t>
            </a:r>
            <a:r>
              <a:rPr kumimoji="0" lang="el-GR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δύναμη και ταχύτητα</a:t>
            </a:r>
            <a:r>
              <a:rPr kumimoji="0" lang="el-GR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επιβαρύνει</a:t>
            </a:r>
            <a:r>
              <a:rPr kumimoji="0" lang="el-GR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αυχενική και </a:t>
            </a:r>
            <a:r>
              <a:rPr kumimoji="0" lang="el-GR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οσφυική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μοίρα,</a:t>
            </a:r>
            <a:r>
              <a:rPr kumimoji="0" lang="el-GR" sz="2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600" dirty="0" smtClean="0">
                <a:latin typeface="+mn-lt"/>
              </a:rPr>
              <a:t>ώ</a:t>
            </a:r>
            <a:r>
              <a:rPr kumimoji="0" lang="el-GR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μους</a:t>
            </a:r>
            <a:r>
              <a:rPr lang="el-GR" sz="2600" dirty="0" smtClean="0">
                <a:latin typeface="+mn-lt"/>
              </a:rPr>
              <a:t> </a:t>
            </a:r>
            <a:r>
              <a:rPr kumimoji="0" lang="el-G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αγκώνες, </a:t>
            </a:r>
            <a:r>
              <a:rPr kumimoji="0" lang="el-GR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πηχεοκαρπικές</a:t>
            </a:r>
            <a:r>
              <a:rPr lang="el-GR" sz="2600" dirty="0" smtClean="0">
                <a:latin typeface="+mn-lt"/>
              </a:rPr>
              <a:t>, δάχτυλα</a:t>
            </a:r>
            <a:r>
              <a:rPr lang="el-GR" sz="2400" dirty="0" smtClean="0">
                <a:latin typeface="+mn-lt"/>
              </a:rPr>
              <a:t>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60032" y="3645024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Πληκτρολόγηση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επί  4 ώρες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3772" y="6237312"/>
            <a:ext cx="46440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Επανάληψη κινήσεων 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 2 ώρες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5364088" y="4077072"/>
            <a:ext cx="2808312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Ορθογώνιο"/>
          <p:cNvSpPr/>
          <p:nvPr/>
        </p:nvSpPr>
        <p:spPr>
          <a:xfrm>
            <a:off x="3203848" y="327142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7/15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5" name="Picture 4" descr="suspended to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736304" cy="264417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5" descr="work platforms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51520" y="1052736"/>
            <a:ext cx="2952328" cy="26028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 descr="roller conveyor"/>
          <p:cNvPicPr>
            <a:picLocks noChangeAspect="1" noChangeArrowheads="1"/>
          </p:cNvPicPr>
          <p:nvPr/>
        </p:nvPicPr>
        <p:blipFill>
          <a:blip r:embed="rId4" cstate="print"/>
          <a:srcRect b="20001"/>
          <a:stretch>
            <a:fillRect/>
          </a:stretch>
        </p:blipFill>
        <p:spPr bwMode="auto">
          <a:xfrm>
            <a:off x="3347864" y="1052736"/>
            <a:ext cx="2520280" cy="20758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8" descr="Picture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2304256" cy="30697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8" descr="Picture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84984"/>
            <a:ext cx="2232248" cy="28860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156176" y="1124744"/>
            <a:ext cx="2386608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4 - Ορθογώνιο"/>
          <p:cNvSpPr/>
          <p:nvPr/>
        </p:nvSpPr>
        <p:spPr>
          <a:xfrm>
            <a:off x="3371533" y="6227461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8/15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39552" y="3926799"/>
            <a:ext cx="2880320" cy="2630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hand sm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867088" cy="2605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4" descr="Picture17"/>
          <p:cNvPicPr>
            <a:picLocks noChangeAspect="1" noChangeArrowheads="1"/>
          </p:cNvPicPr>
          <p:nvPr/>
        </p:nvPicPr>
        <p:blipFill rotWithShape="1">
          <a:blip r:embed="rId4" cstate="print"/>
          <a:srcRect l="2825" t="3603" r="3015" b="4178"/>
          <a:stretch/>
        </p:blipFill>
        <p:spPr bwMode="auto">
          <a:xfrm>
            <a:off x="3419872" y="1925294"/>
            <a:ext cx="2301532" cy="166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84168" y="1124744"/>
            <a:ext cx="26642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επαναλήψεις </a:t>
            </a:r>
            <a:r>
              <a:rPr lang="el-GR" sz="2400" dirty="0" smtClean="0">
                <a:latin typeface="+mn-lt"/>
              </a:rPr>
              <a:t>τ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ην</a:t>
            </a:r>
            <a:r>
              <a:rPr lang="el-GR" sz="2400" dirty="0" smtClean="0">
                <a:latin typeface="+mn-lt"/>
              </a:rPr>
              <a:t> 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ώρα, επί δύο ώρες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τουλάχιστον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012160" y="3429000"/>
            <a:ext cx="2808312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 descr="kic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640" y="3918398"/>
            <a:ext cx="2370584" cy="2011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4 - Ορθογώνιο"/>
          <p:cNvSpPr/>
          <p:nvPr/>
        </p:nvSpPr>
        <p:spPr>
          <a:xfrm>
            <a:off x="3372116" y="6309320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9/15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pic>
        <p:nvPicPr>
          <p:cNvPr id="5" name="Picture 6" descr="wrist dev b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25"/>
          <a:stretch>
            <a:fillRect/>
          </a:stretch>
        </p:blipFill>
        <p:spPr bwMode="auto">
          <a:xfrm>
            <a:off x="395536" y="980728"/>
            <a:ext cx="3384376" cy="269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wrist corr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3772858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6300192" y="3816424"/>
            <a:ext cx="2808312" cy="2420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4 - Ορθογώνιο"/>
          <p:cNvSpPr/>
          <p:nvPr/>
        </p:nvSpPr>
        <p:spPr>
          <a:xfrm>
            <a:off x="3834167" y="3429000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3" name="Δεξιό βέλος 2"/>
          <p:cNvSpPr/>
          <p:nvPr/>
        </p:nvSpPr>
        <p:spPr>
          <a:xfrm>
            <a:off x="3851920" y="1844824"/>
            <a:ext cx="576064" cy="288032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PIC0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61048"/>
            <a:ext cx="3006627" cy="204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7" descr="PIC00013"/>
          <p:cNvPicPr>
            <a:picLocks noChangeAspect="1" noChangeArrowheads="1"/>
          </p:cNvPicPr>
          <p:nvPr/>
        </p:nvPicPr>
        <p:blipFill>
          <a:blip r:embed="rId6" cstate="print"/>
          <a:srcRect l="6977"/>
          <a:stretch>
            <a:fillRect/>
          </a:stretch>
        </p:blipFill>
        <p:spPr bwMode="auto">
          <a:xfrm>
            <a:off x="395536" y="3856525"/>
            <a:ext cx="2769403" cy="248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Επιβάρυνση Γυναικών </a:t>
            </a:r>
            <a:r>
              <a:rPr lang="el-GR" sz="3000" b="0" dirty="0" smtClean="0"/>
              <a:t>1/2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Οι γυναίκες υποφέρουν από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 δέκα φορές </a:t>
            </a:r>
            <a:r>
              <a:rPr lang="el-GR" b="1" dirty="0" smtClean="0">
                <a:latin typeface="Calibri" pitchFamily="34" charset="0"/>
              </a:rPr>
              <a:t>συχνότερα </a:t>
            </a:r>
            <a:r>
              <a:rPr lang="el-GR" dirty="0" smtClean="0">
                <a:latin typeface="Calibri" pitchFamily="34" charset="0"/>
              </a:rPr>
              <a:t>από ότι οι άνδρες.</a:t>
            </a:r>
            <a:endParaRPr lang="el-GR" dirty="0" smtClean="0"/>
          </a:p>
          <a:p>
            <a:r>
              <a:rPr lang="el-GR" dirty="0" smtClean="0"/>
              <a:t>Για την ίδια </a:t>
            </a:r>
            <a:r>
              <a:rPr lang="el-GR" b="1" dirty="0" smtClean="0"/>
              <a:t>επαγγελματική δραστηριότητα, </a:t>
            </a:r>
            <a:r>
              <a:rPr lang="el-GR" dirty="0" smtClean="0"/>
              <a:t>οι γυναίκες επηρεάζονται περισσότερο από τους άνδρες λόγω των χώρων εργασίας και του εξοπλισμού, που οργανώνονται συνήθως  με  κριτήριο τους άνδρες εργαζομένους. </a:t>
            </a:r>
          </a:p>
          <a:p>
            <a:r>
              <a:rPr lang="el-GR" dirty="0" smtClean="0"/>
              <a:t>Για  έκθεση στον </a:t>
            </a:r>
            <a:r>
              <a:rPr lang="el-GR" b="1" dirty="0" smtClean="0"/>
              <a:t>ίδιο κίνδυνο</a:t>
            </a:r>
            <a:r>
              <a:rPr lang="el-GR" dirty="0" smtClean="0"/>
              <a:t>,  το ποσοστό γυναικών  που υποφέρει, είναι μεγαλύτερο από  το ποσοστό  των ανδρών.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5" name="Picture 3" descr="bent pli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02745" y="3677987"/>
            <a:ext cx="2352381" cy="23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ic00048"/>
          <p:cNvPicPr>
            <a:picLocks noChangeAspect="1" noChangeArrowheads="1"/>
          </p:cNvPicPr>
          <p:nvPr/>
        </p:nvPicPr>
        <p:blipFill>
          <a:blip r:embed="rId3" cstate="print"/>
          <a:srcRect l="7132" t="3804" r="5501" b="16318"/>
          <a:stretch>
            <a:fillRect/>
          </a:stretch>
        </p:blipFill>
        <p:spPr bwMode="auto">
          <a:xfrm>
            <a:off x="514089" y="980728"/>
            <a:ext cx="2700300" cy="2314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pliers good"/>
          <p:cNvPicPr>
            <a:picLocks noChangeAspect="1" noChangeArrowheads="1"/>
          </p:cNvPicPr>
          <p:nvPr/>
        </p:nvPicPr>
        <p:blipFill>
          <a:blip r:embed="rId4" cstate="print"/>
          <a:srcRect l="8188" t="13347" r="11577"/>
          <a:stretch>
            <a:fillRect/>
          </a:stretch>
        </p:blipFill>
        <p:spPr bwMode="auto">
          <a:xfrm>
            <a:off x="3466417" y="980728"/>
            <a:ext cx="235285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Picture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917" y="967634"/>
            <a:ext cx="2681547" cy="2402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10138" y="3682749"/>
            <a:ext cx="2664296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</a:t>
            </a: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δραστηριότητες 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4 - Ορθογώνιο"/>
          <p:cNvSpPr/>
          <p:nvPr/>
        </p:nvSpPr>
        <p:spPr>
          <a:xfrm>
            <a:off x="3834669" y="3532403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slideshare.net</a:t>
            </a:r>
            <a:endParaRPr lang="el-GR" sz="1200" dirty="0">
              <a:latin typeface="+mn-lt"/>
            </a:endParaRPr>
          </a:p>
        </p:txBody>
      </p:sp>
      <p:pic>
        <p:nvPicPr>
          <p:cNvPr id="13" name="Picture 4" descr="bad wri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6917" y="3544249"/>
            <a:ext cx="2681547" cy="2343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10/15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63"/>
          <a:stretch>
            <a:fillRect/>
          </a:stretch>
        </p:blipFill>
        <p:spPr bwMode="auto">
          <a:xfrm>
            <a:off x="6876256" y="3822011"/>
            <a:ext cx="2160240" cy="2659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Picture11"/>
          <p:cNvPicPr>
            <a:picLocks noChangeAspect="1" noChangeArrowheads="1"/>
          </p:cNvPicPr>
          <p:nvPr/>
        </p:nvPicPr>
        <p:blipFill>
          <a:blip r:embed="rId4" cstate="print"/>
          <a:srcRect r="25203"/>
          <a:stretch>
            <a:fillRect/>
          </a:stretch>
        </p:blipFill>
        <p:spPr bwMode="auto">
          <a:xfrm>
            <a:off x="4067944" y="3815384"/>
            <a:ext cx="2664296" cy="2672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086" y="3815384"/>
            <a:ext cx="3168352" cy="2298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4716016" y="980728"/>
            <a:ext cx="2520280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Επαναλαμβανόμενες δραστηριότητες </a:t>
            </a: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Θέσεις επιβάρυνσης </a:t>
            </a: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marL="3429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Διαρκής στατική φόρτιση</a:t>
            </a: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marL="3429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Διαχείριση βάρους.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prstClr val="black"/>
                </a:solidFill>
                <a:latin typeface="Calibri"/>
              </a:rPr>
              <a:t>Εξωτερικές δυνάμεις</a:t>
            </a:r>
            <a:endParaRPr lang="el-GR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427984" y="5013176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slideshare.net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4 - Ορθογώνιο"/>
          <p:cNvSpPr/>
          <p:nvPr/>
        </p:nvSpPr>
        <p:spPr>
          <a:xfrm>
            <a:off x="2195736" y="6330098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slideshare.net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 t="11353" r="29032"/>
          <a:stretch>
            <a:fillRect/>
          </a:stretch>
        </p:blipFill>
        <p:spPr>
          <a:xfrm>
            <a:off x="7377069" y="980728"/>
            <a:ext cx="1731435" cy="2539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017447"/>
            <a:ext cx="1727244" cy="2608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6" descr="Picture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364" y="1017447"/>
            <a:ext cx="2664296" cy="258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Δεξιό βέλος 2"/>
          <p:cNvSpPr/>
          <p:nvPr/>
        </p:nvSpPr>
        <p:spPr>
          <a:xfrm rot="5400000">
            <a:off x="470519" y="3431976"/>
            <a:ext cx="858145" cy="432048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Δεξιό βέλος 2"/>
          <p:cNvSpPr/>
          <p:nvPr/>
        </p:nvSpPr>
        <p:spPr>
          <a:xfrm rot="5400000">
            <a:off x="3889813" y="3513517"/>
            <a:ext cx="864096" cy="432048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Δεξιό βέλος 2"/>
          <p:cNvSpPr/>
          <p:nvPr/>
        </p:nvSpPr>
        <p:spPr>
          <a:xfrm rot="5400000">
            <a:off x="8300347" y="3417203"/>
            <a:ext cx="864096" cy="467544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08720"/>
          </a:xfrm>
        </p:spPr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11/15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5" name="Picture 6" descr="Picture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93"/>
          <a:stretch>
            <a:fillRect/>
          </a:stretch>
        </p:blipFill>
        <p:spPr bwMode="auto">
          <a:xfrm>
            <a:off x="395536" y="1700808"/>
            <a:ext cx="3287917" cy="4447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Picture17"/>
          <p:cNvPicPr>
            <a:picLocks noChangeAspect="1" noChangeArrowheads="1"/>
          </p:cNvPicPr>
          <p:nvPr/>
        </p:nvPicPr>
        <p:blipFill>
          <a:blip r:embed="rId3" cstate="print"/>
          <a:srcRect r="12586"/>
          <a:stretch>
            <a:fillRect/>
          </a:stretch>
        </p:blipFill>
        <p:spPr bwMode="auto">
          <a:xfrm>
            <a:off x="5220072" y="1700808"/>
            <a:ext cx="3312368" cy="4421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342927" y="1484784"/>
            <a:ext cx="2242592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- Ορθογώνιο"/>
          <p:cNvSpPr/>
          <p:nvPr/>
        </p:nvSpPr>
        <p:spPr>
          <a:xfrm>
            <a:off x="3348099" y="6098812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8" name="Δεξιό βέλος 2"/>
          <p:cNvSpPr/>
          <p:nvPr/>
        </p:nvSpPr>
        <p:spPr>
          <a:xfrm>
            <a:off x="4067944" y="4653136"/>
            <a:ext cx="864096" cy="432048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12/15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5" name="Picture 2" descr="landscape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231719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trimmer harness"/>
          <p:cNvPicPr>
            <a:picLocks noChangeAspect="1" noChangeArrowheads="1"/>
          </p:cNvPicPr>
          <p:nvPr/>
        </p:nvPicPr>
        <p:blipFill>
          <a:blip r:embed="rId3" cstate="print"/>
          <a:srcRect r="7589"/>
          <a:stretch>
            <a:fillRect/>
          </a:stretch>
        </p:blipFill>
        <p:spPr bwMode="auto">
          <a:xfrm>
            <a:off x="5004048" y="1052736"/>
            <a:ext cx="3744416" cy="4883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411760" y="1340768"/>
            <a:ext cx="2818656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4 - Ορθογώνιο"/>
          <p:cNvSpPr/>
          <p:nvPr/>
        </p:nvSpPr>
        <p:spPr>
          <a:xfrm>
            <a:off x="3203848" y="6124935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8" name="Δεξιό βέλος 2"/>
          <p:cNvSpPr/>
          <p:nvPr/>
        </p:nvSpPr>
        <p:spPr>
          <a:xfrm>
            <a:off x="3716583" y="4725144"/>
            <a:ext cx="1071442" cy="504056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13/15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pic>
        <p:nvPicPr>
          <p:cNvPr id="5" name="Picture 4" descr="Virb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052736"/>
            <a:ext cx="2641231" cy="4320480"/>
          </a:xfrm>
          <a:ln>
            <a:solidFill>
              <a:schemeClr val="tx1"/>
            </a:solidFill>
          </a:ln>
        </p:spPr>
      </p:pic>
      <p:pic>
        <p:nvPicPr>
          <p:cNvPr id="6" name="Picture 7" descr="Picture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04248" y="980728"/>
            <a:ext cx="2038185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slabcut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47864" y="1052736"/>
            <a:ext cx="2376264" cy="3079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347864" y="4221088"/>
            <a:ext cx="3240360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Ορθογώνιο"/>
          <p:cNvSpPr/>
          <p:nvPr/>
        </p:nvSpPr>
        <p:spPr>
          <a:xfrm>
            <a:off x="5148064" y="3872081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14/15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pic>
        <p:nvPicPr>
          <p:cNvPr id="5" name="Picture 4" descr="touchstone_grip_b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163" t="24797" b="17139"/>
          <a:stretch>
            <a:fillRect/>
          </a:stretch>
        </p:blipFill>
        <p:spPr>
          <a:xfrm>
            <a:off x="323528" y="1056929"/>
            <a:ext cx="3240361" cy="2731655"/>
          </a:xfrm>
          <a:noFill/>
          <a:ln>
            <a:solidFill>
              <a:schemeClr val="tx1"/>
            </a:solidFill>
          </a:ln>
        </p:spPr>
      </p:pic>
      <p:pic>
        <p:nvPicPr>
          <p:cNvPr id="6" name="Picture 5" descr="Picture23"/>
          <p:cNvPicPr>
            <a:picLocks noChangeAspect="1" noChangeArrowheads="1"/>
          </p:cNvPicPr>
          <p:nvPr/>
        </p:nvPicPr>
        <p:blipFill>
          <a:blip r:embed="rId4" cstate="print"/>
          <a:srcRect r="14578"/>
          <a:stretch>
            <a:fillRect/>
          </a:stretch>
        </p:blipFill>
        <p:spPr bwMode="auto">
          <a:xfrm>
            <a:off x="6574693" y="1052736"/>
            <a:ext cx="2317787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impact wrench UW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 r="12378"/>
          <a:stretch>
            <a:fillRect/>
          </a:stretch>
        </p:blipFill>
        <p:spPr bwMode="auto">
          <a:xfrm>
            <a:off x="3718569" y="1052736"/>
            <a:ext cx="2653631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467544" y="3984599"/>
            <a:ext cx="2808312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Picture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8569" y="4353521"/>
            <a:ext cx="3524825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4 - Ορθογώνιο"/>
          <p:cNvSpPr/>
          <p:nvPr/>
        </p:nvSpPr>
        <p:spPr>
          <a:xfrm>
            <a:off x="6948264" y="4304129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Δραστηριότητες επιβάρυνσης </a:t>
            </a:r>
            <a:r>
              <a:rPr lang="el-GR" sz="3000" b="0" dirty="0" smtClean="0"/>
              <a:t>15/15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5" name="Picture 5" descr="M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 l="615" t="3183" r="50769" b="17503"/>
          <a:stretch>
            <a:fillRect/>
          </a:stretch>
        </p:blipFill>
        <p:spPr bwMode="auto">
          <a:xfrm>
            <a:off x="539552" y="1268760"/>
            <a:ext cx="3528328" cy="333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1" descr="chain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515917" cy="3349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4824536"/>
            <a:ext cx="2376264" cy="14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Μέσο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επίπεδο δόνησης.</a:t>
            </a:r>
            <a:r>
              <a:rPr lang="el-GR" sz="2400" noProof="0" dirty="0" smtClean="0">
                <a:latin typeface="+mn-lt"/>
              </a:rPr>
              <a:t> Δ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ύο </a:t>
            </a:r>
            <a:r>
              <a:rPr lang="el-GR" sz="2400" noProof="0" dirty="0">
                <a:latin typeface="+mn-lt"/>
              </a:rPr>
              <a:t>ώ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ρες την ημέρα.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00192" y="4725144"/>
            <a:ext cx="237626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2400" baseline="0" dirty="0" smtClean="0">
                <a:latin typeface="+mn-lt"/>
              </a:rPr>
              <a:t>Υψηλό </a:t>
            </a:r>
            <a:r>
              <a:rPr lang="el-GR" sz="2400" dirty="0" smtClean="0">
                <a:latin typeface="+mn-lt"/>
              </a:rPr>
              <a:t>επίπεδο δόνησης. Μισή ώρα την ημέρα.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3131840" y="4221088"/>
            <a:ext cx="3024336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Επαναλαμβανόμενες δραστηριότητες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Θέσεις επιβάρυνσης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Διαρκής στατική φόρτιση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Διαχείριση βάρους.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Εξωτερικές δυνάμεις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Ορθογώνιο"/>
          <p:cNvSpPr/>
          <p:nvPr/>
        </p:nvSpPr>
        <p:spPr>
          <a:xfrm>
            <a:off x="3563888" y="3800073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Διαγνωστικά Κριτήρια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Σύνηθες σύμπτωμα είναι ο πόνος, που δ</a:t>
            </a:r>
            <a:r>
              <a:rPr lang="el-GR" dirty="0" smtClean="0"/>
              <a:t>εν είναι αποτέλεσμα συγκεκριμένου τραυματισμού, αλλά αυξημένης τάσης, που εφαρμόζεται κατ’</a:t>
            </a:r>
            <a:r>
              <a:rPr lang="en-US" dirty="0" smtClean="0"/>
              <a:t> </a:t>
            </a:r>
            <a:r>
              <a:rPr lang="el-GR" dirty="0" smtClean="0"/>
              <a:t>επανάληψη στις </a:t>
            </a:r>
            <a:r>
              <a:rPr lang="el-GR" dirty="0" err="1" smtClean="0"/>
              <a:t>μυοσκελετικές</a:t>
            </a:r>
            <a:r>
              <a:rPr lang="el-GR" dirty="0" smtClean="0"/>
              <a:t> δομές. </a:t>
            </a:r>
          </a:p>
          <a:p>
            <a:r>
              <a:rPr lang="el-GR" dirty="0" smtClean="0"/>
              <a:t>Τα διαγνωστικά κριτήρια βασίζονται σε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Εντοπισμό των συμπτωμάτων,</a:t>
            </a:r>
          </a:p>
          <a:p>
            <a:pPr lvl="1"/>
            <a:r>
              <a:rPr lang="el-GR" dirty="0" smtClean="0"/>
              <a:t>Αναφορά ύπαρξης πόνου, </a:t>
            </a:r>
          </a:p>
          <a:p>
            <a:pPr lvl="1"/>
            <a:r>
              <a:rPr lang="el-GR" dirty="0" smtClean="0"/>
              <a:t>Πόνο στην ψηλάφηση του επηρεασμένου ιστού,</a:t>
            </a:r>
          </a:p>
          <a:p>
            <a:pPr lvl="1"/>
            <a:r>
              <a:rPr lang="el-GR" dirty="0" smtClean="0"/>
              <a:t>Θετικά τεστ ελέγχου,</a:t>
            </a:r>
          </a:p>
          <a:p>
            <a:pPr lvl="1"/>
            <a:r>
              <a:rPr lang="el-GR" dirty="0" smtClean="0"/>
              <a:t>Εκτίμηση της κατάστασης των υποκείμενων ιστών.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Διαγνωστικά Κριτήρια </a:t>
            </a:r>
            <a:r>
              <a:rPr lang="en-US" sz="3000" b="0" dirty="0" smtClean="0"/>
              <a:t>2</a:t>
            </a:r>
            <a:r>
              <a:rPr lang="el-GR" sz="3000" b="0" dirty="0" smtClean="0"/>
              <a:t>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Παρουσιάζονται κάποιες </a:t>
            </a:r>
            <a:r>
              <a:rPr lang="el-GR" b="1" dirty="0" smtClean="0"/>
              <a:t>δυσλειτουργίες </a:t>
            </a:r>
            <a:r>
              <a:rPr lang="el-GR" dirty="0" smtClean="0"/>
              <a:t>και συμπτώματα</a:t>
            </a:r>
            <a:r>
              <a:rPr lang="en-US" dirty="0" smtClean="0"/>
              <a:t> </a:t>
            </a:r>
            <a:r>
              <a:rPr lang="el-GR" dirty="0" smtClean="0"/>
              <a:t>με  χρόνιο χαρακτήρα χωρίς να έχει διαγνωστεί συγκεκριμένη πάθηση.</a:t>
            </a:r>
          </a:p>
          <a:p>
            <a:r>
              <a:rPr lang="el-GR" dirty="0" smtClean="0"/>
              <a:t>Ενοχοποιείται η πιθανή </a:t>
            </a:r>
            <a:r>
              <a:rPr lang="el-GR" b="1" dirty="0" smtClean="0"/>
              <a:t>κόπωση</a:t>
            </a:r>
            <a:r>
              <a:rPr lang="el-GR" dirty="0" smtClean="0"/>
              <a:t> των μυών </a:t>
            </a:r>
            <a:r>
              <a:rPr lang="en-US" dirty="0" smtClean="0"/>
              <a:t> </a:t>
            </a:r>
            <a:r>
              <a:rPr lang="el-GR" dirty="0" smtClean="0"/>
              <a:t>τοπικά, η οποία οδηγεί σε μικροτραυματισμούς. </a:t>
            </a:r>
          </a:p>
          <a:p>
            <a:r>
              <a:rPr lang="el-GR" dirty="0" smtClean="0"/>
              <a:t>Οι </a:t>
            </a:r>
            <a:r>
              <a:rPr lang="el-GR" b="1" dirty="0" smtClean="0"/>
              <a:t>ψυχοκοινωνικές επιβαρύνσεις </a:t>
            </a:r>
            <a:r>
              <a:rPr lang="el-GR" dirty="0" smtClean="0"/>
              <a:t>είναι δυνατόν να συνδέονται με τραυματισμούς έμμεσα ή άμεσα (οι εργαζόμενοι δεν ελέγχουν τις επιβαρύνσεις).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600" dirty="0" err="1" smtClean="0"/>
              <a:t>Μυοσκελετικοί</a:t>
            </a:r>
            <a:r>
              <a:rPr lang="el-GR" sz="3600" dirty="0" smtClean="0"/>
              <a:t> Πόνοι  </a:t>
            </a:r>
            <a:r>
              <a:rPr lang="el-GR" sz="3000" b="0" dirty="0" smtClean="0"/>
              <a:t>Εντοπισμός</a:t>
            </a:r>
            <a:endParaRPr lang="el-GR" sz="30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pic>
        <p:nvPicPr>
          <p:cNvPr id="5" name="Picture 2" descr="https://www.worksafe.qld.gov.au/__data/assets/image/0005/51692/Dogman-or-rigger-different-injury-ris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1" t="3474" b="26193"/>
          <a:stretch>
            <a:fillRect/>
          </a:stretch>
        </p:blipFill>
        <p:spPr bwMode="auto">
          <a:xfrm>
            <a:off x="251520" y="1269978"/>
            <a:ext cx="4499992" cy="496056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6313749"/>
            <a:ext cx="2843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worksafe.qld.gov.au</a:t>
            </a:r>
            <a:endParaRPr lang="el-GR" sz="1200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24128" y="5661248"/>
            <a:ext cx="3419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Σταθερές άβολες θέσεις</a:t>
            </a:r>
            <a:endParaRPr lang="el-GR" sz="2200" dirty="0">
              <a:latin typeface="+mn-lt"/>
            </a:endParaRPr>
          </a:p>
        </p:txBody>
      </p:sp>
      <p:pic>
        <p:nvPicPr>
          <p:cNvPr id="9" name="Picture 2" descr="https://www.worksafe.qld.gov.au/__data/assets/image/0005/51692/Dogman-or-rigger-different-injury-risks.jpg"/>
          <p:cNvPicPr>
            <a:picLocks noChangeAspect="1" noChangeArrowheads="1"/>
          </p:cNvPicPr>
          <p:nvPr/>
        </p:nvPicPr>
        <p:blipFill>
          <a:blip r:embed="rId2" cstate="print"/>
          <a:srcRect l="8712" t="83846" r="82765" b="2250"/>
          <a:stretch>
            <a:fillRect/>
          </a:stretch>
        </p:blipFill>
        <p:spPr bwMode="auto">
          <a:xfrm>
            <a:off x="4932040" y="4149079"/>
            <a:ext cx="720080" cy="2080231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5652120" y="4725144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Επαναλαμβανόμενες          κινήσεις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5508104" y="422108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  </a:t>
            </a:r>
            <a:r>
              <a:rPr lang="el-GR" sz="2200" dirty="0" smtClean="0">
                <a:latin typeface="+mn-lt"/>
              </a:rPr>
              <a:t>Κίνδυνος τραυματισμού                 </a:t>
            </a: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5004048" y="1196752"/>
            <a:ext cx="388843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 smtClean="0">
                <a:latin typeface="+mn-lt"/>
              </a:rPr>
              <a:t>Με  βάση τους παράγοντες επιβάρυνσης, σημειώνονται οι περιοχές του σώματος που συνήθως  παρουσιάζουν </a:t>
            </a:r>
            <a:r>
              <a:rPr lang="el-GR" sz="2400" dirty="0" err="1" smtClean="0">
                <a:latin typeface="+mn-lt"/>
              </a:rPr>
              <a:t>Μυοσκελετικά</a:t>
            </a:r>
            <a:r>
              <a:rPr lang="el-GR" sz="2400" dirty="0" smtClean="0">
                <a:latin typeface="+mn-lt"/>
              </a:rPr>
              <a:t> Προβλήματα.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Επιβάρυνση Γυναικών </a:t>
            </a:r>
            <a:r>
              <a:rPr lang="el-GR" sz="3000" b="0" dirty="0" smtClean="0"/>
              <a:t>2/2</a:t>
            </a:r>
            <a:endParaRPr lang="el-GR" sz="36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Picture 3" descr="PIC000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124744"/>
            <a:ext cx="4184411" cy="376851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PIC000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827521" cy="331644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427984" y="5013176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95536" y="1340768"/>
            <a:ext cx="410445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 smtClean="0">
                <a:latin typeface="+mn-lt"/>
              </a:rPr>
              <a:t>Το 60%  των παθήσεων που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 smtClean="0">
                <a:latin typeface="+mn-lt"/>
              </a:rPr>
              <a:t>σχετίζεται με την εργασία είναι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 err="1" smtClean="0">
                <a:latin typeface="+mn-lt"/>
              </a:rPr>
              <a:t>μυοσκελετικά</a:t>
            </a:r>
            <a:r>
              <a:rPr lang="el-GR" sz="2400" dirty="0" smtClean="0">
                <a:latin typeface="+mn-lt"/>
              </a:rPr>
              <a:t> προβλήματα.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Ψυχοκοινωνικές Επιβαρύνσεις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Οι εργαζόμενοι, που βιώνουν ψυχοκοινωνικές επιβαρύνσεις συνήθως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Έχουν κακό ύπνο, </a:t>
            </a:r>
          </a:p>
          <a:p>
            <a:pPr lvl="1"/>
            <a:r>
              <a:rPr lang="el-GR" dirty="0" err="1" smtClean="0"/>
              <a:t>Υπερκαταναλώνουν</a:t>
            </a:r>
            <a:r>
              <a:rPr lang="el-GR" dirty="0" smtClean="0"/>
              <a:t>  φάρμακα,</a:t>
            </a:r>
          </a:p>
          <a:p>
            <a:pPr lvl="1"/>
            <a:r>
              <a:rPr lang="el-GR" dirty="0" smtClean="0"/>
              <a:t>Καταναλώνουν αλκοόλ,</a:t>
            </a:r>
          </a:p>
          <a:p>
            <a:pPr lvl="1"/>
            <a:r>
              <a:rPr lang="el-GR" dirty="0" smtClean="0"/>
              <a:t>Αισθάνονται απαισιοδοξία (κατάθλιψη),</a:t>
            </a:r>
          </a:p>
          <a:p>
            <a:pPr lvl="1"/>
            <a:r>
              <a:rPr lang="el-GR" dirty="0" smtClean="0"/>
              <a:t>Αισθάνονται άγχος,</a:t>
            </a:r>
          </a:p>
          <a:p>
            <a:pPr lvl="1"/>
            <a:r>
              <a:rPr lang="el-GR" dirty="0" smtClean="0"/>
              <a:t>Γίνονται ευερέθιστοι και νευρικοί,</a:t>
            </a:r>
          </a:p>
          <a:p>
            <a:pPr lvl="1"/>
            <a:r>
              <a:rPr lang="el-GR" dirty="0" smtClean="0"/>
              <a:t>Αισθάνονται οργισμένοι,</a:t>
            </a:r>
          </a:p>
          <a:p>
            <a:pPr lvl="1"/>
            <a:r>
              <a:rPr lang="el-GR" dirty="0" smtClean="0"/>
              <a:t>Αισθάνονται ότι αδικούνται</a:t>
            </a:r>
            <a:r>
              <a:rPr lang="en-US" dirty="0" smtClean="0"/>
              <a:t> - </a:t>
            </a:r>
            <a:r>
              <a:rPr lang="el-GR" dirty="0" smtClean="0"/>
              <a:t>έλλειψη δικαιοσύνης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Αιτίες </a:t>
            </a:r>
            <a:r>
              <a:rPr lang="el-GR" sz="3600" dirty="0" err="1" smtClean="0"/>
              <a:t>Μικροταυματισμών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l-GR" dirty="0" smtClean="0"/>
              <a:t> Κατά την άσκηση της  επαγγελματικής τους δραστηριότητας συμβαίνουν μικροτραυματισμοί καθώς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Αποσπάται η προσοχή τους στιγμιαία.</a:t>
            </a:r>
          </a:p>
          <a:p>
            <a:pPr lvl="1">
              <a:defRPr/>
            </a:pPr>
            <a:r>
              <a:rPr lang="el-GR" dirty="0" smtClean="0"/>
              <a:t>Κάνουν λάθη στις κρίσεις τους (συχνά επικίνδυνα).</a:t>
            </a:r>
          </a:p>
          <a:p>
            <a:pPr lvl="1">
              <a:defRPr/>
            </a:pPr>
            <a:r>
              <a:rPr lang="el-GR" dirty="0" smtClean="0"/>
              <a:t>Δρουν κάτω από συνθήκες φόρτισης.</a:t>
            </a:r>
          </a:p>
          <a:p>
            <a:pPr lvl="1">
              <a:defRPr/>
            </a:pPr>
            <a:r>
              <a:rPr lang="el-GR" dirty="0" smtClean="0"/>
              <a:t>Αποτυγχάνουν σε απλές φυσιολογικές δραστηριότητε</a:t>
            </a:r>
            <a:r>
              <a:rPr lang="el-GR" dirty="0"/>
              <a:t>ς</a:t>
            </a:r>
            <a:r>
              <a:rPr lang="el-GR" dirty="0" smtClean="0"/>
              <a:t> που απαιτούν συντονισμό οφθαλμών και άκρων (άνω ή κάτω)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Συνέπειες Μικροτραυματισμών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Εξ αιτίας των μικροτραυματισμών ο εργαζόμενος βιώνει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Φυσικό και συναισθηματικό πόνο.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Αίσθηση απώλειας της ικανότητας να κερδίσει από την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εργασία του.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Επίμονα και μόνιμα φυσικά αποτελέσματα 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Αδυναμία εργασίας κατά την ανάρρωση.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Οικονομικές δυσκολίες που σχετίζονται με την οικογένεια.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Απώλεια των επαγγελματικών δεξιοτήτων.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dirty="0" smtClean="0">
                <a:latin typeface="Calibri" pitchFamily="34" charset="0"/>
              </a:rPr>
              <a:t>Εκπαίδευση για </a:t>
            </a:r>
            <a:r>
              <a:rPr lang="el-GR" dirty="0" err="1" smtClean="0">
                <a:latin typeface="Calibri" pitchFamily="34" charset="0"/>
              </a:rPr>
              <a:t>επαναπόκτηση</a:t>
            </a:r>
            <a:r>
              <a:rPr lang="el-GR" dirty="0" smtClean="0">
                <a:latin typeface="Calibri" pitchFamily="34" charset="0"/>
              </a:rPr>
              <a:t>  των χαμένων δεξιοτήτων.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Απώλεια της κοινωνικής δικτύωσης λόγω απομάκρυνση από την επαγγελματική δραστηριότητα.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Εργονομική Παρέμβαση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Η προαγωγή της υγείας του </a:t>
            </a:r>
            <a:r>
              <a:rPr lang="el-GR" altLang="el-GR" dirty="0" err="1" smtClean="0"/>
              <a:t>μυοσκελετικού</a:t>
            </a:r>
            <a:r>
              <a:rPr lang="el-GR" altLang="el-GR" dirty="0" smtClean="0"/>
              <a:t> συστήματος και η πρόληψη των  προβλημάτων από την εργασία αποτελεί μέγιστο  στόχο.</a:t>
            </a:r>
          </a:p>
          <a:p>
            <a:r>
              <a:rPr lang="el-GR" altLang="el-GR" dirty="0" smtClean="0"/>
              <a:t> </a:t>
            </a:r>
            <a:r>
              <a:rPr lang="el-GR" dirty="0" smtClean="0"/>
              <a:t>Για την πρόληψη των μικροτραυματισμών πρέπει να γίνει παρέμβαση στην επαγγελματική δραστηριότητα, ώστε:</a:t>
            </a:r>
          </a:p>
          <a:p>
            <a:pPr lvl="1"/>
            <a:r>
              <a:rPr lang="el-GR" dirty="0" smtClean="0"/>
              <a:t>να αξιολογηθεί συνολικά η εργασιακή- επαγγελματική πραγματικότητα</a:t>
            </a:r>
            <a:r>
              <a:rPr lang="en-US" dirty="0"/>
              <a:t>,</a:t>
            </a:r>
            <a:endParaRPr lang="el-GR" dirty="0" smtClean="0"/>
          </a:p>
          <a:p>
            <a:pPr lvl="1"/>
            <a:r>
              <a:rPr lang="el-GR" dirty="0" smtClean="0"/>
              <a:t>να εντοπισθούν οι παράγοντες κινδύνου</a:t>
            </a:r>
            <a:r>
              <a:rPr lang="en-US" dirty="0"/>
              <a:t>,</a:t>
            </a:r>
            <a:endParaRPr lang="el-GR" dirty="0" smtClean="0"/>
          </a:p>
          <a:p>
            <a:pPr lvl="1"/>
            <a:r>
              <a:rPr lang="el-GR" dirty="0" smtClean="0"/>
              <a:t>να  αναζητηθούν τρόποι για την ελαχιστοποίηση των συνεπειών των κινδύνων.</a:t>
            </a:r>
            <a:r>
              <a:rPr lang="el-GR" altLang="el-GR" dirty="0" smtClean="0"/>
              <a:t> </a:t>
            </a:r>
          </a:p>
          <a:p>
            <a:pPr>
              <a:buNone/>
            </a:pPr>
            <a:endParaRPr lang="el-GR" altLang="el-GR" dirty="0" smtClean="0"/>
          </a:p>
          <a:p>
            <a:pPr lvl="1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Εργονομική Παρέμβαση </a:t>
            </a:r>
            <a:r>
              <a:rPr lang="el-GR" sz="3000" b="0" dirty="0" smtClean="0"/>
              <a:t>2/4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97360"/>
            <a:ext cx="8229600" cy="5427984"/>
          </a:xfrm>
        </p:spPr>
        <p:txBody>
          <a:bodyPr>
            <a:normAutofit/>
          </a:bodyPr>
          <a:lstStyle/>
          <a:p>
            <a:r>
              <a:rPr lang="el-GR" dirty="0" smtClean="0"/>
              <a:t>Συγκεκριμένα πρέπει να εκτιμηθεί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το άτομο και η τεχνική του, </a:t>
            </a:r>
          </a:p>
          <a:p>
            <a:pPr lvl="1"/>
            <a:r>
              <a:rPr lang="el-GR" dirty="0" smtClean="0"/>
              <a:t>ο χώρος εργασίας και ο εξοπλισμός,</a:t>
            </a:r>
          </a:p>
          <a:p>
            <a:pPr lvl="1"/>
            <a:r>
              <a:rPr lang="el-GR" dirty="0" smtClean="0"/>
              <a:t>η οργάνωση της εργασίας,</a:t>
            </a:r>
          </a:p>
          <a:p>
            <a:pPr lvl="1"/>
            <a:r>
              <a:rPr lang="el-GR" dirty="0" smtClean="0"/>
              <a:t>το συνολικό ψυχοκοινωνικό περιβάλλον.</a:t>
            </a:r>
          </a:p>
          <a:p>
            <a:r>
              <a:rPr lang="el-GR" dirty="0" smtClean="0"/>
              <a:t>Ο εργαζόμενος σε συνθήκες μικρότερης φόρτισης  είναι εφικτό να κάνει εργασία υψηλής ποιότητας.</a:t>
            </a:r>
          </a:p>
          <a:p>
            <a:pPr lvl="1"/>
            <a:endParaRPr lang="el-GR" sz="3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Εργονομικό τρίγωνο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7643192" cy="230425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 την εργονομική παρέμβαση χρειάζεται να γίνει διαχείριση τουλάχιστον ενός εκ των τριών παραγόντων: </a:t>
            </a:r>
          </a:p>
          <a:p>
            <a:pPr>
              <a:buNone/>
            </a:pPr>
            <a:r>
              <a:rPr lang="el-GR" sz="2800" dirty="0" smtClean="0"/>
              <a:t>                   ΔΥΝΑΜΗ – ΣΥΧΝΟΤΗΤΑ – ΣΤΑΣΕΙΣ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5536" y="3861048"/>
            <a:ext cx="3528392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Διάρκεια (9.23)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  <a:hlinkClick r:id="rId2"/>
              </a:rPr>
              <a:t>Napo </a:t>
            </a:r>
            <a:r>
              <a:rPr lang="en-US" sz="2400" dirty="0">
                <a:latin typeface="+mn-lt"/>
                <a:hlinkClick r:id="rId2"/>
              </a:rPr>
              <a:t>in... Working together</a:t>
            </a:r>
            <a:endParaRPr lang="el-GR" sz="2400" dirty="0" smtClean="0">
              <a:latin typeface="+mn-lt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851920" y="4365104"/>
            <a:ext cx="3024336" cy="165618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6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00192" y="4869160"/>
            <a:ext cx="158715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Συχνότητα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59832" y="4869160"/>
            <a:ext cx="119616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Δύναμη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11960" y="6093296"/>
            <a:ext cx="230425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Θέσεις- Στάσεις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Εργονομική Παρέμβαση </a:t>
            </a:r>
            <a:r>
              <a:rPr lang="el-GR" sz="3000" b="0" dirty="0" smtClean="0"/>
              <a:t>3/4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Με την εργονομική οργάνωση μιας επαγγελματικής δραστηριότητας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Ελαττώνονται ή εκμηδενίζονται οι παράγοντες που μπορεί να οδηγήσουν σε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προβλήματα.</a:t>
            </a: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Ελαττώνονται οι τραυματισμοί, οι ασθένειες και το κόστος της αποκατάστασης της υγείας του εργαζόμενου.</a:t>
            </a: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Είναι βελτιωμένη η κατάσταση της υγείας των εργαζόμενων.</a:t>
            </a: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Βελτιώνεται η διάθεση του εργαζόμενου.</a:t>
            </a: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Ελαττώνονται οι άδειες-απουσίες των εργαζόμενων.</a:t>
            </a:r>
          </a:p>
          <a:p>
            <a:pPr lvl="1">
              <a:lnSpc>
                <a:spcPct val="110000"/>
              </a:lnSpc>
              <a:defRPr/>
            </a:pPr>
            <a:r>
              <a:rPr lang="el-GR" dirty="0" smtClean="0">
                <a:latin typeface="Calibri" pitchFamily="34" charset="0"/>
              </a:rPr>
              <a:t>Αυξάνεται η παραγωγικότητα.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Εργονομική Παρέμβαση </a:t>
            </a:r>
            <a:r>
              <a:rPr lang="el-GR" sz="3000" b="0" dirty="0" smtClean="0"/>
              <a:t>4/4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alibri" pitchFamily="34" charset="0"/>
              </a:rPr>
              <a:t>Η εργονομική προσαρμογή του εξοπλισμού και της επαγγελματικής δραστηριότητας έχει σκοπό την διόρθωση των θέσεων, ώστε</a:t>
            </a:r>
            <a:r>
              <a:rPr lang="en-US" dirty="0" smtClean="0"/>
              <a:t>: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Να μην αποκλίνουν από τις μέσες φυσιολογικές,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Να ελαττώσουν τις απαιτήσεις εφαρμογής μεγάλων δυνάμεων,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Να ελαττώσουν τις επαναλαμβανόμενες κινήσεις,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Να ελαττώσουν τις στατικές θέσεις δηλαδή την διάρκεια παραμονής στην ίδια θέση,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Να εξασφαλίσουν ικανοποιητικό χρόνο ανάπαυσης , διαλείμματος, στην άσκηση της δραστηριότητας.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Εργονομική Παρέμβαση</a:t>
            </a:r>
            <a:br>
              <a:rPr lang="el-GR" sz="3600" dirty="0" smtClean="0"/>
            </a:br>
            <a:r>
              <a:rPr lang="el-GR" sz="3000" b="0" dirty="0" smtClean="0"/>
              <a:t>πίνακας</a:t>
            </a:r>
            <a:endParaRPr lang="el-GR" sz="3000" b="0" dirty="0"/>
          </a:p>
        </p:txBody>
      </p:sp>
      <p:grpSp>
        <p:nvGrpSpPr>
          <p:cNvPr id="3" name="Ομάδα 34"/>
          <p:cNvGrpSpPr/>
          <p:nvPr/>
        </p:nvGrpSpPr>
        <p:grpSpPr>
          <a:xfrm>
            <a:off x="827584" y="1844824"/>
            <a:ext cx="6912768" cy="4131888"/>
            <a:chOff x="611560" y="1529360"/>
            <a:chExt cx="6912768" cy="4131888"/>
          </a:xfrm>
        </p:grpSpPr>
        <p:sp>
          <p:nvSpPr>
            <p:cNvPr id="9" name="Ορθογώνιο 8"/>
            <p:cNvSpPr/>
            <p:nvPr/>
          </p:nvSpPr>
          <p:spPr>
            <a:xfrm>
              <a:off x="3548468" y="1529360"/>
              <a:ext cx="1656184" cy="100811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r>
                <a:rPr lang="el-GR" sz="2000" b="1" dirty="0" smtClean="0"/>
                <a:t>Πολιτική </a:t>
              </a:r>
              <a:endParaRPr lang="el-GR" sz="2000" b="1" dirty="0"/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5459524" y="2549406"/>
              <a:ext cx="1872208" cy="87722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 startAt="2"/>
              </a:pPr>
              <a:r>
                <a:rPr lang="el-GR" sz="2000" b="1" dirty="0" smtClean="0"/>
                <a:t>Σχεδιασμός </a:t>
              </a:r>
              <a:endParaRPr lang="el-GR" sz="2000" b="1" dirty="0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4644008" y="4193656"/>
              <a:ext cx="2498576" cy="914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 startAt="3"/>
              </a:pPr>
              <a:r>
                <a:rPr lang="el-GR" sz="2000" b="1" dirty="0" smtClean="0"/>
                <a:t>Οργάνωση και δραστηριοποίηση</a:t>
              </a:r>
              <a:endParaRPr lang="el-GR" sz="2000" b="1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1259632" y="4101040"/>
              <a:ext cx="2498576" cy="914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 startAt="4"/>
              </a:pPr>
              <a:r>
                <a:rPr lang="el-GR" sz="2000" b="1" dirty="0" smtClean="0"/>
                <a:t>Έλεγχος και διόρθωση δραστηριοτήτων</a:t>
              </a:r>
              <a:endParaRPr lang="el-GR" sz="2000" b="1" dirty="0"/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611560" y="2177432"/>
              <a:ext cx="1922512" cy="914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 startAt="5"/>
              </a:pPr>
              <a:r>
                <a:rPr lang="el-GR" sz="2000" b="1" dirty="0" smtClean="0"/>
                <a:t>Ανασκόπηση εφαρμογής</a:t>
              </a:r>
              <a:endParaRPr lang="el-GR" sz="2000" b="1" dirty="0"/>
            </a:p>
          </p:txBody>
        </p:sp>
        <p:cxnSp>
          <p:nvCxnSpPr>
            <p:cNvPr id="16" name="Ευθεία γραμμή σύνδεσης 15"/>
            <p:cNvCxnSpPr/>
            <p:nvPr/>
          </p:nvCxnSpPr>
          <p:spPr>
            <a:xfrm>
              <a:off x="3131840" y="1628800"/>
              <a:ext cx="1584176" cy="40324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619672" y="3284984"/>
              <a:ext cx="5904656" cy="4320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99792" y="2897512"/>
              <a:ext cx="860685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Δράση </a:t>
              </a:r>
              <a:endParaRPr lang="el-G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3928" y="2825504"/>
              <a:ext cx="1338893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Σχεδιασμός </a:t>
              </a:r>
              <a:endParaRPr lang="el-GR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1960" y="3689600"/>
              <a:ext cx="121340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Εφαρμογή </a:t>
              </a:r>
              <a:endParaRPr lang="el-GR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1800" y="3545584"/>
              <a:ext cx="971997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Έλεγχος </a:t>
              </a:r>
              <a:endParaRPr lang="el-GR" dirty="0"/>
            </a:p>
          </p:txBody>
        </p:sp>
        <p:cxnSp>
          <p:nvCxnSpPr>
            <p:cNvPr id="24" name="Ευθύγραμμο βέλος σύνδεσης 23"/>
            <p:cNvCxnSpPr>
              <a:stCxn id="14" idx="0"/>
            </p:cNvCxnSpPr>
            <p:nvPr/>
          </p:nvCxnSpPr>
          <p:spPr>
            <a:xfrm flipV="1">
              <a:off x="1572816" y="1745384"/>
              <a:ext cx="1847056" cy="43204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5178704" y="1923136"/>
              <a:ext cx="833456" cy="60111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>
              <a:stCxn id="10" idx="2"/>
              <a:endCxn id="12" idx="0"/>
            </p:cNvCxnSpPr>
            <p:nvPr/>
          </p:nvCxnSpPr>
          <p:spPr>
            <a:xfrm flipH="1">
              <a:off x="5893296" y="3426634"/>
              <a:ext cx="502332" cy="76702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>
              <a:stCxn id="12" idx="1"/>
              <a:endCxn id="13" idx="3"/>
            </p:cNvCxnSpPr>
            <p:nvPr/>
          </p:nvCxnSpPr>
          <p:spPr>
            <a:xfrm flipH="1" flipV="1">
              <a:off x="3758208" y="4558240"/>
              <a:ext cx="885800" cy="9261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>
              <a:stCxn id="13" idx="0"/>
              <a:endCxn id="14" idx="2"/>
            </p:cNvCxnSpPr>
            <p:nvPr/>
          </p:nvCxnSpPr>
          <p:spPr>
            <a:xfrm flipH="1" flipV="1">
              <a:off x="1572816" y="3091832"/>
              <a:ext cx="936104" cy="100920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Οργάνωση Δραστηριότητας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Εκτίμηση των κινδύνων.</a:t>
            </a:r>
          </a:p>
          <a:p>
            <a:r>
              <a:rPr lang="el-GR" dirty="0" smtClean="0"/>
              <a:t>Μηχανοποίηση δραστηριοτήτων.</a:t>
            </a:r>
          </a:p>
          <a:p>
            <a:r>
              <a:rPr lang="el-GR" dirty="0" smtClean="0"/>
              <a:t>Δραστηριότητες μικρότερης διάρκειας και λιγότερες επαναλήψεις με περισσότερα διαλείμματα.</a:t>
            </a:r>
          </a:p>
          <a:p>
            <a:r>
              <a:rPr lang="el-GR" dirty="0" smtClean="0"/>
              <a:t>Αλλαγές με στόχο την προσαρμογή της δραστηριότητας στον εργαζόμενο.</a:t>
            </a:r>
          </a:p>
          <a:p>
            <a:r>
              <a:rPr lang="el-GR" dirty="0" smtClean="0"/>
              <a:t>Εργαλεία και εξοπλισμό προσαρμοζόμενο στον χρήστη.</a:t>
            </a:r>
          </a:p>
          <a:p>
            <a:r>
              <a:rPr lang="el-GR" dirty="0" smtClean="0"/>
              <a:t>Το προς διαχείριση βάρος γίνεται μικρό, με κατάλληλες λαβές και μετατοπίζεται σε μικρές αποστάσεις.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3600" dirty="0" smtClean="0"/>
              <a:t>Ηνωμένες πολιτείες Αμερικής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δημιουργούν τα περισσότερα προβλήματα κινητικότητας από οποιαδήποτε άλλη πάθηση.</a:t>
            </a:r>
          </a:p>
          <a:p>
            <a:r>
              <a:rPr lang="el-GR" dirty="0" smtClean="0"/>
              <a:t>Πρόκειται για την κύρια αιτία ’’αναπηρίας’’ σε όλες τις οικονομίες και όλες τις ηπείρους.</a:t>
            </a:r>
          </a:p>
          <a:p>
            <a:r>
              <a:rPr lang="el-GR" dirty="0" smtClean="0"/>
              <a:t>Περισσότερο από  το 50% των  παθήσεων, που αφορούν σε επαγγελματική δραστηριότητα, είναι  </a:t>
            </a:r>
            <a:r>
              <a:rPr lang="el-GR" dirty="0" err="1" smtClean="0"/>
              <a:t>μυοσκελετικές</a:t>
            </a:r>
            <a:r>
              <a:rPr lang="el-GR" dirty="0" smtClean="0"/>
              <a:t> παθήσεις.</a:t>
            </a:r>
          </a:p>
          <a:p>
            <a:r>
              <a:rPr lang="el-GR" dirty="0" smtClean="0"/>
              <a:t>Κάθε στιγμή, το 30% των αμερικανών ενηλίκων έχει πόνο,  οίδημα ή περιορισμό κινητικότητας σε κάποια άρθρωση του σώματος.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Οργάνωση Χώρου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Φροντίδα για κατάλληλη θερμοκρασία, φωτισμό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Κατάλληλη εκπαίδευση των εργαζομένων.  </a:t>
            </a:r>
          </a:p>
          <a:p>
            <a:r>
              <a:rPr lang="el-GR" dirty="0" smtClean="0"/>
              <a:t>Συμμετοχή των εργαζομένων στην οργάνωση της δραστηριότητας.</a:t>
            </a:r>
          </a:p>
          <a:p>
            <a:r>
              <a:rPr lang="el-GR" dirty="0" smtClean="0"/>
              <a:t>Ικανοποίηση για το παραγόμενο  προϊόν.</a:t>
            </a:r>
          </a:p>
          <a:p>
            <a:r>
              <a:rPr lang="el-GR" dirty="0" smtClean="0"/>
              <a:t>Έλεγχος της απόδοσης των εργαζομένων ώστε να συνάδει με τις συνθήκες και τις φυσιολογικές δυνατότητες.</a:t>
            </a:r>
          </a:p>
          <a:p>
            <a:r>
              <a:rPr lang="el-GR" dirty="0" smtClean="0"/>
              <a:t>Προαγωγή της συνεργασίας και κλίματος επικοινωνίας μεταξύ  των εργαζόμενων (σε όλες τις βαθμίδες ευθύνης).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Εργασία-  Εργονομία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  <p:grpSp>
        <p:nvGrpSpPr>
          <p:cNvPr id="31" name="Ομάδα 30"/>
          <p:cNvGrpSpPr/>
          <p:nvPr/>
        </p:nvGrpSpPr>
        <p:grpSpPr>
          <a:xfrm>
            <a:off x="1375462" y="1196752"/>
            <a:ext cx="6768753" cy="4899383"/>
            <a:chOff x="971600" y="1292309"/>
            <a:chExt cx="6768753" cy="4899383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4932040" y="5731598"/>
              <a:ext cx="2808313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Ποιότητα  ζωής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932041" y="1292309"/>
              <a:ext cx="2808312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Ποιότητα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4932041" y="2011466"/>
              <a:ext cx="2808312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Ταχύτητα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4932041" y="2803160"/>
              <a:ext cx="2808312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Αξιοπιστία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4932040" y="3511954"/>
              <a:ext cx="2808313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Ευελιξία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4932040" y="4243545"/>
              <a:ext cx="2808313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Κόστος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932041" y="4964774"/>
              <a:ext cx="2808312" cy="4600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rgbClr val="000000"/>
                  </a:solidFill>
                  <a:latin typeface="+mn-lt"/>
                </a:rPr>
                <a:t>Υγεία και ασφάλεια</a:t>
              </a:r>
              <a:endParaRPr 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2632890" y="1611473"/>
              <a:ext cx="2221860" cy="2151251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H="1">
              <a:off x="2632890" y="2357573"/>
              <a:ext cx="2221860" cy="1405152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>
              <a:off x="2632890" y="3018700"/>
              <a:ext cx="2272627" cy="744025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632890" y="3758581"/>
              <a:ext cx="2126949" cy="4144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2632890" y="3762725"/>
              <a:ext cx="2217446" cy="2145035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2632890" y="3742001"/>
              <a:ext cx="2217446" cy="1417588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2632890" y="3762725"/>
              <a:ext cx="2217446" cy="669417"/>
            </a:xfrm>
            <a:prstGeom prst="line">
              <a:avLst/>
            </a:prstGeom>
            <a:noFill/>
            <a:ln w="38100">
              <a:solidFill>
                <a:srgbClr val="004A82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971600" y="3340220"/>
              <a:ext cx="1661290" cy="828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l-GR" sz="2400" b="1" dirty="0" smtClean="0">
                  <a:solidFill>
                    <a:srgbClr val="000000"/>
                  </a:solidFill>
                  <a:latin typeface="+mn-lt"/>
                </a:rPr>
                <a:t>Σχεδιασμός</a:t>
              </a:r>
            </a:p>
            <a:p>
              <a:pPr defTabSz="762000"/>
              <a:r>
                <a:rPr lang="el-GR" sz="2400" b="1" dirty="0" smtClean="0">
                  <a:solidFill>
                    <a:srgbClr val="000000"/>
                  </a:solidFill>
                  <a:latin typeface="+mn-lt"/>
                </a:rPr>
                <a:t>εργασίας</a:t>
              </a:r>
              <a:endParaRPr lang="en-US" sz="2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Παραγωγικότητα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Η εργασία είναι μια οικονομική διαδικασία, επομένως κατευθύνεται από οικονομικά δεδομένα.</a:t>
            </a:r>
          </a:p>
          <a:p>
            <a:r>
              <a:rPr lang="el-GR" dirty="0" smtClean="0">
                <a:latin typeface="Calibri" pitchFamily="34" charset="0"/>
              </a:rPr>
              <a:t>Η  παραγωγικότητα μιας  επαγγελματικής διαδικασίας κρίνεται, όπως η απόδοση μιας μηχανής (έξοδα</a:t>
            </a:r>
            <a:r>
              <a:rPr lang="el-GR" b="1" dirty="0" smtClean="0">
                <a:latin typeface="Calibri" pitchFamily="34" charset="0"/>
              </a:rPr>
              <a:t>/ </a:t>
            </a:r>
            <a:r>
              <a:rPr lang="el-GR" dirty="0" smtClean="0">
                <a:latin typeface="Calibri" pitchFamily="34" charset="0"/>
              </a:rPr>
              <a:t>έσοδα)</a:t>
            </a:r>
            <a:r>
              <a:rPr lang="en-US" dirty="0" smtClean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Στην πράξη όμως, η παραγωγικότητα μιας διαδικασίας χαρακτηρίζεται καταρχήν από την  απόδοση του εργατικού δυναμικού, αφού το κόστος του εργαζόμενου ανέρχεται στα 2/3  ή 3/4  του συνολικού κόστους της παραγωγής.          </a:t>
            </a:r>
          </a:p>
          <a:p>
            <a:r>
              <a:rPr lang="el-GR" dirty="0" smtClean="0">
                <a:latin typeface="Calibri" pitchFamily="34" charset="0"/>
              </a:rPr>
              <a:t>Έτσι ο λόγος έξοδα</a:t>
            </a:r>
            <a:r>
              <a:rPr lang="el-GR" b="1" dirty="0" smtClean="0">
                <a:latin typeface="Calibri" pitchFamily="34" charset="0"/>
              </a:rPr>
              <a:t>/</a:t>
            </a:r>
            <a:r>
              <a:rPr lang="el-GR" dirty="0" smtClean="0">
                <a:latin typeface="Calibri" pitchFamily="34" charset="0"/>
              </a:rPr>
              <a:t>έσοδα διαμορφώνεται σε: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>
                <a:latin typeface="Calibri" pitchFamily="34" charset="0"/>
              </a:rPr>
              <a:t>αξία παραγομένων προϊόντων</a:t>
            </a:r>
            <a:r>
              <a:rPr lang="el-GR" b="1" dirty="0" smtClean="0">
                <a:latin typeface="Calibri" pitchFamily="34" charset="0"/>
              </a:rPr>
              <a:t>/</a:t>
            </a:r>
            <a:r>
              <a:rPr lang="el-GR" dirty="0" smtClean="0">
                <a:latin typeface="Calibri" pitchFamily="34" charset="0"/>
              </a:rPr>
              <a:t>κόστος εργασίας.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Κόστος Εργασίας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/>
          </a:bodyPr>
          <a:lstStyle/>
          <a:p>
            <a:pPr defTabSz="912813"/>
            <a:r>
              <a:rPr lang="el-GR" dirty="0" smtClean="0">
                <a:latin typeface="Calibri" pitchFamily="34" charset="0"/>
              </a:rPr>
              <a:t>Το κόστος εργασίας εκφράζεται με την αμοιβή του εργαζόμενου.</a:t>
            </a:r>
            <a:endParaRPr lang="el-GR" altLang="el-GR" dirty="0" smtClean="0">
              <a:latin typeface="Calibri" pitchFamily="34" charset="0"/>
            </a:endParaRPr>
          </a:p>
          <a:p>
            <a:pPr defTabSz="912813"/>
            <a:r>
              <a:rPr lang="el-GR" altLang="el-GR" dirty="0" smtClean="0">
                <a:latin typeface="Calibri" pitchFamily="34" charset="0"/>
              </a:rPr>
              <a:t>Οι </a:t>
            </a:r>
            <a:r>
              <a:rPr lang="el-GR" altLang="el-GR" dirty="0" err="1" smtClean="0">
                <a:latin typeface="Calibri" pitchFamily="34" charset="0"/>
              </a:rPr>
              <a:t>μυοσκελετικές</a:t>
            </a:r>
            <a:r>
              <a:rPr lang="el-GR" altLang="el-GR" dirty="0" smtClean="0">
                <a:latin typeface="Calibri" pitchFamily="34" charset="0"/>
              </a:rPr>
              <a:t> παθήσεις αυξάνουν το κόστος εργασίας επειδή επηρεάζεται αρνητικά η αποτελεσματικότητα και η παραγωγικότητα του εργαζόμενου.</a:t>
            </a:r>
            <a:r>
              <a:rPr lang="el-GR" dirty="0" smtClean="0"/>
              <a:t> </a:t>
            </a:r>
          </a:p>
          <a:p>
            <a:pPr defTabSz="912813"/>
            <a:r>
              <a:rPr lang="el-GR" dirty="0" smtClean="0"/>
              <a:t>Για κάθε ένα ευρώ που επενδύεται σε εργονομικές εφαρμογές εξοικονομούνται τέσσερα.</a:t>
            </a:r>
          </a:p>
          <a:p>
            <a:pPr defTabSz="912813"/>
            <a:r>
              <a:rPr lang="el-GR" dirty="0" smtClean="0">
                <a:latin typeface="Calibri" pitchFamily="34" charset="0"/>
              </a:rPr>
              <a:t>Σε </a:t>
            </a:r>
            <a:r>
              <a:rPr lang="el-GR" dirty="0" err="1" smtClean="0">
                <a:latin typeface="Calibri" pitchFamily="34" charset="0"/>
              </a:rPr>
              <a:t>μυοσκελετικά</a:t>
            </a:r>
            <a:r>
              <a:rPr lang="el-GR" dirty="0" smtClean="0">
                <a:latin typeface="Calibri" pitchFamily="34" charset="0"/>
              </a:rPr>
              <a:t> προβλήματα υπάρχουν οικονομικές επιβαρύνσεις άμεσες και έμμεσες, που σχετίζονται με τον εργαζόμενο.</a:t>
            </a:r>
          </a:p>
          <a:p>
            <a:r>
              <a:rPr lang="el-GR" dirty="0" smtClean="0">
                <a:latin typeface="Calibri" pitchFamily="34" charset="0"/>
              </a:rPr>
              <a:t>Κάθε καινούργια απουσία έχει μεγαλύτερο έμμεσο και άμεσο κόστος.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Κόστος Εργασίας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00600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Calibri" pitchFamily="34" charset="0"/>
              </a:rPr>
              <a:t>Επηρεάζεται η ποιότητα του προϊόντος, η ποσότητα της παραγωγής, η συνέπεια στις συμφωνημένες δεσμεύσεις.</a:t>
            </a:r>
          </a:p>
          <a:p>
            <a:r>
              <a:rPr lang="el-GR" dirty="0" smtClean="0">
                <a:latin typeface="Calibri" pitchFamily="34" charset="0"/>
              </a:rPr>
              <a:t>Άδεια  </a:t>
            </a:r>
            <a:r>
              <a:rPr lang="el-GR" dirty="0" err="1" smtClean="0">
                <a:latin typeface="Calibri" pitchFamily="34" charset="0"/>
              </a:rPr>
              <a:t>αμοιβόμενη</a:t>
            </a:r>
            <a:r>
              <a:rPr lang="el-GR" dirty="0" smtClean="0">
                <a:latin typeface="Calibri" pitchFamily="34" charset="0"/>
              </a:rPr>
              <a:t> για λόγους υγείας.</a:t>
            </a:r>
          </a:p>
          <a:p>
            <a:r>
              <a:rPr lang="el-GR" dirty="0" smtClean="0">
                <a:latin typeface="Calibri" pitchFamily="34" charset="0"/>
              </a:rPr>
              <a:t>Ασφαλιστική κάλυψη.</a:t>
            </a:r>
          </a:p>
          <a:p>
            <a:r>
              <a:rPr lang="el-GR" dirty="0" smtClean="0">
                <a:latin typeface="Calibri" pitchFamily="34" charset="0"/>
              </a:rPr>
              <a:t>Κόστος υπηρεσιών υγείας, που κάνει χρήση ο εργαζόμενος/ασθενής.</a:t>
            </a:r>
          </a:p>
          <a:p>
            <a:r>
              <a:rPr lang="el-GR" dirty="0" smtClean="0">
                <a:latin typeface="Calibri" pitchFamily="34" charset="0"/>
              </a:rPr>
              <a:t>Πρόσληψη προσωπικού για τις ανάγκες  που προκύπτουν.</a:t>
            </a:r>
          </a:p>
          <a:p>
            <a:r>
              <a:rPr lang="el-GR" dirty="0" smtClean="0">
                <a:latin typeface="Calibri" pitchFamily="34" charset="0"/>
              </a:rPr>
              <a:t>Εκπαίδευση αντικαταστάτη του εργαζόμενου.</a:t>
            </a:r>
          </a:p>
          <a:p>
            <a:r>
              <a:rPr lang="el-GR" dirty="0" smtClean="0">
                <a:latin typeface="Calibri" pitchFamily="34" charset="0"/>
              </a:rPr>
              <a:t>Επιστροφή στην εργασία- προσαρμογή.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Πρόληψη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5076056" y="1268760"/>
            <a:ext cx="3744416" cy="482453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l-GR" sz="2800" b="1" dirty="0" smtClean="0">
                <a:latin typeface="Calibri" pitchFamily="34" charset="0"/>
              </a:rPr>
              <a:t>Η πρόληψη  των παθήσεων που σχετίζονται  με την εργασία είναι υποχρέωση νομική και ηθική.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800" b="1" dirty="0" smtClean="0">
                <a:latin typeface="Calibri" pitchFamily="34" charset="0"/>
              </a:rPr>
              <a:t>Οι ισχύοντες κανονισμοί και η εφαρμογή τους αποτελούν ίσως την κύρια προστασία του εργαζόμενου.</a:t>
            </a:r>
          </a:p>
        </p:txBody>
      </p:sp>
      <p:pic>
        <p:nvPicPr>
          <p:cNvPr id="6" name="Picture 2" descr="http://www.hazards.org/images/h122hazardsredtapepo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600400" cy="554461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95536" y="6569968"/>
            <a:ext cx="2448272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hazards.org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483768" y="1772816"/>
            <a:ext cx="2376264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altLang="el-GR" sz="2000" dirty="0" smtClean="0">
                <a:solidFill>
                  <a:prstClr val="black"/>
                </a:solidFill>
              </a:rPr>
              <a:t>       Όσοι εγκληματούν κατά της ασφάλειας στο χώρο εργασίας πρέπει να ακινητοποιούνται ως επικίνδυνοι</a:t>
            </a:r>
            <a:endParaRPr lang="en-US" altLang="el-GR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4221088"/>
            <a:ext cx="6912768" cy="172819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l-GR" sz="2600" dirty="0" smtClean="0">
                <a:latin typeface="Calibri" pitchFamily="34" charset="0"/>
              </a:rPr>
              <a:t>Ο  φυσικοθεραπευτής  πρέπει  να  διερευνά  την σχέση  του </a:t>
            </a:r>
            <a:r>
              <a:rPr lang="el-GR" sz="2600" dirty="0" err="1" smtClean="0">
                <a:latin typeface="Calibri" pitchFamily="34" charset="0"/>
              </a:rPr>
              <a:t>μυοσκελετικού</a:t>
            </a:r>
            <a:r>
              <a:rPr lang="el-GR" sz="2600" dirty="0" smtClean="0">
                <a:latin typeface="Calibri" pitchFamily="34" charset="0"/>
              </a:rPr>
              <a:t> προβλήματος του ασθενούς  με  τις συνθήκες  εργασίας του.</a:t>
            </a:r>
            <a:endParaRPr lang="el-GR" sz="2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268760"/>
            <a:ext cx="757118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θεραπεία είναι συντηρητική και σκοπός είναι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αντιμετώπιση του πόνου,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πρόληψη της ανικανότητας-αναπηρίας,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αποκατάσταση της λειτουργικότητας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μυοσκελετικού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συστήματος.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</a:t>
            </a:r>
            <a:r>
              <a:rPr lang="el-GR" sz="3000" b="0" dirty="0" smtClean="0"/>
              <a:t>2/2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372200" y="1196752"/>
            <a:ext cx="2592288" cy="4176464"/>
          </a:xfrm>
        </p:spPr>
        <p:txBody>
          <a:bodyPr>
            <a:noAutofit/>
          </a:bodyPr>
          <a:lstStyle/>
          <a:p>
            <a:pPr marL="0" indent="0" defTabSz="912813">
              <a:buNone/>
            </a:pPr>
            <a:r>
              <a:rPr lang="el-GR" dirty="0" smtClean="0">
                <a:latin typeface="+mj-lt"/>
              </a:rPr>
              <a:t>Είναι σημαντικό </a:t>
            </a:r>
            <a:r>
              <a:rPr lang="el-GR" dirty="0" smtClean="0"/>
              <a:t>τα προβλήματα </a:t>
            </a:r>
            <a:r>
              <a:rPr lang="el-GR" dirty="0" smtClean="0">
                <a:latin typeface="+mj-lt"/>
              </a:rPr>
              <a:t>να αντιμετωπιστούν αμέσως, ώστε να μη  γίνουν οι καταστάσεις</a:t>
            </a:r>
            <a:r>
              <a:rPr lang="el-GR" dirty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χρόνιες.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pic>
        <p:nvPicPr>
          <p:cNvPr id="5" name="Picture 2" descr="MS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74340"/>
            <a:ext cx="5760640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5436096" y="6277913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osha.europa.eu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Φυσικοθεραπευτική</a:t>
            </a:r>
            <a:r>
              <a:rPr lang="el-GR" sz="3600" dirty="0" smtClean="0"/>
              <a:t> Προσέγγιση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στόχος της </a:t>
            </a:r>
            <a:r>
              <a:rPr lang="el-GR" dirty="0" err="1" smtClean="0"/>
              <a:t>φυσικοθεραπευτικής</a:t>
            </a:r>
            <a:r>
              <a:rPr lang="el-GR" dirty="0" smtClean="0"/>
              <a:t> προσέγγισης είναι να επιστρέψει ο εργαζόμενος στην εργασία του απαλλαγμένος από φυσικά και ψυχολογικά προβλήματα και περιορισμούς.</a:t>
            </a:r>
          </a:p>
          <a:p>
            <a:r>
              <a:rPr lang="el-GR" dirty="0" smtClean="0"/>
              <a:t>Συχνά η επιστροφή στην εργασία πρέπει να γίνεται πριν ολοκληρωθεί η αποκατάσταση.</a:t>
            </a:r>
          </a:p>
          <a:p>
            <a:r>
              <a:rPr lang="el-GR" dirty="0" smtClean="0"/>
              <a:t>Τότε απαιτείται η τροποποίηση και  προσαρμογή  της δραστηριότητας στην καινούρια πραγματικότητα με την κατάλληλη εκπαίδευση και παρέμβαση από τον φυσικοθεραπευτή.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Όροι για ΜΣ Παθήσεις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544616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Calibri" pitchFamily="34" charset="0"/>
              </a:rPr>
              <a:t>Repetitive strain injuries</a:t>
            </a:r>
            <a:r>
              <a:rPr lang="el-GR" sz="2300" dirty="0" smtClean="0">
                <a:latin typeface="Calibri" pitchFamily="34" charset="0"/>
              </a:rPr>
              <a:t> </a:t>
            </a:r>
            <a:r>
              <a:rPr lang="el-GR" sz="2300" b="1" dirty="0" smtClean="0">
                <a:latin typeface="Calibri" pitchFamily="34" charset="0"/>
              </a:rPr>
              <a:t>(</a:t>
            </a:r>
            <a:r>
              <a:rPr lang="en-US" sz="2300" b="1" dirty="0" smtClean="0">
                <a:latin typeface="Calibri" pitchFamily="34" charset="0"/>
              </a:rPr>
              <a:t>RSI</a:t>
            </a:r>
            <a:r>
              <a:rPr lang="el-GR" sz="2300" b="1" dirty="0" smtClean="0">
                <a:latin typeface="Calibri" pitchFamily="34" charset="0"/>
              </a:rPr>
              <a:t>). </a:t>
            </a:r>
            <a:r>
              <a:rPr lang="el-GR" sz="2300" dirty="0" smtClean="0">
                <a:latin typeface="Calibri" pitchFamily="34" charset="0"/>
              </a:rPr>
              <a:t>Τραυματισμοί από επαναλαμβανόμενες καταπονήσεις, Αυστραλία.</a:t>
            </a:r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Cumulative trauma disorders </a:t>
            </a:r>
            <a:r>
              <a:rPr lang="el-GR" sz="2300" b="1" dirty="0" smtClean="0">
                <a:latin typeface="Calibri" pitchFamily="34" charset="0"/>
              </a:rPr>
              <a:t>(</a:t>
            </a:r>
            <a:r>
              <a:rPr lang="en-US" sz="2300" b="1" dirty="0" smtClean="0">
                <a:latin typeface="Calibri" pitchFamily="34" charset="0"/>
              </a:rPr>
              <a:t>CTD</a:t>
            </a:r>
            <a:r>
              <a:rPr lang="el-GR" sz="2300" b="1" dirty="0" smtClean="0">
                <a:latin typeface="Calibri" pitchFamily="34" charset="0"/>
              </a:rPr>
              <a:t>).</a:t>
            </a:r>
            <a:r>
              <a:rPr lang="el-GR" sz="2300" dirty="0" smtClean="0">
                <a:latin typeface="Calibri" pitchFamily="34" charset="0"/>
              </a:rPr>
              <a:t> Αθροιστικές τραυματικές διαταραχές, Νότιος Αμερική. </a:t>
            </a:r>
          </a:p>
          <a:p>
            <a:r>
              <a:rPr lang="en-US" sz="2300" dirty="0" smtClean="0">
                <a:latin typeface="Calibri" pitchFamily="34" charset="0"/>
              </a:rPr>
              <a:t>Repeated Motion Disorders </a:t>
            </a:r>
            <a:r>
              <a:rPr lang="en-US" sz="2300" b="1" dirty="0" smtClean="0">
                <a:latin typeface="Calibri" pitchFamily="34" charset="0"/>
              </a:rPr>
              <a:t>(RMD)</a:t>
            </a:r>
            <a:r>
              <a:rPr lang="el-GR" sz="2300" b="1" dirty="0" smtClean="0">
                <a:latin typeface="Calibri" pitchFamily="34" charset="0"/>
              </a:rPr>
              <a:t>. </a:t>
            </a:r>
            <a:r>
              <a:rPr lang="el-GR" sz="2300" dirty="0" smtClean="0">
                <a:latin typeface="Calibri" pitchFamily="34" charset="0"/>
              </a:rPr>
              <a:t>Διαταραχές από επαναλαμβανόμενες κινήσεις.</a:t>
            </a:r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Overuse Syndrome</a:t>
            </a:r>
            <a:r>
              <a:rPr lang="el-GR" sz="2300" dirty="0" smtClean="0">
                <a:latin typeface="Calibri" pitchFamily="34" charset="0"/>
              </a:rPr>
              <a:t>. Σύνδρομα </a:t>
            </a:r>
            <a:r>
              <a:rPr lang="el-GR" sz="2300" dirty="0" err="1" smtClean="0">
                <a:latin typeface="Calibri" pitchFamily="34" charset="0"/>
              </a:rPr>
              <a:t>υπέρχρησης</a:t>
            </a:r>
            <a:r>
              <a:rPr lang="el-GR" sz="2300" dirty="0" smtClean="0">
                <a:latin typeface="Calibri" pitchFamily="34" charset="0"/>
              </a:rPr>
              <a:t>.</a:t>
            </a:r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Repetitive Trauma Disorders </a:t>
            </a:r>
            <a:r>
              <a:rPr lang="en-US" sz="2300" b="1" dirty="0" smtClean="0">
                <a:latin typeface="Calibri" pitchFamily="34" charset="0"/>
              </a:rPr>
              <a:t>(RTD)</a:t>
            </a:r>
            <a:r>
              <a:rPr lang="el-GR" sz="2300" b="1" dirty="0" smtClean="0">
                <a:latin typeface="Calibri" pitchFamily="34" charset="0"/>
              </a:rPr>
              <a:t>.</a:t>
            </a:r>
            <a:r>
              <a:rPr lang="en-US" sz="2300" b="1" dirty="0" smtClean="0">
                <a:latin typeface="Calibri" pitchFamily="34" charset="0"/>
              </a:rPr>
              <a:t> </a:t>
            </a:r>
            <a:r>
              <a:rPr lang="el-GR" sz="2300" dirty="0" smtClean="0">
                <a:latin typeface="Calibri" pitchFamily="34" charset="0"/>
              </a:rPr>
              <a:t>Διαταραχές από </a:t>
            </a:r>
            <a:r>
              <a:rPr lang="el-GR" sz="2300" dirty="0" err="1" smtClean="0">
                <a:latin typeface="Calibri" pitchFamily="34" charset="0"/>
              </a:rPr>
              <a:t>επανειλημένους</a:t>
            </a:r>
            <a:r>
              <a:rPr lang="el-GR" sz="2300" dirty="0" smtClean="0">
                <a:latin typeface="Calibri" pitchFamily="34" charset="0"/>
              </a:rPr>
              <a:t>  τραυματισμούς.</a:t>
            </a:r>
            <a:endParaRPr lang="el-GR" sz="2300" b="1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Occupational </a:t>
            </a:r>
            <a:r>
              <a:rPr lang="en-US" sz="2300" dirty="0" err="1" smtClean="0">
                <a:latin typeface="Calibri" pitchFamily="34" charset="0"/>
              </a:rPr>
              <a:t>cervicobrachial</a:t>
            </a:r>
            <a:r>
              <a:rPr lang="en-US" sz="2300" dirty="0" smtClean="0">
                <a:latin typeface="Calibri" pitchFamily="34" charset="0"/>
              </a:rPr>
              <a:t> disorders </a:t>
            </a:r>
            <a:r>
              <a:rPr lang="el-GR" sz="2300" b="1" dirty="0" smtClean="0">
                <a:latin typeface="Calibri" pitchFamily="34" charset="0"/>
              </a:rPr>
              <a:t>(</a:t>
            </a:r>
            <a:r>
              <a:rPr lang="en-US" sz="2300" b="1" dirty="0" smtClean="0">
                <a:latin typeface="Calibri" pitchFamily="34" charset="0"/>
              </a:rPr>
              <a:t>ODC</a:t>
            </a:r>
            <a:r>
              <a:rPr lang="el-GR" sz="2300" b="1" dirty="0" smtClean="0">
                <a:latin typeface="Calibri" pitchFamily="34" charset="0"/>
              </a:rPr>
              <a:t>) </a:t>
            </a:r>
            <a:r>
              <a:rPr lang="el-GR" sz="2300" dirty="0" smtClean="0">
                <a:latin typeface="Calibri" pitchFamily="34" charset="0"/>
              </a:rPr>
              <a:t>Επαγγελματικές </a:t>
            </a:r>
            <a:r>
              <a:rPr lang="el-GR" sz="2300" dirty="0" err="1" smtClean="0">
                <a:latin typeface="Calibri" pitchFamily="34" charset="0"/>
              </a:rPr>
              <a:t>αυχενο</a:t>
            </a:r>
            <a:r>
              <a:rPr lang="el-GR" sz="2300" dirty="0" smtClean="0">
                <a:latin typeface="Calibri" pitchFamily="34" charset="0"/>
              </a:rPr>
              <a:t>-</a:t>
            </a:r>
            <a:r>
              <a:rPr lang="el-GR" sz="2300" dirty="0" err="1" smtClean="0">
                <a:latin typeface="Calibri" pitchFamily="34" charset="0"/>
              </a:rPr>
              <a:t>βραχιόνιες</a:t>
            </a:r>
            <a:r>
              <a:rPr lang="el-GR" sz="2300" dirty="0" smtClean="0">
                <a:latin typeface="Calibri" pitchFamily="34" charset="0"/>
              </a:rPr>
              <a:t> διαταραχές, Ιαπωνία - Σκανδιναβικές χώρες.</a:t>
            </a:r>
            <a:endParaRPr lang="en-US" sz="2300" dirty="0" smtClean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Ευρωπαϊκή Ένωση των 27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328592"/>
          </a:xfrm>
        </p:spPr>
        <p:txBody>
          <a:bodyPr>
            <a:noAutofit/>
          </a:bodyPr>
          <a:lstStyle/>
          <a:p>
            <a:r>
              <a:rPr lang="el-GR" dirty="0" smtClean="0"/>
              <a:t>Στην Ευρωπαϊκή Ένωση κάθε χρόνο: </a:t>
            </a:r>
          </a:p>
          <a:p>
            <a:pPr lvl="1"/>
            <a:r>
              <a:rPr lang="el-GR" dirty="0" smtClean="0"/>
              <a:t>4.000 άνθρωποι πεθαίνουν στην εργασία.</a:t>
            </a:r>
          </a:p>
          <a:p>
            <a:pPr lvl="1"/>
            <a:r>
              <a:rPr lang="el-GR" dirty="0" smtClean="0"/>
              <a:t> Συμβαίνουν 3.000.000 σοβαρά ατυχήματα.</a:t>
            </a:r>
          </a:p>
          <a:p>
            <a:r>
              <a:rPr lang="el-GR" dirty="0" smtClean="0"/>
              <a:t>Το κόστος όλων αυτών ανέρχεται σε 400.000.000.000 ευρώ το χρόνο.</a:t>
            </a:r>
          </a:p>
          <a:p>
            <a:r>
              <a:rPr lang="el-GR" dirty="0" smtClean="0"/>
              <a:t>Έρευνα για τις συνθήκες εργασίας στην Ευρωπαϊκή Ένωση, το 2005</a:t>
            </a:r>
            <a:r>
              <a:rPr lang="en-US" dirty="0" smtClean="0"/>
              <a:t>,</a:t>
            </a:r>
            <a:r>
              <a:rPr lang="el-GR" dirty="0" smtClean="0"/>
              <a:t> απέδειξε ότι:</a:t>
            </a:r>
          </a:p>
          <a:p>
            <a:pPr lvl="1"/>
            <a:r>
              <a:rPr lang="el-GR" dirty="0" smtClean="0"/>
              <a:t>Το 25% των εργαζομένων  παραπονείται για πόνο στη μέση.</a:t>
            </a:r>
          </a:p>
          <a:p>
            <a:pPr lvl="1"/>
            <a:r>
              <a:rPr lang="el-GR" dirty="0" smtClean="0"/>
              <a:t>Το 23% των εργαζομένων παραπονείται για μυϊκούς πόνους.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Κάτω Άκρο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20% των </a:t>
            </a:r>
            <a:r>
              <a:rPr lang="el-GR" dirty="0" err="1" smtClean="0"/>
              <a:t>μυοσκελετικών</a:t>
            </a:r>
            <a:r>
              <a:rPr lang="el-GR" dirty="0" smtClean="0"/>
              <a:t> προβλημάτων που σχετίζονται με  την εργασία αφορά στο κάτω άκρο.</a:t>
            </a:r>
          </a:p>
          <a:p>
            <a:r>
              <a:rPr lang="el-GR" dirty="0" smtClean="0"/>
              <a:t>Το 50%  των ΟΑ γόνατος και το 30% των ΟΑ ισχίου, που αντιμετωπίστηκαν χειρουργικά  σχετίζονταν με την απασχόληση.</a:t>
            </a:r>
          </a:p>
          <a:p>
            <a:r>
              <a:rPr lang="el-GR" dirty="0" smtClean="0"/>
              <a:t>Κάθε εργαζόμενος με </a:t>
            </a:r>
            <a:r>
              <a:rPr lang="el-GR" dirty="0" err="1" smtClean="0"/>
              <a:t>μυοσκελετικό</a:t>
            </a:r>
            <a:r>
              <a:rPr lang="el-GR" dirty="0" smtClean="0"/>
              <a:t> πρόβλημα στα κάτω άκρα έχει απουσιάσει από την εργασία  του κατά μέσον όρο 25 ημέρες.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Κάτω Άκρο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23928" y="1196752"/>
            <a:ext cx="4896544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Στη Μεγάλη Βρετανία το 2009-2010, 94.000 εργαζόμενοι τους τελευταίους 12 μήνες είχαν 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στα κάτω άκρα. Από αυτούς οι 30.000 εργαζόμενοι παρουσίασαν πρόβλημα για πρώτη φορά. Δηλαδή σε κάθε 100.000 εργαζόμενους οι 100 έχουν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στα κάτω άκρα.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pic>
        <p:nvPicPr>
          <p:cNvPr id="5" name="Picture 4" descr="File:Syndrome rotuli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240360" cy="530999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563888" y="6062104"/>
            <a:ext cx="254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Syndrome </a:t>
            </a:r>
            <a:r>
              <a:rPr lang="en-US" sz="1200" dirty="0" err="1" smtClean="0">
                <a:latin typeface="+mn-lt"/>
                <a:hlinkClick r:id="rId4"/>
              </a:rPr>
              <a:t>rotulien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 </a:t>
            </a:r>
            <a:r>
              <a:rPr lang="en-US" sz="1200" dirty="0" smtClean="0">
                <a:latin typeface="+mn-lt"/>
                <a:hlinkClick r:id="rId5" tooltip="User:Memphre (page does not exist)"/>
              </a:rPr>
              <a:t>Memphre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Κάτω Άκρο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870862" y="1196752"/>
            <a:ext cx="2959954" cy="4464496"/>
          </a:xfrm>
        </p:spPr>
        <p:txBody>
          <a:bodyPr/>
          <a:lstStyle/>
          <a:p>
            <a:r>
              <a:rPr lang="el-GR" dirty="0" smtClean="0"/>
              <a:t>Στη Μεγάλη Βρετανία το 2009-2010 χάθηκαν 2.4 εκατομμύρια ημέρες εργασίας, λόγω </a:t>
            </a:r>
            <a:r>
              <a:rPr lang="el-GR" dirty="0" err="1" smtClean="0"/>
              <a:t>μυοσκελετικών</a:t>
            </a:r>
            <a:r>
              <a:rPr lang="el-GR" dirty="0" smtClean="0"/>
              <a:t> προβλημάτων στα κάτω άκρα.</a:t>
            </a:r>
          </a:p>
          <a:p>
            <a:endParaRPr lang="el-GR" dirty="0"/>
          </a:p>
        </p:txBody>
      </p:sp>
      <p:pic>
        <p:nvPicPr>
          <p:cNvPr id="7" name="Picture 2" descr="File:On Bended Knee (739098191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4" y="1124744"/>
            <a:ext cx="5651948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996407" y="5932792"/>
            <a:ext cx="4096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On Bended Knee (7390981910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Κάτω Άκρο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στα κάτω άκρα αφορούν στα ισχία και τα γόνατα συνήθως λόγω </a:t>
            </a:r>
            <a:r>
              <a:rPr lang="el-GR" dirty="0" err="1" smtClean="0"/>
              <a:t>υπέρχρησης</a:t>
            </a:r>
            <a:r>
              <a:rPr lang="el-GR" dirty="0" smtClean="0"/>
              <a:t>, δηλαδή επαναλαμβανόμενης δραστηριότητας με φόρτιση στους ίδιους ιστούς πέρα από την αντοχή τους.</a:t>
            </a:r>
          </a:p>
          <a:p>
            <a:r>
              <a:rPr lang="el-GR" dirty="0" smtClean="0"/>
              <a:t>Συχνά επηρεάζεται ολόκληρο το άκρο από το ισχίο έως τα δάκτυλα με πόνο και μουδιάσματα, χωρίς να έχει διαγνωστεί συγκεκριμένη πάθηση.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Κάτω Άκρο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Συνηθισμένες κινήσεις 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Επαναλαμβανόμενο γονάτισμα, </a:t>
            </a:r>
          </a:p>
          <a:p>
            <a:r>
              <a:rPr lang="el-GR" dirty="0" smtClean="0"/>
              <a:t>Επαναλαμβανόμενο βαθύ κάθισμα,</a:t>
            </a:r>
          </a:p>
          <a:p>
            <a:r>
              <a:rPr lang="el-GR" dirty="0" smtClean="0"/>
              <a:t>Σταθερές θέσεις,</a:t>
            </a:r>
          </a:p>
          <a:p>
            <a:r>
              <a:rPr lang="el-GR" dirty="0" smtClean="0"/>
              <a:t>Όρθια στάση χωρίς διάλειμμα επί περισσότερο από δύο ώρες,</a:t>
            </a:r>
          </a:p>
          <a:p>
            <a:r>
              <a:rPr lang="el-GR" dirty="0" smtClean="0"/>
              <a:t>Επαναλαμβανόμενες πτώσεις από ύψος.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pic>
        <p:nvPicPr>
          <p:cNvPr id="5" name="Picture 4" descr="File:Parallel Squat For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71915" cy="4425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619018" y="5786803"/>
            <a:ext cx="254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Parallel Squat </a:t>
            </a:r>
            <a:r>
              <a:rPr lang="en-US" sz="1200" dirty="0" smtClean="0">
                <a:latin typeface="+mn-lt"/>
                <a:hlinkClick r:id="rId3"/>
              </a:rPr>
              <a:t>Form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 tooltip="User:Vinceypo0 (page does not exist)"/>
              </a:rPr>
              <a:t>Vinceypo0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Κάτω Άκρο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0" y="1124744"/>
            <a:ext cx="4032448" cy="4293096"/>
          </a:xfrm>
        </p:spPr>
        <p:txBody>
          <a:bodyPr>
            <a:normAutofit/>
          </a:bodyPr>
          <a:lstStyle/>
          <a:p>
            <a:r>
              <a:rPr lang="el-GR" dirty="0" smtClean="0"/>
              <a:t>Συνηθισμένες παθήσεις:</a:t>
            </a:r>
          </a:p>
          <a:p>
            <a:pPr lvl="1"/>
            <a:r>
              <a:rPr lang="el-GR" dirty="0" smtClean="0"/>
              <a:t>Οστεοαρθρίτιδα γόνατος, ισχίου.</a:t>
            </a:r>
          </a:p>
          <a:p>
            <a:pPr lvl="1"/>
            <a:r>
              <a:rPr lang="el-GR" dirty="0" err="1" smtClean="0"/>
              <a:t>Θυλακίτιδα</a:t>
            </a:r>
            <a:r>
              <a:rPr lang="el-GR" dirty="0" smtClean="0"/>
              <a:t>  γόνατος.</a:t>
            </a:r>
          </a:p>
          <a:p>
            <a:pPr lvl="1"/>
            <a:r>
              <a:rPr lang="el-GR" dirty="0" smtClean="0"/>
              <a:t>Ρήξη μηνίσκου.</a:t>
            </a:r>
          </a:p>
          <a:p>
            <a:pPr lvl="1"/>
            <a:r>
              <a:rPr lang="el-GR" dirty="0" smtClean="0"/>
              <a:t>Κατάγματα κόπωσης.</a:t>
            </a:r>
          </a:p>
          <a:p>
            <a:pPr lvl="1"/>
            <a:r>
              <a:rPr lang="el-GR" dirty="0" smtClean="0"/>
              <a:t>Αγγειίτιδα.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pic>
        <p:nvPicPr>
          <p:cNvPr id="5" name="Picture 2" descr="http://www.bodybrokers.co.uk/userimages/Picture%20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620" y="1056443"/>
            <a:ext cx="3696332" cy="5190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355682" y="6309320"/>
            <a:ext cx="1872208" cy="36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bodybrokers.co.uk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του άνω άκρου περιλαμβάνουν:</a:t>
            </a:r>
          </a:p>
          <a:p>
            <a:pPr lvl="1"/>
            <a:r>
              <a:rPr lang="el-GR" dirty="0" smtClean="0"/>
              <a:t>Πόνους και ενοχλήσεις, αυξημένη τάση από τα δάχτυλα έως τον ώμο και την αυχενική μοίρα της σπονδυλικής στήλης.</a:t>
            </a:r>
          </a:p>
          <a:p>
            <a:pPr lvl="1"/>
            <a:r>
              <a:rPr lang="el-GR" dirty="0" smtClean="0"/>
              <a:t>Προβλήματα στους μύες, τους τένοντες, τους συνδέσμους,   επίσης κυκλοφορικά και νευρολογικά.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του άνω άκρου προκαλούνται ή επιδεινώνονται από την εργασία.</a:t>
            </a:r>
          </a:p>
          <a:p>
            <a:r>
              <a:rPr lang="el-GR" dirty="0" smtClean="0"/>
              <a:t>Η οργάνωση της δραστηριότητας μπορεί να επιδεινώσει την κατάσταση ή να άρει τον κίνδυνο.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Άνω Άκρο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600" dirty="0" err="1" smtClean="0"/>
              <a:t>Μυοσκελετικά</a:t>
            </a:r>
            <a:r>
              <a:rPr lang="el-GR" sz="2600" dirty="0" smtClean="0"/>
              <a:t> προβλήματα  στο άνω άκρο: </a:t>
            </a:r>
          </a:p>
          <a:p>
            <a:r>
              <a:rPr lang="el-GR" sz="2600" dirty="0" smtClean="0"/>
              <a:t>Με συγκεκριμένα συμπτώματα και κλινική εικόνα όπως:</a:t>
            </a:r>
          </a:p>
          <a:p>
            <a:pPr lvl="1"/>
            <a:r>
              <a:rPr lang="el-GR" sz="2600" dirty="0" err="1"/>
              <a:t>τ</a:t>
            </a:r>
            <a:r>
              <a:rPr lang="el-GR" sz="2600" dirty="0" err="1" smtClean="0"/>
              <a:t>ενοντίτις</a:t>
            </a:r>
            <a:r>
              <a:rPr lang="el-GR" sz="2600" dirty="0" smtClean="0"/>
              <a:t>, </a:t>
            </a:r>
          </a:p>
          <a:p>
            <a:pPr lvl="1"/>
            <a:r>
              <a:rPr lang="el-GR" sz="2600" dirty="0" smtClean="0"/>
              <a:t>σύνδρομο καρπιαίου σωλήνα, </a:t>
            </a:r>
          </a:p>
          <a:p>
            <a:pPr lvl="1"/>
            <a:r>
              <a:rPr lang="el-GR" sz="2600" dirty="0" smtClean="0"/>
              <a:t>παγίδευση του </a:t>
            </a:r>
            <a:r>
              <a:rPr lang="el-GR" sz="2600" dirty="0" err="1" smtClean="0"/>
              <a:t>ωλενίου</a:t>
            </a:r>
            <a:r>
              <a:rPr lang="el-GR" sz="2600" dirty="0" smtClean="0"/>
              <a:t> νεύρου στην άρθρωση του αγκώνα </a:t>
            </a:r>
          </a:p>
          <a:p>
            <a:pPr lvl="1"/>
            <a:r>
              <a:rPr lang="el-GR" sz="2600" dirty="0" smtClean="0"/>
              <a:t>οστεοαρθρίτιδα, </a:t>
            </a:r>
          </a:p>
          <a:p>
            <a:pPr lvl="1"/>
            <a:r>
              <a:rPr lang="el-GR" sz="2600" dirty="0" smtClean="0"/>
              <a:t>σύνδρομο  λευκών δακτύλων, </a:t>
            </a:r>
          </a:p>
          <a:p>
            <a:pPr lvl="1"/>
            <a:r>
              <a:rPr lang="el-GR" sz="2600" dirty="0" smtClean="0"/>
              <a:t>σύνδρομο θωρακικής εξόδου.</a:t>
            </a:r>
          </a:p>
          <a:p>
            <a:r>
              <a:rPr lang="el-GR" sz="2600" dirty="0" smtClean="0"/>
              <a:t>Άλλα προβλήματα λιγότερο καθορισμένα, με πόνο, μούδιασμα υπαισθησία  </a:t>
            </a:r>
            <a:r>
              <a:rPr lang="el-GR" sz="2600" dirty="0" err="1" smtClean="0"/>
              <a:t>κ.λ.π</a:t>
            </a:r>
            <a:r>
              <a:rPr lang="el-GR" sz="2600" dirty="0" smtClean="0"/>
              <a:t>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Άνω Άκρο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12568" y="1124744"/>
            <a:ext cx="406794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Συνηθισμένες δραστηριότητες:</a:t>
            </a:r>
          </a:p>
          <a:p>
            <a:pPr marL="538163" lvl="1"/>
            <a:r>
              <a:rPr lang="el-GR" dirty="0" smtClean="0"/>
              <a:t>Επαναλαμβανόμενες κινήσεις.</a:t>
            </a:r>
          </a:p>
          <a:p>
            <a:pPr marL="538163" lvl="1"/>
            <a:r>
              <a:rPr lang="el-GR" dirty="0" smtClean="0"/>
              <a:t>Προβληματικές θέσεις εργασίας.</a:t>
            </a:r>
          </a:p>
          <a:p>
            <a:pPr marL="538163" lvl="1"/>
            <a:r>
              <a:rPr lang="el-GR" dirty="0" smtClean="0"/>
              <a:t>Διαρκείς και  μεγάλες δυνάμεις.</a:t>
            </a:r>
          </a:p>
          <a:p>
            <a:pPr marL="538163" lvl="1"/>
            <a:r>
              <a:rPr lang="el-GR" dirty="0" smtClean="0"/>
              <a:t>Επαναλαμβανόμενες δραστηριότητες χωρίς διάλειμμα.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pic>
        <p:nvPicPr>
          <p:cNvPr id="5" name="Picture 2" descr="Dual Two-Hand Control Op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896543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3"/>
          <p:cNvSpPr/>
          <p:nvPr/>
        </p:nvSpPr>
        <p:spPr>
          <a:xfrm>
            <a:off x="575555" y="5090700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osha.gov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Άνω Άκρο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2160" y="1196752"/>
            <a:ext cx="2808312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παγίδευση του </a:t>
            </a:r>
            <a:r>
              <a:rPr lang="el-GR" dirty="0" err="1" smtClean="0"/>
              <a:t>ωλενίου</a:t>
            </a:r>
            <a:r>
              <a:rPr lang="el-GR" dirty="0" smtClean="0"/>
              <a:t> νεύρου στη μέσα επιφάνεια της  άρθρωσης του αγκώνα είναι το συνηθέστερο</a:t>
            </a:r>
            <a:r>
              <a:rPr lang="el-GR" dirty="0"/>
              <a:t> </a:t>
            </a:r>
            <a:r>
              <a:rPr lang="el-GR" dirty="0" smtClean="0"/>
              <a:t>πρόβλημα μετά το Σύνδρομο καρπιαίου σωλήνα.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  <p:pic>
        <p:nvPicPr>
          <p:cNvPr id="5" name="Picture 2" descr="Food packaging production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618922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187624" y="5877272"/>
            <a:ext cx="5618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hse.gov.uk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Μυοσκελετικοί</a:t>
            </a:r>
            <a:r>
              <a:rPr lang="el-GR" sz="3600" smtClean="0"/>
              <a:t> Πόνοι</a:t>
            </a:r>
            <a:endParaRPr lang="el-GR" sz="3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2" descr="https://ee_ce_img.s3.amazonaws.com/cache/ce_img/media/remote/ce_img/https_ee_channel_images.s3.amazonaws.com/article-figures/5433/article-g03_400_3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627661" cy="41764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67544" y="5686381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amazonaws.com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364088" y="1196752"/>
            <a:ext cx="360040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κατανομή των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noProof="0" dirty="0" err="1">
                <a:latin typeface="+mn-lt"/>
              </a:rPr>
              <a:t>μ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υοσκελετικών</a:t>
            </a:r>
            <a:r>
              <a:rPr lang="el-GR" sz="2400" dirty="0" smtClean="0"/>
              <a:t> </a:t>
            </a:r>
            <a:r>
              <a:rPr lang="el-GR" sz="2400" dirty="0" smtClean="0">
                <a:latin typeface="+mn-lt"/>
              </a:rPr>
              <a:t>πόνων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dirty="0" smtClean="0">
                <a:latin typeface="+mn-lt"/>
              </a:rPr>
              <a:t>σ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</a:t>
            </a:r>
            <a:r>
              <a:rPr lang="el-GR" sz="2400" dirty="0" smtClean="0">
                <a:latin typeface="+mn-lt"/>
              </a:rPr>
              <a:t>ο σώμα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κριτήριο</a:t>
            </a:r>
            <a:r>
              <a:rPr lang="en-US" sz="2400" noProof="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ην  συχνότητα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εμφάνισής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οσφυϊκή</a:t>
            </a:r>
            <a:r>
              <a:rPr lang="el-GR" sz="2400" noProof="0" dirty="0" smtClean="0">
                <a:latin typeface="+mn-lt"/>
              </a:rPr>
              <a:t> </a:t>
            </a:r>
            <a:r>
              <a:rPr lang="el-GR" sz="2400" noProof="0" dirty="0">
                <a:latin typeface="+mn-lt"/>
              </a:rPr>
              <a:t>μ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οίρα,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ώμος,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γόνατο, αυχένας,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noProof="0" dirty="0">
                <a:latin typeface="+mn-lt"/>
              </a:rPr>
              <a:t>κ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αρπός, αγκώνας,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noProof="0" dirty="0" err="1">
                <a:latin typeface="+mn-lt"/>
              </a:rPr>
              <a:t>π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οδοκνημική</a:t>
            </a:r>
            <a:r>
              <a:rPr lang="el-GR" sz="2400" dirty="0" smtClean="0">
                <a:latin typeface="+mn-lt"/>
              </a:rPr>
              <a:t>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άκρο πόδι,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noProof="0" dirty="0">
                <a:latin typeface="+mn-lt"/>
              </a:rPr>
              <a:t>κ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ατώτερη θωρακική μοίρα.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Άνω Άκρο </a:t>
            </a:r>
            <a:r>
              <a:rPr lang="el-GR" sz="3600" b="0" dirty="0" smtClean="0"/>
              <a:t>5/6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  <p:pic>
        <p:nvPicPr>
          <p:cNvPr id="5" name="Picture 4" descr="intensive key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331549" y="1340768"/>
            <a:ext cx="5752619" cy="443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156176" y="1412776"/>
            <a:ext cx="2987824" cy="2196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l-GR" sz="2400" dirty="0" smtClean="0">
                <a:latin typeface="+mn-lt"/>
              </a:rPr>
              <a:t>Σύνδρομο καρπιαίου σωλήνα. Πίεση του μέσου νεύρου στην περιοχή του καρπού.</a:t>
            </a:r>
          </a:p>
        </p:txBody>
      </p:sp>
      <p:sp>
        <p:nvSpPr>
          <p:cNvPr id="8" name="4 - Ορθογώνιο"/>
          <p:cNvSpPr/>
          <p:nvPr/>
        </p:nvSpPr>
        <p:spPr>
          <a:xfrm>
            <a:off x="1979712" y="5877272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Άνω Άκρο </a:t>
            </a:r>
            <a:r>
              <a:rPr lang="el-GR" sz="3000" b="0" dirty="0" smtClean="0"/>
              <a:t>6/6</a:t>
            </a:r>
            <a:endParaRPr lang="el-GR" sz="36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  <p:pic>
        <p:nvPicPr>
          <p:cNvPr id="5" name="Picture 2" descr="This picture shows a girl kayaking in the ocea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406" y="980728"/>
            <a:ext cx="6107189" cy="525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475656" y="6279703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26 </a:t>
            </a:r>
            <a:r>
              <a:rPr lang="en-US" sz="1200" dirty="0" err="1">
                <a:latin typeface="+mn-lt"/>
              </a:rPr>
              <a:t>Ιουν</a:t>
            </a:r>
            <a:r>
              <a:rPr lang="en-US" sz="1200" dirty="0">
                <a:latin typeface="+mn-lt"/>
              </a:rPr>
              <a:t> 2013 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://www.bodybrokers.co.uk/userimages/Picture%20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7" t="3492" b="2552"/>
          <a:stretch/>
        </p:blipFill>
        <p:spPr bwMode="auto">
          <a:xfrm>
            <a:off x="3275860" y="1970842"/>
            <a:ext cx="2448268" cy="339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2 - Θέση περιεχομένου"/>
          <p:cNvSpPr txBox="1">
            <a:spLocks noGrp="1"/>
          </p:cNvSpPr>
          <p:nvPr>
            <p:ph type="subTitle" idx="1"/>
          </p:nvPr>
        </p:nvSpPr>
        <p:spPr>
          <a:xfrm>
            <a:off x="3203848" y="5341759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6"/>
              </a:rPr>
              <a:t>bodybrokers.co.uk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(Θ). Ενότητα </a:t>
            </a:r>
            <a:r>
              <a:rPr lang="en-US" sz="2000" dirty="0" smtClean="0"/>
              <a:t>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err="1"/>
              <a:t>Μυοσκελετικά</a:t>
            </a:r>
            <a:r>
              <a:rPr lang="el-GR" sz="2000" dirty="0"/>
              <a:t> </a:t>
            </a:r>
            <a:r>
              <a:rPr lang="el-GR" sz="2000" dirty="0" smtClean="0"/>
              <a:t>Προβλήματα».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d16732f3b6d5c4a49aeb997dd55c33662995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7045</TotalTime>
  <Words>4755</Words>
  <Application>Microsoft Office PowerPoint</Application>
  <PresentationFormat>Προβολή στην οθόνη (4:3)</PresentationFormat>
  <Paragraphs>806</Paragraphs>
  <Slides>98</Slides>
  <Notes>29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98</vt:i4>
      </vt:variant>
    </vt:vector>
  </HeadingPairs>
  <TitlesOfParts>
    <vt:vector size="103" baseType="lpstr">
      <vt:lpstr>TEMPLATE</vt:lpstr>
      <vt:lpstr>Προσαρμοσμένη σχεδίαση</vt:lpstr>
      <vt:lpstr>1_exo-opistho_simeiomata</vt:lpstr>
      <vt:lpstr>OC_template_updated</vt:lpstr>
      <vt:lpstr>Document</vt:lpstr>
      <vt:lpstr>Βιολογική Μηχανική   Εργονομία (Θ)</vt:lpstr>
      <vt:lpstr>Γενικά στοιχεία</vt:lpstr>
      <vt:lpstr>Επιδημιολογικά στοιχεία</vt:lpstr>
      <vt:lpstr>Επιβάρυνση Νέων</vt:lpstr>
      <vt:lpstr>Επιβάρυνση Γυναικών 1/2</vt:lpstr>
      <vt:lpstr>Επιβάρυνση Γυναικών 2/2</vt:lpstr>
      <vt:lpstr>Ηνωμένες πολιτείες Αμερικής</vt:lpstr>
      <vt:lpstr>Ευρωπαϊκή Ένωση των 27 1/2</vt:lpstr>
      <vt:lpstr>Μυοσκελετικοί Πόνοι</vt:lpstr>
      <vt:lpstr>Ευρωπαϊκή Ένωση των 27 2/2</vt:lpstr>
      <vt:lpstr>Απασχόληση  ανά  φύλο</vt:lpstr>
      <vt:lpstr>Παράγοντες κινδύνου</vt:lpstr>
      <vt:lpstr>   Παράγοντες κινδύνου ασφάλεια 1/2</vt:lpstr>
      <vt:lpstr> Παράγοντες κινδύνου ασφάλεια 2/2</vt:lpstr>
      <vt:lpstr>Ασφάλεια /napofilms 1/2</vt:lpstr>
      <vt:lpstr>Ασφάλεια /napofilms 2/2</vt:lpstr>
      <vt:lpstr>Παράγοντες κινδύνου φθορά </vt:lpstr>
      <vt:lpstr>Παράγοντες Κινδύνου </vt:lpstr>
      <vt:lpstr>Χημικοί Παράγοντες Κινδύνου</vt:lpstr>
      <vt:lpstr>Χημικοί Παράγοντες /napofilms</vt:lpstr>
      <vt:lpstr>Βιολογικοί Παράγοντες Κινδύνου</vt:lpstr>
      <vt:lpstr>   Φυσικοί Παράγοντες Κινδύνου 1/2</vt:lpstr>
      <vt:lpstr> Φυσικοί Παράγοντες Κινδύνου 2/2</vt:lpstr>
      <vt:lpstr>   Οργανωτικοί Παράγοντες Κινδύνου</vt:lpstr>
      <vt:lpstr>Άγχος 1/4</vt:lpstr>
      <vt:lpstr>Άγχος 2/4</vt:lpstr>
      <vt:lpstr>Άγχος 3/4</vt:lpstr>
      <vt:lpstr>Άγχος - Φόρτιση</vt:lpstr>
      <vt:lpstr>Προσωπικοί  Παράγοντες </vt:lpstr>
      <vt:lpstr>Άγχος 4/4</vt:lpstr>
      <vt:lpstr>Φυσικοί και Οργανωτικοί Παράγοντες</vt:lpstr>
      <vt:lpstr>Φυσική Φόρτιση 1/4 </vt:lpstr>
      <vt:lpstr>Φυσική Φόρτιση 2/4 </vt:lpstr>
      <vt:lpstr>Φυσική Φόρτιση 3/4 </vt:lpstr>
      <vt:lpstr>Φυσική Φόρτιση 4/4 </vt:lpstr>
      <vt:lpstr>Έκθεση στον Κίνδυνο</vt:lpstr>
      <vt:lpstr>Εργονομικά  Ζητήματα</vt:lpstr>
      <vt:lpstr>Παράγοντες Επιβάρυνσης</vt:lpstr>
      <vt:lpstr>Θέσεις Επιβάρυνσης 1/2</vt:lpstr>
      <vt:lpstr>Θέσεις Επιβάρυνσης 2/2</vt:lpstr>
      <vt:lpstr>Δραστηριότητες επιβάρυνσης 1/15</vt:lpstr>
      <vt:lpstr>Δραστηριότητες επιβάρυνσης 2/15</vt:lpstr>
      <vt:lpstr>Δραστηριότητες επιβάρυνσης 3/15</vt:lpstr>
      <vt:lpstr>Δραστηριότητες επιβάρυνσης 4/15</vt:lpstr>
      <vt:lpstr>Δραστηριότητες επιβάρυνσης 5/15</vt:lpstr>
      <vt:lpstr>Δραστηριότητες επιβάρυνσης 6/15</vt:lpstr>
      <vt:lpstr>Δραστηριότητες επιβάρυνσης 7/15</vt:lpstr>
      <vt:lpstr>Δραστηριότητες επιβάρυνσης 8/15</vt:lpstr>
      <vt:lpstr>Δραστηριότητες επιβάρυνσης 9/15</vt:lpstr>
      <vt:lpstr>Εργαλεία</vt:lpstr>
      <vt:lpstr>Δραστηριότητες επιβάρυνσης 10/15</vt:lpstr>
      <vt:lpstr>Δραστηριότητες επιβάρυνσης 11/15</vt:lpstr>
      <vt:lpstr>Δραστηριότητες επιβάρυνσης 12/15</vt:lpstr>
      <vt:lpstr>Δραστηριότητες επιβάρυνσης 13/15</vt:lpstr>
      <vt:lpstr>Δραστηριότητες επιβάρυνσης 14/15</vt:lpstr>
      <vt:lpstr>Δραστηριότητες επιβάρυνσης 15/15</vt:lpstr>
      <vt:lpstr>Διαγνωστικά Κριτήρια 1/2</vt:lpstr>
      <vt:lpstr>Διαγνωστικά Κριτήρια 2/2</vt:lpstr>
      <vt:lpstr>Μυοσκελετικοί Πόνοι  Εντοπισμός</vt:lpstr>
      <vt:lpstr>Ψυχοκοινωνικές Επιβαρύνσεις</vt:lpstr>
      <vt:lpstr>Αιτίες Μικροταυματισμών</vt:lpstr>
      <vt:lpstr>Συνέπειες Μικροτραυματισμών</vt:lpstr>
      <vt:lpstr>Εργονομική Παρέμβαση 1/4</vt:lpstr>
      <vt:lpstr>Εργονομική Παρέμβαση 2/4</vt:lpstr>
      <vt:lpstr>Εργονομικό τρίγωνο</vt:lpstr>
      <vt:lpstr>Εργονομική Παρέμβαση 3/4</vt:lpstr>
      <vt:lpstr>Εργονομική Παρέμβαση 4/4</vt:lpstr>
      <vt:lpstr>Εργονομική Παρέμβαση πίνακας</vt:lpstr>
      <vt:lpstr>Οργάνωση Δραστηριότητας</vt:lpstr>
      <vt:lpstr>Οργάνωση Χώρου</vt:lpstr>
      <vt:lpstr>Εργασία-  Εργονομία</vt:lpstr>
      <vt:lpstr>Παραγωγικότητα</vt:lpstr>
      <vt:lpstr>Κόστος Εργασίας 1/2</vt:lpstr>
      <vt:lpstr>Κόστος Εργασίας 2/2</vt:lpstr>
      <vt:lpstr>Πρόληψη</vt:lpstr>
      <vt:lpstr>Θεραπεία 1/2</vt:lpstr>
      <vt:lpstr>Θεραπεία 2/2</vt:lpstr>
      <vt:lpstr>Φυσικοθεραπευτική Προσέγγιση</vt:lpstr>
      <vt:lpstr>Όροι για ΜΣ Παθήσεις</vt:lpstr>
      <vt:lpstr>Κάτω Άκρο 1/6</vt:lpstr>
      <vt:lpstr>Κάτω Άκρο 2/6</vt:lpstr>
      <vt:lpstr>Κάτω Άκρο 3/6</vt:lpstr>
      <vt:lpstr>Κάτω Άκρο 4/6</vt:lpstr>
      <vt:lpstr>Κάτω Άκρο 5/6</vt:lpstr>
      <vt:lpstr>Κάτω Άκρο 6/6</vt:lpstr>
      <vt:lpstr>Άνω Άκρο 1/6</vt:lpstr>
      <vt:lpstr>Άνω Άκρο 2/6</vt:lpstr>
      <vt:lpstr>Άνω Άκρο 3/6</vt:lpstr>
      <vt:lpstr>Άνω Άκρο 4/6</vt:lpstr>
      <vt:lpstr>Άνω Άκρο 5/6</vt:lpstr>
      <vt:lpstr>Άνω Άκρο 6/6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186</cp:revision>
  <dcterms:created xsi:type="dcterms:W3CDTF">2015-03-09T10:26:02Z</dcterms:created>
  <dcterms:modified xsi:type="dcterms:W3CDTF">2015-08-26T06:50:00Z</dcterms:modified>
</cp:coreProperties>
</file>