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684" r:id="rId2"/>
    <p:sldMasterId id="2147483696" r:id="rId3"/>
  </p:sldMasterIdLst>
  <p:notesMasterIdLst>
    <p:notesMasterId r:id="rId80"/>
  </p:notesMasterIdLst>
  <p:handoutMasterIdLst>
    <p:handoutMasterId r:id="rId81"/>
  </p:handoutMasterIdLst>
  <p:sldIdLst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257" r:id="rId73"/>
    <p:sldId id="262" r:id="rId74"/>
    <p:sldId id="264" r:id="rId75"/>
    <p:sldId id="269" r:id="rId76"/>
    <p:sldId id="270" r:id="rId77"/>
    <p:sldId id="266" r:id="rId78"/>
    <p:sldId id="261" r:id="rId79"/>
  </p:sldIdLst>
  <p:sldSz cx="9144000" cy="6858000" type="screen4x3"/>
  <p:notesSz cx="7104063" cy="10234613"/>
  <p:custDataLst>
    <p:tags r:id="rId8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McMurry</a:t>
            </a:r>
            <a:r>
              <a:rPr lang="en-US" baseline="0" dirty="0" smtClean="0"/>
              <a:t> </a:t>
            </a:r>
            <a:r>
              <a:rPr lang="el-GR" baseline="0" dirty="0" smtClean="0"/>
              <a:t> σελ. 446-447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McMurry</a:t>
            </a:r>
            <a:r>
              <a:rPr lang="en-US" baseline="0" dirty="0" smtClean="0"/>
              <a:t> </a:t>
            </a:r>
            <a:r>
              <a:rPr lang="el-GR" baseline="0" dirty="0" smtClean="0"/>
              <a:t> σελ. 446-447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805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McMurry</a:t>
            </a:r>
            <a:r>
              <a:rPr lang="en-US" baseline="0" dirty="0" smtClean="0"/>
              <a:t> </a:t>
            </a:r>
            <a:r>
              <a:rPr lang="el-GR" baseline="0" dirty="0" smtClean="0"/>
              <a:t> σελ. 446-447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706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McMurry</a:t>
            </a:r>
            <a:r>
              <a:rPr lang="en-US" baseline="0" dirty="0" smtClean="0"/>
              <a:t> </a:t>
            </a:r>
            <a:r>
              <a:rPr lang="el-GR" baseline="0" dirty="0" smtClean="0"/>
              <a:t> σελ. 446-447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86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McMurry</a:t>
            </a:r>
            <a:r>
              <a:rPr lang="en-US" baseline="0" dirty="0" smtClean="0"/>
              <a:t> </a:t>
            </a:r>
            <a:r>
              <a:rPr lang="el-GR" baseline="0" dirty="0" smtClean="0"/>
              <a:t> σελ. 447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07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538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0345-2FF2-4CCE-9557-A3C473E83210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7147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4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9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 marL="1600200" indent="-341313"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70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5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5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7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2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0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69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/>
              <a:t>Εαρινό εξάμηνο 2013-14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/>
              <a:t>ΤΕΙ – Αθήνας, Τμ. ΣΑΕΤ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Εαρινό εξάμηνο 2013-14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ΤΕΙ – Αθήνας, Τμ. ΣΑΕΤ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ordinate_Covalent_Bonding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/index.php?title=User:EliseEtc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Myceteae&amp;action=edit&amp;redlink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Myceteae&amp;action=edit&amp;redlink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ordinate_Covalent_Bonding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/index.php?title=User:EliseEtc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File_Upload_Bot_(Magnus_Manske)" TargetMode="External"/><Relationship Id="rId4" Type="http://schemas.openxmlformats.org/officeDocument/2006/relationships/hyperlink" Target="https://commons.wikimedia.org/wiki/File:Coordinate_Covalent_Bonding.sv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zomerization_of_cyclopropane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deed.en" TargetMode="External"/><Relationship Id="rId4" Type="http://schemas.openxmlformats.org/officeDocument/2006/relationships/hyperlink" Target="https://commons.wikimedia.org/w/index.php?title=User:Djokili92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d.beavon.org.uk/SN1.htm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d.beavon.org.uk/SN2a.htm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της Συντήρησης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Οξείδωση και αναγωγή. Αντιδράσεις πυρηνόφιλης υποκατάστασης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Σταμάτης Μπογιατζής, </a:t>
            </a:r>
            <a:r>
              <a:rPr lang="el-GR" sz="2200" dirty="0" smtClean="0"/>
              <a:t>Επίκουρος </a:t>
            </a:r>
            <a:r>
              <a:rPr lang="el-GR" sz="2200" dirty="0"/>
              <a:t>Κ</a:t>
            </a:r>
            <a:r>
              <a:rPr lang="el-GR" sz="2200" dirty="0" smtClean="0"/>
              <a:t>αθηγητής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 κατά </a:t>
            </a:r>
            <a:r>
              <a:rPr lang="en-US" dirty="0"/>
              <a:t>Lewis</a:t>
            </a:r>
            <a:r>
              <a:rPr lang="el-GR" dirty="0"/>
              <a:t> </a:t>
            </a:r>
            <a:r>
              <a:rPr lang="el-GR" sz="3200" dirty="0">
                <a:solidFill>
                  <a:prstClr val="black"/>
                </a:solidFill>
              </a:rPr>
              <a:t>1/4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βάση μπορεί να προσφέρει ένα ζευγάρι ηλεκτρονίων</a:t>
            </a:r>
            <a:endParaRPr lang="el-GR" dirty="0"/>
          </a:p>
        </p:txBody>
      </p:sp>
      <p:pic>
        <p:nvPicPr>
          <p:cNvPr id="31746" name="Picture 2" descr="File:Coordinate Covalent Bond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6499"/>
            <a:ext cx="64008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691680" y="2924944"/>
            <a:ext cx="1728192" cy="1368152"/>
          </a:xfrm>
          <a:prstGeom prst="ellipse">
            <a:avLst/>
          </a:prstGeom>
          <a:noFill/>
          <a:ln w="38100"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1714477" y="4741541"/>
            <a:ext cx="1728192" cy="1368152"/>
          </a:xfrm>
          <a:prstGeom prst="ellipse">
            <a:avLst/>
          </a:prstGeom>
          <a:noFill/>
          <a:ln w="38100"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75281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+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6516216" y="474154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/>
              <a:t>+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3052633" y="6285219"/>
            <a:ext cx="3038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100" dirty="0">
                <a:latin typeface="+mn-lt"/>
                <a:hlinkClick r:id="rId3"/>
              </a:rPr>
              <a:t>Coordinate Covalent </a:t>
            </a:r>
            <a:r>
              <a:rPr lang="en-US" sz="1100" dirty="0" smtClean="0">
                <a:latin typeface="+mn-lt"/>
                <a:hlinkClick r:id="rId3"/>
              </a:rPr>
              <a:t>Bonding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100" dirty="0" smtClean="0">
                <a:latin typeface="+mn-lt"/>
                <a:hlinkClick r:id="rId4" tooltip="User:EliseEtc (page does not exist)"/>
              </a:rPr>
              <a:t>EliseEtc</a:t>
            </a:r>
            <a:r>
              <a:rPr lang="en-US" sz="1100" dirty="0" smtClean="0">
                <a:latin typeface="+mn-lt"/>
              </a:rPr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1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4/4d/LewisAc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2"/>
          <a:stretch/>
        </p:blipFill>
        <p:spPr bwMode="auto">
          <a:xfrm>
            <a:off x="539552" y="2924944"/>
            <a:ext cx="8328228" cy="19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Βάσεις κατά </a:t>
            </a:r>
            <a:r>
              <a:rPr lang="en-US" dirty="0" smtClean="0"/>
              <a:t>Lewis</a:t>
            </a:r>
            <a:r>
              <a:rPr lang="el-GR" dirty="0" smtClean="0"/>
              <a:t> </a:t>
            </a:r>
            <a:r>
              <a:rPr lang="el-GR" sz="3200" dirty="0">
                <a:solidFill>
                  <a:prstClr val="black"/>
                </a:solidFill>
              </a:rPr>
              <a:t>2</a:t>
            </a:r>
            <a:r>
              <a:rPr lang="el-GR" sz="3200" dirty="0" smtClean="0">
                <a:solidFill>
                  <a:prstClr val="black"/>
                </a:solidFill>
              </a:rPr>
              <a:t>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βάση μπορεί να προσφέρει ένα ζευγάρι ηλεκτρονίων</a:t>
            </a:r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724746" y="3444316"/>
            <a:ext cx="1728192" cy="1368152"/>
          </a:xfrm>
          <a:prstGeom prst="ellipse">
            <a:avLst/>
          </a:prstGeom>
          <a:noFill/>
          <a:ln w="38100"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690018" y="5141881"/>
            <a:ext cx="4027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</a:rPr>
              <a:t>LewisAcid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3" tooltip="User:Myceteae (page does not exist)"/>
              </a:rPr>
              <a:t>Myceteae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25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4/4d/LewisAc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1"/>
          <a:stretch/>
        </p:blipFill>
        <p:spPr bwMode="auto">
          <a:xfrm>
            <a:off x="388836" y="3331213"/>
            <a:ext cx="8509203" cy="19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Βάσεις κατά </a:t>
            </a:r>
            <a:r>
              <a:rPr lang="en-US" dirty="0">
                <a:solidFill>
                  <a:prstClr val="black"/>
                </a:solidFill>
              </a:rPr>
              <a:t>Lewis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3200" dirty="0">
                <a:solidFill>
                  <a:prstClr val="black"/>
                </a:solidFill>
              </a:rPr>
              <a:t>3</a:t>
            </a:r>
            <a:r>
              <a:rPr lang="el-GR" sz="3200" dirty="0" smtClean="0">
                <a:solidFill>
                  <a:prstClr val="black"/>
                </a:solidFill>
              </a:rPr>
              <a:t>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βάση μπορεί να προσφέρει ένα ζευγάρι ηλεκτρονίων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2771800" y="3717031"/>
            <a:ext cx="1152128" cy="1206387"/>
          </a:xfrm>
          <a:prstGeom prst="ellipse">
            <a:avLst/>
          </a:prstGeom>
          <a:noFill/>
          <a:ln w="38100"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690018" y="5528265"/>
            <a:ext cx="4027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</a:rPr>
              <a:t>LewisAcid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3" tooltip="User:Myceteae (page does not exist)"/>
              </a:rPr>
              <a:t>Myceteae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 κατά </a:t>
            </a:r>
            <a:r>
              <a:rPr lang="en-US" dirty="0"/>
              <a:t>Lewis</a:t>
            </a:r>
            <a:r>
              <a:rPr lang="el-GR" dirty="0"/>
              <a:t> </a:t>
            </a:r>
            <a:r>
              <a:rPr lang="el-GR" sz="3200" dirty="0">
                <a:solidFill>
                  <a:prstClr val="black"/>
                </a:solidFill>
              </a:rPr>
              <a:t>4</a:t>
            </a:r>
            <a:r>
              <a:rPr lang="el-GR" sz="3200" dirty="0" smtClean="0">
                <a:solidFill>
                  <a:prstClr val="black"/>
                </a:solidFill>
              </a:rPr>
              <a:t>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500" dirty="0" smtClean="0"/>
              <a:t>Σουπερ-βάσεις: </a:t>
            </a:r>
            <a:r>
              <a:rPr lang="el-GR" sz="2500" b="1" dirty="0" smtClean="0"/>
              <a:t>άλατα αλκαλίων </a:t>
            </a:r>
            <a:r>
              <a:rPr lang="el-GR" sz="2500" dirty="0" smtClean="0"/>
              <a:t>με </a:t>
            </a:r>
          </a:p>
          <a:p>
            <a:endParaRPr lang="el-GR" sz="2500" dirty="0" smtClean="0"/>
          </a:p>
          <a:p>
            <a:pPr lvl="1"/>
            <a:r>
              <a:rPr lang="el-GR" sz="2500" dirty="0" smtClean="0"/>
              <a:t>υδρίδιο (</a:t>
            </a:r>
            <a:r>
              <a:rPr lang="el-GR" sz="2500" b="1" dirty="0" smtClean="0"/>
              <a:t>Η</a:t>
            </a:r>
            <a:r>
              <a:rPr lang="el-GR" sz="2500" b="1" baseline="30000" dirty="0" smtClean="0"/>
              <a:t>-</a:t>
            </a:r>
            <a:r>
              <a:rPr lang="el-GR" sz="2500" dirty="0" smtClean="0"/>
              <a:t>)</a:t>
            </a:r>
          </a:p>
          <a:p>
            <a:pPr lvl="1"/>
            <a:r>
              <a:rPr lang="el-GR" sz="2500" dirty="0" smtClean="0"/>
              <a:t>αμιδικό ανιόν (</a:t>
            </a:r>
            <a:r>
              <a:rPr lang="el-GR" sz="2500" b="1" dirty="0" smtClean="0"/>
              <a:t>ΝΗ</a:t>
            </a:r>
            <a:r>
              <a:rPr lang="el-GR" sz="2500" b="1" baseline="-25000" dirty="0" smtClean="0"/>
              <a:t>2</a:t>
            </a:r>
            <a:r>
              <a:rPr lang="el-GR" sz="2500" b="1" baseline="30000" dirty="0" smtClean="0"/>
              <a:t>-</a:t>
            </a:r>
            <a:r>
              <a:rPr lang="el-GR" sz="2500" dirty="0" smtClean="0"/>
              <a:t>) </a:t>
            </a:r>
          </a:p>
          <a:p>
            <a:pPr lvl="1"/>
            <a:r>
              <a:rPr lang="el-GR" sz="2500" dirty="0" smtClean="0"/>
              <a:t>καρβανιόντα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5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500" b="1" dirty="0" smtClean="0"/>
              <a:t>Αλκοξείδια (</a:t>
            </a:r>
            <a:r>
              <a:rPr lang="en-US" sz="2500" b="1" dirty="0" smtClean="0"/>
              <a:t>RO</a:t>
            </a:r>
            <a:r>
              <a:rPr lang="en-US" sz="2500" b="1" baseline="30000" dirty="0" smtClean="0"/>
              <a:t>-</a:t>
            </a:r>
            <a:r>
              <a:rPr lang="en-US" sz="2500" b="1" dirty="0" smtClean="0"/>
              <a:t>)</a:t>
            </a:r>
            <a:endParaRPr lang="el-GR" sz="2500" b="1" dirty="0" smtClean="0"/>
          </a:p>
          <a:p>
            <a:endParaRPr lang="en-US" sz="2500" dirty="0" smtClean="0"/>
          </a:p>
          <a:p>
            <a:r>
              <a:rPr lang="el-GR" sz="2500" dirty="0" smtClean="0"/>
              <a:t>είναι </a:t>
            </a:r>
            <a:r>
              <a:rPr lang="el-GR" sz="2500" b="1" dirty="0" smtClean="0"/>
              <a:t>πολύ ισχυρές βάσεις </a:t>
            </a:r>
            <a:r>
              <a:rPr lang="el-GR" sz="2500" dirty="0" smtClean="0"/>
              <a:t>επειδή το συζυγές οξύ είναι πολύ ασθενές</a:t>
            </a:r>
            <a:r>
              <a:rPr lang="en-US" sz="2500" dirty="0" smtClean="0"/>
              <a:t>.</a:t>
            </a:r>
            <a:endParaRPr lang="el-GR" sz="2500" dirty="0"/>
          </a:p>
        </p:txBody>
      </p:sp>
      <p:sp>
        <p:nvSpPr>
          <p:cNvPr id="5" name="Rectangle 4"/>
          <p:cNvSpPr/>
          <p:nvPr/>
        </p:nvSpPr>
        <p:spPr>
          <a:xfrm>
            <a:off x="6012160" y="3501008"/>
            <a:ext cx="1420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66FF"/>
                </a:solidFill>
                <a:latin typeface="Arial" panose="020B0604020202020204" pitchFamily="34" charset="0"/>
              </a:rPr>
              <a:t>n-C</a:t>
            </a:r>
            <a:r>
              <a:rPr lang="en-US" sz="2400" b="1" baseline="-25000" dirty="0">
                <a:solidFill>
                  <a:srgbClr val="6666FF"/>
                </a:solidFill>
                <a:latin typeface="Arial" panose="020B0604020202020204" pitchFamily="34" charset="0"/>
              </a:rPr>
              <a:t>4</a:t>
            </a:r>
            <a:r>
              <a:rPr lang="en-US" sz="2400" b="1" dirty="0">
                <a:solidFill>
                  <a:srgbClr val="6666FF"/>
                </a:solidFill>
                <a:latin typeface="Arial" panose="020B0604020202020204" pitchFamily="34" charset="0"/>
              </a:rPr>
              <a:t>H</a:t>
            </a:r>
            <a:r>
              <a:rPr lang="en-US" sz="2400" b="1" baseline="-25000" dirty="0">
                <a:solidFill>
                  <a:srgbClr val="6666FF"/>
                </a:solidFill>
                <a:latin typeface="Arial" panose="020B0604020202020204" pitchFamily="34" charset="0"/>
              </a:rPr>
              <a:t>9</a:t>
            </a:r>
            <a:r>
              <a:rPr lang="en-US" sz="2400" b="1" dirty="0">
                <a:solidFill>
                  <a:srgbClr val="6666FF"/>
                </a:solidFill>
                <a:latin typeface="Arial" panose="020B0604020202020204" pitchFamily="34" charset="0"/>
              </a:rPr>
              <a:t>Li</a:t>
            </a:r>
            <a:endParaRPr lang="el-GR" sz="2400" b="1" dirty="0">
              <a:solidFill>
                <a:srgbClr val="66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3028310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66FF"/>
                </a:solidFill>
                <a:latin typeface="Arial" panose="020B0604020202020204" pitchFamily="34" charset="0"/>
              </a:rPr>
              <a:t>NaNH</a:t>
            </a:r>
            <a:r>
              <a:rPr lang="en-US" sz="2400" b="1" baseline="-25000" dirty="0">
                <a:solidFill>
                  <a:srgbClr val="6666FF"/>
                </a:solidFill>
                <a:latin typeface="Arial" panose="020B0604020202020204" pitchFamily="34" charset="0"/>
              </a:rPr>
              <a:t>2</a:t>
            </a:r>
            <a:endParaRPr lang="el-GR" sz="2400" b="1" dirty="0">
              <a:solidFill>
                <a:srgbClr val="66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5811" y="255561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666FF"/>
                </a:solidFill>
                <a:latin typeface="Arial" panose="020B0604020202020204" pitchFamily="34" charset="0"/>
              </a:rPr>
              <a:t>NaH</a:t>
            </a:r>
            <a:endParaRPr lang="el-GR" sz="2400" b="1" dirty="0">
              <a:solidFill>
                <a:srgbClr val="66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5811" y="4445387"/>
            <a:ext cx="953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666FF"/>
                </a:solidFill>
              </a:rPr>
              <a:t>RONa</a:t>
            </a:r>
            <a:endParaRPr lang="el-GR" dirty="0">
              <a:solidFill>
                <a:srgbClr val="6666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53" y="3346545"/>
            <a:ext cx="6881970" cy="1464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Πυρηνόφιλα αντιδραστήρια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Μόρια ή ιόντα που διαθέτουν ζευγάρι ηλεκτρονίων (δηλ. βάσεις κατά </a:t>
            </a:r>
            <a:r>
              <a:rPr lang="en-US" sz="2400" dirty="0" smtClean="0"/>
              <a:t>Lewis)</a:t>
            </a:r>
            <a:r>
              <a:rPr lang="el-GR" sz="2400" dirty="0" smtClean="0"/>
              <a:t> αντιδρούν με μόρια που </a:t>
            </a:r>
            <a:r>
              <a:rPr lang="el-GR" sz="2400" dirty="0"/>
              <a:t>είναι </a:t>
            </a:r>
            <a:r>
              <a:rPr lang="el-GR" sz="2400" dirty="0" smtClean="0"/>
              <a:t>«ηλεκτρονιακώς πλούσια» </a:t>
            </a:r>
            <a:r>
              <a:rPr lang="el-GR" sz="2400" dirty="0"/>
              <a:t>(</a:t>
            </a:r>
            <a:r>
              <a:rPr lang="el-GR" sz="2400" dirty="0" smtClean="0"/>
              <a:t>διαθέτουν ζευγάρι ηλεκτρονίων, διπλό δεσμό, κλπ.)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Ονομάζονται </a:t>
            </a:r>
            <a:r>
              <a:rPr lang="el-GR" sz="2400" b="1" dirty="0" smtClean="0"/>
              <a:t>πυρηνόφιλα</a:t>
            </a:r>
            <a:r>
              <a:rPr lang="el-GR" sz="2400" dirty="0" smtClean="0"/>
              <a:t> αντιδραστήρια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822631"/>
            <a:ext cx="1801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ιόν αιθοξειδίου</a:t>
            </a: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4810963"/>
            <a:ext cx="11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αιθανόλη</a:t>
            </a:r>
            <a:endParaRPr lang="el-GR" sz="2000" dirty="0"/>
          </a:p>
        </p:txBody>
      </p:sp>
      <p:sp>
        <p:nvSpPr>
          <p:cNvPr id="8" name="Oval 7"/>
          <p:cNvSpPr/>
          <p:nvPr/>
        </p:nvSpPr>
        <p:spPr>
          <a:xfrm>
            <a:off x="1202453" y="3346545"/>
            <a:ext cx="3153523" cy="2026671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4663" y="4266729"/>
            <a:ext cx="15013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6666FF"/>
                </a:solidFill>
              </a:rPr>
              <a:t>Ισχυρότερο!</a:t>
            </a:r>
            <a:endParaRPr lang="el-GR" sz="2000" b="1" dirty="0">
              <a:solidFill>
                <a:srgbClr val="6666FF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4247964" y="3962486"/>
            <a:ext cx="720080" cy="477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Οξέα κατά </a:t>
            </a:r>
            <a:r>
              <a:rPr lang="en-US" dirty="0" smtClean="0"/>
              <a:t>Lewis</a:t>
            </a:r>
            <a:endParaRPr lang="el-GR" dirty="0"/>
          </a:p>
        </p:txBody>
      </p:sp>
      <p:pic>
        <p:nvPicPr>
          <p:cNvPr id="4" name="Picture 2" descr="File:Coordinate Covalent Bonding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8150"/>
            <a:ext cx="64008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635896" y="2348880"/>
            <a:ext cx="1296144" cy="136815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3640701" y="4365104"/>
            <a:ext cx="1296144" cy="1368152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830809" y="6104329"/>
            <a:ext cx="5482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Coordinate Covalent </a:t>
            </a:r>
            <a:r>
              <a:rPr lang="en-US" sz="1200" dirty="0" smtClean="0">
                <a:latin typeface="+mn-lt"/>
                <a:hlinkClick r:id="rId3"/>
              </a:rPr>
              <a:t>Bonding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EliseEtc (page does not exist)"/>
              </a:rPr>
              <a:t>EliseEtc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1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Καρβοκατιόντα: ηλεκτρονιόφιλα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Καρβοκατιόν: κενό </a:t>
            </a:r>
            <a:r>
              <a:rPr lang="en-US" dirty="0" smtClean="0"/>
              <a:t>p </a:t>
            </a:r>
            <a:r>
              <a:rPr lang="el-GR" dirty="0" smtClean="0"/>
              <a:t>τροχιακό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2195736" y="1556792"/>
            <a:ext cx="4464496" cy="4179169"/>
            <a:chOff x="3059832" y="1789960"/>
            <a:chExt cx="4464496" cy="41791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9832" y="1916832"/>
              <a:ext cx="4344351" cy="405229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96136" y="1789960"/>
              <a:ext cx="1728192" cy="702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Ηλεκτρονιόφιλα αντιδραστήρια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Μόρια ή ιόντα που διαθέτουν κενό ηλεκτρονίων (δηλ. οξέα κατά </a:t>
            </a:r>
            <a:r>
              <a:rPr lang="en-US" dirty="0" smtClean="0"/>
              <a:t>Lewis)</a:t>
            </a:r>
            <a:r>
              <a:rPr lang="el-GR" dirty="0" smtClean="0"/>
              <a:t> αντιδρούν με μόρια που διαθέτουν μη δεσμικό ζευγάρι ηλεκτρονίων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Ονομάζονται </a:t>
            </a:r>
            <a:r>
              <a:rPr lang="el-GR" b="1" dirty="0" smtClean="0"/>
              <a:t>ηλεκτρονιόφιλα</a:t>
            </a:r>
            <a:r>
              <a:rPr lang="el-GR" dirty="0" smtClean="0"/>
              <a:t> αντιδραστήρια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22" b="12826"/>
          <a:stretch/>
        </p:blipFill>
        <p:spPr>
          <a:xfrm>
            <a:off x="1259632" y="4365104"/>
            <a:ext cx="6501799" cy="184283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" y="2204864"/>
            <a:ext cx="9058704" cy="264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Ηλεκτρονιόφιλα και πυρηνόφιλα</a:t>
            </a:r>
            <a:endParaRPr lang="el-GR" dirty="0"/>
          </a:p>
        </p:txBody>
      </p:sp>
      <p:sp>
        <p:nvSpPr>
          <p:cNvPr id="5" name="Oval 4"/>
          <p:cNvSpPr/>
          <p:nvPr/>
        </p:nvSpPr>
        <p:spPr>
          <a:xfrm>
            <a:off x="251520" y="2215788"/>
            <a:ext cx="3960440" cy="26345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650285"/>
            <a:ext cx="1911229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ηλεκτρονιόφιλο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5568" y="2190554"/>
            <a:ext cx="3960440" cy="2634552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66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7576" y="4625051"/>
            <a:ext cx="1520737" cy="400110"/>
          </a:xfrm>
          <a:prstGeom prst="rect">
            <a:avLst/>
          </a:prstGeom>
          <a:solidFill>
            <a:schemeClr val="bg1"/>
          </a:solidFill>
          <a:ln>
            <a:solidFill>
              <a:srgbClr val="6666FF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6666FF"/>
                </a:solidFill>
              </a:rPr>
              <a:t>πυρηνόφιλο</a:t>
            </a:r>
            <a:endParaRPr lang="el-GR" sz="2000" b="1" dirty="0">
              <a:solidFill>
                <a:srgbClr val="66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856" y="2564904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</a:t>
            </a:r>
            <a:r>
              <a:rPr lang="el-GR" sz="2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endParaRPr lang="el-GR" sz="2000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1835" y="256490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δ</a:t>
            </a:r>
            <a:r>
              <a:rPr lang="el-GR" sz="20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endParaRPr lang="el-GR" sz="2000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12976"/>
            <a:ext cx="1547664" cy="86409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4932040" y="3207339"/>
            <a:ext cx="1547664" cy="864096"/>
          </a:xfrm>
          <a:prstGeom prst="rect">
            <a:avLst/>
          </a:prstGeom>
          <a:noFill/>
          <a:ln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214" t="2690" r="8891" b="5197"/>
          <a:stretch/>
        </p:blipFill>
        <p:spPr>
          <a:xfrm>
            <a:off x="5148063" y="1484784"/>
            <a:ext cx="2520281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Παράγοντες που ευνοούν τα πυρηνόφιλα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4618856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2000" b="1" dirty="0" smtClean="0"/>
              <a:t>Επαγωγικό φαινόμενο</a:t>
            </a:r>
          </a:p>
          <a:p>
            <a:pPr marL="0" indent="0" algn="r">
              <a:buNone/>
            </a:pPr>
            <a:endParaRPr lang="el-GR" sz="2000" b="1" dirty="0"/>
          </a:p>
          <a:p>
            <a:pPr marL="0" indent="0" algn="r">
              <a:buNone/>
            </a:pPr>
            <a:endParaRPr lang="el-GR" sz="2000" b="1" dirty="0" smtClean="0"/>
          </a:p>
          <a:p>
            <a:pPr marL="0" indent="0" algn="r">
              <a:buNone/>
            </a:pPr>
            <a:endParaRPr lang="el-GR" sz="2000" b="1" dirty="0"/>
          </a:p>
          <a:p>
            <a:pPr marL="0" indent="0" algn="r">
              <a:buNone/>
            </a:pPr>
            <a:r>
              <a:rPr lang="el-GR" sz="2000" b="1" dirty="0" smtClean="0"/>
              <a:t>Ασύζευκτο ζευγάρι ηλεκτρονίων</a:t>
            </a:r>
          </a:p>
          <a:p>
            <a:pPr marL="0" indent="0" algn="r">
              <a:buNone/>
            </a:pPr>
            <a:endParaRPr lang="el-GR" sz="2000" b="1" dirty="0"/>
          </a:p>
          <a:p>
            <a:pPr marL="0" indent="0" algn="r">
              <a:buNone/>
            </a:pPr>
            <a:endParaRPr lang="el-GR" sz="2000" b="1" dirty="0" smtClean="0"/>
          </a:p>
          <a:p>
            <a:pPr marL="0" indent="0" algn="r">
              <a:buNone/>
            </a:pPr>
            <a:r>
              <a:rPr lang="el-GR" sz="2000" b="1" dirty="0" smtClean="0"/>
              <a:t>π-δεσμός</a:t>
            </a:r>
            <a:endParaRPr lang="el-GR" sz="20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Οξείδωση στην οργανική χημεία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Οξείδωση: </a:t>
            </a:r>
            <a:r>
              <a:rPr lang="el-GR" b="1" dirty="0" smtClean="0"/>
              <a:t>μείωση </a:t>
            </a:r>
            <a:r>
              <a:rPr lang="el-GR" dirty="0" smtClean="0"/>
              <a:t>της ηλεκτρονιακής πυκνότητας του άνθρακα.</a:t>
            </a:r>
          </a:p>
          <a:p>
            <a:pPr lvl="1"/>
            <a:r>
              <a:rPr lang="el-GR" dirty="0" smtClean="0"/>
              <a:t>Σχηματισμός δεσμών </a:t>
            </a:r>
            <a:r>
              <a:rPr lang="en-US" b="1" dirty="0" smtClean="0"/>
              <a:t>C-O, C-N, C-F, C-Cl, C-Br, C-I</a:t>
            </a:r>
            <a:r>
              <a:rPr lang="el-GR" b="1" dirty="0" smtClean="0"/>
              <a:t>.</a:t>
            </a:r>
            <a:endParaRPr lang="en-US" b="1" dirty="0" smtClean="0"/>
          </a:p>
          <a:p>
            <a:pPr lvl="1"/>
            <a:r>
              <a:rPr lang="el-GR" dirty="0" smtClean="0"/>
              <a:t>Διάσπαση δεσμών </a:t>
            </a:r>
            <a:r>
              <a:rPr lang="en-US" b="1" dirty="0" smtClean="0"/>
              <a:t>C-H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31951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+ </a:t>
            </a:r>
            <a:r>
              <a:rPr lang="en-US" sz="2800" dirty="0" smtClean="0"/>
              <a:t>Cl</a:t>
            </a:r>
            <a:r>
              <a:rPr lang="en-US" sz="2800" baseline="-25000" dirty="0" smtClean="0"/>
              <a:t>2</a:t>
            </a:r>
            <a:endParaRPr lang="el-GR" sz="2800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032618"/>
              </p:ext>
            </p:extLst>
          </p:nvPr>
        </p:nvGraphicFramePr>
        <p:xfrm>
          <a:off x="1187624" y="3717032"/>
          <a:ext cx="5331919" cy="170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emSketch" r:id="rId3" imgW="3383280" imgH="1082160" progId="ACD.ChemSketch.20">
                  <p:embed/>
                </p:oleObj>
              </mc:Choice>
              <mc:Fallback>
                <p:oleObj name="ChemSketch" r:id="rId3" imgW="3383280" imgH="108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3717032"/>
                        <a:ext cx="5331919" cy="170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851920" y="4581128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4519" y="4308629"/>
            <a:ext cx="105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 HCl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Παράγοντες που ευνοούν τα ηλεκτρονιόφιλα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3466728" cy="397728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2000" b="1" dirty="0" smtClean="0"/>
              <a:t>Επαγωγικό φαινόμενο</a:t>
            </a:r>
          </a:p>
          <a:p>
            <a:pPr marL="0" indent="0" algn="r">
              <a:buNone/>
            </a:pPr>
            <a:endParaRPr lang="el-GR" sz="2000" b="1" dirty="0"/>
          </a:p>
          <a:p>
            <a:pPr marL="0" indent="0" algn="r">
              <a:buNone/>
            </a:pPr>
            <a:endParaRPr lang="el-GR" sz="2000" b="1" dirty="0" smtClean="0"/>
          </a:p>
          <a:p>
            <a:pPr marL="0" indent="0" algn="r">
              <a:buNone/>
            </a:pPr>
            <a:endParaRPr lang="el-GR" sz="2000" b="1" dirty="0"/>
          </a:p>
          <a:p>
            <a:pPr marL="0" indent="0" algn="r">
              <a:buNone/>
            </a:pPr>
            <a:endParaRPr lang="el-GR" sz="2000" b="1" dirty="0" smtClean="0"/>
          </a:p>
          <a:p>
            <a:pPr marL="0" indent="0" algn="r">
              <a:buNone/>
            </a:pPr>
            <a:endParaRPr lang="el-GR" sz="2000" b="1" dirty="0"/>
          </a:p>
          <a:p>
            <a:pPr marL="0" indent="0" algn="r">
              <a:buNone/>
            </a:pPr>
            <a:r>
              <a:rPr lang="el-GR" sz="2000" b="1" dirty="0" smtClean="0"/>
              <a:t>Κενό </a:t>
            </a:r>
            <a:r>
              <a:rPr lang="en-US" sz="2000" b="1" dirty="0" smtClean="0"/>
              <a:t>p-</a:t>
            </a:r>
            <a:r>
              <a:rPr lang="el-GR" sz="2000" b="1" dirty="0" smtClean="0"/>
              <a:t>τροχιακό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36"/>
          <a:stretch/>
        </p:blipFill>
        <p:spPr>
          <a:xfrm>
            <a:off x="3995936" y="1628800"/>
            <a:ext cx="2784082" cy="420069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δρουν τα πυρηνόφιλα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95536" y="2311797"/>
            <a:ext cx="7520048" cy="30360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03232" y="4483787"/>
            <a:ext cx="6471928" cy="1615827"/>
            <a:chOff x="1619672" y="4569616"/>
            <a:chExt cx="6471928" cy="1615827"/>
          </a:xfrm>
        </p:grpSpPr>
        <p:sp>
          <p:nvSpPr>
            <p:cNvPr id="6" name="TextBox 5"/>
            <p:cNvSpPr txBox="1"/>
            <p:nvPr/>
          </p:nvSpPr>
          <p:spPr>
            <a:xfrm>
              <a:off x="5220072" y="4569616"/>
              <a:ext cx="287152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/>
                <a:t>Αμμωνία: </a:t>
              </a:r>
            </a:p>
            <a:p>
              <a:pPr algn="ctr"/>
              <a:r>
                <a:rPr lang="el-GR" sz="2400" b="1" dirty="0" smtClean="0"/>
                <a:t>μη δεσμικό ζεύγος ηλεκτρονίων</a:t>
              </a:r>
              <a:endParaRPr lang="el-GR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19672" y="5354446"/>
              <a:ext cx="216024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/>
                <a:t>Δίπολο του καρβονυλίου</a:t>
              </a:r>
              <a:endParaRPr lang="el-GR" sz="24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415700" y="2896868"/>
            <a:ext cx="504056" cy="79425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2283352" y="3107578"/>
            <a:ext cx="341238" cy="794250"/>
          </a:xfrm>
          <a:prstGeom prst="rect">
            <a:avLst/>
          </a:prstGeom>
          <a:noFill/>
          <a:ln w="38100"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804610" y="2308183"/>
            <a:ext cx="1520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πυρηνόφιλο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385934"/>
            <a:ext cx="237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 smtClean="0">
                <a:solidFill>
                  <a:srgbClr val="6666FF"/>
                </a:solidFill>
              </a:rPr>
              <a:t>Ηλεκτρονιόφιλο κέντρο</a:t>
            </a:r>
            <a:endParaRPr lang="el-GR" sz="2000" b="1" dirty="0">
              <a:solidFill>
                <a:srgbClr val="6666FF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προσθήκη</a:t>
            </a:r>
            <a:endParaRPr lang="el-GR" dirty="0"/>
          </a:p>
        </p:txBody>
      </p:sp>
      <p:pic>
        <p:nvPicPr>
          <p:cNvPr id="49154" name="Picture 2" descr="Nucleophilic addition to a carbon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7037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339752" y="5085184"/>
            <a:ext cx="439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Coordinate Covalent </a:t>
            </a:r>
            <a:r>
              <a:rPr lang="en-US" sz="1200" dirty="0" smtClean="0">
                <a:latin typeface="+mn-lt"/>
                <a:hlinkClick r:id="rId4"/>
              </a:rPr>
              <a:t>Bonding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Manske)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41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Το ιόν υδριδίου (Η</a:t>
            </a:r>
            <a:r>
              <a:rPr lang="el-GR" baseline="30000" dirty="0" smtClean="0"/>
              <a:t>-</a:t>
            </a:r>
            <a:r>
              <a:rPr lang="el-GR" dirty="0" smtClean="0"/>
              <a:t>)</a:t>
            </a:r>
            <a:r>
              <a:rPr lang="en-US" dirty="0" smtClean="0"/>
              <a:t>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πυρηνόφιλο ή βάση;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Μπορεί το ιόν υδριδίου να δράσει ως πυρηνόφιλο;</a:t>
            </a:r>
          </a:p>
          <a:p>
            <a:r>
              <a:rPr lang="el-GR" sz="2400" dirty="0" smtClean="0"/>
              <a:t>Όχι! [μικρό άτομο, το φορτίο είναι συγκεντρωμένο σε μικρό χώρο: άρα συμπεριφέρεται ως ισχυρή </a:t>
            </a:r>
            <a:r>
              <a:rPr lang="el-GR" sz="2400" b="1" dirty="0" smtClean="0"/>
              <a:t>βάση</a:t>
            </a:r>
            <a:r>
              <a:rPr lang="el-GR" sz="2400" dirty="0" smtClean="0"/>
              <a:t>]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47787" y="3861048"/>
            <a:ext cx="8791301" cy="1110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992635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Ως πυρηνόφιλο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972004"/>
            <a:ext cx="127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Ως βάση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3861048"/>
            <a:ext cx="4251064" cy="15932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491265"/>
            <a:ext cx="180020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Σχηματισμός αλκοόλης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0800000">
            <a:off x="3656714" y="4940873"/>
            <a:ext cx="504056" cy="545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Αναγωγή καρβονυλικών ενώσεων με υδρίδιο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Άρα, πως μπορούμε να ανάγουμε μια κετόνη προς μια αλκοόλη;</a:t>
            </a:r>
          </a:p>
          <a:p>
            <a:r>
              <a:rPr lang="el-GR" sz="2400" dirty="0" smtClean="0"/>
              <a:t>Ανιόν υδριδίου του βορίου </a:t>
            </a:r>
            <a:r>
              <a:rPr lang="el-GR" sz="2400" b="1" dirty="0" smtClean="0"/>
              <a:t>ΒΗ</a:t>
            </a:r>
            <a:r>
              <a:rPr lang="el-GR" sz="2400" b="1" baseline="-25000" dirty="0" smtClean="0"/>
              <a:t>4</a:t>
            </a:r>
            <a:r>
              <a:rPr lang="el-GR" sz="2400" b="1" baseline="30000" dirty="0" smtClean="0"/>
              <a:t>-</a:t>
            </a:r>
            <a:endParaRPr lang="el-GR" sz="2400" b="1" baseline="30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47203" y="3414662"/>
            <a:ext cx="5792469" cy="2917720"/>
            <a:chOff x="1747203" y="3212976"/>
            <a:chExt cx="5792469" cy="2917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7203" y="3212976"/>
              <a:ext cx="5792469" cy="199439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39753" y="5207366"/>
              <a:ext cx="15552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dirty="0">
                  <a:solidFill>
                    <a:srgbClr val="FF0000"/>
                  </a:solidFill>
                </a:rPr>
                <a:t>Ανιόν υδριδίου </a:t>
              </a:r>
              <a:r>
                <a:rPr lang="el-GR" dirty="0" smtClean="0">
                  <a:solidFill>
                    <a:srgbClr val="FF0000"/>
                  </a:solidFill>
                </a:rPr>
                <a:t>του βορίου</a:t>
              </a:r>
              <a:endParaRPr lang="el-GR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2160" y="5203073"/>
              <a:ext cx="1102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</a:rPr>
                <a:t>Μεθάνιο </a:t>
              </a:r>
              <a:endParaRPr lang="el-GR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95006" y="6165304"/>
            <a:ext cx="220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ισοηλεκτρονικά</a:t>
            </a:r>
            <a:endParaRPr lang="el-GR" sz="2400" b="1" dirty="0"/>
          </a:p>
        </p:txBody>
      </p:sp>
      <p:cxnSp>
        <p:nvCxnSpPr>
          <p:cNvPr id="11" name="Curved Connector 10"/>
          <p:cNvCxnSpPr>
            <a:stCxn id="9" idx="1"/>
          </p:cNvCxnSpPr>
          <p:nvPr/>
        </p:nvCxnSpPr>
        <p:spPr>
          <a:xfrm rot="10800000">
            <a:off x="3635896" y="5826763"/>
            <a:ext cx="259110" cy="5693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3"/>
          </p:cNvCxnSpPr>
          <p:nvPr/>
        </p:nvCxnSpPr>
        <p:spPr>
          <a:xfrm flipV="1">
            <a:off x="6104201" y="5826763"/>
            <a:ext cx="340007" cy="5693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747203" y="3212976"/>
            <a:ext cx="2680781" cy="28984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0986" y="4394966"/>
            <a:ext cx="136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ΒΗ</a:t>
            </a:r>
            <a:r>
              <a:rPr lang="el-GR" sz="2400" baseline="-25000" dirty="0" smtClean="0"/>
              <a:t>3 </a:t>
            </a:r>
            <a:r>
              <a:rPr lang="el-GR" sz="2400" dirty="0" smtClean="0"/>
              <a:t> + Η</a:t>
            </a:r>
            <a:r>
              <a:rPr lang="el-GR" sz="2400" baseline="30000" dirty="0" smtClean="0"/>
              <a:t>-</a:t>
            </a:r>
            <a:endParaRPr lang="el-GR" sz="2400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38050" y="4625798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551" y="508518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βοράνιο</a:t>
            </a:r>
            <a:endParaRPr lang="el-GR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Υδρίδιο του βορίου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Βιομηχανική παραγωγή του υδριδίου του βορίου </a:t>
            </a:r>
            <a:r>
              <a:rPr lang="el-GR" sz="2400" b="1" dirty="0" smtClean="0"/>
              <a:t>ΒΗ</a:t>
            </a:r>
            <a:r>
              <a:rPr lang="el-GR" sz="2400" b="1" baseline="-25000" dirty="0" smtClean="0"/>
              <a:t>4</a:t>
            </a:r>
            <a:r>
              <a:rPr lang="el-GR" sz="2400" b="1" baseline="30000" dirty="0" smtClean="0"/>
              <a:t>-</a:t>
            </a:r>
            <a:endParaRPr lang="el-GR" sz="2400" b="1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1512508" y="2880345"/>
            <a:ext cx="6027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B (OCH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+ 4 NaH → NaBH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+ 3 NaOCH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3</a:t>
            </a:r>
            <a:endParaRPr lang="el-GR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96179" y="3422117"/>
            <a:ext cx="268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Τριμεθυλ-βορικός εστέρας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114" y="4655155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252525"/>
                </a:solidFill>
                <a:latin typeface="Arial" panose="020B0604020202020204" pitchFamily="34" charset="0"/>
              </a:rPr>
              <a:t>Η</a:t>
            </a:r>
            <a:r>
              <a:rPr lang="el-GR" baseline="-25000" dirty="0" smtClean="0">
                <a:solidFill>
                  <a:srgbClr val="252525"/>
                </a:solidFill>
                <a:latin typeface="Arial" panose="020B0604020202020204" pitchFamily="34" charset="0"/>
              </a:rPr>
              <a:t>3</a:t>
            </a:r>
            <a:r>
              <a:rPr lang="el-GR" dirty="0" smtClean="0">
                <a:solidFill>
                  <a:srgbClr val="252525"/>
                </a:solidFill>
                <a:latin typeface="Arial" panose="020B0604020202020204" pitchFamily="34" charset="0"/>
              </a:rPr>
              <a:t>ΒΟ</a:t>
            </a:r>
            <a:r>
              <a:rPr lang="el-GR" baseline="-25000" dirty="0" smtClean="0">
                <a:solidFill>
                  <a:srgbClr val="252525"/>
                </a:solidFill>
                <a:latin typeface="Arial" panose="020B0604020202020204" pitchFamily="34" charset="0"/>
              </a:rPr>
              <a:t>3</a:t>
            </a:r>
            <a:r>
              <a:rPr lang="el-GR" dirty="0" smtClean="0">
                <a:solidFill>
                  <a:srgbClr val="252525"/>
                </a:solidFill>
                <a:latin typeface="Arial" panose="020B0604020202020204" pitchFamily="34" charset="0"/>
              </a:rPr>
              <a:t>  ή 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B(OH)</a:t>
            </a:r>
            <a:r>
              <a:rPr lang="en-US" baseline="-25000" dirty="0" smtClean="0">
                <a:solidFill>
                  <a:srgbClr val="252525"/>
                </a:solidFill>
                <a:latin typeface="Arial" panose="020B0604020202020204" pitchFamily="34" charset="0"/>
              </a:rPr>
              <a:t>3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endParaRPr lang="el-GR" dirty="0"/>
          </a:p>
        </p:txBody>
      </p:sp>
      <p:pic>
        <p:nvPicPr>
          <p:cNvPr id="50178" name="Picture 2" descr="Structural formu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61507"/>
            <a:ext cx="1564610" cy="17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64436" y="5174312"/>
            <a:ext cx="1214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Βορικό οξύ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4905" y="6152240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B(OH)</a:t>
            </a:r>
            <a:r>
              <a:rPr lang="en-US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3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+ H</a:t>
            </a:r>
            <a:r>
              <a:rPr lang="en-US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O</a:t>
            </a:r>
            <a:endParaRPr lang="el-GR" dirty="0"/>
          </a:p>
        </p:txBody>
      </p:sp>
      <p:sp>
        <p:nvSpPr>
          <p:cNvPr id="22" name="Rectangle 21"/>
          <p:cNvSpPr/>
          <p:nvPr/>
        </p:nvSpPr>
        <p:spPr>
          <a:xfrm>
            <a:off x="3904362" y="6152240"/>
            <a:ext cx="5887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52525"/>
                </a:solidFill>
                <a:latin typeface="Arial" panose="020B0604020202020204" pitchFamily="34" charset="0"/>
              </a:rPr>
              <a:t>B(OH)</a:t>
            </a:r>
            <a:r>
              <a:rPr lang="pt-BR" baseline="30000" dirty="0" smtClean="0">
                <a:solidFill>
                  <a:srgbClr val="252525"/>
                </a:solidFill>
                <a:latin typeface="Arial" panose="020B0604020202020204" pitchFamily="34" charset="0"/>
              </a:rPr>
              <a:t>−</a:t>
            </a:r>
            <a:r>
              <a:rPr lang="pt-BR" baseline="-25000" dirty="0" smtClean="0">
                <a:solidFill>
                  <a:srgbClr val="252525"/>
                </a:solidFill>
                <a:latin typeface="Arial" panose="020B0604020202020204" pitchFamily="34" charset="0"/>
              </a:rPr>
              <a:t>4</a:t>
            </a:r>
            <a:r>
              <a:rPr lang="pt-BR" dirty="0">
                <a:solidFill>
                  <a:srgbClr val="252525"/>
                </a:solidFill>
                <a:latin typeface="Arial" panose="020B0604020202020204" pitchFamily="34" charset="0"/>
              </a:rPr>
              <a:t> + H</a:t>
            </a:r>
            <a:r>
              <a:rPr lang="pt-BR" baseline="30000" dirty="0">
                <a:solidFill>
                  <a:srgbClr val="252525"/>
                </a:solidFill>
                <a:latin typeface="Arial" panose="020B0604020202020204" pitchFamily="34" charset="0"/>
              </a:rPr>
              <a:t>+</a:t>
            </a:r>
            <a:r>
              <a:rPr lang="pt-BR" dirty="0">
                <a:solidFill>
                  <a:srgbClr val="252525"/>
                </a:solidFill>
                <a:latin typeface="Arial" panose="020B0604020202020204" pitchFamily="34" charset="0"/>
              </a:rPr>
              <a:t> (</a:t>
            </a:r>
            <a:r>
              <a:rPr lang="pt-BR" i="1" dirty="0">
                <a:solidFill>
                  <a:srgbClr val="252525"/>
                </a:solidFill>
                <a:latin typeface="Arial" panose="020B0604020202020204" pitchFamily="34" charset="0"/>
              </a:rPr>
              <a:t>K</a:t>
            </a:r>
            <a:r>
              <a:rPr lang="pt-BR" dirty="0">
                <a:solidFill>
                  <a:srgbClr val="252525"/>
                </a:solidFill>
                <a:latin typeface="Arial" panose="020B0604020202020204" pitchFamily="34" charset="0"/>
              </a:rPr>
              <a:t> = 7.3x10</a:t>
            </a:r>
            <a:r>
              <a:rPr lang="pt-BR" baseline="30000" dirty="0">
                <a:solidFill>
                  <a:srgbClr val="252525"/>
                </a:solidFill>
                <a:latin typeface="Arial" panose="020B0604020202020204" pitchFamily="34" charset="0"/>
              </a:rPr>
              <a:t>−10</a:t>
            </a:r>
            <a:r>
              <a:rPr lang="pt-BR" dirty="0">
                <a:solidFill>
                  <a:srgbClr val="252525"/>
                </a:solidFill>
                <a:latin typeface="Arial" panose="020B0604020202020204" pitchFamily="34" charset="0"/>
              </a:rPr>
              <a:t>;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</a:rPr>
              <a:t>p</a:t>
            </a:r>
            <a:r>
              <a:rPr lang="pt-BR" b="1" i="1" dirty="0">
                <a:solidFill>
                  <a:srgbClr val="C00000"/>
                </a:solidFill>
                <a:latin typeface="Arial" panose="020B0604020202020204" pitchFamily="34" charset="0"/>
              </a:rPr>
              <a:t>K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</a:rPr>
              <a:t> = 9.14</a:t>
            </a:r>
            <a:r>
              <a:rPr lang="pt-BR" dirty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endParaRPr lang="el-GR" dirty="0"/>
          </a:p>
        </p:txBody>
      </p:sp>
      <p:pic>
        <p:nvPicPr>
          <p:cNvPr id="50188" name="Picture 12" descr="is in a disfavored equilibrium w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56" y="6214991"/>
            <a:ext cx="365744" cy="2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2339752" y="4077072"/>
            <a:ext cx="504056" cy="432048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0" name="Oval 29"/>
          <p:cNvSpPr/>
          <p:nvPr/>
        </p:nvSpPr>
        <p:spPr>
          <a:xfrm>
            <a:off x="3526372" y="4839821"/>
            <a:ext cx="504056" cy="432048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Oval 30"/>
          <p:cNvSpPr/>
          <p:nvPr/>
        </p:nvSpPr>
        <p:spPr>
          <a:xfrm>
            <a:off x="2221887" y="5479621"/>
            <a:ext cx="504056" cy="432048"/>
          </a:xfrm>
          <a:prstGeom prst="ellipse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2820532" y="3896734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FF"/>
                </a:solidFill>
                <a:latin typeface="Arial" panose="020B0604020202020204" pitchFamily="34" charset="0"/>
              </a:rPr>
              <a:t>CH</a:t>
            </a:r>
            <a:r>
              <a:rPr lang="en-US" baseline="-25000" dirty="0">
                <a:solidFill>
                  <a:srgbClr val="6666FF"/>
                </a:solidFill>
                <a:latin typeface="Arial" panose="020B0604020202020204" pitchFamily="34" charset="0"/>
              </a:rPr>
              <a:t>3</a:t>
            </a:r>
            <a:endParaRPr lang="el-GR" dirty="0">
              <a:solidFill>
                <a:srgbClr val="6666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22227" y="4871179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FF"/>
                </a:solidFill>
                <a:latin typeface="Arial" panose="020B0604020202020204" pitchFamily="34" charset="0"/>
              </a:rPr>
              <a:t>CH</a:t>
            </a:r>
            <a:r>
              <a:rPr lang="en-US" baseline="-25000" dirty="0">
                <a:solidFill>
                  <a:srgbClr val="6666FF"/>
                </a:solidFill>
                <a:latin typeface="Arial" panose="020B0604020202020204" pitchFamily="34" charset="0"/>
              </a:rPr>
              <a:t>3</a:t>
            </a:r>
            <a:endParaRPr lang="el-GR" dirty="0">
              <a:solidFill>
                <a:srgbClr val="6666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12102" y="545220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FF"/>
                </a:solidFill>
                <a:latin typeface="Arial" panose="020B0604020202020204" pitchFamily="34" charset="0"/>
              </a:rPr>
              <a:t>CH</a:t>
            </a:r>
            <a:r>
              <a:rPr lang="en-US" baseline="-25000" dirty="0">
                <a:solidFill>
                  <a:srgbClr val="6666FF"/>
                </a:solidFill>
                <a:latin typeface="Arial" panose="020B0604020202020204" pitchFamily="34" charset="0"/>
              </a:rPr>
              <a:t>3</a:t>
            </a:r>
            <a:endParaRPr lang="el-GR" dirty="0">
              <a:solidFill>
                <a:srgbClr val="6666FF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Αναγωγή καρβονυλικών ενώσεων με </a:t>
            </a:r>
            <a:r>
              <a:rPr lang="el-GR" dirty="0" smtClean="0"/>
              <a:t>υδρίδιο βορίου</a:t>
            </a:r>
            <a:endParaRPr lang="el-GR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91136" y="3413795"/>
            <a:ext cx="0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1137" y="360418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Η</a:t>
            </a:r>
            <a:r>
              <a:rPr lang="el-GR" sz="2000" baseline="-25000" dirty="0"/>
              <a:t>2</a:t>
            </a:r>
            <a:r>
              <a:rPr lang="el-GR" sz="2000" dirty="0"/>
              <a:t>Ο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948264" y="4221088"/>
          <a:ext cx="1044320" cy="99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hemSketch" r:id="rId3" imgW="515160" imgH="490680" progId="ACD.ChemSketch.20">
                  <p:embed/>
                </p:oleObj>
              </mc:Choice>
              <mc:Fallback>
                <p:oleObj name="ChemSketch" r:id="rId3" imgW="515160" imgH="490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8264" y="4221088"/>
                        <a:ext cx="1044320" cy="992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99042" y="5300894"/>
            <a:ext cx="99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αλκοόλη</a:t>
            </a:r>
          </a:p>
        </p:txBody>
      </p:sp>
      <p:sp>
        <p:nvSpPr>
          <p:cNvPr id="16" name="Oval 15"/>
          <p:cNvSpPr/>
          <p:nvPr/>
        </p:nvSpPr>
        <p:spPr>
          <a:xfrm rot="1067846">
            <a:off x="2209660" y="2867347"/>
            <a:ext cx="302496" cy="50405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1252478" y="2117651"/>
            <a:ext cx="6947585" cy="1440160"/>
            <a:chOff x="1252478" y="2117651"/>
            <a:chExt cx="6947585" cy="14401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1252478" y="2117651"/>
              <a:ext cx="6947585" cy="14401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88777" y="260234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/>
                <a:t>+</a:t>
              </a:r>
              <a:endParaRPr lang="el-GR" sz="24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915816" y="2276872"/>
            <a:ext cx="115212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6815072" y="2270111"/>
            <a:ext cx="115212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6827331" y="4190912"/>
            <a:ext cx="115212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360418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βοράνιο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Αναγωγή μέσω πυρηνόφιλης προσθήκης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485566" y="1325191"/>
            <a:ext cx="6328190" cy="119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60581" y="2820448"/>
            <a:ext cx="63531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435608" y="4926209"/>
            <a:ext cx="4403120" cy="17995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67944" y="1325563"/>
            <a:ext cx="1008112" cy="447253"/>
          </a:xfrm>
          <a:prstGeom prst="ellipse">
            <a:avLst/>
          </a:prstGeom>
          <a:noFill/>
          <a:ln>
            <a:solidFill>
              <a:srgbClr val="E6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145605" y="3070280"/>
            <a:ext cx="1008112" cy="447253"/>
          </a:xfrm>
          <a:prstGeom prst="ellipse">
            <a:avLst/>
          </a:prstGeom>
          <a:noFill/>
          <a:ln>
            <a:solidFill>
              <a:srgbClr val="E6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4048988" y="5327768"/>
            <a:ext cx="1008112" cy="447253"/>
          </a:xfrm>
          <a:prstGeom prst="ellipse">
            <a:avLst/>
          </a:prstGeom>
          <a:noFill/>
          <a:ln>
            <a:solidFill>
              <a:srgbClr val="E67E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215957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δότης</a:t>
            </a:r>
            <a:r>
              <a:rPr lang="en-US" dirty="0" smtClean="0">
                <a:solidFill>
                  <a:srgbClr val="C00000"/>
                </a:solidFill>
              </a:rPr>
              <a:t> H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3880" y="397007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δότης</a:t>
            </a:r>
            <a:r>
              <a:rPr lang="en-US" dirty="0" smtClean="0">
                <a:solidFill>
                  <a:srgbClr val="C00000"/>
                </a:solidFill>
              </a:rPr>
              <a:t> H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4073" y="624554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δότης</a:t>
            </a:r>
            <a:r>
              <a:rPr lang="en-US" dirty="0" smtClean="0">
                <a:solidFill>
                  <a:srgbClr val="C00000"/>
                </a:solidFill>
              </a:rPr>
              <a:t> H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endParaRPr lang="el-GR" baseline="30000" dirty="0">
              <a:solidFill>
                <a:srgbClr val="C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υδρίδια – δότες Η</a:t>
            </a:r>
            <a:r>
              <a:rPr lang="el-GR" baseline="30000" dirty="0" smtClean="0"/>
              <a:t>-</a:t>
            </a:r>
            <a:endParaRPr lang="el-GR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</a:t>
            </a:r>
            <a:r>
              <a:rPr lang="el-GR" sz="2400" b="1" dirty="0" smtClean="0">
                <a:solidFill>
                  <a:srgbClr val="C00000"/>
                </a:solidFill>
              </a:rPr>
              <a:t>ΒΗ</a:t>
            </a:r>
            <a:r>
              <a:rPr lang="el-GR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l-GR" sz="2400" b="1" baseline="30000" dirty="0" smtClean="0">
                <a:solidFill>
                  <a:srgbClr val="C00000"/>
                </a:solidFill>
              </a:rPr>
              <a:t>-</a:t>
            </a:r>
            <a:r>
              <a:rPr lang="el-GR" sz="2400" dirty="0" smtClean="0"/>
              <a:t> είναι πολύ ασθενής δότης Η</a:t>
            </a:r>
            <a:r>
              <a:rPr lang="el-GR" sz="2400" baseline="30000" dirty="0" smtClean="0"/>
              <a:t>-</a:t>
            </a:r>
          </a:p>
          <a:p>
            <a:pPr lvl="1"/>
            <a:endParaRPr lang="el-GR" sz="2000" dirty="0" smtClean="0"/>
          </a:p>
          <a:p>
            <a:pPr lvl="1"/>
            <a:r>
              <a:rPr lang="el-GR" sz="2000" b="1" dirty="0" smtClean="0"/>
              <a:t>Δεν</a:t>
            </a:r>
            <a:r>
              <a:rPr lang="el-GR" sz="2000" dirty="0" smtClean="0"/>
              <a:t> αντιδρά με αδρανείς καρβονυλικές ενώσεις: </a:t>
            </a:r>
            <a:r>
              <a:rPr lang="el-GR" sz="2000" b="1" dirty="0" smtClean="0"/>
              <a:t>εστέρες, αμίδια</a:t>
            </a:r>
            <a:r>
              <a:rPr lang="en-US" sz="2000" b="1" dirty="0" smtClean="0"/>
              <a:t>.</a:t>
            </a:r>
            <a:endParaRPr lang="el-GR" sz="2000" b="1" dirty="0" smtClean="0"/>
          </a:p>
          <a:p>
            <a:endParaRPr lang="el-GR" sz="2400" dirty="0" smtClean="0"/>
          </a:p>
          <a:p>
            <a:r>
              <a:rPr lang="el-GR" sz="2400" dirty="0" smtClean="0"/>
              <a:t>Το </a:t>
            </a:r>
            <a:r>
              <a:rPr lang="en-US" sz="2400" dirty="0" smtClean="0"/>
              <a:t>Li</a:t>
            </a:r>
            <a:r>
              <a:rPr lang="en-US" sz="2400" b="1" dirty="0" smtClean="0">
                <a:solidFill>
                  <a:srgbClr val="C00000"/>
                </a:solidFill>
              </a:rPr>
              <a:t>AlH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4</a:t>
            </a:r>
            <a:r>
              <a:rPr lang="el-GR" sz="2400" dirty="0" smtClean="0"/>
              <a:t> είναι ισχυρότερος δότης Η</a:t>
            </a:r>
            <a:r>
              <a:rPr lang="el-GR" sz="2400" baseline="30000" dirty="0" smtClean="0"/>
              <a:t>- </a:t>
            </a:r>
          </a:p>
          <a:p>
            <a:endParaRPr lang="el-GR" sz="2400" baseline="30000" dirty="0" smtClean="0"/>
          </a:p>
          <a:p>
            <a:pPr lvl="1"/>
            <a:r>
              <a:rPr lang="el-GR" sz="2000" dirty="0" smtClean="0"/>
              <a:t>Πολύ δραστικό: αντιδρά με το νερό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220071" y="3717032"/>
            <a:ext cx="3802385" cy="2599953"/>
            <a:chOff x="4860032" y="3409950"/>
            <a:chExt cx="4162425" cy="32670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1000" contrast="3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0032" y="3409950"/>
              <a:ext cx="4162425" cy="32670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908253" y="4869160"/>
              <a:ext cx="123115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Βίαιη αντίδραση</a:t>
              </a:r>
              <a:endParaRPr lang="el-GR" dirty="0"/>
            </a:p>
          </p:txBody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Ισχυρότερο πυρηνόφιλο </a:t>
            </a:r>
            <a:r>
              <a:rPr lang="el-GR" sz="3200" dirty="0" smtClean="0"/>
              <a:t>1/2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400" dirty="0"/>
              <a:t>Ποιο είναι ισχυρότεροι πυρηνόφιλο</a:t>
            </a:r>
            <a:r>
              <a:rPr lang="el-GR" sz="2400" dirty="0" smtClean="0"/>
              <a:t>;</a:t>
            </a:r>
          </a:p>
          <a:p>
            <a:pPr marL="320040" lvl="1" indent="0">
              <a:buNone/>
            </a:pPr>
            <a:r>
              <a:rPr lang="el-GR" sz="3200" dirty="0" smtClean="0"/>
              <a:t>Η</a:t>
            </a:r>
            <a:r>
              <a:rPr lang="el-GR" sz="3200" baseline="30000" dirty="0" smtClean="0"/>
              <a:t>-</a:t>
            </a:r>
          </a:p>
          <a:p>
            <a:pPr marL="320040" lvl="1" indent="0">
              <a:buNone/>
            </a:pPr>
            <a:endParaRPr lang="el-GR" sz="3200" dirty="0"/>
          </a:p>
          <a:p>
            <a:pPr marL="320040" lvl="1" indent="0">
              <a:buNone/>
            </a:pPr>
            <a:r>
              <a:rPr lang="el-GR" sz="3200" dirty="0" smtClean="0"/>
              <a:t>ΟΗ</a:t>
            </a:r>
            <a:r>
              <a:rPr lang="el-GR" sz="3200" baseline="30000" dirty="0" smtClean="0"/>
              <a:t>-</a:t>
            </a:r>
          </a:p>
          <a:p>
            <a:pPr marL="320040" lvl="1" indent="0">
              <a:buNone/>
            </a:pPr>
            <a:endParaRPr lang="el-GR" sz="3200" dirty="0" smtClean="0"/>
          </a:p>
          <a:p>
            <a:pPr marL="320040" lvl="1" indent="0">
              <a:buNone/>
            </a:pPr>
            <a:endParaRPr lang="el-GR" sz="3200" dirty="0"/>
          </a:p>
          <a:p>
            <a:pPr marL="320040" lvl="1" indent="0">
              <a:buNone/>
            </a:pPr>
            <a:r>
              <a:rPr lang="en-US" sz="3200" dirty="0" smtClean="0"/>
              <a:t>HS</a:t>
            </a:r>
            <a:r>
              <a:rPr lang="el-GR" sz="3200" baseline="30000" dirty="0" smtClean="0"/>
              <a:t>-</a:t>
            </a:r>
            <a:endParaRPr lang="en-US" sz="3200" baseline="30000" dirty="0" smtClean="0"/>
          </a:p>
          <a:p>
            <a:pPr marL="0" indent="0">
              <a:buNone/>
            </a:pPr>
            <a:endParaRPr lang="en-US" sz="3200" baseline="30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3848" y="2648872"/>
            <a:ext cx="1153217" cy="1212176"/>
            <a:chOff x="3203848" y="2648872"/>
            <a:chExt cx="1153217" cy="1212176"/>
          </a:xfrm>
        </p:grpSpPr>
        <p:sp>
          <p:nvSpPr>
            <p:cNvPr id="5" name="Oval 4"/>
            <p:cNvSpPr/>
            <p:nvPr/>
          </p:nvSpPr>
          <p:spPr>
            <a:xfrm>
              <a:off x="3771155" y="3278317"/>
              <a:ext cx="362652" cy="3733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3203848" y="3068960"/>
              <a:ext cx="792088" cy="7920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15305" y="2648872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dirty="0" smtClean="0"/>
                <a:t>-</a:t>
              </a:r>
              <a:endParaRPr lang="el-GR" sz="4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71800" y="4005484"/>
            <a:ext cx="2172831" cy="2167578"/>
            <a:chOff x="2771800" y="4005484"/>
            <a:chExt cx="2172831" cy="2167578"/>
          </a:xfrm>
        </p:grpSpPr>
        <p:sp>
          <p:nvSpPr>
            <p:cNvPr id="6" name="Oval 5"/>
            <p:cNvSpPr/>
            <p:nvPr/>
          </p:nvSpPr>
          <p:spPr>
            <a:xfrm>
              <a:off x="4464746" y="4998246"/>
              <a:ext cx="449203" cy="4347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771800" y="4221442"/>
              <a:ext cx="1969823" cy="19516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2871" y="4005484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dirty="0" smtClean="0"/>
                <a:t>-</a:t>
              </a:r>
              <a:endParaRPr lang="el-GR" sz="4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52105" y="6136688"/>
            <a:ext cx="3209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Μεγαλύτερη </a:t>
            </a:r>
            <a:r>
              <a:rPr lang="el-GR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πολωσιμότητα</a:t>
            </a:r>
          </a:p>
          <a:p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Άρα ισχυρότερο πυρηνόφιλο</a:t>
            </a:r>
            <a:endParaRPr lang="el-GR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70419" y="1929406"/>
            <a:ext cx="679418" cy="707886"/>
            <a:chOff x="3470419" y="1929406"/>
            <a:chExt cx="679418" cy="707886"/>
          </a:xfrm>
        </p:grpSpPr>
        <p:sp>
          <p:nvSpPr>
            <p:cNvPr id="11" name="Oval 10"/>
            <p:cNvSpPr/>
            <p:nvPr/>
          </p:nvSpPr>
          <p:spPr>
            <a:xfrm>
              <a:off x="3470419" y="2252572"/>
              <a:ext cx="362652" cy="37337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8077" y="1929406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dirty="0" smtClean="0"/>
                <a:t>-</a:t>
              </a:r>
              <a:endParaRPr lang="el-GR" sz="4000" dirty="0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5413695" y="2278767"/>
            <a:ext cx="936104" cy="4248472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6856733" y="2242158"/>
            <a:ext cx="936104" cy="4248472"/>
          </a:xfrm>
          <a:prstGeom prst="downArrow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1895068"/>
            <a:ext cx="2303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6666FF"/>
                </a:solidFill>
              </a:rPr>
              <a:t>Ισχυρότερη βάση</a:t>
            </a:r>
            <a:endParaRPr lang="el-GR" sz="2000" b="1" dirty="0">
              <a:solidFill>
                <a:srgbClr val="66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964487" y="4277057"/>
            <a:ext cx="281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Μεγαλύτερο </a:t>
            </a:r>
            <a:r>
              <a:rPr lang="el-GR" sz="2000" b="1" dirty="0" smtClean="0">
                <a:solidFill>
                  <a:schemeClr val="accent3">
                    <a:lumMod val="50000"/>
                  </a:schemeClr>
                </a:solidFill>
              </a:rPr>
              <a:t>μέγεθος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Θέση αριθμού διαφάνειας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80739"/>
              </p:ext>
            </p:extLst>
          </p:nvPr>
        </p:nvGraphicFramePr>
        <p:xfrm>
          <a:off x="1331640" y="3573016"/>
          <a:ext cx="6424189" cy="147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hemSketch" r:id="rId4" imgW="2779920" imgH="637200" progId="ACD.ChemSketch.20">
                  <p:embed/>
                </p:oleObj>
              </mc:Choice>
              <mc:Fallback>
                <p:oleObj name="ChemSketch" r:id="rId4" imgW="2779920" imgH="637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3573016"/>
                        <a:ext cx="6424189" cy="147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Οξείδωση στην οργανική χημεία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βρωμίωση ενός διπλού δεσμού μέσω προσθήκης είναι οξείδωση.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216177" y="4047013"/>
            <a:ext cx="87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+ </a:t>
            </a:r>
            <a:r>
              <a:rPr lang="en-US" sz="2800" dirty="0" smtClean="0"/>
              <a:t>Br</a:t>
            </a:r>
            <a:r>
              <a:rPr lang="en-US" sz="2800" baseline="-25000" dirty="0" smtClean="0"/>
              <a:t>2</a:t>
            </a:r>
            <a:endParaRPr lang="el-GR" sz="2800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3968" y="4293096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Ισχυρότερο πυρηνόφιλο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/>
              <a:t>Ποιο είναι ισχυρότεροι πυρηνόφιλο</a:t>
            </a:r>
            <a:r>
              <a:rPr lang="el-GR" sz="2800" dirty="0" smtClean="0"/>
              <a:t>;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n-US" sz="3200" dirty="0" smtClean="0"/>
              <a:t>Cl</a:t>
            </a:r>
            <a:r>
              <a:rPr lang="el-GR" sz="3200" baseline="30000" dirty="0"/>
              <a:t> -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Br</a:t>
            </a:r>
            <a:r>
              <a:rPr lang="el-GR" sz="3200" baseline="30000" dirty="0" smtClean="0"/>
              <a:t>-</a:t>
            </a:r>
          </a:p>
          <a:p>
            <a:pPr marL="0" indent="0">
              <a:buNone/>
            </a:pPr>
            <a:endParaRPr lang="el-GR" sz="3200" dirty="0" smtClean="0"/>
          </a:p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200" dirty="0" smtClean="0"/>
              <a:t>Ι</a:t>
            </a:r>
            <a:r>
              <a:rPr lang="el-GR" sz="3200" baseline="30000" dirty="0" smtClean="0"/>
              <a:t>-</a:t>
            </a:r>
            <a:endParaRPr lang="en-US" sz="3200" baseline="30000" dirty="0" smtClean="0"/>
          </a:p>
          <a:p>
            <a:pPr marL="0" indent="0">
              <a:buNone/>
            </a:pPr>
            <a:endParaRPr lang="en-US" sz="3200" baseline="30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54549" y="2201908"/>
            <a:ext cx="869917" cy="803740"/>
            <a:chOff x="2912546" y="2225661"/>
            <a:chExt cx="869917" cy="803740"/>
          </a:xfrm>
        </p:grpSpPr>
        <p:sp>
          <p:nvSpPr>
            <p:cNvPr id="4" name="Oval 3"/>
            <p:cNvSpPr/>
            <p:nvPr/>
          </p:nvSpPr>
          <p:spPr>
            <a:xfrm>
              <a:off x="2912546" y="2492026"/>
              <a:ext cx="544187" cy="53737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56733" y="2225661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b="1" dirty="0" smtClean="0"/>
                <a:t>-</a:t>
              </a:r>
              <a:endParaRPr lang="el-GR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0750" y="4721982"/>
            <a:ext cx="2132688" cy="2066079"/>
            <a:chOff x="2807149" y="4725144"/>
            <a:chExt cx="2132688" cy="2066079"/>
          </a:xfrm>
        </p:grpSpPr>
        <p:sp>
          <p:nvSpPr>
            <p:cNvPr id="7" name="Oval 6"/>
            <p:cNvSpPr/>
            <p:nvPr/>
          </p:nvSpPr>
          <p:spPr>
            <a:xfrm>
              <a:off x="2807149" y="4839603"/>
              <a:ext cx="1969823" cy="19516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14107" y="4725144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b="1" dirty="0" smtClean="0"/>
                <a:t>-</a:t>
              </a:r>
              <a:endParaRPr lang="el-GR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12546" y="3514875"/>
            <a:ext cx="1376469" cy="1037767"/>
            <a:chOff x="2912546" y="3514875"/>
            <a:chExt cx="1376469" cy="1037767"/>
          </a:xfrm>
        </p:grpSpPr>
        <p:sp>
          <p:nvSpPr>
            <p:cNvPr id="11" name="Oval 10"/>
            <p:cNvSpPr/>
            <p:nvPr/>
          </p:nvSpPr>
          <p:spPr>
            <a:xfrm>
              <a:off x="2912546" y="3514875"/>
              <a:ext cx="1050739" cy="103776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3285" y="3684215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600" b="1" dirty="0" smtClean="0"/>
                <a:t>-</a:t>
              </a:r>
              <a:endParaRPr lang="el-GR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64774" y="6066681"/>
            <a:ext cx="344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Μεγαλύτερη </a:t>
            </a:r>
            <a:r>
              <a:rPr lang="el-GR" sz="2000" b="1" dirty="0" smtClean="0">
                <a:solidFill>
                  <a:schemeClr val="accent3">
                    <a:lumMod val="50000"/>
                  </a:schemeClr>
                </a:solidFill>
              </a:rPr>
              <a:t>πολωσιμότητα</a:t>
            </a:r>
          </a:p>
          <a:p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Άρα ισχυρότερο πυρηνόφιλο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413695" y="2278767"/>
            <a:ext cx="936104" cy="3886537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προσβολή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Πυρηνόφιλο         Ηλεκτρονιόφιλο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696357"/>
            <a:ext cx="8117462" cy="1465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0978" y="4365104"/>
            <a:ext cx="271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Προϊόν: αλκυλοβρωμίδιο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2038192"/>
            <a:ext cx="7736685" cy="2332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προσβολή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4165"/>
            <a:ext cx="5122912" cy="24811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Πυρηνόφιλο         Ηλεκτρονιόφιλο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		κέντρο</a:t>
            </a:r>
            <a:endParaRPr lang="el-GR" dirty="0"/>
          </a:p>
        </p:txBody>
      </p:sp>
      <p:sp>
        <p:nvSpPr>
          <p:cNvPr id="7" name="Oval 6"/>
          <p:cNvSpPr/>
          <p:nvPr/>
        </p:nvSpPr>
        <p:spPr>
          <a:xfrm>
            <a:off x="3851920" y="2924944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304306" y="2016488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el-GR" sz="2000" baseline="30000" dirty="0" smtClean="0">
                <a:solidFill>
                  <a:srgbClr val="C00000"/>
                </a:solidFill>
              </a:rPr>
              <a:t>-</a:t>
            </a:r>
            <a:endParaRPr lang="el-GR" sz="2000" baseline="30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0934" y="3364462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el-GR" sz="2000" baseline="30000" dirty="0" smtClean="0">
                <a:solidFill>
                  <a:srgbClr val="C00000"/>
                </a:solidFill>
              </a:rPr>
              <a:t>+</a:t>
            </a:r>
            <a:endParaRPr lang="el-GR" sz="2000" baseline="30000" dirty="0">
              <a:solidFill>
                <a:srgbClr val="C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11976" y="2921250"/>
            <a:ext cx="7520048" cy="3036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Γιατί γίνονται οι χημικές αντιδράσεις;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b="1" dirty="0" smtClean="0"/>
              <a:t>φορτίο</a:t>
            </a:r>
            <a:r>
              <a:rPr lang="el-GR" dirty="0" smtClean="0"/>
              <a:t> φέρνει τα μόρια κοντά (ηλεκτροστατική έλξη)</a:t>
            </a:r>
            <a:r>
              <a:rPr lang="en-US" dirty="0" smtClean="0"/>
              <a:t>.</a:t>
            </a:r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1619672" y="5093240"/>
            <a:ext cx="6471928" cy="1615827"/>
            <a:chOff x="1619672" y="4569616"/>
            <a:chExt cx="6471928" cy="1615827"/>
          </a:xfrm>
        </p:grpSpPr>
        <p:sp>
          <p:nvSpPr>
            <p:cNvPr id="5" name="TextBox 4"/>
            <p:cNvSpPr txBox="1"/>
            <p:nvPr/>
          </p:nvSpPr>
          <p:spPr>
            <a:xfrm>
              <a:off x="5220072" y="4569616"/>
              <a:ext cx="287152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/>
                <a:t>Αμμωνία: </a:t>
              </a:r>
            </a:p>
            <a:p>
              <a:pPr algn="ctr"/>
              <a:r>
                <a:rPr lang="el-GR" sz="2400" b="1" dirty="0" smtClean="0"/>
                <a:t>μη δεσμικό ζεύγος ηλεκτρονίων</a:t>
              </a:r>
              <a:endParaRPr lang="el-GR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9672" y="5354446"/>
              <a:ext cx="216024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/>
                <a:t>Δίπολο του καρβονυλίου</a:t>
              </a:r>
              <a:endParaRPr lang="el-GR" sz="24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832140" y="3506321"/>
            <a:ext cx="504056" cy="79425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2699792" y="3717031"/>
            <a:ext cx="341238" cy="79425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Ροή ηλεκτρονίων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l-GR" dirty="0" smtClean="0"/>
              <a:t>Η ροή ηλεκτρονίων είναι το κλειδί για τη χημική δραστικότητα</a:t>
            </a:r>
            <a:r>
              <a:rPr lang="en-US" dirty="0" smtClean="0"/>
              <a:t>.</a:t>
            </a:r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2852936"/>
            <a:ext cx="6886100" cy="3463580"/>
            <a:chOff x="207268" y="3020790"/>
            <a:chExt cx="6886100" cy="30825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648" y="3020790"/>
              <a:ext cx="6480720" cy="30825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7268" y="4244926"/>
              <a:ext cx="187112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l-GR" sz="2400" b="1" dirty="0" smtClean="0">
                <a:solidFill>
                  <a:srgbClr val="00B050"/>
                </a:solidFill>
              </a:endParaRPr>
            </a:p>
            <a:p>
              <a:pPr algn="ctr"/>
              <a:endParaRPr lang="el-GR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/>
              <a:t>  </a:t>
            </a:r>
            <a:r>
              <a:rPr lang="el-GR" dirty="0" smtClean="0"/>
              <a:t>Πυρηνόφιλο αντιδραστήριο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2148" cy="4525963"/>
          </a:xfrm>
        </p:spPr>
        <p:txBody>
          <a:bodyPr/>
          <a:lstStyle/>
          <a:p>
            <a:r>
              <a:rPr lang="el-GR" dirty="0" smtClean="0"/>
              <a:t>Το μη δεσμικό ζεύγος ηλεκτρονίων (</a:t>
            </a:r>
            <a:r>
              <a:rPr lang="el-GR" sz="5400" baseline="30000" dirty="0" smtClean="0"/>
              <a:t>..</a:t>
            </a:r>
            <a:r>
              <a:rPr lang="el-GR" dirty="0" smtClean="0"/>
              <a:t>) κάνει το άζωτο πλούσιο σε αρνητικά φορτία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Έλκεται από κέντρα σε άλλα μόρια που είναι πλούσια σε θετικά φορτία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689348" y="2996952"/>
            <a:ext cx="3968708" cy="2464506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Στοιχείο βόριο: απόκλιση από την κανόνα της οκτάδας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508" y="1600200"/>
            <a:ext cx="2557292" cy="4525963"/>
          </a:xfrm>
        </p:spPr>
        <p:txBody>
          <a:bodyPr/>
          <a:lstStyle/>
          <a:p>
            <a:r>
              <a:rPr lang="en-US" baseline="30000" dirty="0" smtClean="0"/>
              <a:t>5</a:t>
            </a:r>
            <a:r>
              <a:rPr lang="en-US" dirty="0" smtClean="0"/>
              <a:t>B 1s</a:t>
            </a:r>
            <a:r>
              <a:rPr lang="en-US" baseline="30000" dirty="0" smtClean="0"/>
              <a:t>2</a:t>
            </a:r>
            <a:r>
              <a:rPr lang="en-US" b="1" baseline="30000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2s</a:t>
            </a:r>
            <a:r>
              <a:rPr lang="en-US" b="1" baseline="30000" dirty="0" smtClean="0">
                <a:solidFill>
                  <a:srgbClr val="C00000"/>
                </a:solidFill>
              </a:rPr>
              <a:t>2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928" y="4244926"/>
            <a:ext cx="18711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Σχηματισμός νέου δεσμού</a:t>
            </a:r>
            <a:endParaRPr lang="el-GR" sz="24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D:\Documents\Dropbox\TEI\ΜΑΘΗΜΑΤΑ-ΕΡΓΑΣΤΗΡΙΑ\ΟΡΓΑΝΙΚΗ ΧΗΜΕΙΑ\περιοδικός πίνακας (1).png"/>
          <p:cNvPicPr>
            <a:picLocks noChangeAspect="1" noChangeArrowheads="1"/>
          </p:cNvPicPr>
          <p:nvPr/>
        </p:nvPicPr>
        <p:blipFill rotWithShape="1">
          <a:blip r:embed="rId2" cstate="print"/>
          <a:srcRect l="60237" t="24445" r="6688" b="50037"/>
          <a:stretch/>
        </p:blipFill>
        <p:spPr bwMode="auto">
          <a:xfrm>
            <a:off x="4564348" y="2584768"/>
            <a:ext cx="6840760" cy="3878144"/>
          </a:xfrm>
          <a:prstGeom prst="rect">
            <a:avLst/>
          </a:prstGeom>
          <a:noFill/>
        </p:spPr>
      </p:pic>
      <p:pic>
        <p:nvPicPr>
          <p:cNvPr id="30722" name="Picture 2" descr="http://www.mikeblaber.org/oldwine/chm1045/notes/Bonding/Except/IMG000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8" y="4239019"/>
            <a:ext cx="1581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ikeblaber.org/oldwine/chm1045/notes/Bonding/Except/IMG0001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5" y="4323975"/>
            <a:ext cx="17430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9680335">
            <a:off x="1731963" y="4942135"/>
            <a:ext cx="1271166" cy="513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641802" y="3758682"/>
            <a:ext cx="1761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Βόριο</a:t>
            </a:r>
            <a:r>
              <a:rPr lang="en-US" b="1" dirty="0"/>
              <a:t>:</a:t>
            </a:r>
            <a:r>
              <a:rPr lang="el-GR" b="1" dirty="0" smtClean="0"/>
              <a:t> </a:t>
            </a:r>
            <a:r>
              <a:rPr lang="el-GR" dirty="0" smtClean="0"/>
              <a:t>τριγωνική γεωμετρία (</a:t>
            </a:r>
            <a:r>
              <a:rPr lang="en-US" b="1" dirty="0" smtClean="0"/>
              <a:t>sp</a:t>
            </a:r>
            <a:r>
              <a:rPr lang="en-US" b="1" baseline="30000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pPr algn="r"/>
            <a:r>
              <a:rPr lang="el-GR" dirty="0" smtClean="0"/>
              <a:t>Έχει μόνο 6 δεσμικά</a:t>
            </a:r>
          </a:p>
          <a:p>
            <a:pPr algn="r"/>
            <a:r>
              <a:rPr lang="el-GR" dirty="0" smtClean="0"/>
              <a:t>ηλεκτρόνια!</a:t>
            </a:r>
            <a:endParaRPr lang="el-GR" dirty="0"/>
          </a:p>
        </p:txBody>
      </p:sp>
      <p:sp>
        <p:nvSpPr>
          <p:cNvPr id="6" name="Oval 5"/>
          <p:cNvSpPr/>
          <p:nvPr/>
        </p:nvSpPr>
        <p:spPr>
          <a:xfrm>
            <a:off x="5364088" y="2924944"/>
            <a:ext cx="1530840" cy="143641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grayscl/>
          </a:blip>
          <a:srcRect l="9684" t="-3109" r="59520" b="63397"/>
          <a:stretch/>
        </p:blipFill>
        <p:spPr>
          <a:xfrm>
            <a:off x="86174" y="3670050"/>
            <a:ext cx="4270377" cy="276258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oup 12"/>
          <p:cNvGrpSpPr/>
          <p:nvPr/>
        </p:nvGrpSpPr>
        <p:grpSpPr>
          <a:xfrm>
            <a:off x="557382" y="2174570"/>
            <a:ext cx="3344936" cy="1262026"/>
            <a:chOff x="557382" y="2174570"/>
            <a:chExt cx="3344936" cy="1262026"/>
          </a:xfrm>
        </p:grpSpPr>
        <p:sp>
          <p:nvSpPr>
            <p:cNvPr id="12" name="Rectangle 11"/>
            <p:cNvSpPr/>
            <p:nvPr/>
          </p:nvSpPr>
          <p:spPr>
            <a:xfrm>
              <a:off x="1701822" y="2858376"/>
              <a:ext cx="608452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90129" y="2855361"/>
              <a:ext cx="608452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3866" y="2852936"/>
              <a:ext cx="608452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7382" y="2860532"/>
              <a:ext cx="608452" cy="5760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37056" y="2966802"/>
              <a:ext cx="1" cy="348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84589" y="2966697"/>
              <a:ext cx="1" cy="348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4355" y="2975687"/>
              <a:ext cx="1" cy="348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0486" y="2174570"/>
              <a:ext cx="18053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Υβριδισμός </a:t>
              </a:r>
              <a:r>
                <a:rPr lang="en-US" sz="2000" b="1" dirty="0" smtClean="0"/>
                <a:t>sp2</a:t>
              </a:r>
              <a:endParaRPr lang="el-GR" sz="20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90776" y="2782545"/>
            <a:ext cx="121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Κενό </a:t>
            </a:r>
            <a:r>
              <a:rPr lang="en-US" sz="2000" b="1" dirty="0" smtClean="0"/>
              <a:t>p</a:t>
            </a:r>
            <a:r>
              <a:rPr lang="el-GR" sz="2000" dirty="0" smtClean="0"/>
              <a:t> τροχιακό</a:t>
            </a:r>
            <a:endParaRPr lang="el-GR" sz="2000" b="1" dirty="0"/>
          </a:p>
        </p:txBody>
      </p:sp>
      <p:sp>
        <p:nvSpPr>
          <p:cNvPr id="8" name="Oval 7"/>
          <p:cNvSpPr/>
          <p:nvPr/>
        </p:nvSpPr>
        <p:spPr>
          <a:xfrm>
            <a:off x="3162001" y="2048265"/>
            <a:ext cx="2059948" cy="187800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Down Arrow 17"/>
          <p:cNvSpPr/>
          <p:nvPr/>
        </p:nvSpPr>
        <p:spPr>
          <a:xfrm rot="3708626">
            <a:off x="2920946" y="3478571"/>
            <a:ext cx="486046" cy="1116892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0" grpId="0"/>
      <p:bldP spid="8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BF</a:t>
            </a:r>
            <a:r>
              <a:rPr lang="en-US" baseline="-25000" dirty="0" smtClean="0"/>
              <a:t>3</a:t>
            </a:r>
            <a:r>
              <a:rPr lang="en-US" dirty="0" smtClean="0"/>
              <a:t>: </a:t>
            </a:r>
            <a:r>
              <a:rPr lang="el-GR" dirty="0" smtClean="0"/>
              <a:t>ηλεκτρονιόφιλο αντιδραστήριο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600200"/>
            <a:ext cx="3672408" cy="4525963"/>
          </a:xfrm>
        </p:spPr>
        <p:txBody>
          <a:bodyPr>
            <a:noAutofit/>
          </a:bodyPr>
          <a:lstStyle/>
          <a:p>
            <a:r>
              <a:rPr lang="el-GR" sz="2400" dirty="0" smtClean="0"/>
              <a:t>Λόγω του </a:t>
            </a:r>
            <a:r>
              <a:rPr lang="el-GR" sz="2400" b="1" dirty="0" smtClean="0"/>
              <a:t>κενού</a:t>
            </a:r>
            <a:r>
              <a:rPr lang="el-GR" sz="2400" dirty="0" smtClean="0"/>
              <a:t> </a:t>
            </a:r>
            <a:r>
              <a:rPr lang="en-US" sz="2400" b="1" dirty="0" smtClean="0"/>
              <a:t>p</a:t>
            </a:r>
            <a:r>
              <a:rPr lang="en-US" sz="2400" dirty="0" smtClean="0"/>
              <a:t> </a:t>
            </a:r>
            <a:r>
              <a:rPr lang="el-GR" sz="2400" dirty="0" smtClean="0"/>
              <a:t>τροχιακού, υπάρχει </a:t>
            </a:r>
            <a:r>
              <a:rPr lang="el-GR" sz="2400" b="1" dirty="0" smtClean="0"/>
              <a:t>έλλειμμα</a:t>
            </a:r>
            <a:r>
              <a:rPr lang="el-GR" sz="2400" dirty="0" smtClean="0"/>
              <a:t> 2 ηλεκτρονίων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Επικρατεί θετικό φορτίο στο κέντρο του μορίου (</a:t>
            </a:r>
            <a:r>
              <a:rPr lang="el-GR" sz="2400" b="1" dirty="0" smtClean="0"/>
              <a:t>Β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n-US" sz="2400" dirty="0" smtClean="0"/>
              <a:t>BF3: </a:t>
            </a:r>
            <a:r>
              <a:rPr lang="el-GR" sz="2400" dirty="0" smtClean="0"/>
              <a:t>ηλεκτρονιόφιλο αντιδραστήριο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/>
          </a:p>
        </p:txBody>
      </p:sp>
      <p:pic>
        <p:nvPicPr>
          <p:cNvPr id="30722" name="Picture 2" descr="http://www.mikeblaber.org/oldwine/chm1045/notes/Bonding/Except/IMG000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8" y="4239019"/>
            <a:ext cx="1581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ikeblaber.org/oldwine/chm1045/notes/Bonding/Except/IMG000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5" y="4323975"/>
            <a:ext cx="17430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9680335">
            <a:off x="1731963" y="4942135"/>
            <a:ext cx="1271166" cy="513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641802" y="3758682"/>
            <a:ext cx="1761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Βόριο</a:t>
            </a:r>
            <a:r>
              <a:rPr lang="en-US" b="1" dirty="0"/>
              <a:t>:</a:t>
            </a:r>
            <a:r>
              <a:rPr lang="el-GR" b="1" dirty="0" smtClean="0"/>
              <a:t> </a:t>
            </a:r>
            <a:r>
              <a:rPr lang="el-GR" dirty="0" smtClean="0"/>
              <a:t>τριγωνική γεωμετρία (</a:t>
            </a:r>
            <a:r>
              <a:rPr lang="en-US" b="1" dirty="0" smtClean="0"/>
              <a:t>sp</a:t>
            </a:r>
            <a:r>
              <a:rPr lang="en-US" b="1" baseline="30000" dirty="0" smtClean="0"/>
              <a:t>2</a:t>
            </a:r>
            <a:r>
              <a:rPr lang="en-US" dirty="0" smtClean="0"/>
              <a:t>)</a:t>
            </a:r>
            <a:endParaRPr lang="el-GR" dirty="0" smtClean="0"/>
          </a:p>
          <a:p>
            <a:pPr algn="r"/>
            <a:r>
              <a:rPr lang="el-GR" dirty="0" smtClean="0"/>
              <a:t>Έχει μόνο 6 δεσμικά</a:t>
            </a:r>
          </a:p>
          <a:p>
            <a:pPr algn="r"/>
            <a:r>
              <a:rPr lang="el-GR" dirty="0" smtClean="0"/>
              <a:t>ηλεκτρόνια!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grayscl/>
          </a:blip>
          <a:srcRect l="9684" t="-3109" r="59520" b="63397"/>
          <a:stretch/>
        </p:blipFill>
        <p:spPr>
          <a:xfrm>
            <a:off x="86174" y="3670050"/>
            <a:ext cx="4270377" cy="276258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oup 12"/>
          <p:cNvGrpSpPr/>
          <p:nvPr/>
        </p:nvGrpSpPr>
        <p:grpSpPr>
          <a:xfrm>
            <a:off x="557382" y="2174570"/>
            <a:ext cx="3344936" cy="1262026"/>
            <a:chOff x="557382" y="2174570"/>
            <a:chExt cx="3344936" cy="1262026"/>
          </a:xfrm>
        </p:grpSpPr>
        <p:sp>
          <p:nvSpPr>
            <p:cNvPr id="12" name="Rectangle 11"/>
            <p:cNvSpPr/>
            <p:nvPr/>
          </p:nvSpPr>
          <p:spPr>
            <a:xfrm>
              <a:off x="1701822" y="2858376"/>
              <a:ext cx="608452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90129" y="2855361"/>
              <a:ext cx="608452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3866" y="2852936"/>
              <a:ext cx="608452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7382" y="2860532"/>
              <a:ext cx="608452" cy="57606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837056" y="2966802"/>
              <a:ext cx="1" cy="348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984589" y="2966697"/>
              <a:ext cx="1" cy="348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794355" y="2975687"/>
              <a:ext cx="1" cy="3483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0486" y="2174570"/>
              <a:ext cx="18053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Υβριδισμός </a:t>
              </a:r>
              <a:r>
                <a:rPr lang="en-US" sz="2000" b="1" dirty="0" smtClean="0"/>
                <a:t>sp2</a:t>
              </a:r>
              <a:endParaRPr lang="el-GR" sz="20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90776" y="2782545"/>
            <a:ext cx="121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Κενό </a:t>
            </a:r>
            <a:r>
              <a:rPr lang="en-US" sz="2000" b="1" dirty="0" smtClean="0"/>
              <a:t>p</a:t>
            </a:r>
            <a:r>
              <a:rPr lang="el-GR" sz="2000" dirty="0" smtClean="0"/>
              <a:t> τροχιακό</a:t>
            </a:r>
            <a:endParaRPr lang="el-GR" sz="2000" b="1" dirty="0"/>
          </a:p>
        </p:txBody>
      </p:sp>
      <p:sp>
        <p:nvSpPr>
          <p:cNvPr id="8" name="Oval 7"/>
          <p:cNvSpPr/>
          <p:nvPr/>
        </p:nvSpPr>
        <p:spPr>
          <a:xfrm>
            <a:off x="3162001" y="2048265"/>
            <a:ext cx="2059948" cy="1878003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Down Arrow 17"/>
          <p:cNvSpPr/>
          <p:nvPr/>
        </p:nvSpPr>
        <p:spPr>
          <a:xfrm rot="3708626">
            <a:off x="2920946" y="3478571"/>
            <a:ext cx="486046" cy="1116892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Αντίδραση μεταξύ ηλεκτρονιόφιλου και πυρηνόφιλου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55576" y="2492896"/>
            <a:ext cx="6480720" cy="3082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196" y="3717032"/>
            <a:ext cx="18711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Προσφορά ηλεκτρονίων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7856" y="3717032"/>
            <a:ext cx="18711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</a:rPr>
              <a:t>Σχηματισμός νέου δεσμού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720" y="5464388"/>
            <a:ext cx="172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</a:rPr>
              <a:t>πυρηνόφιλο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68" y="2237284"/>
            <a:ext cx="2181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ηλεκτρονιόφιλο</a:t>
            </a:r>
            <a:endParaRPr lang="el-GR" sz="2400" dirty="0">
              <a:solidFill>
                <a:srgbClr val="C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Αντίδραση ηλεκτρονιόφιλου με πυρηνόφιλο αντιδραστήριο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548401"/>
            <a:ext cx="1700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Δεσμικό ζεύγος ηλεκτρονίων στο πυρηνόφιλο</a:t>
            </a: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41620" y="3548401"/>
            <a:ext cx="1970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Κενό τροχιακό στο ηλεκτρονιόφιλο</a:t>
            </a:r>
            <a:endParaRPr lang="el-G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3" y="2590800"/>
            <a:ext cx="8246364" cy="83820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85744"/>
              </p:ext>
            </p:extLst>
          </p:nvPr>
        </p:nvGraphicFramePr>
        <p:xfrm>
          <a:off x="1253838" y="3717032"/>
          <a:ext cx="5331919" cy="170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hemSketch" r:id="rId4" imgW="3383280" imgH="1082160" progId="ACD.ChemSketch.20">
                  <p:embed/>
                </p:oleObj>
              </mc:Choice>
              <mc:Fallback>
                <p:oleObj name="ChemSketch" r:id="rId4" imgW="3383280" imgH="1082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3838" y="3717032"/>
                        <a:ext cx="5331919" cy="170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Αναγωγή στην οργανική χημεία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l-GR" dirty="0" smtClean="0"/>
              <a:t>Αναγωγή: </a:t>
            </a:r>
            <a:r>
              <a:rPr lang="el-GR" b="1" dirty="0" smtClean="0"/>
              <a:t>αύξηση</a:t>
            </a:r>
            <a:r>
              <a:rPr lang="el-GR" dirty="0" smtClean="0"/>
              <a:t> της ηλεκτρονικής πυκνότητας του άνθρακα.</a:t>
            </a:r>
          </a:p>
          <a:p>
            <a:pPr lvl="1"/>
            <a:r>
              <a:rPr lang="el-GR" b="1" dirty="0"/>
              <a:t>Διάσπαση</a:t>
            </a:r>
            <a:r>
              <a:rPr lang="el-GR" dirty="0"/>
              <a:t> </a:t>
            </a:r>
            <a:r>
              <a:rPr lang="el-GR" dirty="0" smtClean="0"/>
              <a:t>δεσμών </a:t>
            </a:r>
            <a:r>
              <a:rPr lang="en-US" b="1" dirty="0" smtClean="0"/>
              <a:t>C-O, C-N, C-F, C-Cl, C-Br, C-I</a:t>
            </a:r>
          </a:p>
          <a:p>
            <a:pPr lvl="1"/>
            <a:r>
              <a:rPr lang="el-GR" b="1" dirty="0" smtClean="0"/>
              <a:t>Σχηματισμός</a:t>
            </a:r>
            <a:r>
              <a:rPr lang="el-GR" dirty="0" smtClean="0"/>
              <a:t> δεσμών </a:t>
            </a:r>
            <a:r>
              <a:rPr lang="en-US" b="1" dirty="0" smtClean="0"/>
              <a:t>C-H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3616132"/>
            <a:ext cx="2537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Mg, </a:t>
            </a:r>
            <a:r>
              <a:rPr lang="el-GR" sz="2800" dirty="0" smtClean="0"/>
              <a:t>αιθέρας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Η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Ο</a:t>
            </a:r>
            <a:r>
              <a:rPr lang="el-GR" sz="2800" baseline="30000" dirty="0" smtClean="0"/>
              <a:t>+</a:t>
            </a:r>
            <a:endParaRPr lang="el-GR" sz="2800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23469" y="4570239"/>
            <a:ext cx="1636563" cy="91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Πυρηνόφιλα αντιδραστήρια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Ουδέτερα μόρια</a:t>
            </a:r>
          </a:p>
          <a:p>
            <a:endParaRPr lang="el-GR" dirty="0">
              <a:solidFill>
                <a:srgbClr val="C00000"/>
              </a:solidFill>
            </a:endParaRPr>
          </a:p>
          <a:p>
            <a:endParaRPr lang="el-GR" dirty="0" smtClean="0">
              <a:solidFill>
                <a:srgbClr val="C00000"/>
              </a:solidFill>
            </a:endParaRPr>
          </a:p>
          <a:p>
            <a:endParaRPr lang="el-G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C00000"/>
                </a:solidFill>
              </a:rPr>
              <a:t> </a:t>
            </a:r>
            <a:endParaRPr lang="el-GR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6261" y="3068960"/>
            <a:ext cx="7626173" cy="1173349"/>
            <a:chOff x="828672" y="2499830"/>
            <a:chExt cx="7626173" cy="11733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r="86438"/>
            <a:stretch/>
          </p:blipFill>
          <p:spPr>
            <a:xfrm>
              <a:off x="828672" y="2499830"/>
              <a:ext cx="1610744" cy="117334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24642" r="60086"/>
            <a:stretch/>
          </p:blipFill>
          <p:spPr>
            <a:xfrm>
              <a:off x="2439416" y="2537513"/>
              <a:ext cx="1669298" cy="10798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51840" r="29494"/>
            <a:stretch/>
          </p:blipFill>
          <p:spPr>
            <a:xfrm>
              <a:off x="4028380" y="2541338"/>
              <a:ext cx="2060022" cy="10903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80502"/>
            <a:stretch/>
          </p:blipFill>
          <p:spPr>
            <a:xfrm>
              <a:off x="6372200" y="2541338"/>
              <a:ext cx="2082645" cy="1055244"/>
            </a:xfrm>
            <a:prstGeom prst="rect">
              <a:avLst/>
            </a:prstGeom>
          </p:spPr>
        </p:pic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Πυρηνόφιλα αντιδραστήρια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Ανιόντα 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grayscl/>
          </a:blip>
          <a:srcRect r="75020" b="20579"/>
          <a:stretch/>
        </p:blipFill>
        <p:spPr>
          <a:xfrm>
            <a:off x="516935" y="3717032"/>
            <a:ext cx="2016224" cy="1793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grayscl/>
          </a:blip>
          <a:srcRect l="35766" r="36578" b="17390"/>
          <a:stretch/>
        </p:blipFill>
        <p:spPr>
          <a:xfrm>
            <a:off x="2533159" y="3681028"/>
            <a:ext cx="2232248" cy="1865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grayscl/>
          </a:blip>
          <a:srcRect l="75832" b="12699"/>
          <a:stretch/>
        </p:blipFill>
        <p:spPr>
          <a:xfrm>
            <a:off x="4765407" y="3628066"/>
            <a:ext cx="1950640" cy="1971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906791" y="3722164"/>
            <a:ext cx="2267131" cy="1951406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Παράγοντες που ευνοούν την αντίδραση </a:t>
            </a:r>
            <a:r>
              <a:rPr lang="el-G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Ε:  +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endParaRPr lang="el-G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400" dirty="0" smtClean="0"/>
              <a:t>Τα αντίθετα φορτία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l-GR" sz="24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400" dirty="0" smtClean="0"/>
              <a:t>Επικάλυψη γεμάτων τροχιακών (υψηλής ενέργειας) με κενά τροχιακά (χαμηλής ενέργειας)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l-GR" sz="24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400" dirty="0" smtClean="0"/>
              <a:t>Τα μόρια πρέπει να αποκτήσουν κατάλληλο </a:t>
            </a:r>
            <a:r>
              <a:rPr lang="el-GR" sz="2400" b="1" dirty="0" smtClean="0"/>
              <a:t>προσανατολισμό</a:t>
            </a:r>
            <a:r>
              <a:rPr lang="el-GR" sz="2400" dirty="0" smtClean="0"/>
              <a:t> ώστε να πετύχουν τη </a:t>
            </a:r>
            <a:r>
              <a:rPr lang="el-GR" sz="2400" b="1" dirty="0" smtClean="0"/>
              <a:t>μέγιστη</a:t>
            </a:r>
            <a:r>
              <a:rPr lang="el-GR" sz="2400" dirty="0" smtClean="0"/>
              <a:t> επικάλυψη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ενέργεια στις χημικές αντιδράσεις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Ενθαλπία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Ενδόθερμες αντιδράσεις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Εξώθερμες αντιδράσεις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ενέργεια των χημικών αντιδράσεων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Μια χημική αντίδραση πραγματοποιείται επειδή συντρέχουν λόγοι ώστε να καταστρέφονται ή να σχηματίζονται δεσμοί.</a:t>
            </a:r>
          </a:p>
          <a:p>
            <a:endParaRPr lang="el-GR" dirty="0" smtClean="0"/>
          </a:p>
          <a:p>
            <a:r>
              <a:rPr lang="el-GR" dirty="0" smtClean="0"/>
              <a:t>Για την καταστροφή δεσμών χρειάζεται να προσλάβει το σύστημα (δηλαδή το σύνολο των μορίων που αντιδρούν) ενέργεια: </a:t>
            </a:r>
            <a:r>
              <a:rPr lang="el-GR" b="1" dirty="0" smtClean="0"/>
              <a:t>Δ</a:t>
            </a:r>
            <a:r>
              <a:rPr lang="el-GR" i="1" dirty="0" smtClean="0"/>
              <a:t>Η</a:t>
            </a:r>
            <a:r>
              <a:rPr lang="en-US" baseline="-25000" dirty="0" smtClean="0"/>
              <a:t>r</a:t>
            </a:r>
            <a:r>
              <a:rPr lang="el-GR" dirty="0" smtClean="0"/>
              <a:t>&gt;0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Κατά τη δημιουργία δεσμών εκλύεται ενέργεια: </a:t>
            </a:r>
            <a:r>
              <a:rPr lang="el-GR" b="1" dirty="0" smtClean="0"/>
              <a:t>Δ</a:t>
            </a:r>
            <a:r>
              <a:rPr lang="el-GR" i="1" dirty="0" smtClean="0"/>
              <a:t>Η</a:t>
            </a:r>
            <a:r>
              <a:rPr lang="en-US" baseline="-25000" dirty="0" smtClean="0"/>
              <a:t>r</a:t>
            </a:r>
            <a:r>
              <a:rPr lang="en-US" dirty="0" smtClean="0"/>
              <a:t>&lt;</a:t>
            </a:r>
            <a:r>
              <a:rPr lang="el-GR" dirty="0" smtClean="0"/>
              <a:t>0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ενέργεια των χημικών αντιδράσεων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ισοζύγιο των ποσών της ενέργειας που απαιτούνται ή εκλύονται με την θραύση ή το σχηματισμό δεσμών, αντίστοιχα, </a:t>
            </a:r>
          </a:p>
          <a:p>
            <a:pPr marL="0" indent="0">
              <a:buNone/>
            </a:pPr>
            <a:r>
              <a:rPr lang="el-GR" dirty="0" smtClean="0"/>
              <a:t>καθορίζει την </a:t>
            </a:r>
            <a:r>
              <a:rPr lang="el-GR" b="1" dirty="0" smtClean="0"/>
              <a:t>εξωθερμικότητα</a:t>
            </a:r>
            <a:r>
              <a:rPr lang="el-GR" dirty="0" smtClean="0"/>
              <a:t> (ΔΗ&lt;0)</a:t>
            </a:r>
          </a:p>
          <a:p>
            <a:pPr marL="0" indent="0">
              <a:buNone/>
            </a:pPr>
            <a:r>
              <a:rPr lang="el-GR" dirty="0" smtClean="0"/>
              <a:t>ή την </a:t>
            </a:r>
            <a:r>
              <a:rPr lang="el-GR" b="1" dirty="0" smtClean="0"/>
              <a:t>ενδοθερμικότητα</a:t>
            </a:r>
            <a:r>
              <a:rPr lang="el-GR" dirty="0" smtClean="0"/>
              <a:t> (ΔΗ&gt;0) μιας αντίδρασης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ενέργεια των δεσμών στις χημικές αντιδράσεις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άθροισμα των ενεργειών που απαιτούνται για τη </a:t>
            </a:r>
            <a:r>
              <a:rPr lang="el-GR" b="1" dirty="0" smtClean="0"/>
              <a:t>θραύση</a:t>
            </a:r>
            <a:r>
              <a:rPr lang="el-GR" dirty="0" smtClean="0"/>
              <a:t> δεσμών επηρεάζουν την </a:t>
            </a:r>
            <a:r>
              <a:rPr lang="el-GR" b="1" dirty="0" smtClean="0"/>
              <a:t>ταχύτητα</a:t>
            </a:r>
            <a:r>
              <a:rPr lang="el-GR" dirty="0" smtClean="0"/>
              <a:t> της αντίδρασης.</a:t>
            </a:r>
            <a:endParaRPr lang="el-GR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9545"/>
              </p:ext>
            </p:extLst>
          </p:nvPr>
        </p:nvGraphicFramePr>
        <p:xfrm>
          <a:off x="2005608" y="3501008"/>
          <a:ext cx="54467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hemSketch" r:id="rId3" imgW="2853000" imgH="658440" progId="ACD.ChemSketch.20">
                  <p:embed/>
                </p:oleObj>
              </mc:Choice>
              <mc:Fallback>
                <p:oleObj name="ChemSketch" r:id="rId3" imgW="2853000" imgH="65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608" y="3501008"/>
                        <a:ext cx="5446712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949824" y="3876836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- Ομάδα"/>
          <p:cNvGrpSpPr/>
          <p:nvPr/>
        </p:nvGrpSpPr>
        <p:grpSpPr>
          <a:xfrm>
            <a:off x="500034" y="-38119"/>
            <a:ext cx="8079521" cy="6896119"/>
            <a:chOff x="500034" y="-38119"/>
            <a:chExt cx="8079521" cy="6896119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>
              <a:lum bright="-14000" contrast="37000"/>
            </a:blip>
            <a:srcRect t="3754"/>
            <a:stretch>
              <a:fillRect/>
            </a:stretch>
          </p:blipFill>
          <p:spPr bwMode="auto">
            <a:xfrm>
              <a:off x="571472" y="-38119"/>
              <a:ext cx="8008083" cy="6896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8 - Ομάδα"/>
            <p:cNvGrpSpPr/>
            <p:nvPr/>
          </p:nvGrpSpPr>
          <p:grpSpPr>
            <a:xfrm>
              <a:off x="500034" y="357166"/>
              <a:ext cx="6357747" cy="5619460"/>
              <a:chOff x="500034" y="357166"/>
              <a:chExt cx="6357747" cy="5619460"/>
            </a:xfrm>
          </p:grpSpPr>
          <p:sp>
            <p:nvSpPr>
              <p:cNvPr id="5" name="4 - TextBox"/>
              <p:cNvSpPr txBox="1"/>
              <p:nvPr/>
            </p:nvSpPr>
            <p:spPr>
              <a:xfrm>
                <a:off x="500034" y="357166"/>
                <a:ext cx="1047082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100" b="1" dirty="0" smtClean="0">
                    <a:solidFill>
                      <a:srgbClr val="C00000"/>
                    </a:solidFill>
                  </a:rPr>
                  <a:t>Δεσμοί προς Η</a:t>
                </a:r>
                <a:endParaRPr lang="el-GR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" name="5 - TextBox"/>
              <p:cNvSpPr txBox="1"/>
              <p:nvPr/>
            </p:nvSpPr>
            <p:spPr>
              <a:xfrm>
                <a:off x="714348" y="5715016"/>
                <a:ext cx="925253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100" b="1" dirty="0" smtClean="0">
                    <a:solidFill>
                      <a:srgbClr val="C00000"/>
                    </a:solidFill>
                  </a:rPr>
                  <a:t>Δεσμοί  </a:t>
                </a:r>
                <a:r>
                  <a:rPr lang="en-US" sz="1100" b="1" dirty="0" smtClean="0">
                    <a:solidFill>
                      <a:srgbClr val="C00000"/>
                    </a:solidFill>
                  </a:rPr>
                  <a:t>C - C</a:t>
                </a:r>
                <a:endParaRPr lang="el-GR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6 - TextBox"/>
              <p:cNvSpPr txBox="1"/>
              <p:nvPr/>
            </p:nvSpPr>
            <p:spPr>
              <a:xfrm>
                <a:off x="3214678" y="1071546"/>
                <a:ext cx="1439818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100" b="1" dirty="0" smtClean="0">
                    <a:solidFill>
                      <a:srgbClr val="C00000"/>
                    </a:solidFill>
                  </a:rPr>
                  <a:t>Δεσμοί προς μεθύλιο</a:t>
                </a:r>
                <a:endParaRPr lang="el-GR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5929322" y="4429132"/>
                <a:ext cx="928459" cy="261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sz="1100" b="1" dirty="0" smtClean="0">
                    <a:solidFill>
                      <a:srgbClr val="C00000"/>
                    </a:solidFill>
                  </a:rPr>
                  <a:t>Δεσμοί  Χ - Χ</a:t>
                </a:r>
                <a:endParaRPr lang="el-GR" sz="11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αντιδράσεων</a:t>
            </a:r>
            <a:endParaRPr lang="el-G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bright="-15000" contrast="45000"/>
          </a:blip>
          <a:srcRect/>
          <a:stretch>
            <a:fillRect/>
          </a:stretch>
        </p:blipFill>
        <p:spPr bwMode="auto">
          <a:xfrm>
            <a:off x="0" y="2000240"/>
            <a:ext cx="8771973" cy="15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- Ομάδα"/>
          <p:cNvGrpSpPr/>
          <p:nvPr/>
        </p:nvGrpSpPr>
        <p:grpSpPr>
          <a:xfrm>
            <a:off x="1571604" y="4071942"/>
            <a:ext cx="3341321" cy="2209803"/>
            <a:chOff x="428596" y="4143380"/>
            <a:chExt cx="3341321" cy="2209803"/>
          </a:xfrm>
        </p:grpSpPr>
        <p:grpSp>
          <p:nvGrpSpPr>
            <p:cNvPr id="8" name="7 - Ομάδα"/>
            <p:cNvGrpSpPr/>
            <p:nvPr/>
          </p:nvGrpSpPr>
          <p:grpSpPr>
            <a:xfrm>
              <a:off x="428596" y="4572008"/>
              <a:ext cx="3071797" cy="1781175"/>
              <a:chOff x="428596" y="4572008"/>
              <a:chExt cx="3071797" cy="1781175"/>
            </a:xfrm>
          </p:grpSpPr>
          <p:pic>
            <p:nvPicPr>
              <p:cNvPr id="307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lum bright="-5000" contrast="11000"/>
              </a:blip>
              <a:srcRect r="55405"/>
              <a:stretch>
                <a:fillRect/>
              </a:stretch>
            </p:blipFill>
            <p:spPr bwMode="auto">
              <a:xfrm>
                <a:off x="428596" y="4572008"/>
                <a:ext cx="2214578" cy="178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24" name="Picture 4"/>
              <p:cNvPicPr>
                <a:picLocks noChangeAspect="1" noChangeArrowheads="1"/>
              </p:cNvPicPr>
              <p:nvPr/>
            </p:nvPicPr>
            <p:blipFill>
              <a:blip r:embed="rId3">
                <a:lum bright="-5000" contrast="11000"/>
              </a:blip>
              <a:srcRect l="74325"/>
              <a:stretch>
                <a:fillRect/>
              </a:stretch>
            </p:blipFill>
            <p:spPr bwMode="auto">
              <a:xfrm>
                <a:off x="2357422" y="4572008"/>
                <a:ext cx="1142971" cy="178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6 - TextBox"/>
            <p:cNvSpPr txBox="1"/>
            <p:nvPr/>
          </p:nvSpPr>
          <p:spPr>
            <a:xfrm>
              <a:off x="2857488" y="4143380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kJ/mol</a:t>
              </a:r>
              <a:endParaRPr lang="el-GR" sz="2000" b="1" dirty="0"/>
            </a:p>
          </p:txBody>
        </p:sp>
      </p:grpSp>
      <p:sp>
        <p:nvSpPr>
          <p:cNvPr id="11" name="10 - TextBox"/>
          <p:cNvSpPr txBox="1"/>
          <p:nvPr/>
        </p:nvSpPr>
        <p:spPr>
          <a:xfrm>
            <a:off x="5436096" y="4420108"/>
            <a:ext cx="3071834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Ερώτηση</a:t>
            </a:r>
            <a:r>
              <a:rPr lang="el-GR" sz="2400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l-GR" sz="2400" dirty="0" smtClean="0"/>
              <a:t>Η αντίδραση είναι </a:t>
            </a:r>
            <a:r>
              <a:rPr lang="el-GR" sz="2400" b="1" dirty="0" smtClean="0"/>
              <a:t>εξώθερμη</a:t>
            </a:r>
            <a:r>
              <a:rPr lang="el-GR" sz="2400" dirty="0" smtClean="0"/>
              <a:t> (ΔΗ&lt;0), ή </a:t>
            </a:r>
            <a:r>
              <a:rPr lang="el-GR" sz="2400" b="1" dirty="0" smtClean="0"/>
              <a:t>ενδόθερμη</a:t>
            </a:r>
            <a:r>
              <a:rPr lang="el-GR" sz="2400" dirty="0" smtClean="0"/>
              <a:t> (ΔΗ&gt;0);</a:t>
            </a:r>
            <a:endParaRPr lang="el-GR" sz="2400" dirty="0"/>
          </a:p>
        </p:txBody>
      </p:sp>
      <p:sp>
        <p:nvSpPr>
          <p:cNvPr id="12" name="11 - TextBox"/>
          <p:cNvSpPr txBox="1"/>
          <p:nvPr/>
        </p:nvSpPr>
        <p:spPr>
          <a:xfrm>
            <a:off x="1928794" y="1643050"/>
            <a:ext cx="221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00B0F0"/>
                </a:solidFill>
              </a:rPr>
              <a:t>Δεσμοί που καταστρέφονται</a:t>
            </a:r>
            <a:endParaRPr lang="el-GR" b="1" i="1" dirty="0">
              <a:solidFill>
                <a:srgbClr val="00B0F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643701" y="1571612"/>
            <a:ext cx="212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Δεσμοί που δημιουργούνται</a:t>
            </a:r>
            <a:endParaRPr lang="el-GR" b="1" i="1" dirty="0">
              <a:solidFill>
                <a:srgbClr val="FF0000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1142976" y="4714884"/>
            <a:ext cx="571504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1142976" y="5143512"/>
            <a:ext cx="571504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1142976" y="5572140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1142976" y="6000768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4889427" y="5989768"/>
            <a:ext cx="395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/>
              <a:t>ΔΗ</a:t>
            </a:r>
            <a:r>
              <a:rPr lang="en-US" sz="2400" baseline="-25000" dirty="0" smtClean="0"/>
              <a:t>r</a:t>
            </a:r>
            <a:r>
              <a:rPr lang="en-US" dirty="0" smtClean="0"/>
              <a:t>  = +381 + 242 + (-331) + (-431) </a:t>
            </a:r>
          </a:p>
          <a:p>
            <a:r>
              <a:rPr lang="en-US" dirty="0" smtClean="0"/>
              <a:t>        </a:t>
            </a:r>
            <a:r>
              <a:rPr lang="en-US" sz="2400" dirty="0" smtClean="0"/>
              <a:t>= - 139 kJ/mol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Ταχύτητα αντίδρασης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Μονομοριακή αντίδραση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Ταχύτητα: 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187624" y="2636912"/>
            <a:ext cx="222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A → </a:t>
            </a:r>
            <a:r>
              <a:rPr lang="el-GR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προϊόντα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54274" name="Picture 2" descr="https://upload.wikimedia.org/wikipedia/commons/c/c6/Izomerization_of_cycloprop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88" y="2168860"/>
            <a:ext cx="4363071" cy="11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0384" y="3353040"/>
            <a:ext cx="165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κυκλοπροπάνιο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335304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προπένιο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925539" y="4297746"/>
            <a:ext cx="23775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[A]</a:t>
            </a:r>
            <a:r>
              <a:rPr lang="en-US" sz="2400" dirty="0">
                <a:latin typeface="Arial" panose="020B0604020202020204" pitchFamily="34" charset="0"/>
              </a:rPr>
              <a:t>/dt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= -k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[A]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, 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6327810" y="372509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Izomerization of </a:t>
            </a:r>
            <a:r>
              <a:rPr lang="en-US" sz="1200" dirty="0" smtClean="0">
                <a:latin typeface="+mn-lt"/>
                <a:hlinkClick r:id="rId3"/>
              </a:rPr>
              <a:t>cyclopropane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jokili92 (page does not exist)"/>
              </a:rPr>
              <a:t>Djokili92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7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Αναγωγή στην οργανική </a:t>
            </a:r>
            <a:r>
              <a:rPr lang="el-GR" dirty="0" smtClean="0"/>
              <a:t>χημεία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προσθήκη υδρογόνου (σχηματισμός 2 νέων δεσμών </a:t>
            </a:r>
            <a:r>
              <a:rPr lang="en-US" dirty="0" smtClean="0"/>
              <a:t>C-H </a:t>
            </a:r>
            <a:r>
              <a:rPr lang="el-GR" dirty="0" smtClean="0"/>
              <a:t>είναι αναγωγή.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126823"/>
              </p:ext>
            </p:extLst>
          </p:nvPr>
        </p:nvGraphicFramePr>
        <p:xfrm>
          <a:off x="1187624" y="3933056"/>
          <a:ext cx="6183034" cy="139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emSketch" r:id="rId4" imgW="2813400" imgH="637200" progId="ACD.ChemSketch.20">
                  <p:embed/>
                </p:oleObj>
              </mc:Choice>
              <mc:Fallback>
                <p:oleObj name="ChemSketch" r:id="rId4" imgW="2813400" imgH="637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3933056"/>
                        <a:ext cx="6183034" cy="1399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5816" y="4293096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+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el-GR" sz="2800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3607" y="4539179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rot="2525318">
            <a:off x="6446440" y="4007294"/>
            <a:ext cx="360040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ight Arrow 7"/>
          <p:cNvSpPr/>
          <p:nvPr/>
        </p:nvSpPr>
        <p:spPr>
          <a:xfrm rot="8378633">
            <a:off x="5797859" y="3941464"/>
            <a:ext cx="360040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058916" y="2852936"/>
            <a:ext cx="2626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Σχηματισμός δεσμών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C-H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αύξηση πυκνότητας φορτίου στον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Ταχύτητα αντίδρασης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Διμοριακή αντίδραση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Ταχύτητα: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99592" y="2924944"/>
            <a:ext cx="282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 + B → </a:t>
            </a:r>
            <a:r>
              <a:rPr lang="el-GR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προϊόντα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4342021"/>
            <a:ext cx="27526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d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</a:rPr>
              <a:t>[A]/</a:t>
            </a:r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dt = -k</a:t>
            </a:r>
            <a:r>
              <a:rPr lang="pt-BR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</a:rPr>
              <a:t>[A] [B]</a:t>
            </a:r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>
            <a:off x="5364088" y="2971110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+ O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 → H + OH</a:t>
            </a:r>
            <a:r>
              <a:rPr lang="en-US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49126" y="5386482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2 είδη μορίων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4637203" y="4918839"/>
            <a:ext cx="519788" cy="4154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Πυρηνόφιλη υποκατάσταση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Αντίδραση υποκατάστασης</a:t>
            </a:r>
            <a:endParaRPr lang="el-GR" dirty="0"/>
          </a:p>
        </p:txBody>
      </p:sp>
      <p:grpSp>
        <p:nvGrpSpPr>
          <p:cNvPr id="10" name="Group 9"/>
          <p:cNvGrpSpPr/>
          <p:nvPr/>
        </p:nvGrpSpPr>
        <p:grpSpPr>
          <a:xfrm>
            <a:off x="1987917" y="2268666"/>
            <a:ext cx="5149278" cy="1890253"/>
            <a:chOff x="1403648" y="1980445"/>
            <a:chExt cx="5149278" cy="189025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403648" y="1980445"/>
            <a:ext cx="1692895" cy="1890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ChemSketch" r:id="rId3" imgW="1225440" imgH="1368720" progId="ACD.ChemSketch.20">
                    <p:embed/>
                  </p:oleObj>
                </mc:Choice>
                <mc:Fallback>
                  <p:oleObj name="ChemSketch" r:id="rId3" imgW="1225440" imgH="13687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03648" y="1980445"/>
                          <a:ext cx="1692895" cy="18902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932040" y="2060848"/>
            <a:ext cx="1620886" cy="180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ChemSketch" r:id="rId5" imgW="1225440" imgH="1368720" progId="ACD.ChemSketch.20">
                    <p:embed/>
                  </p:oleObj>
                </mc:Choice>
                <mc:Fallback>
                  <p:oleObj name="ChemSketch" r:id="rId5" imgW="1225440" imgH="13687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32040" y="2060848"/>
                          <a:ext cx="1620886" cy="1809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3419872" y="3005974"/>
              <a:ext cx="13681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Μηχανισμός αντιδράσεων υποκατάστασης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Πως συμβαίνει η παραπάνω διαδικασία;</a:t>
            </a:r>
          </a:p>
          <a:p>
            <a:pPr lvl="1"/>
            <a:r>
              <a:rPr lang="el-GR" sz="2400" dirty="0" smtClean="0"/>
              <a:t>σε ένα στάδιο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/>
            <a:r>
              <a:rPr lang="el-GR" sz="2400" dirty="0" smtClean="0"/>
              <a:t>ή σε περισσότερα στάδια;</a:t>
            </a:r>
            <a:endParaRPr lang="el-G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55" y="2642146"/>
            <a:ext cx="8296221" cy="1290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7849" y="2063382"/>
            <a:ext cx="21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Αποχωρούσα ομάδα</a:t>
            </a:r>
            <a:endParaRPr lang="el-GR" dirty="0"/>
          </a:p>
        </p:txBody>
      </p:sp>
      <p:sp>
        <p:nvSpPr>
          <p:cNvPr id="8" name="Down Arrow 7"/>
          <p:cNvSpPr/>
          <p:nvPr/>
        </p:nvSpPr>
        <p:spPr>
          <a:xfrm>
            <a:off x="4083953" y="2517495"/>
            <a:ext cx="576064" cy="31178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σε ένα στάδιο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74143" y="2904095"/>
            <a:ext cx="5995714" cy="1918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1724854"/>
            <a:ext cx="788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:Nu</a:t>
            </a:r>
            <a:endParaRPr lang="el-GR" sz="3200" b="1" dirty="0"/>
          </a:p>
        </p:txBody>
      </p:sp>
      <p:cxnSp>
        <p:nvCxnSpPr>
          <p:cNvPr id="8" name="Curved Connector 7"/>
          <p:cNvCxnSpPr>
            <a:stCxn id="6" idx="2"/>
          </p:cNvCxnSpPr>
          <p:nvPr/>
        </p:nvCxnSpPr>
        <p:spPr>
          <a:xfrm rot="5400000">
            <a:off x="3165450" y="2564053"/>
            <a:ext cx="975354" cy="466507"/>
          </a:xfrm>
          <a:prstGeom prst="curvedConnector3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6" idx="3"/>
          </p:cNvCxnSpPr>
          <p:nvPr/>
        </p:nvCxnSpPr>
        <p:spPr>
          <a:xfrm>
            <a:off x="4280879" y="2017242"/>
            <a:ext cx="1011201" cy="105171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39752" y="3828869"/>
            <a:ext cx="1228300" cy="248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5166527"/>
            <a:ext cx="523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Υπάρχουν δυο </a:t>
            </a:r>
            <a:r>
              <a:rPr lang="el-GR" sz="2400" dirty="0">
                <a:latin typeface="+mn-lt"/>
              </a:rPr>
              <a:t>πιθανές </a:t>
            </a:r>
            <a:r>
              <a:rPr lang="el-GR" sz="2400" dirty="0" smtClean="0">
                <a:latin typeface="+mn-lt"/>
              </a:rPr>
              <a:t>οδοί προσβολής </a:t>
            </a:r>
            <a:endParaRPr lang="el-GR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3902" y="29078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1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9878" y="19014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2</a:t>
            </a:r>
            <a:endParaRPr lang="el-GR" sz="2400" b="1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σε ένα στάδιο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Μεταβατική κατάσταση (</a:t>
            </a:r>
            <a:r>
              <a:rPr lang="el-GR" b="1" dirty="0" smtClean="0">
                <a:solidFill>
                  <a:srgbClr val="FF0000"/>
                </a:solidFill>
              </a:rPr>
              <a:t>ΜΚ*</a:t>
            </a:r>
            <a:r>
              <a:rPr lang="el-GR" dirty="0" smtClean="0"/>
              <a:t>) ή </a:t>
            </a:r>
            <a:r>
              <a:rPr lang="en-US" dirty="0"/>
              <a:t>T</a:t>
            </a:r>
            <a:r>
              <a:rPr lang="en-US" dirty="0" smtClean="0"/>
              <a:t>ransition State (</a:t>
            </a:r>
            <a:r>
              <a:rPr lang="en-US" b="1" dirty="0" smtClean="0">
                <a:solidFill>
                  <a:srgbClr val="FF0000"/>
                </a:solidFill>
              </a:rPr>
              <a:t>TS</a:t>
            </a:r>
            <a:r>
              <a:rPr lang="en-US" b="1" baseline="30000" dirty="0" smtClean="0">
                <a:solidFill>
                  <a:srgbClr val="FF0000"/>
                </a:solidFill>
              </a:rPr>
              <a:t>Ŧ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3" y="2564904"/>
            <a:ext cx="8993571" cy="15863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2564904"/>
            <a:ext cx="2880320" cy="15863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Ένα στάδιο: διμοριακός μηχανισμός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862"/>
          <a:stretch/>
        </p:blipFill>
        <p:spPr>
          <a:xfrm>
            <a:off x="1475086" y="2240415"/>
            <a:ext cx="6336704" cy="4615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4532"/>
            <a:ext cx="7375606" cy="13009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2315470"/>
            <a:ext cx="2232248" cy="11135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5410893" y="3815280"/>
            <a:ext cx="27526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d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</a:rPr>
              <a:t>[A]/</a:t>
            </a:r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dt = -k</a:t>
            </a:r>
            <a:r>
              <a:rPr lang="pt-BR" sz="24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</a:rPr>
              <a:t>[A] [B]</a:t>
            </a:r>
            <a:r>
              <a:rPr lang="pt-BR" sz="24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ξεκίνημα μιας αντίδρασης: </a:t>
            </a:r>
            <a:br>
              <a:rPr lang="el-GR" dirty="0" smtClean="0"/>
            </a:br>
            <a:r>
              <a:rPr lang="el-GR" dirty="0" smtClean="0"/>
              <a:t>θραύση δεσμού </a:t>
            </a:r>
            <a:r>
              <a:rPr lang="el-GR" sz="3200" dirty="0" smtClean="0">
                <a:solidFill>
                  <a:prstClr val="black"/>
                </a:solidFill>
              </a:rPr>
              <a:t>1/3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7854" y="4084102"/>
            <a:ext cx="1810544" cy="1833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μεθυλοχλωρίδιο</a:t>
            </a:r>
            <a:endParaRPr lang="el-GR" sz="1800" dirty="0"/>
          </a:p>
        </p:txBody>
      </p:sp>
      <p:cxnSp>
        <p:nvCxnSpPr>
          <p:cNvPr id="6" name="5 - Ευθεία γραμμή σύνδεσης"/>
          <p:cNvCxnSpPr/>
          <p:nvPr/>
        </p:nvCxnSpPr>
        <p:spPr>
          <a:xfrm rot="5400000">
            <a:off x="536547" y="3392487"/>
            <a:ext cx="107157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1857356" y="1785926"/>
            <a:ext cx="307180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Θραύση δεσμού (351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kJ/mol)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1357290" y="2285992"/>
            <a:ext cx="571504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43 - Ομάδα"/>
          <p:cNvGrpSpPr/>
          <p:nvPr/>
        </p:nvGrpSpPr>
        <p:grpSpPr>
          <a:xfrm>
            <a:off x="4357686" y="4071942"/>
            <a:ext cx="4572000" cy="2571768"/>
            <a:chOff x="4572000" y="3786190"/>
            <a:chExt cx="4572000" cy="2571768"/>
          </a:xfrm>
        </p:grpSpPr>
        <p:sp>
          <p:nvSpPr>
            <p:cNvPr id="7" name="2 - Θέση περιεχομένου"/>
            <p:cNvSpPr txBox="1">
              <a:spLocks/>
            </p:cNvSpPr>
            <p:nvPr/>
          </p:nvSpPr>
          <p:spPr>
            <a:xfrm>
              <a:off x="6572232" y="4714884"/>
              <a:ext cx="2571768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καρβοκατιόν</a:t>
              </a:r>
              <a:endPara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3" name="32 - Ομάδα"/>
            <p:cNvGrpSpPr/>
            <p:nvPr/>
          </p:nvGrpSpPr>
          <p:grpSpPr>
            <a:xfrm>
              <a:off x="5214910" y="3786190"/>
              <a:ext cx="3714776" cy="2571768"/>
              <a:chOff x="5214910" y="4143380"/>
              <a:chExt cx="3714776" cy="2214578"/>
            </a:xfrm>
          </p:grpSpPr>
          <p:sp>
            <p:nvSpPr>
              <p:cNvPr id="11" name="10 - Ορθογώνιο"/>
              <p:cNvSpPr/>
              <p:nvPr/>
            </p:nvSpPr>
            <p:spPr>
              <a:xfrm>
                <a:off x="5214910" y="4143380"/>
                <a:ext cx="3714776" cy="2214578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7" name="26 - Ελεύθερη σχεδίαση"/>
              <p:cNvSpPr/>
              <p:nvPr/>
            </p:nvSpPr>
            <p:spPr>
              <a:xfrm>
                <a:off x="5715008" y="4450960"/>
                <a:ext cx="2730889" cy="1764121"/>
              </a:xfrm>
              <a:custGeom>
                <a:avLst/>
                <a:gdLst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701210 w 1701210"/>
                  <a:gd name="connsiteY14" fmla="*/ 517451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701210 w 1701210"/>
                  <a:gd name="connsiteY13" fmla="*/ 517451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701210 w 1701210"/>
                  <a:gd name="connsiteY13" fmla="*/ 454287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539925 w 1701210"/>
                  <a:gd name="connsiteY12" fmla="*/ 400493 h 905540"/>
                  <a:gd name="connsiteX13" fmla="*/ 1701210 w 1701210"/>
                  <a:gd name="connsiteY13" fmla="*/ 454287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539925 w 1701210"/>
                  <a:gd name="connsiteY12" fmla="*/ 400493 h 905540"/>
                  <a:gd name="connsiteX13" fmla="*/ 1701210 w 1701210"/>
                  <a:gd name="connsiteY13" fmla="*/ 454287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539925 w 1701210"/>
                  <a:gd name="connsiteY12" fmla="*/ 400493 h 905540"/>
                  <a:gd name="connsiteX13" fmla="*/ 1701210 w 1701210"/>
                  <a:gd name="connsiteY13" fmla="*/ 454287 h 905540"/>
                  <a:gd name="connsiteX0" fmla="*/ 0 w 1795106"/>
                  <a:gd name="connsiteY0" fmla="*/ 889591 h 905540"/>
                  <a:gd name="connsiteX1" fmla="*/ 467833 w 1795106"/>
                  <a:gd name="connsiteY1" fmla="*/ 889591 h 905540"/>
                  <a:gd name="connsiteX2" fmla="*/ 701749 w 1795106"/>
                  <a:gd name="connsiteY2" fmla="*/ 793898 h 905540"/>
                  <a:gd name="connsiteX3" fmla="*/ 797442 w 1795106"/>
                  <a:gd name="connsiteY3" fmla="*/ 591879 h 905540"/>
                  <a:gd name="connsiteX4" fmla="*/ 893135 w 1795106"/>
                  <a:gd name="connsiteY4" fmla="*/ 272903 h 905540"/>
                  <a:gd name="connsiteX5" fmla="*/ 935666 w 1795106"/>
                  <a:gd name="connsiteY5" fmla="*/ 134679 h 905540"/>
                  <a:gd name="connsiteX6" fmla="*/ 1031359 w 1795106"/>
                  <a:gd name="connsiteY6" fmla="*/ 38986 h 905540"/>
                  <a:gd name="connsiteX7" fmla="*/ 1105786 w 1795106"/>
                  <a:gd name="connsiteY7" fmla="*/ 7089 h 905540"/>
                  <a:gd name="connsiteX8" fmla="*/ 1233377 w 1795106"/>
                  <a:gd name="connsiteY8" fmla="*/ 17721 h 905540"/>
                  <a:gd name="connsiteX9" fmla="*/ 1350335 w 1795106"/>
                  <a:gd name="connsiteY9" fmla="*/ 113414 h 905540"/>
                  <a:gd name="connsiteX10" fmla="*/ 1392866 w 1795106"/>
                  <a:gd name="connsiteY10" fmla="*/ 209107 h 905540"/>
                  <a:gd name="connsiteX11" fmla="*/ 1424763 w 1795106"/>
                  <a:gd name="connsiteY11" fmla="*/ 315433 h 905540"/>
                  <a:gd name="connsiteX12" fmla="*/ 1539925 w 1795106"/>
                  <a:gd name="connsiteY12" fmla="*/ 400493 h 905540"/>
                  <a:gd name="connsiteX13" fmla="*/ 1795106 w 1795106"/>
                  <a:gd name="connsiteY13" fmla="*/ 454287 h 905540"/>
                  <a:gd name="connsiteX0" fmla="*/ 0 w 1795106"/>
                  <a:gd name="connsiteY0" fmla="*/ 889591 h 905540"/>
                  <a:gd name="connsiteX1" fmla="*/ 467833 w 1795106"/>
                  <a:gd name="connsiteY1" fmla="*/ 889591 h 905540"/>
                  <a:gd name="connsiteX2" fmla="*/ 701749 w 1795106"/>
                  <a:gd name="connsiteY2" fmla="*/ 793898 h 905540"/>
                  <a:gd name="connsiteX3" fmla="*/ 797442 w 1795106"/>
                  <a:gd name="connsiteY3" fmla="*/ 591879 h 905540"/>
                  <a:gd name="connsiteX4" fmla="*/ 893135 w 1795106"/>
                  <a:gd name="connsiteY4" fmla="*/ 272903 h 905540"/>
                  <a:gd name="connsiteX5" fmla="*/ 935666 w 1795106"/>
                  <a:gd name="connsiteY5" fmla="*/ 134679 h 905540"/>
                  <a:gd name="connsiteX6" fmla="*/ 1031359 w 1795106"/>
                  <a:gd name="connsiteY6" fmla="*/ 38986 h 905540"/>
                  <a:gd name="connsiteX7" fmla="*/ 1105786 w 1795106"/>
                  <a:gd name="connsiteY7" fmla="*/ 7089 h 905540"/>
                  <a:gd name="connsiteX8" fmla="*/ 1233377 w 1795106"/>
                  <a:gd name="connsiteY8" fmla="*/ 17721 h 905540"/>
                  <a:gd name="connsiteX9" fmla="*/ 1350335 w 1795106"/>
                  <a:gd name="connsiteY9" fmla="*/ 113414 h 905540"/>
                  <a:gd name="connsiteX10" fmla="*/ 1392866 w 1795106"/>
                  <a:gd name="connsiteY10" fmla="*/ 209107 h 905540"/>
                  <a:gd name="connsiteX11" fmla="*/ 1424763 w 1795106"/>
                  <a:gd name="connsiteY11" fmla="*/ 315433 h 905540"/>
                  <a:gd name="connsiteX12" fmla="*/ 1539925 w 1795106"/>
                  <a:gd name="connsiteY12" fmla="*/ 400493 h 905540"/>
                  <a:gd name="connsiteX13" fmla="*/ 1795106 w 1795106"/>
                  <a:gd name="connsiteY13" fmla="*/ 454287 h 90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5106" h="905540">
                    <a:moveTo>
                      <a:pt x="0" y="889591"/>
                    </a:moveTo>
                    <a:cubicBezTo>
                      <a:pt x="175437" y="897565"/>
                      <a:pt x="350875" y="905540"/>
                      <a:pt x="467833" y="889591"/>
                    </a:cubicBezTo>
                    <a:cubicBezTo>
                      <a:pt x="584791" y="873642"/>
                      <a:pt x="646814" y="843517"/>
                      <a:pt x="701749" y="793898"/>
                    </a:cubicBezTo>
                    <a:cubicBezTo>
                      <a:pt x="756684" y="744279"/>
                      <a:pt x="765544" y="678712"/>
                      <a:pt x="797442" y="591879"/>
                    </a:cubicBezTo>
                    <a:cubicBezTo>
                      <a:pt x="829340" y="505047"/>
                      <a:pt x="870098" y="349103"/>
                      <a:pt x="893135" y="272903"/>
                    </a:cubicBezTo>
                    <a:cubicBezTo>
                      <a:pt x="916172" y="196703"/>
                      <a:pt x="912629" y="173665"/>
                      <a:pt x="935666" y="134679"/>
                    </a:cubicBezTo>
                    <a:cubicBezTo>
                      <a:pt x="958703" y="95693"/>
                      <a:pt x="1003006" y="60251"/>
                      <a:pt x="1031359" y="38986"/>
                    </a:cubicBezTo>
                    <a:cubicBezTo>
                      <a:pt x="1059712" y="17721"/>
                      <a:pt x="1072116" y="10633"/>
                      <a:pt x="1105786" y="7089"/>
                    </a:cubicBezTo>
                    <a:cubicBezTo>
                      <a:pt x="1139456" y="3545"/>
                      <a:pt x="1192619" y="0"/>
                      <a:pt x="1233377" y="17721"/>
                    </a:cubicBezTo>
                    <a:cubicBezTo>
                      <a:pt x="1274135" y="35442"/>
                      <a:pt x="1323754" y="81516"/>
                      <a:pt x="1350335" y="113414"/>
                    </a:cubicBezTo>
                    <a:cubicBezTo>
                      <a:pt x="1376916" y="145312"/>
                      <a:pt x="1380461" y="175437"/>
                      <a:pt x="1392866" y="209107"/>
                    </a:cubicBezTo>
                    <a:cubicBezTo>
                      <a:pt x="1405271" y="242777"/>
                      <a:pt x="1400253" y="283535"/>
                      <a:pt x="1424763" y="315433"/>
                    </a:cubicBezTo>
                    <a:cubicBezTo>
                      <a:pt x="1449273" y="347331"/>
                      <a:pt x="1478201" y="377351"/>
                      <a:pt x="1539925" y="400493"/>
                    </a:cubicBezTo>
                    <a:cubicBezTo>
                      <a:pt x="1601649" y="423635"/>
                      <a:pt x="1657400" y="457968"/>
                      <a:pt x="1795106" y="454287"/>
                    </a:cubicBezTo>
                  </a:path>
                </a:pathLst>
              </a:cu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32" name="31 - Ομάδα"/>
            <p:cNvGrpSpPr/>
            <p:nvPr/>
          </p:nvGrpSpPr>
          <p:grpSpPr>
            <a:xfrm>
              <a:off x="4572000" y="4429132"/>
              <a:ext cx="500066" cy="1727783"/>
              <a:chOff x="4572000" y="4429132"/>
              <a:chExt cx="500066" cy="1727783"/>
            </a:xfrm>
          </p:grpSpPr>
          <p:sp>
            <p:nvSpPr>
              <p:cNvPr id="28" name="27 - Βέλος προς τα κάτω"/>
              <p:cNvSpPr/>
              <p:nvPr/>
            </p:nvSpPr>
            <p:spPr>
              <a:xfrm rot="10800000">
                <a:off x="4572000" y="4429132"/>
                <a:ext cx="500066" cy="1071570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9" name="28 - TextBox"/>
              <p:cNvSpPr txBox="1"/>
              <p:nvPr/>
            </p:nvSpPr>
            <p:spPr>
              <a:xfrm>
                <a:off x="4643438" y="5572140"/>
                <a:ext cx="385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i="1" dirty="0" smtClean="0">
                    <a:solidFill>
                      <a:srgbClr val="0070C0"/>
                    </a:solidFill>
                  </a:rPr>
                  <a:t>Ε</a:t>
                </a:r>
                <a:endParaRPr lang="el-GR" b="1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4" name="33 - TextBox"/>
            <p:cNvSpPr txBox="1"/>
            <p:nvPr/>
          </p:nvSpPr>
          <p:spPr>
            <a:xfrm>
              <a:off x="5286380" y="5786454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b="1" i="1" dirty="0" smtClean="0">
                  <a:solidFill>
                    <a:srgbClr val="C00000"/>
                  </a:solidFill>
                </a:rPr>
                <a:t>Αντιδρόν</a:t>
              </a:r>
              <a:endParaRPr lang="el-GR" sz="1400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38" name="37 - Ευθύγραμμο βέλος σύνδεσης"/>
            <p:cNvCxnSpPr/>
            <p:nvPr/>
          </p:nvCxnSpPr>
          <p:spPr>
            <a:xfrm rot="5400000">
              <a:off x="5430050" y="5142718"/>
              <a:ext cx="2000264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- TextBox"/>
            <p:cNvSpPr txBox="1"/>
            <p:nvPr/>
          </p:nvSpPr>
          <p:spPr>
            <a:xfrm>
              <a:off x="5143504" y="4429132"/>
              <a:ext cx="13564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sz="3200" b="1" i="1" dirty="0" smtClean="0">
                  <a:solidFill>
                    <a:srgbClr val="C00000"/>
                  </a:solidFill>
                </a:rPr>
                <a:t>Ε</a:t>
              </a:r>
              <a:r>
                <a:rPr lang="en-US" sz="3200" b="1" baseline="-25000" dirty="0" smtClean="0">
                  <a:solidFill>
                    <a:srgbClr val="C00000"/>
                  </a:solidFill>
                </a:rPr>
                <a:t>a</a:t>
              </a:r>
              <a:r>
                <a:rPr lang="el-GR" sz="3200" b="1" baseline="-25000" dirty="0" smtClean="0">
                  <a:solidFill>
                    <a:srgbClr val="C00000"/>
                  </a:solidFill>
                </a:rPr>
                <a:t> </a:t>
              </a:r>
            </a:p>
            <a:p>
              <a:pPr lvl="0" algn="r"/>
              <a:r>
                <a:rPr lang="el-GR" dirty="0" smtClean="0">
                  <a:solidFill>
                    <a:srgbClr val="C00000"/>
                  </a:solidFill>
                </a:rPr>
                <a:t>(351 </a:t>
              </a:r>
              <a:r>
                <a:rPr lang="en-US" dirty="0" smtClean="0">
                  <a:solidFill>
                    <a:srgbClr val="C00000"/>
                  </a:solidFill>
                </a:rPr>
                <a:t>kJ/mol)</a:t>
              </a:r>
              <a:endParaRPr lang="el-GR" dirty="0" smtClean="0">
                <a:solidFill>
                  <a:srgbClr val="C00000"/>
                </a:solidFill>
              </a:endParaRPr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7715272" y="385762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C00000"/>
                  </a:solidFill>
                </a:rPr>
                <a:t>M</a:t>
              </a:r>
              <a:r>
                <a:rPr lang="el-GR" sz="2800" b="1" i="1" dirty="0" smtClean="0">
                  <a:solidFill>
                    <a:srgbClr val="C00000"/>
                  </a:solidFill>
                </a:rPr>
                <a:t>Κ</a:t>
              </a:r>
              <a:r>
                <a:rPr lang="en-US" sz="32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i="1" baseline="30000" dirty="0" smtClean="0">
                  <a:solidFill>
                    <a:srgbClr val="C00000"/>
                  </a:solidFill>
                </a:rPr>
                <a:t>‡</a:t>
              </a:r>
              <a:endParaRPr lang="el-GR" b="1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43" name="42 - TextBox"/>
            <p:cNvSpPr txBox="1"/>
            <p:nvPr/>
          </p:nvSpPr>
          <p:spPr>
            <a:xfrm>
              <a:off x="7643834" y="5357826"/>
              <a:ext cx="121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b="1" i="1" dirty="0" smtClean="0">
                  <a:solidFill>
                    <a:srgbClr val="C00000"/>
                  </a:solidFill>
                </a:rPr>
                <a:t>Προϊόν: καρβοκατιόν</a:t>
              </a:r>
              <a:endParaRPr lang="el-GR" sz="1400" b="1" i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28596" y="2714620"/>
          <a:ext cx="7270547" cy="1412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ChemSketch" r:id="rId3" imgW="4983480" imgH="969120" progId="ACD.ChemSketch.20">
                  <p:embed/>
                </p:oleObj>
              </mc:Choice>
              <mc:Fallback>
                <p:oleObj name="ChemSketch" r:id="rId3" imgW="4983480" imgH="969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714620"/>
                        <a:ext cx="7270547" cy="1412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46 - TextBox"/>
          <p:cNvSpPr txBox="1"/>
          <p:nvPr/>
        </p:nvSpPr>
        <p:spPr>
          <a:xfrm>
            <a:off x="3143240" y="4000504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l-GR" b="1" i="1" dirty="0" smtClean="0">
                <a:solidFill>
                  <a:srgbClr val="C00000"/>
                </a:solidFill>
              </a:rPr>
              <a:t>Κ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baseline="30000" dirty="0" smtClean="0">
                <a:solidFill>
                  <a:srgbClr val="C00000"/>
                </a:solidFill>
              </a:rPr>
              <a:t>‡</a:t>
            </a:r>
            <a:endParaRPr lang="el-GR" b="1" i="1" baseline="30000" dirty="0" smtClean="0">
              <a:solidFill>
                <a:srgbClr val="C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ξεκίνημα μιας αντίδρασης: </a:t>
            </a:r>
            <a:br>
              <a:rPr lang="el-GR" dirty="0" smtClean="0"/>
            </a:br>
            <a:r>
              <a:rPr lang="el-GR" dirty="0" smtClean="0"/>
              <a:t>θραύση δεσμού </a:t>
            </a:r>
            <a:r>
              <a:rPr lang="el-GR" sz="320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4391" y="3776154"/>
            <a:ext cx="2314600" cy="7252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αιθυλοχλωρίδιο</a:t>
            </a:r>
            <a:endParaRPr lang="el-GR" sz="1800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000100" y="2357430"/>
          <a:ext cx="7094893" cy="140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hemSketch" r:id="rId3" imgW="3474720" imgH="685800" progId="ACD.ChemSketch.20">
                  <p:embed/>
                </p:oleObj>
              </mc:Choice>
              <mc:Fallback>
                <p:oleObj name="ChemSketch" r:id="rId3" imgW="3474720" imgH="685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357430"/>
                        <a:ext cx="7094893" cy="1400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5 - Ευθεία γραμμή σύνδεσης"/>
          <p:cNvCxnSpPr/>
          <p:nvPr/>
        </p:nvCxnSpPr>
        <p:spPr>
          <a:xfrm rot="5400000">
            <a:off x="2393141" y="3036091"/>
            <a:ext cx="107157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857488" y="1643050"/>
            <a:ext cx="371477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l-GR" sz="3200" dirty="0" smtClean="0">
                <a:solidFill>
                  <a:srgbClr val="C00000"/>
                </a:solidFill>
              </a:rPr>
              <a:t>Θραύση δεσμού (339 </a:t>
            </a:r>
            <a:r>
              <a:rPr lang="en-US" sz="3200" dirty="0" smtClean="0">
                <a:solidFill>
                  <a:srgbClr val="C00000"/>
                </a:solidFill>
              </a:rPr>
              <a:t>kJ/mol)</a:t>
            </a:r>
            <a:endParaRPr lang="el-GR" sz="3200" dirty="0" smtClean="0">
              <a:solidFill>
                <a:srgbClr val="C0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3143240" y="2214554"/>
            <a:ext cx="571504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12 - Ομάδα"/>
          <p:cNvGrpSpPr/>
          <p:nvPr/>
        </p:nvGrpSpPr>
        <p:grpSpPr>
          <a:xfrm>
            <a:off x="4429124" y="4000504"/>
            <a:ext cx="4572000" cy="2571768"/>
            <a:chOff x="4572000" y="3786190"/>
            <a:chExt cx="4572000" cy="2571768"/>
          </a:xfrm>
        </p:grpSpPr>
        <p:sp>
          <p:nvSpPr>
            <p:cNvPr id="14" name="2 - Θέση περιεχομένου"/>
            <p:cNvSpPr txBox="1">
              <a:spLocks/>
            </p:cNvSpPr>
            <p:nvPr/>
          </p:nvSpPr>
          <p:spPr>
            <a:xfrm>
              <a:off x="6572232" y="4714884"/>
              <a:ext cx="2571768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καρβοκατιόν</a:t>
              </a:r>
              <a:endPara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" name="32 - Ομάδα"/>
            <p:cNvGrpSpPr/>
            <p:nvPr/>
          </p:nvGrpSpPr>
          <p:grpSpPr>
            <a:xfrm>
              <a:off x="5214910" y="3786190"/>
              <a:ext cx="3714776" cy="2571768"/>
              <a:chOff x="5214910" y="4143380"/>
              <a:chExt cx="3714776" cy="2214578"/>
            </a:xfrm>
          </p:grpSpPr>
          <p:sp>
            <p:nvSpPr>
              <p:cNvPr id="24" name="23 - Ορθογώνιο"/>
              <p:cNvSpPr/>
              <p:nvPr/>
            </p:nvSpPr>
            <p:spPr>
              <a:xfrm>
                <a:off x="5214910" y="4143380"/>
                <a:ext cx="3714776" cy="2214578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5" name="24 - Ελεύθερη σχεδίαση"/>
              <p:cNvSpPr/>
              <p:nvPr/>
            </p:nvSpPr>
            <p:spPr>
              <a:xfrm>
                <a:off x="5715008" y="4635508"/>
                <a:ext cx="2588045" cy="1579573"/>
              </a:xfrm>
              <a:custGeom>
                <a:avLst/>
                <a:gdLst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701210 w 1701210"/>
                  <a:gd name="connsiteY14" fmla="*/ 517451 h 90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01210" h="905540">
                    <a:moveTo>
                      <a:pt x="0" y="889591"/>
                    </a:moveTo>
                    <a:cubicBezTo>
                      <a:pt x="175437" y="897565"/>
                      <a:pt x="350875" y="905540"/>
                      <a:pt x="467833" y="889591"/>
                    </a:cubicBezTo>
                    <a:cubicBezTo>
                      <a:pt x="584791" y="873642"/>
                      <a:pt x="646814" y="843517"/>
                      <a:pt x="701749" y="793898"/>
                    </a:cubicBezTo>
                    <a:cubicBezTo>
                      <a:pt x="756684" y="744279"/>
                      <a:pt x="765544" y="678712"/>
                      <a:pt x="797442" y="591879"/>
                    </a:cubicBezTo>
                    <a:cubicBezTo>
                      <a:pt x="829340" y="505047"/>
                      <a:pt x="870098" y="349103"/>
                      <a:pt x="893135" y="272903"/>
                    </a:cubicBezTo>
                    <a:cubicBezTo>
                      <a:pt x="916172" y="196703"/>
                      <a:pt x="912629" y="173665"/>
                      <a:pt x="935666" y="134679"/>
                    </a:cubicBezTo>
                    <a:cubicBezTo>
                      <a:pt x="958703" y="95693"/>
                      <a:pt x="1003006" y="60251"/>
                      <a:pt x="1031359" y="38986"/>
                    </a:cubicBezTo>
                    <a:cubicBezTo>
                      <a:pt x="1059712" y="17721"/>
                      <a:pt x="1072116" y="10633"/>
                      <a:pt x="1105786" y="7089"/>
                    </a:cubicBezTo>
                    <a:cubicBezTo>
                      <a:pt x="1139456" y="3545"/>
                      <a:pt x="1192619" y="0"/>
                      <a:pt x="1233377" y="17721"/>
                    </a:cubicBezTo>
                    <a:cubicBezTo>
                      <a:pt x="1274135" y="35442"/>
                      <a:pt x="1323754" y="81516"/>
                      <a:pt x="1350335" y="113414"/>
                    </a:cubicBezTo>
                    <a:cubicBezTo>
                      <a:pt x="1376916" y="145312"/>
                      <a:pt x="1380461" y="175437"/>
                      <a:pt x="1392866" y="209107"/>
                    </a:cubicBezTo>
                    <a:cubicBezTo>
                      <a:pt x="1405271" y="242777"/>
                      <a:pt x="1415903" y="283535"/>
                      <a:pt x="1424763" y="315433"/>
                    </a:cubicBezTo>
                    <a:cubicBezTo>
                      <a:pt x="1433623" y="347331"/>
                      <a:pt x="1431851" y="372140"/>
                      <a:pt x="1446028" y="400493"/>
                    </a:cubicBezTo>
                    <a:cubicBezTo>
                      <a:pt x="1460205" y="428846"/>
                      <a:pt x="1467294" y="466061"/>
                      <a:pt x="1509824" y="485554"/>
                    </a:cubicBezTo>
                    <a:cubicBezTo>
                      <a:pt x="1552354" y="505047"/>
                      <a:pt x="1626782" y="511249"/>
                      <a:pt x="1701210" y="517451"/>
                    </a:cubicBezTo>
                  </a:path>
                </a:pathLst>
              </a:cu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16" name="31 - Ομάδα"/>
            <p:cNvGrpSpPr/>
            <p:nvPr/>
          </p:nvGrpSpPr>
          <p:grpSpPr>
            <a:xfrm>
              <a:off x="4572000" y="4429132"/>
              <a:ext cx="500066" cy="1727783"/>
              <a:chOff x="4572000" y="4429132"/>
              <a:chExt cx="500066" cy="1727783"/>
            </a:xfrm>
          </p:grpSpPr>
          <p:sp>
            <p:nvSpPr>
              <p:cNvPr id="22" name="21 - Βέλος προς τα κάτω"/>
              <p:cNvSpPr/>
              <p:nvPr/>
            </p:nvSpPr>
            <p:spPr>
              <a:xfrm rot="10800000">
                <a:off x="4572000" y="4429132"/>
                <a:ext cx="500066" cy="1071570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3" name="22 - TextBox"/>
              <p:cNvSpPr txBox="1"/>
              <p:nvPr/>
            </p:nvSpPr>
            <p:spPr>
              <a:xfrm>
                <a:off x="4643438" y="5572140"/>
                <a:ext cx="385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i="1" dirty="0" smtClean="0">
                    <a:solidFill>
                      <a:srgbClr val="0070C0"/>
                    </a:solidFill>
                  </a:rPr>
                  <a:t>Ε</a:t>
                </a:r>
                <a:endParaRPr lang="el-GR" b="1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7" name="16 - TextBox"/>
            <p:cNvSpPr txBox="1"/>
            <p:nvPr/>
          </p:nvSpPr>
          <p:spPr>
            <a:xfrm>
              <a:off x="5286380" y="5786454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b="1" i="1" dirty="0" smtClean="0">
                  <a:solidFill>
                    <a:srgbClr val="C00000"/>
                  </a:solidFill>
                </a:rPr>
                <a:t>Αντιδρόν</a:t>
              </a:r>
              <a:endParaRPr lang="el-GR" sz="1400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17 - Ευθύγραμμο βέλος σύνδεσης"/>
            <p:cNvCxnSpPr/>
            <p:nvPr/>
          </p:nvCxnSpPr>
          <p:spPr>
            <a:xfrm rot="5400000">
              <a:off x="5500694" y="5214950"/>
              <a:ext cx="1857388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- TextBox"/>
            <p:cNvSpPr txBox="1"/>
            <p:nvPr/>
          </p:nvSpPr>
          <p:spPr>
            <a:xfrm>
              <a:off x="5143506" y="4429132"/>
              <a:ext cx="13564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sz="3200" b="1" i="1" dirty="0" smtClean="0">
                  <a:solidFill>
                    <a:srgbClr val="C00000"/>
                  </a:solidFill>
                </a:rPr>
                <a:t>Ε</a:t>
              </a:r>
              <a:r>
                <a:rPr lang="en-US" sz="3200" b="1" baseline="-25000" dirty="0" smtClean="0">
                  <a:solidFill>
                    <a:srgbClr val="C00000"/>
                  </a:solidFill>
                </a:rPr>
                <a:t>a</a:t>
              </a:r>
              <a:r>
                <a:rPr lang="el-GR" sz="3200" b="1" baseline="-25000" dirty="0" smtClean="0">
                  <a:solidFill>
                    <a:srgbClr val="C00000"/>
                  </a:solidFill>
                </a:rPr>
                <a:t> </a:t>
              </a:r>
            </a:p>
            <a:p>
              <a:pPr lvl="0" algn="r"/>
              <a:r>
                <a:rPr lang="el-GR" dirty="0" smtClean="0">
                  <a:solidFill>
                    <a:srgbClr val="C00000"/>
                  </a:solidFill>
                </a:rPr>
                <a:t>(3</a:t>
              </a:r>
              <a:r>
                <a:rPr lang="en-US" dirty="0" smtClean="0">
                  <a:solidFill>
                    <a:srgbClr val="C00000"/>
                  </a:solidFill>
                </a:rPr>
                <a:t>39</a:t>
              </a:r>
              <a:r>
                <a:rPr lang="el-GR" dirty="0" smtClean="0">
                  <a:solidFill>
                    <a:srgbClr val="C00000"/>
                  </a:solidFill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</a:rPr>
                <a:t>kJ/mol)</a:t>
              </a:r>
              <a:endParaRPr lang="el-GR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7715272" y="385762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C00000"/>
                  </a:solidFill>
                </a:rPr>
                <a:t>M</a:t>
              </a:r>
              <a:r>
                <a:rPr lang="el-GR" sz="2800" b="1" i="1" dirty="0" smtClean="0">
                  <a:solidFill>
                    <a:srgbClr val="C00000"/>
                  </a:solidFill>
                </a:rPr>
                <a:t>Κ</a:t>
              </a:r>
              <a:r>
                <a:rPr lang="en-US" sz="32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i="1" baseline="30000" dirty="0" smtClean="0">
                  <a:solidFill>
                    <a:srgbClr val="C00000"/>
                  </a:solidFill>
                </a:rPr>
                <a:t>‡</a:t>
              </a:r>
              <a:endParaRPr lang="el-GR" b="1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7643834" y="5572140"/>
              <a:ext cx="121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b="1" i="1" dirty="0" smtClean="0">
                  <a:solidFill>
                    <a:srgbClr val="C00000"/>
                  </a:solidFill>
                </a:rPr>
                <a:t>Προϊόν: καρβοκατιόν</a:t>
              </a:r>
              <a:endParaRPr lang="el-GR" sz="1400" b="1" i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0" name="29 - Ευθύγραμμο βέλος σύνδεσης"/>
          <p:cNvCxnSpPr/>
          <p:nvPr/>
        </p:nvCxnSpPr>
        <p:spPr>
          <a:xfrm>
            <a:off x="6000760" y="3214686"/>
            <a:ext cx="357190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ξεκίνημα μιας αντίδρασης: </a:t>
            </a:r>
            <a:br>
              <a:rPr lang="el-GR" dirty="0" smtClean="0"/>
            </a:br>
            <a:r>
              <a:rPr lang="el-GR" dirty="0" smtClean="0"/>
              <a:t>θραύση δεσμού </a:t>
            </a:r>
            <a:r>
              <a:rPr lang="el-GR" sz="320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2693" y="3966497"/>
            <a:ext cx="2458616" cy="1982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t-</a:t>
            </a:r>
            <a:r>
              <a:rPr lang="el-GR" sz="1800" dirty="0" smtClean="0"/>
              <a:t>βουτυλο-χλωρίδιο</a:t>
            </a:r>
            <a:endParaRPr lang="el-GR" sz="1800" dirty="0"/>
          </a:p>
        </p:txBody>
      </p:sp>
      <p:grpSp>
        <p:nvGrpSpPr>
          <p:cNvPr id="16" name="15 - Ομάδα"/>
          <p:cNvGrpSpPr/>
          <p:nvPr/>
        </p:nvGrpSpPr>
        <p:grpSpPr>
          <a:xfrm>
            <a:off x="1285852" y="1714488"/>
            <a:ext cx="3714776" cy="1786744"/>
            <a:chOff x="1571604" y="2000240"/>
            <a:chExt cx="3714776" cy="1786744"/>
          </a:xfrm>
        </p:grpSpPr>
        <p:cxnSp>
          <p:nvCxnSpPr>
            <p:cNvPr id="6" name="5 - Ευθεία γραμμή σύνδεσης"/>
            <p:cNvCxnSpPr/>
            <p:nvPr/>
          </p:nvCxnSpPr>
          <p:spPr>
            <a:xfrm rot="5400000">
              <a:off x="1285852" y="3429000"/>
              <a:ext cx="714380" cy="15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2 - Θέση περιεχομένου"/>
            <p:cNvSpPr txBox="1">
              <a:spLocks/>
            </p:cNvSpPr>
            <p:nvPr/>
          </p:nvSpPr>
          <p:spPr>
            <a:xfrm>
              <a:off x="1571604" y="2000240"/>
              <a:ext cx="3714776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l-GR" sz="3200" dirty="0" smtClean="0">
                  <a:solidFill>
                    <a:srgbClr val="C00000"/>
                  </a:solidFill>
                </a:rPr>
                <a:t>Θραύση δεσμού (331 </a:t>
              </a:r>
              <a:r>
                <a:rPr lang="en-US" sz="3200" dirty="0" smtClean="0">
                  <a:solidFill>
                    <a:srgbClr val="C00000"/>
                  </a:solidFill>
                </a:rPr>
                <a:t>kJ/mol)</a:t>
              </a:r>
              <a:endParaRPr lang="el-GR" sz="32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10" name="9 - Ευθύγραμμο βέλος σύνδεσης"/>
            <p:cNvCxnSpPr/>
            <p:nvPr/>
          </p:nvCxnSpPr>
          <p:spPr>
            <a:xfrm rot="5400000">
              <a:off x="1714480" y="2571744"/>
              <a:ext cx="714380" cy="57150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0" y="2143116"/>
          <a:ext cx="8929718" cy="196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ChemSketch" r:id="rId3" imgW="6269760" imgH="1377720" progId="ACD.ChemSketch.20">
                  <p:embed/>
                </p:oleObj>
              </mc:Choice>
              <mc:Fallback>
                <p:oleObj name="ChemSketch" r:id="rId3" imgW="6269760" imgH="1377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43116"/>
                        <a:ext cx="8929718" cy="1962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34 - Ευθύγραμμο βέλος σύνδεσης"/>
          <p:cNvCxnSpPr/>
          <p:nvPr/>
        </p:nvCxnSpPr>
        <p:spPr>
          <a:xfrm>
            <a:off x="7429520" y="3214686"/>
            <a:ext cx="357190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rot="5400000">
            <a:off x="7608115" y="2893215"/>
            <a:ext cx="358778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ύγραμμο βέλος σύνδεσης"/>
          <p:cNvCxnSpPr/>
          <p:nvPr/>
        </p:nvCxnSpPr>
        <p:spPr>
          <a:xfrm rot="5400000" flipH="1" flipV="1">
            <a:off x="7894661" y="3321049"/>
            <a:ext cx="357190" cy="158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17 - Ομάδα"/>
          <p:cNvGrpSpPr/>
          <p:nvPr/>
        </p:nvGrpSpPr>
        <p:grpSpPr>
          <a:xfrm>
            <a:off x="4429124" y="4000504"/>
            <a:ext cx="4572000" cy="2571768"/>
            <a:chOff x="4572000" y="3786190"/>
            <a:chExt cx="4572000" cy="2571768"/>
          </a:xfrm>
        </p:grpSpPr>
        <p:sp>
          <p:nvSpPr>
            <p:cNvPr id="19" name="2 - Θέση περιεχομένου"/>
            <p:cNvSpPr txBox="1">
              <a:spLocks/>
            </p:cNvSpPr>
            <p:nvPr/>
          </p:nvSpPr>
          <p:spPr>
            <a:xfrm>
              <a:off x="6572232" y="4714884"/>
              <a:ext cx="2571768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καρβοκατιόν</a:t>
              </a:r>
              <a:endPara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" name="32 - Ομάδα"/>
            <p:cNvGrpSpPr/>
            <p:nvPr/>
          </p:nvGrpSpPr>
          <p:grpSpPr>
            <a:xfrm>
              <a:off x="5214910" y="3786190"/>
              <a:ext cx="3714776" cy="2571768"/>
              <a:chOff x="5214910" y="4143380"/>
              <a:chExt cx="3714776" cy="2214578"/>
            </a:xfrm>
          </p:grpSpPr>
          <p:sp>
            <p:nvSpPr>
              <p:cNvPr id="32" name="31 - Ορθογώνιο"/>
              <p:cNvSpPr/>
              <p:nvPr/>
            </p:nvSpPr>
            <p:spPr>
              <a:xfrm>
                <a:off x="5214910" y="4143380"/>
                <a:ext cx="3714776" cy="2214578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3" name="32 - Ελεύθερη σχεδίαση"/>
              <p:cNvSpPr/>
              <p:nvPr/>
            </p:nvSpPr>
            <p:spPr>
              <a:xfrm>
                <a:off x="5715008" y="4758541"/>
                <a:ext cx="2730889" cy="1456541"/>
              </a:xfrm>
              <a:custGeom>
                <a:avLst/>
                <a:gdLst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701210 w 1701210"/>
                  <a:gd name="connsiteY14" fmla="*/ 517451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701210 w 1701210"/>
                  <a:gd name="connsiteY14" fmla="*/ 593928 h 905540"/>
                  <a:gd name="connsiteX0" fmla="*/ 0 w 1718061"/>
                  <a:gd name="connsiteY0" fmla="*/ 889591 h 905540"/>
                  <a:gd name="connsiteX1" fmla="*/ 467833 w 1718061"/>
                  <a:gd name="connsiteY1" fmla="*/ 889591 h 905540"/>
                  <a:gd name="connsiteX2" fmla="*/ 701749 w 1718061"/>
                  <a:gd name="connsiteY2" fmla="*/ 793898 h 905540"/>
                  <a:gd name="connsiteX3" fmla="*/ 797442 w 1718061"/>
                  <a:gd name="connsiteY3" fmla="*/ 591879 h 905540"/>
                  <a:gd name="connsiteX4" fmla="*/ 893135 w 1718061"/>
                  <a:gd name="connsiteY4" fmla="*/ 272903 h 905540"/>
                  <a:gd name="connsiteX5" fmla="*/ 935666 w 1718061"/>
                  <a:gd name="connsiteY5" fmla="*/ 134679 h 905540"/>
                  <a:gd name="connsiteX6" fmla="*/ 1031359 w 1718061"/>
                  <a:gd name="connsiteY6" fmla="*/ 38986 h 905540"/>
                  <a:gd name="connsiteX7" fmla="*/ 1105786 w 1718061"/>
                  <a:gd name="connsiteY7" fmla="*/ 7089 h 905540"/>
                  <a:gd name="connsiteX8" fmla="*/ 1233377 w 1718061"/>
                  <a:gd name="connsiteY8" fmla="*/ 17721 h 905540"/>
                  <a:gd name="connsiteX9" fmla="*/ 1350335 w 1718061"/>
                  <a:gd name="connsiteY9" fmla="*/ 113414 h 905540"/>
                  <a:gd name="connsiteX10" fmla="*/ 1392866 w 1718061"/>
                  <a:gd name="connsiteY10" fmla="*/ 209107 h 905540"/>
                  <a:gd name="connsiteX11" fmla="*/ 1424763 w 1718061"/>
                  <a:gd name="connsiteY11" fmla="*/ 315433 h 905540"/>
                  <a:gd name="connsiteX12" fmla="*/ 1446028 w 1718061"/>
                  <a:gd name="connsiteY12" fmla="*/ 400493 h 905540"/>
                  <a:gd name="connsiteX13" fmla="*/ 1509824 w 1718061"/>
                  <a:gd name="connsiteY13" fmla="*/ 485554 h 905540"/>
                  <a:gd name="connsiteX14" fmla="*/ 1701210 w 1718061"/>
                  <a:gd name="connsiteY14" fmla="*/ 593928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624970 w 1701210"/>
                  <a:gd name="connsiteY14" fmla="*/ 584694 h 905540"/>
                  <a:gd name="connsiteX15" fmla="*/ 1701210 w 1701210"/>
                  <a:gd name="connsiteY15" fmla="*/ 593928 h 905540"/>
                  <a:gd name="connsiteX0" fmla="*/ 0 w 1795106"/>
                  <a:gd name="connsiteY0" fmla="*/ 889591 h 905540"/>
                  <a:gd name="connsiteX1" fmla="*/ 467833 w 1795106"/>
                  <a:gd name="connsiteY1" fmla="*/ 889591 h 905540"/>
                  <a:gd name="connsiteX2" fmla="*/ 701749 w 1795106"/>
                  <a:gd name="connsiteY2" fmla="*/ 793898 h 905540"/>
                  <a:gd name="connsiteX3" fmla="*/ 797442 w 1795106"/>
                  <a:gd name="connsiteY3" fmla="*/ 591879 h 905540"/>
                  <a:gd name="connsiteX4" fmla="*/ 893135 w 1795106"/>
                  <a:gd name="connsiteY4" fmla="*/ 272903 h 905540"/>
                  <a:gd name="connsiteX5" fmla="*/ 935666 w 1795106"/>
                  <a:gd name="connsiteY5" fmla="*/ 134679 h 905540"/>
                  <a:gd name="connsiteX6" fmla="*/ 1031359 w 1795106"/>
                  <a:gd name="connsiteY6" fmla="*/ 38986 h 905540"/>
                  <a:gd name="connsiteX7" fmla="*/ 1105786 w 1795106"/>
                  <a:gd name="connsiteY7" fmla="*/ 7089 h 905540"/>
                  <a:gd name="connsiteX8" fmla="*/ 1233377 w 1795106"/>
                  <a:gd name="connsiteY8" fmla="*/ 17721 h 905540"/>
                  <a:gd name="connsiteX9" fmla="*/ 1350335 w 1795106"/>
                  <a:gd name="connsiteY9" fmla="*/ 113414 h 905540"/>
                  <a:gd name="connsiteX10" fmla="*/ 1392866 w 1795106"/>
                  <a:gd name="connsiteY10" fmla="*/ 209107 h 905540"/>
                  <a:gd name="connsiteX11" fmla="*/ 1424763 w 1795106"/>
                  <a:gd name="connsiteY11" fmla="*/ 315433 h 905540"/>
                  <a:gd name="connsiteX12" fmla="*/ 1446028 w 1795106"/>
                  <a:gd name="connsiteY12" fmla="*/ 400493 h 905540"/>
                  <a:gd name="connsiteX13" fmla="*/ 1509824 w 1795106"/>
                  <a:gd name="connsiteY13" fmla="*/ 485554 h 905540"/>
                  <a:gd name="connsiteX14" fmla="*/ 1624970 w 1795106"/>
                  <a:gd name="connsiteY14" fmla="*/ 584694 h 905540"/>
                  <a:gd name="connsiteX15" fmla="*/ 1795106 w 1795106"/>
                  <a:gd name="connsiteY15" fmla="*/ 593928 h 90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95106" h="905540">
                    <a:moveTo>
                      <a:pt x="0" y="889591"/>
                    </a:moveTo>
                    <a:cubicBezTo>
                      <a:pt x="175437" y="897565"/>
                      <a:pt x="350875" y="905540"/>
                      <a:pt x="467833" y="889591"/>
                    </a:cubicBezTo>
                    <a:cubicBezTo>
                      <a:pt x="584791" y="873642"/>
                      <a:pt x="646814" y="843517"/>
                      <a:pt x="701749" y="793898"/>
                    </a:cubicBezTo>
                    <a:cubicBezTo>
                      <a:pt x="756684" y="744279"/>
                      <a:pt x="765544" y="678712"/>
                      <a:pt x="797442" y="591879"/>
                    </a:cubicBezTo>
                    <a:cubicBezTo>
                      <a:pt x="829340" y="505047"/>
                      <a:pt x="870098" y="349103"/>
                      <a:pt x="893135" y="272903"/>
                    </a:cubicBezTo>
                    <a:cubicBezTo>
                      <a:pt x="916172" y="196703"/>
                      <a:pt x="912629" y="173665"/>
                      <a:pt x="935666" y="134679"/>
                    </a:cubicBezTo>
                    <a:cubicBezTo>
                      <a:pt x="958703" y="95693"/>
                      <a:pt x="1003006" y="60251"/>
                      <a:pt x="1031359" y="38986"/>
                    </a:cubicBezTo>
                    <a:cubicBezTo>
                      <a:pt x="1059712" y="17721"/>
                      <a:pt x="1072116" y="10633"/>
                      <a:pt x="1105786" y="7089"/>
                    </a:cubicBezTo>
                    <a:cubicBezTo>
                      <a:pt x="1139456" y="3545"/>
                      <a:pt x="1192619" y="0"/>
                      <a:pt x="1233377" y="17721"/>
                    </a:cubicBezTo>
                    <a:cubicBezTo>
                      <a:pt x="1274135" y="35442"/>
                      <a:pt x="1323754" y="81516"/>
                      <a:pt x="1350335" y="113414"/>
                    </a:cubicBezTo>
                    <a:cubicBezTo>
                      <a:pt x="1376916" y="145312"/>
                      <a:pt x="1380461" y="175437"/>
                      <a:pt x="1392866" y="209107"/>
                    </a:cubicBezTo>
                    <a:cubicBezTo>
                      <a:pt x="1405271" y="242777"/>
                      <a:pt x="1415903" y="283535"/>
                      <a:pt x="1424763" y="315433"/>
                    </a:cubicBezTo>
                    <a:cubicBezTo>
                      <a:pt x="1433623" y="347331"/>
                      <a:pt x="1431851" y="372140"/>
                      <a:pt x="1446028" y="400493"/>
                    </a:cubicBezTo>
                    <a:cubicBezTo>
                      <a:pt x="1460205" y="428846"/>
                      <a:pt x="1480000" y="454854"/>
                      <a:pt x="1509824" y="485554"/>
                    </a:cubicBezTo>
                    <a:cubicBezTo>
                      <a:pt x="1539648" y="516254"/>
                      <a:pt x="1577423" y="566632"/>
                      <a:pt x="1624970" y="584694"/>
                    </a:cubicBezTo>
                    <a:cubicBezTo>
                      <a:pt x="1672517" y="602756"/>
                      <a:pt x="1782399" y="592389"/>
                      <a:pt x="1795106" y="593928"/>
                    </a:cubicBezTo>
                  </a:path>
                </a:pathLst>
              </a:cu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21" name="31 - Ομάδα"/>
            <p:cNvGrpSpPr/>
            <p:nvPr/>
          </p:nvGrpSpPr>
          <p:grpSpPr>
            <a:xfrm>
              <a:off x="4572000" y="4429132"/>
              <a:ext cx="500066" cy="1727783"/>
              <a:chOff x="4572000" y="4429132"/>
              <a:chExt cx="500066" cy="1727783"/>
            </a:xfrm>
          </p:grpSpPr>
          <p:sp>
            <p:nvSpPr>
              <p:cNvPr id="30" name="29 - Βέλος προς τα κάτω"/>
              <p:cNvSpPr/>
              <p:nvPr/>
            </p:nvSpPr>
            <p:spPr>
              <a:xfrm rot="10800000">
                <a:off x="4572000" y="4429132"/>
                <a:ext cx="500066" cy="1071570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1" name="30 - TextBox"/>
              <p:cNvSpPr txBox="1"/>
              <p:nvPr/>
            </p:nvSpPr>
            <p:spPr>
              <a:xfrm>
                <a:off x="4643438" y="5572140"/>
                <a:ext cx="385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i="1" dirty="0" smtClean="0">
                    <a:solidFill>
                      <a:srgbClr val="0070C0"/>
                    </a:solidFill>
                  </a:rPr>
                  <a:t>Ε</a:t>
                </a:r>
                <a:endParaRPr lang="el-GR" b="1" i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2" name="21 - TextBox"/>
            <p:cNvSpPr txBox="1"/>
            <p:nvPr/>
          </p:nvSpPr>
          <p:spPr>
            <a:xfrm>
              <a:off x="5286380" y="5786454"/>
              <a:ext cx="928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b="1" i="1" dirty="0" smtClean="0">
                  <a:solidFill>
                    <a:srgbClr val="C00000"/>
                  </a:solidFill>
                </a:rPr>
                <a:t>Αντιδρόν</a:t>
              </a:r>
              <a:endParaRPr lang="el-GR" sz="1400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22 - Ευθύγραμμο βέλος σύνδεσης"/>
            <p:cNvCxnSpPr/>
            <p:nvPr/>
          </p:nvCxnSpPr>
          <p:spPr>
            <a:xfrm rot="5400000">
              <a:off x="5572132" y="5286388"/>
              <a:ext cx="1714512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- TextBox"/>
            <p:cNvSpPr txBox="1"/>
            <p:nvPr/>
          </p:nvSpPr>
          <p:spPr>
            <a:xfrm>
              <a:off x="5143504" y="4429132"/>
              <a:ext cx="13564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l-GR" sz="3200" b="1" i="1" dirty="0" smtClean="0">
                  <a:solidFill>
                    <a:srgbClr val="C00000"/>
                  </a:solidFill>
                </a:rPr>
                <a:t>Ε</a:t>
              </a:r>
              <a:r>
                <a:rPr lang="en-US" sz="3200" b="1" baseline="-25000" dirty="0" smtClean="0">
                  <a:solidFill>
                    <a:srgbClr val="C00000"/>
                  </a:solidFill>
                </a:rPr>
                <a:t>a</a:t>
              </a:r>
              <a:r>
                <a:rPr lang="el-GR" sz="3200" b="1" baseline="-25000" dirty="0" smtClean="0">
                  <a:solidFill>
                    <a:srgbClr val="C00000"/>
                  </a:solidFill>
                </a:rPr>
                <a:t> </a:t>
              </a:r>
            </a:p>
            <a:p>
              <a:pPr lvl="0" algn="r"/>
              <a:r>
                <a:rPr lang="el-GR" dirty="0" smtClean="0">
                  <a:solidFill>
                    <a:srgbClr val="C00000"/>
                  </a:solidFill>
                </a:rPr>
                <a:t>(3</a:t>
              </a:r>
              <a:r>
                <a:rPr lang="en-US" dirty="0" smtClean="0">
                  <a:solidFill>
                    <a:srgbClr val="C00000"/>
                  </a:solidFill>
                </a:rPr>
                <a:t>3</a:t>
              </a:r>
              <a:r>
                <a:rPr lang="el-GR" dirty="0" smtClean="0">
                  <a:solidFill>
                    <a:srgbClr val="C00000"/>
                  </a:solidFill>
                </a:rPr>
                <a:t>1 </a:t>
              </a:r>
              <a:r>
                <a:rPr lang="en-US" dirty="0" smtClean="0">
                  <a:solidFill>
                    <a:srgbClr val="C00000"/>
                  </a:solidFill>
                </a:rPr>
                <a:t>kJ/mol)</a:t>
              </a:r>
              <a:endParaRPr lang="el-GR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7715272" y="385762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C00000"/>
                  </a:solidFill>
                </a:rPr>
                <a:t>M</a:t>
              </a:r>
              <a:r>
                <a:rPr lang="el-GR" sz="2800" b="1" i="1" dirty="0" smtClean="0">
                  <a:solidFill>
                    <a:srgbClr val="C00000"/>
                  </a:solidFill>
                </a:rPr>
                <a:t>Κ</a:t>
              </a:r>
              <a:r>
                <a:rPr lang="en-US" sz="32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i="1" baseline="30000" dirty="0" smtClean="0">
                  <a:solidFill>
                    <a:srgbClr val="C00000"/>
                  </a:solidFill>
                </a:rPr>
                <a:t>‡</a:t>
              </a:r>
              <a:endParaRPr lang="el-GR" b="1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7643834" y="5572140"/>
              <a:ext cx="1214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b="1" i="1" dirty="0" smtClean="0">
                  <a:solidFill>
                    <a:srgbClr val="C00000"/>
                  </a:solidFill>
                </a:rPr>
                <a:t>Προϊόν: καρβοκατιόν</a:t>
              </a:r>
              <a:endParaRPr lang="el-GR" sz="14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1" name="40 - TextBox"/>
          <p:cNvSpPr txBox="1"/>
          <p:nvPr/>
        </p:nvSpPr>
        <p:spPr>
          <a:xfrm>
            <a:off x="3357554" y="4143380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l-GR" b="1" i="1" dirty="0" smtClean="0">
                <a:solidFill>
                  <a:srgbClr val="C00000"/>
                </a:solidFill>
              </a:rPr>
              <a:t>Κ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baseline="30000" dirty="0" smtClean="0">
                <a:solidFill>
                  <a:srgbClr val="C00000"/>
                </a:solidFill>
              </a:rPr>
              <a:t>‡</a:t>
            </a:r>
            <a:endParaRPr lang="el-GR" b="1" i="1" baseline="30000" dirty="0" smtClean="0">
              <a:solidFill>
                <a:srgbClr val="C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Ευκολία θραύσης του δεσμού </a:t>
            </a:r>
            <a:r>
              <a:rPr lang="en-US" dirty="0" smtClean="0"/>
              <a:t>C-Cl </a:t>
            </a:r>
            <a:r>
              <a:rPr lang="el-GR" dirty="0" smtClean="0"/>
              <a:t>Σύγκριση των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baseline="-25000" dirty="0" smtClean="0"/>
              <a:t>a</a:t>
            </a:r>
            <a:endParaRPr lang="el-GR" baseline="-25000" dirty="0"/>
          </a:p>
        </p:txBody>
      </p:sp>
      <p:grpSp>
        <p:nvGrpSpPr>
          <p:cNvPr id="5" name="17 - Ομάδα"/>
          <p:cNvGrpSpPr/>
          <p:nvPr/>
        </p:nvGrpSpPr>
        <p:grpSpPr>
          <a:xfrm>
            <a:off x="2428860" y="2143116"/>
            <a:ext cx="5286412" cy="3357586"/>
            <a:chOff x="4572000" y="3786190"/>
            <a:chExt cx="4572000" cy="2571768"/>
          </a:xfrm>
        </p:grpSpPr>
        <p:sp>
          <p:nvSpPr>
            <p:cNvPr id="19" name="2 - Θέση περιεχομένου"/>
            <p:cNvSpPr txBox="1">
              <a:spLocks/>
            </p:cNvSpPr>
            <p:nvPr/>
          </p:nvSpPr>
          <p:spPr>
            <a:xfrm>
              <a:off x="6572232" y="4714884"/>
              <a:ext cx="2571768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l-G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καρβοκατιόν</a:t>
              </a:r>
              <a:endPara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" name="32 - Ομάδα"/>
            <p:cNvGrpSpPr/>
            <p:nvPr/>
          </p:nvGrpSpPr>
          <p:grpSpPr>
            <a:xfrm>
              <a:off x="5214910" y="3786190"/>
              <a:ext cx="3714776" cy="2571768"/>
              <a:chOff x="5214910" y="4143380"/>
              <a:chExt cx="3714776" cy="2214578"/>
            </a:xfrm>
          </p:grpSpPr>
          <p:sp>
            <p:nvSpPr>
              <p:cNvPr id="32" name="31 - Ορθογώνιο"/>
              <p:cNvSpPr/>
              <p:nvPr/>
            </p:nvSpPr>
            <p:spPr>
              <a:xfrm>
                <a:off x="5214910" y="4143380"/>
                <a:ext cx="3714776" cy="2214578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3" name="32 - Ελεύθερη σχεδίαση"/>
              <p:cNvSpPr/>
              <p:nvPr/>
            </p:nvSpPr>
            <p:spPr>
              <a:xfrm>
                <a:off x="5560540" y="4708804"/>
                <a:ext cx="2730889" cy="1456541"/>
              </a:xfrm>
              <a:custGeom>
                <a:avLst/>
                <a:gdLst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701210 w 1701210"/>
                  <a:gd name="connsiteY14" fmla="*/ 517451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701210 w 1701210"/>
                  <a:gd name="connsiteY14" fmla="*/ 593928 h 905540"/>
                  <a:gd name="connsiteX0" fmla="*/ 0 w 1718061"/>
                  <a:gd name="connsiteY0" fmla="*/ 889591 h 905540"/>
                  <a:gd name="connsiteX1" fmla="*/ 467833 w 1718061"/>
                  <a:gd name="connsiteY1" fmla="*/ 889591 h 905540"/>
                  <a:gd name="connsiteX2" fmla="*/ 701749 w 1718061"/>
                  <a:gd name="connsiteY2" fmla="*/ 793898 h 905540"/>
                  <a:gd name="connsiteX3" fmla="*/ 797442 w 1718061"/>
                  <a:gd name="connsiteY3" fmla="*/ 591879 h 905540"/>
                  <a:gd name="connsiteX4" fmla="*/ 893135 w 1718061"/>
                  <a:gd name="connsiteY4" fmla="*/ 272903 h 905540"/>
                  <a:gd name="connsiteX5" fmla="*/ 935666 w 1718061"/>
                  <a:gd name="connsiteY5" fmla="*/ 134679 h 905540"/>
                  <a:gd name="connsiteX6" fmla="*/ 1031359 w 1718061"/>
                  <a:gd name="connsiteY6" fmla="*/ 38986 h 905540"/>
                  <a:gd name="connsiteX7" fmla="*/ 1105786 w 1718061"/>
                  <a:gd name="connsiteY7" fmla="*/ 7089 h 905540"/>
                  <a:gd name="connsiteX8" fmla="*/ 1233377 w 1718061"/>
                  <a:gd name="connsiteY8" fmla="*/ 17721 h 905540"/>
                  <a:gd name="connsiteX9" fmla="*/ 1350335 w 1718061"/>
                  <a:gd name="connsiteY9" fmla="*/ 113414 h 905540"/>
                  <a:gd name="connsiteX10" fmla="*/ 1392866 w 1718061"/>
                  <a:gd name="connsiteY10" fmla="*/ 209107 h 905540"/>
                  <a:gd name="connsiteX11" fmla="*/ 1424763 w 1718061"/>
                  <a:gd name="connsiteY11" fmla="*/ 315433 h 905540"/>
                  <a:gd name="connsiteX12" fmla="*/ 1446028 w 1718061"/>
                  <a:gd name="connsiteY12" fmla="*/ 400493 h 905540"/>
                  <a:gd name="connsiteX13" fmla="*/ 1509824 w 1718061"/>
                  <a:gd name="connsiteY13" fmla="*/ 485554 h 905540"/>
                  <a:gd name="connsiteX14" fmla="*/ 1701210 w 1718061"/>
                  <a:gd name="connsiteY14" fmla="*/ 593928 h 905540"/>
                  <a:gd name="connsiteX0" fmla="*/ 0 w 1701210"/>
                  <a:gd name="connsiteY0" fmla="*/ 889591 h 905540"/>
                  <a:gd name="connsiteX1" fmla="*/ 467833 w 1701210"/>
                  <a:gd name="connsiteY1" fmla="*/ 889591 h 905540"/>
                  <a:gd name="connsiteX2" fmla="*/ 701749 w 1701210"/>
                  <a:gd name="connsiteY2" fmla="*/ 793898 h 905540"/>
                  <a:gd name="connsiteX3" fmla="*/ 797442 w 1701210"/>
                  <a:gd name="connsiteY3" fmla="*/ 591879 h 905540"/>
                  <a:gd name="connsiteX4" fmla="*/ 893135 w 1701210"/>
                  <a:gd name="connsiteY4" fmla="*/ 272903 h 905540"/>
                  <a:gd name="connsiteX5" fmla="*/ 935666 w 1701210"/>
                  <a:gd name="connsiteY5" fmla="*/ 134679 h 905540"/>
                  <a:gd name="connsiteX6" fmla="*/ 1031359 w 1701210"/>
                  <a:gd name="connsiteY6" fmla="*/ 38986 h 905540"/>
                  <a:gd name="connsiteX7" fmla="*/ 1105786 w 1701210"/>
                  <a:gd name="connsiteY7" fmla="*/ 7089 h 905540"/>
                  <a:gd name="connsiteX8" fmla="*/ 1233377 w 1701210"/>
                  <a:gd name="connsiteY8" fmla="*/ 17721 h 905540"/>
                  <a:gd name="connsiteX9" fmla="*/ 1350335 w 1701210"/>
                  <a:gd name="connsiteY9" fmla="*/ 113414 h 905540"/>
                  <a:gd name="connsiteX10" fmla="*/ 1392866 w 1701210"/>
                  <a:gd name="connsiteY10" fmla="*/ 209107 h 905540"/>
                  <a:gd name="connsiteX11" fmla="*/ 1424763 w 1701210"/>
                  <a:gd name="connsiteY11" fmla="*/ 315433 h 905540"/>
                  <a:gd name="connsiteX12" fmla="*/ 1446028 w 1701210"/>
                  <a:gd name="connsiteY12" fmla="*/ 400493 h 905540"/>
                  <a:gd name="connsiteX13" fmla="*/ 1509824 w 1701210"/>
                  <a:gd name="connsiteY13" fmla="*/ 485554 h 905540"/>
                  <a:gd name="connsiteX14" fmla="*/ 1624970 w 1701210"/>
                  <a:gd name="connsiteY14" fmla="*/ 584694 h 905540"/>
                  <a:gd name="connsiteX15" fmla="*/ 1701210 w 1701210"/>
                  <a:gd name="connsiteY15" fmla="*/ 593928 h 905540"/>
                  <a:gd name="connsiteX0" fmla="*/ 0 w 1795106"/>
                  <a:gd name="connsiteY0" fmla="*/ 889591 h 905540"/>
                  <a:gd name="connsiteX1" fmla="*/ 467833 w 1795106"/>
                  <a:gd name="connsiteY1" fmla="*/ 889591 h 905540"/>
                  <a:gd name="connsiteX2" fmla="*/ 701749 w 1795106"/>
                  <a:gd name="connsiteY2" fmla="*/ 793898 h 905540"/>
                  <a:gd name="connsiteX3" fmla="*/ 797442 w 1795106"/>
                  <a:gd name="connsiteY3" fmla="*/ 591879 h 905540"/>
                  <a:gd name="connsiteX4" fmla="*/ 893135 w 1795106"/>
                  <a:gd name="connsiteY4" fmla="*/ 272903 h 905540"/>
                  <a:gd name="connsiteX5" fmla="*/ 935666 w 1795106"/>
                  <a:gd name="connsiteY5" fmla="*/ 134679 h 905540"/>
                  <a:gd name="connsiteX6" fmla="*/ 1031359 w 1795106"/>
                  <a:gd name="connsiteY6" fmla="*/ 38986 h 905540"/>
                  <a:gd name="connsiteX7" fmla="*/ 1105786 w 1795106"/>
                  <a:gd name="connsiteY7" fmla="*/ 7089 h 905540"/>
                  <a:gd name="connsiteX8" fmla="*/ 1233377 w 1795106"/>
                  <a:gd name="connsiteY8" fmla="*/ 17721 h 905540"/>
                  <a:gd name="connsiteX9" fmla="*/ 1350335 w 1795106"/>
                  <a:gd name="connsiteY9" fmla="*/ 113414 h 905540"/>
                  <a:gd name="connsiteX10" fmla="*/ 1392866 w 1795106"/>
                  <a:gd name="connsiteY10" fmla="*/ 209107 h 905540"/>
                  <a:gd name="connsiteX11" fmla="*/ 1424763 w 1795106"/>
                  <a:gd name="connsiteY11" fmla="*/ 315433 h 905540"/>
                  <a:gd name="connsiteX12" fmla="*/ 1446028 w 1795106"/>
                  <a:gd name="connsiteY12" fmla="*/ 400493 h 905540"/>
                  <a:gd name="connsiteX13" fmla="*/ 1509824 w 1795106"/>
                  <a:gd name="connsiteY13" fmla="*/ 485554 h 905540"/>
                  <a:gd name="connsiteX14" fmla="*/ 1624970 w 1795106"/>
                  <a:gd name="connsiteY14" fmla="*/ 584694 h 905540"/>
                  <a:gd name="connsiteX15" fmla="*/ 1795106 w 1795106"/>
                  <a:gd name="connsiteY15" fmla="*/ 593928 h 90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95106" h="905540">
                    <a:moveTo>
                      <a:pt x="0" y="889591"/>
                    </a:moveTo>
                    <a:cubicBezTo>
                      <a:pt x="175437" y="897565"/>
                      <a:pt x="350875" y="905540"/>
                      <a:pt x="467833" y="889591"/>
                    </a:cubicBezTo>
                    <a:cubicBezTo>
                      <a:pt x="584791" y="873642"/>
                      <a:pt x="646814" y="843517"/>
                      <a:pt x="701749" y="793898"/>
                    </a:cubicBezTo>
                    <a:cubicBezTo>
                      <a:pt x="756684" y="744279"/>
                      <a:pt x="765544" y="678712"/>
                      <a:pt x="797442" y="591879"/>
                    </a:cubicBezTo>
                    <a:cubicBezTo>
                      <a:pt x="829340" y="505047"/>
                      <a:pt x="870098" y="349103"/>
                      <a:pt x="893135" y="272903"/>
                    </a:cubicBezTo>
                    <a:cubicBezTo>
                      <a:pt x="916172" y="196703"/>
                      <a:pt x="912629" y="173665"/>
                      <a:pt x="935666" y="134679"/>
                    </a:cubicBezTo>
                    <a:cubicBezTo>
                      <a:pt x="958703" y="95693"/>
                      <a:pt x="1003006" y="60251"/>
                      <a:pt x="1031359" y="38986"/>
                    </a:cubicBezTo>
                    <a:cubicBezTo>
                      <a:pt x="1059712" y="17721"/>
                      <a:pt x="1072116" y="10633"/>
                      <a:pt x="1105786" y="7089"/>
                    </a:cubicBezTo>
                    <a:cubicBezTo>
                      <a:pt x="1139456" y="3545"/>
                      <a:pt x="1192619" y="0"/>
                      <a:pt x="1233377" y="17721"/>
                    </a:cubicBezTo>
                    <a:cubicBezTo>
                      <a:pt x="1274135" y="35442"/>
                      <a:pt x="1323754" y="81516"/>
                      <a:pt x="1350335" y="113414"/>
                    </a:cubicBezTo>
                    <a:cubicBezTo>
                      <a:pt x="1376916" y="145312"/>
                      <a:pt x="1380461" y="175437"/>
                      <a:pt x="1392866" y="209107"/>
                    </a:cubicBezTo>
                    <a:cubicBezTo>
                      <a:pt x="1405271" y="242777"/>
                      <a:pt x="1415903" y="283535"/>
                      <a:pt x="1424763" y="315433"/>
                    </a:cubicBezTo>
                    <a:cubicBezTo>
                      <a:pt x="1433623" y="347331"/>
                      <a:pt x="1431851" y="372140"/>
                      <a:pt x="1446028" y="400493"/>
                    </a:cubicBezTo>
                    <a:cubicBezTo>
                      <a:pt x="1460205" y="428846"/>
                      <a:pt x="1480000" y="454854"/>
                      <a:pt x="1509824" y="485554"/>
                    </a:cubicBezTo>
                    <a:cubicBezTo>
                      <a:pt x="1539648" y="516254"/>
                      <a:pt x="1577423" y="566632"/>
                      <a:pt x="1624970" y="584694"/>
                    </a:cubicBezTo>
                    <a:cubicBezTo>
                      <a:pt x="1672517" y="602756"/>
                      <a:pt x="1782399" y="592389"/>
                      <a:pt x="1795106" y="593928"/>
                    </a:cubicBezTo>
                  </a:path>
                </a:pathLst>
              </a:cu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grpSp>
          <p:nvGrpSpPr>
            <p:cNvPr id="9" name="31 - Ομάδα"/>
            <p:cNvGrpSpPr/>
            <p:nvPr/>
          </p:nvGrpSpPr>
          <p:grpSpPr>
            <a:xfrm>
              <a:off x="4572000" y="4429132"/>
              <a:ext cx="500066" cy="1638070"/>
              <a:chOff x="4572000" y="4429132"/>
              <a:chExt cx="500066" cy="1638070"/>
            </a:xfrm>
          </p:grpSpPr>
          <p:sp>
            <p:nvSpPr>
              <p:cNvPr id="30" name="29 - Βέλος προς τα κάτω"/>
              <p:cNvSpPr/>
              <p:nvPr/>
            </p:nvSpPr>
            <p:spPr>
              <a:xfrm rot="10800000">
                <a:off x="4572000" y="4429132"/>
                <a:ext cx="500066" cy="1071570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31" name="30 - TextBox"/>
              <p:cNvSpPr txBox="1"/>
              <p:nvPr/>
            </p:nvSpPr>
            <p:spPr>
              <a:xfrm>
                <a:off x="4643438" y="5572140"/>
                <a:ext cx="353802" cy="495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600" b="1" i="1" dirty="0" smtClean="0">
                    <a:solidFill>
                      <a:srgbClr val="002060"/>
                    </a:solidFill>
                  </a:rPr>
                  <a:t>Ε</a:t>
                </a:r>
                <a:endParaRPr lang="el-GR" sz="2000" b="1" i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2" name="21 - TextBox"/>
            <p:cNvSpPr txBox="1"/>
            <p:nvPr/>
          </p:nvSpPr>
          <p:spPr>
            <a:xfrm>
              <a:off x="5251622" y="5701336"/>
              <a:ext cx="1077349" cy="2593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600" b="1" i="1" dirty="0" smtClean="0">
                  <a:solidFill>
                    <a:srgbClr val="C00000"/>
                  </a:solidFill>
                </a:rPr>
                <a:t>Αντιδρόντα</a:t>
              </a:r>
              <a:endParaRPr lang="el-GR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6178378" y="4223938"/>
              <a:ext cx="582275" cy="82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4000" b="1" i="1" dirty="0" smtClean="0"/>
                <a:t>Ε</a:t>
              </a:r>
              <a:r>
                <a:rPr lang="en-US" sz="4000" b="1" baseline="-25000" dirty="0" smtClean="0"/>
                <a:t>a</a:t>
              </a:r>
              <a:r>
                <a:rPr lang="el-GR" sz="4000" b="1" baseline="-25000" dirty="0" smtClean="0"/>
                <a:t> </a:t>
              </a:r>
            </a:p>
            <a:p>
              <a:pPr lvl="0" algn="r"/>
              <a:endParaRPr lang="el-GR" sz="2400" dirty="0" smtClean="0"/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7715272" y="385762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C00000"/>
                  </a:solidFill>
                </a:rPr>
                <a:t>M</a:t>
              </a:r>
              <a:r>
                <a:rPr lang="el-GR" sz="2800" b="1" i="1" dirty="0" smtClean="0">
                  <a:solidFill>
                    <a:srgbClr val="C00000"/>
                  </a:solidFill>
                </a:rPr>
                <a:t>Κ</a:t>
              </a:r>
              <a:r>
                <a:rPr lang="en-US" sz="32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i="1" baseline="30000" dirty="0" smtClean="0">
                  <a:solidFill>
                    <a:srgbClr val="C00000"/>
                  </a:solidFill>
                </a:rPr>
                <a:t>‡</a:t>
              </a:r>
              <a:endParaRPr lang="el-GR" b="1" i="1" baseline="3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27 - Ελεύθερη σχεδίαση"/>
          <p:cNvSpPr/>
          <p:nvPr/>
        </p:nvSpPr>
        <p:spPr>
          <a:xfrm>
            <a:off x="3571867" y="2714620"/>
            <a:ext cx="3056227" cy="2428892"/>
          </a:xfrm>
          <a:custGeom>
            <a:avLst/>
            <a:gdLst>
              <a:gd name="connsiteX0" fmla="*/ 0 w 1701210"/>
              <a:gd name="connsiteY0" fmla="*/ 889591 h 905540"/>
              <a:gd name="connsiteX1" fmla="*/ 467833 w 1701210"/>
              <a:gd name="connsiteY1" fmla="*/ 889591 h 905540"/>
              <a:gd name="connsiteX2" fmla="*/ 701749 w 1701210"/>
              <a:gd name="connsiteY2" fmla="*/ 793898 h 905540"/>
              <a:gd name="connsiteX3" fmla="*/ 797442 w 1701210"/>
              <a:gd name="connsiteY3" fmla="*/ 591879 h 905540"/>
              <a:gd name="connsiteX4" fmla="*/ 893135 w 1701210"/>
              <a:gd name="connsiteY4" fmla="*/ 272903 h 905540"/>
              <a:gd name="connsiteX5" fmla="*/ 935666 w 1701210"/>
              <a:gd name="connsiteY5" fmla="*/ 134679 h 905540"/>
              <a:gd name="connsiteX6" fmla="*/ 1031359 w 1701210"/>
              <a:gd name="connsiteY6" fmla="*/ 38986 h 905540"/>
              <a:gd name="connsiteX7" fmla="*/ 1105786 w 1701210"/>
              <a:gd name="connsiteY7" fmla="*/ 7089 h 905540"/>
              <a:gd name="connsiteX8" fmla="*/ 1233377 w 1701210"/>
              <a:gd name="connsiteY8" fmla="*/ 17721 h 905540"/>
              <a:gd name="connsiteX9" fmla="*/ 1350335 w 1701210"/>
              <a:gd name="connsiteY9" fmla="*/ 113414 h 905540"/>
              <a:gd name="connsiteX10" fmla="*/ 1392866 w 1701210"/>
              <a:gd name="connsiteY10" fmla="*/ 209107 h 905540"/>
              <a:gd name="connsiteX11" fmla="*/ 1424763 w 1701210"/>
              <a:gd name="connsiteY11" fmla="*/ 315433 h 905540"/>
              <a:gd name="connsiteX12" fmla="*/ 1446028 w 1701210"/>
              <a:gd name="connsiteY12" fmla="*/ 400493 h 905540"/>
              <a:gd name="connsiteX13" fmla="*/ 1509824 w 1701210"/>
              <a:gd name="connsiteY13" fmla="*/ 485554 h 905540"/>
              <a:gd name="connsiteX14" fmla="*/ 1701210 w 1701210"/>
              <a:gd name="connsiteY14" fmla="*/ 517451 h 9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1210" h="905540">
                <a:moveTo>
                  <a:pt x="0" y="889591"/>
                </a:moveTo>
                <a:cubicBezTo>
                  <a:pt x="175437" y="897565"/>
                  <a:pt x="350875" y="905540"/>
                  <a:pt x="467833" y="889591"/>
                </a:cubicBezTo>
                <a:cubicBezTo>
                  <a:pt x="584791" y="873642"/>
                  <a:pt x="646814" y="843517"/>
                  <a:pt x="701749" y="793898"/>
                </a:cubicBezTo>
                <a:cubicBezTo>
                  <a:pt x="756684" y="744279"/>
                  <a:pt x="765544" y="678712"/>
                  <a:pt x="797442" y="591879"/>
                </a:cubicBezTo>
                <a:cubicBezTo>
                  <a:pt x="829340" y="505047"/>
                  <a:pt x="870098" y="349103"/>
                  <a:pt x="893135" y="272903"/>
                </a:cubicBezTo>
                <a:cubicBezTo>
                  <a:pt x="916172" y="196703"/>
                  <a:pt x="912629" y="173665"/>
                  <a:pt x="935666" y="134679"/>
                </a:cubicBezTo>
                <a:cubicBezTo>
                  <a:pt x="958703" y="95693"/>
                  <a:pt x="1003006" y="60251"/>
                  <a:pt x="1031359" y="38986"/>
                </a:cubicBezTo>
                <a:cubicBezTo>
                  <a:pt x="1059712" y="17721"/>
                  <a:pt x="1072116" y="10633"/>
                  <a:pt x="1105786" y="7089"/>
                </a:cubicBezTo>
                <a:cubicBezTo>
                  <a:pt x="1139456" y="3545"/>
                  <a:pt x="1192619" y="0"/>
                  <a:pt x="1233377" y="17721"/>
                </a:cubicBezTo>
                <a:cubicBezTo>
                  <a:pt x="1274135" y="35442"/>
                  <a:pt x="1323754" y="81516"/>
                  <a:pt x="1350335" y="113414"/>
                </a:cubicBezTo>
                <a:cubicBezTo>
                  <a:pt x="1376916" y="145312"/>
                  <a:pt x="1380461" y="175437"/>
                  <a:pt x="1392866" y="209107"/>
                </a:cubicBezTo>
                <a:cubicBezTo>
                  <a:pt x="1405271" y="242777"/>
                  <a:pt x="1415903" y="283535"/>
                  <a:pt x="1424763" y="315433"/>
                </a:cubicBezTo>
                <a:cubicBezTo>
                  <a:pt x="1433623" y="347331"/>
                  <a:pt x="1431851" y="372140"/>
                  <a:pt x="1446028" y="400493"/>
                </a:cubicBezTo>
                <a:cubicBezTo>
                  <a:pt x="1460205" y="428846"/>
                  <a:pt x="1467294" y="466061"/>
                  <a:pt x="1509824" y="485554"/>
                </a:cubicBezTo>
                <a:cubicBezTo>
                  <a:pt x="1552354" y="505047"/>
                  <a:pt x="1626782" y="511249"/>
                  <a:pt x="1701210" y="517451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28 - Ελεύθερη σχεδίαση"/>
          <p:cNvSpPr/>
          <p:nvPr/>
        </p:nvSpPr>
        <p:spPr>
          <a:xfrm>
            <a:off x="3571867" y="2500306"/>
            <a:ext cx="3221430" cy="2674636"/>
          </a:xfrm>
          <a:custGeom>
            <a:avLst/>
            <a:gdLst>
              <a:gd name="connsiteX0" fmla="*/ 0 w 1701210"/>
              <a:gd name="connsiteY0" fmla="*/ 889591 h 905540"/>
              <a:gd name="connsiteX1" fmla="*/ 467833 w 1701210"/>
              <a:gd name="connsiteY1" fmla="*/ 889591 h 905540"/>
              <a:gd name="connsiteX2" fmla="*/ 701749 w 1701210"/>
              <a:gd name="connsiteY2" fmla="*/ 793898 h 905540"/>
              <a:gd name="connsiteX3" fmla="*/ 797442 w 1701210"/>
              <a:gd name="connsiteY3" fmla="*/ 591879 h 905540"/>
              <a:gd name="connsiteX4" fmla="*/ 893135 w 1701210"/>
              <a:gd name="connsiteY4" fmla="*/ 272903 h 905540"/>
              <a:gd name="connsiteX5" fmla="*/ 935666 w 1701210"/>
              <a:gd name="connsiteY5" fmla="*/ 134679 h 905540"/>
              <a:gd name="connsiteX6" fmla="*/ 1031359 w 1701210"/>
              <a:gd name="connsiteY6" fmla="*/ 38986 h 905540"/>
              <a:gd name="connsiteX7" fmla="*/ 1105786 w 1701210"/>
              <a:gd name="connsiteY7" fmla="*/ 7089 h 905540"/>
              <a:gd name="connsiteX8" fmla="*/ 1233377 w 1701210"/>
              <a:gd name="connsiteY8" fmla="*/ 17721 h 905540"/>
              <a:gd name="connsiteX9" fmla="*/ 1350335 w 1701210"/>
              <a:gd name="connsiteY9" fmla="*/ 113414 h 905540"/>
              <a:gd name="connsiteX10" fmla="*/ 1392866 w 1701210"/>
              <a:gd name="connsiteY10" fmla="*/ 209107 h 905540"/>
              <a:gd name="connsiteX11" fmla="*/ 1424763 w 1701210"/>
              <a:gd name="connsiteY11" fmla="*/ 315433 h 905540"/>
              <a:gd name="connsiteX12" fmla="*/ 1446028 w 1701210"/>
              <a:gd name="connsiteY12" fmla="*/ 400493 h 905540"/>
              <a:gd name="connsiteX13" fmla="*/ 1509824 w 1701210"/>
              <a:gd name="connsiteY13" fmla="*/ 485554 h 905540"/>
              <a:gd name="connsiteX14" fmla="*/ 1701210 w 1701210"/>
              <a:gd name="connsiteY14" fmla="*/ 517451 h 905540"/>
              <a:gd name="connsiteX0" fmla="*/ 0 w 1701210"/>
              <a:gd name="connsiteY0" fmla="*/ 889591 h 905540"/>
              <a:gd name="connsiteX1" fmla="*/ 467833 w 1701210"/>
              <a:gd name="connsiteY1" fmla="*/ 889591 h 905540"/>
              <a:gd name="connsiteX2" fmla="*/ 701749 w 1701210"/>
              <a:gd name="connsiteY2" fmla="*/ 793898 h 905540"/>
              <a:gd name="connsiteX3" fmla="*/ 797442 w 1701210"/>
              <a:gd name="connsiteY3" fmla="*/ 591879 h 905540"/>
              <a:gd name="connsiteX4" fmla="*/ 893135 w 1701210"/>
              <a:gd name="connsiteY4" fmla="*/ 272903 h 905540"/>
              <a:gd name="connsiteX5" fmla="*/ 935666 w 1701210"/>
              <a:gd name="connsiteY5" fmla="*/ 134679 h 905540"/>
              <a:gd name="connsiteX6" fmla="*/ 1031359 w 1701210"/>
              <a:gd name="connsiteY6" fmla="*/ 38986 h 905540"/>
              <a:gd name="connsiteX7" fmla="*/ 1105786 w 1701210"/>
              <a:gd name="connsiteY7" fmla="*/ 7089 h 905540"/>
              <a:gd name="connsiteX8" fmla="*/ 1233377 w 1701210"/>
              <a:gd name="connsiteY8" fmla="*/ 17721 h 905540"/>
              <a:gd name="connsiteX9" fmla="*/ 1350335 w 1701210"/>
              <a:gd name="connsiteY9" fmla="*/ 113414 h 905540"/>
              <a:gd name="connsiteX10" fmla="*/ 1392866 w 1701210"/>
              <a:gd name="connsiteY10" fmla="*/ 209107 h 905540"/>
              <a:gd name="connsiteX11" fmla="*/ 1424763 w 1701210"/>
              <a:gd name="connsiteY11" fmla="*/ 315433 h 905540"/>
              <a:gd name="connsiteX12" fmla="*/ 1446028 w 1701210"/>
              <a:gd name="connsiteY12" fmla="*/ 400493 h 905540"/>
              <a:gd name="connsiteX13" fmla="*/ 1701210 w 1701210"/>
              <a:gd name="connsiteY13" fmla="*/ 517451 h 905540"/>
              <a:gd name="connsiteX0" fmla="*/ 0 w 1701210"/>
              <a:gd name="connsiteY0" fmla="*/ 889591 h 905540"/>
              <a:gd name="connsiteX1" fmla="*/ 467833 w 1701210"/>
              <a:gd name="connsiteY1" fmla="*/ 889591 h 905540"/>
              <a:gd name="connsiteX2" fmla="*/ 701749 w 1701210"/>
              <a:gd name="connsiteY2" fmla="*/ 793898 h 905540"/>
              <a:gd name="connsiteX3" fmla="*/ 797442 w 1701210"/>
              <a:gd name="connsiteY3" fmla="*/ 591879 h 905540"/>
              <a:gd name="connsiteX4" fmla="*/ 893135 w 1701210"/>
              <a:gd name="connsiteY4" fmla="*/ 272903 h 905540"/>
              <a:gd name="connsiteX5" fmla="*/ 935666 w 1701210"/>
              <a:gd name="connsiteY5" fmla="*/ 134679 h 905540"/>
              <a:gd name="connsiteX6" fmla="*/ 1031359 w 1701210"/>
              <a:gd name="connsiteY6" fmla="*/ 38986 h 905540"/>
              <a:gd name="connsiteX7" fmla="*/ 1105786 w 1701210"/>
              <a:gd name="connsiteY7" fmla="*/ 7089 h 905540"/>
              <a:gd name="connsiteX8" fmla="*/ 1233377 w 1701210"/>
              <a:gd name="connsiteY8" fmla="*/ 17721 h 905540"/>
              <a:gd name="connsiteX9" fmla="*/ 1350335 w 1701210"/>
              <a:gd name="connsiteY9" fmla="*/ 113414 h 905540"/>
              <a:gd name="connsiteX10" fmla="*/ 1392866 w 1701210"/>
              <a:gd name="connsiteY10" fmla="*/ 209107 h 905540"/>
              <a:gd name="connsiteX11" fmla="*/ 1424763 w 1701210"/>
              <a:gd name="connsiteY11" fmla="*/ 315433 h 905540"/>
              <a:gd name="connsiteX12" fmla="*/ 1446028 w 1701210"/>
              <a:gd name="connsiteY12" fmla="*/ 400493 h 905540"/>
              <a:gd name="connsiteX13" fmla="*/ 1701210 w 1701210"/>
              <a:gd name="connsiteY13" fmla="*/ 454287 h 905540"/>
              <a:gd name="connsiteX0" fmla="*/ 0 w 1701210"/>
              <a:gd name="connsiteY0" fmla="*/ 889591 h 905540"/>
              <a:gd name="connsiteX1" fmla="*/ 467833 w 1701210"/>
              <a:gd name="connsiteY1" fmla="*/ 889591 h 905540"/>
              <a:gd name="connsiteX2" fmla="*/ 701749 w 1701210"/>
              <a:gd name="connsiteY2" fmla="*/ 793898 h 905540"/>
              <a:gd name="connsiteX3" fmla="*/ 797442 w 1701210"/>
              <a:gd name="connsiteY3" fmla="*/ 591879 h 905540"/>
              <a:gd name="connsiteX4" fmla="*/ 893135 w 1701210"/>
              <a:gd name="connsiteY4" fmla="*/ 272903 h 905540"/>
              <a:gd name="connsiteX5" fmla="*/ 935666 w 1701210"/>
              <a:gd name="connsiteY5" fmla="*/ 134679 h 905540"/>
              <a:gd name="connsiteX6" fmla="*/ 1031359 w 1701210"/>
              <a:gd name="connsiteY6" fmla="*/ 38986 h 905540"/>
              <a:gd name="connsiteX7" fmla="*/ 1105786 w 1701210"/>
              <a:gd name="connsiteY7" fmla="*/ 7089 h 905540"/>
              <a:gd name="connsiteX8" fmla="*/ 1233377 w 1701210"/>
              <a:gd name="connsiteY8" fmla="*/ 17721 h 905540"/>
              <a:gd name="connsiteX9" fmla="*/ 1350335 w 1701210"/>
              <a:gd name="connsiteY9" fmla="*/ 113414 h 905540"/>
              <a:gd name="connsiteX10" fmla="*/ 1392866 w 1701210"/>
              <a:gd name="connsiteY10" fmla="*/ 209107 h 905540"/>
              <a:gd name="connsiteX11" fmla="*/ 1424763 w 1701210"/>
              <a:gd name="connsiteY11" fmla="*/ 315433 h 905540"/>
              <a:gd name="connsiteX12" fmla="*/ 1539925 w 1701210"/>
              <a:gd name="connsiteY12" fmla="*/ 400493 h 905540"/>
              <a:gd name="connsiteX13" fmla="*/ 1701210 w 1701210"/>
              <a:gd name="connsiteY13" fmla="*/ 454287 h 905540"/>
              <a:gd name="connsiteX0" fmla="*/ 0 w 1701210"/>
              <a:gd name="connsiteY0" fmla="*/ 889591 h 905540"/>
              <a:gd name="connsiteX1" fmla="*/ 467833 w 1701210"/>
              <a:gd name="connsiteY1" fmla="*/ 889591 h 905540"/>
              <a:gd name="connsiteX2" fmla="*/ 701749 w 1701210"/>
              <a:gd name="connsiteY2" fmla="*/ 793898 h 905540"/>
              <a:gd name="connsiteX3" fmla="*/ 797442 w 1701210"/>
              <a:gd name="connsiteY3" fmla="*/ 591879 h 905540"/>
              <a:gd name="connsiteX4" fmla="*/ 893135 w 1701210"/>
              <a:gd name="connsiteY4" fmla="*/ 272903 h 905540"/>
              <a:gd name="connsiteX5" fmla="*/ 935666 w 1701210"/>
              <a:gd name="connsiteY5" fmla="*/ 134679 h 905540"/>
              <a:gd name="connsiteX6" fmla="*/ 1031359 w 1701210"/>
              <a:gd name="connsiteY6" fmla="*/ 38986 h 905540"/>
              <a:gd name="connsiteX7" fmla="*/ 1105786 w 1701210"/>
              <a:gd name="connsiteY7" fmla="*/ 7089 h 905540"/>
              <a:gd name="connsiteX8" fmla="*/ 1233377 w 1701210"/>
              <a:gd name="connsiteY8" fmla="*/ 17721 h 905540"/>
              <a:gd name="connsiteX9" fmla="*/ 1350335 w 1701210"/>
              <a:gd name="connsiteY9" fmla="*/ 113414 h 905540"/>
              <a:gd name="connsiteX10" fmla="*/ 1392866 w 1701210"/>
              <a:gd name="connsiteY10" fmla="*/ 209107 h 905540"/>
              <a:gd name="connsiteX11" fmla="*/ 1424763 w 1701210"/>
              <a:gd name="connsiteY11" fmla="*/ 315433 h 905540"/>
              <a:gd name="connsiteX12" fmla="*/ 1539925 w 1701210"/>
              <a:gd name="connsiteY12" fmla="*/ 400493 h 905540"/>
              <a:gd name="connsiteX13" fmla="*/ 1701210 w 1701210"/>
              <a:gd name="connsiteY13" fmla="*/ 454287 h 905540"/>
              <a:gd name="connsiteX0" fmla="*/ 0 w 1701210"/>
              <a:gd name="connsiteY0" fmla="*/ 889591 h 905540"/>
              <a:gd name="connsiteX1" fmla="*/ 467833 w 1701210"/>
              <a:gd name="connsiteY1" fmla="*/ 889591 h 905540"/>
              <a:gd name="connsiteX2" fmla="*/ 701749 w 1701210"/>
              <a:gd name="connsiteY2" fmla="*/ 793898 h 905540"/>
              <a:gd name="connsiteX3" fmla="*/ 797442 w 1701210"/>
              <a:gd name="connsiteY3" fmla="*/ 591879 h 905540"/>
              <a:gd name="connsiteX4" fmla="*/ 893135 w 1701210"/>
              <a:gd name="connsiteY4" fmla="*/ 272903 h 905540"/>
              <a:gd name="connsiteX5" fmla="*/ 935666 w 1701210"/>
              <a:gd name="connsiteY5" fmla="*/ 134679 h 905540"/>
              <a:gd name="connsiteX6" fmla="*/ 1031359 w 1701210"/>
              <a:gd name="connsiteY6" fmla="*/ 38986 h 905540"/>
              <a:gd name="connsiteX7" fmla="*/ 1105786 w 1701210"/>
              <a:gd name="connsiteY7" fmla="*/ 7089 h 905540"/>
              <a:gd name="connsiteX8" fmla="*/ 1233377 w 1701210"/>
              <a:gd name="connsiteY8" fmla="*/ 17721 h 905540"/>
              <a:gd name="connsiteX9" fmla="*/ 1350335 w 1701210"/>
              <a:gd name="connsiteY9" fmla="*/ 113414 h 905540"/>
              <a:gd name="connsiteX10" fmla="*/ 1392866 w 1701210"/>
              <a:gd name="connsiteY10" fmla="*/ 209107 h 905540"/>
              <a:gd name="connsiteX11" fmla="*/ 1424763 w 1701210"/>
              <a:gd name="connsiteY11" fmla="*/ 315433 h 905540"/>
              <a:gd name="connsiteX12" fmla="*/ 1539925 w 1701210"/>
              <a:gd name="connsiteY12" fmla="*/ 400493 h 905540"/>
              <a:gd name="connsiteX13" fmla="*/ 1701210 w 1701210"/>
              <a:gd name="connsiteY13" fmla="*/ 454287 h 905540"/>
              <a:gd name="connsiteX0" fmla="*/ 0 w 1795106"/>
              <a:gd name="connsiteY0" fmla="*/ 889591 h 905540"/>
              <a:gd name="connsiteX1" fmla="*/ 467833 w 1795106"/>
              <a:gd name="connsiteY1" fmla="*/ 889591 h 905540"/>
              <a:gd name="connsiteX2" fmla="*/ 701749 w 1795106"/>
              <a:gd name="connsiteY2" fmla="*/ 793898 h 905540"/>
              <a:gd name="connsiteX3" fmla="*/ 797442 w 1795106"/>
              <a:gd name="connsiteY3" fmla="*/ 591879 h 905540"/>
              <a:gd name="connsiteX4" fmla="*/ 893135 w 1795106"/>
              <a:gd name="connsiteY4" fmla="*/ 272903 h 905540"/>
              <a:gd name="connsiteX5" fmla="*/ 935666 w 1795106"/>
              <a:gd name="connsiteY5" fmla="*/ 134679 h 905540"/>
              <a:gd name="connsiteX6" fmla="*/ 1031359 w 1795106"/>
              <a:gd name="connsiteY6" fmla="*/ 38986 h 905540"/>
              <a:gd name="connsiteX7" fmla="*/ 1105786 w 1795106"/>
              <a:gd name="connsiteY7" fmla="*/ 7089 h 905540"/>
              <a:gd name="connsiteX8" fmla="*/ 1233377 w 1795106"/>
              <a:gd name="connsiteY8" fmla="*/ 17721 h 905540"/>
              <a:gd name="connsiteX9" fmla="*/ 1350335 w 1795106"/>
              <a:gd name="connsiteY9" fmla="*/ 113414 h 905540"/>
              <a:gd name="connsiteX10" fmla="*/ 1392866 w 1795106"/>
              <a:gd name="connsiteY10" fmla="*/ 209107 h 905540"/>
              <a:gd name="connsiteX11" fmla="*/ 1424763 w 1795106"/>
              <a:gd name="connsiteY11" fmla="*/ 315433 h 905540"/>
              <a:gd name="connsiteX12" fmla="*/ 1539925 w 1795106"/>
              <a:gd name="connsiteY12" fmla="*/ 400493 h 905540"/>
              <a:gd name="connsiteX13" fmla="*/ 1795106 w 1795106"/>
              <a:gd name="connsiteY13" fmla="*/ 454287 h 905540"/>
              <a:gd name="connsiteX0" fmla="*/ 0 w 1795106"/>
              <a:gd name="connsiteY0" fmla="*/ 889591 h 905540"/>
              <a:gd name="connsiteX1" fmla="*/ 467833 w 1795106"/>
              <a:gd name="connsiteY1" fmla="*/ 889591 h 905540"/>
              <a:gd name="connsiteX2" fmla="*/ 701749 w 1795106"/>
              <a:gd name="connsiteY2" fmla="*/ 793898 h 905540"/>
              <a:gd name="connsiteX3" fmla="*/ 797442 w 1795106"/>
              <a:gd name="connsiteY3" fmla="*/ 591879 h 905540"/>
              <a:gd name="connsiteX4" fmla="*/ 893135 w 1795106"/>
              <a:gd name="connsiteY4" fmla="*/ 272903 h 905540"/>
              <a:gd name="connsiteX5" fmla="*/ 935666 w 1795106"/>
              <a:gd name="connsiteY5" fmla="*/ 134679 h 905540"/>
              <a:gd name="connsiteX6" fmla="*/ 1031359 w 1795106"/>
              <a:gd name="connsiteY6" fmla="*/ 38986 h 905540"/>
              <a:gd name="connsiteX7" fmla="*/ 1105786 w 1795106"/>
              <a:gd name="connsiteY7" fmla="*/ 7089 h 905540"/>
              <a:gd name="connsiteX8" fmla="*/ 1233377 w 1795106"/>
              <a:gd name="connsiteY8" fmla="*/ 17721 h 905540"/>
              <a:gd name="connsiteX9" fmla="*/ 1350335 w 1795106"/>
              <a:gd name="connsiteY9" fmla="*/ 113414 h 905540"/>
              <a:gd name="connsiteX10" fmla="*/ 1392866 w 1795106"/>
              <a:gd name="connsiteY10" fmla="*/ 209107 h 905540"/>
              <a:gd name="connsiteX11" fmla="*/ 1424763 w 1795106"/>
              <a:gd name="connsiteY11" fmla="*/ 315433 h 905540"/>
              <a:gd name="connsiteX12" fmla="*/ 1539925 w 1795106"/>
              <a:gd name="connsiteY12" fmla="*/ 400493 h 905540"/>
              <a:gd name="connsiteX13" fmla="*/ 1795106 w 1795106"/>
              <a:gd name="connsiteY13" fmla="*/ 454287 h 90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5106" h="905540">
                <a:moveTo>
                  <a:pt x="0" y="889591"/>
                </a:moveTo>
                <a:cubicBezTo>
                  <a:pt x="175437" y="897565"/>
                  <a:pt x="350875" y="905540"/>
                  <a:pt x="467833" y="889591"/>
                </a:cubicBezTo>
                <a:cubicBezTo>
                  <a:pt x="584791" y="873642"/>
                  <a:pt x="646814" y="843517"/>
                  <a:pt x="701749" y="793898"/>
                </a:cubicBezTo>
                <a:cubicBezTo>
                  <a:pt x="756684" y="744279"/>
                  <a:pt x="765544" y="678712"/>
                  <a:pt x="797442" y="591879"/>
                </a:cubicBezTo>
                <a:cubicBezTo>
                  <a:pt x="829340" y="505047"/>
                  <a:pt x="870098" y="349103"/>
                  <a:pt x="893135" y="272903"/>
                </a:cubicBezTo>
                <a:cubicBezTo>
                  <a:pt x="916172" y="196703"/>
                  <a:pt x="912629" y="173665"/>
                  <a:pt x="935666" y="134679"/>
                </a:cubicBezTo>
                <a:cubicBezTo>
                  <a:pt x="958703" y="95693"/>
                  <a:pt x="1003006" y="60251"/>
                  <a:pt x="1031359" y="38986"/>
                </a:cubicBezTo>
                <a:cubicBezTo>
                  <a:pt x="1059712" y="17721"/>
                  <a:pt x="1072116" y="10633"/>
                  <a:pt x="1105786" y="7089"/>
                </a:cubicBezTo>
                <a:cubicBezTo>
                  <a:pt x="1139456" y="3545"/>
                  <a:pt x="1192619" y="0"/>
                  <a:pt x="1233377" y="17721"/>
                </a:cubicBezTo>
                <a:cubicBezTo>
                  <a:pt x="1274135" y="35442"/>
                  <a:pt x="1323754" y="81516"/>
                  <a:pt x="1350335" y="113414"/>
                </a:cubicBezTo>
                <a:cubicBezTo>
                  <a:pt x="1376916" y="145312"/>
                  <a:pt x="1380461" y="175437"/>
                  <a:pt x="1392866" y="209107"/>
                </a:cubicBezTo>
                <a:cubicBezTo>
                  <a:pt x="1405271" y="242777"/>
                  <a:pt x="1400253" y="283535"/>
                  <a:pt x="1424763" y="315433"/>
                </a:cubicBezTo>
                <a:cubicBezTo>
                  <a:pt x="1449273" y="347331"/>
                  <a:pt x="1478201" y="377351"/>
                  <a:pt x="1539925" y="400493"/>
                </a:cubicBezTo>
                <a:cubicBezTo>
                  <a:pt x="1601649" y="423635"/>
                  <a:pt x="1657400" y="457968"/>
                  <a:pt x="1795106" y="454287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6786578" y="4000504"/>
            <a:ext cx="157163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 smtClean="0">
                <a:solidFill>
                  <a:srgbClr val="C00000"/>
                </a:solidFill>
              </a:rPr>
              <a:t>καρβοκατιόντα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000100" y="2000240"/>
          <a:ext cx="7159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ChemSketch" r:id="rId3" imgW="716400" imgH="658440" progId="ACD.ChemSketch.20">
                  <p:embed/>
                </p:oleObj>
              </mc:Choice>
              <mc:Fallback>
                <p:oleObj name="ChemSketch" r:id="rId3" imgW="716400" imgH="65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000240"/>
                        <a:ext cx="715963" cy="658813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000100" y="2928934"/>
          <a:ext cx="12652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ChemSketch" r:id="rId5" imgW="1265040" imgH="713160" progId="ACD.ChemSketch.20">
                  <p:embed/>
                </p:oleObj>
              </mc:Choice>
              <mc:Fallback>
                <p:oleObj name="ChemSketch" r:id="rId5" imgW="1265040" imgH="713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928934"/>
                        <a:ext cx="1265237" cy="712787"/>
                      </a:xfrm>
                      <a:prstGeom prst="rect">
                        <a:avLst/>
                      </a:prstGeom>
                      <a:solidFill>
                        <a:srgbClr val="CC99FF">
                          <a:alpha val="3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000100" y="3929066"/>
          <a:ext cx="1265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ChemSketch" r:id="rId7" imgW="1265040" imgH="1066680" progId="ACD.ChemSketch.20">
                  <p:embed/>
                </p:oleObj>
              </mc:Choice>
              <mc:Fallback>
                <p:oleObj name="ChemSketch" r:id="rId7" imgW="1265040" imgH="1066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3929066"/>
                        <a:ext cx="1265237" cy="1066800"/>
                      </a:xfrm>
                      <a:prstGeom prst="rect">
                        <a:avLst/>
                      </a:prstGeom>
                      <a:solidFill>
                        <a:srgbClr val="0000FF">
                          <a:alpha val="31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50 - Ομάδα"/>
          <p:cNvGrpSpPr/>
          <p:nvPr/>
        </p:nvGrpSpPr>
        <p:grpSpPr>
          <a:xfrm>
            <a:off x="4857752" y="2500306"/>
            <a:ext cx="785818" cy="501654"/>
            <a:chOff x="4857752" y="2500306"/>
            <a:chExt cx="785818" cy="501654"/>
          </a:xfrm>
        </p:grpSpPr>
        <p:cxnSp>
          <p:nvCxnSpPr>
            <p:cNvPr id="36" name="35 - Ευθεία γραμμή σύνδεσης"/>
            <p:cNvCxnSpPr/>
            <p:nvPr/>
          </p:nvCxnSpPr>
          <p:spPr>
            <a:xfrm>
              <a:off x="4857752" y="2500306"/>
              <a:ext cx="785818" cy="158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- Ευθεία γραμμή σύνδεσης"/>
            <p:cNvCxnSpPr/>
            <p:nvPr/>
          </p:nvCxnSpPr>
          <p:spPr>
            <a:xfrm>
              <a:off x="4857752" y="2714620"/>
              <a:ext cx="785818" cy="1588"/>
            </a:xfrm>
            <a:prstGeom prst="line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- Ευθεία γραμμή σύνδεσης"/>
            <p:cNvCxnSpPr/>
            <p:nvPr/>
          </p:nvCxnSpPr>
          <p:spPr>
            <a:xfrm>
              <a:off x="4857752" y="3000372"/>
              <a:ext cx="785818" cy="158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Οξείδωση ή αναγωγή;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 αυτή τη χημική ένωση δεν συμβαίνει </a:t>
            </a:r>
            <a:r>
              <a:rPr lang="el-GR" b="1" dirty="0" smtClean="0"/>
              <a:t>ούτε οξείδωση, ούτε αναγωγή.</a:t>
            </a:r>
            <a:endParaRPr lang="el-GR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032927"/>
              </p:ext>
            </p:extLst>
          </p:nvPr>
        </p:nvGraphicFramePr>
        <p:xfrm>
          <a:off x="1043608" y="3645024"/>
          <a:ext cx="6183034" cy="139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hemSketch" r:id="rId4" imgW="2813400" imgH="637200" progId="ACD.ChemSketch.20">
                  <p:embed/>
                </p:oleObj>
              </mc:Choice>
              <mc:Fallback>
                <p:oleObj name="ChemSketch" r:id="rId4" imgW="2813400" imgH="637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3645024"/>
                        <a:ext cx="6183034" cy="1399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3808" y="4083017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+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l-GR" sz="2800" dirty="0" smtClean="0"/>
              <a:t>Ο</a:t>
            </a:r>
            <a:endParaRPr lang="el-GR" sz="2800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95936" y="4365104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8064" y="3586306"/>
            <a:ext cx="6650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Η</a:t>
            </a:r>
            <a:endParaRPr lang="el-GR" sz="2400" b="1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Μονομοριακή πυρηνόφιλη υποκατάσταση (</a:t>
            </a:r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357290" y="5214950"/>
            <a:ext cx="30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Μηχανισμός Αντίδρασης </a:t>
            </a:r>
            <a:r>
              <a:rPr lang="en-US" b="1" dirty="0" smtClean="0"/>
              <a:t>S</a:t>
            </a:r>
            <a:r>
              <a:rPr lang="en-US" b="1" baseline="-25000" dirty="0" smtClean="0"/>
              <a:t>N</a:t>
            </a:r>
            <a:r>
              <a:rPr lang="el-GR" b="1" dirty="0" smtClean="0"/>
              <a:t>1</a:t>
            </a:r>
            <a:r>
              <a:rPr lang="en-US" b="1" dirty="0" smtClean="0"/>
              <a:t> </a:t>
            </a:r>
            <a:endParaRPr lang="el-GR" b="1" dirty="0"/>
          </a:p>
        </p:txBody>
      </p:sp>
      <p:grpSp>
        <p:nvGrpSpPr>
          <p:cNvPr id="4" name="12 - Ομάδα"/>
          <p:cNvGrpSpPr/>
          <p:nvPr/>
        </p:nvGrpSpPr>
        <p:grpSpPr>
          <a:xfrm>
            <a:off x="5857884" y="3857628"/>
            <a:ext cx="3000396" cy="928694"/>
            <a:chOff x="5857884" y="3857628"/>
            <a:chExt cx="3000396" cy="928694"/>
          </a:xfrm>
        </p:grpSpPr>
        <p:sp>
          <p:nvSpPr>
            <p:cNvPr id="9" name="8 - Ορθογώνιο"/>
            <p:cNvSpPr/>
            <p:nvPr/>
          </p:nvSpPr>
          <p:spPr>
            <a:xfrm>
              <a:off x="5857884" y="3857628"/>
              <a:ext cx="1143008" cy="50006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pSp>
          <p:nvGrpSpPr>
            <p:cNvPr id="6" name="11 - Ομάδα"/>
            <p:cNvGrpSpPr/>
            <p:nvPr/>
          </p:nvGrpSpPr>
          <p:grpSpPr>
            <a:xfrm>
              <a:off x="7715272" y="4357694"/>
              <a:ext cx="1143008" cy="428628"/>
              <a:chOff x="7715272" y="4357694"/>
              <a:chExt cx="1143008" cy="428628"/>
            </a:xfrm>
          </p:grpSpPr>
          <p:sp>
            <p:nvSpPr>
              <p:cNvPr id="10" name="9 - Ορθογώνιο"/>
              <p:cNvSpPr/>
              <p:nvPr/>
            </p:nvSpPr>
            <p:spPr>
              <a:xfrm>
                <a:off x="7715272" y="4357694"/>
                <a:ext cx="500066" cy="42862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" name="10 - Ορθογώνιο"/>
              <p:cNvSpPr/>
              <p:nvPr/>
            </p:nvSpPr>
            <p:spPr>
              <a:xfrm>
                <a:off x="8215338" y="4429132"/>
                <a:ext cx="642942" cy="35719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pic>
        <p:nvPicPr>
          <p:cNvPr id="54274" name="Picture 2" descr="SN1_animation.gif (33749 bytes)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928802"/>
            <a:ext cx="4908671" cy="29289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lum bright="-28000" contrast="47000"/>
          </a:blip>
          <a:srcRect l="1254" t="18705" b="1133"/>
          <a:stretch>
            <a:fillRect/>
          </a:stretch>
        </p:blipFill>
        <p:spPr bwMode="auto">
          <a:xfrm>
            <a:off x="5695921" y="2672136"/>
            <a:ext cx="3357554" cy="26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 rot="16200000">
            <a:off x="4603518" y="3546529"/>
            <a:ext cx="199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Ελεύθερη Ενέργεια </a:t>
            </a:r>
            <a:r>
              <a:rPr lang="el-GR" sz="1400" b="1" dirty="0" smtClean="0"/>
              <a:t>(Δ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)</a:t>
            </a:r>
            <a:endParaRPr lang="el-GR" sz="14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5838797" y="5310564"/>
            <a:ext cx="1878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Συνιστώσα αντίδρασης</a:t>
            </a:r>
            <a:endParaRPr lang="el-GR" sz="14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6788931" y="3724635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b="1" dirty="0" smtClean="0">
                <a:latin typeface="Arial Narrow" pitchFamily="34" charset="0"/>
              </a:rPr>
              <a:t>καρβοκατιόν</a:t>
            </a:r>
            <a:endParaRPr lang="el-GR" sz="1100" b="1" dirty="0">
              <a:latin typeface="Arial Narrow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6286512" y="2285992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l-GR" b="1" i="1" dirty="0" smtClean="0">
                <a:solidFill>
                  <a:srgbClr val="C00000"/>
                </a:solidFill>
              </a:rPr>
              <a:t>Κ</a:t>
            </a:r>
            <a:r>
              <a:rPr lang="el-GR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baseline="30000" dirty="0" smtClean="0">
                <a:solidFill>
                  <a:srgbClr val="C00000"/>
                </a:solidFill>
              </a:rPr>
              <a:t>‡</a:t>
            </a:r>
            <a:endParaRPr lang="el-GR" sz="1200" b="1" i="1" baseline="30000" dirty="0">
              <a:solidFill>
                <a:srgbClr val="C0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7429520" y="2428868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M</a:t>
            </a:r>
            <a:r>
              <a:rPr lang="el-GR" b="1" i="1" dirty="0" smtClean="0">
                <a:solidFill>
                  <a:srgbClr val="C00000"/>
                </a:solidFill>
              </a:rPr>
              <a:t>Κ</a:t>
            </a:r>
            <a:r>
              <a:rPr lang="el-GR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baseline="30000" dirty="0" smtClean="0">
                <a:solidFill>
                  <a:srgbClr val="C00000"/>
                </a:solidFill>
              </a:rPr>
              <a:t>‡</a:t>
            </a:r>
            <a:endParaRPr lang="el-GR" sz="1200" b="1" i="1" baseline="30000" dirty="0">
              <a:solidFill>
                <a:srgbClr val="C00000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005903" y="4932577"/>
            <a:ext cx="1325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rod.beavon.org.uk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2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Διμοριακή πυρηνόφιλη υποκατάσταση (</a:t>
            </a:r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357290" y="5214950"/>
            <a:ext cx="300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Μηχανισμός Αντίδρασης </a:t>
            </a:r>
            <a:r>
              <a:rPr lang="en-US" b="1" dirty="0" smtClean="0"/>
              <a:t>S</a:t>
            </a:r>
            <a:r>
              <a:rPr lang="en-US" b="1" baseline="-25000" dirty="0" smtClean="0"/>
              <a:t>N</a:t>
            </a:r>
            <a:r>
              <a:rPr lang="en-US" b="1" dirty="0" smtClean="0"/>
              <a:t>2 </a:t>
            </a:r>
            <a:endParaRPr lang="el-GR" b="1" dirty="0"/>
          </a:p>
        </p:txBody>
      </p:sp>
      <p:pic>
        <p:nvPicPr>
          <p:cNvPr id="53250" name="Picture 2" descr="SN2_animation.gif (18483 bytes)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928802"/>
            <a:ext cx="5003565" cy="299560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lum bright="-16000" contrast="41000"/>
          </a:blip>
          <a:srcRect/>
          <a:stretch>
            <a:fillRect/>
          </a:stretch>
        </p:blipFill>
        <p:spPr bwMode="auto">
          <a:xfrm>
            <a:off x="5643570" y="2071678"/>
            <a:ext cx="35004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12 - Ομάδα"/>
          <p:cNvGrpSpPr/>
          <p:nvPr/>
        </p:nvGrpSpPr>
        <p:grpSpPr>
          <a:xfrm>
            <a:off x="5857884" y="3714752"/>
            <a:ext cx="3000396" cy="928694"/>
            <a:chOff x="5857884" y="3857628"/>
            <a:chExt cx="3000396" cy="928694"/>
          </a:xfrm>
        </p:grpSpPr>
        <p:sp>
          <p:nvSpPr>
            <p:cNvPr id="9" name="8 - Ορθογώνιο"/>
            <p:cNvSpPr/>
            <p:nvPr/>
          </p:nvSpPr>
          <p:spPr>
            <a:xfrm>
              <a:off x="5857884" y="3857628"/>
              <a:ext cx="1143008" cy="50006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pSp>
          <p:nvGrpSpPr>
            <p:cNvPr id="12" name="11 - Ομάδα"/>
            <p:cNvGrpSpPr/>
            <p:nvPr/>
          </p:nvGrpSpPr>
          <p:grpSpPr>
            <a:xfrm>
              <a:off x="7715272" y="4357694"/>
              <a:ext cx="1143008" cy="428628"/>
              <a:chOff x="7715272" y="4357694"/>
              <a:chExt cx="1143008" cy="428628"/>
            </a:xfrm>
          </p:grpSpPr>
          <p:sp>
            <p:nvSpPr>
              <p:cNvPr id="10" name="9 - Ορθογώνιο"/>
              <p:cNvSpPr/>
              <p:nvPr/>
            </p:nvSpPr>
            <p:spPr>
              <a:xfrm>
                <a:off x="7715272" y="4357694"/>
                <a:ext cx="500066" cy="42862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1" name="10 - Ορθογώνιο"/>
              <p:cNvSpPr/>
              <p:nvPr/>
            </p:nvSpPr>
            <p:spPr>
              <a:xfrm>
                <a:off x="8215338" y="4429132"/>
                <a:ext cx="642942" cy="35719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</p:grpSp>
      <p:sp>
        <p:nvSpPr>
          <p:cNvPr id="14" name="13 - TextBox"/>
          <p:cNvSpPr txBox="1"/>
          <p:nvPr/>
        </p:nvSpPr>
        <p:spPr>
          <a:xfrm rot="16200000">
            <a:off x="4603518" y="3546529"/>
            <a:ext cx="199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Ελεύθερη Ενέργεια </a:t>
            </a:r>
            <a:r>
              <a:rPr lang="el-GR" sz="1400" b="1" dirty="0" smtClean="0"/>
              <a:t>(Δ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)</a:t>
            </a:r>
            <a:endParaRPr lang="el-GR" sz="1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5929322" y="4786322"/>
            <a:ext cx="1878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Συνιστώσα αντίδρασης</a:t>
            </a:r>
            <a:endParaRPr lang="el-GR" sz="14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07704" y="4940210"/>
            <a:ext cx="1325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rod.beavon.org.uk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8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σε ένα στάδιο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/>
          </a:bodyPr>
          <a:lstStyle/>
          <a:p>
            <a:r>
              <a:rPr lang="el-GR" dirty="0" smtClean="0"/>
              <a:t>Ταυτόχρονα: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σχηματίζεται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dirty="0" smtClean="0"/>
              <a:t>ένα δεσμός και </a:t>
            </a:r>
            <a:r>
              <a:rPr lang="el-GR" b="1" dirty="0" smtClean="0">
                <a:solidFill>
                  <a:srgbClr val="FFC000"/>
                </a:solidFill>
              </a:rPr>
              <a:t>σπάει</a:t>
            </a:r>
            <a:r>
              <a:rPr lang="el-GR" dirty="0" smtClean="0">
                <a:solidFill>
                  <a:srgbClr val="FFC000"/>
                </a:solidFill>
              </a:rPr>
              <a:t> </a:t>
            </a:r>
            <a:r>
              <a:rPr lang="el-GR" dirty="0" smtClean="0"/>
              <a:t>ένας άλλος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3" y="2564904"/>
            <a:ext cx="8993571" cy="15863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2564904"/>
            <a:ext cx="2880320" cy="15863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4211960" y="2204864"/>
            <a:ext cx="720080" cy="5040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28056" y="1881609"/>
            <a:ext cx="712323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Μεταβατική κατάσταση (</a:t>
            </a:r>
            <a:r>
              <a:rPr lang="el-GR" b="1" dirty="0" smtClean="0">
                <a:solidFill>
                  <a:srgbClr val="FF0000"/>
                </a:solidFill>
              </a:rPr>
              <a:t>ΜΚ*</a:t>
            </a:r>
            <a:r>
              <a:rPr lang="el-GR" dirty="0" smtClean="0"/>
              <a:t>) ή </a:t>
            </a:r>
            <a:r>
              <a:rPr lang="en-US" dirty="0" smtClean="0"/>
              <a:t>Transition State (</a:t>
            </a:r>
            <a:r>
              <a:rPr lang="en-US" b="1" dirty="0" smtClean="0">
                <a:solidFill>
                  <a:srgbClr val="FF0000"/>
                </a:solidFill>
              </a:rPr>
              <a:t>TS</a:t>
            </a:r>
            <a:r>
              <a:rPr lang="en-US" b="1" baseline="30000" dirty="0" smtClean="0">
                <a:solidFill>
                  <a:srgbClr val="FF0000"/>
                </a:solidFill>
              </a:rPr>
              <a:t>Ŧ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" name="Down Arrow 7"/>
          <p:cNvSpPr/>
          <p:nvPr/>
        </p:nvSpPr>
        <p:spPr>
          <a:xfrm rot="11722813">
            <a:off x="3649542" y="3559315"/>
            <a:ext cx="360040" cy="92608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Down Arrow 8"/>
          <p:cNvSpPr/>
          <p:nvPr/>
        </p:nvSpPr>
        <p:spPr>
          <a:xfrm rot="7969668">
            <a:off x="5195606" y="3337916"/>
            <a:ext cx="360040" cy="129169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Ένα στάδιο: </a:t>
            </a:r>
            <a:r>
              <a:rPr lang="el-GR" i="1" dirty="0" smtClean="0"/>
              <a:t>διμοριακός</a:t>
            </a:r>
            <a:r>
              <a:rPr lang="el-GR" dirty="0" smtClean="0"/>
              <a:t> μηχανισμός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862"/>
          <a:stretch/>
        </p:blipFill>
        <p:spPr>
          <a:xfrm>
            <a:off x="1475086" y="2240415"/>
            <a:ext cx="6336704" cy="461542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31840" y="2315470"/>
            <a:ext cx="2232248" cy="11135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645081" y="2379892"/>
            <a:ext cx="23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70C0"/>
                </a:solidFill>
              </a:rPr>
              <a:t>Αντιστροφή της στερεοχημικής δομής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61259">
            <a:off x="6012160" y="3140968"/>
            <a:ext cx="576064" cy="263412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Down Arrow 9"/>
          <p:cNvSpPr/>
          <p:nvPr/>
        </p:nvSpPr>
        <p:spPr>
          <a:xfrm rot="20544361">
            <a:off x="2316867" y="1937726"/>
            <a:ext cx="576064" cy="3204757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Down Arrow 10"/>
          <p:cNvSpPr/>
          <p:nvPr/>
        </p:nvSpPr>
        <p:spPr>
          <a:xfrm>
            <a:off x="3965934" y="2510933"/>
            <a:ext cx="216024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Down Arrow 11"/>
          <p:cNvSpPr/>
          <p:nvPr/>
        </p:nvSpPr>
        <p:spPr>
          <a:xfrm>
            <a:off x="4492593" y="2494395"/>
            <a:ext cx="216024" cy="3600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1014532"/>
            <a:ext cx="8004256" cy="1300938"/>
            <a:chOff x="0" y="1014532"/>
            <a:chExt cx="8004256" cy="13009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1014532"/>
              <a:ext cx="7375606" cy="130093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5536" y="1390012"/>
              <a:ext cx="7360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Ν</a:t>
              </a:r>
              <a:r>
                <a:rPr lang="el-GR" sz="2000" dirty="0" smtClean="0"/>
                <a:t>Ξ</a:t>
              </a:r>
              <a:r>
                <a:rPr lang="en-US" sz="2400" dirty="0" smtClean="0"/>
                <a:t>C</a:t>
              </a:r>
              <a:r>
                <a:rPr lang="en-US" sz="2400" b="1" baseline="30000" dirty="0" smtClean="0"/>
                <a:t>-</a:t>
              </a:r>
              <a:endParaRPr lang="el-GR" sz="2400" b="1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3616" y="1444435"/>
              <a:ext cx="55656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Ν</a:t>
              </a:r>
              <a:r>
                <a:rPr lang="el-GR" sz="1400" dirty="0" smtClean="0"/>
                <a:t>Ξ</a:t>
              </a:r>
              <a:r>
                <a:rPr lang="en-US" sz="1600" dirty="0" smtClean="0"/>
                <a:t>C</a:t>
              </a:r>
              <a:r>
                <a:rPr lang="en-US" sz="1600" b="1" baseline="30000" dirty="0" smtClean="0"/>
                <a:t>-</a:t>
              </a:r>
              <a:endParaRPr lang="el-GR" sz="1600" b="1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41203" y="1451567"/>
              <a:ext cx="51488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600" dirty="0" smtClean="0"/>
                <a:t>Ν</a:t>
              </a:r>
              <a:r>
                <a:rPr lang="el-GR" sz="1400" dirty="0" smtClean="0"/>
                <a:t>Ξ</a:t>
              </a:r>
              <a:r>
                <a:rPr lang="en-US" sz="1600" dirty="0" smtClean="0"/>
                <a:t>C</a:t>
              </a:r>
              <a:endParaRPr lang="el-GR" sz="1600" b="1" baseline="30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012160" y="1124744"/>
              <a:ext cx="1296144" cy="11907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1850935"/>
              <a:ext cx="1342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2">
                      <a:lumMod val="75000"/>
                    </a:schemeClr>
                  </a:solidFill>
                </a:rPr>
                <a:t>πυρηνόφιλο</a:t>
              </a:r>
              <a:endParaRPr lang="el-GR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λέγεται «διμοριακός» μηχανισμός;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5517232"/>
            <a:ext cx="4186808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Διμοριακός μηχανισμός πυρηνόφιλης υποκατάστασης: </a:t>
            </a:r>
            <a:r>
              <a:rPr lang="en-US" sz="2800" b="1" dirty="0" smtClean="0"/>
              <a:t>S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2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68" y="1948118"/>
            <a:ext cx="7143940" cy="14808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56176" y="1948118"/>
            <a:ext cx="1080120" cy="1006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019190"/>
            <a:ext cx="235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70C0"/>
                </a:solidFill>
              </a:rPr>
              <a:t>Αντιστροφή της στερεοχημικής δομής</a:t>
            </a:r>
            <a:endParaRPr lang="el-GR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6632" y="3988220"/>
            <a:ext cx="6129796" cy="609750"/>
            <a:chOff x="1206632" y="3988220"/>
            <a:chExt cx="6129796" cy="609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0448" y="3988220"/>
              <a:ext cx="5385980" cy="6097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06632" y="3988220"/>
              <a:ext cx="3363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800" dirty="0" smtClean="0"/>
                <a:t>Ταχύτητα αντίδρασης</a:t>
              </a:r>
              <a:endParaRPr lang="el-GR" sz="28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6156176" y="3746505"/>
            <a:ext cx="1080120" cy="10066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Oval 10"/>
          <p:cNvSpPr/>
          <p:nvPr/>
        </p:nvSpPr>
        <p:spPr>
          <a:xfrm>
            <a:off x="1808062" y="1686333"/>
            <a:ext cx="1080120" cy="100665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206632" y="3429000"/>
            <a:ext cx="2106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l-GR" dirty="0" smtClean="0"/>
              <a:t>βουτυλοβρωμίδιο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4941168"/>
            <a:ext cx="149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C00000"/>
                </a:solidFill>
              </a:rPr>
              <a:t>1</a:t>
            </a:r>
            <a:r>
              <a:rPr lang="el-GR" sz="2000" baseline="30000" dirty="0" smtClean="0">
                <a:solidFill>
                  <a:srgbClr val="C00000"/>
                </a:solidFill>
              </a:rPr>
              <a:t>ος</a:t>
            </a:r>
            <a:r>
              <a:rPr lang="el-GR" sz="2000" dirty="0" smtClean="0">
                <a:solidFill>
                  <a:srgbClr val="C00000"/>
                </a:solidFill>
              </a:rPr>
              <a:t> παράγων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2761" y="5059800"/>
            <a:ext cx="149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0070C0"/>
                </a:solidFill>
              </a:rPr>
              <a:t>2</a:t>
            </a:r>
            <a:r>
              <a:rPr lang="el-GR" sz="2000" baseline="30000" dirty="0" smtClean="0">
                <a:solidFill>
                  <a:srgbClr val="0070C0"/>
                </a:solidFill>
              </a:rPr>
              <a:t>ος</a:t>
            </a:r>
            <a:r>
              <a:rPr lang="el-GR" sz="2000" dirty="0" smtClean="0">
                <a:solidFill>
                  <a:srgbClr val="0070C0"/>
                </a:solidFill>
              </a:rPr>
              <a:t> παράγων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5522381" y="4575252"/>
            <a:ext cx="403494" cy="36756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6670578" y="4753155"/>
            <a:ext cx="403494" cy="367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Θέση αριθμού διαφάνειας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  <p:bldP spid="10" grpId="0" animBg="1"/>
      <p:bldP spid="11" grpId="0" animBg="1"/>
      <p:bldP spid="13" grpId="0"/>
      <p:bldP spid="14" grpId="0"/>
      <p:bldP spid="15" grpId="0" animBg="1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Ταχύτητα διμοριακής αντίδρασης: </a:t>
            </a:r>
            <a:r>
              <a:rPr lang="en-US" sz="4000" dirty="0" smtClean="0"/>
              <a:t>S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2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3" y="2980675"/>
            <a:ext cx="8231404" cy="203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013" y="3204837"/>
            <a:ext cx="1080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/>
              <a:t>ταχύτητα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1080" y="3269567"/>
            <a:ext cx="1080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b="1" dirty="0" smtClean="0"/>
              <a:t>ταχύτητα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19477" y="4500981"/>
            <a:ext cx="8292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B050"/>
                </a:solidFill>
              </a:rPr>
              <a:t>Κλίση 1</a:t>
            </a:r>
            <a:endParaRPr lang="el-GR" sz="1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3933" y="4367004"/>
            <a:ext cx="8292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chemeClr val="accent2">
                    <a:lumMod val="75000"/>
                  </a:schemeClr>
                </a:solidFill>
              </a:rPr>
              <a:t>Κλίση 2</a:t>
            </a:r>
            <a:endParaRPr lang="el-G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16182" y="1739437"/>
            <a:ext cx="6129796" cy="609750"/>
            <a:chOff x="1206632" y="3988220"/>
            <a:chExt cx="6129796" cy="6097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0448" y="3988220"/>
              <a:ext cx="5385980" cy="6097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06632" y="3988220"/>
              <a:ext cx="3363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latin typeface="+mn-lt"/>
                </a:rPr>
                <a:t>Ταχύτητα αντίδρασης</a:t>
              </a:r>
              <a:endParaRPr lang="el-GR" sz="2800" dirty="0">
                <a:latin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63940" y="4982776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[n-BuBr]</a:t>
            </a:r>
            <a:endParaRPr lang="el-GR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81156" y="4966929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[n-OH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]</a:t>
            </a:r>
            <a:endParaRPr lang="el-GR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76056" y="1556792"/>
            <a:ext cx="1295779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Rounded Rectangle 15"/>
          <p:cNvSpPr/>
          <p:nvPr/>
        </p:nvSpPr>
        <p:spPr>
          <a:xfrm>
            <a:off x="249345" y="2928622"/>
            <a:ext cx="3887892" cy="25813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Rounded Rectangle 16"/>
          <p:cNvSpPr/>
          <p:nvPr/>
        </p:nvSpPr>
        <p:spPr>
          <a:xfrm>
            <a:off x="6347213" y="1547757"/>
            <a:ext cx="905922" cy="936104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Rounded Rectangle 17"/>
          <p:cNvSpPr/>
          <p:nvPr/>
        </p:nvSpPr>
        <p:spPr>
          <a:xfrm>
            <a:off x="4396665" y="2909237"/>
            <a:ext cx="3887892" cy="2581371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Στερεοχημική παρεμπόδιση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-8000" contrast="16000"/>
          </a:blip>
          <a:srcRect t="22230" b="27754"/>
          <a:stretch/>
        </p:blipFill>
        <p:spPr>
          <a:xfrm>
            <a:off x="1162874" y="3933055"/>
            <a:ext cx="6961125" cy="12961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195734" y="3229417"/>
            <a:ext cx="5293203" cy="8640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Στερεοχημική παρεμπόδιση</a:t>
            </a:r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95735" y="5029821"/>
            <a:ext cx="5293202" cy="864095"/>
            <a:chOff x="3131841" y="3860091"/>
            <a:chExt cx="5293202" cy="864095"/>
          </a:xfrm>
        </p:grpSpPr>
        <p:sp>
          <p:nvSpPr>
            <p:cNvPr id="9" name="Right Arrow 8"/>
            <p:cNvSpPr/>
            <p:nvPr/>
          </p:nvSpPr>
          <p:spPr>
            <a:xfrm rot="10800000">
              <a:off x="3131841" y="3860091"/>
              <a:ext cx="5293202" cy="864095"/>
            </a:xfrm>
            <a:prstGeom prst="rightArrow">
              <a:avLst/>
            </a:prstGeom>
            <a:gradFill flip="none" rotWithShape="1">
              <a:gsLst>
                <a:gs pos="0">
                  <a:srgbClr val="E67E9C">
                    <a:tint val="66000"/>
                    <a:satMod val="160000"/>
                  </a:srgbClr>
                </a:gs>
                <a:gs pos="50000">
                  <a:srgbClr val="E67E9C">
                    <a:tint val="44500"/>
                    <a:satMod val="160000"/>
                  </a:srgbClr>
                </a:gs>
                <a:gs pos="100000">
                  <a:srgbClr val="E67E9C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9878" y="4131681"/>
              <a:ext cx="2231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+mn-lt"/>
                </a:rPr>
                <a:t>Ταχύτητα αντίδρασης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5" y="1684082"/>
            <a:ext cx="7375606" cy="1300938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971160" y="3726883"/>
            <a:ext cx="5076055" cy="3032185"/>
            <a:chOff x="4067944" y="3022065"/>
            <a:chExt cx="5076055" cy="30321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69768"/>
            <a:stretch/>
          </p:blipFill>
          <p:spPr>
            <a:xfrm>
              <a:off x="7086966" y="3022065"/>
              <a:ext cx="2057033" cy="303218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067944" y="4437112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16216" y="4437112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Ταχύτητα αντιδράσεων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8000" contrast="16000"/>
          </a:blip>
          <a:srcRect t="22230" b="27754"/>
          <a:stretch/>
        </p:blipFill>
        <p:spPr>
          <a:xfrm>
            <a:off x="118446" y="2230894"/>
            <a:ext cx="8268808" cy="15396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9937" y="4202336"/>
            <a:ext cx="6804248" cy="2481234"/>
            <a:chOff x="2339752" y="3573016"/>
            <a:chExt cx="6804248" cy="24812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752" y="3573016"/>
              <a:ext cx="6804248" cy="24812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067944" y="4437112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16216" y="4437112"/>
              <a:ext cx="7200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85559" y="2156146"/>
            <a:ext cx="2088232" cy="4701854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2253164" y="2128738"/>
            <a:ext cx="2088232" cy="4701854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4495478" y="2156146"/>
            <a:ext cx="2143366" cy="4701854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Right Arrow 10"/>
          <p:cNvSpPr/>
          <p:nvPr/>
        </p:nvSpPr>
        <p:spPr>
          <a:xfrm>
            <a:off x="2411760" y="1196752"/>
            <a:ext cx="5293203" cy="86409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Στερεοχημική παρεμπόδιση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275" y="4235051"/>
            <a:ext cx="137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προσβολή: εύκολη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901543" y="3899433"/>
            <a:ext cx="1471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/>
              <a:t>προσβολή </a:t>
            </a:r>
            <a:r>
              <a:rPr lang="el-GR" dirty="0" smtClean="0"/>
              <a:t>: </a:t>
            </a:r>
          </a:p>
          <a:p>
            <a:pPr algn="r"/>
            <a:r>
              <a:rPr lang="el-GR" dirty="0" smtClean="0"/>
              <a:t>όχι τόσο εύκολη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221950" y="3956115"/>
            <a:ext cx="147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/>
              <a:t>προσβολή </a:t>
            </a:r>
            <a:r>
              <a:rPr lang="el-GR" dirty="0" smtClean="0"/>
              <a:t>: δύσκολη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3166381" y="6172685"/>
            <a:ext cx="24753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b="1" i="1" baseline="-25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b="1" i="1" baseline="-25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b="1" i="1" baseline="-25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&gt;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l-GR" sz="2800" b="1" i="1" baseline="-250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4557" y="4876056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k</a:t>
            </a:r>
            <a:r>
              <a:rPr lang="en-US" sz="2000" b="1" i="1" baseline="-25000" dirty="0"/>
              <a:t>1</a:t>
            </a:r>
            <a:r>
              <a:rPr lang="en-US" sz="2000" b="1" dirty="0"/>
              <a:t> </a:t>
            </a:r>
            <a:endParaRPr lang="el-GR" sz="2000" dirty="0"/>
          </a:p>
        </p:txBody>
      </p:sp>
      <p:sp>
        <p:nvSpPr>
          <p:cNvPr id="17" name="Rectangle 16"/>
          <p:cNvSpPr/>
          <p:nvPr/>
        </p:nvSpPr>
        <p:spPr>
          <a:xfrm>
            <a:off x="3611472" y="478204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k</a:t>
            </a:r>
            <a:r>
              <a:rPr lang="en-US" sz="2000" b="1" i="1" baseline="-25000" dirty="0" smtClean="0"/>
              <a:t>2</a:t>
            </a:r>
            <a:r>
              <a:rPr lang="en-US" sz="2000" b="1" dirty="0" smtClean="0"/>
              <a:t> </a:t>
            </a:r>
            <a:endParaRPr lang="el-GR" sz="2000" dirty="0"/>
          </a:p>
        </p:txBody>
      </p:sp>
      <p:sp>
        <p:nvSpPr>
          <p:cNvPr id="18" name="Rectangle 17"/>
          <p:cNvSpPr/>
          <p:nvPr/>
        </p:nvSpPr>
        <p:spPr>
          <a:xfrm>
            <a:off x="6151819" y="478204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k</a:t>
            </a:r>
            <a:r>
              <a:rPr lang="en-US" sz="2000" b="1" i="1" baseline="-25000" dirty="0" smtClean="0"/>
              <a:t>3</a:t>
            </a:r>
            <a:r>
              <a:rPr lang="en-US" sz="2000" b="1" dirty="0" smtClean="0"/>
              <a:t> </a:t>
            </a:r>
            <a:endParaRPr lang="el-GR" sz="2000" dirty="0"/>
          </a:p>
        </p:txBody>
      </p:sp>
      <p:sp>
        <p:nvSpPr>
          <p:cNvPr id="23" name="Rectangle 22"/>
          <p:cNvSpPr/>
          <p:nvPr/>
        </p:nvSpPr>
        <p:spPr>
          <a:xfrm>
            <a:off x="7470533" y="4202336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k</a:t>
            </a:r>
            <a:r>
              <a:rPr lang="en-US" sz="2000" b="1" i="1" baseline="-25000" dirty="0" smtClean="0"/>
              <a:t>4</a:t>
            </a:r>
            <a:r>
              <a:rPr lang="en-US" sz="2000" b="1" dirty="0" smtClean="0"/>
              <a:t> </a:t>
            </a:r>
            <a:endParaRPr lang="el-GR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6747921" y="2102161"/>
            <a:ext cx="2368238" cy="4701854"/>
          </a:xfrm>
          <a:prstGeom prst="roundRect">
            <a:avLst/>
          </a:pr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TextBox 24"/>
          <p:cNvSpPr txBox="1"/>
          <p:nvPr/>
        </p:nvSpPr>
        <p:spPr>
          <a:xfrm>
            <a:off x="7648893" y="3893932"/>
            <a:ext cx="1479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/>
              <a:t>προσβολή </a:t>
            </a:r>
            <a:r>
              <a:rPr lang="el-GR" dirty="0" smtClean="0"/>
              <a:t>: πολύ </a:t>
            </a:r>
            <a:r>
              <a:rPr lang="en-US" dirty="0" smtClean="0"/>
              <a:t> </a:t>
            </a:r>
            <a:r>
              <a:rPr lang="el-GR" dirty="0" smtClean="0"/>
              <a:t>δύσκολη</a:t>
            </a:r>
            <a:endParaRPr lang="el-GR" dirty="0"/>
          </a:p>
        </p:txBody>
      </p:sp>
      <p:sp>
        <p:nvSpPr>
          <p:cNvPr id="26" name="Θέση αριθμού διαφάνειας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24" grpId="0" animBg="1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επηρεάζει την ταχύτητα μιας διμοριακής αντίδρασης </a:t>
            </a:r>
            <a:r>
              <a:rPr lang="en-US" sz="4000" dirty="0" smtClean="0"/>
              <a:t>S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2</a:t>
            </a:r>
            <a:r>
              <a:rPr lang="el-GR" sz="4000" dirty="0" smtClean="0"/>
              <a:t> ; </a:t>
            </a:r>
            <a:r>
              <a:rPr lang="el-GR" sz="3200" dirty="0">
                <a:solidFill>
                  <a:prstClr val="black"/>
                </a:solidFill>
              </a:rPr>
              <a:t>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</a:t>
            </a:r>
            <a:r>
              <a:rPr lang="el-GR" sz="2400" b="1" dirty="0" smtClean="0"/>
              <a:t>στερεοχημεία</a:t>
            </a:r>
            <a:r>
              <a:rPr lang="el-GR" sz="2400" dirty="0" smtClean="0"/>
              <a:t>:</a:t>
            </a:r>
          </a:p>
          <a:p>
            <a:pPr lvl="1"/>
            <a:r>
              <a:rPr lang="el-GR" sz="2400" dirty="0" smtClean="0"/>
              <a:t>του πυρηνόφιλου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/>
            <a:r>
              <a:rPr lang="el-GR" sz="2400" dirty="0" smtClean="0"/>
              <a:t>της ανθρακικής αλυσίδας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Η αποχωρούσα ομάδα</a:t>
            </a:r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022" y="1700809"/>
            <a:ext cx="336728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Ογκώδες πυρηνόφιλο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και </a:t>
            </a:r>
          </a:p>
          <a:p>
            <a:r>
              <a:rPr lang="el-GR" sz="2400" dirty="0" smtClean="0">
                <a:latin typeface="+mn-lt"/>
              </a:rPr>
              <a:t>Τριτοταγής  (πυκνή) δομή στον κεντρικό άνθρακα </a:t>
            </a:r>
          </a:p>
          <a:p>
            <a:r>
              <a:rPr lang="el-GR" sz="2400" b="1" dirty="0" smtClean="0">
                <a:latin typeface="+mn-lt"/>
              </a:rPr>
              <a:t>μειώνουν την ταχύτητα</a:t>
            </a:r>
          </a:p>
          <a:p>
            <a:r>
              <a:rPr lang="el-GR" sz="2400" b="1" dirty="0" smtClean="0">
                <a:latin typeface="+mn-lt"/>
              </a:rPr>
              <a:t>δηλ. </a:t>
            </a:r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αυξάνουν</a:t>
            </a:r>
            <a:r>
              <a:rPr lang="el-GR" sz="2400" b="1" dirty="0" smtClean="0">
                <a:latin typeface="+mn-lt"/>
              </a:rPr>
              <a:t> την </a:t>
            </a:r>
            <a:r>
              <a:rPr lang="el-GR" sz="2400" b="1" i="1" dirty="0" smtClean="0">
                <a:solidFill>
                  <a:srgbClr val="C00000"/>
                </a:solidFill>
                <a:latin typeface="+mn-lt"/>
              </a:rPr>
              <a:t>Ε</a:t>
            </a:r>
            <a:r>
              <a:rPr lang="el-GR" sz="2400" b="1" i="1" baseline="-25000" dirty="0" smtClean="0">
                <a:solidFill>
                  <a:srgbClr val="C00000"/>
                </a:solidFill>
                <a:latin typeface="+mn-lt"/>
              </a:rPr>
              <a:t>α</a:t>
            </a:r>
            <a:endParaRPr lang="el-GR" sz="2400" b="1" i="1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4554910" y="1981583"/>
            <a:ext cx="1008112" cy="10081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2670" y="-1739372"/>
            <a:ext cx="6120680" cy="1598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1170" y="4384022"/>
            <a:ext cx="336728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Ογκώδης αποχωρούσα ομάδα</a:t>
            </a:r>
          </a:p>
          <a:p>
            <a:r>
              <a:rPr lang="el-GR" sz="2400" b="1" dirty="0" smtClean="0">
                <a:latin typeface="+mn-lt"/>
              </a:rPr>
              <a:t>Αυξάνει την ταχύτητα</a:t>
            </a:r>
          </a:p>
          <a:p>
            <a:r>
              <a:rPr lang="el-GR" sz="2400" b="1" dirty="0" smtClean="0">
                <a:latin typeface="+mn-lt"/>
              </a:rPr>
              <a:t>δηλ. </a:t>
            </a:r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μειώνει </a:t>
            </a:r>
            <a:r>
              <a:rPr lang="el-GR" sz="2400" b="1" dirty="0" smtClean="0">
                <a:latin typeface="+mn-lt"/>
              </a:rPr>
              <a:t>την </a:t>
            </a:r>
            <a:r>
              <a:rPr lang="el-GR" sz="2400" b="1" i="1" dirty="0" smtClean="0">
                <a:solidFill>
                  <a:srgbClr val="C00000"/>
                </a:solidFill>
                <a:latin typeface="+mn-lt"/>
              </a:rPr>
              <a:t>Ε</a:t>
            </a:r>
            <a:r>
              <a:rPr lang="el-GR" sz="2400" b="1" i="1" baseline="-25000" dirty="0" smtClean="0">
                <a:solidFill>
                  <a:srgbClr val="C00000"/>
                </a:solidFill>
                <a:latin typeface="+mn-lt"/>
              </a:rPr>
              <a:t>α</a:t>
            </a:r>
            <a:endParaRPr lang="el-GR" sz="2400" b="1" i="1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523058" y="4664796"/>
            <a:ext cx="1008112" cy="10081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επηρεάζει την ταχύτητα μιας διμοριακής αντίδρασης </a:t>
            </a:r>
            <a:r>
              <a:rPr lang="en-US" sz="4000" dirty="0" smtClean="0"/>
              <a:t>S</a:t>
            </a:r>
            <a:r>
              <a:rPr lang="en-US" sz="4000" baseline="-25000" dirty="0" smtClean="0"/>
              <a:t>N</a:t>
            </a:r>
            <a:r>
              <a:rPr lang="en-US" sz="4000" dirty="0" smtClean="0"/>
              <a:t>2</a:t>
            </a:r>
            <a:r>
              <a:rPr lang="el-GR" sz="4000" dirty="0" smtClean="0"/>
              <a:t> ; </a:t>
            </a:r>
            <a:r>
              <a:rPr lang="el-GR" sz="320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</a:rPr>
              <a:t>Η αποχωρούσα ομάδα</a:t>
            </a:r>
            <a:endParaRPr lang="el-G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594" y="1557013"/>
            <a:ext cx="410740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Ογκώδης </a:t>
            </a:r>
            <a:r>
              <a:rPr lang="el-GR" sz="2400" dirty="0" smtClean="0">
                <a:latin typeface="+mn-lt"/>
              </a:rPr>
              <a:t>αποχωρούσα ομάδα</a:t>
            </a:r>
          </a:p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Σταθερό</a:t>
            </a:r>
            <a:r>
              <a:rPr lang="el-GR" sz="2400" dirty="0" smtClean="0">
                <a:latin typeface="+mn-lt"/>
              </a:rPr>
              <a:t> ανιόν</a:t>
            </a:r>
          </a:p>
          <a:p>
            <a:r>
              <a:rPr lang="el-GR" sz="2400" b="1" dirty="0" smtClean="0">
                <a:latin typeface="+mn-lt"/>
              </a:rPr>
              <a:t>Αυξάνει την ταχύτητα</a:t>
            </a:r>
          </a:p>
          <a:p>
            <a:r>
              <a:rPr lang="el-GR" sz="2400" b="1" dirty="0" smtClean="0">
                <a:latin typeface="+mn-lt"/>
              </a:rPr>
              <a:t>δηλ. </a:t>
            </a:r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μειώνει </a:t>
            </a:r>
            <a:r>
              <a:rPr lang="el-GR" sz="2400" b="1" dirty="0" smtClean="0">
                <a:latin typeface="+mn-lt"/>
              </a:rPr>
              <a:t>την </a:t>
            </a:r>
            <a:r>
              <a:rPr lang="el-GR" sz="2400" b="1" i="1" dirty="0" smtClean="0">
                <a:solidFill>
                  <a:srgbClr val="C00000"/>
                </a:solidFill>
                <a:latin typeface="+mn-lt"/>
              </a:rPr>
              <a:t>Ε</a:t>
            </a:r>
            <a:r>
              <a:rPr lang="el-GR" sz="2400" b="1" i="1" baseline="-25000" dirty="0" smtClean="0">
                <a:solidFill>
                  <a:srgbClr val="C00000"/>
                </a:solidFill>
                <a:latin typeface="+mn-lt"/>
              </a:rPr>
              <a:t>α</a:t>
            </a:r>
            <a:endParaRPr lang="el-GR" sz="2400" b="1" i="1" baseline="-25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427984" y="1613374"/>
            <a:ext cx="608610" cy="10081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490010" y="472514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Αποχωρούσα ομάδα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el-GR" sz="1600" dirty="0" smtClean="0"/>
                        <a:t>Κ</a:t>
                      </a:r>
                      <a:r>
                        <a:rPr lang="en-US" sz="1600" baseline="-25000" dirty="0" smtClean="0"/>
                        <a:t>a</a:t>
                      </a:r>
                      <a:r>
                        <a:rPr lang="en-US" sz="1600" dirty="0" smtClean="0"/>
                        <a:t> </a:t>
                      </a:r>
                      <a:r>
                        <a:rPr lang="el-GR" sz="1600" dirty="0" smtClean="0"/>
                        <a:t>συζυγούς οξέος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ταχύτητα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+3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Εξαιρετικά αργή</a:t>
                      </a:r>
                      <a:endParaRPr lang="el-G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-7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Μέτρια</a:t>
                      </a:r>
                      <a:endParaRPr lang="el-G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Br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-9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Ταχεία</a:t>
                      </a:r>
                      <a:endParaRPr lang="el-GR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-10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/>
                        <a:t>Πολύ ταχεία</a:t>
                      </a:r>
                      <a:endParaRPr lang="el-GR" sz="18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66040" y="3133710"/>
            <a:ext cx="7143940" cy="1480882"/>
            <a:chOff x="966040" y="3133710"/>
            <a:chExt cx="7143940" cy="14808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040" y="3133710"/>
              <a:ext cx="7143940" cy="14808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627784" y="4005064"/>
              <a:ext cx="3545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Χ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328" y="3839478"/>
              <a:ext cx="35458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Χ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483768" y="4005064"/>
            <a:ext cx="720080" cy="461665"/>
          </a:xfrm>
          <a:prstGeom prst="ellipse">
            <a:avLst/>
          </a:prstGeom>
          <a:noFill/>
          <a:ln w="19050">
            <a:solidFill>
              <a:srgbClr val="66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15" name="Group 14"/>
          <p:cNvGrpSpPr/>
          <p:nvPr/>
        </p:nvGrpSpPr>
        <p:grpSpPr>
          <a:xfrm rot="16200000">
            <a:off x="211493" y="5391913"/>
            <a:ext cx="1664232" cy="864095"/>
            <a:chOff x="3131841" y="3860091"/>
            <a:chExt cx="5293202" cy="864095"/>
          </a:xfrm>
        </p:grpSpPr>
        <p:sp>
          <p:nvSpPr>
            <p:cNvPr id="16" name="Right Arrow 15"/>
            <p:cNvSpPr/>
            <p:nvPr/>
          </p:nvSpPr>
          <p:spPr>
            <a:xfrm rot="10800000">
              <a:off x="3131841" y="3860091"/>
              <a:ext cx="5293202" cy="864095"/>
            </a:xfrm>
            <a:prstGeom prst="rightArrow">
              <a:avLst/>
            </a:prstGeom>
            <a:gradFill flip="none" rotWithShape="1">
              <a:gsLst>
                <a:gs pos="0">
                  <a:srgbClr val="E67E9C">
                    <a:tint val="66000"/>
                    <a:satMod val="160000"/>
                  </a:srgbClr>
                </a:gs>
                <a:gs pos="50000">
                  <a:srgbClr val="E67E9C">
                    <a:tint val="44500"/>
                    <a:satMod val="160000"/>
                  </a:srgbClr>
                </a:gs>
                <a:gs pos="100000">
                  <a:srgbClr val="E67E9C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40582" y="4131680"/>
              <a:ext cx="2270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Ταχύτητα</a:t>
              </a:r>
              <a:endParaRPr lang="el-GR" dirty="0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Αυξανόμενη κατάσταση οξείδωσης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Να καταταγούν οι χημικές ενώσεις σε σειρά αυξαν</a:t>
            </a:r>
            <a:r>
              <a:rPr lang="el-GR" sz="2400" dirty="0"/>
              <a:t>ό</a:t>
            </a:r>
            <a:r>
              <a:rPr lang="el-GR" sz="2400" dirty="0" smtClean="0"/>
              <a:t>μενης κατάστασης οξείδωσης.</a:t>
            </a:r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l-GR" sz="2400" dirty="0" smtClean="0"/>
              <a:t>Μετρούμε τον αριθμό δεσμών </a:t>
            </a:r>
            <a:r>
              <a:rPr lang="en-US" sz="2400" dirty="0" smtClean="0"/>
              <a:t>C-O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Από αυτό αφαιρούμε τον αριθμό δεσμών </a:t>
            </a:r>
            <a:r>
              <a:rPr lang="en-US" sz="2400" dirty="0" smtClean="0"/>
              <a:t>C-H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59809"/>
              </p:ext>
            </p:extLst>
          </p:nvPr>
        </p:nvGraphicFramePr>
        <p:xfrm>
          <a:off x="536562" y="3046611"/>
          <a:ext cx="8305572" cy="80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hemSketch" r:id="rId4" imgW="4672440" imgH="451080" progId="ACD.ChemSketch.20">
                  <p:embed/>
                </p:oleObj>
              </mc:Choice>
              <mc:Fallback>
                <p:oleObj name="ChemSketch" r:id="rId4" imgW="4672440" imgH="451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562" y="3046611"/>
                        <a:ext cx="8305572" cy="801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077072"/>
            <a:ext cx="1578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 </a:t>
            </a:r>
            <a:r>
              <a:rPr lang="el-GR" sz="2000" dirty="0" smtClean="0"/>
              <a:t>δεσμοί </a:t>
            </a:r>
            <a:r>
              <a:rPr lang="en-US" sz="2000" dirty="0" smtClean="0"/>
              <a:t>C-H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</a:rPr>
              <a:t>6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4077072"/>
            <a:ext cx="1655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7 </a:t>
            </a:r>
            <a:r>
              <a:rPr lang="el-GR" sz="2000" dirty="0" smtClean="0"/>
              <a:t>δεσμοί </a:t>
            </a:r>
            <a:r>
              <a:rPr lang="en-US" sz="2000" dirty="0" smtClean="0"/>
              <a:t>C-H</a:t>
            </a:r>
          </a:p>
          <a:p>
            <a:pPr algn="ctr"/>
            <a:r>
              <a:rPr lang="en-US" sz="2000" dirty="0" smtClean="0"/>
              <a:t>1 </a:t>
            </a:r>
            <a:r>
              <a:rPr lang="el-GR" sz="2000" dirty="0" smtClean="0"/>
              <a:t>δεσμός </a:t>
            </a:r>
            <a:r>
              <a:rPr lang="en-US" sz="2000" dirty="0" smtClean="0"/>
              <a:t>C-O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</a:rPr>
              <a:t>6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662" y="4066681"/>
            <a:ext cx="1620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6 </a:t>
            </a:r>
            <a:r>
              <a:rPr lang="el-GR" sz="2000" dirty="0" smtClean="0"/>
              <a:t>δεσμοί </a:t>
            </a:r>
            <a:r>
              <a:rPr lang="en-US" sz="2000" dirty="0" smtClean="0"/>
              <a:t>C-H</a:t>
            </a:r>
          </a:p>
          <a:p>
            <a:pPr algn="ctr"/>
            <a:r>
              <a:rPr lang="en-US" sz="2000" dirty="0" smtClean="0"/>
              <a:t>2 </a:t>
            </a:r>
            <a:r>
              <a:rPr lang="el-GR" sz="2000" dirty="0" smtClean="0"/>
              <a:t>δεσμοί </a:t>
            </a:r>
            <a:r>
              <a:rPr lang="en-US" sz="2000" dirty="0" smtClean="0"/>
              <a:t>C-O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-4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8036" y="4066680"/>
            <a:ext cx="1620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8 </a:t>
            </a:r>
            <a:r>
              <a:rPr lang="el-GR" sz="2000" dirty="0" smtClean="0"/>
              <a:t>δεσμοί </a:t>
            </a:r>
            <a:r>
              <a:rPr lang="en-US" sz="2000" dirty="0" smtClean="0"/>
              <a:t>C-H</a:t>
            </a:r>
          </a:p>
          <a:p>
            <a:pPr algn="ctr"/>
            <a:r>
              <a:rPr lang="en-US" sz="2000" dirty="0" smtClean="0"/>
              <a:t>0 </a:t>
            </a:r>
            <a:r>
              <a:rPr lang="el-GR" sz="2000" dirty="0" smtClean="0"/>
              <a:t>δεσμοί </a:t>
            </a:r>
            <a:r>
              <a:rPr lang="en-US" sz="2000" dirty="0" smtClean="0"/>
              <a:t>C-O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-</a:t>
            </a:r>
            <a:r>
              <a:rPr lang="el-GR" sz="2000" b="1" dirty="0">
                <a:solidFill>
                  <a:srgbClr val="0070C0"/>
                </a:solidFill>
              </a:rPr>
              <a:t>8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Σταμάτης Μπογιατζής 2014. Σταμάτης Μπογιατζής. </a:t>
            </a:r>
            <a:r>
              <a:rPr lang="el-GR" sz="2000" dirty="0" smtClean="0"/>
              <a:t>«Οργανική Χημεία της Συντήρησης (Θ). Ενότητα 10</a:t>
            </a:r>
            <a:r>
              <a:rPr lang="en-US" sz="2000" dirty="0" smtClean="0"/>
              <a:t>:</a:t>
            </a:r>
            <a:r>
              <a:rPr lang="el-GR" sz="2000" dirty="0"/>
              <a:t> Οξείδωση και αναγωγή. Αντιδράσεις πυρηνόφιλης υποκατάστασης».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Βάσεις ή πυρηνόφιλα;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Κατά </a:t>
            </a:r>
            <a:r>
              <a:rPr lang="en-US" b="1" dirty="0" smtClean="0"/>
              <a:t>Bronsted-Lowry</a:t>
            </a:r>
            <a:r>
              <a:rPr lang="el-GR" b="1" dirty="0" smtClean="0"/>
              <a:t>: </a:t>
            </a:r>
            <a:r>
              <a:rPr lang="el-GR" dirty="0" smtClean="0"/>
              <a:t>Οι βάσεις μπορούν να δεχτούν ένα πρωτόνιο (Η</a:t>
            </a:r>
            <a:r>
              <a:rPr lang="el-GR" baseline="30000" dirty="0" smtClean="0"/>
              <a:t>+</a:t>
            </a:r>
            <a:r>
              <a:rPr lang="el-GR" dirty="0" smtClean="0"/>
              <a:t>) από ένα οξύ.</a:t>
            </a:r>
          </a:p>
          <a:p>
            <a:endParaRPr lang="el-GR" dirty="0" smtClean="0"/>
          </a:p>
          <a:p>
            <a:r>
              <a:rPr lang="el-GR" b="1" dirty="0" smtClean="0"/>
              <a:t>Κατά </a:t>
            </a:r>
            <a:r>
              <a:rPr lang="en-US" b="1" dirty="0" smtClean="0"/>
              <a:t>Lewis</a:t>
            </a:r>
            <a:r>
              <a:rPr lang="el-GR" b="1" dirty="0" smtClean="0"/>
              <a:t>: </a:t>
            </a:r>
            <a:r>
              <a:rPr lang="el-GR" dirty="0" smtClean="0"/>
              <a:t>διαθέτουν μη δεσμικό ζευγάρι ηλεκτρονίων που έλκει που έλκει θετικά φορτισμένα ιόντα, π.χ</a:t>
            </a:r>
            <a:r>
              <a:rPr lang="el-GR" dirty="0"/>
              <a:t>. </a:t>
            </a:r>
            <a:r>
              <a:rPr lang="el-GR" dirty="0" smtClean="0"/>
              <a:t>το Η</a:t>
            </a:r>
            <a:r>
              <a:rPr lang="el-GR" baseline="30000" dirty="0" smtClean="0"/>
              <a:t>+</a:t>
            </a:r>
            <a:r>
              <a:rPr lang="el-GR" dirty="0" smtClean="0"/>
              <a:t> (οξύ).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8125" y="2925229"/>
            <a:ext cx="8667750" cy="290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Αμίνες </a:t>
            </a:r>
            <a:br>
              <a:rPr lang="el-GR" dirty="0" smtClean="0"/>
            </a:br>
            <a:r>
              <a:rPr lang="el-GR" dirty="0" smtClean="0"/>
              <a:t>[πότε οι βάσεις γίνονται ισχυρότερες;]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Μια βάση γίνεται ισχυρότερη όταν</a:t>
            </a:r>
            <a:r>
              <a:rPr lang="el-GR" b="1" dirty="0" smtClean="0"/>
              <a:t> αυξάνεται </a:t>
            </a:r>
            <a:r>
              <a:rPr lang="el-GR" dirty="0" smtClean="0"/>
              <a:t>η πυκνότητα φορτίου στο άτομο με το ζεύγος ηλεκτρονίων, π.χ. </a:t>
            </a:r>
            <a:r>
              <a:rPr lang="el-GR" sz="3300" b="1" dirty="0">
                <a:solidFill>
                  <a:srgbClr val="008000"/>
                </a:solidFill>
              </a:rPr>
              <a:t>:</a:t>
            </a:r>
            <a:r>
              <a:rPr lang="el-GR" sz="3300" b="1" dirty="0" smtClean="0">
                <a:solidFill>
                  <a:srgbClr val="008000"/>
                </a:solidFill>
              </a:rPr>
              <a:t>Ν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l-GR" dirty="0" smtClean="0"/>
              <a:t>Ή σταθεροποιείται το θετικό φορτίο στο συζυγές κατιόν.</a:t>
            </a: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270200"/>
            <a:ext cx="831691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7415477">
            <a:off x="3352800" y="4900563"/>
            <a:ext cx="503237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6" name="Right Arrow 5"/>
          <p:cNvSpPr/>
          <p:nvPr/>
        </p:nvSpPr>
        <p:spPr>
          <a:xfrm rot="17415477">
            <a:off x="5509419" y="4772768"/>
            <a:ext cx="503238" cy="35877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 rot="17415477">
            <a:off x="7742238" y="4910087"/>
            <a:ext cx="504825" cy="35877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8" name="Right Arrow 7"/>
          <p:cNvSpPr/>
          <p:nvPr/>
        </p:nvSpPr>
        <p:spPr>
          <a:xfrm rot="17415477">
            <a:off x="7051675" y="4771975"/>
            <a:ext cx="503238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9" name="Right Arrow 8"/>
          <p:cNvSpPr/>
          <p:nvPr/>
        </p:nvSpPr>
        <p:spPr>
          <a:xfrm rot="7224358">
            <a:off x="6045994" y="3725018"/>
            <a:ext cx="504825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0" name="Right Arrow 9"/>
          <p:cNvSpPr/>
          <p:nvPr/>
        </p:nvSpPr>
        <p:spPr>
          <a:xfrm rot="7224358">
            <a:off x="8383588" y="3771849"/>
            <a:ext cx="503238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1" name="Right Arrow 10"/>
          <p:cNvSpPr/>
          <p:nvPr/>
        </p:nvSpPr>
        <p:spPr>
          <a:xfrm>
            <a:off x="642938" y="5645100"/>
            <a:ext cx="7993062" cy="1384300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i="1" dirty="0">
                <a:solidFill>
                  <a:schemeClr val="tx1"/>
                </a:solidFill>
              </a:rPr>
              <a:t>Αέρια φάση</a:t>
            </a:r>
            <a:r>
              <a:rPr lang="el-GR" sz="2000" dirty="0">
                <a:solidFill>
                  <a:schemeClr val="tx1"/>
                </a:solidFill>
              </a:rPr>
              <a:t>: </a:t>
            </a:r>
            <a:r>
              <a:rPr lang="el-GR" sz="2400" b="1" dirty="0">
                <a:solidFill>
                  <a:schemeClr val="tx1"/>
                </a:solidFill>
              </a:rPr>
              <a:t>Αυξάνεται</a:t>
            </a:r>
            <a:r>
              <a:rPr lang="el-GR" sz="2400" dirty="0">
                <a:solidFill>
                  <a:schemeClr val="tx1"/>
                </a:solidFill>
              </a:rPr>
              <a:t> η ισχύς των βάσεων</a:t>
            </a:r>
          </a:p>
        </p:txBody>
      </p:sp>
      <p:sp>
        <p:nvSpPr>
          <p:cNvPr id="30733" name="Rectangle 11"/>
          <p:cNvSpPr>
            <a:spLocks noChangeArrowheads="1"/>
          </p:cNvSpPr>
          <p:nvPr/>
        </p:nvSpPr>
        <p:spPr bwMode="auto">
          <a:xfrm>
            <a:off x="3348038" y="2868562"/>
            <a:ext cx="2265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sz="2400" b="1" dirty="0"/>
              <a:t>ιόντα αμμωνίου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Θέμα του Office">
  <a:themeElements>
    <a:clrScheme name="Προσαρμοσμένο 2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78</TotalTime>
  <Words>2415</Words>
  <Application>Microsoft Office PowerPoint</Application>
  <PresentationFormat>Προβολή στην οθόνη (4:3)</PresentationFormat>
  <Paragraphs>608</Paragraphs>
  <Slides>76</Slides>
  <Notes>14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80" baseType="lpstr">
      <vt:lpstr>Θέμα του Office</vt:lpstr>
      <vt:lpstr>template</vt:lpstr>
      <vt:lpstr>OC_template_updated</vt:lpstr>
      <vt:lpstr>ChemSketch</vt:lpstr>
      <vt:lpstr>Οργανική Χημεία της Συντήρησης (Θ)</vt:lpstr>
      <vt:lpstr>Οξείδωση στην οργανική χημεία 1/2</vt:lpstr>
      <vt:lpstr>Οξείδωση στην οργανική χημεία 2/2 </vt:lpstr>
      <vt:lpstr>Αναγωγή στην οργανική χημεία 1/2 </vt:lpstr>
      <vt:lpstr>Αναγωγή στην οργανική χημεία 2/2 </vt:lpstr>
      <vt:lpstr>Οξείδωση ή αναγωγή;</vt:lpstr>
      <vt:lpstr>Αυξανόμενη κατάσταση οξείδωσης</vt:lpstr>
      <vt:lpstr>Βάσεις ή πυρηνόφιλα;</vt:lpstr>
      <vt:lpstr>Αμίνες  [πότε οι βάσεις γίνονται ισχυρότερες;]</vt:lpstr>
      <vt:lpstr>Βάσεις κατά Lewis 1/4</vt:lpstr>
      <vt:lpstr>Βάσεις κατά Lewis 2/4</vt:lpstr>
      <vt:lpstr>Βάσεις κατά Lewis 3/4</vt:lpstr>
      <vt:lpstr>Βάσεις κατά Lewis 4/4</vt:lpstr>
      <vt:lpstr>Πυρηνόφιλα αντιδραστήρια</vt:lpstr>
      <vt:lpstr>Οξέα κατά Lewis</vt:lpstr>
      <vt:lpstr>Καρβοκατιόντα: ηλεκτρονιόφιλα</vt:lpstr>
      <vt:lpstr>Ηλεκτρονιόφιλα αντιδραστήρια</vt:lpstr>
      <vt:lpstr>Ηλεκτρονιόφιλα και πυρηνόφιλα</vt:lpstr>
      <vt:lpstr>Παράγοντες που ευνοούν τα πυρηνόφιλα</vt:lpstr>
      <vt:lpstr>Παράγοντες που ευνοούν τα ηλεκτρονιόφιλα</vt:lpstr>
      <vt:lpstr>Πως δρουν τα πυρηνόφιλα</vt:lpstr>
      <vt:lpstr>Πυρηνόφιλη προσθήκη</vt:lpstr>
      <vt:lpstr>Το ιόν υδριδίου (Η-):  πυρηνόφιλο ή βάση;</vt:lpstr>
      <vt:lpstr>Αναγωγή καρβονυλικών ενώσεων με υδρίδιο</vt:lpstr>
      <vt:lpstr>Υδρίδιο του βορίου</vt:lpstr>
      <vt:lpstr>Αναγωγή καρβονυλικών ενώσεων με υδρίδιο βορίου</vt:lpstr>
      <vt:lpstr>Αναγωγή μέσω πυρηνόφιλης προσθήκης</vt:lpstr>
      <vt:lpstr>Άλλα υδρίδια – δότες Η-</vt:lpstr>
      <vt:lpstr>Ισχυρότερο πυρηνόφιλο 1/2</vt:lpstr>
      <vt:lpstr>Ισχυρότερο πυρηνόφιλο 2/2</vt:lpstr>
      <vt:lpstr>Πυρηνόφιλη προσβολή 1/2</vt:lpstr>
      <vt:lpstr>Πυρηνόφιλη προσβολή 2/2</vt:lpstr>
      <vt:lpstr>Γιατί γίνονται οι χημικές αντιδράσεις;</vt:lpstr>
      <vt:lpstr>Ροή ηλεκτρονίων</vt:lpstr>
      <vt:lpstr>(CH3)3N:  Πυρηνόφιλο αντιδραστήριο</vt:lpstr>
      <vt:lpstr>Στοιχείο βόριο: απόκλιση από την κανόνα της οκτάδας</vt:lpstr>
      <vt:lpstr>BF3: ηλεκτρονιόφιλο αντιδραστήριο</vt:lpstr>
      <vt:lpstr>Αντίδραση μεταξύ ηλεκτρονιόφιλου και πυρηνόφιλου</vt:lpstr>
      <vt:lpstr>Αντίδραση ηλεκτρονιόφιλου με πυρηνόφιλο αντιδραστήριο</vt:lpstr>
      <vt:lpstr>Πυρηνόφιλα αντιδραστήρια 1/2</vt:lpstr>
      <vt:lpstr>Πυρηνόφιλα αντιδραστήρια 2/2</vt:lpstr>
      <vt:lpstr>Παράγοντες που ευνοούν την αντίδραση Ε:  +  Nu</vt:lpstr>
      <vt:lpstr>Η ενέργεια στις χημικές αντιδράσεις</vt:lpstr>
      <vt:lpstr>Η ενέργεια των χημικών αντιδράσεων 1/2</vt:lpstr>
      <vt:lpstr>Η ενέργεια των χημικών αντιδράσεων 2/2</vt:lpstr>
      <vt:lpstr>Η ενέργεια των δεσμών στις χημικές αντιδράσεις</vt:lpstr>
      <vt:lpstr>Παρουσίαση του PowerPoint</vt:lpstr>
      <vt:lpstr>Ενέργεια αντιδράσεων</vt:lpstr>
      <vt:lpstr>Ταχύτητα αντίδρασης 1/2</vt:lpstr>
      <vt:lpstr>Ταχύτητα αντίδρασης 2/2</vt:lpstr>
      <vt:lpstr>Πυρηνόφιλη υποκατάσταση</vt:lpstr>
      <vt:lpstr>Μηχανισμός αντιδράσεων υποκατάστασης</vt:lpstr>
      <vt:lpstr>Αντίδραση σε ένα στάδιο 1/2</vt:lpstr>
      <vt:lpstr>Αντίδραση σε ένα στάδιο 2/2</vt:lpstr>
      <vt:lpstr>Ένα στάδιο: διμοριακός μηχανισμός</vt:lpstr>
      <vt:lpstr>Το ξεκίνημα μιας αντίδρασης:  θραύση δεσμού 1/3</vt:lpstr>
      <vt:lpstr>Το ξεκίνημα μιας αντίδρασης:  θραύση δεσμού 2/3</vt:lpstr>
      <vt:lpstr>Το ξεκίνημα μιας αντίδρασης:  θραύση δεσμού 3/3</vt:lpstr>
      <vt:lpstr>Ευκολία θραύσης του δεσμού C-Cl Σύγκριση των Ea</vt:lpstr>
      <vt:lpstr>Μονομοριακή πυρηνόφιλη υποκατάσταση (SN1)</vt:lpstr>
      <vt:lpstr>Διμοριακή πυρηνόφιλη υποκατάσταση (SN2)</vt:lpstr>
      <vt:lpstr>Αντίδραση σε ένα στάδιο</vt:lpstr>
      <vt:lpstr>Ένα στάδιο: διμοριακός μηχανισμός</vt:lpstr>
      <vt:lpstr>Γιατί λέγεται «διμοριακός» μηχανισμός;</vt:lpstr>
      <vt:lpstr>Ταχύτητα διμοριακής αντίδρασης: SN2</vt:lpstr>
      <vt:lpstr>Στερεοχημική παρεμπόδιση</vt:lpstr>
      <vt:lpstr>Ταχύτητα αντιδράσεων</vt:lpstr>
      <vt:lpstr>Τι επηρεάζει την ταχύτητα μιας διμοριακής αντίδρασης SN2 ; 1/2</vt:lpstr>
      <vt:lpstr>Τι επηρεάζει την ταχύτητα μιας διμοριακής αντίδρασης SN2 ;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 της Συντήρησης (Θ)</dc:title>
  <dc:creator>opencourses@teiath.gr</dc:creator>
  <cp:lastModifiedBy>natasakar new</cp:lastModifiedBy>
  <cp:revision>11</cp:revision>
  <dcterms:created xsi:type="dcterms:W3CDTF">2015-07-08T07:48:54Z</dcterms:created>
  <dcterms:modified xsi:type="dcterms:W3CDTF">2015-08-06T09:30:30Z</dcterms:modified>
</cp:coreProperties>
</file>