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8" r:id="rId2"/>
  </p:sldMasterIdLst>
  <p:notesMasterIdLst>
    <p:notesMasterId r:id="rId22"/>
  </p:notesMasterIdLst>
  <p:handoutMasterIdLst>
    <p:handoutMasterId r:id="rId23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4" r:id="rId10"/>
    <p:sldId id="277" r:id="rId11"/>
    <p:sldId id="273" r:id="rId12"/>
    <p:sldId id="275" r:id="rId13"/>
    <p:sldId id="276" r:id="rId14"/>
    <p:sldId id="257" r:id="rId15"/>
    <p:sldId id="262" r:id="rId16"/>
    <p:sldId id="264" r:id="rId17"/>
    <p:sldId id="278" r:id="rId18"/>
    <p:sldId id="279" r:id="rId19"/>
    <p:sldId id="266" r:id="rId20"/>
    <p:sldId id="261" r:id="rId21"/>
  </p:sldIdLst>
  <p:sldSz cx="9144000" cy="6858000" type="screen4x3"/>
  <p:notesSz cx="7104063" cy="10234613"/>
  <p:custDataLst>
    <p:tags r:id="rId2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20/2/2015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20/2/2015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662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88032"/>
            <a:ext cx="8229600" cy="90872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1800"/>
              </a:spcBef>
              <a:defRPr sz="2400"/>
            </a:lvl1pPr>
            <a:lvl2pPr marL="742950" indent="-285750">
              <a:lnSpc>
                <a:spcPct val="114000"/>
              </a:lnSpc>
              <a:spcBef>
                <a:spcPts val="18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4000"/>
              </a:lnSpc>
              <a:spcBef>
                <a:spcPts val="1800"/>
              </a:spcBef>
              <a:defRPr sz="2400"/>
            </a:lvl3pPr>
            <a:lvl4pPr>
              <a:lnSpc>
                <a:spcPct val="114000"/>
              </a:lnSpc>
              <a:spcBef>
                <a:spcPts val="1800"/>
              </a:spcBef>
              <a:defRPr sz="2400"/>
            </a:lvl4pPr>
            <a:lvl5pPr>
              <a:lnSpc>
                <a:spcPct val="114000"/>
              </a:lnSpc>
              <a:spcBef>
                <a:spcPts val="18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-26988"/>
            <a:ext cx="9144000" cy="288926"/>
          </a:xfrm>
          <a:prstGeom prst="rect">
            <a:avLst/>
          </a:prstGeom>
          <a:solidFill>
            <a:srgbClr val="BBE0E3"/>
          </a:solidFill>
          <a:ln w="9525">
            <a:solidFill>
              <a:srgbClr val="BBE0E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0" y="6742113"/>
            <a:ext cx="9144000" cy="115887"/>
          </a:xfrm>
          <a:prstGeom prst="rect">
            <a:avLst/>
          </a:prstGeom>
          <a:solidFill>
            <a:srgbClr val="BBE0E3"/>
          </a:solidFill>
          <a:ln w="9525">
            <a:solidFill>
              <a:srgbClr val="BBE0E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1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6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www.youtube.com/channel/UCbwnaGalsNU00_bYQfsHWXQ" TargetMode="External"/><Relationship Id="rId5" Type="http://schemas.openxmlformats.org/officeDocument/2006/relationships/hyperlink" Target="https://www.youtube.com/watch?v=caMpeDjxAjc" TargetMode="Externa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Κινησιοθεραπεία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23224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9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Διάταση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200" dirty="0"/>
              <a:t>Δρ. Ευθυμία Ζέρβα, MSc, PhD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200" dirty="0"/>
              <a:t>Καθηγήτρια Εφαρμογών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200" dirty="0"/>
              <a:t>Τμήμα Φυσικοθεραπείας – ΤΕΙ Αθήνας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Αντενδείξεις </a:t>
            </a:r>
            <a:r>
              <a:rPr lang="el-GR" dirty="0"/>
              <a:t>ε</a:t>
            </a:r>
            <a:r>
              <a:rPr lang="el-GR" dirty="0" smtClean="0"/>
              <a:t>φαρμογής διάτασης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Οίδημα.</a:t>
            </a:r>
          </a:p>
          <a:p>
            <a:r>
              <a:rPr lang="el-GR" dirty="0" smtClean="0"/>
              <a:t>Οξύς πόνος.</a:t>
            </a:r>
          </a:p>
          <a:p>
            <a:r>
              <a:rPr lang="el-GR" dirty="0" smtClean="0"/>
              <a:t>Φλεγμονή.</a:t>
            </a:r>
            <a:endParaRPr lang="el-GR" dirty="0"/>
          </a:p>
          <a:p>
            <a:r>
              <a:rPr lang="el-GR" dirty="0"/>
              <a:t>Οστικό πρόβλημα (πχ μη πωρωμένο </a:t>
            </a:r>
            <a:r>
              <a:rPr lang="el-GR" dirty="0" smtClean="0"/>
              <a:t>κάταγμα).</a:t>
            </a:r>
          </a:p>
          <a:p>
            <a:r>
              <a:rPr lang="el-GR" dirty="0" smtClean="0"/>
              <a:t>Πρόσφατη </a:t>
            </a:r>
            <a:r>
              <a:rPr lang="el-GR" dirty="0"/>
              <a:t>κάκωση ή </a:t>
            </a:r>
            <a:r>
              <a:rPr lang="el-GR" dirty="0" smtClean="0"/>
              <a:t>τραυματισμός.</a:t>
            </a:r>
          </a:p>
          <a:p>
            <a:r>
              <a:rPr lang="el-GR" dirty="0" smtClean="0"/>
              <a:t>Οστεοπορωτικά οστά.</a:t>
            </a:r>
          </a:p>
          <a:p>
            <a:r>
              <a:rPr lang="el-GR" dirty="0" smtClean="0"/>
              <a:t>Χειρουργεία.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486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88032"/>
            <a:ext cx="8229600" cy="1052736"/>
          </a:xfrm>
        </p:spPr>
        <p:txBody>
          <a:bodyPr>
            <a:noAutofit/>
          </a:bodyPr>
          <a:lstStyle/>
          <a:p>
            <a:r>
              <a:rPr lang="el-GR" dirty="0" smtClean="0"/>
              <a:t>Βασικοί κανόνες για σωστή εφαρμογή ασκήσεων διάτασης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68552"/>
          </a:xfrm>
        </p:spPr>
        <p:txBody>
          <a:bodyPr/>
          <a:lstStyle/>
          <a:p>
            <a:r>
              <a:rPr lang="el-GR" dirty="0"/>
              <a:t>Η διάταση πρέπει να προσαρμόζεται στο δείκτη ελαστικότητας κάθε ατόμου και δεν πρέπει να ξεπερνά την φυσιολογική επιμήκυνση.</a:t>
            </a:r>
          </a:p>
          <a:p>
            <a:r>
              <a:rPr lang="el-GR" dirty="0"/>
              <a:t>Στους πολυαρθρικούς μυς εφαρμόζεται διάταση σε κάθε τμήμα χωριστά και κατόπιν συνολικά.</a:t>
            </a:r>
          </a:p>
          <a:p>
            <a:r>
              <a:rPr lang="el-GR" dirty="0"/>
              <a:t>Είναι απαραίτητο να υπάρχει σταθεροποίηση του κεντρικού τμήματος.</a:t>
            </a:r>
          </a:p>
          <a:p>
            <a:r>
              <a:rPr lang="el-GR" dirty="0"/>
              <a:t>Η διάταση εκτελείται στην ίδια ευθεία με την βράχυνση και σε διαφορετική κατεύθυνση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7723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88032"/>
            <a:ext cx="8229600" cy="1052736"/>
          </a:xfrm>
        </p:spPr>
        <p:txBody>
          <a:bodyPr>
            <a:noAutofit/>
          </a:bodyPr>
          <a:lstStyle/>
          <a:p>
            <a:r>
              <a:rPr lang="el-GR" dirty="0" smtClean="0"/>
              <a:t>Βασικοί κανόνες για σωστή εφαρμογή ασκήσεων διάτασης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68552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Πριν </a:t>
            </a:r>
            <a:r>
              <a:rPr lang="el-GR" dirty="0"/>
              <a:t>την εφαρμογή της διάτασης κρίνεται αναγκαία η ενημέρωση του ασθενή.</a:t>
            </a:r>
          </a:p>
          <a:p>
            <a:r>
              <a:rPr lang="el-GR" dirty="0" smtClean="0"/>
              <a:t>Ο </a:t>
            </a:r>
            <a:r>
              <a:rPr lang="el-GR" dirty="0"/>
              <a:t>ασθενής πρέπει να έχει άνετη και χαλαρή θέση.</a:t>
            </a:r>
          </a:p>
          <a:p>
            <a:r>
              <a:rPr lang="el-GR" dirty="0" smtClean="0"/>
              <a:t>Η </a:t>
            </a:r>
            <a:r>
              <a:rPr lang="el-GR" dirty="0"/>
              <a:t>δύναμη του φυσικοθεραπευτή πρέπει να προσαρμόζεται στην ένταση του ιστού που πρόκειται να διαταθεί.</a:t>
            </a:r>
          </a:p>
          <a:p>
            <a:r>
              <a:rPr lang="el-GR" dirty="0" smtClean="0"/>
              <a:t>Η </a:t>
            </a:r>
            <a:r>
              <a:rPr lang="el-GR" dirty="0"/>
              <a:t>ελαστικότητα αποκτάται βαθμιαίως και δεν πρέπει να επιδιώκεται η αύξησή της σε πολύ σύντομο χρονικό διάστημα (πρώτες συνεδρίες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ασθενής είναι αναγκαίο να δραστηριοποιείται λειτουργικά στο αποκτώμενο νέο εύρος κίνησης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4361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Ευθυμία </a:t>
            </a:r>
            <a:r>
              <a:rPr lang="el-GR" sz="2000" dirty="0" smtClean="0"/>
              <a:t>Ζέρβα 2014. </a:t>
            </a:r>
            <a:r>
              <a:rPr lang="el-GR" sz="2000" dirty="0"/>
              <a:t>Ευθυμία Ζέρβα. </a:t>
            </a:r>
            <a:r>
              <a:rPr lang="el-GR" sz="2000" dirty="0" smtClean="0"/>
              <a:t>«</a:t>
            </a:r>
            <a:r>
              <a:rPr lang="el-GR" sz="2000" dirty="0" smtClean="0"/>
              <a:t>Κινησιοθεραπεία</a:t>
            </a:r>
            <a:r>
              <a:rPr lang="en-US" sz="2000" dirty="0" smtClean="0"/>
              <a:t> </a:t>
            </a:r>
            <a:r>
              <a:rPr lang="el-GR" sz="2000" dirty="0"/>
              <a:t> (Θ). </a:t>
            </a:r>
            <a:r>
              <a:rPr lang="el-GR" sz="2000" dirty="0" smtClean="0"/>
              <a:t>Ενότητα 9</a:t>
            </a:r>
            <a:r>
              <a:rPr lang="en-US" sz="2000" dirty="0" smtClean="0"/>
              <a:t>:</a:t>
            </a:r>
            <a:r>
              <a:rPr lang="el-GR" sz="2000" dirty="0"/>
              <a:t> </a:t>
            </a:r>
            <a:r>
              <a:rPr lang="el-GR" sz="2000" dirty="0" smtClean="0"/>
              <a:t>Διάταση».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106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46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</a:t>
            </a:r>
            <a:r>
              <a:rPr lang="el-GR" sz="2000" dirty="0" smtClean="0"/>
              <a:t>υπάρχει)</a:t>
            </a:r>
            <a:r>
              <a:rPr lang="en-US" sz="2000" dirty="0" smtClean="0"/>
              <a:t> </a:t>
            </a:r>
            <a:r>
              <a:rPr lang="el-GR" sz="2000" dirty="0" smtClean="0"/>
              <a:t>μαζί </a:t>
            </a:r>
            <a:r>
              <a:rPr lang="el-GR" sz="2000" dirty="0"/>
              <a:t>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Διάταση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Διάταση</a:t>
            </a:r>
            <a:r>
              <a:rPr lang="el-GR" dirty="0"/>
              <a:t> είναι η θεραπευτική τεχνική η οποία έχει ως στόχο να αυξήσει το εύρος της κίνησης μέσω της επιμήκυνσης των παθολογικά βραχυμένων δομών των μαλακών ιστών.</a:t>
            </a:r>
          </a:p>
          <a:p>
            <a:r>
              <a:rPr lang="el-GR" dirty="0"/>
              <a:t>Εφαρμόζεται για:</a:t>
            </a:r>
          </a:p>
          <a:p>
            <a:pPr lvl="1" indent="-387350"/>
            <a:r>
              <a:rPr lang="el-GR" dirty="0" smtClean="0"/>
              <a:t>Πρόληψη.</a:t>
            </a:r>
          </a:p>
          <a:p>
            <a:pPr lvl="1" indent="-387350"/>
            <a:r>
              <a:rPr lang="el-GR" dirty="0" smtClean="0"/>
              <a:t>Αποκατάσταση.</a:t>
            </a:r>
          </a:p>
          <a:p>
            <a:pPr lvl="1" indent="-387350"/>
            <a:r>
              <a:rPr lang="el-GR" dirty="0" smtClean="0"/>
              <a:t>Προγράμματα προθέρμανσης.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2664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Παράγοντες που επηρεάζουν τη διάταση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968552"/>
          </a:xfrm>
        </p:spPr>
        <p:txBody>
          <a:bodyPr>
            <a:normAutofit/>
          </a:bodyPr>
          <a:lstStyle/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dirty="0" smtClean="0"/>
              <a:t>Ηλικία.</a:t>
            </a:r>
            <a:endParaRPr lang="el-GR" dirty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dirty="0" smtClean="0"/>
              <a:t>Φύλο.</a:t>
            </a:r>
            <a:endParaRPr lang="el-GR" dirty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dirty="0"/>
              <a:t>Ένταση </a:t>
            </a:r>
            <a:r>
              <a:rPr lang="el-GR" dirty="0" smtClean="0"/>
              <a:t>κίνησης.</a:t>
            </a:r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dirty="0" smtClean="0"/>
              <a:t>Διάρκεια.</a:t>
            </a:r>
            <a:endParaRPr lang="el-GR" dirty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dirty="0"/>
              <a:t>Ιδιαιτερότητα του ατόμου (ασθενής, </a:t>
            </a:r>
            <a:r>
              <a:rPr lang="el-GR" dirty="0" smtClean="0"/>
              <a:t>αθλητής).</a:t>
            </a:r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dirty="0" smtClean="0"/>
              <a:t>Μέγεθος δυσκαμψίας.</a:t>
            </a:r>
            <a:endParaRPr lang="el-GR" dirty="0"/>
          </a:p>
          <a:p>
            <a:pPr marL="355600" indent="0">
              <a:spcBef>
                <a:spcPts val="300"/>
              </a:spcBef>
              <a:buNone/>
            </a:pPr>
            <a:r>
              <a:rPr lang="el-GR" dirty="0"/>
              <a:t>Είναι απαραίτητο να αξιολογηθεί πού οφείλεται η ελάττωση της τροχιάς πχ σε πόνο, οίδημα, κάκωση αρθρικών επιφανειών, μυϊκή αδυναμία, κακή στάση, ακινητοποίηση κλπ.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2441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Βαλλιστική διάταση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Είναι η βίαιη διάταση του μυοτενόντιου συνόλου με γρήγορες και επαναλαμβανόμενες κινήσεις.</a:t>
            </a:r>
          </a:p>
          <a:p>
            <a:r>
              <a:rPr lang="el-GR" dirty="0"/>
              <a:t>Υπάρχει το μειονέκτημα του κινδύνου της κάκωσης στους βίαια διατεινόμενους ιστούς.</a:t>
            </a:r>
          </a:p>
          <a:p>
            <a:r>
              <a:rPr lang="el-GR" dirty="0"/>
              <a:t>Είναι το πρώτο είδος διάτασης που εφαρμόστηκε αλλά θεωρείται ανασφαλής λόγω του μειωμένου ελέγχου στις κινήσεις.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335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880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 smtClean="0"/>
              <a:t>Παρατεταμένη μηχανική παθητική διάταση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24536"/>
          </a:xfrm>
        </p:spPr>
        <p:txBody>
          <a:bodyPr/>
          <a:lstStyle/>
          <a:p>
            <a:r>
              <a:rPr lang="el-GR" dirty="0"/>
              <a:t>Μία εξωτερική δύναμη χαμηλής έντασης </a:t>
            </a:r>
            <a:r>
              <a:rPr lang="el-GR" dirty="0" smtClean="0"/>
              <a:t>εφαρμόζεται </a:t>
            </a:r>
            <a:r>
              <a:rPr lang="el-GR" dirty="0"/>
              <a:t>στους ιστούς που πρέπει να διαταθούν με τη βοήθεια μηχανικού εξοπλισμού.</a:t>
            </a:r>
          </a:p>
          <a:p>
            <a:r>
              <a:rPr lang="el-GR" dirty="0"/>
              <a:t>Υπάρχουν πολλές παραλλαγές με πολύ θετικά αποτελέσματα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645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880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 smtClean="0"/>
              <a:t>Διάταση μέσω νευρομυϊκής διευκόλυνσης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διαδικασία διάτασης βασίζεται στην τεχνική hold-relax (κράτημα - χαλάρωση) κατά την οποία επιδιώκεται ισομετρική σύσπαση στο τέλος της τροχιάς του βραχυμένου μυός και ακολουθεί παθητική επαναδιάταση μέχρι το καινούριο σημείο περιορισμού της κίνησης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254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Στατική διάταση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Είναι τεχνική διάτασης με αργή και σταθερή κίνηση η οποία μειώνει την αντίσταση του μυοτενόντιου συνόλου και δεν προκαλεί έκλυση του αντανακλαστικού της διάτασης.</a:t>
            </a:r>
          </a:p>
          <a:p>
            <a:r>
              <a:rPr lang="el-GR" dirty="0"/>
              <a:t>Ο ελάχιστος χρόνος εφαρμογής είναι 6 sec και θεωρείται ως η πλέον ελεγχόμενη διάταση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374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Αυτοδιάταση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Είναι ο τύπος της διάτασης κατά την οποία οι ασθενείς εκτελούν μόνοι τους την κίνηση και πλεονεκτεί </a:t>
            </a:r>
            <a:r>
              <a:rPr lang="el-GR" dirty="0" smtClean="0"/>
              <a:t>ως προς </a:t>
            </a:r>
            <a:r>
              <a:rPr lang="el-GR" dirty="0"/>
              <a:t>το ότι υπάρχει ενεργητική αναστολή (χαλάρωση) του μυ ο οποίος πρόκειται να διαταθεί.</a:t>
            </a:r>
          </a:p>
          <a:p>
            <a:r>
              <a:rPr lang="el-GR" dirty="0"/>
              <a:t>Πολλές φορές ο ασθενής κατά την αυτοδιάταση μπορεί να χρησιμοποιήσει το βάρος του σώματός του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790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άσκησης διάτασης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3390041" y="5960313"/>
            <a:ext cx="23639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+mn-lt"/>
                <a:hlinkClick r:id="rId5"/>
              </a:rPr>
              <a:t>Stretching </a:t>
            </a:r>
            <a:r>
              <a:rPr lang="en-US" sz="1200" dirty="0" smtClean="0">
                <a:latin typeface="+mn-lt"/>
                <a:hlinkClick r:id="rId5"/>
              </a:rPr>
              <a:t>Exercise</a:t>
            </a:r>
            <a:r>
              <a:rPr lang="el-GR" sz="1200" dirty="0" smtClean="0">
                <a:latin typeface="+mn-lt"/>
                <a:hlinkClick r:id="rId5"/>
              </a:rPr>
              <a:t> </a:t>
            </a:r>
            <a:r>
              <a:rPr lang="el-GR" sz="1200" dirty="0" smtClean="0">
                <a:latin typeface="+mn-lt"/>
              </a:rPr>
              <a:t>από </a:t>
            </a:r>
            <a:r>
              <a:rPr lang="en-US" sz="1200" dirty="0">
                <a:latin typeface="+mn-lt"/>
                <a:hlinkClick r:id="rId6"/>
              </a:rPr>
              <a:t>VCHOASIS</a:t>
            </a:r>
            <a:endParaRPr lang="el-GR" sz="1200" dirty="0">
              <a:latin typeface="+mn-lt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9" name="ShockwaveFlash1" r:id="rId2" imgW="6857143" imgH="3847619"/>
        </mc:Choice>
        <mc:Fallback>
          <p:control name="ShockwaveFlash1" r:id="rId2" imgW="6857143" imgH="384761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69988" y="1597025"/>
                  <a:ext cx="6858000" cy="3848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7202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YT_SHOW_AFTER" val="0"/>
  <p:tag name="ISPRING_YT_WEB_ADDRESS" val="http://www.youtube.com/v/caMpeDjxAjc"/>
</p:tagLst>
</file>

<file path=ppt/theme/theme1.xml><?xml version="1.0" encoding="utf-8"?>
<a:theme xmlns:a="http://schemas.openxmlformats.org/drawingml/2006/main" name="template">
  <a:themeElements>
    <a:clrScheme name="Προσαρμοσμένο 17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plate final">
  <a:themeElements>
    <a:clrScheme name="Προσαρμοσμένο 17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71</TotalTime>
  <Words>1084</Words>
  <Application>Microsoft Office PowerPoint</Application>
  <PresentationFormat>Προβολή στην οθόνη (4:3)</PresentationFormat>
  <Paragraphs>126</Paragraphs>
  <Slides>19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19</vt:i4>
      </vt:variant>
    </vt:vector>
  </HeadingPairs>
  <TitlesOfParts>
    <vt:vector size="21" baseType="lpstr">
      <vt:lpstr>template</vt:lpstr>
      <vt:lpstr>1_template final</vt:lpstr>
      <vt:lpstr>Κινησιοθεραπεία (Θ)</vt:lpstr>
      <vt:lpstr>Διάταση </vt:lpstr>
      <vt:lpstr>Παράγοντες που επηρεάζουν τη διάταση</vt:lpstr>
      <vt:lpstr>Βαλλιστική διάταση</vt:lpstr>
      <vt:lpstr>Παρατεταμένη μηχανική παθητική διάταση</vt:lpstr>
      <vt:lpstr>Διάταση μέσω νευρομυϊκής διευκόλυνσης</vt:lpstr>
      <vt:lpstr>Στατική διάταση</vt:lpstr>
      <vt:lpstr>Αυτοδιάταση </vt:lpstr>
      <vt:lpstr>Παράδειγμα άσκησης διάτασης</vt:lpstr>
      <vt:lpstr>Αντενδείξεις εφαρμογής διάτασης</vt:lpstr>
      <vt:lpstr>Βασικοί κανόνες για σωστή εφαρμογή ασκήσεων διάτασης 1/2</vt:lpstr>
      <vt:lpstr>Βασικοί κανόνες για σωστή εφαρμογή ασκήσεων διάτασης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Κινησιοθεραπεία </dc:title>
  <dc:creator>opencourses@teiath.gr</dc:creator>
  <cp:lastModifiedBy>natasakar new</cp:lastModifiedBy>
  <cp:revision>10</cp:revision>
  <dcterms:created xsi:type="dcterms:W3CDTF">2014-11-04T07:31:54Z</dcterms:created>
  <dcterms:modified xsi:type="dcterms:W3CDTF">2015-02-20T10:30:52Z</dcterms:modified>
</cp:coreProperties>
</file>