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73"/>
  </p:notesMasterIdLst>
  <p:handoutMasterIdLst>
    <p:handoutMasterId r:id="rId74"/>
  </p:handoutMasterIdLst>
  <p:sldIdLst>
    <p:sldId id="271" r:id="rId4"/>
    <p:sldId id="272" r:id="rId5"/>
    <p:sldId id="274" r:id="rId6"/>
    <p:sldId id="275" r:id="rId7"/>
    <p:sldId id="277" r:id="rId8"/>
    <p:sldId id="278" r:id="rId9"/>
    <p:sldId id="279" r:id="rId10"/>
    <p:sldId id="280" r:id="rId11"/>
    <p:sldId id="281" r:id="rId12"/>
    <p:sldId id="282" r:id="rId13"/>
    <p:sldId id="283" r:id="rId14"/>
    <p:sldId id="285" r:id="rId15"/>
    <p:sldId id="286" r:id="rId16"/>
    <p:sldId id="287" r:id="rId17"/>
    <p:sldId id="288" r:id="rId18"/>
    <p:sldId id="289" r:id="rId19"/>
    <p:sldId id="290" r:id="rId20"/>
    <p:sldId id="337" r:id="rId21"/>
    <p:sldId id="291" r:id="rId22"/>
    <p:sldId id="292" r:id="rId23"/>
    <p:sldId id="293" r:id="rId24"/>
    <p:sldId id="294" r:id="rId25"/>
    <p:sldId id="295" r:id="rId26"/>
    <p:sldId id="296" r:id="rId27"/>
    <p:sldId id="297" r:id="rId28"/>
    <p:sldId id="298" r:id="rId29"/>
    <p:sldId id="299" r:id="rId30"/>
    <p:sldId id="300" r:id="rId31"/>
    <p:sldId id="302"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257" r:id="rId66"/>
    <p:sldId id="262" r:id="rId67"/>
    <p:sldId id="264" r:id="rId68"/>
    <p:sldId id="269" r:id="rId69"/>
    <p:sldId id="270" r:id="rId70"/>
    <p:sldId id="266" r:id="rId71"/>
    <p:sldId id="261" r:id="rId72"/>
  </p:sldIdLst>
  <p:sldSz cx="6858000" cy="9144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6686" autoAdjust="0"/>
  </p:normalViewPr>
  <p:slideViewPr>
    <p:cSldViewPr>
      <p:cViewPr varScale="1">
        <p:scale>
          <a:sx n="85" d="100"/>
          <a:sy n="85" d="100"/>
        </p:scale>
        <p:origin x="-3162" y="-7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28/7/2015</a:t>
            </a:fld>
            <a:endParaRPr lang="el-GR" dirty="0"/>
          </a:p>
        </p:txBody>
      </p:sp>
      <p:sp>
        <p:nvSpPr>
          <p:cNvPr id="4" name="3 - Θέση εικόνας διαφάνειας"/>
          <p:cNvSpPr>
            <a:spLocks noGrp="1" noRot="1" noChangeAspect="1"/>
          </p:cNvSpPr>
          <p:nvPr>
            <p:ph type="sldImg" idx="2"/>
          </p:nvPr>
        </p:nvSpPr>
        <p:spPr>
          <a:xfrm>
            <a:off x="2112963" y="768350"/>
            <a:ext cx="2878137"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2112963" y="768350"/>
            <a:ext cx="2878137" cy="3836988"/>
          </a:xfrm>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906">
              <a:defRPr sz="2500">
                <a:solidFill>
                  <a:schemeClr val="tx1"/>
                </a:solidFill>
                <a:latin typeface="Times New Roman" pitchFamily="18" charset="0"/>
              </a:defRPr>
            </a:lvl1pPr>
            <a:lvl2pPr marL="772445" indent="-297094" defTabSz="963906">
              <a:defRPr sz="2500">
                <a:solidFill>
                  <a:schemeClr val="tx1"/>
                </a:solidFill>
                <a:latin typeface="Times New Roman" pitchFamily="18" charset="0"/>
              </a:defRPr>
            </a:lvl2pPr>
            <a:lvl3pPr marL="1188377" indent="-237675" defTabSz="963906">
              <a:defRPr sz="2500">
                <a:solidFill>
                  <a:schemeClr val="tx1"/>
                </a:solidFill>
                <a:latin typeface="Times New Roman" pitchFamily="18" charset="0"/>
              </a:defRPr>
            </a:lvl3pPr>
            <a:lvl4pPr marL="1663728" indent="-237675" defTabSz="963906">
              <a:defRPr sz="2500">
                <a:solidFill>
                  <a:schemeClr val="tx1"/>
                </a:solidFill>
                <a:latin typeface="Times New Roman" pitchFamily="18" charset="0"/>
              </a:defRPr>
            </a:lvl4pPr>
            <a:lvl5pPr marL="2139079" indent="-237675" defTabSz="963906">
              <a:defRPr sz="2500">
                <a:solidFill>
                  <a:schemeClr val="tx1"/>
                </a:solidFill>
                <a:latin typeface="Times New Roman" pitchFamily="18" charset="0"/>
              </a:defRPr>
            </a:lvl5pPr>
            <a:lvl6pPr marL="2614430" indent="-237675" defTabSz="963906" eaLnBrk="0" fontAlgn="base" hangingPunct="0">
              <a:spcBef>
                <a:spcPct val="0"/>
              </a:spcBef>
              <a:spcAft>
                <a:spcPct val="0"/>
              </a:spcAft>
              <a:defRPr sz="2500">
                <a:solidFill>
                  <a:schemeClr val="tx1"/>
                </a:solidFill>
                <a:latin typeface="Times New Roman" pitchFamily="18" charset="0"/>
              </a:defRPr>
            </a:lvl6pPr>
            <a:lvl7pPr marL="3089780" indent="-237675" defTabSz="963906" eaLnBrk="0" fontAlgn="base" hangingPunct="0">
              <a:spcBef>
                <a:spcPct val="0"/>
              </a:spcBef>
              <a:spcAft>
                <a:spcPct val="0"/>
              </a:spcAft>
              <a:defRPr sz="2500">
                <a:solidFill>
                  <a:schemeClr val="tx1"/>
                </a:solidFill>
                <a:latin typeface="Times New Roman" pitchFamily="18" charset="0"/>
              </a:defRPr>
            </a:lvl7pPr>
            <a:lvl8pPr marL="3565131" indent="-237675" defTabSz="963906" eaLnBrk="0" fontAlgn="base" hangingPunct="0">
              <a:spcBef>
                <a:spcPct val="0"/>
              </a:spcBef>
              <a:spcAft>
                <a:spcPct val="0"/>
              </a:spcAft>
              <a:defRPr sz="2500">
                <a:solidFill>
                  <a:schemeClr val="tx1"/>
                </a:solidFill>
                <a:latin typeface="Times New Roman" pitchFamily="18" charset="0"/>
              </a:defRPr>
            </a:lvl8pPr>
            <a:lvl9pPr marL="4040482" indent="-237675" defTabSz="963906" eaLnBrk="0" fontAlgn="base" hangingPunct="0">
              <a:spcBef>
                <a:spcPct val="0"/>
              </a:spcBef>
              <a:spcAft>
                <a:spcPct val="0"/>
              </a:spcAft>
              <a:defRPr sz="2500">
                <a:solidFill>
                  <a:schemeClr val="tx1"/>
                </a:solidFill>
                <a:latin typeface="Times New Roman" pitchFamily="18" charset="0"/>
              </a:defRPr>
            </a:lvl9pPr>
          </a:lstStyle>
          <a:p>
            <a:fld id="{30792CC0-48CF-41A1-A276-1EDAE19BCE35}" type="slidenum">
              <a:rPr lang="el-GR" altLang="el-GR" sz="1200"/>
              <a:pPr/>
              <a:t>57</a:t>
            </a:fld>
            <a:endParaRPr lang="el-GR" altLang="el-GR" sz="1200" dirty="0"/>
          </a:p>
        </p:txBody>
      </p:sp>
      <p:sp>
        <p:nvSpPr>
          <p:cNvPr id="69635" name="Rectangle 2"/>
          <p:cNvSpPr>
            <a:spLocks noGrp="1" noRot="1" noChangeAspect="1" noChangeArrowheads="1" noTextEdit="1"/>
          </p:cNvSpPr>
          <p:nvPr>
            <p:ph type="sldImg"/>
          </p:nvPr>
        </p:nvSpPr>
        <p:spPr>
          <a:xfrm>
            <a:off x="2117725" y="777875"/>
            <a:ext cx="2865438" cy="3821113"/>
          </a:xfrm>
          <a:ln w="12699" cap="flat">
            <a:solidFill>
              <a:schemeClr val="tx1"/>
            </a:solidFill>
          </a:ln>
        </p:spPr>
      </p:sp>
      <p:sp>
        <p:nvSpPr>
          <p:cNvPr id="69636" name="Rectangle 3"/>
          <p:cNvSpPr>
            <a:spLocks noGrp="1" noChangeArrowheads="1"/>
          </p:cNvSpPr>
          <p:nvPr>
            <p:ph type="body" idx="1"/>
          </p:nvPr>
        </p:nvSpPr>
        <p:spPr>
          <a:xfrm>
            <a:off x="946320" y="4861442"/>
            <a:ext cx="5209758" cy="46039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52" tIns="48526" rIns="97052" bIns="48526"/>
          <a:lstStyle/>
          <a:p>
            <a:endParaRPr lang="el-GR" alt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2112963" y="768350"/>
            <a:ext cx="2878137" cy="3836988"/>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8350"/>
            <a:ext cx="2878137" cy="3836988"/>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8350"/>
            <a:ext cx="2878137" cy="3836988"/>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8350"/>
            <a:ext cx="2878137" cy="3836988"/>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8350"/>
            <a:ext cx="2878137" cy="3836988"/>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2112963" y="768350"/>
            <a:ext cx="2878137" cy="3836988"/>
          </a:xfrm>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342900" y="1595669"/>
            <a:ext cx="3028950" cy="67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3486150" y="1595669"/>
            <a:ext cx="3028950" cy="67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342901" y="1595671"/>
            <a:ext cx="3030141" cy="13041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4"/>
            <a:ext cx="3030141" cy="5416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3483770" y="1595671"/>
            <a:ext cx="3031331" cy="13041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4"/>
            <a:ext cx="3031331" cy="5416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0658" y="155509"/>
            <a:ext cx="6172200" cy="12096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143000" indent="-422275">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58856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9616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137948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342900" y="1595669"/>
            <a:ext cx="3028950" cy="67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3486150" y="1595669"/>
            <a:ext cx="3028950" cy="67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18256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342901" y="1595671"/>
            <a:ext cx="3030141" cy="13041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342901" y="2899834"/>
            <a:ext cx="3030141" cy="5416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3483770" y="1595671"/>
            <a:ext cx="3031331" cy="13041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3483770" y="2899834"/>
            <a:ext cx="3031331" cy="5416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56658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350658" y="155509"/>
            <a:ext cx="6172200" cy="12096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83564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137638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09802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98669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410023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 y="812800"/>
            <a:ext cx="5829300" cy="1524000"/>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514350" y="2641600"/>
            <a:ext cx="5829300" cy="5486400"/>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FE5D7FA4-E0D5-4D87-8DE3-F2173578D5EA}" type="slidenum">
              <a:rPr lang="el-GR"/>
              <a:pPr>
                <a:defRPr/>
              </a:pPr>
              <a:t>‹#›</a:t>
            </a:fld>
            <a:endParaRPr lang="el-GR" dirty="0"/>
          </a:p>
        </p:txBody>
      </p:sp>
    </p:spTree>
    <p:extLst>
      <p:ext uri="{BB962C8B-B14F-4D97-AF65-F5344CB8AC3E}">
        <p14:creationId xmlns:p14="http://schemas.microsoft.com/office/powerpoint/2010/main" val="3680501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E43C70B7-C711-4EED-A01C-730424023E50}" type="slidenum">
              <a:rPr lang="el-GR"/>
              <a:pPr>
                <a:defRPr/>
              </a:pPr>
              <a:t>‹#›</a:t>
            </a:fld>
            <a:endParaRPr lang="el-GR" dirty="0"/>
          </a:p>
        </p:txBody>
      </p:sp>
    </p:spTree>
    <p:extLst>
      <p:ext uri="{BB962C8B-B14F-4D97-AF65-F5344CB8AC3E}">
        <p14:creationId xmlns:p14="http://schemas.microsoft.com/office/powerpoint/2010/main" val="81997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342900" y="1595669"/>
            <a:ext cx="3028950" cy="67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3486150" y="1595669"/>
            <a:ext cx="3028950" cy="67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342901" y="1595671"/>
            <a:ext cx="3030141" cy="13041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342901" y="2899834"/>
            <a:ext cx="3030141" cy="5416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3483770" y="1595671"/>
            <a:ext cx="3031331" cy="13041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3483770" y="2899834"/>
            <a:ext cx="3031331" cy="54165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350658" y="155509"/>
            <a:ext cx="6172200" cy="12096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658" y="155509"/>
            <a:ext cx="6172200" cy="1211627"/>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342900" y="1595669"/>
            <a:ext cx="6172200" cy="672074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658" y="155509"/>
            <a:ext cx="6172200" cy="1211627"/>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342900" y="1595669"/>
            <a:ext cx="6172200" cy="67207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658" y="155509"/>
            <a:ext cx="6172200" cy="1211627"/>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342900" y="1595669"/>
            <a:ext cx="6172200" cy="672074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254879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Blausen_0432_GastroIntestinalSystem.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Urinary_system.sv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march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Kidney_PioM.pn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i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nx.org/contents/17e4eea8-a005-45af-b835-f756a014cd48@3/Anatomical_Terminology"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nx.org/contents/17e4eea8-a005-45af-b835-f756a014cd48@3/Anatomical_Terminology"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Digestive_system_diagram_en.sv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commons.wikimedia.org/wiki/User:Fvasconcello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commons.wikimedia.org/wiki/File:Hemorrhagic_pancreatitis_-_Grey_Turner's_sign.jpg"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PhilippN" TargetMode="External"/><Relationship Id="rId4" Type="http://schemas.openxmlformats.org/officeDocument/2006/relationships/hyperlink" Target="http://commons.wikimedia.org/wiki/File:Cullen's_sign.jp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commons.wikimedia.org/wiki/File:Hepaticfailure.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oc_Jam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ommons.wikimedia.org/wiki/File:Surface_projections_of_the_organs_of_the_trunk.png"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quizlet.com/33606164/ecr-heent-gi-abdominal-pain-flash-cards/" TargetMode="External"/><Relationship Id="rId5" Type="http://schemas.openxmlformats.org/officeDocument/2006/relationships/image" Target="../media/image16.png"/><Relationship Id="rId4" Type="http://schemas.openxmlformats.org/officeDocument/2006/relationships/hyperlink" Target="http://commons.wikimedia.org/wiki/User:Mikael_H%C3%A4ggstr%C3%B6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12676" y="1787693"/>
            <a:ext cx="5829300" cy="1960033"/>
          </a:xfrm>
        </p:spPr>
        <p:txBody>
          <a:bodyPr>
            <a:normAutofit/>
          </a:bodyPr>
          <a:lstStyle/>
          <a:p>
            <a:pPr lvl="1" algn="ctr"/>
            <a:r>
              <a:rPr lang="el-GR" sz="4000" b="1" dirty="0" smtClean="0">
                <a:solidFill>
                  <a:schemeClr val="tx1"/>
                </a:solidFill>
                <a:latin typeface="+mn-lt"/>
              </a:rPr>
              <a:t>Διαγνωστική νοσηλευτική σημειολογία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0" y="4128724"/>
            <a:ext cx="6858000" cy="2336800"/>
          </a:xfrm>
        </p:spPr>
        <p:txBody>
          <a:bodyPr>
            <a:normAutofit/>
          </a:bodyPr>
          <a:lstStyle/>
          <a:p>
            <a:pPr>
              <a:spcBef>
                <a:spcPts val="0"/>
              </a:spcBef>
              <a:spcAft>
                <a:spcPts val="1800"/>
              </a:spcAft>
            </a:pPr>
            <a:r>
              <a:rPr lang="el-GR" sz="2600" b="1" dirty="0" smtClean="0"/>
              <a:t>Ενότητα 6</a:t>
            </a:r>
            <a:r>
              <a:rPr lang="el-GR" sz="2600" dirty="0" smtClean="0"/>
              <a:t>:</a:t>
            </a:r>
            <a:r>
              <a:rPr lang="en-US" sz="2600" dirty="0" smtClean="0"/>
              <a:t> </a:t>
            </a:r>
            <a:r>
              <a:rPr lang="el-GR" sz="2600" dirty="0" smtClean="0"/>
              <a:t>Κοιλία – Κήλες – Οξεία κοιλία</a:t>
            </a:r>
          </a:p>
          <a:p>
            <a:pPr>
              <a:spcBef>
                <a:spcPts val="0"/>
              </a:spcBef>
              <a:spcAft>
                <a:spcPts val="1800"/>
              </a:spcAft>
            </a:pPr>
            <a:r>
              <a:rPr lang="el-GR" sz="2200" dirty="0" smtClean="0"/>
              <a:t>Αντωνία </a:t>
            </a:r>
            <a:r>
              <a:rPr lang="el-GR" sz="2200" dirty="0"/>
              <a:t>Καλογιάννη, Καθηγήτρια </a:t>
            </a:r>
            <a:r>
              <a:rPr lang="el-GR" sz="2200" dirty="0" smtClean="0"/>
              <a:t>Εφαρμογών</a:t>
            </a:r>
          </a:p>
          <a:p>
            <a:pPr>
              <a:spcBef>
                <a:spcPts val="0"/>
              </a:spcBef>
            </a:pPr>
            <a:r>
              <a:rPr lang="el-GR" sz="2200" dirty="0" smtClean="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740" y="635563"/>
            <a:ext cx="640648" cy="864096"/>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72" y="635564"/>
            <a:ext cx="512207" cy="9255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31070" y="841908"/>
            <a:ext cx="4995863"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767759875"/>
              </p:ext>
            </p:extLst>
          </p:nvPr>
        </p:nvGraphicFramePr>
        <p:xfrm>
          <a:off x="1319864" y="7477360"/>
          <a:ext cx="4271963" cy="1594867"/>
        </p:xfrm>
        <a:graphic>
          <a:graphicData uri="http://schemas.openxmlformats.org/drawingml/2006/table">
            <a:tbl>
              <a:tblPr firstRow="1" firstCol="1" bandRow="1">
                <a:tableStyleId>{2D5ABB26-0587-4C30-8999-92F81FD0307C}</a:tableStyleId>
              </a:tblPr>
              <a:tblGrid>
                <a:gridCol w="1604129"/>
                <a:gridCol w="2667834"/>
              </a:tblGrid>
              <a:tr h="1594867">
                <a:tc>
                  <a:txBody>
                    <a:bodyPr/>
                    <a:lstStyle/>
                    <a:p>
                      <a:pPr algn="just">
                        <a:lnSpc>
                          <a:spcPct val="115000"/>
                        </a:lnSpc>
                        <a:spcBef>
                          <a:spcPts val="0"/>
                        </a:spcBef>
                        <a:spcAft>
                          <a:spcPts val="0"/>
                        </a:spcAft>
                      </a:pPr>
                      <a:r>
                        <a:rPr lang="el-GR" sz="1300" dirty="0" smtClean="0">
                          <a:effectLst/>
                        </a:rPr>
                        <a:t>Το </a:t>
                      </a:r>
                      <a:r>
                        <a:rPr lang="el-GR" sz="1300" dirty="0">
                          <a:effectLst/>
                        </a:rPr>
                        <a:t>περιεχόμενο του μαθήματος διατίθεται με άδεια </a:t>
                      </a:r>
                      <a:r>
                        <a:rPr lang="en-US" sz="1300" dirty="0">
                          <a:effectLst/>
                        </a:rPr>
                        <a:t>Creative Commons </a:t>
                      </a:r>
                      <a:r>
                        <a:rPr lang="el-GR" sz="1300" dirty="0">
                          <a:effectLst/>
                        </a:rPr>
                        <a:t>εκτός και αν αναφέρεται διαφορετικά</a:t>
                      </a:r>
                      <a:endParaRPr lang="el-GR" sz="1500" dirty="0">
                        <a:effectLst/>
                        <a:latin typeface="Arial"/>
                        <a:ea typeface="Times New Roman"/>
                        <a:cs typeface="Times New Roman"/>
                      </a:endParaRPr>
                    </a:p>
                  </a:txBody>
                  <a:tcPr marL="51435" marR="51435" marT="0" marB="0"/>
                </a:tc>
                <a:tc>
                  <a:txBody>
                    <a:bodyPr/>
                    <a:lstStyle/>
                    <a:p>
                      <a:pPr marL="111125" algn="just">
                        <a:lnSpc>
                          <a:spcPct val="115000"/>
                        </a:lnSpc>
                        <a:spcAft>
                          <a:spcPts val="0"/>
                        </a:spcAft>
                      </a:pPr>
                      <a:r>
                        <a:rPr lang="el-GR" sz="1300" dirty="0" smtClean="0">
                          <a:effectLst/>
                        </a:rPr>
                        <a:t>Το </a:t>
                      </a:r>
                      <a:r>
                        <a:rPr lang="el-GR" sz="13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500" dirty="0">
                        <a:effectLst/>
                        <a:latin typeface="Arial"/>
                        <a:ea typeface="Times New Roman"/>
                        <a:cs typeface="Times New Roman"/>
                      </a:endParaRPr>
                    </a:p>
                  </a:txBody>
                  <a:tcPr marL="51435" marR="51435"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390345" y="6516216"/>
            <a:ext cx="1478756" cy="936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3034400" y="6518027"/>
            <a:ext cx="2511000" cy="93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804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l-GR" altLang="el-GR" dirty="0"/>
              <a:t>Αίτια κοιλιακού πόνου </a:t>
            </a:r>
            <a:r>
              <a:rPr lang="el-GR" altLang="el-GR" b="0" dirty="0" smtClean="0"/>
              <a:t>2/2</a:t>
            </a:r>
            <a:endParaRPr lang="el-GR" dirty="0" smtClean="0"/>
          </a:p>
        </p:txBody>
      </p:sp>
      <p:sp>
        <p:nvSpPr>
          <p:cNvPr id="28675" name="Rectangle 3"/>
          <p:cNvSpPr>
            <a:spLocks noGrp="1" noChangeArrowheads="1"/>
          </p:cNvSpPr>
          <p:nvPr>
            <p:ph idx="1"/>
          </p:nvPr>
        </p:nvSpPr>
        <p:spPr/>
        <p:txBody>
          <a:bodyPr>
            <a:normAutofit/>
          </a:bodyPr>
          <a:lstStyle/>
          <a:p>
            <a:pPr>
              <a:buFontTx/>
              <a:buNone/>
              <a:defRPr/>
            </a:pPr>
            <a:r>
              <a:rPr lang="el-GR" b="1" dirty="0" smtClean="0"/>
              <a:t>Εξωκοιλιακά</a:t>
            </a:r>
          </a:p>
          <a:p>
            <a:pPr>
              <a:defRPr/>
            </a:pPr>
            <a:r>
              <a:rPr lang="el-GR" dirty="0" smtClean="0"/>
              <a:t>Έμφραγμα μυοκαρδίου.</a:t>
            </a:r>
          </a:p>
          <a:p>
            <a:pPr>
              <a:defRPr/>
            </a:pPr>
            <a:r>
              <a:rPr lang="el-GR" dirty="0" smtClean="0"/>
              <a:t>Πνευμονία βάσης.</a:t>
            </a:r>
          </a:p>
          <a:p>
            <a:pPr>
              <a:defRPr/>
            </a:pPr>
            <a:r>
              <a:rPr lang="el-GR" dirty="0" smtClean="0"/>
              <a:t>Κήλη μεσοσπονδύλιου δίσκου.</a:t>
            </a:r>
          </a:p>
          <a:p>
            <a:pPr>
              <a:defRPr/>
            </a:pPr>
            <a:r>
              <a:rPr lang="el-GR" dirty="0" smtClean="0"/>
              <a:t>Μηνιγγίτιδα.</a:t>
            </a:r>
          </a:p>
          <a:p>
            <a:pPr>
              <a:defRPr/>
            </a:pPr>
            <a:r>
              <a:rPr lang="el-GR" dirty="0" smtClean="0"/>
              <a:t>Συστροφή όρχεως.</a:t>
            </a:r>
          </a:p>
          <a:p>
            <a:pPr>
              <a:defRPr/>
            </a:pPr>
            <a:r>
              <a:rPr lang="el-GR" dirty="0" smtClean="0"/>
              <a:t>Μεταβολικά αίτια</a:t>
            </a:r>
          </a:p>
          <a:p>
            <a:pPr lvl="1">
              <a:defRPr/>
            </a:pPr>
            <a:r>
              <a:rPr lang="el-GR" dirty="0" smtClean="0"/>
              <a:t>Ουραιμία,</a:t>
            </a:r>
          </a:p>
          <a:p>
            <a:pPr lvl="1">
              <a:defRPr/>
            </a:pPr>
            <a:r>
              <a:rPr lang="el-GR" dirty="0" smtClean="0"/>
              <a:t>Διαβητική κετοξέωση.</a:t>
            </a:r>
          </a:p>
          <a:p>
            <a:pPr>
              <a:defRPr/>
            </a:pPr>
            <a:r>
              <a:rPr lang="el-GR" dirty="0" smtClean="0"/>
              <a:t>Δρεπανοκυτταρική αναιμία.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611188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lIns="92075" tIns="46038" rIns="92075" bIns="46038">
            <a:normAutofit/>
          </a:bodyPr>
          <a:lstStyle/>
          <a:p>
            <a:r>
              <a:rPr lang="el-GR" altLang="el-GR" b="1" dirty="0" smtClean="0"/>
              <a:t>Οξύς κοιλιακός πόνος</a:t>
            </a:r>
          </a:p>
        </p:txBody>
      </p:sp>
      <p:sp>
        <p:nvSpPr>
          <p:cNvPr id="13315" name="Rectangle 3"/>
          <p:cNvSpPr>
            <a:spLocks noGrp="1" noChangeArrowheads="1"/>
          </p:cNvSpPr>
          <p:nvPr>
            <p:ph idx="1"/>
          </p:nvPr>
        </p:nvSpPr>
        <p:spPr>
          <a:xfrm>
            <a:off x="342900" y="1595669"/>
            <a:ext cx="6172200" cy="7296811"/>
          </a:xfrm>
          <a:noFill/>
        </p:spPr>
        <p:txBody>
          <a:bodyPr lIns="92075" tIns="46038" rIns="92075" bIns="46038">
            <a:normAutofit lnSpcReduction="10000"/>
          </a:bodyPr>
          <a:lstStyle/>
          <a:p>
            <a:pPr>
              <a:buFontTx/>
              <a:buNone/>
            </a:pPr>
            <a:r>
              <a:rPr lang="el-GR" altLang="el-GR" sz="2400" b="1" dirty="0" smtClean="0"/>
              <a:t>Αίτια</a:t>
            </a:r>
          </a:p>
          <a:p>
            <a:pPr>
              <a:lnSpc>
                <a:spcPct val="110000"/>
              </a:lnSpc>
            </a:pPr>
            <a:r>
              <a:rPr lang="el-GR" altLang="el-GR" sz="2400" dirty="0" smtClean="0"/>
              <a:t>Οξεία σκωλικοειδίτις.</a:t>
            </a:r>
          </a:p>
          <a:p>
            <a:pPr>
              <a:lnSpc>
                <a:spcPct val="110000"/>
              </a:lnSpc>
            </a:pPr>
            <a:r>
              <a:rPr lang="el-GR" altLang="el-GR" sz="2400" dirty="0" smtClean="0"/>
              <a:t>Οξεία χολοκυστίτις.</a:t>
            </a:r>
          </a:p>
          <a:p>
            <a:pPr>
              <a:lnSpc>
                <a:spcPct val="110000"/>
              </a:lnSpc>
            </a:pPr>
            <a:r>
              <a:rPr lang="el-GR" altLang="el-GR" sz="2400" dirty="0" smtClean="0"/>
              <a:t>Οξεία περιτονίτις (από διάτρηση κοίλου σπλάγχνου).</a:t>
            </a:r>
          </a:p>
          <a:p>
            <a:pPr>
              <a:lnSpc>
                <a:spcPct val="110000"/>
              </a:lnSpc>
            </a:pPr>
            <a:r>
              <a:rPr lang="el-GR" altLang="el-GR" sz="2400" dirty="0" smtClean="0"/>
              <a:t>Οξεία παγκρεατίτις.</a:t>
            </a:r>
          </a:p>
          <a:p>
            <a:pPr>
              <a:lnSpc>
                <a:spcPct val="110000"/>
              </a:lnSpc>
            </a:pPr>
            <a:r>
              <a:rPr lang="el-GR" altLang="el-GR" sz="2400" dirty="0" smtClean="0"/>
              <a:t>Οξεία σαλπιγγίτις.</a:t>
            </a:r>
          </a:p>
          <a:p>
            <a:pPr>
              <a:lnSpc>
                <a:spcPct val="110000"/>
              </a:lnSpc>
            </a:pPr>
            <a:r>
              <a:rPr lang="el-GR" altLang="el-GR" sz="2400" dirty="0" smtClean="0"/>
              <a:t>Συστροφή ωοθήκης.</a:t>
            </a:r>
          </a:p>
          <a:p>
            <a:pPr>
              <a:lnSpc>
                <a:spcPct val="110000"/>
              </a:lnSpc>
            </a:pPr>
            <a:r>
              <a:rPr lang="el-GR" altLang="el-GR" sz="2400" dirty="0" smtClean="0"/>
              <a:t>Εντερική απόφραξη.</a:t>
            </a:r>
          </a:p>
          <a:p>
            <a:pPr>
              <a:lnSpc>
                <a:spcPct val="110000"/>
              </a:lnSpc>
            </a:pPr>
            <a:r>
              <a:rPr lang="el-GR" altLang="el-GR" sz="2400" dirty="0" smtClean="0"/>
              <a:t>Ενδοκοιλιακή αιμορραγία.</a:t>
            </a:r>
          </a:p>
          <a:p>
            <a:pPr>
              <a:lnSpc>
                <a:spcPct val="110000"/>
              </a:lnSpc>
            </a:pPr>
            <a:r>
              <a:rPr lang="el-GR" altLang="el-GR" sz="2400" dirty="0" smtClean="0"/>
              <a:t>Έμφρακτο μεσεντερίου αρτηρίας.</a:t>
            </a:r>
          </a:p>
          <a:p>
            <a:pPr>
              <a:lnSpc>
                <a:spcPct val="110000"/>
              </a:lnSpc>
            </a:pPr>
            <a:r>
              <a:rPr lang="el-GR" altLang="el-GR" sz="2400" dirty="0" smtClean="0"/>
              <a:t>Κολικός ‘‘ήπατος’’ (χοληφόρων).</a:t>
            </a:r>
          </a:p>
          <a:p>
            <a:pPr>
              <a:lnSpc>
                <a:spcPct val="110000"/>
              </a:lnSpc>
            </a:pPr>
            <a:r>
              <a:rPr lang="el-GR" altLang="el-GR" sz="2400" dirty="0" smtClean="0"/>
              <a:t>Κολικός νεφρού.</a:t>
            </a:r>
          </a:p>
          <a:p>
            <a:pPr>
              <a:lnSpc>
                <a:spcPct val="110000"/>
              </a:lnSpc>
            </a:pPr>
            <a:r>
              <a:rPr lang="el-GR" altLang="el-GR" sz="2400" dirty="0" smtClean="0"/>
              <a:t>Κολικός εντέρου κλπ.</a:t>
            </a:r>
            <a:endParaRPr lang="en-US"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125379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nSpc>
                <a:spcPct val="110000"/>
              </a:lnSpc>
            </a:pPr>
            <a:r>
              <a:rPr lang="el-GR" altLang="el-GR" b="1" dirty="0" smtClean="0"/>
              <a:t>Δυσφαγία – Δυσκαταποσία</a:t>
            </a:r>
          </a:p>
        </p:txBody>
      </p:sp>
      <p:sp>
        <p:nvSpPr>
          <p:cNvPr id="15363" name="Rectangle 3"/>
          <p:cNvSpPr>
            <a:spLocks noGrp="1" noChangeArrowheads="1"/>
          </p:cNvSpPr>
          <p:nvPr>
            <p:ph idx="1"/>
          </p:nvPr>
        </p:nvSpPr>
        <p:spPr>
          <a:xfrm>
            <a:off x="342900" y="1595669"/>
            <a:ext cx="6398468" cy="7152795"/>
          </a:xfrm>
        </p:spPr>
        <p:txBody>
          <a:bodyPr>
            <a:normAutofit/>
          </a:bodyPr>
          <a:lstStyle/>
          <a:p>
            <a:pPr>
              <a:lnSpc>
                <a:spcPct val="140000"/>
              </a:lnSpc>
            </a:pPr>
            <a:r>
              <a:rPr lang="el-GR" altLang="el-GR" sz="2400" b="1" dirty="0" smtClean="0"/>
              <a:t>Δυσκαταποσία:</a:t>
            </a:r>
            <a:r>
              <a:rPr lang="el-GR" altLang="el-GR" sz="2400" dirty="0" smtClean="0"/>
              <a:t> Δυσχέρεια στην κατάποση «μπούκωμα», «κόμπιασμα».</a:t>
            </a:r>
          </a:p>
          <a:p>
            <a:pPr>
              <a:lnSpc>
                <a:spcPct val="140000"/>
              </a:lnSpc>
            </a:pPr>
            <a:r>
              <a:rPr lang="el-GR" altLang="el-GR" sz="2400" b="1" dirty="0" smtClean="0"/>
              <a:t>Δυσφαγία:</a:t>
            </a:r>
            <a:r>
              <a:rPr lang="el-GR" altLang="el-GR" sz="2400" dirty="0" smtClean="0"/>
              <a:t> Δυσκολία στη μάσηση της τροφής.</a:t>
            </a:r>
          </a:p>
          <a:p>
            <a:pPr>
              <a:lnSpc>
                <a:spcPct val="140000"/>
              </a:lnSpc>
            </a:pPr>
            <a:r>
              <a:rPr lang="el-GR" altLang="el-GR" sz="2400" b="1" dirty="0" smtClean="0"/>
              <a:t>Οδυνοφαγία:</a:t>
            </a:r>
            <a:r>
              <a:rPr lang="el-GR" altLang="el-GR" sz="2400" dirty="0" smtClean="0"/>
              <a:t> πόνος ή υποκειμενικό ενόχλημα  κατά μήκος του οισοφάγου, που εμφανίζεται κατά την διάρκεια της κατάποσης.</a:t>
            </a:r>
          </a:p>
          <a:p>
            <a:pPr>
              <a:lnSpc>
                <a:spcPct val="140000"/>
              </a:lnSpc>
            </a:pPr>
            <a:r>
              <a:rPr lang="el-GR" altLang="el-GR" sz="2400" b="1" dirty="0" smtClean="0"/>
              <a:t>Φαγοδυνία:</a:t>
            </a:r>
            <a:r>
              <a:rPr lang="el-GR" altLang="el-GR" sz="2400" dirty="0" smtClean="0"/>
              <a:t> πόνος ή υποκειμενικό ενόχλημα που εμφανίζονται μετά την κατάποση ή λήψη τροφής.</a:t>
            </a:r>
          </a:p>
          <a:p>
            <a:pPr algn="ctr">
              <a:lnSpc>
                <a:spcPct val="140000"/>
              </a:lnSpc>
              <a:buFontTx/>
              <a:buNone/>
            </a:pPr>
            <a:r>
              <a:rPr lang="el-GR" altLang="el-GR" sz="1800" dirty="0" smtClean="0"/>
              <a:t>Θ. Μουντοκαλάκη: Διαφορική διάγνωση Παρισιάνος Αθήνα 1985</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761307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l-GR" altLang="el-GR" b="1" dirty="0" smtClean="0"/>
              <a:t>Μηχανισμός κατάποσης</a:t>
            </a:r>
          </a:p>
        </p:txBody>
      </p:sp>
      <p:sp>
        <p:nvSpPr>
          <p:cNvPr id="16387" name="Rectangle 3"/>
          <p:cNvSpPr>
            <a:spLocks noGrp="1" noChangeArrowheads="1"/>
          </p:cNvSpPr>
          <p:nvPr>
            <p:ph idx="1"/>
          </p:nvPr>
        </p:nvSpPr>
        <p:spPr>
          <a:xfrm>
            <a:off x="342900" y="1595669"/>
            <a:ext cx="6254452" cy="7368819"/>
          </a:xfrm>
        </p:spPr>
        <p:txBody>
          <a:bodyPr>
            <a:noAutofit/>
          </a:bodyPr>
          <a:lstStyle/>
          <a:p>
            <a:pPr>
              <a:spcBef>
                <a:spcPts val="600"/>
              </a:spcBef>
            </a:pPr>
            <a:r>
              <a:rPr lang="el-GR" altLang="el-GR" sz="2200" dirty="0" smtClean="0"/>
              <a:t>Κέντρο κατάποσης στον </a:t>
            </a:r>
            <a:r>
              <a:rPr lang="el-GR" altLang="el-GR" sz="2200" b="1" dirty="0" smtClean="0"/>
              <a:t>προμήκη μυελό.</a:t>
            </a:r>
          </a:p>
          <a:p>
            <a:pPr>
              <a:spcBef>
                <a:spcPts val="600"/>
              </a:spcBef>
            </a:pPr>
            <a:r>
              <a:rPr lang="el-GR" altLang="el-GR" sz="2200" dirty="0" smtClean="0"/>
              <a:t>Αντανακλαστικό κατάποσης στην</a:t>
            </a:r>
            <a:r>
              <a:rPr lang="el-GR" altLang="el-GR" sz="2200" b="1" dirty="0" smtClean="0"/>
              <a:t> αρχική του φάση ελέγχεται από την βούληση.</a:t>
            </a:r>
          </a:p>
          <a:p>
            <a:pPr lvl="1">
              <a:spcBef>
                <a:spcPts val="600"/>
              </a:spcBef>
            </a:pPr>
            <a:r>
              <a:rPr lang="el-GR" altLang="el-GR" sz="2200" dirty="0" smtClean="0"/>
              <a:t>Η συμπίεση του βλωμού από τη γλώσσα στη μαλακή υπερώα πυροδοτεί το αντανακλαστικό της κατάποσης η οποία από τη στιγμή εκείνη και μετά παύει να βρίσκεται υπό τον έλεγχο της βούλησης.</a:t>
            </a:r>
          </a:p>
          <a:p>
            <a:pPr>
              <a:spcBef>
                <a:spcPts val="600"/>
              </a:spcBef>
            </a:pPr>
            <a:r>
              <a:rPr lang="el-GR" altLang="el-GR" sz="2200" b="1" dirty="0" smtClean="0"/>
              <a:t>Πρωτογενής περισταλτισμός</a:t>
            </a:r>
          </a:p>
          <a:p>
            <a:pPr lvl="1">
              <a:spcBef>
                <a:spcPts val="600"/>
              </a:spcBef>
            </a:pPr>
            <a:r>
              <a:rPr lang="el-GR" altLang="el-GR" sz="2200" dirty="0" smtClean="0"/>
              <a:t>Αυξημένη πίεση μέσα στη φαρυγγική κοιλότητα,  χαμηλή ενδοαυλική πίεση κάτω από την κρικοφαρυγγικό σφιγκτήρα προωθεί το βλωμό στον οισοφάγο. Το κύμα υψηλής πίεσης μετακινείται προς το καρδιακό στόμιο με τη μορφή περισταλτικών κινήσεων.</a:t>
            </a:r>
          </a:p>
          <a:p>
            <a:pPr>
              <a:spcBef>
                <a:spcPts val="600"/>
              </a:spcBef>
            </a:pPr>
            <a:r>
              <a:rPr lang="el-GR" altLang="el-GR" sz="2200" b="1" dirty="0" smtClean="0"/>
              <a:t>Δευτερογενής</a:t>
            </a:r>
            <a:r>
              <a:rPr lang="en-US" altLang="el-GR" sz="2200" b="1" dirty="0" smtClean="0"/>
              <a:t> </a:t>
            </a:r>
            <a:r>
              <a:rPr lang="el-GR" altLang="el-GR" sz="2200" b="1" dirty="0" smtClean="0"/>
              <a:t>περισταλτισμός</a:t>
            </a:r>
            <a:endParaRPr lang="el-GR" altLang="el-GR" sz="2200" b="1" dirty="0" smtClean="0"/>
          </a:p>
          <a:p>
            <a:pPr lvl="1">
              <a:spcBef>
                <a:spcPts val="600"/>
              </a:spcBef>
            </a:pPr>
            <a:r>
              <a:rPr lang="el-GR" altLang="el-GR" sz="2200" dirty="0" smtClean="0"/>
              <a:t>Αρχίζει από το ύψος που αντιστοιχεί στο βαθμό της διάτασης του οισοφάγου.</a:t>
            </a:r>
            <a:endParaRPr lang="en-US"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658703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nSpc>
                <a:spcPct val="140000"/>
              </a:lnSpc>
            </a:pPr>
            <a:r>
              <a:rPr lang="el-GR" altLang="el-GR" b="1" dirty="0" smtClean="0"/>
              <a:t>Αίτια δυσκαταποσίας</a:t>
            </a:r>
          </a:p>
        </p:txBody>
      </p:sp>
      <p:graphicFrame>
        <p:nvGraphicFramePr>
          <p:cNvPr id="56403" name="Group 83"/>
          <p:cNvGraphicFramePr>
            <a:graphicFrameLocks noGrp="1"/>
          </p:cNvGraphicFramePr>
          <p:nvPr>
            <p:extLst>
              <p:ext uri="{D42A27DB-BD31-4B8C-83A1-F6EECF244321}">
                <p14:modId xmlns:p14="http://schemas.microsoft.com/office/powerpoint/2010/main" val="2525443723"/>
              </p:ext>
            </p:extLst>
          </p:nvPr>
        </p:nvGraphicFramePr>
        <p:xfrm>
          <a:off x="0" y="1187624"/>
          <a:ext cx="6858000" cy="7705403"/>
        </p:xfrm>
        <a:graphic>
          <a:graphicData uri="http://schemas.openxmlformats.org/drawingml/2006/table">
            <a:tbl>
              <a:tblPr/>
              <a:tblGrid>
                <a:gridCol w="1637790"/>
                <a:gridCol w="2718004"/>
                <a:gridCol w="2502206"/>
              </a:tblGrid>
              <a:tr h="3600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chemeClr val="tx1"/>
                          </a:solidFill>
                          <a:effectLst/>
                          <a:latin typeface="+mn-lt"/>
                        </a:rPr>
                        <a:t>ΑΙΤΙΑ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chemeClr val="tx1"/>
                          </a:solidFill>
                          <a:effectLst/>
                          <a:latin typeface="+mn-lt"/>
                        </a:rPr>
                        <a:t>ΥΨΗΛΗ ΔΥΣΚΑΤΑΠΟΣΙΑ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chemeClr val="tx1"/>
                          </a:solidFill>
                          <a:effectLst/>
                          <a:latin typeface="+mn-lt"/>
                        </a:rPr>
                        <a:t>ΧΑΜΗΛΗ ΔΥΣΚΑΤΑΠΟΣΙΑ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9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ΛΕΙΤΟΥΡΓΙΚΑ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Προμηκική ή Ψευδοπρομηκική παράλυση</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Πολυνευρίτιδα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Πολιομυελίτδα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Μυασθένεια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Πολυμυοσίτιδα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Σιδηροπενική δυσφαγία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Υστερικός κόμβος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Αχαλασία οισοφάγου</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Διάχυτος οισοφαγικός σπασμός</a:t>
                      </a:r>
                    </a:p>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el-GR"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ΟΡΓΑΝΙΚΑ</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Εξωοισοφαγικά</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Εξωφαρυγγικά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Καταδυόμενη βρογχοκήλη</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Οπισθοφαρυγγικό απόστημα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Ανεύρυσμα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Όγκοι αν. μεσοθωρακίου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Λεμφαδενική διόγκωση</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Όγκοι κ.μεσοθωρακίου</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Διάταση αρισ. κόλπου</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Διαφραγματοκήλη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Τοιχωματικά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Κυνάγχη</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Περιαμυγδαλικ απόστημα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Φαρυγγίτιδα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Καρκίνος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Καρκίνος</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Λειομύωμα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Σκληροδερμία</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0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Ενδοαυλικά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Ξένα σώματα</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Καυστικά υγρά</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Εκκολπώματα </a:t>
                      </a:r>
                      <a:r>
                        <a:rPr kumimoji="0" lang="en-US" sz="1600" b="0" i="0" u="none" strike="noStrike" cap="none" normalizeH="0" baseline="0" dirty="0" smtClean="0">
                          <a:ln>
                            <a:noFill/>
                          </a:ln>
                          <a:solidFill>
                            <a:schemeClr val="tx1"/>
                          </a:solidFill>
                          <a:effectLst/>
                          <a:latin typeface="+mn-lt"/>
                        </a:rPr>
                        <a:t>Zenker</a:t>
                      </a:r>
                      <a:endParaRPr kumimoji="0" lang="el-GR" sz="16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Ξένα σώματα</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rPr>
                        <a:t>Καυστικά υγρά</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Εκκολπώματα</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Ρήξη οισοφάγου</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Παλινδρόμηση γαστρικού υγρού</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l-GR" sz="1600" b="0" i="0" u="none" strike="noStrike" cap="none" normalizeH="0" baseline="0" dirty="0" smtClean="0">
                          <a:ln>
                            <a:noFill/>
                          </a:ln>
                          <a:solidFill>
                            <a:schemeClr val="tx1"/>
                          </a:solidFill>
                          <a:effectLst/>
                          <a:latin typeface="+mn-lt"/>
                        </a:rPr>
                        <a:t>Κατώτερος οισοφαγικός δακτύλιος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905121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a:lnSpc>
                <a:spcPct val="110000"/>
              </a:lnSpc>
            </a:pPr>
            <a:r>
              <a:rPr lang="el-GR" altLang="el-GR" b="1" dirty="0" smtClean="0"/>
              <a:t>Διαφορική διάγνωση των αιτιών της δυσκαταποσίας</a:t>
            </a:r>
          </a:p>
        </p:txBody>
      </p:sp>
      <p:sp>
        <p:nvSpPr>
          <p:cNvPr id="18435" name="Rectangle 3"/>
          <p:cNvSpPr>
            <a:spLocks noGrp="1" noChangeArrowheads="1"/>
          </p:cNvSpPr>
          <p:nvPr>
            <p:ph idx="1"/>
          </p:nvPr>
        </p:nvSpPr>
        <p:spPr>
          <a:xfrm>
            <a:off x="342900" y="1595669"/>
            <a:ext cx="6326460" cy="7368819"/>
          </a:xfrm>
        </p:spPr>
        <p:txBody>
          <a:bodyPr>
            <a:noAutofit/>
          </a:bodyPr>
          <a:lstStyle/>
          <a:p>
            <a:r>
              <a:rPr lang="el-GR" altLang="el-GR" dirty="0" smtClean="0"/>
              <a:t>Υψηλή ή χαμηλή δυσκαταποσία;</a:t>
            </a:r>
          </a:p>
          <a:p>
            <a:r>
              <a:rPr lang="el-GR" altLang="el-GR" dirty="0" smtClean="0"/>
              <a:t>Περιοδική ή μόνιμη;</a:t>
            </a:r>
          </a:p>
          <a:p>
            <a:r>
              <a:rPr lang="el-GR" altLang="el-GR" dirty="0" smtClean="0"/>
              <a:t>Ξαφνική ή προοδευτική;</a:t>
            </a:r>
          </a:p>
          <a:p>
            <a:r>
              <a:rPr lang="el-GR" altLang="el-GR" dirty="0" smtClean="0"/>
              <a:t>Δυσκαταποσία σε όλες τις τροφές ή σε ορισμένες;</a:t>
            </a:r>
          </a:p>
          <a:p>
            <a:pPr lvl="1"/>
            <a:r>
              <a:rPr lang="en-US" altLang="el-GR" dirty="0" smtClean="0"/>
              <a:t>Ca</a:t>
            </a:r>
            <a:r>
              <a:rPr lang="el-GR" altLang="el-GR" dirty="0" smtClean="0"/>
              <a:t>οισοφάγου αρχικά προκαλεί δ. σε στερεές τροφές.</a:t>
            </a:r>
          </a:p>
          <a:p>
            <a:pPr lvl="1"/>
            <a:r>
              <a:rPr lang="el-GR" altLang="el-GR" dirty="0" smtClean="0"/>
              <a:t>Αχαλασία προκαλεί δ σε στερεά και υγρή μορφή.</a:t>
            </a:r>
          </a:p>
          <a:p>
            <a:r>
              <a:rPr lang="el-GR" altLang="el-GR" dirty="0" smtClean="0"/>
              <a:t>Συνθήκες εγκατάστασης.</a:t>
            </a:r>
          </a:p>
          <a:p>
            <a:r>
              <a:rPr lang="el-GR" altLang="el-GR" dirty="0" smtClean="0"/>
              <a:t>Συνοδά συμπτώματα.</a:t>
            </a:r>
          </a:p>
          <a:p>
            <a:pPr lvl="1"/>
            <a:r>
              <a:rPr lang="el-GR" altLang="el-GR" dirty="0" smtClean="0"/>
              <a:t>Πόνος, αίσθημα καύσου.</a:t>
            </a:r>
          </a:p>
          <a:p>
            <a:pPr lvl="1"/>
            <a:r>
              <a:rPr lang="el-GR" altLang="el-GR" dirty="0" smtClean="0"/>
              <a:t>Βράγχος φωνής, δυσαρθρία</a:t>
            </a:r>
          </a:p>
          <a:p>
            <a:pPr lvl="1"/>
            <a:r>
              <a:rPr lang="el-GR" altLang="el-GR" dirty="0" smtClean="0"/>
              <a:t>Αναγωγή, λόξυγκας.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78018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l-GR" altLang="el-GR" b="1" dirty="0" smtClean="0"/>
              <a:t>Έμετος</a:t>
            </a:r>
          </a:p>
        </p:txBody>
      </p:sp>
      <p:sp>
        <p:nvSpPr>
          <p:cNvPr id="19459" name="Rectangle 3"/>
          <p:cNvSpPr>
            <a:spLocks noGrp="1" noChangeArrowheads="1"/>
          </p:cNvSpPr>
          <p:nvPr>
            <p:ph idx="1"/>
          </p:nvPr>
        </p:nvSpPr>
        <p:spPr>
          <a:xfrm>
            <a:off x="342900" y="1595669"/>
            <a:ext cx="6172200" cy="7440827"/>
          </a:xfrm>
        </p:spPr>
        <p:txBody>
          <a:bodyPr>
            <a:normAutofit/>
          </a:bodyPr>
          <a:lstStyle/>
          <a:p>
            <a:r>
              <a:rPr lang="el-GR" altLang="el-GR" dirty="0" smtClean="0"/>
              <a:t>Βίαιη αποβολή του στομαχικού (ή και εντερικού) περιεχομένου από το στόμα.</a:t>
            </a:r>
          </a:p>
          <a:p>
            <a:r>
              <a:rPr lang="el-GR" altLang="el-GR" dirty="0" smtClean="0"/>
              <a:t>Σύνθετο αντανακλαστικό το οποίο ελέγχεται από δύο διαφορετικές λειτουργικές μονάδες του προμήκους.</a:t>
            </a:r>
          </a:p>
          <a:p>
            <a:pPr lvl="1"/>
            <a:r>
              <a:rPr lang="el-GR" altLang="el-GR" dirty="0" smtClean="0"/>
              <a:t>Το </a:t>
            </a:r>
            <a:r>
              <a:rPr lang="el-GR" altLang="el-GR" b="1" dirty="0" smtClean="0"/>
              <a:t>κέντρο του εμετού</a:t>
            </a:r>
            <a:r>
              <a:rPr lang="el-GR" altLang="el-GR" dirty="0" smtClean="0"/>
              <a:t> (τελική κοινή οδός) και </a:t>
            </a:r>
          </a:p>
          <a:p>
            <a:pPr lvl="1"/>
            <a:r>
              <a:rPr lang="el-GR" altLang="el-GR" dirty="0" smtClean="0"/>
              <a:t>Την </a:t>
            </a:r>
            <a:r>
              <a:rPr lang="el-GR" altLang="el-GR" b="1" dirty="0" smtClean="0"/>
              <a:t>εκλυτική ζώνη των χημειουποδοχέων</a:t>
            </a:r>
            <a:r>
              <a:rPr lang="el-GR" altLang="el-GR" dirty="0" smtClean="0"/>
              <a:t> η οποία είναι προσπελάσιμη στο αίμα και στο ΕΝΥ.</a:t>
            </a:r>
          </a:p>
          <a:p>
            <a:pPr marL="358775" indent="0">
              <a:buFontTx/>
              <a:buNone/>
            </a:pPr>
            <a:r>
              <a:rPr lang="el-GR" altLang="el-GR" dirty="0" smtClean="0"/>
              <a:t>Οι οποίες συνδέονται μεταξύ τους.</a:t>
            </a:r>
          </a:p>
          <a:p>
            <a:r>
              <a:rPr lang="el-GR" altLang="el-GR" dirty="0" smtClean="0"/>
              <a:t>Στην φάση του </a:t>
            </a:r>
            <a:r>
              <a:rPr lang="el-GR" altLang="el-GR" b="1" dirty="0" smtClean="0"/>
              <a:t>κυρίως εμετού </a:t>
            </a:r>
            <a:r>
              <a:rPr lang="el-GR" altLang="el-GR" dirty="0" smtClean="0"/>
              <a:t>το καρδιακό στόμιο ανοίγει, το διάφραγμα και οι κοιλιακοί μύες  συσπώνται προκαλώντας την εξώθηση του στομαχικού περιεχομένου.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673078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l-GR" altLang="el-GR" b="1" dirty="0" smtClean="0"/>
              <a:t>Αίτια εμέτου </a:t>
            </a:r>
            <a:r>
              <a:rPr lang="el-GR" altLang="el-GR" sz="3000" b="0" dirty="0" smtClean="0"/>
              <a:t>1/2</a:t>
            </a:r>
          </a:p>
        </p:txBody>
      </p:sp>
      <p:sp>
        <p:nvSpPr>
          <p:cNvPr id="20483" name="Rectangle 3"/>
          <p:cNvSpPr>
            <a:spLocks noGrp="1" noChangeArrowheads="1"/>
          </p:cNvSpPr>
          <p:nvPr>
            <p:ph idx="1"/>
          </p:nvPr>
        </p:nvSpPr>
        <p:spPr>
          <a:xfrm>
            <a:off x="342900" y="1595669"/>
            <a:ext cx="6398468" cy="7548331"/>
          </a:xfrm>
        </p:spPr>
        <p:txBody>
          <a:bodyPr>
            <a:noAutofit/>
          </a:bodyPr>
          <a:lstStyle/>
          <a:p>
            <a:pPr>
              <a:lnSpc>
                <a:spcPct val="90000"/>
              </a:lnSpc>
            </a:pPr>
            <a:r>
              <a:rPr lang="el-GR" altLang="el-GR" sz="2200" b="1" dirty="0" smtClean="0"/>
              <a:t>ΠΑΘΗΣΕΙΣ ΤΟΥ ΣΤΟΜΑΧΟΥ</a:t>
            </a:r>
          </a:p>
          <a:p>
            <a:pPr lvl="1">
              <a:lnSpc>
                <a:spcPct val="90000"/>
              </a:lnSpc>
            </a:pPr>
            <a:r>
              <a:rPr lang="el-GR" altLang="el-GR" sz="2200" dirty="0" smtClean="0"/>
              <a:t>Γαστρίτιδα, γαστροδωδεκαδακτυλικό έλκος.</a:t>
            </a:r>
          </a:p>
          <a:p>
            <a:pPr lvl="1">
              <a:lnSpc>
                <a:spcPct val="90000"/>
              </a:lnSpc>
            </a:pPr>
            <a:r>
              <a:rPr lang="el-GR" altLang="el-GR" sz="2200" dirty="0" smtClean="0"/>
              <a:t>Καρκίνος.</a:t>
            </a:r>
          </a:p>
          <a:p>
            <a:pPr lvl="1">
              <a:lnSpc>
                <a:spcPct val="90000"/>
              </a:lnSpc>
            </a:pPr>
            <a:r>
              <a:rPr lang="el-GR" altLang="el-GR" sz="2200" dirty="0" smtClean="0"/>
              <a:t>Πυλωρική στένωση, Φλεβική στάση.</a:t>
            </a:r>
          </a:p>
          <a:p>
            <a:pPr>
              <a:lnSpc>
                <a:spcPct val="90000"/>
              </a:lnSpc>
            </a:pPr>
            <a:r>
              <a:rPr lang="el-GR" altLang="el-GR" sz="2200" b="1" dirty="0" smtClean="0"/>
              <a:t>ΠΑΘΗΣΕΙΣ ΑΛΛΏΝ ΣΠΛΑΓΧΝΩΝ</a:t>
            </a:r>
          </a:p>
          <a:p>
            <a:pPr lvl="1">
              <a:lnSpc>
                <a:spcPct val="90000"/>
              </a:lnSpc>
            </a:pPr>
            <a:r>
              <a:rPr lang="el-GR" altLang="el-GR" sz="2200" dirty="0" smtClean="0"/>
              <a:t>Εντερική απόφραξη Οξεία παγκρεατίτιδα, σκωληκοειδίτιδα, περιτονίτιδα.</a:t>
            </a:r>
          </a:p>
          <a:p>
            <a:pPr lvl="1">
              <a:lnSpc>
                <a:spcPct val="90000"/>
              </a:lnSpc>
            </a:pPr>
            <a:r>
              <a:rPr lang="el-GR" altLang="el-GR" sz="2200" dirty="0" smtClean="0"/>
              <a:t>Κολικός χοληφόρων, νεφρού.</a:t>
            </a:r>
          </a:p>
          <a:p>
            <a:pPr lvl="1">
              <a:lnSpc>
                <a:spcPct val="90000"/>
              </a:lnSpc>
            </a:pPr>
            <a:r>
              <a:rPr lang="el-GR" altLang="el-GR" sz="2200" dirty="0" smtClean="0"/>
              <a:t>Εξωμήτρια κύηση κλπ.</a:t>
            </a:r>
          </a:p>
          <a:p>
            <a:pPr lvl="1">
              <a:lnSpc>
                <a:spcPct val="90000"/>
              </a:lnSpc>
            </a:pPr>
            <a:r>
              <a:rPr lang="el-GR" altLang="el-GR" sz="2200" dirty="0" smtClean="0"/>
              <a:t>ΟΕΜ.</a:t>
            </a:r>
          </a:p>
          <a:p>
            <a:pPr>
              <a:lnSpc>
                <a:spcPct val="90000"/>
              </a:lnSpc>
            </a:pPr>
            <a:r>
              <a:rPr lang="el-GR" altLang="el-GR" sz="2200" b="1" dirty="0" smtClean="0"/>
              <a:t>ΠΑΘΗΣΕΙΣ ΚΝΣ</a:t>
            </a:r>
          </a:p>
          <a:p>
            <a:pPr lvl="1">
              <a:lnSpc>
                <a:spcPct val="90000"/>
              </a:lnSpc>
            </a:pPr>
            <a:r>
              <a:rPr lang="el-GR" altLang="el-GR" sz="2200" dirty="0" smtClean="0"/>
              <a:t>Διάσειση.</a:t>
            </a:r>
          </a:p>
          <a:p>
            <a:pPr lvl="1">
              <a:lnSpc>
                <a:spcPct val="90000"/>
              </a:lnSpc>
            </a:pPr>
            <a:r>
              <a:rPr lang="el-GR" altLang="el-GR" sz="2200" dirty="0" smtClean="0"/>
              <a:t>Χωροκατακτητικές ενδοκρανιακές παθήσεις.</a:t>
            </a:r>
          </a:p>
          <a:p>
            <a:pPr lvl="1">
              <a:lnSpc>
                <a:spcPct val="90000"/>
              </a:lnSpc>
            </a:pPr>
            <a:r>
              <a:rPr lang="el-GR" altLang="el-GR" sz="2200" dirty="0" smtClean="0"/>
              <a:t>Μηνιγγίτιδα, εγκεφαλίτιδα.</a:t>
            </a:r>
          </a:p>
          <a:p>
            <a:pPr lvl="1">
              <a:lnSpc>
                <a:spcPct val="90000"/>
              </a:lnSpc>
            </a:pPr>
            <a:r>
              <a:rPr lang="el-GR" altLang="el-GR" sz="2200" dirty="0" smtClean="0"/>
              <a:t>Απόφραξη κοιλιών, θρόμβωση φλεβωδών κόλπων.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188519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l-GR" altLang="el-GR" b="1" dirty="0" smtClean="0"/>
              <a:t>Αίτια εμέτου </a:t>
            </a:r>
            <a:r>
              <a:rPr lang="el-GR" altLang="el-GR" sz="3000" b="0" dirty="0"/>
              <a:t>2</a:t>
            </a:r>
            <a:r>
              <a:rPr lang="el-GR" altLang="el-GR" sz="3000" b="0" dirty="0" smtClean="0"/>
              <a:t>/2</a:t>
            </a:r>
          </a:p>
        </p:txBody>
      </p:sp>
      <p:sp>
        <p:nvSpPr>
          <p:cNvPr id="20483" name="Rectangle 3"/>
          <p:cNvSpPr>
            <a:spLocks noGrp="1" noChangeArrowheads="1"/>
          </p:cNvSpPr>
          <p:nvPr>
            <p:ph idx="1"/>
          </p:nvPr>
        </p:nvSpPr>
        <p:spPr>
          <a:xfrm>
            <a:off x="342900" y="1595669"/>
            <a:ext cx="6398468" cy="7548331"/>
          </a:xfrm>
        </p:spPr>
        <p:txBody>
          <a:bodyPr>
            <a:noAutofit/>
          </a:bodyPr>
          <a:lstStyle/>
          <a:p>
            <a:pPr>
              <a:lnSpc>
                <a:spcPct val="90000"/>
              </a:lnSpc>
            </a:pPr>
            <a:r>
              <a:rPr lang="el-GR" altLang="el-GR" sz="2200" b="1" dirty="0" smtClean="0"/>
              <a:t>ΜΕΤΑΒΟΛΙΚΕΣ ΚΑΙ ΕΝΔΟΚΡΙΝΙΚΕΣ ΠΑΘΗΣΕΙΣ</a:t>
            </a:r>
          </a:p>
          <a:p>
            <a:pPr lvl="1">
              <a:lnSpc>
                <a:spcPct val="90000"/>
              </a:lnSpc>
            </a:pPr>
            <a:r>
              <a:rPr lang="el-GR" altLang="el-GR" sz="2200" dirty="0" smtClean="0"/>
              <a:t>Ουραιμία, Διαβητική κετοξέωση.</a:t>
            </a:r>
          </a:p>
          <a:p>
            <a:pPr>
              <a:lnSpc>
                <a:spcPct val="90000"/>
              </a:lnSpc>
            </a:pPr>
            <a:r>
              <a:rPr lang="el-GR" altLang="el-GR" sz="2200" b="1" dirty="0" smtClean="0"/>
              <a:t>ΦΑΡΜΑΚΑ ΚΑΙ ΤΟΞΙΚΕΣ ΟΥΣΙΕΣ</a:t>
            </a:r>
          </a:p>
          <a:p>
            <a:pPr lvl="1">
              <a:lnSpc>
                <a:spcPct val="90000"/>
              </a:lnSpc>
            </a:pPr>
            <a:r>
              <a:rPr lang="el-GR" altLang="el-GR" sz="2200" dirty="0" smtClean="0"/>
              <a:t>Άμεσος ερεθισμός γαστρικού βλεννογόνου (οινόπνευμα).</a:t>
            </a:r>
          </a:p>
          <a:p>
            <a:pPr lvl="1">
              <a:lnSpc>
                <a:spcPct val="90000"/>
              </a:lnSpc>
            </a:pPr>
            <a:r>
              <a:rPr lang="el-GR" altLang="el-GR" sz="2200" dirty="0" smtClean="0"/>
              <a:t>Κεντρική δράση (δακτυλίτιδα, μορφίνη, χημειοθεραπ/κά).</a:t>
            </a:r>
          </a:p>
          <a:p>
            <a:pPr>
              <a:lnSpc>
                <a:spcPct val="90000"/>
              </a:lnSpc>
            </a:pPr>
            <a:r>
              <a:rPr lang="el-GR" altLang="el-GR" sz="2200" b="1" dirty="0" smtClean="0"/>
              <a:t>ΑΛΛΑ ΑΙΤΙΑ</a:t>
            </a:r>
          </a:p>
          <a:p>
            <a:pPr lvl="1">
              <a:lnSpc>
                <a:spcPct val="90000"/>
              </a:lnSpc>
            </a:pPr>
            <a:r>
              <a:rPr lang="el-GR" altLang="el-GR" sz="2200" dirty="0" smtClean="0"/>
              <a:t>Λοιμώξεις, Παθήσεις μέσου ωτός, λαβυρίνθου.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093419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l-GR" altLang="el-GR" dirty="0" smtClean="0"/>
              <a:t>Σύνοδες κλινικές εκδηλώσεις</a:t>
            </a:r>
          </a:p>
        </p:txBody>
      </p:sp>
      <p:sp>
        <p:nvSpPr>
          <p:cNvPr id="21507" name="Rectangle 3"/>
          <p:cNvSpPr>
            <a:spLocks noGrp="1" noChangeArrowheads="1"/>
          </p:cNvSpPr>
          <p:nvPr>
            <p:ph idx="1"/>
          </p:nvPr>
        </p:nvSpPr>
        <p:spPr>
          <a:xfrm>
            <a:off x="307864" y="1403648"/>
            <a:ext cx="6515100" cy="7548331"/>
          </a:xfrm>
        </p:spPr>
        <p:txBody>
          <a:bodyPr>
            <a:noAutofit/>
          </a:bodyPr>
          <a:lstStyle/>
          <a:p>
            <a:r>
              <a:rPr lang="el-GR" altLang="el-GR" sz="2200" b="1" dirty="0" smtClean="0"/>
              <a:t>Α) Σχέση με τα γεύματα</a:t>
            </a:r>
          </a:p>
          <a:p>
            <a:pPr lvl="1"/>
            <a:r>
              <a:rPr lang="el-GR" altLang="el-GR" sz="2200" dirty="0" smtClean="0"/>
              <a:t>Πριν το πρόγευμα</a:t>
            </a:r>
          </a:p>
          <a:p>
            <a:pPr lvl="2"/>
            <a:r>
              <a:rPr lang="el-GR" altLang="el-GR" sz="2200" dirty="0" smtClean="0"/>
              <a:t>Ουραιμία, αλκοολική γαστρίτιδα, κύηση.</a:t>
            </a:r>
          </a:p>
          <a:p>
            <a:pPr lvl="1"/>
            <a:r>
              <a:rPr lang="el-GR" altLang="el-GR" sz="2200" dirty="0" smtClean="0"/>
              <a:t>Μετά τη λήψη τροφής</a:t>
            </a:r>
          </a:p>
          <a:p>
            <a:pPr lvl="2"/>
            <a:r>
              <a:rPr lang="el-GR" altLang="el-GR" sz="2200" dirty="0" smtClean="0"/>
              <a:t>Γαστρίτιδα, έλκος δωδεκαδακτύλου.</a:t>
            </a:r>
          </a:p>
          <a:p>
            <a:pPr lvl="1"/>
            <a:r>
              <a:rPr lang="el-GR" altLang="el-GR" sz="2200" dirty="0" smtClean="0"/>
              <a:t>&gt;4-6 ώρες από το γεύμα</a:t>
            </a:r>
          </a:p>
          <a:p>
            <a:pPr lvl="2"/>
            <a:r>
              <a:rPr lang="el-GR" altLang="el-GR" sz="2200" dirty="0" smtClean="0"/>
              <a:t>Πυλωρική στένωση.</a:t>
            </a:r>
          </a:p>
          <a:p>
            <a:r>
              <a:rPr lang="el-GR" altLang="el-GR" sz="2200" b="1" dirty="0" smtClean="0"/>
              <a:t>Β) Παρουσία ή απουσία ναυτίας</a:t>
            </a:r>
          </a:p>
          <a:p>
            <a:pPr lvl="1"/>
            <a:r>
              <a:rPr lang="el-GR" altLang="el-GR" sz="2200" dirty="0" smtClean="0"/>
              <a:t>Ενδοκρανιακές παθήσεις κατά κανόνα χωρίς ναυτία.</a:t>
            </a:r>
          </a:p>
          <a:p>
            <a:r>
              <a:rPr lang="el-GR" altLang="el-GR" sz="2200" b="1" dirty="0" smtClean="0"/>
              <a:t>Γ</a:t>
            </a:r>
            <a:r>
              <a:rPr lang="el-GR" altLang="el-GR" sz="2200" b="1" dirty="0" smtClean="0"/>
              <a:t>)</a:t>
            </a:r>
            <a:r>
              <a:rPr lang="en-US" altLang="el-GR" sz="2200" b="1" dirty="0" smtClean="0"/>
              <a:t> </a:t>
            </a:r>
            <a:r>
              <a:rPr lang="el-GR" altLang="el-GR" sz="2200" b="1" dirty="0" smtClean="0"/>
              <a:t>Ποσότητα </a:t>
            </a:r>
            <a:r>
              <a:rPr lang="el-GR" altLang="el-GR" sz="2200" b="1" dirty="0" smtClean="0"/>
              <a:t>– σύσταση εμεσμάτων</a:t>
            </a:r>
          </a:p>
          <a:p>
            <a:pPr lvl="1"/>
            <a:r>
              <a:rPr lang="el-GR" altLang="el-GR" sz="2200" dirty="0" smtClean="0"/>
              <a:t>πυλωρική στένωση (μεγάλη ποσότητα, άπεπτων τροφών).</a:t>
            </a:r>
          </a:p>
          <a:p>
            <a:pPr lvl="1"/>
            <a:r>
              <a:rPr lang="en-US" altLang="el-GR" sz="2200" dirty="0" smtClean="0"/>
              <a:t>Ca</a:t>
            </a:r>
            <a:r>
              <a:rPr lang="el-GR" altLang="el-GR" sz="2200" dirty="0" smtClean="0"/>
              <a:t> (έντονη ποσότητα </a:t>
            </a:r>
            <a:r>
              <a:rPr lang="en-US" altLang="el-GR" sz="2200" dirty="0" smtClean="0"/>
              <a:t>HCl</a:t>
            </a:r>
            <a:r>
              <a:rPr lang="el-GR" altLang="el-GR" sz="2200" dirty="0" smtClean="0"/>
              <a:t>).</a:t>
            </a:r>
          </a:p>
          <a:p>
            <a:pPr lvl="1"/>
            <a:r>
              <a:rPr lang="el-GR" altLang="el-GR" sz="2200" dirty="0" smtClean="0"/>
              <a:t>Χολή, Αιματέμεση.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32387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 Τίτλος"/>
          <p:cNvSpPr>
            <a:spLocks noGrp="1"/>
          </p:cNvSpPr>
          <p:nvPr>
            <p:ph type="title"/>
          </p:nvPr>
        </p:nvSpPr>
        <p:spPr/>
        <p:txBody>
          <a:bodyPr/>
          <a:lstStyle/>
          <a:p>
            <a:r>
              <a:rPr lang="el-GR" altLang="el-GR" dirty="0" smtClean="0"/>
              <a:t>Κοιλιακή κοιλότητα</a:t>
            </a:r>
          </a:p>
        </p:txBody>
      </p:sp>
      <p:pic>
        <p:nvPicPr>
          <p:cNvPr id="5" name="Picture 1" descr="C:\Users\THOMAS\Desktop\Blausen_0432_GastroIntestinalSystem.png"/>
          <p:cNvPicPr>
            <a:picLocks noGrp="1" noChangeAspect="1" noChangeArrowheads="1"/>
          </p:cNvPicPr>
          <p:nvPr>
            <p:ph idx="1"/>
          </p:nvPr>
        </p:nvPicPr>
        <p:blipFill>
          <a:blip r:embed="rId2" cstate="print"/>
          <a:stretch>
            <a:fillRect/>
          </a:stretch>
        </p:blipFill>
        <p:spPr bwMode="auto">
          <a:xfrm>
            <a:off x="167621" y="2051720"/>
            <a:ext cx="6522758" cy="5040313"/>
          </a:xfrm>
          <a:prstGeom prst="rect">
            <a:avLst/>
          </a:prstGeom>
          <a:noFill/>
          <a:ln>
            <a:solidFill>
              <a:schemeClr val="tx1"/>
            </a:solidFill>
          </a:ln>
        </p:spPr>
      </p:pic>
      <p:sp>
        <p:nvSpPr>
          <p:cNvPr id="6" name="Rectangle 7"/>
          <p:cNvSpPr/>
          <p:nvPr/>
        </p:nvSpPr>
        <p:spPr>
          <a:xfrm>
            <a:off x="188640" y="7391345"/>
            <a:ext cx="6401465"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Blausen 0432 </a:t>
            </a:r>
            <a:r>
              <a:rPr lang="en-US" sz="1200" dirty="0" smtClean="0">
                <a:solidFill>
                  <a:prstClr val="black"/>
                </a:solidFill>
                <a:latin typeface="Calibri"/>
                <a:hlinkClick r:id="rId3"/>
              </a:rPr>
              <a:t>GastroIntestinalSystem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BruceBlaus"/>
              </a:rPr>
              <a:t>BruceBlaus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5"/>
              </a:rPr>
              <a:t>CC BY 3.0</a:t>
            </a:r>
            <a:endParaRPr lang="en-US"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139086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l-GR" altLang="el-GR" b="1" dirty="0" smtClean="0"/>
              <a:t>Διαταραχές των κενώσεων</a:t>
            </a:r>
          </a:p>
        </p:txBody>
      </p:sp>
      <p:sp>
        <p:nvSpPr>
          <p:cNvPr id="22531" name="Rectangle 3"/>
          <p:cNvSpPr>
            <a:spLocks noGrp="1" noChangeArrowheads="1"/>
          </p:cNvSpPr>
          <p:nvPr>
            <p:ph idx="1"/>
          </p:nvPr>
        </p:nvSpPr>
        <p:spPr/>
        <p:txBody>
          <a:bodyPr>
            <a:normAutofit/>
          </a:bodyPr>
          <a:lstStyle/>
          <a:p>
            <a:r>
              <a:rPr lang="el-GR" altLang="el-GR" b="1" dirty="0" smtClean="0"/>
              <a:t>ΔΥΣΚΟΙΛΙΟΤΗΤΑ</a:t>
            </a:r>
          </a:p>
          <a:p>
            <a:pPr marL="358775" indent="0">
              <a:buNone/>
            </a:pPr>
            <a:r>
              <a:rPr lang="el-GR" altLang="el-GR" dirty="0" smtClean="0"/>
              <a:t>Ανεπαρκής ως προς τη συχνότητα ή την ποσότητα αποβολή κοπράνων ή δυσκολία στην αποβολή των κοπράνων.</a:t>
            </a:r>
          </a:p>
          <a:p>
            <a:endParaRPr lang="el-GR" altLang="el-GR" dirty="0" smtClean="0"/>
          </a:p>
          <a:p>
            <a:pPr>
              <a:lnSpc>
                <a:spcPct val="120000"/>
              </a:lnSpc>
            </a:pPr>
            <a:r>
              <a:rPr lang="el-GR" altLang="el-GR" b="1" dirty="0" smtClean="0"/>
              <a:t>ΔΙΑΡΡΟΙΑ</a:t>
            </a:r>
          </a:p>
          <a:p>
            <a:pPr marL="358775" indent="0">
              <a:lnSpc>
                <a:spcPct val="120000"/>
              </a:lnSpc>
              <a:buNone/>
            </a:pPr>
            <a:r>
              <a:rPr lang="el-GR" altLang="el-GR" dirty="0" smtClean="0"/>
              <a:t>Αύξηση της συχνότητας των κενώσεων, ή αποβολή υδαρών κοπράνων ή ο συνδυασμός των δύο.</a:t>
            </a:r>
          </a:p>
          <a:p>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43939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l-GR" altLang="el-GR" b="1" dirty="0" smtClean="0"/>
              <a:t>Αίτια δυσκοιλιότητας</a:t>
            </a:r>
          </a:p>
        </p:txBody>
      </p:sp>
      <p:sp>
        <p:nvSpPr>
          <p:cNvPr id="23555" name="Rectangle 3"/>
          <p:cNvSpPr>
            <a:spLocks noGrp="1" noChangeArrowheads="1"/>
          </p:cNvSpPr>
          <p:nvPr>
            <p:ph idx="1"/>
          </p:nvPr>
        </p:nvSpPr>
        <p:spPr>
          <a:xfrm>
            <a:off x="342900" y="1595669"/>
            <a:ext cx="6254452" cy="7368819"/>
          </a:xfrm>
        </p:spPr>
        <p:txBody>
          <a:bodyPr>
            <a:normAutofit/>
          </a:bodyPr>
          <a:lstStyle/>
          <a:p>
            <a:pPr>
              <a:lnSpc>
                <a:spcPct val="110000"/>
              </a:lnSpc>
              <a:spcBef>
                <a:spcPts val="600"/>
              </a:spcBef>
            </a:pPr>
            <a:r>
              <a:rPr lang="el-GR" altLang="el-GR" sz="2100" b="1" dirty="0" smtClean="0"/>
              <a:t>Α) ΣΤΕΝΩΣΗ Ή ΑΠΟΦΡΑΞΗ ΤΟΥ ΠΑΧΕΟΣ ΕΝΤΕΡΟΥ</a:t>
            </a:r>
          </a:p>
          <a:p>
            <a:pPr lvl="1">
              <a:lnSpc>
                <a:spcPct val="110000"/>
              </a:lnSpc>
              <a:spcBef>
                <a:spcPts val="600"/>
              </a:spcBef>
            </a:pPr>
            <a:r>
              <a:rPr lang="el-GR" altLang="el-GR" sz="2100" dirty="0" smtClean="0"/>
              <a:t>Καρκίνος, Εκκολπωμάτωση παχέος εντέρου.</a:t>
            </a:r>
          </a:p>
          <a:p>
            <a:pPr lvl="1">
              <a:lnSpc>
                <a:spcPct val="110000"/>
              </a:lnSpc>
              <a:spcBef>
                <a:spcPts val="600"/>
              </a:spcBef>
            </a:pPr>
            <a:r>
              <a:rPr lang="el-GR" altLang="el-GR" sz="2100" dirty="0" smtClean="0"/>
              <a:t>Κολίτιδα  </a:t>
            </a:r>
            <a:r>
              <a:rPr lang="en-US" altLang="el-GR" sz="2100" dirty="0" smtClean="0"/>
              <a:t>Crohn</a:t>
            </a:r>
            <a:r>
              <a:rPr lang="el-GR" altLang="el-GR" sz="2100" dirty="0" smtClean="0"/>
              <a:t>, Ελκώδης κολίτιδα.</a:t>
            </a:r>
          </a:p>
          <a:p>
            <a:pPr lvl="1">
              <a:lnSpc>
                <a:spcPct val="110000"/>
              </a:lnSpc>
              <a:spcBef>
                <a:spcPts val="600"/>
              </a:spcBef>
            </a:pPr>
            <a:r>
              <a:rPr lang="el-GR" altLang="el-GR" sz="2100" dirty="0" smtClean="0"/>
              <a:t>Εξωεντερική μάζα.</a:t>
            </a:r>
          </a:p>
          <a:p>
            <a:pPr>
              <a:lnSpc>
                <a:spcPct val="110000"/>
              </a:lnSpc>
              <a:spcBef>
                <a:spcPts val="600"/>
              </a:spcBef>
            </a:pPr>
            <a:r>
              <a:rPr lang="el-GR" altLang="el-GR" sz="2100" b="1" dirty="0" smtClean="0"/>
              <a:t>Β) ΕΠΩΔΥΝΕΣ ΠΑΘΗΣΕΙΣ ΠΡΩΚΤΟΥ</a:t>
            </a:r>
          </a:p>
          <a:p>
            <a:pPr lvl="1">
              <a:lnSpc>
                <a:spcPct val="110000"/>
              </a:lnSpc>
              <a:spcBef>
                <a:spcPts val="600"/>
              </a:spcBef>
            </a:pPr>
            <a:r>
              <a:rPr lang="el-GR" altLang="el-GR" sz="2100" dirty="0" smtClean="0"/>
              <a:t>Ραγάδες, αιμορροΐδες, περιεδρικά αποστήματα και συρίγγια.</a:t>
            </a:r>
          </a:p>
          <a:p>
            <a:pPr>
              <a:lnSpc>
                <a:spcPct val="110000"/>
              </a:lnSpc>
              <a:spcBef>
                <a:spcPts val="600"/>
              </a:spcBef>
            </a:pPr>
            <a:r>
              <a:rPr lang="el-GR" altLang="el-GR" sz="2100" b="1" dirty="0" smtClean="0"/>
              <a:t>Γ) ΜΕΙΩΣΗ ΤΗΣ ΚΙΝΗΤΙΚΟΤΗΤΑΣ ΤΟΥ ΕΝΤΕΡΟΥ</a:t>
            </a:r>
          </a:p>
          <a:p>
            <a:pPr lvl="1">
              <a:lnSpc>
                <a:spcPct val="110000"/>
              </a:lnSpc>
              <a:spcBef>
                <a:spcPts val="600"/>
              </a:spcBef>
            </a:pPr>
            <a:r>
              <a:rPr lang="el-GR" altLang="el-GR" sz="2100" dirty="0" smtClean="0"/>
              <a:t>Συγγενές μεγάκολο.</a:t>
            </a:r>
          </a:p>
          <a:p>
            <a:pPr lvl="1">
              <a:lnSpc>
                <a:spcPct val="110000"/>
              </a:lnSpc>
              <a:spcBef>
                <a:spcPts val="600"/>
              </a:spcBef>
            </a:pPr>
            <a:r>
              <a:rPr lang="el-GR" altLang="el-GR" sz="2100" dirty="0" smtClean="0"/>
              <a:t>Υποθυρεοειδισμός κα. Μεταβολικά νοσήματα.</a:t>
            </a:r>
          </a:p>
          <a:p>
            <a:pPr lvl="1">
              <a:lnSpc>
                <a:spcPct val="110000"/>
              </a:lnSpc>
              <a:spcBef>
                <a:spcPts val="600"/>
              </a:spcBef>
            </a:pPr>
            <a:r>
              <a:rPr lang="el-GR" altLang="el-GR" sz="2100" dirty="0" smtClean="0"/>
              <a:t>Παθήσεις ιερών νεύρων και ιππουρίδας.</a:t>
            </a:r>
          </a:p>
          <a:p>
            <a:pPr lvl="1">
              <a:lnSpc>
                <a:spcPct val="110000"/>
              </a:lnSpc>
              <a:spcBef>
                <a:spcPts val="600"/>
              </a:spcBef>
            </a:pPr>
            <a:r>
              <a:rPr lang="el-GR" altLang="el-GR" sz="2100" dirty="0" smtClean="0"/>
              <a:t>Χειρουργικές επεμβάσεις στην κοιλιακή χώρα.</a:t>
            </a:r>
          </a:p>
          <a:p>
            <a:pPr lvl="1">
              <a:lnSpc>
                <a:spcPct val="110000"/>
              </a:lnSpc>
              <a:spcBef>
                <a:spcPts val="600"/>
              </a:spcBef>
            </a:pPr>
            <a:r>
              <a:rPr lang="el-GR" altLang="el-GR" sz="2100" dirty="0" smtClean="0"/>
              <a:t>Φάρμακα (οπιούχα, αντιχοληνεργικά, αντιόξινα).</a:t>
            </a:r>
          </a:p>
          <a:p>
            <a:pPr lvl="1">
              <a:lnSpc>
                <a:spcPct val="110000"/>
              </a:lnSpc>
              <a:spcBef>
                <a:spcPts val="600"/>
              </a:spcBef>
            </a:pPr>
            <a:r>
              <a:rPr lang="el-GR" altLang="el-GR" sz="2100" dirty="0" smtClean="0"/>
              <a:t>Άγχος, κλινοστατισμός.</a:t>
            </a:r>
          </a:p>
          <a:p>
            <a:pPr>
              <a:lnSpc>
                <a:spcPct val="110000"/>
              </a:lnSpc>
              <a:spcBef>
                <a:spcPts val="600"/>
              </a:spcBef>
            </a:pPr>
            <a:r>
              <a:rPr lang="el-GR" altLang="el-GR" sz="2100" b="1" dirty="0" smtClean="0"/>
              <a:t>Δ) ΑΛΛΑ</a:t>
            </a:r>
          </a:p>
          <a:p>
            <a:pPr lvl="1">
              <a:spcBef>
                <a:spcPts val="600"/>
              </a:spcBef>
            </a:pPr>
            <a:r>
              <a:rPr lang="el-GR" altLang="el-GR" sz="2100" dirty="0" smtClean="0"/>
              <a:t>Αφυδάτωση, διαιτητικά, κοινωνικά, προσωπικά κλπ.</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583402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r>
              <a:rPr lang="el-GR" altLang="el-GR" dirty="0" smtClean="0"/>
              <a:t>Διάρροια</a:t>
            </a:r>
            <a:br>
              <a:rPr lang="el-GR" altLang="el-GR" dirty="0" smtClean="0"/>
            </a:br>
            <a:r>
              <a:rPr lang="el-GR" altLang="el-GR" sz="3000" b="0" dirty="0" smtClean="0"/>
              <a:t>παθοφυσιολογική ταξινόμηση</a:t>
            </a:r>
          </a:p>
        </p:txBody>
      </p:sp>
      <p:sp>
        <p:nvSpPr>
          <p:cNvPr id="24579" name="Rectangle 3"/>
          <p:cNvSpPr>
            <a:spLocks noGrp="1" noChangeArrowheads="1"/>
          </p:cNvSpPr>
          <p:nvPr>
            <p:ph idx="1"/>
          </p:nvPr>
        </p:nvSpPr>
        <p:spPr/>
        <p:txBody>
          <a:bodyPr>
            <a:normAutofit/>
          </a:bodyPr>
          <a:lstStyle/>
          <a:p>
            <a:r>
              <a:rPr lang="el-GR" altLang="el-GR" b="1" dirty="0" smtClean="0"/>
              <a:t>Ωσμωτική</a:t>
            </a:r>
          </a:p>
          <a:p>
            <a:pPr lvl="1"/>
            <a:r>
              <a:rPr lang="el-GR" altLang="el-GR" dirty="0" smtClean="0"/>
              <a:t>Κατακράτηση νερού από δυσαπορρόφητες, ωσμωτικά δραστικές ουσίες μέσα στον εντερικό αυλό πχ καθαρτικά (θεϊκό μαγνήσιο), ανεπάρκεια λακτάσης κλπ</a:t>
            </a:r>
            <a:r>
              <a:rPr lang="en-US" altLang="el-GR" dirty="0" smtClean="0"/>
              <a:t>.</a:t>
            </a:r>
            <a:endParaRPr lang="el-GR" altLang="el-GR" dirty="0" smtClean="0"/>
          </a:p>
          <a:p>
            <a:r>
              <a:rPr lang="el-GR" altLang="el-GR" b="1" dirty="0" smtClean="0"/>
              <a:t>Εκκριτική</a:t>
            </a:r>
          </a:p>
          <a:p>
            <a:pPr lvl="1"/>
            <a:r>
              <a:rPr lang="el-GR" altLang="el-GR" dirty="0" smtClean="0">
                <a:sym typeface="Symbol" pitchFamily="18" charset="2"/>
              </a:rPr>
              <a:t> </a:t>
            </a:r>
            <a:r>
              <a:rPr lang="el-GR" altLang="el-GR" dirty="0" smtClean="0"/>
              <a:t>μετακίνηση νερού και ηλεκτρολυτών προς τον αυλό, </a:t>
            </a:r>
            <a:r>
              <a:rPr lang="el-GR" altLang="el-GR" dirty="0" smtClean="0">
                <a:sym typeface="Symbol" pitchFamily="18" charset="2"/>
              </a:rPr>
              <a:t></a:t>
            </a:r>
            <a:r>
              <a:rPr lang="el-GR" altLang="el-GR" dirty="0" smtClean="0"/>
              <a:t> μετακίνηση από τον αυλό προς το έντερο ή Συνδυασμός των παραπάνω (γαστρεντερίτιδες, κλπ)</a:t>
            </a:r>
            <a:r>
              <a:rPr lang="en-US" altLang="el-GR" dirty="0" smtClean="0"/>
              <a:t>.</a:t>
            </a:r>
            <a:endParaRPr lang="el-GR" altLang="el-GR" dirty="0" smtClean="0"/>
          </a:p>
          <a:p>
            <a:r>
              <a:rPr lang="el-GR" altLang="el-GR" b="1" dirty="0" smtClean="0"/>
              <a:t>Χρόνος εντερικής διάβασης</a:t>
            </a:r>
          </a:p>
          <a:p>
            <a:pPr lvl="1"/>
            <a:r>
              <a:rPr lang="el-GR" altLang="el-GR" dirty="0" smtClean="0"/>
              <a:t>Γ</a:t>
            </a:r>
            <a:r>
              <a:rPr lang="el-GR" altLang="el-GR" dirty="0"/>
              <a:t>α</a:t>
            </a:r>
            <a:r>
              <a:rPr lang="el-GR" altLang="el-GR" dirty="0" smtClean="0"/>
              <a:t>στρεκτομή</a:t>
            </a:r>
            <a:r>
              <a:rPr lang="el-GR" altLang="el-GR" dirty="0" smtClean="0"/>
              <a:t>, εντερεκτομή</a:t>
            </a:r>
            <a:r>
              <a:rPr lang="en-US" altLang="el-GR" dirty="0" smtClean="0"/>
              <a:t>.</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4147180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l-GR" altLang="el-GR" b="1" dirty="0" smtClean="0"/>
              <a:t>Διάρροια</a:t>
            </a:r>
            <a:br>
              <a:rPr lang="el-GR" altLang="el-GR" b="1" dirty="0" smtClean="0"/>
            </a:br>
            <a:r>
              <a:rPr lang="el-GR" altLang="el-GR" sz="3000" b="0" dirty="0" smtClean="0"/>
              <a:t>κλινική ταξινόμηση</a:t>
            </a:r>
          </a:p>
        </p:txBody>
      </p:sp>
      <p:sp>
        <p:nvSpPr>
          <p:cNvPr id="25603" name="Rectangle 3"/>
          <p:cNvSpPr>
            <a:spLocks noGrp="1" noChangeArrowheads="1"/>
          </p:cNvSpPr>
          <p:nvPr>
            <p:ph idx="1"/>
          </p:nvPr>
        </p:nvSpPr>
        <p:spPr>
          <a:xfrm>
            <a:off x="342900" y="1595669"/>
            <a:ext cx="6515100" cy="7548331"/>
          </a:xfrm>
        </p:spPr>
        <p:txBody>
          <a:bodyPr>
            <a:noAutofit/>
          </a:bodyPr>
          <a:lstStyle/>
          <a:p>
            <a:r>
              <a:rPr lang="el-GR" altLang="el-GR" sz="2200" b="1" dirty="0" smtClean="0"/>
              <a:t>Οξεία </a:t>
            </a:r>
          </a:p>
          <a:p>
            <a:pPr lvl="1"/>
            <a:r>
              <a:rPr lang="el-GR" altLang="el-GR" sz="2200" dirty="0" smtClean="0"/>
              <a:t>Μικροβιακή διάρροια </a:t>
            </a:r>
          </a:p>
          <a:p>
            <a:pPr lvl="2"/>
            <a:r>
              <a:rPr lang="el-GR" altLang="el-GR" sz="2200" dirty="0" smtClean="0"/>
              <a:t>Σιγκέλλωση, σαλμονέλωση, χολέρα κλπ.</a:t>
            </a:r>
          </a:p>
          <a:p>
            <a:pPr lvl="1"/>
            <a:r>
              <a:rPr lang="el-GR" altLang="el-GR" sz="2200" dirty="0" smtClean="0"/>
              <a:t>Παρασιτώσεις.</a:t>
            </a:r>
          </a:p>
          <a:p>
            <a:pPr lvl="1"/>
            <a:r>
              <a:rPr lang="el-GR" altLang="el-GR" sz="2200" dirty="0" smtClean="0"/>
              <a:t>Φάρμακα</a:t>
            </a:r>
          </a:p>
          <a:p>
            <a:pPr lvl="2"/>
            <a:r>
              <a:rPr lang="el-GR" altLang="el-GR" sz="2200" dirty="0" smtClean="0"/>
              <a:t>Αντιβιοτικά, κυτταροστατικά, σίδερος	.</a:t>
            </a:r>
          </a:p>
          <a:p>
            <a:r>
              <a:rPr lang="el-GR" altLang="el-GR" sz="2200" b="1" dirty="0" smtClean="0"/>
              <a:t>Χρόνια</a:t>
            </a:r>
          </a:p>
          <a:p>
            <a:pPr lvl="1"/>
            <a:r>
              <a:rPr lang="el-GR" altLang="el-GR" sz="2200" dirty="0" smtClean="0"/>
              <a:t>Λειτουργική (ευερέθιστο κόλον).</a:t>
            </a:r>
          </a:p>
          <a:p>
            <a:pPr lvl="1"/>
            <a:r>
              <a:rPr lang="el-GR" altLang="el-GR" sz="2200" dirty="0" smtClean="0"/>
              <a:t>ΦΝΕ.</a:t>
            </a:r>
          </a:p>
          <a:p>
            <a:pPr lvl="1"/>
            <a:r>
              <a:rPr lang="el-GR" altLang="el-GR" sz="2200" dirty="0" smtClean="0"/>
              <a:t>Εκκολπωματτίδα</a:t>
            </a:r>
            <a:r>
              <a:rPr lang="el-GR" altLang="el-GR" sz="2200" dirty="0" smtClean="0"/>
              <a:t>, καρκίνος, φυματίωση εντέρου.</a:t>
            </a:r>
          </a:p>
          <a:p>
            <a:pPr lvl="1"/>
            <a:r>
              <a:rPr lang="el-GR" altLang="el-GR" sz="2200" dirty="0" smtClean="0"/>
              <a:t>Παρασιτώσεις.</a:t>
            </a:r>
          </a:p>
          <a:p>
            <a:pPr lvl="1"/>
            <a:r>
              <a:rPr lang="el-GR" altLang="el-GR" sz="2200" dirty="0" smtClean="0"/>
              <a:t>Ενδοκρινικά και μεταβολικά αίτια.</a:t>
            </a:r>
          </a:p>
          <a:p>
            <a:pPr lvl="1"/>
            <a:r>
              <a:rPr lang="el-GR" altLang="el-GR" sz="2200" dirty="0" smtClean="0"/>
              <a:t>Σύνδρομα δυσσαπορρόφησης.</a:t>
            </a:r>
          </a:p>
          <a:p>
            <a:pPr lvl="1"/>
            <a:r>
              <a:rPr lang="el-GR" altLang="el-GR" sz="2200" dirty="0" smtClean="0"/>
              <a:t>Άλλα (βαγοτομή, κατάχρηση καθαρτικών κλπ).</a:t>
            </a:r>
          </a:p>
          <a:p>
            <a:pPr lvl="2"/>
            <a:endParaRPr lang="el-GR" altLang="el-GR" sz="2200" dirty="0" smtClean="0"/>
          </a:p>
        </p:txBody>
      </p:sp>
      <p:sp>
        <p:nvSpPr>
          <p:cNvPr id="2" name="Θέση αριθμού διαφάνειας 1"/>
          <p:cNvSpPr>
            <a:spLocks noGrp="1"/>
          </p:cNvSpPr>
          <p:nvPr>
            <p:ph type="sldNum" sz="quarter" idx="12"/>
          </p:nvPr>
        </p:nvSpPr>
        <p:spPr>
          <a:xfrm>
            <a:off x="4914900" y="8549663"/>
            <a:ext cx="1600200" cy="486833"/>
          </a:xfrm>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349906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normAutofit/>
          </a:bodyPr>
          <a:lstStyle/>
          <a:p>
            <a:r>
              <a:rPr lang="el-GR" altLang="el-GR" b="1" dirty="0" smtClean="0"/>
              <a:t>Αιμορραγία από το πεπτικό</a:t>
            </a:r>
          </a:p>
        </p:txBody>
      </p:sp>
      <p:sp>
        <p:nvSpPr>
          <p:cNvPr id="26627" name="Rectangle 1027"/>
          <p:cNvSpPr>
            <a:spLocks noGrp="1" noChangeArrowheads="1"/>
          </p:cNvSpPr>
          <p:nvPr>
            <p:ph idx="1"/>
          </p:nvPr>
        </p:nvSpPr>
        <p:spPr>
          <a:xfrm>
            <a:off x="342900" y="1595669"/>
            <a:ext cx="6254452" cy="7008779"/>
          </a:xfrm>
        </p:spPr>
        <p:txBody>
          <a:bodyPr>
            <a:noAutofit/>
          </a:bodyPr>
          <a:lstStyle/>
          <a:p>
            <a:r>
              <a:rPr lang="el-GR" altLang="el-GR" b="1" dirty="0" smtClean="0"/>
              <a:t>Αιματέμεση</a:t>
            </a:r>
          </a:p>
          <a:p>
            <a:pPr lvl="1"/>
            <a:r>
              <a:rPr lang="el-GR" altLang="el-GR" dirty="0" smtClean="0"/>
              <a:t>Αποβολή αίματος με εμετό.</a:t>
            </a:r>
          </a:p>
          <a:p>
            <a:pPr lvl="1"/>
            <a:r>
              <a:rPr lang="el-GR" altLang="el-GR" dirty="0" smtClean="0"/>
              <a:t>Υποδηλώνει αιμορραγία του ανώτερου πεπτικού.</a:t>
            </a:r>
          </a:p>
          <a:p>
            <a:r>
              <a:rPr lang="el-GR" altLang="el-GR" b="1" dirty="0" smtClean="0"/>
              <a:t>Μέλαινα κένωση</a:t>
            </a:r>
          </a:p>
          <a:p>
            <a:pPr lvl="1"/>
            <a:r>
              <a:rPr lang="el-GR" altLang="el-GR" dirty="0" smtClean="0"/>
              <a:t>Κόπρανα μαύρα σαν πίσσα ασχημάτιστα.</a:t>
            </a:r>
          </a:p>
          <a:p>
            <a:pPr lvl="1"/>
            <a:r>
              <a:rPr lang="el-GR" altLang="el-GR" dirty="0" smtClean="0"/>
              <a:t>50-100 </a:t>
            </a:r>
            <a:r>
              <a:rPr lang="en-US" altLang="el-GR" dirty="0" smtClean="0"/>
              <a:t>ml</a:t>
            </a:r>
            <a:r>
              <a:rPr lang="el-GR" altLang="el-GR" dirty="0" smtClean="0"/>
              <a:t> αίματος είναι αρκετά για το σχηματισμό της.</a:t>
            </a:r>
          </a:p>
          <a:p>
            <a:pPr lvl="1"/>
            <a:r>
              <a:rPr lang="el-GR" altLang="el-GR" dirty="0" smtClean="0"/>
              <a:t>Μπορεί να συνεχιστούν οι Μ.Κ. για 24-72 ώρες παρά τη διακοπή της αιμορραγίας.</a:t>
            </a:r>
          </a:p>
          <a:p>
            <a:r>
              <a:rPr lang="el-GR" altLang="el-GR" b="1" dirty="0" smtClean="0"/>
              <a:t>Εντερροραγία</a:t>
            </a:r>
          </a:p>
          <a:p>
            <a:pPr lvl="1"/>
            <a:r>
              <a:rPr lang="el-GR" altLang="el-GR" dirty="0" smtClean="0"/>
              <a:t>Αποβολή ερυθρού αίματος από το ορθό.</a:t>
            </a:r>
          </a:p>
          <a:p>
            <a:pPr lvl="1"/>
            <a:r>
              <a:rPr lang="el-GR" altLang="el-GR" dirty="0" smtClean="0"/>
              <a:t>Υποδηλώνει αιμορραγία του κατώτερου πεπτικού.</a:t>
            </a:r>
          </a:p>
          <a:p>
            <a:pPr lvl="1">
              <a:buFontTx/>
              <a:buNone/>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211342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l-GR" altLang="el-GR" b="1" dirty="0" smtClean="0"/>
              <a:t>Αίτια αιμορραγίας από το πεπτικό </a:t>
            </a:r>
            <a:r>
              <a:rPr lang="el-GR" altLang="el-GR" sz="3000" b="0" dirty="0" smtClean="0"/>
              <a:t>1/2</a:t>
            </a:r>
          </a:p>
        </p:txBody>
      </p:sp>
      <p:sp>
        <p:nvSpPr>
          <p:cNvPr id="27651" name="Rectangle 3"/>
          <p:cNvSpPr>
            <a:spLocks noGrp="1" noChangeArrowheads="1"/>
          </p:cNvSpPr>
          <p:nvPr>
            <p:ph idx="1"/>
          </p:nvPr>
        </p:nvSpPr>
        <p:spPr>
          <a:xfrm>
            <a:off x="342900" y="1595669"/>
            <a:ext cx="6398468" cy="7080787"/>
          </a:xfrm>
        </p:spPr>
        <p:txBody>
          <a:bodyPr>
            <a:noAutofit/>
          </a:bodyPr>
          <a:lstStyle/>
          <a:p>
            <a:pPr>
              <a:lnSpc>
                <a:spcPct val="120000"/>
              </a:lnSpc>
            </a:pPr>
            <a:r>
              <a:rPr lang="el-GR" altLang="el-GR" b="1" dirty="0" smtClean="0"/>
              <a:t>ΑΝΩΤΕΡΟ ΠΕΠΤΙΚΟ</a:t>
            </a:r>
          </a:p>
          <a:p>
            <a:pPr lvl="1">
              <a:lnSpc>
                <a:spcPct val="120000"/>
              </a:lnSpc>
            </a:pPr>
            <a:r>
              <a:rPr lang="el-GR" altLang="el-GR" b="1" dirty="0" smtClean="0"/>
              <a:t>Παθήσεις οισοφάγου</a:t>
            </a:r>
            <a:r>
              <a:rPr lang="el-GR" altLang="el-GR" dirty="0" smtClean="0"/>
              <a:t> </a:t>
            </a:r>
          </a:p>
          <a:p>
            <a:pPr lvl="2">
              <a:lnSpc>
                <a:spcPct val="120000"/>
              </a:lnSpc>
            </a:pPr>
            <a:r>
              <a:rPr lang="el-GR" altLang="el-GR" dirty="0" smtClean="0"/>
              <a:t>Κιρσοί,</a:t>
            </a:r>
          </a:p>
          <a:p>
            <a:pPr lvl="2">
              <a:lnSpc>
                <a:spcPct val="120000"/>
              </a:lnSpc>
            </a:pPr>
            <a:r>
              <a:rPr lang="el-GR" altLang="el-GR" dirty="0" smtClean="0"/>
              <a:t>Σύνδρομο </a:t>
            </a:r>
            <a:r>
              <a:rPr lang="en-US" altLang="el-GR" dirty="0" smtClean="0"/>
              <a:t>Mallory Weiss</a:t>
            </a:r>
            <a:r>
              <a:rPr lang="el-GR" altLang="el-GR" dirty="0" smtClean="0"/>
              <a:t>,</a:t>
            </a:r>
          </a:p>
          <a:p>
            <a:pPr lvl="2">
              <a:lnSpc>
                <a:spcPct val="120000"/>
              </a:lnSpc>
            </a:pPr>
            <a:r>
              <a:rPr lang="el-GR" altLang="el-GR" dirty="0" smtClean="0"/>
              <a:t>Οισοφαγίτιδα,</a:t>
            </a:r>
          </a:p>
          <a:p>
            <a:pPr lvl="2">
              <a:lnSpc>
                <a:spcPct val="120000"/>
              </a:lnSpc>
            </a:pPr>
            <a:r>
              <a:rPr lang="el-GR" altLang="el-GR" dirty="0" smtClean="0"/>
              <a:t>Καρκίνος.</a:t>
            </a:r>
          </a:p>
          <a:p>
            <a:pPr lvl="1">
              <a:lnSpc>
                <a:spcPct val="120000"/>
              </a:lnSpc>
            </a:pPr>
            <a:r>
              <a:rPr lang="el-GR" altLang="el-GR" b="1" dirty="0" smtClean="0"/>
              <a:t>Παθήσεις στομάχου και δωδεκαδακτύλου</a:t>
            </a:r>
            <a:r>
              <a:rPr lang="el-GR" altLang="el-GR" dirty="0" smtClean="0"/>
              <a:t> </a:t>
            </a:r>
          </a:p>
          <a:p>
            <a:pPr lvl="2">
              <a:lnSpc>
                <a:spcPct val="120000"/>
              </a:lnSpc>
            </a:pPr>
            <a:r>
              <a:rPr lang="el-GR" altLang="el-GR" dirty="0" smtClean="0"/>
              <a:t>Έλκος,</a:t>
            </a:r>
          </a:p>
          <a:p>
            <a:pPr lvl="2">
              <a:lnSpc>
                <a:spcPct val="120000"/>
              </a:lnSpc>
            </a:pPr>
            <a:r>
              <a:rPr lang="el-GR" altLang="el-GR" dirty="0" smtClean="0"/>
              <a:t>Γαστρίτιδα,</a:t>
            </a:r>
          </a:p>
          <a:p>
            <a:pPr lvl="2">
              <a:lnSpc>
                <a:spcPct val="120000"/>
              </a:lnSpc>
            </a:pPr>
            <a:r>
              <a:rPr lang="el-GR" altLang="el-GR" dirty="0" smtClean="0"/>
              <a:t>Καρκίνος,</a:t>
            </a:r>
          </a:p>
          <a:p>
            <a:pPr lvl="2">
              <a:lnSpc>
                <a:spcPct val="120000"/>
              </a:lnSpc>
            </a:pPr>
            <a:r>
              <a:rPr lang="el-GR" altLang="el-GR" dirty="0" smtClean="0"/>
              <a:t>Διαφραγματοκήλη,</a:t>
            </a:r>
          </a:p>
          <a:p>
            <a:pPr lvl="2">
              <a:lnSpc>
                <a:spcPct val="120000"/>
              </a:lnSpc>
            </a:pPr>
            <a:r>
              <a:rPr lang="el-GR" altLang="el-GR" dirty="0" smtClean="0"/>
              <a:t>Έλκος από </a:t>
            </a:r>
            <a:r>
              <a:rPr lang="en-US" altLang="el-GR" dirty="0" smtClean="0"/>
              <a:t>stress</a:t>
            </a:r>
            <a:r>
              <a:rPr lang="el-GR" altLang="el-GR" dirty="0" smtClean="0"/>
              <a:t>.</a:t>
            </a:r>
          </a:p>
          <a:p>
            <a:pPr lvl="2">
              <a:lnSpc>
                <a:spcPct val="120000"/>
              </a:lnSpc>
            </a:pPr>
            <a:endParaRPr lang="el-GR" altLang="el-GR" dirty="0" smtClean="0"/>
          </a:p>
          <a:p>
            <a:pPr lvl="1"/>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908180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altLang="el-GR" dirty="0"/>
              <a:t>Αίτια αιμορραγίας από το πεπτικό </a:t>
            </a:r>
            <a:r>
              <a:rPr lang="el-GR" altLang="el-GR" sz="3000" b="0" dirty="0" smtClean="0"/>
              <a:t>2/2</a:t>
            </a:r>
            <a:endParaRPr lang="el-GR" altLang="el-GR" sz="2800" b="1" dirty="0" smtClean="0"/>
          </a:p>
        </p:txBody>
      </p:sp>
      <p:sp>
        <p:nvSpPr>
          <p:cNvPr id="28675" name="Rectangle 3"/>
          <p:cNvSpPr>
            <a:spLocks noGrp="1" noChangeArrowheads="1"/>
          </p:cNvSpPr>
          <p:nvPr>
            <p:ph idx="1"/>
          </p:nvPr>
        </p:nvSpPr>
        <p:spPr>
          <a:xfrm>
            <a:off x="342900" y="1595669"/>
            <a:ext cx="6398468" cy="7440827"/>
          </a:xfrm>
        </p:spPr>
        <p:txBody>
          <a:bodyPr>
            <a:noAutofit/>
          </a:bodyPr>
          <a:lstStyle/>
          <a:p>
            <a:pPr>
              <a:lnSpc>
                <a:spcPct val="110000"/>
              </a:lnSpc>
              <a:spcBef>
                <a:spcPts val="900"/>
              </a:spcBef>
            </a:pPr>
            <a:r>
              <a:rPr lang="el-GR" altLang="el-GR" sz="2200" b="1" dirty="0" smtClean="0"/>
              <a:t>ΚΑΤΩΤΕΡΟ ΠΕΠΤΙΚΟ</a:t>
            </a:r>
          </a:p>
          <a:p>
            <a:pPr lvl="1">
              <a:lnSpc>
                <a:spcPct val="110000"/>
              </a:lnSpc>
              <a:spcBef>
                <a:spcPts val="900"/>
              </a:spcBef>
            </a:pPr>
            <a:r>
              <a:rPr lang="el-GR" altLang="el-GR" sz="2200" b="1" dirty="0" smtClean="0"/>
              <a:t>Παθήσεις λεπτού εντέρου</a:t>
            </a:r>
          </a:p>
          <a:p>
            <a:pPr lvl="2">
              <a:lnSpc>
                <a:spcPct val="110000"/>
              </a:lnSpc>
              <a:spcBef>
                <a:spcPts val="900"/>
              </a:spcBef>
            </a:pPr>
            <a:r>
              <a:rPr lang="el-GR" altLang="el-GR" sz="2200" dirty="0" smtClean="0"/>
              <a:t>νόσος </a:t>
            </a:r>
            <a:r>
              <a:rPr lang="en-US" altLang="el-GR" sz="2200" dirty="0" smtClean="0"/>
              <a:t>Crohn</a:t>
            </a:r>
            <a:r>
              <a:rPr lang="el-GR" altLang="el-GR" sz="2200" dirty="0" smtClean="0"/>
              <a:t>, καρκίνος, λέμφωμα, εμβολή μεσεντερίου αρτηρίας, εκκολπώματα.</a:t>
            </a:r>
          </a:p>
          <a:p>
            <a:pPr lvl="1">
              <a:lnSpc>
                <a:spcPct val="110000"/>
              </a:lnSpc>
              <a:spcBef>
                <a:spcPts val="900"/>
              </a:spcBef>
            </a:pPr>
            <a:r>
              <a:rPr lang="el-GR" altLang="el-GR" sz="2200" b="1" dirty="0" smtClean="0"/>
              <a:t>Παθήσεις παχέος εντέρου </a:t>
            </a:r>
          </a:p>
          <a:p>
            <a:pPr lvl="2">
              <a:lnSpc>
                <a:spcPct val="110000"/>
              </a:lnSpc>
              <a:spcBef>
                <a:spcPts val="900"/>
              </a:spcBef>
            </a:pPr>
            <a:r>
              <a:rPr lang="el-GR" altLang="el-GR" sz="2200" dirty="0" smtClean="0"/>
              <a:t>Ελκώδης κολίτιδα νόσος </a:t>
            </a:r>
            <a:r>
              <a:rPr lang="en-US" altLang="el-GR" sz="2200" dirty="0" smtClean="0"/>
              <a:t>Crohn</a:t>
            </a:r>
            <a:r>
              <a:rPr lang="el-GR" altLang="el-GR" sz="2200" dirty="0" smtClean="0"/>
              <a:t>, αιμαγγειώματα, καρκίνος, πολύποδες, εκκολπώματα, μεκέλεια απόφυση, αιμορροΐδες, ρήξη αρτηριοσκληρυντικού αγγείου.</a:t>
            </a:r>
          </a:p>
          <a:p>
            <a:pPr>
              <a:lnSpc>
                <a:spcPct val="110000"/>
              </a:lnSpc>
              <a:spcBef>
                <a:spcPts val="900"/>
              </a:spcBef>
            </a:pPr>
            <a:r>
              <a:rPr lang="el-GR" altLang="el-GR" sz="2200" b="1" dirty="0" smtClean="0"/>
              <a:t>ΕΞΩΚΟΙΛΙΑΚΑ ΑΙΤΙΑ</a:t>
            </a:r>
          </a:p>
          <a:p>
            <a:pPr lvl="1">
              <a:lnSpc>
                <a:spcPct val="110000"/>
              </a:lnSpc>
              <a:spcBef>
                <a:spcPts val="900"/>
              </a:spcBef>
            </a:pPr>
            <a:r>
              <a:rPr lang="el-GR" altLang="el-GR" sz="2200" dirty="0" smtClean="0"/>
              <a:t>Παθήσεις αιμοποιητικού</a:t>
            </a:r>
          </a:p>
          <a:p>
            <a:pPr lvl="2">
              <a:lnSpc>
                <a:spcPct val="110000"/>
              </a:lnSpc>
              <a:spcBef>
                <a:spcPts val="900"/>
              </a:spcBef>
            </a:pPr>
            <a:r>
              <a:rPr lang="el-GR" altLang="el-GR" sz="2200" dirty="0" smtClean="0"/>
              <a:t>λευχαιμία, θρομβοπενική πορφύρα.</a:t>
            </a:r>
          </a:p>
          <a:p>
            <a:pPr lvl="1">
              <a:lnSpc>
                <a:spcPct val="110000"/>
              </a:lnSpc>
              <a:spcBef>
                <a:spcPts val="900"/>
              </a:spcBef>
            </a:pPr>
            <a:r>
              <a:rPr lang="el-GR" altLang="el-GR" sz="2200" dirty="0" smtClean="0"/>
              <a:t>Ουραιμία.</a:t>
            </a:r>
          </a:p>
          <a:p>
            <a:pPr lvl="1">
              <a:lnSpc>
                <a:spcPct val="110000"/>
              </a:lnSpc>
              <a:spcBef>
                <a:spcPts val="900"/>
              </a:spcBef>
            </a:pPr>
            <a:r>
              <a:rPr lang="el-GR" altLang="el-GR" sz="2200" dirty="0" smtClean="0"/>
              <a:t>Σύνδρομο </a:t>
            </a:r>
            <a:r>
              <a:rPr lang="en-US" altLang="el-GR" sz="2200" dirty="0" smtClean="0"/>
              <a:t>Peutz Jeghers</a:t>
            </a:r>
            <a:r>
              <a:rPr lang="el-GR" altLang="el-GR" sz="2200" dirty="0" smtClean="0"/>
              <a:t>.</a:t>
            </a:r>
            <a:endParaRPr lang="en-US" altLang="el-GR" sz="2200" dirty="0" smtClean="0"/>
          </a:p>
          <a:p>
            <a:pPr>
              <a:spcBef>
                <a:spcPts val="900"/>
              </a:spcBef>
            </a:pPr>
            <a:r>
              <a:rPr lang="el-GR" altLang="el-GR" sz="2200" b="1" dirty="0" smtClean="0"/>
              <a:t>ΦΑΡΜΑΚΑ</a:t>
            </a:r>
            <a:endParaRPr lang="el-GR"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030746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noAutofit/>
          </a:bodyPr>
          <a:lstStyle/>
          <a:p>
            <a:pPr>
              <a:lnSpc>
                <a:spcPct val="130000"/>
              </a:lnSpc>
            </a:pPr>
            <a:r>
              <a:rPr lang="el-GR" altLang="el-GR" b="1" dirty="0" smtClean="0"/>
              <a:t>Σημεία και συμπτώματα από το ουροποιητικό</a:t>
            </a:r>
            <a:endParaRPr lang="el-GR" altLang="el-GR" dirty="0" smtClean="0"/>
          </a:p>
        </p:txBody>
      </p:sp>
      <p:sp>
        <p:nvSpPr>
          <p:cNvPr id="29699" name="Rectangle 2051"/>
          <p:cNvSpPr>
            <a:spLocks noGrp="1" noChangeArrowheads="1"/>
          </p:cNvSpPr>
          <p:nvPr>
            <p:ph idx="1"/>
          </p:nvPr>
        </p:nvSpPr>
        <p:spPr/>
        <p:txBody>
          <a:bodyPr>
            <a:normAutofit/>
          </a:bodyPr>
          <a:lstStyle/>
          <a:p>
            <a:pPr>
              <a:lnSpc>
                <a:spcPct val="110000"/>
              </a:lnSpc>
            </a:pPr>
            <a:r>
              <a:rPr lang="el-GR" altLang="el-GR" dirty="0" smtClean="0"/>
              <a:t>Αιματουρία.</a:t>
            </a:r>
          </a:p>
          <a:p>
            <a:pPr>
              <a:lnSpc>
                <a:spcPct val="110000"/>
              </a:lnSpc>
            </a:pPr>
            <a:r>
              <a:rPr lang="el-GR" altLang="el-GR" dirty="0" smtClean="0"/>
              <a:t>Αρτηριακή υπέρταση.</a:t>
            </a:r>
          </a:p>
          <a:p>
            <a:pPr>
              <a:lnSpc>
                <a:spcPct val="110000"/>
              </a:lnSpc>
            </a:pPr>
            <a:r>
              <a:rPr lang="el-GR" altLang="el-GR" dirty="0" smtClean="0"/>
              <a:t>Ολιγουρία.</a:t>
            </a:r>
          </a:p>
          <a:p>
            <a:pPr>
              <a:lnSpc>
                <a:spcPct val="110000"/>
              </a:lnSpc>
            </a:pPr>
            <a:r>
              <a:rPr lang="el-GR" altLang="el-GR" dirty="0" smtClean="0"/>
              <a:t>Ανουρία.</a:t>
            </a:r>
          </a:p>
          <a:p>
            <a:pPr>
              <a:lnSpc>
                <a:spcPct val="110000"/>
              </a:lnSpc>
            </a:pPr>
            <a:r>
              <a:rPr lang="el-GR" altLang="el-GR" dirty="0" smtClean="0"/>
              <a:t>Πολυουρία.</a:t>
            </a:r>
          </a:p>
          <a:p>
            <a:pPr>
              <a:lnSpc>
                <a:spcPct val="110000"/>
              </a:lnSpc>
            </a:pPr>
            <a:r>
              <a:rPr lang="el-GR" altLang="el-GR" dirty="0" smtClean="0"/>
              <a:t>Συχνουρία.</a:t>
            </a:r>
          </a:p>
          <a:p>
            <a:pPr>
              <a:lnSpc>
                <a:spcPct val="110000"/>
              </a:lnSpc>
            </a:pPr>
            <a:r>
              <a:rPr lang="el-GR" altLang="el-GR" dirty="0" smtClean="0"/>
              <a:t>Δυσουρία.</a:t>
            </a:r>
          </a:p>
          <a:p>
            <a:pPr>
              <a:lnSpc>
                <a:spcPct val="110000"/>
              </a:lnSpc>
            </a:pPr>
            <a:r>
              <a:rPr lang="el-GR" altLang="el-GR" dirty="0" smtClean="0"/>
              <a:t>Ακράτεια.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485512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Ουροποιητικό σύστημα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6" name="Picture 2" descr="File:Urinary system.sv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4704" y="1547663"/>
            <a:ext cx="5328592" cy="69996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244172" y="8676456"/>
            <a:ext cx="436965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Urinary </a:t>
            </a:r>
            <a:r>
              <a:rPr lang="en-US" sz="1200" dirty="0" smtClean="0">
                <a:latin typeface="+mn-lt"/>
                <a:hlinkClick r:id="rId3"/>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Jmarchn"/>
              </a:rPr>
              <a:t>Jmarchn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632827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Εσωτερική διάταξη του νεφρού</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pic>
        <p:nvPicPr>
          <p:cNvPr id="6" name="Picture 2" descr="File:Kidney Pio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1" y="1484784"/>
            <a:ext cx="6479159" cy="6399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682786" y="8222760"/>
            <a:ext cx="547260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a:t>
            </a:r>
            <a:r>
              <a:rPr lang="en-US" sz="1200" dirty="0" smtClean="0">
                <a:latin typeface="+mn-lt"/>
                <a:hlinkClick r:id="rId3"/>
              </a:rPr>
              <a:t>PioM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Piom"/>
              </a:rPr>
              <a:t>Piom</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173506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ltLang="el-GR" dirty="0" smtClean="0"/>
              <a:t>Περιτοναϊκή κοιλότητα</a:t>
            </a:r>
          </a:p>
        </p:txBody>
      </p:sp>
      <p:pic>
        <p:nvPicPr>
          <p:cNvPr id="6146" name="Picture 2" descr="This illustration has two parts. Part A shows the abdominopelvic regions. These regions divide the abdomen into nine squares. The upper right square is the right hypochondriac region and contains the base of the right ribs. The upper left square is the left hypochondriac region and contains the base of the left ribs. The epigastric region is the upper central square and contains the bottom edge of the liver as well as the upper areas of the stomach. The diaphragm curves like an upside down U over these three regions. The central right region is called the right lumbar region and contains the ascending colon and the right edge of the small intestines. The central square contains the transverse colon and the upper regions of the small intestines. The left lumbar region contains the left edge of the transverse colon and the left edge of the small intestine. The lower right square is the right iliac region and contains the right pelvic bones and the ascending colon. The lower left square is the left iliac region and contains the left pelvic bone and the lower left regions of the small intestine. The lower central square contains the bottom of the pubic bones, upper regions of the bladder and the lower region of the small intestine. Part B shows four abdominopelvic quadrants. The right upper quadrant (RUQ) includes the lower right ribs, right side of the liver, and right side of the transverse colon. The left upper quadrant (LUQ) includes the lower left ribs, stomach, and upper left area of the transverse colon. The right lower quadrant (RLQ) includes the right half of the small intestines, ascending colon, right pelvic bone and upper right area of the bladder. The left lower quadrant (LLQ) contains the left half of the small intestine and left pelvic b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4" y="2771800"/>
            <a:ext cx="6739801" cy="347807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714224" y="6732240"/>
            <a:ext cx="5400600" cy="461665"/>
          </a:xfrm>
          <a:prstGeom prst="rect">
            <a:avLst/>
          </a:prstGeom>
        </p:spPr>
        <p:txBody>
          <a:bodyPr wrap="square">
            <a:spAutoFit/>
          </a:bodyPr>
          <a:lstStyle/>
          <a:p>
            <a:r>
              <a:rPr lang="en-US" sz="1200" dirty="0">
                <a:latin typeface="+mn-lt"/>
              </a:rPr>
              <a:t>© 3 Ιουν 2013 OpenStax College. </a:t>
            </a:r>
            <a:r>
              <a:rPr lang="en-US" sz="1200" dirty="0">
                <a:latin typeface="+mn-lt"/>
                <a:hlinkClick r:id="rId3"/>
              </a:rPr>
              <a:t>Textbook content </a:t>
            </a:r>
            <a:r>
              <a:rPr lang="en-US" sz="1200" dirty="0">
                <a:latin typeface="+mn-lt"/>
              </a:rPr>
              <a:t>produced by OpenStax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75790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a:defRPr/>
            </a:pPr>
            <a:r>
              <a:rPr lang="el-GR" sz="3600" b="1" dirty="0" smtClean="0"/>
              <a:t>Αιματουρία</a:t>
            </a:r>
          </a:p>
        </p:txBody>
      </p:sp>
      <p:sp>
        <p:nvSpPr>
          <p:cNvPr id="34819" name="Rectangle 1027"/>
          <p:cNvSpPr>
            <a:spLocks noGrp="1" noChangeArrowheads="1"/>
          </p:cNvSpPr>
          <p:nvPr>
            <p:ph idx="1"/>
          </p:nvPr>
        </p:nvSpPr>
        <p:spPr/>
        <p:txBody>
          <a:bodyPr>
            <a:normAutofit/>
          </a:bodyPr>
          <a:lstStyle/>
          <a:p>
            <a:pPr>
              <a:lnSpc>
                <a:spcPct val="130000"/>
              </a:lnSpc>
            </a:pPr>
            <a:r>
              <a:rPr lang="el-GR" altLang="el-GR" sz="2600" b="1" dirty="0" smtClean="0"/>
              <a:t>Αιμοσφαιρινουρία.</a:t>
            </a:r>
          </a:p>
          <a:p>
            <a:pPr>
              <a:lnSpc>
                <a:spcPct val="130000"/>
              </a:lnSpc>
            </a:pPr>
            <a:r>
              <a:rPr lang="el-GR" altLang="el-GR" sz="2600" b="1" dirty="0" smtClean="0"/>
              <a:t>Μυοσφαιρινουρία.</a:t>
            </a:r>
          </a:p>
          <a:p>
            <a:pPr>
              <a:lnSpc>
                <a:spcPct val="130000"/>
              </a:lnSpc>
            </a:pPr>
            <a:r>
              <a:rPr lang="el-GR" altLang="el-GR" sz="2600" dirty="0" smtClean="0"/>
              <a:t>Μικροσκοπική.</a:t>
            </a:r>
          </a:p>
          <a:p>
            <a:pPr>
              <a:lnSpc>
                <a:spcPct val="130000"/>
              </a:lnSpc>
            </a:pPr>
            <a:r>
              <a:rPr lang="el-GR" altLang="el-GR" sz="2600" dirty="0" smtClean="0"/>
              <a:t>Μακροσκοπική.</a:t>
            </a:r>
          </a:p>
          <a:p>
            <a:pPr>
              <a:lnSpc>
                <a:spcPct val="130000"/>
              </a:lnSpc>
            </a:pPr>
            <a:r>
              <a:rPr lang="el-GR" altLang="el-GR" sz="2600" dirty="0" smtClean="0"/>
              <a:t>Αρχική.</a:t>
            </a:r>
          </a:p>
          <a:p>
            <a:pPr>
              <a:lnSpc>
                <a:spcPct val="130000"/>
              </a:lnSpc>
            </a:pPr>
            <a:r>
              <a:rPr lang="el-GR" altLang="el-GR" sz="2600" dirty="0" smtClean="0"/>
              <a:t>Τελική.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519403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normAutofit/>
          </a:bodyPr>
          <a:lstStyle/>
          <a:p>
            <a:pPr>
              <a:lnSpc>
                <a:spcPct val="130000"/>
              </a:lnSpc>
              <a:defRPr/>
            </a:pPr>
            <a:r>
              <a:rPr lang="el-GR" b="1" dirty="0" smtClean="0"/>
              <a:t>Αίτια αιματουρίας</a:t>
            </a:r>
          </a:p>
        </p:txBody>
      </p:sp>
      <p:sp>
        <p:nvSpPr>
          <p:cNvPr id="35843" name="Rectangle 1027"/>
          <p:cNvSpPr>
            <a:spLocks noGrp="1" noChangeArrowheads="1"/>
          </p:cNvSpPr>
          <p:nvPr>
            <p:ph idx="1"/>
          </p:nvPr>
        </p:nvSpPr>
        <p:spPr>
          <a:xfrm>
            <a:off x="342900" y="1595669"/>
            <a:ext cx="6254452" cy="7440827"/>
          </a:xfrm>
        </p:spPr>
        <p:txBody>
          <a:bodyPr>
            <a:noAutofit/>
          </a:bodyPr>
          <a:lstStyle/>
          <a:p>
            <a:pPr>
              <a:lnSpc>
                <a:spcPct val="130000"/>
              </a:lnSpc>
            </a:pPr>
            <a:r>
              <a:rPr lang="el-GR" altLang="el-GR" sz="2200" b="1" dirty="0" smtClean="0"/>
              <a:t>Παθήσεις του νεφρικού παρεγχύματος</a:t>
            </a:r>
          </a:p>
          <a:p>
            <a:pPr lvl="1">
              <a:lnSpc>
                <a:spcPct val="130000"/>
              </a:lnSpc>
            </a:pPr>
            <a:r>
              <a:rPr lang="el-GR" altLang="el-GR" sz="2200" dirty="0" smtClean="0"/>
              <a:t>Λοιμώξεις (σπειραματονεφρίτιδα</a:t>
            </a:r>
            <a:r>
              <a:rPr lang="en-US" altLang="el-GR" sz="2200" dirty="0" smtClean="0"/>
              <a:t>)</a:t>
            </a:r>
            <a:r>
              <a:rPr lang="el-GR" altLang="el-GR" sz="2200" dirty="0" smtClean="0"/>
              <a:t>.</a:t>
            </a:r>
          </a:p>
          <a:p>
            <a:pPr lvl="1">
              <a:lnSpc>
                <a:spcPct val="130000"/>
              </a:lnSpc>
            </a:pPr>
            <a:r>
              <a:rPr lang="el-GR" altLang="el-GR" sz="2200" dirty="0" smtClean="0"/>
              <a:t>Αγγειακά.</a:t>
            </a:r>
          </a:p>
          <a:p>
            <a:pPr>
              <a:lnSpc>
                <a:spcPct val="130000"/>
              </a:lnSpc>
            </a:pPr>
            <a:r>
              <a:rPr lang="el-GR" altLang="el-GR" sz="2200" b="1" dirty="0" smtClean="0"/>
              <a:t>Παθήσεις τμημάτων των ουροφόρων οδών</a:t>
            </a:r>
          </a:p>
          <a:p>
            <a:pPr lvl="1">
              <a:lnSpc>
                <a:spcPct val="130000"/>
              </a:lnSpc>
            </a:pPr>
            <a:r>
              <a:rPr lang="el-GR" altLang="el-GR" sz="2200" dirty="0" smtClean="0"/>
              <a:t>Λιθίαση.</a:t>
            </a:r>
          </a:p>
          <a:p>
            <a:pPr lvl="1">
              <a:lnSpc>
                <a:spcPct val="130000"/>
              </a:lnSpc>
            </a:pPr>
            <a:r>
              <a:rPr lang="el-GR" altLang="el-GR" sz="2200" dirty="0" smtClean="0"/>
              <a:t>Κυστίτιδα.</a:t>
            </a:r>
          </a:p>
          <a:p>
            <a:pPr lvl="1">
              <a:lnSpc>
                <a:spcPct val="130000"/>
              </a:lnSpc>
            </a:pPr>
            <a:r>
              <a:rPr lang="el-GR" altLang="el-GR" sz="2200" dirty="0" smtClean="0"/>
              <a:t>Θηλώματα.</a:t>
            </a:r>
          </a:p>
          <a:p>
            <a:pPr lvl="1">
              <a:lnSpc>
                <a:spcPct val="130000"/>
              </a:lnSpc>
            </a:pPr>
            <a:r>
              <a:rPr lang="el-GR" altLang="el-GR" sz="2200" dirty="0" smtClean="0"/>
              <a:t>Καλοήθης υπερτροφία, καρκίνος προστάτου.</a:t>
            </a:r>
          </a:p>
          <a:p>
            <a:pPr>
              <a:lnSpc>
                <a:spcPct val="130000"/>
              </a:lnSpc>
            </a:pPr>
            <a:r>
              <a:rPr lang="el-GR" altLang="el-GR" sz="2200" b="1" dirty="0" smtClean="0"/>
              <a:t>Άλλα αίτια</a:t>
            </a:r>
          </a:p>
          <a:p>
            <a:pPr lvl="1">
              <a:lnSpc>
                <a:spcPct val="130000"/>
              </a:lnSpc>
            </a:pPr>
            <a:r>
              <a:rPr lang="el-GR" altLang="el-GR" sz="2200" dirty="0" smtClean="0"/>
              <a:t>Αιμορραγική διάθεση.</a:t>
            </a:r>
          </a:p>
          <a:p>
            <a:pPr lvl="1">
              <a:lnSpc>
                <a:spcPct val="130000"/>
              </a:lnSpc>
            </a:pPr>
            <a:r>
              <a:rPr lang="el-GR" altLang="el-GR" sz="2200" dirty="0" smtClean="0"/>
              <a:t>Φάρμακα.</a:t>
            </a:r>
          </a:p>
          <a:p>
            <a:pPr lvl="1">
              <a:lnSpc>
                <a:spcPct val="130000"/>
              </a:lnSpc>
            </a:pPr>
            <a:r>
              <a:rPr lang="el-GR" altLang="el-GR" sz="2200" dirty="0" smtClean="0"/>
              <a:t>Έντονη μυϊκή άσκηση.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072910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normAutofit/>
          </a:bodyPr>
          <a:lstStyle/>
          <a:p>
            <a:pPr>
              <a:defRPr/>
            </a:pPr>
            <a:r>
              <a:rPr lang="el-GR" b="1" dirty="0" smtClean="0"/>
              <a:t>Ολιγουρία</a:t>
            </a:r>
            <a:endParaRPr lang="en-US" b="1" dirty="0" smtClean="0"/>
          </a:p>
        </p:txBody>
      </p:sp>
      <p:sp>
        <p:nvSpPr>
          <p:cNvPr id="50179" name="Rectangle 1027"/>
          <p:cNvSpPr>
            <a:spLocks noGrp="1" noChangeArrowheads="1"/>
          </p:cNvSpPr>
          <p:nvPr>
            <p:ph idx="1"/>
          </p:nvPr>
        </p:nvSpPr>
        <p:spPr/>
        <p:txBody>
          <a:bodyPr>
            <a:normAutofit/>
          </a:bodyPr>
          <a:lstStyle/>
          <a:p>
            <a:pPr>
              <a:defRPr/>
            </a:pPr>
            <a:r>
              <a:rPr lang="el-GR" sz="2400" dirty="0" smtClean="0"/>
              <a:t>Μείωση του αποβαλλόμενου ποσού των ούρων (&lt;400 </a:t>
            </a:r>
            <a:r>
              <a:rPr lang="en-US" sz="2400" dirty="0" smtClean="0"/>
              <a:t>ml</a:t>
            </a:r>
            <a:r>
              <a:rPr lang="el-GR" sz="2400" dirty="0" smtClean="0"/>
              <a:t>/24ωρο).</a:t>
            </a:r>
          </a:p>
          <a:p>
            <a:pPr algn="ctr">
              <a:buFontTx/>
              <a:buNone/>
              <a:defRPr/>
            </a:pPr>
            <a:r>
              <a:rPr lang="el-GR" b="1" dirty="0" smtClean="0">
                <a:solidFill>
                  <a:srgbClr val="004A82"/>
                </a:solidFill>
              </a:rPr>
              <a:t>Ανουρία</a:t>
            </a:r>
          </a:p>
          <a:p>
            <a:pPr>
              <a:defRPr/>
            </a:pPr>
            <a:r>
              <a:rPr lang="el-GR" sz="2400" dirty="0" smtClean="0"/>
              <a:t>Έλλειψη αποβολής (και παραγωγής ούρων) (&lt;100</a:t>
            </a:r>
            <a:r>
              <a:rPr lang="en-US" sz="2400" dirty="0" smtClean="0"/>
              <a:t>ml</a:t>
            </a:r>
            <a:r>
              <a:rPr lang="el-GR" sz="2400" dirty="0" smtClean="0"/>
              <a:t>/24ωρο).</a:t>
            </a:r>
          </a:p>
          <a:p>
            <a:pPr>
              <a:defRPr/>
            </a:pPr>
            <a:endParaRPr lang="el-GR" sz="2400" dirty="0" smtClean="0"/>
          </a:p>
          <a:p>
            <a:pPr algn="ctr">
              <a:buFontTx/>
              <a:buNone/>
              <a:defRPr/>
            </a:pPr>
            <a:r>
              <a:rPr lang="el-GR" b="1" dirty="0" smtClean="0">
                <a:solidFill>
                  <a:srgbClr val="004A82"/>
                </a:solidFill>
              </a:rPr>
              <a:t>Επίσχεση ούρων</a:t>
            </a:r>
          </a:p>
          <a:p>
            <a:pPr>
              <a:defRPr/>
            </a:pPr>
            <a:r>
              <a:rPr lang="el-GR" sz="2400" dirty="0" smtClean="0"/>
              <a:t>Κώλυμα στην αποβολή ούρων, ενώ υπάρχει παραγωγή.</a:t>
            </a:r>
          </a:p>
          <a:p>
            <a:pPr>
              <a:defRPr/>
            </a:pPr>
            <a:r>
              <a:rPr lang="el-GR" sz="2400" dirty="0" smtClean="0"/>
              <a:t>Διαφοροδιάγνωση ανουρίας – επίσχεσης αναφερόμενη επιθυμία για ούρηση και αμβλύτητα υπογαστρίου (επίσχεση).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907295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defRPr/>
            </a:pPr>
            <a:r>
              <a:rPr lang="el-GR" b="1" dirty="0" smtClean="0"/>
              <a:t>Αίτια ολιγουρίας / ανουρίας</a:t>
            </a:r>
          </a:p>
        </p:txBody>
      </p:sp>
      <p:sp>
        <p:nvSpPr>
          <p:cNvPr id="37891" name="Rectangle 3"/>
          <p:cNvSpPr>
            <a:spLocks noGrp="1" noChangeArrowheads="1"/>
          </p:cNvSpPr>
          <p:nvPr>
            <p:ph idx="1"/>
          </p:nvPr>
        </p:nvSpPr>
        <p:spPr>
          <a:xfrm>
            <a:off x="342900" y="1595669"/>
            <a:ext cx="6398468" cy="6720747"/>
          </a:xfrm>
        </p:spPr>
        <p:txBody>
          <a:bodyPr>
            <a:normAutofit/>
          </a:bodyPr>
          <a:lstStyle/>
          <a:p>
            <a:r>
              <a:rPr lang="el-GR" altLang="el-GR" dirty="0" smtClean="0"/>
              <a:t>Μειωμένη πρόσληψη υγρών.</a:t>
            </a:r>
          </a:p>
          <a:p>
            <a:r>
              <a:rPr lang="el-GR" altLang="el-GR" dirty="0" smtClean="0"/>
              <a:t>Αυξημένη απώλεια υγρών.</a:t>
            </a:r>
          </a:p>
          <a:p>
            <a:pPr lvl="1"/>
            <a:r>
              <a:rPr lang="el-GR" altLang="el-GR" dirty="0" smtClean="0"/>
              <a:t>Εφίδρωση.</a:t>
            </a:r>
          </a:p>
          <a:p>
            <a:pPr lvl="1"/>
            <a:r>
              <a:rPr lang="el-GR" altLang="el-GR" dirty="0" smtClean="0"/>
              <a:t>Διάρροιες / έμετοι.</a:t>
            </a:r>
          </a:p>
          <a:p>
            <a:r>
              <a:rPr lang="el-GR" altLang="el-GR" dirty="0" smtClean="0"/>
              <a:t>Μείωση του κυκλοφορούντος όγκου αίματος.</a:t>
            </a:r>
          </a:p>
          <a:p>
            <a:pPr lvl="1"/>
            <a:r>
              <a:rPr lang="el-GR" altLang="el-GR" dirty="0" smtClean="0"/>
              <a:t>Εγκαύματα.</a:t>
            </a:r>
          </a:p>
          <a:p>
            <a:pPr lvl="1"/>
            <a:r>
              <a:rPr lang="el-GR" altLang="el-GR" dirty="0" smtClean="0"/>
              <a:t>Οιδήματα.</a:t>
            </a:r>
          </a:p>
          <a:p>
            <a:pPr lvl="1"/>
            <a:r>
              <a:rPr lang="el-GR" altLang="el-GR" dirty="0" smtClean="0"/>
              <a:t>Ειλεός.</a:t>
            </a:r>
          </a:p>
          <a:p>
            <a:r>
              <a:rPr lang="el-GR" altLang="el-GR" dirty="0" smtClean="0"/>
              <a:t>Αμφοτερόπλευρο κώλυμα στην παροχέτευση των ούρων (ουρητήρες).</a:t>
            </a:r>
          </a:p>
          <a:p>
            <a:r>
              <a:rPr lang="el-GR" altLang="el-GR" dirty="0" smtClean="0"/>
              <a:t>Μειωμένη παραγωγή ούρων.</a:t>
            </a:r>
          </a:p>
          <a:p>
            <a:pPr lvl="1"/>
            <a:r>
              <a:rPr lang="el-GR" altLang="el-GR" dirty="0" smtClean="0"/>
              <a:t>ΧΝΑ/ΟΝΑ.</a:t>
            </a:r>
          </a:p>
          <a:p>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67957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l-GR" sz="3600" b="1" dirty="0" smtClean="0"/>
              <a:t>Πολυουρία</a:t>
            </a:r>
          </a:p>
        </p:txBody>
      </p:sp>
      <p:sp>
        <p:nvSpPr>
          <p:cNvPr id="52227" name="Rectangle 3"/>
          <p:cNvSpPr>
            <a:spLocks noGrp="1" noChangeArrowheads="1"/>
          </p:cNvSpPr>
          <p:nvPr>
            <p:ph idx="1"/>
          </p:nvPr>
        </p:nvSpPr>
        <p:spPr>
          <a:xfrm>
            <a:off x="342900" y="1595669"/>
            <a:ext cx="6172200" cy="7296811"/>
          </a:xfrm>
        </p:spPr>
        <p:txBody>
          <a:bodyPr>
            <a:normAutofit/>
          </a:bodyPr>
          <a:lstStyle/>
          <a:p>
            <a:pPr>
              <a:defRPr/>
            </a:pPr>
            <a:r>
              <a:rPr lang="el-GR" dirty="0" smtClean="0"/>
              <a:t>Αύξηση του ποσού των αποβαλλόμενων (και παραγόμενων) ούρων &gt; 3000</a:t>
            </a:r>
            <a:r>
              <a:rPr lang="en-US" dirty="0" smtClean="0"/>
              <a:t>ml</a:t>
            </a:r>
            <a:r>
              <a:rPr lang="el-GR" dirty="0" smtClean="0"/>
              <a:t>/24ωρο (Αυθαίρετα) .</a:t>
            </a:r>
          </a:p>
          <a:p>
            <a:pPr>
              <a:buFontTx/>
              <a:buNone/>
              <a:defRPr/>
            </a:pPr>
            <a:r>
              <a:rPr lang="el-GR" b="1" dirty="0" smtClean="0"/>
              <a:t>Αίτια πολυουρίας</a:t>
            </a:r>
          </a:p>
          <a:p>
            <a:pPr>
              <a:defRPr/>
            </a:pPr>
            <a:r>
              <a:rPr lang="el-GR" dirty="0" smtClean="0"/>
              <a:t>Αυξημένη πρόσληψη υγρών.</a:t>
            </a:r>
          </a:p>
          <a:p>
            <a:pPr>
              <a:defRPr/>
            </a:pPr>
            <a:r>
              <a:rPr lang="el-GR" dirty="0" smtClean="0"/>
              <a:t>Λήψη διουρητικών ουσιών</a:t>
            </a:r>
          </a:p>
          <a:p>
            <a:pPr lvl="1">
              <a:defRPr/>
            </a:pPr>
            <a:r>
              <a:rPr lang="el-GR" dirty="0" smtClean="0"/>
              <a:t>Καφές, αλκοόλ.</a:t>
            </a:r>
          </a:p>
          <a:p>
            <a:pPr>
              <a:defRPr/>
            </a:pPr>
            <a:r>
              <a:rPr lang="el-GR" dirty="0" smtClean="0"/>
              <a:t>Μειωμένη έκκριση </a:t>
            </a:r>
            <a:r>
              <a:rPr lang="en-US" dirty="0" smtClean="0"/>
              <a:t>ADH</a:t>
            </a:r>
            <a:r>
              <a:rPr lang="el-GR" dirty="0" smtClean="0"/>
              <a:t> </a:t>
            </a:r>
          </a:p>
          <a:p>
            <a:pPr lvl="1">
              <a:defRPr/>
            </a:pPr>
            <a:r>
              <a:rPr lang="el-GR" dirty="0" smtClean="0"/>
              <a:t>Άποιος διαβήτης.</a:t>
            </a:r>
          </a:p>
          <a:p>
            <a:pPr>
              <a:defRPr/>
            </a:pPr>
            <a:r>
              <a:rPr lang="el-GR" dirty="0" smtClean="0"/>
              <a:t>Ωσμωτική διούρηση</a:t>
            </a:r>
          </a:p>
          <a:p>
            <a:pPr lvl="1">
              <a:defRPr/>
            </a:pPr>
            <a:r>
              <a:rPr lang="el-GR" dirty="0" smtClean="0"/>
              <a:t>Σακχαρώδης διαβήτης, μανιτόλη.</a:t>
            </a:r>
          </a:p>
          <a:p>
            <a:pPr>
              <a:defRPr/>
            </a:pPr>
            <a:r>
              <a:rPr lang="el-GR" dirty="0" smtClean="0"/>
              <a:t>Νεφρική βλάβη </a:t>
            </a:r>
          </a:p>
          <a:p>
            <a:pPr lvl="1">
              <a:defRPr/>
            </a:pPr>
            <a:r>
              <a:rPr lang="el-GR" dirty="0" smtClean="0"/>
              <a:t>( Πολυουρική φάση ΟΝΑ).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600443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defRPr/>
            </a:pPr>
            <a:r>
              <a:rPr lang="el-GR" b="1" dirty="0" smtClean="0"/>
              <a:t>Άλλες διαταραχές της ούρησης</a:t>
            </a:r>
          </a:p>
        </p:txBody>
      </p:sp>
      <p:sp>
        <p:nvSpPr>
          <p:cNvPr id="39939" name="Rectangle 3"/>
          <p:cNvSpPr>
            <a:spLocks noGrp="1" noChangeArrowheads="1"/>
          </p:cNvSpPr>
          <p:nvPr>
            <p:ph idx="1"/>
          </p:nvPr>
        </p:nvSpPr>
        <p:spPr/>
        <p:txBody>
          <a:bodyPr>
            <a:normAutofit/>
          </a:bodyPr>
          <a:lstStyle/>
          <a:p>
            <a:r>
              <a:rPr lang="el-GR" altLang="el-GR" b="1" dirty="0" smtClean="0"/>
              <a:t>Συχνουρία</a:t>
            </a:r>
          </a:p>
          <a:p>
            <a:pPr lvl="1"/>
            <a:r>
              <a:rPr lang="el-GR" altLang="el-GR" dirty="0" smtClean="0"/>
              <a:t>Αύξηση της συχνότητας της ούρησης και όχι απαραίτητα του ποσού  των ούρων (ερεθισμός της κύστης).</a:t>
            </a:r>
          </a:p>
          <a:p>
            <a:r>
              <a:rPr lang="el-GR" altLang="el-GR" b="1" dirty="0" smtClean="0"/>
              <a:t>Νυκτουρία</a:t>
            </a:r>
          </a:p>
          <a:p>
            <a:pPr lvl="1"/>
            <a:r>
              <a:rPr lang="el-GR" altLang="el-GR" dirty="0" smtClean="0"/>
              <a:t>Αύξηση της συχνότητας της ούρησης κατά τη νύχτα (οιδηματικές καταστάσεις, ΧΝΑ).</a:t>
            </a:r>
          </a:p>
          <a:p>
            <a:r>
              <a:rPr lang="el-GR" altLang="el-GR" b="1" dirty="0" smtClean="0"/>
              <a:t>Δυσουρία</a:t>
            </a:r>
          </a:p>
          <a:p>
            <a:pPr lvl="1"/>
            <a:r>
              <a:rPr lang="el-GR" altLang="el-GR" dirty="0" smtClean="0"/>
              <a:t>Δυσφορία ή πόνος κατά την ούρηση (κυστίτιδα, προστατίτιδα, ουρηθρίτιδα, όγκος κύστης).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326507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normAutofit fontScale="90000"/>
          </a:bodyPr>
          <a:lstStyle/>
          <a:p>
            <a:r>
              <a:rPr lang="el-GR" altLang="el-GR" sz="4000" dirty="0" smtClean="0"/>
              <a:t>Διαχωρισμός της κοιλίας σε 9 διαμερίσματα</a:t>
            </a:r>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6190" y="2339752"/>
            <a:ext cx="6183188" cy="5184576"/>
          </a:xfrm>
          <a:noFill/>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944891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918"/>
          <a:stretch/>
        </p:blipFill>
        <p:spPr bwMode="auto">
          <a:xfrm>
            <a:off x="404664" y="1792086"/>
            <a:ext cx="6096333" cy="5819330"/>
          </a:xfrm>
          <a:prstGeom prst="rect">
            <a:avLst/>
          </a:prstGeom>
          <a:noFill/>
          <a:extLst>
            <a:ext uri="{909E8E84-426E-40DD-AFC4-6F175D3DCCD1}">
              <a14:hiddenFill xmlns:a14="http://schemas.microsoft.com/office/drawing/2010/main">
                <a:solidFill>
                  <a:srgbClr val="FFFFFF"/>
                </a:solidFill>
              </a14:hiddenFill>
            </a:ext>
          </a:extLst>
        </p:spPr>
      </p:pic>
      <p:sp>
        <p:nvSpPr>
          <p:cNvPr id="41986" name="1 - Τίτλος"/>
          <p:cNvSpPr>
            <a:spLocks noGrp="1"/>
          </p:cNvSpPr>
          <p:nvPr>
            <p:ph type="title"/>
          </p:nvPr>
        </p:nvSpPr>
        <p:spPr/>
        <p:txBody>
          <a:bodyPr>
            <a:normAutofit/>
          </a:bodyPr>
          <a:lstStyle/>
          <a:p>
            <a:r>
              <a:rPr lang="el-GR" altLang="el-GR" dirty="0" smtClean="0"/>
              <a:t>Διαχωρισμός της κοιλίας σε 4 διαμερίσματα</a:t>
            </a:r>
          </a:p>
        </p:txBody>
      </p:sp>
      <p:sp>
        <p:nvSpPr>
          <p:cNvPr id="41988" name="4 - TextBox"/>
          <p:cNvSpPr txBox="1">
            <a:spLocks noChangeArrowheads="1"/>
          </p:cNvSpPr>
          <p:nvPr/>
        </p:nvSpPr>
        <p:spPr bwMode="auto">
          <a:xfrm>
            <a:off x="2" y="3870754"/>
            <a:ext cx="2500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l-GR" altLang="el-GR" sz="2400" dirty="0"/>
              <a:t>ΔΕΞΙΑ ΑΝΩ ΚΟΙΛΙΑ</a:t>
            </a:r>
          </a:p>
        </p:txBody>
      </p:sp>
      <p:sp>
        <p:nvSpPr>
          <p:cNvPr id="41989" name="5 - TextBox"/>
          <p:cNvSpPr txBox="1">
            <a:spLocks noChangeArrowheads="1"/>
          </p:cNvSpPr>
          <p:nvPr/>
        </p:nvSpPr>
        <p:spPr bwMode="auto">
          <a:xfrm>
            <a:off x="5367915" y="3501422"/>
            <a:ext cx="1661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l-GR" altLang="el-GR" sz="2400" dirty="0"/>
              <a:t>ΑΡΙΣΤΕΡΗ  ΑΝΩ ΚΟΙΛΙΑ</a:t>
            </a:r>
          </a:p>
        </p:txBody>
      </p:sp>
      <p:sp>
        <p:nvSpPr>
          <p:cNvPr id="41990" name="6 - TextBox"/>
          <p:cNvSpPr txBox="1">
            <a:spLocks noChangeArrowheads="1"/>
          </p:cNvSpPr>
          <p:nvPr/>
        </p:nvSpPr>
        <p:spPr bwMode="auto">
          <a:xfrm>
            <a:off x="2" y="6113898"/>
            <a:ext cx="2500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l-GR" altLang="el-GR" sz="2400" dirty="0"/>
              <a:t>ΔΕΞΙΑ ΚΑΤΩ ΚΟΙΛΙΑ</a:t>
            </a:r>
          </a:p>
        </p:txBody>
      </p:sp>
      <p:sp>
        <p:nvSpPr>
          <p:cNvPr id="41991" name="7 - TextBox"/>
          <p:cNvSpPr txBox="1">
            <a:spLocks noChangeArrowheads="1"/>
          </p:cNvSpPr>
          <p:nvPr/>
        </p:nvSpPr>
        <p:spPr bwMode="auto">
          <a:xfrm>
            <a:off x="5362949" y="5076056"/>
            <a:ext cx="16664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l-GR" altLang="el-GR" sz="2400" dirty="0"/>
              <a:t>ΑΡΙΣΤΕΡΗ  ΚΑΤΩ ΚΟΙΛΙΑ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11" name="Ορθογώνιο 10"/>
          <p:cNvSpPr/>
          <p:nvPr/>
        </p:nvSpPr>
        <p:spPr>
          <a:xfrm>
            <a:off x="812636" y="7956376"/>
            <a:ext cx="5400600" cy="461665"/>
          </a:xfrm>
          <a:prstGeom prst="rect">
            <a:avLst/>
          </a:prstGeom>
        </p:spPr>
        <p:txBody>
          <a:bodyPr wrap="square">
            <a:spAutoFit/>
          </a:bodyPr>
          <a:lstStyle/>
          <a:p>
            <a:r>
              <a:rPr lang="en-US" sz="1200" dirty="0">
                <a:latin typeface="+mn-lt"/>
              </a:rPr>
              <a:t>© 3 Ιουν 2013 OpenStax College. </a:t>
            </a:r>
            <a:r>
              <a:rPr lang="en-US" sz="1200" dirty="0">
                <a:latin typeface="+mn-lt"/>
                <a:hlinkClick r:id="rId3"/>
              </a:rPr>
              <a:t>Textbook content </a:t>
            </a:r>
            <a:r>
              <a:rPr lang="en-US" sz="1200" dirty="0">
                <a:latin typeface="+mn-lt"/>
              </a:rPr>
              <a:t>produced by OpenStax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1857339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2075" tIns="46038" rIns="92075" bIns="46038">
            <a:normAutofit/>
          </a:bodyPr>
          <a:lstStyle/>
          <a:p>
            <a:r>
              <a:rPr lang="el-GR" altLang="el-GR" sz="3600" b="1" dirty="0" smtClean="0"/>
              <a:t>Σειρά </a:t>
            </a:r>
            <a:br>
              <a:rPr lang="el-GR" altLang="el-GR" sz="3600" b="1" dirty="0" smtClean="0"/>
            </a:br>
            <a:r>
              <a:rPr lang="el-GR" altLang="el-GR" sz="3600" b="1" dirty="0" smtClean="0"/>
              <a:t>εξέτασης της κοιλίας</a:t>
            </a:r>
          </a:p>
        </p:txBody>
      </p:sp>
      <p:sp>
        <p:nvSpPr>
          <p:cNvPr id="43011" name="Rectangle 3"/>
          <p:cNvSpPr>
            <a:spLocks noGrp="1" noChangeArrowheads="1"/>
          </p:cNvSpPr>
          <p:nvPr>
            <p:ph idx="1"/>
          </p:nvPr>
        </p:nvSpPr>
        <p:spPr>
          <a:noFill/>
        </p:spPr>
        <p:txBody>
          <a:bodyPr lIns="92075" tIns="46038" rIns="92075" bIns="46038"/>
          <a:lstStyle/>
          <a:p>
            <a:pPr>
              <a:lnSpc>
                <a:spcPct val="150000"/>
              </a:lnSpc>
            </a:pPr>
            <a:r>
              <a:rPr lang="el-GR" altLang="el-GR" dirty="0" smtClean="0"/>
              <a:t>Επισκόπηση.</a:t>
            </a:r>
          </a:p>
          <a:p>
            <a:pPr>
              <a:lnSpc>
                <a:spcPct val="150000"/>
              </a:lnSpc>
            </a:pPr>
            <a:r>
              <a:rPr lang="el-GR" altLang="el-GR" dirty="0" smtClean="0"/>
              <a:t>Ακρόαση.</a:t>
            </a:r>
          </a:p>
          <a:p>
            <a:pPr>
              <a:lnSpc>
                <a:spcPct val="150000"/>
              </a:lnSpc>
            </a:pPr>
            <a:r>
              <a:rPr lang="el-GR" altLang="el-GR" dirty="0" smtClean="0"/>
              <a:t>Επίκρουση.</a:t>
            </a:r>
          </a:p>
          <a:p>
            <a:pPr>
              <a:lnSpc>
                <a:spcPct val="150000"/>
              </a:lnSpc>
            </a:pPr>
            <a:r>
              <a:rPr lang="el-GR" altLang="el-GR" dirty="0" smtClean="0"/>
              <a:t>Ψηλάφηση.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46788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lIns="92075" tIns="46038" rIns="92075" bIns="46038">
            <a:normAutofit/>
          </a:bodyPr>
          <a:lstStyle/>
          <a:p>
            <a:r>
              <a:rPr lang="el-GR" altLang="el-GR" b="1" dirty="0" smtClean="0"/>
              <a:t>Επισκόπηση κοιλίας</a:t>
            </a:r>
          </a:p>
        </p:txBody>
      </p:sp>
      <p:sp>
        <p:nvSpPr>
          <p:cNvPr id="44035" name="Rectangle 3"/>
          <p:cNvSpPr>
            <a:spLocks noGrp="1" noChangeArrowheads="1"/>
          </p:cNvSpPr>
          <p:nvPr>
            <p:ph idx="1"/>
          </p:nvPr>
        </p:nvSpPr>
        <p:spPr>
          <a:xfrm>
            <a:off x="342900" y="1475657"/>
            <a:ext cx="6398468" cy="7560840"/>
          </a:xfrm>
          <a:noFill/>
        </p:spPr>
        <p:txBody>
          <a:bodyPr lIns="92075" tIns="46038" rIns="92075" bIns="46038">
            <a:noAutofit/>
          </a:bodyPr>
          <a:lstStyle/>
          <a:p>
            <a:pPr>
              <a:spcBef>
                <a:spcPts val="600"/>
              </a:spcBef>
            </a:pPr>
            <a:r>
              <a:rPr lang="el-GR" altLang="el-GR" sz="2200" b="1" dirty="0" smtClean="0"/>
              <a:t>Δέρμα</a:t>
            </a:r>
            <a:endParaRPr lang="el-GR" altLang="el-GR" sz="2200" dirty="0" smtClean="0"/>
          </a:p>
          <a:p>
            <a:pPr lvl="1">
              <a:spcBef>
                <a:spcPts val="600"/>
              </a:spcBef>
            </a:pPr>
            <a:r>
              <a:rPr lang="el-GR" altLang="el-GR" sz="2200" dirty="0" smtClean="0"/>
              <a:t>Βλάβες,</a:t>
            </a:r>
          </a:p>
          <a:p>
            <a:pPr lvl="1">
              <a:spcBef>
                <a:spcPts val="600"/>
              </a:spcBef>
            </a:pPr>
            <a:r>
              <a:rPr lang="el-GR" altLang="el-GR" sz="2200" dirty="0" smtClean="0"/>
              <a:t>Ουλές,</a:t>
            </a:r>
          </a:p>
          <a:p>
            <a:pPr lvl="1">
              <a:spcBef>
                <a:spcPts val="600"/>
              </a:spcBef>
            </a:pPr>
            <a:r>
              <a:rPr lang="el-GR" altLang="el-GR" sz="2200" dirty="0" smtClean="0"/>
              <a:t>Πετέχειες – εκχυμώσεις,</a:t>
            </a:r>
          </a:p>
          <a:p>
            <a:pPr lvl="1">
              <a:spcBef>
                <a:spcPts val="600"/>
              </a:spcBef>
            </a:pPr>
            <a:r>
              <a:rPr lang="el-GR" altLang="el-GR" sz="2200" dirty="0" smtClean="0"/>
              <a:t>Επίφλεβο (πυλαίας υπέρτασης, σ.άνω ή κάτω κοίλης).</a:t>
            </a:r>
          </a:p>
          <a:p>
            <a:pPr>
              <a:spcBef>
                <a:spcPts val="600"/>
              </a:spcBef>
            </a:pPr>
            <a:r>
              <a:rPr lang="el-GR" altLang="el-GR" sz="2200" b="1" dirty="0" smtClean="0"/>
              <a:t>Διάταση/προπέτεια</a:t>
            </a:r>
            <a:endParaRPr lang="el-GR" altLang="el-GR" sz="2200" dirty="0" smtClean="0"/>
          </a:p>
          <a:p>
            <a:pPr lvl="1">
              <a:spcBef>
                <a:spcPts val="600"/>
              </a:spcBef>
              <a:buFontTx/>
              <a:buNone/>
            </a:pPr>
            <a:r>
              <a:rPr lang="el-GR" altLang="el-GR" sz="2200" b="1" dirty="0" smtClean="0"/>
              <a:t>Συμμετρική:</a:t>
            </a:r>
            <a:endParaRPr lang="el-GR" altLang="el-GR" sz="2200" dirty="0" smtClean="0"/>
          </a:p>
          <a:p>
            <a:pPr lvl="1">
              <a:spcBef>
                <a:spcPts val="600"/>
              </a:spcBef>
            </a:pPr>
            <a:r>
              <a:rPr lang="el-GR" altLang="el-GR" sz="2200" dirty="0" smtClean="0"/>
              <a:t>Ασκίτης,</a:t>
            </a:r>
          </a:p>
          <a:p>
            <a:pPr lvl="1">
              <a:spcBef>
                <a:spcPts val="600"/>
              </a:spcBef>
            </a:pPr>
            <a:r>
              <a:rPr lang="el-GR" altLang="el-GR" sz="2200" dirty="0" smtClean="0"/>
              <a:t>Εγκυμοσύνη,</a:t>
            </a:r>
          </a:p>
          <a:p>
            <a:pPr lvl="1">
              <a:spcBef>
                <a:spcPts val="600"/>
              </a:spcBef>
            </a:pPr>
            <a:r>
              <a:rPr lang="el-GR" altLang="el-GR" sz="2200" dirty="0" smtClean="0"/>
              <a:t>Παχυσαρκία,</a:t>
            </a:r>
          </a:p>
          <a:p>
            <a:pPr lvl="1">
              <a:spcBef>
                <a:spcPts val="600"/>
              </a:spcBef>
            </a:pPr>
            <a:r>
              <a:rPr lang="el-GR" altLang="el-GR" sz="2200" dirty="0" smtClean="0"/>
              <a:t>Μετεωρισμός.</a:t>
            </a:r>
          </a:p>
          <a:p>
            <a:pPr lvl="1">
              <a:spcBef>
                <a:spcPts val="600"/>
              </a:spcBef>
              <a:buFontTx/>
              <a:buNone/>
            </a:pPr>
            <a:r>
              <a:rPr lang="el-GR" altLang="el-GR" sz="2200" b="1" dirty="0" smtClean="0"/>
              <a:t>Ασσύμετρη:</a:t>
            </a:r>
            <a:endParaRPr lang="el-GR" altLang="el-GR" sz="2200" dirty="0" smtClean="0"/>
          </a:p>
          <a:p>
            <a:pPr lvl="1">
              <a:spcBef>
                <a:spcPts val="600"/>
              </a:spcBef>
            </a:pPr>
            <a:r>
              <a:rPr lang="el-GR" altLang="el-GR" sz="2200" dirty="0" smtClean="0"/>
              <a:t>Κήλες, όγκοι,</a:t>
            </a:r>
          </a:p>
          <a:p>
            <a:pPr lvl="1">
              <a:spcBef>
                <a:spcPts val="600"/>
              </a:spcBef>
            </a:pPr>
            <a:r>
              <a:rPr lang="el-GR" altLang="el-GR" sz="2200" dirty="0" smtClean="0"/>
              <a:t>Ηπατομεγαλία,</a:t>
            </a:r>
          </a:p>
          <a:p>
            <a:pPr lvl="1">
              <a:spcBef>
                <a:spcPts val="600"/>
              </a:spcBef>
            </a:pPr>
            <a:r>
              <a:rPr lang="el-GR" altLang="el-GR" sz="2200" dirty="0" smtClean="0"/>
              <a:t>Σπληνομεγαλία.</a:t>
            </a:r>
          </a:p>
          <a:p>
            <a:pPr>
              <a:spcBef>
                <a:spcPts val="600"/>
              </a:spcBef>
            </a:pPr>
            <a:r>
              <a:rPr lang="el-GR" altLang="el-GR" sz="2200" b="1" dirty="0" smtClean="0"/>
              <a:t>Κινητικότητα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957161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lIns="92075" tIns="46038" rIns="92075" bIns="46038">
            <a:normAutofit/>
          </a:bodyPr>
          <a:lstStyle/>
          <a:p>
            <a:r>
              <a:rPr lang="el-GR" altLang="el-GR" b="1" dirty="0" smtClean="0"/>
              <a:t>Όργανα</a:t>
            </a:r>
            <a:r>
              <a:rPr lang="el-GR" altLang="el-GR" dirty="0" smtClean="0"/>
              <a:t> </a:t>
            </a:r>
            <a:r>
              <a:rPr lang="el-GR" altLang="el-GR" b="1" dirty="0" smtClean="0"/>
              <a:t>που περιέχονται στο κύτος της  κοιλίας</a:t>
            </a:r>
          </a:p>
        </p:txBody>
      </p:sp>
      <p:sp>
        <p:nvSpPr>
          <p:cNvPr id="5123" name="Rectangle 3"/>
          <p:cNvSpPr>
            <a:spLocks noGrp="1" noChangeArrowheads="1"/>
          </p:cNvSpPr>
          <p:nvPr>
            <p:ph idx="1"/>
          </p:nvPr>
        </p:nvSpPr>
        <p:spPr>
          <a:noFill/>
        </p:spPr>
        <p:txBody>
          <a:bodyPr lIns="92075" tIns="46038" rIns="92075" bIns="46038">
            <a:normAutofit/>
          </a:bodyPr>
          <a:lstStyle/>
          <a:p>
            <a:r>
              <a:rPr lang="el-GR" altLang="el-GR" sz="2400" dirty="0" smtClean="0"/>
              <a:t>Στόμαχος.</a:t>
            </a:r>
          </a:p>
          <a:p>
            <a:r>
              <a:rPr lang="el-GR" altLang="el-GR" sz="2400" dirty="0" smtClean="0"/>
              <a:t>Ήπαρ.</a:t>
            </a:r>
          </a:p>
          <a:p>
            <a:r>
              <a:rPr lang="el-GR" altLang="el-GR" sz="2400" dirty="0" smtClean="0"/>
              <a:t>Σπλην.</a:t>
            </a:r>
          </a:p>
          <a:p>
            <a:r>
              <a:rPr lang="el-GR" altLang="el-GR" sz="2400" dirty="0" smtClean="0"/>
              <a:t>Πάγκρεας.</a:t>
            </a:r>
          </a:p>
          <a:p>
            <a:r>
              <a:rPr lang="el-GR" altLang="el-GR" sz="2400" dirty="0" smtClean="0"/>
              <a:t>Λεπτό έντερο.</a:t>
            </a:r>
          </a:p>
          <a:p>
            <a:r>
              <a:rPr lang="el-GR" altLang="el-GR" sz="2400" dirty="0" smtClean="0"/>
              <a:t>Παχύ έντερο.</a:t>
            </a:r>
          </a:p>
          <a:p>
            <a:r>
              <a:rPr lang="el-GR" altLang="el-GR" sz="2400" dirty="0" smtClean="0"/>
              <a:t>Νεφροί – ουρητήρες.</a:t>
            </a:r>
          </a:p>
          <a:p>
            <a:r>
              <a:rPr lang="el-GR" altLang="el-GR" sz="2400" dirty="0" smtClean="0"/>
              <a:t>Ουροδόχος κύστης.</a:t>
            </a:r>
          </a:p>
          <a:p>
            <a:r>
              <a:rPr lang="el-GR" altLang="el-GR" sz="2400" dirty="0" smtClean="0"/>
              <a:t>Μήτρα και εξαρτήματα.</a:t>
            </a:r>
          </a:p>
          <a:p>
            <a:r>
              <a:rPr lang="el-GR" altLang="el-GR" sz="2400" dirty="0" smtClean="0"/>
              <a:t>Αορτή και κλάδοι.</a:t>
            </a:r>
          </a:p>
          <a:p>
            <a:r>
              <a:rPr lang="el-GR" altLang="el-GR" sz="2400" dirty="0" smtClean="0"/>
              <a:t>Κάτω κοίλη φλέβα.</a:t>
            </a:r>
          </a:p>
        </p:txBody>
      </p:sp>
      <p:pic>
        <p:nvPicPr>
          <p:cNvPr id="5" name="Picture 2" descr="File:Digestive system diagram en.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2095"/>
          <a:stretch/>
        </p:blipFill>
        <p:spPr bwMode="auto">
          <a:xfrm>
            <a:off x="2778509" y="1835696"/>
            <a:ext cx="4029075" cy="33037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670628" y="5276646"/>
            <a:ext cx="314274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solidFill>
                  <a:prstClr val="black"/>
                </a:solidFill>
                <a:latin typeface="+mn-lt"/>
                <a:hlinkClick r:id="rId3"/>
              </a:rPr>
              <a:t>Digestive system diagram </a:t>
            </a:r>
            <a:r>
              <a:rPr lang="en-US" sz="1200" dirty="0" smtClean="0">
                <a:solidFill>
                  <a:prstClr val="black"/>
                </a:solidFill>
                <a:latin typeface="+mn-lt"/>
                <a:hlinkClick r:id="rId3"/>
              </a:rPr>
              <a:t>en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solidFill>
                <a:latin typeface="+mn-lt"/>
                <a:hlinkClick r:id="rId4" tooltip="User:Fvasconcellos"/>
              </a:rPr>
              <a:t>Fvasconcellos</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011438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lIns="92075" tIns="46038" rIns="92075" bIns="46038">
            <a:normAutofit/>
          </a:bodyPr>
          <a:lstStyle/>
          <a:p>
            <a:r>
              <a:rPr lang="el-GR" altLang="el-GR" b="1" dirty="0" smtClean="0"/>
              <a:t>Ακρόαση κοιλίας</a:t>
            </a:r>
          </a:p>
        </p:txBody>
      </p:sp>
      <p:sp>
        <p:nvSpPr>
          <p:cNvPr id="45059" name="Rectangle 3"/>
          <p:cNvSpPr>
            <a:spLocks noGrp="1" noChangeArrowheads="1"/>
          </p:cNvSpPr>
          <p:nvPr>
            <p:ph idx="1"/>
          </p:nvPr>
        </p:nvSpPr>
        <p:spPr>
          <a:xfrm>
            <a:off x="342900" y="1595669"/>
            <a:ext cx="6254452" cy="7368819"/>
          </a:xfrm>
          <a:noFill/>
        </p:spPr>
        <p:txBody>
          <a:bodyPr lIns="92075" tIns="46038" rIns="92075" bIns="46038">
            <a:noAutofit/>
          </a:bodyPr>
          <a:lstStyle/>
          <a:p>
            <a:pPr>
              <a:spcBef>
                <a:spcPts val="600"/>
              </a:spcBef>
            </a:pPr>
            <a:r>
              <a:rPr lang="el-GR" altLang="el-GR" sz="2200" b="1" dirty="0" smtClean="0"/>
              <a:t>Εντερικοί ήχοι</a:t>
            </a:r>
            <a:endParaRPr lang="el-GR" altLang="el-GR" sz="2200" dirty="0" smtClean="0"/>
          </a:p>
          <a:p>
            <a:pPr lvl="1">
              <a:spcBef>
                <a:spcPts val="600"/>
              </a:spcBef>
            </a:pPr>
            <a:r>
              <a:rPr lang="el-GR" altLang="el-GR" sz="2200" dirty="0" smtClean="0"/>
              <a:t>Ακούγονται φυσιολογικά κάθε 5-10΄΄ </a:t>
            </a:r>
          </a:p>
          <a:p>
            <a:pPr lvl="1">
              <a:spcBef>
                <a:spcPts val="600"/>
              </a:spcBef>
              <a:buFontTx/>
              <a:buNone/>
            </a:pPr>
            <a:r>
              <a:rPr lang="el-GR" altLang="el-GR" sz="2200" dirty="0" smtClean="0"/>
              <a:t>ή 5-34/λεπτό.</a:t>
            </a:r>
          </a:p>
          <a:p>
            <a:pPr lvl="1">
              <a:spcBef>
                <a:spcPts val="600"/>
              </a:spcBef>
            </a:pPr>
            <a:r>
              <a:rPr lang="el-GR" altLang="el-GR" sz="2200" dirty="0" smtClean="0"/>
              <a:t>Ήχοι ήπιοι χαμηλής συχνότητας.</a:t>
            </a:r>
          </a:p>
          <a:p>
            <a:pPr>
              <a:spcBef>
                <a:spcPts val="600"/>
              </a:spcBef>
            </a:pPr>
            <a:r>
              <a:rPr lang="el-GR" altLang="el-GR" sz="2200" b="1" dirty="0" smtClean="0"/>
              <a:t>Βορβορυγμοί:</a:t>
            </a:r>
            <a:r>
              <a:rPr lang="el-GR" altLang="el-GR" sz="2200" dirty="0" smtClean="0"/>
              <a:t> (υπερπερισταλτισμός)</a:t>
            </a:r>
          </a:p>
          <a:p>
            <a:pPr lvl="1">
              <a:spcBef>
                <a:spcPts val="600"/>
              </a:spcBef>
            </a:pPr>
            <a:r>
              <a:rPr lang="el-GR" altLang="el-GR" sz="2200" dirty="0" smtClean="0"/>
              <a:t>γαστρεντερίτιδα.</a:t>
            </a:r>
          </a:p>
          <a:p>
            <a:pPr lvl="1">
              <a:spcBef>
                <a:spcPts val="600"/>
              </a:spcBef>
            </a:pPr>
            <a:r>
              <a:rPr lang="el-GR" altLang="el-GR" sz="2200" dirty="0" smtClean="0"/>
              <a:t>αιμορραγία γαστρεντερικού.</a:t>
            </a:r>
          </a:p>
          <a:p>
            <a:pPr>
              <a:spcBef>
                <a:spcPts val="600"/>
              </a:spcBef>
              <a:buFontTx/>
              <a:buNone/>
            </a:pPr>
            <a:r>
              <a:rPr lang="el-GR" altLang="el-GR" sz="2200" b="1" dirty="0" smtClean="0"/>
              <a:t>	Αύξηση έντασης και συχνότητας:</a:t>
            </a:r>
            <a:r>
              <a:rPr lang="el-GR" altLang="el-GR" sz="2200" dirty="0" smtClean="0"/>
              <a:t> αρχή αποφρακτικού ειλεού.</a:t>
            </a:r>
          </a:p>
          <a:p>
            <a:pPr>
              <a:spcBef>
                <a:spcPts val="600"/>
              </a:spcBef>
              <a:buFontTx/>
              <a:buNone/>
            </a:pPr>
            <a:r>
              <a:rPr lang="el-GR" altLang="el-GR" sz="2200" b="1" dirty="0" smtClean="0"/>
              <a:t>	Μείωση  έντασης και συχνότητας:</a:t>
            </a:r>
            <a:r>
              <a:rPr lang="el-GR" altLang="el-GR" sz="2200" dirty="0" smtClean="0"/>
              <a:t> παραλυτικός ειλεός.</a:t>
            </a:r>
          </a:p>
          <a:p>
            <a:pPr>
              <a:spcBef>
                <a:spcPts val="600"/>
              </a:spcBef>
            </a:pPr>
            <a:r>
              <a:rPr lang="el-GR" altLang="el-GR" sz="2200" b="1" dirty="0" smtClean="0"/>
              <a:t>Αγγειακοί ήχοι</a:t>
            </a:r>
            <a:endParaRPr lang="el-GR" altLang="el-GR" sz="2200" dirty="0" smtClean="0"/>
          </a:p>
          <a:p>
            <a:pPr lvl="1">
              <a:spcBef>
                <a:spcPts val="600"/>
              </a:spcBef>
            </a:pPr>
            <a:r>
              <a:rPr lang="el-GR" altLang="el-GR" sz="2200" dirty="0" smtClean="0"/>
              <a:t>στένωση </a:t>
            </a:r>
            <a:r>
              <a:rPr lang="el-GR" altLang="el-GR" sz="2200" dirty="0" smtClean="0"/>
              <a:t>αγγείου.</a:t>
            </a:r>
            <a:endParaRPr lang="el-GR" altLang="el-GR" sz="2200" dirty="0" smtClean="0"/>
          </a:p>
          <a:p>
            <a:pPr lvl="1">
              <a:spcBef>
                <a:spcPts val="600"/>
              </a:spcBef>
            </a:pPr>
            <a:r>
              <a:rPr lang="el-GR" altLang="el-GR" sz="2200" dirty="0" smtClean="0"/>
              <a:t>ανευρύσματα.</a:t>
            </a:r>
            <a:endParaRPr lang="el-GR" altLang="el-GR" sz="2200" dirty="0" smtClean="0"/>
          </a:p>
          <a:p>
            <a:pPr lvl="1">
              <a:spcBef>
                <a:spcPts val="600"/>
              </a:spcBef>
            </a:pPr>
            <a:r>
              <a:rPr lang="el-GR" altLang="el-GR" sz="2200" dirty="0" smtClean="0"/>
              <a:t>πυλαία υπέρταση (συνεχές φύσημα φλεβικής ροής).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726753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r>
              <a:rPr lang="el-GR" altLang="el-GR" dirty="0" smtClean="0"/>
              <a:t>Σημεία ενδοκοιλιακής αιμορραγίας</a:t>
            </a:r>
          </a:p>
        </p:txBody>
      </p:sp>
      <p:pic>
        <p:nvPicPr>
          <p:cNvPr id="46084" name="Picture 7" descr="http://upload.wikimedia.org/wikipedia/commons/5/5d/Hemorrhagic_pancreatitis_-_Grey_Turner%27s_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768" y="5729289"/>
            <a:ext cx="5145087" cy="2700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5" name="6 - TextBox"/>
          <p:cNvSpPr txBox="1">
            <a:spLocks noChangeArrowheads="1"/>
          </p:cNvSpPr>
          <p:nvPr/>
        </p:nvSpPr>
        <p:spPr bwMode="auto">
          <a:xfrm>
            <a:off x="1" y="3000378"/>
            <a:ext cx="1785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l-GR" altLang="el-GR" sz="2400" dirty="0"/>
              <a:t>ΣΗΜΕΙΟ </a:t>
            </a:r>
            <a:r>
              <a:rPr lang="en-US" altLang="el-GR" sz="2400" dirty="0"/>
              <a:t>CULLEN</a:t>
            </a:r>
            <a:endParaRPr lang="el-GR" altLang="el-GR" sz="2400" dirty="0"/>
          </a:p>
        </p:txBody>
      </p:sp>
      <p:sp>
        <p:nvSpPr>
          <p:cNvPr id="46086" name="7 - TextBox"/>
          <p:cNvSpPr txBox="1">
            <a:spLocks noChangeArrowheads="1"/>
          </p:cNvSpPr>
          <p:nvPr/>
        </p:nvSpPr>
        <p:spPr bwMode="auto">
          <a:xfrm>
            <a:off x="1" y="6670677"/>
            <a:ext cx="1785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l-GR" altLang="el-GR" sz="2400" dirty="0"/>
              <a:t>ΣΗΜΕΙΟ </a:t>
            </a:r>
            <a:r>
              <a:rPr lang="en-US" altLang="el-GR" sz="2400" dirty="0"/>
              <a:t> GREY TURNER</a:t>
            </a:r>
            <a:endParaRPr lang="el-GR" alt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5122" name="Picture 2" descr="File:Cullen's 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768" y="1907704"/>
            <a:ext cx="5145087" cy="33383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1728483" y="5292080"/>
            <a:ext cx="436965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Cullen's </a:t>
            </a:r>
            <a:r>
              <a:rPr lang="en-US" sz="1200" dirty="0" smtClean="0">
                <a:latin typeface="+mn-lt"/>
                <a:hlinkClick r:id="rId4"/>
              </a:rPr>
              <a:t>sign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hilippN"/>
              </a:rPr>
              <a:t>PhilippN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2.0</a:t>
            </a:r>
            <a:endParaRPr lang="en-US" sz="1200" dirty="0">
              <a:latin typeface="+mn-lt"/>
            </a:endParaRPr>
          </a:p>
        </p:txBody>
      </p:sp>
      <p:sp>
        <p:nvSpPr>
          <p:cNvPr id="11" name="Rectangle 7"/>
          <p:cNvSpPr/>
          <p:nvPr/>
        </p:nvSpPr>
        <p:spPr>
          <a:xfrm>
            <a:off x="2234960" y="8460432"/>
            <a:ext cx="335670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Hemorrhagic pancreatitis - Grey Turner's </a:t>
            </a:r>
            <a:r>
              <a:rPr lang="en-US" sz="1200" dirty="0" smtClean="0">
                <a:latin typeface="+mn-lt"/>
                <a:hlinkClick r:id="rId7"/>
              </a:rPr>
              <a:t>sign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PhilippN"/>
              </a:rPr>
              <a:t>PhilippN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 2.0</a:t>
            </a:r>
            <a:endParaRPr lang="en-US" sz="1200" dirty="0">
              <a:latin typeface="+mn-lt"/>
            </a:endParaRPr>
          </a:p>
        </p:txBody>
      </p:sp>
    </p:spTree>
    <p:extLst>
      <p:ext uri="{BB962C8B-B14F-4D97-AF65-F5344CB8AC3E}">
        <p14:creationId xmlns:p14="http://schemas.microsoft.com/office/powerpoint/2010/main" val="2759487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lIns="92075" tIns="46038" rIns="92075" bIns="46038">
            <a:normAutofit/>
          </a:bodyPr>
          <a:lstStyle/>
          <a:p>
            <a:r>
              <a:rPr lang="el-GR" altLang="el-GR" sz="3600" b="1" dirty="0" smtClean="0"/>
              <a:t>Επίκρουση κοιλίας </a:t>
            </a:r>
            <a:r>
              <a:rPr lang="el-GR" altLang="el-GR" sz="3000" b="0" dirty="0" smtClean="0"/>
              <a:t>1/2</a:t>
            </a:r>
          </a:p>
        </p:txBody>
      </p:sp>
      <p:sp>
        <p:nvSpPr>
          <p:cNvPr id="47107" name="Rectangle 3"/>
          <p:cNvSpPr>
            <a:spLocks noGrp="1" noChangeArrowheads="1"/>
          </p:cNvSpPr>
          <p:nvPr>
            <p:ph idx="1"/>
          </p:nvPr>
        </p:nvSpPr>
        <p:spPr>
          <a:noFill/>
        </p:spPr>
        <p:txBody>
          <a:bodyPr lIns="92075" tIns="46038" rIns="92075" bIns="46038">
            <a:normAutofit/>
          </a:bodyPr>
          <a:lstStyle/>
          <a:p>
            <a:pPr>
              <a:lnSpc>
                <a:spcPct val="120000"/>
              </a:lnSpc>
            </a:pPr>
            <a:r>
              <a:rPr lang="el-GR" altLang="el-GR" b="1" dirty="0" smtClean="0"/>
              <a:t>Φυσιολογικά ελαφρά τυμπανικός ήχος.</a:t>
            </a:r>
          </a:p>
          <a:p>
            <a:pPr>
              <a:lnSpc>
                <a:spcPct val="120000"/>
              </a:lnSpc>
            </a:pPr>
            <a:r>
              <a:rPr lang="el-GR" altLang="el-GR" b="1" dirty="0" smtClean="0"/>
              <a:t>Παθολογικά τυμπανικός.</a:t>
            </a:r>
          </a:p>
          <a:p>
            <a:pPr lvl="1">
              <a:lnSpc>
                <a:spcPct val="120000"/>
              </a:lnSpc>
            </a:pPr>
            <a:r>
              <a:rPr lang="el-GR" altLang="el-GR" dirty="0" smtClean="0"/>
              <a:t>Έντονος: </a:t>
            </a:r>
            <a:r>
              <a:rPr lang="el-GR" altLang="el-GR" dirty="0" smtClean="0"/>
              <a:t>Μετεωρισμός.</a:t>
            </a:r>
            <a:endParaRPr lang="el-GR" altLang="el-GR" dirty="0" smtClean="0"/>
          </a:p>
          <a:p>
            <a:pPr lvl="1">
              <a:lnSpc>
                <a:spcPct val="120000"/>
              </a:lnSpc>
            </a:pPr>
            <a:r>
              <a:rPr lang="el-GR" altLang="el-GR" b="1" dirty="0" smtClean="0"/>
              <a:t>Ρήξη κοίλου σπλάγχνου: Κατάργηση ηπατικής αμβλύτητας.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117860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l-GR" altLang="el-GR" dirty="0"/>
              <a:t>Επίκρουση κοιλίας </a:t>
            </a:r>
            <a:r>
              <a:rPr lang="el-GR" altLang="el-GR" sz="3000" b="0" dirty="0" smtClean="0"/>
              <a:t>2/2</a:t>
            </a:r>
            <a:endParaRPr lang="el-GR" altLang="el-GR" b="1" dirty="0" smtClean="0"/>
          </a:p>
        </p:txBody>
      </p:sp>
      <p:sp>
        <p:nvSpPr>
          <p:cNvPr id="48131" name="Rectangle 3"/>
          <p:cNvSpPr>
            <a:spLocks noGrp="1" noChangeArrowheads="1"/>
          </p:cNvSpPr>
          <p:nvPr>
            <p:ph idx="1"/>
          </p:nvPr>
        </p:nvSpPr>
        <p:spPr/>
        <p:txBody>
          <a:bodyPr>
            <a:normAutofit/>
          </a:bodyPr>
          <a:lstStyle/>
          <a:p>
            <a:pPr>
              <a:lnSpc>
                <a:spcPct val="110000"/>
              </a:lnSpc>
            </a:pPr>
            <a:r>
              <a:rPr lang="el-GR" altLang="el-GR" b="1" dirty="0" smtClean="0"/>
              <a:t>Αμβλύς ήχος φυσιολογικά  παράγεται  κατά την επίκρουση του:</a:t>
            </a:r>
          </a:p>
          <a:p>
            <a:pPr lvl="1">
              <a:lnSpc>
                <a:spcPct val="110000"/>
              </a:lnSpc>
            </a:pPr>
            <a:r>
              <a:rPr lang="el-GR" altLang="el-GR" dirty="0" smtClean="0"/>
              <a:t>Ήπατος (δεξιά).</a:t>
            </a:r>
          </a:p>
          <a:p>
            <a:pPr lvl="1">
              <a:lnSpc>
                <a:spcPct val="110000"/>
              </a:lnSpc>
            </a:pPr>
            <a:r>
              <a:rPr lang="el-GR" altLang="el-GR" dirty="0" smtClean="0"/>
              <a:t>Σπληνός; (αριστερά).</a:t>
            </a:r>
          </a:p>
          <a:p>
            <a:pPr lvl="1">
              <a:lnSpc>
                <a:spcPct val="110000"/>
              </a:lnSpc>
            </a:pPr>
            <a:r>
              <a:rPr lang="el-GR" altLang="el-GR" dirty="0" smtClean="0"/>
              <a:t>Γεμάτης ουροδόχου κύστεως (υπογαστρικά).</a:t>
            </a:r>
          </a:p>
          <a:p>
            <a:pPr lvl="1">
              <a:lnSpc>
                <a:spcPct val="110000"/>
              </a:lnSpc>
            </a:pPr>
            <a:r>
              <a:rPr lang="el-GR" altLang="el-GR" dirty="0" smtClean="0"/>
              <a:t>Εγκύμονος μήτρας .</a:t>
            </a:r>
          </a:p>
          <a:p>
            <a:pPr>
              <a:lnSpc>
                <a:spcPct val="110000"/>
              </a:lnSpc>
            </a:pPr>
            <a:r>
              <a:rPr lang="el-GR" altLang="el-GR" b="1" dirty="0" smtClean="0"/>
              <a:t>Αμβλύς ήχος παθολογικά παράγεται:</a:t>
            </a:r>
            <a:endParaRPr lang="el-GR" altLang="el-GR" dirty="0" smtClean="0"/>
          </a:p>
          <a:p>
            <a:pPr lvl="1">
              <a:lnSpc>
                <a:spcPct val="110000"/>
              </a:lnSpc>
            </a:pPr>
            <a:r>
              <a:rPr lang="el-GR" altLang="el-GR" dirty="0" smtClean="0"/>
              <a:t>Σε συλλογή περιτοναϊκού υγρού.</a:t>
            </a:r>
          </a:p>
          <a:p>
            <a:pPr lvl="1">
              <a:lnSpc>
                <a:spcPct val="110000"/>
              </a:lnSpc>
            </a:pPr>
            <a:r>
              <a:rPr lang="el-GR" altLang="el-GR" dirty="0" smtClean="0"/>
              <a:t>Σε όγκους και σε μάζες.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54114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2075" tIns="46038" rIns="92075" bIns="46038"/>
          <a:lstStyle/>
          <a:p>
            <a:r>
              <a:rPr lang="el-GR" altLang="el-GR" sz="3600" b="1" dirty="0" smtClean="0"/>
              <a:t>Ασκίτης - ευρήματα</a:t>
            </a:r>
          </a:p>
        </p:txBody>
      </p:sp>
      <p:sp>
        <p:nvSpPr>
          <p:cNvPr id="49155" name="Rectangle 3"/>
          <p:cNvSpPr>
            <a:spLocks noGrp="1" noChangeArrowheads="1"/>
          </p:cNvSpPr>
          <p:nvPr>
            <p:ph idx="1"/>
          </p:nvPr>
        </p:nvSpPr>
        <p:spPr>
          <a:noFill/>
        </p:spPr>
        <p:txBody>
          <a:bodyPr lIns="92075" tIns="46038" rIns="92075" bIns="46038">
            <a:noAutofit/>
          </a:bodyPr>
          <a:lstStyle/>
          <a:p>
            <a:r>
              <a:rPr lang="el-GR" altLang="el-GR" b="1" dirty="0" smtClean="0"/>
              <a:t>Επισκόπηση</a:t>
            </a:r>
            <a:endParaRPr lang="el-GR" altLang="el-GR" dirty="0" smtClean="0"/>
          </a:p>
          <a:p>
            <a:pPr lvl="1"/>
            <a:r>
              <a:rPr lang="el-GR" altLang="el-GR" dirty="0" smtClean="0"/>
              <a:t>προέχουσα κοιλία, συμμετρικά διατεταμένη,</a:t>
            </a:r>
          </a:p>
          <a:p>
            <a:pPr lvl="1"/>
            <a:r>
              <a:rPr lang="el-GR" altLang="el-GR" dirty="0" smtClean="0"/>
              <a:t>βατραχοειδής κοιλία </a:t>
            </a:r>
            <a:r>
              <a:rPr lang="el-GR" altLang="el-GR" dirty="0" smtClean="0"/>
              <a:t>(ύπτια </a:t>
            </a:r>
            <a:r>
              <a:rPr lang="el-GR" altLang="el-GR" dirty="0" smtClean="0"/>
              <a:t>θέση),</a:t>
            </a:r>
          </a:p>
          <a:p>
            <a:pPr lvl="1"/>
            <a:r>
              <a:rPr lang="el-GR" altLang="el-GR" dirty="0" smtClean="0"/>
              <a:t>προέχων ομφαλός.</a:t>
            </a:r>
          </a:p>
          <a:p>
            <a:r>
              <a:rPr lang="el-GR" altLang="el-GR" b="1" dirty="0" smtClean="0"/>
              <a:t>Επίκρουση</a:t>
            </a:r>
            <a:endParaRPr lang="el-GR" altLang="el-GR" dirty="0" smtClean="0"/>
          </a:p>
          <a:p>
            <a:pPr lvl="1"/>
            <a:r>
              <a:rPr lang="el-GR" altLang="el-GR" dirty="0" smtClean="0"/>
              <a:t>αμβλύτητα,</a:t>
            </a:r>
          </a:p>
          <a:p>
            <a:pPr lvl="1"/>
            <a:r>
              <a:rPr lang="el-GR" altLang="el-GR" dirty="0" smtClean="0"/>
              <a:t>μετακινούμενη αμβλύτητα,</a:t>
            </a:r>
          </a:p>
          <a:p>
            <a:pPr lvl="1"/>
            <a:r>
              <a:rPr lang="el-GR" altLang="el-GR" dirty="0" smtClean="0"/>
              <a:t>σημείο αντιτυπίας,</a:t>
            </a:r>
          </a:p>
          <a:p>
            <a:pPr lvl="1"/>
            <a:r>
              <a:rPr lang="el-GR" altLang="el-GR" dirty="0" smtClean="0"/>
              <a:t>σημείο επιπλέοντος πάγου.</a:t>
            </a:r>
          </a:p>
          <a:p>
            <a:r>
              <a:rPr lang="el-GR" altLang="el-GR" b="1" dirty="0" smtClean="0"/>
              <a:t>Ψηλάφηση</a:t>
            </a:r>
            <a:endParaRPr lang="el-GR" altLang="el-GR" dirty="0" smtClean="0"/>
          </a:p>
          <a:p>
            <a:pPr lvl="1"/>
            <a:r>
              <a:rPr lang="el-GR" altLang="el-GR" dirty="0" smtClean="0"/>
              <a:t>σημείο αντιτυπίας,</a:t>
            </a:r>
          </a:p>
          <a:p>
            <a:pPr lvl="1"/>
            <a:r>
              <a:rPr lang="el-GR" altLang="el-GR" dirty="0" smtClean="0"/>
              <a:t>σημείο επιπλέοντος πάγου.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026879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a:xfrm>
            <a:off x="350658" y="155509"/>
            <a:ext cx="6172200" cy="1464163"/>
          </a:xfrm>
        </p:spPr>
        <p:txBody>
          <a:bodyPr>
            <a:noAutofit/>
          </a:bodyPr>
          <a:lstStyle/>
          <a:p>
            <a:r>
              <a:rPr lang="el-GR" altLang="el-GR" dirty="0" smtClean="0"/>
              <a:t>Ασκίτης</a:t>
            </a:r>
            <a:br>
              <a:rPr lang="el-GR" altLang="el-GR" dirty="0" smtClean="0"/>
            </a:br>
            <a:r>
              <a:rPr lang="el-GR" altLang="el-GR" sz="3000" b="0" dirty="0" smtClean="0"/>
              <a:t>συλλογή υγρού στην περιτοναϊκή κοιλότητα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pic>
        <p:nvPicPr>
          <p:cNvPr id="8194" name="Picture 2" descr="File:Hepaticfail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728" y="2123728"/>
            <a:ext cx="4991100"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682786" y="8222760"/>
            <a:ext cx="547260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Hepaticfailure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smtClean="0">
                <a:latin typeface="+mn-lt"/>
                <a:hlinkClick r:id="rId4" tooltip="User:Doc James"/>
              </a:rPr>
              <a:t>Doc </a:t>
            </a:r>
            <a:r>
              <a:rPr lang="en-US" sz="1200" dirty="0">
                <a:latin typeface="+mn-lt"/>
                <a:hlinkClick r:id="rId4" tooltip="User:Doc James"/>
              </a:rPr>
              <a:t>James</a:t>
            </a:r>
            <a:r>
              <a:rPr lang="en-US" sz="1200" dirty="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2077376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lIns="92075" tIns="46038" rIns="92075" bIns="46038">
            <a:normAutofit/>
          </a:bodyPr>
          <a:lstStyle/>
          <a:p>
            <a:r>
              <a:rPr lang="el-GR" altLang="el-GR" b="1" dirty="0" smtClean="0"/>
              <a:t>Ψηλάφηση κοιλίας </a:t>
            </a:r>
            <a:r>
              <a:rPr lang="el-GR" altLang="el-GR" sz="3000" b="0" dirty="0" smtClean="0"/>
              <a:t>1/3</a:t>
            </a:r>
          </a:p>
        </p:txBody>
      </p:sp>
      <p:sp>
        <p:nvSpPr>
          <p:cNvPr id="51203" name="Rectangle 3"/>
          <p:cNvSpPr>
            <a:spLocks noGrp="1" noChangeArrowheads="1"/>
          </p:cNvSpPr>
          <p:nvPr>
            <p:ph idx="1"/>
          </p:nvPr>
        </p:nvSpPr>
        <p:spPr>
          <a:xfrm>
            <a:off x="342900" y="1595669"/>
            <a:ext cx="6326460" cy="6720747"/>
          </a:xfrm>
          <a:noFill/>
        </p:spPr>
        <p:txBody>
          <a:bodyPr lIns="92075" tIns="46038" rIns="92075" bIns="46038"/>
          <a:lstStyle/>
          <a:p>
            <a:pPr algn="ctr">
              <a:buFontTx/>
              <a:buNone/>
            </a:pPr>
            <a:r>
              <a:rPr lang="el-GR" altLang="el-GR" sz="2800" b="1" dirty="0" smtClean="0"/>
              <a:t>Τι αναζητούμε με την ψηλάφηση της κοιλίας;</a:t>
            </a:r>
          </a:p>
          <a:p>
            <a:pPr algn="ctr">
              <a:buFontTx/>
              <a:buNone/>
            </a:pPr>
            <a:endParaRPr lang="el-GR" altLang="el-GR" sz="2800" b="1" dirty="0" smtClean="0"/>
          </a:p>
          <a:p>
            <a:pPr>
              <a:lnSpc>
                <a:spcPct val="120000"/>
              </a:lnSpc>
            </a:pPr>
            <a:r>
              <a:rPr lang="el-GR" altLang="el-GR" sz="2800" dirty="0" smtClean="0"/>
              <a:t>Κατάσταση των κοιλιακών τοιχωμάτων.</a:t>
            </a:r>
          </a:p>
          <a:p>
            <a:pPr>
              <a:lnSpc>
                <a:spcPct val="120000"/>
              </a:lnSpc>
            </a:pPr>
            <a:r>
              <a:rPr lang="el-GR" altLang="el-GR" sz="2800" dirty="0" smtClean="0"/>
              <a:t>Ευαισθησία.</a:t>
            </a:r>
          </a:p>
          <a:p>
            <a:pPr>
              <a:lnSpc>
                <a:spcPct val="120000"/>
              </a:lnSpc>
            </a:pPr>
            <a:r>
              <a:rPr lang="el-GR" altLang="el-GR" sz="2800" dirty="0" smtClean="0"/>
              <a:t>Μέγεθος και σύσταση σπλάγχνων.</a:t>
            </a:r>
          </a:p>
          <a:p>
            <a:pPr>
              <a:lnSpc>
                <a:spcPct val="120000"/>
              </a:lnSpc>
            </a:pPr>
            <a:r>
              <a:rPr lang="el-GR" altLang="el-GR" sz="2800" dirty="0" smtClean="0"/>
              <a:t>Αναζήτηση ενδοκοιλιακών μαζών.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603988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p:spPr>
        <p:txBody>
          <a:bodyPr lIns="92075" tIns="46038" rIns="92075" bIns="46038"/>
          <a:lstStyle/>
          <a:p>
            <a:r>
              <a:rPr lang="el-GR" altLang="el-GR" dirty="0"/>
              <a:t>Ψηλάφηση κοιλίας </a:t>
            </a:r>
            <a:r>
              <a:rPr lang="el-GR" altLang="el-GR" sz="3000" b="0" dirty="0" smtClean="0"/>
              <a:t>2/3</a:t>
            </a:r>
            <a:endParaRPr lang="el-GR" altLang="el-GR" sz="2800" b="1" u="sng" dirty="0" smtClean="0"/>
          </a:p>
        </p:txBody>
      </p:sp>
      <p:sp>
        <p:nvSpPr>
          <p:cNvPr id="52227" name="Rectangle 3"/>
          <p:cNvSpPr>
            <a:spLocks noGrp="1" noChangeArrowheads="1"/>
          </p:cNvSpPr>
          <p:nvPr>
            <p:ph idx="1"/>
          </p:nvPr>
        </p:nvSpPr>
        <p:spPr>
          <a:xfrm>
            <a:off x="342900" y="1595669"/>
            <a:ext cx="6398468" cy="7368819"/>
          </a:xfrm>
          <a:noFill/>
        </p:spPr>
        <p:txBody>
          <a:bodyPr lIns="92075" tIns="46038" rIns="92075" bIns="46038">
            <a:normAutofit fontScale="92500" lnSpcReduction="10000"/>
          </a:bodyPr>
          <a:lstStyle/>
          <a:p>
            <a:pPr algn="ctr">
              <a:lnSpc>
                <a:spcPct val="140000"/>
              </a:lnSpc>
              <a:buFontTx/>
              <a:buNone/>
            </a:pPr>
            <a:r>
              <a:rPr lang="el-GR" altLang="el-GR" sz="2800" b="1" dirty="0" smtClean="0"/>
              <a:t>Επιπολής ψηλάφηση</a:t>
            </a:r>
            <a:endParaRPr lang="el-GR" altLang="el-GR" sz="2400" dirty="0" smtClean="0"/>
          </a:p>
          <a:p>
            <a:pPr>
              <a:lnSpc>
                <a:spcPct val="140000"/>
              </a:lnSpc>
              <a:buFontTx/>
              <a:buNone/>
            </a:pPr>
            <a:r>
              <a:rPr lang="el-GR" altLang="el-GR" dirty="0" smtClean="0"/>
              <a:t>Αναζητούνται:</a:t>
            </a:r>
          </a:p>
          <a:p>
            <a:pPr>
              <a:lnSpc>
                <a:spcPct val="140000"/>
              </a:lnSpc>
            </a:pPr>
            <a:r>
              <a:rPr lang="el-GR" altLang="el-GR" dirty="0" smtClean="0"/>
              <a:t> περιοχές μυϊκού σπασμού.</a:t>
            </a:r>
          </a:p>
          <a:p>
            <a:pPr lvl="1">
              <a:lnSpc>
                <a:spcPct val="140000"/>
              </a:lnSpc>
            </a:pPr>
            <a:r>
              <a:rPr lang="el-GR" altLang="el-GR" dirty="0" smtClean="0"/>
              <a:t>Εντοπισμένη.</a:t>
            </a:r>
          </a:p>
          <a:p>
            <a:pPr lvl="1">
              <a:lnSpc>
                <a:spcPct val="140000"/>
              </a:lnSpc>
            </a:pPr>
            <a:r>
              <a:rPr lang="el-GR" altLang="el-GR" dirty="0" smtClean="0"/>
              <a:t>Γενικευμένη.</a:t>
            </a:r>
          </a:p>
          <a:p>
            <a:pPr>
              <a:lnSpc>
                <a:spcPct val="140000"/>
              </a:lnSpc>
            </a:pPr>
            <a:r>
              <a:rPr lang="el-GR" altLang="el-GR" dirty="0" smtClean="0"/>
              <a:t> ευαισθησία των κοιλιακών τοιχωμάτων.</a:t>
            </a:r>
          </a:p>
          <a:p>
            <a:pPr>
              <a:lnSpc>
                <a:spcPct val="140000"/>
              </a:lnSpc>
            </a:pPr>
            <a:r>
              <a:rPr lang="el-GR" altLang="el-GR" dirty="0" smtClean="0"/>
              <a:t> επιφανειακές μάζες.</a:t>
            </a:r>
          </a:p>
          <a:p>
            <a:pPr>
              <a:lnSpc>
                <a:spcPct val="140000"/>
              </a:lnSpc>
            </a:pPr>
            <a:r>
              <a:rPr lang="el-GR" altLang="el-GR" dirty="0" smtClean="0"/>
              <a:t>σημείο αναπηδώσης ευαισθησίας (rebound tenderness), που είναι χαρακτηριστικό σημείο περιτοναϊκού ερεθισμού.</a:t>
            </a:r>
          </a:p>
          <a:p>
            <a:pPr>
              <a:lnSpc>
                <a:spcPct val="140000"/>
              </a:lnSpc>
            </a:pPr>
            <a:r>
              <a:rPr lang="el-GR" altLang="el-GR" dirty="0" smtClean="0"/>
              <a:t>Ειδικά σημεία.</a:t>
            </a:r>
          </a:p>
          <a:p>
            <a:pPr>
              <a:lnSpc>
                <a:spcPct val="140000"/>
              </a:lnSpc>
            </a:pPr>
            <a:r>
              <a:rPr lang="el-GR" altLang="el-GR" dirty="0" smtClean="0"/>
              <a:t>Σανιδώδης κοιλία  (έντονη μυϊκή σύσπαση λόγω περιτονίτιδας).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038267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2075" tIns="46038" rIns="92075" bIns="46038"/>
          <a:lstStyle/>
          <a:p>
            <a:r>
              <a:rPr lang="el-GR" altLang="el-GR" dirty="0"/>
              <a:t>Ψηλάφηση κοιλίας </a:t>
            </a:r>
            <a:r>
              <a:rPr lang="el-GR" altLang="el-GR" sz="3000" b="0" dirty="0" smtClean="0"/>
              <a:t>3/3</a:t>
            </a:r>
            <a:endParaRPr lang="el-GR" altLang="el-GR" sz="3200" b="1" u="sng" dirty="0" smtClean="0"/>
          </a:p>
        </p:txBody>
      </p:sp>
      <p:sp>
        <p:nvSpPr>
          <p:cNvPr id="53251" name="Rectangle 3"/>
          <p:cNvSpPr>
            <a:spLocks noGrp="1" noChangeArrowheads="1"/>
          </p:cNvSpPr>
          <p:nvPr>
            <p:ph idx="1"/>
          </p:nvPr>
        </p:nvSpPr>
        <p:spPr>
          <a:noFill/>
        </p:spPr>
        <p:txBody>
          <a:bodyPr lIns="92075" tIns="46038" rIns="92075" bIns="46038">
            <a:normAutofit/>
          </a:bodyPr>
          <a:lstStyle/>
          <a:p>
            <a:pPr algn="ctr">
              <a:lnSpc>
                <a:spcPct val="90000"/>
              </a:lnSpc>
              <a:buFontTx/>
              <a:buNone/>
            </a:pPr>
            <a:r>
              <a:rPr lang="el-GR" altLang="el-GR" sz="2800" b="1" dirty="0" smtClean="0"/>
              <a:t>Εν τω βάθει ψηλάφηση</a:t>
            </a:r>
          </a:p>
          <a:p>
            <a:pPr algn="ctr">
              <a:lnSpc>
                <a:spcPct val="60000"/>
              </a:lnSpc>
              <a:buFontTx/>
              <a:buNone/>
            </a:pPr>
            <a:endParaRPr lang="el-GR" altLang="el-GR" sz="2800" dirty="0" smtClean="0"/>
          </a:p>
          <a:p>
            <a:pPr>
              <a:lnSpc>
                <a:spcPct val="110000"/>
              </a:lnSpc>
            </a:pPr>
            <a:r>
              <a:rPr lang="el-GR" altLang="el-GR" dirty="0" smtClean="0"/>
              <a:t>Βοηθά:</a:t>
            </a:r>
          </a:p>
          <a:p>
            <a:pPr lvl="1">
              <a:lnSpc>
                <a:spcPct val="120000"/>
              </a:lnSpc>
            </a:pPr>
            <a:r>
              <a:rPr lang="el-GR" altLang="el-GR" dirty="0" smtClean="0"/>
              <a:t>στην </a:t>
            </a:r>
            <a:r>
              <a:rPr lang="el-GR" altLang="el-GR" b="1" dirty="0" smtClean="0"/>
              <a:t>εντόπιση ενδοκοιλιακών οργάνων </a:t>
            </a:r>
            <a:r>
              <a:rPr lang="el-GR" altLang="el-GR" dirty="0" smtClean="0"/>
              <a:t>και στην</a:t>
            </a:r>
            <a:r>
              <a:rPr lang="el-GR" altLang="el-GR" b="1" dirty="0" smtClean="0"/>
              <a:t> ανεύρεση μαζών.</a:t>
            </a:r>
          </a:p>
          <a:p>
            <a:pPr>
              <a:lnSpc>
                <a:spcPct val="110000"/>
              </a:lnSpc>
              <a:buFontTx/>
              <a:buNone/>
            </a:pPr>
            <a:endParaRPr lang="el-GR" altLang="el-GR" b="1" dirty="0" smtClean="0"/>
          </a:p>
          <a:p>
            <a:pPr>
              <a:lnSpc>
                <a:spcPct val="110000"/>
              </a:lnSpc>
            </a:pPr>
            <a:r>
              <a:rPr lang="el-GR" altLang="el-GR" b="1" dirty="0" smtClean="0"/>
              <a:t>Φυσιολογικά </a:t>
            </a:r>
            <a:r>
              <a:rPr lang="el-GR" altLang="el-GR" dirty="0" smtClean="0"/>
              <a:t>μπορεί να</a:t>
            </a:r>
            <a:r>
              <a:rPr lang="el-GR" altLang="el-GR" b="1" dirty="0" smtClean="0"/>
              <a:t> ψηλαφηθεί</a:t>
            </a:r>
            <a:r>
              <a:rPr lang="el-GR" altLang="el-GR" dirty="0" smtClean="0"/>
              <a:t>:</a:t>
            </a:r>
          </a:p>
          <a:p>
            <a:pPr lvl="1">
              <a:lnSpc>
                <a:spcPct val="110000"/>
              </a:lnSpc>
            </a:pPr>
            <a:r>
              <a:rPr lang="el-GR" altLang="el-GR" dirty="0" smtClean="0"/>
              <a:t>κάτω χείλος </a:t>
            </a:r>
            <a:r>
              <a:rPr lang="el-GR" altLang="el-GR" b="1" dirty="0" smtClean="0"/>
              <a:t>ήπατος.</a:t>
            </a:r>
          </a:p>
          <a:p>
            <a:pPr lvl="1">
              <a:lnSpc>
                <a:spcPct val="110000"/>
              </a:lnSpc>
            </a:pPr>
            <a:r>
              <a:rPr lang="el-GR" altLang="el-GR" dirty="0" smtClean="0"/>
              <a:t>κάτω πόλος </a:t>
            </a:r>
            <a:r>
              <a:rPr lang="el-GR" altLang="el-GR" b="1" dirty="0" smtClean="0"/>
              <a:t>δεξιού νεφρού .</a:t>
            </a:r>
          </a:p>
          <a:p>
            <a:pPr lvl="1">
              <a:lnSpc>
                <a:spcPct val="110000"/>
              </a:lnSpc>
            </a:pPr>
            <a:r>
              <a:rPr lang="el-GR" altLang="el-GR" b="1" dirty="0" smtClean="0"/>
              <a:t>αορτικές </a:t>
            </a:r>
            <a:r>
              <a:rPr lang="el-GR" altLang="el-GR" dirty="0" smtClean="0"/>
              <a:t>σφύξεις.</a:t>
            </a:r>
          </a:p>
          <a:p>
            <a:pPr lvl="1">
              <a:lnSpc>
                <a:spcPct val="110000"/>
              </a:lnSpc>
            </a:pPr>
            <a:r>
              <a:rPr lang="el-GR" altLang="el-GR" b="1" dirty="0" smtClean="0"/>
              <a:t>τυφλό </a:t>
            </a:r>
            <a:r>
              <a:rPr lang="el-GR" altLang="el-GR" dirty="0" smtClean="0"/>
              <a:t>(ασαφή όρια).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817027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lIns="92075" tIns="46038" rIns="92075" bIns="46038">
            <a:noAutofit/>
          </a:bodyPr>
          <a:lstStyle/>
          <a:p>
            <a:r>
              <a:rPr lang="el-GR" altLang="el-GR" b="1" dirty="0" smtClean="0"/>
              <a:t>Ειδικά σημεία χρήσιμα στη διάγνωση της οξείας κοιλίας</a:t>
            </a:r>
          </a:p>
        </p:txBody>
      </p:sp>
      <p:sp>
        <p:nvSpPr>
          <p:cNvPr id="54275" name="Rectangle 3"/>
          <p:cNvSpPr>
            <a:spLocks noGrp="1" noChangeArrowheads="1"/>
          </p:cNvSpPr>
          <p:nvPr>
            <p:ph idx="1"/>
          </p:nvPr>
        </p:nvSpPr>
        <p:spPr>
          <a:xfrm>
            <a:off x="342900" y="1835696"/>
            <a:ext cx="6172200" cy="6480720"/>
          </a:xfrm>
          <a:noFill/>
        </p:spPr>
        <p:txBody>
          <a:bodyPr lIns="92075" tIns="46038" rIns="92075" bIns="46038">
            <a:normAutofit/>
          </a:bodyPr>
          <a:lstStyle/>
          <a:p>
            <a:pPr>
              <a:lnSpc>
                <a:spcPct val="110000"/>
              </a:lnSpc>
            </a:pPr>
            <a:r>
              <a:rPr lang="el-GR" altLang="el-GR" sz="2600" dirty="0" smtClean="0"/>
              <a:t>Παλίνδρομη ευαισθησία (σημείο </a:t>
            </a:r>
            <a:r>
              <a:rPr lang="el-GR" altLang="el-GR" sz="2600" b="1" dirty="0" smtClean="0"/>
              <a:t>Blumberg</a:t>
            </a:r>
            <a:r>
              <a:rPr lang="el-GR" altLang="el-GR" sz="2600" dirty="0" smtClean="0"/>
              <a:t>).</a:t>
            </a:r>
          </a:p>
          <a:p>
            <a:pPr>
              <a:lnSpc>
                <a:spcPct val="110000"/>
              </a:lnSpc>
            </a:pPr>
            <a:r>
              <a:rPr lang="el-GR" altLang="el-GR" sz="2600" dirty="0" smtClean="0"/>
              <a:t>Σημείο </a:t>
            </a:r>
            <a:r>
              <a:rPr lang="el-GR" altLang="el-GR" sz="2600" b="1" dirty="0" smtClean="0"/>
              <a:t>Rovsing.</a:t>
            </a:r>
            <a:endParaRPr lang="el-GR" altLang="el-GR" sz="2600" dirty="0" smtClean="0"/>
          </a:p>
          <a:p>
            <a:pPr>
              <a:lnSpc>
                <a:spcPct val="110000"/>
              </a:lnSpc>
            </a:pPr>
            <a:r>
              <a:rPr lang="el-GR" altLang="el-GR" sz="2600" dirty="0" smtClean="0"/>
              <a:t>Σημείο </a:t>
            </a:r>
            <a:r>
              <a:rPr lang="el-GR" altLang="el-GR" sz="2600" b="1" dirty="0" smtClean="0"/>
              <a:t>Murphy.</a:t>
            </a:r>
            <a:endParaRPr lang="el-GR" altLang="el-GR" sz="2600" dirty="0" smtClean="0"/>
          </a:p>
          <a:p>
            <a:pPr>
              <a:lnSpc>
                <a:spcPct val="110000"/>
              </a:lnSpc>
            </a:pPr>
            <a:r>
              <a:rPr lang="el-GR" altLang="el-GR" sz="2600" dirty="0" smtClean="0"/>
              <a:t>Σημείο </a:t>
            </a:r>
            <a:r>
              <a:rPr lang="el-GR" altLang="el-GR" sz="2600" b="1" dirty="0" smtClean="0"/>
              <a:t>Boas.</a:t>
            </a:r>
          </a:p>
          <a:p>
            <a:pPr>
              <a:lnSpc>
                <a:spcPct val="110000"/>
              </a:lnSpc>
            </a:pPr>
            <a:r>
              <a:rPr lang="el-GR" altLang="el-GR" sz="2600" dirty="0" smtClean="0"/>
              <a:t>Σημείο </a:t>
            </a:r>
            <a:r>
              <a:rPr lang="el-GR" altLang="el-GR" sz="2600" b="1" dirty="0" smtClean="0"/>
              <a:t>McBurney.</a:t>
            </a:r>
          </a:p>
          <a:p>
            <a:pPr>
              <a:lnSpc>
                <a:spcPct val="110000"/>
              </a:lnSpc>
            </a:pPr>
            <a:r>
              <a:rPr lang="el-GR" altLang="el-GR" sz="2600" dirty="0" smtClean="0"/>
              <a:t>Σημείο </a:t>
            </a:r>
            <a:r>
              <a:rPr lang="el-GR" altLang="el-GR" sz="2600" b="1" dirty="0" smtClean="0"/>
              <a:t>ψοΐτου</a:t>
            </a:r>
            <a:r>
              <a:rPr lang="el-GR" altLang="el-GR" sz="2600" b="1" dirty="0" smtClean="0"/>
              <a:t>.</a:t>
            </a:r>
          </a:p>
          <a:p>
            <a:pPr>
              <a:lnSpc>
                <a:spcPct val="110000"/>
              </a:lnSpc>
            </a:pPr>
            <a:r>
              <a:rPr lang="el-GR" altLang="el-GR" sz="2600" dirty="0" smtClean="0"/>
              <a:t>Σημείο </a:t>
            </a:r>
            <a:r>
              <a:rPr lang="el-GR" altLang="el-GR" sz="2600" b="1" dirty="0" smtClean="0"/>
              <a:t>προσαγωγού.</a:t>
            </a:r>
          </a:p>
          <a:p>
            <a:pPr>
              <a:lnSpc>
                <a:spcPct val="110000"/>
              </a:lnSpc>
            </a:pPr>
            <a:r>
              <a:rPr lang="el-GR" altLang="el-GR" sz="2600" dirty="0" smtClean="0"/>
              <a:t>Σημείο </a:t>
            </a:r>
            <a:r>
              <a:rPr lang="el-GR" altLang="el-GR" sz="2600" b="1" dirty="0" smtClean="0"/>
              <a:t>Gr</a:t>
            </a:r>
            <a:r>
              <a:rPr lang="en-US" altLang="el-GR" sz="2600" b="1" dirty="0" smtClean="0"/>
              <a:t>e</a:t>
            </a:r>
            <a:r>
              <a:rPr lang="el-GR" altLang="el-GR" sz="2600" b="1" dirty="0" smtClean="0"/>
              <a:t>y Turner.</a:t>
            </a:r>
          </a:p>
          <a:p>
            <a:pPr>
              <a:lnSpc>
                <a:spcPct val="110000"/>
              </a:lnSpc>
            </a:pPr>
            <a:r>
              <a:rPr lang="el-GR" altLang="el-GR" sz="2600" dirty="0" smtClean="0"/>
              <a:t>Σημείο </a:t>
            </a:r>
            <a:r>
              <a:rPr lang="el-GR" altLang="el-GR" sz="2600" b="1" dirty="0" smtClean="0"/>
              <a:t>Cullen.</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773035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lIns="92075" tIns="46038" rIns="92075" bIns="46038">
            <a:normAutofit/>
          </a:bodyPr>
          <a:lstStyle/>
          <a:p>
            <a:r>
              <a:rPr lang="el-GR" altLang="el-GR" b="1" dirty="0" smtClean="0"/>
              <a:t>Σημεία και συμπτώματα από το πεπτικό</a:t>
            </a:r>
          </a:p>
        </p:txBody>
      </p:sp>
      <p:sp>
        <p:nvSpPr>
          <p:cNvPr id="7171" name="Rectangle 3"/>
          <p:cNvSpPr>
            <a:spLocks noGrp="1" noChangeArrowheads="1"/>
          </p:cNvSpPr>
          <p:nvPr>
            <p:ph idx="1"/>
          </p:nvPr>
        </p:nvSpPr>
        <p:spPr>
          <a:noFill/>
        </p:spPr>
        <p:txBody>
          <a:bodyPr lIns="92075" tIns="46038" rIns="92075" bIns="46038">
            <a:normAutofit fontScale="92500" lnSpcReduction="10000"/>
          </a:bodyPr>
          <a:lstStyle/>
          <a:p>
            <a:pPr>
              <a:lnSpc>
                <a:spcPct val="130000"/>
              </a:lnSpc>
            </a:pPr>
            <a:r>
              <a:rPr lang="el-GR" altLang="el-GR" sz="2400" dirty="0" smtClean="0"/>
              <a:t>Ανορεξία.</a:t>
            </a:r>
          </a:p>
          <a:p>
            <a:pPr>
              <a:lnSpc>
                <a:spcPct val="130000"/>
              </a:lnSpc>
            </a:pPr>
            <a:r>
              <a:rPr lang="el-GR" altLang="el-GR" sz="2400" dirty="0" smtClean="0"/>
              <a:t>Κοιλιακός πόνος.</a:t>
            </a:r>
          </a:p>
          <a:p>
            <a:pPr>
              <a:lnSpc>
                <a:spcPct val="130000"/>
              </a:lnSpc>
            </a:pPr>
            <a:r>
              <a:rPr lang="el-GR" altLang="el-GR" sz="2400" dirty="0" smtClean="0"/>
              <a:t>Δυσφαγία.</a:t>
            </a:r>
          </a:p>
          <a:p>
            <a:pPr>
              <a:lnSpc>
                <a:spcPct val="130000"/>
              </a:lnSpc>
            </a:pPr>
            <a:r>
              <a:rPr lang="el-GR" altLang="el-GR" sz="2400" dirty="0" smtClean="0"/>
              <a:t>Ερυγές- Αναγωγές.</a:t>
            </a:r>
          </a:p>
          <a:p>
            <a:pPr>
              <a:lnSpc>
                <a:spcPct val="130000"/>
              </a:lnSpc>
            </a:pPr>
            <a:r>
              <a:rPr lang="el-GR" altLang="el-GR" sz="2400" dirty="0" smtClean="0"/>
              <a:t>Έμετος – Ναυτία.</a:t>
            </a:r>
          </a:p>
          <a:p>
            <a:pPr>
              <a:lnSpc>
                <a:spcPct val="130000"/>
              </a:lnSpc>
            </a:pPr>
            <a:r>
              <a:rPr lang="el-GR" altLang="el-GR" sz="2400" dirty="0" smtClean="0"/>
              <a:t>Λόξυγκας.</a:t>
            </a:r>
          </a:p>
          <a:p>
            <a:pPr>
              <a:lnSpc>
                <a:spcPct val="130000"/>
              </a:lnSpc>
            </a:pPr>
            <a:r>
              <a:rPr lang="el-GR" altLang="el-GR" sz="2400" dirty="0" smtClean="0"/>
              <a:t>Δυσκοιλιότητα.</a:t>
            </a:r>
          </a:p>
          <a:p>
            <a:pPr>
              <a:lnSpc>
                <a:spcPct val="130000"/>
              </a:lnSpc>
            </a:pPr>
            <a:r>
              <a:rPr lang="el-GR" altLang="el-GR" sz="2400" dirty="0" smtClean="0"/>
              <a:t>Τεινεσμός.</a:t>
            </a:r>
          </a:p>
          <a:p>
            <a:pPr>
              <a:lnSpc>
                <a:spcPct val="130000"/>
              </a:lnSpc>
            </a:pPr>
            <a:r>
              <a:rPr lang="el-GR" altLang="el-GR" sz="2400" dirty="0" smtClean="0"/>
              <a:t>Διάρροια – Ψευδοδιάρροια.</a:t>
            </a:r>
          </a:p>
          <a:p>
            <a:pPr>
              <a:lnSpc>
                <a:spcPct val="130000"/>
              </a:lnSpc>
            </a:pPr>
            <a:r>
              <a:rPr lang="el-GR" altLang="el-GR" sz="2400" dirty="0" smtClean="0"/>
              <a:t>Αιματέμεση – Μέλαινα κένωση.</a:t>
            </a:r>
            <a:endParaRPr lang="el-GR" altLang="el-GR" dirty="0"/>
          </a:p>
          <a:p>
            <a:pPr marL="355600" indent="0">
              <a:lnSpc>
                <a:spcPct val="130000"/>
              </a:lnSpc>
              <a:buNone/>
            </a:pPr>
            <a:r>
              <a:rPr lang="el-GR" altLang="el-GR" sz="2400" dirty="0" smtClean="0"/>
              <a:t>Εντερορραγία.</a:t>
            </a:r>
          </a:p>
          <a:p>
            <a:pPr>
              <a:lnSpc>
                <a:spcPct val="130000"/>
              </a:lnSpc>
            </a:pPr>
            <a:r>
              <a:rPr lang="el-GR" altLang="el-GR" sz="2400" dirty="0" smtClean="0"/>
              <a:t>Ίκτερος.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66734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42900" y="539553"/>
            <a:ext cx="6172200" cy="7776864"/>
          </a:xfrm>
          <a:noFill/>
        </p:spPr>
        <p:txBody>
          <a:bodyPr lIns="92075" tIns="46038" rIns="92075" bIns="46038"/>
          <a:lstStyle/>
          <a:p>
            <a:pPr>
              <a:lnSpc>
                <a:spcPct val="140000"/>
              </a:lnSpc>
            </a:pPr>
            <a:r>
              <a:rPr lang="el-GR" altLang="el-GR" sz="2800" b="1" dirty="0"/>
              <a:t>Για να ξεχωρίσετε</a:t>
            </a:r>
            <a:r>
              <a:rPr lang="el-GR" altLang="el-GR" sz="2800" dirty="0"/>
              <a:t> </a:t>
            </a:r>
            <a:br>
              <a:rPr lang="el-GR" altLang="el-GR" sz="2800" dirty="0"/>
            </a:br>
            <a:r>
              <a:rPr lang="el-GR" altLang="el-GR" sz="2800" dirty="0"/>
              <a:t>αν μία </a:t>
            </a:r>
            <a:r>
              <a:rPr lang="el-GR" altLang="el-GR" sz="2800" b="1" dirty="0"/>
              <a:t>ψηλαφητή μάζα</a:t>
            </a:r>
            <a:r>
              <a:rPr lang="el-GR" altLang="el-GR" sz="2800" dirty="0"/>
              <a:t> βρίσκεται </a:t>
            </a:r>
            <a:r>
              <a:rPr lang="el-GR" altLang="el-GR" sz="2800" b="1" dirty="0"/>
              <a:t>βαθιά στην κοιλιά</a:t>
            </a:r>
            <a:r>
              <a:rPr lang="el-GR" altLang="el-GR" sz="2800" dirty="0"/>
              <a:t> , </a:t>
            </a:r>
            <a:br>
              <a:rPr lang="el-GR" altLang="el-GR" sz="2800" dirty="0"/>
            </a:br>
            <a:r>
              <a:rPr lang="el-GR" altLang="el-GR" sz="2800" dirty="0"/>
              <a:t>ή βρίσκεται στα </a:t>
            </a:r>
            <a:r>
              <a:rPr lang="el-GR" altLang="el-GR" sz="2800" b="1" dirty="0"/>
              <a:t>κοιλιακά τοιχώματα</a:t>
            </a:r>
            <a:r>
              <a:rPr lang="el-GR" altLang="el-GR" sz="2800" dirty="0"/>
              <a:t> ζητήστε από τον ασθενή </a:t>
            </a:r>
            <a:r>
              <a:rPr lang="el-GR" altLang="el-GR" sz="2800" b="1" dirty="0"/>
              <a:t>να συσπάσει τους κοιλιακούς μύες του.</a:t>
            </a:r>
            <a:endParaRPr lang="el-GR" altLang="el-GR" sz="2800" dirty="0" smtClean="0"/>
          </a:p>
          <a:p>
            <a:pPr>
              <a:lnSpc>
                <a:spcPct val="140000"/>
              </a:lnSpc>
            </a:pPr>
            <a:r>
              <a:rPr lang="el-GR" altLang="el-GR" sz="2800" dirty="0" smtClean="0"/>
              <a:t>Μάζα που εξακολουθεί να ψηλαφάτε με συσπασμένους κοιλιακούς μύες βρίσκεται  «επί πολλής».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550433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p:txBody>
          <a:bodyPr>
            <a:normAutofit/>
          </a:bodyPr>
          <a:lstStyle/>
          <a:p>
            <a:r>
              <a:rPr lang="el-GR" altLang="el-GR" sz="4000" dirty="0" smtClean="0"/>
              <a:t>Παθολογικά σημεία</a:t>
            </a:r>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112" y="2699792"/>
            <a:ext cx="3168888"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9" name="Rectangle 7"/>
          <p:cNvSpPr/>
          <p:nvPr/>
        </p:nvSpPr>
        <p:spPr>
          <a:xfrm>
            <a:off x="139844" y="7884368"/>
            <a:ext cx="341376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Surface projections of the organs of the </a:t>
            </a:r>
            <a:r>
              <a:rPr lang="en-US" sz="1200" dirty="0" smtClean="0">
                <a:latin typeface="+mn-lt"/>
                <a:hlinkClick r:id="rId3"/>
              </a:rPr>
              <a:t>trunk</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ikael Häggström"/>
              </a:rPr>
              <a:t>Mikael </a:t>
            </a:r>
            <a:r>
              <a:rPr lang="en-US" sz="1200" dirty="0" smtClean="0">
                <a:latin typeface="+mn-lt"/>
                <a:hlinkClick r:id="rId4" tooltip="User:Mikael Häggström"/>
              </a:rPr>
              <a:t>Häggström</a:t>
            </a:r>
            <a:r>
              <a:rPr lang="en-US"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grpSp>
        <p:nvGrpSpPr>
          <p:cNvPr id="6" name="Ομάδα 5"/>
          <p:cNvGrpSpPr/>
          <p:nvPr/>
        </p:nvGrpSpPr>
        <p:grpSpPr>
          <a:xfrm>
            <a:off x="4339" y="1822512"/>
            <a:ext cx="3684773" cy="6061856"/>
            <a:chOff x="4339" y="1822512"/>
            <a:chExt cx="3684773" cy="6061856"/>
          </a:xfrm>
        </p:grpSpPr>
        <p:pic>
          <p:nvPicPr>
            <p:cNvPr id="6146" name="Picture 2" descr="File:Surface projections of the organs of the trun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9" y="1822512"/>
              <a:ext cx="3684773" cy="5895637"/>
            </a:xfrm>
            <a:prstGeom prst="rect">
              <a:avLst/>
            </a:prstGeom>
            <a:noFill/>
            <a:extLst>
              <a:ext uri="{909E8E84-426E-40DD-AFC4-6F175D3DCCD1}">
                <a14:hiddenFill xmlns:a14="http://schemas.microsoft.com/office/drawing/2010/main">
                  <a:solidFill>
                    <a:srgbClr val="FFFFFF"/>
                  </a:solidFill>
                </a14:hiddenFill>
              </a:ext>
            </a:extLst>
          </p:spPr>
        </p:pic>
        <p:sp>
          <p:nvSpPr>
            <p:cNvPr id="5" name="Έλλειψη 4"/>
            <p:cNvSpPr/>
            <p:nvPr/>
          </p:nvSpPr>
          <p:spPr>
            <a:xfrm>
              <a:off x="4339" y="5940152"/>
              <a:ext cx="3352653" cy="19442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7" name="Ορθογώνιο 6"/>
          <p:cNvSpPr/>
          <p:nvPr/>
        </p:nvSpPr>
        <p:spPr>
          <a:xfrm>
            <a:off x="4121428" y="7882203"/>
            <a:ext cx="2304256" cy="276999"/>
          </a:xfrm>
          <a:prstGeom prst="rect">
            <a:avLst/>
          </a:prstGeom>
        </p:spPr>
        <p:txBody>
          <a:bodyPr wrap="square">
            <a:spAutoFit/>
          </a:bodyPr>
          <a:lstStyle/>
          <a:p>
            <a:pPr algn="ctr"/>
            <a:r>
              <a:rPr lang="en-US" sz="1200" dirty="0" smtClean="0">
                <a:latin typeface="+mn-lt"/>
                <a:hlinkClick r:id="rId6"/>
              </a:rPr>
              <a:t>quizlet.com</a:t>
            </a:r>
            <a:endParaRPr lang="el-GR" sz="1200" dirty="0">
              <a:latin typeface="+mn-lt"/>
            </a:endParaRPr>
          </a:p>
        </p:txBody>
      </p:sp>
    </p:spTree>
    <p:extLst>
      <p:ext uri="{BB962C8B-B14F-4D97-AF65-F5344CB8AC3E}">
        <p14:creationId xmlns:p14="http://schemas.microsoft.com/office/powerpoint/2010/main" val="23871675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p:spPr>
        <p:txBody>
          <a:bodyPr lIns="92075" tIns="46038" rIns="92075" bIns="46038">
            <a:noAutofit/>
          </a:bodyPr>
          <a:lstStyle/>
          <a:p>
            <a:pPr>
              <a:lnSpc>
                <a:spcPct val="110000"/>
              </a:lnSpc>
            </a:pPr>
            <a:r>
              <a:rPr lang="el-GR" altLang="el-GR" b="1" dirty="0" smtClean="0"/>
              <a:t>Παθολογικά ευρήματα κατά την ψηλάφηση της κοιλίας</a:t>
            </a:r>
          </a:p>
        </p:txBody>
      </p:sp>
      <p:sp>
        <p:nvSpPr>
          <p:cNvPr id="57347" name="Rectangle 3"/>
          <p:cNvSpPr>
            <a:spLocks noGrp="1" noChangeArrowheads="1"/>
          </p:cNvSpPr>
          <p:nvPr>
            <p:ph idx="1"/>
          </p:nvPr>
        </p:nvSpPr>
        <p:spPr>
          <a:xfrm>
            <a:off x="342900" y="1595669"/>
            <a:ext cx="6326460" cy="7548331"/>
          </a:xfrm>
          <a:noFill/>
        </p:spPr>
        <p:txBody>
          <a:bodyPr lIns="92075" tIns="46038" rIns="92075" bIns="46038">
            <a:noAutofit/>
          </a:bodyPr>
          <a:lstStyle/>
          <a:p>
            <a:pPr>
              <a:lnSpc>
                <a:spcPct val="130000"/>
              </a:lnSpc>
            </a:pPr>
            <a:r>
              <a:rPr lang="el-GR" altLang="el-GR" sz="2200" dirty="0" smtClean="0"/>
              <a:t>Ηπατομεγαλία</a:t>
            </a:r>
            <a:r>
              <a:rPr lang="en-US" altLang="el-GR" sz="2200" dirty="0" smtClean="0"/>
              <a:t>.</a:t>
            </a:r>
            <a:endParaRPr lang="el-GR" altLang="el-GR" sz="2200" dirty="0" smtClean="0"/>
          </a:p>
          <a:p>
            <a:pPr>
              <a:lnSpc>
                <a:spcPct val="110000"/>
              </a:lnSpc>
            </a:pPr>
            <a:r>
              <a:rPr lang="el-GR" altLang="el-GR" sz="2200" dirty="0" smtClean="0"/>
              <a:t>Σημείο </a:t>
            </a:r>
            <a:r>
              <a:rPr lang="en-US" altLang="el-GR" sz="2200" dirty="0" smtClean="0"/>
              <a:t>Courvoisier</a:t>
            </a:r>
            <a:r>
              <a:rPr lang="el-GR" altLang="el-GR" sz="2200" dirty="0" smtClean="0"/>
              <a:t> (ανώδυνη διατεταμένη χοληδόχος κύστη)</a:t>
            </a:r>
            <a:r>
              <a:rPr lang="en-US" altLang="el-GR" sz="2200" dirty="0" smtClean="0"/>
              <a:t>.</a:t>
            </a:r>
            <a:endParaRPr lang="el-GR" altLang="el-GR" sz="2200" dirty="0" smtClean="0"/>
          </a:p>
          <a:p>
            <a:pPr>
              <a:lnSpc>
                <a:spcPct val="110000"/>
              </a:lnSpc>
            </a:pPr>
            <a:r>
              <a:rPr lang="el-GR" altLang="el-GR" sz="2200" dirty="0" smtClean="0"/>
              <a:t>Σπληνομεγαλία</a:t>
            </a:r>
            <a:r>
              <a:rPr lang="en-US" altLang="el-GR" sz="2200" dirty="0" smtClean="0"/>
              <a:t>.</a:t>
            </a:r>
            <a:endParaRPr lang="el-GR" altLang="el-GR" sz="2200" dirty="0" smtClean="0"/>
          </a:p>
          <a:p>
            <a:pPr>
              <a:lnSpc>
                <a:spcPct val="110000"/>
              </a:lnSpc>
            </a:pPr>
            <a:r>
              <a:rPr lang="el-GR" altLang="el-GR" sz="2200" dirty="0" smtClean="0"/>
              <a:t>Διόγκωση δεξιού νεφρού ή ευαισθησία</a:t>
            </a:r>
            <a:r>
              <a:rPr lang="en-US" altLang="el-GR" sz="2200" dirty="0" smtClean="0"/>
              <a:t>.</a:t>
            </a:r>
            <a:endParaRPr lang="el-GR" altLang="el-GR" sz="2200" dirty="0" smtClean="0"/>
          </a:p>
          <a:p>
            <a:pPr>
              <a:lnSpc>
                <a:spcPct val="110000"/>
              </a:lnSpc>
            </a:pPr>
            <a:r>
              <a:rPr lang="el-GR" altLang="el-GR" sz="2200" dirty="0" smtClean="0"/>
              <a:t>Σφυγμός αορτικός με επέκταση στα  πλάγια (ανεύρυσμα κοιλιακής αορτής)</a:t>
            </a:r>
            <a:r>
              <a:rPr lang="en-US" altLang="el-GR" sz="2200" dirty="0" smtClean="0"/>
              <a:t>.</a:t>
            </a:r>
            <a:endParaRPr lang="el-GR" altLang="el-GR" sz="2200" dirty="0" smtClean="0"/>
          </a:p>
          <a:p>
            <a:pPr>
              <a:lnSpc>
                <a:spcPct val="110000"/>
              </a:lnSpc>
            </a:pPr>
            <a:r>
              <a:rPr lang="el-GR" altLang="el-GR" sz="2200" dirty="0" smtClean="0"/>
              <a:t>Οποιαδήποτε μάζα.</a:t>
            </a:r>
          </a:p>
          <a:p>
            <a:pPr>
              <a:lnSpc>
                <a:spcPct val="110000"/>
              </a:lnSpc>
              <a:buFontTx/>
              <a:buNone/>
            </a:pPr>
            <a:r>
              <a:rPr lang="el-GR" altLang="el-GR" sz="2200" dirty="0" smtClean="0"/>
              <a:t>	 Περιγράφονται τα εξής χαρακτηριστικά:</a:t>
            </a:r>
          </a:p>
          <a:p>
            <a:pPr lvl="1">
              <a:lnSpc>
                <a:spcPct val="110000"/>
              </a:lnSpc>
            </a:pPr>
            <a:r>
              <a:rPr lang="el-GR" altLang="el-GR" sz="2200" dirty="0" smtClean="0"/>
              <a:t>Θέση, εντόπιση</a:t>
            </a:r>
            <a:r>
              <a:rPr lang="en-US" altLang="el-GR" sz="2200" dirty="0" smtClean="0"/>
              <a:t>,</a:t>
            </a:r>
            <a:endParaRPr lang="el-GR" altLang="el-GR" sz="2200" dirty="0" smtClean="0"/>
          </a:p>
          <a:p>
            <a:pPr lvl="1">
              <a:lnSpc>
                <a:spcPct val="110000"/>
              </a:lnSpc>
            </a:pPr>
            <a:r>
              <a:rPr lang="el-GR" altLang="el-GR" sz="2200" dirty="0" smtClean="0"/>
              <a:t>Μέγεθος</a:t>
            </a:r>
            <a:r>
              <a:rPr lang="en-US" altLang="el-GR" sz="2200" dirty="0" smtClean="0"/>
              <a:t>,</a:t>
            </a:r>
            <a:endParaRPr lang="el-GR" altLang="el-GR" sz="2200" dirty="0" smtClean="0"/>
          </a:p>
          <a:p>
            <a:pPr lvl="1">
              <a:lnSpc>
                <a:spcPct val="110000"/>
              </a:lnSpc>
            </a:pPr>
            <a:r>
              <a:rPr lang="el-GR" altLang="el-GR" sz="2200" dirty="0" smtClean="0"/>
              <a:t>Σχήμα</a:t>
            </a:r>
            <a:r>
              <a:rPr lang="en-US" altLang="el-GR" sz="2200" dirty="0" smtClean="0"/>
              <a:t>,</a:t>
            </a:r>
            <a:endParaRPr lang="el-GR" altLang="el-GR" sz="2200" dirty="0" smtClean="0"/>
          </a:p>
          <a:p>
            <a:pPr lvl="1">
              <a:lnSpc>
                <a:spcPct val="110000"/>
              </a:lnSpc>
            </a:pPr>
            <a:r>
              <a:rPr lang="el-GR" altLang="el-GR" sz="2200" dirty="0" smtClean="0"/>
              <a:t>Σύσταση</a:t>
            </a:r>
            <a:r>
              <a:rPr lang="en-US" altLang="el-GR" sz="2200" dirty="0" smtClean="0"/>
              <a:t>,</a:t>
            </a:r>
            <a:endParaRPr lang="el-GR" altLang="el-GR" sz="2200" dirty="0" smtClean="0"/>
          </a:p>
          <a:p>
            <a:pPr lvl="1">
              <a:lnSpc>
                <a:spcPct val="110000"/>
              </a:lnSpc>
            </a:pPr>
            <a:r>
              <a:rPr lang="el-GR" altLang="el-GR" sz="2200" dirty="0" smtClean="0"/>
              <a:t>Ευαισθησία</a:t>
            </a:r>
            <a:r>
              <a:rPr lang="en-US" altLang="el-GR" sz="2200" dirty="0" smtClean="0"/>
              <a:t>,</a:t>
            </a:r>
            <a:endParaRPr lang="el-GR" altLang="el-GR" sz="2200" dirty="0" smtClean="0"/>
          </a:p>
          <a:p>
            <a:pPr lvl="1">
              <a:lnSpc>
                <a:spcPct val="110000"/>
              </a:lnSpc>
            </a:pPr>
            <a:r>
              <a:rPr lang="el-GR" altLang="el-GR" sz="2200" dirty="0" smtClean="0"/>
              <a:t>Κινητικότητα</a:t>
            </a:r>
            <a:r>
              <a:rPr lang="en-US" altLang="el-GR" sz="2200" dirty="0" smtClean="0"/>
              <a:t>.</a:t>
            </a:r>
            <a:endParaRPr lang="el-GR"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8758579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50658" y="155509"/>
            <a:ext cx="6172200" cy="1536171"/>
          </a:xfrm>
        </p:spPr>
        <p:txBody>
          <a:bodyPr>
            <a:normAutofit fontScale="90000"/>
          </a:bodyPr>
          <a:lstStyle/>
          <a:p>
            <a:r>
              <a:rPr lang="el-GR" altLang="el-GR" sz="4000" dirty="0" smtClean="0"/>
              <a:t>Κ</a:t>
            </a:r>
            <a:r>
              <a:rPr lang="el-GR" altLang="el-GR" sz="4000" dirty="0"/>
              <a:t>ή</a:t>
            </a:r>
            <a:r>
              <a:rPr lang="el-GR" altLang="el-GR" sz="4000" dirty="0" smtClean="0"/>
              <a:t>λες</a:t>
            </a:r>
            <a:r>
              <a:rPr lang="el-GR" altLang="el-GR" sz="3200" dirty="0" smtClean="0"/>
              <a:t/>
            </a:r>
            <a:br>
              <a:rPr lang="el-GR" altLang="el-GR" sz="3200" dirty="0" smtClean="0"/>
            </a:br>
            <a:r>
              <a:rPr lang="el-GR" altLang="el-GR" sz="2700" b="0" dirty="0" smtClean="0"/>
              <a:t>Προβολή ενδοκοιλιακού σπλάγχνου ή μέρους των κοιλιακών τοιχωμάτων διαμέσου ελλείμματος του κοιλιακού τοιχώματος</a:t>
            </a:r>
          </a:p>
        </p:txBody>
      </p:sp>
      <p:sp>
        <p:nvSpPr>
          <p:cNvPr id="58371" name="Rectangle 3"/>
          <p:cNvSpPr>
            <a:spLocks noGrp="1" noChangeArrowheads="1"/>
          </p:cNvSpPr>
          <p:nvPr>
            <p:ph idx="1"/>
          </p:nvPr>
        </p:nvSpPr>
        <p:spPr>
          <a:xfrm>
            <a:off x="404664" y="1907704"/>
            <a:ext cx="6172200" cy="6720747"/>
          </a:xfrm>
        </p:spPr>
        <p:txBody>
          <a:bodyPr>
            <a:normAutofit fontScale="92500" lnSpcReduction="10000"/>
          </a:bodyPr>
          <a:lstStyle/>
          <a:p>
            <a:r>
              <a:rPr lang="el-GR" altLang="el-GR" sz="2800" dirty="0" smtClean="0"/>
              <a:t>Είδη</a:t>
            </a:r>
            <a:endParaRPr lang="el-GR" altLang="el-GR" dirty="0" smtClean="0"/>
          </a:p>
          <a:p>
            <a:r>
              <a:rPr lang="el-GR" altLang="el-GR" sz="2400" b="1" dirty="0" smtClean="0"/>
              <a:t>Α)</a:t>
            </a:r>
            <a:endParaRPr lang="el-GR" altLang="el-GR" sz="2400" dirty="0" smtClean="0"/>
          </a:p>
          <a:p>
            <a:pPr lvl="1"/>
            <a:r>
              <a:rPr lang="el-GR" altLang="el-GR" sz="2400" dirty="0" smtClean="0"/>
              <a:t>Συγγενείς,</a:t>
            </a:r>
          </a:p>
          <a:p>
            <a:pPr lvl="1"/>
            <a:r>
              <a:rPr lang="el-GR" altLang="el-GR" sz="2400" dirty="0" smtClean="0"/>
              <a:t>Επίκτητες,</a:t>
            </a:r>
          </a:p>
          <a:p>
            <a:pPr lvl="1"/>
            <a:r>
              <a:rPr lang="el-GR" altLang="el-GR" sz="2400" dirty="0" smtClean="0"/>
              <a:t>Μετεγχειρητικές.</a:t>
            </a:r>
          </a:p>
          <a:p>
            <a:r>
              <a:rPr lang="el-GR" altLang="el-GR" sz="2400" b="1" dirty="0" smtClean="0"/>
              <a:t>Β)</a:t>
            </a:r>
          </a:p>
          <a:p>
            <a:pPr lvl="1"/>
            <a:r>
              <a:rPr lang="el-GR" altLang="el-GR" sz="2400" dirty="0" smtClean="0"/>
              <a:t>Εξωτερικές,</a:t>
            </a:r>
          </a:p>
          <a:p>
            <a:pPr lvl="1"/>
            <a:r>
              <a:rPr lang="el-GR" altLang="el-GR" sz="2400" dirty="0" smtClean="0"/>
              <a:t>Εσωτερικές.</a:t>
            </a:r>
            <a:endParaRPr lang="el-GR" altLang="el-GR" sz="2400" b="1" dirty="0" smtClean="0"/>
          </a:p>
          <a:p>
            <a:r>
              <a:rPr lang="el-GR" altLang="el-GR" sz="2400" b="1" dirty="0" smtClean="0"/>
              <a:t>Γ)</a:t>
            </a:r>
          </a:p>
          <a:p>
            <a:pPr lvl="1"/>
            <a:r>
              <a:rPr lang="el-GR" altLang="el-GR" sz="2400" dirty="0" smtClean="0"/>
              <a:t>Ανατάξιμες,</a:t>
            </a:r>
            <a:endParaRPr lang="el-GR" altLang="el-GR" sz="2400" dirty="0" smtClean="0"/>
          </a:p>
          <a:p>
            <a:pPr lvl="1"/>
            <a:r>
              <a:rPr lang="el-GR" altLang="el-GR" sz="2400" dirty="0" smtClean="0"/>
              <a:t>Μη ανατάξιμες,</a:t>
            </a:r>
            <a:endParaRPr lang="el-GR" altLang="el-GR" sz="3200" dirty="0" smtClean="0"/>
          </a:p>
          <a:p>
            <a:pPr lvl="2"/>
            <a:r>
              <a:rPr lang="el-GR" altLang="el-GR" dirty="0" smtClean="0"/>
              <a:t>Περιεσφιγμένες,</a:t>
            </a:r>
          </a:p>
          <a:p>
            <a:pPr lvl="3">
              <a:buFontTx/>
              <a:buNone/>
            </a:pPr>
            <a:r>
              <a:rPr lang="el-GR" altLang="el-GR" sz="2400" dirty="0" smtClean="0"/>
              <a:t>Στραγγαλισθείσες.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32364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el-GR" altLang="el-GR" sz="3600" dirty="0" smtClean="0"/>
              <a:t>Κήλες</a:t>
            </a:r>
            <a:br>
              <a:rPr lang="el-GR" altLang="el-GR" sz="3600" dirty="0" smtClean="0"/>
            </a:br>
            <a:r>
              <a:rPr lang="el-GR" altLang="el-GR" sz="3600" dirty="0" smtClean="0"/>
              <a:t>ανατομικά στοιχειά</a:t>
            </a:r>
            <a:endParaRPr lang="el-GR" altLang="el-GR" dirty="0" smtClean="0"/>
          </a:p>
        </p:txBody>
      </p:sp>
      <p:sp>
        <p:nvSpPr>
          <p:cNvPr id="59395" name="Rectangle 3"/>
          <p:cNvSpPr>
            <a:spLocks noGrp="1" noChangeArrowheads="1"/>
          </p:cNvSpPr>
          <p:nvPr>
            <p:ph idx="1"/>
          </p:nvPr>
        </p:nvSpPr>
        <p:spPr>
          <a:xfrm>
            <a:off x="342900" y="1835696"/>
            <a:ext cx="6172200" cy="6480720"/>
          </a:xfrm>
        </p:spPr>
        <p:txBody>
          <a:bodyPr>
            <a:normAutofit/>
          </a:bodyPr>
          <a:lstStyle/>
          <a:p>
            <a:r>
              <a:rPr lang="el-GR" altLang="el-GR" dirty="0" smtClean="0"/>
              <a:t>Στόμιο ή δακτύλιος.</a:t>
            </a:r>
          </a:p>
          <a:p>
            <a:r>
              <a:rPr lang="el-GR" altLang="el-GR" dirty="0" smtClean="0"/>
              <a:t>Σάκκος: προσεκβολή του περιτοναίου.</a:t>
            </a:r>
          </a:p>
          <a:p>
            <a:pPr lvl="1"/>
            <a:r>
              <a:rPr lang="el-GR" altLang="el-GR" dirty="0" smtClean="0"/>
              <a:t>Στόμιο.</a:t>
            </a:r>
          </a:p>
          <a:p>
            <a:pPr lvl="1"/>
            <a:r>
              <a:rPr lang="el-GR" altLang="el-GR" dirty="0" smtClean="0"/>
              <a:t>Αυχένας.</a:t>
            </a:r>
          </a:p>
          <a:p>
            <a:pPr lvl="1"/>
            <a:r>
              <a:rPr lang="el-GR" altLang="el-GR" dirty="0" smtClean="0"/>
              <a:t>Σώμα.</a:t>
            </a:r>
          </a:p>
          <a:p>
            <a:pPr lvl="1"/>
            <a:r>
              <a:rPr lang="el-GR" altLang="el-GR" dirty="0" smtClean="0"/>
              <a:t>Πυθμένας.</a:t>
            </a:r>
          </a:p>
          <a:p>
            <a:r>
              <a:rPr lang="el-GR" altLang="el-GR" dirty="0" smtClean="0"/>
              <a:t>Περιβλήματα του σάκκου</a:t>
            </a:r>
          </a:p>
          <a:p>
            <a:pPr lvl="1"/>
            <a:r>
              <a:rPr lang="el-GR" altLang="el-GR" dirty="0" smtClean="0"/>
              <a:t>στρώματα του κοιλιακού τοιχώματος.</a:t>
            </a:r>
          </a:p>
          <a:p>
            <a:r>
              <a:rPr lang="el-GR" altLang="el-GR" dirty="0" smtClean="0"/>
              <a:t>Σπλάγχνο ή ανατομικό στοιχείο</a:t>
            </a:r>
          </a:p>
          <a:p>
            <a:pPr lvl="1"/>
            <a:r>
              <a:rPr lang="el-GR" altLang="el-GR" dirty="0" smtClean="0"/>
              <a:t>Περιεχόμενο του σάκκου: προπεριτοναϊκό λίπος, επίπλουν, έντερο κ.α.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953985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l-GR" altLang="el-GR" sz="3600" dirty="0" smtClean="0"/>
              <a:t>Κήλες </a:t>
            </a:r>
            <a:br>
              <a:rPr lang="el-GR" altLang="el-GR" sz="3600" dirty="0" smtClean="0"/>
            </a:br>
            <a:r>
              <a:rPr lang="el-GR" altLang="el-GR" sz="3600" dirty="0" smtClean="0"/>
              <a:t>κλινική εικόνα</a:t>
            </a:r>
            <a:endParaRPr lang="el-GR" altLang="el-GR" dirty="0" smtClean="0"/>
          </a:p>
        </p:txBody>
      </p:sp>
      <p:sp>
        <p:nvSpPr>
          <p:cNvPr id="60419" name="Rectangle 3"/>
          <p:cNvSpPr>
            <a:spLocks noGrp="1" noChangeArrowheads="1"/>
          </p:cNvSpPr>
          <p:nvPr>
            <p:ph idx="1"/>
          </p:nvPr>
        </p:nvSpPr>
        <p:spPr/>
        <p:txBody>
          <a:bodyPr>
            <a:normAutofit/>
          </a:bodyPr>
          <a:lstStyle/>
          <a:p>
            <a:r>
              <a:rPr lang="el-GR" altLang="el-GR" b="1" dirty="0" smtClean="0"/>
              <a:t>Συμπτώματα</a:t>
            </a:r>
            <a:r>
              <a:rPr lang="el-GR" altLang="el-GR" dirty="0" smtClean="0"/>
              <a:t>: </a:t>
            </a:r>
            <a:r>
              <a:rPr lang="el-GR" altLang="el-GR" sz="2400" dirty="0" smtClean="0"/>
              <a:t>Εξαρτώνται από την εντόπιση, το περιεχόμενο και τον τύπο της κήλης.</a:t>
            </a:r>
          </a:p>
          <a:p>
            <a:pPr lvl="1"/>
            <a:r>
              <a:rPr lang="el-GR" altLang="el-GR" sz="2400" dirty="0" smtClean="0"/>
              <a:t>Αίσθημα ελκυσμού.</a:t>
            </a:r>
          </a:p>
          <a:p>
            <a:pPr lvl="1"/>
            <a:r>
              <a:rPr lang="el-GR" altLang="el-GR" sz="2400" dirty="0" smtClean="0"/>
              <a:t>Άλγος.</a:t>
            </a:r>
          </a:p>
          <a:p>
            <a:pPr lvl="1"/>
            <a:r>
              <a:rPr lang="el-GR" altLang="el-GR" sz="2400" dirty="0" smtClean="0"/>
              <a:t>Εικόνα απόφραξης.</a:t>
            </a:r>
          </a:p>
          <a:p>
            <a:r>
              <a:rPr lang="el-GR" altLang="el-GR" b="1" dirty="0" smtClean="0"/>
              <a:t>Φυσική εξέταση</a:t>
            </a:r>
          </a:p>
          <a:p>
            <a:pPr lvl="1"/>
            <a:r>
              <a:rPr lang="el-GR" altLang="el-GR" dirty="0" smtClean="0"/>
              <a:t>Προπέτεια</a:t>
            </a:r>
          </a:p>
          <a:p>
            <a:pPr lvl="2"/>
            <a:r>
              <a:rPr lang="el-GR" altLang="el-GR" dirty="0" smtClean="0"/>
              <a:t>Εντονότερη σε όρθια θέση, βήχα, σύσπαση κοιλιακών τοιχωμάτων.</a:t>
            </a:r>
          </a:p>
          <a:p>
            <a:pPr lvl="2"/>
            <a:r>
              <a:rPr lang="el-GR" altLang="el-GR" dirty="0" smtClean="0"/>
              <a:t>Ηπιότερη στην κατάκλιση.</a:t>
            </a:r>
          </a:p>
          <a:p>
            <a:pPr lvl="2"/>
            <a:r>
              <a:rPr lang="el-GR" altLang="el-GR" dirty="0" smtClean="0"/>
              <a:t>Ανατάξιμη ή μη στην πίεση.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303994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normAutofit/>
          </a:bodyPr>
          <a:lstStyle/>
          <a:p>
            <a:pPr>
              <a:defRPr/>
            </a:pPr>
            <a:r>
              <a:rPr lang="el-GR" altLang="el-GR" sz="3600" b="1" dirty="0" smtClean="0"/>
              <a:t>Οξεία κοιλία </a:t>
            </a:r>
            <a:r>
              <a:rPr lang="el-GR" altLang="el-GR" sz="3000" b="0" dirty="0" smtClean="0"/>
              <a:t>1/2</a:t>
            </a:r>
            <a:endParaRPr lang="el-GR" altLang="el-GR" sz="3000" b="0" dirty="0"/>
          </a:p>
        </p:txBody>
      </p:sp>
      <p:sp>
        <p:nvSpPr>
          <p:cNvPr id="61443" name="Rectangle 1027"/>
          <p:cNvSpPr>
            <a:spLocks noGrp="1" noChangeArrowheads="1"/>
          </p:cNvSpPr>
          <p:nvPr>
            <p:ph idx="1"/>
          </p:nvPr>
        </p:nvSpPr>
        <p:spPr/>
        <p:txBody>
          <a:bodyPr/>
          <a:lstStyle/>
          <a:p>
            <a:pPr algn="l">
              <a:lnSpc>
                <a:spcPct val="120000"/>
              </a:lnSpc>
              <a:buFontTx/>
              <a:buChar char="•"/>
            </a:pPr>
            <a:r>
              <a:rPr lang="el-GR" altLang="el-GR" sz="2400" dirty="0" smtClean="0"/>
              <a:t>Κάθε </a:t>
            </a:r>
            <a:r>
              <a:rPr lang="el-GR" altLang="el-GR" sz="2400" b="1" dirty="0" smtClean="0"/>
              <a:t>επείγουσα ενδοκοιλιακή κατάσταση</a:t>
            </a:r>
            <a:r>
              <a:rPr lang="el-GR" altLang="el-GR" sz="2400" dirty="0" smtClean="0"/>
              <a:t>  η οποία απαιτεί συνεχή παρακολούθηση από χειρουργό και </a:t>
            </a:r>
            <a:r>
              <a:rPr lang="el-GR" altLang="el-GR" sz="2400" b="1" dirty="0" smtClean="0"/>
              <a:t>συχνά χειρουργική αντιμετώπιση.</a:t>
            </a:r>
          </a:p>
          <a:p>
            <a:pPr algn="l">
              <a:lnSpc>
                <a:spcPct val="120000"/>
              </a:lnSpc>
              <a:buFontTx/>
              <a:buChar char="•"/>
            </a:pPr>
            <a:r>
              <a:rPr lang="el-GR" altLang="el-GR" sz="2400" dirty="0" smtClean="0"/>
              <a:t>Περιλαμβάνονται  ενδοκοιλιακές φλεγμονές, διατρήσεις κοίλων σπλάγχων, αιμορραγίες από το πεπτικό, ρήξεις παρεγχυματωδών οργάνων, ειλεός, οξέα αγγειακά συμβάματα κλπ με κυριότερη εκδήλωση το κοιλιακό άλγος.</a:t>
            </a:r>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215740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p:txBody>
          <a:bodyPr/>
          <a:lstStyle/>
          <a:p>
            <a:r>
              <a:rPr lang="el-GR" altLang="el-GR" dirty="0"/>
              <a:t>Οξεία κοιλία </a:t>
            </a:r>
            <a:r>
              <a:rPr lang="el-GR" altLang="el-GR" sz="3000" b="0" dirty="0" smtClean="0"/>
              <a:t>2/2</a:t>
            </a:r>
            <a:endParaRPr lang="el-GR" altLang="el-GR" sz="3200" b="1" u="sng" dirty="0" smtClean="0"/>
          </a:p>
        </p:txBody>
      </p:sp>
      <p:sp>
        <p:nvSpPr>
          <p:cNvPr id="62467" name="Rectangle 1027"/>
          <p:cNvSpPr>
            <a:spLocks noGrp="1" noChangeArrowheads="1"/>
          </p:cNvSpPr>
          <p:nvPr>
            <p:ph idx="1"/>
          </p:nvPr>
        </p:nvSpPr>
        <p:spPr>
          <a:xfrm>
            <a:off x="342900" y="1595669"/>
            <a:ext cx="6172200" cy="7368819"/>
          </a:xfrm>
        </p:spPr>
        <p:txBody>
          <a:bodyPr>
            <a:noAutofit/>
          </a:bodyPr>
          <a:lstStyle/>
          <a:p>
            <a:r>
              <a:rPr lang="el-GR" altLang="el-GR" b="1" dirty="0" smtClean="0"/>
              <a:t>Ιστορικό</a:t>
            </a:r>
          </a:p>
          <a:p>
            <a:r>
              <a:rPr lang="el-GR" altLang="el-GR" b="1" dirty="0" smtClean="0"/>
              <a:t>Φυσική εξέταση</a:t>
            </a:r>
          </a:p>
          <a:p>
            <a:pPr marL="620713">
              <a:buFontTx/>
              <a:buNone/>
            </a:pPr>
            <a:r>
              <a:rPr lang="el-GR" altLang="el-GR" b="1" dirty="0" smtClean="0"/>
              <a:t>Γενική</a:t>
            </a:r>
          </a:p>
          <a:p>
            <a:pPr lvl="1">
              <a:lnSpc>
                <a:spcPct val="110000"/>
              </a:lnSpc>
            </a:pPr>
            <a:r>
              <a:rPr lang="el-GR" altLang="el-GR" dirty="0" smtClean="0"/>
              <a:t>Λήψη Ζ.Σ.:</a:t>
            </a:r>
          </a:p>
          <a:p>
            <a:pPr lvl="2">
              <a:lnSpc>
                <a:spcPct val="110000"/>
              </a:lnSpc>
            </a:pPr>
            <a:r>
              <a:rPr lang="el-GR" altLang="el-GR" dirty="0" smtClean="0"/>
              <a:t>Σφύξεις.</a:t>
            </a:r>
          </a:p>
          <a:p>
            <a:pPr lvl="2">
              <a:lnSpc>
                <a:spcPct val="110000"/>
              </a:lnSpc>
            </a:pPr>
            <a:r>
              <a:rPr lang="el-GR" altLang="el-GR" dirty="0" smtClean="0"/>
              <a:t>Αναπνοές.</a:t>
            </a:r>
          </a:p>
          <a:p>
            <a:pPr lvl="2">
              <a:lnSpc>
                <a:spcPct val="110000"/>
              </a:lnSpc>
            </a:pPr>
            <a:r>
              <a:rPr lang="el-GR" altLang="el-GR" dirty="0" smtClean="0"/>
              <a:t>Α.Π.</a:t>
            </a:r>
          </a:p>
          <a:p>
            <a:pPr lvl="2">
              <a:lnSpc>
                <a:spcPct val="110000"/>
              </a:lnSpc>
            </a:pPr>
            <a:r>
              <a:rPr lang="el-GR" altLang="el-GR" dirty="0" smtClean="0"/>
              <a:t>Θερμοκρασία.</a:t>
            </a:r>
          </a:p>
          <a:p>
            <a:pPr marL="620713">
              <a:buFontTx/>
              <a:buNone/>
            </a:pPr>
            <a:r>
              <a:rPr lang="el-GR" altLang="el-GR" b="1" dirty="0" smtClean="0"/>
              <a:t>Ειδική</a:t>
            </a:r>
            <a:endParaRPr lang="el-GR" altLang="el-GR" dirty="0" smtClean="0"/>
          </a:p>
          <a:p>
            <a:pPr lvl="1">
              <a:lnSpc>
                <a:spcPct val="110000"/>
              </a:lnSpc>
            </a:pPr>
            <a:r>
              <a:rPr lang="el-GR" altLang="el-GR" dirty="0" smtClean="0"/>
              <a:t>Επισκόπηση.</a:t>
            </a:r>
          </a:p>
          <a:p>
            <a:pPr lvl="1">
              <a:lnSpc>
                <a:spcPct val="110000"/>
              </a:lnSpc>
            </a:pPr>
            <a:r>
              <a:rPr lang="el-GR" altLang="el-GR" dirty="0" smtClean="0"/>
              <a:t>Ακρόαση.</a:t>
            </a:r>
          </a:p>
          <a:p>
            <a:pPr lvl="1">
              <a:lnSpc>
                <a:spcPct val="110000"/>
              </a:lnSpc>
            </a:pPr>
            <a:r>
              <a:rPr lang="el-GR" altLang="el-GR" dirty="0" smtClean="0"/>
              <a:t>Επίκρουση.</a:t>
            </a:r>
          </a:p>
          <a:p>
            <a:pPr lvl="1">
              <a:lnSpc>
                <a:spcPct val="110000"/>
              </a:lnSpc>
            </a:pPr>
            <a:r>
              <a:rPr lang="el-GR" altLang="el-GR" dirty="0" smtClean="0"/>
              <a:t>Ψηλάφηση.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206133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p:spPr>
        <p:txBody>
          <a:bodyPr lIns="92075" tIns="46038" rIns="92075" bIns="46038">
            <a:normAutofit/>
          </a:bodyPr>
          <a:lstStyle/>
          <a:p>
            <a:r>
              <a:rPr lang="el-GR" altLang="el-GR" dirty="0"/>
              <a:t>Οξεία </a:t>
            </a:r>
            <a:r>
              <a:rPr lang="el-GR" altLang="el-GR" dirty="0" smtClean="0"/>
              <a:t>κοιλία </a:t>
            </a:r>
            <a:br>
              <a:rPr lang="el-GR" altLang="el-GR" dirty="0" smtClean="0"/>
            </a:br>
            <a:r>
              <a:rPr lang="el-GR" altLang="el-GR" sz="3000" b="0" dirty="0" smtClean="0"/>
              <a:t>επισκόπηση</a:t>
            </a:r>
          </a:p>
        </p:txBody>
      </p:sp>
      <p:sp>
        <p:nvSpPr>
          <p:cNvPr id="63491" name="Rectangle 3"/>
          <p:cNvSpPr>
            <a:spLocks noGrp="1" noChangeArrowheads="1"/>
          </p:cNvSpPr>
          <p:nvPr>
            <p:ph idx="1"/>
          </p:nvPr>
        </p:nvSpPr>
        <p:spPr>
          <a:noFill/>
        </p:spPr>
        <p:txBody>
          <a:bodyPr lIns="92075" tIns="46038" rIns="92075" bIns="46038">
            <a:normAutofit/>
          </a:bodyPr>
          <a:lstStyle/>
          <a:p>
            <a:r>
              <a:rPr lang="el-GR" altLang="el-GR" b="1" dirty="0" smtClean="0"/>
              <a:t>Κινητικότητα </a:t>
            </a:r>
            <a:r>
              <a:rPr lang="el-GR" altLang="el-GR" dirty="0" smtClean="0"/>
              <a:t>κοιλιακού τοιχώματος</a:t>
            </a:r>
          </a:p>
          <a:p>
            <a:pPr lvl="1"/>
            <a:r>
              <a:rPr lang="el-GR" altLang="el-GR" dirty="0" smtClean="0"/>
              <a:t>μείωση ή κατάργηση, εντοπισμένη ή γενικευμένη.</a:t>
            </a:r>
          </a:p>
          <a:p>
            <a:r>
              <a:rPr lang="el-GR" altLang="el-GR" b="1" dirty="0" smtClean="0"/>
              <a:t>Ουλές.</a:t>
            </a:r>
            <a:endParaRPr lang="el-GR" altLang="el-GR" dirty="0" smtClean="0"/>
          </a:p>
          <a:p>
            <a:r>
              <a:rPr lang="el-GR" altLang="el-GR" b="1" dirty="0" smtClean="0"/>
              <a:t>Προβολές </a:t>
            </a:r>
            <a:r>
              <a:rPr lang="el-GR" altLang="el-GR" dirty="0" smtClean="0"/>
              <a:t>(κήλες).</a:t>
            </a:r>
          </a:p>
          <a:p>
            <a:r>
              <a:rPr lang="el-GR" altLang="el-GR" b="1" dirty="0" smtClean="0"/>
              <a:t>Σημεία αιμορραγίας</a:t>
            </a:r>
            <a:endParaRPr lang="el-GR" altLang="el-GR" dirty="0" smtClean="0"/>
          </a:p>
          <a:p>
            <a:pPr>
              <a:buFontTx/>
              <a:buNone/>
            </a:pPr>
            <a:r>
              <a:rPr lang="el-GR" altLang="el-GR" dirty="0" smtClean="0"/>
              <a:t>	(Gray Turner, Cullen).</a:t>
            </a:r>
          </a:p>
          <a:p>
            <a:r>
              <a:rPr lang="el-GR" altLang="el-GR" b="1" dirty="0" smtClean="0"/>
              <a:t>Κοιλιακή διάταση.</a:t>
            </a:r>
            <a:endParaRPr lang="el-GR" altLang="el-GR" dirty="0" smtClean="0"/>
          </a:p>
          <a:p>
            <a:r>
              <a:rPr lang="el-GR" altLang="el-GR" b="1" dirty="0" smtClean="0"/>
              <a:t>Σκαφοειδής κοιλία</a:t>
            </a:r>
          </a:p>
          <a:p>
            <a:pPr lvl="1"/>
            <a:r>
              <a:rPr lang="el-GR" altLang="el-GR" dirty="0" smtClean="0"/>
              <a:t>γενικευμένη σύσπαση των κοιλιακών τοιχωμάτων σε λεπτόσωμα κυρίως άτομα.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42731759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noFill/>
        </p:spPr>
        <p:txBody>
          <a:bodyPr lIns="92075" tIns="46038" rIns="92075" bIns="46038">
            <a:normAutofit/>
          </a:bodyPr>
          <a:lstStyle/>
          <a:p>
            <a:pPr>
              <a:buFontTx/>
              <a:buNone/>
            </a:pPr>
            <a:r>
              <a:rPr lang="el-GR" altLang="el-GR" sz="2800" b="1" i="1" dirty="0" smtClean="0"/>
              <a:t>Ένταση και συχνότητα εντερικών ήχων</a:t>
            </a:r>
          </a:p>
          <a:p>
            <a:pPr lvl="1">
              <a:lnSpc>
                <a:spcPct val="130000"/>
              </a:lnSpc>
            </a:pPr>
            <a:r>
              <a:rPr lang="el-GR" altLang="el-GR" sz="3200" b="1" dirty="0" smtClean="0"/>
              <a:t>Αύξηση</a:t>
            </a:r>
            <a:r>
              <a:rPr lang="el-GR" altLang="el-GR" sz="3200" dirty="0" smtClean="0"/>
              <a:t>					</a:t>
            </a:r>
            <a:r>
              <a:rPr lang="el-GR" altLang="el-GR" dirty="0" smtClean="0"/>
              <a:t>αποφρακτικός ειλεός			γαστρεντερίτιδα</a:t>
            </a:r>
          </a:p>
          <a:p>
            <a:pPr lvl="1"/>
            <a:r>
              <a:rPr lang="el-GR" altLang="el-GR" sz="3200" b="1" dirty="0" smtClean="0"/>
              <a:t>Μείωση ή Εξάλειψη</a:t>
            </a:r>
            <a:endParaRPr lang="el-GR" altLang="el-GR" sz="3200" dirty="0" smtClean="0"/>
          </a:p>
          <a:p>
            <a:pPr lvl="2">
              <a:lnSpc>
                <a:spcPct val="120000"/>
              </a:lnSpc>
              <a:buFontTx/>
              <a:buNone/>
            </a:pPr>
            <a:r>
              <a:rPr lang="el-GR" altLang="el-GR" sz="2800" dirty="0" smtClean="0"/>
              <a:t>διάχυτη περιτονίτιδα</a:t>
            </a:r>
          </a:p>
          <a:p>
            <a:pPr lvl="2">
              <a:lnSpc>
                <a:spcPct val="120000"/>
              </a:lnSpc>
              <a:buFontTx/>
              <a:buNone/>
            </a:pPr>
            <a:r>
              <a:rPr lang="el-GR" altLang="el-GR" sz="2800" dirty="0" smtClean="0"/>
              <a:t>παραλυτικός ειλεός</a:t>
            </a:r>
          </a:p>
        </p:txBody>
      </p:sp>
      <p:graphicFrame>
        <p:nvGraphicFramePr>
          <p:cNvPr id="64516" name="Object 4"/>
          <p:cNvGraphicFramePr>
            <a:graphicFrameLocks/>
          </p:cNvGraphicFramePr>
          <p:nvPr/>
        </p:nvGraphicFramePr>
        <p:xfrm>
          <a:off x="4419602" y="7162802"/>
          <a:ext cx="1128713" cy="1587500"/>
        </p:xfrm>
        <a:graphic>
          <a:graphicData uri="http://schemas.openxmlformats.org/presentationml/2006/ole">
            <mc:AlternateContent xmlns:mc="http://schemas.openxmlformats.org/markup-compatibility/2006">
              <mc:Choice xmlns:v="urn:schemas-microsoft-com:vml" Requires="v">
                <p:oleObj spid="_x0000_s4117" name="Clip" r:id="rId3" imgW="3445360" imgH="3657600" progId="MS_ClipArt_Gallery.2">
                  <p:embed/>
                </p:oleObj>
              </mc:Choice>
              <mc:Fallback>
                <p:oleObj name="Clip" r:id="rId3" imgW="3445360" imgH="3657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2" y="7162802"/>
                        <a:ext cx="1128713"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
        <p:nvSpPr>
          <p:cNvPr id="7" name="Rectangle 2"/>
          <p:cNvSpPr>
            <a:spLocks noGrp="1" noChangeArrowheads="1"/>
          </p:cNvSpPr>
          <p:nvPr>
            <p:ph type="title"/>
          </p:nvPr>
        </p:nvSpPr>
        <p:spPr>
          <a:noFill/>
        </p:spPr>
        <p:txBody>
          <a:bodyPr lIns="92075" tIns="46038" rIns="92075" bIns="46038">
            <a:normAutofit/>
          </a:bodyPr>
          <a:lstStyle/>
          <a:p>
            <a:r>
              <a:rPr lang="el-GR" altLang="el-GR" dirty="0"/>
              <a:t>Οξεία </a:t>
            </a:r>
            <a:r>
              <a:rPr lang="el-GR" altLang="el-GR" dirty="0" smtClean="0"/>
              <a:t>κοιλία </a:t>
            </a:r>
            <a:br>
              <a:rPr lang="el-GR" altLang="el-GR" dirty="0" smtClean="0"/>
            </a:br>
            <a:r>
              <a:rPr lang="el-GR" altLang="el-GR" sz="3000" b="0" dirty="0" smtClean="0"/>
              <a:t>ακρόαση</a:t>
            </a:r>
          </a:p>
        </p:txBody>
      </p:sp>
    </p:spTree>
    <p:extLst>
      <p:ext uri="{BB962C8B-B14F-4D97-AF65-F5344CB8AC3E}">
        <p14:creationId xmlns:p14="http://schemas.microsoft.com/office/powerpoint/2010/main" val="1540072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2075" tIns="46038" rIns="92075" bIns="46038">
            <a:noAutofit/>
          </a:bodyPr>
          <a:lstStyle/>
          <a:p>
            <a:r>
              <a:rPr lang="el-GR" altLang="el-GR" b="1" dirty="0" smtClean="0"/>
              <a:t>Κύρια σημεία από παθήσεις του πεπτικού συστήματος</a:t>
            </a:r>
          </a:p>
        </p:txBody>
      </p:sp>
      <p:sp>
        <p:nvSpPr>
          <p:cNvPr id="8195" name="Rectangle 3"/>
          <p:cNvSpPr>
            <a:spLocks noGrp="1" noChangeArrowheads="1"/>
          </p:cNvSpPr>
          <p:nvPr>
            <p:ph idx="1"/>
          </p:nvPr>
        </p:nvSpPr>
        <p:spPr>
          <a:noFill/>
        </p:spPr>
        <p:txBody>
          <a:bodyPr lIns="92075" tIns="46038" rIns="92075" bIns="46038">
            <a:normAutofit/>
          </a:bodyPr>
          <a:lstStyle/>
          <a:p>
            <a:pPr>
              <a:lnSpc>
                <a:spcPct val="130000"/>
              </a:lnSpc>
            </a:pPr>
            <a:r>
              <a:rPr lang="el-GR" altLang="el-GR" dirty="0" smtClean="0"/>
              <a:t>Ενδείξεις κακής θρέψης</a:t>
            </a:r>
          </a:p>
          <a:p>
            <a:pPr lvl="1">
              <a:lnSpc>
                <a:spcPct val="130000"/>
              </a:lnSpc>
            </a:pPr>
            <a:r>
              <a:rPr lang="el-GR" altLang="el-GR" dirty="0" smtClean="0"/>
              <a:t>Απώλεια βάρους,</a:t>
            </a:r>
          </a:p>
          <a:p>
            <a:pPr lvl="1">
              <a:lnSpc>
                <a:spcPct val="130000"/>
              </a:lnSpc>
            </a:pPr>
            <a:r>
              <a:rPr lang="el-GR" altLang="el-GR" dirty="0" smtClean="0"/>
              <a:t>Αβιταμινώσεις (γλωσσίτις, περιφερική νευροπάθεια, αιμορ. εκδηλώσεις).</a:t>
            </a:r>
          </a:p>
          <a:p>
            <a:pPr>
              <a:lnSpc>
                <a:spcPct val="130000"/>
              </a:lnSpc>
            </a:pPr>
            <a:r>
              <a:rPr lang="el-GR" altLang="el-GR" dirty="0" smtClean="0"/>
              <a:t>Διογκώσεις οργάνων  (ήπατος - σπληνός).</a:t>
            </a:r>
          </a:p>
          <a:p>
            <a:pPr>
              <a:lnSpc>
                <a:spcPct val="130000"/>
              </a:lnSpc>
            </a:pPr>
            <a:r>
              <a:rPr lang="el-GR" altLang="el-GR" dirty="0" smtClean="0"/>
              <a:t>Ασκίτης.</a:t>
            </a:r>
          </a:p>
          <a:p>
            <a:pPr>
              <a:lnSpc>
                <a:spcPct val="130000"/>
              </a:lnSpc>
            </a:pPr>
            <a:r>
              <a:rPr lang="el-GR" altLang="el-GR" dirty="0" smtClean="0"/>
              <a:t>Ίκτερος.</a:t>
            </a:r>
          </a:p>
          <a:p>
            <a:pPr>
              <a:lnSpc>
                <a:spcPct val="130000"/>
              </a:lnSpc>
            </a:pPr>
            <a:r>
              <a:rPr lang="el-GR" altLang="el-GR" dirty="0" smtClean="0"/>
              <a:t>Σφύζοντες σπίλοι, επίφλεβα κ.α.</a:t>
            </a:r>
          </a:p>
          <a:p>
            <a:pPr>
              <a:lnSpc>
                <a:spcPct val="130000"/>
              </a:lnSpc>
            </a:pPr>
            <a:r>
              <a:rPr lang="el-GR" altLang="el-GR" dirty="0" smtClean="0"/>
              <a:t>Πυρετός.</a:t>
            </a:r>
          </a:p>
          <a:p>
            <a:pPr>
              <a:lnSpc>
                <a:spcPct val="130000"/>
              </a:lnSpc>
            </a:pPr>
            <a:r>
              <a:rPr lang="el-GR" altLang="el-GR" dirty="0" smtClean="0"/>
              <a:t>Ψηλαφητές μάζες κλπ.</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2856193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noFill/>
        </p:spPr>
        <p:txBody>
          <a:bodyPr lIns="92075" tIns="46038" rIns="92075" bIns="46038">
            <a:normAutofit/>
          </a:bodyPr>
          <a:lstStyle/>
          <a:p>
            <a:r>
              <a:rPr lang="el-GR" altLang="el-GR" sz="2600" b="1" dirty="0" smtClean="0"/>
              <a:t>Ελεύθερο υγρό</a:t>
            </a:r>
            <a:r>
              <a:rPr lang="el-GR" altLang="el-GR" sz="2600" dirty="0" smtClean="0"/>
              <a:t> </a:t>
            </a:r>
          </a:p>
          <a:p>
            <a:pPr marL="358775" indent="0">
              <a:buFontTx/>
              <a:buNone/>
            </a:pPr>
            <a:r>
              <a:rPr lang="el-GR" altLang="el-GR" sz="2600" dirty="0" smtClean="0"/>
              <a:t>χολοπεριτόναιο,</a:t>
            </a:r>
          </a:p>
          <a:p>
            <a:pPr marL="358775" indent="0">
              <a:buFontTx/>
              <a:buNone/>
            </a:pPr>
            <a:r>
              <a:rPr lang="el-GR" altLang="el-GR" sz="2600" dirty="0" smtClean="0"/>
              <a:t>αιμοπεριτόναιο,</a:t>
            </a:r>
          </a:p>
          <a:p>
            <a:pPr marL="358775" indent="0">
              <a:buFontTx/>
              <a:buNone/>
            </a:pPr>
            <a:r>
              <a:rPr lang="el-GR" altLang="el-GR" sz="2600" dirty="0" smtClean="0"/>
              <a:t>ασκίτης</a:t>
            </a:r>
            <a:r>
              <a:rPr lang="el-GR" altLang="el-GR" sz="2600" dirty="0"/>
              <a:t>.</a:t>
            </a:r>
            <a:endParaRPr lang="el-GR" altLang="el-GR" sz="2600" dirty="0" smtClean="0"/>
          </a:p>
          <a:p>
            <a:pPr>
              <a:buFontTx/>
              <a:buNone/>
            </a:pPr>
            <a:endParaRPr lang="el-GR" altLang="el-GR" sz="2600" dirty="0" smtClean="0"/>
          </a:p>
          <a:p>
            <a:r>
              <a:rPr lang="el-GR" altLang="el-GR" sz="2600" b="1" dirty="0" smtClean="0"/>
              <a:t>Ελεύθερος αέρας</a:t>
            </a:r>
            <a:r>
              <a:rPr lang="el-GR" altLang="el-GR" sz="2600" dirty="0" smtClean="0"/>
              <a:t> </a:t>
            </a:r>
            <a:r>
              <a:rPr lang="el-GR" altLang="el-GR" sz="2600" b="1" dirty="0" smtClean="0"/>
              <a:t>και κατάργηση της ηπατικής αμβλύτητας</a:t>
            </a:r>
            <a:endParaRPr lang="el-GR" altLang="el-GR" sz="2600" dirty="0" smtClean="0"/>
          </a:p>
          <a:p>
            <a:pPr marL="358775" indent="0">
              <a:buFontTx/>
              <a:buNone/>
            </a:pPr>
            <a:r>
              <a:rPr lang="el-GR" altLang="el-GR" sz="2600" dirty="0" smtClean="0"/>
              <a:t>ρήξη κοίλου σπλάγχνου,</a:t>
            </a:r>
          </a:p>
          <a:p>
            <a:pPr marL="358775" indent="0">
              <a:buFontTx/>
              <a:buNone/>
            </a:pPr>
            <a:r>
              <a:rPr lang="el-GR" altLang="el-GR" sz="2600" dirty="0" smtClean="0"/>
              <a:t>διάταση του εντέρου (αεροκολία).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
        <p:nvSpPr>
          <p:cNvPr id="7" name="Rectangle 2"/>
          <p:cNvSpPr>
            <a:spLocks noGrp="1" noChangeArrowheads="1"/>
          </p:cNvSpPr>
          <p:nvPr>
            <p:ph type="title"/>
          </p:nvPr>
        </p:nvSpPr>
        <p:spPr>
          <a:xfrm>
            <a:off x="350658" y="155509"/>
            <a:ext cx="6172200" cy="1211627"/>
          </a:xfrm>
          <a:noFill/>
        </p:spPr>
        <p:txBody>
          <a:bodyPr lIns="92075" tIns="46038" rIns="92075" bIns="46038">
            <a:normAutofit/>
          </a:bodyPr>
          <a:lstStyle/>
          <a:p>
            <a:r>
              <a:rPr lang="el-GR" altLang="el-GR" dirty="0"/>
              <a:t>Οξεία </a:t>
            </a:r>
            <a:r>
              <a:rPr lang="el-GR" altLang="el-GR" dirty="0" smtClean="0"/>
              <a:t>κοιλία </a:t>
            </a:r>
            <a:br>
              <a:rPr lang="el-GR" altLang="el-GR" dirty="0" smtClean="0"/>
            </a:br>
            <a:r>
              <a:rPr lang="el-GR" altLang="el-GR" sz="3000" b="0" dirty="0" smtClean="0"/>
              <a:t>επίκρουση</a:t>
            </a:r>
          </a:p>
        </p:txBody>
      </p:sp>
    </p:spTree>
    <p:extLst>
      <p:ext uri="{BB962C8B-B14F-4D97-AF65-F5344CB8AC3E}">
        <p14:creationId xmlns:p14="http://schemas.microsoft.com/office/powerpoint/2010/main" val="13353672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noFill/>
        </p:spPr>
        <p:txBody>
          <a:bodyPr lIns="92075" tIns="46038" rIns="92075" bIns="46038">
            <a:noAutofit/>
          </a:bodyPr>
          <a:lstStyle/>
          <a:p>
            <a:r>
              <a:rPr lang="el-GR" altLang="el-GR" dirty="0" smtClean="0"/>
              <a:t>Προηγείται βήχας   </a:t>
            </a:r>
            <a:r>
              <a:rPr lang="el-GR" altLang="el-GR" dirty="0" smtClean="0">
                <a:sym typeface="Wingdings" panose="05000000000000000000" pitchFamily="2" charset="2"/>
              </a:rPr>
              <a:t></a:t>
            </a:r>
            <a:r>
              <a:rPr lang="el-GR" altLang="el-GR" dirty="0" smtClean="0"/>
              <a:t>   </a:t>
            </a:r>
            <a:r>
              <a:rPr lang="el-GR" altLang="el-GR" b="1" dirty="0" smtClean="0"/>
              <a:t>ευαισθησία.</a:t>
            </a:r>
            <a:endParaRPr lang="el-GR" altLang="el-GR" dirty="0" smtClean="0"/>
          </a:p>
          <a:p>
            <a:r>
              <a:rPr lang="el-GR" altLang="el-GR" b="1" dirty="0" smtClean="0"/>
              <a:t>Κατάσταση κοιλιακών τοιχωμάτων</a:t>
            </a:r>
            <a:r>
              <a:rPr lang="el-GR" altLang="el-GR" dirty="0" smtClean="0"/>
              <a:t> (επιπολής ψηλάφηση σύσπαση τοπική ή γενικευμένη).</a:t>
            </a:r>
          </a:p>
          <a:p>
            <a:r>
              <a:rPr lang="el-GR" altLang="el-GR" dirty="0" smtClean="0"/>
              <a:t>Αναζήτηση ευαισθησίας και </a:t>
            </a:r>
            <a:r>
              <a:rPr lang="el-GR" altLang="el-GR" b="1" dirty="0" smtClean="0"/>
              <a:t>ειδικών σημείων οξείας κοιλίας.</a:t>
            </a:r>
          </a:p>
          <a:p>
            <a:r>
              <a:rPr lang="el-GR" altLang="el-GR" dirty="0" smtClean="0"/>
              <a:t>Η ψηλάφηση αρχίζει αντίθετα από την ύποπτη περιοχή ώστε να αποφευχθεί η σύσπαση.</a:t>
            </a:r>
          </a:p>
          <a:p>
            <a:r>
              <a:rPr lang="el-GR" altLang="el-GR" dirty="0" smtClean="0"/>
              <a:t>Ελέγχονται: οσφυϊκή περιοχή, ευένδοτες περιοχές για κήλες, τυχόν ενδοκοιλιακές μάζες, σπλάγχνα.</a:t>
            </a:r>
          </a:p>
          <a:p>
            <a:r>
              <a:rPr lang="el-GR" altLang="el-GR" dirty="0" smtClean="0"/>
              <a:t>Συμπληρώνεται με δακτυλική εξέταση.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
        <p:nvSpPr>
          <p:cNvPr id="7" name="Rectangle 2"/>
          <p:cNvSpPr>
            <a:spLocks noGrp="1" noChangeArrowheads="1"/>
          </p:cNvSpPr>
          <p:nvPr>
            <p:ph type="title"/>
          </p:nvPr>
        </p:nvSpPr>
        <p:spPr>
          <a:xfrm>
            <a:off x="350658" y="155509"/>
            <a:ext cx="6172200" cy="1211627"/>
          </a:xfrm>
          <a:noFill/>
        </p:spPr>
        <p:txBody>
          <a:bodyPr lIns="92075" tIns="46038" rIns="92075" bIns="46038">
            <a:normAutofit/>
          </a:bodyPr>
          <a:lstStyle/>
          <a:p>
            <a:r>
              <a:rPr lang="el-GR" altLang="el-GR" dirty="0"/>
              <a:t>Οξεία </a:t>
            </a:r>
            <a:r>
              <a:rPr lang="el-GR" altLang="el-GR" dirty="0" smtClean="0"/>
              <a:t>κοιλία </a:t>
            </a:r>
            <a:br>
              <a:rPr lang="el-GR" altLang="el-GR" dirty="0" smtClean="0"/>
            </a:br>
            <a:r>
              <a:rPr lang="el-GR" altLang="el-GR" sz="3000" b="0" dirty="0" smtClean="0"/>
              <a:t>ψηλάφηση</a:t>
            </a:r>
          </a:p>
        </p:txBody>
      </p:sp>
    </p:spTree>
    <p:extLst>
      <p:ext uri="{BB962C8B-B14F-4D97-AF65-F5344CB8AC3E}">
        <p14:creationId xmlns:p14="http://schemas.microsoft.com/office/powerpoint/2010/main" val="36552369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lIns="92075" tIns="46038" rIns="92075" bIns="46038">
            <a:noAutofit/>
          </a:bodyPr>
          <a:lstStyle/>
          <a:p>
            <a:r>
              <a:rPr lang="el-GR" altLang="el-GR" b="1" dirty="0" smtClean="0"/>
              <a:t>Ειδικά σημεία χρήσιμα στη διάγνωση της οξείας κοιλίας</a:t>
            </a:r>
          </a:p>
        </p:txBody>
      </p:sp>
      <p:sp>
        <p:nvSpPr>
          <p:cNvPr id="67587" name="Rectangle 3"/>
          <p:cNvSpPr>
            <a:spLocks noGrp="1" noChangeArrowheads="1"/>
          </p:cNvSpPr>
          <p:nvPr>
            <p:ph idx="1"/>
          </p:nvPr>
        </p:nvSpPr>
        <p:spPr>
          <a:noFill/>
        </p:spPr>
        <p:txBody>
          <a:bodyPr lIns="92075" tIns="46038" rIns="92075" bIns="46038">
            <a:normAutofit/>
          </a:bodyPr>
          <a:lstStyle/>
          <a:p>
            <a:pPr>
              <a:lnSpc>
                <a:spcPct val="110000"/>
              </a:lnSpc>
            </a:pPr>
            <a:r>
              <a:rPr lang="el-GR" altLang="el-GR" sz="2600" dirty="0" smtClean="0"/>
              <a:t>Παλίνδρομη ευαισθησία</a:t>
            </a:r>
          </a:p>
          <a:p>
            <a:pPr marL="358775" indent="0">
              <a:lnSpc>
                <a:spcPct val="110000"/>
              </a:lnSpc>
              <a:spcBef>
                <a:spcPts val="200"/>
              </a:spcBef>
              <a:buFontTx/>
              <a:buNone/>
            </a:pPr>
            <a:r>
              <a:rPr lang="el-GR" altLang="el-GR" sz="2600" dirty="0" smtClean="0"/>
              <a:t>(σημείο </a:t>
            </a:r>
            <a:r>
              <a:rPr lang="el-GR" altLang="el-GR" sz="2600" b="1" dirty="0" smtClean="0"/>
              <a:t>Blumberg</a:t>
            </a:r>
            <a:r>
              <a:rPr lang="el-GR" altLang="el-GR" sz="2600" dirty="0" smtClean="0"/>
              <a:t>).</a:t>
            </a:r>
          </a:p>
          <a:p>
            <a:pPr>
              <a:lnSpc>
                <a:spcPct val="110000"/>
              </a:lnSpc>
            </a:pPr>
            <a:r>
              <a:rPr lang="el-GR" altLang="el-GR" sz="2600" dirty="0" smtClean="0"/>
              <a:t>Σημείο </a:t>
            </a:r>
            <a:r>
              <a:rPr lang="el-GR" altLang="el-GR" sz="2600" b="1" dirty="0" smtClean="0"/>
              <a:t>Rovsing.</a:t>
            </a:r>
            <a:endParaRPr lang="el-GR" altLang="el-GR" sz="2600" dirty="0" smtClean="0"/>
          </a:p>
          <a:p>
            <a:pPr>
              <a:lnSpc>
                <a:spcPct val="110000"/>
              </a:lnSpc>
            </a:pPr>
            <a:r>
              <a:rPr lang="el-GR" altLang="el-GR" sz="2600" dirty="0" smtClean="0"/>
              <a:t>Σημείο </a:t>
            </a:r>
            <a:r>
              <a:rPr lang="el-GR" altLang="el-GR" sz="2600" b="1" dirty="0" smtClean="0"/>
              <a:t>Murphy.</a:t>
            </a:r>
            <a:endParaRPr lang="el-GR" altLang="el-GR" sz="2600" dirty="0" smtClean="0"/>
          </a:p>
          <a:p>
            <a:pPr>
              <a:lnSpc>
                <a:spcPct val="110000"/>
              </a:lnSpc>
            </a:pPr>
            <a:r>
              <a:rPr lang="el-GR" altLang="el-GR" sz="2600" dirty="0" smtClean="0"/>
              <a:t>Σημείο </a:t>
            </a:r>
            <a:r>
              <a:rPr lang="el-GR" altLang="el-GR" sz="2600" b="1" dirty="0" smtClean="0"/>
              <a:t>Boas.</a:t>
            </a:r>
          </a:p>
          <a:p>
            <a:pPr>
              <a:lnSpc>
                <a:spcPct val="110000"/>
              </a:lnSpc>
            </a:pPr>
            <a:r>
              <a:rPr lang="el-GR" altLang="el-GR" sz="2600" dirty="0" smtClean="0"/>
              <a:t>Σημείο </a:t>
            </a:r>
            <a:r>
              <a:rPr lang="el-GR" altLang="el-GR" sz="2600" b="1" dirty="0" smtClean="0"/>
              <a:t>McBurney.</a:t>
            </a:r>
          </a:p>
          <a:p>
            <a:pPr>
              <a:lnSpc>
                <a:spcPct val="110000"/>
              </a:lnSpc>
            </a:pPr>
            <a:r>
              <a:rPr lang="el-GR" altLang="el-GR" sz="2600" dirty="0" smtClean="0"/>
              <a:t>Σημείο </a:t>
            </a:r>
            <a:r>
              <a:rPr lang="el-GR" altLang="el-GR" sz="2600" b="1" dirty="0" smtClean="0"/>
              <a:t>ψοϊτου.</a:t>
            </a:r>
          </a:p>
          <a:p>
            <a:pPr>
              <a:lnSpc>
                <a:spcPct val="110000"/>
              </a:lnSpc>
            </a:pPr>
            <a:r>
              <a:rPr lang="el-GR" altLang="el-GR" sz="2600" dirty="0" smtClean="0"/>
              <a:t>Σημείο </a:t>
            </a:r>
            <a:r>
              <a:rPr lang="el-GR" altLang="el-GR" sz="2600" b="1" dirty="0" smtClean="0"/>
              <a:t>προσαγωγού.</a:t>
            </a:r>
          </a:p>
          <a:p>
            <a:pPr>
              <a:lnSpc>
                <a:spcPct val="110000"/>
              </a:lnSpc>
            </a:pPr>
            <a:r>
              <a:rPr lang="el-GR" altLang="el-GR" sz="2600" dirty="0" smtClean="0"/>
              <a:t>Σημείο </a:t>
            </a:r>
            <a:r>
              <a:rPr lang="el-GR" altLang="el-GR" sz="2600" b="1" dirty="0" smtClean="0"/>
              <a:t>Gray Turner.</a:t>
            </a:r>
          </a:p>
          <a:p>
            <a:pPr>
              <a:lnSpc>
                <a:spcPct val="110000"/>
              </a:lnSpc>
            </a:pPr>
            <a:r>
              <a:rPr lang="el-GR" altLang="el-GR" sz="2600" dirty="0" smtClean="0"/>
              <a:t>Σημείο </a:t>
            </a:r>
            <a:r>
              <a:rPr lang="el-GR" altLang="el-GR" sz="2600" b="1" dirty="0" smtClean="0"/>
              <a:t>Cullen.</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917594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325726" y="7908227"/>
            <a:ext cx="4371527" cy="1024709"/>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Αντωνία Καλογιάννη 2014. </a:t>
            </a:r>
            <a:r>
              <a:rPr lang="el-GR" sz="2000" dirty="0"/>
              <a:t>Αντωνία Καλογιάννη. «Διαγνωστική νοσηλευτική σημειολογία. </a:t>
            </a:r>
            <a:r>
              <a:rPr lang="el-GR" sz="2000" dirty="0" smtClean="0"/>
              <a:t>Ενότητα 6</a:t>
            </a:r>
            <a:r>
              <a:rPr lang="en-US" sz="2000" dirty="0" smtClean="0"/>
              <a:t>:</a:t>
            </a:r>
            <a:r>
              <a:rPr lang="el-GR" sz="2000" dirty="0"/>
              <a:t> Κοιλία – Κήλες – Οξεία κοιλία».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16363"/>
            <a:ext cx="6172200" cy="1524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57486" y="1019605"/>
            <a:ext cx="6696744" cy="2771115"/>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2917" y="3790720"/>
            <a:ext cx="1236495" cy="7680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486" y="4379980"/>
            <a:ext cx="6777372" cy="4764021"/>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24" y="0"/>
            <a:ext cx="6172200" cy="1211627"/>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1566173" y="1240468"/>
            <a:ext cx="4968552"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166705" y="1362147"/>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499916" y="1814597"/>
            <a:ext cx="1066259" cy="800219"/>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20450" y="2594298"/>
            <a:ext cx="1345724" cy="861774"/>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154665" y="5106457"/>
            <a:ext cx="1411508" cy="861774"/>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195934" y="4176002"/>
            <a:ext cx="1370240" cy="861774"/>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1566000" y="1872000"/>
            <a:ext cx="496855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1566000" y="2640000"/>
            <a:ext cx="4968552"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1566000" y="4224000"/>
            <a:ext cx="4968552"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1566173" y="5003864"/>
            <a:ext cx="4968552" cy="984885"/>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20450" y="3373998"/>
            <a:ext cx="1345724" cy="861774"/>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1566173" y="3415032"/>
            <a:ext cx="4968552" cy="738664"/>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304467" y="6018534"/>
            <a:ext cx="1261708" cy="861774"/>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1566172" y="6059570"/>
            <a:ext cx="5297222" cy="954107"/>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2" y="6816002"/>
            <a:ext cx="1566173" cy="1077218"/>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2" y="7721476"/>
            <a:ext cx="1566173" cy="523220"/>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1566001" y="6816000"/>
            <a:ext cx="5297222"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1566174" y="7584000"/>
            <a:ext cx="5297222"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2" y="8446017"/>
            <a:ext cx="1566173"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1566174" y="8446018"/>
            <a:ext cx="529722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53432" y="1845033"/>
            <a:ext cx="6399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432" y="2624641"/>
            <a:ext cx="6399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432" y="3385941"/>
            <a:ext cx="6399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432" y="4143004"/>
            <a:ext cx="6399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432" y="4963741"/>
            <a:ext cx="6399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432" y="6019093"/>
            <a:ext cx="6399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6815080"/>
            <a:ext cx="6399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434" y="7597037"/>
            <a:ext cx="639990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434" y="8294664"/>
            <a:ext cx="639990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754" y="6204181"/>
            <a:ext cx="4126230" cy="184912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l-GR" b="1" dirty="0" smtClean="0"/>
              <a:t>Χαρακτήρες κοιλιακού πόνου</a:t>
            </a:r>
            <a:endParaRPr lang="en-US" b="1" dirty="0" smtClean="0"/>
          </a:p>
        </p:txBody>
      </p:sp>
      <p:sp>
        <p:nvSpPr>
          <p:cNvPr id="9219" name="Rectangle 3"/>
          <p:cNvSpPr>
            <a:spLocks noGrp="1" noChangeArrowheads="1"/>
          </p:cNvSpPr>
          <p:nvPr>
            <p:ph idx="1"/>
          </p:nvPr>
        </p:nvSpPr>
        <p:spPr>
          <a:xfrm>
            <a:off x="342900" y="1595669"/>
            <a:ext cx="6172200" cy="7368819"/>
          </a:xfrm>
        </p:spPr>
        <p:txBody>
          <a:bodyPr>
            <a:normAutofit lnSpcReduction="10000"/>
          </a:bodyPr>
          <a:lstStyle/>
          <a:p>
            <a:pPr>
              <a:spcBef>
                <a:spcPts val="900"/>
              </a:spcBef>
            </a:pPr>
            <a:r>
              <a:rPr lang="el-GR" altLang="el-GR" sz="2400" b="1" dirty="0" smtClean="0"/>
              <a:t>Εντόπιση.</a:t>
            </a:r>
          </a:p>
          <a:p>
            <a:pPr>
              <a:spcBef>
                <a:spcPts val="900"/>
              </a:spcBef>
            </a:pPr>
            <a:r>
              <a:rPr lang="el-GR" altLang="el-GR" sz="2400" b="1" dirty="0" smtClean="0"/>
              <a:t>Αντανάκλαση.</a:t>
            </a:r>
          </a:p>
          <a:p>
            <a:pPr>
              <a:spcBef>
                <a:spcPts val="900"/>
              </a:spcBef>
            </a:pPr>
            <a:r>
              <a:rPr lang="el-GR" altLang="el-GR" sz="2400" b="1" dirty="0" smtClean="0"/>
              <a:t>Ένταση .</a:t>
            </a:r>
          </a:p>
          <a:p>
            <a:pPr>
              <a:spcBef>
                <a:spcPts val="900"/>
              </a:spcBef>
            </a:pPr>
            <a:r>
              <a:rPr lang="el-GR" altLang="el-GR" sz="2400" b="1" dirty="0" smtClean="0"/>
              <a:t>Τρόπος εισβολής.</a:t>
            </a:r>
          </a:p>
          <a:p>
            <a:pPr lvl="1">
              <a:spcBef>
                <a:spcPts val="900"/>
              </a:spcBef>
            </a:pPr>
            <a:r>
              <a:rPr lang="el-GR" altLang="el-GR" sz="2000" dirty="0" smtClean="0"/>
              <a:t>Αιφνίδιος </a:t>
            </a:r>
          </a:p>
          <a:p>
            <a:pPr lvl="2">
              <a:spcBef>
                <a:spcPts val="900"/>
              </a:spcBef>
            </a:pPr>
            <a:r>
              <a:rPr lang="el-GR" altLang="el-GR" sz="1800" dirty="0" smtClean="0"/>
              <a:t>διάτρηση, εγκολεασμός συστροφή.</a:t>
            </a:r>
          </a:p>
          <a:p>
            <a:pPr lvl="1">
              <a:spcBef>
                <a:spcPts val="900"/>
              </a:spcBef>
            </a:pPr>
            <a:r>
              <a:rPr lang="el-GR" altLang="el-GR" sz="2000" dirty="0" smtClean="0"/>
              <a:t>Ύπουλος</a:t>
            </a:r>
          </a:p>
          <a:p>
            <a:pPr lvl="2">
              <a:spcBef>
                <a:spcPts val="900"/>
              </a:spcBef>
            </a:pPr>
            <a:r>
              <a:rPr lang="el-GR" altLang="el-GR" sz="1800" dirty="0" smtClean="0"/>
              <a:t>Φλεγμονή, απόφραξη.</a:t>
            </a:r>
          </a:p>
          <a:p>
            <a:pPr>
              <a:spcBef>
                <a:spcPts val="900"/>
              </a:spcBef>
            </a:pPr>
            <a:r>
              <a:rPr lang="el-GR" altLang="el-GR" sz="2400" b="1" dirty="0" smtClean="0"/>
              <a:t>Περιοδικότητα</a:t>
            </a:r>
          </a:p>
          <a:p>
            <a:pPr lvl="1">
              <a:spcBef>
                <a:spcPts val="900"/>
              </a:spcBef>
            </a:pPr>
            <a:r>
              <a:rPr lang="el-GR" altLang="el-GR" sz="2000" dirty="0" smtClean="0"/>
              <a:t>Εντερική απόφραξη (5-10΄΄).</a:t>
            </a:r>
          </a:p>
          <a:p>
            <a:pPr lvl="1">
              <a:spcBef>
                <a:spcPts val="900"/>
              </a:spcBef>
            </a:pPr>
            <a:r>
              <a:rPr lang="el-GR" altLang="el-GR" sz="2000" dirty="0" smtClean="0"/>
              <a:t>Πεπτικό έλκος (ώρες, γεύματα, εποχές).</a:t>
            </a:r>
          </a:p>
          <a:p>
            <a:pPr>
              <a:spcBef>
                <a:spcPts val="900"/>
              </a:spcBef>
            </a:pPr>
            <a:r>
              <a:rPr lang="el-GR" altLang="el-GR" sz="2400" b="1" dirty="0" smtClean="0"/>
              <a:t>Εκλυτικοί παράγοντες</a:t>
            </a:r>
          </a:p>
          <a:p>
            <a:pPr lvl="1">
              <a:spcBef>
                <a:spcPts val="900"/>
              </a:spcBef>
            </a:pPr>
            <a:r>
              <a:rPr lang="el-GR" altLang="el-GR" sz="2000" dirty="0" smtClean="0"/>
              <a:t>Γεύματα (λιπαρό, πλούσιο).</a:t>
            </a:r>
          </a:p>
          <a:p>
            <a:pPr lvl="1">
              <a:spcBef>
                <a:spcPts val="900"/>
              </a:spcBef>
            </a:pPr>
            <a:r>
              <a:rPr lang="el-GR" altLang="el-GR" sz="2000" dirty="0" smtClean="0"/>
              <a:t>Έμμηνος ρύση.</a:t>
            </a:r>
          </a:p>
          <a:p>
            <a:pPr>
              <a:spcBef>
                <a:spcPts val="900"/>
              </a:spcBef>
            </a:pPr>
            <a:r>
              <a:rPr lang="el-GR" altLang="el-GR" sz="2400" b="1" dirty="0" smtClean="0"/>
              <a:t>Συνοδά συμπτώματα</a:t>
            </a:r>
          </a:p>
          <a:p>
            <a:pPr lvl="1">
              <a:spcBef>
                <a:spcPts val="900"/>
              </a:spcBef>
            </a:pPr>
            <a:r>
              <a:rPr lang="el-GR" altLang="el-GR" sz="2000" dirty="0" smtClean="0"/>
              <a:t>Δυσκοιλιότητα, επίσχεση αερίων, ίκτερος.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644920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2075" tIns="46038" rIns="92075" bIns="46038">
            <a:normAutofit/>
          </a:bodyPr>
          <a:lstStyle/>
          <a:p>
            <a:r>
              <a:rPr lang="el-GR" altLang="el-GR" b="1" dirty="0" smtClean="0"/>
              <a:t>Κοιλιακός πόνος</a:t>
            </a:r>
          </a:p>
        </p:txBody>
      </p:sp>
      <p:sp>
        <p:nvSpPr>
          <p:cNvPr id="10243" name="Rectangle 3"/>
          <p:cNvSpPr>
            <a:spLocks noGrp="1" noChangeArrowheads="1"/>
          </p:cNvSpPr>
          <p:nvPr>
            <p:ph idx="1"/>
          </p:nvPr>
        </p:nvSpPr>
        <p:spPr>
          <a:noFill/>
        </p:spPr>
        <p:txBody>
          <a:bodyPr lIns="92075" tIns="46038" rIns="92075" bIns="46038">
            <a:normAutofit/>
          </a:bodyPr>
          <a:lstStyle/>
          <a:p>
            <a:pPr marL="0" indent="0">
              <a:lnSpc>
                <a:spcPct val="110000"/>
              </a:lnSpc>
              <a:buNone/>
            </a:pPr>
            <a:r>
              <a:rPr lang="el-GR" altLang="el-GR" sz="2400" b="1" dirty="0" smtClean="0"/>
              <a:t>Σπλαγχνικός πόνος / Κολικός</a:t>
            </a:r>
            <a:endParaRPr lang="el-GR" altLang="el-GR" sz="2000" dirty="0" smtClean="0"/>
          </a:p>
          <a:p>
            <a:pPr marL="0" indent="0">
              <a:buNone/>
            </a:pPr>
            <a:r>
              <a:rPr lang="el-GR" altLang="el-GR" sz="2000" dirty="0" smtClean="0"/>
              <a:t>Προκαλείται από  διάταση/σπασμό κοίλων οργάνων ή διάταση της κάψας συμπαγών οργάνων, ισχαιμία. </a:t>
            </a:r>
          </a:p>
          <a:p>
            <a:pPr marL="0" indent="0">
              <a:buNone/>
            </a:pPr>
            <a:r>
              <a:rPr lang="el-GR" altLang="el-GR" sz="2000" b="1" dirty="0" smtClean="0"/>
              <a:t>Χαρακτηριστικά:</a:t>
            </a:r>
            <a:r>
              <a:rPr lang="el-GR" altLang="el-GR" sz="2000" dirty="0" smtClean="0"/>
              <a:t> Εντοπίζεται στη μέση γραμμή, αυξομειώσεις έντασης ή συνεχής, βύθιος.</a:t>
            </a:r>
          </a:p>
          <a:p>
            <a:pPr marL="0" indent="0">
              <a:buNone/>
            </a:pPr>
            <a:r>
              <a:rPr lang="el-GR" altLang="el-GR" sz="2000" b="1" dirty="0" smtClean="0"/>
              <a:t>Κολικός</a:t>
            </a:r>
            <a:r>
              <a:rPr lang="el-GR" altLang="el-GR" sz="2000" dirty="0" smtClean="0"/>
              <a:t>: ασθενής ανήσυχος, αεικίνητος, </a:t>
            </a:r>
          </a:p>
          <a:p>
            <a:pPr marL="0" indent="0">
              <a:buNone/>
            </a:pPr>
            <a:r>
              <a:rPr lang="el-GR" altLang="el-GR" sz="2000" dirty="0" smtClean="0"/>
              <a:t>πόνος έντονος (αφόρητος) </a:t>
            </a:r>
          </a:p>
          <a:p>
            <a:pPr marL="0" indent="0">
              <a:buNone/>
            </a:pPr>
            <a:r>
              <a:rPr lang="el-GR" altLang="el-GR" sz="2000" dirty="0" smtClean="0"/>
              <a:t>συνεχής ή περιοδικός</a:t>
            </a:r>
          </a:p>
          <a:p>
            <a:pPr marL="0" indent="0">
              <a:lnSpc>
                <a:spcPct val="110000"/>
              </a:lnSpc>
              <a:buNone/>
            </a:pPr>
            <a:r>
              <a:rPr lang="el-GR" altLang="el-GR" sz="2400" b="1" dirty="0" smtClean="0"/>
              <a:t>Σωματικός πόνος ή πόνος από περιτοναϊκό ερεθισμό</a:t>
            </a:r>
          </a:p>
          <a:p>
            <a:pPr marL="0" indent="0">
              <a:buNone/>
            </a:pPr>
            <a:r>
              <a:rPr lang="el-GR" altLang="el-GR" sz="2000" dirty="0" smtClean="0"/>
              <a:t>Προκαλείται από ερεθισμό (χημικό) του περιτοναίου .</a:t>
            </a:r>
          </a:p>
          <a:p>
            <a:pPr marL="0" indent="0">
              <a:buNone/>
            </a:pPr>
            <a:r>
              <a:rPr lang="el-GR" altLang="el-GR" sz="2000" b="1" dirty="0" smtClean="0"/>
              <a:t>Χαρακτηριστικά:</a:t>
            </a:r>
            <a:r>
              <a:rPr lang="el-GR" altLang="el-GR" sz="2000" dirty="0" smtClean="0"/>
              <a:t> εντοπισμένος, επιτείνεται με την κίνηση, ασθενής ακίνητος, σύσπαση  κοιλιακών μυών (ευαισθησία κατά αντιτυπία, σανιδώδης κοιλία).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495723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nSpc>
                <a:spcPct val="110000"/>
              </a:lnSpc>
            </a:pPr>
            <a:r>
              <a:rPr lang="el-GR" altLang="el-GR" dirty="0" smtClean="0"/>
              <a:t>Αίτια κοιλιακού πόνου </a:t>
            </a:r>
            <a:r>
              <a:rPr lang="el-GR" altLang="el-GR" b="0" dirty="0" smtClean="0"/>
              <a:t>1/2</a:t>
            </a:r>
          </a:p>
        </p:txBody>
      </p:sp>
      <p:sp>
        <p:nvSpPr>
          <p:cNvPr id="26627" name="Rectangle 3"/>
          <p:cNvSpPr>
            <a:spLocks noGrp="1" noChangeArrowheads="1"/>
          </p:cNvSpPr>
          <p:nvPr>
            <p:ph idx="1"/>
          </p:nvPr>
        </p:nvSpPr>
        <p:spPr>
          <a:xfrm>
            <a:off x="342900" y="1595669"/>
            <a:ext cx="6254452" cy="7368819"/>
          </a:xfrm>
        </p:spPr>
        <p:txBody>
          <a:bodyPr>
            <a:noAutofit/>
          </a:bodyPr>
          <a:lstStyle/>
          <a:p>
            <a:pPr marL="0" indent="0">
              <a:lnSpc>
                <a:spcPct val="110000"/>
              </a:lnSpc>
              <a:spcBef>
                <a:spcPts val="600"/>
              </a:spcBef>
              <a:buFontTx/>
              <a:buNone/>
              <a:defRPr/>
            </a:pPr>
            <a:r>
              <a:rPr lang="el-GR" sz="2200" b="1" dirty="0" smtClean="0"/>
              <a:t>Ενδοκοιλιακά</a:t>
            </a:r>
            <a:endParaRPr lang="el-GR" sz="2200" dirty="0" smtClean="0"/>
          </a:p>
          <a:p>
            <a:pPr marL="0" indent="0">
              <a:lnSpc>
                <a:spcPct val="110000"/>
              </a:lnSpc>
              <a:spcBef>
                <a:spcPts val="600"/>
              </a:spcBef>
              <a:buFontTx/>
              <a:buNone/>
              <a:defRPr/>
            </a:pPr>
            <a:r>
              <a:rPr lang="el-GR" sz="2200" dirty="0" smtClean="0"/>
              <a:t>Από χοληφόρα</a:t>
            </a:r>
          </a:p>
          <a:p>
            <a:pPr marL="0" indent="0">
              <a:lnSpc>
                <a:spcPct val="110000"/>
              </a:lnSpc>
              <a:spcBef>
                <a:spcPts val="600"/>
              </a:spcBef>
              <a:buFontTx/>
              <a:buNone/>
              <a:defRPr/>
            </a:pPr>
            <a:r>
              <a:rPr lang="el-GR" sz="2200" dirty="0" smtClean="0"/>
              <a:t>Πεπτικό έλκος, καρκίνος στομάχου, πυλωρική στένωση</a:t>
            </a:r>
          </a:p>
          <a:p>
            <a:pPr marL="0" indent="0">
              <a:lnSpc>
                <a:spcPct val="110000"/>
              </a:lnSpc>
              <a:spcBef>
                <a:spcPts val="600"/>
              </a:spcBef>
              <a:buFontTx/>
              <a:buNone/>
              <a:defRPr/>
            </a:pPr>
            <a:r>
              <a:rPr lang="el-GR" sz="2200" dirty="0" smtClean="0"/>
              <a:t>παγκρεατίτιδα, καρκίνος παγκρέατος</a:t>
            </a:r>
          </a:p>
          <a:p>
            <a:pPr marL="0" indent="0">
              <a:lnSpc>
                <a:spcPct val="110000"/>
              </a:lnSpc>
              <a:spcBef>
                <a:spcPts val="600"/>
              </a:spcBef>
              <a:buFontTx/>
              <a:buNone/>
              <a:defRPr/>
            </a:pPr>
            <a:r>
              <a:rPr lang="el-GR" sz="2200" dirty="0" smtClean="0"/>
              <a:t>Εκκολπωμάτωση, εγκολεασμός, κολίτιδα, κήλες, γαστρεντερίτιδες</a:t>
            </a:r>
          </a:p>
          <a:p>
            <a:pPr marL="0" indent="0">
              <a:lnSpc>
                <a:spcPct val="110000"/>
              </a:lnSpc>
              <a:spcBef>
                <a:spcPts val="600"/>
              </a:spcBef>
              <a:buFontTx/>
              <a:buNone/>
              <a:defRPr/>
            </a:pPr>
            <a:r>
              <a:rPr lang="el-GR" sz="2200" dirty="0" smtClean="0"/>
              <a:t>Νεφρολιθίαση, πυελονεφρίτιδα, καρκίνος νεφρού</a:t>
            </a:r>
          </a:p>
          <a:p>
            <a:pPr marL="0" indent="0">
              <a:lnSpc>
                <a:spcPct val="110000"/>
              </a:lnSpc>
              <a:spcBef>
                <a:spcPts val="600"/>
              </a:spcBef>
              <a:buFontTx/>
              <a:buNone/>
              <a:defRPr/>
            </a:pPr>
            <a:r>
              <a:rPr lang="el-GR" sz="2200" dirty="0" smtClean="0"/>
              <a:t>Σαλπιγγίτιδα, ρήξη εξωμητρίου κύησης, ενδομητρίωση, συστροφή κύστης ωοθήκης, ωορρηξία, καρκίνος</a:t>
            </a:r>
          </a:p>
          <a:p>
            <a:pPr marL="0" indent="0">
              <a:lnSpc>
                <a:spcPct val="110000"/>
              </a:lnSpc>
              <a:spcBef>
                <a:spcPts val="600"/>
              </a:spcBef>
              <a:buFontTx/>
              <a:buNone/>
              <a:defRPr/>
            </a:pPr>
            <a:r>
              <a:rPr lang="el-GR" sz="2200" dirty="0" smtClean="0"/>
              <a:t>Διάτρηση στομάχου, εντέρου</a:t>
            </a:r>
          </a:p>
          <a:p>
            <a:pPr marL="0" indent="0">
              <a:lnSpc>
                <a:spcPct val="110000"/>
              </a:lnSpc>
              <a:spcBef>
                <a:spcPts val="600"/>
              </a:spcBef>
              <a:buFontTx/>
              <a:buNone/>
              <a:defRPr/>
            </a:pPr>
            <a:r>
              <a:rPr lang="el-GR" sz="2200" dirty="0" smtClean="0"/>
              <a:t>Περιτονίτιδα</a:t>
            </a:r>
          </a:p>
          <a:p>
            <a:pPr marL="0" indent="0">
              <a:lnSpc>
                <a:spcPct val="110000"/>
              </a:lnSpc>
              <a:spcBef>
                <a:spcPts val="600"/>
              </a:spcBef>
              <a:buFontTx/>
              <a:buNone/>
              <a:defRPr/>
            </a:pPr>
            <a:r>
              <a:rPr lang="el-GR" sz="2200" dirty="0" smtClean="0"/>
              <a:t>Εμβολή/ θρόμβωση μεσεντερίων αγγείων</a:t>
            </a:r>
          </a:p>
          <a:p>
            <a:pPr marL="0" indent="0">
              <a:lnSpc>
                <a:spcPct val="110000"/>
              </a:lnSpc>
              <a:spcBef>
                <a:spcPts val="600"/>
              </a:spcBef>
              <a:buFontTx/>
              <a:buNone/>
              <a:defRPr/>
            </a:pPr>
            <a:r>
              <a:rPr lang="el-GR" sz="2200" dirty="0" smtClean="0"/>
              <a:t>Ρήξη αορτικού ανευρύσματος</a:t>
            </a:r>
          </a:p>
          <a:p>
            <a:pPr marL="0" indent="0">
              <a:lnSpc>
                <a:spcPct val="110000"/>
              </a:lnSpc>
              <a:spcBef>
                <a:spcPts val="600"/>
              </a:spcBef>
              <a:buFontTx/>
              <a:buNone/>
              <a:defRPr/>
            </a:pPr>
            <a:r>
              <a:rPr lang="el-GR" sz="2200" dirty="0" smtClean="0"/>
              <a:t>Τραυματισμός, φλεγμονή μυών </a:t>
            </a:r>
          </a:p>
          <a:p>
            <a:pPr marL="0" indent="0">
              <a:lnSpc>
                <a:spcPct val="110000"/>
              </a:lnSpc>
              <a:spcBef>
                <a:spcPts val="600"/>
              </a:spcBef>
              <a:buFontTx/>
              <a:buNone/>
              <a:defRPr/>
            </a:pPr>
            <a:r>
              <a:rPr lang="el-GR" sz="2200" dirty="0" smtClean="0"/>
              <a:t>Έρπης ζωστήρ</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804962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final">
  <a:themeElements>
    <a:clrScheme name="Προσαρμοσμένο 1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196</TotalTime>
  <Words>3197</Words>
  <Application>Microsoft Office PowerPoint</Application>
  <PresentationFormat>Προβολή στην οθόνη (4:3)</PresentationFormat>
  <Paragraphs>728</Paragraphs>
  <Slides>69</Slides>
  <Notes>8</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69</vt:i4>
      </vt:variant>
    </vt:vector>
  </HeadingPairs>
  <TitlesOfParts>
    <vt:vector size="73" baseType="lpstr">
      <vt:lpstr>template</vt:lpstr>
      <vt:lpstr>OC_template_updated</vt:lpstr>
      <vt:lpstr>template final</vt:lpstr>
      <vt:lpstr>Clip</vt:lpstr>
      <vt:lpstr>Διαγνωστική νοσηλευτική σημειολογία</vt:lpstr>
      <vt:lpstr>Κοιλιακή κοιλότητα</vt:lpstr>
      <vt:lpstr>Περιτοναϊκή κοιλότητα</vt:lpstr>
      <vt:lpstr>Όργανα που περιέχονται στο κύτος της  κοιλίας</vt:lpstr>
      <vt:lpstr>Σημεία και συμπτώματα από το πεπτικό</vt:lpstr>
      <vt:lpstr>Κύρια σημεία από παθήσεις του πεπτικού συστήματος</vt:lpstr>
      <vt:lpstr>Χαρακτήρες κοιλιακού πόνου</vt:lpstr>
      <vt:lpstr>Κοιλιακός πόνος</vt:lpstr>
      <vt:lpstr>Αίτια κοιλιακού πόνου 1/2</vt:lpstr>
      <vt:lpstr>Αίτια κοιλιακού πόνου 2/2</vt:lpstr>
      <vt:lpstr>Οξύς κοιλιακός πόνος</vt:lpstr>
      <vt:lpstr>Δυσφαγία – Δυσκαταποσία</vt:lpstr>
      <vt:lpstr>Μηχανισμός κατάποσης</vt:lpstr>
      <vt:lpstr>Αίτια δυσκαταποσίας</vt:lpstr>
      <vt:lpstr>Διαφορική διάγνωση των αιτιών της δυσκαταποσίας</vt:lpstr>
      <vt:lpstr>Έμετος</vt:lpstr>
      <vt:lpstr>Αίτια εμέτου 1/2</vt:lpstr>
      <vt:lpstr>Αίτια εμέτου 2/2</vt:lpstr>
      <vt:lpstr>Σύνοδες κλινικές εκδηλώσεις</vt:lpstr>
      <vt:lpstr>Διαταραχές των κενώσεων</vt:lpstr>
      <vt:lpstr>Αίτια δυσκοιλιότητας</vt:lpstr>
      <vt:lpstr>Διάρροια παθοφυσιολογική ταξινόμηση</vt:lpstr>
      <vt:lpstr>Διάρροια κλινική ταξινόμηση</vt:lpstr>
      <vt:lpstr>Αιμορραγία από το πεπτικό</vt:lpstr>
      <vt:lpstr>Αίτια αιμορραγίας από το πεπτικό 1/2</vt:lpstr>
      <vt:lpstr>Αίτια αιμορραγίας από το πεπτικό 2/2</vt:lpstr>
      <vt:lpstr>Σημεία και συμπτώματα από το ουροποιητικό</vt:lpstr>
      <vt:lpstr>Ουροποιητικό σύστημα</vt:lpstr>
      <vt:lpstr>Εσωτερική διάταξη του νεφρού</vt:lpstr>
      <vt:lpstr>Αιματουρία</vt:lpstr>
      <vt:lpstr>Αίτια αιματουρίας</vt:lpstr>
      <vt:lpstr>Ολιγουρία</vt:lpstr>
      <vt:lpstr>Αίτια ολιγουρίας / ανουρίας</vt:lpstr>
      <vt:lpstr>Πολυουρία</vt:lpstr>
      <vt:lpstr>Άλλες διαταραχές της ούρησης</vt:lpstr>
      <vt:lpstr>Διαχωρισμός της κοιλίας σε 9 διαμερίσματα</vt:lpstr>
      <vt:lpstr>Διαχωρισμός της κοιλίας σε 4 διαμερίσματα</vt:lpstr>
      <vt:lpstr>Σειρά  εξέτασης της κοιλίας</vt:lpstr>
      <vt:lpstr>Επισκόπηση κοιλίας</vt:lpstr>
      <vt:lpstr>Ακρόαση κοιλίας</vt:lpstr>
      <vt:lpstr>Σημεία ενδοκοιλιακής αιμορραγίας</vt:lpstr>
      <vt:lpstr>Επίκρουση κοιλίας 1/2</vt:lpstr>
      <vt:lpstr>Επίκρουση κοιλίας 2/2</vt:lpstr>
      <vt:lpstr>Ασκίτης - ευρήματα</vt:lpstr>
      <vt:lpstr>Ασκίτης συλλογή υγρού στην περιτοναϊκή κοιλότητα</vt:lpstr>
      <vt:lpstr>Ψηλάφηση κοιλίας 1/3</vt:lpstr>
      <vt:lpstr>Ψηλάφηση κοιλίας 2/3</vt:lpstr>
      <vt:lpstr>Ψηλάφηση κοιλίας 3/3</vt:lpstr>
      <vt:lpstr>Ειδικά σημεία χρήσιμα στη διάγνωση της οξείας κοιλίας</vt:lpstr>
      <vt:lpstr>Παρουσίαση του PowerPoint</vt:lpstr>
      <vt:lpstr>Παθολογικά σημεία</vt:lpstr>
      <vt:lpstr>Παθολογικά ευρήματα κατά την ψηλάφηση της κοιλίας</vt:lpstr>
      <vt:lpstr>Κήλες Προβολή ενδοκοιλιακού σπλάγχνου ή μέρους των κοιλιακών τοιχωμάτων διαμέσου ελλείμματος του κοιλιακού τοιχώματος</vt:lpstr>
      <vt:lpstr>Κήλες ανατομικά στοιχειά</vt:lpstr>
      <vt:lpstr>Κήλες  κλινική εικόνα</vt:lpstr>
      <vt:lpstr>Οξεία κοιλία 1/2</vt:lpstr>
      <vt:lpstr>Οξεία κοιλία 2/2</vt:lpstr>
      <vt:lpstr>Οξεία κοιλία  επισκόπηση</vt:lpstr>
      <vt:lpstr>Οξεία κοιλία  ακρόαση</vt:lpstr>
      <vt:lpstr>Οξεία κοιλία  επίκρουση</vt:lpstr>
      <vt:lpstr>Οξεία κοιλία  ψηλάφηση</vt:lpstr>
      <vt:lpstr>Ειδικά σημεία χρήσιμα στη διάγνωση της οξείας κοιλίας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Διαγνωστική νοσηλευτική σημειολογία</dc:title>
  <dc:creator>opencourses@teiath.gr</dc:creator>
  <cp:lastModifiedBy>natasakar new</cp:lastModifiedBy>
  <cp:revision>26</cp:revision>
  <dcterms:created xsi:type="dcterms:W3CDTF">2015-05-25T12:00:33Z</dcterms:created>
  <dcterms:modified xsi:type="dcterms:W3CDTF">2015-07-28T11:14:50Z</dcterms:modified>
</cp:coreProperties>
</file>