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2" r:id="rId4"/>
    <p:sldId id="264" r:id="rId5"/>
    <p:sldId id="259" r:id="rId6"/>
    <p:sldId id="266" r:id="rId7"/>
    <p:sldId id="265" r:id="rId8"/>
    <p:sldId id="260" r:id="rId9"/>
    <p:sldId id="267" r:id="rId10"/>
    <p:sldId id="270" r:id="rId11"/>
    <p:sldId id="261" r:id="rId12"/>
    <p:sldId id="269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5DDC07-8102-427E-87BE-A0387215E72E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8793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B23DE-5148-4D36-B626-E58B28CAA35F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8439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E3C0E2-E772-4073-BDAD-22E796777082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43961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DB056B-C3D1-458A-ACCA-C251BAEB6B8A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6436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9" r:id="rId11"/>
    <p:sldLayoutId id="2147483700" r:id="rId12"/>
    <p:sldLayoutId id="2147483701" r:id="rId13"/>
    <p:sldLayoutId id="214748370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hyperlink" Target="http://commons.wikimedia.org/w/index.php?title=User:Tvanbr&amp;action=edit&amp;redlink=1" TargetMode="Externa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Autonomic_nervous_system#mediaviewer/File:Gray839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hyperlink" Target="http://commons.wikimedia.org/w/index.php?title=User:Tvanbr&amp;action=edit&amp;redlink=1" TargetMode="Externa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Heart_(vessels_only)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://what-when-how.com/nursing/the-cardiovascular-system-structure-and-function-nursing-part-2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creativecommons.org/licenses/by-sa/3.0" TargetMode="External"/><Relationship Id="rId5" Type="http://schemas.openxmlformats.org/officeDocument/2006/relationships/hyperlink" Target="http://commons.wikimedia.org/w/index.php?title=User:Tvanbr&amp;action=edit&amp;redlink=1" TargetMode="External"/><Relationship Id="rId4" Type="http://schemas.openxmlformats.org/officeDocument/2006/relationships/hyperlink" Target="http://en.wikipedia.org/wiki/Heart#mediaviewer/File:Wiki_Heart_Antomy_Ties_van_Brussel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://commons.wikimedia.org/w/index.php?title=User:Tvanbr&amp;action=edit&amp;redlink=1" TargetMode="Externa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Pericardium#mediaviewer/File:Gray968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creativecommons.org/licenses/by-sa/3.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commons.wikimedia.org/w/index.php?title=User:Tvanbr&amp;action=edit&amp;redlink=1" TargetMode="External"/><Relationship Id="rId5" Type="http://schemas.openxmlformats.org/officeDocument/2006/relationships/hyperlink" Target="http://commons.wikimedia.org/wiki/User:Armbrust" TargetMode="External"/><Relationship Id="rId4" Type="http://schemas.openxmlformats.org/officeDocument/2006/relationships/hyperlink" Target="http://en.wikipedia.org/wiki/Wikipedia:Featured_picture_candidates/File:Heart_diagram-en.svg#mediaviewer/File:Heart_diagram-en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://commons.wikimedia.org/w/index.php?title=User:Tvanbr&amp;action=edit&amp;redlink=1" TargetMode="Externa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Left_atrial_appendage#mediaviewer/File:Gray494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://commons.wikimedia.org/w/index.php?title=User:Tvanbr&amp;action=edit&amp;redlink=1" TargetMode="Externa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Right_ventricle#mediaviewer/File:Gray493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://commons.wikimedia.org/w/index.php?title=User:Tvanbr&amp;action=edit&amp;redlink=1" TargetMode="Externa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Left_ventricle#mediaviewer/File:Gray496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Ανατομική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l-GR" sz="3300" b="1" dirty="0" smtClean="0"/>
              <a:t>Ενότητα 5</a:t>
            </a:r>
            <a:r>
              <a:rPr lang="el-GR" sz="3300" dirty="0" smtClean="0"/>
              <a:t>:</a:t>
            </a:r>
            <a:r>
              <a:rPr lang="en-US" sz="3300" dirty="0" smtClean="0"/>
              <a:t> </a:t>
            </a:r>
            <a:r>
              <a:rPr lang="el-GR" sz="3300" dirty="0" smtClean="0"/>
              <a:t>Καρδιά - Αγγεία</a:t>
            </a:r>
            <a:endParaRPr lang="en-US" sz="3300" dirty="0" smtClean="0"/>
          </a:p>
          <a:p>
            <a:endParaRPr lang="en-US" dirty="0" smtClean="0"/>
          </a:p>
          <a:p>
            <a:r>
              <a:rPr lang="el-GR" sz="2800" dirty="0"/>
              <a:t>Φραγκίσκη Αναγνωστοπούλου </a:t>
            </a:r>
            <a:r>
              <a:rPr lang="el-GR" sz="2800" dirty="0" smtClean="0"/>
              <a:t>Ανθούλη</a:t>
            </a:r>
          </a:p>
          <a:p>
            <a:r>
              <a:rPr lang="el-GR" sz="2800" dirty="0" smtClean="0"/>
              <a:t>Τμήμα Ιατρικών Εργαστηρίων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3543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el-GR" altLang="el-GR" dirty="0" smtClean="0"/>
              <a:t>Νεύρα </a:t>
            </a:r>
            <a:r>
              <a:rPr lang="el-GR" altLang="el-GR" dirty="0" smtClean="0"/>
              <a:t>καρδιάς </a:t>
            </a:r>
            <a:endParaRPr lang="el-GR" alt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762872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altLang="el-GR" sz="2400" b="1" dirty="0" smtClean="0">
                <a:solidFill>
                  <a:schemeClr val="tx2"/>
                </a:solidFill>
              </a:rPr>
              <a:t>Αυτόνομο Νευρικό Σύστημα</a:t>
            </a:r>
          </a:p>
          <a:p>
            <a:pPr marL="722313" indent="-36195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Συμπαθητικό</a:t>
            </a:r>
            <a:r>
              <a:rPr lang="en-US" altLang="el-GR" sz="2400" b="1" dirty="0" smtClean="0"/>
              <a:t>: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Οι συμπαθητικοί κλάδοι </a:t>
            </a:r>
            <a:r>
              <a:rPr lang="el-GR" altLang="el-GR" sz="2400" dirty="0" smtClean="0"/>
              <a:t>προέρχονται </a:t>
            </a:r>
            <a:r>
              <a:rPr lang="el-GR" altLang="el-GR" sz="2400" dirty="0"/>
              <a:t>από τα </a:t>
            </a:r>
            <a:r>
              <a:rPr lang="el-GR" altLang="el-GR" sz="2400" b="1" dirty="0"/>
              <a:t>3</a:t>
            </a:r>
            <a:r>
              <a:rPr lang="el-GR" altLang="el-GR" sz="2400" dirty="0"/>
              <a:t> </a:t>
            </a:r>
            <a:r>
              <a:rPr lang="el-GR" altLang="el-GR" sz="2400" b="1" dirty="0"/>
              <a:t>πρώτα αυχενικά γάγγλια</a:t>
            </a:r>
            <a:r>
              <a:rPr lang="el-GR" altLang="el-GR" sz="2400" dirty="0"/>
              <a:t> (ταχυκαρδία-ταχυσφυγμία)</a:t>
            </a:r>
          </a:p>
          <a:p>
            <a:pPr marL="722313" indent="-36195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Παρασυμπαθητικό</a:t>
            </a:r>
            <a:r>
              <a:rPr lang="en-US" altLang="el-GR" sz="2400" b="1" dirty="0" smtClean="0"/>
              <a:t>: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Οι παρασυμπαθητικοί κλάδοι προέρχονται από τα </a:t>
            </a:r>
            <a:r>
              <a:rPr lang="el-GR" altLang="el-GR" sz="2400" b="1" dirty="0"/>
              <a:t>πνευμονογαστρικά ν</a:t>
            </a:r>
            <a:r>
              <a:rPr lang="el-GR" altLang="el-GR" sz="2400" dirty="0"/>
              <a:t>. (βραδυκαρδία-βραδυσφυγμία)</a:t>
            </a:r>
          </a:p>
          <a:p>
            <a:pPr marL="711200" indent="-711200">
              <a:lnSpc>
                <a:spcPct val="80000"/>
              </a:lnSpc>
            </a:pPr>
            <a:endParaRPr lang="el-GR" altLang="el-GR" sz="2400" dirty="0"/>
          </a:p>
          <a:p>
            <a:endParaRPr lang="el-G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46" y="1340768"/>
            <a:ext cx="3232076" cy="47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4168" y="6031839"/>
            <a:ext cx="2085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Gray839</a:t>
            </a:r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Pngbot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 tooltip="User:Tvanbr (page does not exist)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3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4. Αγγεία της </a:t>
            </a:r>
            <a:r>
              <a:rPr lang="el-GR" altLang="el-GR" dirty="0" smtClean="0"/>
              <a:t>καρδιάς</a:t>
            </a:r>
            <a:endParaRPr lang="el-GR" altLang="el-GR" dirty="0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2700338" y="4652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700338" y="386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6131024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Εκφύονται </a:t>
            </a:r>
            <a:r>
              <a:rPr lang="el-GR" altLang="el-GR" sz="2400" dirty="0"/>
              <a:t>από την αρχή της </a:t>
            </a:r>
            <a:r>
              <a:rPr lang="el-GR" altLang="el-GR" sz="2400" dirty="0" smtClean="0"/>
              <a:t>αορτής</a:t>
            </a:r>
            <a:endParaRPr lang="el-GR" altLang="el-GR" sz="2400" dirty="0"/>
          </a:p>
          <a:p>
            <a:pPr marL="360363" indent="-360363">
              <a:spcBef>
                <a:spcPts val="600"/>
              </a:spcBef>
            </a:pPr>
            <a:r>
              <a:rPr lang="el-GR" altLang="el-GR" sz="2400" b="1" dirty="0" smtClean="0">
                <a:solidFill>
                  <a:schemeClr val="tx2"/>
                </a:solidFill>
              </a:rPr>
              <a:t>Δεξιά Στεφανιαίο Αρτηρία</a:t>
            </a:r>
            <a:r>
              <a:rPr lang="en-US" altLang="el-GR" sz="2400" b="1" dirty="0" smtClean="0">
                <a:solidFill>
                  <a:schemeClr val="tx2"/>
                </a:solidFill>
              </a:rPr>
              <a:t>: </a:t>
            </a:r>
            <a:r>
              <a:rPr lang="el-GR" altLang="el-GR" sz="2400" dirty="0"/>
              <a:t>Σχηματίζει την </a:t>
            </a:r>
            <a:r>
              <a:rPr lang="el-GR" altLang="el-GR" sz="2400" b="1" dirty="0"/>
              <a:t>στεφανιαία αύλακα</a:t>
            </a:r>
            <a:r>
              <a:rPr lang="el-GR" altLang="el-GR" sz="2400" dirty="0"/>
              <a:t> (χωρισμός κόλπων-κοιλιών) και καταλήγει στον </a:t>
            </a:r>
            <a:r>
              <a:rPr lang="el-GR" altLang="el-GR" sz="2400" b="1" dirty="0"/>
              <a:t>οπίσθιο κατιόντα κλάδο</a:t>
            </a:r>
            <a:r>
              <a:rPr lang="el-GR" altLang="el-GR" sz="2400" dirty="0"/>
              <a:t> που σχηματίζει την </a:t>
            </a:r>
            <a:r>
              <a:rPr lang="el-GR" altLang="el-GR" sz="2400" b="1" dirty="0"/>
              <a:t>οπίσθια επιμήκη αύλακα</a:t>
            </a:r>
            <a:r>
              <a:rPr lang="el-GR" altLang="el-GR" sz="2400" dirty="0"/>
              <a:t> της καρδιάς.</a:t>
            </a:r>
          </a:p>
          <a:p>
            <a:pPr marL="360363" indent="-360363">
              <a:spcBef>
                <a:spcPts val="600"/>
              </a:spcBef>
            </a:pPr>
            <a:r>
              <a:rPr lang="el-GR" altLang="el-GR" sz="2400" b="1" dirty="0" smtClean="0">
                <a:solidFill>
                  <a:schemeClr val="tx2"/>
                </a:solidFill>
              </a:rPr>
              <a:t>Αριστερά Στεφανιαία Αρτηρία</a:t>
            </a:r>
            <a:r>
              <a:rPr lang="en-US" altLang="el-GR" sz="2400" b="1" dirty="0" smtClean="0">
                <a:solidFill>
                  <a:schemeClr val="tx2"/>
                </a:solidFill>
              </a:rPr>
              <a:t>: </a:t>
            </a:r>
            <a:r>
              <a:rPr lang="el-GR" altLang="el-GR" sz="2400" dirty="0"/>
              <a:t>Χωρίζεται στον</a:t>
            </a:r>
            <a:r>
              <a:rPr lang="el-GR" altLang="el-GR" sz="2400" b="1" dirty="0"/>
              <a:t>  πρόσθιο κατιόντα κλάδο</a:t>
            </a:r>
            <a:r>
              <a:rPr lang="el-GR" altLang="el-GR" sz="2400" dirty="0"/>
              <a:t> που σχηματίζει την </a:t>
            </a:r>
            <a:r>
              <a:rPr lang="el-GR" altLang="el-GR" sz="2400" b="1" dirty="0"/>
              <a:t>πρόσθια</a:t>
            </a:r>
            <a:r>
              <a:rPr lang="el-GR" altLang="el-GR" sz="2400" dirty="0"/>
              <a:t> </a:t>
            </a:r>
            <a:r>
              <a:rPr lang="el-GR" altLang="el-GR" sz="2400" b="1" dirty="0"/>
              <a:t>επιμήκη αύλακα</a:t>
            </a:r>
            <a:r>
              <a:rPr lang="el-GR" altLang="el-GR" sz="2400" dirty="0"/>
              <a:t> και τον </a:t>
            </a:r>
            <a:r>
              <a:rPr lang="el-GR" altLang="el-GR" sz="2400" b="1" dirty="0"/>
              <a:t>περισπώμενο κλάδο.</a:t>
            </a:r>
          </a:p>
          <a:p>
            <a:pPr marL="360363" indent="-360363">
              <a:spcBef>
                <a:spcPts val="600"/>
              </a:spcBef>
            </a:pPr>
            <a:r>
              <a:rPr lang="el-GR" altLang="el-GR" sz="2400" b="1" dirty="0" smtClean="0">
                <a:solidFill>
                  <a:schemeClr val="tx2"/>
                </a:solidFill>
              </a:rPr>
              <a:t>Φλέβες</a:t>
            </a:r>
            <a:r>
              <a:rPr lang="en-US" altLang="el-GR" sz="2400" b="1" dirty="0" smtClean="0">
                <a:solidFill>
                  <a:schemeClr val="tx2"/>
                </a:solidFill>
              </a:rPr>
              <a:t>: </a:t>
            </a:r>
            <a:r>
              <a:rPr lang="el-GR" altLang="el-GR" sz="2400" dirty="0"/>
              <a:t>Είναι </a:t>
            </a:r>
            <a:r>
              <a:rPr lang="el-GR" altLang="el-GR" sz="2400" b="1" dirty="0"/>
              <a:t>3 </a:t>
            </a:r>
            <a:r>
              <a:rPr lang="el-GR" altLang="el-GR" sz="2400" dirty="0"/>
              <a:t>(</a:t>
            </a:r>
            <a:r>
              <a:rPr lang="el-GR" altLang="el-GR" sz="2400" b="1" dirty="0"/>
              <a:t>μείζων, μέση και ελάσσων</a:t>
            </a:r>
            <a:r>
              <a:rPr lang="el-GR" altLang="el-GR" sz="2400" dirty="0"/>
              <a:t>) ενώνονται και σχηματίζουν τον </a:t>
            </a:r>
            <a:r>
              <a:rPr lang="el-GR" altLang="el-GR" sz="2400" b="1" dirty="0"/>
              <a:t>στεφανιαίο κόλπο</a:t>
            </a:r>
            <a:r>
              <a:rPr lang="el-GR" altLang="el-GR" sz="2400" dirty="0"/>
              <a:t> που καταλήγει στο δεξιό κόλπο.  </a:t>
            </a:r>
          </a:p>
          <a:p>
            <a:pPr marL="360363" indent="-360363">
              <a:spcBef>
                <a:spcPts val="600"/>
              </a:spcBef>
            </a:pPr>
            <a:endParaRPr lang="el-G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62" y="1268760"/>
            <a:ext cx="2659538" cy="413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71575" y="5517232"/>
            <a:ext cx="2085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Heart (vessels only</a:t>
            </a:r>
            <a:r>
              <a:rPr lang="en-US" sz="1200" dirty="0" smtClean="0">
                <a:latin typeface="+mn-lt"/>
                <a:hlinkClick r:id="rId4"/>
              </a:rPr>
              <a:t>)</a:t>
            </a:r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 tooltip="User:Mikael Häggström"/>
              </a:rPr>
              <a:t>Mikael Häggström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 tooltip="User:Tvanbr (page does not exist)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9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56" y="1988840"/>
            <a:ext cx="6029724" cy="31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5. Μεγάλη </a:t>
            </a:r>
            <a:r>
              <a:rPr lang="el-GR" altLang="el-GR" dirty="0" smtClean="0"/>
              <a:t>κυκλοφορία</a:t>
            </a:r>
            <a:endParaRPr lang="el-GR" altLang="el-GR" dirty="0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2700338" y="4652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700338" y="386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6059016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Μεταφορά </a:t>
            </a:r>
            <a:r>
              <a:rPr lang="el-GR" altLang="el-GR" sz="2400" dirty="0"/>
              <a:t>οξυγονωμένου αίματος στους ιστούς</a:t>
            </a:r>
            <a:endParaRPr lang="en-US" altLang="el-GR" sz="2400" dirty="0"/>
          </a:p>
          <a:p>
            <a:pPr>
              <a:spcBef>
                <a:spcPts val="600"/>
              </a:spcBef>
            </a:pPr>
            <a:r>
              <a:rPr lang="el-GR" altLang="el-GR" sz="2400" dirty="0" smtClean="0"/>
              <a:t>Αριστερή Κοιλία</a:t>
            </a:r>
          </a:p>
          <a:p>
            <a:pPr>
              <a:spcBef>
                <a:spcPts val="600"/>
              </a:spcBef>
            </a:pPr>
            <a:r>
              <a:rPr lang="el-GR" altLang="el-GR" sz="2400" dirty="0" smtClean="0"/>
              <a:t>Αορτή</a:t>
            </a:r>
          </a:p>
          <a:p>
            <a:pPr>
              <a:spcBef>
                <a:spcPts val="600"/>
              </a:spcBef>
            </a:pPr>
            <a:r>
              <a:rPr lang="el-GR" altLang="el-GR" sz="2400" dirty="0" smtClean="0"/>
              <a:t>Αρτηρίες</a:t>
            </a:r>
          </a:p>
          <a:p>
            <a:pPr>
              <a:spcBef>
                <a:spcPts val="600"/>
              </a:spcBef>
            </a:pPr>
            <a:r>
              <a:rPr lang="el-GR" altLang="el-GR" sz="2400" dirty="0" smtClean="0"/>
              <a:t>Αρτηρίδια</a:t>
            </a:r>
          </a:p>
          <a:p>
            <a:pPr>
              <a:spcBef>
                <a:spcPts val="600"/>
              </a:spcBef>
            </a:pPr>
            <a:r>
              <a:rPr lang="el-GR" altLang="el-GR" sz="2400" dirty="0" smtClean="0"/>
              <a:t>Τριχοειδή</a:t>
            </a:r>
          </a:p>
          <a:p>
            <a:pPr>
              <a:spcBef>
                <a:spcPts val="600"/>
              </a:spcBef>
            </a:pPr>
            <a:r>
              <a:rPr lang="el-GR" altLang="el-GR" sz="2400" dirty="0" smtClean="0"/>
              <a:t>Φλεβίδια</a:t>
            </a:r>
          </a:p>
          <a:p>
            <a:pPr>
              <a:spcBef>
                <a:spcPts val="600"/>
              </a:spcBef>
            </a:pPr>
            <a:r>
              <a:rPr lang="el-GR" altLang="el-GR" sz="2400" dirty="0" smtClean="0"/>
              <a:t>Φλέβες</a:t>
            </a:r>
          </a:p>
          <a:p>
            <a:pPr>
              <a:spcBef>
                <a:spcPts val="600"/>
              </a:spcBef>
            </a:pPr>
            <a:r>
              <a:rPr lang="el-GR" altLang="el-GR" sz="2400" dirty="0" smtClean="0"/>
              <a:t>Άνω και Κάτω Κοίλη Φλέβα</a:t>
            </a:r>
          </a:p>
          <a:p>
            <a:pPr>
              <a:spcBef>
                <a:spcPts val="600"/>
              </a:spcBef>
            </a:pPr>
            <a:r>
              <a:rPr lang="el-GR" altLang="el-GR" sz="2400" dirty="0" smtClean="0"/>
              <a:t>Δεξιός Κόλπος</a:t>
            </a:r>
            <a:endParaRPr lang="el-GR" sz="2400" dirty="0"/>
          </a:p>
        </p:txBody>
      </p:sp>
      <p:sp>
        <p:nvSpPr>
          <p:cNvPr id="3" name="Rectangle 2"/>
          <p:cNvSpPr/>
          <p:nvPr/>
        </p:nvSpPr>
        <p:spPr>
          <a:xfrm>
            <a:off x="5164403" y="5138178"/>
            <a:ext cx="15100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what-when-how.com</a:t>
            </a:r>
            <a:endParaRPr lang="el-GR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6. Μικρή ή </a:t>
            </a:r>
            <a:r>
              <a:rPr lang="el-GR" altLang="el-GR" dirty="0" smtClean="0"/>
              <a:t>πνευμονική </a:t>
            </a:r>
            <a:r>
              <a:rPr lang="el-GR" altLang="el-GR" dirty="0"/>
              <a:t>κ</a:t>
            </a:r>
            <a:r>
              <a:rPr lang="el-GR" altLang="el-GR" dirty="0" smtClean="0"/>
              <a:t>υκλοφορία</a:t>
            </a:r>
            <a:endParaRPr lang="el-GR" altLang="el-GR" dirty="0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2700338" y="4652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700338" y="386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Οξυγόνωση </a:t>
            </a:r>
            <a:r>
              <a:rPr lang="el-GR" altLang="el-GR" sz="2400" dirty="0"/>
              <a:t>του αίματος μέσω των πνευμόνων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7432" y="1772816"/>
            <a:ext cx="7983000" cy="498598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Δεξιά Κοιλία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Πνευμονική Αρτηρία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Δεξιός Και Αριστερός Κλάδος Πνευμονικής Αρτ.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Αρτηρίδια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Τριχοειδή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Κυψελίδες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l-GR" altLang="el-GR" sz="24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l-GR" alt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l-GR" altLang="el-GR" sz="24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l-GR" alt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latin typeface="+mn-lt"/>
              </a:rPr>
              <a:t>Ανταλλαγή </a:t>
            </a:r>
            <a:r>
              <a:rPr lang="el-GR" altLang="el-GR" sz="2400" dirty="0">
                <a:latin typeface="+mn-lt"/>
              </a:rPr>
              <a:t>Αέριων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Φλεβίδια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Φλέβες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Πνευμονικές Φλέβες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Αριστερός Κόλπος</a:t>
            </a:r>
            <a:endParaRPr lang="el-GR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6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59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64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Φραγκίσκη Αναγνωστοπούλου </a:t>
            </a:r>
            <a:r>
              <a:rPr lang="el-GR" sz="2000" dirty="0" smtClean="0"/>
              <a:t>Ανθούλη 2014</a:t>
            </a:r>
            <a:r>
              <a:rPr lang="el-GR" sz="2000" dirty="0"/>
              <a:t>. Φραγκίσκη Αναγνωστοπούλου </a:t>
            </a:r>
            <a:r>
              <a:rPr lang="el-GR" sz="2000" dirty="0" smtClean="0"/>
              <a:t>Ανθούλη. </a:t>
            </a:r>
            <a:r>
              <a:rPr lang="el-GR" sz="2000" dirty="0"/>
              <a:t>«Ανατομική (Θ). Ενότητα </a:t>
            </a:r>
            <a:r>
              <a:rPr lang="el-GR" sz="2000" dirty="0" smtClean="0"/>
              <a:t>5: Καρδιά - Αγγεία».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6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15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5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67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88" y="3501008"/>
            <a:ext cx="5361225" cy="315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1. Μέγεθος </a:t>
            </a:r>
            <a:r>
              <a:rPr lang="en-US" altLang="el-GR" dirty="0" smtClean="0"/>
              <a:t>- </a:t>
            </a:r>
            <a:r>
              <a:rPr lang="el-GR" altLang="el-GR" dirty="0"/>
              <a:t>σ</a:t>
            </a:r>
            <a:r>
              <a:rPr lang="el-GR" altLang="el-GR" dirty="0" smtClean="0"/>
              <a:t>χήμα </a:t>
            </a:r>
            <a:r>
              <a:rPr lang="el-GR" altLang="el-GR" dirty="0" smtClean="0"/>
              <a:t>- </a:t>
            </a:r>
            <a:r>
              <a:rPr lang="el-GR" altLang="el-GR" dirty="0" smtClean="0"/>
              <a:t>θέση</a:t>
            </a:r>
            <a:endParaRPr lang="el-GR" alt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040560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l-GR" sz="2400" dirty="0" smtClean="0"/>
              <a:t>Η </a:t>
            </a:r>
            <a:r>
              <a:rPr lang="el-GR" altLang="el-GR" sz="2400" b="1" dirty="0"/>
              <a:t>ΚΑΡΔΙΑ</a:t>
            </a:r>
            <a:r>
              <a:rPr lang="el-GR" altLang="el-GR" sz="2400" dirty="0"/>
              <a:t> βρίσκεται στο πρόσθιο και κάτω μέρος του μεσοθωρακίου και έχει σχήμα τρίπλευρης πυραμίδας. Έχει μέγεθος γροθιάς και βάρος 250 γρ.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l-GR" sz="2400" dirty="0" smtClean="0"/>
              <a:t>Βρίσκεται </a:t>
            </a:r>
            <a:r>
              <a:rPr lang="el-GR" altLang="el-GR" sz="2400" dirty="0"/>
              <a:t>όπισθεν του στέρνου, μεταξύ 2</a:t>
            </a:r>
            <a:r>
              <a:rPr lang="el-GR" altLang="el-GR" sz="2400" baseline="30000" dirty="0"/>
              <a:t>ης</a:t>
            </a:r>
            <a:r>
              <a:rPr lang="el-GR" altLang="el-GR" sz="2400" dirty="0"/>
              <a:t> έως 6</a:t>
            </a:r>
            <a:r>
              <a:rPr lang="el-GR" altLang="el-GR" sz="2400" baseline="30000" dirty="0"/>
              <a:t>ης</a:t>
            </a:r>
            <a:r>
              <a:rPr lang="el-GR" altLang="el-GR" sz="2400" dirty="0"/>
              <a:t> πλευράς. Η βάση της βρίσκεται δεξιά και πάνω και η κορυφή της αριστερά και κάτω στο ύψος του 5</a:t>
            </a:r>
            <a:r>
              <a:rPr lang="el-GR" altLang="el-GR" sz="2400" baseline="30000" dirty="0"/>
              <a:t>ου</a:t>
            </a:r>
            <a:r>
              <a:rPr lang="el-GR" altLang="el-GR" sz="2400" dirty="0"/>
              <a:t> μεσοπλεύριου </a:t>
            </a:r>
            <a:r>
              <a:rPr lang="el-GR" altLang="el-GR" sz="2400" dirty="0" smtClean="0"/>
              <a:t>διαστήματος.</a:t>
            </a:r>
            <a:endParaRPr lang="el-GR" altLang="el-GR" sz="2400" dirty="0"/>
          </a:p>
        </p:txBody>
      </p:sp>
      <p:sp>
        <p:nvSpPr>
          <p:cNvPr id="3" name="Rectangle 2"/>
          <p:cNvSpPr/>
          <p:nvPr/>
        </p:nvSpPr>
        <p:spPr>
          <a:xfrm>
            <a:off x="1869081" y="6581001"/>
            <a:ext cx="5405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Wiki </a:t>
            </a: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Heart Antomy Ties van </a:t>
            </a:r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Brussel</a:t>
            </a:r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Tvanbr (page does not exist)"/>
              </a:rPr>
              <a:t>Tvanbr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39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2. Τοίχωμα</a:t>
            </a:r>
            <a:r>
              <a:rPr lang="en-US" altLang="el-GR" dirty="0" smtClean="0"/>
              <a:t> </a:t>
            </a:r>
            <a:r>
              <a:rPr lang="en-US" altLang="el-GR" sz="2800" b="0" dirty="0" smtClean="0"/>
              <a:t>(1/2)</a:t>
            </a:r>
            <a:endParaRPr lang="el-GR" altLang="el-GR" sz="28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Αποτελείται </a:t>
            </a:r>
            <a:r>
              <a:rPr lang="el-GR" altLang="el-GR" sz="2400" dirty="0"/>
              <a:t>από </a:t>
            </a:r>
            <a:r>
              <a:rPr lang="el-GR" altLang="el-GR" sz="2400" b="1" dirty="0"/>
              <a:t>3 χιτώνες</a:t>
            </a:r>
            <a:r>
              <a:rPr lang="el-GR" altLang="el-GR" sz="2400" dirty="0"/>
              <a:t> από </a:t>
            </a:r>
            <a:r>
              <a:rPr lang="el-GR" altLang="el-GR" sz="2400" b="1" dirty="0"/>
              <a:t>έξω</a:t>
            </a:r>
            <a:r>
              <a:rPr lang="el-GR" altLang="el-GR" sz="2400" dirty="0"/>
              <a:t> προς τα </a:t>
            </a:r>
            <a:r>
              <a:rPr lang="el-GR" altLang="el-GR" sz="2400" b="1" dirty="0"/>
              <a:t>έσω</a:t>
            </a:r>
            <a:r>
              <a:rPr lang="el-GR" altLang="el-GR" sz="2400" dirty="0"/>
              <a:t>. 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/>
              <a:t>Α. </a:t>
            </a:r>
            <a:r>
              <a:rPr lang="el-GR" altLang="el-GR" sz="2400" b="1" dirty="0" smtClean="0"/>
              <a:t>Περικάρδιο</a:t>
            </a:r>
            <a:r>
              <a:rPr lang="en-US" altLang="el-GR" sz="2400" b="1" dirty="0" smtClean="0"/>
              <a:t>: 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Λεπτός υμένας αποτελούμενος από </a:t>
            </a:r>
            <a:r>
              <a:rPr lang="el-GR" altLang="el-GR" sz="2400" b="1" dirty="0"/>
              <a:t>2</a:t>
            </a:r>
            <a:r>
              <a:rPr lang="el-GR" altLang="el-GR" sz="2400" dirty="0"/>
              <a:t> πέταλα</a:t>
            </a:r>
            <a:r>
              <a:rPr lang="en-US" altLang="el-GR" sz="2400" dirty="0"/>
              <a:t>:</a:t>
            </a:r>
            <a:r>
              <a:rPr lang="el-GR" altLang="el-GR" sz="2400" dirty="0"/>
              <a:t> </a:t>
            </a:r>
            <a:endParaRPr lang="en-US" altLang="el-GR" sz="2400" dirty="0"/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/>
              <a:t>Α1</a:t>
            </a:r>
            <a:r>
              <a:rPr lang="el-GR" altLang="el-GR" sz="2400" dirty="0"/>
              <a:t>. </a:t>
            </a:r>
            <a:r>
              <a:rPr lang="el-GR" altLang="el-GR" sz="2400" b="1" dirty="0" smtClean="0"/>
              <a:t>Έξω ή Περίτονο</a:t>
            </a:r>
            <a:r>
              <a:rPr lang="en-US" altLang="el-GR" sz="2400" b="1" dirty="0" smtClean="0"/>
              <a:t>: </a:t>
            </a:r>
            <a:r>
              <a:rPr lang="el-GR" altLang="el-GR" sz="2400" dirty="0"/>
              <a:t>(προσφύεται στην έσω επιφάνεια των πλευρών)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27952"/>
            <a:ext cx="357421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852936"/>
            <a:ext cx="4690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>
                <a:latin typeface="+mn-lt"/>
              </a:rPr>
              <a:t>Α2. Έσω ή Επικαρδιακό (Επικάρδιο)</a:t>
            </a:r>
            <a:r>
              <a:rPr lang="el-GR" altLang="el-GR" sz="2400" dirty="0">
                <a:latin typeface="+mn-lt"/>
              </a:rPr>
              <a:t> (προσφύεται στην καρδιά και συνδέεται στενά με το μυοκάρδιο). Μεταξύ των 2  πετάλων υπάρχει σχισμοειδής χώρος όπου κυκλοφορεί το περικαρδιακό υγρό για τη διευκόλυνση των κινήσεων της καρδιάς.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36531" y="5566386"/>
            <a:ext cx="2085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Gray968</a:t>
            </a:r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Pngbot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 tooltip="User:Tvanbr (page does not exist)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9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2. Τοίχωμα</a:t>
            </a:r>
            <a:r>
              <a:rPr lang="en-US" altLang="el-GR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(2/2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l-GR" sz="2400" b="1" dirty="0" smtClean="0"/>
              <a:t>Β</a:t>
            </a:r>
            <a:r>
              <a:rPr lang="el-GR" altLang="el-GR" sz="2400" b="1" dirty="0"/>
              <a:t>. </a:t>
            </a:r>
            <a:r>
              <a:rPr lang="el-GR" altLang="el-GR" sz="2400" b="1" dirty="0" smtClean="0"/>
              <a:t>Μυοκάρδιο</a:t>
            </a:r>
            <a:r>
              <a:rPr lang="en-US" altLang="el-GR" sz="2400" b="1" dirty="0" smtClean="0"/>
              <a:t>: </a:t>
            </a:r>
            <a:r>
              <a:rPr lang="el-GR" altLang="el-GR" sz="2400" dirty="0"/>
              <a:t>Είναι το κύριο τοίχωμα (καρδιακός μ.) και αποτελείται από γραμμωτές μυϊκές ίνες νευρούμενες από το αυτόνομο νευρικό σύστημα με αποτέλεσμα οι συσπάσεις του καρδιακού μ. να μην </a:t>
            </a:r>
            <a:r>
              <a:rPr lang="el-GR" altLang="el-GR" sz="2400" dirty="0" smtClean="0"/>
              <a:t>υπακούουν </a:t>
            </a:r>
            <a:r>
              <a:rPr lang="el-GR" altLang="el-GR" sz="2400" dirty="0"/>
              <a:t>στη θέληση. Το πάχος του μυοκαρδίου είναι μικρότερο στους </a:t>
            </a:r>
            <a:r>
              <a:rPr lang="el-GR" altLang="el-GR" sz="2400" dirty="0" smtClean="0"/>
              <a:t>κόλπους </a:t>
            </a:r>
            <a:r>
              <a:rPr lang="el-GR" altLang="el-GR" sz="2400" dirty="0"/>
              <a:t>και μεγαλύτερο στις κοιλίες και ιδιαίτερα στην αριστερά. Ο καρδιακός μ. εκτός από τις γραμμωτές ίνες έχει και εξειδικευμένες (ίνες </a:t>
            </a:r>
            <a:r>
              <a:rPr lang="en-US" altLang="el-GR" sz="2400" dirty="0"/>
              <a:t>Purkinje</a:t>
            </a:r>
            <a:r>
              <a:rPr lang="el-GR" altLang="el-GR" sz="2400" dirty="0"/>
              <a:t>) που μεταφέρουν ερεθίσματα από ορισμένα σημεία της καρδιάς (κόμβοι </a:t>
            </a:r>
            <a:r>
              <a:rPr lang="en-US" altLang="el-GR" sz="2400" dirty="0"/>
              <a:t>Keith-Flack </a:t>
            </a:r>
            <a:r>
              <a:rPr lang="el-GR" altLang="el-GR" sz="2400" dirty="0"/>
              <a:t>και </a:t>
            </a:r>
            <a:r>
              <a:rPr lang="en-US" altLang="el-GR" sz="2400" dirty="0"/>
              <a:t>Aschoff Tawara)</a:t>
            </a:r>
            <a:r>
              <a:rPr lang="el-GR" altLang="el-GR" sz="2400" dirty="0"/>
              <a:t> σε άλλα. Οι ίνες αυτές σχηματίζουν το δεμάτιο του </a:t>
            </a:r>
            <a:r>
              <a:rPr lang="en-US" altLang="el-GR" sz="2400" dirty="0"/>
              <a:t>Hiss.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l-GR" sz="2400" b="1" dirty="0"/>
              <a:t>Γ. </a:t>
            </a:r>
            <a:r>
              <a:rPr lang="el-GR" altLang="el-GR" sz="2400" b="1" dirty="0" smtClean="0"/>
              <a:t>Ενδοκάρδιο</a:t>
            </a:r>
            <a:r>
              <a:rPr lang="en-US" altLang="el-GR" sz="2400" b="1" dirty="0" smtClean="0"/>
              <a:t>: </a:t>
            </a:r>
            <a:r>
              <a:rPr lang="el-GR" altLang="el-GR" sz="2400" dirty="0"/>
              <a:t>Αποτελείται από ένα στοίχο ενδοθηλιακών κυττάρων που καλύπτει το εσωτερικό της καρδιάς.</a:t>
            </a:r>
          </a:p>
          <a:p>
            <a:pPr marL="711200" indent="-711200">
              <a:buFont typeface="Wingdings" panose="05000000000000000000" pitchFamily="2" charset="2"/>
              <a:buNone/>
            </a:pPr>
            <a:endParaRPr lang="el-GR" altLang="el-GR" sz="2400" b="1" dirty="0"/>
          </a:p>
          <a:p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4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3. Κοιλότητες </a:t>
            </a:r>
            <a:r>
              <a:rPr lang="el-GR" altLang="el-GR" dirty="0" smtClean="0"/>
              <a:t>καρδιάς</a:t>
            </a:r>
            <a:r>
              <a:rPr lang="en-US" altLang="el-GR" dirty="0" smtClean="0"/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1/5)</a:t>
            </a:r>
            <a:endParaRPr lang="el-GR" alt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5" cy="1872208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l-GR" sz="2400" dirty="0" smtClean="0"/>
              <a:t>Η </a:t>
            </a:r>
            <a:r>
              <a:rPr lang="el-GR" altLang="el-GR" sz="2400" b="1" dirty="0"/>
              <a:t>ΚΑΡΔΙΑ</a:t>
            </a:r>
            <a:r>
              <a:rPr lang="el-GR" altLang="el-GR" sz="2400" dirty="0"/>
              <a:t> αποτελείται από </a:t>
            </a:r>
            <a:r>
              <a:rPr lang="el-GR" altLang="el-GR" sz="2400" b="1" dirty="0"/>
              <a:t>2 κόλπους</a:t>
            </a:r>
            <a:r>
              <a:rPr lang="el-GR" altLang="el-GR" sz="2400" dirty="0"/>
              <a:t>  (</a:t>
            </a:r>
            <a:r>
              <a:rPr lang="el-GR" altLang="el-GR" sz="2400" b="1" dirty="0"/>
              <a:t>Α </a:t>
            </a:r>
            <a:r>
              <a:rPr lang="el-GR" altLang="el-GR" sz="2400" dirty="0"/>
              <a:t>και </a:t>
            </a:r>
            <a:r>
              <a:rPr lang="el-GR" altLang="el-GR" sz="2400" b="1" dirty="0"/>
              <a:t>Δ</a:t>
            </a:r>
            <a:r>
              <a:rPr lang="el-GR" altLang="el-GR" sz="2400" dirty="0"/>
              <a:t>) άνω και </a:t>
            </a:r>
            <a:r>
              <a:rPr lang="el-GR" altLang="el-GR" sz="2400" b="1" dirty="0"/>
              <a:t>2</a:t>
            </a:r>
            <a:r>
              <a:rPr lang="el-GR" altLang="el-GR" sz="2400" dirty="0"/>
              <a:t> </a:t>
            </a:r>
            <a:r>
              <a:rPr lang="el-GR" altLang="el-GR" sz="2400" b="1" dirty="0"/>
              <a:t>κοιλίες </a:t>
            </a:r>
            <a:r>
              <a:rPr lang="el-GR" altLang="el-GR" sz="2400" dirty="0"/>
              <a:t>(</a:t>
            </a:r>
            <a:r>
              <a:rPr lang="el-GR" altLang="el-GR" sz="2400" b="1" dirty="0"/>
              <a:t>Α</a:t>
            </a:r>
            <a:r>
              <a:rPr lang="el-GR" altLang="el-GR" sz="2400" dirty="0"/>
              <a:t> και </a:t>
            </a:r>
            <a:r>
              <a:rPr lang="el-GR" altLang="el-GR" sz="2400" b="1" dirty="0"/>
              <a:t>Δ</a:t>
            </a:r>
            <a:r>
              <a:rPr lang="el-GR" altLang="el-GR" sz="2400" dirty="0"/>
              <a:t>) κάτω που χωρίζονται οι μεν κόλποι με το </a:t>
            </a:r>
            <a:r>
              <a:rPr lang="el-GR" altLang="el-GR" sz="2400" b="1" dirty="0"/>
              <a:t>μεσοκολπικό διάφραγμα</a:t>
            </a:r>
            <a:r>
              <a:rPr lang="el-GR" altLang="el-GR" sz="2400" dirty="0"/>
              <a:t>, οι δε κοιλίες με το </a:t>
            </a:r>
            <a:r>
              <a:rPr lang="el-GR" altLang="el-GR" sz="2400" b="1" dirty="0"/>
              <a:t>μεσοκοιλιακό διάφραγμα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  <p:sp>
        <p:nvSpPr>
          <p:cNvPr id="3" name="AutoShape 2" descr="http://upload.wikimedia.org/wikipedia/commons/e/e0/Heart_diagram-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69" y="2447294"/>
            <a:ext cx="4888594" cy="37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780927"/>
            <a:ext cx="3754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l-GR" sz="2400" dirty="0">
                <a:latin typeface="+mn-lt"/>
              </a:rPr>
              <a:t>Οι κόλποι ξεχωρίζουν εξωτερικά από τις κοιλίες  με τη </a:t>
            </a:r>
            <a:r>
              <a:rPr lang="el-GR" altLang="el-GR" sz="2400" b="1" dirty="0">
                <a:latin typeface="+mn-lt"/>
              </a:rPr>
              <a:t>στεφανιαία αύλακα  </a:t>
            </a:r>
            <a:r>
              <a:rPr lang="el-GR" altLang="el-GR" sz="2400" dirty="0">
                <a:latin typeface="+mn-lt"/>
              </a:rPr>
              <a:t>ενώ οι δεξιές κοιλότητες ξεχωρίζουν εξωτερικά από τις αριστερές με τις </a:t>
            </a:r>
            <a:r>
              <a:rPr lang="el-GR" altLang="el-GR" sz="2400" b="1" dirty="0">
                <a:latin typeface="+mn-lt"/>
              </a:rPr>
              <a:t>επιμήκεις αύλακες</a:t>
            </a:r>
            <a:r>
              <a:rPr lang="el-GR" altLang="el-GR" sz="2400" dirty="0">
                <a:latin typeface="+mn-lt"/>
              </a:rPr>
              <a:t> (πρόσθια και οπίσθια επιφάνεια).</a:t>
            </a:r>
            <a:endParaRPr lang="el-GR" sz="2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6970" y="6192338"/>
            <a:ext cx="2805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Heart diagram-en</a:t>
            </a:r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Armbrust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 tooltip="User:Tvanbr (page does not exist)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7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8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3. Κοιλότητες </a:t>
            </a:r>
            <a:r>
              <a:rPr lang="el-GR" altLang="el-GR" dirty="0">
                <a:solidFill>
                  <a:prstClr val="black"/>
                </a:solidFill>
              </a:rPr>
              <a:t>κ</a:t>
            </a:r>
            <a:r>
              <a:rPr lang="el-GR" altLang="el-GR" dirty="0" smtClean="0">
                <a:solidFill>
                  <a:prstClr val="black"/>
                </a:solidFill>
              </a:rPr>
              <a:t>αρδιάς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(2/5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194920" cy="5040560"/>
          </a:xfrm>
        </p:spPr>
        <p:txBody>
          <a:bodyPr>
            <a:normAutofit/>
          </a:bodyPr>
          <a:lstStyle/>
          <a:p>
            <a:pPr marL="711200" indent="-7112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400" b="1" dirty="0">
                <a:solidFill>
                  <a:schemeClr val="tx2"/>
                </a:solidFill>
              </a:rPr>
              <a:t>Α.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Δεξιός Κόλπος</a:t>
            </a:r>
            <a:r>
              <a:rPr lang="en-US" altLang="el-GR" sz="2400" b="1" dirty="0" smtClean="0">
                <a:solidFill>
                  <a:schemeClr val="tx2"/>
                </a:solidFill>
              </a:rPr>
              <a:t>:</a:t>
            </a:r>
            <a:endParaRPr lang="el-GR" altLang="el-GR" sz="2400" b="1" dirty="0">
              <a:solidFill>
                <a:schemeClr val="tx2"/>
              </a:solidFill>
            </a:endParaRPr>
          </a:p>
          <a:p>
            <a:pPr marL="711200" indent="-7112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400" dirty="0" smtClean="0"/>
              <a:t>Ομοιάζει </a:t>
            </a:r>
            <a:r>
              <a:rPr lang="el-GR" altLang="el-GR" sz="2400" dirty="0"/>
              <a:t>με κύβο και έχει </a:t>
            </a:r>
            <a:r>
              <a:rPr lang="el-GR" altLang="el-GR" sz="2400" b="1" dirty="0"/>
              <a:t>6</a:t>
            </a:r>
            <a:r>
              <a:rPr lang="el-GR" altLang="el-GR" sz="2400" dirty="0"/>
              <a:t> τοιχώματα. 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l-GR" altLang="el-GR" sz="2400" b="1" dirty="0" smtClean="0"/>
              <a:t>Πάνω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Ανοίγει η </a:t>
            </a:r>
            <a:r>
              <a:rPr lang="el-GR" altLang="el-GR" sz="2400" b="1" dirty="0"/>
              <a:t>πάνω κοίλη φλέβα</a:t>
            </a:r>
            <a:r>
              <a:rPr lang="el-GR" altLang="el-GR" sz="2400" dirty="0"/>
              <a:t>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l-GR" altLang="el-GR" sz="2400" b="1" dirty="0" smtClean="0"/>
              <a:t>Κάτω</a:t>
            </a:r>
            <a:r>
              <a:rPr lang="en-US" altLang="el-GR" sz="2400" b="1" dirty="0" smtClean="0"/>
              <a:t>: </a:t>
            </a:r>
            <a:r>
              <a:rPr lang="el-GR" altLang="el-GR" sz="2400" dirty="0"/>
              <a:t>Ανοίγει η </a:t>
            </a:r>
            <a:r>
              <a:rPr lang="el-GR" altLang="el-GR" sz="2400" b="1" dirty="0"/>
              <a:t>κάτω κοίλη φλέβα </a:t>
            </a:r>
            <a:r>
              <a:rPr lang="el-GR" altLang="el-GR" sz="2400" dirty="0"/>
              <a:t>και</a:t>
            </a:r>
            <a:r>
              <a:rPr lang="el-GR" altLang="el-GR" sz="2400" b="1" dirty="0"/>
              <a:t> ο στεφανιαίος κόλπος</a:t>
            </a:r>
            <a:r>
              <a:rPr lang="el-GR" altLang="el-GR" sz="2400" dirty="0"/>
              <a:t>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l-GR" altLang="el-GR" sz="2400" b="1" dirty="0" smtClean="0"/>
              <a:t>Πρόσθιο</a:t>
            </a:r>
            <a:r>
              <a:rPr lang="en-US" altLang="el-GR" sz="2400" b="1" dirty="0" smtClean="0"/>
              <a:t>: </a:t>
            </a:r>
            <a:r>
              <a:rPr lang="el-GR" altLang="el-GR" sz="2400" dirty="0"/>
              <a:t>Υπάρχει το</a:t>
            </a:r>
            <a:r>
              <a:rPr lang="el-GR" altLang="el-GR" sz="2400" b="1" dirty="0"/>
              <a:t> δεξιό κολποκοιλιακό στόμιο</a:t>
            </a:r>
            <a:r>
              <a:rPr lang="el-GR" altLang="el-GR" sz="2400" dirty="0"/>
              <a:t>.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l-GR" altLang="el-GR" sz="2400" b="1" dirty="0" smtClean="0"/>
              <a:t>Οπίσθιο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l-GR" altLang="el-GR" sz="2400" b="1" dirty="0" smtClean="0"/>
              <a:t>Έσω</a:t>
            </a:r>
            <a:r>
              <a:rPr lang="en-US" altLang="el-GR" sz="2400" b="1" dirty="0" smtClean="0"/>
              <a:t>:</a:t>
            </a:r>
            <a:r>
              <a:rPr lang="en-US" altLang="el-GR" sz="2400" dirty="0" smtClean="0"/>
              <a:t> </a:t>
            </a:r>
            <a:r>
              <a:rPr lang="el-GR" altLang="el-GR" sz="2400" dirty="0"/>
              <a:t>Υπάρχει ο </a:t>
            </a:r>
            <a:r>
              <a:rPr lang="el-GR" altLang="el-GR" sz="2400" b="1" dirty="0"/>
              <a:t>ωοειδής βόθρος</a:t>
            </a:r>
            <a:r>
              <a:rPr lang="el-GR" altLang="el-GR" sz="2400" dirty="0"/>
              <a:t> (σημείο μεσοκολπικής επικοινωνίας στο έμβρυο)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l-GR" altLang="el-GR" sz="2400" b="1" dirty="0" smtClean="0"/>
              <a:t>Έξω</a:t>
            </a:r>
            <a:r>
              <a:rPr lang="en-US" altLang="el-GR" sz="2400" b="1" dirty="0" smtClean="0"/>
              <a:t>:</a:t>
            </a:r>
            <a:r>
              <a:rPr lang="en-US" altLang="el-GR" sz="2400" dirty="0" smtClean="0"/>
              <a:t> </a:t>
            </a:r>
            <a:r>
              <a:rPr lang="el-GR" altLang="el-GR" sz="2400" dirty="0"/>
              <a:t>Επικοινωνεί με μία προεξοχή, το </a:t>
            </a:r>
            <a:r>
              <a:rPr lang="el-GR" altLang="el-GR" sz="2400" b="1" dirty="0"/>
              <a:t>ωτίο</a:t>
            </a:r>
            <a:r>
              <a:rPr lang="el-GR" altLang="el-GR" sz="2400" dirty="0"/>
              <a:t>.</a:t>
            </a:r>
          </a:p>
          <a:p>
            <a:pPr marL="711200" indent="-711200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2400" b="1" dirty="0"/>
          </a:p>
          <a:p>
            <a:endParaRPr lang="el-GR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47" y="1916832"/>
            <a:ext cx="3523653" cy="32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39517" y="5393227"/>
            <a:ext cx="2085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Gray494</a:t>
            </a:r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Pngbot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 tooltip="User:Tvanbr (page does not exist)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3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60" y="1700808"/>
            <a:ext cx="4525877" cy="328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3. Κοιλότητες </a:t>
            </a:r>
            <a:r>
              <a:rPr lang="el-GR" altLang="el-GR" dirty="0">
                <a:solidFill>
                  <a:prstClr val="black"/>
                </a:solidFill>
              </a:rPr>
              <a:t>κ</a:t>
            </a:r>
            <a:r>
              <a:rPr lang="el-GR" altLang="el-GR" dirty="0" smtClean="0">
                <a:solidFill>
                  <a:prstClr val="black"/>
                </a:solidFill>
              </a:rPr>
              <a:t>αρδιάς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(3/5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3946760" cy="5328592"/>
          </a:xfrm>
        </p:spPr>
        <p:txBody>
          <a:bodyPr>
            <a:normAutofit lnSpcReduction="10000"/>
          </a:bodyPr>
          <a:lstStyle/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Β. Αριστερός Κόλπος</a:t>
            </a:r>
            <a:r>
              <a:rPr lang="en-US" altLang="el-GR" sz="2400" b="1" dirty="0" smtClean="0">
                <a:solidFill>
                  <a:schemeClr val="tx2"/>
                </a:solidFill>
              </a:rPr>
              <a:t>:</a:t>
            </a:r>
            <a:endParaRPr lang="el-GR" altLang="el-GR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Ομοιάζει </a:t>
            </a:r>
            <a:r>
              <a:rPr lang="el-GR" altLang="el-GR" sz="2400" dirty="0"/>
              <a:t>με κύβο και έχει </a:t>
            </a:r>
            <a:r>
              <a:rPr lang="el-GR" altLang="el-GR" sz="2400" b="1" dirty="0"/>
              <a:t>6</a:t>
            </a:r>
            <a:r>
              <a:rPr lang="el-GR" altLang="el-GR" sz="2400" dirty="0"/>
              <a:t> τοιχώματα. 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Πάνω</a:t>
            </a:r>
            <a:endParaRPr lang="el-GR" altLang="el-GR" sz="24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Κάτω</a:t>
            </a:r>
            <a:endParaRPr lang="el-GR" altLang="el-GR" sz="24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Πρόσθιο</a:t>
            </a:r>
            <a:r>
              <a:rPr lang="en-US" altLang="el-GR" sz="2400" b="1" dirty="0" smtClean="0"/>
              <a:t>: </a:t>
            </a:r>
            <a:r>
              <a:rPr lang="el-GR" altLang="el-GR" sz="2400" dirty="0"/>
              <a:t>Υπάρχει το</a:t>
            </a:r>
            <a:r>
              <a:rPr lang="el-GR" altLang="el-GR" sz="2400" b="1" dirty="0"/>
              <a:t> αριστερό κολποκοιλιακό στόμιο</a:t>
            </a:r>
            <a:r>
              <a:rPr lang="el-GR" altLang="el-GR" sz="2400" dirty="0"/>
              <a:t>.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Οπίσθιο</a:t>
            </a:r>
            <a:r>
              <a:rPr lang="en-US" altLang="el-GR" sz="2400" b="1" dirty="0" smtClean="0"/>
              <a:t>:  </a:t>
            </a:r>
            <a:r>
              <a:rPr lang="el-GR" altLang="el-GR" sz="2400" dirty="0"/>
              <a:t>Ανοίγουν οι 4-5 </a:t>
            </a:r>
            <a:r>
              <a:rPr lang="el-GR" altLang="el-GR" sz="2400" b="1" dirty="0"/>
              <a:t>πνευμονικές φλέβες</a:t>
            </a:r>
            <a:r>
              <a:rPr lang="el-GR" altLang="el-GR" sz="2400" dirty="0"/>
              <a:t>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Έσω</a:t>
            </a:r>
            <a:endParaRPr lang="el-GR" altLang="el-GR" sz="24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Έξω</a:t>
            </a:r>
            <a:r>
              <a:rPr lang="en-US" altLang="el-GR" sz="2400" b="1" dirty="0" smtClean="0"/>
              <a:t>:</a:t>
            </a:r>
            <a:r>
              <a:rPr lang="en-US" altLang="el-GR" sz="2400" dirty="0" smtClean="0"/>
              <a:t> </a:t>
            </a:r>
            <a:r>
              <a:rPr lang="el-GR" altLang="el-GR" sz="2400" dirty="0"/>
              <a:t>Επικοινωνεί με το </a:t>
            </a:r>
            <a:r>
              <a:rPr lang="el-GR" altLang="el-GR" sz="2400" b="1" dirty="0"/>
              <a:t>ωτίο </a:t>
            </a:r>
            <a:r>
              <a:rPr lang="el-GR" altLang="el-GR" sz="2400" dirty="0"/>
              <a:t>του αριστερού κόλπου.</a:t>
            </a:r>
          </a:p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endParaRPr lang="el-GR" altLang="el-GR" sz="2400" b="1" dirty="0"/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  <p:sp>
        <p:nvSpPr>
          <p:cNvPr id="10" name="Rectangle 9"/>
          <p:cNvSpPr/>
          <p:nvPr/>
        </p:nvSpPr>
        <p:spPr>
          <a:xfrm>
            <a:off x="5624242" y="5162394"/>
            <a:ext cx="2085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Gray493</a:t>
            </a:r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Pngbot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 tooltip="User:Tvanbr (page does not exist)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6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3. Κοιλότητες </a:t>
            </a:r>
            <a:r>
              <a:rPr lang="el-GR" altLang="el-GR" dirty="0">
                <a:solidFill>
                  <a:prstClr val="black"/>
                </a:solidFill>
              </a:rPr>
              <a:t>κ</a:t>
            </a:r>
            <a:r>
              <a:rPr lang="el-GR" altLang="el-GR" dirty="0" smtClean="0">
                <a:solidFill>
                  <a:prstClr val="black"/>
                </a:solidFill>
              </a:rPr>
              <a:t>αρδιάς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(4/5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040560"/>
          </a:xfrm>
        </p:spPr>
        <p:txBody>
          <a:bodyPr>
            <a:normAutofit/>
          </a:bodyPr>
          <a:lstStyle/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>
                <a:solidFill>
                  <a:schemeClr val="tx2"/>
                </a:solidFill>
              </a:rPr>
              <a:t>Γ.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Δεξιά Κοιλία</a:t>
            </a:r>
            <a:r>
              <a:rPr lang="en-US" altLang="el-GR" sz="2400" b="1" dirty="0" smtClean="0">
                <a:solidFill>
                  <a:schemeClr val="tx2"/>
                </a:solidFill>
              </a:rPr>
              <a:t>:</a:t>
            </a:r>
            <a:endParaRPr lang="el-GR" altLang="el-GR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Ομοιάζει </a:t>
            </a:r>
            <a:r>
              <a:rPr lang="el-GR" altLang="el-GR" sz="2400" dirty="0"/>
              <a:t>με τρίπλευρη πυραμίδα και έχει </a:t>
            </a:r>
            <a:r>
              <a:rPr lang="el-GR" altLang="el-GR" sz="2400" b="1" dirty="0"/>
              <a:t>3</a:t>
            </a:r>
            <a:r>
              <a:rPr lang="el-GR" altLang="el-GR" sz="2400" dirty="0"/>
              <a:t> τοιχώματα (πρόσθιο, κάτω και έσω, κορυφή και βάση). 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Βάση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Βρίσκεται το </a:t>
            </a:r>
            <a:r>
              <a:rPr lang="el-GR" altLang="el-GR" sz="2400" b="1" dirty="0"/>
              <a:t>δεξιό κολποκοιλιακό στόμιο</a:t>
            </a:r>
            <a:r>
              <a:rPr lang="el-GR" altLang="el-GR" sz="2400" dirty="0"/>
              <a:t> φραζόμενο από την </a:t>
            </a:r>
            <a:r>
              <a:rPr lang="el-GR" altLang="el-GR" sz="2400" b="1" dirty="0"/>
              <a:t>τριγλώχινα βαλβίδα</a:t>
            </a:r>
            <a:r>
              <a:rPr lang="el-GR" altLang="el-GR" sz="2400" dirty="0"/>
              <a:t> και το στόμιο της </a:t>
            </a:r>
            <a:r>
              <a:rPr lang="el-GR" altLang="el-GR" sz="2400" b="1" dirty="0"/>
              <a:t>πνευμονικής αρτηρίας</a:t>
            </a:r>
            <a:r>
              <a:rPr lang="el-GR" altLang="el-GR" sz="2400" dirty="0"/>
              <a:t> που φράζεται από </a:t>
            </a:r>
            <a:r>
              <a:rPr lang="el-GR" altLang="el-GR" sz="2400" b="1" dirty="0"/>
              <a:t>3 μηνοειδείς βαλβίδες</a:t>
            </a:r>
            <a:r>
              <a:rPr lang="el-GR" altLang="el-GR" sz="2400" dirty="0"/>
              <a:t>.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Στο εσωτερικό υπάρχουν </a:t>
            </a:r>
            <a:r>
              <a:rPr lang="el-GR" altLang="el-GR" sz="2400" b="1" dirty="0"/>
              <a:t>3 </a:t>
            </a:r>
            <a:r>
              <a:rPr lang="el-GR" altLang="el-GR" sz="2400" dirty="0"/>
              <a:t>κωνικές προεξοχές οι </a:t>
            </a:r>
            <a:r>
              <a:rPr lang="el-GR" altLang="el-GR" sz="2400" b="1" dirty="0"/>
              <a:t>θηλοειδείς μ.</a:t>
            </a:r>
            <a:r>
              <a:rPr lang="el-GR" altLang="el-GR" sz="2400" dirty="0"/>
              <a:t> που καταφύονται με τις </a:t>
            </a:r>
            <a:r>
              <a:rPr lang="el-GR" altLang="el-GR" sz="2400" b="1" dirty="0"/>
              <a:t>τενόντιες χορδές</a:t>
            </a:r>
            <a:r>
              <a:rPr lang="el-GR" altLang="el-GR" sz="2400" dirty="0"/>
              <a:t> τους στην κάτω επιφάνεια της τριγλώχινας βαλβίδας.</a:t>
            </a: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5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50" y="1778019"/>
            <a:ext cx="3087049" cy="301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3. Κοιλότητες </a:t>
            </a:r>
            <a:r>
              <a:rPr lang="el-GR" altLang="el-GR" dirty="0">
                <a:solidFill>
                  <a:prstClr val="black"/>
                </a:solidFill>
              </a:rPr>
              <a:t>κ</a:t>
            </a:r>
            <a:r>
              <a:rPr lang="el-GR" altLang="el-GR" dirty="0" smtClean="0">
                <a:solidFill>
                  <a:prstClr val="black"/>
                </a:solidFill>
              </a:rPr>
              <a:t>αρδιάς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(5/5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770984" cy="5040560"/>
          </a:xfrm>
        </p:spPr>
        <p:txBody>
          <a:bodyPr>
            <a:noAutofit/>
          </a:bodyPr>
          <a:lstStyle/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>
                <a:solidFill>
                  <a:schemeClr val="tx2"/>
                </a:solidFill>
              </a:rPr>
              <a:t>Δ.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Αριστερά Κοιλία</a:t>
            </a:r>
            <a:r>
              <a:rPr lang="en-US" altLang="el-GR" sz="2400" b="1" dirty="0" smtClean="0">
                <a:solidFill>
                  <a:schemeClr val="tx2"/>
                </a:solidFill>
              </a:rPr>
              <a:t>:</a:t>
            </a:r>
            <a:endParaRPr lang="el-GR" altLang="el-GR" sz="24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Έχει </a:t>
            </a:r>
            <a:r>
              <a:rPr lang="el-GR" altLang="el-GR" sz="2400" b="1" dirty="0"/>
              <a:t>2</a:t>
            </a:r>
            <a:r>
              <a:rPr lang="el-GR" altLang="el-GR" sz="2400" dirty="0"/>
              <a:t> τοιχώματα (έσω και έξω, κορυφή και βάση). 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/>
              <a:t>ΒΑΣΗ</a:t>
            </a:r>
            <a:r>
              <a:rPr lang="en-US" altLang="el-GR" sz="2400" dirty="0"/>
              <a:t>:</a:t>
            </a:r>
            <a:r>
              <a:rPr lang="el-GR" altLang="el-GR" sz="2400" dirty="0"/>
              <a:t> Βρίσκεται το </a:t>
            </a:r>
            <a:r>
              <a:rPr lang="el-GR" altLang="el-GR" sz="2400" b="1" dirty="0"/>
              <a:t>αριστερό κολποκοιλιακό στόμιο</a:t>
            </a:r>
            <a:r>
              <a:rPr lang="el-GR" altLang="el-GR" sz="2400" dirty="0"/>
              <a:t> φραζόμενο από την </a:t>
            </a:r>
            <a:r>
              <a:rPr lang="el-GR" altLang="el-GR" sz="2400" b="1" dirty="0"/>
              <a:t>διγλώχινα βαλβίδα ή μιτροειδή</a:t>
            </a:r>
            <a:r>
              <a:rPr lang="el-GR" altLang="el-GR" sz="2400" dirty="0"/>
              <a:t> και το στόμιο της </a:t>
            </a:r>
            <a:r>
              <a:rPr lang="el-GR" altLang="el-GR" sz="2400" b="1" dirty="0"/>
              <a:t>αορτής </a:t>
            </a:r>
            <a:r>
              <a:rPr lang="el-GR" altLang="el-GR" sz="2400" dirty="0"/>
              <a:t>που φράζεται από </a:t>
            </a:r>
            <a:r>
              <a:rPr lang="el-GR" altLang="el-GR" sz="2400" b="1" dirty="0"/>
              <a:t>3 μηνοειδείς βαλβίδες</a:t>
            </a:r>
            <a:r>
              <a:rPr lang="el-GR" altLang="el-GR" sz="2400" dirty="0"/>
              <a:t>. </a:t>
            </a:r>
          </a:p>
          <a:p>
            <a:pPr marL="444500" indent="0">
              <a:spcBef>
                <a:spcPts val="600"/>
              </a:spcBef>
              <a:buNone/>
            </a:pPr>
            <a:r>
              <a:rPr lang="el-GR" altLang="el-GR" sz="2400" dirty="0"/>
              <a:t>Στο εσωτερικό υπάρχουν </a:t>
            </a:r>
            <a:r>
              <a:rPr lang="el-GR" altLang="el-GR" sz="2400" b="1" dirty="0"/>
              <a:t>2 θηλοειδείς μ.</a:t>
            </a:r>
            <a:r>
              <a:rPr lang="el-GR" altLang="el-GR" sz="2400" dirty="0"/>
              <a:t> που καταφύονται με τις </a:t>
            </a:r>
            <a:r>
              <a:rPr lang="el-GR" altLang="el-GR" sz="2400" b="1" dirty="0"/>
              <a:t>τενόντιες χορδές</a:t>
            </a:r>
            <a:r>
              <a:rPr lang="el-GR" altLang="el-GR" sz="2400" dirty="0"/>
              <a:t> τους στην κάτω επιφάνεια της μιτροειδούς βαλβίδας. </a:t>
            </a:r>
          </a:p>
          <a:p>
            <a:pPr marL="711200" indent="-711200">
              <a:lnSpc>
                <a:spcPct val="80000"/>
              </a:lnSpc>
            </a:pPr>
            <a:endParaRPr lang="el-GR" altLang="el-GR" sz="2400" dirty="0"/>
          </a:p>
          <a:p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6557818" y="4931562"/>
            <a:ext cx="2085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Gray496</a:t>
            </a:r>
            <a:r>
              <a:rPr lang="nl-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Pngbot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 tooltip="User:Tvanbr (page does not exist)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  <p:tag name="ISPRING_RESOURCE_PATHS_HASH_2" val="f4a6f212de536858acc8437d773f5515ea670"/>
  <p:tag name="ISPRING_RESOURCE_PATHS_HASH_PRESENTER" val="924650e2a58570f7c58f52faa69680c14c4ebbe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Custom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1975</TotalTime>
  <Words>1481</Words>
  <Application>Microsoft Office PowerPoint</Application>
  <PresentationFormat>Προβολή στην οθόνη (4:3)</PresentationFormat>
  <Paragraphs>171</Paragraphs>
  <Slides>20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OC_template_updated</vt:lpstr>
      <vt:lpstr>Ανατομική (Θ)</vt:lpstr>
      <vt:lpstr>1. Μέγεθος - σχήμα - θέση</vt:lpstr>
      <vt:lpstr>2. Τοίχωμα (1/2)</vt:lpstr>
      <vt:lpstr>2. Τοίχωμα (2/2)</vt:lpstr>
      <vt:lpstr>3. Κοιλότητες καρδιάς (1/5)</vt:lpstr>
      <vt:lpstr>3. Κοιλότητες καρδιάς (2/5)</vt:lpstr>
      <vt:lpstr>3. Κοιλότητες καρδιάς (3/5)</vt:lpstr>
      <vt:lpstr>3. Κοιλότητες καρδιάς (4/5)</vt:lpstr>
      <vt:lpstr>3. Κοιλότητες καρδιάς (5/5)</vt:lpstr>
      <vt:lpstr>Νεύρα καρδιάς </vt:lpstr>
      <vt:lpstr>4. Αγγεία της καρδιάς</vt:lpstr>
      <vt:lpstr>5. Μεγάλη κυκλοφορία</vt:lpstr>
      <vt:lpstr>6. Μικρή ή πνευμονική κυκλοφορία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134</cp:revision>
  <dcterms:created xsi:type="dcterms:W3CDTF">2013-03-04T13:35:19Z</dcterms:created>
  <dcterms:modified xsi:type="dcterms:W3CDTF">2015-04-22T12:11:15Z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1D5A0DCC-7006-4BC6-BE1C-D091FB49F96A</vt:lpwstr>
  </property>
  <property fmtid="{D5CDD505-2E9C-101B-9397-08002B2CF9AE}" pid="3" name="ArticulatePath">
    <vt:lpwstr>OC_template_updated</vt:lpwstr>
  </property>
</Properties>
</file>