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12" r:id="rId3"/>
  </p:sldMasterIdLst>
  <p:notesMasterIdLst>
    <p:notesMasterId r:id="rId48"/>
  </p:notesMasterIdLst>
  <p:handoutMasterIdLst>
    <p:handoutMasterId r:id="rId49"/>
  </p:handoutMasterIdLst>
  <p:sldIdLst>
    <p:sldId id="373" r:id="rId4"/>
    <p:sldId id="336" r:id="rId5"/>
    <p:sldId id="339" r:id="rId6"/>
    <p:sldId id="340" r:id="rId7"/>
    <p:sldId id="341" r:id="rId8"/>
    <p:sldId id="343" r:id="rId9"/>
    <p:sldId id="344" r:id="rId10"/>
    <p:sldId id="345" r:id="rId11"/>
    <p:sldId id="346" r:id="rId12"/>
    <p:sldId id="347" r:id="rId13"/>
    <p:sldId id="348" r:id="rId14"/>
    <p:sldId id="349" r:id="rId15"/>
    <p:sldId id="350" r:id="rId16"/>
    <p:sldId id="351" r:id="rId17"/>
    <p:sldId id="352" r:id="rId18"/>
    <p:sldId id="353" r:id="rId19"/>
    <p:sldId id="369"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70" r:id="rId36"/>
    <p:sldId id="371" r:id="rId37"/>
    <p:sldId id="372" r:id="rId38"/>
    <p:sldId id="257" r:id="rId39"/>
    <p:sldId id="262" r:id="rId40"/>
    <p:sldId id="264" r:id="rId41"/>
    <p:sldId id="334" r:id="rId42"/>
    <p:sldId id="335" r:id="rId43"/>
    <p:sldId id="374" r:id="rId44"/>
    <p:sldId id="375" r:id="rId45"/>
    <p:sldId id="266" r:id="rId46"/>
    <p:sldId id="261" r:id="rId47"/>
  </p:sldIdLst>
  <p:sldSz cx="9144000" cy="6858000" type="screen4x3"/>
  <p:notesSz cx="7104063" cy="10234613"/>
  <p:custDataLst>
    <p:tags r:id="rId5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983FA-5C7F-4F32-AA7F-EF9663C0CD33}" type="slidenum">
              <a:rPr lang="el-GR" altLang="el-GR"/>
              <a:pPr/>
              <a:t>1</a:t>
            </a:fld>
            <a:endParaRPr lang="el-GR" altLang="el-G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l-GR" alt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pPr>
                <a:defRPr/>
              </a:pPr>
              <a:t>‹#›</a:t>
            </a:fld>
            <a:endParaRPr lang="el-GR"/>
          </a:p>
        </p:txBody>
      </p:sp>
    </p:spTree>
    <p:extLst>
      <p:ext uri="{BB962C8B-B14F-4D97-AF65-F5344CB8AC3E}">
        <p14:creationId xmlns:p14="http://schemas.microsoft.com/office/powerpoint/2010/main" val="8112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pPr>
                <a:defRPr/>
              </a:pPr>
              <a:t>‹#›</a:t>
            </a:fld>
            <a:endParaRPr lang="el-GR"/>
          </a:p>
        </p:txBody>
      </p:sp>
    </p:spTree>
    <p:extLst>
      <p:ext uri="{BB962C8B-B14F-4D97-AF65-F5344CB8AC3E}">
        <p14:creationId xmlns:p14="http://schemas.microsoft.com/office/powerpoint/2010/main" val="14778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pPr>
                <a:defRPr/>
              </a:pPr>
              <a:t>‹#›</a:t>
            </a:fld>
            <a:endParaRPr lang="el-GR"/>
          </a:p>
        </p:txBody>
      </p:sp>
    </p:spTree>
    <p:extLst>
      <p:ext uri="{BB962C8B-B14F-4D97-AF65-F5344CB8AC3E}">
        <p14:creationId xmlns:p14="http://schemas.microsoft.com/office/powerpoint/2010/main" val="10169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pPr>
                <a:defRPr/>
              </a:pPr>
              <a:t>‹#›</a:t>
            </a:fld>
            <a:endParaRPr lang="el-GR"/>
          </a:p>
        </p:txBody>
      </p:sp>
    </p:spTree>
    <p:extLst>
      <p:ext uri="{BB962C8B-B14F-4D97-AF65-F5344CB8AC3E}">
        <p14:creationId xmlns:p14="http://schemas.microsoft.com/office/powerpoint/2010/main" val="32089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222847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0825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51770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116721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527529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5523589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88947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007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2875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311532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8477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1791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92288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082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8298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127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96668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xerox.com/printer-supplies/paper-stock/paper-grain/enus.html" TargetMode="External"/><Relationship Id="rId2" Type="http://schemas.openxmlformats.org/officeDocument/2006/relationships/hyperlink" Target="http://sites.google.com/site/paperfil/" TargetMode="External"/><Relationship Id="rId1" Type="http://schemas.openxmlformats.org/officeDocument/2006/relationships/slideLayout" Target="../slideLayouts/slideLayout2.xml"/><Relationship Id="rId4" Type="http://schemas.openxmlformats.org/officeDocument/2006/relationships/hyperlink" Target="http://www.youtube.com/watch?v=HlA8icCHl_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http://sites.google.com/site/paperfil/"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hyperlink" Target="http://www.youtube.com/watch?v=HlA8icCHl_w" TargetMode="External"/><Relationship Id="rId4" Type="http://schemas.openxmlformats.org/officeDocument/2006/relationships/hyperlink" Target="http://www.xerox.com/printer-supplies/paper-stock/paper-grain/enus.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132657"/>
          </a:xfrm>
        </p:spPr>
        <p:txBody>
          <a:bodyPr>
            <a:normAutofit fontScale="92500" lnSpcReduction="10000"/>
          </a:bodyPr>
          <a:lstStyle/>
          <a:p>
            <a:pPr>
              <a:spcBef>
                <a:spcPts val="0"/>
              </a:spcBef>
              <a:spcAft>
                <a:spcPts val="1200"/>
              </a:spcAft>
            </a:pPr>
            <a:r>
              <a:rPr lang="el-GR" sz="2600" b="1" dirty="0" smtClean="0"/>
              <a:t>Ενότητα </a:t>
            </a:r>
            <a:r>
              <a:rPr lang="en-US" sz="2600" b="1" dirty="0" smtClean="0"/>
              <a:t>7.2</a:t>
            </a:r>
            <a:r>
              <a:rPr lang="el-GR" sz="2600" dirty="0" smtClean="0"/>
              <a:t>:</a:t>
            </a:r>
            <a:r>
              <a:rPr lang="en-US" sz="2600" dirty="0" smtClean="0"/>
              <a:t> </a:t>
            </a:r>
            <a:r>
              <a:rPr lang="el-GR" sz="2600" dirty="0"/>
              <a:t>Σημαντικές ιδιότητες που αφορούν τον ποιοτικό έλεγχο του χαρτιού - β’ μέρος</a:t>
            </a:r>
            <a:endParaRPr lang="en-US" sz="2600" dirty="0" smtClean="0"/>
          </a:p>
          <a:p>
            <a:pPr>
              <a:spcBef>
                <a:spcPts val="0"/>
              </a:spcBef>
            </a:pPr>
            <a:r>
              <a:rPr lang="el-GR" sz="2200" dirty="0"/>
              <a:t>Βασιλική </a:t>
            </a:r>
            <a:r>
              <a:rPr lang="el-GR" sz="2200" dirty="0" err="1"/>
              <a:t>Μπέλεση</a:t>
            </a:r>
            <a:endParaRPr lang="en-US" sz="2200" dirty="0"/>
          </a:p>
          <a:p>
            <a:pPr>
              <a:spcBef>
                <a:spcPts val="0"/>
              </a:spcBef>
            </a:pPr>
            <a:r>
              <a:rPr lang="el-GR" sz="2000" dirty="0" err="1"/>
              <a:t>Επίκ</a:t>
            </a:r>
            <a:r>
              <a:rPr lang="el-GR" sz="2000" dirty="0"/>
              <a:t>. </a:t>
            </a:r>
            <a:r>
              <a:rPr lang="el-GR" sz="2000"/>
              <a:t>Καθηγήτρια</a:t>
            </a:r>
          </a:p>
          <a:p>
            <a:pPr>
              <a:spcBef>
                <a:spcPts val="0"/>
              </a:spcBef>
            </a:pPr>
            <a:r>
              <a:rPr lang="el-GR" sz="2200" smtClean="0"/>
              <a:t>Τμήμα </a:t>
            </a:r>
            <a:r>
              <a:rPr lang="el-GR" sz="2200" dirty="0" smtClean="0"/>
              <a:t>Γραφιστικής </a:t>
            </a:r>
          </a:p>
          <a:p>
            <a:pPr>
              <a:spcBef>
                <a:spcPts val="0"/>
              </a:spcBef>
            </a:pPr>
            <a:r>
              <a:rPr lang="el-GR" sz="2200" dirty="0" smtClean="0"/>
              <a:t>Κατεύθυνση Τεχνολογίας Γραφικών Τεχνών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6392959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52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Δυσκαμψία (</a:t>
            </a:r>
            <a:r>
              <a:rPr lang="en-US" dirty="0"/>
              <a:t>stiffness</a:t>
            </a:r>
            <a:r>
              <a:rPr lang="en-US" dirty="0" smtClean="0"/>
              <a:t>)</a:t>
            </a:r>
            <a:endParaRPr lang="el-GR" dirty="0"/>
          </a:p>
        </p:txBody>
      </p:sp>
      <p:sp>
        <p:nvSpPr>
          <p:cNvPr id="3" name="Θέση περιεχομένου 2"/>
          <p:cNvSpPr>
            <a:spLocks noGrp="1"/>
          </p:cNvSpPr>
          <p:nvPr>
            <p:ph idx="1"/>
          </p:nvPr>
        </p:nvSpPr>
        <p:spPr/>
        <p:txBody>
          <a:bodyPr>
            <a:normAutofit lnSpcReduction="10000"/>
          </a:bodyPr>
          <a:lstStyle/>
          <a:p>
            <a:r>
              <a:rPr lang="el-GR" dirty="0"/>
              <a:t>Μία από τις σπουδαιότερες ιδιότητες του χαρτιού και του χαρτονιού είναι η δυσκολία στο λύγισμα ανά μονάδα βάρους του υλικού. </a:t>
            </a:r>
          </a:p>
          <a:p>
            <a:r>
              <a:rPr lang="el-GR" dirty="0" smtClean="0"/>
              <a:t>Πρόκειται </a:t>
            </a:r>
            <a:r>
              <a:rPr lang="el-GR" dirty="0"/>
              <a:t>για μεγάλο φυσικό πλεονέκτημα που οφείλεται στους δεσμούς υδρογόνου και που δεν παρατηρείται σε άλλα υλικά εκτύπωσης όπως π.χ. τα πλαστικά.</a:t>
            </a:r>
          </a:p>
          <a:p>
            <a:r>
              <a:rPr lang="el-GR" dirty="0" smtClean="0"/>
              <a:t>Χωρίς </a:t>
            </a:r>
            <a:r>
              <a:rPr lang="el-GR" dirty="0"/>
              <a:t>ακαμψία τα χαρτιά δεν θα μπορούσαν να τροφοδοτήσουν εύκολα τις τυπογραφικές μηχανές, τα φωτοαντιγραφικά μηχανήματα ή τους εκτυπωτές γραφείου. </a:t>
            </a:r>
          </a:p>
          <a:p>
            <a:r>
              <a:rPr lang="el-GR" dirty="0" smtClean="0"/>
              <a:t>Επίσης</a:t>
            </a:r>
            <a:r>
              <a:rPr lang="el-GR" dirty="0"/>
              <a:t>, υπάρχουν τυπογραφικές μηχανές που απαιτούν την ιδιότητα αυτή ώστε να επιτυγχάνεται καλή σύμπτωση χρωμάτων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17867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Δυσκαμψία (</a:t>
            </a:r>
            <a:r>
              <a:rPr lang="en-US" dirty="0" smtClean="0"/>
              <a:t>stiffness)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4" name="Θέση περιεχομένου 3"/>
          <p:cNvSpPr>
            <a:spLocks noGrp="1"/>
          </p:cNvSpPr>
          <p:nvPr>
            <p:ph idx="1"/>
          </p:nvPr>
        </p:nvSpPr>
        <p:spPr/>
        <p:txBody>
          <a:bodyPr>
            <a:normAutofit/>
          </a:bodyPr>
          <a:lstStyle/>
          <a:p>
            <a:r>
              <a:rPr lang="el-GR" dirty="0" smtClean="0"/>
              <a:t>Άλλο </a:t>
            </a:r>
            <a:r>
              <a:rPr lang="el-GR" dirty="0"/>
              <a:t>παράδειγμα αποτελεί η διαδικασία εκτύπωσης επιστολών και αναδίπλωσης χαρτιών καθώς και τα κυματοειδή χαρτόνια κιβωτίων που πρέπει να έχουν ακαμψία σε δυνάμεις συμπίεσης ώστε τα κιβώτια να αντέχουν στη μεταφορά και τη φύλαξη.</a:t>
            </a:r>
          </a:p>
          <a:p>
            <a:r>
              <a:rPr lang="el-GR" dirty="0" smtClean="0"/>
              <a:t>Τα </a:t>
            </a:r>
            <a:r>
              <a:rPr lang="el-GR" dirty="0"/>
              <a:t>χαρτόνια συσκευασίας πρέπει να διατηρούν ακαμψία στα κιβώτια και σκληρότητα στο λύγισμα ώστε να στερεώνονται μεταξύ τους και να μην πέφτουν.</a:t>
            </a:r>
          </a:p>
          <a:p>
            <a:r>
              <a:rPr lang="el-GR" dirty="0" smtClean="0"/>
              <a:t>Ακόμη</a:t>
            </a:r>
            <a:r>
              <a:rPr lang="el-GR" dirty="0"/>
              <a:t>, το χαρτί εφημερίδων πρέπει να έχει κάποια ακαμψία για να είναι εύκολη η ανάγνωση της εφημερίδας. </a:t>
            </a:r>
          </a:p>
          <a:p>
            <a:endParaRPr lang="el-GR" dirty="0"/>
          </a:p>
        </p:txBody>
      </p:sp>
    </p:spTree>
    <p:extLst>
      <p:ext uri="{BB962C8B-B14F-4D97-AF65-F5344CB8AC3E}">
        <p14:creationId xmlns:p14="http://schemas.microsoft.com/office/powerpoint/2010/main" val="496484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Δυσκαμψία (</a:t>
            </a:r>
            <a:r>
              <a:rPr lang="en-US" dirty="0" smtClean="0"/>
              <a:t>stiffness)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4" name="Θέση περιεχομένου 3"/>
          <p:cNvSpPr>
            <a:spLocks noGrp="1"/>
          </p:cNvSpPr>
          <p:nvPr>
            <p:ph idx="1"/>
          </p:nvPr>
        </p:nvSpPr>
        <p:spPr/>
        <p:txBody>
          <a:bodyPr>
            <a:normAutofit/>
          </a:bodyPr>
          <a:lstStyle/>
          <a:p>
            <a:r>
              <a:rPr lang="el-GR" dirty="0" smtClean="0"/>
              <a:t>Η </a:t>
            </a:r>
            <a:r>
              <a:rPr lang="el-GR" dirty="0"/>
              <a:t>διεύθυνση των ινών είναι μία παράμετρος που επιδρά στην ακαμψία.</a:t>
            </a:r>
          </a:p>
          <a:p>
            <a:r>
              <a:rPr lang="el-GR" dirty="0" smtClean="0"/>
              <a:t>Κάρτες </a:t>
            </a:r>
            <a:r>
              <a:rPr lang="el-GR" dirty="0"/>
              <a:t>και διάφορα έντυπα πρέπει να έχουν την διεύθυνση ινών κάθετα στις πλευρές επειδή επάνω τους θα στηρίζονται άλλες κάρτες.</a:t>
            </a:r>
          </a:p>
          <a:p>
            <a:r>
              <a:rPr lang="el-GR" dirty="0" smtClean="0"/>
              <a:t>Τα </a:t>
            </a:r>
            <a:r>
              <a:rPr lang="el-GR" dirty="0"/>
              <a:t>επιστολόχαρτα πρέπει να έχουν τις ίνες παράλληλα προς τη μεγαλύτερη διάσταση για καλύτερο κράτημα.</a:t>
            </a:r>
          </a:p>
          <a:p>
            <a:r>
              <a:rPr lang="el-GR" dirty="0" smtClean="0"/>
              <a:t>Τα </a:t>
            </a:r>
            <a:r>
              <a:rPr lang="el-GR" dirty="0"/>
              <a:t>χαρτιά που τυπώνονται κατά φύλλα πρέπει να έχουν τη διεύθυνση ινών σε ορθή γωνία με τη γραμμή εκτύπωσης ώστε να είναι πιο άκαμπτο το χαρτί σε αυτή τη θέση γύρω από τους κυλίνδρους για να δίνουν καλύτερη εκτύπωση. </a:t>
            </a:r>
          </a:p>
          <a:p>
            <a:endParaRPr lang="el-GR" dirty="0"/>
          </a:p>
        </p:txBody>
      </p:sp>
    </p:spTree>
    <p:extLst>
      <p:ext uri="{BB962C8B-B14F-4D97-AF65-F5344CB8AC3E}">
        <p14:creationId xmlns:p14="http://schemas.microsoft.com/office/powerpoint/2010/main" val="2613447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Δυσκαμψία (</a:t>
            </a:r>
            <a:r>
              <a:rPr lang="en-US" dirty="0" smtClean="0"/>
              <a:t>stiffness)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4" name="Θέση περιεχομένου 3"/>
          <p:cNvSpPr>
            <a:spLocks noGrp="1"/>
          </p:cNvSpPr>
          <p:nvPr>
            <p:ph idx="1"/>
          </p:nvPr>
        </p:nvSpPr>
        <p:spPr/>
        <p:txBody>
          <a:bodyPr>
            <a:normAutofit fontScale="92500" lnSpcReduction="10000"/>
          </a:bodyPr>
          <a:lstStyle/>
          <a:p>
            <a:r>
              <a:rPr lang="el-GR" dirty="0" smtClean="0"/>
              <a:t>Τα </a:t>
            </a:r>
            <a:r>
              <a:rPr lang="el-GR" dirty="0"/>
              <a:t>κύρια κριτήρια που επιδρούν στην ακαμψία είναι εκτός από τη διεύθυνση των ινών, η φύση τους και η μάζα του χαρτιού.</a:t>
            </a:r>
          </a:p>
          <a:p>
            <a:r>
              <a:rPr lang="el-GR" dirty="0" smtClean="0"/>
              <a:t>Η </a:t>
            </a:r>
            <a:r>
              <a:rPr lang="el-GR" dirty="0"/>
              <a:t>φύση των ινών περιλαμβάνει παράγοντες όπως το μήκος των ινών, το πάχος των τοιχωμάτων των κυττάρων και η περιεκτικότητα σε </a:t>
            </a:r>
            <a:r>
              <a:rPr lang="el-GR" dirty="0" err="1"/>
              <a:t>λιγνίνη</a:t>
            </a:r>
            <a:r>
              <a:rPr lang="el-GR" dirty="0"/>
              <a:t>.</a:t>
            </a:r>
          </a:p>
          <a:p>
            <a:r>
              <a:rPr lang="el-GR" dirty="0" smtClean="0"/>
              <a:t>Η </a:t>
            </a:r>
            <a:r>
              <a:rPr lang="el-GR" dirty="0"/>
              <a:t>ακαμψία ενός χαρτιού ορισμένης μάζας ανά τετραγωνικό μέτρο είναι κατευθείαν ανάλογη προς την τετραγωνική ρίζα της μέσης μάζας των ινών μέσου μήκους και επίσης ανάλογη προς το τετράγωνο του πάχους των ινών.</a:t>
            </a:r>
          </a:p>
          <a:p>
            <a:r>
              <a:rPr lang="el-GR" dirty="0" smtClean="0"/>
              <a:t>Η </a:t>
            </a:r>
            <a:r>
              <a:rPr lang="el-GR" dirty="0"/>
              <a:t>συμμετοχή της μάζας του χαρτιού στην ακαμψία οφείλεται στην πυκνότητα του χαρτιού που σχετίζεται με το βαθμό σύνδεσης και δύναμης των ινών, που ποικίλλουν ανάλογα με την κατεργασία του πολτού.</a:t>
            </a:r>
          </a:p>
          <a:p>
            <a:endParaRPr lang="el-GR" dirty="0"/>
          </a:p>
        </p:txBody>
      </p:sp>
    </p:spTree>
    <p:extLst>
      <p:ext uri="{BB962C8B-B14F-4D97-AF65-F5344CB8AC3E}">
        <p14:creationId xmlns:p14="http://schemas.microsoft.com/office/powerpoint/2010/main" val="334427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Δυσκαμψία (</a:t>
            </a:r>
            <a:r>
              <a:rPr lang="en-US" dirty="0" smtClean="0"/>
              <a:t>stiffness)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4" name="Θέση περιεχομένου 3"/>
          <p:cNvSpPr>
            <a:spLocks noGrp="1"/>
          </p:cNvSpPr>
          <p:nvPr>
            <p:ph idx="1"/>
          </p:nvPr>
        </p:nvSpPr>
        <p:spPr/>
        <p:txBody>
          <a:bodyPr>
            <a:normAutofit lnSpcReduction="10000"/>
          </a:bodyPr>
          <a:lstStyle/>
          <a:p>
            <a:r>
              <a:rPr lang="el-GR" dirty="0" smtClean="0"/>
              <a:t>Η </a:t>
            </a:r>
            <a:r>
              <a:rPr lang="el-GR" dirty="0"/>
              <a:t>ρόφηση ή απώλεια νερού και κατά συνέπεια η περιεκτικότητα σε υγρασία επηρεάζει την ακαμψία του χαρτιού επειδή οι ίνες της κυτταρίνης είναι υγροσκοπικές.</a:t>
            </a:r>
          </a:p>
          <a:p>
            <a:r>
              <a:rPr lang="el-GR" dirty="0" smtClean="0"/>
              <a:t>Η </a:t>
            </a:r>
            <a:r>
              <a:rPr lang="el-GR" dirty="0"/>
              <a:t>σχετική ακαμψία ελαττώνεται με την αύξηση της περιεχόμενης υγρασίας με αλλαγές 5-10% για κάθε αλλαγή 1% στην περιεχόμενη υγρασία.</a:t>
            </a:r>
          </a:p>
          <a:p>
            <a:r>
              <a:rPr lang="el-GR" dirty="0" smtClean="0"/>
              <a:t>Προφανώς</a:t>
            </a:r>
            <a:r>
              <a:rPr lang="el-GR" dirty="0"/>
              <a:t>, η περιεκτικότητα του χαρτιού και του χαρτονιού σε υγρασία επηρεάζεται από τις κλιματικές συνθήκες της σχετικής υγρασίας και θερμοκρασίας.</a:t>
            </a:r>
          </a:p>
          <a:p>
            <a:r>
              <a:rPr lang="el-GR" dirty="0" smtClean="0"/>
              <a:t>Έτσι </a:t>
            </a:r>
            <a:r>
              <a:rPr lang="el-GR" dirty="0"/>
              <a:t>δύο δείγματα ίδιου υλικού με διαφορετικές συνθήκες αποθήκευσης μπορεί να παρουσιάζουν διαφορετική ακαμψία στην ίδια σχετική υγρασία. </a:t>
            </a:r>
          </a:p>
          <a:p>
            <a:endParaRPr lang="el-GR" dirty="0"/>
          </a:p>
        </p:txBody>
      </p:sp>
    </p:spTree>
    <p:extLst>
      <p:ext uri="{BB962C8B-B14F-4D97-AF65-F5344CB8AC3E}">
        <p14:creationId xmlns:p14="http://schemas.microsoft.com/office/powerpoint/2010/main" val="2953094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Δυσκαμψία (</a:t>
            </a:r>
            <a:r>
              <a:rPr lang="en-US" dirty="0" smtClean="0"/>
              <a:t>stiffness)</a:t>
            </a:r>
            <a:endParaRPr lang="el-GR" dirty="0"/>
          </a:p>
        </p:txBody>
      </p:sp>
      <p:pic>
        <p:nvPicPr>
          <p:cNvPr id="589828" name="Picture 4" descr="DSC013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1269578"/>
            <a:ext cx="37798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4" name="Θέση περιεχομένου 3"/>
          <p:cNvSpPr>
            <a:spLocks noGrp="1"/>
          </p:cNvSpPr>
          <p:nvPr>
            <p:ph idx="1"/>
          </p:nvPr>
        </p:nvSpPr>
        <p:spPr>
          <a:xfrm>
            <a:off x="457200" y="1224136"/>
            <a:ext cx="4906963" cy="5373216"/>
          </a:xfrm>
        </p:spPr>
        <p:txBody>
          <a:bodyPr/>
          <a:lstStyle/>
          <a:p>
            <a:r>
              <a:rPr lang="el-GR" dirty="0" smtClean="0"/>
              <a:t>Στο </a:t>
            </a:r>
            <a:r>
              <a:rPr lang="el-GR" dirty="0"/>
              <a:t>σχήμα απεικονίζεται η συσκευή </a:t>
            </a:r>
            <a:r>
              <a:rPr lang="el-GR" dirty="0" err="1"/>
              <a:t>Taber</a:t>
            </a:r>
            <a:r>
              <a:rPr lang="el-GR" dirty="0"/>
              <a:t> κατά τη χρησιμοποίησή της για την εκτίμηση της ακαμψίας δοκιμίων.</a:t>
            </a:r>
          </a:p>
          <a:p>
            <a:r>
              <a:rPr lang="el-GR" dirty="0" smtClean="0"/>
              <a:t>Οι </a:t>
            </a:r>
            <a:r>
              <a:rPr lang="el-GR" dirty="0"/>
              <a:t>μονάδες μέτρησης είναι [</a:t>
            </a:r>
            <a:r>
              <a:rPr lang="el-GR" dirty="0" err="1"/>
              <a:t>gr</a:t>
            </a:r>
            <a:r>
              <a:rPr lang="el-GR" dirty="0"/>
              <a:t> cm] μια και ουσιαστικά μετράται η ροπή κάμψης για την απομάκρυνση του ελεύθερου άκρου του δοκιμίου κατά ορισμένη γωνία από την αρχική κατακόρυφη θέση του.</a:t>
            </a:r>
          </a:p>
          <a:p>
            <a:endParaRPr lang="el-GR" dirty="0"/>
          </a:p>
        </p:txBody>
      </p:sp>
      <p:sp>
        <p:nvSpPr>
          <p:cNvPr id="6" name="TextBox 5"/>
          <p:cNvSpPr txBox="1"/>
          <p:nvPr/>
        </p:nvSpPr>
        <p:spPr>
          <a:xfrm>
            <a:off x="5436096" y="1292309"/>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865303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3" name="Τίτλος 2"/>
          <p:cNvSpPr>
            <a:spLocks noGrp="1"/>
          </p:cNvSpPr>
          <p:nvPr>
            <p:ph type="title"/>
          </p:nvPr>
        </p:nvSpPr>
        <p:spPr/>
        <p:txBody>
          <a:bodyPr/>
          <a:lstStyle/>
          <a:p>
            <a:r>
              <a:rPr lang="el-GR" dirty="0"/>
              <a:t>Οπτικές Ιδιότητες</a:t>
            </a:r>
          </a:p>
        </p:txBody>
      </p:sp>
      <p:sp>
        <p:nvSpPr>
          <p:cNvPr id="4" name="Θέση περιεχομένου 3"/>
          <p:cNvSpPr>
            <a:spLocks noGrp="1"/>
          </p:cNvSpPr>
          <p:nvPr>
            <p:ph idx="1"/>
          </p:nvPr>
        </p:nvSpPr>
        <p:spPr/>
        <p:txBody>
          <a:bodyPr>
            <a:normAutofit/>
          </a:bodyPr>
          <a:lstStyle/>
          <a:p>
            <a:pPr marL="0" indent="0">
              <a:buNone/>
            </a:pPr>
            <a:r>
              <a:rPr lang="el-GR" dirty="0" smtClean="0"/>
              <a:t>Οι </a:t>
            </a:r>
            <a:r>
              <a:rPr lang="el-GR" dirty="0"/>
              <a:t>οπτικές ιδιότητες του χαρτιού αφορούν την ανάκλαση και την απορρόφηση του φωτός από αυτό.</a:t>
            </a:r>
          </a:p>
          <a:p>
            <a:pPr marL="0" indent="0">
              <a:buNone/>
            </a:pPr>
            <a:r>
              <a:rPr lang="el-GR" dirty="0" smtClean="0"/>
              <a:t>Οι </a:t>
            </a:r>
            <a:r>
              <a:rPr lang="el-GR" dirty="0"/>
              <a:t>κύριες οπτικές παράμετροι που τις περιγράφουν είναι o συντελεστής απορρόφησης k, ο συντελεστής διάχυσης s, η λαμπρότητα Β (</a:t>
            </a:r>
            <a:r>
              <a:rPr lang="el-GR" dirty="0" err="1"/>
              <a:t>Brightness</a:t>
            </a:r>
            <a:r>
              <a:rPr lang="el-GR" dirty="0"/>
              <a:t>), η αδιαφάνεια (</a:t>
            </a:r>
            <a:r>
              <a:rPr lang="el-GR" dirty="0" err="1"/>
              <a:t>Opacity</a:t>
            </a:r>
            <a:r>
              <a:rPr lang="el-GR" dirty="0"/>
              <a:t>) και η λευκότητα (</a:t>
            </a:r>
            <a:r>
              <a:rPr lang="el-GR" dirty="0" err="1"/>
              <a:t>Whiteness</a:t>
            </a:r>
            <a:r>
              <a:rPr lang="el-GR" dirty="0"/>
              <a:t>).</a:t>
            </a:r>
          </a:p>
          <a:p>
            <a:pPr marL="0" indent="0">
              <a:buNone/>
            </a:pPr>
            <a:r>
              <a:rPr lang="el-GR" dirty="0" smtClean="0"/>
              <a:t>Σε </a:t>
            </a:r>
            <a:r>
              <a:rPr lang="el-GR" dirty="0"/>
              <a:t>αυτή την ενότητα θα αναφερθούμε στις τρεις τελευταίες για τις οποίες δίνονται οι ορισμοί τους ακολούθως:</a:t>
            </a:r>
          </a:p>
          <a:p>
            <a:endParaRPr lang="el-GR" dirty="0"/>
          </a:p>
          <a:p>
            <a:endParaRPr lang="el-GR" dirty="0"/>
          </a:p>
        </p:txBody>
      </p:sp>
    </p:spTree>
    <p:extLst>
      <p:ext uri="{BB962C8B-B14F-4D97-AF65-F5344CB8AC3E}">
        <p14:creationId xmlns:p14="http://schemas.microsoft.com/office/powerpoint/2010/main" val="3433078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tx2"/>
                </a:solidFill>
              </a:rPr>
              <a:t>Λαμπρότητα</a:t>
            </a:r>
            <a:endParaRPr lang="el-GR" dirty="0"/>
          </a:p>
        </p:txBody>
      </p:sp>
      <p:sp>
        <p:nvSpPr>
          <p:cNvPr id="3" name="2 - Θέση περιεχομένου"/>
          <p:cNvSpPr>
            <a:spLocks noGrp="1"/>
          </p:cNvSpPr>
          <p:nvPr>
            <p:ph idx="1"/>
          </p:nvPr>
        </p:nvSpPr>
        <p:spPr/>
        <p:txBody>
          <a:bodyPr/>
          <a:lstStyle/>
          <a:p>
            <a:r>
              <a:rPr lang="el-GR" dirty="0" smtClean="0"/>
              <a:t>Μέτρο του ποσοστού του ορατού μπλε φωτός (λ = 457 </a:t>
            </a:r>
            <a:r>
              <a:rPr lang="el-GR" dirty="0" err="1" smtClean="0"/>
              <a:t>nm</a:t>
            </a:r>
            <a:r>
              <a:rPr lang="el-GR" dirty="0" smtClean="0"/>
              <a:t>) που ανακλάται από μια αδιαφανή στοίβα φύλλων χαρτιού (TAPPI T 525 1986, TAPPI T 452 1987).</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tx2"/>
                </a:solidFill>
              </a:rPr>
              <a:t>Αδιαφάνεια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4" name="Θέση περιεχομένου 3"/>
          <p:cNvSpPr>
            <a:spLocks noGrp="1"/>
          </p:cNvSpPr>
          <p:nvPr>
            <p:ph idx="1"/>
          </p:nvPr>
        </p:nvSpPr>
        <p:spPr/>
        <p:txBody>
          <a:bodyPr/>
          <a:lstStyle/>
          <a:p>
            <a:r>
              <a:rPr lang="el-GR" dirty="0" smtClean="0"/>
              <a:t>Το </a:t>
            </a:r>
            <a:r>
              <a:rPr lang="el-GR" dirty="0"/>
              <a:t>ποσοστό του φωτός που ανακλάται από ένα φύλλο χαρτιού που ακουμπά σε μια μαύρη επιφάνεια προς το φως που ανακλάται από ένα φύλλο χαρτιού που ακουμπά σε μια λευκή επιφάνεια (TAPPI T 425 1986, TAPPI 519 1986).</a:t>
            </a:r>
          </a:p>
          <a:p>
            <a:pPr marL="355600" indent="0">
              <a:buNone/>
            </a:pPr>
            <a:r>
              <a:rPr lang="el-GR" dirty="0" smtClean="0"/>
              <a:t>H </a:t>
            </a:r>
            <a:r>
              <a:rPr lang="el-GR" dirty="0"/>
              <a:t>αδιαφάνεια του χαρτιού είναι απαραίτητη στα χαρτιά εκτύπωσης και γραφής γιατί σε αυτά θέλουμε να χρησιμοποιούμε και τις δύο όψεις ενός φύλλου.</a:t>
            </a:r>
          </a:p>
          <a:p>
            <a:endParaRPr lang="el-GR" dirty="0"/>
          </a:p>
          <a:p>
            <a:endParaRPr lang="el-GR" dirty="0"/>
          </a:p>
        </p:txBody>
      </p:sp>
    </p:spTree>
    <p:extLst>
      <p:ext uri="{BB962C8B-B14F-4D97-AF65-F5344CB8AC3E}">
        <p14:creationId xmlns:p14="http://schemas.microsoft.com/office/powerpoint/2010/main" val="4042510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tx2"/>
                </a:solidFill>
              </a:rPr>
              <a:t>Λευκότητα (</a:t>
            </a:r>
            <a:r>
              <a:rPr lang="el-GR" dirty="0" err="1" smtClean="0">
                <a:solidFill>
                  <a:schemeClr val="tx2"/>
                </a:solidFill>
              </a:rPr>
              <a:t>Whiteness</a:t>
            </a:r>
            <a:r>
              <a:rPr lang="el-GR" dirty="0" smtClean="0">
                <a:solidFill>
                  <a:schemeClr val="tx2"/>
                </a:solidFill>
              </a:rPr>
              <a:t>)</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4" name="Θέση περιεχομένου 3"/>
          <p:cNvSpPr>
            <a:spLocks noGrp="1"/>
          </p:cNvSpPr>
          <p:nvPr>
            <p:ph idx="1"/>
          </p:nvPr>
        </p:nvSpPr>
        <p:spPr/>
        <p:txBody>
          <a:bodyPr>
            <a:normAutofit/>
          </a:bodyPr>
          <a:lstStyle/>
          <a:p>
            <a:r>
              <a:rPr lang="el-GR" dirty="0" smtClean="0"/>
              <a:t>Σαν </a:t>
            </a:r>
            <a:r>
              <a:rPr lang="el-GR" dirty="0"/>
              <a:t>βάση μέτρησης της λευκότητας λαμβάνεται η κλίμακα από 0 έως 100, με 0 το μαύρο χρώμα και 100 το λευκό χρώμα του </a:t>
            </a:r>
            <a:r>
              <a:rPr lang="el-GR" dirty="0" err="1"/>
              <a:t>MgO</a:t>
            </a:r>
            <a:r>
              <a:rPr lang="el-GR" dirty="0"/>
              <a:t> που δεχόμαστε ως το πλέον λευκό σώμα που γνωρίζουμε.</a:t>
            </a:r>
          </a:p>
          <a:p>
            <a:pPr marL="355600" indent="0">
              <a:buNone/>
            </a:pPr>
            <a:r>
              <a:rPr lang="el-GR" dirty="0" smtClean="0"/>
              <a:t>Κατά </a:t>
            </a:r>
            <a:r>
              <a:rPr lang="el-GR" dirty="0"/>
              <a:t>την μέτρηση της λευκότητας μετράται το ποσό του ανακλώμενου φωτός από κατάλληλη πηγή που πέφτει σε ένα φύλλο χαρτί που βρίσκεται εντός θαλάμου.</a:t>
            </a:r>
          </a:p>
          <a:p>
            <a:pPr marL="355600" indent="0">
              <a:buNone/>
            </a:pPr>
            <a:r>
              <a:rPr lang="el-GR" dirty="0" smtClean="0"/>
              <a:t>Η </a:t>
            </a:r>
            <a:r>
              <a:rPr lang="el-GR" dirty="0"/>
              <a:t>ποσότητα του ανακλώμενου φωτός είναι ο βαθμός λευκότητας του χαρτιού.</a:t>
            </a:r>
          </a:p>
          <a:p>
            <a:endParaRPr lang="el-GR" dirty="0"/>
          </a:p>
        </p:txBody>
      </p:sp>
    </p:spTree>
    <p:extLst>
      <p:ext uri="{BB962C8B-B14F-4D97-AF65-F5344CB8AC3E}">
        <p14:creationId xmlns:p14="http://schemas.microsoft.com/office/powerpoint/2010/main" val="232277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dirty="0"/>
              <a:t>Αντοχή στον εφελκυσμό μετά από εμβάπτιση σε νερό</a:t>
            </a:r>
            <a:br>
              <a:rPr lang="el-GR" sz="3000" dirty="0"/>
            </a:br>
            <a:r>
              <a:rPr lang="el-GR" sz="2800" b="0" dirty="0"/>
              <a:t>(</a:t>
            </a:r>
            <a:r>
              <a:rPr lang="en-US" sz="2800" b="0" dirty="0"/>
              <a:t>Tensile strength after immersion in water</a:t>
            </a:r>
            <a:r>
              <a:rPr lang="en-US" sz="2800" b="0" dirty="0" smtClean="0"/>
              <a:t>)</a:t>
            </a:r>
            <a:endParaRPr lang="el-GR" sz="2800" b="0" dirty="0"/>
          </a:p>
        </p:txBody>
      </p:sp>
      <p:sp>
        <p:nvSpPr>
          <p:cNvPr id="3" name="Θέση περιεχομένου 2"/>
          <p:cNvSpPr>
            <a:spLocks noGrp="1"/>
          </p:cNvSpPr>
          <p:nvPr>
            <p:ph idx="1"/>
          </p:nvPr>
        </p:nvSpPr>
        <p:spPr>
          <a:xfrm>
            <a:off x="467544" y="1268760"/>
            <a:ext cx="8352928" cy="5544616"/>
          </a:xfrm>
        </p:spPr>
        <p:txBody>
          <a:bodyPr>
            <a:noAutofit/>
          </a:bodyPr>
          <a:lstStyle/>
          <a:p>
            <a:pPr>
              <a:lnSpc>
                <a:spcPct val="105000"/>
              </a:lnSpc>
              <a:spcBef>
                <a:spcPts val="600"/>
              </a:spcBef>
            </a:pPr>
            <a:r>
              <a:rPr lang="el-GR" sz="2000" dirty="0" smtClean="0"/>
              <a:t>Το </a:t>
            </a:r>
            <a:r>
              <a:rPr lang="el-GR" sz="2000" dirty="0"/>
              <a:t>τεστ αυτό (</a:t>
            </a:r>
            <a:r>
              <a:rPr lang="el-GR" sz="2000" dirty="0" err="1"/>
              <a:t>wet</a:t>
            </a:r>
            <a:r>
              <a:rPr lang="el-GR" sz="2000" dirty="0"/>
              <a:t> </a:t>
            </a:r>
            <a:r>
              <a:rPr lang="el-GR" sz="2000" dirty="0" err="1"/>
              <a:t>tensile</a:t>
            </a:r>
            <a:r>
              <a:rPr lang="el-GR" sz="2000" dirty="0"/>
              <a:t> </a:t>
            </a:r>
            <a:r>
              <a:rPr lang="el-GR" sz="2000" dirty="0" err="1"/>
              <a:t>strength</a:t>
            </a:r>
            <a:r>
              <a:rPr lang="el-GR" sz="2000" dirty="0"/>
              <a:t>) είναι ουσιαστικά </a:t>
            </a:r>
            <a:r>
              <a:rPr lang="el-GR" sz="2000" b="1" dirty="0">
                <a:solidFill>
                  <a:schemeClr val="tx2"/>
                </a:solidFill>
              </a:rPr>
              <a:t>το ίδιο </a:t>
            </a:r>
            <a:r>
              <a:rPr lang="el-GR" sz="2000" dirty="0"/>
              <a:t>με εκείνο της αντοχής στον </a:t>
            </a:r>
            <a:r>
              <a:rPr lang="el-GR" sz="2000" b="1" dirty="0">
                <a:solidFill>
                  <a:schemeClr val="tx2"/>
                </a:solidFill>
              </a:rPr>
              <a:t>εφελκυσμό για ξηρό χαρτί.</a:t>
            </a:r>
          </a:p>
          <a:p>
            <a:pPr>
              <a:lnSpc>
                <a:spcPct val="105000"/>
              </a:lnSpc>
              <a:spcBef>
                <a:spcPts val="600"/>
              </a:spcBef>
            </a:pPr>
            <a:r>
              <a:rPr lang="el-GR" sz="2000" dirty="0" smtClean="0"/>
              <a:t>Μόνη </a:t>
            </a:r>
            <a:r>
              <a:rPr lang="el-GR" sz="2000" dirty="0"/>
              <a:t>διαφορά είναι ότι </a:t>
            </a:r>
            <a:r>
              <a:rPr lang="el-GR" sz="2000" b="1" dirty="0">
                <a:solidFill>
                  <a:schemeClr val="tx2"/>
                </a:solidFill>
              </a:rPr>
              <a:t>το δοκίμιο ελέγχου διαβρέχεται μέχρι πλήρους κορεσμού.</a:t>
            </a:r>
          </a:p>
          <a:p>
            <a:pPr>
              <a:lnSpc>
                <a:spcPct val="105000"/>
              </a:lnSpc>
              <a:spcBef>
                <a:spcPts val="600"/>
              </a:spcBef>
            </a:pPr>
            <a:r>
              <a:rPr lang="el-GR" sz="2000" dirty="0" smtClean="0"/>
              <a:t>Ακολουθεί </a:t>
            </a:r>
            <a:r>
              <a:rPr lang="el-GR" sz="2000" dirty="0"/>
              <a:t>απομάκρυνση του νερού με στυπόχαρτο και το δείγμα οδηγείται στη συσκευή μέτρησης.</a:t>
            </a:r>
          </a:p>
          <a:p>
            <a:pPr>
              <a:lnSpc>
                <a:spcPct val="105000"/>
              </a:lnSpc>
              <a:spcBef>
                <a:spcPts val="600"/>
              </a:spcBef>
            </a:pPr>
            <a:r>
              <a:rPr lang="el-GR" sz="2000" dirty="0" smtClean="0"/>
              <a:t>Προσθήκη </a:t>
            </a:r>
            <a:r>
              <a:rPr lang="el-GR" sz="2000" dirty="0"/>
              <a:t>ρητινών στο χαρτί οδηγεί σε διατήρηση της αντοχής που είχε στην ξηρή κατάσταση, σε ποσοστό 40-50%.</a:t>
            </a:r>
          </a:p>
          <a:p>
            <a:pPr>
              <a:lnSpc>
                <a:spcPct val="105000"/>
              </a:lnSpc>
              <a:spcBef>
                <a:spcPts val="600"/>
              </a:spcBef>
            </a:pPr>
            <a:r>
              <a:rPr lang="el-GR" sz="2000" b="1" dirty="0" smtClean="0">
                <a:solidFill>
                  <a:schemeClr val="tx2"/>
                </a:solidFill>
              </a:rPr>
              <a:t>Υπάρχουν </a:t>
            </a:r>
            <a:r>
              <a:rPr lang="el-GR" sz="2000" b="1" dirty="0">
                <a:solidFill>
                  <a:schemeClr val="tx2"/>
                </a:solidFill>
              </a:rPr>
              <a:t>χαρτιά όπως τα υγιεινής, τα φωτογραφικά χαρτιά και αρκετά χαρτιά συσκευασίας που πρέπει να παρουσιάζουν υψηλή αντοχή, όταν έχουν </a:t>
            </a:r>
            <a:r>
              <a:rPr lang="el-GR" sz="2000" b="1" dirty="0" err="1">
                <a:solidFill>
                  <a:schemeClr val="tx2"/>
                </a:solidFill>
              </a:rPr>
              <a:t>διαβραχεί</a:t>
            </a:r>
            <a:r>
              <a:rPr lang="el-GR" sz="2000" b="1" dirty="0">
                <a:solidFill>
                  <a:schemeClr val="tx2"/>
                </a:solidFill>
              </a:rPr>
              <a:t> από το νερό.</a:t>
            </a:r>
          </a:p>
          <a:p>
            <a:pPr>
              <a:lnSpc>
                <a:spcPct val="105000"/>
              </a:lnSpc>
              <a:spcBef>
                <a:spcPts val="600"/>
              </a:spcBef>
            </a:pPr>
            <a:r>
              <a:rPr lang="el-GR" sz="2000" dirty="0" smtClean="0"/>
              <a:t>Έτσι</a:t>
            </a:r>
            <a:r>
              <a:rPr lang="el-GR" sz="2000" dirty="0"/>
              <a:t>, παρουσιάζει ιδιαίτερη σημασία το τεστ αυτό που περιγράφεται στο TAPPI </a:t>
            </a:r>
            <a:r>
              <a:rPr lang="el-GR" sz="2000" dirty="0" err="1"/>
              <a:t>Method</a:t>
            </a:r>
            <a:r>
              <a:rPr lang="el-GR" sz="2000" dirty="0"/>
              <a:t> T456.</a:t>
            </a:r>
          </a:p>
          <a:p>
            <a:pPr>
              <a:lnSpc>
                <a:spcPct val="105000"/>
              </a:lnSpc>
              <a:spcBef>
                <a:spcPts val="600"/>
              </a:spcBef>
            </a:pPr>
            <a:r>
              <a:rPr lang="el-GR" sz="2000" dirty="0" smtClean="0"/>
              <a:t>Βέβαια</a:t>
            </a:r>
            <a:r>
              <a:rPr lang="el-GR" sz="2000" dirty="0"/>
              <a:t>, σε γενικές γραμμές </a:t>
            </a:r>
            <a:r>
              <a:rPr lang="el-GR" sz="2000" b="1" dirty="0">
                <a:solidFill>
                  <a:srgbClr val="820000"/>
                </a:solidFill>
              </a:rPr>
              <a:t>η </a:t>
            </a:r>
            <a:r>
              <a:rPr lang="el-GR" sz="2000" b="1" dirty="0" err="1">
                <a:solidFill>
                  <a:srgbClr val="820000"/>
                </a:solidFill>
              </a:rPr>
              <a:t>εφελκυστική</a:t>
            </a:r>
            <a:r>
              <a:rPr lang="el-GR" sz="2000" b="1" dirty="0">
                <a:solidFill>
                  <a:srgbClr val="820000"/>
                </a:solidFill>
              </a:rPr>
              <a:t> αντοχή ελαττώνεται μετά από εμβάπτιση του χαρτιού σε υδατικά ή μη διαλύματα.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2119237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112196" cy="908720"/>
          </a:xfrm>
        </p:spPr>
        <p:txBody>
          <a:bodyPr/>
          <a:lstStyle/>
          <a:p>
            <a:endParaRPr lang="el-GR" dirty="0"/>
          </a:p>
        </p:txBody>
      </p:sp>
      <p:pic>
        <p:nvPicPr>
          <p:cNvPr id="593924" name="Picture 4" descr="DSC014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0"/>
            <a:ext cx="39243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25" name="Picture 5" descr="DSC014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3284538"/>
            <a:ext cx="39243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4" name="Θέση περιεχομένου 3"/>
          <p:cNvSpPr>
            <a:spLocks noGrp="1"/>
          </p:cNvSpPr>
          <p:nvPr>
            <p:ph idx="1"/>
          </p:nvPr>
        </p:nvSpPr>
        <p:spPr>
          <a:xfrm>
            <a:off x="457200" y="1196752"/>
            <a:ext cx="4690864" cy="5040560"/>
          </a:xfrm>
        </p:spPr>
        <p:txBody>
          <a:bodyPr/>
          <a:lstStyle/>
          <a:p>
            <a:pPr marL="0" indent="0">
              <a:buNone/>
            </a:pPr>
            <a:r>
              <a:rPr lang="el-GR" dirty="0" smtClean="0"/>
              <a:t>Στο </a:t>
            </a:r>
            <a:r>
              <a:rPr lang="el-GR" dirty="0"/>
              <a:t>ακόλουθο σχήμα εικονίζεται ένα όργανο μέτρησης και των τριών αυτών ιδιοτήτων</a:t>
            </a:r>
            <a:r>
              <a:rPr lang="el-GR" dirty="0" smtClean="0"/>
              <a:t>.</a:t>
            </a:r>
            <a:endParaRPr lang="el-GR" dirty="0"/>
          </a:p>
        </p:txBody>
      </p:sp>
      <p:sp>
        <p:nvSpPr>
          <p:cNvPr id="7" name="TextBox 6"/>
          <p:cNvSpPr txBox="1"/>
          <p:nvPr/>
        </p:nvSpPr>
        <p:spPr>
          <a:xfrm>
            <a:off x="3074176" y="6525344"/>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976130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Διαπερατότητα σε ρευστά</a:t>
            </a:r>
            <a:br>
              <a:rPr lang="el-GR" dirty="0"/>
            </a:br>
            <a:r>
              <a:rPr lang="el-GR" dirty="0"/>
              <a:t>Διαπερατότητα σε αέρα </a:t>
            </a:r>
            <a:r>
              <a:rPr lang="el-GR" sz="3300" b="0" dirty="0"/>
              <a:t>(</a:t>
            </a:r>
            <a:r>
              <a:rPr lang="el-GR" sz="3300" b="0" dirty="0" err="1"/>
              <a:t>air</a:t>
            </a:r>
            <a:r>
              <a:rPr lang="el-GR" sz="3300" b="0" dirty="0"/>
              <a:t> </a:t>
            </a:r>
            <a:r>
              <a:rPr lang="el-GR" sz="3300" b="0" dirty="0" err="1"/>
              <a:t>permeability</a:t>
            </a:r>
            <a:r>
              <a:rPr lang="el-GR" sz="3300" b="0" dirty="0"/>
              <a:t> </a:t>
            </a:r>
            <a:r>
              <a:rPr lang="el-GR" sz="3300" b="0" dirty="0" err="1"/>
              <a:t>of</a:t>
            </a:r>
            <a:r>
              <a:rPr lang="el-GR" sz="3300" b="0" dirty="0"/>
              <a:t> </a:t>
            </a:r>
            <a:r>
              <a:rPr lang="el-GR" sz="3300" b="0" dirty="0" err="1"/>
              <a:t>paper</a:t>
            </a:r>
            <a:r>
              <a:rPr lang="el-GR" sz="3300" b="0" dirty="0" smtClean="0"/>
              <a:t>)</a:t>
            </a:r>
            <a:endParaRPr lang="el-GR" sz="33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6" name="Θέση περιεχομένου 5"/>
          <p:cNvSpPr>
            <a:spLocks noGrp="1"/>
          </p:cNvSpPr>
          <p:nvPr>
            <p:ph idx="1"/>
          </p:nvPr>
        </p:nvSpPr>
        <p:spPr>
          <a:xfrm>
            <a:off x="395536" y="1412776"/>
            <a:ext cx="8568952" cy="5445224"/>
          </a:xfrm>
        </p:spPr>
        <p:txBody>
          <a:bodyPr>
            <a:normAutofit fontScale="92500" lnSpcReduction="20000"/>
          </a:bodyPr>
          <a:lstStyle/>
          <a:p>
            <a:r>
              <a:rPr lang="el-GR" dirty="0"/>
              <a:t>Για να γίνει πιο κατανοητή η μέτρηση της ιδιότητας αυτής του χαρτιού θα πρέπει να γνωρίζει κανείς ότι ο μισός περίπου όγκος ενός χαρτιού καταλαμβάνεται από αέρα γιατί είναι κενός.</a:t>
            </a:r>
          </a:p>
          <a:p>
            <a:r>
              <a:rPr lang="el-GR" dirty="0"/>
              <a:t>Μία μέθοδος μέτρησης του πορώδους είναι η </a:t>
            </a:r>
            <a:r>
              <a:rPr lang="el-GR" dirty="0" err="1"/>
              <a:t>ποροσιμετρία</a:t>
            </a:r>
            <a:r>
              <a:rPr lang="el-GR" dirty="0"/>
              <a:t> υδραργύρου, όμως στη χαρτοβιομηχανία δεν μετράται το πορώδες του χαρτιού, αλλά η διαπερατότητα του αέρα (πρότυπο TAPPI T460).</a:t>
            </a:r>
          </a:p>
          <a:p>
            <a:r>
              <a:rPr lang="el-GR" dirty="0"/>
              <a:t>Να σημειωθεί ότι ως ολικό πορώδες ενός υλικού ονομάζεται το ποσοστό του κενού χώρου (%) στο σύνολο του όγκου του υλικού, (</a:t>
            </a:r>
            <a:r>
              <a:rPr lang="el-GR" dirty="0" err="1"/>
              <a:t>Vκενός</a:t>
            </a:r>
            <a:r>
              <a:rPr lang="el-GR" dirty="0"/>
              <a:t>/</a:t>
            </a:r>
            <a:r>
              <a:rPr lang="el-GR" dirty="0" err="1"/>
              <a:t>Vδείγματος</a:t>
            </a:r>
            <a:r>
              <a:rPr lang="el-GR" dirty="0"/>
              <a:t>) 100.</a:t>
            </a:r>
          </a:p>
          <a:p>
            <a:r>
              <a:rPr lang="el-GR" dirty="0"/>
              <a:t>Το πιο χαρακτηριστικό παράδειγμα πορώδους χαρτιού είναι τα χάρτινα φίλτρα.</a:t>
            </a:r>
          </a:p>
          <a:p>
            <a:r>
              <a:rPr lang="el-GR" dirty="0"/>
              <a:t>Να θυμίσουμε ότι για την μείωση του πορώδους του χαρτιού και κατά συνέπεια την αύξηση του βάρους και της αδιαφάνειάς του χρησιμοποιούνται τα υλικά επιβάρυνσης και επικάλυψης (</a:t>
            </a:r>
            <a:r>
              <a:rPr lang="el-GR" dirty="0" err="1"/>
              <a:t>fillers</a:t>
            </a:r>
            <a:r>
              <a:rPr lang="el-GR" dirty="0"/>
              <a:t> - </a:t>
            </a:r>
            <a:r>
              <a:rPr lang="el-GR" dirty="0" err="1"/>
              <a:t>coatings</a:t>
            </a:r>
            <a:r>
              <a:rPr lang="el-GR" dirty="0"/>
              <a:t>) όπως ο καολίνης, το CaCO</a:t>
            </a:r>
            <a:r>
              <a:rPr lang="el-GR" baseline="-25000" dirty="0"/>
              <a:t>3</a:t>
            </a:r>
            <a:r>
              <a:rPr lang="el-GR" dirty="0"/>
              <a:t> και το TiO</a:t>
            </a:r>
            <a:r>
              <a:rPr lang="el-GR" baseline="-25000" dirty="0"/>
              <a:t>2</a:t>
            </a:r>
            <a:r>
              <a:rPr lang="el-GR" dirty="0" smtClean="0"/>
              <a:t>.</a:t>
            </a:r>
            <a:endParaRPr lang="el-GR" dirty="0"/>
          </a:p>
        </p:txBody>
      </p:sp>
    </p:spTree>
    <p:extLst>
      <p:ext uri="{BB962C8B-B14F-4D97-AF65-F5344CB8AC3E}">
        <p14:creationId xmlns:p14="http://schemas.microsoft.com/office/powerpoint/2010/main" val="1700208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Διαπερατότητα σε αέρα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4" name="Θέση περιεχομένου 3"/>
          <p:cNvSpPr>
            <a:spLocks noGrp="1"/>
          </p:cNvSpPr>
          <p:nvPr>
            <p:ph idx="1"/>
          </p:nvPr>
        </p:nvSpPr>
        <p:spPr/>
        <p:txBody>
          <a:bodyPr>
            <a:normAutofit lnSpcReduction="10000"/>
          </a:bodyPr>
          <a:lstStyle/>
          <a:p>
            <a:r>
              <a:rPr lang="el-GR" dirty="0"/>
              <a:t>Ως διαπερατότητα του αέρα ορίζεται η ικανότητα του χαρτιού να επιτρέπει την ροή του αέρα όταν εφαρμοστεί στις δύο επιφάνειές του διαφορά πίεσης.</a:t>
            </a:r>
          </a:p>
          <a:p>
            <a:r>
              <a:rPr lang="el-GR" dirty="0"/>
              <a:t>Η διαπερατότητα του αέρα δείχνει την εσωτερική δομή του χαρτιού ή χαρτονιού.</a:t>
            </a:r>
          </a:p>
          <a:p>
            <a:r>
              <a:rPr lang="el-GR" dirty="0"/>
              <a:t>Επίσης, αποτελεί ένδειξη για την εκτίμηση άλλων εφαρμογών και δοκιμασιών του χαρτιού, όπως η κάλυψή του ή η διέλευση άλλων ρευστών όπως για παράδειγμα μελανιών.</a:t>
            </a:r>
          </a:p>
          <a:p>
            <a:r>
              <a:rPr lang="el-GR" dirty="0"/>
              <a:t>Οι μετρήσεις της διαπερατότητας σε αέρα (κατά </a:t>
            </a:r>
            <a:r>
              <a:rPr lang="el-GR" dirty="0" err="1"/>
              <a:t>Gurley</a:t>
            </a:r>
            <a:r>
              <a:rPr lang="el-GR" dirty="0"/>
              <a:t>) εκφράζονται ως τα δευτερόλεπτα που απαιτούνται ώστε να περάσουν 100 cm</a:t>
            </a:r>
            <a:r>
              <a:rPr lang="el-GR" baseline="30000" dirty="0"/>
              <a:t>3</a:t>
            </a:r>
            <a:r>
              <a:rPr lang="el-GR" dirty="0"/>
              <a:t> αέρα από μια κυκλική επιφάνεια χαρτιού εμβαδού 6.4 cm</a:t>
            </a:r>
            <a:r>
              <a:rPr lang="el-GR" baseline="30000" dirty="0"/>
              <a:t>2</a:t>
            </a:r>
            <a:r>
              <a:rPr lang="el-GR" dirty="0" smtClean="0"/>
              <a:t>.</a:t>
            </a:r>
            <a:endParaRPr lang="el-GR" dirty="0"/>
          </a:p>
        </p:txBody>
      </p:sp>
    </p:spTree>
    <p:extLst>
      <p:ext uri="{BB962C8B-B14F-4D97-AF65-F5344CB8AC3E}">
        <p14:creationId xmlns:p14="http://schemas.microsoft.com/office/powerpoint/2010/main" val="1567163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Διαπερατότητα σε αέρα</a:t>
            </a:r>
            <a:endParaRPr lang="el-GR" dirty="0"/>
          </a:p>
        </p:txBody>
      </p:sp>
      <p:pic>
        <p:nvPicPr>
          <p:cNvPr id="596996" name="Picture 4" descr="DSC013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263" y="1340768"/>
            <a:ext cx="39957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4" name="Θέση περιεχομένου 3"/>
          <p:cNvSpPr>
            <a:spLocks noGrp="1"/>
          </p:cNvSpPr>
          <p:nvPr>
            <p:ph idx="1"/>
          </p:nvPr>
        </p:nvSpPr>
        <p:spPr>
          <a:xfrm>
            <a:off x="457200" y="1340768"/>
            <a:ext cx="4691063" cy="5040560"/>
          </a:xfrm>
        </p:spPr>
        <p:txBody>
          <a:bodyPr/>
          <a:lstStyle/>
          <a:p>
            <a:r>
              <a:rPr lang="el-GR" dirty="0" smtClean="0"/>
              <a:t>Για </a:t>
            </a:r>
            <a:r>
              <a:rPr lang="el-GR" dirty="0"/>
              <a:t>τη λήψη αυτών των μετρήσεων χρησιμοποιείται η συσκευή </a:t>
            </a:r>
            <a:r>
              <a:rPr lang="el-GR" dirty="0" err="1"/>
              <a:t>Gurley</a:t>
            </a:r>
            <a:r>
              <a:rPr lang="el-GR" dirty="0"/>
              <a:t> (δες σχήμα).</a:t>
            </a:r>
          </a:p>
          <a:p>
            <a:r>
              <a:rPr lang="el-GR" dirty="0" smtClean="0"/>
              <a:t>Τα </a:t>
            </a:r>
            <a:r>
              <a:rPr lang="el-GR" dirty="0"/>
              <a:t>δοκίμια που χρησιμοποιούνται είναι τετράγωνα κομμάτια χαρτιού.</a:t>
            </a:r>
          </a:p>
          <a:p>
            <a:r>
              <a:rPr lang="el-GR" dirty="0" smtClean="0"/>
              <a:t>Πριν </a:t>
            </a:r>
            <a:r>
              <a:rPr lang="el-GR" dirty="0"/>
              <a:t>τις μετρήσεις, προηγείται </a:t>
            </a:r>
            <a:r>
              <a:rPr lang="el-GR" dirty="0" err="1"/>
              <a:t>προκλιματισμός</a:t>
            </a:r>
            <a:r>
              <a:rPr lang="el-GR" dirty="0"/>
              <a:t> και κλιματισμός των δειγμάτων. </a:t>
            </a:r>
          </a:p>
          <a:p>
            <a:endParaRPr lang="el-GR" dirty="0"/>
          </a:p>
        </p:txBody>
      </p:sp>
      <p:sp>
        <p:nvSpPr>
          <p:cNvPr id="6" name="TextBox 5"/>
          <p:cNvSpPr txBox="1"/>
          <p:nvPr/>
        </p:nvSpPr>
        <p:spPr>
          <a:xfrm>
            <a:off x="6073369" y="4950917"/>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986865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Διαπερατότητα σε αέρα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4" name="Θέση περιεχομένου 3"/>
          <p:cNvSpPr>
            <a:spLocks noGrp="1"/>
          </p:cNvSpPr>
          <p:nvPr>
            <p:ph idx="1"/>
          </p:nvPr>
        </p:nvSpPr>
        <p:spPr>
          <a:xfrm>
            <a:off x="457200" y="1196752"/>
            <a:ext cx="8579296" cy="5661248"/>
          </a:xfrm>
        </p:spPr>
        <p:txBody>
          <a:bodyPr>
            <a:noAutofit/>
          </a:bodyPr>
          <a:lstStyle/>
          <a:p>
            <a:r>
              <a:rPr lang="el-GR" sz="2000" dirty="0"/>
              <a:t>Χαρακτηριστικό παράδειγμα χαρτιών που επιτρέπουν τη διαπερατότητα του αέρα είναι οι </a:t>
            </a:r>
            <a:r>
              <a:rPr lang="el-GR" sz="2000" dirty="0" err="1"/>
              <a:t>χαρτόσακκοι</a:t>
            </a:r>
            <a:r>
              <a:rPr lang="el-GR" sz="2000" dirty="0"/>
              <a:t> συσκευασίας υλικών σε μορφή σκόνης, που πρέπει να έχουν πόρους, ώστε να μην καταστραφούν κατά το γέμισμα.</a:t>
            </a:r>
          </a:p>
          <a:p>
            <a:r>
              <a:rPr lang="el-GR" sz="2000" dirty="0"/>
              <a:t>Κατά το γέμισμά τους στα </a:t>
            </a:r>
            <a:r>
              <a:rPr lang="el-GR" sz="2000" dirty="0" err="1"/>
              <a:t>γεμιστικά</a:t>
            </a:r>
            <a:r>
              <a:rPr lang="el-GR" sz="2000" dirty="0"/>
              <a:t> αυτόματα μηχανήματα που γίνεται με σχετικά μεγάλη ταχύτητα, πρέπει ο αέρας που περιέχουν να φύγει και αυτό γίνεται στο μεγαλύτερο ποσοστό του από το στόμιο του γεμίσματος.</a:t>
            </a:r>
          </a:p>
          <a:p>
            <a:r>
              <a:rPr lang="el-GR" sz="2000" dirty="0"/>
              <a:t>Όταν κλείσει ο σάκος με την ασφαλιστική βαλβίδα του κατά την </a:t>
            </a:r>
            <a:r>
              <a:rPr lang="el-GR" sz="2000" dirty="0" err="1"/>
              <a:t>απογέμισή</a:t>
            </a:r>
            <a:r>
              <a:rPr lang="el-GR" sz="2000" dirty="0"/>
              <a:t> του, το υπόλοιπο του αέρα φεύγει από τους πόρους του χαρτιού.</a:t>
            </a:r>
          </a:p>
          <a:p>
            <a:r>
              <a:rPr lang="el-GR" sz="2000" dirty="0"/>
              <a:t>Ο αέρας αυτός πρέπει να φύγει γιατί αλλιώς όσο λίγος και αν είναι κρατάει το σάκο φουσκωμένο σαν μπαλόνι και δεν μπορεί να σταθεί κατά την τοποθέτησή του σε επαλληλία με άλλους σάκους (</a:t>
            </a:r>
            <a:r>
              <a:rPr lang="el-GR" sz="2000" dirty="0" err="1"/>
              <a:t>ντάνιασμα</a:t>
            </a:r>
            <a:r>
              <a:rPr lang="el-GR" sz="2000" dirty="0"/>
              <a:t>).</a:t>
            </a:r>
          </a:p>
          <a:p>
            <a:r>
              <a:rPr lang="el-GR" sz="2000" dirty="0"/>
              <a:t>Για μεγιστοποίηση της διαπερατότητας χρησιμοποιείται πορώδες φύλλο που γίνεται με εύκαμπτο υλικό. Ένα καλό παράδειγμα πορωδών χαρτιών είναι τα χάρτινα φίλτρα</a:t>
            </a:r>
            <a:r>
              <a:rPr lang="el-GR" sz="2000" dirty="0" smtClean="0"/>
              <a:t>.</a:t>
            </a:r>
            <a:endParaRPr lang="el-GR" sz="2000" dirty="0"/>
          </a:p>
        </p:txBody>
      </p:sp>
    </p:spTree>
    <p:extLst>
      <p:ext uri="{BB962C8B-B14F-4D97-AF65-F5344CB8AC3E}">
        <p14:creationId xmlns:p14="http://schemas.microsoft.com/office/powerpoint/2010/main" val="63821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Διαπερατότητα σε αέρα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4" name="Θέση περιεχομένου 3"/>
          <p:cNvSpPr>
            <a:spLocks noGrp="1"/>
          </p:cNvSpPr>
          <p:nvPr>
            <p:ph idx="1"/>
          </p:nvPr>
        </p:nvSpPr>
        <p:spPr/>
        <p:txBody>
          <a:bodyPr/>
          <a:lstStyle/>
          <a:p>
            <a:r>
              <a:rPr lang="el-GR" dirty="0" smtClean="0"/>
              <a:t>Όπως </a:t>
            </a:r>
            <a:r>
              <a:rPr lang="el-GR" dirty="0"/>
              <a:t>έχει προαναφερθεί το χαρτί αποτελείται από ένα πλέγμα διασταυρούμενων ινών με πολλά διάκενα που σχηματίζουν πόρους μέσα από τους οποίους διέρχονται τα ρευστά.</a:t>
            </a:r>
          </a:p>
          <a:p>
            <a:r>
              <a:rPr lang="el-GR" dirty="0" smtClean="0"/>
              <a:t>Λόγω </a:t>
            </a:r>
            <a:r>
              <a:rPr lang="el-GR" dirty="0"/>
              <a:t>λοιπόν της πορώδους δομής του αλλά και της </a:t>
            </a:r>
            <a:r>
              <a:rPr lang="el-GR" dirty="0" err="1"/>
              <a:t>υδροφιλικότητάς</a:t>
            </a:r>
            <a:r>
              <a:rPr lang="el-GR" dirty="0"/>
              <a:t> του, εμφανίζει σημαντική διαπερατότητα από διάφορα υγρά μικρού ιξώδους, ιδιαίτερα δε αν δεν έχει υποστεί άλεση ή έστω αν έχει υποστεί σε μικρό βαθμό. </a:t>
            </a:r>
          </a:p>
          <a:p>
            <a:endParaRPr lang="el-GR" dirty="0"/>
          </a:p>
        </p:txBody>
      </p:sp>
    </p:spTree>
    <p:extLst>
      <p:ext uri="{BB962C8B-B14F-4D97-AF65-F5344CB8AC3E}">
        <p14:creationId xmlns:p14="http://schemas.microsoft.com/office/powerpoint/2010/main" val="3671023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Διαπερατότητα σε αέρα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4" name="Θέση περιεχομένου 3"/>
          <p:cNvSpPr>
            <a:spLocks noGrp="1"/>
          </p:cNvSpPr>
          <p:nvPr>
            <p:ph idx="1"/>
          </p:nvPr>
        </p:nvSpPr>
        <p:spPr/>
        <p:txBody>
          <a:bodyPr>
            <a:normAutofit fontScale="92500"/>
          </a:bodyPr>
          <a:lstStyle/>
          <a:p>
            <a:r>
              <a:rPr lang="el-GR" dirty="0"/>
              <a:t>Η ταχύτητα με την οποία ένα ρευστό διέρχεται μέσα από το χαρτί εξαρτάται από μία σειρά παραγόντων όπως είναι η πυκνότητά του, η σχέση μεταξύ επιφανειακής ενέργειας του υλικού και επιφανειακής τάσης του υγρού αλλά και από το ιξώδες του υγρού. </a:t>
            </a:r>
          </a:p>
          <a:p>
            <a:r>
              <a:rPr lang="el-GR" dirty="0"/>
              <a:t>Έτσι, ένα χαρτί μικρής πυκνότητας «αφράτο» έχει περισσότερους και μεγαλύτερους πόρους και μπορεί να απορροφά το μελάνι ιδίως αν είναι χαμηλού ιξώδους (μελάνι βαθυτυπίας και </a:t>
            </a:r>
            <a:r>
              <a:rPr lang="el-GR" dirty="0" err="1"/>
              <a:t>φλεξογραφίας</a:t>
            </a:r>
            <a:r>
              <a:rPr lang="el-GR" dirty="0"/>
              <a:t>).</a:t>
            </a:r>
          </a:p>
          <a:p>
            <a:r>
              <a:rPr lang="el-GR" dirty="0"/>
              <a:t>Βέβαια, όσο περισσότερο μελάνι διέρχεται από την μάζα του χαρτιού, τόσο λιγότερο μένει στην επιφάνειά του να απορροφά φως και τόσο περισσότερο χάνεται το τυπωμένο θέμα</a:t>
            </a:r>
            <a:r>
              <a:rPr lang="el-GR" dirty="0" smtClean="0"/>
              <a:t>.</a:t>
            </a:r>
            <a:endParaRPr lang="el-GR" dirty="0"/>
          </a:p>
        </p:txBody>
      </p:sp>
    </p:spTree>
    <p:extLst>
      <p:ext uri="{BB962C8B-B14F-4D97-AF65-F5344CB8AC3E}">
        <p14:creationId xmlns:p14="http://schemas.microsoft.com/office/powerpoint/2010/main" val="583072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Διαπερατότητα σε αέρα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4" name="Θέση περιεχομένου 3"/>
          <p:cNvSpPr>
            <a:spLocks noGrp="1"/>
          </p:cNvSpPr>
          <p:nvPr>
            <p:ph idx="1"/>
          </p:nvPr>
        </p:nvSpPr>
        <p:spPr>
          <a:xfrm>
            <a:off x="457200" y="1196752"/>
            <a:ext cx="8363272" cy="5544616"/>
          </a:xfrm>
        </p:spPr>
        <p:txBody>
          <a:bodyPr>
            <a:normAutofit fontScale="92500" lnSpcReduction="10000"/>
          </a:bodyPr>
          <a:lstStyle/>
          <a:p>
            <a:r>
              <a:rPr lang="el-GR" dirty="0"/>
              <a:t>Γι αυτό η ικανότητα του χαρτιού να κρατάει στην επιφάνειά του το μελάνι είναι μια σπουδαία ιδιότητα.</a:t>
            </a:r>
          </a:p>
          <a:p>
            <a:r>
              <a:rPr lang="el-GR" dirty="0"/>
              <a:t>Επειδή, η πυκνότητα του μελανιού μπορεί να ρυθμιστεί για αυτό η ποιότητα της εκτύπωσης εξαρτάται σημαντικά από την ποιότητα του χαρτιού.</a:t>
            </a:r>
          </a:p>
          <a:p>
            <a:r>
              <a:rPr lang="el-GR" dirty="0"/>
              <a:t>Ο βαθμό επιφανειακής κατεργασίας του χαρτιού, η περιεκτικότητά του σε </a:t>
            </a:r>
            <a:r>
              <a:rPr lang="el-GR" dirty="0" err="1"/>
              <a:t>πληρωτικά</a:t>
            </a:r>
            <a:r>
              <a:rPr lang="el-GR" dirty="0"/>
              <a:t> υλικά και η στίλβωση παίζουν εξαιρετικά σημαντικό ρόλο.</a:t>
            </a:r>
          </a:p>
          <a:p>
            <a:r>
              <a:rPr lang="el-GR" dirty="0"/>
              <a:t>Τα χαρτιά χωρίς επικάλυψη δίνουν πάντα εικόνα μικρότερης πυκνότητας από τα επικαλυμμένα γιατί τα ακάλυπτα είναι πιο απορροφητικά, με αποτέλεσμα την απώλεια λαμπρότητας και κορεσμού του χρώματος.</a:t>
            </a:r>
          </a:p>
          <a:p>
            <a:r>
              <a:rPr lang="el-GR" dirty="0"/>
              <a:t>Γι αυτό επιτυγχάνονται υψηλής ποιότητας πολυχρωμίες σε πιο ακριβά χαρτιά με κάλυψη και στίλβωση</a:t>
            </a:r>
            <a:r>
              <a:rPr lang="el-GR" dirty="0" smtClean="0"/>
              <a:t>.</a:t>
            </a:r>
            <a:endParaRPr lang="el-GR" dirty="0"/>
          </a:p>
        </p:txBody>
      </p:sp>
    </p:spTree>
    <p:extLst>
      <p:ext uri="{BB962C8B-B14F-4D97-AF65-F5344CB8AC3E}">
        <p14:creationId xmlns:p14="http://schemas.microsoft.com/office/powerpoint/2010/main" val="1288100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3" name="Τίτλος 2"/>
          <p:cNvSpPr>
            <a:spLocks noGrp="1"/>
          </p:cNvSpPr>
          <p:nvPr>
            <p:ph type="title"/>
          </p:nvPr>
        </p:nvSpPr>
        <p:spPr>
          <a:xfrm>
            <a:off x="467544" y="116632"/>
            <a:ext cx="8229600" cy="1080120"/>
          </a:xfrm>
        </p:spPr>
        <p:txBody>
          <a:bodyPr>
            <a:normAutofit fontScale="90000"/>
          </a:bodyPr>
          <a:lstStyle/>
          <a:p>
            <a:r>
              <a:rPr lang="el-GR" dirty="0"/>
              <a:t>Απορροφητικότητα του χαρτιού - χαρτονιού από το νερό </a:t>
            </a:r>
          </a:p>
        </p:txBody>
      </p:sp>
      <p:sp>
        <p:nvSpPr>
          <p:cNvPr id="4" name="Θέση περιεχομένου 3"/>
          <p:cNvSpPr>
            <a:spLocks noGrp="1"/>
          </p:cNvSpPr>
          <p:nvPr>
            <p:ph idx="1"/>
          </p:nvPr>
        </p:nvSpPr>
        <p:spPr>
          <a:xfrm>
            <a:off x="457200" y="1412776"/>
            <a:ext cx="8229600" cy="4824536"/>
          </a:xfrm>
        </p:spPr>
        <p:txBody>
          <a:bodyPr/>
          <a:lstStyle/>
          <a:p>
            <a:r>
              <a:rPr lang="el-GR" dirty="0"/>
              <a:t>Η απορροφητικότητα του χαρτιού - χαρτονιού από το νερό εκτιμάται με την μέθοδο </a:t>
            </a:r>
            <a:r>
              <a:rPr lang="el-GR" dirty="0" err="1"/>
              <a:t>Cobb</a:t>
            </a:r>
            <a:r>
              <a:rPr lang="el-GR" dirty="0"/>
              <a:t>.</a:t>
            </a:r>
          </a:p>
          <a:p>
            <a:r>
              <a:rPr lang="el-GR" dirty="0" smtClean="0"/>
              <a:t>Ορίζεται </a:t>
            </a:r>
            <a:r>
              <a:rPr lang="el-GR" dirty="0"/>
              <a:t>ως η μάζα του νερού σε γραμμάρια που απορροφάται από 1 m</a:t>
            </a:r>
            <a:r>
              <a:rPr lang="el-GR" baseline="30000" dirty="0"/>
              <a:t>2</a:t>
            </a:r>
            <a:r>
              <a:rPr lang="el-GR" dirty="0"/>
              <a:t> χαρτιού ή χαρτονιού σε καθορισμένο χρόνο, κάτω από υδροστατικό ύψος 1 cm και σε θερμοκρασία 20 ± </a:t>
            </a:r>
            <a:r>
              <a:rPr lang="el-GR" dirty="0" smtClean="0"/>
              <a:t>1</a:t>
            </a:r>
            <a:r>
              <a:rPr lang="el-GR" baseline="30000" dirty="0" smtClean="0"/>
              <a:t>ο</a:t>
            </a:r>
            <a:r>
              <a:rPr lang="el-GR" dirty="0" smtClean="0"/>
              <a:t> C</a:t>
            </a:r>
            <a:r>
              <a:rPr lang="el-GR" dirty="0"/>
              <a:t>, ή σε κάποια άλλη θερμοκρασία που ορίζεται στο ΕΛΟΤ 256.</a:t>
            </a:r>
          </a:p>
          <a:p>
            <a:endParaRPr lang="el-GR" dirty="0"/>
          </a:p>
        </p:txBody>
      </p:sp>
    </p:spTree>
    <p:extLst>
      <p:ext uri="{BB962C8B-B14F-4D97-AF65-F5344CB8AC3E}">
        <p14:creationId xmlns:p14="http://schemas.microsoft.com/office/powerpoint/2010/main" val="4125771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5786" y="285728"/>
            <a:ext cx="4125144" cy="908720"/>
          </a:xfrm>
        </p:spPr>
        <p:txBody>
          <a:bodyPr/>
          <a:lstStyle/>
          <a:p>
            <a:r>
              <a:rPr lang="el-GR" dirty="0" smtClean="0"/>
              <a:t>Μέθοδος </a:t>
            </a:r>
            <a:r>
              <a:rPr lang="el-GR" dirty="0" err="1" smtClean="0"/>
              <a:t>Cobb</a:t>
            </a:r>
            <a:endParaRPr lang="el-GR" dirty="0"/>
          </a:p>
        </p:txBody>
      </p:sp>
      <p:grpSp>
        <p:nvGrpSpPr>
          <p:cNvPr id="603144" name="Group 8"/>
          <p:cNvGrpSpPr>
            <a:grpSpLocks/>
          </p:cNvGrpSpPr>
          <p:nvPr/>
        </p:nvGrpSpPr>
        <p:grpSpPr bwMode="auto">
          <a:xfrm>
            <a:off x="5724525" y="0"/>
            <a:ext cx="3419475" cy="6858000"/>
            <a:chOff x="3606" y="0"/>
            <a:chExt cx="2154" cy="4320"/>
          </a:xfrm>
        </p:grpSpPr>
        <p:grpSp>
          <p:nvGrpSpPr>
            <p:cNvPr id="603143" name="Group 7"/>
            <p:cNvGrpSpPr>
              <a:grpSpLocks/>
            </p:cNvGrpSpPr>
            <p:nvPr/>
          </p:nvGrpSpPr>
          <p:grpSpPr bwMode="auto">
            <a:xfrm>
              <a:off x="3606" y="0"/>
              <a:ext cx="2154" cy="2931"/>
              <a:chOff x="3606" y="0"/>
              <a:chExt cx="2154" cy="2931"/>
            </a:xfrm>
          </p:grpSpPr>
          <p:pic>
            <p:nvPicPr>
              <p:cNvPr id="603140" name="Picture 4" descr="DSC014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 y="0"/>
                <a:ext cx="2154"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3141" name="Picture 5" descr="DSC01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 y="1616"/>
                <a:ext cx="215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3142" name="Picture 6" descr="DSC014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 y="2931"/>
              <a:ext cx="2154"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4" name="Θέση περιεχομένου 3"/>
          <p:cNvSpPr>
            <a:spLocks noGrp="1"/>
          </p:cNvSpPr>
          <p:nvPr>
            <p:ph idx="1"/>
          </p:nvPr>
        </p:nvSpPr>
        <p:spPr>
          <a:xfrm>
            <a:off x="457200" y="1196752"/>
            <a:ext cx="5267325" cy="5544616"/>
          </a:xfrm>
        </p:spPr>
        <p:txBody>
          <a:bodyPr/>
          <a:lstStyle/>
          <a:p>
            <a:r>
              <a:rPr lang="el-GR" dirty="0" smtClean="0"/>
              <a:t>Η </a:t>
            </a:r>
            <a:r>
              <a:rPr lang="el-GR" dirty="0"/>
              <a:t>πειραματική διάταξη που χρησιμοποιείται (δες σχήμα) αποτελείται από έναν άκαμπτο μεταλλικό ανοξείδωτο κύλινδρο με εμβαδό εσωτερικής διατομής 100 cm</a:t>
            </a:r>
            <a:r>
              <a:rPr lang="el-GR" baseline="30000" dirty="0"/>
              <a:t>2</a:t>
            </a:r>
            <a:r>
              <a:rPr lang="el-GR" dirty="0"/>
              <a:t> και ύψος περίπου 2.5 cm, εφοδιασμένο με σύστημα που δίνει τη δυνατότητα σύσφιξης του κυλίνδρου πάνω στην επιφάνεια του δοκιμίου ελέγχου. </a:t>
            </a:r>
          </a:p>
          <a:p>
            <a:endParaRPr lang="el-GR" dirty="0"/>
          </a:p>
        </p:txBody>
      </p:sp>
      <p:sp>
        <p:nvSpPr>
          <p:cNvPr id="10" name="TextBox 9"/>
          <p:cNvSpPr txBox="1"/>
          <p:nvPr/>
        </p:nvSpPr>
        <p:spPr>
          <a:xfrm>
            <a:off x="6300192" y="2296049"/>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1659948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6048821" cy="908720"/>
          </a:xfrm>
        </p:spPr>
        <p:txBody>
          <a:bodyPr>
            <a:normAutofit fontScale="90000"/>
          </a:bodyPr>
          <a:lstStyle/>
          <a:p>
            <a:r>
              <a:rPr lang="el-GR" dirty="0"/>
              <a:t>Αντοχή στο σχίσιμο </a:t>
            </a:r>
            <a:r>
              <a:rPr lang="el-GR" dirty="0" smtClean="0"/>
              <a:t/>
            </a:r>
            <a:br>
              <a:rPr lang="el-GR" dirty="0" smtClean="0"/>
            </a:br>
            <a:r>
              <a:rPr lang="el-GR" sz="3300" b="0" dirty="0" smtClean="0"/>
              <a:t>(</a:t>
            </a:r>
            <a:r>
              <a:rPr lang="el-GR" sz="3300" b="0" dirty="0" err="1"/>
              <a:t>Tearing</a:t>
            </a:r>
            <a:r>
              <a:rPr lang="el-GR" sz="3300" b="0" dirty="0"/>
              <a:t> </a:t>
            </a:r>
            <a:r>
              <a:rPr lang="el-GR" sz="3300" b="0" dirty="0" err="1"/>
              <a:t>Strength</a:t>
            </a:r>
            <a:r>
              <a:rPr lang="el-GR" sz="3300" b="0" dirty="0"/>
              <a:t>) </a:t>
            </a:r>
          </a:p>
        </p:txBody>
      </p:sp>
      <p:grpSp>
        <p:nvGrpSpPr>
          <p:cNvPr id="470022" name="Group 6"/>
          <p:cNvGrpSpPr>
            <a:grpSpLocks/>
          </p:cNvGrpSpPr>
          <p:nvPr/>
        </p:nvGrpSpPr>
        <p:grpSpPr bwMode="auto">
          <a:xfrm>
            <a:off x="6156325" y="0"/>
            <a:ext cx="2987675" cy="6858000"/>
            <a:chOff x="3878" y="0"/>
            <a:chExt cx="1882" cy="4320"/>
          </a:xfrm>
        </p:grpSpPr>
        <p:pic>
          <p:nvPicPr>
            <p:cNvPr id="470020" name="Picture 4" descr="DSC01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 y="0"/>
              <a:ext cx="1882" cy="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021" name="Picture 5" descr="DSC013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8" y="2115"/>
              <a:ext cx="1882"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4" name="Θέση περιεχομένου 3"/>
          <p:cNvSpPr>
            <a:spLocks noGrp="1"/>
          </p:cNvSpPr>
          <p:nvPr>
            <p:ph idx="1"/>
          </p:nvPr>
        </p:nvSpPr>
        <p:spPr>
          <a:xfrm>
            <a:off x="251520" y="1340768"/>
            <a:ext cx="5904805" cy="5472608"/>
          </a:xfrm>
        </p:spPr>
        <p:txBody>
          <a:bodyPr>
            <a:normAutofit fontScale="92500" lnSpcReduction="10000"/>
          </a:bodyPr>
          <a:lstStyle/>
          <a:p>
            <a:r>
              <a:rPr lang="el-GR" dirty="0" smtClean="0"/>
              <a:t>H </a:t>
            </a:r>
            <a:r>
              <a:rPr lang="el-GR" dirty="0"/>
              <a:t>αντοχή στο σχίσιμο είναι ένα ακόμη σημαντικό τεστ στον προσδιορισμό της ικανότητας αντίστασης του χαρτιού στο σχίσιμό του.</a:t>
            </a:r>
          </a:p>
          <a:p>
            <a:pPr marL="355600" indent="0">
              <a:buNone/>
            </a:pPr>
            <a:r>
              <a:rPr lang="el-GR" dirty="0" smtClean="0"/>
              <a:t>Το </a:t>
            </a:r>
            <a:r>
              <a:rPr lang="el-GR" dirty="0"/>
              <a:t>πιο σύνηθες όργανο που χρησιμοποιείται στον καθορισμό της αντοχής στο σχίσιμο είναι το Standard </a:t>
            </a:r>
            <a:r>
              <a:rPr lang="el-GR" dirty="0" err="1"/>
              <a:t>Elmendorf</a:t>
            </a:r>
            <a:r>
              <a:rPr lang="el-GR" dirty="0"/>
              <a:t> </a:t>
            </a:r>
            <a:r>
              <a:rPr lang="el-GR" dirty="0" err="1"/>
              <a:t>tear</a:t>
            </a:r>
            <a:r>
              <a:rPr lang="el-GR" dirty="0"/>
              <a:t> </a:t>
            </a:r>
            <a:r>
              <a:rPr lang="el-GR" dirty="0" err="1"/>
              <a:t>tester</a:t>
            </a:r>
            <a:r>
              <a:rPr lang="el-GR" dirty="0"/>
              <a:t>. </a:t>
            </a:r>
          </a:p>
          <a:p>
            <a:r>
              <a:rPr lang="el-GR" dirty="0"/>
              <a:t>Το όργανο αποτελείται από μία κινητή αρπάγη η οποία μπορεί να κινείται ελεύθερα και από μία άλλη σταθερή αρπάγη.</a:t>
            </a:r>
          </a:p>
          <a:p>
            <a:pPr marL="355600" indent="0">
              <a:buNone/>
            </a:pPr>
            <a:r>
              <a:rPr lang="el-GR" dirty="0" smtClean="0"/>
              <a:t>Τη </a:t>
            </a:r>
            <a:r>
              <a:rPr lang="el-GR" dirty="0"/>
              <a:t>στιγμή που ξεκινά η μέτρηση οι δύο </a:t>
            </a:r>
            <a:r>
              <a:rPr lang="el-GR" dirty="0" err="1"/>
              <a:t>αρπάγες</a:t>
            </a:r>
            <a:r>
              <a:rPr lang="el-GR" dirty="0"/>
              <a:t> είναι σε τέτοια θέση ώστε να μπορεί να προσαρμοστεί το δοκίμιο, που συνήθως αποτελείται από περισσότερα του ενός φύλλα.</a:t>
            </a:r>
          </a:p>
          <a:p>
            <a:pPr marL="355600" indent="0"/>
            <a:endParaRPr lang="el-GR" dirty="0"/>
          </a:p>
        </p:txBody>
      </p:sp>
      <p:sp>
        <p:nvSpPr>
          <p:cNvPr id="8" name="TextBox 7"/>
          <p:cNvSpPr txBox="1"/>
          <p:nvPr/>
        </p:nvSpPr>
        <p:spPr>
          <a:xfrm>
            <a:off x="6998476" y="3361938"/>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534826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617021" cy="908720"/>
          </a:xfrm>
        </p:spPr>
        <p:txBody>
          <a:bodyPr/>
          <a:lstStyle/>
          <a:p>
            <a:r>
              <a:rPr lang="el-GR" dirty="0" smtClean="0"/>
              <a:t>Μέθοδος </a:t>
            </a:r>
            <a:r>
              <a:rPr lang="el-GR" dirty="0" err="1" smtClean="0"/>
              <a:t>Cobb</a:t>
            </a:r>
            <a:endParaRPr lang="el-GR" dirty="0"/>
          </a:p>
        </p:txBody>
      </p:sp>
      <p:grpSp>
        <p:nvGrpSpPr>
          <p:cNvPr id="604167" name="Group 7"/>
          <p:cNvGrpSpPr>
            <a:grpSpLocks/>
          </p:cNvGrpSpPr>
          <p:nvPr/>
        </p:nvGrpSpPr>
        <p:grpSpPr bwMode="auto">
          <a:xfrm>
            <a:off x="5724525" y="0"/>
            <a:ext cx="3419475" cy="6858000"/>
            <a:chOff x="3606" y="0"/>
            <a:chExt cx="2154" cy="4320"/>
          </a:xfrm>
        </p:grpSpPr>
        <p:grpSp>
          <p:nvGrpSpPr>
            <p:cNvPr id="604168" name="Group 8"/>
            <p:cNvGrpSpPr>
              <a:grpSpLocks/>
            </p:cNvGrpSpPr>
            <p:nvPr/>
          </p:nvGrpSpPr>
          <p:grpSpPr bwMode="auto">
            <a:xfrm>
              <a:off x="3606" y="0"/>
              <a:ext cx="2154" cy="2931"/>
              <a:chOff x="3606" y="0"/>
              <a:chExt cx="2154" cy="2931"/>
            </a:xfrm>
          </p:grpSpPr>
          <p:pic>
            <p:nvPicPr>
              <p:cNvPr id="604169" name="Picture 9" descr="DSC014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 y="0"/>
                <a:ext cx="2154"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70" name="Picture 10" descr="DSC01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 y="1616"/>
                <a:ext cx="215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171" name="Picture 11" descr="DSC014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 y="2931"/>
              <a:ext cx="2154"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4" name="Θέση περιεχομένου 3"/>
          <p:cNvSpPr>
            <a:spLocks noGrp="1"/>
          </p:cNvSpPr>
          <p:nvPr>
            <p:ph idx="1"/>
          </p:nvPr>
        </p:nvSpPr>
        <p:spPr>
          <a:xfrm>
            <a:off x="457201" y="1196752"/>
            <a:ext cx="5122912" cy="5040560"/>
          </a:xfrm>
        </p:spPr>
        <p:txBody>
          <a:bodyPr/>
          <a:lstStyle/>
          <a:p>
            <a:r>
              <a:rPr lang="el-GR" dirty="0"/>
              <a:t>Η διαρροή του νερού αποφεύγεται με τη χρησιμοποίηση μαλακού και μη απορροφητικού ελαστικού.</a:t>
            </a:r>
          </a:p>
          <a:p>
            <a:r>
              <a:rPr lang="el-GR" dirty="0"/>
              <a:t>Πάνω σε αυτό το ελαστικό τοποθετείται το ζυγισμένο δοκίμιο ελέγχου με την πλευρά που πρόκειται να ελεγχθεί προς τα πάνω και σφίγγεται αρκετά ώστε να μην υπάρχουν διαρροές</a:t>
            </a:r>
            <a:r>
              <a:rPr lang="el-GR" dirty="0" smtClean="0"/>
              <a:t>.</a:t>
            </a:r>
            <a:endParaRPr lang="el-GR" dirty="0"/>
          </a:p>
        </p:txBody>
      </p:sp>
      <p:sp>
        <p:nvSpPr>
          <p:cNvPr id="10" name="TextBox 9"/>
          <p:cNvSpPr txBox="1"/>
          <p:nvPr/>
        </p:nvSpPr>
        <p:spPr>
          <a:xfrm>
            <a:off x="6300192" y="2288401"/>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321649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472608" cy="908720"/>
          </a:xfrm>
        </p:spPr>
        <p:txBody>
          <a:bodyPr/>
          <a:lstStyle/>
          <a:p>
            <a:r>
              <a:rPr lang="el-GR" dirty="0" smtClean="0"/>
              <a:t>Μέθοδος </a:t>
            </a:r>
            <a:r>
              <a:rPr lang="el-GR" dirty="0" err="1" smtClean="0"/>
              <a:t>Cobb</a:t>
            </a:r>
            <a:endParaRPr lang="el-GR" dirty="0"/>
          </a:p>
        </p:txBody>
      </p:sp>
      <p:grpSp>
        <p:nvGrpSpPr>
          <p:cNvPr id="605188" name="Group 4"/>
          <p:cNvGrpSpPr>
            <a:grpSpLocks/>
          </p:cNvGrpSpPr>
          <p:nvPr/>
        </p:nvGrpSpPr>
        <p:grpSpPr bwMode="auto">
          <a:xfrm>
            <a:off x="5724525" y="0"/>
            <a:ext cx="3419475" cy="6858000"/>
            <a:chOff x="3606" y="0"/>
            <a:chExt cx="2154" cy="4320"/>
          </a:xfrm>
        </p:grpSpPr>
        <p:grpSp>
          <p:nvGrpSpPr>
            <p:cNvPr id="605189" name="Group 5"/>
            <p:cNvGrpSpPr>
              <a:grpSpLocks/>
            </p:cNvGrpSpPr>
            <p:nvPr/>
          </p:nvGrpSpPr>
          <p:grpSpPr bwMode="auto">
            <a:xfrm>
              <a:off x="3606" y="0"/>
              <a:ext cx="2154" cy="2931"/>
              <a:chOff x="3606" y="0"/>
              <a:chExt cx="2154" cy="2931"/>
            </a:xfrm>
          </p:grpSpPr>
          <p:pic>
            <p:nvPicPr>
              <p:cNvPr id="605190" name="Picture 6" descr="DSC014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 y="0"/>
                <a:ext cx="2154"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5191" name="Picture 7" descr="DSC01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 y="1616"/>
                <a:ext cx="215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5192" name="Picture 8" descr="DSC014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 y="2931"/>
              <a:ext cx="2154"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4" name="Θέση περιεχομένου 3"/>
          <p:cNvSpPr>
            <a:spLocks noGrp="1"/>
          </p:cNvSpPr>
          <p:nvPr>
            <p:ph idx="1"/>
          </p:nvPr>
        </p:nvSpPr>
        <p:spPr>
          <a:xfrm>
            <a:off x="323528" y="1196752"/>
            <a:ext cx="5400997" cy="5661248"/>
          </a:xfrm>
        </p:spPr>
        <p:txBody>
          <a:bodyPr>
            <a:normAutofit lnSpcReduction="10000"/>
          </a:bodyPr>
          <a:lstStyle/>
          <a:p>
            <a:r>
              <a:rPr lang="el-GR" sz="2200" dirty="0"/>
              <a:t>Στην συνέχεια προστίθενται 100 ml </a:t>
            </a:r>
            <a:r>
              <a:rPr lang="el-GR" sz="2200" dirty="0" err="1"/>
              <a:t>απιονισμένου</a:t>
            </a:r>
            <a:r>
              <a:rPr lang="el-GR" sz="2200" dirty="0"/>
              <a:t> νερού και ενεργοποιείται το χρονόμετρο.</a:t>
            </a:r>
          </a:p>
          <a:p>
            <a:r>
              <a:rPr lang="el-GR" sz="2200" dirty="0"/>
              <a:t>Αν ως χρόνος δοκιμασίας έχουν επιλεγεί τα 60 </a:t>
            </a:r>
            <a:r>
              <a:rPr lang="el-GR" sz="2200" dirty="0" err="1"/>
              <a:t>sec</a:t>
            </a:r>
            <a:r>
              <a:rPr lang="el-GR" sz="2200" dirty="0"/>
              <a:t> τότε στα 45 </a:t>
            </a:r>
            <a:r>
              <a:rPr lang="el-GR" sz="2200" dirty="0" err="1"/>
              <a:t>sec</a:t>
            </a:r>
            <a:r>
              <a:rPr lang="el-GR" sz="2200" dirty="0"/>
              <a:t> </a:t>
            </a:r>
            <a:r>
              <a:rPr lang="el-GR" sz="2200" dirty="0" err="1"/>
              <a:t>αποχύνουμε</a:t>
            </a:r>
            <a:r>
              <a:rPr lang="el-GR" sz="2200" dirty="0"/>
              <a:t> το νερό και απομακρύνουμε γρήγορα το χαρτί, το οποίο και τοποθετούμε ανάμεσα από δύο στυπόχαρτα.</a:t>
            </a:r>
          </a:p>
          <a:p>
            <a:r>
              <a:rPr lang="el-GR" sz="2200" dirty="0"/>
              <a:t>Στην συνέχεια χρησιμοποιώντας ένα βαρύ ανοξείδωτο ρολό το οποίο διέρχεται πάνω από τα στυπόχαρτα δύο φορές με αντίθετη φορά.</a:t>
            </a:r>
          </a:p>
          <a:p>
            <a:r>
              <a:rPr lang="el-GR" sz="2200" dirty="0"/>
              <a:t>Τέλος, απομακρύνεται το δοκίμιο και ζυγίζεται γρήγορα. Το αποτέλεσμα της μέτρησης δίνεται σε g/m2</a:t>
            </a:r>
            <a:r>
              <a:rPr lang="el-GR" sz="2200" dirty="0" smtClean="0"/>
              <a:t>.</a:t>
            </a:r>
            <a:endParaRPr lang="el-GR" sz="2200" dirty="0"/>
          </a:p>
        </p:txBody>
      </p:sp>
      <p:sp>
        <p:nvSpPr>
          <p:cNvPr id="10" name="TextBox 9"/>
          <p:cNvSpPr txBox="1"/>
          <p:nvPr/>
        </p:nvSpPr>
        <p:spPr>
          <a:xfrm>
            <a:off x="6300192" y="2288401"/>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459468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Απορροφητικότητα σε έλαια</a:t>
            </a:r>
            <a:br>
              <a:rPr lang="el-GR" dirty="0"/>
            </a:br>
            <a:r>
              <a:rPr lang="el-GR" sz="3300" b="0" dirty="0"/>
              <a:t>(</a:t>
            </a:r>
            <a:r>
              <a:rPr lang="el-GR" sz="3300" b="0" dirty="0" err="1"/>
              <a:t>Οil</a:t>
            </a:r>
            <a:r>
              <a:rPr lang="el-GR" sz="3300" b="0" dirty="0"/>
              <a:t> </a:t>
            </a:r>
            <a:r>
              <a:rPr lang="el-GR" sz="3300" b="0" dirty="0" err="1"/>
              <a:t>absorbency</a:t>
            </a:r>
            <a:r>
              <a:rPr lang="el-GR" sz="3300" b="0" dirty="0" smtClean="0"/>
              <a:t>)</a:t>
            </a:r>
            <a:endParaRPr lang="el-GR" sz="33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4" name="Θέση περιεχομένου 3"/>
          <p:cNvSpPr>
            <a:spLocks noGrp="1"/>
          </p:cNvSpPr>
          <p:nvPr>
            <p:ph idx="1"/>
          </p:nvPr>
        </p:nvSpPr>
        <p:spPr/>
        <p:txBody>
          <a:bodyPr/>
          <a:lstStyle/>
          <a:p>
            <a:r>
              <a:rPr lang="el-GR" dirty="0"/>
              <a:t>H απορροφητικότητα σε έλαια εκφράζεται με τον υπολογισμό της ποσότητας ελαίου που απορροφάται στην επιφάνεια του χαρτιού.</a:t>
            </a:r>
          </a:p>
          <a:p>
            <a:r>
              <a:rPr lang="el-GR" dirty="0"/>
              <a:t>Η μέτρηση γίνεται μετρώντας τον χρόνο που απαιτείται για να μειωθεί η στιλπνότητα της επιφάνειας κατά ορισμένο βαθμό (λόγω της διείσδυσης του ελαίου στο εσωτερικό του χαρτιού). </a:t>
            </a:r>
          </a:p>
          <a:p>
            <a:r>
              <a:rPr lang="el-GR" dirty="0"/>
              <a:t>Επίσης, μετράται με εμβάπτιση </a:t>
            </a:r>
            <a:r>
              <a:rPr lang="el-GR" dirty="0" err="1"/>
              <a:t>προζυγισμένου</a:t>
            </a:r>
            <a:r>
              <a:rPr lang="el-GR" dirty="0"/>
              <a:t> δοκιμίου σε έλαιο και </a:t>
            </a:r>
            <a:r>
              <a:rPr lang="el-GR" dirty="0" err="1"/>
              <a:t>επαναζύγιση</a:t>
            </a:r>
            <a:r>
              <a:rPr lang="el-GR" dirty="0" smtClean="0"/>
              <a:t>.</a:t>
            </a:r>
            <a:endParaRPr lang="el-GR" dirty="0"/>
          </a:p>
        </p:txBody>
      </p:sp>
    </p:spTree>
    <p:extLst>
      <p:ext uri="{BB962C8B-B14F-4D97-AF65-F5344CB8AC3E}">
        <p14:creationId xmlns:p14="http://schemas.microsoft.com/office/powerpoint/2010/main" val="1411884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 </a:t>
            </a:r>
            <a:r>
              <a:rPr lang="el-GR" sz="3200" b="0" dirty="0" smtClean="0"/>
              <a:t>1/3</a:t>
            </a:r>
            <a:endParaRPr lang="el-GR" dirty="0"/>
          </a:p>
        </p:txBody>
      </p:sp>
      <p:sp>
        <p:nvSpPr>
          <p:cNvPr id="3" name="2 - Θέση περιεχομένου"/>
          <p:cNvSpPr>
            <a:spLocks noGrp="1"/>
          </p:cNvSpPr>
          <p:nvPr>
            <p:ph idx="1"/>
          </p:nvPr>
        </p:nvSpPr>
        <p:spPr/>
        <p:txBody>
          <a:bodyPr>
            <a:normAutofit fontScale="92500"/>
          </a:bodyPr>
          <a:lstStyle/>
          <a:p>
            <a:pPr>
              <a:lnSpc>
                <a:spcPct val="105000"/>
              </a:lnSpc>
              <a:spcBef>
                <a:spcPts val="600"/>
              </a:spcBef>
              <a:buFont typeface="Wingdings" panose="05000000000000000000" pitchFamily="2" charset="2"/>
              <a:buChar char="Ø"/>
              <a:defRPr/>
            </a:pPr>
            <a:r>
              <a:rPr lang="el-GR" b="1" dirty="0" smtClean="0"/>
              <a:t>Ξενόγλωσση</a:t>
            </a:r>
          </a:p>
          <a:p>
            <a:pPr>
              <a:lnSpc>
                <a:spcPct val="105000"/>
              </a:lnSpc>
              <a:spcBef>
                <a:spcPts val="600"/>
              </a:spcBef>
              <a:defRPr/>
            </a:pPr>
            <a:r>
              <a:rPr lang="en-US" dirty="0" err="1" smtClean="0"/>
              <a:t>Biermann</a:t>
            </a:r>
            <a:r>
              <a:rPr lang="el-GR" dirty="0" smtClean="0"/>
              <a:t> </a:t>
            </a:r>
            <a:r>
              <a:rPr lang="en-US" dirty="0" smtClean="0"/>
              <a:t>C.J., Handbook of pulping and papermaking, Second Edition, Academic Press, 1996.</a:t>
            </a:r>
            <a:endParaRPr lang="el-GR" dirty="0" smtClean="0"/>
          </a:p>
          <a:p>
            <a:pPr>
              <a:lnSpc>
                <a:spcPct val="105000"/>
              </a:lnSpc>
              <a:spcBef>
                <a:spcPts val="600"/>
              </a:spcBef>
              <a:defRPr/>
            </a:pPr>
            <a:r>
              <a:rPr lang="en-US" dirty="0" err="1" smtClean="0"/>
              <a:t>Blokhuis</a:t>
            </a:r>
            <a:r>
              <a:rPr lang="el-GR" dirty="0" smtClean="0"/>
              <a:t> </a:t>
            </a:r>
            <a:r>
              <a:rPr lang="en-US" dirty="0" smtClean="0"/>
              <a:t>G., Testing the surface strength of paper, Research Institute and Allied Industries, IGT-publication 35, 2</a:t>
            </a:r>
            <a:r>
              <a:rPr lang="en-US" baseline="30000" dirty="0" smtClean="0"/>
              <a:t>nd</a:t>
            </a:r>
            <a:r>
              <a:rPr lang="en-US" dirty="0" smtClean="0"/>
              <a:t> impression, 1980.</a:t>
            </a:r>
            <a:endParaRPr lang="el-GR" dirty="0" smtClean="0"/>
          </a:p>
          <a:p>
            <a:pPr>
              <a:lnSpc>
                <a:spcPct val="105000"/>
              </a:lnSpc>
              <a:spcBef>
                <a:spcPts val="600"/>
              </a:spcBef>
              <a:defRPr/>
            </a:pPr>
            <a:r>
              <a:rPr lang="en-US" dirty="0" smtClean="0"/>
              <a:t>Caulfield</a:t>
            </a:r>
            <a:r>
              <a:rPr lang="el-GR" dirty="0" smtClean="0"/>
              <a:t> </a:t>
            </a:r>
            <a:r>
              <a:rPr lang="en-US" dirty="0" smtClean="0"/>
              <a:t>D.F. , D.E. Gunderson “Paper testing and strength characteristics” 1988 In TAPPI proceedings of the 1988 paper.</a:t>
            </a:r>
            <a:endParaRPr lang="el-GR" dirty="0" smtClean="0"/>
          </a:p>
          <a:p>
            <a:pPr>
              <a:lnSpc>
                <a:spcPct val="105000"/>
              </a:lnSpc>
              <a:spcBef>
                <a:spcPts val="600"/>
              </a:spcBef>
              <a:defRPr/>
            </a:pPr>
            <a:r>
              <a:rPr lang="en-US" dirty="0" err="1" smtClean="0"/>
              <a:t>Kirwan</a:t>
            </a:r>
            <a:r>
              <a:rPr lang="el-GR" dirty="0" smtClean="0"/>
              <a:t> </a:t>
            </a:r>
            <a:r>
              <a:rPr lang="en-US" dirty="0" smtClean="0"/>
              <a:t>M.J., Paper and Paperboard Packaging Technology, London, Blackwell Publishing, 2005.</a:t>
            </a:r>
            <a:endParaRPr lang="el-GR" dirty="0" smtClean="0"/>
          </a:p>
          <a:p>
            <a:pPr>
              <a:lnSpc>
                <a:spcPct val="105000"/>
              </a:lnSpc>
              <a:spcBef>
                <a:spcPts val="600"/>
              </a:spcBef>
              <a:defRPr/>
            </a:pPr>
            <a:r>
              <a:rPr lang="en-GB" dirty="0" smtClean="0"/>
              <a:t>Roberts, J.C., The Chemistry of Paper, The Royal Society of Chemistry, </a:t>
            </a:r>
            <a:r>
              <a:rPr lang="en-GB" dirty="0" err="1" smtClean="0"/>
              <a:t>Cambridge,UK</a:t>
            </a:r>
            <a:r>
              <a:rPr lang="en-GB" dirty="0" smtClean="0"/>
              <a:t>, 1996.</a:t>
            </a:r>
            <a:endParaRPr lang="el-GR" dirty="0" smtClean="0"/>
          </a:p>
          <a:p>
            <a:pPr>
              <a:lnSpc>
                <a:spcPct val="105000"/>
              </a:lnSpc>
              <a:spcBef>
                <a:spcPts val="600"/>
              </a:spcBef>
              <a:defRPr/>
            </a:pPr>
            <a:r>
              <a:rPr lang="en-US" dirty="0" smtClean="0"/>
              <a:t>Thomson</a:t>
            </a:r>
            <a:r>
              <a:rPr lang="el-GR" dirty="0" smtClean="0"/>
              <a:t> Β., Υλικά Εκτυπώσεων, Εκδόσεις ΙΩΝ, 2002.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 </a:t>
            </a:r>
            <a:r>
              <a:rPr lang="el-GR" sz="3200" b="0" dirty="0" smtClean="0"/>
              <a:t>2/3</a:t>
            </a:r>
            <a:endParaRPr lang="el-GR" dirty="0"/>
          </a:p>
        </p:txBody>
      </p:sp>
      <p:sp>
        <p:nvSpPr>
          <p:cNvPr id="3" name="2 - Θέση περιεχομένου"/>
          <p:cNvSpPr>
            <a:spLocks noGrp="1"/>
          </p:cNvSpPr>
          <p:nvPr>
            <p:ph idx="1"/>
          </p:nvPr>
        </p:nvSpPr>
        <p:spPr/>
        <p:txBody>
          <a:bodyPr>
            <a:normAutofit fontScale="85000" lnSpcReduction="20000"/>
          </a:bodyPr>
          <a:lstStyle/>
          <a:p>
            <a:pPr>
              <a:lnSpc>
                <a:spcPct val="105000"/>
              </a:lnSpc>
              <a:spcBef>
                <a:spcPts val="600"/>
              </a:spcBef>
              <a:buFont typeface="Wingdings" panose="05000000000000000000" pitchFamily="2" charset="2"/>
              <a:buChar char="Ø"/>
              <a:defRPr/>
            </a:pPr>
            <a:r>
              <a:rPr lang="el-GR" b="1" dirty="0" smtClean="0"/>
              <a:t>Ελληνική</a:t>
            </a:r>
          </a:p>
          <a:p>
            <a:pPr>
              <a:lnSpc>
                <a:spcPct val="105000"/>
              </a:lnSpc>
              <a:spcBef>
                <a:spcPts val="600"/>
              </a:spcBef>
              <a:defRPr/>
            </a:pPr>
            <a:r>
              <a:rPr lang="el-GR" dirty="0" err="1" smtClean="0"/>
              <a:t>Γραμμενίδης</a:t>
            </a:r>
            <a:r>
              <a:rPr lang="el-GR" dirty="0" smtClean="0"/>
              <a:t> </a:t>
            </a:r>
            <a:r>
              <a:rPr lang="en-GB" dirty="0" smtClean="0"/>
              <a:t>A.</a:t>
            </a:r>
            <a:r>
              <a:rPr lang="el-GR" dirty="0" smtClean="0"/>
              <a:t>, Χαρτοποιία, Πάτρα 1984.</a:t>
            </a:r>
          </a:p>
          <a:p>
            <a:pPr>
              <a:lnSpc>
                <a:spcPct val="105000"/>
              </a:lnSpc>
              <a:spcBef>
                <a:spcPts val="600"/>
              </a:spcBef>
              <a:defRPr/>
            </a:pPr>
            <a:r>
              <a:rPr lang="el-GR" dirty="0" smtClean="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dirty="0" err="1" smtClean="0"/>
              <a:t>Καρακασίδης</a:t>
            </a:r>
            <a:r>
              <a:rPr lang="el-GR" dirty="0" smtClean="0"/>
              <a:t> Γ.Ν., Εργαστηριακές Ασκήσεις Υλικών Ι, Τμήμα Τεχνολογίας Γραφικών Τεχνών, ΤΕΙ Αθήνας, 1997.</a:t>
            </a:r>
          </a:p>
          <a:p>
            <a:pPr>
              <a:lnSpc>
                <a:spcPct val="105000"/>
              </a:lnSpc>
              <a:spcBef>
                <a:spcPts val="600"/>
              </a:spcBef>
              <a:defRPr/>
            </a:pPr>
            <a:r>
              <a:rPr lang="el-GR" dirty="0" err="1" smtClean="0"/>
              <a:t>Καρακασίδης</a:t>
            </a:r>
            <a:r>
              <a:rPr lang="el-GR" dirty="0" smtClean="0"/>
              <a:t> Γ.Ν., Υλικά Ι, Τμήμα Τεχνολογίας Γραφικών Τεχνών, ΤΕΙ Αθήνας, 1997.</a:t>
            </a:r>
          </a:p>
          <a:p>
            <a:pPr>
              <a:lnSpc>
                <a:spcPct val="105000"/>
              </a:lnSpc>
              <a:spcBef>
                <a:spcPts val="600"/>
              </a:spcBef>
              <a:defRPr/>
            </a:pPr>
            <a:r>
              <a:rPr lang="el-GR" dirty="0" smtClean="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dirty="0" err="1" smtClean="0"/>
              <a:t>Φιλιππακοπούλου</a:t>
            </a:r>
            <a:r>
              <a:rPr lang="el-GR" dirty="0" smtClean="0"/>
              <a:t> Θ., Μελέτη Λεύκανσης </a:t>
            </a:r>
            <a:r>
              <a:rPr lang="el-GR" dirty="0" err="1" smtClean="0"/>
              <a:t>Απομελανωμένου</a:t>
            </a:r>
            <a:r>
              <a:rPr lang="el-GR" dirty="0" smtClean="0"/>
              <a:t> </a:t>
            </a:r>
            <a:r>
              <a:rPr lang="el-GR" dirty="0" err="1" smtClean="0"/>
              <a:t>Παλαιόχαρτου</a:t>
            </a:r>
            <a:r>
              <a:rPr lang="el-GR" dirty="0" smtClean="0"/>
              <a:t> Εφημερίδων και Περιοδικών. Διδακτορική Διατριβή, Ε.Μ.Π., Αθήνα</a:t>
            </a:r>
            <a:r>
              <a:rPr lang="en-US" dirty="0" smtClean="0"/>
              <a:t>, </a:t>
            </a:r>
            <a:r>
              <a:rPr lang="el-GR" dirty="0" smtClean="0"/>
              <a:t>2007.</a:t>
            </a:r>
          </a:p>
          <a:p>
            <a:pPr>
              <a:lnSpc>
                <a:spcPct val="105000"/>
              </a:lnSpc>
              <a:spcBef>
                <a:spcPts val="600"/>
              </a:spcBef>
              <a:defRPr/>
            </a:pPr>
            <a:r>
              <a:rPr lang="el-GR" dirty="0" err="1" smtClean="0"/>
              <a:t>Χρύσου</a:t>
            </a:r>
            <a:r>
              <a:rPr lang="el-GR" dirty="0" smtClean="0"/>
              <a:t> Κ., Προσωπικές σημειώσεις, Χημείο του Κράτους, 2012.</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 </a:t>
            </a:r>
            <a:r>
              <a:rPr lang="el-GR" sz="3200" b="0" dirty="0" smtClean="0"/>
              <a:t>3/3</a:t>
            </a:r>
            <a:endParaRPr lang="el-GR" dirty="0"/>
          </a:p>
        </p:txBody>
      </p:sp>
      <p:sp>
        <p:nvSpPr>
          <p:cNvPr id="3" name="2 - Θέση περιεχομένου"/>
          <p:cNvSpPr>
            <a:spLocks noGrp="1"/>
          </p:cNvSpPr>
          <p:nvPr>
            <p:ph idx="1"/>
          </p:nvPr>
        </p:nvSpPr>
        <p:spPr/>
        <p:txBody>
          <a:bodyPr/>
          <a:lstStyle/>
          <a:p>
            <a:pPr>
              <a:lnSpc>
                <a:spcPct val="105000"/>
              </a:lnSpc>
              <a:spcBef>
                <a:spcPts val="600"/>
              </a:spcBef>
              <a:buFont typeface="Wingdings" panose="05000000000000000000" pitchFamily="2" charset="2"/>
              <a:buChar char="Ø"/>
              <a:defRPr/>
            </a:pPr>
            <a:r>
              <a:rPr lang="el-GR" b="1" dirty="0" smtClean="0"/>
              <a:t>Σύνδεσμοι</a:t>
            </a:r>
          </a:p>
          <a:p>
            <a:pPr>
              <a:lnSpc>
                <a:spcPct val="105000"/>
              </a:lnSpc>
              <a:spcBef>
                <a:spcPts val="600"/>
              </a:spcBef>
              <a:defRPr/>
            </a:pPr>
            <a:r>
              <a:rPr lang="en-US" dirty="0" err="1" smtClean="0">
                <a:hlinkClick r:id="rId2"/>
              </a:rPr>
              <a:t>Paperfill</a:t>
            </a:r>
            <a:endParaRPr lang="el-GR" dirty="0" smtClean="0"/>
          </a:p>
          <a:p>
            <a:pPr>
              <a:lnSpc>
                <a:spcPct val="105000"/>
              </a:lnSpc>
              <a:spcBef>
                <a:spcPts val="600"/>
              </a:spcBef>
              <a:defRPr/>
            </a:pPr>
            <a:r>
              <a:rPr lang="en-US" u="sng" dirty="0" err="1" smtClean="0">
                <a:hlinkClick r:id="rId3"/>
              </a:rPr>
              <a:t>xerox</a:t>
            </a:r>
            <a:r>
              <a:rPr lang="el-GR" u="sng" dirty="0" smtClean="0">
                <a:hlinkClick r:id="rId3"/>
              </a:rPr>
              <a:t>.</a:t>
            </a:r>
            <a:r>
              <a:rPr lang="en-US" u="sng" dirty="0" smtClean="0">
                <a:hlinkClick r:id="rId3"/>
              </a:rPr>
              <a:t>com</a:t>
            </a:r>
            <a:endParaRPr lang="en-US" u="sng" dirty="0" smtClean="0"/>
          </a:p>
          <a:p>
            <a:pPr>
              <a:lnSpc>
                <a:spcPct val="105000"/>
              </a:lnSpc>
              <a:spcBef>
                <a:spcPts val="600"/>
              </a:spcBef>
              <a:defRPr/>
            </a:pPr>
            <a:r>
              <a:rPr lang="en-US" u="sng" dirty="0" smtClean="0">
                <a:hlinkClick r:id="rId4"/>
              </a:rPr>
              <a:t>Y</a:t>
            </a:r>
            <a:r>
              <a:rPr lang="el-GR" u="sng" dirty="0" err="1" smtClean="0">
                <a:hlinkClick r:id="rId4"/>
              </a:rPr>
              <a:t>outube</a:t>
            </a:r>
            <a:r>
              <a:rPr lang="en-US" dirty="0" smtClean="0"/>
              <a:t>, Grain Direction in Paper</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Μπέλεση 2014</a:t>
            </a:r>
            <a:r>
              <a:rPr lang="el-GR" sz="2000" dirty="0"/>
              <a:t>. </a:t>
            </a:r>
            <a:r>
              <a:rPr lang="el-GR" sz="2000" dirty="0" smtClean="0"/>
              <a:t>Βασιλική </a:t>
            </a:r>
            <a:r>
              <a:rPr lang="el-GR" sz="2000" dirty="0" err="1" smtClean="0"/>
              <a:t>Μπέλεση</a:t>
            </a:r>
            <a:r>
              <a:rPr lang="el-GR" sz="2000" dirty="0" smtClean="0"/>
              <a:t> . </a:t>
            </a:r>
            <a:r>
              <a:rPr lang="el-GR" sz="2000" dirty="0"/>
              <a:t>«Εκτυπωτικά Υποστρώματα </a:t>
            </a:r>
            <a:r>
              <a:rPr lang="el-GR" sz="2000" dirty="0" smtClean="0"/>
              <a:t>(</a:t>
            </a:r>
            <a:r>
              <a:rPr lang="el-GR" sz="2000" dirty="0"/>
              <a:t>Θ</a:t>
            </a:r>
            <a:r>
              <a:rPr lang="el-GR" sz="2000" dirty="0" smtClean="0"/>
              <a:t>). </a:t>
            </a:r>
            <a:r>
              <a:rPr lang="el-GR" sz="2000" dirty="0"/>
              <a:t>Ενότητα </a:t>
            </a:r>
            <a:r>
              <a:rPr lang="en-US" sz="2000" dirty="0" smtClean="0"/>
              <a:t>7.2</a:t>
            </a:r>
            <a:r>
              <a:rPr lang="el-GR" sz="2000" dirty="0" smtClean="0"/>
              <a:t>: </a:t>
            </a:r>
            <a:r>
              <a:rPr lang="el-GR" sz="2000" dirty="0"/>
              <a:t>Σημαντικές ιδιότητες που αφορούν τον ποιοτικό έλεγχο του </a:t>
            </a:r>
            <a:r>
              <a:rPr lang="el-GR" sz="2000" dirty="0" smtClean="0"/>
              <a:t>χαρτιού </a:t>
            </a:r>
            <a:r>
              <a:rPr lang="en-US" sz="2000" dirty="0" smtClean="0"/>
              <a:t>- </a:t>
            </a:r>
            <a:r>
              <a:rPr lang="el-GR" sz="2000" dirty="0" smtClean="0"/>
              <a:t>β’ μέρος».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196752"/>
            <a:ext cx="5699125" cy="5661248"/>
          </a:xfrm>
        </p:spPr>
        <p:txBody>
          <a:bodyPr>
            <a:normAutofit/>
          </a:bodyPr>
          <a:lstStyle/>
          <a:p>
            <a:pPr marL="0" indent="0">
              <a:buNone/>
            </a:pPr>
            <a:r>
              <a:rPr lang="el-GR" dirty="0"/>
              <a:t>Μεταξύ των δύο αυτών αρπάγων φέρεται μία λεπίδα με την βοήθεια της οποίας προκαλείται το αρχικό σχίσιμο στο κάτω μέρος του </a:t>
            </a:r>
            <a:r>
              <a:rPr lang="el-GR" dirty="0" smtClean="0"/>
              <a:t>δοκιμίου.</a:t>
            </a:r>
          </a:p>
          <a:p>
            <a:pPr marL="0" indent="0">
              <a:buNone/>
            </a:pPr>
            <a:r>
              <a:rPr lang="el-GR" dirty="0" smtClean="0"/>
              <a:t>Στη </a:t>
            </a:r>
            <a:r>
              <a:rPr lang="el-GR" dirty="0"/>
              <a:t>συνέχεια, η κινούμενη αρπάγη σχίζει στα δύο το </a:t>
            </a:r>
            <a:r>
              <a:rPr lang="el-GR" dirty="0" smtClean="0"/>
              <a:t>δοκίμιο.</a:t>
            </a:r>
          </a:p>
          <a:p>
            <a:pPr marL="0" indent="0">
              <a:buNone/>
            </a:pPr>
            <a:r>
              <a:rPr lang="el-GR" dirty="0" smtClean="0"/>
              <a:t>Το </a:t>
            </a:r>
            <a:r>
              <a:rPr lang="el-GR" dirty="0"/>
              <a:t>όργανο δίνει αυτόματα το αποτέλεσμα ως τη μέση δύναμη που προκάλεσε το </a:t>
            </a:r>
            <a:r>
              <a:rPr lang="el-GR" dirty="0" smtClean="0"/>
              <a:t>σχίσιμο.</a:t>
            </a:r>
          </a:p>
          <a:p>
            <a:pPr marL="0" indent="0">
              <a:buNone/>
            </a:pPr>
            <a:r>
              <a:rPr lang="el-GR" dirty="0" smtClean="0"/>
              <a:t>Θα </a:t>
            </a:r>
            <a:r>
              <a:rPr lang="el-GR" dirty="0"/>
              <a:t>πρέπει να πάρει κανείς δύο μετρήσεις, μία κατά την κατεύθυνση της μηχανής (ΜD) και μία κάθετα σε αυτή (CD). </a:t>
            </a:r>
          </a:p>
        </p:txBody>
      </p:sp>
      <p:grpSp>
        <p:nvGrpSpPr>
          <p:cNvPr id="471043" name="Group 3"/>
          <p:cNvGrpSpPr>
            <a:grpSpLocks/>
          </p:cNvGrpSpPr>
          <p:nvPr/>
        </p:nvGrpSpPr>
        <p:grpSpPr bwMode="auto">
          <a:xfrm>
            <a:off x="6156325" y="0"/>
            <a:ext cx="2987675" cy="6858000"/>
            <a:chOff x="3878" y="0"/>
            <a:chExt cx="1882" cy="4320"/>
          </a:xfrm>
        </p:grpSpPr>
        <p:pic>
          <p:nvPicPr>
            <p:cNvPr id="471044" name="Picture 4" descr="DSC01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 y="0"/>
              <a:ext cx="1882" cy="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45" name="Picture 5" descr="DSC013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8" y="2115"/>
              <a:ext cx="1882"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4" name="Τίτλος 3"/>
          <p:cNvSpPr>
            <a:spLocks noGrp="1"/>
          </p:cNvSpPr>
          <p:nvPr>
            <p:ph type="title"/>
          </p:nvPr>
        </p:nvSpPr>
        <p:spPr>
          <a:xfrm>
            <a:off x="107505" y="116632"/>
            <a:ext cx="5904656" cy="908720"/>
          </a:xfrm>
        </p:spPr>
        <p:txBody>
          <a:bodyPr/>
          <a:lstStyle/>
          <a:p>
            <a:r>
              <a:rPr lang="el-GR" dirty="0" smtClean="0"/>
              <a:t>Αντοχή στο σχίσιμο</a:t>
            </a:r>
            <a:endParaRPr lang="el-GR" dirty="0"/>
          </a:p>
        </p:txBody>
      </p:sp>
      <p:sp>
        <p:nvSpPr>
          <p:cNvPr id="8" name="TextBox 7"/>
          <p:cNvSpPr txBox="1"/>
          <p:nvPr/>
        </p:nvSpPr>
        <p:spPr>
          <a:xfrm>
            <a:off x="7009096" y="3376613"/>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441861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p:txBody>
          <a:bodyPr>
            <a:noAutofit/>
          </a:bodyPr>
          <a:lstStyle/>
          <a:p>
            <a:pPr>
              <a:lnSpc>
                <a:spcPct val="105000"/>
              </a:lnSpc>
              <a:spcBef>
                <a:spcPts val="600"/>
              </a:spcBef>
              <a:defRPr/>
            </a:pPr>
            <a:r>
              <a:rPr lang="en-US" sz="2000" dirty="0"/>
              <a:t>Biermann</a:t>
            </a:r>
            <a:r>
              <a:rPr lang="el-GR" sz="2000" dirty="0"/>
              <a:t> </a:t>
            </a:r>
            <a:r>
              <a:rPr lang="en-US" sz="2000" dirty="0"/>
              <a:t>C.J., Handbook of pulping and papermaking, Second Edition, Academic Press, 1996.</a:t>
            </a:r>
            <a:endParaRPr lang="el-GR" sz="2000" dirty="0"/>
          </a:p>
          <a:p>
            <a:pPr>
              <a:lnSpc>
                <a:spcPct val="105000"/>
              </a:lnSpc>
              <a:spcBef>
                <a:spcPts val="600"/>
              </a:spcBef>
              <a:defRPr/>
            </a:pPr>
            <a:r>
              <a:rPr lang="en-US" sz="2000" dirty="0" err="1"/>
              <a:t>Blokhuis</a:t>
            </a:r>
            <a:r>
              <a:rPr lang="el-GR" sz="2000" dirty="0"/>
              <a:t> </a:t>
            </a:r>
            <a:r>
              <a:rPr lang="en-US" sz="2000" dirty="0"/>
              <a:t>G., Testing the surface strength of paper, Research Institute and Allied Industries, IGT-publication 35, 2</a:t>
            </a:r>
            <a:r>
              <a:rPr lang="en-US" sz="2000" baseline="30000" dirty="0"/>
              <a:t>nd</a:t>
            </a:r>
            <a:r>
              <a:rPr lang="en-US" sz="2000" dirty="0"/>
              <a:t> impression, 1980.</a:t>
            </a:r>
            <a:endParaRPr lang="el-GR" sz="2000" dirty="0"/>
          </a:p>
          <a:p>
            <a:pPr>
              <a:lnSpc>
                <a:spcPct val="105000"/>
              </a:lnSpc>
              <a:spcBef>
                <a:spcPts val="600"/>
              </a:spcBef>
              <a:defRPr/>
            </a:pPr>
            <a:r>
              <a:rPr lang="en-US" sz="2000" dirty="0"/>
              <a:t>Caulfield</a:t>
            </a:r>
            <a:r>
              <a:rPr lang="el-GR" sz="2000" dirty="0"/>
              <a:t> </a:t>
            </a:r>
            <a:r>
              <a:rPr lang="en-US" sz="2000" dirty="0"/>
              <a:t>D.F. , D.E. Gunderson “Paper testing and strength characteristics” 1988 In TAPPI proceedings of the 1988 paper.</a:t>
            </a:r>
            <a:endParaRPr lang="el-GR" sz="2000" dirty="0"/>
          </a:p>
          <a:p>
            <a:pPr>
              <a:lnSpc>
                <a:spcPct val="105000"/>
              </a:lnSpc>
              <a:spcBef>
                <a:spcPts val="600"/>
              </a:spcBef>
              <a:defRPr/>
            </a:pPr>
            <a:r>
              <a:rPr lang="en-US" sz="2000" dirty="0"/>
              <a:t>Kirwan</a:t>
            </a:r>
            <a:r>
              <a:rPr lang="el-GR" sz="2000" dirty="0"/>
              <a:t> </a:t>
            </a:r>
            <a:r>
              <a:rPr lang="en-US" sz="2000" dirty="0"/>
              <a:t>M.J., Paper and Paperboard Packaging Technology, London, Blackwell Publishing, 2005.</a:t>
            </a:r>
            <a:endParaRPr lang="el-GR" sz="2000" dirty="0"/>
          </a:p>
          <a:p>
            <a:pPr>
              <a:lnSpc>
                <a:spcPct val="105000"/>
              </a:lnSpc>
              <a:spcBef>
                <a:spcPts val="600"/>
              </a:spcBef>
              <a:defRPr/>
            </a:pPr>
            <a:r>
              <a:rPr lang="en-GB" sz="2000" dirty="0"/>
              <a:t>Roberts, J.C., The Chemistry of Paper, The Royal Society of Chemistry, </a:t>
            </a:r>
            <a:r>
              <a:rPr lang="en-GB" sz="2000" dirty="0" err="1"/>
              <a:t>Cambridge,UK</a:t>
            </a:r>
            <a:r>
              <a:rPr lang="en-GB" sz="2000" dirty="0"/>
              <a:t>, 1996.</a:t>
            </a:r>
            <a:endParaRPr lang="el-GR" sz="2000" dirty="0"/>
          </a:p>
          <a:p>
            <a:pPr>
              <a:lnSpc>
                <a:spcPct val="105000"/>
              </a:lnSpc>
              <a:spcBef>
                <a:spcPts val="600"/>
              </a:spcBef>
              <a:defRPr/>
            </a:pPr>
            <a:r>
              <a:rPr lang="en-US" sz="2000" dirty="0"/>
              <a:t>Thomson</a:t>
            </a:r>
            <a:r>
              <a:rPr lang="el-GR" sz="2000" dirty="0"/>
              <a:t> Β., Υλικά Εκτυπώσεων, Εκδόσεις ΙΩΝ, 2002</a:t>
            </a:r>
            <a:r>
              <a:rPr lang="el-GR" sz="2000" dirty="0" smtClean="0"/>
              <a:t>.</a:t>
            </a:r>
            <a:endParaRPr lang="en-US" sz="2000" dirty="0" smtClean="0"/>
          </a:p>
          <a:p>
            <a:pPr>
              <a:lnSpc>
                <a:spcPct val="105000"/>
              </a:lnSpc>
              <a:spcBef>
                <a:spcPts val="600"/>
              </a:spcBef>
              <a:defRPr/>
            </a:pPr>
            <a:r>
              <a:rPr lang="en-US" sz="2000" dirty="0" err="1">
                <a:hlinkClick r:id="rId3"/>
              </a:rPr>
              <a:t>Paperfill</a:t>
            </a:r>
            <a:endParaRPr lang="el-GR" sz="2000" dirty="0"/>
          </a:p>
          <a:p>
            <a:pPr>
              <a:lnSpc>
                <a:spcPct val="105000"/>
              </a:lnSpc>
              <a:spcBef>
                <a:spcPts val="600"/>
              </a:spcBef>
              <a:defRPr/>
            </a:pPr>
            <a:r>
              <a:rPr lang="en-US" sz="2000" u="sng" dirty="0" err="1">
                <a:hlinkClick r:id="rId4"/>
              </a:rPr>
              <a:t>xerox</a:t>
            </a:r>
            <a:r>
              <a:rPr lang="el-GR" sz="2000" u="sng" dirty="0">
                <a:hlinkClick r:id="rId4"/>
              </a:rPr>
              <a:t>.</a:t>
            </a:r>
            <a:r>
              <a:rPr lang="en-US" sz="2000" u="sng" dirty="0">
                <a:hlinkClick r:id="rId4"/>
              </a:rPr>
              <a:t>com</a:t>
            </a:r>
            <a:endParaRPr lang="en-US" sz="2000" u="sng" dirty="0"/>
          </a:p>
          <a:p>
            <a:pPr>
              <a:lnSpc>
                <a:spcPct val="105000"/>
              </a:lnSpc>
              <a:spcBef>
                <a:spcPts val="600"/>
              </a:spcBef>
              <a:defRPr/>
            </a:pPr>
            <a:r>
              <a:rPr lang="en-US" sz="2000" u="sng" dirty="0">
                <a:hlinkClick r:id="rId5"/>
              </a:rPr>
              <a:t>Y</a:t>
            </a:r>
            <a:r>
              <a:rPr lang="el-GR" sz="2000" u="sng" dirty="0" err="1">
                <a:hlinkClick r:id="rId5"/>
              </a:rPr>
              <a:t>outube</a:t>
            </a:r>
            <a:r>
              <a:rPr lang="en-US" sz="2000" dirty="0"/>
              <a:t>, Grain Direction in Paper</a:t>
            </a:r>
            <a:endParaRPr lang="el-GR" sz="2000" dirty="0"/>
          </a:p>
        </p:txBody>
      </p:sp>
    </p:spTree>
    <p:extLst>
      <p:ext uri="{BB962C8B-B14F-4D97-AF65-F5344CB8AC3E}">
        <p14:creationId xmlns:p14="http://schemas.microsoft.com/office/powerpoint/2010/main" val="2418721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r>
              <a:rPr lang="en-US" dirty="0" smtClean="0"/>
              <a:t> 2/2</a:t>
            </a:r>
            <a:endParaRPr lang="el-GR" dirty="0"/>
          </a:p>
        </p:txBody>
      </p:sp>
      <p:sp>
        <p:nvSpPr>
          <p:cNvPr id="3" name="Content Placeholder 2"/>
          <p:cNvSpPr>
            <a:spLocks noGrp="1"/>
          </p:cNvSpPr>
          <p:nvPr>
            <p:ph idx="1"/>
          </p:nvPr>
        </p:nvSpPr>
        <p:spPr/>
        <p:txBody>
          <a:bodyPr>
            <a:noAutofit/>
          </a:bodyPr>
          <a:lstStyle/>
          <a:p>
            <a:pPr>
              <a:lnSpc>
                <a:spcPct val="105000"/>
              </a:lnSpc>
              <a:spcBef>
                <a:spcPts val="600"/>
              </a:spcBef>
              <a:defRPr/>
            </a:pPr>
            <a:r>
              <a:rPr lang="el-GR" sz="2000" dirty="0" err="1"/>
              <a:t>Γραμμενίδης</a:t>
            </a:r>
            <a:r>
              <a:rPr lang="el-GR" sz="2000" dirty="0"/>
              <a:t> </a:t>
            </a:r>
            <a:r>
              <a:rPr lang="en-GB" sz="2000" dirty="0"/>
              <a:t>A.</a:t>
            </a:r>
            <a:r>
              <a:rPr lang="el-GR" sz="2000" dirty="0"/>
              <a:t>, Χαρτοποιία, Πάτρα 1984.</a:t>
            </a:r>
          </a:p>
          <a:p>
            <a:pPr>
              <a:lnSpc>
                <a:spcPct val="105000"/>
              </a:lnSpc>
              <a:spcBef>
                <a:spcPts val="600"/>
              </a:spcBef>
              <a:defRPr/>
            </a:pPr>
            <a:r>
              <a:rPr lang="el-GR" sz="2000" dirty="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sz="2000" dirty="0" err="1"/>
              <a:t>Καρακασίδης</a:t>
            </a:r>
            <a:r>
              <a:rPr lang="el-GR" sz="2000" dirty="0"/>
              <a:t> Γ.Ν., Εργαστηριακές Ασκήσεις Υλικών Ι, Τμήμα Τεχνολογίας Γραφικών Τεχνών, ΤΕΙ Αθήνας, 1997.</a:t>
            </a:r>
          </a:p>
          <a:p>
            <a:pPr>
              <a:lnSpc>
                <a:spcPct val="105000"/>
              </a:lnSpc>
              <a:spcBef>
                <a:spcPts val="600"/>
              </a:spcBef>
              <a:defRPr/>
            </a:pPr>
            <a:r>
              <a:rPr lang="el-GR" sz="2000" dirty="0" err="1"/>
              <a:t>Καρακασίδης</a:t>
            </a:r>
            <a:r>
              <a:rPr lang="el-GR" sz="2000" dirty="0"/>
              <a:t> Γ.Ν., Υλικά Ι, Τμήμα Τεχνολογίας Γραφικών Τεχνών, ΤΕΙ Αθήνας, 1997.</a:t>
            </a:r>
          </a:p>
          <a:p>
            <a:pPr>
              <a:lnSpc>
                <a:spcPct val="105000"/>
              </a:lnSpc>
              <a:spcBef>
                <a:spcPts val="600"/>
              </a:spcBef>
              <a:defRPr/>
            </a:pPr>
            <a:r>
              <a:rPr lang="el-GR" sz="2000" dirty="0"/>
              <a:t>Ζερβός Σ., Διδακτορική διατριβή, Κριτήρια και Μεθοδολογία Αποτίμησης Καταλληλότητας Επεμβάσεων Συντήρησης Χαρτιού, Τμήμα Χημικών Μηχανικών, Ε.Μ.Π., Αθήνα, 2004.</a:t>
            </a:r>
          </a:p>
          <a:p>
            <a:pPr>
              <a:lnSpc>
                <a:spcPct val="105000"/>
              </a:lnSpc>
              <a:spcBef>
                <a:spcPts val="600"/>
              </a:spcBef>
              <a:defRPr/>
            </a:pPr>
            <a:r>
              <a:rPr lang="el-GR" sz="2000" dirty="0" err="1"/>
              <a:t>Φιλιππακοπούλου</a:t>
            </a:r>
            <a:r>
              <a:rPr lang="el-GR" sz="2000" dirty="0"/>
              <a:t> Θ., Μελέτη Λεύκανσης </a:t>
            </a:r>
            <a:r>
              <a:rPr lang="el-GR" sz="2000" dirty="0" err="1"/>
              <a:t>Απομελανωμένου</a:t>
            </a:r>
            <a:r>
              <a:rPr lang="el-GR" sz="2000" dirty="0"/>
              <a:t> </a:t>
            </a:r>
            <a:r>
              <a:rPr lang="el-GR" sz="2000" dirty="0" err="1"/>
              <a:t>Παλαιόχαρτου</a:t>
            </a:r>
            <a:r>
              <a:rPr lang="el-GR" sz="2000" dirty="0"/>
              <a:t> Εφημερίδων και Περιοδικών. Διδακτορική Διατριβή, Ε.Μ.Π., Αθήνα</a:t>
            </a:r>
            <a:r>
              <a:rPr lang="en-US" sz="2000" dirty="0"/>
              <a:t>, </a:t>
            </a:r>
            <a:r>
              <a:rPr lang="el-GR" sz="2000" dirty="0"/>
              <a:t>2007.</a:t>
            </a:r>
          </a:p>
          <a:p>
            <a:pPr>
              <a:lnSpc>
                <a:spcPct val="105000"/>
              </a:lnSpc>
              <a:spcBef>
                <a:spcPts val="600"/>
              </a:spcBef>
              <a:defRPr/>
            </a:pPr>
            <a:r>
              <a:rPr lang="el-GR" sz="2000" dirty="0" err="1"/>
              <a:t>Χρύσου</a:t>
            </a:r>
            <a:r>
              <a:rPr lang="el-GR" sz="2000" dirty="0"/>
              <a:t> Κ., Προσωπικές σημειώσεις, Χημείο του Κράτους, 2012.</a:t>
            </a:r>
          </a:p>
        </p:txBody>
      </p:sp>
    </p:spTree>
    <p:extLst>
      <p:ext uri="{BB962C8B-B14F-4D97-AF65-F5344CB8AC3E}">
        <p14:creationId xmlns:p14="http://schemas.microsoft.com/office/powerpoint/2010/main" val="100685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 </a:t>
            </a:r>
            <a:r>
              <a:rPr lang="el-GR" dirty="0"/>
              <a:t>Να σημειωθεί ότι υπάρχει μία αντίστροφη σχέση μεταξύ της αντοχής στο σχίσιμο και της αντοχής στον εφελκυσμό η οποία θα πρέπει να λαμβάνεται υπόψη κατά την παραγωγή του χαρτιού.</a:t>
            </a:r>
            <a:br>
              <a:rPr lang="el-GR" dirty="0"/>
            </a:br>
            <a:r>
              <a:rPr lang="el-GR" dirty="0"/>
              <a:t/>
            </a:r>
            <a:br>
              <a:rPr lang="el-GR" dirty="0"/>
            </a:br>
            <a:r>
              <a:rPr lang="el-GR" b="1" dirty="0">
                <a:solidFill>
                  <a:srgbClr val="820000"/>
                </a:solidFill>
              </a:rPr>
              <a:t>Για να έχει ένα χαρτί την μέγιστη αντοχή στον εφελκυσμό θα πρέπει το χαρτί να έχει σχετικά μικρή αντοχή στο σχίσιμο.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4" name="Τίτλος 3"/>
          <p:cNvSpPr>
            <a:spLocks noGrp="1"/>
          </p:cNvSpPr>
          <p:nvPr>
            <p:ph type="title"/>
          </p:nvPr>
        </p:nvSpPr>
        <p:spPr/>
        <p:txBody>
          <a:bodyPr/>
          <a:lstStyle/>
          <a:p>
            <a:r>
              <a:rPr lang="el-GR" dirty="0" smtClean="0"/>
              <a:t>Αντοχή στο σχίσιμο</a:t>
            </a:r>
            <a:endParaRPr lang="el-GR" dirty="0"/>
          </a:p>
        </p:txBody>
      </p:sp>
    </p:spTree>
    <p:extLst>
      <p:ext uri="{BB962C8B-B14F-4D97-AF65-F5344CB8AC3E}">
        <p14:creationId xmlns:p14="http://schemas.microsoft.com/office/powerpoint/2010/main" val="16672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Αντοχή στη διάρρηξη του χαρτιού</a:t>
            </a:r>
            <a:br>
              <a:rPr lang="el-GR" dirty="0"/>
            </a:br>
            <a:r>
              <a:rPr lang="el-GR" sz="3300" b="0" dirty="0"/>
              <a:t>(</a:t>
            </a:r>
            <a:r>
              <a:rPr lang="en-US" sz="3300" b="0" dirty="0"/>
              <a:t>Bursting strength of paper) - Mullen </a:t>
            </a:r>
            <a:r>
              <a:rPr lang="en-US" sz="3300" b="0" dirty="0" smtClean="0"/>
              <a:t>test</a:t>
            </a:r>
            <a:endParaRPr lang="el-GR" sz="3300" b="0" dirty="0"/>
          </a:p>
        </p:txBody>
      </p:sp>
      <p:pic>
        <p:nvPicPr>
          <p:cNvPr id="584708" name="Picture 4" descr="DSC013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4650" y="4149080"/>
            <a:ext cx="3816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a:xfrm>
            <a:off x="6974904" y="6356350"/>
            <a:ext cx="2133600" cy="365125"/>
          </a:xfrm>
        </p:spPr>
        <p:txBody>
          <a:bodyPr/>
          <a:lstStyle/>
          <a:p>
            <a:pPr>
              <a:defRPr/>
            </a:pPr>
            <a:fld id="{7E55E3B3-0445-4CFC-BED8-763D4409E61F}" type="slidenum">
              <a:rPr lang="el-GR" smtClean="0"/>
              <a:pPr>
                <a:defRPr/>
              </a:pPr>
              <a:t>5</a:t>
            </a:fld>
            <a:endParaRPr lang="el-GR" dirty="0"/>
          </a:p>
        </p:txBody>
      </p:sp>
      <p:sp>
        <p:nvSpPr>
          <p:cNvPr id="4" name="Θέση περιεχομένου 3"/>
          <p:cNvSpPr>
            <a:spLocks noGrp="1"/>
          </p:cNvSpPr>
          <p:nvPr>
            <p:ph idx="1"/>
          </p:nvPr>
        </p:nvSpPr>
        <p:spPr>
          <a:xfrm>
            <a:off x="457200" y="1196752"/>
            <a:ext cx="8579296" cy="3816424"/>
          </a:xfrm>
        </p:spPr>
        <p:txBody>
          <a:bodyPr>
            <a:normAutofit/>
          </a:bodyPr>
          <a:lstStyle/>
          <a:p>
            <a:r>
              <a:rPr lang="el-GR" sz="2200" dirty="0"/>
              <a:t>Πρόκειται για έναν από τους παλαιότερους και ευρύτερα χρησιμοποιούμενους ελέγχους διάρρηξης του χαρτιού και χαρτονιού, που συνήθως καλείται </a:t>
            </a:r>
            <a:r>
              <a:rPr lang="el-GR" sz="2200" dirty="0" err="1"/>
              <a:t>Mullen</a:t>
            </a:r>
            <a:r>
              <a:rPr lang="el-GR" sz="2200" dirty="0"/>
              <a:t> </a:t>
            </a:r>
            <a:r>
              <a:rPr lang="el-GR" sz="2200" dirty="0" err="1"/>
              <a:t>test</a:t>
            </a:r>
            <a:r>
              <a:rPr lang="el-GR" sz="2200" dirty="0"/>
              <a:t>.</a:t>
            </a:r>
          </a:p>
          <a:p>
            <a:r>
              <a:rPr lang="el-GR" sz="2200" dirty="0"/>
              <a:t>Με απλά λόγια η μέτρηση αυτή δείχνει την αντίσταση ενός προϊόντος χαρτιού στη διάρρηξη κατά την χρήση του.</a:t>
            </a:r>
          </a:p>
          <a:p>
            <a:r>
              <a:rPr lang="el-GR" sz="2200" dirty="0"/>
              <a:t>Αποτελεί μία τόσο σημαντική μέτρηση ώστε σήμερα χρησιμοποιείται κατά κόρον και τείνει να ξεπεράσει σε αναγκαιότητα – ζήτηση και αυτή της αντοχής στον εφελκυσμό. </a:t>
            </a:r>
          </a:p>
        </p:txBody>
      </p:sp>
      <p:sp>
        <p:nvSpPr>
          <p:cNvPr id="5" name="Ορθογώνιο 4"/>
          <p:cNvSpPr/>
          <p:nvPr/>
        </p:nvSpPr>
        <p:spPr>
          <a:xfrm>
            <a:off x="432048" y="4505180"/>
            <a:ext cx="4572000" cy="2308196"/>
          </a:xfrm>
          <a:prstGeom prst="rect">
            <a:avLst/>
          </a:prstGeom>
        </p:spPr>
        <p:txBody>
          <a:bodyPr>
            <a:spAutoFit/>
          </a:bodyPr>
          <a:lstStyle/>
          <a:p>
            <a:pPr marL="342900" lvl="0" indent="-342900" fontAlgn="auto">
              <a:lnSpc>
                <a:spcPct val="110000"/>
              </a:lnSpc>
              <a:spcBef>
                <a:spcPts val="1200"/>
              </a:spcBef>
              <a:spcAft>
                <a:spcPts val="0"/>
              </a:spcAft>
              <a:buFont typeface="Arial" pitchFamily="34" charset="0"/>
              <a:buChar char="•"/>
            </a:pPr>
            <a:r>
              <a:rPr lang="el-GR" sz="2200" dirty="0">
                <a:solidFill>
                  <a:prstClr val="black"/>
                </a:solidFill>
                <a:latin typeface="Calibri"/>
              </a:rPr>
              <a:t>Πρόκειται για μία γρήγορη και εύκολη μέθοδο η οποία επαρκεί και για τις δύο διευθύνσεις του χαρτιού, ενώ για την </a:t>
            </a:r>
            <a:r>
              <a:rPr lang="el-GR" sz="2200" dirty="0" err="1">
                <a:solidFill>
                  <a:prstClr val="black"/>
                </a:solidFill>
                <a:latin typeface="Calibri"/>
              </a:rPr>
              <a:t>εφελκυστική</a:t>
            </a:r>
            <a:r>
              <a:rPr lang="el-GR" sz="2200" dirty="0">
                <a:solidFill>
                  <a:prstClr val="black"/>
                </a:solidFill>
                <a:latin typeface="Calibri"/>
              </a:rPr>
              <a:t> τάση απαιτείται έλεγχος και στις δύο κατευθύνσεις του χαρτιού. </a:t>
            </a:r>
          </a:p>
        </p:txBody>
      </p:sp>
      <p:sp>
        <p:nvSpPr>
          <p:cNvPr id="7" name="TextBox 6"/>
          <p:cNvSpPr txBox="1"/>
          <p:nvPr/>
        </p:nvSpPr>
        <p:spPr>
          <a:xfrm>
            <a:off x="6084168" y="6620787"/>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1892756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Αντοχή στη διάρρηξη του χαρτιού</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4" name="Θέση περιεχομένου 3"/>
          <p:cNvSpPr>
            <a:spLocks noGrp="1"/>
          </p:cNvSpPr>
          <p:nvPr>
            <p:ph idx="1"/>
          </p:nvPr>
        </p:nvSpPr>
        <p:spPr/>
        <p:txBody>
          <a:bodyPr/>
          <a:lstStyle/>
          <a:p>
            <a:r>
              <a:rPr lang="el-GR" dirty="0" err="1"/>
              <a:t>Oρίζεται</a:t>
            </a:r>
            <a:r>
              <a:rPr lang="el-GR" dirty="0"/>
              <a:t> ως η μέγιστη ομοιόμορφα κατανεμημένη πίεση (</a:t>
            </a:r>
            <a:r>
              <a:rPr lang="el-GR" dirty="0" err="1"/>
              <a:t>kPa</a:t>
            </a:r>
            <a:r>
              <a:rPr lang="el-GR" dirty="0"/>
              <a:t>) που ασκείται κάθετα στην επιφάνεια του χαρτιού μέχρι αυτό να διαρρηχθεί.</a:t>
            </a:r>
          </a:p>
          <a:p>
            <a:r>
              <a:rPr lang="el-GR" dirty="0"/>
              <a:t>Σύμφωνα με την μέθοδο </a:t>
            </a:r>
            <a:r>
              <a:rPr lang="el-GR" dirty="0" err="1"/>
              <a:t>Τappi</a:t>
            </a:r>
            <a:r>
              <a:rPr lang="el-GR" dirty="0"/>
              <a:t> </a:t>
            </a:r>
            <a:r>
              <a:rPr lang="el-GR" dirty="0" err="1"/>
              <a:t>Method</a:t>
            </a:r>
            <a:r>
              <a:rPr lang="el-GR" dirty="0"/>
              <a:t> T403 ως αντοχή στη διάρρηξη ορίζεται η υδροστατική πίεση (</a:t>
            </a:r>
            <a:r>
              <a:rPr lang="el-GR" dirty="0" err="1"/>
              <a:t>pounds</a:t>
            </a:r>
            <a:r>
              <a:rPr lang="el-GR" dirty="0"/>
              <a:t>/</a:t>
            </a:r>
            <a:r>
              <a:rPr lang="el-GR" dirty="0" err="1"/>
              <a:t>inch</a:t>
            </a:r>
            <a:r>
              <a:rPr lang="el-GR" baseline="30000" dirty="0" err="1"/>
              <a:t>2</a:t>
            </a:r>
            <a:r>
              <a:rPr lang="el-GR" dirty="0"/>
              <a:t> = </a:t>
            </a:r>
            <a:r>
              <a:rPr lang="el-GR" dirty="0" err="1"/>
              <a:t>psi</a:t>
            </a:r>
            <a:r>
              <a:rPr lang="el-GR" dirty="0"/>
              <a:t>) που απαιτείται ώστε να προκαλέσει διάρρηξη στο υλικό όταν ασκείται πίεση με έναν ελεγχόμενα αυξανόμενο ρυθμό.</a:t>
            </a:r>
          </a:p>
          <a:p>
            <a:r>
              <a:rPr lang="el-GR" dirty="0"/>
              <a:t>Ο δείκτης διάρρηξης είναι η αντοχή στη διάρρηξη διά του βάρους του χαρτιού ανά επιφάνεια με μονάδες </a:t>
            </a:r>
            <a:r>
              <a:rPr lang="el-GR" dirty="0" err="1"/>
              <a:t>kPa</a:t>
            </a:r>
            <a:r>
              <a:rPr lang="el-GR" dirty="0"/>
              <a:t> m</a:t>
            </a:r>
            <a:r>
              <a:rPr lang="el-GR" baseline="30000" dirty="0"/>
              <a:t>-2</a:t>
            </a:r>
            <a:r>
              <a:rPr lang="el-GR" dirty="0"/>
              <a:t> g</a:t>
            </a:r>
            <a:r>
              <a:rPr lang="el-GR" baseline="30000" dirty="0"/>
              <a:t>-1</a:t>
            </a:r>
            <a:r>
              <a:rPr lang="el-GR" dirty="0"/>
              <a:t>. </a:t>
            </a:r>
          </a:p>
        </p:txBody>
      </p:sp>
    </p:spTree>
    <p:extLst>
      <p:ext uri="{BB962C8B-B14F-4D97-AF65-F5344CB8AC3E}">
        <p14:creationId xmlns:p14="http://schemas.microsoft.com/office/powerpoint/2010/main" val="1438117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5760639" cy="908720"/>
          </a:xfrm>
        </p:spPr>
        <p:txBody>
          <a:bodyPr>
            <a:normAutofit fontScale="90000"/>
          </a:bodyPr>
          <a:lstStyle/>
          <a:p>
            <a:r>
              <a:rPr lang="el-GR" dirty="0" smtClean="0"/>
              <a:t>Αντοχή στη διάρρηξη του χαρτιού</a:t>
            </a:r>
            <a:endParaRPr lang="el-GR" dirty="0"/>
          </a:p>
        </p:txBody>
      </p:sp>
      <p:grpSp>
        <p:nvGrpSpPr>
          <p:cNvPr id="475141" name="Group 5"/>
          <p:cNvGrpSpPr>
            <a:grpSpLocks/>
          </p:cNvGrpSpPr>
          <p:nvPr/>
        </p:nvGrpSpPr>
        <p:grpSpPr bwMode="auto">
          <a:xfrm>
            <a:off x="6011863" y="0"/>
            <a:ext cx="3132137" cy="6858000"/>
            <a:chOff x="3787" y="0"/>
            <a:chExt cx="1973" cy="4320"/>
          </a:xfrm>
        </p:grpSpPr>
        <p:pic>
          <p:nvPicPr>
            <p:cNvPr id="475139" name="Picture 3" descr="DSC013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2" y="0"/>
              <a:ext cx="1968" cy="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140" name="Picture 4" descr="DSC013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 y="2251"/>
              <a:ext cx="1973"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4" name="Θέση περιεχομένου 3"/>
          <p:cNvSpPr>
            <a:spLocks noGrp="1"/>
          </p:cNvSpPr>
          <p:nvPr>
            <p:ph idx="1"/>
          </p:nvPr>
        </p:nvSpPr>
        <p:spPr>
          <a:xfrm>
            <a:off x="457200" y="1196751"/>
            <a:ext cx="5562600" cy="5661249"/>
          </a:xfrm>
        </p:spPr>
        <p:txBody>
          <a:bodyPr>
            <a:normAutofit lnSpcReduction="10000"/>
          </a:bodyPr>
          <a:lstStyle/>
          <a:p>
            <a:pPr marL="0" indent="0">
              <a:buNone/>
            </a:pPr>
            <a:r>
              <a:rPr lang="el-GR" sz="2200" dirty="0"/>
              <a:t>Η δοκιμή αυτή είναι παλιά και ξεκίνησε όταν οι κατασκευαστές του χαρτιού δοκίμαζαν την αντοχή του με πίεση με τον αντίχειρα.</a:t>
            </a:r>
          </a:p>
          <a:p>
            <a:pPr marL="0" indent="0">
              <a:buNone/>
            </a:pPr>
            <a:r>
              <a:rPr lang="el-GR" sz="2200" dirty="0" smtClean="0"/>
              <a:t>Η </a:t>
            </a:r>
            <a:r>
              <a:rPr lang="el-GR" sz="2200" dirty="0"/>
              <a:t>συσκευή ελέγχου </a:t>
            </a:r>
            <a:r>
              <a:rPr lang="el-GR" sz="2200" dirty="0" err="1"/>
              <a:t>Mullen</a:t>
            </a:r>
            <a:r>
              <a:rPr lang="el-GR" sz="2200" dirty="0"/>
              <a:t> αντικατέστησε τον αντίχειρα με ένα κυκλικό διάφραγμα που με υδρομηχανική πίεση εκτείνεται προς το χαρτί μέχρι να σπάσει (Δες σχήμα).</a:t>
            </a:r>
          </a:p>
          <a:p>
            <a:pPr marL="0" indent="0">
              <a:buNone/>
            </a:pPr>
            <a:r>
              <a:rPr lang="el-GR" sz="2200" dirty="0"/>
              <a:t>Η δοκιμή αυτή είναι ένας τρόπος αξιολόγησης χαρτοπολτών για χαρτί και για χαρτόνι και είναι κατάλληλη σαν ένδειξη γενικών ιδιοτήτων αντοχής χαρτιού και χαρτονιού.</a:t>
            </a:r>
          </a:p>
          <a:p>
            <a:pPr marL="0" indent="0">
              <a:buNone/>
            </a:pPr>
            <a:r>
              <a:rPr lang="el-GR" sz="2200" dirty="0"/>
              <a:t>Η ιδιότητα αυτή εξαρτάται από το μήκος των ινών και τον βαθμό διαχωρισμού τους σε ινίδια που γίνεται κατά την κατεργασία του χαρτοπολτού</a:t>
            </a:r>
            <a:r>
              <a:rPr lang="el-GR" sz="2200" dirty="0" smtClean="0"/>
              <a:t>.</a:t>
            </a:r>
            <a:endParaRPr lang="el-GR" sz="2200" dirty="0"/>
          </a:p>
        </p:txBody>
      </p:sp>
      <p:sp>
        <p:nvSpPr>
          <p:cNvPr id="8" name="TextBox 7"/>
          <p:cNvSpPr txBox="1"/>
          <p:nvPr/>
        </p:nvSpPr>
        <p:spPr>
          <a:xfrm>
            <a:off x="6156176" y="6525344"/>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572973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3" y="116632"/>
            <a:ext cx="5760640" cy="908720"/>
          </a:xfrm>
        </p:spPr>
        <p:txBody>
          <a:bodyPr>
            <a:normAutofit fontScale="90000"/>
          </a:bodyPr>
          <a:lstStyle/>
          <a:p>
            <a:r>
              <a:rPr lang="el-GR" dirty="0" smtClean="0"/>
              <a:t>Αντοχή στη διάρρηξη του χαρτιού</a:t>
            </a:r>
            <a:endParaRPr lang="el-GR" dirty="0"/>
          </a:p>
        </p:txBody>
      </p:sp>
      <p:grpSp>
        <p:nvGrpSpPr>
          <p:cNvPr id="476163" name="Group 3"/>
          <p:cNvGrpSpPr>
            <a:grpSpLocks/>
          </p:cNvGrpSpPr>
          <p:nvPr/>
        </p:nvGrpSpPr>
        <p:grpSpPr bwMode="auto">
          <a:xfrm>
            <a:off x="6011863" y="0"/>
            <a:ext cx="3132137" cy="6858000"/>
            <a:chOff x="3787" y="0"/>
            <a:chExt cx="1973" cy="4320"/>
          </a:xfrm>
        </p:grpSpPr>
        <p:pic>
          <p:nvPicPr>
            <p:cNvPr id="476164" name="Picture 4" descr="DSC013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2" y="0"/>
              <a:ext cx="1968" cy="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165" name="Picture 5" descr="DSC013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 y="2251"/>
              <a:ext cx="1973"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4" name="Θέση περιεχομένου 3"/>
          <p:cNvSpPr>
            <a:spLocks noGrp="1"/>
          </p:cNvSpPr>
          <p:nvPr>
            <p:ph idx="1"/>
          </p:nvPr>
        </p:nvSpPr>
        <p:spPr>
          <a:xfrm>
            <a:off x="457200" y="1196752"/>
            <a:ext cx="5554663" cy="5040560"/>
          </a:xfrm>
        </p:spPr>
        <p:txBody>
          <a:bodyPr/>
          <a:lstStyle/>
          <a:p>
            <a:pPr marL="0" indent="0">
              <a:buNone/>
            </a:pPr>
            <a:r>
              <a:rPr lang="el-GR" dirty="0"/>
              <a:t>Οι πιο σημαντικές παράμετροι που επηρεάζουν την αντοχή στην διάρρηξη είναι οι ακόλουθοι: </a:t>
            </a:r>
          </a:p>
          <a:p>
            <a:r>
              <a:rPr lang="el-GR" dirty="0"/>
              <a:t>Οι δεσμοί μεταξύ των ινών (</a:t>
            </a:r>
            <a:r>
              <a:rPr lang="el-GR" dirty="0" err="1"/>
              <a:t>interfiber</a:t>
            </a:r>
            <a:r>
              <a:rPr lang="el-GR" dirty="0"/>
              <a:t> </a:t>
            </a:r>
            <a:r>
              <a:rPr lang="el-GR" dirty="0" err="1"/>
              <a:t>bonding</a:t>
            </a:r>
            <a:r>
              <a:rPr lang="el-GR" dirty="0"/>
              <a:t>) και η ανεξάρτητη αντοχή κάθε </a:t>
            </a:r>
            <a:r>
              <a:rPr lang="el-GR" dirty="0" smtClean="0"/>
              <a:t>ίνας.</a:t>
            </a:r>
            <a:endParaRPr lang="el-GR" dirty="0"/>
          </a:p>
          <a:p>
            <a:r>
              <a:rPr lang="el-GR" dirty="0"/>
              <a:t>Ο λόγος της αντοχής παράλληλα και κάθετα στη διεύθυνση της μηχανής </a:t>
            </a:r>
            <a:r>
              <a:rPr lang="el-GR" dirty="0" smtClean="0"/>
              <a:t>MD/CD.</a:t>
            </a:r>
            <a:endParaRPr lang="el-GR" dirty="0"/>
          </a:p>
          <a:p>
            <a:r>
              <a:rPr lang="el-GR" dirty="0"/>
              <a:t>Η επιμήκυνση του </a:t>
            </a:r>
            <a:r>
              <a:rPr lang="el-GR" dirty="0" smtClean="0"/>
              <a:t>χαρτιού.</a:t>
            </a:r>
            <a:endParaRPr lang="el-GR" dirty="0"/>
          </a:p>
        </p:txBody>
      </p:sp>
      <p:sp>
        <p:nvSpPr>
          <p:cNvPr id="8" name="TextBox 7"/>
          <p:cNvSpPr txBox="1"/>
          <p:nvPr/>
        </p:nvSpPr>
        <p:spPr>
          <a:xfrm>
            <a:off x="6169423" y="6581001"/>
            <a:ext cx="2145524" cy="276999"/>
          </a:xfrm>
          <a:prstGeom prst="rect">
            <a:avLst/>
          </a:prstGeom>
          <a:noFill/>
        </p:spPr>
        <p:txBody>
          <a:bodyPr wrap="none" rtlCol="0">
            <a:spAutoFit/>
          </a:bodyPr>
          <a:lstStyle/>
          <a:p>
            <a:r>
              <a:rPr lang="el-GR" sz="1200" dirty="0" smtClean="0">
                <a:latin typeface="+mn-lt"/>
              </a:rPr>
              <a:t>Προσωπικό αρχείο Β. </a:t>
            </a:r>
            <a:r>
              <a:rPr lang="el-GR" sz="1200" dirty="0" err="1" smtClean="0">
                <a:latin typeface="+mn-lt"/>
              </a:rPr>
              <a:t>Μπέλεση</a:t>
            </a:r>
            <a:endParaRPr lang="el-GR" sz="1200" dirty="0">
              <a:latin typeface="+mn-lt"/>
            </a:endParaRPr>
          </a:p>
        </p:txBody>
      </p:sp>
    </p:spTree>
    <p:extLst>
      <p:ext uri="{BB962C8B-B14F-4D97-AF65-F5344CB8AC3E}">
        <p14:creationId xmlns:p14="http://schemas.microsoft.com/office/powerpoint/2010/main" val="2395683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6656acdb5673f59cddaee8ba81faff9a84c3dd"/>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785</TotalTime>
  <Words>3708</Words>
  <Application>Microsoft Office PowerPoint</Application>
  <PresentationFormat>On-screen Show (4:3)</PresentationFormat>
  <Paragraphs>286</Paragraphs>
  <Slides>44</Slides>
  <Notes>10</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exo-opistho_simeiomata</vt:lpstr>
      <vt:lpstr>OC_template_updated</vt:lpstr>
      <vt:lpstr>1_exo-opistho_simeiomata</vt:lpstr>
      <vt:lpstr>Εκτυπωτικά Υποστρώματα (Θ)</vt:lpstr>
      <vt:lpstr>Αντοχή στον εφελκυσμό μετά από εμβάπτιση σε νερό (Tensile strength after immersion in water)</vt:lpstr>
      <vt:lpstr>Αντοχή στο σχίσιμο  (Tearing Strength) </vt:lpstr>
      <vt:lpstr>Αντοχή στο σχίσιμο</vt:lpstr>
      <vt:lpstr>Αντοχή στο σχίσιμο</vt:lpstr>
      <vt:lpstr>Αντοχή στη διάρρηξη του χαρτιού (Bursting strength of paper) - Mullen test</vt:lpstr>
      <vt:lpstr>Αντοχή στη διάρρηξη του χαρτιού</vt:lpstr>
      <vt:lpstr>Αντοχή στη διάρρηξη του χαρτιού</vt:lpstr>
      <vt:lpstr>Αντοχή στη διάρρηξη του χαρτιού</vt:lpstr>
      <vt:lpstr>Δυσκαμψία (stiffness)</vt:lpstr>
      <vt:lpstr>Δυσκαμψία (stiffness)</vt:lpstr>
      <vt:lpstr>Δυσκαμψία (stiffness)</vt:lpstr>
      <vt:lpstr>Δυσκαμψία (stiffness)</vt:lpstr>
      <vt:lpstr>Δυσκαμψία (stiffness)</vt:lpstr>
      <vt:lpstr>Δυσκαμψία (stiffness)</vt:lpstr>
      <vt:lpstr>Οπτικές Ιδιότητες</vt:lpstr>
      <vt:lpstr>Λαμπρότητα</vt:lpstr>
      <vt:lpstr>Αδιαφάνεια</vt:lpstr>
      <vt:lpstr>Λευκότητα (Whiteness)</vt:lpstr>
      <vt:lpstr>PowerPoint Presentation</vt:lpstr>
      <vt:lpstr>Διαπερατότητα σε ρευστά Διαπερατότητα σε αέρα (air permeability of paper)</vt:lpstr>
      <vt:lpstr>Διαπερατότητα σε αέρα</vt:lpstr>
      <vt:lpstr>Διαπερατότητα σε αέρα</vt:lpstr>
      <vt:lpstr>Διαπερατότητα σε αέρα</vt:lpstr>
      <vt:lpstr>Διαπερατότητα σε αέρα</vt:lpstr>
      <vt:lpstr>Διαπερατότητα σε αέρα</vt:lpstr>
      <vt:lpstr>Διαπερατότητα σε αέρα</vt:lpstr>
      <vt:lpstr>Απορροφητικότητα του χαρτιού - χαρτονιού από το νερό </vt:lpstr>
      <vt:lpstr>Μέθοδος Cobb</vt:lpstr>
      <vt:lpstr>Μέθοδος Cobb</vt:lpstr>
      <vt:lpstr>Μέθοδος Cobb</vt:lpstr>
      <vt:lpstr>Απορροφητικότητα σε έλαια (Οil absorbency)</vt:lpstr>
      <vt:lpstr>Βιβλιογραφία 1/3</vt:lpstr>
      <vt:lpstr>Βιβλιογραφία 2/3</vt:lpstr>
      <vt:lpstr>Βιβλιογραφία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 1/2</vt:lpstr>
      <vt:lpstr>Σημείωμα Χρήσης Έργων Τρίτων 2/2</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200</cp:revision>
  <dcterms:created xsi:type="dcterms:W3CDTF">2015-05-19T06:24:50Z</dcterms:created>
  <dcterms:modified xsi:type="dcterms:W3CDTF">2015-10-16T12:16:03Z</dcterms:modified>
</cp:coreProperties>
</file>