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8"/>
  </p:notesMasterIdLst>
  <p:handoutMasterIdLst>
    <p:handoutMasterId r:id="rId29"/>
  </p:handoutMasterIdLst>
  <p:sldIdLst>
    <p:sldId id="256"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2" r:id="rId27"/>
  </p:sldIdLst>
  <p:sldSz cx="9144000" cy="6858000" type="screen4x3"/>
  <p:notesSz cx="7104063" cy="10234613"/>
  <p:custDataLst>
    <p:tags r:id="rId3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35" autoAdjust="0"/>
    <p:restoredTop sz="94629" autoAdjust="0"/>
  </p:normalViewPr>
  <p:slideViewPr>
    <p:cSldViewPr>
      <p:cViewPr varScale="1">
        <p:scale>
          <a:sx n="107" d="100"/>
          <a:sy n="107" d="100"/>
        </p:scale>
        <p:origin x="-1638" y="-84"/>
      </p:cViewPr>
      <p:guideLst>
        <p:guide orient="horz" pos="2160"/>
        <p:guide pos="2880"/>
      </p:guideLst>
    </p:cSldViewPr>
  </p:slideViewPr>
  <p:outlineViewPr>
    <p:cViewPr>
      <p:scale>
        <a:sx n="33" d="100"/>
        <a:sy n="33" d="100"/>
      </p:scale>
      <p:origin x="48" y="1224"/>
    </p:cViewPr>
  </p:outlineViewPr>
  <p:notesTextViewPr>
    <p:cViewPr>
      <p:scale>
        <a:sx n="100" d="100"/>
        <a:sy n="100" d="100"/>
      </p:scale>
      <p:origin x="0" y="0"/>
    </p:cViewPr>
  </p:notesTextViewPr>
  <p:sorterViewPr>
    <p:cViewPr>
      <p:scale>
        <a:sx n="100" d="100"/>
        <a:sy n="100" d="100"/>
      </p:scale>
      <p:origin x="0" y="10428"/>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16/4/2015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16/4/2015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fld id="{FF2DDF39-B344-4D87-8993-1FC083A84DE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22719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9A4E1628-C28E-42FF-9E0B-4B613A76FD8F}"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345594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69083683-DB08-450B-9640-F5753097ED3A}"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0983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537D370A-D5DB-4EAD-887E-39E5E43B926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6644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4A86CF14-207A-43CD-99F9-EFC93A33334E}"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9492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2A97B9DE-3650-417A-8AF7-1C928A761C88}"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7544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9A1D8761-F5A4-4780-A906-4F960C1BA53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205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6A5B3F9D-2268-4259-824F-D28105C5FCC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71218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7FC58CD8-2CDE-4A42-90EE-B1CED75C3F8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717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374C7296-BD6F-43B7-964E-DD01976F8C8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17630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7052186D-FEA1-445A-9DE6-007C518509D5}"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4975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274638"/>
            <a:ext cx="6985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339BF04-3AA5-47CD-BA32-11F46FEEF48B}" type="slidenum">
              <a:rPr lang="en-US" altLang="el-GR" smtClean="0">
                <a:solidFill>
                  <a:srgbClr val="000000"/>
                </a:solidFill>
                <a:latin typeface="Arial" pitchFamily="34" charset="0"/>
                <a:ea typeface="ＭＳ Ｐゴシック" pitchFamily="34" charset="-128"/>
              </a:rPr>
              <a:pPr/>
              <a:t>‹#›</a:t>
            </a:fld>
            <a:endParaRPr lang="en-US" altLang="el-GR" smtClean="0">
              <a:solidFill>
                <a:srgbClr val="000000"/>
              </a:solidFill>
              <a:latin typeface="Arial" pitchFamily="34" charset="0"/>
              <a:ea typeface="ＭＳ Ｐゴシック" pitchFamily="34" charset="-128"/>
            </a:endParaRPr>
          </a:p>
        </p:txBody>
      </p:sp>
      <p:sp>
        <p:nvSpPr>
          <p:cNvPr id="2" name="Line 8"/>
          <p:cNvSpPr>
            <a:spLocks noChangeShapeType="1"/>
          </p:cNvSpPr>
          <p:nvPr userDrawn="1"/>
        </p:nvSpPr>
        <p:spPr bwMode="auto">
          <a:xfrm>
            <a:off x="34925" y="1125538"/>
            <a:ext cx="9036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sz="2400" b="1" smtClean="0">
              <a:solidFill>
                <a:srgbClr val="000000"/>
              </a:solidFill>
              <a:latin typeface="Arial" pitchFamily="34" charset="0"/>
              <a:ea typeface="ＭＳ Ｐゴシック" pitchFamily="34" charset="-128"/>
            </a:endParaRPr>
          </a:p>
        </p:txBody>
      </p:sp>
      <p:sp>
        <p:nvSpPr>
          <p:cNvPr id="1031" name="Rectangle 9"/>
          <p:cNvSpPr>
            <a:spLocks noChangeArrowheads="1"/>
          </p:cNvSpPr>
          <p:nvPr userDrawn="1"/>
        </p:nvSpPr>
        <p:spPr bwMode="auto">
          <a:xfrm>
            <a:off x="0" y="-26988"/>
            <a:ext cx="9144000" cy="288926"/>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
        <p:nvSpPr>
          <p:cNvPr id="1032" name="Rectangle 10"/>
          <p:cNvSpPr>
            <a:spLocks noChangeArrowheads="1"/>
          </p:cNvSpPr>
          <p:nvPr userDrawn="1"/>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Tree>
    <p:extLst>
      <p:ext uri="{BB962C8B-B14F-4D97-AF65-F5344CB8AC3E}">
        <p14:creationId xmlns:p14="http://schemas.microsoft.com/office/powerpoint/2010/main" val="2687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Συνέντευξη</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1</a:t>
            </a:r>
            <a:r>
              <a:rPr lang="el-GR" sz="2600" dirty="0" smtClean="0"/>
              <a:t>:</a:t>
            </a:r>
            <a:r>
              <a:rPr lang="en-US" sz="2600" dirty="0" smtClean="0"/>
              <a:t> </a:t>
            </a:r>
            <a:r>
              <a:rPr lang="el-GR" sz="2600" dirty="0" smtClean="0"/>
              <a:t>Διαφορές συζήτησης και συνέντευξης</a:t>
            </a:r>
          </a:p>
          <a:p>
            <a:pPr>
              <a:spcBef>
                <a:spcPts val="0"/>
              </a:spcBef>
              <a:spcAft>
                <a:spcPts val="1200"/>
              </a:spcAft>
            </a:pPr>
            <a:r>
              <a:rPr lang="el-GR" sz="2200" dirty="0" smtClean="0"/>
              <a:t>Δέσποινα </a:t>
            </a:r>
            <a:r>
              <a:rPr lang="el-GR" sz="2200" dirty="0" err="1" smtClean="0"/>
              <a:t>Κομπότη</a:t>
            </a:r>
            <a:endParaRPr lang="el-GR" sz="2200" dirty="0" smtClean="0"/>
          </a:p>
          <a:p>
            <a:pPr>
              <a:spcBef>
                <a:spcPts val="0"/>
              </a:spcBef>
              <a:spcAft>
                <a:spcPts val="1200"/>
              </a:spcAft>
            </a:pPr>
            <a:r>
              <a:rPr lang="el-GR" sz="2200" dirty="0" smtClean="0"/>
              <a:t>Τμήμα Κοινωνικής Εργασίας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Διαφορές συζήτησης συνέντευξης </a:t>
            </a:r>
            <a:r>
              <a:rPr lang="en-US" dirty="0" smtClean="0"/>
              <a:t> </a:t>
            </a:r>
            <a:r>
              <a:rPr lang="el-GR" sz="3000" b="0" dirty="0" smtClean="0"/>
              <a:t>7/15</a:t>
            </a:r>
            <a:endParaRPr lang="el-GR" sz="3000" dirty="0"/>
          </a:p>
        </p:txBody>
      </p:sp>
      <p:sp>
        <p:nvSpPr>
          <p:cNvPr id="3" name="Θέση περιεχομένου 2"/>
          <p:cNvSpPr>
            <a:spLocks noGrp="1"/>
          </p:cNvSpPr>
          <p:nvPr>
            <p:ph idx="1"/>
          </p:nvPr>
        </p:nvSpPr>
        <p:spPr/>
        <p:txBody>
          <a:bodyPr/>
          <a:lstStyle/>
          <a:p>
            <a:pPr marL="457200" indent="-457200">
              <a:buFont typeface="+mj-lt"/>
              <a:buAutoNum type="arabicPeriod" startAt="5"/>
            </a:pPr>
            <a:r>
              <a:rPr lang="el-GR" dirty="0" smtClean="0"/>
              <a:t>Κανείς </a:t>
            </a:r>
            <a:r>
              <a:rPr lang="el-GR" dirty="0"/>
              <a:t>δεν είναι υποχρεωμένος να ξεκινήσει ή να συνεχίσει μια συζήτηση. Αντίθετα ο </a:t>
            </a:r>
            <a:r>
              <a:rPr lang="el-GR" dirty="0" smtClean="0"/>
              <a:t>επαγγελματίας</a:t>
            </a:r>
            <a:r>
              <a:rPr lang="en-US" dirty="0" smtClean="0"/>
              <a:t> </a:t>
            </a:r>
            <a:r>
              <a:rPr lang="el-GR" dirty="0" smtClean="0"/>
              <a:t>δεδομένου </a:t>
            </a:r>
            <a:r>
              <a:rPr lang="el-GR" dirty="0"/>
              <a:t>ότι σκοπός της επικοινωνίας είναι η κάλυψη του αιτήματος/ανάγκης του πελάτη  είναι υποχρεωμένος να διατηρήσει την επαφή μέχρις ότου καλυφθεί η ανάγκη του πελάτη ή μέχρις ότου γίνει σαφές ότι αυτή η ανάγκη δεν μπορεί να καλυφθεί. Όποια κι αν είναι τα συναισθήματα του συνεντευκτή, δεν μπορεί να διακόψει τη συνεργασία για προσωπικούς λόγους χωρίς να υποστεί τις συνέπειες για παραμέληση καθήκοντος. Το να αποσυρθείς από μία συζήτηση που δεν σου δίνει ευχαρίστηση δεν επιφέρει επαγγελματική ή κοινωνική συνέπεια.</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9</a:t>
            </a:fld>
            <a:endParaRPr lang="en-US" altLang="el-GR">
              <a:solidFill>
                <a:srgbClr val="000000"/>
              </a:solidFill>
            </a:endParaRPr>
          </a:p>
        </p:txBody>
      </p:sp>
    </p:spTree>
    <p:extLst>
      <p:ext uri="{BB962C8B-B14F-4D97-AF65-F5344CB8AC3E}">
        <p14:creationId xmlns:p14="http://schemas.microsoft.com/office/powerpoint/2010/main" val="480878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Διαφορές συζήτησης συνέντευξης </a:t>
            </a:r>
            <a:r>
              <a:rPr lang="en-US" dirty="0" smtClean="0"/>
              <a:t> </a:t>
            </a:r>
            <a:r>
              <a:rPr lang="el-GR" sz="3000" b="0" dirty="0" smtClean="0"/>
              <a:t>8/15</a:t>
            </a:r>
            <a:endParaRPr lang="el-GR" sz="3000" dirty="0"/>
          </a:p>
        </p:txBody>
      </p:sp>
      <p:sp>
        <p:nvSpPr>
          <p:cNvPr id="3" name="Θέση περιεχομένου 2"/>
          <p:cNvSpPr>
            <a:spLocks noGrp="1"/>
          </p:cNvSpPr>
          <p:nvPr>
            <p:ph idx="1"/>
          </p:nvPr>
        </p:nvSpPr>
        <p:spPr/>
        <p:txBody>
          <a:bodyPr/>
          <a:lstStyle/>
          <a:p>
            <a:pPr marL="457200" indent="-457200">
              <a:buFont typeface="+mj-lt"/>
              <a:buAutoNum type="arabicPeriod" startAt="6"/>
            </a:pPr>
            <a:r>
              <a:rPr lang="el-GR" dirty="0"/>
              <a:t>Η συνέντευξη προϋποθέτει αμέριστη προσοχή στην αλληλεπίδραση. Η δέσμευση του συνεντευκτή να συμμετέχει στην συνέντευξη είναι έντονη. Μια συζήτηση μπορεί να γίνεται παράλληλα και με άλλα πράγματα (φαγητό, να απαντάμε σε τηλέφωνα, χαιρετάμε κόσμο, κλπ), στη συνέντευξη έχουμε πολύ μεγαλύτερη  υποχρέωση να επικεντρωνόμαστε στη διαδικασία, να ακούμε προσεκτικά.</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10</a:t>
            </a:fld>
            <a:endParaRPr lang="en-US" altLang="el-GR">
              <a:solidFill>
                <a:srgbClr val="000000"/>
              </a:solidFill>
            </a:endParaRPr>
          </a:p>
        </p:txBody>
      </p:sp>
    </p:spTree>
    <p:extLst>
      <p:ext uri="{BB962C8B-B14F-4D97-AF65-F5344CB8AC3E}">
        <p14:creationId xmlns:p14="http://schemas.microsoft.com/office/powerpoint/2010/main" val="366115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Διαφορές συζήτησης συνέντευξης </a:t>
            </a:r>
            <a:r>
              <a:rPr lang="en-US" dirty="0" smtClean="0"/>
              <a:t> </a:t>
            </a:r>
            <a:r>
              <a:rPr lang="el-GR" sz="3000" b="0" dirty="0" smtClean="0"/>
              <a:t>9/15</a:t>
            </a:r>
            <a:endParaRPr lang="el-GR" sz="3000" dirty="0"/>
          </a:p>
        </p:txBody>
      </p:sp>
      <p:sp>
        <p:nvSpPr>
          <p:cNvPr id="3" name="Θέση περιεχομένου 2"/>
          <p:cNvSpPr>
            <a:spLocks noGrp="1"/>
          </p:cNvSpPr>
          <p:nvPr>
            <p:ph idx="1"/>
          </p:nvPr>
        </p:nvSpPr>
        <p:spPr/>
        <p:txBody>
          <a:bodyPr/>
          <a:lstStyle/>
          <a:p>
            <a:pPr marL="457200" indent="-457200">
              <a:buFont typeface="+mj-lt"/>
              <a:buAutoNum type="arabicPeriod" startAt="7"/>
            </a:pPr>
            <a:r>
              <a:rPr lang="el-GR" dirty="0" smtClean="0"/>
              <a:t>Επειδή </a:t>
            </a:r>
            <a:r>
              <a:rPr lang="el-GR" dirty="0"/>
              <a:t>έχει συγκεκριμένο σκοπό να επιτύχει η συνέντευξη  συνήθως αποτελεί μια τυπικά κανονισμένη συνάντηση. Οι συμμετέχοντες συμφωνούν σε καθορισμένη, ημέρα, ώρα, χώρο και διάρκεια για τη συνέντευξη. Αυτή η συμφωνία δεν επιτρέπει διακοπές, δίνει συγκεκριμένο χρόνο στον πελάτη να αναπτύξει τα θέματά του (προετοιμάζεται). Ο συνεντευκτής μιλάει πολύ λιγότερο και με τρόπο που θα ενθαρρύνει τον πελάτη να πει περισσότερα για το πρόβλημά του. Αντίθετα τα άτομα που εμπλέκονται σε μια συζήτηση αναμένουν ίσο χρόνο συμμετοχής τους στη συζήτηση.</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11</a:t>
            </a:fld>
            <a:endParaRPr lang="en-US" altLang="el-GR">
              <a:solidFill>
                <a:srgbClr val="000000"/>
              </a:solidFill>
            </a:endParaRPr>
          </a:p>
        </p:txBody>
      </p:sp>
    </p:spTree>
    <p:extLst>
      <p:ext uri="{BB962C8B-B14F-4D97-AF65-F5344CB8AC3E}">
        <p14:creationId xmlns:p14="http://schemas.microsoft.com/office/powerpoint/2010/main" val="2691907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Διαφορές συζήτησης συνέντευξης </a:t>
            </a:r>
            <a:r>
              <a:rPr lang="en-US" dirty="0" smtClean="0"/>
              <a:t> </a:t>
            </a:r>
            <a:r>
              <a:rPr lang="el-GR" sz="3000" b="0" dirty="0" smtClean="0"/>
              <a:t>10/15</a:t>
            </a:r>
            <a:endParaRPr lang="el-GR" sz="3000" dirty="0"/>
          </a:p>
        </p:txBody>
      </p:sp>
      <p:sp>
        <p:nvSpPr>
          <p:cNvPr id="3" name="Θέση περιεχομένου 2"/>
          <p:cNvSpPr>
            <a:spLocks noGrp="1"/>
          </p:cNvSpPr>
          <p:nvPr>
            <p:ph idx="1"/>
          </p:nvPr>
        </p:nvSpPr>
        <p:spPr/>
        <p:txBody>
          <a:bodyPr/>
          <a:lstStyle/>
          <a:p>
            <a:pPr marL="457200" indent="-457200">
              <a:buFont typeface="+mj-lt"/>
              <a:buAutoNum type="arabicPeriod" startAt="8"/>
            </a:pPr>
            <a:r>
              <a:rPr lang="el-GR" dirty="0"/>
              <a:t>Επιλέγουμε με ποιους θα συζητήσουμε, μας αναθέτουν τα άτομα με τα οποία θα κάνουμε συνέντευξη. Στην επικοινωνία που ορίζεται ως συζήτηση τα άτομα συμμετέχουν γιατί τους παρέχει ευχαρίστηση η διαδικασία, επιλέγουμε συνήθως να συζητήσουμε με άτομα που έχουμε περισσότερα κοινά μαζί τους. Όσοι συνεργάζονται στη συνέντευξη συνήθως διαφέρουν ως προς το παρελθόν, τις εμπειρίες και τον τρόπο ζωής τους. Μια νεαρή λευκή, απόφοιτος πανεπιστημίου, μικροαστή, πιθανόν δεν έχει συνομιλήσει ποτέ της με ηλικιωμένο, αραβικής </a:t>
            </a:r>
            <a:r>
              <a:rPr lang="el-GR" dirty="0" smtClean="0"/>
              <a:t>καταγωγής, </a:t>
            </a:r>
            <a:r>
              <a:rPr lang="el-GR" dirty="0"/>
              <a:t>αγράμματο μετανάστη. Στο πλαίσιο συνεντεύξεων συμβαίνουν καθημερινά τέτοιες συνεργασίες.</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12</a:t>
            </a:fld>
            <a:endParaRPr lang="en-US" altLang="el-GR">
              <a:solidFill>
                <a:srgbClr val="000000"/>
              </a:solidFill>
            </a:endParaRPr>
          </a:p>
        </p:txBody>
      </p:sp>
    </p:spTree>
    <p:extLst>
      <p:ext uri="{BB962C8B-B14F-4D97-AF65-F5344CB8AC3E}">
        <p14:creationId xmlns:p14="http://schemas.microsoft.com/office/powerpoint/2010/main" val="2394092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Διαφορές συζήτησης συνέντευξης </a:t>
            </a:r>
            <a:r>
              <a:rPr lang="en-US" dirty="0" smtClean="0"/>
              <a:t> </a:t>
            </a:r>
            <a:r>
              <a:rPr lang="el-GR" sz="3000" b="0" dirty="0" smtClean="0"/>
              <a:t>11/15</a:t>
            </a:r>
            <a:endParaRPr lang="el-GR" sz="3000" dirty="0"/>
          </a:p>
        </p:txBody>
      </p:sp>
      <p:sp>
        <p:nvSpPr>
          <p:cNvPr id="3" name="Θέση περιεχομένου 2"/>
          <p:cNvSpPr>
            <a:spLocks noGrp="1"/>
          </p:cNvSpPr>
          <p:nvPr>
            <p:ph idx="1"/>
          </p:nvPr>
        </p:nvSpPr>
        <p:spPr/>
        <p:txBody>
          <a:bodyPr/>
          <a:lstStyle/>
          <a:p>
            <a:pPr marL="457200" indent="-457200">
              <a:buFont typeface="+mj-lt"/>
              <a:buAutoNum type="arabicPeriod" startAt="9"/>
            </a:pPr>
            <a:r>
              <a:rPr lang="el-GR" dirty="0" smtClean="0"/>
              <a:t>Η </a:t>
            </a:r>
            <a:r>
              <a:rPr lang="el-GR" dirty="0"/>
              <a:t>συνέντευξη τροποποιεί ή καταργεί τους κανόνες συμπεριφοράς που χαρακτηρίζουν τη συζήτηση. Στη συνέντευξη μετακινούμαστε από μια κατάσταση όπου μας διέπουν τα κοινωνικά πρότυπα διαπροσωπικής επικοινωνίας σε μια κατάσταση όπου κυριαρχούν τα επαγγελματικά πρότυπα. Τα επαγγελματικά πρότυπα τροποποιούν ή αντικαθιστούν τα κοινωνικά, υπαγορεύοντας κατ’ αυτόν τον τρόπο τη συμπεριφορά του συνεντευκτή – τι θα πρέπει να κάνουν και τι όχι. Επειδή η συνέντευξη έχει συγκεκριμένη σκοπιμότητα και δεν γίνεται για ψυχαγωγία οι συμμετέχοντες δεν μπορούν να αποφύγουν δυσάρεστα γεγονότα και συναισθήματα.</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13</a:t>
            </a:fld>
            <a:endParaRPr lang="en-US" altLang="el-GR">
              <a:solidFill>
                <a:srgbClr val="000000"/>
              </a:solidFill>
            </a:endParaRPr>
          </a:p>
        </p:txBody>
      </p:sp>
    </p:spTree>
    <p:extLst>
      <p:ext uri="{BB962C8B-B14F-4D97-AF65-F5344CB8AC3E}">
        <p14:creationId xmlns:p14="http://schemas.microsoft.com/office/powerpoint/2010/main" val="1828739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Διαφορές συζήτησης συνέντευξης </a:t>
            </a:r>
            <a:r>
              <a:rPr lang="en-US" dirty="0" smtClean="0"/>
              <a:t> </a:t>
            </a:r>
            <a:r>
              <a:rPr lang="el-GR" sz="3000" b="0" dirty="0" smtClean="0"/>
              <a:t>12/15</a:t>
            </a:r>
            <a:endParaRPr lang="el-GR" sz="3000" dirty="0"/>
          </a:p>
        </p:txBody>
      </p:sp>
      <p:sp>
        <p:nvSpPr>
          <p:cNvPr id="3" name="Θέση περιεχομένου 2"/>
          <p:cNvSpPr>
            <a:spLocks noGrp="1"/>
          </p:cNvSpPr>
          <p:nvPr>
            <p:ph idx="1"/>
          </p:nvPr>
        </p:nvSpPr>
        <p:spPr/>
        <p:txBody>
          <a:bodyPr/>
          <a:lstStyle/>
          <a:p>
            <a:r>
              <a:rPr lang="el-GR" dirty="0"/>
              <a:t>Ουσιαστικά, ο συνεντευκτής έχει σαφή  υποχρέωση να παρουσιάσει δυσάρεστα γεγονότα και συναισθήματα αν αυτό κρίνεται βοηθητικό για τον πελάτη. Στις συνήθεις συζητήσεις η «σιωπηρή συμφωνία» είναι να  αποφεύγουμε τα δυσάρεστα σχόλια, ότι θα προκαλούσε ταραχή, αναστάτωση ή θα ήταν αυστηρά προσωπικό. </a:t>
            </a:r>
          </a:p>
          <a:p>
            <a:r>
              <a:rPr lang="el-GR" dirty="0"/>
              <a:t>Ο συνεντευκτής πρέπει να διεισδύσει στις πολύ προσωπικές σκέψεις και τα συναισθήματα του πελάτη του. Η συνέντευξη στην κοινωνική εργασία είναι η δεξιότητα η οποία διευκολύνει την αποκάλυψη προσωπικών πληροφοριών για επαγγελματικούς σκοπούς. </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14</a:t>
            </a:fld>
            <a:endParaRPr lang="en-US" altLang="el-GR">
              <a:solidFill>
                <a:srgbClr val="000000"/>
              </a:solidFill>
            </a:endParaRPr>
          </a:p>
        </p:txBody>
      </p:sp>
    </p:spTree>
    <p:extLst>
      <p:ext uri="{BB962C8B-B14F-4D97-AF65-F5344CB8AC3E}">
        <p14:creationId xmlns:p14="http://schemas.microsoft.com/office/powerpoint/2010/main" val="800452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Διαφορές συζήτησης συνέντευξης </a:t>
            </a:r>
            <a:r>
              <a:rPr lang="en-US" dirty="0" smtClean="0"/>
              <a:t> </a:t>
            </a:r>
            <a:r>
              <a:rPr lang="el-GR" sz="3000" b="0" dirty="0" smtClean="0"/>
              <a:t>13/15</a:t>
            </a:r>
            <a:endParaRPr lang="el-GR" sz="3000" dirty="0"/>
          </a:p>
        </p:txBody>
      </p:sp>
      <p:sp>
        <p:nvSpPr>
          <p:cNvPr id="3" name="Θέση περιεχομένου 2"/>
          <p:cNvSpPr>
            <a:spLocks noGrp="1"/>
          </p:cNvSpPr>
          <p:nvPr>
            <p:ph idx="1"/>
          </p:nvPr>
        </p:nvSpPr>
        <p:spPr/>
        <p:txBody>
          <a:bodyPr/>
          <a:lstStyle/>
          <a:p>
            <a:pPr marL="457200" indent="-457200">
              <a:buFont typeface="+mj-lt"/>
              <a:buAutoNum type="arabicPeriod" startAt="10"/>
            </a:pPr>
            <a:r>
              <a:rPr lang="el-GR" dirty="0"/>
              <a:t>Πρότυπα ομιλίας διαφοροποιούν τη συζήτηση από τη συνέντευξη. Δισταγμοί, ανολοκλήρωτες φράσεις, επαναλήψεις, διφορούμενα σχόλια και περιφράσεις είναι μερικά βασικά χαρακτηριστικά του λόγου που επικρατεί στις συζητήσεις.  Αντίθετα ο λόγος που χρησιμοποιείται στις συνεντεύξεις απαιτεί ακριβή διατύπωση, είναι κατηγορηματικός και περισσότερο τυπικός/επίσημος και οργανωμένος, τουλάχιστον από την πλευρά του συνεντευκτή. Η κοινωνικότητα είναι κύρια ιδιότητα μιας συζήτησης, ο επαγγελματισμός είναι το κύριο χαρακτηριστικό προσδιορισμού της συνέντευξης. Η συνέντευξη προσανατολίζεται στην επίτευξη στόχου.</a:t>
            </a:r>
          </a:p>
          <a:p>
            <a:pPr marL="0" indent="0">
              <a:buNone/>
            </a:pPr>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15</a:t>
            </a:fld>
            <a:endParaRPr lang="en-US" altLang="el-GR">
              <a:solidFill>
                <a:srgbClr val="000000"/>
              </a:solidFill>
            </a:endParaRPr>
          </a:p>
        </p:txBody>
      </p:sp>
    </p:spTree>
    <p:extLst>
      <p:ext uri="{BB962C8B-B14F-4D97-AF65-F5344CB8AC3E}">
        <p14:creationId xmlns:p14="http://schemas.microsoft.com/office/powerpoint/2010/main" val="1597163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Διαφορές συζήτησης συνέντευξης </a:t>
            </a:r>
            <a:r>
              <a:rPr lang="en-US" dirty="0" smtClean="0"/>
              <a:t> </a:t>
            </a:r>
            <a:r>
              <a:rPr lang="el-GR" sz="3000" b="0" dirty="0" smtClean="0"/>
              <a:t>14/15</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11"/>
            </a:pPr>
            <a:r>
              <a:rPr lang="el-GR" dirty="0"/>
              <a:t>Μια τελική διαφορά μεταξύ συνέντευξης και η συζήτησης αφορά στην υποχρέωση του συνεντευκτή για υπευθυνότητα. Ο συνεντευκτής πρέπει να θυμάται και να καταγράφει ότι συνέβη στη διάρκεια της συνέντευξης ώστε να τα αξιοποιήσει αργότερα προς όφελος του εξυπηρετούμενου. Όσοι συμμετέχουν σε μια συζήτηση δεν έχουν τέτοια υποχρέωση</a:t>
            </a:r>
            <a:r>
              <a:rPr lang="el-GR" dirty="0" smtClean="0"/>
              <a:t>.</a:t>
            </a:r>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16</a:t>
            </a:fld>
            <a:endParaRPr lang="en-US" altLang="el-GR">
              <a:solidFill>
                <a:srgbClr val="000000"/>
              </a:solidFill>
            </a:endParaRPr>
          </a:p>
        </p:txBody>
      </p:sp>
    </p:spTree>
    <p:extLst>
      <p:ext uri="{BB962C8B-B14F-4D97-AF65-F5344CB8AC3E}">
        <p14:creationId xmlns:p14="http://schemas.microsoft.com/office/powerpoint/2010/main" val="2505691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Διαφορές συζήτησης </a:t>
            </a:r>
            <a:r>
              <a:rPr lang="el-GR" dirty="0" smtClean="0"/>
              <a:t>συνέντευξης</a:t>
            </a:r>
            <a:r>
              <a:rPr lang="en-US" dirty="0" smtClean="0"/>
              <a:t> </a:t>
            </a:r>
            <a:r>
              <a:rPr lang="el-GR" dirty="0" smtClean="0"/>
              <a:t> </a:t>
            </a:r>
            <a:r>
              <a:rPr lang="el-GR" sz="3000" b="0" dirty="0" smtClean="0"/>
              <a:t>15/15</a:t>
            </a:r>
            <a:endParaRPr lang="el-GR" dirty="0"/>
          </a:p>
        </p:txBody>
      </p:sp>
      <p:sp>
        <p:nvSpPr>
          <p:cNvPr id="3" name="Θέση περιεχομένου 2"/>
          <p:cNvSpPr>
            <a:spLocks noGrp="1"/>
          </p:cNvSpPr>
          <p:nvPr>
            <p:ph idx="1"/>
          </p:nvPr>
        </p:nvSpPr>
        <p:spPr/>
        <p:txBody>
          <a:bodyPr/>
          <a:lstStyle/>
          <a:p>
            <a:r>
              <a:rPr lang="el-GR" dirty="0"/>
              <a:t>Η συνέντευξη διαφέρει από τη συζήτηση ως προς το ότι αφορά σε διαπροσωπική αλληλεπίδραση για συνειδητό και αμοιβαία αποδεκτό σκοπό.</a:t>
            </a:r>
          </a:p>
          <a:p>
            <a:endParaRPr lang="el-GR" dirty="0"/>
          </a:p>
          <a:p>
            <a:r>
              <a:rPr lang="el-GR" dirty="0"/>
              <a:t>Η συνέντευξη προϋποθέτει:</a:t>
            </a:r>
          </a:p>
          <a:p>
            <a:pPr lvl="1">
              <a:buFont typeface="Arial" panose="020B0604020202020204" pitchFamily="34" charset="0"/>
              <a:buChar char="•"/>
            </a:pPr>
            <a:r>
              <a:rPr lang="el-GR" dirty="0"/>
              <a:t>μια δομή περισσότερο επίσημη/τυπική</a:t>
            </a:r>
          </a:p>
          <a:p>
            <a:pPr lvl="1">
              <a:buFont typeface="Arial" panose="020B0604020202020204" pitchFamily="34" charset="0"/>
              <a:buChar char="•"/>
            </a:pPr>
            <a:r>
              <a:rPr lang="el-GR" dirty="0"/>
              <a:t>σαφώς προσδιορισμένη κατανομή ρόλων</a:t>
            </a:r>
          </a:p>
          <a:p>
            <a:pPr lvl="1">
              <a:buFont typeface="Arial" panose="020B0604020202020204" pitchFamily="34" charset="0"/>
              <a:buChar char="•"/>
            </a:pPr>
            <a:r>
              <a:rPr lang="el-GR" dirty="0"/>
              <a:t>διαφορετικό σύνολο κανόνων που προσδιορίζουν τη διαδικασία της αλληλεπίδρασης και </a:t>
            </a:r>
          </a:p>
          <a:p>
            <a:pPr lvl="1">
              <a:buFont typeface="Arial" panose="020B0604020202020204" pitchFamily="34" charset="0"/>
              <a:buChar char="•"/>
            </a:pPr>
            <a:r>
              <a:rPr lang="el-GR" dirty="0"/>
              <a:t>σαφώς καθορισμένο χώρο και χρόνο.</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17</a:t>
            </a:fld>
            <a:endParaRPr lang="en-US" altLang="el-GR">
              <a:solidFill>
                <a:srgbClr val="000000"/>
              </a:solidFill>
            </a:endParaRPr>
          </a:p>
        </p:txBody>
      </p:sp>
    </p:spTree>
    <p:extLst>
      <p:ext uri="{BB962C8B-B14F-4D97-AF65-F5344CB8AC3E}">
        <p14:creationId xmlns:p14="http://schemas.microsoft.com/office/powerpoint/2010/main" val="1936444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79306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Συνέντευξη</a:t>
            </a:r>
            <a:endParaRPr lang="el-GR" dirty="0"/>
          </a:p>
        </p:txBody>
      </p:sp>
      <p:sp>
        <p:nvSpPr>
          <p:cNvPr id="3" name="Θέση περιεχομένου 2"/>
          <p:cNvSpPr>
            <a:spLocks noGrp="1"/>
          </p:cNvSpPr>
          <p:nvPr>
            <p:ph idx="1"/>
          </p:nvPr>
        </p:nvSpPr>
        <p:spPr/>
        <p:txBody>
          <a:bodyPr/>
          <a:lstStyle/>
          <a:p>
            <a:r>
              <a:rPr lang="el-GR" dirty="0" smtClean="0"/>
              <a:t>Συζήτηση </a:t>
            </a:r>
            <a:r>
              <a:rPr lang="el-GR" dirty="0"/>
              <a:t>με σκόπιμο στόχο τον οποίο οι συμμετέχοντες αποδέχονται.</a:t>
            </a:r>
          </a:p>
          <a:p>
            <a:r>
              <a:rPr lang="el-GR" dirty="0"/>
              <a:t>Η συνέντευξη μοιάζει με τη συζήτηση:</a:t>
            </a:r>
          </a:p>
          <a:p>
            <a:pPr lvl="1">
              <a:buFont typeface="Arial" panose="020B0604020202020204" pitchFamily="34" charset="0"/>
              <a:buChar char="•"/>
            </a:pPr>
            <a:r>
              <a:rPr lang="el-GR" dirty="0"/>
              <a:t>Περιλαμβάνουν λεκτική και μη λεκτική επικοινωνία μεταξύ ανθρώπων στη διάρκεια της οποίας ανταλλάσουν ιδέες, συμπεριφορές, συναισθήματα</a:t>
            </a:r>
          </a:p>
          <a:p>
            <a:pPr lvl="1">
              <a:buFont typeface="Arial" panose="020B0604020202020204" pitchFamily="34" charset="0"/>
              <a:buChar char="•"/>
            </a:pPr>
            <a:r>
              <a:rPr lang="el-GR" dirty="0"/>
              <a:t>Συνήθως λαμβάνουν χώρα ως πρόσωπο με πρόσωπο αλληλεπίδραση</a:t>
            </a:r>
          </a:p>
          <a:p>
            <a:pPr lvl="1">
              <a:buFont typeface="Arial" panose="020B0604020202020204" pitchFamily="34" charset="0"/>
              <a:buChar char="•"/>
            </a:pPr>
            <a:r>
              <a:rPr lang="el-GR" dirty="0"/>
              <a:t>Οι συμμετέχοντες επηρεάζουν ο ένας τον άλλο</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a:t>
            </a:fld>
            <a:endParaRPr lang="en-US" altLang="el-GR">
              <a:solidFill>
                <a:srgbClr val="000000"/>
              </a:solidFill>
            </a:endParaRPr>
          </a:p>
        </p:txBody>
      </p:sp>
    </p:spTree>
    <p:extLst>
      <p:ext uri="{BB962C8B-B14F-4D97-AF65-F5344CB8AC3E}">
        <p14:creationId xmlns:p14="http://schemas.microsoft.com/office/powerpoint/2010/main" val="1451704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4194075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Δέσποινα </a:t>
            </a:r>
            <a:r>
              <a:rPr lang="el-GR" sz="2000" dirty="0" err="1" smtClean="0"/>
              <a:t>Κομπότη</a:t>
            </a:r>
            <a:r>
              <a:rPr lang="el-GR" sz="2000" dirty="0" smtClean="0"/>
              <a:t> 2014</a:t>
            </a:r>
            <a:r>
              <a:rPr lang="el-GR" sz="2000" dirty="0"/>
              <a:t>. </a:t>
            </a:r>
            <a:r>
              <a:rPr lang="el-GR" sz="2000" dirty="0" smtClean="0"/>
              <a:t>Δέσποινα </a:t>
            </a:r>
            <a:r>
              <a:rPr lang="el-GR" sz="2000" dirty="0" err="1" smtClean="0"/>
              <a:t>Κομπότη</a:t>
            </a:r>
            <a:r>
              <a:rPr lang="el-GR" sz="2000" dirty="0" smtClean="0"/>
              <a:t>. «Συνέντευξη, Ενότητα 1: Διαφορές συζήτησης &amp; συνέντευξης ».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354520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457200" y="1052736"/>
            <a:ext cx="8229600" cy="518457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0654" y="2852936"/>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6323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610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569589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980725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Σκοπός συνέντευξης</a:t>
            </a:r>
            <a:endParaRPr lang="el-GR" dirty="0"/>
          </a:p>
        </p:txBody>
      </p:sp>
      <p:sp>
        <p:nvSpPr>
          <p:cNvPr id="3" name="Θέση περιεχομένου 2"/>
          <p:cNvSpPr>
            <a:spLocks noGrp="1"/>
          </p:cNvSpPr>
          <p:nvPr>
            <p:ph idx="1"/>
          </p:nvPr>
        </p:nvSpPr>
        <p:spPr/>
        <p:txBody>
          <a:bodyPr/>
          <a:lstStyle/>
          <a:p>
            <a:r>
              <a:rPr lang="el-GR" dirty="0"/>
              <a:t>Η βασική διαφορά της συνέντευξης είναι ότι είναι σχεδιασμένη για να επιτύχει ένα συνειδητό σκοπό.</a:t>
            </a:r>
          </a:p>
          <a:p>
            <a:r>
              <a:rPr lang="el-GR" dirty="0"/>
              <a:t>Ο σκοπός αυτός μπορεί να είναι:</a:t>
            </a:r>
          </a:p>
          <a:p>
            <a:pPr lvl="1">
              <a:buFont typeface="Arial" panose="020B0604020202020204" pitchFamily="34" charset="0"/>
              <a:buChar char="•"/>
            </a:pPr>
            <a:r>
              <a:rPr lang="el-GR" dirty="0"/>
              <a:t>Να ληφθεί μια απόφαση</a:t>
            </a:r>
          </a:p>
          <a:p>
            <a:pPr lvl="1">
              <a:buFont typeface="Arial" panose="020B0604020202020204" pitchFamily="34" charset="0"/>
              <a:buChar char="•"/>
            </a:pPr>
            <a:r>
              <a:rPr lang="el-GR" dirty="0"/>
              <a:t>Να τεθεί ένας στόχος</a:t>
            </a:r>
          </a:p>
          <a:p>
            <a:pPr lvl="1">
              <a:buFont typeface="Arial" panose="020B0604020202020204" pitchFamily="34" charset="0"/>
              <a:buChar char="•"/>
            </a:pPr>
            <a:r>
              <a:rPr lang="el-GR" dirty="0"/>
              <a:t>Να επιλυθούν διαφορές</a:t>
            </a:r>
          </a:p>
          <a:p>
            <a:r>
              <a:rPr lang="el-GR" dirty="0"/>
              <a:t>Αυτή η βασική διαφοροποίηση της συνέντευξης από τη συζήτηση επηρεάζει και τον τρόπο με τον οποίο οι συμμετέχοντες αλληλεπιδρούν αλλά και τον τρόπο με τον οποίο δομείται αυτή η αλληλεπίδραση.</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2</a:t>
            </a:fld>
            <a:endParaRPr lang="en-US" altLang="el-GR">
              <a:solidFill>
                <a:srgbClr val="000000"/>
              </a:solidFill>
            </a:endParaRPr>
          </a:p>
        </p:txBody>
      </p:sp>
    </p:spTree>
    <p:extLst>
      <p:ext uri="{BB962C8B-B14F-4D97-AF65-F5344CB8AC3E}">
        <p14:creationId xmlns:p14="http://schemas.microsoft.com/office/powerpoint/2010/main" val="3342567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Διαφορές συζήτησης συνέντευξης </a:t>
            </a:r>
            <a:r>
              <a:rPr lang="en-US" dirty="0" smtClean="0"/>
              <a:t> </a:t>
            </a:r>
            <a:r>
              <a:rPr lang="el-GR" sz="3000" b="0" dirty="0" smtClean="0"/>
              <a:t>1/15</a:t>
            </a:r>
            <a:endParaRPr lang="el-GR" sz="3000" b="0" dirty="0"/>
          </a:p>
        </p:txBody>
      </p:sp>
      <p:sp>
        <p:nvSpPr>
          <p:cNvPr id="3" name="Θέση περιεχομένου 2"/>
          <p:cNvSpPr>
            <a:spLocks noGrp="1"/>
          </p:cNvSpPr>
          <p:nvPr>
            <p:ph idx="1"/>
          </p:nvPr>
        </p:nvSpPr>
        <p:spPr/>
        <p:txBody>
          <a:bodyPr/>
          <a:lstStyle/>
          <a:p>
            <a:pPr marL="857250" lvl="1" indent="-457200">
              <a:buFont typeface="+mj-lt"/>
              <a:buAutoNum type="arabicPeriod"/>
            </a:pPr>
            <a:r>
              <a:rPr lang="el-GR" dirty="0" smtClean="0"/>
              <a:t>Επειδή </a:t>
            </a:r>
            <a:r>
              <a:rPr lang="el-GR" dirty="0"/>
              <a:t>η συνέντευξη έχει προσδιορισμένο στόχο, ο συνεντευκτής επιλέγει το περιεχόμενό της ώστε να διευκολύνει την επίτευξη αυτού του στόχου. Ο συνεντευκτής αποκλείει οποιοδήποτε περιεχόμενο το οποίο μπορεί  να  είναι ενδιαφέρον αλλά δεν συνεισφέρει στην επίτευξη του στόχου. Το περιεχόμενο της συνέντευξης είναι ενιαίο, έχει πρόοδο και θεματική συνέχεια. Η συνέντευξη έχει περιορισμένο πλαίσιο. Οι συμμετέχοντες στη συνέντευξη περιορίζουν αυτά στα οποία δίνουν σημασία, αυτά που παρατηρούν αλλά και αυτά που περιλαμβάνουν στη μεταξύ τους αλληλεπίδραση. Η συνέντευξη επικεντρώνεται στο περιεχόμενο και ελέγχει τη διαδικασία προκειμένου να επιτύχει το σκοπό της.</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3</a:t>
            </a:fld>
            <a:endParaRPr lang="en-US" altLang="el-GR">
              <a:solidFill>
                <a:srgbClr val="000000"/>
              </a:solidFill>
            </a:endParaRPr>
          </a:p>
        </p:txBody>
      </p:sp>
    </p:spTree>
    <p:extLst>
      <p:ext uri="{BB962C8B-B14F-4D97-AF65-F5344CB8AC3E}">
        <p14:creationId xmlns:p14="http://schemas.microsoft.com/office/powerpoint/2010/main" val="3933267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Διαφορές συζήτησης συνέντευξης </a:t>
            </a:r>
            <a:r>
              <a:rPr lang="en-US" dirty="0" smtClean="0"/>
              <a:t> </a:t>
            </a:r>
            <a:r>
              <a:rPr lang="el-GR" sz="3000" b="0" dirty="0" smtClean="0"/>
              <a:t>2/15</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2"/>
            </a:pPr>
            <a:r>
              <a:rPr lang="el-GR" dirty="0"/>
              <a:t>Εφόσον οι συμμετέχοντες επιθυμούν να επιτύχουν το στόχο το ένα άτομο θα πρέπει να αναλάβει την ευθύνη να κατευθύνει την μεταξύ τους αλληλεπίδραση προς την κατεύθυνση του στόχου. Το ένα πρόσωπο ορίζεται ως ο συνεντευκτής και επιφορτίζεται με την ευθύνη όλης της διαδικασίας και το άλλο πρόσωπο ορίζεται ως ο συνεντευξιαζόμενος. Οι σχέσεις μεταξύ αυτών των ρόλων είναι δομημένες. Αντίθετα στη συζήτηση και οι δύο συμμετέχοντες έχουν αμοιβαία ευθύνη για την πορεία και την εξέλιξή της.</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4</a:t>
            </a:fld>
            <a:endParaRPr lang="en-US" altLang="el-GR">
              <a:solidFill>
                <a:srgbClr val="000000"/>
              </a:solidFill>
            </a:endParaRPr>
          </a:p>
        </p:txBody>
      </p:sp>
    </p:spTree>
    <p:extLst>
      <p:ext uri="{BB962C8B-B14F-4D97-AF65-F5344CB8AC3E}">
        <p14:creationId xmlns:p14="http://schemas.microsoft.com/office/powerpoint/2010/main" val="935082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Διαφορές συζήτησης συνέντευξης </a:t>
            </a:r>
            <a:r>
              <a:rPr lang="en-US" dirty="0" smtClean="0"/>
              <a:t> </a:t>
            </a:r>
            <a:r>
              <a:rPr lang="el-GR" sz="3000" b="0" dirty="0" smtClean="0"/>
              <a:t>3/15</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3"/>
            </a:pPr>
            <a:r>
              <a:rPr lang="el-GR" dirty="0" smtClean="0"/>
              <a:t>Οι </a:t>
            </a:r>
            <a:r>
              <a:rPr lang="el-GR" dirty="0"/>
              <a:t>διαφορές ανάμεσα στο ρόλο του συνεντευκτή και του συνεντευξιαζόμενου υποδηλώνουν μια σχέση η οποία δεν είναι αμοιβαία. Επειδή ο συνεντευκτής έχει την υποχρέωση να επιτύχει συγκεκριμένο έργο και στόχο έχει και  συγκεκριμένα  προνόμια. Σε μια συζήτηση οι συμμετέχοντες έχουν εξ ίσου το δικαίωμα να ρωτούν παρόμοιες ερωτήσεις  και έχουν εξ ίσου το δικαίωμα να θέσουν θέματα για συζήτηση. Στη συνέντευξη ο συνεντευκτής έχει μεγαλύτερο προνόμιο να θέσει θέματα προς συζήτηση και να θέσει ερωτήματα που ο συνεντευξιαζόμενος δεν έχει δικαίωμα να θέσει.</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5</a:t>
            </a:fld>
            <a:endParaRPr lang="en-US" altLang="el-GR">
              <a:solidFill>
                <a:srgbClr val="000000"/>
              </a:solidFill>
            </a:endParaRPr>
          </a:p>
        </p:txBody>
      </p:sp>
    </p:spTree>
    <p:extLst>
      <p:ext uri="{BB962C8B-B14F-4D97-AF65-F5344CB8AC3E}">
        <p14:creationId xmlns:p14="http://schemas.microsoft.com/office/powerpoint/2010/main" val="3550395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Διαφορές συζήτησης </a:t>
            </a:r>
            <a:r>
              <a:rPr lang="el-GR" dirty="0" smtClean="0"/>
              <a:t>συνέντευξης</a:t>
            </a:r>
            <a:r>
              <a:rPr lang="en-US" dirty="0" smtClean="0"/>
              <a:t> </a:t>
            </a:r>
            <a:r>
              <a:rPr lang="el-GR" dirty="0" smtClean="0"/>
              <a:t> </a:t>
            </a:r>
            <a:r>
              <a:rPr lang="el-GR" sz="3000" b="0" dirty="0" smtClean="0"/>
              <a:t>4/15</a:t>
            </a:r>
            <a:endParaRPr lang="el-GR" dirty="0"/>
          </a:p>
        </p:txBody>
      </p:sp>
      <p:sp>
        <p:nvSpPr>
          <p:cNvPr id="3" name="Θέση περιεχομένου 2"/>
          <p:cNvSpPr>
            <a:spLocks noGrp="1"/>
          </p:cNvSpPr>
          <p:nvPr>
            <p:ph idx="1"/>
          </p:nvPr>
        </p:nvSpPr>
        <p:spPr/>
        <p:txBody>
          <a:bodyPr/>
          <a:lstStyle/>
          <a:p>
            <a:r>
              <a:rPr lang="el-GR" dirty="0"/>
              <a:t>Οι συνεντευκτές λειτουργούν με τρόπο που ενθαρρύνει τους συνεντευξιαζόμενους να αποκαλύψουν μεγάλο μέρος της προσωπικής τους ζωής. Αν ο συνεντευκτής ρωτήσει «πως είναι η σύζυγός σας</a:t>
            </a:r>
            <a:r>
              <a:rPr lang="el-GR" dirty="0" smtClean="0"/>
              <a:t>»;  </a:t>
            </a:r>
            <a:r>
              <a:rPr lang="el-GR" dirty="0"/>
              <a:t>ο συνεντευξιαζόμενος δεν αναμένεται αντίστοιχα να ρωτήσει «πως είναι ο σύζυγός σας</a:t>
            </a:r>
            <a:r>
              <a:rPr lang="el-GR" dirty="0" smtClean="0"/>
              <a:t>»; </a:t>
            </a:r>
            <a:r>
              <a:rPr lang="el-GR" dirty="0"/>
              <a:t>Αυτή η αμοιβαιότητα που χαρακτηρίζει τις συζητήσεις δεν βοηθά στην επίλυση του προβλήματος του πελάτη.</a:t>
            </a:r>
          </a:p>
          <a:p>
            <a:r>
              <a:rPr lang="el-GR" dirty="0"/>
              <a:t>Στη διαδικασία της συνέντευξης δύο άνθρωποι συνεργάζονται για την επίλυση του προβλήματος του ενός.</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6</a:t>
            </a:fld>
            <a:endParaRPr lang="en-US" altLang="el-GR">
              <a:solidFill>
                <a:srgbClr val="000000"/>
              </a:solidFill>
            </a:endParaRPr>
          </a:p>
        </p:txBody>
      </p:sp>
    </p:spTree>
    <p:extLst>
      <p:ext uri="{BB962C8B-B14F-4D97-AF65-F5344CB8AC3E}">
        <p14:creationId xmlns:p14="http://schemas.microsoft.com/office/powerpoint/2010/main" val="594840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Διαφορές συζήτησης συνέντευξης </a:t>
            </a:r>
            <a:r>
              <a:rPr lang="en-US" dirty="0" smtClean="0"/>
              <a:t> </a:t>
            </a:r>
            <a:r>
              <a:rPr lang="el-GR" sz="3000" b="0" dirty="0" smtClean="0"/>
              <a:t>5/15</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4"/>
            </a:pPr>
            <a:r>
              <a:rPr lang="el-GR" dirty="0"/>
              <a:t>Παρά το γεγονός ότι σε μια συζήτηση η συμπεριφορά των συμμετεχόντων μπορεί να είναι αυθόρμητη και μη σχεδιασμένη στη συνέντευξη οι ενέργειες του συνεντευκτή πρέπει να είναι σχεδιασμένες, σκόπιμες, και συνειδητά επιλεγμένες ώστε να εξυπηρετήσουν το σκοπό της συνέντευξης. Αυτό αποτελεί μέρος της συμπεριφοράς που υπαγορεύεται από το ρόλο του συνεντευκτή. Αντίθετα από τη συζήτηση η συνέντευξη είναι σχεδιασμένη και οργανωμένη επικοινωνία. </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7</a:t>
            </a:fld>
            <a:endParaRPr lang="en-US" altLang="el-GR">
              <a:solidFill>
                <a:srgbClr val="000000"/>
              </a:solidFill>
            </a:endParaRPr>
          </a:p>
        </p:txBody>
      </p:sp>
    </p:spTree>
    <p:extLst>
      <p:ext uri="{BB962C8B-B14F-4D97-AF65-F5344CB8AC3E}">
        <p14:creationId xmlns:p14="http://schemas.microsoft.com/office/powerpoint/2010/main" val="1271361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Διαφορές συζήτησης συνέντευξης </a:t>
            </a:r>
            <a:r>
              <a:rPr lang="en-US" dirty="0" smtClean="0"/>
              <a:t> </a:t>
            </a:r>
            <a:r>
              <a:rPr lang="el-GR" sz="3000" b="0" dirty="0" smtClean="0"/>
              <a:t>6/15</a:t>
            </a:r>
            <a:endParaRPr lang="el-GR" dirty="0"/>
          </a:p>
        </p:txBody>
      </p:sp>
      <p:sp>
        <p:nvSpPr>
          <p:cNvPr id="3" name="Θέση περιεχομένου 2"/>
          <p:cNvSpPr>
            <a:spLocks noGrp="1"/>
          </p:cNvSpPr>
          <p:nvPr>
            <p:ph idx="1"/>
          </p:nvPr>
        </p:nvSpPr>
        <p:spPr/>
        <p:txBody>
          <a:bodyPr/>
          <a:lstStyle/>
          <a:p>
            <a:r>
              <a:rPr lang="el-GR" dirty="0"/>
              <a:t>Επίσης σε αντίθεση από την απλή συζήτηση, ο συνεντευκτής οφείλει να έχει επίγνωση πιθανών συναισθημάτων και στάσεών του έναντι του πελάτη που ενδεχομένως θα εμπόδιζαν ή θα διαστρέβλωναν την επίτευξη του σκοπού της συνέντευξης. </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8</a:t>
            </a:fld>
            <a:endParaRPr lang="en-US" altLang="el-GR">
              <a:solidFill>
                <a:srgbClr val="000000"/>
              </a:solidFill>
            </a:endParaRPr>
          </a:p>
        </p:txBody>
      </p:sp>
    </p:spTree>
    <p:extLst>
      <p:ext uri="{BB962C8B-B14F-4D97-AF65-F5344CB8AC3E}">
        <p14:creationId xmlns:p14="http://schemas.microsoft.com/office/powerpoint/2010/main" val="10625156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c0749395258fc6a1816f225fe615cfc49f0a9"/>
</p:tagLst>
</file>

<file path=ppt/theme/theme1.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500</TotalTime>
  <Words>1918</Words>
  <Application>Microsoft Office PowerPoint</Application>
  <PresentationFormat>On-screen Show (4:3)</PresentationFormat>
  <Paragraphs>134</Paragraphs>
  <Slides>25</Slides>
  <Notes>7</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template final</vt:lpstr>
      <vt:lpstr>Default Design</vt:lpstr>
      <vt:lpstr>Συνέντευξη</vt:lpstr>
      <vt:lpstr>Συνέντευξη</vt:lpstr>
      <vt:lpstr>Σκοπός συνέντευξης</vt:lpstr>
      <vt:lpstr>Διαφορές συζήτησης συνέντευξης  1/15</vt:lpstr>
      <vt:lpstr>Διαφορές συζήτησης συνέντευξης  2/15</vt:lpstr>
      <vt:lpstr>Διαφορές συζήτησης συνέντευξης  3/15</vt:lpstr>
      <vt:lpstr>Διαφορές συζήτησης συνέντευξης  4/15</vt:lpstr>
      <vt:lpstr>Διαφορές συζήτησης συνέντευξης  5/15</vt:lpstr>
      <vt:lpstr>Διαφορές συζήτησης συνέντευξης  6/15</vt:lpstr>
      <vt:lpstr>Διαφορές συζήτησης συνέντευξης  7/15</vt:lpstr>
      <vt:lpstr>Διαφορές συζήτησης συνέντευξης  8/15</vt:lpstr>
      <vt:lpstr>Διαφορές συζήτησης συνέντευξης  9/15</vt:lpstr>
      <vt:lpstr>Διαφορές συζήτησης συνέντευξης  10/15</vt:lpstr>
      <vt:lpstr>Διαφορές συζήτησης συνέντευξης  11/15</vt:lpstr>
      <vt:lpstr>Διαφορές συζήτησης συνέντευξης  12/15</vt:lpstr>
      <vt:lpstr>Διαφορές συζήτησης συνέντευξης  13/15</vt:lpstr>
      <vt:lpstr>Διαφορές συζήτησης συνέντευξης  14/15</vt:lpstr>
      <vt:lpstr>Διαφορές συζήτησης συνέντευξης  15/15</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με Εξαρτημένα Άτομα</dc:title>
  <dc:creator>opencourses@teiath.gr</dc:creator>
  <cp:lastModifiedBy>alex</cp:lastModifiedBy>
  <cp:revision>52</cp:revision>
  <dcterms:created xsi:type="dcterms:W3CDTF">2014-10-15T10:57:23Z</dcterms:created>
  <dcterms:modified xsi:type="dcterms:W3CDTF">2015-04-16T07:50:36Z</dcterms:modified>
</cp:coreProperties>
</file>