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7" r:id="rId4"/>
    <p:sldId id="268" r:id="rId5"/>
    <p:sldId id="269" r:id="rId6"/>
    <p:sldId id="270" r:id="rId7"/>
    <p:sldId id="257" r:id="rId8"/>
    <p:sldId id="262" r:id="rId9"/>
    <p:sldId id="264" r:id="rId10"/>
    <p:sldId id="271" r:id="rId11"/>
    <p:sldId id="272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306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 marL="914400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9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4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3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3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4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1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9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9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21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4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upload.wikimedia.org/wikipedia/commons/5/51/Ether-(general).png" TargetMode="External"/><Relationship Id="rId7" Type="http://schemas.openxmlformats.org/officeDocument/2006/relationships/hyperlink" Target="http://upload.wikimedia.org/wikipedia/commons/3/37/1-4-Dioxane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://upload.wikimedia.org/wikipedia/commons/a/af/Tetrahydrofuran.sv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2/20/Anisole.sv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://upload.wikimedia.org/wikipedia/commons/8/89/18-crown-6.sv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5.2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Αιθέρες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Αιθέρες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1/2</a:t>
            </a:r>
            <a:endParaRPr lang="el-GR" altLang="el-GR" sz="3200" b="0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47154" y="2798762"/>
            <a:ext cx="8229600" cy="223224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200" dirty="0"/>
              <a:t> Χαμηλά σημεία ζέσεως σε σχέση με τις αντίστοιχες </a:t>
            </a:r>
            <a:r>
              <a:rPr lang="el-GR" altLang="el-GR" sz="2200" dirty="0" smtClean="0"/>
              <a:t>αλκοόλες.</a:t>
            </a:r>
            <a:endParaRPr lang="el-GR" altLang="el-GR" sz="2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200" dirty="0"/>
              <a:t> Μέτρια πολικές ενώσεις (λιγότερο πολικές από τις αλκοόλες</a:t>
            </a:r>
            <a:r>
              <a:rPr lang="el-GR" altLang="el-GR" sz="2200" dirty="0" smtClean="0"/>
              <a:t>).</a:t>
            </a:r>
            <a:endParaRPr lang="el-GR" altLang="el-GR" sz="2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200" dirty="0"/>
              <a:t> O(CH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)</a:t>
            </a:r>
            <a:r>
              <a:rPr lang="el-GR" altLang="el-GR" sz="2200" baseline="-25000" dirty="0"/>
              <a:t>4</a:t>
            </a:r>
            <a:r>
              <a:rPr lang="el-GR" altLang="el-GR" sz="2200" dirty="0"/>
              <a:t> (</a:t>
            </a:r>
            <a:r>
              <a:rPr lang="el-GR" altLang="el-GR" sz="2200" dirty="0" err="1"/>
              <a:t>τετραϋδροφουράνιο</a:t>
            </a:r>
            <a:r>
              <a:rPr lang="el-GR" altLang="el-GR" sz="2200" dirty="0"/>
              <a:t>) και O(C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H</a:t>
            </a:r>
            <a:r>
              <a:rPr lang="el-GR" altLang="el-GR" sz="2200" baseline="-25000" dirty="0"/>
              <a:t>4</a:t>
            </a:r>
            <a:r>
              <a:rPr lang="el-GR" altLang="el-GR" sz="2200" dirty="0"/>
              <a:t>)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O (1,4 </a:t>
            </a:r>
            <a:r>
              <a:rPr lang="el-GR" altLang="el-GR" sz="2200" dirty="0" err="1"/>
              <a:t>διοξάνιο</a:t>
            </a:r>
            <a:r>
              <a:rPr lang="el-GR" altLang="el-GR" sz="2200" dirty="0"/>
              <a:t>) διαλυτά στο νερό, λόγω ευκολίας σχηματισμού δεσμών Η</a:t>
            </a:r>
            <a:r>
              <a:rPr lang="el-GR" altLang="el-GR" sz="2200" dirty="0" smtClean="0"/>
              <a:t>.</a:t>
            </a:r>
            <a:endParaRPr lang="el-GR" altLang="el-GR" sz="2200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2952071" y="1124744"/>
            <a:ext cx="2808288" cy="1724025"/>
            <a:chOff x="2952071" y="1387475"/>
            <a:chExt cx="2808288" cy="1724025"/>
          </a:xfrm>
        </p:grpSpPr>
        <p:pic>
          <p:nvPicPr>
            <p:cNvPr id="3075" name="Picture 5" descr="File:Ether-(general)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071" y="1387475"/>
              <a:ext cx="2808288" cy="141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76" name="AutoShape 7"/>
            <p:cNvCxnSpPr>
              <a:cxnSpLocks noChangeShapeType="1"/>
            </p:cNvCxnSpPr>
            <p:nvPr/>
          </p:nvCxnSpPr>
          <p:spPr bwMode="auto">
            <a:xfrm>
              <a:off x="4681538" y="311150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7" name="Arc 10"/>
            <p:cNvSpPr>
              <a:spLocks/>
            </p:cNvSpPr>
            <p:nvPr/>
          </p:nvSpPr>
          <p:spPr bwMode="auto">
            <a:xfrm rot="2625046" flipV="1">
              <a:off x="3929058" y="1993970"/>
              <a:ext cx="720725" cy="720725"/>
            </a:xfrm>
            <a:custGeom>
              <a:avLst/>
              <a:gdLst>
                <a:gd name="T0" fmla="*/ 0 w 21600"/>
                <a:gd name="T1" fmla="*/ 0 h 21600"/>
                <a:gd name="T2" fmla="*/ 720725 w 21600"/>
                <a:gd name="T3" fmla="*/ 720725 h 21600"/>
                <a:gd name="T4" fmla="*/ 0 w 21600"/>
                <a:gd name="T5" fmla="*/ 7207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078" name="Text Box 11"/>
            <p:cNvSpPr txBox="1">
              <a:spLocks noChangeArrowheads="1"/>
            </p:cNvSpPr>
            <p:nvPr/>
          </p:nvSpPr>
          <p:spPr bwMode="auto">
            <a:xfrm>
              <a:off x="3929851" y="2615406"/>
              <a:ext cx="7191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dirty="0">
                  <a:solidFill>
                    <a:prstClr val="black"/>
                  </a:solidFill>
                </a:rPr>
                <a:t>110</a:t>
              </a:r>
              <a:r>
                <a:rPr lang="el-GR" altLang="el-GR" baseline="30000" dirty="0">
                  <a:solidFill>
                    <a:prstClr val="black"/>
                  </a:solidFill>
                </a:rPr>
                <a:t>ο</a:t>
              </a:r>
            </a:p>
          </p:txBody>
        </p:sp>
        <p:sp>
          <p:nvSpPr>
            <p:cNvPr id="3079" name="Line 12"/>
            <p:cNvSpPr>
              <a:spLocks noChangeShapeType="1"/>
            </p:cNvSpPr>
            <p:nvPr/>
          </p:nvSpPr>
          <p:spPr bwMode="auto">
            <a:xfrm>
              <a:off x="4552082" y="1907921"/>
              <a:ext cx="3603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3080" name="Rectangle 13"/>
            <p:cNvSpPr>
              <a:spLocks noChangeArrowheads="1"/>
            </p:cNvSpPr>
            <p:nvPr/>
          </p:nvSpPr>
          <p:spPr bwMode="auto">
            <a:xfrm>
              <a:off x="4561954" y="1694136"/>
              <a:ext cx="946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el-GR" dirty="0">
                  <a:solidFill>
                    <a:prstClr val="black"/>
                  </a:solidFill>
                </a:rPr>
                <a:t>140 </a:t>
              </a:r>
              <a:r>
                <a:rPr lang="el-GR" altLang="el-GR" dirty="0" err="1">
                  <a:solidFill>
                    <a:prstClr val="black"/>
                  </a:solidFill>
                </a:rPr>
                <a:t>pm</a:t>
              </a:r>
              <a:endParaRPr lang="el-GR" altLang="el-GR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82" name="Picture 16" descr="File:Tetrahydrofura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67" y="4803893"/>
            <a:ext cx="1081087" cy="100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7"/>
          <p:cNvSpPr>
            <a:spLocks noChangeArrowheads="1"/>
          </p:cNvSpPr>
          <p:nvPr/>
        </p:nvSpPr>
        <p:spPr bwMode="auto">
          <a:xfrm>
            <a:off x="1299542" y="5805488"/>
            <a:ext cx="2192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dirty="0" err="1">
                <a:solidFill>
                  <a:prstClr val="black"/>
                </a:solidFill>
              </a:rPr>
              <a:t>τετραϋδροφουράνιο</a:t>
            </a:r>
            <a:endParaRPr lang="el-GR" altLang="el-GR" dirty="0">
              <a:solidFill>
                <a:prstClr val="black"/>
              </a:solidFill>
            </a:endParaRPr>
          </a:p>
        </p:txBody>
      </p:sp>
      <p:pic>
        <p:nvPicPr>
          <p:cNvPr id="3084" name="Picture 19" descr="File:1-4-Dioxan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44" y="4730503"/>
            <a:ext cx="864096" cy="114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20"/>
          <p:cNvSpPr>
            <a:spLocks noChangeArrowheads="1"/>
          </p:cNvSpPr>
          <p:nvPr/>
        </p:nvSpPr>
        <p:spPr bwMode="auto">
          <a:xfrm>
            <a:off x="5291386" y="5805488"/>
            <a:ext cx="1395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prstClr val="black"/>
                </a:solidFill>
              </a:rPr>
              <a:t>1,4 </a:t>
            </a:r>
            <a:r>
              <a:rPr lang="el-GR" altLang="el-GR" dirty="0" err="1">
                <a:solidFill>
                  <a:prstClr val="black"/>
                </a:solidFill>
              </a:rPr>
              <a:t>διοξάνιο</a:t>
            </a:r>
            <a:endParaRPr lang="el-GR" alt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Μέθοδοι σύνθεσης αιθέρων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altLang="el-GR" b="1" dirty="0" smtClean="0"/>
              <a:t>Αφυδάτωση </a:t>
            </a:r>
            <a:r>
              <a:rPr lang="el-GR" altLang="el-GR" b="1" dirty="0"/>
              <a:t>αλκοολών</a:t>
            </a:r>
          </a:p>
          <a:p>
            <a:pPr marL="444500" indent="0">
              <a:buNone/>
            </a:pPr>
            <a:r>
              <a:rPr lang="el-GR" altLang="el-GR" b="1" dirty="0"/>
              <a:t>2 R-OH → R-O-R + Η</a:t>
            </a:r>
            <a:r>
              <a:rPr lang="el-GR" altLang="el-GR" b="1" baseline="-25000" dirty="0"/>
              <a:t>2</a:t>
            </a:r>
            <a:r>
              <a:rPr lang="el-GR" altLang="el-GR" b="1" dirty="0"/>
              <a:t>Ο </a:t>
            </a:r>
            <a:r>
              <a:rPr lang="el-GR" altLang="el-GR" dirty="0"/>
              <a:t>σε υψηλές </a:t>
            </a:r>
            <a:r>
              <a:rPr lang="el-GR" altLang="el-GR" dirty="0" smtClean="0"/>
              <a:t>θερμοκρασίες</a:t>
            </a:r>
            <a:r>
              <a:rPr lang="el-GR" altLang="el-GR" dirty="0"/>
              <a:t>.</a:t>
            </a:r>
          </a:p>
          <a:p>
            <a:pPr marL="444500" indent="0">
              <a:buNone/>
            </a:pPr>
            <a:r>
              <a:rPr lang="el-GR" altLang="el-GR" dirty="0"/>
              <a:t>Λαμβάνονται </a:t>
            </a:r>
            <a:r>
              <a:rPr lang="el-GR" altLang="el-GR" b="1" dirty="0"/>
              <a:t>μόνο</a:t>
            </a:r>
            <a:r>
              <a:rPr lang="el-GR" altLang="el-GR" dirty="0"/>
              <a:t> συμμετρικοί </a:t>
            </a:r>
            <a:r>
              <a:rPr lang="el-GR" altLang="el-GR" dirty="0" smtClean="0"/>
              <a:t>αιθέρες.</a:t>
            </a:r>
            <a:endParaRPr lang="el-GR" altLang="el-GR" dirty="0"/>
          </a:p>
          <a:p>
            <a:pPr marL="444500" indent="0">
              <a:buNone/>
            </a:pPr>
            <a:r>
              <a:rPr lang="el-GR" altLang="el-GR" dirty="0"/>
              <a:t>Ανταγωνιστική αντίδραση: R-CH</a:t>
            </a:r>
            <a:r>
              <a:rPr lang="el-GR" altLang="el-GR" baseline="-25000" dirty="0"/>
              <a:t>2</a:t>
            </a:r>
            <a:r>
              <a:rPr lang="el-GR" altLang="el-GR" dirty="0"/>
              <a:t>-CH</a:t>
            </a:r>
            <a:r>
              <a:rPr lang="el-GR" altLang="el-GR" baseline="-25000" dirty="0"/>
              <a:t>2</a:t>
            </a:r>
            <a:r>
              <a:rPr lang="el-GR" altLang="el-GR" dirty="0"/>
              <a:t>(OH) → R-CH=CH</a:t>
            </a:r>
            <a:r>
              <a:rPr lang="el-GR" altLang="el-GR" baseline="-25000" dirty="0"/>
              <a:t>2</a:t>
            </a:r>
            <a:r>
              <a:rPr lang="el-GR" altLang="el-GR" dirty="0"/>
              <a:t> + </a:t>
            </a:r>
            <a:r>
              <a:rPr lang="el-GR" altLang="el-GR" dirty="0" smtClean="0"/>
              <a:t>H</a:t>
            </a:r>
            <a:r>
              <a:rPr lang="el-GR" altLang="el-GR" baseline="-25000" dirty="0" smtClean="0"/>
              <a:t>2</a:t>
            </a:r>
            <a:r>
              <a:rPr lang="el-GR" altLang="el-GR" dirty="0" smtClean="0"/>
              <a:t>O.</a:t>
            </a:r>
            <a:endParaRPr lang="el-GR" altLang="el-GR" dirty="0"/>
          </a:p>
          <a:p>
            <a:pPr marL="457200" indent="-457200">
              <a:buFont typeface="+mj-lt"/>
              <a:buAutoNum type="arabicPeriod" startAt="2"/>
            </a:pPr>
            <a:r>
              <a:rPr lang="el-GR" altLang="el-GR" b="1" dirty="0" smtClean="0"/>
              <a:t>Αντίδραση </a:t>
            </a:r>
            <a:r>
              <a:rPr lang="en-US" altLang="el-GR" b="1" dirty="0"/>
              <a:t>Williamson</a:t>
            </a:r>
            <a:endParaRPr lang="el-GR" altLang="el-GR" b="1" dirty="0"/>
          </a:p>
          <a:p>
            <a:pPr marL="444500" indent="0">
              <a:buNone/>
            </a:pPr>
            <a:r>
              <a:rPr lang="el-GR" altLang="el-GR" b="1" dirty="0"/>
              <a:t>R-</a:t>
            </a:r>
            <a:r>
              <a:rPr lang="el-GR" altLang="el-GR" b="1" dirty="0" err="1"/>
              <a:t>ONa</a:t>
            </a:r>
            <a:r>
              <a:rPr lang="el-GR" altLang="el-GR" b="1" dirty="0"/>
              <a:t> + R'-X → R-O-R' + </a:t>
            </a:r>
            <a:r>
              <a:rPr lang="el-GR" altLang="el-GR" b="1" dirty="0" err="1" smtClean="0"/>
              <a:t>NaX</a:t>
            </a:r>
            <a:endParaRPr lang="el-GR" alt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Ονοματολογία αιθέρων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827584" y="3446005"/>
            <a:ext cx="252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prstClr val="black"/>
                </a:solidFill>
              </a:rPr>
              <a:t>CH</a:t>
            </a:r>
            <a:r>
              <a:rPr lang="el-GR" altLang="el-GR" sz="2000" b="1" baseline="-25000" dirty="0">
                <a:solidFill>
                  <a:prstClr val="black"/>
                </a:solidFill>
              </a:rPr>
              <a:t>3</a:t>
            </a:r>
            <a:r>
              <a:rPr lang="el-GR" altLang="el-GR" sz="2000" b="1" dirty="0">
                <a:solidFill>
                  <a:prstClr val="black"/>
                </a:solidFill>
              </a:rPr>
              <a:t>CH</a:t>
            </a:r>
            <a:r>
              <a:rPr lang="el-GR" altLang="el-GR" sz="2000" b="1" baseline="-25000" dirty="0">
                <a:solidFill>
                  <a:prstClr val="black"/>
                </a:solidFill>
              </a:rPr>
              <a:t>2</a:t>
            </a:r>
            <a:r>
              <a:rPr lang="el-GR" altLang="el-GR" sz="2000" b="1" dirty="0">
                <a:solidFill>
                  <a:prstClr val="black"/>
                </a:solidFill>
              </a:rPr>
              <a:t>-O-CH</a:t>
            </a:r>
            <a:r>
              <a:rPr lang="el-GR" altLang="el-GR" sz="2000" b="1" baseline="-25000" dirty="0">
                <a:solidFill>
                  <a:prstClr val="black"/>
                </a:solidFill>
              </a:rPr>
              <a:t>2</a:t>
            </a:r>
            <a:r>
              <a:rPr lang="el-GR" altLang="el-GR" sz="2000" b="1" dirty="0">
                <a:solidFill>
                  <a:prstClr val="black"/>
                </a:solidFill>
              </a:rPr>
              <a:t>CH</a:t>
            </a:r>
            <a:r>
              <a:rPr lang="el-GR" altLang="el-GR" sz="2000" b="1" baseline="-25000" dirty="0">
                <a:solidFill>
                  <a:prstClr val="black"/>
                </a:solidFill>
              </a:rPr>
              <a:t>3</a:t>
            </a:r>
            <a:r>
              <a:rPr lang="el-GR" altLang="el-GR" sz="20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900113" y="1557338"/>
            <a:ext cx="252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prstClr val="black"/>
                </a:solidFill>
              </a:rPr>
              <a:t>CH</a:t>
            </a:r>
            <a:r>
              <a:rPr lang="el-GR" altLang="el-GR" sz="2000" b="1" baseline="-25000" dirty="0">
                <a:solidFill>
                  <a:prstClr val="black"/>
                </a:solidFill>
              </a:rPr>
              <a:t>3</a:t>
            </a:r>
            <a:r>
              <a:rPr lang="el-GR" altLang="el-GR" sz="2000" b="1" dirty="0">
                <a:solidFill>
                  <a:prstClr val="black"/>
                </a:solidFill>
              </a:rPr>
              <a:t>-O-CH</a:t>
            </a:r>
            <a:r>
              <a:rPr lang="el-GR" altLang="el-GR" sz="2000" b="1" baseline="-25000" dirty="0">
                <a:solidFill>
                  <a:prstClr val="black"/>
                </a:solidFill>
              </a:rPr>
              <a:t>2</a:t>
            </a:r>
            <a:r>
              <a:rPr lang="el-GR" altLang="el-GR" sz="2000" b="1" dirty="0">
                <a:solidFill>
                  <a:prstClr val="black"/>
                </a:solidFill>
              </a:rPr>
              <a:t>CH</a:t>
            </a:r>
            <a:r>
              <a:rPr lang="el-GR" altLang="el-GR" sz="2000" b="1" baseline="-25000" dirty="0">
                <a:solidFill>
                  <a:prstClr val="black"/>
                </a:solidFill>
              </a:rPr>
              <a:t>3</a:t>
            </a:r>
            <a:r>
              <a:rPr lang="el-GR" altLang="el-GR" sz="20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995290" y="1340768"/>
            <a:ext cx="29038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αιθυλομεθυλαιθέρας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995291" y="1766218"/>
            <a:ext cx="39610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μεθοξυαιθάνιο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(κατά </a:t>
            </a: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IUPAC)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3995289" y="3429000"/>
            <a:ext cx="29038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διαιθυλαιθέρας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Αιθέρες</a:t>
            </a:r>
            <a:r>
              <a:rPr lang="en-US" altLang="el-GR" sz="3200" b="0" dirty="0"/>
              <a:t> </a:t>
            </a:r>
            <a:r>
              <a:rPr lang="en-US" altLang="el-GR" sz="3200" b="0" dirty="0" smtClean="0"/>
              <a:t>2/2</a:t>
            </a:r>
            <a:r>
              <a:rPr lang="en-US" altLang="el-GR" dirty="0" smtClean="0"/>
              <a:t> </a:t>
            </a:r>
            <a:endParaRPr lang="el-GR" altLang="el-GR" dirty="0" smtClean="0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987824" y="1830998"/>
            <a:ext cx="504056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spcAft>
                <a:spcPts val="4800"/>
              </a:spcAft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Ανισόλη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(a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nisole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ή 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methoxybenzene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): αιθέριο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έλαιο του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γλυκάνισου.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4800"/>
              </a:spcAft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b="1" dirty="0" err="1">
                <a:solidFill>
                  <a:prstClr val="black"/>
                </a:solidFill>
                <a:latin typeface="Calibri"/>
              </a:rPr>
              <a:t>Πολυαιθυλενογλυκόλη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altLang="el-GR" sz="2200" b="1" dirty="0">
                <a:solidFill>
                  <a:prstClr val="black"/>
                </a:solidFill>
                <a:latin typeface="Calibri"/>
              </a:rPr>
              <a:t>PEG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:σε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καλλυντικά και φαρμακευτικά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σκευάσματα.</a:t>
            </a:r>
          </a:p>
          <a:p>
            <a:pPr marL="342900" indent="-342900" eaLnBrk="1" hangingPunct="1">
              <a:spcBef>
                <a:spcPct val="50000"/>
              </a:spcBef>
              <a:spcAft>
                <a:spcPts val="4800"/>
              </a:spcAft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Calibri"/>
              </a:rPr>
              <a:t>Εστέρες τύπου στέμματος (</a:t>
            </a:r>
            <a:r>
              <a:rPr lang="en-US" altLang="el-GR" sz="2200" b="1" dirty="0">
                <a:solidFill>
                  <a:prstClr val="black"/>
                </a:solidFill>
                <a:latin typeface="Calibri"/>
              </a:rPr>
              <a:t>crown ethers)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:</a:t>
            </a:r>
            <a:r>
              <a:rPr lang="en-US" altLang="el-GR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καταλύτες.</a:t>
            </a:r>
            <a:endParaRPr lang="el-GR" alt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147" name="Picture 5" descr="Aniso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1079599" cy="183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Polyethylene_glycol_chemical_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2245786" cy="72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File:18-crown-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81525"/>
            <a:ext cx="1337524" cy="12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Χημεία. Ενότητα </a:t>
            </a:r>
            <a:r>
              <a:rPr lang="en-US" sz="2000" dirty="0"/>
              <a:t>5.2:</a:t>
            </a:r>
            <a:r>
              <a:rPr lang="el-GR" sz="2000" dirty="0" smtClean="0"/>
              <a:t> Αιθέρες».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71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daefbb495ef7e3a43eaa9f7fd03efc5f1fdb4"/>
  <p:tag name="ISPRING_RESOURCE_PATHS_HASH_PRESENTER" val="dc9d38f0742d462f39a327cf2273444d16cfaa"/>
</p:tagLst>
</file>

<file path=ppt/theme/theme1.xml><?xml version="1.0" encoding="utf-8"?>
<a:theme xmlns:a="http://schemas.openxmlformats.org/drawingml/2006/main" name="OC_template_updated">
  <a:themeElements>
    <a:clrScheme name="Προσαρμοσμένο 1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">
  <a:themeElements>
    <a:clrScheme name="Προσαρμοσμένο 1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723</Words>
  <Application>Microsoft Office PowerPoint</Application>
  <PresentationFormat>Προβολή στην οθόνη (4:3)</PresentationFormat>
  <Paragraphs>95</Paragraphs>
  <Slides>12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OC_template_updated</vt:lpstr>
      <vt:lpstr>OC_template</vt:lpstr>
      <vt:lpstr>Οργανική Χημεία</vt:lpstr>
      <vt:lpstr>Αιθέρες 1/2</vt:lpstr>
      <vt:lpstr>Μέθοδοι σύνθεσης αιθέρων</vt:lpstr>
      <vt:lpstr>Ονοματολογία αιθέρων</vt:lpstr>
      <vt:lpstr>Αιθέρες 2/2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45</cp:revision>
  <dcterms:created xsi:type="dcterms:W3CDTF">2013-03-04T13:35:19Z</dcterms:created>
  <dcterms:modified xsi:type="dcterms:W3CDTF">2015-05-29T08:53:40Z</dcterms:modified>
</cp:coreProperties>
</file>