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7"/>
  </p:notesMasterIdLst>
  <p:handoutMasterIdLst>
    <p:handoutMasterId r:id="rId28"/>
  </p:handoutMasterIdLst>
  <p:sldIdLst>
    <p:sldId id="28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57" r:id="rId20"/>
    <p:sldId id="262" r:id="rId21"/>
    <p:sldId id="264" r:id="rId22"/>
    <p:sldId id="286" r:id="rId23"/>
    <p:sldId id="287" r:id="rId24"/>
    <p:sldId id="266" r:id="rId25"/>
    <p:sldId id="285" r:id="rId26"/>
  </p:sldIdLst>
  <p:sldSz cx="9144000" cy="6858000" type="screen4x3"/>
  <p:notesSz cx="7104063" cy="10234613"/>
  <p:custDataLst>
    <p:tags r:id="rId2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30/4/2015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30/4/2015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953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Courier New" panose="02070309020205020404" pitchFamily="49" charset="0"/>
              <a:buChar char="o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200"/>
            </a:lvl2pPr>
            <a:lvl3pPr marL="1143000" indent="-228600">
              <a:buFont typeface="Calibri" panose="020F0502020204030204" pitchFamily="34" charset="0"/>
              <a:buChar char="‒"/>
              <a:defRPr sz="22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361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914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874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32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14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754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539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507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397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477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Ethylene-CRC-MW-3D-balls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ommons.wikimedia.org/wiki/User:Benjah-bmm27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cetylene-CRC-IR-3D-balls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ommons.wikimedia.org/wiki/User:Benjah-bmm27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smtClean="0">
                <a:solidFill>
                  <a:schemeClr val="tx1"/>
                </a:solidFill>
                <a:latin typeface="+mn-lt"/>
              </a:rPr>
              <a:t>Βιοχημεία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/>
              <a:t>2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Ακόρεστοι Υδρογονάνθρακες</a:t>
            </a:r>
          </a:p>
          <a:p>
            <a:pPr>
              <a:spcBef>
                <a:spcPts val="0"/>
              </a:spcBef>
            </a:pPr>
            <a:r>
              <a:rPr lang="el-GR" sz="2800" dirty="0"/>
              <a:t>Δρ. Βασίλης Σπυρόπουλος</a:t>
            </a:r>
          </a:p>
          <a:p>
            <a:pPr>
              <a:spcBef>
                <a:spcPts val="0"/>
              </a:spcBef>
            </a:pPr>
            <a:r>
              <a:rPr lang="el-GR" sz="2800" dirty="0"/>
              <a:t>Τμήμα</a:t>
            </a:r>
            <a:r>
              <a:rPr lang="en-US" sz="2800" dirty="0"/>
              <a:t> </a:t>
            </a:r>
            <a:r>
              <a:rPr lang="el-GR" sz="2800" dirty="0"/>
              <a:t>Μηχανικών </a:t>
            </a:r>
            <a:r>
              <a:rPr lang="el-GR" sz="2800" dirty="0" err="1"/>
              <a:t>Βιοϊατρικής</a:t>
            </a:r>
            <a:r>
              <a:rPr lang="el-GR" sz="2800" dirty="0"/>
              <a:t> Τεχνολογίας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4655273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79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Αναπαράσταση Τροχιακών στο </a:t>
            </a:r>
            <a:r>
              <a:rPr lang="el-GR" dirty="0" err="1"/>
              <a:t>Αιθίνιο</a:t>
            </a:r>
            <a:endParaRPr lang="el-GR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6067038" cy="352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21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l-GR" dirty="0"/>
              <a:t>Οι πολλαπλοί δεσμοί επηρεάζουν</a:t>
            </a:r>
            <a:br>
              <a:rPr lang="el-GR" dirty="0"/>
            </a:br>
            <a:r>
              <a:rPr lang="el-GR" dirty="0"/>
              <a:t>την δομή μεγάλων </a:t>
            </a:r>
            <a:r>
              <a:rPr lang="el-GR" dirty="0" err="1"/>
              <a:t>αλύσσεων</a:t>
            </a:r>
            <a:endParaRPr lang="el-GR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6782867" cy="3261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63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Φυσικές Ιδιότητες των Αλκενίων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Διαλυτότητα παρόμοια με τα </a:t>
            </a:r>
            <a:r>
              <a:rPr lang="el-GR" dirty="0" err="1"/>
              <a:t>αλκάνια</a:t>
            </a:r>
            <a:r>
              <a:rPr lang="el-GR" dirty="0"/>
              <a:t>, διαλυτοί σε μη </a:t>
            </a:r>
            <a:r>
              <a:rPr lang="el-GR" dirty="0" smtClean="0"/>
              <a:t>πολικούς</a:t>
            </a:r>
            <a:r>
              <a:rPr lang="en-US" dirty="0" smtClean="0"/>
              <a:t> </a:t>
            </a:r>
            <a:r>
              <a:rPr lang="el-GR" dirty="0" smtClean="0"/>
              <a:t>διαλύτες </a:t>
            </a:r>
            <a:r>
              <a:rPr lang="el-GR" dirty="0"/>
              <a:t>και αδιάλυτοι στο νερό.</a:t>
            </a:r>
          </a:p>
          <a:p>
            <a:r>
              <a:rPr lang="el-GR" dirty="0" smtClean="0"/>
              <a:t>Χαμηλή </a:t>
            </a:r>
            <a:r>
              <a:rPr lang="el-GR" dirty="0"/>
              <a:t>πυκνότητα και σημείο τήξεως.</a:t>
            </a:r>
          </a:p>
          <a:p>
            <a:r>
              <a:rPr lang="el-GR" dirty="0" smtClean="0"/>
              <a:t>Οι </a:t>
            </a:r>
            <a:r>
              <a:rPr lang="el-GR" dirty="0"/>
              <a:t>ιδιότητες εξαρτώνται από το μέγεθος των </a:t>
            </a:r>
            <a:r>
              <a:rPr lang="el-GR" dirty="0" err="1"/>
              <a:t>αλύσσεων</a:t>
            </a:r>
            <a:r>
              <a:rPr lang="el-GR" dirty="0"/>
              <a:t>.</a:t>
            </a:r>
          </a:p>
          <a:p>
            <a:r>
              <a:rPr lang="el-GR" dirty="0" smtClean="0"/>
              <a:t>Τα </a:t>
            </a:r>
            <a:r>
              <a:rPr lang="el-GR" dirty="0"/>
              <a:t>αλκένια με αρκετούς διπλούς δεσμούς εμφανίζουν χρώμα.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07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Αλκένια - φυσικές χρωστικές</a:t>
            </a: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628800"/>
            <a:ext cx="5976664" cy="1261011"/>
          </a:xfrm>
        </p:spPr>
      </p:pic>
      <p:sp>
        <p:nvSpPr>
          <p:cNvPr id="6" name="Ορθογώνιο 5"/>
          <p:cNvSpPr/>
          <p:nvPr/>
        </p:nvSpPr>
        <p:spPr>
          <a:xfrm>
            <a:off x="3995936" y="2996951"/>
            <a:ext cx="2035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820000"/>
                </a:solidFill>
                <a:latin typeface="Calibri"/>
              </a:rPr>
              <a:t>lycopene - red</a:t>
            </a:r>
            <a:endParaRPr lang="el-GR" sz="2400" b="1" dirty="0">
              <a:solidFill>
                <a:srgbClr val="820000"/>
              </a:solidFill>
              <a:latin typeface="Calibri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373" y="3645024"/>
            <a:ext cx="5752747" cy="1476368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>
          <a:xfrm>
            <a:off x="3896310" y="5143345"/>
            <a:ext cx="26366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820000"/>
                </a:solidFill>
                <a:latin typeface="Calibri"/>
              </a:rPr>
              <a:t>β- </a:t>
            </a:r>
            <a:r>
              <a:rPr lang="en-US" sz="2400" b="1" dirty="0" smtClean="0">
                <a:solidFill>
                  <a:srgbClr val="820000"/>
                </a:solidFill>
                <a:latin typeface="Calibri"/>
              </a:rPr>
              <a:t>carotene, yellow</a:t>
            </a:r>
            <a:endParaRPr lang="el-GR" sz="2400" b="1" dirty="0">
              <a:solidFill>
                <a:srgbClr val="820000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2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Ονοματολογία Αλκενίων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888432"/>
          </a:xfrm>
        </p:spPr>
        <p:txBody>
          <a:bodyPr>
            <a:normAutofit/>
          </a:bodyPr>
          <a:lstStyle/>
          <a:p>
            <a:r>
              <a:rPr lang="el-GR" dirty="0"/>
              <a:t>Η </a:t>
            </a:r>
            <a:r>
              <a:rPr lang="el-GR" dirty="0" err="1"/>
              <a:t>μακρυτέρα</a:t>
            </a:r>
            <a:r>
              <a:rPr lang="el-GR" dirty="0"/>
              <a:t> </a:t>
            </a:r>
            <a:r>
              <a:rPr lang="el-GR" dirty="0" err="1"/>
              <a:t>άλυσσος</a:t>
            </a:r>
            <a:r>
              <a:rPr lang="el-GR" dirty="0"/>
              <a:t> πρέπει να περιέχει τον διπλό δεσμό.</a:t>
            </a:r>
          </a:p>
          <a:p>
            <a:r>
              <a:rPr lang="el-GR" dirty="0" smtClean="0"/>
              <a:t>Η </a:t>
            </a:r>
            <a:r>
              <a:rPr lang="el-GR" dirty="0"/>
              <a:t>αρίθμηση των ατόμων άνθρακος πρέπει να δίδει στον </a:t>
            </a:r>
            <a:r>
              <a:rPr lang="el-GR" dirty="0" smtClean="0"/>
              <a:t>διπλό</a:t>
            </a:r>
            <a:r>
              <a:rPr lang="en-US" dirty="0" smtClean="0"/>
              <a:t> </a:t>
            </a:r>
            <a:r>
              <a:rPr lang="el-GR" dirty="0" smtClean="0"/>
              <a:t>δεσμό </a:t>
            </a:r>
            <a:r>
              <a:rPr lang="el-GR" dirty="0"/>
              <a:t>τον μικρότερο δυνατό αριθμό θέσης.</a:t>
            </a:r>
          </a:p>
          <a:p>
            <a:r>
              <a:rPr lang="el-GR" dirty="0" smtClean="0"/>
              <a:t>Η </a:t>
            </a:r>
            <a:r>
              <a:rPr lang="el-GR" dirty="0"/>
              <a:t>κατάληξη του ονόματος -</a:t>
            </a:r>
            <a:r>
              <a:rPr lang="el-GR" dirty="0" err="1"/>
              <a:t>ένιο</a:t>
            </a:r>
            <a:r>
              <a:rPr lang="el-GR" dirty="0"/>
              <a:t>.</a:t>
            </a:r>
          </a:p>
          <a:p>
            <a:r>
              <a:rPr lang="el-GR" dirty="0" smtClean="0"/>
              <a:t>Οι </a:t>
            </a:r>
            <a:r>
              <a:rPr lang="el-GR" dirty="0"/>
              <a:t>κανόνες για τις πλάγιες </a:t>
            </a:r>
            <a:r>
              <a:rPr lang="el-GR" dirty="0" err="1"/>
              <a:t>αλύσσους</a:t>
            </a:r>
            <a:r>
              <a:rPr lang="el-GR" dirty="0"/>
              <a:t> και τα τυχόν </a:t>
            </a:r>
            <a:r>
              <a:rPr lang="el-GR" dirty="0" err="1" smtClean="0"/>
              <a:t>αλογ</a:t>
            </a:r>
            <a:r>
              <a:rPr lang="en-US" dirty="0" smtClean="0"/>
              <a:t>o</a:t>
            </a:r>
            <a:r>
              <a:rPr lang="el-GR" dirty="0" err="1" smtClean="0"/>
              <a:t>νομένα</a:t>
            </a:r>
            <a:r>
              <a:rPr lang="en-US" dirty="0" smtClean="0"/>
              <a:t> </a:t>
            </a:r>
            <a:r>
              <a:rPr lang="el-GR" dirty="0" err="1" smtClean="0"/>
              <a:t>αλκύλια</a:t>
            </a:r>
            <a:r>
              <a:rPr lang="el-GR" dirty="0" smtClean="0"/>
              <a:t> </a:t>
            </a:r>
            <a:r>
              <a:rPr lang="el-GR" dirty="0"/>
              <a:t>διατηρούνται, όπως στα </a:t>
            </a:r>
            <a:r>
              <a:rPr lang="el-GR" dirty="0" err="1"/>
              <a:t>αλκάνια</a:t>
            </a:r>
            <a:r>
              <a:rPr lang="el-GR" dirty="0"/>
              <a:t>.</a:t>
            </a:r>
          </a:p>
          <a:p>
            <a:r>
              <a:rPr lang="el-GR" dirty="0" smtClean="0"/>
              <a:t>Αν </a:t>
            </a:r>
            <a:r>
              <a:rPr lang="el-GR" dirty="0"/>
              <a:t>υπάρχει δεύτερος, τρίτος, κλπ. δεσμός, αριθμείται η </a:t>
            </a:r>
            <a:r>
              <a:rPr lang="el-GR" dirty="0" smtClean="0"/>
              <a:t>θέση</a:t>
            </a:r>
            <a:r>
              <a:rPr lang="en-US" dirty="0" smtClean="0"/>
              <a:t> </a:t>
            </a:r>
            <a:r>
              <a:rPr lang="el-GR" dirty="0" err="1" smtClean="0"/>
              <a:t>κάθενός</a:t>
            </a:r>
            <a:r>
              <a:rPr lang="el-GR" dirty="0" smtClean="0"/>
              <a:t> </a:t>
            </a:r>
            <a:r>
              <a:rPr lang="el-GR" dirty="0"/>
              <a:t>και χαρακτηρίζονται ως -</a:t>
            </a:r>
            <a:r>
              <a:rPr lang="el-GR" dirty="0" err="1"/>
              <a:t>διένια</a:t>
            </a:r>
            <a:r>
              <a:rPr lang="el-GR" dirty="0"/>
              <a:t>, -</a:t>
            </a:r>
            <a:r>
              <a:rPr lang="el-GR" dirty="0" err="1"/>
              <a:t>τριένια</a:t>
            </a:r>
            <a:r>
              <a:rPr lang="el-GR" dirty="0"/>
              <a:t> </a:t>
            </a:r>
            <a:r>
              <a:rPr lang="el-GR" dirty="0" smtClean="0"/>
              <a:t>κλπ.</a:t>
            </a:r>
            <a:r>
              <a:rPr lang="en-US" dirty="0" smtClean="0"/>
              <a:t> </a:t>
            </a:r>
            <a:r>
              <a:rPr lang="el-GR" dirty="0" smtClean="0"/>
              <a:t>αντίστοιχα</a:t>
            </a:r>
            <a:r>
              <a:rPr lang="el-GR" dirty="0"/>
              <a:t>. Για παράδειγμα: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83668" y="5093847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C=C-C=C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5093847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820000"/>
                </a:solidFill>
                <a:latin typeface="Calibri"/>
              </a:rPr>
              <a:t>1,3 </a:t>
            </a:r>
            <a:r>
              <a:rPr lang="el-GR" sz="2400" b="1" dirty="0" err="1">
                <a:solidFill>
                  <a:srgbClr val="820000"/>
                </a:solidFill>
                <a:latin typeface="Calibri"/>
              </a:rPr>
              <a:t>βουταδιένιο</a:t>
            </a:r>
            <a:endParaRPr lang="el-GR" sz="2400" b="1" dirty="0">
              <a:solidFill>
                <a:srgbClr val="820000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91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Παραδείγματα</a:t>
            </a:r>
            <a:r>
              <a:rPr lang="en-US" dirty="0" smtClean="0"/>
              <a:t> </a:t>
            </a:r>
            <a:r>
              <a:rPr lang="en-US" sz="3200" b="0" dirty="0" smtClean="0"/>
              <a:t>(1 </a:t>
            </a:r>
            <a:r>
              <a:rPr lang="el-GR" sz="3200" b="0" dirty="0" smtClean="0"/>
              <a:t>από </a:t>
            </a:r>
            <a:r>
              <a:rPr lang="en-US" sz="3200" b="0" dirty="0" smtClean="0"/>
              <a:t>2</a:t>
            </a:r>
            <a:r>
              <a:rPr lang="el-GR" sz="3200" b="0" dirty="0" smtClean="0"/>
              <a:t>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619672" y="1412776"/>
            <a:ext cx="2170584" cy="576064"/>
          </a:xfrm>
        </p:spPr>
        <p:txBody>
          <a:bodyPr/>
          <a:lstStyle/>
          <a:p>
            <a:r>
              <a:rPr lang="el-GR" dirty="0"/>
              <a:t>2, - </a:t>
            </a:r>
            <a:r>
              <a:rPr lang="el-GR" dirty="0" err="1"/>
              <a:t>πεντένιο</a:t>
            </a:r>
            <a:r>
              <a:rPr lang="el-GR" dirty="0"/>
              <a:t>.</a:t>
            </a:r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5220072" y="1430773"/>
            <a:ext cx="2170584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‒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Courier New" panose="02070309020205020404" pitchFamily="49" charset="0"/>
              <a:buNone/>
            </a:pPr>
            <a:r>
              <a:rPr lang="en-US" dirty="0" smtClean="0">
                <a:solidFill>
                  <a:prstClr val="black"/>
                </a:solidFill>
              </a:rPr>
              <a:t>C-C-C=C-C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1619672" y="3083768"/>
            <a:ext cx="3231976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‒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3-μεθυλ-1-βουτένιο.</a:t>
            </a:r>
            <a:endParaRPr lang="el-GR" dirty="0">
              <a:solidFill>
                <a:prstClr val="black"/>
              </a:solidFill>
            </a:endParaRPr>
          </a:p>
        </p:txBody>
      </p:sp>
      <p:grpSp>
        <p:nvGrpSpPr>
          <p:cNvPr id="11" name="Ομάδα 10"/>
          <p:cNvGrpSpPr/>
          <p:nvPr/>
        </p:nvGrpSpPr>
        <p:grpSpPr>
          <a:xfrm>
            <a:off x="5346830" y="2900020"/>
            <a:ext cx="1241394" cy="990645"/>
            <a:chOff x="5346830" y="2900020"/>
            <a:chExt cx="1241394" cy="990645"/>
          </a:xfrm>
        </p:grpSpPr>
        <p:sp>
          <p:nvSpPr>
            <p:cNvPr id="7" name="Θέση περιεχομένου 2"/>
            <p:cNvSpPr txBox="1">
              <a:spLocks/>
            </p:cNvSpPr>
            <p:nvPr/>
          </p:nvSpPr>
          <p:spPr>
            <a:xfrm>
              <a:off x="5346830" y="2900020"/>
              <a:ext cx="1241394" cy="52898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Courier New" panose="02070309020205020404" pitchFamily="49" charset="0"/>
                <a:buChar char="o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Calibri" panose="020F0502020204030204" pitchFamily="34" charset="0"/>
                <a:buChar char="‒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Courier New" panose="02070309020205020404" pitchFamily="49" charset="0"/>
                <a:buNone/>
              </a:pPr>
              <a:r>
                <a:rPr lang="en-US" dirty="0" smtClean="0">
                  <a:solidFill>
                    <a:prstClr val="black"/>
                  </a:solidFill>
                </a:rPr>
                <a:t>C-C-C=C</a:t>
              </a:r>
              <a:endParaRPr lang="el-GR" dirty="0">
                <a:solidFill>
                  <a:prstClr val="black"/>
                </a:solidFill>
              </a:endParaRPr>
            </a:p>
          </p:txBody>
        </p:sp>
        <p:cxnSp>
          <p:nvCxnSpPr>
            <p:cNvPr id="9" name="Ευθεία γραμμή σύνδεσης 8"/>
            <p:cNvCxnSpPr/>
            <p:nvPr/>
          </p:nvCxnSpPr>
          <p:spPr>
            <a:xfrm>
              <a:off x="5796136" y="3284984"/>
              <a:ext cx="0" cy="1911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616116" y="3429000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C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" name="Θέση περιεχομένου 2"/>
          <p:cNvSpPr txBox="1">
            <a:spLocks/>
          </p:cNvSpPr>
          <p:nvPr/>
        </p:nvSpPr>
        <p:spPr>
          <a:xfrm>
            <a:off x="1619672" y="5013176"/>
            <a:ext cx="3600400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‒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</a:rPr>
              <a:t>5 - </a:t>
            </a:r>
            <a:r>
              <a:rPr lang="el-GR" dirty="0" err="1">
                <a:solidFill>
                  <a:prstClr val="black"/>
                </a:solidFill>
              </a:rPr>
              <a:t>χλωρο</a:t>
            </a:r>
            <a:r>
              <a:rPr lang="el-GR" dirty="0">
                <a:solidFill>
                  <a:prstClr val="black"/>
                </a:solidFill>
              </a:rPr>
              <a:t> - 3 - </a:t>
            </a:r>
            <a:r>
              <a:rPr lang="el-GR" dirty="0" err="1">
                <a:solidFill>
                  <a:prstClr val="black"/>
                </a:solidFill>
              </a:rPr>
              <a:t>οκτένιο</a:t>
            </a:r>
            <a:r>
              <a:rPr lang="el-GR" dirty="0">
                <a:solidFill>
                  <a:prstClr val="black"/>
                </a:solidFill>
              </a:rPr>
              <a:t>.</a:t>
            </a:r>
          </a:p>
        </p:txBody>
      </p:sp>
      <p:grpSp>
        <p:nvGrpSpPr>
          <p:cNvPr id="13" name="Ομάδα 12"/>
          <p:cNvGrpSpPr/>
          <p:nvPr/>
        </p:nvGrpSpPr>
        <p:grpSpPr>
          <a:xfrm>
            <a:off x="5205529" y="5013176"/>
            <a:ext cx="1512168" cy="990645"/>
            <a:chOff x="5332287" y="2900020"/>
            <a:chExt cx="1512168" cy="990645"/>
          </a:xfrm>
        </p:grpSpPr>
        <p:sp>
          <p:nvSpPr>
            <p:cNvPr id="14" name="Θέση περιεχομένου 2"/>
            <p:cNvSpPr txBox="1">
              <a:spLocks/>
            </p:cNvSpPr>
            <p:nvPr/>
          </p:nvSpPr>
          <p:spPr>
            <a:xfrm>
              <a:off x="5332287" y="2900020"/>
              <a:ext cx="1512168" cy="52898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Courier New" panose="02070309020205020404" pitchFamily="49" charset="0"/>
                <a:buChar char="o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Calibri" panose="020F0502020204030204" pitchFamily="34" charset="0"/>
                <a:buChar char="‒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Courier New" panose="02070309020205020404" pitchFamily="49" charset="0"/>
                <a:buNone/>
              </a:pPr>
              <a:r>
                <a:rPr lang="en-US" dirty="0" smtClean="0">
                  <a:solidFill>
                    <a:prstClr val="black"/>
                  </a:solidFill>
                </a:rPr>
                <a:t>CI-C-C-C-C</a:t>
              </a:r>
              <a:endParaRPr lang="el-GR" dirty="0">
                <a:solidFill>
                  <a:prstClr val="black"/>
                </a:solidFill>
              </a:endParaRPr>
            </a:p>
          </p:txBody>
        </p:sp>
        <p:cxnSp>
          <p:nvCxnSpPr>
            <p:cNvPr id="15" name="Ευθεία γραμμή σύνδεσης 14"/>
            <p:cNvCxnSpPr/>
            <p:nvPr/>
          </p:nvCxnSpPr>
          <p:spPr>
            <a:xfrm>
              <a:off x="5796136" y="3284984"/>
              <a:ext cx="0" cy="1911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616116" y="3429000"/>
              <a:ext cx="12283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C=C-C-C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50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Παραδείγματα</a:t>
            </a:r>
            <a:r>
              <a:rPr lang="en-US" dirty="0"/>
              <a:t> </a:t>
            </a:r>
            <a:r>
              <a:rPr lang="en-US" sz="3200" b="0" dirty="0" smtClean="0"/>
              <a:t>(</a:t>
            </a:r>
            <a:r>
              <a:rPr lang="el-GR" sz="3200" b="0" dirty="0" smtClean="0"/>
              <a:t>2</a:t>
            </a:r>
            <a:r>
              <a:rPr lang="en-US" sz="3200" b="0" dirty="0" smtClean="0"/>
              <a:t> </a:t>
            </a:r>
            <a:r>
              <a:rPr lang="el-GR" sz="3200" b="0" dirty="0"/>
              <a:t>από </a:t>
            </a:r>
            <a:r>
              <a:rPr lang="en-US" sz="3200" b="0" dirty="0" smtClean="0"/>
              <a:t>2</a:t>
            </a:r>
            <a:r>
              <a:rPr lang="el-GR" sz="3200" b="0" dirty="0" smtClean="0"/>
              <a:t>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879757"/>
            <a:ext cx="3682752" cy="504056"/>
          </a:xfrm>
        </p:spPr>
        <p:txBody>
          <a:bodyPr/>
          <a:lstStyle/>
          <a:p>
            <a:r>
              <a:rPr lang="el-GR" dirty="0"/>
              <a:t>4 - </a:t>
            </a:r>
            <a:r>
              <a:rPr lang="el-GR" dirty="0" err="1"/>
              <a:t>μέθυλο</a:t>
            </a:r>
            <a:r>
              <a:rPr lang="el-GR" dirty="0"/>
              <a:t> - 2 - </a:t>
            </a:r>
            <a:r>
              <a:rPr lang="el-GR" dirty="0" err="1"/>
              <a:t>πεντένιο</a:t>
            </a:r>
            <a:endParaRPr lang="el-GR" dirty="0"/>
          </a:p>
        </p:txBody>
      </p:sp>
      <p:grpSp>
        <p:nvGrpSpPr>
          <p:cNvPr id="5" name="Ομάδα 4"/>
          <p:cNvGrpSpPr/>
          <p:nvPr/>
        </p:nvGrpSpPr>
        <p:grpSpPr>
          <a:xfrm>
            <a:off x="4636735" y="1879757"/>
            <a:ext cx="1556801" cy="990645"/>
            <a:chOff x="5346829" y="2900020"/>
            <a:chExt cx="1556801" cy="990645"/>
          </a:xfrm>
        </p:grpSpPr>
        <p:sp>
          <p:nvSpPr>
            <p:cNvPr id="6" name="Θέση περιεχομένου 2"/>
            <p:cNvSpPr txBox="1">
              <a:spLocks/>
            </p:cNvSpPr>
            <p:nvPr/>
          </p:nvSpPr>
          <p:spPr>
            <a:xfrm>
              <a:off x="5346829" y="2900020"/>
              <a:ext cx="1556801" cy="57606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Courier New" panose="02070309020205020404" pitchFamily="49" charset="0"/>
                <a:buChar char="o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Calibri" panose="020F0502020204030204" pitchFamily="34" charset="0"/>
                <a:buChar char="‒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Courier New" panose="02070309020205020404" pitchFamily="49" charset="0"/>
                <a:buNone/>
              </a:pPr>
              <a:r>
                <a:rPr lang="en-US" dirty="0" smtClean="0">
                  <a:solidFill>
                    <a:prstClr val="black"/>
                  </a:solidFill>
                </a:rPr>
                <a:t>C-C-C=C</a:t>
              </a:r>
              <a:r>
                <a:rPr lang="el-GR" dirty="0" smtClean="0">
                  <a:solidFill>
                    <a:prstClr val="black"/>
                  </a:solidFill>
                </a:rPr>
                <a:t>-</a:t>
              </a:r>
              <a:r>
                <a:rPr lang="en-US" dirty="0" smtClean="0">
                  <a:solidFill>
                    <a:prstClr val="black"/>
                  </a:solidFill>
                </a:rPr>
                <a:t>C</a:t>
              </a:r>
              <a:endParaRPr lang="el-GR" dirty="0">
                <a:solidFill>
                  <a:prstClr val="black"/>
                </a:solidFill>
              </a:endParaRPr>
            </a:p>
          </p:txBody>
        </p:sp>
        <p:cxnSp>
          <p:nvCxnSpPr>
            <p:cNvPr id="7" name="Ευθεία γραμμή σύνδεσης 6"/>
            <p:cNvCxnSpPr/>
            <p:nvPr/>
          </p:nvCxnSpPr>
          <p:spPr>
            <a:xfrm>
              <a:off x="5796136" y="3284984"/>
              <a:ext cx="0" cy="1911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5616116" y="3429000"/>
              <a:ext cx="360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C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539552" y="3573016"/>
            <a:ext cx="388843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‒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</a:rPr>
              <a:t>3 - </a:t>
            </a:r>
            <a:r>
              <a:rPr lang="el-GR" dirty="0" err="1">
                <a:solidFill>
                  <a:prstClr val="black"/>
                </a:solidFill>
              </a:rPr>
              <a:t>αίθυλο</a:t>
            </a:r>
            <a:r>
              <a:rPr lang="el-GR" dirty="0">
                <a:solidFill>
                  <a:prstClr val="black"/>
                </a:solidFill>
              </a:rPr>
              <a:t> - 1,4 - </a:t>
            </a:r>
            <a:r>
              <a:rPr lang="el-GR" dirty="0" err="1">
                <a:solidFill>
                  <a:prstClr val="black"/>
                </a:solidFill>
              </a:rPr>
              <a:t>εξαδιένιο</a:t>
            </a:r>
            <a:r>
              <a:rPr lang="el-GR" dirty="0">
                <a:solidFill>
                  <a:prstClr val="black"/>
                </a:solidFill>
              </a:rPr>
              <a:t>.</a:t>
            </a:r>
          </a:p>
        </p:txBody>
      </p:sp>
      <p:grpSp>
        <p:nvGrpSpPr>
          <p:cNvPr id="10" name="Ομάδα 9"/>
          <p:cNvGrpSpPr/>
          <p:nvPr/>
        </p:nvGrpSpPr>
        <p:grpSpPr>
          <a:xfrm>
            <a:off x="4906022" y="3596942"/>
            <a:ext cx="1826218" cy="991089"/>
            <a:chOff x="5332287" y="2900020"/>
            <a:chExt cx="1826218" cy="991089"/>
          </a:xfrm>
        </p:grpSpPr>
        <p:sp>
          <p:nvSpPr>
            <p:cNvPr id="11" name="Θέση περιεχομένου 2"/>
            <p:cNvSpPr txBox="1">
              <a:spLocks/>
            </p:cNvSpPr>
            <p:nvPr/>
          </p:nvSpPr>
          <p:spPr>
            <a:xfrm>
              <a:off x="5332287" y="2900020"/>
              <a:ext cx="1826218" cy="69615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Courier New" panose="02070309020205020404" pitchFamily="49" charset="0"/>
                <a:buChar char="o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Calibri" panose="020F0502020204030204" pitchFamily="34" charset="0"/>
                <a:buChar char="‒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Courier New" panose="02070309020205020404" pitchFamily="49" charset="0"/>
                <a:buNone/>
              </a:pPr>
              <a:r>
                <a:rPr lang="en-US" dirty="0" smtClean="0">
                  <a:solidFill>
                    <a:prstClr val="black"/>
                  </a:solidFill>
                </a:rPr>
                <a:t>C=C-C-C=C-C</a:t>
              </a:r>
              <a:endParaRPr lang="el-GR" dirty="0">
                <a:solidFill>
                  <a:prstClr val="black"/>
                </a:solidFill>
              </a:endParaRPr>
            </a:p>
          </p:txBody>
        </p:sp>
        <p:cxnSp>
          <p:nvCxnSpPr>
            <p:cNvPr id="12" name="Ευθεία γραμμή σύνδεσης 11"/>
            <p:cNvCxnSpPr/>
            <p:nvPr/>
          </p:nvCxnSpPr>
          <p:spPr>
            <a:xfrm>
              <a:off x="6078385" y="3248097"/>
              <a:ext cx="0" cy="19110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930756" y="3429444"/>
              <a:ext cx="6292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C-C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" name="Θέση περιεχομένου 2"/>
          <p:cNvSpPr txBox="1">
            <a:spLocks/>
          </p:cNvSpPr>
          <p:nvPr/>
        </p:nvSpPr>
        <p:spPr>
          <a:xfrm>
            <a:off x="611560" y="5157192"/>
            <a:ext cx="3096344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anose="020F0502020204030204" pitchFamily="34" charset="0"/>
              <a:buChar char="‒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</a:rPr>
              <a:t>1,3 - </a:t>
            </a:r>
            <a:r>
              <a:rPr lang="el-GR" dirty="0" err="1">
                <a:solidFill>
                  <a:prstClr val="black"/>
                </a:solidFill>
              </a:rPr>
              <a:t>κυκλοεξαδιένιο</a:t>
            </a:r>
            <a:endParaRPr lang="el-GR" dirty="0">
              <a:solidFill>
                <a:prstClr val="black"/>
              </a:solidFill>
            </a:endParaRPr>
          </a:p>
        </p:txBody>
      </p:sp>
      <p:grpSp>
        <p:nvGrpSpPr>
          <p:cNvPr id="23" name="Ομάδα 22"/>
          <p:cNvGrpSpPr/>
          <p:nvPr/>
        </p:nvGrpSpPr>
        <p:grpSpPr>
          <a:xfrm>
            <a:off x="5195564" y="5013176"/>
            <a:ext cx="913109" cy="864096"/>
            <a:chOff x="5195564" y="5013176"/>
            <a:chExt cx="913109" cy="864096"/>
          </a:xfrm>
        </p:grpSpPr>
        <p:sp>
          <p:nvSpPr>
            <p:cNvPr id="15" name="Εξάγωνο 14"/>
            <p:cNvSpPr/>
            <p:nvPr/>
          </p:nvSpPr>
          <p:spPr>
            <a:xfrm rot="20816231">
              <a:off x="5195564" y="5013176"/>
              <a:ext cx="913109" cy="864096"/>
            </a:xfrm>
            <a:prstGeom prst="hexagon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17" name="Ευθεία γραμμή σύνδεσης 16"/>
            <p:cNvCxnSpPr/>
            <p:nvPr/>
          </p:nvCxnSpPr>
          <p:spPr>
            <a:xfrm>
              <a:off x="5800887" y="5067681"/>
              <a:ext cx="216024" cy="2880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Ευθεία γραμμή σύνδεσης 17"/>
            <p:cNvCxnSpPr/>
            <p:nvPr/>
          </p:nvCxnSpPr>
          <p:spPr>
            <a:xfrm flipV="1">
              <a:off x="5580112" y="5761052"/>
              <a:ext cx="328787" cy="832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07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Ονοματολογία </a:t>
            </a:r>
            <a:r>
              <a:rPr lang="el-GR" dirty="0" err="1"/>
              <a:t>Αλκινίων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952328"/>
          </a:xfrm>
        </p:spPr>
        <p:txBody>
          <a:bodyPr/>
          <a:lstStyle/>
          <a:p>
            <a:r>
              <a:rPr lang="el-GR" dirty="0"/>
              <a:t>Η </a:t>
            </a:r>
            <a:r>
              <a:rPr lang="el-GR" dirty="0" err="1"/>
              <a:t>μακρυτέρα</a:t>
            </a:r>
            <a:r>
              <a:rPr lang="el-GR" dirty="0"/>
              <a:t> </a:t>
            </a:r>
            <a:r>
              <a:rPr lang="el-GR" dirty="0" err="1"/>
              <a:t>άλυσσος</a:t>
            </a:r>
            <a:r>
              <a:rPr lang="el-GR" dirty="0"/>
              <a:t> πρέπει να περιέχει τον τριπλό δεσμό.</a:t>
            </a:r>
          </a:p>
          <a:p>
            <a:r>
              <a:rPr lang="el-GR" dirty="0" smtClean="0"/>
              <a:t>Η </a:t>
            </a:r>
            <a:r>
              <a:rPr lang="el-GR" dirty="0"/>
              <a:t>αρίθμηση των ατόμων άνθρακος πρέπει να δίδει στον </a:t>
            </a:r>
            <a:r>
              <a:rPr lang="el-GR" dirty="0" smtClean="0"/>
              <a:t>τριπλό</a:t>
            </a:r>
            <a:r>
              <a:rPr lang="en-US" dirty="0" smtClean="0"/>
              <a:t> </a:t>
            </a:r>
            <a:r>
              <a:rPr lang="el-GR" dirty="0" smtClean="0"/>
              <a:t>δεσμό </a:t>
            </a:r>
            <a:r>
              <a:rPr lang="el-GR" dirty="0"/>
              <a:t>τον μικρότερο δυνατό αριθμό θέσης.</a:t>
            </a:r>
          </a:p>
          <a:p>
            <a:r>
              <a:rPr lang="el-GR" dirty="0" smtClean="0"/>
              <a:t>Η </a:t>
            </a:r>
            <a:r>
              <a:rPr lang="el-GR" dirty="0"/>
              <a:t>κατάληξη του ονόματος -</a:t>
            </a:r>
            <a:r>
              <a:rPr lang="el-GR" dirty="0" err="1"/>
              <a:t>ίνιο</a:t>
            </a:r>
            <a:r>
              <a:rPr lang="el-GR" dirty="0"/>
              <a:t>.</a:t>
            </a:r>
          </a:p>
          <a:p>
            <a:r>
              <a:rPr lang="el-GR" dirty="0" smtClean="0"/>
              <a:t>Οι </a:t>
            </a:r>
            <a:r>
              <a:rPr lang="el-GR" dirty="0"/>
              <a:t>κανόνες για τις πλάγιες </a:t>
            </a:r>
            <a:r>
              <a:rPr lang="el-GR" dirty="0" err="1"/>
              <a:t>αλύσσους</a:t>
            </a:r>
            <a:r>
              <a:rPr lang="el-GR" dirty="0"/>
              <a:t> και τα τυχόν </a:t>
            </a:r>
            <a:r>
              <a:rPr lang="el-GR" dirty="0" err="1" smtClean="0"/>
              <a:t>αλογόνομένα</a:t>
            </a:r>
            <a:r>
              <a:rPr lang="en-US" dirty="0" smtClean="0"/>
              <a:t> </a:t>
            </a:r>
            <a:r>
              <a:rPr lang="el-GR" dirty="0" err="1" smtClean="0"/>
              <a:t>αλκύλια</a:t>
            </a:r>
            <a:r>
              <a:rPr lang="el-GR" dirty="0" smtClean="0"/>
              <a:t> </a:t>
            </a:r>
            <a:r>
              <a:rPr lang="el-GR" dirty="0"/>
              <a:t>διατηρούνται, όπως στα </a:t>
            </a:r>
            <a:r>
              <a:rPr lang="el-GR" dirty="0" err="1"/>
              <a:t>αλκάνια</a:t>
            </a:r>
            <a:r>
              <a:rPr lang="el-GR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627784" y="3993075"/>
                <a:ext cx="12601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prstClr val="black"/>
                    </a:solidFill>
                    <a:latin typeface="Calibri"/>
                  </a:rPr>
                  <a:t>C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≡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Calibri"/>
                  </a:rPr>
                  <a:t>C-C-C</a:t>
                </a:r>
                <a:endParaRPr lang="el-GR" sz="24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3993075"/>
                <a:ext cx="1260140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7246" t="-10526" r="-6763" b="-289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699249" y="3958489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820000"/>
                </a:solidFill>
                <a:latin typeface="Calibri"/>
              </a:rPr>
              <a:t>1 </a:t>
            </a:r>
            <a:r>
              <a:rPr lang="el-GR" sz="2400" b="1" dirty="0" err="1">
                <a:solidFill>
                  <a:srgbClr val="820000"/>
                </a:solidFill>
                <a:latin typeface="Calibri"/>
              </a:rPr>
              <a:t>βουτίνιο</a:t>
            </a:r>
            <a:endParaRPr lang="el-GR" sz="2400" b="1" dirty="0">
              <a:solidFill>
                <a:srgbClr val="820000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21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Ακόρεστοι Υδρογονάνθρακες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024336"/>
          </a:xfrm>
        </p:spPr>
        <p:txBody>
          <a:bodyPr/>
          <a:lstStyle/>
          <a:p>
            <a:r>
              <a:rPr lang="el-GR" dirty="0"/>
              <a:t>Ιδιότητες των Αλκενίων και των </a:t>
            </a:r>
            <a:r>
              <a:rPr lang="el-GR" dirty="0" err="1"/>
              <a:t>Αλκινίων</a:t>
            </a:r>
            <a:r>
              <a:rPr lang="el-GR" dirty="0"/>
              <a:t>.</a:t>
            </a:r>
          </a:p>
          <a:p>
            <a:r>
              <a:rPr lang="el-GR" dirty="0" smtClean="0"/>
              <a:t>Ονοματολογία</a:t>
            </a:r>
            <a:endParaRPr lang="el-GR" dirty="0"/>
          </a:p>
          <a:p>
            <a:r>
              <a:rPr lang="el-GR" dirty="0" smtClean="0"/>
              <a:t>Γεωμετρική </a:t>
            </a:r>
            <a:r>
              <a:rPr lang="el-GR" dirty="0" err="1"/>
              <a:t>Ισομέρια</a:t>
            </a:r>
            <a:r>
              <a:rPr lang="el-GR" dirty="0"/>
              <a:t>.</a:t>
            </a:r>
          </a:p>
          <a:p>
            <a:r>
              <a:rPr lang="el-GR" dirty="0" smtClean="0"/>
              <a:t>Βασικές </a:t>
            </a:r>
            <a:r>
              <a:rPr lang="el-GR" dirty="0"/>
              <a:t>αντιδράσεις των Αλκενίων.</a:t>
            </a:r>
          </a:p>
          <a:p>
            <a:r>
              <a:rPr lang="el-GR" dirty="0" smtClean="0"/>
              <a:t>Ονοματολογία </a:t>
            </a:r>
            <a:r>
              <a:rPr lang="el-GR" dirty="0"/>
              <a:t>των Παραγώγων του </a:t>
            </a:r>
            <a:r>
              <a:rPr lang="el-GR" dirty="0" err="1"/>
              <a:t>Βενζενίου</a:t>
            </a:r>
            <a:r>
              <a:rPr lang="el-GR" dirty="0"/>
              <a:t>.</a:t>
            </a:r>
          </a:p>
          <a:p>
            <a:r>
              <a:rPr lang="el-GR" dirty="0" smtClean="0"/>
              <a:t>Ιδιότητες </a:t>
            </a:r>
            <a:r>
              <a:rPr lang="el-GR" dirty="0"/>
              <a:t>και Χρήσεις των Αρωματικών Ενώσεων.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611560" y="4077072"/>
            <a:ext cx="13028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820000"/>
                </a:solidFill>
                <a:latin typeface="Calibri"/>
              </a:rPr>
              <a:t>Αλκένια:</a:t>
            </a:r>
          </a:p>
        </p:txBody>
      </p:sp>
      <p:sp>
        <p:nvSpPr>
          <p:cNvPr id="9" name="Ορθογώνιο 8"/>
          <p:cNvSpPr/>
          <p:nvPr/>
        </p:nvSpPr>
        <p:spPr>
          <a:xfrm>
            <a:off x="639516" y="4797149"/>
            <a:ext cx="1246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err="1">
                <a:solidFill>
                  <a:srgbClr val="820000"/>
                </a:solidFill>
                <a:latin typeface="Calibri"/>
              </a:rPr>
              <a:t>Αλκίνια</a:t>
            </a:r>
            <a:r>
              <a:rPr lang="el-GR" sz="2400" b="1" dirty="0">
                <a:solidFill>
                  <a:srgbClr val="820000"/>
                </a:solidFill>
                <a:latin typeface="Calibri"/>
              </a:rPr>
              <a:t>:</a:t>
            </a:r>
          </a:p>
        </p:txBody>
      </p:sp>
      <p:grpSp>
        <p:nvGrpSpPr>
          <p:cNvPr id="13" name="Ομάδα 12"/>
          <p:cNvGrpSpPr/>
          <p:nvPr/>
        </p:nvGrpSpPr>
        <p:grpSpPr>
          <a:xfrm>
            <a:off x="2010039" y="4064757"/>
            <a:ext cx="2736304" cy="1194060"/>
            <a:chOff x="2123728" y="4064757"/>
            <a:chExt cx="2736304" cy="1194060"/>
          </a:xfrm>
        </p:grpSpPr>
        <p:grpSp>
          <p:nvGrpSpPr>
            <p:cNvPr id="8" name="Ομάδα 7"/>
            <p:cNvGrpSpPr/>
            <p:nvPr/>
          </p:nvGrpSpPr>
          <p:grpSpPr>
            <a:xfrm>
              <a:off x="2123728" y="4064757"/>
              <a:ext cx="2736304" cy="473979"/>
              <a:chOff x="2123728" y="4064757"/>
              <a:chExt cx="2736304" cy="473979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2123728" y="4077071"/>
                <a:ext cx="1296144" cy="46166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prstClr val="black"/>
                    </a:solidFill>
                    <a:latin typeface="Calibri"/>
                  </a:rPr>
                  <a:t>R-C=C-R</a:t>
                </a:r>
                <a:endParaRPr lang="el-GR" sz="2400" dirty="0">
                  <a:solidFill>
                    <a:prstClr val="black"/>
                  </a:solidFill>
                  <a:latin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3563888" y="4064757"/>
                    <a:ext cx="1296144" cy="461665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C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n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sz="24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n</m:t>
                              </m:r>
                            </m:sub>
                          </m:sSub>
                        </m:oMath>
                      </m:oMathPara>
                    </a14:m>
                    <a:endParaRPr lang="el-GR" sz="2400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63888" y="4064757"/>
                    <a:ext cx="1296144" cy="461665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/>
                    </a:stretch>
                  </a:blipFill>
                  <a:ln w="190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" name="Ομάδα 11"/>
            <p:cNvGrpSpPr/>
            <p:nvPr/>
          </p:nvGrpSpPr>
          <p:grpSpPr>
            <a:xfrm>
              <a:off x="2149370" y="4797148"/>
              <a:ext cx="2710662" cy="461669"/>
              <a:chOff x="2149370" y="4797148"/>
              <a:chExt cx="2710662" cy="46166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2149370" y="4797152"/>
                    <a:ext cx="1296144" cy="461665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 smtClean="0">
                        <a:solidFill>
                          <a:prstClr val="black"/>
                        </a:solidFill>
                        <a:latin typeface="Calibri"/>
                      </a:rPr>
                      <a:t>R-C</a:t>
                    </a:r>
                    <a14:m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≡</m:t>
                        </m:r>
                      </m:oMath>
                    </a14:m>
                    <a:r>
                      <a:rPr lang="en-US" sz="2400" dirty="0" smtClean="0">
                        <a:solidFill>
                          <a:prstClr val="black"/>
                        </a:solidFill>
                        <a:latin typeface="Calibri"/>
                      </a:rPr>
                      <a:t>C-R</a:t>
                    </a:r>
                    <a:endParaRPr lang="el-GR" sz="2400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49370" y="4797152"/>
                    <a:ext cx="1296144" cy="46166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6944" t="-8861" r="-2315" b="-25316"/>
                    </a:stretch>
                  </a:blipFill>
                  <a:ln w="190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3563888" y="4797148"/>
                    <a:ext cx="1296144" cy="461665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C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n</m:t>
                              </m:r>
                            </m:sub>
                          </m:sSub>
                          <m:sSub>
                            <m:sSubPr>
                              <m:ctrlPr>
                                <a:rPr lang="el-GR" sz="2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sz="24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n</m:t>
                              </m:r>
                              <m:r>
                                <a:rPr lang="en-US" sz="2400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−2</m:t>
                              </m:r>
                            </m:sub>
                          </m:sSub>
                        </m:oMath>
                      </m:oMathPara>
                    </a14:m>
                    <a:endParaRPr lang="el-GR" sz="2400" dirty="0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63888" y="4797148"/>
                    <a:ext cx="1296144" cy="46166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463"/>
                    </a:stretch>
                  </a:blipFill>
                  <a:ln w="19050"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72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Βασίλης </a:t>
            </a:r>
            <a:r>
              <a:rPr lang="el-GR" sz="2000" dirty="0" smtClean="0"/>
              <a:t>Σπυρόπουλος 2014. </a:t>
            </a:r>
            <a:r>
              <a:rPr lang="el-GR" sz="2000" dirty="0"/>
              <a:t>Βασίλης </a:t>
            </a:r>
            <a:r>
              <a:rPr lang="el-GR" sz="2000" dirty="0" smtClean="0"/>
              <a:t>Σπυρόπουλος. «Μαθήματα Βιοχημείας. Ενότητα 2</a:t>
            </a:r>
            <a:r>
              <a:rPr lang="en-US" sz="2000" dirty="0" smtClean="0"/>
              <a:t>:</a:t>
            </a:r>
            <a:r>
              <a:rPr lang="el-GR" sz="2000" dirty="0"/>
              <a:t> Ακόρεστοι </a:t>
            </a:r>
            <a:r>
              <a:rPr lang="el-GR" sz="2000" dirty="0" smtClean="0"/>
              <a:t>Υδρογονάνθρακες».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206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24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5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Διαφορές στην Γεωμετρία</a:t>
            </a: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556792"/>
            <a:ext cx="2719491" cy="1803599"/>
          </a:xfrm>
        </p:spPr>
      </p:pic>
      <p:sp>
        <p:nvSpPr>
          <p:cNvPr id="6" name="Ορθογώνιο 5"/>
          <p:cNvSpPr/>
          <p:nvPr/>
        </p:nvSpPr>
        <p:spPr>
          <a:xfrm>
            <a:off x="5652120" y="2348880"/>
            <a:ext cx="1252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err="1">
                <a:solidFill>
                  <a:srgbClr val="820000"/>
                </a:solidFill>
                <a:latin typeface="Calibri"/>
              </a:rPr>
              <a:t>Αλκάνια</a:t>
            </a:r>
            <a:endParaRPr lang="el-GR" sz="2400" b="1" dirty="0">
              <a:solidFill>
                <a:srgbClr val="820000"/>
              </a:solidFill>
              <a:latin typeface="Calibri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475612"/>
            <a:ext cx="2808312" cy="1791248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>
          <a:xfrm>
            <a:off x="5759315" y="4077072"/>
            <a:ext cx="1252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rgbClr val="820000"/>
                </a:solidFill>
                <a:latin typeface="Calibri"/>
              </a:rPr>
              <a:t>Αλκένια</a:t>
            </a:r>
            <a:endParaRPr lang="el-GR" sz="2400" b="1" dirty="0">
              <a:solidFill>
                <a:srgbClr val="820000"/>
              </a:solidFill>
              <a:latin typeface="Calibri"/>
            </a:endParaRP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5607627"/>
            <a:ext cx="2697777" cy="963491"/>
          </a:xfrm>
          <a:prstGeom prst="rect">
            <a:avLst/>
          </a:prstGeom>
        </p:spPr>
      </p:pic>
      <p:sp>
        <p:nvSpPr>
          <p:cNvPr id="10" name="Ορθογώνιο 9"/>
          <p:cNvSpPr/>
          <p:nvPr/>
        </p:nvSpPr>
        <p:spPr>
          <a:xfrm>
            <a:off x="5849724" y="5848938"/>
            <a:ext cx="1161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err="1">
                <a:solidFill>
                  <a:srgbClr val="820000"/>
                </a:solidFill>
                <a:latin typeface="Calibri"/>
              </a:rPr>
              <a:t>Αλκίνια</a:t>
            </a:r>
            <a:endParaRPr lang="el-GR" sz="2400" b="1" dirty="0">
              <a:solidFill>
                <a:srgbClr val="820000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29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Περιστροφή γύρω από απλό δεσμό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40126"/>
            <a:ext cx="3240360" cy="2541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88840"/>
            <a:ext cx="2832196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89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Αιθένιο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1026" name="Picture 2" descr="File:Ethylene-CRC-MW-3D-bal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520" y="1052736"/>
            <a:ext cx="6100961" cy="522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2765376" y="6116867"/>
            <a:ext cx="36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Ethylene-CRC-MW-3D-balls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Benjah-bmm27"/>
              </a:rPr>
              <a:t>Benjah-bmm27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744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δομή των δεσμών στο </a:t>
            </a:r>
            <a:r>
              <a:rPr lang="el-GR" dirty="0" err="1"/>
              <a:t>Αιθένιο</a:t>
            </a:r>
            <a:endParaRPr lang="el-GR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0808"/>
            <a:ext cx="5569588" cy="3511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71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Αναπαράσταση Τροχιακών στο </a:t>
            </a:r>
            <a:r>
              <a:rPr lang="el-GR" dirty="0" err="1"/>
              <a:t>Αιθένιο</a:t>
            </a:r>
            <a:endParaRPr lang="el-GR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00808"/>
            <a:ext cx="4886754" cy="34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6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Αιθίνιο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2050" name="Picture 2" descr="File:Acetylene-CRC-IR-3D-bal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76200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2837384" y="5445224"/>
            <a:ext cx="36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Acetylene-CRC-IR-3D-balls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Benjah-bmm27"/>
              </a:rPr>
              <a:t>Benjah-bmm27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261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δομή των δεσμών στο </a:t>
            </a:r>
            <a:r>
              <a:rPr lang="el-GR" dirty="0" err="1"/>
              <a:t>Αιθίνιο</a:t>
            </a:r>
            <a:endParaRPr lang="el-GR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72816"/>
            <a:ext cx="5794131" cy="357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84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73cc6a0d822ad677924a4be7fbf949a19de634"/>
  <p:tag name="ISPRING_RESOURCE_PATHS_HASH_PRESENTER" val="ab288039e35b37543eb08d6dc71e68974da7d34d"/>
</p:tagLst>
</file>

<file path=ppt/theme/theme1.xml><?xml version="1.0" encoding="utf-8"?>
<a:theme xmlns:a="http://schemas.openxmlformats.org/drawingml/2006/main" name="OC_template_updated">
  <a:themeElements>
    <a:clrScheme name="Προσαρμοσμένο 8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Προσαρμοσμένο 15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</TotalTime>
  <Words>976</Words>
  <Application>Microsoft Office PowerPoint</Application>
  <PresentationFormat>On-screen Show (4:3)</PresentationFormat>
  <Paragraphs>149</Paragraphs>
  <Slides>24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OC_template_updated</vt:lpstr>
      <vt:lpstr>1_OC_template_updated</vt:lpstr>
      <vt:lpstr>Βιοχημεία</vt:lpstr>
      <vt:lpstr>Ακόρεστοι Υδρογονάνθρακες</vt:lpstr>
      <vt:lpstr>Διαφορές στην Γεωμετρία</vt:lpstr>
      <vt:lpstr>Περιστροφή γύρω από απλό δεσμό</vt:lpstr>
      <vt:lpstr>Αιθένιο</vt:lpstr>
      <vt:lpstr>Η δομή των δεσμών στο Αιθένιο</vt:lpstr>
      <vt:lpstr>Αναπαράσταση Τροχιακών στο Αιθένιο</vt:lpstr>
      <vt:lpstr>Αιθίνιο</vt:lpstr>
      <vt:lpstr>Η δομή των δεσμών στο Αιθίνιο</vt:lpstr>
      <vt:lpstr>Αναπαράσταση Τροχιακών στο Αιθίνιο</vt:lpstr>
      <vt:lpstr>Οι πολλαπλοί δεσμοί επηρεάζουν την δομή μεγάλων αλύσσεων</vt:lpstr>
      <vt:lpstr>Φυσικές Ιδιότητες των Αλκενίων</vt:lpstr>
      <vt:lpstr>Αλκένια - φυσικές χρωστικές</vt:lpstr>
      <vt:lpstr>Ονοματολογία Αλκενίων</vt:lpstr>
      <vt:lpstr>Παραδείγματα (1 από 2)</vt:lpstr>
      <vt:lpstr>Παραδείγματα (2 από 2)</vt:lpstr>
      <vt:lpstr>Ονοματολογία Αλκινίων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45</cp:revision>
  <dcterms:created xsi:type="dcterms:W3CDTF">2013-03-04T13:35:19Z</dcterms:created>
  <dcterms:modified xsi:type="dcterms:W3CDTF">2015-04-30T13:23:10Z</dcterms:modified>
</cp:coreProperties>
</file>