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46"/>
  </p:notesMasterIdLst>
  <p:handoutMasterIdLst>
    <p:handoutMasterId r:id="rId47"/>
  </p:handoutMasterIdLst>
  <p:sldIdLst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3" r:id="rId15"/>
    <p:sldId id="324" r:id="rId16"/>
    <p:sldId id="325" r:id="rId17"/>
    <p:sldId id="322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44" r:id="rId26"/>
    <p:sldId id="345" r:id="rId27"/>
    <p:sldId id="333" r:id="rId28"/>
    <p:sldId id="334" r:id="rId29"/>
    <p:sldId id="335" r:id="rId30"/>
    <p:sldId id="336" r:id="rId31"/>
    <p:sldId id="337" r:id="rId32"/>
    <p:sldId id="338" r:id="rId33"/>
    <p:sldId id="339" r:id="rId34"/>
    <p:sldId id="340" r:id="rId35"/>
    <p:sldId id="341" r:id="rId36"/>
    <p:sldId id="342" r:id="rId37"/>
    <p:sldId id="343" r:id="rId38"/>
    <p:sldId id="257" r:id="rId39"/>
    <p:sldId id="262" r:id="rId40"/>
    <p:sldId id="309" r:id="rId41"/>
    <p:sldId id="269" r:id="rId42"/>
    <p:sldId id="270" r:id="rId43"/>
    <p:sldId id="266" r:id="rId44"/>
    <p:sldId id="261" r:id="rId45"/>
  </p:sldIdLst>
  <p:sldSz cx="9144000" cy="6858000" type="screen4x3"/>
  <p:notesSz cx="7104063" cy="10234613"/>
  <p:custDataLst>
    <p:tags r:id="rId48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3A59"/>
    <a:srgbClr val="AD1F5C"/>
    <a:srgbClr val="5B3462"/>
    <a:srgbClr val="49385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35" autoAdjust="0"/>
    <p:restoredTop sz="94660"/>
  </p:normalViewPr>
  <p:slideViewPr>
    <p:cSldViewPr>
      <p:cViewPr varScale="1">
        <p:scale>
          <a:sx n="71" d="100"/>
          <a:sy n="71" d="100"/>
        </p:scale>
        <p:origin x="15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90" y="-90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gs" Target="tags/tag1.xml"/><Relationship Id="rId8" Type="http://schemas.openxmlformats.org/officeDocument/2006/relationships/slide" Target="slides/slide6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20/12/2015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20/12/2015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87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5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939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924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897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218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355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166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74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923A59"/>
          </a:solidFill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>
              <a:lnSpc>
                <a:spcPct val="110000"/>
              </a:lnSpc>
              <a:spcBef>
                <a:spcPts val="1200"/>
              </a:spcBef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pPr lvl="1" algn="ctr"/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Μέθοδοι προσωρινής αποτρίχωσης</a:t>
            </a:r>
            <a:endParaRPr lang="el-GR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69368" y="3096543"/>
            <a:ext cx="6400800" cy="1752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400" b="1" dirty="0" smtClean="0"/>
              <a:t>Ενότητα 4</a:t>
            </a:r>
            <a:r>
              <a:rPr lang="el-GR" sz="2400" dirty="0" smtClean="0"/>
              <a:t>:</a:t>
            </a:r>
            <a:r>
              <a:rPr lang="en-US" sz="2400" dirty="0" smtClean="0"/>
              <a:t> </a:t>
            </a:r>
            <a:r>
              <a:rPr lang="el-GR" sz="2400" dirty="0" smtClean="0"/>
              <a:t>Παθήσεις που συνοδεύονται από υπερανδρογοναιμία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l-GR" sz="2400" dirty="0" smtClean="0"/>
              <a:t>Ιωάννα Γκρεκ</a:t>
            </a:r>
          </a:p>
          <a:p>
            <a:pPr>
              <a:spcBef>
                <a:spcPts val="0"/>
              </a:spcBef>
            </a:pPr>
            <a:r>
              <a:rPr lang="el-GR" sz="2400" dirty="0" smtClean="0"/>
              <a:t>Τμήμα Αισθητικής και Κοσμητολογίας</a:t>
            </a:r>
          </a:p>
        </p:txBody>
      </p:sp>
      <p:pic>
        <p:nvPicPr>
          <p:cNvPr id="11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2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473635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5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804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Ανδρογονοπαράγωγοι όγκοι </a:t>
            </a:r>
            <a:r>
              <a:rPr lang="el-GR" sz="3200" b="0" dirty="0">
                <a:solidFill>
                  <a:prstClr val="white"/>
                </a:solidFill>
              </a:rPr>
              <a:t>1/2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πλέον συνήθης αιτία του αρρενοποιητικού συνδρόμου στη γυναίκα είναι οι καλοήθεις ή κακοήθεις νεοπλασίες των επινεφριδίων και των ωοθηκών.</a:t>
            </a:r>
          </a:p>
          <a:p>
            <a:r>
              <a:rPr lang="el-GR" dirty="0" smtClean="0"/>
              <a:t>Συνοδεύονται από δευτεροπαθή και σπανίως πρωτοπαθή αμηνόρροια και με σοβαρή μορφή δασυτριχισμού και φανερών σημείων αρρενοποίησης.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8439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Ανδρογονοπαράγωγοι όγκοι </a:t>
            </a:r>
            <a:r>
              <a:rPr lang="el-GR" sz="3200" b="0" dirty="0" smtClean="0">
                <a:solidFill>
                  <a:prstClr val="white"/>
                </a:solidFill>
              </a:rPr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Για τη διερεύνηση του όγκου απαιτείται</a:t>
            </a:r>
            <a:r>
              <a:rPr lang="en-US" dirty="0" smtClean="0"/>
              <a:t>:</a:t>
            </a:r>
          </a:p>
          <a:p>
            <a:r>
              <a:rPr lang="el-GR" dirty="0" smtClean="0"/>
              <a:t>Διευκρίνιση του κυρίαρχου τύπου ανδρογόνου, το οποίο υπερκκρίνεται</a:t>
            </a:r>
          </a:p>
          <a:p>
            <a:r>
              <a:rPr lang="el-GR" dirty="0" smtClean="0"/>
              <a:t>Συμπεριφορά του σε δοκιμασία αναστολής</a:t>
            </a:r>
          </a:p>
          <a:p>
            <a:r>
              <a:rPr lang="el-GR" dirty="0" smtClean="0"/>
              <a:t>Αξιολόγηση των άλλων εκκριτικών προϊόντων του αδένα</a:t>
            </a:r>
          </a:p>
          <a:p>
            <a:r>
              <a:rPr lang="el-GR" dirty="0" smtClean="0"/>
              <a:t>Εντοπισμός του όγκου με μορφομετρικές τεχνικές ή εκλεκτικό καθετηριασμό της απαγωγού κυκλοφορίας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4500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Συγγενής υπερπλασία επινεφριδίων (ΣΥΕ) </a:t>
            </a:r>
            <a:r>
              <a:rPr lang="el-GR" sz="3200" b="0" dirty="0" smtClean="0"/>
              <a:t>1/4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Συνίσταται στην αντιρροπιστική υπερλειτουργία και υπερπλασία του φλοιού των επινεφριδίων, στην προσπάθεια να αντεπεξέλθει στην συγγενή έλλειψη ειδικών ενζύμων της στεροειδογένεσης που εμποδίζει την ομαλή ορμονοσύνθεση.</a:t>
            </a:r>
          </a:p>
          <a:p>
            <a:r>
              <a:rPr lang="el-GR" dirty="0" smtClean="0"/>
              <a:t>Μορφές ΣΥΕ</a:t>
            </a:r>
            <a:r>
              <a:rPr lang="en-US" dirty="0" smtClean="0"/>
              <a:t>:</a:t>
            </a:r>
          </a:p>
          <a:p>
            <a:pPr lvl="1"/>
            <a:r>
              <a:rPr lang="el-GR" dirty="0" smtClean="0"/>
              <a:t>Ανεπάρκεια της  </a:t>
            </a:r>
            <a:r>
              <a:rPr lang="en-US" dirty="0" smtClean="0"/>
              <a:t>C</a:t>
            </a:r>
            <a:r>
              <a:rPr lang="el-GR" dirty="0" smtClean="0"/>
              <a:t>21-υδροξυλάσης</a:t>
            </a:r>
          </a:p>
          <a:p>
            <a:pPr lvl="1"/>
            <a:r>
              <a:rPr lang="el-GR" dirty="0"/>
              <a:t>Ανεπάρκεια της </a:t>
            </a:r>
            <a:r>
              <a:rPr lang="en-US" dirty="0"/>
              <a:t>C </a:t>
            </a:r>
            <a:r>
              <a:rPr lang="el-GR" dirty="0" smtClean="0"/>
              <a:t>11-υδροξυλάσης</a:t>
            </a:r>
            <a:endParaRPr lang="el-GR" dirty="0"/>
          </a:p>
          <a:p>
            <a:pPr lvl="1"/>
            <a:r>
              <a:rPr lang="el-GR" dirty="0"/>
              <a:t>Ανεπάρκεια της </a:t>
            </a:r>
            <a:r>
              <a:rPr lang="en-US" dirty="0"/>
              <a:t>C </a:t>
            </a:r>
            <a:r>
              <a:rPr lang="el-GR" dirty="0" smtClean="0"/>
              <a:t>17-υδροξυλάσης</a:t>
            </a:r>
            <a:endParaRPr lang="el-GR" dirty="0"/>
          </a:p>
          <a:p>
            <a:pPr lvl="1"/>
            <a:r>
              <a:rPr lang="el-GR" dirty="0"/>
              <a:t>Ανεπάρκεια της </a:t>
            </a:r>
            <a:r>
              <a:rPr lang="en-US" dirty="0"/>
              <a:t>C </a:t>
            </a:r>
            <a:r>
              <a:rPr lang="el-GR" dirty="0" smtClean="0"/>
              <a:t>18-υδροξυλάσης</a:t>
            </a:r>
            <a:endParaRPr lang="el-GR" dirty="0"/>
          </a:p>
          <a:p>
            <a:pPr lvl="1"/>
            <a:r>
              <a:rPr lang="el-GR" dirty="0"/>
              <a:t>Ανεπάρκεια της </a:t>
            </a:r>
            <a:r>
              <a:rPr lang="el-GR" dirty="0" smtClean="0"/>
              <a:t>3β-ολ-δεϋδρογενάσης</a:t>
            </a:r>
            <a:endParaRPr lang="el-GR" dirty="0"/>
          </a:p>
          <a:p>
            <a:pPr lvl="1"/>
            <a:r>
              <a:rPr lang="el-GR" dirty="0" smtClean="0"/>
              <a:t>Ανεπάρκεια ενζύμων που μετατρέπουν τη χοληστερίνη</a:t>
            </a:r>
            <a:endParaRPr lang="el-GR" dirty="0"/>
          </a:p>
          <a:p>
            <a:pPr lvl="1"/>
            <a:endParaRPr lang="el-GR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370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Συγγενής υπερπλασία επινεφριδίων (ΣΥΕ) </a:t>
            </a:r>
            <a:r>
              <a:rPr lang="el-GR" sz="3200" b="0" dirty="0" smtClean="0">
                <a:solidFill>
                  <a:prstClr val="white"/>
                </a:solidFill>
              </a:rPr>
              <a:t>2/4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Αποτέλεσμα</a:t>
            </a:r>
            <a:r>
              <a:rPr lang="en-US" dirty="0" smtClean="0"/>
              <a:t>:</a:t>
            </a:r>
          </a:p>
          <a:p>
            <a:r>
              <a:rPr lang="el-GR" dirty="0" smtClean="0"/>
              <a:t>Ενζυμική βλάβη</a:t>
            </a:r>
          </a:p>
          <a:p>
            <a:r>
              <a:rPr lang="el-GR" dirty="0" smtClean="0"/>
              <a:t>Υπερπαραγωγή ορισμένων επινεφριδιακών ορμονών</a:t>
            </a:r>
          </a:p>
          <a:p>
            <a:r>
              <a:rPr lang="el-GR" dirty="0" smtClean="0"/>
              <a:t>Μειωμένη έκκριση άλλων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/>
              <a:t>Η έλλειψη μπορεί να είναι πλήρης ή ατελής και να είναι ανάλογη με το είδος και το βαθμό της βλάβης</a:t>
            </a:r>
          </a:p>
          <a:p>
            <a:pPr marL="0" indent="0">
              <a:buNone/>
            </a:pPr>
            <a:r>
              <a:rPr lang="el-GR" dirty="0" smtClean="0"/>
              <a:t>Οποιοδήποτε και αν είναι το ένζυμο που λείπει, αυτό συμβάλλει στην πλημμελή παραγωγή κορτιζόλης, με αποτέλεσμα τη μόνιμη έλλειψη κορτιζόλης στον οργανισμό.</a:t>
            </a:r>
            <a:endParaRPr lang="en-US" dirty="0" smtClean="0"/>
          </a:p>
          <a:p>
            <a:pPr marL="0" indent="0">
              <a:buNone/>
            </a:pPr>
            <a:endParaRPr lang="el-GR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5743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Συγγενής υπερπλασία επινεφριδίων (ΣΥΕ) </a:t>
            </a:r>
            <a:r>
              <a:rPr lang="el-GR" b="0" dirty="0" smtClean="0"/>
              <a:t>3/4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χαμηλή στάθμη κορτιζόλης αποτελεί την αφετηρία των παθοφυσιολογικών μεταβολών που χαρακτηρίζουν το σύνδρομο ΣΥΕ</a:t>
            </a:r>
          </a:p>
          <a:p>
            <a:r>
              <a:rPr lang="el-GR" dirty="0" smtClean="0"/>
              <a:t>Η υπερλειτουργία επινεφριδίων δεν είναι σε θέση να αντιμετωπίσει την αποκατάσταση επιπέδων κορτιζόλης του αίματος στα φυσιολογικά επίπεδα.</a:t>
            </a:r>
          </a:p>
          <a:p>
            <a:r>
              <a:rPr lang="el-GR" dirty="0" smtClean="0"/>
              <a:t>Στις συχνότερες μορφές οι ορμόνες που υπερπαράγονται είναι τα ανδρογόνα 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6763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Συγγενής υπερπλασία επινεφριδίων (ΣΥΕ) </a:t>
            </a:r>
            <a:r>
              <a:rPr lang="el-GR" sz="3200" b="0" dirty="0" smtClean="0">
                <a:solidFill>
                  <a:prstClr val="white"/>
                </a:solidFill>
              </a:rPr>
              <a:t>4/4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Τρεις είναι οι κυριότερες ορμονικές ανωμαλίες που μπορεί να προκαλέσουν σοβαρές κλινικές εκδηλώσεις</a:t>
            </a:r>
            <a:r>
              <a:rPr lang="en-US" dirty="0" smtClean="0"/>
              <a:t>:</a:t>
            </a:r>
          </a:p>
          <a:p>
            <a:r>
              <a:rPr lang="el-GR" dirty="0" smtClean="0"/>
              <a:t>Έλλειψη ή μειωμένη παραγωγή της κορτιζόλης που μπορεί να συμβεί σε συνθήκες ανεπάρκειας των επινεφριδίων και να εκδηλωθεί ως οξεία επινεφριδιακή ανεπάρκεια με κίνδυνο το θάνατο ασθενούς</a:t>
            </a:r>
          </a:p>
          <a:p>
            <a:r>
              <a:rPr lang="el-GR" dirty="0" smtClean="0"/>
              <a:t>Έλλειψη αλδοστερόνης </a:t>
            </a:r>
          </a:p>
          <a:p>
            <a:r>
              <a:rPr lang="el-GR" dirty="0" smtClean="0"/>
              <a:t>Υπερπαραγωγή ανδρογόνων. Υπεύθυνη για την θεαματική εκδήλωση πάθησης, την αρρενοποίηση.</a:t>
            </a:r>
            <a:endParaRPr lang="en-US" dirty="0" smtClean="0"/>
          </a:p>
          <a:p>
            <a:endParaRPr lang="el-GR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7603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Αρρενοποιητικοί όγκοι επινεφριδίων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Είναι τα νεοπλάσματα των επινεφριδίων που παράγουν μεγάλα ποσά ανδρογόνων και προκαλούν το σύνδρομο αμιγούς αρρενοποίησης.</a:t>
            </a:r>
          </a:p>
          <a:p>
            <a:r>
              <a:rPr lang="el-GR" dirty="0" smtClean="0"/>
              <a:t>Οι όγκοι αυτοί παράγουν και άλλες ορμόνες, όπως κορτιζόλη, αλδοστερόλη, οιστρογόνα.</a:t>
            </a:r>
          </a:p>
          <a:p>
            <a:r>
              <a:rPr lang="el-GR" dirty="0" smtClean="0"/>
              <a:t>Στις περισσότερες περιπτώσεις είναι κακοήθεις όγκοι</a:t>
            </a:r>
          </a:p>
          <a:p>
            <a:r>
              <a:rPr lang="el-GR" dirty="0" smtClean="0"/>
              <a:t>Τα συμπτώματα είναι ιδιαιτέρως εμφανή σε γυναίκες και παιδιά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8830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Συμπτώματα </a:t>
            </a:r>
            <a:r>
              <a:rPr lang="el-GR" sz="3200" b="0" dirty="0" smtClean="0"/>
              <a:t>1/2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 smtClean="0"/>
              <a:t>Στα θήλεα</a:t>
            </a:r>
            <a:r>
              <a:rPr lang="en-US" dirty="0" smtClean="0"/>
              <a:t>:</a:t>
            </a:r>
          </a:p>
          <a:p>
            <a:r>
              <a:rPr lang="el-GR" dirty="0" smtClean="0"/>
              <a:t>Η αρρενοποίηση εκδηλώνεται ως ετεροφυλετική πρώιμη ήβη</a:t>
            </a:r>
          </a:p>
          <a:p>
            <a:r>
              <a:rPr lang="el-GR" dirty="0" smtClean="0"/>
              <a:t>Τρίχωση στο εφηβαίο, υπερτροφία κλειτορίδας, τρίχωση μασχάλης, γενικευμένη υπετρίχωση-δασυτριχισμός και ακμή</a:t>
            </a:r>
          </a:p>
          <a:p>
            <a:pPr marL="0" indent="0">
              <a:buNone/>
            </a:pPr>
            <a:r>
              <a:rPr lang="el-GR" dirty="0" smtClean="0"/>
              <a:t>Στα άρρενα</a:t>
            </a:r>
            <a:r>
              <a:rPr lang="en-US" dirty="0" smtClean="0"/>
              <a:t>:</a:t>
            </a:r>
          </a:p>
          <a:p>
            <a:r>
              <a:rPr lang="el-GR" dirty="0" smtClean="0"/>
              <a:t>Προκαλείται ισοφυλετική πρώιμη ήβη</a:t>
            </a:r>
          </a:p>
          <a:p>
            <a:r>
              <a:rPr lang="el-GR" dirty="0" smtClean="0"/>
              <a:t>Αύξηση μεγέθους πέους, τρίχωση στο εφηβαίο, στη μασχάλη, στον κορμό και στο πρόσωπο. Οι ορχείς παραμένουν υποπλαστικοί</a:t>
            </a:r>
          </a:p>
          <a:p>
            <a:pPr marL="0" indent="0">
              <a:buNone/>
            </a:pPr>
            <a:r>
              <a:rPr lang="el-GR" dirty="0" smtClean="0"/>
              <a:t>Στα παιδιά</a:t>
            </a:r>
            <a:r>
              <a:rPr lang="en-US" dirty="0" smtClean="0"/>
              <a:t>:</a:t>
            </a:r>
          </a:p>
          <a:p>
            <a:r>
              <a:rPr lang="el-GR" dirty="0" smtClean="0"/>
              <a:t>Προώθηση σωματικής ανάπτυξης, ταχεία ωρίμανση σκελετού, ανάπτυξη μυικού συστήματος και αλλαγή τόνου φωνής προς το βαρύτερο</a:t>
            </a: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1474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Συμπτώματα </a:t>
            </a:r>
            <a:r>
              <a:rPr lang="el-GR" sz="3200" b="0" dirty="0" smtClean="0">
                <a:solidFill>
                  <a:prstClr val="white"/>
                </a:solidFill>
              </a:rPr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smtClean="0"/>
              <a:t>Στις ενήλικες γυναίκες</a:t>
            </a:r>
            <a:r>
              <a:rPr lang="en-US" dirty="0" smtClean="0"/>
              <a:t>:</a:t>
            </a:r>
          </a:p>
          <a:p>
            <a:r>
              <a:rPr lang="el-GR" dirty="0" smtClean="0"/>
              <a:t>Υπερτρίχωση-δασυτριχισμός στο πρόσωπο και στον κορμό</a:t>
            </a:r>
          </a:p>
          <a:p>
            <a:r>
              <a:rPr lang="el-GR" dirty="0" smtClean="0"/>
              <a:t>Αραίωση στο τριχωτό κεφαλής στην κροταφική χώρα</a:t>
            </a:r>
          </a:p>
          <a:p>
            <a:r>
              <a:rPr lang="el-GR" dirty="0" smtClean="0"/>
              <a:t>Ανωμαλίες έμμηνου ρύσεως, απότομη αμηνόρροια</a:t>
            </a:r>
          </a:p>
          <a:p>
            <a:r>
              <a:rPr lang="el-GR" dirty="0" smtClean="0"/>
              <a:t>Υπερτροφία κλειτορίδας</a:t>
            </a:r>
          </a:p>
          <a:p>
            <a:r>
              <a:rPr lang="el-GR" dirty="0" smtClean="0"/>
              <a:t>Λιπαρότητα δέρματος</a:t>
            </a:r>
          </a:p>
          <a:p>
            <a:r>
              <a:rPr lang="el-GR" dirty="0" smtClean="0"/>
              <a:t>Ακμή</a:t>
            </a:r>
          </a:p>
          <a:p>
            <a:r>
              <a:rPr lang="el-GR" dirty="0" smtClean="0"/>
              <a:t>Βράγχος φωνής</a:t>
            </a:r>
          </a:p>
          <a:p>
            <a:r>
              <a:rPr lang="el-GR" dirty="0" smtClean="0"/>
              <a:t>Ανάπτυξη μυϊκού συστήματος</a:t>
            </a: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230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Θηλεοποιητικοί όγκοι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Εκκρίνουν εκτός των άλλων ορμονών και οιστρογόνα σε ποσότητες που προκαλούν κλινικές εκδηλώσεις</a:t>
            </a:r>
          </a:p>
          <a:p>
            <a:r>
              <a:rPr lang="el-GR" dirty="0" smtClean="0"/>
              <a:t>Σπανιότατα είναι νεοπλάσματα</a:t>
            </a:r>
          </a:p>
          <a:p>
            <a:r>
              <a:rPr lang="el-GR" dirty="0" smtClean="0"/>
              <a:t>Πάσχουν ενήλικοι άρρενες 25-45 ετών και σπανιότερα παιδιά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6051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Σύνδρομο πολυκυστικών ωοθηκών – ΣΠΩ </a:t>
            </a:r>
            <a:r>
              <a:rPr lang="el-GR" sz="3200" b="0" dirty="0" smtClean="0"/>
              <a:t>1/2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ΣΠΩ περιλαμβάνει μια ομάδα συμπτωμάτων που χαρακτηρίζονται από ποικιλία εντάσεων υπερανδρογοναιμίας, δι</a:t>
            </a:r>
            <a:r>
              <a:rPr lang="el-GR" dirty="0"/>
              <a:t>α</a:t>
            </a:r>
            <a:r>
              <a:rPr lang="el-GR" dirty="0" smtClean="0"/>
              <a:t>ταραχές κύκλου, στειρότητας, δασυτριχισμού, παχυσαρκίας και από άλλες λιγότερο συχνές κλινικές εκδηλώσεις</a:t>
            </a:r>
          </a:p>
          <a:p>
            <a:r>
              <a:rPr lang="el-GR" dirty="0" smtClean="0"/>
              <a:t>Ο όρος ΣΠΩ αρχικά περιγράφηκε το 1935 από τους </a:t>
            </a:r>
            <a:r>
              <a:rPr lang="en-US" dirty="0" smtClean="0"/>
              <a:t>Stein &amp; Leventhal</a:t>
            </a:r>
            <a:r>
              <a:rPr lang="el-GR" dirty="0" smtClean="0"/>
              <a:t> ως τρίπτυχο αμηνόρροιας, υπερτρίχωσης-παχυσαρκίας και αμφοτερόπλευρης διόγκωσης των ωοθηκών.</a:t>
            </a:r>
            <a:endParaRPr lang="en-US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56105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Συμπτώματα - θεραπεία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Γυναικομαστία</a:t>
            </a:r>
          </a:p>
          <a:p>
            <a:r>
              <a:rPr lang="el-GR" dirty="0" smtClean="0"/>
              <a:t>Ατροφία στους όρχεις</a:t>
            </a:r>
          </a:p>
          <a:p>
            <a:r>
              <a:rPr lang="el-GR" dirty="0" smtClean="0"/>
              <a:t>Μείωση γενετήσιας επιθυμίας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Η θεραπεία είναι χειρουργική.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5080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Σύνδρομο </a:t>
            </a:r>
            <a:r>
              <a:rPr lang="en-US" dirty="0" smtClean="0"/>
              <a:t>Cushing</a:t>
            </a:r>
            <a:r>
              <a:rPr lang="el-GR" dirty="0" smtClean="0"/>
              <a:t> </a:t>
            </a:r>
            <a:r>
              <a:rPr lang="el-GR" sz="3200" b="0" dirty="0">
                <a:solidFill>
                  <a:prstClr val="white"/>
                </a:solidFill>
              </a:rPr>
              <a:t>1/2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Αναφέρθηκε το 1912 σε μια γυναίκα 23 ετών με «επώδυνη παχυσαρκία, υπετρίχωση και αμηνόρροια»</a:t>
            </a:r>
          </a:p>
          <a:p>
            <a:r>
              <a:rPr lang="el-GR" dirty="0" smtClean="0"/>
              <a:t>Το «πολυενδοκρινικό σύνδρομο» οφειλόταν σε υπερλειτουργία της υπόφυσης λόγω υπερπαραγωγής κορτιζόλης</a:t>
            </a:r>
          </a:p>
          <a:p>
            <a:r>
              <a:rPr lang="el-GR" dirty="0" smtClean="0"/>
              <a:t>Συχνότητα εμφάνισης σε γυναίκες 20-60 ετών</a:t>
            </a:r>
          </a:p>
          <a:p>
            <a:r>
              <a:rPr lang="el-GR" dirty="0" smtClean="0"/>
              <a:t>Εμφάνιση υπερτρίχωσης και κλινική εικόνα υπερπαραγωγής κορτιζόλης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0808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Σύνδρομο </a:t>
            </a:r>
            <a:r>
              <a:rPr lang="en-US" dirty="0" smtClean="0"/>
              <a:t>Cushing</a:t>
            </a:r>
            <a:r>
              <a:rPr lang="el-GR" dirty="0" smtClean="0"/>
              <a:t> </a:t>
            </a:r>
            <a:r>
              <a:rPr lang="el-GR" sz="3200" b="0" dirty="0" smtClean="0">
                <a:solidFill>
                  <a:prstClr val="white"/>
                </a:solidFill>
              </a:rPr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Υπερπαραγωγή κορτιζόλης μπορεί να οφείλεται</a:t>
            </a:r>
            <a:r>
              <a:rPr lang="en-US" dirty="0" smtClean="0"/>
              <a:t>:</a:t>
            </a:r>
          </a:p>
          <a:p>
            <a:r>
              <a:rPr lang="el-GR" dirty="0" smtClean="0"/>
              <a:t>Στην υπερέκκριση </a:t>
            </a:r>
            <a:r>
              <a:rPr lang="en-US" dirty="0" smtClean="0"/>
              <a:t>ACTH</a:t>
            </a:r>
            <a:r>
              <a:rPr lang="el-GR" dirty="0" smtClean="0"/>
              <a:t> από την υπόφυση</a:t>
            </a:r>
          </a:p>
          <a:p>
            <a:r>
              <a:rPr lang="el-GR" dirty="0" smtClean="0"/>
              <a:t>Στην ανάπτυξη ενός αυτόνομου ορμονοπαραγωγού νεοπλάσματος στα επινεφρίδια</a:t>
            </a:r>
          </a:p>
          <a:p>
            <a:r>
              <a:rPr lang="el-GR" dirty="0" smtClean="0"/>
              <a:t>Στην έκκριση ουσιών με δράση </a:t>
            </a:r>
            <a:r>
              <a:rPr lang="en-US" dirty="0" smtClean="0"/>
              <a:t>ACTH </a:t>
            </a:r>
            <a:r>
              <a:rPr lang="el-GR" dirty="0" smtClean="0"/>
              <a:t>από νεοπλάσματα</a:t>
            </a:r>
          </a:p>
          <a:p>
            <a:pPr marL="0" indent="0">
              <a:buNone/>
            </a:pPr>
            <a:r>
              <a:rPr lang="el-GR" dirty="0" smtClean="0"/>
              <a:t>Συχνή αιτία του συνδρόμου μπορεί να είναι φαρμακευτική ιατρογενής, μετα την μακροχρόνια χορήγηση κορτιζόνης.</a:t>
            </a:r>
            <a:endParaRPr lang="en-US" dirty="0" smtClean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1554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Συμπτώματα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 smtClean="0"/>
              <a:t>Συμπτώματα υπερκορτιζολαιμίας</a:t>
            </a:r>
            <a:r>
              <a:rPr lang="en-US" dirty="0" smtClean="0"/>
              <a:t>:</a:t>
            </a:r>
          </a:p>
          <a:p>
            <a:r>
              <a:rPr lang="el-GR" dirty="0" smtClean="0"/>
              <a:t>Παχυσαρκία προσώπου και κορμού</a:t>
            </a:r>
          </a:p>
          <a:p>
            <a:r>
              <a:rPr lang="el-GR" dirty="0" smtClean="0"/>
              <a:t>Ατροφία μυών</a:t>
            </a:r>
          </a:p>
          <a:p>
            <a:r>
              <a:rPr lang="el-GR" dirty="0" smtClean="0"/>
              <a:t>Ατροφία δέρματος</a:t>
            </a:r>
          </a:p>
          <a:p>
            <a:r>
              <a:rPr lang="el-GR" dirty="0" smtClean="0"/>
              <a:t>Οστεοπόρωση</a:t>
            </a:r>
          </a:p>
          <a:p>
            <a:r>
              <a:rPr lang="el-GR" dirty="0" smtClean="0"/>
              <a:t>Αναστολή ανάπτυξης στην παιδική ηλικία</a:t>
            </a:r>
          </a:p>
          <a:p>
            <a:r>
              <a:rPr lang="el-GR" dirty="0" smtClean="0"/>
              <a:t>Διαταραχές γεννητικής και γενετήσιας λειτουργίας</a:t>
            </a:r>
          </a:p>
          <a:p>
            <a:r>
              <a:rPr lang="el-GR" dirty="0" smtClean="0"/>
              <a:t>Κακή επούλωση τραυμάτων</a:t>
            </a:r>
          </a:p>
          <a:p>
            <a:r>
              <a:rPr lang="el-GR" dirty="0" smtClean="0"/>
              <a:t>Ψυχικές διαταραχές</a:t>
            </a:r>
          </a:p>
          <a:p>
            <a:r>
              <a:rPr lang="el-GR" dirty="0" smtClean="0"/>
              <a:t>Ευπάθεια σε λοιμώξεις</a:t>
            </a:r>
          </a:p>
          <a:p>
            <a:r>
              <a:rPr lang="el-GR" dirty="0" smtClean="0"/>
              <a:t>Υπέρταση</a:t>
            </a:r>
          </a:p>
          <a:p>
            <a:r>
              <a:rPr lang="el-GR" dirty="0" smtClean="0"/>
              <a:t>Υπεργλυκαιμία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055792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Κυανέρυθρες</a:t>
            </a:r>
            <a:r>
              <a:rPr lang="el-GR" dirty="0" smtClean="0"/>
              <a:t> ραβδώσεις σε νόσο </a:t>
            </a:r>
            <a:r>
              <a:rPr lang="de-DE" dirty="0" smtClean="0"/>
              <a:t>Cushing</a:t>
            </a:r>
            <a:endParaRPr lang="el-GR" dirty="0"/>
          </a:p>
        </p:txBody>
      </p:sp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564234"/>
            <a:ext cx="4248472" cy="4234921"/>
          </a:xfrm>
        </p:spPr>
      </p:pic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44013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Δασυτριχισμός</a:t>
            </a:r>
            <a:r>
              <a:rPr lang="el-GR" dirty="0" smtClean="0"/>
              <a:t> σε σύνδρομο </a:t>
            </a:r>
            <a:r>
              <a:rPr lang="de-DE" dirty="0" smtClean="0"/>
              <a:t>Cushing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24</a:t>
            </a:fld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479201"/>
            <a:ext cx="4824536" cy="4299468"/>
          </a:xfrm>
        </p:spPr>
      </p:pic>
    </p:spTree>
    <p:extLst>
      <p:ext uri="{BB962C8B-B14F-4D97-AF65-F5344CB8AC3E}">
        <p14:creationId xmlns:p14="http://schemas.microsoft.com/office/powerpoint/2010/main" val="13043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Εργαστηριακά ευρήματα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Αυξημένη κορτιζόλη αίματος και ούρων σε όλες τις μορφές του συνδρόμου</a:t>
            </a:r>
          </a:p>
          <a:p>
            <a:r>
              <a:rPr lang="en-US" dirty="0" smtClean="0"/>
              <a:t>ACTH </a:t>
            </a:r>
            <a:r>
              <a:rPr lang="el-GR" dirty="0" smtClean="0"/>
              <a:t>αίματος μέτρια έως πολύ αυξημένη στις περιπτώσεις που το σύνδρομο δεν οφείλεται σε νεόπλασμα των επινεφριδίων</a:t>
            </a:r>
          </a:p>
          <a:p>
            <a:r>
              <a:rPr lang="en-US" dirty="0"/>
              <a:t>ACTH </a:t>
            </a:r>
            <a:r>
              <a:rPr lang="el-GR" dirty="0" smtClean="0"/>
              <a:t>αίματος χαμηλή </a:t>
            </a:r>
            <a:r>
              <a:rPr lang="el-GR" dirty="0"/>
              <a:t>στις περιπτώσεις που το σύνδρομο </a:t>
            </a:r>
            <a:r>
              <a:rPr lang="el-GR" dirty="0" smtClean="0"/>
              <a:t>οφείλεται </a:t>
            </a:r>
            <a:r>
              <a:rPr lang="el-GR" dirty="0"/>
              <a:t>σε νεόπλασμα των επινεφριδίων</a:t>
            </a:r>
          </a:p>
          <a:p>
            <a:r>
              <a:rPr lang="el-GR" dirty="0" smtClean="0"/>
              <a:t>Τα ανδρογόνα  του αίματος Δ</a:t>
            </a:r>
            <a:r>
              <a:rPr lang="el-GR" baseline="-25000" dirty="0" smtClean="0"/>
              <a:t>4,</a:t>
            </a:r>
            <a:r>
              <a:rPr lang="el-GR" dirty="0" smtClean="0"/>
              <a:t> ανδροστενδιόνη, </a:t>
            </a:r>
            <a:r>
              <a:rPr lang="en-US" dirty="0" smtClean="0"/>
              <a:t>DHEA,</a:t>
            </a:r>
            <a:r>
              <a:rPr lang="el-GR" dirty="0" smtClean="0"/>
              <a:t> τεστοστερόνη και τα 17-κετοστεροειδή των ούρων είναι αυξημένα</a:t>
            </a:r>
            <a:endParaRPr lang="el-GR" baseline="-25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38473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Σύνδρομο </a:t>
            </a:r>
            <a:r>
              <a:rPr lang="en-US" dirty="0"/>
              <a:t>Cushing </a:t>
            </a:r>
            <a:r>
              <a:rPr lang="el-GR" dirty="0"/>
              <a:t>στα </a:t>
            </a:r>
            <a:r>
              <a:rPr lang="el-GR" dirty="0" smtClean="0"/>
              <a:t>παιδιά </a:t>
            </a:r>
            <a:r>
              <a:rPr lang="el-GR" sz="3200" b="0" dirty="0">
                <a:solidFill>
                  <a:prstClr val="white"/>
                </a:solidFill>
              </a:rPr>
              <a:t>1/2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Διαφορές σε σχέση με ενήλικες</a:t>
            </a:r>
            <a:r>
              <a:rPr lang="en-US" dirty="0" smtClean="0"/>
              <a:t>:</a:t>
            </a:r>
          </a:p>
          <a:p>
            <a:r>
              <a:rPr lang="el-GR" dirty="0" smtClean="0"/>
              <a:t>Ως προς τη συχνότητα των διαφόρων αιτιολογιών, στη συμπτωματολογία και στη δυνατότητα διάγνωσης</a:t>
            </a:r>
          </a:p>
          <a:p>
            <a:r>
              <a:rPr lang="el-GR" dirty="0" smtClean="0"/>
              <a:t>Αδυναμία εμφάνισης μερικών συμπτωμάτων όπως μυϊκή ατροφία λόγω μη ολοκληρωμένης μυϊκής ανάπτυξης.</a:t>
            </a:r>
          </a:p>
          <a:p>
            <a:pPr marL="0" indent="0">
              <a:buNone/>
            </a:pPr>
            <a:r>
              <a:rPr lang="el-GR" dirty="0" smtClean="0"/>
              <a:t>Παράγοντες</a:t>
            </a:r>
            <a:r>
              <a:rPr lang="en-US" dirty="0" smtClean="0"/>
              <a:t>:</a:t>
            </a:r>
          </a:p>
          <a:p>
            <a:r>
              <a:rPr lang="el-GR" dirty="0" smtClean="0"/>
              <a:t>Καρκίνος επινεφριδίων</a:t>
            </a:r>
          </a:p>
          <a:p>
            <a:r>
              <a:rPr lang="el-GR" dirty="0" smtClean="0"/>
              <a:t>Αδένωμα επινεφριδίων</a:t>
            </a:r>
          </a:p>
          <a:p>
            <a:r>
              <a:rPr lang="el-GR" dirty="0" smtClean="0"/>
              <a:t>Υπερέκκριση </a:t>
            </a:r>
            <a:r>
              <a:rPr lang="en-US" dirty="0" smtClean="0"/>
              <a:t>ACTH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201071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Σύνδρομο </a:t>
            </a:r>
            <a:r>
              <a:rPr lang="en-US" dirty="0"/>
              <a:t>Cushing </a:t>
            </a:r>
            <a:r>
              <a:rPr lang="el-GR" dirty="0"/>
              <a:t>στα </a:t>
            </a:r>
            <a:r>
              <a:rPr lang="el-GR" dirty="0" smtClean="0"/>
              <a:t>παιδιά </a:t>
            </a:r>
            <a:r>
              <a:rPr lang="el-GR" sz="3200" b="0" dirty="0" smtClean="0">
                <a:solidFill>
                  <a:prstClr val="white"/>
                </a:solidFill>
              </a:rPr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 smtClean="0"/>
              <a:t>Συμπτωματολογία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l-GR" dirty="0" smtClean="0"/>
              <a:t>Εμφάνιση παχυσαρκίας εξαιτίας της υπερπαραγωγής κορτιζόλης</a:t>
            </a:r>
          </a:p>
          <a:p>
            <a:pPr marL="0" indent="0">
              <a:buNone/>
            </a:pPr>
            <a:r>
              <a:rPr lang="el-GR" dirty="0" smtClean="0"/>
              <a:t>Αρρενοποιητικά στοιχεία</a:t>
            </a:r>
          </a:p>
          <a:p>
            <a:pPr marL="0" indent="0">
              <a:buNone/>
            </a:pPr>
            <a:r>
              <a:rPr lang="el-GR" dirty="0" smtClean="0"/>
              <a:t>Δυσμενής επίδραση στο ρυθμό ανάπτυξης</a:t>
            </a:r>
          </a:p>
          <a:p>
            <a:pPr marL="0" indent="0">
              <a:buNone/>
            </a:pPr>
            <a:r>
              <a:rPr lang="el-GR" dirty="0" smtClean="0"/>
              <a:t>Στην ηλικία της ήβης εμφανίζονται τα συμπτώματα που εμφανίζονται και στους ενήλικες.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 smtClean="0"/>
              <a:t>Διάγνωση </a:t>
            </a:r>
            <a:r>
              <a:rPr lang="el-GR" dirty="0" smtClean="0"/>
              <a:t>όπως και στους ενήλικες</a:t>
            </a:r>
          </a:p>
          <a:p>
            <a:pPr marL="0" indent="0">
              <a:buNone/>
            </a:pPr>
            <a:r>
              <a:rPr lang="el-GR" dirty="0" smtClean="0"/>
              <a:t>Αιτιολογική </a:t>
            </a:r>
            <a:r>
              <a:rPr lang="el-GR" b="1" dirty="0" smtClean="0"/>
              <a:t>θεραπεία</a:t>
            </a:r>
            <a:endParaRPr lang="el-GR" b="1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203201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Νόσος του </a:t>
            </a:r>
            <a:r>
              <a:rPr lang="en-US" dirty="0" smtClean="0"/>
              <a:t>Addison (</a:t>
            </a:r>
            <a:r>
              <a:rPr lang="el-GR" dirty="0" smtClean="0"/>
              <a:t>πρωτογενής φλοιοεπινεφριδική ανεπάρκεια) </a:t>
            </a:r>
            <a:r>
              <a:rPr lang="el-GR" sz="3200" b="0" dirty="0">
                <a:solidFill>
                  <a:prstClr val="white"/>
                </a:solidFill>
              </a:rPr>
              <a:t>1/2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Παρατηρείται σε συχνότητα 1</a:t>
            </a:r>
            <a:r>
              <a:rPr lang="en-US" dirty="0" smtClean="0"/>
              <a:t>:100.000 </a:t>
            </a:r>
            <a:r>
              <a:rPr lang="el-GR" dirty="0" smtClean="0"/>
              <a:t>στο γενικό πληθυσμό</a:t>
            </a:r>
          </a:p>
          <a:p>
            <a:r>
              <a:rPr lang="el-GR" dirty="0" smtClean="0"/>
              <a:t>Αποτέλεσμα προοδευτικής καταστροφής του επινεφριδίκου φλοιού</a:t>
            </a:r>
          </a:p>
          <a:p>
            <a:r>
              <a:rPr lang="el-GR" dirty="0" smtClean="0"/>
              <a:t>Κύρια κλινικά συμπτώματα</a:t>
            </a:r>
            <a:r>
              <a:rPr lang="en-US" dirty="0" smtClean="0"/>
              <a:t>:</a:t>
            </a:r>
          </a:p>
          <a:p>
            <a:pPr lvl="1"/>
            <a:r>
              <a:rPr lang="el-GR" i="1" dirty="0" smtClean="0"/>
              <a:t>Από έλλειψη γλυκοκορτικοειδών</a:t>
            </a:r>
            <a:r>
              <a:rPr lang="en-US" dirty="0" smtClean="0"/>
              <a:t>: </a:t>
            </a:r>
            <a:r>
              <a:rPr lang="el-GR" dirty="0" smtClean="0"/>
              <a:t>προοδευτική σημαντική εξασθένηση, εύκολη κόπωση, ευερεθιστότητα, υπόταση, κρίσεις υπογλυκαιμίας, ανορεξία, ναυτία, κοιλιακά άλγη εμετοί, διάρροιες, γενικευμένη μελανοδερμία του σώματος, μελανές κηλίδες του στόματος.</a:t>
            </a:r>
          </a:p>
          <a:p>
            <a:pPr lvl="1"/>
            <a:r>
              <a:rPr lang="el-GR" i="1" dirty="0" smtClean="0"/>
              <a:t>Από έλλειψη αλατοκορτικοειδών</a:t>
            </a:r>
            <a:r>
              <a:rPr lang="en-US" dirty="0" smtClean="0"/>
              <a:t>: </a:t>
            </a:r>
            <a:r>
              <a:rPr lang="el-GR" dirty="0" smtClean="0"/>
              <a:t>αφυδάτωση, απώλεια βάρους, μυϊκή αδυναμία, μικρή υπόταση, τάση για λιποθυμία</a:t>
            </a:r>
          </a:p>
          <a:p>
            <a:pPr lvl="1"/>
            <a:r>
              <a:rPr lang="el-GR" i="1" dirty="0" smtClean="0"/>
              <a:t>Από έλλειψη επινεφριδιακών ανδρογόνων</a:t>
            </a:r>
            <a:r>
              <a:rPr lang="en-US" dirty="0" smtClean="0"/>
              <a:t>: </a:t>
            </a:r>
            <a:r>
              <a:rPr lang="el-GR" dirty="0" smtClean="0"/>
              <a:t>αναιμία, ανικανότητα στους άνδρες, μείωση τρίχωσης εφηβαίου και μασχαλών στις γυναίκες, μυϊκή ατροφία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74877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Σύνδρομο πολυκυστικών ωοθηκών – ΣΠΩ </a:t>
            </a:r>
            <a:r>
              <a:rPr lang="el-GR" sz="3200" b="0" dirty="0" smtClean="0">
                <a:solidFill>
                  <a:prstClr val="white"/>
                </a:solidFill>
              </a:rPr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Στην πιο τυπική του μορφή χαρακτηρίζεται από έλλειψη ωορρηξίας, συνεχή διέγερση ωοθηκών από υψηλή συγκέντρωση </a:t>
            </a:r>
            <a:r>
              <a:rPr lang="en-US" dirty="0" smtClean="0"/>
              <a:t>LH </a:t>
            </a:r>
            <a:r>
              <a:rPr lang="el-GR" dirty="0" smtClean="0"/>
              <a:t>και υπερπαραγωγή ωοθηκικών ανδρογόνων.</a:t>
            </a:r>
          </a:p>
          <a:p>
            <a:r>
              <a:rPr lang="el-GR" dirty="0" smtClean="0"/>
              <a:t>Η συχνότητα των κλινικών χαρακτηριστικών του ΣΠΩ παρουσιάζει μεγάλες διακυμάνσεις</a:t>
            </a:r>
          </a:p>
          <a:p>
            <a:endParaRPr lang="en-US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63924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Νόσος του </a:t>
            </a:r>
            <a:r>
              <a:rPr lang="en-US" dirty="0" smtClean="0"/>
              <a:t>Addison (</a:t>
            </a:r>
            <a:r>
              <a:rPr lang="el-GR" dirty="0" smtClean="0"/>
              <a:t>πρωτογενής φλοιοεπινεφριδική ανεπάρκεια) </a:t>
            </a:r>
            <a:r>
              <a:rPr lang="el-GR" sz="3200" b="0" dirty="0" smtClean="0">
                <a:solidFill>
                  <a:prstClr val="white"/>
                </a:solidFill>
              </a:rPr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Αιτιολογική θεραπεία</a:t>
            </a:r>
          </a:p>
          <a:p>
            <a:pPr marL="0" indent="0">
              <a:buNone/>
            </a:pPr>
            <a:r>
              <a:rPr lang="el-GR" dirty="0" smtClean="0"/>
              <a:t>Εφ’ όρου ζωής θεραπεία με υδροκορτιζόνη ή κορτιζόνη</a:t>
            </a:r>
          </a:p>
          <a:p>
            <a:pPr marL="0" indent="0">
              <a:buNone/>
            </a:pPr>
            <a:r>
              <a:rPr lang="el-GR" dirty="0" smtClean="0"/>
              <a:t>Χορήγηση ανδρογόνου ή αναβολικού στεροειδούς, ιδιαίτερα στις γυναίκες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01584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Δευτερογενής φλοιοεπινεφριδική ανεπάρκεια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Αποτέλεσμα διαταραχής έκκρισης </a:t>
            </a:r>
            <a:r>
              <a:rPr lang="en-US" dirty="0" smtClean="0"/>
              <a:t>ACTH</a:t>
            </a:r>
          </a:p>
          <a:p>
            <a:pPr marL="0" indent="0">
              <a:buNone/>
            </a:pPr>
            <a:r>
              <a:rPr lang="el-GR" dirty="0" smtClean="0"/>
              <a:t>Η έλλειψη οδηγεί στη μειωμένη έκκριση της κορτιζόνης και των επινεφριδιακών ανδρογόνων</a:t>
            </a:r>
          </a:p>
          <a:p>
            <a:pPr marL="0" indent="0">
              <a:buNone/>
            </a:pPr>
            <a:r>
              <a:rPr lang="el-GR" dirty="0" smtClean="0"/>
              <a:t>Δεν παρατηρείται μελανοδερμία αλλά αποχρωματισμός των περιοχών του σώματος που έχουν φυσιολογική μελάγχρωση (π.χ. θηλές μαστών)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78995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Ακμή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βιολογία και ο μεταβολισμός των ανδρογόνων αποκαλύπτουν την κλινική εικόνα της ορμονικής ακμής</a:t>
            </a:r>
          </a:p>
          <a:p>
            <a:r>
              <a:rPr lang="el-GR" dirty="0" smtClean="0"/>
              <a:t>Η λήψη φαρμακευτικών ανδρογόνων οδηγεί σε υποψία ακμής οφειλόμενης στα ανδρογόνα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5222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Αιτιοπαθογένεια ορμονικής ακμής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υποδοχείς των ανδρογόνων στους σμηγματογόνους αδένες είναι ιδιαίτερα ευαίσθητοι στην ορμονική ανδρογονική διέγερση, με αποτέλεσμα την μεγαλύτερη παραγωγή σμήγματος.</a:t>
            </a:r>
          </a:p>
          <a:p>
            <a:r>
              <a:rPr lang="el-GR" dirty="0" smtClean="0"/>
              <a:t>Η υπερπαραγωγή αποτελεί τον σπουδαιότερο παθογόνο παράγοντα για την εμφάνιση της ακμής</a:t>
            </a:r>
          </a:p>
          <a:p>
            <a:r>
              <a:rPr lang="el-GR" dirty="0" smtClean="0"/>
              <a:t>Οι περιοχές του σώματος οι οποίες είναι περισσότερο ευαίσθητες στην ακμή (πρόσωπο, στήθος, πλάτη) παρουσιάζουν μεγαλύτερη ενζυμική δραστηριότητα και υπερπαραγωγή ανδρογόνων τοπικά.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898361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Κλινική εικόνα ακμής ορμονικής αιτιολογίας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smtClean="0"/>
              <a:t>Σημεία εμφάνισης</a:t>
            </a:r>
            <a:r>
              <a:rPr lang="en-US" dirty="0" smtClean="0"/>
              <a:t>:</a:t>
            </a:r>
          </a:p>
          <a:p>
            <a:r>
              <a:rPr lang="el-GR" dirty="0" smtClean="0"/>
              <a:t>Πηγούνι</a:t>
            </a:r>
          </a:p>
          <a:p>
            <a:r>
              <a:rPr lang="el-GR" dirty="0" smtClean="0"/>
              <a:t>Γραμμή κάτω σιαγόνας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Παρουσιάζεται έξαρση πριν από την έμμηνη ρύση</a:t>
            </a:r>
          </a:p>
          <a:p>
            <a:pPr marL="0" indent="0">
              <a:buNone/>
            </a:pPr>
            <a:r>
              <a:rPr lang="el-GR" dirty="0" smtClean="0"/>
              <a:t>Έναρξη και επιδείνωση ακμής κυρίως κατά την ενήλικη ζωή, με αυξημένη λιπαρότητα δέρματος και διαταραχές έμμηνης ρύσης.</a:t>
            </a:r>
          </a:p>
          <a:p>
            <a:pPr marL="0" indent="0">
              <a:buNone/>
            </a:pPr>
            <a:r>
              <a:rPr lang="el-GR" dirty="0" smtClean="0"/>
              <a:t>Η φλεγμονώδης μορφή συνίσταται σε βλατίδες, φλύκταινες και κύστεις στο κάτω κυρίως μέρος του προσώπου και στον αυχένα.</a:t>
            </a:r>
          </a:p>
          <a:p>
            <a:pPr marL="0" indent="0">
              <a:buNone/>
            </a:pPr>
            <a:r>
              <a:rPr lang="el-GR" dirty="0" smtClean="0"/>
              <a:t>Δασυτριχισμός και αλωπεκία ανδρικού τύπου συνοδεύουν την εικόνα της ακμής.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35474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Αιτιολογική εκτίμηση πιθανής ορμονικής ακμής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Για να γίνει εκτίμηση θα πρέπει να γίνουν ερωτήσεις</a:t>
            </a:r>
            <a:r>
              <a:rPr lang="en-US" dirty="0" smtClean="0"/>
              <a:t> </a:t>
            </a:r>
            <a:r>
              <a:rPr lang="el-GR" dirty="0" smtClean="0"/>
              <a:t>για</a:t>
            </a:r>
            <a:r>
              <a:rPr lang="en-US" dirty="0" smtClean="0"/>
              <a:t>:</a:t>
            </a:r>
          </a:p>
          <a:p>
            <a:r>
              <a:rPr lang="el-GR" dirty="0" smtClean="0"/>
              <a:t>Την ηλικία εμφάνισης ακμής</a:t>
            </a:r>
          </a:p>
          <a:p>
            <a:r>
              <a:rPr lang="el-GR" dirty="0" smtClean="0"/>
              <a:t>Την κανονικότητα εμμηνορυσιακού κύκλου</a:t>
            </a:r>
          </a:p>
          <a:p>
            <a:r>
              <a:rPr lang="el-GR" dirty="0" smtClean="0"/>
              <a:t>Την πιθανή λήψη αντισυλληπτικών από το στόμα</a:t>
            </a:r>
          </a:p>
          <a:p>
            <a:r>
              <a:rPr lang="el-GR" dirty="0" smtClean="0"/>
              <a:t>Την πιθανότητα εγκυμοσύνης</a:t>
            </a:r>
          </a:p>
          <a:p>
            <a:r>
              <a:rPr lang="el-GR" dirty="0" smtClean="0"/>
              <a:t>Τις εξάρσεις πριν την έμμηνη ρύση</a:t>
            </a:r>
          </a:p>
          <a:p>
            <a:r>
              <a:rPr lang="el-GR" dirty="0" smtClean="0"/>
              <a:t>Τις εξάρσεις λόγω </a:t>
            </a:r>
            <a:r>
              <a:rPr lang="en-US" dirty="0" smtClean="0"/>
              <a:t>stress</a:t>
            </a:r>
          </a:p>
          <a:p>
            <a:r>
              <a:rPr lang="el-GR" dirty="0" smtClean="0"/>
              <a:t>Την χρήση καλλυντικών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23712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Θεραπευτική προσέγγιση της ορμονικής ακμής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Κορτικοστεροειδή</a:t>
            </a:r>
          </a:p>
          <a:p>
            <a:r>
              <a:rPr lang="el-GR" dirty="0" smtClean="0"/>
              <a:t>Αντισυλληπτικά χάπια</a:t>
            </a:r>
          </a:p>
          <a:p>
            <a:r>
              <a:rPr lang="el-GR" dirty="0" smtClean="0"/>
              <a:t>Αντιανδρογόνα </a:t>
            </a:r>
          </a:p>
          <a:p>
            <a:r>
              <a:rPr lang="el-GR" dirty="0" smtClean="0"/>
              <a:t>Αναστολή ισοενζύμων 5α-αναγωγάσης με φυτοστερολικό σύμπλεγμα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Η θεραπεία με τοπικά ανδρογόνα δεν έχει αποδώσει έως σήμερα ικανοποιητικά γιατί δεν επιτυγχάνει μείωση σμήγματος.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11435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3" name="Ομάδα 2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9" name="Picture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10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Ιωάννα Γκρεκ 2014. Ιωάννα Γκρεκ. «Μέθοδοι προσωρινής αποτρίχωσης. Ενότητα </a:t>
            </a:r>
            <a:r>
              <a:rPr lang="el-GR" sz="2000" dirty="0"/>
              <a:t>4</a:t>
            </a:r>
            <a:r>
              <a:rPr lang="en-US" sz="2000" dirty="0" smtClean="0"/>
              <a:t>:</a:t>
            </a:r>
            <a:r>
              <a:rPr lang="el-GR" sz="2000" dirty="0"/>
              <a:t> Παθήσεις που συνοδεύονται από υπερανδρογοναιμία». 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411596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Αξιολογικά κριτήρια ΣΠΩ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Συνήθη κριτήρια</a:t>
            </a:r>
            <a:r>
              <a:rPr lang="en-US" dirty="0" smtClean="0"/>
              <a:t>:</a:t>
            </a:r>
          </a:p>
          <a:p>
            <a:r>
              <a:rPr lang="el-GR" dirty="0" smtClean="0"/>
              <a:t>Μορφομετρική αναγνώριση</a:t>
            </a:r>
            <a:r>
              <a:rPr lang="en-US" dirty="0" smtClean="0"/>
              <a:t>: </a:t>
            </a:r>
            <a:r>
              <a:rPr lang="el-GR" dirty="0" smtClean="0"/>
              <a:t>αυξημένος αριθμός ωοθυλακίων και αναλογικά μεγάλη παρουσία του στρώματος ιστολογικά</a:t>
            </a:r>
          </a:p>
          <a:p>
            <a:r>
              <a:rPr lang="el-GR" dirty="0" smtClean="0"/>
              <a:t>Ιστολογική εικόνα</a:t>
            </a:r>
            <a:r>
              <a:rPr lang="en-US" dirty="0" smtClean="0"/>
              <a:t>: </a:t>
            </a:r>
            <a:r>
              <a:rPr lang="el-GR" dirty="0" smtClean="0"/>
              <a:t>διογκωμένες ωοθήκες με λεία, στιλπνή λευκωπή χροιά μαργαριταριού. Περιέχουν πολλαπλές κύστεις θυλακίων</a:t>
            </a:r>
          </a:p>
          <a:p>
            <a:r>
              <a:rPr lang="el-GR" dirty="0" smtClean="0"/>
              <a:t>Ενδοκρινική δραστηριότητα ΣΠΩ</a:t>
            </a:r>
            <a:r>
              <a:rPr lang="en-US" dirty="0" smtClean="0"/>
              <a:t>: </a:t>
            </a:r>
            <a:r>
              <a:rPr lang="el-GR" dirty="0" smtClean="0"/>
              <a:t>αυξημένη </a:t>
            </a:r>
            <a:r>
              <a:rPr lang="en-US" dirty="0" smtClean="0"/>
              <a:t>LH</a:t>
            </a:r>
            <a:r>
              <a:rPr lang="el-GR" dirty="0" smtClean="0"/>
              <a:t>, φυσιολογική </a:t>
            </a:r>
            <a:r>
              <a:rPr lang="en-US" dirty="0" smtClean="0"/>
              <a:t>FHS</a:t>
            </a:r>
            <a:r>
              <a:rPr lang="el-GR" dirty="0" smtClean="0"/>
              <a:t>, υπερπρολακτιναιμία (εμφανίζεται στο 15%-28% γυναικών με ΣΠΩ)</a:t>
            </a:r>
            <a:r>
              <a:rPr lang="en-US" dirty="0" smtClean="0"/>
              <a:t> </a:t>
            </a:r>
            <a:endParaRPr lang="en-US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15797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και δοθεί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09098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άδεια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6249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1719279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65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Ανδρογόνα στο ΣΠΩ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Αυξημένη έκκριση ανδρογόνων</a:t>
            </a:r>
          </a:p>
          <a:p>
            <a:r>
              <a:rPr lang="el-GR" dirty="0" smtClean="0"/>
              <a:t>Μεταβολές στους δείκτες βιολογικής δραστηριότητας ανδρογόνων ΣΠΩ </a:t>
            </a:r>
          </a:p>
          <a:p>
            <a:r>
              <a:rPr lang="el-GR" dirty="0" smtClean="0"/>
              <a:t>Αυξημένη συγκέντρωση μεταβολιτών ανδρογόνων. Αυξημένα επίπεδα 3α- </a:t>
            </a:r>
            <a:r>
              <a:rPr lang="en-US" dirty="0" smtClean="0"/>
              <a:t>Ad </a:t>
            </a:r>
            <a:r>
              <a:rPr lang="el-GR" dirty="0" smtClean="0"/>
              <a:t>και ανδροστερόνης</a:t>
            </a:r>
          </a:p>
          <a:p>
            <a:r>
              <a:rPr lang="el-GR" dirty="0" smtClean="0"/>
              <a:t>Υπερέκκριση ινσουλίνης και αυξητικών παραγόντων με δράση ινσουλίνης</a:t>
            </a:r>
          </a:p>
          <a:p>
            <a:r>
              <a:rPr lang="el-GR" dirty="0" smtClean="0"/>
              <a:t>Θετική συσχέτιση μεταξύ συγκέντρωσης ανδρογόνων και βασικών ή διεγερμένων με γλυκόζη επιπέδων ινσουλίνης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806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Αιτιολογία του ΣΠΩ </a:t>
            </a:r>
            <a:r>
              <a:rPr lang="el-GR" sz="3200" b="0" dirty="0">
                <a:solidFill>
                  <a:prstClr val="white"/>
                </a:solidFill>
              </a:rPr>
              <a:t>1/2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Πολυπαραγοντική πάθηση</a:t>
            </a:r>
          </a:p>
          <a:p>
            <a:r>
              <a:rPr lang="el-GR" dirty="0" smtClean="0"/>
              <a:t>Μια υπόθεση δέχεται ως άμεση αιτία την αυξημένη διέγερση της ωοθήκης από την </a:t>
            </a:r>
            <a:r>
              <a:rPr lang="en-US" dirty="0" smtClean="0"/>
              <a:t>LH</a:t>
            </a:r>
            <a:r>
              <a:rPr lang="el-GR" dirty="0" smtClean="0"/>
              <a:t> και τον περιορισμό της έκκρισης </a:t>
            </a:r>
            <a:r>
              <a:rPr lang="en-US" dirty="0" smtClean="0"/>
              <a:t>FSH</a:t>
            </a:r>
            <a:r>
              <a:rPr lang="el-GR" dirty="0" smtClean="0"/>
              <a:t>. Αυτό οδηγεί σε αυξημένη παραγωγή ανδρογόνων και αναστολή ωρίμανσης ωοθυλακίων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Μια άλλη υπόθεση δέχεται ότι</a:t>
            </a:r>
            <a:r>
              <a:rPr lang="en-US" dirty="0" smtClean="0"/>
              <a:t>: </a:t>
            </a:r>
            <a:r>
              <a:rPr lang="el-GR" dirty="0" smtClean="0"/>
              <a:t>η σταθερή αύξηση </a:t>
            </a:r>
            <a:r>
              <a:rPr lang="en-US" dirty="0" smtClean="0"/>
              <a:t>LH </a:t>
            </a:r>
            <a:r>
              <a:rPr lang="el-GR" dirty="0" smtClean="0"/>
              <a:t>και η σχετική μείωση </a:t>
            </a:r>
            <a:r>
              <a:rPr lang="en-US" dirty="0" smtClean="0"/>
              <a:t>FSH</a:t>
            </a:r>
            <a:r>
              <a:rPr lang="el-GR" dirty="0" smtClean="0"/>
              <a:t> οδηγεί σε υπερπλασία τα κύτταρα της θήκης, αναστολή της εξέλιξης των ωοθυλακίων, υπερανδρογοναιμία και περιορισμό της αρωματοποίησης προς οιστραδιόλη.</a:t>
            </a:r>
            <a:endParaRPr lang="en-US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9469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Αιτιολογία του ΣΠΩ </a:t>
            </a:r>
            <a:r>
              <a:rPr lang="el-GR" sz="3200" b="0" dirty="0" smtClean="0">
                <a:solidFill>
                  <a:prstClr val="white"/>
                </a:solidFill>
              </a:rPr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Συμμετοχή επινεφριδίων στην υπερανδρογοναιμία του ΣΠΩ λόγω αυξημένης βασικής συγκέντρωσης </a:t>
            </a:r>
            <a:r>
              <a:rPr lang="en-US" dirty="0" smtClean="0"/>
              <a:t>DHEA-S, </a:t>
            </a:r>
            <a:r>
              <a:rPr lang="el-GR" dirty="0" smtClean="0"/>
              <a:t>του κατεξοχήν επινεφριδιακού ανδρογόνου</a:t>
            </a:r>
          </a:p>
          <a:p>
            <a:r>
              <a:rPr lang="el-GR" dirty="0" smtClean="0"/>
              <a:t>Συσχέτιση ΣΠΩ και σωματικού βάρους. Υψηλό ποσοστό παχυσαρκίας σε άτομα με ΣΠΩ. Η αποκατάσταση βάρους έχει σχέση με τον περιορισμό οιστρόνης, ομαλοποίηση γοναδοτροπινών και την αποκατάσταση ομαλού ωορρηκτικού κύκλου σε παχύσαρκες γυναίκες με ΣΠΩ</a:t>
            </a:r>
          </a:p>
          <a:p>
            <a:r>
              <a:rPr lang="el-GR" dirty="0" smtClean="0"/>
              <a:t>Μια άλλη πρόταση είναι ότι η πρωτογενής διαταραχή του συνδρόμου έχει ως αρχή στην ωοθήκη.</a:t>
            </a:r>
          </a:p>
          <a:p>
            <a:r>
              <a:rPr lang="el-GR" dirty="0" smtClean="0"/>
              <a:t>Επιδημιολογικά στοιχεία έχουν δείξει ότι υπάρχει ισχυρή οικογενής κατανομή του συνδρόμου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54392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ΣΠΩ και ανωορρηξία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Αποτελεί το τυπικότερο χαρακτηριστικό του ΣΠΩ</a:t>
            </a:r>
          </a:p>
          <a:p>
            <a:r>
              <a:rPr lang="el-GR" dirty="0" smtClean="0"/>
              <a:t>Κρίσιμος ο ρόλος της </a:t>
            </a:r>
            <a:r>
              <a:rPr lang="en-US" dirty="0" smtClean="0"/>
              <a:t>FSH </a:t>
            </a:r>
            <a:r>
              <a:rPr lang="el-GR" dirty="0" smtClean="0"/>
              <a:t>και λιγότερο της </a:t>
            </a:r>
            <a:r>
              <a:rPr lang="en-US" dirty="0" smtClean="0"/>
              <a:t>LH</a:t>
            </a:r>
          </a:p>
          <a:p>
            <a:r>
              <a:rPr lang="el-GR" dirty="0" smtClean="0"/>
              <a:t>Η </a:t>
            </a:r>
            <a:r>
              <a:rPr lang="en-US" dirty="0" smtClean="0"/>
              <a:t>FHS </a:t>
            </a:r>
            <a:r>
              <a:rPr lang="el-GR" dirty="0" smtClean="0"/>
              <a:t>δεν παρουσιάζει την πρωορρηκτική αιχμή και τη μικρή αύξηση περί την εμμηνορρυσία, η οποία είναι απαραίτητη για την αρχική διέγερση ωοθυλακίων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7633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Θεραπεία ΣΠΩ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Η θεραπεία προσβλέπει στην αντιμετώπιση ανωορρηξίας, στη διατήρηση τακτικού κύκλου, στη βελτίωση υπερανδρογοναιμίας στο δέρμα με τοπική ή συστηματική αγωγή.</a:t>
            </a:r>
          </a:p>
          <a:p>
            <a:r>
              <a:rPr lang="el-GR" dirty="0" smtClean="0"/>
              <a:t>Η αντιμετώπιση γίνεται με φαρμακευτική αγωγή και σε περίπτωση αναποτελεσματικής δράσης με χειρουργικές τεχνικές.</a:t>
            </a:r>
          </a:p>
          <a:p>
            <a:r>
              <a:rPr lang="el-GR" dirty="0" smtClean="0"/>
              <a:t>Οι βασικότεροι φαρμακευτικοί παράγοντες είναι η κιτρική κλομιφαίνη και οι εμμηνοπαυσιακές γοναδοτροπίνες</a:t>
            </a:r>
          </a:p>
          <a:p>
            <a:r>
              <a:rPr lang="el-GR" dirty="0" smtClean="0"/>
              <a:t>Η χειρουργική αντιμετώπιση περιλαμβάνει λαπαροσκοπική προσπέλαση των ωοθηκών και χρησιμοποίηση ηλεκτροκαυτηρίασης ή </a:t>
            </a:r>
            <a:r>
              <a:rPr lang="en-US" dirty="0" smtClean="0"/>
              <a:t>laser </a:t>
            </a:r>
            <a:r>
              <a:rPr lang="el-GR" dirty="0" smtClean="0"/>
              <a:t>στην κάψα της ωοθήκης</a:t>
            </a:r>
          </a:p>
          <a:p>
            <a:r>
              <a:rPr lang="el-GR" dirty="0" smtClean="0"/>
              <a:t>Η αντιμετώπιση </a:t>
            </a:r>
            <a:r>
              <a:rPr lang="el-GR" dirty="0"/>
              <a:t>δασυτριχισμού με τοπική θεραπεία ή συστηματική αγωγή</a:t>
            </a:r>
          </a:p>
          <a:p>
            <a:r>
              <a:rPr lang="el-GR" dirty="0" smtClean="0"/>
              <a:t>Βοηθούν επίσης στη θεραπεία η άσκηση και η φτωχή σε υδατάνθρακες διατροφή.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595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Προσαρμοσμένο 2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176</TotalTime>
  <Words>2337</Words>
  <Application>Microsoft Office PowerPoint</Application>
  <PresentationFormat>Προβολή στην οθόνη (4:3)</PresentationFormat>
  <Paragraphs>303</Paragraphs>
  <Slides>43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43</vt:i4>
      </vt:variant>
    </vt:vector>
  </HeadingPairs>
  <TitlesOfParts>
    <vt:vector size="50" baseType="lpstr">
      <vt:lpstr>Arial</vt:lpstr>
      <vt:lpstr>Calibri</vt:lpstr>
      <vt:lpstr>Courier New</vt:lpstr>
      <vt:lpstr>Times New Roman</vt:lpstr>
      <vt:lpstr>Wingdings</vt:lpstr>
      <vt:lpstr>template</vt:lpstr>
      <vt:lpstr>OC_template_updated</vt:lpstr>
      <vt:lpstr>Μέθοδοι προσωρινής αποτρίχωσης</vt:lpstr>
      <vt:lpstr>Σύνδρομο πολυκυστικών ωοθηκών – ΣΠΩ 1/2</vt:lpstr>
      <vt:lpstr>Σύνδρομο πολυκυστικών ωοθηκών – ΣΠΩ 2/2</vt:lpstr>
      <vt:lpstr>Αξιολογικά κριτήρια ΣΠΩ</vt:lpstr>
      <vt:lpstr>Ανδρογόνα στο ΣΠΩ</vt:lpstr>
      <vt:lpstr>Αιτιολογία του ΣΠΩ 1/2</vt:lpstr>
      <vt:lpstr>Αιτιολογία του ΣΠΩ 2/2</vt:lpstr>
      <vt:lpstr>ΣΠΩ και ανωορρηξία</vt:lpstr>
      <vt:lpstr>Θεραπεία ΣΠΩ</vt:lpstr>
      <vt:lpstr>Ανδρογονοπαράγωγοι όγκοι 1/2</vt:lpstr>
      <vt:lpstr>Ανδρογονοπαράγωγοι όγκοι 2/2</vt:lpstr>
      <vt:lpstr>Συγγενής υπερπλασία επινεφριδίων (ΣΥΕ) 1/4</vt:lpstr>
      <vt:lpstr>Συγγενής υπερπλασία επινεφριδίων (ΣΥΕ) 2/4</vt:lpstr>
      <vt:lpstr>Συγγενής υπερπλασία επινεφριδίων (ΣΥΕ) 3/4</vt:lpstr>
      <vt:lpstr>Συγγενής υπερπλασία επινεφριδίων (ΣΥΕ) 4/4</vt:lpstr>
      <vt:lpstr>Αρρενοποιητικοί όγκοι επινεφριδίων</vt:lpstr>
      <vt:lpstr>Συμπτώματα 1/2</vt:lpstr>
      <vt:lpstr>Συμπτώματα 2/2</vt:lpstr>
      <vt:lpstr>Θηλεοποιητικοί όγκοι</vt:lpstr>
      <vt:lpstr>Συμπτώματα - θεραπεία</vt:lpstr>
      <vt:lpstr>Σύνδρομο Cushing 1/2</vt:lpstr>
      <vt:lpstr>Σύνδρομο Cushing 2/2</vt:lpstr>
      <vt:lpstr>Συμπτώματα</vt:lpstr>
      <vt:lpstr>Κυανέρυθρες ραβδώσεις σε νόσο Cushing</vt:lpstr>
      <vt:lpstr>Δασυτριχισμός σε σύνδρομο Cushing</vt:lpstr>
      <vt:lpstr>Εργαστηριακά ευρήματα</vt:lpstr>
      <vt:lpstr>Σύνδρομο Cushing στα παιδιά 1/2</vt:lpstr>
      <vt:lpstr>Σύνδρομο Cushing στα παιδιά 2/2</vt:lpstr>
      <vt:lpstr>Νόσος του Addison (πρωτογενής φλοιοεπινεφριδική ανεπάρκεια) 1/2</vt:lpstr>
      <vt:lpstr>Νόσος του Addison (πρωτογενής φλοιοεπινεφριδική ανεπάρκεια) 2/2</vt:lpstr>
      <vt:lpstr>Δευτερογενής φλοιοεπινεφριδική ανεπάρκεια</vt:lpstr>
      <vt:lpstr>Ακμή</vt:lpstr>
      <vt:lpstr>Αιτιοπαθογένεια ορμονικής ακμής</vt:lpstr>
      <vt:lpstr>Κλινική εικόνα ακμής ορμονικής αιτιολογίας</vt:lpstr>
      <vt:lpstr>Αιτιολογική εκτίμηση πιθανής ορμονικής ακμής</vt:lpstr>
      <vt:lpstr>Θεραπευτική προσέγγιση της ορμονικής ακμής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Διεθνείς Συστήματα Κρατήσεων στον Τουρισμό</dc:title>
  <dc:creator>natasakar new</dc:creator>
  <cp:lastModifiedBy>Natassa Karap</cp:lastModifiedBy>
  <cp:revision>47</cp:revision>
  <dcterms:created xsi:type="dcterms:W3CDTF">2015-05-12T06:58:27Z</dcterms:created>
  <dcterms:modified xsi:type="dcterms:W3CDTF">2015-12-20T07:40:43Z</dcterms:modified>
</cp:coreProperties>
</file>