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1" r:id="rId3"/>
    <p:sldMasterId id="2147483713" r:id="rId4"/>
    <p:sldMasterId id="2147483724" r:id="rId5"/>
  </p:sldMasterIdLst>
  <p:notesMasterIdLst>
    <p:notesMasterId r:id="rId74"/>
  </p:notesMasterIdLst>
  <p:handoutMasterIdLst>
    <p:handoutMasterId r:id="rId75"/>
  </p:handoutMasterIdLst>
  <p:sldIdLst>
    <p:sldId id="256"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5" r:id="rId60"/>
    <p:sldId id="326" r:id="rId61"/>
    <p:sldId id="327" r:id="rId62"/>
    <p:sldId id="328" r:id="rId63"/>
    <p:sldId id="329" r:id="rId64"/>
    <p:sldId id="330" r:id="rId65"/>
    <p:sldId id="331" r:id="rId66"/>
    <p:sldId id="335" r:id="rId67"/>
    <p:sldId id="262" r:id="rId68"/>
    <p:sldId id="269" r:id="rId69"/>
    <p:sldId id="333" r:id="rId70"/>
    <p:sldId id="334" r:id="rId71"/>
    <p:sldId id="266" r:id="rId72"/>
    <p:sldId id="261" r:id="rId73"/>
  </p:sldIdLst>
  <p:sldSz cx="9144000" cy="6858000" type="screen4x3"/>
  <p:notesSz cx="7104063" cy="10234613"/>
  <p:custDataLst>
    <p:tags r:id="rId7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gs" Target="tags/tag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22</a:t>
            </a:fld>
            <a:endParaRPr lang="el-GR"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24</a:t>
            </a:fld>
            <a:endParaRPr lang="el-GR"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defTabSz="990752">
              <a:defRPr/>
            </a:pP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27</a:t>
            </a:fld>
            <a:endParaRPr lang="el-GR"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28</a:t>
            </a:fld>
            <a:endParaRPr lang="el-GR"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74449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36</a:t>
            </a:fld>
            <a:endParaRPr lang="el-GR"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aseline="0" dirty="0" smtClean="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38</a:t>
            </a:fld>
            <a:endParaRPr lang="el-GR"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39</a:t>
            </a:fld>
            <a:endParaRPr lang="el-GR"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defTabSz="990752">
              <a:defRPr/>
            </a:pPr>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40</a:t>
            </a:fld>
            <a:endParaRPr lang="el-GR"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defTabSz="990752">
              <a:defRPr/>
            </a:pPr>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41</a:t>
            </a:fld>
            <a:endParaRPr lang="el-GR"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943579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0"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856954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44</a:t>
            </a:fld>
            <a:endParaRPr lang="el-GR"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2203832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47</a:t>
            </a:fld>
            <a:endParaRPr lang="el-GR"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48</a:t>
            </a:fld>
            <a:endParaRPr lang="el-GR"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49</a:t>
            </a:fld>
            <a:endParaRPr lang="el-GR"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50</a:t>
            </a:fld>
            <a:endParaRPr lang="el-GR"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52</a:t>
            </a:fld>
            <a:endParaRPr lang="el-GR"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53</a:t>
            </a:fld>
            <a:endParaRPr lang="el-GR"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defTabSz="990752">
              <a:defRPr/>
            </a:pPr>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55</a:t>
            </a:fld>
            <a:endParaRPr lang="el-GR"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3</a:t>
            </a:fld>
            <a:endParaRPr lang="el-GR"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defTabSz="990752">
              <a:defRPr/>
            </a:pPr>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56</a:t>
            </a:fld>
            <a:endParaRPr lang="el-GR"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59</a:t>
            </a:fld>
            <a:endParaRPr lang="el-GR"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61</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67</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4</a:t>
            </a:fld>
            <a:endParaRPr lang="el-GR"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7</a:t>
            </a:fld>
            <a:endParaRPr lang="el-GR"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8</a:t>
            </a:fld>
            <a:endParaRPr lang="el-GR"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9</a:t>
            </a:fld>
            <a:endParaRPr lang="el-GR"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C770F26-ECE4-4DF4-90D3-BDE3D4511BE3}" type="slidenum">
              <a:rPr lang="el-GR" smtClean="0">
                <a:solidFill>
                  <a:prstClr val="black"/>
                </a:solidFill>
              </a:rPr>
              <a:pPr>
                <a:defRPr/>
              </a:pPr>
              <a:t>10</a:t>
            </a:fld>
            <a:endParaRPr lang="el-GR"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738868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l-GR" dirty="0">
              <a:solidFill>
                <a:srgbClr val="FFFFFF"/>
              </a:solidFill>
            </a:endParaRPr>
          </a:p>
        </p:txBody>
      </p:sp>
      <p:sp>
        <p:nvSpPr>
          <p:cNvPr id="5017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l-GR"/>
              <a:t>Κάντε κλικ για επεξεργασία του τίτλου</a:t>
            </a:r>
          </a:p>
        </p:txBody>
      </p:sp>
      <p:sp>
        <p:nvSpPr>
          <p:cNvPr id="5017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l-GR"/>
              <a:t>Κάντε κλικ για να επεξεργαστείτε τον υπότιτλο του υποδείγματος</a:t>
            </a:r>
          </a:p>
        </p:txBody>
      </p:sp>
      <p:sp>
        <p:nvSpPr>
          <p:cNvPr id="5" name="Rectangle 5"/>
          <p:cNvSpPr>
            <a:spLocks noGrp="1" noChangeArrowheads="1"/>
          </p:cNvSpPr>
          <p:nvPr>
            <p:ph type="ftr" sz="quarter" idx="10"/>
          </p:nvPr>
        </p:nvSpPr>
        <p:spPr/>
        <p:txBody>
          <a:bodyPr/>
          <a:lstStyle>
            <a:lvl1pPr>
              <a:defRPr/>
            </a:lvl1pPr>
          </a:lstStyle>
          <a:p>
            <a:pPr>
              <a:defRPr/>
            </a:pPr>
            <a:endParaRPr lang="el-GR" dirty="0">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l-GR" dirty="0">
              <a:solidFill>
                <a:srgbClr val="FFFFFF"/>
              </a:solidFill>
            </a:endParaRPr>
          </a:p>
        </p:txBody>
      </p:sp>
      <p:sp>
        <p:nvSpPr>
          <p:cNvPr id="8" name="Rectangle 6"/>
          <p:cNvSpPr>
            <a:spLocks noGrp="1" noChangeArrowheads="1"/>
          </p:cNvSpPr>
          <p:nvPr>
            <p:ph type="sldNum" sz="quarter" idx="13"/>
          </p:nvPr>
        </p:nvSpPr>
        <p:spPr>
          <a:xfrm>
            <a:off x="6553200" y="6245225"/>
            <a:ext cx="2133600" cy="476250"/>
          </a:xfrm>
          <a:ln/>
        </p:spPr>
        <p:txBody>
          <a:bodyPr/>
          <a:lstStyle>
            <a:lvl1pPr>
              <a:defRPr>
                <a:solidFill>
                  <a:schemeClr val="accent4">
                    <a:lumMod val="10000"/>
                  </a:schemeClr>
                </a:solidFill>
                <a:effectLst/>
              </a:defRPr>
            </a:lvl1pPr>
          </a:lstStyle>
          <a:p>
            <a:pPr>
              <a:defRPr/>
            </a:pPr>
            <a:fld id="{8198C6A6-8556-485F-81D9-A8F098D09877}" type="slidenum">
              <a:rPr lang="el-GR" smtClean="0">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1039361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sz="3600" b="1"/>
            </a:lvl1pPr>
          </a:lstStyle>
          <a:p>
            <a:r>
              <a:rPr lang="el-GR" dirty="0" err="1" smtClean="0"/>
              <a:t>Kλικ</a:t>
            </a:r>
            <a:r>
              <a:rPr lang="el-GR" dirty="0" smtClean="0"/>
              <a:t> για επεξεργασία του τίτλου</a:t>
            </a:r>
            <a:endParaRPr lang="el-GR" dirty="0"/>
          </a:p>
        </p:txBody>
      </p:sp>
      <p:sp>
        <p:nvSpPr>
          <p:cNvPr id="3" name="2 - Θέση περιεχομένου"/>
          <p:cNvSpPr>
            <a:spLocks noGrp="1"/>
          </p:cNvSpPr>
          <p:nvPr>
            <p:ph idx="1"/>
          </p:nvPr>
        </p:nvSpPr>
        <p:spPr/>
        <p:txBody>
          <a:bodyPr/>
          <a:lstStyle>
            <a:lvl1pPr marL="342900" indent="-342900">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xfrm>
            <a:off x="6876256" y="6237312"/>
            <a:ext cx="2133600" cy="496143"/>
          </a:xfrm>
          <a:ln/>
        </p:spPr>
        <p:txBody>
          <a:bodyPr/>
          <a:lstStyle>
            <a:lvl1pPr>
              <a:defRPr>
                <a:solidFill>
                  <a:schemeClr val="accent4">
                    <a:lumMod val="10000"/>
                  </a:schemeClr>
                </a:solidFill>
                <a:effectLst/>
              </a:defRPr>
            </a:lvl1pPr>
          </a:lstStyle>
          <a:p>
            <a:pPr>
              <a:defRPr/>
            </a:pPr>
            <a:fld id="{8198C6A6-8556-485F-81D9-A8F098D09877}" type="slidenum">
              <a:rPr lang="el-GR" smtClean="0">
                <a:solidFill>
                  <a:srgbClr val="DADADA">
                    <a:lumMod val="10000"/>
                  </a:srgbClr>
                </a:solidFill>
              </a:rPr>
              <a:pPr>
                <a:defRPr/>
              </a:pPr>
              <a:t>‹#›</a:t>
            </a:fld>
            <a:endParaRPr lang="el-GR" dirty="0">
              <a:solidFill>
                <a:srgbClr val="DADADA">
                  <a:lumMod val="10000"/>
                </a:srgbClr>
              </a:solidFill>
            </a:endParaRPr>
          </a:p>
        </p:txBody>
      </p:sp>
      <p:sp>
        <p:nvSpPr>
          <p:cNvPr id="7" name="Line 43"/>
          <p:cNvSpPr>
            <a:spLocks noChangeShapeType="1"/>
          </p:cNvSpPr>
          <p:nvPr userDrawn="1"/>
        </p:nvSpPr>
        <p:spPr bwMode="auto">
          <a:xfrm>
            <a:off x="323528" y="1052736"/>
            <a:ext cx="85344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dirty="0">
              <a:solidFill>
                <a:srgbClr val="FFFFFF"/>
              </a:solidFill>
            </a:endParaRPr>
          </a:p>
        </p:txBody>
      </p:sp>
    </p:spTree>
    <p:extLst>
      <p:ext uri="{BB962C8B-B14F-4D97-AF65-F5344CB8AC3E}">
        <p14:creationId xmlns:p14="http://schemas.microsoft.com/office/powerpoint/2010/main" val="316862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Tree>
    <p:extLst>
      <p:ext uri="{BB962C8B-B14F-4D97-AF65-F5344CB8AC3E}">
        <p14:creationId xmlns:p14="http://schemas.microsoft.com/office/powerpoint/2010/main" val="1610755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207B58-808E-42F4-9881-88645C632675}"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4039843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DCD191-6424-4621-81DE-459D13F2F860}"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1898636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5" name="Rectangle 6"/>
          <p:cNvSpPr>
            <a:spLocks noGrp="1" noChangeArrowheads="1"/>
          </p:cNvSpPr>
          <p:nvPr>
            <p:ph type="sldNum" sz="quarter" idx="12"/>
          </p:nvPr>
        </p:nvSpPr>
        <p:spPr>
          <a:xfrm>
            <a:off x="6876256" y="6237312"/>
            <a:ext cx="2133600" cy="476250"/>
          </a:xfrm>
          <a:ln/>
        </p:spPr>
        <p:txBody>
          <a:bodyPr/>
          <a:lstStyle>
            <a:lvl1pPr>
              <a:defRPr/>
            </a:lvl1pPr>
          </a:lstStyle>
          <a:p>
            <a:pPr>
              <a:defRPr/>
            </a:pPr>
            <a:fld id="{8E1E4C69-F127-4E0A-B5BA-8E15EBCF7F93}"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3068524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586E21-CE0C-477C-85B7-757B0DE2A1A3}"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3756895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D01522-B095-4E74-B527-DB930D27A770}"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3683990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6E543F-9972-498B-BAC0-66756E033BB3}"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37361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8D5C53-57CA-4069-AFD2-7C85A528B9DC}"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2517616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92100"/>
            <a:ext cx="2057400" cy="57277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92100"/>
            <a:ext cx="6019800" cy="57277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2D035F-B9A4-46CB-98D6-3FAC25A8AB63}"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1861011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905000"/>
            <a:ext cx="8229600" cy="4114800"/>
          </a:xfrm>
        </p:spPr>
        <p:txBody>
          <a:bodyPr/>
          <a:lstStyle/>
          <a:p>
            <a:pPr lvl="0"/>
            <a:endParaRPr lang="el-GR"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6193FA-F154-4751-AE67-3038BDA3C1C7}"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934427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92100"/>
            <a:ext cx="8229600" cy="5727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3FB8F1-E99E-4B35-A2F6-AAA4A5788990}"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3942368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AEDAB8-1772-4A76-A910-7FF9010558EB}" type="slidenum">
              <a:rPr lang="el-GR">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166950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39"/>
            <a:ext cx="8229600" cy="1090531"/>
          </a:xfrm>
        </p:spPr>
        <p:txBody>
          <a:bodyPr/>
          <a:lstStyle>
            <a:lvl1pPr>
              <a:defRPr sz="3600" b="1"/>
            </a:lvl1pPr>
          </a:lstStyle>
          <a:p>
            <a:r>
              <a:rPr lang="el-GR" smtClean="0"/>
              <a:t>Στυλ κύριου τίτλου</a:t>
            </a:r>
            <a:endParaRPr lang="el-GR" dirty="0"/>
          </a:p>
        </p:txBody>
      </p:sp>
      <p:sp>
        <p:nvSpPr>
          <p:cNvPr id="3" name="2 - Θέση περιεχομένου"/>
          <p:cNvSpPr>
            <a:spLocks noGrp="1"/>
          </p:cNvSpPr>
          <p:nvPr>
            <p:ph idx="1"/>
          </p:nvPr>
        </p:nvSpPr>
        <p:spPr>
          <a:xfrm>
            <a:off x="457200" y="1556792"/>
            <a:ext cx="8229600" cy="4463008"/>
          </a:xfrm>
        </p:spPr>
        <p:txBody>
          <a:bodyPr/>
          <a:lstStyle>
            <a:lvl1pPr marL="342900" indent="-342900">
              <a:buClr>
                <a:srgbClr val="A50021"/>
              </a:buClr>
              <a:buFont typeface="Wingdings" panose="05000000000000000000" pitchFamily="2" charset="2"/>
              <a:buChar char="Ø"/>
              <a:defRPr sz="2200">
                <a:solidFill>
                  <a:schemeClr val="accent4">
                    <a:lumMod val="10000"/>
                  </a:schemeClr>
                </a:solidFill>
                <a:effectLst/>
                <a:latin typeface="Calibri" panose="020F0502020204030204" pitchFamily="34" charset="0"/>
                <a:cs typeface="Calibri" panose="020F0502020204030204" pitchFamily="34" charset="0"/>
              </a:defRPr>
            </a:lvl1pPr>
            <a:lvl2pPr marL="742950" indent="-285750">
              <a:buClr>
                <a:srgbClr val="A50021"/>
              </a:buClr>
              <a:buFont typeface="Wingdings" panose="05000000000000000000" pitchFamily="2" charset="2"/>
              <a:buChar char="§"/>
              <a:defRPr sz="2200">
                <a:solidFill>
                  <a:schemeClr val="accent4">
                    <a:lumMod val="10000"/>
                  </a:schemeClr>
                </a:solidFill>
                <a:effectLst/>
                <a:latin typeface="Calibri" panose="020F0502020204030204" pitchFamily="34" charset="0"/>
                <a:cs typeface="Calibri" panose="020F0502020204030204" pitchFamily="34" charset="0"/>
              </a:defRPr>
            </a:lvl2pPr>
            <a:lvl3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3pPr>
            <a:lvl4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4pPr>
            <a:lvl5pPr>
              <a:buClr>
                <a:srgbClr val="A50021"/>
              </a:buClr>
              <a:defRPr sz="2200">
                <a:solidFill>
                  <a:schemeClr val="accent4">
                    <a:lumMod val="10000"/>
                  </a:schemeClr>
                </a:solidFill>
                <a:effectLst/>
                <a:latin typeface="Calibri" panose="020F0502020204030204" pitchFamily="34" charset="0"/>
                <a:cs typeface="Calibri" panose="020F0502020204030204" pitchFamily="34" charset="0"/>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solidFill>
                <a:srgbClr val="FFFFFF"/>
              </a:solidFill>
            </a:endParaRPr>
          </a:p>
        </p:txBody>
      </p:sp>
      <p:sp>
        <p:nvSpPr>
          <p:cNvPr id="6" name="Rectangle 6"/>
          <p:cNvSpPr>
            <a:spLocks noGrp="1" noChangeArrowheads="1"/>
          </p:cNvSpPr>
          <p:nvPr>
            <p:ph type="sldNum" sz="quarter" idx="12"/>
          </p:nvPr>
        </p:nvSpPr>
        <p:spPr>
          <a:xfrm>
            <a:off x="6876256" y="6265118"/>
            <a:ext cx="2133600" cy="476250"/>
          </a:xfrm>
          <a:ln/>
        </p:spPr>
        <p:txBody>
          <a:bodyPr/>
          <a:lstStyle>
            <a:lvl1pPr>
              <a:defRPr>
                <a:effectLst/>
              </a:defRPr>
            </a:lvl1pPr>
          </a:lstStyle>
          <a:p>
            <a:pPr>
              <a:defRPr/>
            </a:pPr>
            <a:fld id="{8198C6A6-8556-485F-81D9-A8F098D09877}" type="slidenum">
              <a:rPr lang="el-GR" smtClean="0"/>
              <a:pPr>
                <a:defRPr/>
              </a:pPr>
              <a:t>‹#›</a:t>
            </a:fld>
            <a:endParaRPr lang="el-GR" dirty="0"/>
          </a:p>
        </p:txBody>
      </p:sp>
      <p:sp>
        <p:nvSpPr>
          <p:cNvPr id="7" name="Line 43"/>
          <p:cNvSpPr>
            <a:spLocks noChangeShapeType="1"/>
          </p:cNvSpPr>
          <p:nvPr userDrawn="1"/>
        </p:nvSpPr>
        <p:spPr bwMode="auto">
          <a:xfrm>
            <a:off x="323528" y="1322519"/>
            <a:ext cx="85344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endParaRPr lang="el-GR" dirty="0">
              <a:solidFill>
                <a:srgbClr val="FFFFFF"/>
              </a:solidFill>
            </a:endParaRPr>
          </a:p>
        </p:txBody>
      </p:sp>
    </p:spTree>
    <p:extLst>
      <p:ext uri="{BB962C8B-B14F-4D97-AF65-F5344CB8AC3E}">
        <p14:creationId xmlns:p14="http://schemas.microsoft.com/office/powerpoint/2010/main" val="532894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261522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673802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1170346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44817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1430327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2095586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07290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3673116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5447547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3699405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3939978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6275648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517014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284772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281083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5911441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47320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4123558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3502560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63414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1.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4.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5.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tile tx="0" ty="0" sx="100000" sy="100000" flip="none" algn="tl"/>
        </a:blipFill>
        <a:effectLst/>
      </p:bgPr>
    </p:bg>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bwMode="auto">
          <a:xfrm>
            <a:off x="457200" y="188640"/>
            <a:ext cx="8229600" cy="936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dirty="0" smtClean="0"/>
              <a:t>Κάντε κλικ για επεξεργασία του τίτλου</a:t>
            </a:r>
          </a:p>
        </p:txBody>
      </p:sp>
      <p:sp>
        <p:nvSpPr>
          <p:cNvPr id="500739" name="Rectangle 3"/>
          <p:cNvSpPr>
            <a:spLocks noGrp="1" noChangeArrowheads="1"/>
          </p:cNvSpPr>
          <p:nvPr>
            <p:ph type="body" idx="1"/>
          </p:nvPr>
        </p:nvSpPr>
        <p:spPr bwMode="auto">
          <a:xfrm>
            <a:off x="457200" y="1340768"/>
            <a:ext cx="8229600" cy="4679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mn-lt"/>
              </a:rPr>
              <a:t>Kλικ</a:t>
            </a: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 για επεξεργασία των στυλ του υποδείγματος</a:t>
            </a: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Δεύτερου επιπέδου</a:t>
            </a:r>
          </a:p>
          <a:p>
            <a:pPr marL="1143000" marR="0" lvl="2" indent="-2286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Τρίτου επιπέδου</a:t>
            </a:r>
          </a:p>
          <a:p>
            <a:pPr marL="1600200" marR="0" lvl="3" indent="-22860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Τέταρτου επιπέδου</a:t>
            </a:r>
          </a:p>
          <a:p>
            <a:pPr marL="2057400" marR="0" lvl="4" indent="-228600" algn="l" defTabSz="914400" rtl="0" eaLnBrk="0" fontAlgn="base" latinLnBrk="0" hangingPunct="0">
              <a:lnSpc>
                <a:spcPct val="100000"/>
              </a:lnSpc>
              <a:spcBef>
                <a:spcPct val="20000"/>
              </a:spcBef>
              <a:spcAft>
                <a:spcPct val="0"/>
              </a:spcAft>
              <a:buClr>
                <a:srgbClr val="6D6D6D"/>
              </a:buClr>
              <a:buSzPct val="80000"/>
              <a:buFont typeface="Wingdings" pitchFamily="2" charset="2"/>
              <a:buChar char="v"/>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Πέμπτου επιπέδου</a:t>
            </a:r>
            <a:endParaRPr kumimoji="0" lang="el-GR" sz="2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lt"/>
            </a:endParaRPr>
          </a:p>
        </p:txBody>
      </p:sp>
      <p:sp>
        <p:nvSpPr>
          <p:cNvPr id="5007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l-GR" dirty="0">
              <a:solidFill>
                <a:srgbClr val="FFFFFF"/>
              </a:solidFill>
            </a:endParaRPr>
          </a:p>
        </p:txBody>
      </p:sp>
      <p:sp>
        <p:nvSpPr>
          <p:cNvPr id="5007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l-GR" dirty="0">
              <a:solidFill>
                <a:srgbClr val="FFFFFF"/>
              </a:solidFill>
            </a:endParaRPr>
          </a:p>
        </p:txBody>
      </p:sp>
      <p:sp>
        <p:nvSpPr>
          <p:cNvPr id="500742" name="Rectangle 6"/>
          <p:cNvSpPr>
            <a:spLocks noGrp="1" noChangeArrowheads="1"/>
          </p:cNvSpPr>
          <p:nvPr>
            <p:ph type="sldNum" sz="quarter" idx="4"/>
          </p:nvPr>
        </p:nvSpPr>
        <p:spPr bwMode="auto">
          <a:xfrm>
            <a:off x="6830888" y="6237312"/>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accent4">
                    <a:lumMod val="10000"/>
                  </a:schemeClr>
                </a:solidFill>
                <a:effectLst/>
                <a:latin typeface="Arial" charset="0"/>
              </a:defRPr>
            </a:lvl1pPr>
          </a:lstStyle>
          <a:p>
            <a:pPr>
              <a:defRPr/>
            </a:pPr>
            <a:fld id="{DDC0A718-727F-4B41-BB27-44FCE954EB78}" type="slidenum">
              <a:rPr lang="el-GR" smtClean="0">
                <a:solidFill>
                  <a:srgbClr val="DADADA">
                    <a:lumMod val="10000"/>
                  </a:srgbClr>
                </a:solidFill>
              </a:rPr>
              <a:pPr>
                <a:defRPr/>
              </a:pPr>
              <a:t>‹#›</a:t>
            </a:fld>
            <a:endParaRPr lang="el-GR" dirty="0">
              <a:solidFill>
                <a:srgbClr val="DADADA">
                  <a:lumMod val="10000"/>
                </a:srgbClr>
              </a:solidFill>
            </a:endParaRPr>
          </a:p>
        </p:txBody>
      </p:sp>
    </p:spTree>
    <p:extLst>
      <p:ext uri="{BB962C8B-B14F-4D97-AF65-F5344CB8AC3E}">
        <p14:creationId xmlns:p14="http://schemas.microsoft.com/office/powerpoint/2010/main" val="488524218"/>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hdr="0" ftr="0" dt="0"/>
  <p:txStyles>
    <p:titleStyle>
      <a:lvl1pPr algn="ctr" rtl="0" eaLnBrk="0" fontAlgn="base" hangingPunct="0">
        <a:spcBef>
          <a:spcPct val="0"/>
        </a:spcBef>
        <a:spcAft>
          <a:spcPct val="0"/>
        </a:spcAft>
        <a:defRPr sz="3600" b="1">
          <a:solidFill>
            <a:srgbClr val="A50021"/>
          </a:solidFill>
          <a:effectLst>
            <a:outerShdw blurRad="38100" dist="38100" dir="2700000" algn="tl">
              <a:srgbClr val="000000"/>
            </a:outerShdw>
          </a:effectLst>
          <a:latin typeface="Arial Narrow" panose="020B0606020202030204" pitchFamily="34" charset="0"/>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marR="0" indent="-342900" algn="l" defTabSz="914400" rtl="0" eaLnBrk="0" fontAlgn="base" latinLnBrk="0" hangingPunct="0">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2pPr>
      <a:lvl3pPr marL="1143000" marR="0" indent="-228600" algn="l" defTabSz="914400" rtl="0" eaLnBrk="0" fontAlgn="base" latinLnBrk="0" hangingPunct="0">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defRPr>
      </a:lvl3pPr>
      <a:lvl4pPr marL="1600200" marR="0" indent="-228600" algn="l" defTabSz="914400" rtl="0" eaLnBrk="0" fontAlgn="base" latinLnBrk="0" hangingPunct="0">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4pPr>
      <a:lvl5pPr marL="2057400" marR="0" indent="-228600" algn="l" defTabSz="914400" rtl="0" eaLnBrk="0" fontAlgn="base" latinLnBrk="0" hangingPunct="0">
        <a:lnSpc>
          <a:spcPct val="100000"/>
        </a:lnSpc>
        <a:spcBef>
          <a:spcPct val="20000"/>
        </a:spcBef>
        <a:spcAft>
          <a:spcPct val="0"/>
        </a:spcAft>
        <a:buClr>
          <a:srgbClr val="6D6D6D"/>
        </a:buClr>
        <a:buSzPct val="80000"/>
        <a:buFont typeface="Wingdings" pitchFamily="2" charset="2"/>
        <a:buChar char="v"/>
        <a:tabLst/>
        <a:defRPr sz="2200">
          <a:solidFill>
            <a:schemeClr val="accent4">
              <a:lumMod val="10000"/>
            </a:schemeClr>
          </a:solidFill>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bwMode="auto">
          <a:xfrm>
            <a:off x="457200" y="188640"/>
            <a:ext cx="8229600" cy="936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dirty="0" smtClean="0"/>
              <a:t>Κάντε κλικ για επεξεργασία του τίτλου</a:t>
            </a:r>
          </a:p>
        </p:txBody>
      </p:sp>
      <p:sp>
        <p:nvSpPr>
          <p:cNvPr id="500739" name="Rectangle 3"/>
          <p:cNvSpPr>
            <a:spLocks noGrp="1" noChangeArrowheads="1"/>
          </p:cNvSpPr>
          <p:nvPr>
            <p:ph type="body" idx="1"/>
          </p:nvPr>
        </p:nvSpPr>
        <p:spPr bwMode="auto">
          <a:xfrm>
            <a:off x="457200" y="1340768"/>
            <a:ext cx="8229600" cy="4679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mn-lt"/>
              </a:rPr>
              <a:t>Kλικ</a:t>
            </a: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 για επεξεργασία των στυλ του υποδείγματος</a:t>
            </a:r>
          </a:p>
          <a:p>
            <a:pPr marL="742950" marR="0" lvl="1" indent="-28575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Δεύτερου επιπέδου</a:t>
            </a:r>
          </a:p>
          <a:p>
            <a:pPr marL="1143000" marR="0" lvl="2" indent="-228600" algn="l" defTabSz="914400" rtl="0" eaLnBrk="0" fontAlgn="base" latinLnBrk="0" hangingPunct="0">
              <a:lnSpc>
                <a:spcPct val="100000"/>
              </a:lnSpc>
              <a:spcBef>
                <a:spcPct val="20000"/>
              </a:spcBef>
              <a:spcAft>
                <a:spcPct val="0"/>
              </a:spcAft>
              <a:buClr>
                <a:srgbClr val="6D6D6D"/>
              </a:buClr>
              <a:buSzPct val="120000"/>
              <a:buFontTx/>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Τρίτου επιπέδου</a:t>
            </a:r>
          </a:p>
          <a:p>
            <a:pPr marL="1600200" marR="0" lvl="3" indent="-228600" algn="l" defTabSz="914400" rtl="0" eaLnBrk="0" fontAlgn="base" latinLnBrk="0" hangingPunct="0">
              <a:lnSpc>
                <a:spcPct val="100000"/>
              </a:lnSpc>
              <a:spcBef>
                <a:spcPct val="20000"/>
              </a:spcBef>
              <a:spcAft>
                <a:spcPct val="0"/>
              </a:spcAft>
              <a:buClrTx/>
              <a:buSzTx/>
              <a:buFont typeface="Tahoma" pitchFamily="34" charset="0"/>
              <a:buChar char="–"/>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Τέταρτου επιπέδου</a:t>
            </a:r>
          </a:p>
          <a:p>
            <a:pPr marL="2057400" marR="0" lvl="4" indent="-228600" algn="l" defTabSz="914400" rtl="0" eaLnBrk="0" fontAlgn="base" latinLnBrk="0" hangingPunct="0">
              <a:lnSpc>
                <a:spcPct val="100000"/>
              </a:lnSpc>
              <a:spcBef>
                <a:spcPct val="20000"/>
              </a:spcBef>
              <a:spcAft>
                <a:spcPct val="0"/>
              </a:spcAft>
              <a:buClr>
                <a:srgbClr val="6D6D6D"/>
              </a:buClr>
              <a:buSzPct val="80000"/>
              <a:buFont typeface="Wingdings" pitchFamily="2" charset="2"/>
              <a:buChar char="v"/>
              <a:tabLst/>
              <a:defRPr/>
            </a:pPr>
            <a:r>
              <a:rPr kumimoji="0" lang="el-GR" sz="2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Πέμπτου επιπέδου</a:t>
            </a:r>
            <a:endParaRPr kumimoji="0" lang="el-GR" sz="2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lt"/>
            </a:endParaRPr>
          </a:p>
        </p:txBody>
      </p:sp>
      <p:sp>
        <p:nvSpPr>
          <p:cNvPr id="5007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l-GR" dirty="0">
              <a:solidFill>
                <a:srgbClr val="FFFFFF"/>
              </a:solidFill>
            </a:endParaRPr>
          </a:p>
        </p:txBody>
      </p:sp>
      <p:sp>
        <p:nvSpPr>
          <p:cNvPr id="5007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l-GR" dirty="0">
              <a:solidFill>
                <a:srgbClr val="FFFFFF"/>
              </a:solidFill>
            </a:endParaRPr>
          </a:p>
        </p:txBody>
      </p:sp>
      <p:sp>
        <p:nvSpPr>
          <p:cNvPr id="5007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effectLst>
                  <a:outerShdw blurRad="38100" dist="38100" dir="2700000" algn="tl">
                    <a:srgbClr val="000000"/>
                  </a:outerShdw>
                </a:effectLst>
                <a:latin typeface="Arial" charset="0"/>
              </a:defRPr>
            </a:lvl1pPr>
          </a:lstStyle>
          <a:p>
            <a:pPr>
              <a:defRPr/>
            </a:pPr>
            <a:fld id="{DDC0A718-727F-4B41-BB27-44FCE954EB78}" type="slidenum">
              <a:rPr lang="el-GR" smtClean="0"/>
              <a:pPr>
                <a:defRPr/>
              </a:pPr>
              <a:t>‹#›</a:t>
            </a:fld>
            <a:endParaRPr lang="el-GR" dirty="0"/>
          </a:p>
        </p:txBody>
      </p:sp>
    </p:spTree>
    <p:extLst>
      <p:ext uri="{BB962C8B-B14F-4D97-AF65-F5344CB8AC3E}">
        <p14:creationId xmlns:p14="http://schemas.microsoft.com/office/powerpoint/2010/main" val="3700379942"/>
      </p:ext>
    </p:extLst>
  </p:cSld>
  <p:clrMap bg1="dk2" tx1="lt1" bg2="dk1" tx2="lt2" accent1="accent1" accent2="accent2" accent3="accent3" accent4="accent4" accent5="accent5" accent6="accent6" hlink="hlink" folHlink="folHlink"/>
  <p:sldLayoutIdLst>
    <p:sldLayoutId id="2147483712" r:id="rId1"/>
  </p:sldLayoutIdLst>
  <p:hf hdr="0" ftr="0" dt="0"/>
  <p:txStyles>
    <p:titleStyle>
      <a:lvl1pPr algn="ctr" rtl="0" eaLnBrk="1" fontAlgn="base" hangingPunct="1">
        <a:spcBef>
          <a:spcPct val="0"/>
        </a:spcBef>
        <a:spcAft>
          <a:spcPct val="0"/>
        </a:spcAft>
        <a:defRPr sz="3400">
          <a:solidFill>
            <a:srgbClr val="A50021"/>
          </a:solidFill>
          <a:effectLst>
            <a:outerShdw blurRad="38100" dist="38100" dir="2700000" algn="tl">
              <a:srgbClr val="000000"/>
            </a:outerShdw>
          </a:effectLst>
          <a:latin typeface="Arial Narrow" panose="020B0606020202030204" pitchFamily="34" charset="0"/>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marR="0" indent="-342900" algn="l" defTabSz="914400" rtl="0" eaLnBrk="1" fontAlgn="base" latinLnBrk="0" hangingPunct="1">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2pPr>
      <a:lvl3pPr marL="1143000" marR="0" indent="-228600" algn="l" defTabSz="914400" rtl="0" eaLnBrk="1" fontAlgn="base" latinLnBrk="0" hangingPunct="1">
        <a:lnSpc>
          <a:spcPct val="100000"/>
        </a:lnSpc>
        <a:spcBef>
          <a:spcPct val="20000"/>
        </a:spcBef>
        <a:spcAft>
          <a:spcPct val="0"/>
        </a:spcAft>
        <a:buClr>
          <a:srgbClr val="6D6D6D"/>
        </a:buClr>
        <a:buSzPct val="120000"/>
        <a:buFontTx/>
        <a:buChar char="•"/>
        <a:tabLst/>
        <a:defRPr sz="2200">
          <a:solidFill>
            <a:schemeClr val="accent4">
              <a:lumMod val="10000"/>
            </a:schemeClr>
          </a:solidFill>
          <a:effectLst/>
          <a:latin typeface="+mn-lt"/>
        </a:defRPr>
      </a:lvl3pPr>
      <a:lvl4pPr marL="1600200" marR="0" indent="-228600" algn="l" defTabSz="914400" rtl="0" eaLnBrk="1" fontAlgn="base" latinLnBrk="0" hangingPunct="1">
        <a:lnSpc>
          <a:spcPct val="100000"/>
        </a:lnSpc>
        <a:spcBef>
          <a:spcPct val="20000"/>
        </a:spcBef>
        <a:spcAft>
          <a:spcPct val="0"/>
        </a:spcAft>
        <a:buClrTx/>
        <a:buSzTx/>
        <a:buFont typeface="Tahoma" pitchFamily="34" charset="0"/>
        <a:buChar char="–"/>
        <a:tabLst/>
        <a:defRPr sz="2200">
          <a:solidFill>
            <a:schemeClr val="accent4">
              <a:lumMod val="10000"/>
            </a:schemeClr>
          </a:solidFill>
          <a:effectLst/>
          <a:latin typeface="+mn-lt"/>
        </a:defRPr>
      </a:lvl4pPr>
      <a:lvl5pPr marL="2057400" marR="0" indent="-228600" algn="l" defTabSz="914400" rtl="0" eaLnBrk="1" fontAlgn="base" latinLnBrk="0" hangingPunct="1">
        <a:lnSpc>
          <a:spcPct val="100000"/>
        </a:lnSpc>
        <a:spcBef>
          <a:spcPct val="20000"/>
        </a:spcBef>
        <a:spcAft>
          <a:spcPct val="0"/>
        </a:spcAft>
        <a:buClr>
          <a:srgbClr val="6D6D6D"/>
        </a:buClr>
        <a:buSzPct val="80000"/>
        <a:buFont typeface="Wingdings" pitchFamily="2" charset="2"/>
        <a:buChar char="v"/>
        <a:tabLst/>
        <a:defRPr sz="2200">
          <a:solidFill>
            <a:schemeClr val="accent4">
              <a:lumMod val="10000"/>
            </a:schemeClr>
          </a:solidFill>
          <a:effectLst/>
          <a:latin typeface="+mn-lt"/>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5538522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3432561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Marcela" TargetMode="External"/><Relationship Id="rId4" Type="http://schemas.openxmlformats.org/officeDocument/2006/relationships/hyperlink" Target="http://commons.wikimedia.org/wiki/File:Huefte-roentgen.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8" Type="http://schemas.openxmlformats.org/officeDocument/2006/relationships/hyperlink" Target="http://commons.wikimedia.org/wiki/File:Hip_fractures_2.tif" TargetMode="External"/><Relationship Id="rId3" Type="http://schemas.openxmlformats.org/officeDocument/2006/relationships/image" Target="../media/image11.jpe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en.wikipedia.org/wiki/File:Shf_ohne_dislokation_medial_ap.jpg" TargetMode="External"/><Relationship Id="rId5" Type="http://schemas.openxmlformats.org/officeDocument/2006/relationships/image" Target="../media/image13.jpeg"/><Relationship Id="rId10" Type="http://schemas.openxmlformats.org/officeDocument/2006/relationships/hyperlink" Target="http://creativecommons.org/licenses/by/3.0/de/deed.en" TargetMode="External"/><Relationship Id="rId4" Type="http://schemas.openxmlformats.org/officeDocument/2006/relationships/image" Target="../media/image12.jpeg"/><Relationship Id="rId9" Type="http://schemas.openxmlformats.org/officeDocument/2006/relationships/hyperlink" Target="http://commons.wikimedia.org/wiki/User:Unterstrichmoepunterstrich"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creativecommons.org/licenses/by-nc-sa/3.0/us/" TargetMode="External"/><Relationship Id="rId4" Type="http://schemas.openxmlformats.org/officeDocument/2006/relationships/hyperlink" Target="http://www.orthopaedicsone.com/display/Clerkship/Hip+fractur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www.nih.gov/"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hyperlink" Target="http://creativecommons.org/licenses/by-sa/3.0/deed.en" TargetMode="External"/><Relationship Id="rId5" Type="http://schemas.openxmlformats.org/officeDocument/2006/relationships/hyperlink" Target="http://en.wikipedia.org/wiki/File:Cdm_hip_implant_348.jpg" TargetMode="External"/><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5.xml"/><Relationship Id="rId5" Type="http://schemas.openxmlformats.org/officeDocument/2006/relationships/hyperlink" Target="http://creativecommons.org/licenses/by-sa/3.0/deed.en" TargetMode="External"/><Relationship Id="rId4" Type="http://schemas.openxmlformats.org/officeDocument/2006/relationships/hyperlink" Target="http://en.wikipedia.org/wiki/File:Anterior_Hip_Muscles_2.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nih.gov/"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hyperlink" Target="http://en.wikipedia.org/wiki/File:Vastus_lateralis_muscle.png"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hyperlink" Target="http://www.healio.com/orthopedics/trauma/journals/ortho/2007-9-30-9/%7b1a9848d0-fc8d-4f2a-a372-bcea76cfda61%7d/stabilizing-subtrochanteric-femoral-fractures-with-an-interlocked-intramedullary-nail-using-the-145joystick146-technique" TargetMode="External"/><Relationship Id="rId2" Type="http://schemas.openxmlformats.org/officeDocument/2006/relationships/notesSlide" Target="../notesSlides/notesSlide30.xml"/><Relationship Id="rId1" Type="http://schemas.openxmlformats.org/officeDocument/2006/relationships/slideLayout" Target="../slideLayouts/slideLayout25.xml"/><Relationship Id="rId6" Type="http://schemas.openxmlformats.org/officeDocument/2006/relationships/hyperlink" Target="http://creativecommons.org/licenses/by-sa/3.0/deed.en" TargetMode="External"/><Relationship Id="rId5" Type="http://schemas.openxmlformats.org/officeDocument/2006/relationships/hyperlink" Target="http://en.wikipedia.org/wiki/File:Cdm_hip_implant_348.jpg" TargetMode="External"/><Relationship Id="rId4" Type="http://schemas.openxmlformats.org/officeDocument/2006/relationships/image" Target="../media/image2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5.xml"/><Relationship Id="rId5" Type="http://schemas.openxmlformats.org/officeDocument/2006/relationships/hyperlink" Target="http://creativecommons.org/licenses/by-sa/3.0/deed.en" TargetMode="External"/><Relationship Id="rId4" Type="http://schemas.openxmlformats.org/officeDocument/2006/relationships/hyperlink" Target="http://en.wikipedia.org/wiki/File:Anterior_Hip_Muscles_2.PNG"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pixabay.com/en/attention-warning-exclamation-mark-98513/" TargetMode="External"/><Relationship Id="rId2" Type="http://schemas.openxmlformats.org/officeDocument/2006/relationships/image" Target="../media/image30.png"/><Relationship Id="rId1" Type="http://schemas.openxmlformats.org/officeDocument/2006/relationships/slideLayout" Target="../slideLayouts/slideLayout25.xml"/><Relationship Id="rId4" Type="http://schemas.openxmlformats.org/officeDocument/2006/relationships/hyperlink" Target="http://pixabay.com/en/users/OpenIcon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6.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5.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170865"/>
            <a:ext cx="9144000" cy="1754079"/>
          </a:xfrm>
        </p:spPr>
        <p:txBody>
          <a:bodyPr>
            <a:noAutofit/>
          </a:bodyPr>
          <a:lstStyle/>
          <a:p>
            <a:pPr lvl="1" algn="ctr"/>
            <a:r>
              <a:rPr lang="el-GR" sz="3600" b="1" dirty="0" smtClean="0">
                <a:solidFill>
                  <a:schemeClr val="tx1"/>
                </a:solidFill>
                <a:latin typeface="+mn-lt"/>
              </a:rPr>
              <a:t>Κλινική Άσκηση στη Φυσικοθεραπεία Μυοσκελετικών Κακώσεων και Παθήσεων</a:t>
            </a:r>
            <a:endParaRPr lang="el-GR" sz="3600" b="1" dirty="0">
              <a:solidFill>
                <a:schemeClr val="tx1"/>
              </a:solidFill>
              <a:latin typeface="+mn-lt"/>
            </a:endParaRPr>
          </a:p>
        </p:txBody>
      </p:sp>
      <p:sp>
        <p:nvSpPr>
          <p:cNvPr id="3" name="Υπότιτλος 2"/>
          <p:cNvSpPr>
            <a:spLocks noGrp="1"/>
          </p:cNvSpPr>
          <p:nvPr>
            <p:ph type="subTitle" idx="1"/>
          </p:nvPr>
        </p:nvSpPr>
        <p:spPr>
          <a:xfrm>
            <a:off x="0" y="2852936"/>
            <a:ext cx="9144000" cy="1296145"/>
          </a:xfrm>
        </p:spPr>
        <p:txBody>
          <a:bodyPr>
            <a:normAutofit/>
          </a:bodyPr>
          <a:lstStyle/>
          <a:p>
            <a:pPr>
              <a:spcBef>
                <a:spcPts val="0"/>
              </a:spcBef>
              <a:spcAft>
                <a:spcPts val="1200"/>
              </a:spcAft>
            </a:pPr>
            <a:r>
              <a:rPr lang="el-GR" sz="2600" b="1" dirty="0" smtClean="0"/>
              <a:t>Ενότητα 4</a:t>
            </a:r>
            <a:r>
              <a:rPr lang="el-GR" sz="2600" dirty="0"/>
              <a:t>: Φυσικοθεραπευτική Αποκατάσταση </a:t>
            </a:r>
            <a:r>
              <a:rPr lang="el-GR" sz="2600" dirty="0" smtClean="0"/>
              <a:t>μετά </a:t>
            </a:r>
            <a:r>
              <a:rPr lang="el-GR" sz="2600" dirty="0"/>
              <a:t>από  Χειρουργική Αντιμετώπιση Καταγμάτων </a:t>
            </a:r>
            <a:r>
              <a:rPr lang="el-GR" sz="2600" dirty="0" smtClean="0"/>
              <a:t>Κοτύλης </a:t>
            </a:r>
            <a:r>
              <a:rPr lang="el-GR" sz="2600" dirty="0"/>
              <a:t>και Εγγύς Μηριαίου Οστού</a:t>
            </a:r>
            <a:endParaRPr lang="en-US" sz="26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427984" y="4233862"/>
            <a:ext cx="4536504" cy="923330"/>
          </a:xfrm>
          <a:prstGeom prst="rect">
            <a:avLst/>
          </a:prstGeom>
          <a:noFill/>
        </p:spPr>
        <p:txBody>
          <a:bodyPr wrap="square" rtlCol="0">
            <a:spAutoFit/>
          </a:bodyPr>
          <a:lstStyle/>
          <a:p>
            <a:r>
              <a:rPr lang="el-GR" b="1" dirty="0" smtClean="0">
                <a:solidFill>
                  <a:prstClr val="black"/>
                </a:solidFill>
                <a:latin typeface="+mn-lt"/>
              </a:rPr>
              <a:t>Δρ.</a:t>
            </a:r>
            <a:r>
              <a:rPr lang="el-GR" dirty="0" smtClean="0">
                <a:solidFill>
                  <a:prstClr val="black"/>
                </a:solidFill>
                <a:latin typeface="+mn-lt"/>
              </a:rPr>
              <a:t> </a:t>
            </a:r>
            <a:r>
              <a:rPr lang="el-GR" b="1" dirty="0" smtClean="0">
                <a:solidFill>
                  <a:prstClr val="black"/>
                </a:solidFill>
                <a:latin typeface="+mn-lt"/>
              </a:rPr>
              <a:t>Γεώργιος Παπαθανασίου,</a:t>
            </a:r>
            <a:r>
              <a:rPr lang="el-GR" dirty="0" smtClean="0">
                <a:solidFill>
                  <a:prstClr val="black"/>
                </a:solidFill>
                <a:latin typeface="+mn-lt"/>
              </a:rPr>
              <a:t> ΦΘ, </a:t>
            </a:r>
            <a:r>
              <a:rPr lang="en-US" dirty="0" smtClean="0">
                <a:solidFill>
                  <a:prstClr val="black"/>
                </a:solidFill>
                <a:latin typeface="+mn-lt"/>
              </a:rPr>
              <a:t>MSc, PhD</a:t>
            </a:r>
            <a:endParaRPr lang="el-GR" dirty="0" smtClean="0">
              <a:solidFill>
                <a:prstClr val="black"/>
              </a:solidFill>
              <a:latin typeface="+mn-lt"/>
            </a:endParaRPr>
          </a:p>
          <a:p>
            <a:r>
              <a:rPr lang="el-GR" dirty="0" smtClean="0">
                <a:solidFill>
                  <a:prstClr val="black"/>
                </a:solidFill>
                <a:latin typeface="+mn-lt"/>
              </a:rPr>
              <a:t>Αναπληρωτής Καθηγητής</a:t>
            </a:r>
          </a:p>
          <a:p>
            <a:r>
              <a:rPr lang="el-GR" dirty="0" smtClean="0">
                <a:solidFill>
                  <a:prstClr val="black"/>
                </a:solidFill>
                <a:latin typeface="+mn-lt"/>
              </a:rPr>
              <a:t>Τμήμα Φυσικοθεραπείας – ΤΕΙ Αθήνας</a:t>
            </a:r>
          </a:p>
        </p:txBody>
      </p:sp>
      <p:sp>
        <p:nvSpPr>
          <p:cNvPr id="14" name="TextBox 3"/>
          <p:cNvSpPr txBox="1"/>
          <p:nvPr/>
        </p:nvSpPr>
        <p:spPr>
          <a:xfrm>
            <a:off x="576064" y="4233862"/>
            <a:ext cx="3923928" cy="923330"/>
          </a:xfrm>
          <a:prstGeom prst="rect">
            <a:avLst/>
          </a:prstGeom>
          <a:noFill/>
        </p:spPr>
        <p:txBody>
          <a:bodyPr wrap="square" rtlCol="0">
            <a:spAutoFit/>
          </a:bodyPr>
          <a:lstStyle/>
          <a:p>
            <a:r>
              <a:rPr lang="el-GR" b="1" dirty="0" smtClean="0">
                <a:solidFill>
                  <a:prstClr val="black"/>
                </a:solidFill>
                <a:latin typeface="+mn-lt"/>
              </a:rPr>
              <a:t>Σοφία Στάση, </a:t>
            </a:r>
            <a:r>
              <a:rPr lang="el-GR" dirty="0" smtClean="0">
                <a:solidFill>
                  <a:prstClr val="black"/>
                </a:solidFill>
                <a:latin typeface="+mn-lt"/>
              </a:rPr>
              <a:t>ΦΘ</a:t>
            </a:r>
            <a:r>
              <a:rPr lang="el-GR" b="1" dirty="0" smtClean="0">
                <a:solidFill>
                  <a:prstClr val="black"/>
                </a:solidFill>
                <a:latin typeface="+mn-lt"/>
              </a:rPr>
              <a:t>,</a:t>
            </a:r>
            <a:r>
              <a:rPr lang="el-GR" dirty="0" smtClean="0">
                <a:solidFill>
                  <a:prstClr val="black"/>
                </a:solidFill>
                <a:latin typeface="+mn-lt"/>
              </a:rPr>
              <a:t> </a:t>
            </a:r>
            <a:r>
              <a:rPr lang="en-US" dirty="0" smtClean="0">
                <a:solidFill>
                  <a:prstClr val="black"/>
                </a:solidFill>
                <a:latin typeface="+mn-lt"/>
              </a:rPr>
              <a:t>MSc</a:t>
            </a:r>
            <a:endParaRPr lang="el-GR" dirty="0" smtClean="0">
              <a:solidFill>
                <a:prstClr val="black"/>
              </a:solidFill>
              <a:latin typeface="+mn-lt"/>
            </a:endParaRPr>
          </a:p>
          <a:p>
            <a:r>
              <a:rPr lang="el-GR" dirty="0" smtClean="0">
                <a:solidFill>
                  <a:prstClr val="black"/>
                </a:solidFill>
                <a:latin typeface="+mn-lt"/>
              </a:rPr>
              <a:t>Εργαστηριακή Συνεργάτης</a:t>
            </a:r>
          </a:p>
          <a:p>
            <a:r>
              <a:rPr lang="el-GR" dirty="0" smtClean="0">
                <a:solidFill>
                  <a:prstClr val="black"/>
                </a:solidFill>
                <a:latin typeface="+mn-lt"/>
              </a:rPr>
              <a:t>Τμήμα Φυσικοθεραπείας – ΤΕΙ Αθήνας</a:t>
            </a: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l-GR" b="1" dirty="0" smtClean="0">
                <a:solidFill>
                  <a:srgbClr val="A50021"/>
                </a:solidFill>
                <a:effectLst>
                  <a:outerShdw blurRad="38100" dist="38100" dir="2700000" algn="tl">
                    <a:srgbClr val="000000">
                      <a:alpha val="43137"/>
                    </a:srgbClr>
                  </a:outerShdw>
                </a:effectLst>
              </a:rPr>
              <a:t>Χειρουργική Αντιμετώπιση</a:t>
            </a:r>
            <a:r>
              <a:rPr lang="en-US" b="1" dirty="0" smtClean="0">
                <a:solidFill>
                  <a:srgbClr val="A50021"/>
                </a:solidFill>
                <a:effectLst>
                  <a:outerShdw blurRad="38100" dist="38100" dir="2700000" algn="tl">
                    <a:srgbClr val="000000">
                      <a:alpha val="43137"/>
                    </a:srgbClr>
                  </a:outerShdw>
                </a:effectLst>
              </a:rPr>
              <a:t> </a:t>
            </a:r>
            <a:r>
              <a:rPr lang="el-GR" b="1" baseline="-25000" dirty="0" smtClean="0">
                <a:solidFill>
                  <a:srgbClr val="A50021"/>
                </a:solidFill>
                <a:effectLst>
                  <a:outerShdw blurRad="38100" dist="38100" dir="2700000" algn="tl">
                    <a:srgbClr val="000000">
                      <a:alpha val="43137"/>
                    </a:srgbClr>
                  </a:outerShdw>
                </a:effectLst>
              </a:rPr>
              <a:t>[1/3]</a:t>
            </a:r>
            <a:r>
              <a:rPr lang="el-GR" b="1" baseline="-25000" dirty="0" smtClean="0">
                <a:solidFill>
                  <a:srgbClr val="CC0000"/>
                </a:solidFill>
                <a:effectLst>
                  <a:outerShdw blurRad="38100" dist="38100" dir="2700000" algn="tl">
                    <a:srgbClr val="000000">
                      <a:alpha val="43137"/>
                    </a:srgbClr>
                  </a:outerShdw>
                </a:effectLst>
              </a:rPr>
              <a:t> </a:t>
            </a:r>
            <a:endParaRPr lang="el-GR" dirty="0">
              <a:solidFill>
                <a:srgbClr val="CC0000"/>
              </a:solidFill>
              <a:effectLst/>
            </a:endParaRPr>
          </a:p>
        </p:txBody>
      </p:sp>
      <p:sp>
        <p:nvSpPr>
          <p:cNvPr id="12291" name="Rectangle 3"/>
          <p:cNvSpPr>
            <a:spLocks noGrp="1" noChangeArrowheads="1"/>
          </p:cNvSpPr>
          <p:nvPr>
            <p:ph idx="1"/>
          </p:nvPr>
        </p:nvSpPr>
        <p:spPr/>
        <p:txBody>
          <a:bodyPr/>
          <a:lstStyle/>
          <a:p>
            <a:pPr>
              <a:lnSpc>
                <a:spcPct val="114000"/>
              </a:lnSpc>
              <a:buClr>
                <a:srgbClr val="A50021"/>
              </a:buClr>
              <a:buSzPct val="100000"/>
              <a:buFont typeface="Wingdings" pitchFamily="2" charset="2"/>
              <a:buChar char="§"/>
            </a:pPr>
            <a:r>
              <a:rPr lang="el-GR" sz="2400" dirty="0" smtClean="0">
                <a:solidFill>
                  <a:srgbClr val="000000"/>
                </a:solidFill>
                <a:effectLst/>
                <a:latin typeface="Calibri" pitchFamily="34" charset="0"/>
              </a:rPr>
              <a:t>Τα παρεκτοπισμένα</a:t>
            </a:r>
            <a:r>
              <a:rPr lang="el-GR" sz="2400" dirty="0">
                <a:solidFill>
                  <a:srgbClr val="000000"/>
                </a:solidFill>
                <a:effectLst/>
                <a:latin typeface="Calibri" pitchFamily="34" charset="0"/>
              </a:rPr>
              <a:t> </a:t>
            </a:r>
            <a:r>
              <a:rPr lang="el-GR" sz="2400" dirty="0" smtClean="0">
                <a:solidFill>
                  <a:srgbClr val="000000"/>
                </a:solidFill>
                <a:effectLst/>
                <a:latin typeface="Calibri" pitchFamily="34" charset="0"/>
              </a:rPr>
              <a:t>κατάγματα της</a:t>
            </a:r>
            <a:r>
              <a:rPr lang="en-US" sz="2400" dirty="0" smtClean="0">
                <a:solidFill>
                  <a:srgbClr val="000000"/>
                </a:solidFill>
                <a:effectLst/>
                <a:latin typeface="Calibri" pitchFamily="34" charset="0"/>
              </a:rPr>
              <a:t> </a:t>
            </a:r>
            <a:r>
              <a:rPr lang="el-GR" sz="2400" dirty="0" smtClean="0">
                <a:solidFill>
                  <a:srgbClr val="000000"/>
                </a:solidFill>
                <a:effectLst/>
                <a:latin typeface="Calibri" pitchFamily="34" charset="0"/>
              </a:rPr>
              <a:t>κοτύλης</a:t>
            </a:r>
            <a:r>
              <a:rPr lang="en-US" sz="2400" dirty="0" smtClean="0">
                <a:solidFill>
                  <a:srgbClr val="000000"/>
                </a:solidFill>
                <a:effectLst/>
                <a:latin typeface="Calibri" pitchFamily="34" charset="0"/>
              </a:rPr>
              <a:t>, </a:t>
            </a:r>
            <a:r>
              <a:rPr lang="el-GR" sz="2400" dirty="0" smtClean="0">
                <a:solidFill>
                  <a:srgbClr val="000000"/>
                </a:solidFill>
                <a:effectLst/>
                <a:latin typeface="Calibri" pitchFamily="34" charset="0"/>
              </a:rPr>
              <a:t>(</a:t>
            </a:r>
            <a:r>
              <a:rPr lang="el-GR" sz="2400" kern="1200" dirty="0" smtClean="0">
                <a:solidFill>
                  <a:srgbClr val="000000"/>
                </a:solidFill>
                <a:effectLst/>
                <a:latin typeface="Calibri" pitchFamily="34" charset="0"/>
              </a:rPr>
              <a:t>απόλυτη </a:t>
            </a:r>
            <a:r>
              <a:rPr lang="el-GR" sz="2400" kern="1200" dirty="0">
                <a:solidFill>
                  <a:srgbClr val="000000"/>
                </a:solidFill>
                <a:effectLst/>
                <a:latin typeface="Calibri" pitchFamily="34" charset="0"/>
              </a:rPr>
              <a:t>ένδειξη χειρουργικής </a:t>
            </a:r>
            <a:r>
              <a:rPr lang="el-GR" sz="2400" kern="1200" dirty="0" smtClean="0">
                <a:solidFill>
                  <a:srgbClr val="000000"/>
                </a:solidFill>
                <a:effectLst/>
                <a:latin typeface="Calibri" pitchFamily="34" charset="0"/>
              </a:rPr>
              <a:t>σταθεροποίησης)</a:t>
            </a:r>
            <a:r>
              <a:rPr lang="el-GR" sz="2400" dirty="0" smtClean="0">
                <a:solidFill>
                  <a:srgbClr val="000000"/>
                </a:solidFill>
                <a:effectLst/>
                <a:latin typeface="Calibri" pitchFamily="34" charset="0"/>
              </a:rPr>
              <a:t>, έχουν σαν αποτέλεσμα</a:t>
            </a:r>
            <a:r>
              <a:rPr lang="en-US" sz="2400" dirty="0" smtClean="0">
                <a:solidFill>
                  <a:srgbClr val="000000"/>
                </a:solidFill>
                <a:effectLst/>
                <a:latin typeface="Calibri" pitchFamily="34" charset="0"/>
              </a:rPr>
              <a:t> </a:t>
            </a:r>
            <a:r>
              <a:rPr lang="el-GR" sz="2400" dirty="0" smtClean="0">
                <a:solidFill>
                  <a:srgbClr val="000000"/>
                </a:solidFill>
                <a:effectLst/>
                <a:latin typeface="Calibri" pitchFamily="34" charset="0"/>
              </a:rPr>
              <a:t>την ασυμμετρία ή την </a:t>
            </a:r>
            <a:r>
              <a:rPr lang="el-GR" sz="2400" dirty="0">
                <a:solidFill>
                  <a:srgbClr val="000000"/>
                </a:solidFill>
                <a:effectLst/>
                <a:latin typeface="Calibri" pitchFamily="34" charset="0"/>
              </a:rPr>
              <a:t>αστάθεια </a:t>
            </a:r>
            <a:r>
              <a:rPr lang="el-GR" sz="2400" dirty="0" smtClean="0">
                <a:solidFill>
                  <a:srgbClr val="000000"/>
                </a:solidFill>
                <a:effectLst/>
                <a:latin typeface="Calibri" pitchFamily="34" charset="0"/>
              </a:rPr>
              <a:t>της</a:t>
            </a:r>
            <a:r>
              <a:rPr lang="en-US" sz="2400" dirty="0" smtClean="0">
                <a:solidFill>
                  <a:srgbClr val="000000"/>
                </a:solidFill>
                <a:effectLst/>
                <a:latin typeface="Calibri" pitchFamily="34" charset="0"/>
              </a:rPr>
              <a:t> </a:t>
            </a:r>
            <a:r>
              <a:rPr lang="el-GR" sz="2400" dirty="0" smtClean="0">
                <a:solidFill>
                  <a:srgbClr val="000000"/>
                </a:solidFill>
                <a:effectLst/>
                <a:latin typeface="Calibri" pitchFamily="34" charset="0"/>
              </a:rPr>
              <a:t>άρθρωσης.</a:t>
            </a:r>
            <a:endParaRPr lang="el-GR" sz="2400" dirty="0">
              <a:solidFill>
                <a:srgbClr val="000000"/>
              </a:solidFill>
              <a:effectLst/>
              <a:latin typeface="Calibri" pitchFamily="34" charset="0"/>
            </a:endParaRPr>
          </a:p>
        </p:txBody>
      </p:sp>
      <p:sp>
        <p:nvSpPr>
          <p:cNvPr id="6" name="5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9</a:t>
            </a:fld>
            <a:endParaRPr lang="el-GR" dirty="0">
              <a:solidFill>
                <a:srgbClr val="DADADA">
                  <a:lumMod val="10000"/>
                </a:srgbClr>
              </a:solidFill>
            </a:endParaRPr>
          </a:p>
        </p:txBody>
      </p:sp>
      <p:pic>
        <p:nvPicPr>
          <p:cNvPr id="7" name="Picture 3"/>
          <p:cNvPicPr>
            <a:picLocks noChangeAspect="1" noChangeArrowheads="1"/>
          </p:cNvPicPr>
          <p:nvPr/>
        </p:nvPicPr>
        <p:blipFill>
          <a:blip r:embed="rId3" cstate="print"/>
          <a:srcRect/>
          <a:stretch>
            <a:fillRect/>
          </a:stretch>
        </p:blipFill>
        <p:spPr bwMode="auto">
          <a:xfrm>
            <a:off x="2683245" y="3140968"/>
            <a:ext cx="3777511" cy="2832271"/>
          </a:xfrm>
          <a:prstGeom prst="rect">
            <a:avLst/>
          </a:prstGeom>
          <a:ln w="38100" cap="sq" cmpd="thickThin">
            <a:solidFill>
              <a:srgbClr val="000000"/>
            </a:solidFill>
            <a:prstDash val="solid"/>
            <a:miter lim="800000"/>
          </a:ln>
          <a:effectLst>
            <a:innerShdw blurRad="76200">
              <a:srgbClr val="000000"/>
            </a:innerShdw>
          </a:effectLst>
        </p:spPr>
      </p:pic>
      <p:sp>
        <p:nvSpPr>
          <p:cNvPr id="8" name="Ορθογώνιο 8"/>
          <p:cNvSpPr/>
          <p:nvPr/>
        </p:nvSpPr>
        <p:spPr>
          <a:xfrm>
            <a:off x="3563888" y="6093296"/>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1618586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l-GR" b="1" dirty="0" smtClean="0">
                <a:solidFill>
                  <a:srgbClr val="A50021"/>
                </a:solidFill>
                <a:effectLst>
                  <a:outerShdw blurRad="38100" dist="38100" dir="2700000" algn="tl">
                    <a:srgbClr val="000000">
                      <a:alpha val="43137"/>
                    </a:srgbClr>
                  </a:outerShdw>
                </a:effectLst>
              </a:rPr>
              <a:t>Χειρουργική Αντιμετώπιση</a:t>
            </a:r>
            <a:r>
              <a:rPr lang="en-US" b="1" dirty="0" smtClean="0">
                <a:solidFill>
                  <a:srgbClr val="A50021"/>
                </a:solidFill>
                <a:effectLst>
                  <a:outerShdw blurRad="38100" dist="38100" dir="2700000" algn="tl">
                    <a:srgbClr val="000000">
                      <a:alpha val="43137"/>
                    </a:srgbClr>
                  </a:outerShdw>
                </a:effectLst>
              </a:rPr>
              <a:t> </a:t>
            </a:r>
            <a:r>
              <a:rPr lang="el-GR" b="1" baseline="-25000" dirty="0" smtClean="0">
                <a:solidFill>
                  <a:srgbClr val="A50021"/>
                </a:solidFill>
                <a:effectLst>
                  <a:outerShdw blurRad="38100" dist="38100" dir="2700000" algn="tl">
                    <a:srgbClr val="000000">
                      <a:alpha val="43137"/>
                    </a:srgbClr>
                  </a:outerShdw>
                </a:effectLst>
              </a:rPr>
              <a:t>[2/3]</a:t>
            </a:r>
            <a:r>
              <a:rPr lang="el-GR" b="1" baseline="-25000" dirty="0" smtClean="0">
                <a:solidFill>
                  <a:srgbClr val="CC0000"/>
                </a:solidFill>
                <a:effectLst>
                  <a:outerShdw blurRad="38100" dist="38100" dir="2700000" algn="tl">
                    <a:srgbClr val="000000">
                      <a:alpha val="43137"/>
                    </a:srgbClr>
                  </a:outerShdw>
                </a:effectLst>
              </a:rPr>
              <a:t> </a:t>
            </a:r>
            <a:endParaRPr lang="el-GR" dirty="0">
              <a:solidFill>
                <a:srgbClr val="CC0000"/>
              </a:solidFill>
              <a:effectLst/>
            </a:endParaRPr>
          </a:p>
        </p:txBody>
      </p:sp>
      <p:sp>
        <p:nvSpPr>
          <p:cNvPr id="12291" name="Rectangle 3"/>
          <p:cNvSpPr>
            <a:spLocks noGrp="1" noChangeArrowheads="1"/>
          </p:cNvSpPr>
          <p:nvPr>
            <p:ph idx="1"/>
          </p:nvPr>
        </p:nvSpPr>
        <p:spPr>
          <a:xfrm>
            <a:off x="3707904" y="1628800"/>
            <a:ext cx="4978896" cy="4391000"/>
          </a:xfrm>
        </p:spPr>
        <p:txBody>
          <a:bodyPr/>
          <a:lstStyle/>
          <a:p>
            <a:pPr>
              <a:lnSpc>
                <a:spcPct val="114000"/>
              </a:lnSpc>
              <a:spcBef>
                <a:spcPts val="1200"/>
              </a:spcBef>
              <a:buClr>
                <a:srgbClr val="A50021"/>
              </a:buClr>
              <a:buSzPct val="100000"/>
              <a:buFont typeface="Wingdings" pitchFamily="2" charset="2"/>
              <a:buChar char="§"/>
            </a:pPr>
            <a:r>
              <a:rPr lang="el-GR" sz="2400" kern="1200" dirty="0">
                <a:solidFill>
                  <a:srgbClr val="000000"/>
                </a:solidFill>
                <a:effectLst/>
                <a:latin typeface="Calibri" pitchFamily="34" charset="0"/>
              </a:rPr>
              <a:t>Η σταθεροποίηση του κατάγματος επιτυγχάνεται με ανοικτή ανάταξη και εσωτερική</a:t>
            </a:r>
            <a:r>
              <a:rPr lang="en-US" sz="2400" kern="1200" dirty="0">
                <a:solidFill>
                  <a:srgbClr val="000000"/>
                </a:solidFill>
                <a:effectLst/>
                <a:latin typeface="Calibri" pitchFamily="34" charset="0"/>
              </a:rPr>
              <a:t> </a:t>
            </a:r>
            <a:r>
              <a:rPr lang="el-GR" sz="2400" kern="1200" dirty="0">
                <a:solidFill>
                  <a:srgbClr val="000000"/>
                </a:solidFill>
                <a:effectLst/>
                <a:latin typeface="Calibri" pitchFamily="34" charset="0"/>
              </a:rPr>
              <a:t>οστεοσύνθεση, όπου </a:t>
            </a:r>
            <a:r>
              <a:rPr lang="el-GR" sz="2400" kern="1200" dirty="0" smtClean="0">
                <a:solidFill>
                  <a:srgbClr val="000000"/>
                </a:solidFill>
                <a:effectLst/>
                <a:latin typeface="Calibri" pitchFamily="34" charset="0"/>
              </a:rPr>
              <a:t>πραγματοποιείται </a:t>
            </a:r>
            <a:r>
              <a:rPr lang="el-GR" sz="2400" kern="1200" dirty="0" smtClean="0">
                <a:solidFill>
                  <a:prstClr val="black"/>
                </a:solidFill>
                <a:effectLst/>
                <a:latin typeface="Calibri"/>
              </a:rPr>
              <a:t>διακαταγματική </a:t>
            </a:r>
            <a:r>
              <a:rPr lang="el-GR" sz="2400" kern="1200" dirty="0">
                <a:solidFill>
                  <a:prstClr val="black"/>
                </a:solidFill>
                <a:effectLst/>
                <a:latin typeface="Calibri"/>
              </a:rPr>
              <a:t>συμπίεση μέσω κοχλιών και προκυρτωμένων </a:t>
            </a:r>
            <a:r>
              <a:rPr lang="el-GR" sz="2400" kern="1200" dirty="0" smtClean="0">
                <a:solidFill>
                  <a:prstClr val="black"/>
                </a:solidFill>
                <a:effectLst/>
                <a:latin typeface="Calibri"/>
              </a:rPr>
              <a:t>πλακών.</a:t>
            </a:r>
          </a:p>
          <a:p>
            <a:pPr>
              <a:lnSpc>
                <a:spcPct val="114000"/>
              </a:lnSpc>
              <a:spcBef>
                <a:spcPts val="1200"/>
              </a:spcBef>
              <a:buClr>
                <a:srgbClr val="A50021"/>
              </a:buClr>
              <a:buSzPct val="100000"/>
              <a:buFont typeface="Wingdings" pitchFamily="2" charset="2"/>
              <a:buChar char="§"/>
            </a:pPr>
            <a:r>
              <a:rPr lang="el-GR" sz="2400" kern="1200" dirty="0">
                <a:solidFill>
                  <a:srgbClr val="000000"/>
                </a:solidFill>
                <a:effectLst/>
                <a:latin typeface="Calibri" pitchFamily="34" charset="0"/>
              </a:rPr>
              <a:t>Συνήθως, τοποθετείται και σκελετική</a:t>
            </a:r>
            <a:r>
              <a:rPr lang="en-US" sz="2400" kern="1200" dirty="0">
                <a:solidFill>
                  <a:srgbClr val="000000"/>
                </a:solidFill>
                <a:effectLst/>
                <a:latin typeface="Calibri" pitchFamily="34" charset="0"/>
              </a:rPr>
              <a:t> </a:t>
            </a:r>
            <a:r>
              <a:rPr lang="el-GR" sz="2400" kern="1200" dirty="0" smtClean="0">
                <a:solidFill>
                  <a:srgbClr val="000000"/>
                </a:solidFill>
                <a:effectLst/>
                <a:latin typeface="Calibri" pitchFamily="34" charset="0"/>
              </a:rPr>
              <a:t>έλξη.</a:t>
            </a:r>
            <a:endParaRPr lang="el-GR" sz="2400" dirty="0">
              <a:solidFill>
                <a:srgbClr val="000000"/>
              </a:solidFill>
              <a:effectLst/>
              <a:latin typeface="Calibri" pitchFamily="34" charset="0"/>
            </a:endParaRPr>
          </a:p>
        </p:txBody>
      </p:sp>
      <p:sp>
        <p:nvSpPr>
          <p:cNvPr id="6" name="5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10</a:t>
            </a:fld>
            <a:endParaRPr lang="el-GR" dirty="0">
              <a:solidFill>
                <a:srgbClr val="DADADA">
                  <a:lumMod val="10000"/>
                </a:srgbClr>
              </a:solidFill>
            </a:endParaRPr>
          </a:p>
        </p:txBody>
      </p:sp>
      <p:pic>
        <p:nvPicPr>
          <p:cNvPr id="46082" name="Picture 2" descr="File:Huefte-roentgen.jpg"/>
          <p:cNvPicPr>
            <a:picLocks noChangeAspect="1" noChangeArrowheads="1"/>
          </p:cNvPicPr>
          <p:nvPr/>
        </p:nvPicPr>
        <p:blipFill>
          <a:blip r:embed="rId3" cstate="print"/>
          <a:srcRect l="7874" r="46767"/>
          <a:stretch>
            <a:fillRect/>
          </a:stretch>
        </p:blipFill>
        <p:spPr bwMode="auto">
          <a:xfrm>
            <a:off x="611560" y="1732434"/>
            <a:ext cx="2808312" cy="4148138"/>
          </a:xfrm>
          <a:prstGeom prst="rect">
            <a:avLst/>
          </a:prstGeom>
          <a:ln w="38100" cap="sq" cmpd="thickThin">
            <a:solidFill>
              <a:srgbClr val="000000"/>
            </a:solidFill>
            <a:prstDash val="solid"/>
            <a:miter lim="800000"/>
          </a:ln>
          <a:effectLst>
            <a:innerShdw blurRad="76200">
              <a:srgbClr val="000000"/>
            </a:innerShdw>
          </a:effectLst>
        </p:spPr>
      </p:pic>
      <p:sp>
        <p:nvSpPr>
          <p:cNvPr id="7" name="TextBox 5"/>
          <p:cNvSpPr txBox="1"/>
          <p:nvPr/>
        </p:nvSpPr>
        <p:spPr>
          <a:xfrm>
            <a:off x="467544" y="5919663"/>
            <a:ext cx="3024336" cy="461665"/>
          </a:xfrm>
          <a:prstGeom prst="rect">
            <a:avLst/>
          </a:prstGeom>
          <a:noFill/>
        </p:spPr>
        <p:txBody>
          <a:bodyPr wrap="square" rtlCol="0">
            <a:spAutoFit/>
          </a:bodyPr>
          <a:lstStyle/>
          <a:p>
            <a:pPr algn="ctr"/>
            <a:r>
              <a:rPr lang="en-US" sz="1200" i="1" dirty="0" smtClean="0">
                <a:solidFill>
                  <a:srgbClr val="808080"/>
                </a:solidFill>
                <a:latin typeface="Calibri" panose="020F0502020204030204" pitchFamily="34" charset="0"/>
                <a:cs typeface="Calibri" panose="020F0502020204030204" pitchFamily="34" charset="0"/>
                <a:sym typeface="Wingdings"/>
              </a:rPr>
              <a:t>  </a:t>
            </a:r>
            <a:r>
              <a:rPr lang="en-US" sz="1200" dirty="0" smtClean="0">
                <a:solidFill>
                  <a:srgbClr val="808080"/>
                </a:solidFill>
                <a:latin typeface="Calibri" panose="020F0502020204030204" pitchFamily="34" charset="0"/>
                <a:cs typeface="Calibri" panose="020F0502020204030204" pitchFamily="34" charset="0"/>
              </a:rPr>
              <a:t>“</a:t>
            </a:r>
            <a:r>
              <a:rPr lang="en-US" sz="1200" dirty="0" smtClean="0">
                <a:solidFill>
                  <a:srgbClr val="808080"/>
                </a:solidFill>
                <a:latin typeface="Calibri" panose="020F0502020204030204" pitchFamily="34" charset="0"/>
                <a:cs typeface="Calibri" panose="020F0502020204030204" pitchFamily="34" charset="0"/>
                <a:hlinkClick r:id="rId4"/>
              </a:rPr>
              <a:t>Huefte-roentgen</a:t>
            </a:r>
            <a:r>
              <a:rPr lang="en-US" sz="1200" dirty="0" smtClean="0">
                <a:solidFill>
                  <a:srgbClr val="808080"/>
                </a:solidFill>
                <a:latin typeface="Calibri" panose="020F0502020204030204" pitchFamily="34" charset="0"/>
                <a:cs typeface="Calibri" panose="020F0502020204030204" pitchFamily="34" charset="0"/>
              </a:rPr>
              <a:t>”</a:t>
            </a:r>
            <a:r>
              <a:rPr lang="el-GR" sz="1200" dirty="0" smtClean="0">
                <a:solidFill>
                  <a:srgbClr val="808080"/>
                </a:solidFill>
                <a:latin typeface="Calibri" panose="020F0502020204030204" pitchFamily="34" charset="0"/>
                <a:cs typeface="Calibri" panose="020F0502020204030204" pitchFamily="34" charset="0"/>
              </a:rPr>
              <a:t> από</a:t>
            </a:r>
            <a:r>
              <a:rPr lang="en-US" sz="1200" dirty="0" smtClean="0">
                <a:solidFill>
                  <a:srgbClr val="808080"/>
                </a:solidFill>
                <a:latin typeface="Calibri" panose="020F0502020204030204" pitchFamily="34" charset="0"/>
                <a:cs typeface="Calibri" panose="020F0502020204030204" pitchFamily="34" charset="0"/>
              </a:rPr>
              <a:t> </a:t>
            </a:r>
            <a:r>
              <a:rPr lang="en-US" sz="1200" dirty="0" smtClean="0">
                <a:solidFill>
                  <a:srgbClr val="808080"/>
                </a:solidFill>
                <a:latin typeface="Calibri" panose="020F0502020204030204" pitchFamily="34" charset="0"/>
                <a:cs typeface="Calibri" panose="020F0502020204030204" pitchFamily="34" charset="0"/>
                <a:hlinkClick r:id="rId5"/>
              </a:rPr>
              <a:t>Ralf Roletschek </a:t>
            </a:r>
            <a:r>
              <a:rPr lang="en-US" sz="1200" dirty="0" smtClean="0">
                <a:solidFill>
                  <a:srgbClr val="808080"/>
                </a:solidFill>
                <a:latin typeface="Calibri" panose="020F0502020204030204" pitchFamily="34" charset="0"/>
                <a:cs typeface="Calibri" panose="020F0502020204030204" pitchFamily="34" charset="0"/>
              </a:rPr>
              <a:t> </a:t>
            </a:r>
            <a:r>
              <a:rPr lang="el-GR" sz="1200" dirty="0" smtClean="0">
                <a:solidFill>
                  <a:srgbClr val="808080"/>
                </a:solidFill>
                <a:latin typeface="Calibri" panose="020F0502020204030204" pitchFamily="34" charset="0"/>
                <a:cs typeface="Calibri" panose="020F0502020204030204" pitchFamily="34" charset="0"/>
              </a:rPr>
              <a:t>διαθέσιμο με άδεια </a:t>
            </a:r>
            <a:r>
              <a:rPr lang="en-US" sz="1200" dirty="0" smtClean="0">
                <a:solidFill>
                  <a:srgbClr val="808080"/>
                </a:solidFill>
                <a:latin typeface="Calibri" panose="020F0502020204030204" pitchFamily="34" charset="0"/>
                <a:cs typeface="Calibri" panose="020F0502020204030204" pitchFamily="34" charset="0"/>
                <a:hlinkClick r:id="rId6"/>
              </a:rPr>
              <a:t>CC </a:t>
            </a:r>
            <a:r>
              <a:rPr lang="en-US" sz="1200" dirty="0">
                <a:solidFill>
                  <a:srgbClr val="808080"/>
                </a:solidFill>
                <a:latin typeface="Calibri" panose="020F0502020204030204" pitchFamily="34" charset="0"/>
                <a:cs typeface="Calibri" panose="020F0502020204030204" pitchFamily="34" charset="0"/>
                <a:hlinkClick r:id="rId6"/>
              </a:rPr>
              <a:t>BY-SA 3.0</a:t>
            </a:r>
            <a:endParaRPr lang="el-GR" sz="1200" dirty="0">
              <a:solidFill>
                <a:srgbClr val="8080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8130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effectLst>
                  <a:outerShdw blurRad="38100" dist="38100" dir="2700000" algn="tl">
                    <a:srgbClr val="000000">
                      <a:alpha val="43137"/>
                    </a:srgbClr>
                  </a:outerShdw>
                </a:effectLst>
              </a:rPr>
              <a:t>Χειρουργική Αντιμετώπιση</a:t>
            </a:r>
            <a:r>
              <a:rPr lang="en-US" dirty="0">
                <a:effectLst>
                  <a:outerShdw blurRad="38100" dist="38100" dir="2700000" algn="tl">
                    <a:srgbClr val="000000">
                      <a:alpha val="43137"/>
                    </a:srgbClr>
                  </a:outerShdw>
                </a:effectLst>
              </a:rPr>
              <a:t> </a:t>
            </a:r>
            <a:r>
              <a:rPr lang="el-GR" baseline="-25000" dirty="0" smtClean="0">
                <a:effectLst>
                  <a:outerShdw blurRad="38100" dist="38100" dir="2700000" algn="tl">
                    <a:srgbClr val="000000">
                      <a:alpha val="43137"/>
                    </a:srgbClr>
                  </a:outerShdw>
                </a:effectLst>
              </a:rPr>
              <a:t>[</a:t>
            </a:r>
            <a:r>
              <a:rPr lang="el-GR" baseline="-25000" dirty="0">
                <a:effectLst>
                  <a:outerShdw blurRad="38100" dist="38100" dir="2700000" algn="tl">
                    <a:srgbClr val="000000">
                      <a:alpha val="43137"/>
                    </a:srgbClr>
                  </a:outerShdw>
                </a:effectLst>
              </a:rPr>
              <a:t>3/3</a:t>
            </a:r>
            <a:r>
              <a:rPr lang="el-GR" baseline="-25000" dirty="0"/>
              <a:t>] </a:t>
            </a:r>
            <a:endParaRPr lang="el-GR" dirty="0"/>
          </a:p>
        </p:txBody>
      </p:sp>
      <p:sp>
        <p:nvSpPr>
          <p:cNvPr id="6" name="Θέση περιεχομένου 5"/>
          <p:cNvSpPr>
            <a:spLocks noGrp="1"/>
          </p:cNvSpPr>
          <p:nvPr>
            <p:ph idx="1"/>
          </p:nvPr>
        </p:nvSpPr>
        <p:spPr>
          <a:xfrm>
            <a:off x="457200" y="1340768"/>
            <a:ext cx="8435280" cy="5184576"/>
          </a:xfrm>
        </p:spPr>
        <p:txBody>
          <a:bodyPr/>
          <a:lstStyle/>
          <a:p>
            <a:pPr>
              <a:lnSpc>
                <a:spcPct val="114000"/>
              </a:lnSpc>
              <a:spcBef>
                <a:spcPts val="1200"/>
              </a:spcBef>
              <a:buClr>
                <a:srgbClr val="990033"/>
              </a:buClr>
              <a:tabLst>
                <a:tab pos="685800" algn="l"/>
              </a:tabLst>
            </a:pPr>
            <a:r>
              <a:rPr lang="el-GR" b="1" dirty="0">
                <a:solidFill>
                  <a:srgbClr val="000000"/>
                </a:solidFill>
              </a:rPr>
              <a:t>Εκτός από τα παρεκτοπισμένα κατάγματα, ένδειξη χειρουργικής αντιμετώπισης </a:t>
            </a:r>
            <a:r>
              <a:rPr lang="el-GR" b="1" dirty="0" smtClean="0">
                <a:solidFill>
                  <a:srgbClr val="000000"/>
                </a:solidFill>
              </a:rPr>
              <a:t>αποτελούν</a:t>
            </a:r>
            <a:r>
              <a:rPr lang="en-US" b="1" dirty="0" smtClean="0">
                <a:solidFill>
                  <a:srgbClr val="000000"/>
                </a:solidFill>
              </a:rPr>
              <a:t> :</a:t>
            </a:r>
            <a:endParaRPr lang="el-GR" sz="1000" dirty="0">
              <a:solidFill>
                <a:srgbClr val="000000"/>
              </a:solidFill>
            </a:endParaRPr>
          </a:p>
          <a:p>
            <a:pPr>
              <a:lnSpc>
                <a:spcPct val="114000"/>
              </a:lnSpc>
              <a:spcBef>
                <a:spcPts val="1200"/>
              </a:spcBef>
              <a:buFont typeface="Wingdings" pitchFamily="2" charset="2"/>
              <a:buChar char="§"/>
              <a:tabLst>
                <a:tab pos="685800" algn="l"/>
              </a:tabLst>
            </a:pPr>
            <a:r>
              <a:rPr lang="el-GR" dirty="0" smtClean="0">
                <a:solidFill>
                  <a:srgbClr val="000000"/>
                </a:solidFill>
              </a:rPr>
              <a:t>Η</a:t>
            </a:r>
            <a:r>
              <a:rPr lang="el-GR" dirty="0" smtClean="0">
                <a:solidFill>
                  <a:srgbClr val="D5200D"/>
                </a:solidFill>
              </a:rPr>
              <a:t> </a:t>
            </a:r>
            <a:r>
              <a:rPr lang="el-GR" dirty="0">
                <a:solidFill>
                  <a:srgbClr val="000000"/>
                </a:solidFill>
              </a:rPr>
              <a:t>εμφάνιση πάρεσης του ισχιακού ή του μηριαίου νεύρου μετά από </a:t>
            </a:r>
            <a:r>
              <a:rPr lang="el-GR" dirty="0" smtClean="0">
                <a:solidFill>
                  <a:srgbClr val="000000"/>
                </a:solidFill>
              </a:rPr>
              <a:t>κλειστή</a:t>
            </a:r>
            <a:r>
              <a:rPr lang="en-US" dirty="0" smtClean="0">
                <a:solidFill>
                  <a:srgbClr val="000000"/>
                </a:solidFill>
              </a:rPr>
              <a:t> </a:t>
            </a:r>
            <a:r>
              <a:rPr lang="el-GR" dirty="0">
                <a:solidFill>
                  <a:srgbClr val="000000"/>
                </a:solidFill>
              </a:rPr>
              <a:t>ανάταξη του κατάγματος κοτύλης, η οποία </a:t>
            </a:r>
            <a:r>
              <a:rPr lang="el-GR" dirty="0" smtClean="0">
                <a:solidFill>
                  <a:srgbClr val="000000"/>
                </a:solidFill>
              </a:rPr>
              <a:t>υποδηλώνει</a:t>
            </a:r>
            <a:r>
              <a:rPr lang="en-US" dirty="0" smtClean="0">
                <a:solidFill>
                  <a:srgbClr val="000000"/>
                </a:solidFill>
              </a:rPr>
              <a:t> </a:t>
            </a:r>
            <a:r>
              <a:rPr lang="el-GR" dirty="0" smtClean="0">
                <a:solidFill>
                  <a:srgbClr val="000000"/>
                </a:solidFill>
              </a:rPr>
              <a:t>πιθανή</a:t>
            </a:r>
            <a:r>
              <a:rPr lang="en-US" dirty="0" smtClean="0">
                <a:solidFill>
                  <a:srgbClr val="000000"/>
                </a:solidFill>
              </a:rPr>
              <a:t> </a:t>
            </a:r>
            <a:r>
              <a:rPr lang="el-GR" dirty="0">
                <a:solidFill>
                  <a:srgbClr val="000000"/>
                </a:solidFill>
              </a:rPr>
              <a:t>παγίδευση του νεύρου κατά τη διάρκεια της  ανάταξης</a:t>
            </a:r>
            <a:r>
              <a:rPr lang="el-GR" dirty="0" smtClean="0">
                <a:solidFill>
                  <a:srgbClr val="000000"/>
                </a:solidFill>
              </a:rPr>
              <a:t>.</a:t>
            </a:r>
            <a:endParaRPr lang="el-GR" sz="1200" dirty="0">
              <a:solidFill>
                <a:srgbClr val="000000"/>
              </a:solidFill>
            </a:endParaRPr>
          </a:p>
          <a:p>
            <a:pPr>
              <a:lnSpc>
                <a:spcPct val="114000"/>
              </a:lnSpc>
              <a:spcBef>
                <a:spcPts val="1200"/>
              </a:spcBef>
              <a:buFont typeface="Wingdings" pitchFamily="2" charset="2"/>
              <a:buChar char="§"/>
              <a:tabLst>
                <a:tab pos="685800" algn="l"/>
              </a:tabLst>
            </a:pPr>
            <a:r>
              <a:rPr lang="el-GR" dirty="0" smtClean="0">
                <a:solidFill>
                  <a:srgbClr val="000000"/>
                </a:solidFill>
              </a:rPr>
              <a:t>Η </a:t>
            </a:r>
            <a:r>
              <a:rPr lang="el-GR" dirty="0">
                <a:solidFill>
                  <a:srgbClr val="000000"/>
                </a:solidFill>
              </a:rPr>
              <a:t>κάκωση της μηριαίας αρτηρίας μετά από κατάγματα της </a:t>
            </a:r>
            <a:r>
              <a:rPr lang="el-GR" dirty="0" smtClean="0">
                <a:solidFill>
                  <a:srgbClr val="000000"/>
                </a:solidFill>
              </a:rPr>
              <a:t>πρόσθιας</a:t>
            </a:r>
            <a:r>
              <a:rPr lang="en-US" dirty="0" smtClean="0">
                <a:solidFill>
                  <a:srgbClr val="000000"/>
                </a:solidFill>
              </a:rPr>
              <a:t> </a:t>
            </a:r>
            <a:r>
              <a:rPr lang="el-GR" dirty="0" smtClean="0">
                <a:solidFill>
                  <a:srgbClr val="000000"/>
                </a:solidFill>
              </a:rPr>
              <a:t>κολόνας </a:t>
            </a:r>
            <a:r>
              <a:rPr lang="el-GR" dirty="0">
                <a:solidFill>
                  <a:srgbClr val="000000"/>
                </a:solidFill>
              </a:rPr>
              <a:t>της κοτύλης. Στην περίπτωση αυτή</a:t>
            </a:r>
            <a:r>
              <a:rPr lang="en-US" dirty="0">
                <a:solidFill>
                  <a:srgbClr val="000000"/>
                </a:solidFill>
              </a:rPr>
              <a:t>,</a:t>
            </a:r>
            <a:r>
              <a:rPr lang="el-GR" dirty="0">
                <a:solidFill>
                  <a:srgbClr val="000000"/>
                </a:solidFill>
              </a:rPr>
              <a:t> </a:t>
            </a:r>
            <a:r>
              <a:rPr lang="el-GR" dirty="0" smtClean="0">
                <a:solidFill>
                  <a:srgbClr val="000000"/>
                </a:solidFill>
              </a:rPr>
              <a:t>η</a:t>
            </a:r>
            <a:r>
              <a:rPr lang="en-US" dirty="0" smtClean="0">
                <a:solidFill>
                  <a:srgbClr val="000000"/>
                </a:solidFill>
              </a:rPr>
              <a:t> </a:t>
            </a:r>
            <a:r>
              <a:rPr lang="el-GR" dirty="0" smtClean="0">
                <a:solidFill>
                  <a:srgbClr val="000000"/>
                </a:solidFill>
              </a:rPr>
              <a:t>οστεοσύνθεση </a:t>
            </a:r>
            <a:r>
              <a:rPr lang="el-GR" dirty="0">
                <a:solidFill>
                  <a:srgbClr val="000000"/>
                </a:solidFill>
              </a:rPr>
              <a:t>του </a:t>
            </a:r>
            <a:r>
              <a:rPr lang="el-GR" dirty="0" smtClean="0">
                <a:solidFill>
                  <a:srgbClr val="000000"/>
                </a:solidFill>
              </a:rPr>
              <a:t>κατάγματος </a:t>
            </a:r>
            <a:r>
              <a:rPr lang="el-GR" dirty="0">
                <a:solidFill>
                  <a:srgbClr val="000000"/>
                </a:solidFill>
              </a:rPr>
              <a:t>γίνεται ταυτόχρονα με την αγγειακή αποκατάσταση</a:t>
            </a:r>
            <a:r>
              <a:rPr lang="el-GR" dirty="0" smtClean="0">
                <a:solidFill>
                  <a:srgbClr val="000000"/>
                </a:solidFill>
              </a:rPr>
              <a:t>.</a:t>
            </a:r>
            <a:endParaRPr lang="el-GR" sz="1200" dirty="0">
              <a:solidFill>
                <a:srgbClr val="000000"/>
              </a:solidFill>
            </a:endParaRPr>
          </a:p>
          <a:p>
            <a:pPr>
              <a:lnSpc>
                <a:spcPct val="114000"/>
              </a:lnSpc>
              <a:spcBef>
                <a:spcPts val="1200"/>
              </a:spcBef>
              <a:buFont typeface="Wingdings" pitchFamily="2" charset="2"/>
              <a:buChar char="§"/>
              <a:tabLst>
                <a:tab pos="271463" algn="l"/>
              </a:tabLst>
            </a:pPr>
            <a:r>
              <a:rPr lang="el-GR" dirty="0" smtClean="0">
                <a:solidFill>
                  <a:srgbClr val="000000"/>
                </a:solidFill>
              </a:rPr>
              <a:t>Το </a:t>
            </a:r>
            <a:r>
              <a:rPr lang="el-GR" dirty="0">
                <a:solidFill>
                  <a:srgbClr val="000000"/>
                </a:solidFill>
              </a:rPr>
              <a:t>συνοδό κάταγμα του σύστοιχου μηριαίου οστού, το οποίο καθιστά </a:t>
            </a:r>
            <a:r>
              <a:rPr lang="el-GR" dirty="0" smtClean="0">
                <a:solidFill>
                  <a:srgbClr val="000000"/>
                </a:solidFill>
              </a:rPr>
              <a:t>τη</a:t>
            </a:r>
            <a:r>
              <a:rPr lang="en-US" dirty="0" smtClean="0">
                <a:solidFill>
                  <a:srgbClr val="000000"/>
                </a:solidFill>
              </a:rPr>
              <a:t> </a:t>
            </a:r>
            <a:r>
              <a:rPr lang="el-GR" dirty="0">
                <a:solidFill>
                  <a:srgbClr val="000000"/>
                </a:solidFill>
              </a:rPr>
              <a:t>συντηρητική αντιμετώπιση του κατάγματος της κοτύλης αδύνατη</a:t>
            </a:r>
            <a:r>
              <a:rPr lang="el-GR" dirty="0" smtClean="0">
                <a:solidFill>
                  <a:srgbClr val="000000"/>
                </a:solidFill>
              </a:rPr>
              <a:t>.</a:t>
            </a:r>
            <a:endParaRPr lang="el-GR" dirty="0">
              <a:solidFill>
                <a:srgbClr val="000000"/>
              </a:solidFill>
            </a:endParaRP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11</a:t>
            </a:fld>
            <a:endParaRPr lang="el-GR" dirty="0">
              <a:solidFill>
                <a:srgbClr val="DADADA">
                  <a:lumMod val="10000"/>
                </a:srgbClr>
              </a:solidFill>
            </a:endParaRPr>
          </a:p>
        </p:txBody>
      </p:sp>
    </p:spTree>
    <p:extLst>
      <p:ext uri="{BB962C8B-B14F-4D97-AF65-F5344CB8AC3E}">
        <p14:creationId xmlns:p14="http://schemas.microsoft.com/office/powerpoint/2010/main" val="1065995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9168" y="188640"/>
            <a:ext cx="8579296" cy="936104"/>
          </a:xfrm>
        </p:spPr>
        <p:txBody>
          <a:bodyPr>
            <a:normAutofit fontScale="90000"/>
          </a:bodyPr>
          <a:lstStyle/>
          <a:p>
            <a:r>
              <a:rPr lang="el-GR" b="1" dirty="0" smtClean="0">
                <a:solidFill>
                  <a:srgbClr val="A50021"/>
                </a:solidFill>
                <a:effectLst>
                  <a:outerShdw blurRad="38100" dist="38100" dir="2700000" algn="tl">
                    <a:srgbClr val="000000">
                      <a:alpha val="43137"/>
                    </a:srgbClr>
                  </a:outerShdw>
                </a:effectLst>
                <a:latin typeface="Arial Narrow" pitchFamily="34" charset="0"/>
              </a:rPr>
              <a:t> Κατάγματα Κοτύλης –</a:t>
            </a:r>
            <a:r>
              <a:rPr lang="el-GR" dirty="0">
                <a:effectLst>
                  <a:outerShdw blurRad="38100" dist="38100" dir="2700000" algn="tl">
                    <a:srgbClr val="000000">
                      <a:alpha val="43137"/>
                    </a:srgbClr>
                  </a:outerShdw>
                </a:effectLst>
              </a:rPr>
              <a:t> </a:t>
            </a:r>
            <a:r>
              <a:rPr lang="el-GR" b="1" dirty="0" smtClean="0">
                <a:solidFill>
                  <a:srgbClr val="A50021"/>
                </a:solidFill>
                <a:effectLst>
                  <a:outerShdw blurRad="38100" dist="38100" dir="2700000" algn="tl">
                    <a:srgbClr val="000000">
                      <a:alpha val="43137"/>
                    </a:srgbClr>
                  </a:outerShdw>
                </a:effectLst>
                <a:latin typeface="Arial Narrow" pitchFamily="34" charset="0"/>
              </a:rPr>
              <a:t>Χειρουργικές Προσπελάσεις</a:t>
            </a:r>
            <a:endParaRPr lang="el-GR" sz="2700" b="1" dirty="0">
              <a:solidFill>
                <a:srgbClr val="A50021"/>
              </a:solidFill>
              <a:effectLst>
                <a:outerShdw blurRad="38100" dist="38100" dir="2700000" algn="tl">
                  <a:srgbClr val="000000">
                    <a:alpha val="43137"/>
                  </a:srgbClr>
                </a:outerShdw>
              </a:effectLst>
              <a:latin typeface="Arial Narrow" pitchFamily="34" charset="0"/>
            </a:endParaRP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3552469462"/>
              </p:ext>
            </p:extLst>
          </p:nvPr>
        </p:nvGraphicFramePr>
        <p:xfrm>
          <a:off x="457200" y="1341438"/>
          <a:ext cx="8228826" cy="5234568"/>
        </p:xfrm>
        <a:graphic>
          <a:graphicData uri="http://schemas.openxmlformats.org/drawingml/2006/table">
            <a:tbl>
              <a:tblPr firstRow="1" bandRow="1">
                <a:tableStyleId>{5C22544A-7EE6-4342-B048-85BDC9FD1C3A}</a:tableStyleId>
              </a:tblPr>
              <a:tblGrid>
                <a:gridCol w="2207734"/>
                <a:gridCol w="6021092"/>
              </a:tblGrid>
              <a:tr h="532656">
                <a:tc>
                  <a:txBody>
                    <a:bodyPr/>
                    <a:lstStyle/>
                    <a:p>
                      <a:pPr algn="ctr"/>
                      <a:r>
                        <a:rPr lang="el-GR" sz="2000" dirty="0" smtClean="0">
                          <a:solidFill>
                            <a:schemeClr val="accent4">
                              <a:lumMod val="10000"/>
                            </a:schemeClr>
                          </a:solidFill>
                          <a:latin typeface="Calibri" panose="020F0502020204030204" pitchFamily="34" charset="0"/>
                          <a:cs typeface="Calibri" panose="020F0502020204030204" pitchFamily="34" charset="0"/>
                        </a:rPr>
                        <a:t>Προσπελάσεις</a:t>
                      </a:r>
                      <a:r>
                        <a:rPr lang="el-GR" sz="2000" baseline="0" dirty="0" smtClean="0">
                          <a:solidFill>
                            <a:schemeClr val="accent4">
                              <a:lumMod val="10000"/>
                            </a:schemeClr>
                          </a:solidFill>
                          <a:latin typeface="Calibri" panose="020F0502020204030204" pitchFamily="34" charset="0"/>
                          <a:cs typeface="Calibri" panose="020F0502020204030204" pitchFamily="34" charset="0"/>
                        </a:rPr>
                        <a:t> </a:t>
                      </a:r>
                      <a:endParaRPr lang="el-GR" sz="2000" dirty="0">
                        <a:solidFill>
                          <a:schemeClr val="accent4">
                            <a:lumMod val="10000"/>
                          </a:schemeClr>
                        </a:solidFill>
                        <a:latin typeface="Calibri" panose="020F0502020204030204" pitchFamily="34" charset="0"/>
                        <a:cs typeface="Calibri" panose="020F0502020204030204" pitchFamily="34" charset="0"/>
                      </a:endParaRPr>
                    </a:p>
                  </a:txBody>
                  <a:tcPr marL="86359" marR="86359" anchor="ctr">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noFill/>
                  </a:tcPr>
                </a:tc>
                <a:tc>
                  <a:txBody>
                    <a:bodyPr/>
                    <a:lstStyle/>
                    <a:p>
                      <a:pPr algn="ctr"/>
                      <a:r>
                        <a:rPr lang="el-GR" sz="2000" dirty="0" smtClean="0">
                          <a:solidFill>
                            <a:schemeClr val="accent4">
                              <a:lumMod val="10000"/>
                            </a:schemeClr>
                          </a:solidFill>
                          <a:latin typeface="Calibri" panose="020F0502020204030204" pitchFamily="34" charset="0"/>
                          <a:cs typeface="Calibri" panose="020F0502020204030204" pitchFamily="34" charset="0"/>
                        </a:rPr>
                        <a:t>Κριτήρια</a:t>
                      </a:r>
                      <a:r>
                        <a:rPr lang="el-GR" sz="2000" baseline="0" dirty="0" smtClean="0">
                          <a:solidFill>
                            <a:schemeClr val="accent4">
                              <a:lumMod val="10000"/>
                            </a:schemeClr>
                          </a:solidFill>
                          <a:latin typeface="Calibri" panose="020F0502020204030204" pitchFamily="34" charset="0"/>
                          <a:cs typeface="Calibri" panose="020F0502020204030204" pitchFamily="34" charset="0"/>
                        </a:rPr>
                        <a:t> Επιλογής</a:t>
                      </a:r>
                      <a:endParaRPr lang="el-GR" sz="2000" dirty="0">
                        <a:solidFill>
                          <a:schemeClr val="accent4">
                            <a:lumMod val="10000"/>
                          </a:schemeClr>
                        </a:solidFill>
                        <a:latin typeface="Calibri" panose="020F0502020204030204" pitchFamily="34" charset="0"/>
                        <a:cs typeface="Calibri" panose="020F0502020204030204" pitchFamily="34" charset="0"/>
                      </a:endParaRPr>
                    </a:p>
                  </a:txBody>
                  <a:tcPr marL="86359" marR="86359" anchor="ctr">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noFill/>
                  </a:tcPr>
                </a:tc>
              </a:tr>
              <a:tr h="781236">
                <a:tc>
                  <a:txBody>
                    <a:bodyPr/>
                    <a:lstStyle/>
                    <a:p>
                      <a:r>
                        <a:rPr lang="en-US" sz="2000" dirty="0" smtClean="0">
                          <a:solidFill>
                            <a:schemeClr val="accent4">
                              <a:lumMod val="10000"/>
                            </a:schemeClr>
                          </a:solidFill>
                          <a:latin typeface="Calibri" panose="020F0502020204030204" pitchFamily="34" charset="0"/>
                          <a:cs typeface="Calibri" panose="020F0502020204030204" pitchFamily="34" charset="0"/>
                        </a:rPr>
                        <a:t>Kocher-Langenbeck </a:t>
                      </a:r>
                      <a:endParaRPr lang="el-GR" sz="2000" dirty="0">
                        <a:solidFill>
                          <a:schemeClr val="accent4">
                            <a:lumMod val="10000"/>
                          </a:schemeClr>
                        </a:solidFill>
                        <a:latin typeface="Calibri" panose="020F0502020204030204" pitchFamily="34" charset="0"/>
                        <a:cs typeface="Calibri" panose="020F0502020204030204" pitchFamily="34" charset="0"/>
                      </a:endParaRPr>
                    </a:p>
                  </a:txBody>
                  <a:tcPr marL="86359" marR="86359" anchor="ctr">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noFill/>
                  </a:tcPr>
                </a:tc>
                <a:tc>
                  <a:txBody>
                    <a:bodyPr/>
                    <a:lstStyle/>
                    <a:p>
                      <a:r>
                        <a:rPr lang="el-GR" sz="2000" dirty="0" smtClean="0">
                          <a:solidFill>
                            <a:schemeClr val="accent4">
                              <a:lumMod val="10000"/>
                            </a:schemeClr>
                          </a:solidFill>
                          <a:latin typeface="Calibri" panose="020F0502020204030204" pitchFamily="34" charset="0"/>
                          <a:cs typeface="Calibri" panose="020F0502020204030204" pitchFamily="34" charset="0"/>
                        </a:rPr>
                        <a:t>Καλύτερη πρόσβαση σε κατάγματα της οπίσθιας κολόνας.</a:t>
                      </a:r>
                      <a:endParaRPr lang="el-GR" sz="2000" dirty="0">
                        <a:solidFill>
                          <a:schemeClr val="accent4">
                            <a:lumMod val="10000"/>
                          </a:schemeClr>
                        </a:solidFill>
                        <a:latin typeface="Calibri" panose="020F0502020204030204" pitchFamily="34" charset="0"/>
                        <a:cs typeface="Calibri" panose="020F0502020204030204" pitchFamily="34" charset="0"/>
                      </a:endParaRPr>
                    </a:p>
                  </a:txBody>
                  <a:tcPr marL="86359" marR="86359" anchor="ctr">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noFill/>
                  </a:tcPr>
                </a:tc>
              </a:tr>
              <a:tr h="781236">
                <a:tc>
                  <a:txBody>
                    <a:bodyPr/>
                    <a:lstStyle/>
                    <a:p>
                      <a:r>
                        <a:rPr lang="el-GR" sz="2000" baseline="0" dirty="0" smtClean="0">
                          <a:solidFill>
                            <a:schemeClr val="accent4">
                              <a:lumMod val="10000"/>
                            </a:schemeClr>
                          </a:solidFill>
                          <a:latin typeface="Calibri" panose="020F0502020204030204" pitchFamily="34" charset="0"/>
                          <a:cs typeface="Calibri" panose="020F0502020204030204" pitchFamily="34" charset="0"/>
                        </a:rPr>
                        <a:t>Λαγονο</a:t>
                      </a:r>
                      <a:r>
                        <a:rPr lang="el-GR" sz="2000" dirty="0" smtClean="0">
                          <a:solidFill>
                            <a:schemeClr val="accent4">
                              <a:lumMod val="10000"/>
                            </a:schemeClr>
                          </a:solidFill>
                          <a:latin typeface="Calibri" panose="020F0502020204030204" pitchFamily="34" charset="0"/>
                          <a:cs typeface="Calibri" panose="020F0502020204030204" pitchFamily="34" charset="0"/>
                        </a:rPr>
                        <a:t>βουβωνική</a:t>
                      </a:r>
                      <a:endParaRPr lang="el-GR" sz="2000" dirty="0">
                        <a:solidFill>
                          <a:schemeClr val="accent4">
                            <a:lumMod val="10000"/>
                          </a:schemeClr>
                        </a:solidFill>
                        <a:latin typeface="Calibri" panose="020F0502020204030204" pitchFamily="34" charset="0"/>
                        <a:cs typeface="Calibri" panose="020F0502020204030204" pitchFamily="34" charset="0"/>
                      </a:endParaRPr>
                    </a:p>
                  </a:txBody>
                  <a:tcPr marL="86359" marR="86359" anchor="ctr">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noFill/>
                  </a:tcPr>
                </a:tc>
                <a:tc>
                  <a:txBody>
                    <a:bodyPr/>
                    <a:lstStyle/>
                    <a:p>
                      <a:r>
                        <a:rPr lang="el-GR" sz="2000" dirty="0" smtClean="0">
                          <a:solidFill>
                            <a:schemeClr val="accent4">
                              <a:lumMod val="10000"/>
                            </a:schemeClr>
                          </a:solidFill>
                          <a:latin typeface="Calibri" panose="020F0502020204030204" pitchFamily="34" charset="0"/>
                          <a:cs typeface="Calibri" panose="020F0502020204030204" pitchFamily="34" charset="0"/>
                        </a:rPr>
                        <a:t>Καλύτερη πρόσβαση σε κατάγματα της πρόσθιας κολόνας &amp; της έσω πλευράς του ανωνύμου οστού.</a:t>
                      </a:r>
                      <a:endParaRPr lang="el-GR" sz="2000" dirty="0">
                        <a:solidFill>
                          <a:schemeClr val="accent4">
                            <a:lumMod val="10000"/>
                          </a:schemeClr>
                        </a:solidFill>
                        <a:latin typeface="Calibri" panose="020F0502020204030204" pitchFamily="34" charset="0"/>
                        <a:cs typeface="Calibri" panose="020F0502020204030204" pitchFamily="34" charset="0"/>
                      </a:endParaRPr>
                    </a:p>
                  </a:txBody>
                  <a:tcPr marL="86359" marR="86359">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noFill/>
                  </a:tcPr>
                </a:tc>
              </a:tr>
              <a:tr h="781236">
                <a:tc>
                  <a:txBody>
                    <a:bodyPr/>
                    <a:lstStyle/>
                    <a:p>
                      <a:r>
                        <a:rPr lang="el-GR" sz="2000" dirty="0" smtClean="0">
                          <a:solidFill>
                            <a:schemeClr val="accent4">
                              <a:lumMod val="10000"/>
                            </a:schemeClr>
                          </a:solidFill>
                          <a:latin typeface="Calibri" panose="020F0502020204030204" pitchFamily="34" charset="0"/>
                          <a:cs typeface="Calibri" panose="020F0502020204030204" pitchFamily="34" charset="0"/>
                        </a:rPr>
                        <a:t>Εκτεταμένη Λαγονομηρική</a:t>
                      </a:r>
                      <a:endParaRPr lang="en-US" sz="2000" dirty="0" smtClean="0">
                        <a:solidFill>
                          <a:schemeClr val="accent4">
                            <a:lumMod val="10000"/>
                          </a:schemeClr>
                        </a:solidFill>
                        <a:latin typeface="Calibri" panose="020F0502020204030204" pitchFamily="34" charset="0"/>
                        <a:cs typeface="Calibri" panose="020F0502020204030204" pitchFamily="34" charset="0"/>
                      </a:endParaRPr>
                    </a:p>
                  </a:txBody>
                  <a:tcPr marL="86359" marR="86359" anchor="ctr">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noFill/>
                  </a:tcPr>
                </a:tc>
                <a:tc>
                  <a:txBody>
                    <a:bodyPr/>
                    <a:lstStyle/>
                    <a:p>
                      <a:r>
                        <a:rPr lang="el-GR" sz="2000" dirty="0" smtClean="0">
                          <a:solidFill>
                            <a:schemeClr val="accent4">
                              <a:lumMod val="10000"/>
                            </a:schemeClr>
                          </a:solidFill>
                          <a:latin typeface="Calibri" panose="020F0502020204030204" pitchFamily="34" charset="0"/>
                          <a:cs typeface="Calibri" panose="020F0502020204030204" pitchFamily="34" charset="0"/>
                        </a:rPr>
                        <a:t>Πρόσβαση σε κατάγματα και</a:t>
                      </a:r>
                      <a:r>
                        <a:rPr lang="el-GR" sz="2000" baseline="0" dirty="0" smtClean="0">
                          <a:solidFill>
                            <a:schemeClr val="accent4">
                              <a:lumMod val="10000"/>
                            </a:schemeClr>
                          </a:solidFill>
                          <a:latin typeface="Calibri" panose="020F0502020204030204" pitchFamily="34" charset="0"/>
                          <a:cs typeface="Calibri" panose="020F0502020204030204" pitchFamily="34" charset="0"/>
                        </a:rPr>
                        <a:t> των δύο κολόνων ή για</a:t>
                      </a:r>
                      <a:r>
                        <a:rPr lang="el-GR" sz="2000" dirty="0" smtClean="0">
                          <a:solidFill>
                            <a:schemeClr val="accent4">
                              <a:lumMod val="10000"/>
                            </a:schemeClr>
                          </a:solidFill>
                          <a:latin typeface="Calibri" panose="020F0502020204030204" pitchFamily="34" charset="0"/>
                          <a:cs typeface="Calibri" panose="020F0502020204030204" pitchFamily="34" charset="0"/>
                        </a:rPr>
                        <a:t> ταυτόχρονη πρόσβαση σε</a:t>
                      </a:r>
                      <a:r>
                        <a:rPr lang="el-GR" sz="2000" baseline="0" dirty="0" smtClean="0">
                          <a:solidFill>
                            <a:schemeClr val="accent4">
                              <a:lumMod val="10000"/>
                            </a:schemeClr>
                          </a:solidFill>
                          <a:latin typeface="Calibri" panose="020F0502020204030204" pitchFamily="34" charset="0"/>
                          <a:cs typeface="Calibri" panose="020F0502020204030204" pitchFamily="34" charset="0"/>
                        </a:rPr>
                        <a:t> σύνθετα</a:t>
                      </a:r>
                      <a:r>
                        <a:rPr lang="el-GR" sz="2000" dirty="0" smtClean="0">
                          <a:solidFill>
                            <a:schemeClr val="accent4">
                              <a:lumMod val="10000"/>
                            </a:schemeClr>
                          </a:solidFill>
                          <a:latin typeface="Calibri" panose="020F0502020204030204" pitchFamily="34" charset="0"/>
                          <a:cs typeface="Calibri" panose="020F0502020204030204" pitchFamily="34" charset="0"/>
                        </a:rPr>
                        <a:t> κατάγματα</a:t>
                      </a:r>
                      <a:r>
                        <a:rPr lang="el-GR" sz="2000" baseline="0" dirty="0" smtClean="0">
                          <a:solidFill>
                            <a:schemeClr val="accent4">
                              <a:lumMod val="10000"/>
                            </a:schemeClr>
                          </a:solidFill>
                          <a:latin typeface="Calibri" panose="020F0502020204030204" pitchFamily="34" charset="0"/>
                          <a:cs typeface="Calibri" panose="020F0502020204030204" pitchFamily="34" charset="0"/>
                        </a:rPr>
                        <a:t>, αλλά</a:t>
                      </a:r>
                      <a:r>
                        <a:rPr lang="en-US" sz="2000" baseline="0" dirty="0" smtClean="0">
                          <a:solidFill>
                            <a:schemeClr val="accent4">
                              <a:lumMod val="10000"/>
                            </a:schemeClr>
                          </a:solidFill>
                          <a:latin typeface="Calibri" panose="020F0502020204030204" pitchFamily="34" charset="0"/>
                          <a:cs typeface="Calibri" panose="020F0502020204030204" pitchFamily="34" charset="0"/>
                        </a:rPr>
                        <a:t> </a:t>
                      </a:r>
                      <a:r>
                        <a:rPr lang="en-US" sz="2000" dirty="0" smtClean="0">
                          <a:solidFill>
                            <a:schemeClr val="accent4">
                              <a:lumMod val="10000"/>
                            </a:schemeClr>
                          </a:solidFill>
                          <a:latin typeface="Calibri" panose="020F0502020204030204" pitchFamily="34" charset="0"/>
                          <a:cs typeface="Calibri" panose="020F0502020204030204" pitchFamily="34" charset="0"/>
                        </a:rPr>
                        <a:t>:</a:t>
                      </a:r>
                    </a:p>
                    <a:p>
                      <a:pPr marL="800100" lvl="1" indent="-342900">
                        <a:buClr>
                          <a:srgbClr val="A50021"/>
                        </a:buClr>
                        <a:buFont typeface="Wingdings" panose="05000000000000000000" pitchFamily="2" charset="2"/>
                        <a:buChar char="§"/>
                      </a:pPr>
                      <a:r>
                        <a:rPr lang="el-GR" sz="2000" dirty="0" smtClean="0">
                          <a:solidFill>
                            <a:schemeClr val="accent4">
                              <a:lumMod val="10000"/>
                            </a:schemeClr>
                          </a:solidFill>
                          <a:latin typeface="Calibri" panose="020F0502020204030204" pitchFamily="34" charset="0"/>
                          <a:cs typeface="Calibri" panose="020F0502020204030204" pitchFamily="34" charset="0"/>
                        </a:rPr>
                        <a:t>η πρόσβαση στην πρόσθια κολόνα δεν είναι</a:t>
                      </a:r>
                      <a:r>
                        <a:rPr lang="en-US" sz="2000" baseline="0" dirty="0" smtClean="0">
                          <a:solidFill>
                            <a:schemeClr val="accent4">
                              <a:lumMod val="10000"/>
                            </a:schemeClr>
                          </a:solidFill>
                          <a:latin typeface="Calibri" panose="020F0502020204030204" pitchFamily="34" charset="0"/>
                          <a:cs typeface="Calibri" panose="020F0502020204030204" pitchFamily="34" charset="0"/>
                        </a:rPr>
                        <a:t> </a:t>
                      </a:r>
                      <a:r>
                        <a:rPr lang="el-GR" sz="2000" dirty="0" smtClean="0">
                          <a:solidFill>
                            <a:schemeClr val="accent4">
                              <a:lumMod val="10000"/>
                            </a:schemeClr>
                          </a:solidFill>
                          <a:latin typeface="Calibri" panose="020F0502020204030204" pitchFamily="34" charset="0"/>
                          <a:cs typeface="Calibri" panose="020F0502020204030204" pitchFamily="34" charset="0"/>
                        </a:rPr>
                        <a:t>εξίσου</a:t>
                      </a:r>
                      <a:r>
                        <a:rPr lang="en-US" sz="2000" baseline="0" dirty="0" smtClean="0">
                          <a:solidFill>
                            <a:schemeClr val="accent4">
                              <a:lumMod val="10000"/>
                            </a:schemeClr>
                          </a:solidFill>
                          <a:latin typeface="Calibri" panose="020F0502020204030204" pitchFamily="34" charset="0"/>
                          <a:cs typeface="Calibri" panose="020F0502020204030204" pitchFamily="34" charset="0"/>
                        </a:rPr>
                        <a:t> </a:t>
                      </a:r>
                      <a:r>
                        <a:rPr lang="el-GR" sz="2000" dirty="0" smtClean="0">
                          <a:solidFill>
                            <a:schemeClr val="accent4">
                              <a:lumMod val="10000"/>
                            </a:schemeClr>
                          </a:solidFill>
                          <a:latin typeface="Calibri" panose="020F0502020204030204" pitchFamily="34" charset="0"/>
                          <a:cs typeface="Calibri" panose="020F0502020204030204" pitchFamily="34" charset="0"/>
                        </a:rPr>
                        <a:t>καλή, όσο στην</a:t>
                      </a:r>
                      <a:r>
                        <a:rPr lang="el-GR" sz="2000" baseline="0" dirty="0" smtClean="0">
                          <a:solidFill>
                            <a:schemeClr val="accent4">
                              <a:lumMod val="10000"/>
                            </a:schemeClr>
                          </a:solidFill>
                          <a:latin typeface="Calibri" panose="020F0502020204030204" pitchFamily="34" charset="0"/>
                          <a:cs typeface="Calibri" panose="020F0502020204030204" pitchFamily="34" charset="0"/>
                        </a:rPr>
                        <a:t> λαγονο</a:t>
                      </a:r>
                      <a:r>
                        <a:rPr lang="el-GR" sz="2000" dirty="0" smtClean="0">
                          <a:solidFill>
                            <a:schemeClr val="accent4">
                              <a:lumMod val="10000"/>
                            </a:schemeClr>
                          </a:solidFill>
                          <a:latin typeface="Calibri" panose="020F0502020204030204" pitchFamily="34" charset="0"/>
                          <a:cs typeface="Calibri" panose="020F0502020204030204" pitchFamily="34" charset="0"/>
                        </a:rPr>
                        <a:t>βουβωνική</a:t>
                      </a:r>
                      <a:r>
                        <a:rPr lang="el-GR" sz="2000" baseline="0" dirty="0" smtClean="0">
                          <a:solidFill>
                            <a:schemeClr val="accent4">
                              <a:lumMod val="10000"/>
                            </a:schemeClr>
                          </a:solidFill>
                          <a:latin typeface="Calibri" panose="020F0502020204030204" pitchFamily="34" charset="0"/>
                          <a:cs typeface="Calibri" panose="020F0502020204030204" pitchFamily="34" charset="0"/>
                        </a:rPr>
                        <a:t> προσπέλαση,</a:t>
                      </a:r>
                    </a:p>
                    <a:p>
                      <a:pPr marL="800100" lvl="1" indent="-342900">
                        <a:buClr>
                          <a:srgbClr val="A50021"/>
                        </a:buClr>
                        <a:buFont typeface="Wingdings" panose="05000000000000000000" pitchFamily="2" charset="2"/>
                        <a:buChar char="§"/>
                      </a:pPr>
                      <a:r>
                        <a:rPr lang="el-GR" sz="2000" dirty="0" smtClean="0">
                          <a:solidFill>
                            <a:schemeClr val="accent4">
                              <a:lumMod val="10000"/>
                            </a:schemeClr>
                          </a:solidFill>
                          <a:latin typeface="Calibri" panose="020F0502020204030204" pitchFamily="34" charset="0"/>
                          <a:cs typeface="Calibri" panose="020F0502020204030204" pitchFamily="34" charset="0"/>
                        </a:rPr>
                        <a:t>η απώλεια αίματος είναι μεγαλύτερη,</a:t>
                      </a:r>
                      <a:r>
                        <a:rPr lang="el-GR" sz="2000" baseline="0" dirty="0" smtClean="0">
                          <a:solidFill>
                            <a:schemeClr val="accent4">
                              <a:lumMod val="10000"/>
                            </a:schemeClr>
                          </a:solidFill>
                          <a:latin typeface="Calibri" panose="020F0502020204030204" pitchFamily="34" charset="0"/>
                          <a:cs typeface="Calibri" panose="020F0502020204030204" pitchFamily="34" charset="0"/>
                        </a:rPr>
                        <a:t> </a:t>
                      </a:r>
                    </a:p>
                    <a:p>
                      <a:pPr marL="800100" lvl="1" indent="-342900">
                        <a:buClr>
                          <a:srgbClr val="A50021"/>
                        </a:buClr>
                        <a:buFont typeface="Wingdings" panose="05000000000000000000" pitchFamily="2" charset="2"/>
                        <a:buChar char="§"/>
                      </a:pPr>
                      <a:r>
                        <a:rPr lang="el-GR" sz="2000" baseline="0" dirty="0" smtClean="0">
                          <a:solidFill>
                            <a:schemeClr val="accent4">
                              <a:lumMod val="10000"/>
                            </a:schemeClr>
                          </a:solidFill>
                          <a:latin typeface="Calibri" panose="020F0502020204030204" pitchFamily="34" charset="0"/>
                          <a:cs typeface="Calibri" panose="020F0502020204030204" pitchFamily="34" charset="0"/>
                        </a:rPr>
                        <a:t>ο χρόνος </a:t>
                      </a:r>
                      <a:r>
                        <a:rPr lang="el-GR" sz="2000" dirty="0" smtClean="0">
                          <a:solidFill>
                            <a:schemeClr val="accent4">
                              <a:lumMod val="10000"/>
                            </a:schemeClr>
                          </a:solidFill>
                          <a:latin typeface="Calibri" panose="020F0502020204030204" pitchFamily="34" charset="0"/>
                          <a:cs typeface="Calibri" panose="020F0502020204030204" pitchFamily="34" charset="0"/>
                        </a:rPr>
                        <a:t>μετεγχειρητικής ανάρρωσης είναι</a:t>
                      </a:r>
                      <a:r>
                        <a:rPr lang="en-US" sz="2000" baseline="0" dirty="0" smtClean="0">
                          <a:solidFill>
                            <a:schemeClr val="accent4">
                              <a:lumMod val="10000"/>
                            </a:schemeClr>
                          </a:solidFill>
                          <a:latin typeface="Calibri" panose="020F0502020204030204" pitchFamily="34" charset="0"/>
                          <a:cs typeface="Calibri" panose="020F0502020204030204" pitchFamily="34" charset="0"/>
                        </a:rPr>
                        <a:t> </a:t>
                      </a:r>
                      <a:r>
                        <a:rPr lang="el-GR" sz="2000" dirty="0" smtClean="0">
                          <a:solidFill>
                            <a:schemeClr val="accent4">
                              <a:lumMod val="10000"/>
                            </a:schemeClr>
                          </a:solidFill>
                          <a:latin typeface="Calibri" panose="020F0502020204030204" pitchFamily="34" charset="0"/>
                          <a:cs typeface="Calibri" panose="020F0502020204030204" pitchFamily="34" charset="0"/>
                        </a:rPr>
                        <a:t>μακρύτερος,</a:t>
                      </a:r>
                    </a:p>
                    <a:p>
                      <a:pPr marL="800100" lvl="1" indent="-342900">
                        <a:buClr>
                          <a:srgbClr val="A50021"/>
                        </a:buClr>
                        <a:buFont typeface="Wingdings" panose="05000000000000000000" pitchFamily="2" charset="2"/>
                        <a:buChar char="§"/>
                      </a:pPr>
                      <a:r>
                        <a:rPr lang="el-GR" sz="2000" dirty="0" smtClean="0">
                          <a:solidFill>
                            <a:schemeClr val="accent4">
                              <a:lumMod val="10000"/>
                            </a:schemeClr>
                          </a:solidFill>
                          <a:latin typeface="Calibri" panose="020F0502020204030204" pitchFamily="34" charset="0"/>
                          <a:cs typeface="Calibri" panose="020F0502020204030204" pitchFamily="34" charset="0"/>
                        </a:rPr>
                        <a:t>παρουσιάζει υψηλότερη συχνότητα εμφάνισης</a:t>
                      </a:r>
                      <a:r>
                        <a:rPr lang="en-US" sz="2000" baseline="0" dirty="0" smtClean="0">
                          <a:solidFill>
                            <a:schemeClr val="accent4">
                              <a:lumMod val="10000"/>
                            </a:schemeClr>
                          </a:solidFill>
                          <a:latin typeface="Calibri" panose="020F0502020204030204" pitchFamily="34" charset="0"/>
                          <a:cs typeface="Calibri" panose="020F0502020204030204" pitchFamily="34" charset="0"/>
                        </a:rPr>
                        <a:t> </a:t>
                      </a:r>
                      <a:r>
                        <a:rPr lang="el-GR" sz="2000" dirty="0" smtClean="0">
                          <a:solidFill>
                            <a:schemeClr val="accent4">
                              <a:lumMod val="10000"/>
                            </a:schemeClr>
                          </a:solidFill>
                          <a:latin typeface="Calibri" panose="020F0502020204030204" pitchFamily="34" charset="0"/>
                          <a:cs typeface="Calibri" panose="020F0502020204030204" pitchFamily="34" charset="0"/>
                        </a:rPr>
                        <a:t>έκτοπου οστεοποίησης.</a:t>
                      </a:r>
                    </a:p>
                  </a:txBody>
                  <a:tcPr marL="86359" marR="86359">
                    <a:lnL w="12700" cap="flat" cmpd="sng" algn="ctr">
                      <a:solidFill>
                        <a:schemeClr val="accent4">
                          <a:lumMod val="10000"/>
                        </a:schemeClr>
                      </a:solidFill>
                      <a:prstDash val="solid"/>
                      <a:round/>
                      <a:headEnd type="none" w="med" len="med"/>
                      <a:tailEnd type="none" w="med" len="med"/>
                    </a:lnL>
                    <a:lnR w="12700" cap="flat" cmpd="sng" algn="ctr">
                      <a:solidFill>
                        <a:schemeClr val="accent4">
                          <a:lumMod val="10000"/>
                        </a:schemeClr>
                      </a:solidFill>
                      <a:prstDash val="solid"/>
                      <a:round/>
                      <a:headEnd type="none" w="med" len="med"/>
                      <a:tailEnd type="none" w="med" len="med"/>
                    </a:lnR>
                    <a:lnT w="12700" cap="flat" cmpd="sng" algn="ctr">
                      <a:solidFill>
                        <a:schemeClr val="accent4">
                          <a:lumMod val="10000"/>
                        </a:schemeClr>
                      </a:solidFill>
                      <a:prstDash val="solid"/>
                      <a:round/>
                      <a:headEnd type="none" w="med" len="med"/>
                      <a:tailEnd type="none" w="med" len="med"/>
                    </a:lnT>
                    <a:lnB w="12700" cap="flat" cmpd="sng" algn="ctr">
                      <a:solidFill>
                        <a:schemeClr val="accent4">
                          <a:lumMod val="10000"/>
                        </a:schemeClr>
                      </a:solidFill>
                      <a:prstDash val="solid"/>
                      <a:round/>
                      <a:headEnd type="none" w="med" len="med"/>
                      <a:tailEnd type="none" w="med" len="med"/>
                    </a:lnB>
                    <a:noFill/>
                  </a:tcPr>
                </a:tc>
              </a:tr>
            </a:tbl>
          </a:graphicData>
        </a:graphic>
      </p:graphicFrame>
      <p:sp>
        <p:nvSpPr>
          <p:cNvPr id="3" name="Θέση αριθμού διαφάνειας 2"/>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12</a:t>
            </a:fld>
            <a:endParaRPr lang="el-GR" dirty="0">
              <a:solidFill>
                <a:srgbClr val="DADADA">
                  <a:lumMod val="10000"/>
                </a:srgbClr>
              </a:solidFill>
            </a:endParaRPr>
          </a:p>
        </p:txBody>
      </p:sp>
    </p:spTree>
    <p:extLst>
      <p:ext uri="{BB962C8B-B14F-4D97-AF65-F5344CB8AC3E}">
        <p14:creationId xmlns:p14="http://schemas.microsoft.com/office/powerpoint/2010/main" val="2412110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l-GR" b="1" dirty="0" smtClean="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rPr>
              <a:t>Κατάγματα Κοτύλης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solidFill>
                  <a:srgbClr val="A50021"/>
                </a:solidFill>
                <a:effectLst>
                  <a:outerShdw blurRad="38100" dist="38100" dir="2700000" algn="tl">
                    <a:srgbClr val="000000">
                      <a:alpha val="43137"/>
                    </a:srgbClr>
                  </a:outerShdw>
                </a:effectLst>
                <a:latin typeface="Arial Narrow" panose="020B0606020202030204" pitchFamily="34" charset="0"/>
              </a:rPr>
              <a:t>Επισημάνσεις </a:t>
            </a:r>
            <a:r>
              <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[1/5]</a:t>
            </a:r>
          </a:p>
        </p:txBody>
      </p:sp>
      <p:sp>
        <p:nvSpPr>
          <p:cNvPr id="34819" name="Rectangle 3"/>
          <p:cNvSpPr>
            <a:spLocks noGrp="1" noChangeArrowheads="1"/>
          </p:cNvSpPr>
          <p:nvPr>
            <p:ph idx="1"/>
          </p:nvPr>
        </p:nvSpPr>
        <p:spPr/>
        <p:txBody>
          <a:bodyPr/>
          <a:lstStyle/>
          <a:p>
            <a:pPr marL="449263" indent="-449263">
              <a:lnSpc>
                <a:spcPct val="114000"/>
              </a:lnSpc>
              <a:spcBef>
                <a:spcPts val="1200"/>
              </a:spcBef>
              <a:buClr>
                <a:srgbClr val="A50021"/>
              </a:buClr>
              <a:buSzPct val="100000"/>
              <a:buFont typeface="Wingdings" panose="05000000000000000000" pitchFamily="2" charset="2"/>
              <a:buChar char="Ø"/>
              <a:defRPr/>
            </a:pPr>
            <a:r>
              <a:rPr lang="el-GR" dirty="0" smtClean="0">
                <a:solidFill>
                  <a:srgbClr val="000000"/>
                </a:solidFill>
                <a:effectLst/>
              </a:rPr>
              <a:t>Προσοχή στο σχεδιασμό του προγράμματος με βάση τα κριτήρια ολοκλήρωσης των διακριτών σταδίων της Φ/Θ  αποκατάστασης: «Μέγιστη Προστασία – Μερική Προστασία – Στάδιο Ελεύθερων Δραστηριοτήτων».</a:t>
            </a:r>
            <a:endParaRPr lang="el-GR" b="1" dirty="0">
              <a:solidFill>
                <a:srgbClr val="A50021"/>
              </a:solidFill>
              <a:latin typeface="Arial Narrow" panose="020B0606020202030204" pitchFamily="34" charset="0"/>
            </a:endParaRPr>
          </a:p>
          <a:p>
            <a:pPr marL="444500" indent="0">
              <a:lnSpc>
                <a:spcPct val="114000"/>
              </a:lnSpc>
              <a:spcBef>
                <a:spcPts val="1200"/>
              </a:spcBef>
              <a:buClr>
                <a:srgbClr val="A50021"/>
              </a:buClr>
              <a:buSzPct val="100000"/>
              <a:buNone/>
              <a:defRPr/>
            </a:pPr>
            <a:r>
              <a:rPr lang="el-GR" sz="1800" b="1" dirty="0" smtClean="0">
                <a:solidFill>
                  <a:srgbClr val="A50021"/>
                </a:solidFill>
                <a:effectLst/>
                <a:latin typeface="Arial Narrow" panose="020B0606020202030204" pitchFamily="34" charset="0"/>
              </a:rPr>
              <a:t>[Παπαθανασίου Γ, 2003 &amp; 2004]</a:t>
            </a:r>
            <a:endParaRPr lang="el-GR" dirty="0" smtClean="0">
              <a:solidFill>
                <a:srgbClr val="000000"/>
              </a:solidFill>
              <a:effectLst/>
            </a:endParaRPr>
          </a:p>
          <a:p>
            <a:pPr marL="449263" indent="-449263">
              <a:lnSpc>
                <a:spcPct val="114000"/>
              </a:lnSpc>
              <a:spcBef>
                <a:spcPts val="1200"/>
              </a:spcBef>
              <a:buClr>
                <a:srgbClr val="A50021"/>
              </a:buClr>
              <a:buSzPct val="100000"/>
              <a:buFont typeface="Wingdings" panose="05000000000000000000" pitchFamily="2" charset="2"/>
              <a:buChar char="Ø"/>
              <a:defRPr/>
            </a:pPr>
            <a:r>
              <a:rPr lang="el-GR" dirty="0" smtClean="0">
                <a:solidFill>
                  <a:srgbClr val="000000"/>
                </a:solidFill>
                <a:effectLst/>
              </a:rPr>
              <a:t>Τα κύρια κριτήρια σταδιοποίησης του προγράμματος αφορούν στην αξιολόγηση </a:t>
            </a:r>
            <a:r>
              <a:rPr lang="el-GR" dirty="0">
                <a:solidFill>
                  <a:srgbClr val="000000"/>
                </a:solidFill>
                <a:effectLst/>
              </a:rPr>
              <a:t>της κλινικής εικόνας του ασθενούς </a:t>
            </a:r>
            <a:r>
              <a:rPr lang="el-GR" dirty="0" smtClean="0">
                <a:solidFill>
                  <a:srgbClr val="000000"/>
                </a:solidFill>
                <a:effectLst/>
              </a:rPr>
              <a:t>και της διαδικασία πώρωσης του κατάγματος από τον θεράποντα χειρουργό, ενώ ιδιαίτερα σημαντική είναι η λειτουργική αξιολόγηση του ασθενούς από τον Φυσικοθεραπευτή (π.χ ικανότητα βάδισης χωρίς χωλότητα και πόνο).</a:t>
            </a:r>
            <a:endParaRPr lang="el-GR" dirty="0" smtClean="0">
              <a:solidFill>
                <a:schemeClr val="accent4">
                  <a:lumMod val="10000"/>
                </a:schemeClr>
              </a:solidFill>
              <a:effectLst/>
            </a:endParaRP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13</a:t>
            </a:fld>
            <a:endParaRPr lang="el-GR" dirty="0"/>
          </a:p>
        </p:txBody>
      </p:sp>
    </p:spTree>
    <p:extLst>
      <p:ext uri="{BB962C8B-B14F-4D97-AF65-F5344CB8AC3E}">
        <p14:creationId xmlns:p14="http://schemas.microsoft.com/office/powerpoint/2010/main" val="1071370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chemeClr val="accent4">
                    <a:lumMod val="10000"/>
                  </a:schemeClr>
                </a:solidFill>
                <a:effectLst>
                  <a:outerShdw blurRad="38100" dist="38100" dir="2700000" algn="tl">
                    <a:srgbClr val="000000">
                      <a:alpha val="43137"/>
                    </a:srgbClr>
                  </a:outerShdw>
                </a:effectLst>
              </a:rPr>
              <a:t>Κατάγματα Κοτύλης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solidFill>
                  <a:srgbClr val="A50021"/>
                </a:solidFill>
                <a:effectLst>
                  <a:outerShdw blurRad="38100" dist="38100" dir="2700000" algn="tl">
                    <a:srgbClr val="000000">
                      <a:alpha val="43137"/>
                    </a:srgbClr>
                  </a:outerShdw>
                </a:effectLst>
              </a:rPr>
              <a:t>Επισημάνσεις</a:t>
            </a:r>
            <a:r>
              <a:rPr lang="el-GR" sz="3200" b="1" kern="1200" baseline="-25000" dirty="0" smtClean="0">
                <a:solidFill>
                  <a:srgbClr val="A50021"/>
                </a:solidFill>
                <a:effectLst>
                  <a:outerShdw blurRad="38100" dist="38100" dir="2700000" algn="tl">
                    <a:srgbClr val="000000">
                      <a:alpha val="43137"/>
                    </a:srgbClr>
                  </a:outerShdw>
                </a:effectLst>
              </a:rPr>
              <a:t> </a:t>
            </a:r>
            <a:r>
              <a:rPr lang="el-GR" sz="3200" b="1" kern="1200" baseline="-16000" dirty="0" smtClean="0">
                <a:solidFill>
                  <a:srgbClr val="A50021"/>
                </a:solidFill>
                <a:effectLst>
                  <a:outerShdw blurRad="38100" dist="38100" dir="2700000" algn="tl">
                    <a:srgbClr val="000000">
                      <a:alpha val="43137"/>
                    </a:srgbClr>
                  </a:outerShdw>
                </a:effectLst>
              </a:rPr>
              <a:t>[2/5]</a:t>
            </a:r>
            <a:endParaRPr lang="el-GR" sz="3200" b="1" baseline="-16000" dirty="0">
              <a:solidFill>
                <a:srgbClr val="D5200D"/>
              </a:solidFill>
              <a:effectLst/>
            </a:endParaRPr>
          </a:p>
        </p:txBody>
      </p:sp>
      <p:sp>
        <p:nvSpPr>
          <p:cNvPr id="3" name="2 - Θέση περιεχομένου"/>
          <p:cNvSpPr>
            <a:spLocks noGrp="1"/>
          </p:cNvSpPr>
          <p:nvPr>
            <p:ph idx="1"/>
          </p:nvPr>
        </p:nvSpPr>
        <p:spPr/>
        <p:txBody>
          <a:bodyPr/>
          <a:lstStyle/>
          <a:p>
            <a:pPr>
              <a:lnSpc>
                <a:spcPct val="114000"/>
              </a:lnSpc>
              <a:spcBef>
                <a:spcPts val="1200"/>
              </a:spcBef>
              <a:buClr>
                <a:srgbClr val="990033"/>
              </a:buClr>
              <a:buSzPct val="100000"/>
              <a:buFont typeface="Wingdings" panose="05000000000000000000" pitchFamily="2" charset="2"/>
              <a:buChar char="Ø"/>
            </a:pPr>
            <a:r>
              <a:rPr lang="el-GR" sz="2400" dirty="0" smtClean="0">
                <a:solidFill>
                  <a:srgbClr val="000000"/>
                </a:solidFill>
                <a:effectLst/>
                <a:latin typeface="Calibri" pitchFamily="34" charset="0"/>
              </a:rPr>
              <a:t>Ο σχεδιασμός της φυσικοθεραπευτικής αποκατάστασης εξατομικεύεται κατά περίπτωση με την επιλογή:</a:t>
            </a:r>
            <a:endParaRPr lang="el-GR" sz="1000" dirty="0" smtClean="0">
              <a:solidFill>
                <a:srgbClr val="000000"/>
              </a:solidFill>
              <a:effectLst/>
              <a:latin typeface="Calibri" pitchFamily="34" charset="0"/>
            </a:endParaRPr>
          </a:p>
          <a:p>
            <a:pPr>
              <a:lnSpc>
                <a:spcPct val="114000"/>
              </a:lnSpc>
              <a:spcBef>
                <a:spcPts val="1200"/>
              </a:spcBef>
              <a:buClr>
                <a:srgbClr val="A50021"/>
              </a:buClr>
              <a:buSzPct val="100000"/>
              <a:buFont typeface="Wingdings" panose="05000000000000000000" pitchFamily="2" charset="2"/>
              <a:buChar char="§"/>
            </a:pPr>
            <a:r>
              <a:rPr lang="el-GR" sz="2400" dirty="0" smtClean="0">
                <a:solidFill>
                  <a:srgbClr val="000000"/>
                </a:solidFill>
                <a:effectLst/>
                <a:latin typeface="Calibri" pitchFamily="34" charset="0"/>
              </a:rPr>
              <a:t>Του κατάλληλου χρόνου για την έναρξη της κινητοποίησης της άρθρωσης του ισχίου,</a:t>
            </a:r>
          </a:p>
          <a:p>
            <a:pPr>
              <a:lnSpc>
                <a:spcPct val="114000"/>
              </a:lnSpc>
              <a:spcBef>
                <a:spcPts val="1200"/>
              </a:spcBef>
              <a:buClr>
                <a:srgbClr val="A50021"/>
              </a:buClr>
              <a:buSzPct val="100000"/>
              <a:buFont typeface="Wingdings" panose="05000000000000000000" pitchFamily="2" charset="2"/>
              <a:buChar char="§"/>
            </a:pPr>
            <a:r>
              <a:rPr lang="el-GR" sz="2400" dirty="0" smtClean="0">
                <a:solidFill>
                  <a:srgbClr val="000000"/>
                </a:solidFill>
                <a:effectLst/>
                <a:latin typeface="Calibri" pitchFamily="34" charset="0"/>
              </a:rPr>
              <a:t>Τις τροχιές των κινήσεων της άρθρωσης που πρέπει να αποφεύγονται,</a:t>
            </a:r>
          </a:p>
          <a:p>
            <a:pPr>
              <a:lnSpc>
                <a:spcPct val="114000"/>
              </a:lnSpc>
              <a:spcBef>
                <a:spcPts val="1200"/>
              </a:spcBef>
              <a:buClr>
                <a:srgbClr val="A50021"/>
              </a:buClr>
              <a:buSzPct val="100000"/>
              <a:buFont typeface="Wingdings" panose="05000000000000000000" pitchFamily="2" charset="2"/>
              <a:buChar char="§"/>
            </a:pPr>
            <a:r>
              <a:rPr lang="el-GR" sz="2400" dirty="0" smtClean="0">
                <a:solidFill>
                  <a:srgbClr val="000000"/>
                </a:solidFill>
                <a:effectLst/>
                <a:latin typeface="Calibri" pitchFamily="34" charset="0"/>
              </a:rPr>
              <a:t>Την χρονική περίοδο έναρξης της φόρτισης, καθώς και το ποσοστό φόρτισης, κατά την βάδιση.</a:t>
            </a:r>
            <a:endParaRPr lang="el-GR" sz="2400" dirty="0">
              <a:solidFill>
                <a:srgbClr val="000000"/>
              </a:solidFill>
              <a:effectLst/>
              <a:latin typeface="Calibri" pitchFamily="34" charset="0"/>
            </a:endParaRP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14</a:t>
            </a:fld>
            <a:endParaRPr lang="el-GR" dirty="0"/>
          </a:p>
        </p:txBody>
      </p:sp>
    </p:spTree>
    <p:extLst>
      <p:ext uri="{BB962C8B-B14F-4D97-AF65-F5344CB8AC3E}">
        <p14:creationId xmlns:p14="http://schemas.microsoft.com/office/powerpoint/2010/main" val="2596602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chemeClr val="accent4">
                    <a:lumMod val="10000"/>
                  </a:schemeClr>
                </a:solidFill>
                <a:effectLst>
                  <a:outerShdw blurRad="38100" dist="38100" dir="2700000" algn="tl">
                    <a:srgbClr val="000000">
                      <a:alpha val="43137"/>
                    </a:srgbClr>
                  </a:outerShdw>
                </a:effectLst>
              </a:rPr>
              <a:t>Κατάγματα </a:t>
            </a:r>
            <a:r>
              <a:rPr lang="el-GR" dirty="0" smtClean="0">
                <a:solidFill>
                  <a:schemeClr val="accent4">
                    <a:lumMod val="10000"/>
                  </a:schemeClr>
                </a:solidFill>
                <a:effectLst>
                  <a:outerShdw blurRad="38100" dist="38100" dir="2700000" algn="tl">
                    <a:srgbClr val="000000">
                      <a:alpha val="43137"/>
                    </a:srgbClr>
                  </a:outerShdw>
                </a:effectLst>
              </a:rPr>
              <a:t>Κοτύλης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Επισημάνσεις</a:t>
            </a:r>
            <a:r>
              <a:rPr lang="en-US" sz="3200" b="1" dirty="0" smtClean="0">
                <a:solidFill>
                  <a:srgbClr val="A50021"/>
                </a:solidFill>
                <a:effectLst>
                  <a:outerShdw blurRad="38100" dist="38100" dir="2700000" algn="tl">
                    <a:srgbClr val="000000">
                      <a:alpha val="43137"/>
                    </a:srgbClr>
                  </a:outerShdw>
                </a:effectLst>
              </a:rPr>
              <a:t> </a:t>
            </a:r>
            <a:r>
              <a:rPr lang="el-GR" sz="3200" b="1" baseline="-16000" dirty="0" smtClean="0">
                <a:solidFill>
                  <a:srgbClr val="A50021"/>
                </a:solidFill>
                <a:effectLst>
                  <a:outerShdw blurRad="38100" dist="38100" dir="2700000" algn="tl">
                    <a:srgbClr val="000000">
                      <a:alpha val="43137"/>
                    </a:srgbClr>
                  </a:outerShdw>
                </a:effectLst>
              </a:rPr>
              <a:t>[3/5]</a:t>
            </a:r>
            <a:r>
              <a:rPr lang="el-GR" sz="3200" b="1" baseline="-16000" dirty="0" smtClean="0">
                <a:solidFill>
                  <a:srgbClr val="D5200D"/>
                </a:solidFill>
                <a:effectLst/>
              </a:rPr>
              <a:t> </a:t>
            </a:r>
            <a:endParaRPr lang="el-GR" sz="3200" b="1" baseline="-16000" dirty="0">
              <a:solidFill>
                <a:srgbClr val="D5200D"/>
              </a:solidFill>
              <a:effectLst/>
            </a:endParaRPr>
          </a:p>
        </p:txBody>
      </p:sp>
      <p:sp>
        <p:nvSpPr>
          <p:cNvPr id="3" name="2 - Θέση περιεχομένου"/>
          <p:cNvSpPr>
            <a:spLocks noGrp="1"/>
          </p:cNvSpPr>
          <p:nvPr>
            <p:ph idx="1"/>
          </p:nvPr>
        </p:nvSpPr>
        <p:spPr/>
        <p:txBody>
          <a:bodyPr>
            <a:normAutofit/>
          </a:bodyPr>
          <a:lstStyle/>
          <a:p>
            <a:pPr>
              <a:lnSpc>
                <a:spcPct val="114000"/>
              </a:lnSpc>
              <a:spcBef>
                <a:spcPts val="1200"/>
              </a:spcBef>
              <a:buClr>
                <a:srgbClr val="A50021"/>
              </a:buClr>
              <a:buFont typeface="Wingdings" pitchFamily="2" charset="2"/>
              <a:buChar char="§"/>
            </a:pPr>
            <a:r>
              <a:rPr lang="el-GR" sz="2400" dirty="0" smtClean="0"/>
              <a:t>Κατά το στάδιο της μέγιστης προστασίας, σε ασθενείς που έχουν χειρουργηθεί με εκτεταμένη λαγονομηριαία προσπέλαση, συνιστάται να αποφεύγονται, για χρονικό διάστημα 4 περίπου εβδομάδων, η ενεργητική και </a:t>
            </a:r>
            <a:r>
              <a:rPr lang="el-GR" sz="2400" dirty="0"/>
              <a:t>παθητική </a:t>
            </a:r>
            <a:r>
              <a:rPr lang="el-GR" sz="2400" dirty="0" smtClean="0"/>
              <a:t>προσαγωγή, η ενεργητική απαγωγή και </a:t>
            </a:r>
            <a:r>
              <a:rPr lang="el-GR" sz="2400" dirty="0"/>
              <a:t>η κάμψη του ισχίου </a:t>
            </a:r>
            <a:r>
              <a:rPr lang="el-GR" sz="2400" dirty="0" smtClean="0"/>
              <a:t>σε τροχιά μεγαλύτερη των 30°.</a:t>
            </a:r>
          </a:p>
          <a:p>
            <a:pPr>
              <a:lnSpc>
                <a:spcPct val="114000"/>
              </a:lnSpc>
              <a:spcBef>
                <a:spcPts val="1200"/>
              </a:spcBef>
              <a:buClr>
                <a:srgbClr val="A50021"/>
              </a:buClr>
              <a:buFont typeface="Wingdings" pitchFamily="2" charset="2"/>
              <a:buChar char="§"/>
            </a:pPr>
            <a:r>
              <a:rPr lang="el-GR" sz="2400" dirty="0" smtClean="0"/>
              <a:t>Ανάλογα από την προσπέλαση, συνιστάται να αποφεύγεται για χρονικό διάστημα μέχρι την 6η έως την 8η εβδομάδα, η κάμψη του ισχίου σε τροχιά μεγαλύτερη των 90</a:t>
            </a:r>
            <a:r>
              <a:rPr lang="el-GR" sz="2400" baseline="30000" dirty="0" smtClean="0"/>
              <a:t>ο</a:t>
            </a:r>
            <a:r>
              <a:rPr lang="el-GR" sz="2400" dirty="0" smtClean="0"/>
              <a:t>.</a:t>
            </a:r>
            <a:endParaRPr lang="en-US" sz="2400" dirty="0" smtClean="0"/>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15</a:t>
            </a:fld>
            <a:endParaRPr lang="el-GR" dirty="0"/>
          </a:p>
        </p:txBody>
      </p:sp>
      <p:sp>
        <p:nvSpPr>
          <p:cNvPr id="6" name="TextBox 1"/>
          <p:cNvSpPr txBox="1"/>
          <p:nvPr/>
        </p:nvSpPr>
        <p:spPr>
          <a:xfrm>
            <a:off x="4860032" y="5939988"/>
            <a:ext cx="4104456" cy="369332"/>
          </a:xfrm>
          <a:prstGeom prst="rect">
            <a:avLst/>
          </a:prstGeom>
          <a:noFill/>
        </p:spPr>
        <p:txBody>
          <a:bodyPr wrap="square" rtlCol="0">
            <a:spAutoFit/>
          </a:bodyPr>
          <a:lstStyle/>
          <a:p>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Thacker </a:t>
            </a:r>
            <a:r>
              <a:rPr lang="en-US" b="1" dirty="0">
                <a:solidFill>
                  <a:srgbClr val="A50021"/>
                </a:solidFill>
                <a:latin typeface="Arial Narrow" pitchFamily="34" charset="0"/>
                <a:cs typeface="Arial" pitchFamily="34" charset="0"/>
              </a:rPr>
              <a:t>et al</a:t>
            </a:r>
            <a:r>
              <a:rPr lang="el-GR" b="1" dirty="0">
                <a:solidFill>
                  <a:srgbClr val="A50021"/>
                </a:solidFill>
                <a:latin typeface="Arial Narrow" pitchFamily="34" charset="0"/>
                <a:cs typeface="Arial" pitchFamily="34" charset="0"/>
              </a:rPr>
              <a:t> </a:t>
            </a:r>
            <a:r>
              <a:rPr lang="en-US" b="1" dirty="0" smtClean="0">
                <a:solidFill>
                  <a:srgbClr val="A50021"/>
                </a:solidFill>
                <a:latin typeface="Arial Narrow" pitchFamily="34" charset="0"/>
                <a:cs typeface="Arial" pitchFamily="34" charset="0"/>
              </a:rPr>
              <a:t>200</a:t>
            </a:r>
            <a:r>
              <a:rPr lang="el-GR" b="1" dirty="0" smtClean="0">
                <a:solidFill>
                  <a:srgbClr val="A50021"/>
                </a:solidFill>
                <a:latin typeface="Arial Narrow" pitchFamily="34" charset="0"/>
                <a:cs typeface="Arial" pitchFamily="34" charset="0"/>
              </a:rPr>
              <a:t>2</a:t>
            </a:r>
            <a:r>
              <a:rPr lang="en-US"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rPr>
              <a:t>Pagenkopf et al 2006</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2272015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chemeClr val="accent4">
                    <a:lumMod val="10000"/>
                  </a:schemeClr>
                </a:solidFill>
                <a:effectLst>
                  <a:outerShdw blurRad="38100" dist="38100" dir="2700000" algn="tl">
                    <a:srgbClr val="000000">
                      <a:alpha val="43137"/>
                    </a:srgbClr>
                  </a:outerShdw>
                </a:effectLst>
              </a:rPr>
              <a:t>Κατάγματα Κοτύλης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solidFill>
                  <a:srgbClr val="A50021"/>
                </a:solidFill>
                <a:effectLst>
                  <a:outerShdw blurRad="38100" dist="38100" dir="2700000" algn="tl">
                    <a:srgbClr val="000000">
                      <a:alpha val="43137"/>
                    </a:srgbClr>
                  </a:outerShdw>
                </a:effectLst>
              </a:rPr>
              <a:t>Επισημάνσεις </a:t>
            </a:r>
            <a:r>
              <a:rPr lang="el-GR" sz="3200" b="1" baseline="-16000" dirty="0" smtClean="0">
                <a:solidFill>
                  <a:srgbClr val="A50021"/>
                </a:solidFill>
                <a:effectLst>
                  <a:outerShdw blurRad="38100" dist="38100" dir="2700000" algn="tl">
                    <a:srgbClr val="000000">
                      <a:alpha val="43137"/>
                    </a:srgbClr>
                  </a:outerShdw>
                </a:effectLst>
              </a:rPr>
              <a:t>[4/5]</a:t>
            </a:r>
            <a:endParaRPr lang="el-GR" sz="3200" b="1" baseline="-16000" dirty="0">
              <a:solidFill>
                <a:srgbClr val="D5200D"/>
              </a:solidFill>
              <a:effectLst/>
            </a:endParaRPr>
          </a:p>
        </p:txBody>
      </p:sp>
      <p:sp>
        <p:nvSpPr>
          <p:cNvPr id="3" name="2 - Θέση περιεχομένου"/>
          <p:cNvSpPr>
            <a:spLocks noGrp="1"/>
          </p:cNvSpPr>
          <p:nvPr>
            <p:ph idx="1"/>
          </p:nvPr>
        </p:nvSpPr>
        <p:spPr/>
        <p:txBody>
          <a:bodyPr>
            <a:normAutofit fontScale="92500"/>
          </a:bodyPr>
          <a:lstStyle/>
          <a:p>
            <a:pPr>
              <a:lnSpc>
                <a:spcPct val="114000"/>
              </a:lnSpc>
              <a:spcBef>
                <a:spcPts val="1200"/>
              </a:spcBef>
              <a:buClr>
                <a:srgbClr val="A50021"/>
              </a:buClr>
              <a:buFont typeface="Wingdings" pitchFamily="2" charset="2"/>
              <a:buChar char="§"/>
            </a:pPr>
            <a:r>
              <a:rPr lang="el-GR" sz="2400" dirty="0" smtClean="0"/>
              <a:t>Προς αποφυγή μεταφοράς ανεπιθύμητων φορτίων στην περιοχή του κατάγματος, οι ασκήσεις ενεργητικής κάμψης, έκτασης και απαγωγής του ισχίου, είναι προτιμότερο να εκτελούνται από την όρθια θέση με τις εξής προϋποθέσεις:</a:t>
            </a:r>
          </a:p>
          <a:p>
            <a:pPr lvl="1">
              <a:lnSpc>
                <a:spcPct val="114000"/>
              </a:lnSpc>
              <a:spcBef>
                <a:spcPts val="1200"/>
              </a:spcBef>
              <a:buFontTx/>
              <a:buChar char="-"/>
            </a:pPr>
            <a:r>
              <a:rPr lang="el-GR" sz="2400" dirty="0" smtClean="0"/>
              <a:t>Οι ασκήσεις να εκτελούνται υπό τη συνεχή εποπτεία του Φυσικοθεραπευτή.</a:t>
            </a:r>
          </a:p>
          <a:p>
            <a:pPr lvl="1">
              <a:lnSpc>
                <a:spcPct val="114000"/>
              </a:lnSpc>
              <a:spcBef>
                <a:spcPts val="1200"/>
              </a:spcBef>
              <a:buFontTx/>
              <a:buChar char="-"/>
            </a:pPr>
            <a:r>
              <a:rPr lang="el-GR" sz="2400" dirty="0" smtClean="0"/>
              <a:t>Ο ασθενής να έχει καλές ισορροπιστικές αντιδράσεις και να υποστηρίζεται επαρκώς με τα χέρια του σε ένα σταθερό σημείο (π.χ. την άκρη του κρεβατιού), ώστε κατά την διάρκεια της κινησιοθεραπείας να μην φορτίζεται υπέρμετρα το σκέλος. </a:t>
            </a: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16</a:t>
            </a:fld>
            <a:endParaRPr lang="el-GR" dirty="0"/>
          </a:p>
        </p:txBody>
      </p:sp>
      <p:sp>
        <p:nvSpPr>
          <p:cNvPr id="6" name="TextBox 1"/>
          <p:cNvSpPr txBox="1"/>
          <p:nvPr/>
        </p:nvSpPr>
        <p:spPr>
          <a:xfrm>
            <a:off x="4427984" y="5941038"/>
            <a:ext cx="4104456" cy="369332"/>
          </a:xfrm>
          <a:prstGeom prst="rect">
            <a:avLst/>
          </a:prstGeom>
          <a:noFill/>
        </p:spPr>
        <p:txBody>
          <a:bodyPr wrap="square" rtlCol="0">
            <a:spAutoFit/>
          </a:bodyPr>
          <a:lstStyle/>
          <a:p>
            <a:pPr algn="ctr"/>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Thacker </a:t>
            </a:r>
            <a:r>
              <a:rPr lang="en-US" b="1" dirty="0">
                <a:solidFill>
                  <a:srgbClr val="A50021"/>
                </a:solidFill>
                <a:latin typeface="Arial Narrow" pitchFamily="34" charset="0"/>
                <a:cs typeface="Arial" pitchFamily="34" charset="0"/>
              </a:rPr>
              <a:t>et al</a:t>
            </a:r>
            <a:r>
              <a:rPr lang="el-GR" b="1" dirty="0">
                <a:solidFill>
                  <a:srgbClr val="A50021"/>
                </a:solidFill>
                <a:latin typeface="Arial Narrow" pitchFamily="34" charset="0"/>
                <a:cs typeface="Arial" pitchFamily="34" charset="0"/>
              </a:rPr>
              <a:t> </a:t>
            </a:r>
            <a:r>
              <a:rPr lang="en-US" b="1" dirty="0" smtClean="0">
                <a:solidFill>
                  <a:srgbClr val="A50021"/>
                </a:solidFill>
                <a:latin typeface="Arial Narrow" pitchFamily="34" charset="0"/>
                <a:cs typeface="Arial" pitchFamily="34" charset="0"/>
              </a:rPr>
              <a:t>200</a:t>
            </a:r>
            <a:r>
              <a:rPr lang="el-GR" b="1" dirty="0" smtClean="0">
                <a:solidFill>
                  <a:srgbClr val="A50021"/>
                </a:solidFill>
                <a:latin typeface="Arial Narrow" pitchFamily="34" charset="0"/>
                <a:cs typeface="Arial" pitchFamily="34" charset="0"/>
              </a:rPr>
              <a:t>2</a:t>
            </a:r>
            <a:r>
              <a:rPr lang="en-US"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rPr>
              <a:t>Pagenkopf et al 2006</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1526220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chemeClr val="accent4">
                    <a:lumMod val="10000"/>
                  </a:schemeClr>
                </a:solidFill>
                <a:effectLst>
                  <a:outerShdw blurRad="38100" dist="38100" dir="2700000" algn="tl">
                    <a:srgbClr val="000000">
                      <a:alpha val="43137"/>
                    </a:srgbClr>
                  </a:outerShdw>
                </a:effectLst>
              </a:rPr>
              <a:t>Κατάγματα Κοτύλης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solidFill>
                  <a:srgbClr val="A50021"/>
                </a:solidFill>
                <a:effectLst>
                  <a:outerShdw blurRad="38100" dist="38100" dir="2700000" algn="tl">
                    <a:srgbClr val="000000">
                      <a:alpha val="43137"/>
                    </a:srgbClr>
                  </a:outerShdw>
                </a:effectLst>
              </a:rPr>
              <a:t>Επισημάνσεις </a:t>
            </a:r>
            <a:r>
              <a:rPr lang="el-GR" sz="3200" b="1" baseline="-16000" dirty="0" smtClean="0">
                <a:solidFill>
                  <a:srgbClr val="A50021"/>
                </a:solidFill>
                <a:effectLst>
                  <a:outerShdw blurRad="38100" dist="38100" dir="2700000" algn="tl">
                    <a:srgbClr val="000000">
                      <a:alpha val="43137"/>
                    </a:srgbClr>
                  </a:outerShdw>
                </a:effectLst>
              </a:rPr>
              <a:t>[5/5]</a:t>
            </a:r>
            <a:r>
              <a:rPr lang="el-GR" sz="3200" b="1" baseline="-16000" dirty="0" smtClean="0">
                <a:solidFill>
                  <a:srgbClr val="D5200D"/>
                </a:solidFill>
                <a:effectLst/>
              </a:rPr>
              <a:t> </a:t>
            </a:r>
            <a:endParaRPr lang="el-GR" sz="3200" b="1" baseline="-16000" dirty="0">
              <a:solidFill>
                <a:srgbClr val="D5200D"/>
              </a:solidFill>
              <a:effectLst/>
            </a:endParaRPr>
          </a:p>
        </p:txBody>
      </p:sp>
      <p:sp>
        <p:nvSpPr>
          <p:cNvPr id="3" name="2 - Θέση περιεχομένου"/>
          <p:cNvSpPr>
            <a:spLocks noGrp="1"/>
          </p:cNvSpPr>
          <p:nvPr>
            <p:ph idx="1"/>
          </p:nvPr>
        </p:nvSpPr>
        <p:spPr/>
        <p:txBody>
          <a:bodyPr>
            <a:normAutofit/>
          </a:bodyPr>
          <a:lstStyle/>
          <a:p>
            <a:pPr>
              <a:lnSpc>
                <a:spcPct val="114000"/>
              </a:lnSpc>
              <a:spcBef>
                <a:spcPts val="1200"/>
              </a:spcBef>
              <a:buClr>
                <a:srgbClr val="A50021"/>
              </a:buClr>
              <a:buFont typeface="Wingdings" pitchFamily="2" charset="2"/>
              <a:buChar char="§"/>
            </a:pPr>
            <a:r>
              <a:rPr lang="el-GR" sz="2400" dirty="0" smtClean="0"/>
              <a:t>Η φόρτιση κατά την έναρξη της βάδισης συνιστάται να μην ξεπερνά τα 5</a:t>
            </a:r>
            <a:r>
              <a:rPr lang="en-US" sz="2400" dirty="0" smtClean="0"/>
              <a:t> Kg</a:t>
            </a:r>
            <a:r>
              <a:rPr lang="el-GR" sz="2400" dirty="0" smtClean="0"/>
              <a:t> έως 10 </a:t>
            </a:r>
            <a:r>
              <a:rPr lang="en-US" sz="2400" dirty="0" smtClean="0"/>
              <a:t>Kg</a:t>
            </a:r>
            <a:r>
              <a:rPr lang="el-GR" sz="2400" dirty="0" smtClean="0"/>
              <a:t>.</a:t>
            </a:r>
            <a:endParaRPr lang="el-GR" sz="1200" dirty="0" smtClean="0"/>
          </a:p>
          <a:p>
            <a:pPr>
              <a:lnSpc>
                <a:spcPct val="114000"/>
              </a:lnSpc>
              <a:spcBef>
                <a:spcPts val="1200"/>
              </a:spcBef>
              <a:buClr>
                <a:srgbClr val="A50021"/>
              </a:buClr>
              <a:buFont typeface="Wingdings" pitchFamily="2" charset="2"/>
              <a:buChar char="§"/>
            </a:pPr>
            <a:r>
              <a:rPr lang="el-GR" sz="2400" dirty="0" smtClean="0"/>
              <a:t>Εφ’ όσον έχει εδραιωθεί ικανοποιητικά η πώρωση του κατάγματος, η πλήρης φόρτιση του σκέλους επιτρέπεται μετά τις 12 περίπου εβδομάδες, ενώ η σταδιακή απομάκρυνση των βοηθημάτων βάδισης λαμβάνει χώρα ανάλογα με την πρόοδο της λειτουργικής ικανότητας του ασθενούς.</a:t>
            </a: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17</a:t>
            </a:fld>
            <a:endParaRPr lang="el-GR" dirty="0"/>
          </a:p>
        </p:txBody>
      </p:sp>
      <p:sp>
        <p:nvSpPr>
          <p:cNvPr id="6" name="TextBox 1"/>
          <p:cNvSpPr txBox="1"/>
          <p:nvPr/>
        </p:nvSpPr>
        <p:spPr>
          <a:xfrm>
            <a:off x="4716016" y="5723964"/>
            <a:ext cx="4104456" cy="369332"/>
          </a:xfrm>
          <a:prstGeom prst="rect">
            <a:avLst/>
          </a:prstGeom>
          <a:noFill/>
        </p:spPr>
        <p:txBody>
          <a:bodyPr wrap="square" rtlCol="0">
            <a:spAutoFit/>
          </a:bodyPr>
          <a:lstStyle/>
          <a:p>
            <a:pPr algn="ctr"/>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Thacker </a:t>
            </a:r>
            <a:r>
              <a:rPr lang="en-US" b="1" dirty="0">
                <a:solidFill>
                  <a:srgbClr val="A50021"/>
                </a:solidFill>
                <a:latin typeface="Arial Narrow" pitchFamily="34" charset="0"/>
                <a:cs typeface="Arial" pitchFamily="34" charset="0"/>
              </a:rPr>
              <a:t>et al</a:t>
            </a:r>
            <a:r>
              <a:rPr lang="el-GR" b="1" dirty="0">
                <a:solidFill>
                  <a:srgbClr val="A50021"/>
                </a:solidFill>
                <a:latin typeface="Arial Narrow" pitchFamily="34" charset="0"/>
                <a:cs typeface="Arial" pitchFamily="34" charset="0"/>
              </a:rPr>
              <a:t> </a:t>
            </a:r>
            <a:r>
              <a:rPr lang="en-US" b="1" dirty="0" smtClean="0">
                <a:solidFill>
                  <a:srgbClr val="A50021"/>
                </a:solidFill>
                <a:latin typeface="Arial Narrow" pitchFamily="34" charset="0"/>
                <a:cs typeface="Arial" pitchFamily="34" charset="0"/>
              </a:rPr>
              <a:t>200</a:t>
            </a:r>
            <a:r>
              <a:rPr lang="el-GR" b="1" dirty="0" smtClean="0">
                <a:solidFill>
                  <a:srgbClr val="A50021"/>
                </a:solidFill>
                <a:latin typeface="Arial Narrow" pitchFamily="34" charset="0"/>
                <a:cs typeface="Arial" pitchFamily="34" charset="0"/>
              </a:rPr>
              <a:t>2</a:t>
            </a:r>
            <a:r>
              <a:rPr lang="en-US"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rPr>
              <a:t>Pagenkopf et al 2006</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3459494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988840"/>
            <a:ext cx="8229600" cy="1872208"/>
          </a:xfrm>
          <a:ln w="19050">
            <a:solidFill>
              <a:srgbClr val="A50021"/>
            </a:solidFill>
          </a:ln>
        </p:spPr>
        <p:txBody>
          <a:bodyPr/>
          <a:lstStyle/>
          <a:p>
            <a:pPr algn="ctr">
              <a:defRPr/>
            </a:pPr>
            <a:r>
              <a:rPr lang="el-GR" sz="4400" b="1" dirty="0" smtClean="0">
                <a:effectLst>
                  <a:outerShdw blurRad="38100" dist="38100" dir="2700000" algn="tl">
                    <a:srgbClr val="000000">
                      <a:alpha val="43137"/>
                    </a:srgbClr>
                  </a:outerShdw>
                </a:effectLst>
              </a:rPr>
              <a:t>Κατάγματα </a:t>
            </a:r>
            <a:r>
              <a:rPr lang="en-US" sz="4400" b="1" dirty="0" smtClean="0">
                <a:effectLst>
                  <a:outerShdw blurRad="38100" dist="38100" dir="2700000" algn="tl">
                    <a:srgbClr val="000000">
                      <a:alpha val="43137"/>
                    </a:srgbClr>
                  </a:outerShdw>
                </a:effectLst>
              </a:rPr>
              <a:t/>
            </a:r>
            <a:br>
              <a:rPr lang="en-US" sz="4400" b="1" dirty="0" smtClean="0">
                <a:effectLst>
                  <a:outerShdw blurRad="38100" dist="38100" dir="2700000" algn="tl">
                    <a:srgbClr val="000000">
                      <a:alpha val="43137"/>
                    </a:srgbClr>
                  </a:outerShdw>
                </a:effectLst>
              </a:rPr>
            </a:br>
            <a:r>
              <a:rPr lang="el-GR" sz="4400" b="1" dirty="0" smtClean="0">
                <a:effectLst>
                  <a:outerShdw blurRad="38100" dist="38100" dir="2700000" algn="tl">
                    <a:srgbClr val="000000">
                      <a:alpha val="43137"/>
                    </a:srgbClr>
                  </a:outerShdw>
                </a:effectLst>
              </a:rPr>
              <a:t>Εγγύς Μηριαίου Οστού </a:t>
            </a:r>
            <a:endParaRPr lang="el-GR" sz="4400" dirty="0"/>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18</a:t>
            </a:fld>
            <a:endParaRPr lang="el-GR" dirty="0">
              <a:solidFill>
                <a:srgbClr val="DADADA">
                  <a:lumMod val="10000"/>
                </a:srgbClr>
              </a:solidFill>
            </a:endParaRPr>
          </a:p>
        </p:txBody>
      </p:sp>
    </p:spTree>
    <p:extLst>
      <p:ext uri="{BB962C8B-B14F-4D97-AF65-F5344CB8AC3E}">
        <p14:creationId xmlns:p14="http://schemas.microsoft.com/office/powerpoint/2010/main" val="1284231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a:bodyPr>
          <a:lstStyle/>
          <a:p>
            <a:pPr algn="ctr"/>
            <a:r>
              <a:rPr lang="el-GR" b="1" kern="0" dirty="0">
                <a:solidFill>
                  <a:srgbClr val="000000"/>
                </a:solidFill>
                <a:effectLst>
                  <a:outerShdw blurRad="38100" dist="38100" dir="2700000" algn="tl">
                    <a:srgbClr val="000000">
                      <a:alpha val="43137"/>
                    </a:srgbClr>
                  </a:outerShdw>
                </a:effectLst>
                <a:latin typeface="Arial Narrow" panose="020B0606020202030204" pitchFamily="34" charset="0"/>
                <a:cs typeface="Times New Roman" pitchFamily="18" charset="0"/>
              </a:rPr>
              <a:t>Θεματική Ενότητα </a:t>
            </a:r>
            <a:r>
              <a:rPr lang="en-US" b="1" kern="0" dirty="0" smtClean="0">
                <a:solidFill>
                  <a:srgbClr val="000000"/>
                </a:solidFill>
                <a:effectLst>
                  <a:outerShdw blurRad="38100" dist="38100" dir="2700000" algn="tl">
                    <a:srgbClr val="000000">
                      <a:alpha val="43137"/>
                    </a:srgbClr>
                  </a:outerShdw>
                </a:effectLst>
                <a:latin typeface="Arial Narrow" panose="020B0606020202030204" pitchFamily="34" charset="0"/>
                <a:cs typeface="Times New Roman" pitchFamily="18" charset="0"/>
              </a:rPr>
              <a:t>4</a:t>
            </a:r>
            <a:endParaRPr lang="el-GR" b="1" dirty="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
        <p:nvSpPr>
          <p:cNvPr id="2" name="Θέση περιεχομένου 1"/>
          <p:cNvSpPr>
            <a:spLocks noGrp="1"/>
          </p:cNvSpPr>
          <p:nvPr>
            <p:ph idx="1"/>
          </p:nvPr>
        </p:nvSpPr>
        <p:spPr>
          <a:xfrm>
            <a:off x="457200" y="3429000"/>
            <a:ext cx="8579296" cy="3312368"/>
          </a:xfrm>
        </p:spPr>
        <p:txBody>
          <a:bodyPr/>
          <a:lstStyle/>
          <a:p>
            <a:pPr>
              <a:spcBef>
                <a:spcPts val="2400"/>
              </a:spcBef>
              <a:buFont typeface="Wingdings" pitchFamily="2" charset="2"/>
              <a:buChar char="§"/>
            </a:pPr>
            <a:r>
              <a:rPr lang="en-US" sz="2400" dirty="0">
                <a:solidFill>
                  <a:srgbClr val="000000"/>
                </a:solidFill>
                <a:latin typeface="Arial Narrow" panose="020B0606020202030204" pitchFamily="34" charset="0"/>
              </a:rPr>
              <a:t> </a:t>
            </a:r>
            <a:r>
              <a:rPr lang="el-GR" sz="2400" b="1" dirty="0">
                <a:solidFill>
                  <a:srgbClr val="000000"/>
                </a:solidFill>
                <a:latin typeface="Arial Narrow" panose="020B0606020202030204" pitchFamily="34" charset="0"/>
              </a:rPr>
              <a:t>Κατάγματα </a:t>
            </a:r>
            <a:r>
              <a:rPr lang="el-GR" sz="2400" b="1" dirty="0" smtClean="0">
                <a:solidFill>
                  <a:srgbClr val="000000"/>
                </a:solidFill>
                <a:latin typeface="Arial Narrow" panose="020B0606020202030204" pitchFamily="34" charset="0"/>
              </a:rPr>
              <a:t>Κοτύλης</a:t>
            </a:r>
            <a:endParaRPr lang="el-GR" sz="2400" b="1" dirty="0">
              <a:solidFill>
                <a:srgbClr val="000000"/>
              </a:solidFill>
              <a:latin typeface="Arial Narrow" panose="020B0606020202030204" pitchFamily="34" charset="0"/>
            </a:endParaRPr>
          </a:p>
          <a:p>
            <a:pPr>
              <a:spcBef>
                <a:spcPts val="2400"/>
              </a:spcBef>
              <a:buFont typeface="Wingdings" pitchFamily="2" charset="2"/>
              <a:buChar char="§"/>
            </a:pPr>
            <a:r>
              <a:rPr lang="en-US" sz="2400" b="1" dirty="0">
                <a:solidFill>
                  <a:srgbClr val="000000"/>
                </a:solidFill>
                <a:latin typeface="Arial Narrow" panose="020B0606020202030204" pitchFamily="34" charset="0"/>
              </a:rPr>
              <a:t> </a:t>
            </a:r>
            <a:r>
              <a:rPr lang="el-GR" sz="2400" b="1" dirty="0">
                <a:solidFill>
                  <a:srgbClr val="000000"/>
                </a:solidFill>
                <a:latin typeface="Arial Narrow" panose="020B0606020202030204" pitchFamily="34" charset="0"/>
              </a:rPr>
              <a:t>Κατάγματα Εγγύς </a:t>
            </a:r>
            <a:r>
              <a:rPr lang="el-GR" sz="2400" b="1" dirty="0" smtClean="0">
                <a:solidFill>
                  <a:srgbClr val="000000"/>
                </a:solidFill>
                <a:latin typeface="Arial Narrow" panose="020B0606020202030204" pitchFamily="34" charset="0"/>
              </a:rPr>
              <a:t>Μηριαίου</a:t>
            </a:r>
            <a:r>
              <a:rPr lang="en-US" sz="2400" b="1" dirty="0" smtClean="0">
                <a:solidFill>
                  <a:srgbClr val="000000"/>
                </a:solidFill>
                <a:latin typeface="Arial Narrow" panose="020B0606020202030204" pitchFamily="34" charset="0"/>
              </a:rPr>
              <a:t>:</a:t>
            </a:r>
            <a:endParaRPr lang="el-GR" sz="2400" b="1" dirty="0" smtClean="0">
              <a:solidFill>
                <a:srgbClr val="000000"/>
              </a:solidFill>
              <a:latin typeface="Arial Narrow" panose="020B0606020202030204" pitchFamily="34" charset="0"/>
            </a:endParaRPr>
          </a:p>
          <a:p>
            <a:pPr marL="787400" indent="-254000">
              <a:spcBef>
                <a:spcPts val="600"/>
              </a:spcBef>
              <a:buFont typeface="Arial" panose="020B0604020202020204" pitchFamily="34" charset="0"/>
              <a:buChar char="•"/>
            </a:pPr>
            <a:r>
              <a:rPr lang="el-GR" b="1" dirty="0" smtClean="0">
                <a:solidFill>
                  <a:srgbClr val="000000"/>
                </a:solidFill>
                <a:latin typeface="Arial Narrow" panose="020B0606020202030204" pitchFamily="34" charset="0"/>
              </a:rPr>
              <a:t>Υποκεφαλικά Κατάγματα, </a:t>
            </a:r>
            <a:endParaRPr lang="en-US" b="1" dirty="0" smtClean="0">
              <a:solidFill>
                <a:srgbClr val="000000"/>
              </a:solidFill>
              <a:latin typeface="Arial Narrow" panose="020B0606020202030204" pitchFamily="34" charset="0"/>
            </a:endParaRPr>
          </a:p>
          <a:p>
            <a:pPr marL="787400" indent="-254000">
              <a:spcBef>
                <a:spcPts val="600"/>
              </a:spcBef>
              <a:buFont typeface="Arial" panose="020B0604020202020204" pitchFamily="34" charset="0"/>
              <a:buChar char="•"/>
            </a:pPr>
            <a:r>
              <a:rPr lang="el-GR" b="1" dirty="0" smtClean="0">
                <a:solidFill>
                  <a:srgbClr val="000000"/>
                </a:solidFill>
                <a:latin typeface="Arial Narrow" panose="020B0606020202030204" pitchFamily="34" charset="0"/>
              </a:rPr>
              <a:t>Διατροχαντήρια Κατάγματα, </a:t>
            </a:r>
            <a:endParaRPr lang="en-US" b="1" dirty="0" smtClean="0">
              <a:solidFill>
                <a:srgbClr val="000000"/>
              </a:solidFill>
              <a:latin typeface="Arial Narrow" panose="020B0606020202030204" pitchFamily="34" charset="0"/>
            </a:endParaRPr>
          </a:p>
          <a:p>
            <a:pPr marL="787400" indent="-254000">
              <a:spcBef>
                <a:spcPts val="600"/>
              </a:spcBef>
              <a:buFont typeface="Arial" panose="020B0604020202020204" pitchFamily="34" charset="0"/>
              <a:buChar char="•"/>
            </a:pPr>
            <a:r>
              <a:rPr lang="el-GR" b="1" dirty="0" smtClean="0">
                <a:solidFill>
                  <a:srgbClr val="000000"/>
                </a:solidFill>
                <a:latin typeface="Arial Narrow" panose="020B0606020202030204" pitchFamily="34" charset="0"/>
              </a:rPr>
              <a:t>Υποτροχαντήρια Κατάγματα</a:t>
            </a:r>
            <a:r>
              <a:rPr lang="en-US" sz="2400" b="1" dirty="0" smtClean="0">
                <a:solidFill>
                  <a:srgbClr val="000000"/>
                </a:solidFill>
                <a:latin typeface="Arial Narrow" panose="020B0606020202030204" pitchFamily="34" charset="0"/>
              </a:rPr>
              <a:t>.</a:t>
            </a:r>
            <a:endParaRPr lang="el-GR" sz="2400" b="1" dirty="0">
              <a:solidFill>
                <a:srgbClr val="000000"/>
              </a:solidFill>
              <a:latin typeface="Arial Narrow" panose="020B0606020202030204" pitchFamily="34" charset="0"/>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srgbClr val="DADADA">
                    <a:lumMod val="10000"/>
                  </a:srgbClr>
                </a:solidFill>
              </a:rPr>
              <a:pPr>
                <a:defRPr/>
              </a:pPr>
              <a:t>1</a:t>
            </a:fld>
            <a:endParaRPr lang="el-GR" dirty="0">
              <a:solidFill>
                <a:srgbClr val="DADADA">
                  <a:lumMod val="10000"/>
                </a:srgbClr>
              </a:solidFill>
            </a:endParaRPr>
          </a:p>
        </p:txBody>
      </p:sp>
      <p:sp>
        <p:nvSpPr>
          <p:cNvPr id="5" name="Υπότιτλος 2"/>
          <p:cNvSpPr txBox="1">
            <a:spLocks/>
          </p:cNvSpPr>
          <p:nvPr/>
        </p:nvSpPr>
        <p:spPr>
          <a:xfrm>
            <a:off x="0" y="1556792"/>
            <a:ext cx="9144000" cy="1872208"/>
          </a:xfrm>
          <a:prstGeom prst="rect">
            <a:avLst/>
          </a:prstGeom>
        </p:spPr>
        <p:txBody>
          <a:bodyPr vert="horz" lIns="91440" tIns="45720" rIns="91440" bIns="45720" rtlCol="0">
            <a:noAutofit/>
          </a:bodyPr>
          <a:lstStyle/>
          <a:p>
            <a:pPr marL="342900" indent="-342900" algn="ctr" fontAlgn="auto">
              <a:lnSpc>
                <a:spcPct val="80000"/>
              </a:lnSpc>
              <a:spcBef>
                <a:spcPct val="20000"/>
              </a:spcBef>
              <a:spcAft>
                <a:spcPts val="0"/>
              </a:spcAft>
              <a:defRPr/>
            </a:pPr>
            <a:r>
              <a:rPr lang="el-GR" sz="3200" b="1" dirty="0" smtClean="0">
                <a:solidFill>
                  <a:srgbClr val="A50021"/>
                </a:solidFill>
                <a:effectLst>
                  <a:outerShdw blurRad="38100" dist="38100" dir="2700000" algn="tl">
                    <a:srgbClr val="000000">
                      <a:alpha val="43137"/>
                    </a:srgbClr>
                  </a:outerShdw>
                </a:effectLst>
                <a:latin typeface="Calibri" pitchFamily="34" charset="0"/>
              </a:rPr>
              <a:t>«Φυσικοθεραπευτική Αποκατάσταση</a:t>
            </a:r>
            <a:endParaRPr lang="en-US" sz="3200" b="1" dirty="0" smtClean="0">
              <a:solidFill>
                <a:srgbClr val="A50021"/>
              </a:solidFill>
              <a:effectLst>
                <a:outerShdw blurRad="38100" dist="38100" dir="2700000" algn="tl">
                  <a:srgbClr val="000000">
                    <a:alpha val="43137"/>
                  </a:srgbClr>
                </a:outerShdw>
              </a:effectLst>
              <a:latin typeface="Calibri" pitchFamily="34" charset="0"/>
            </a:endParaRPr>
          </a:p>
          <a:p>
            <a:pPr marL="342900" indent="-342900" algn="ctr" fontAlgn="auto">
              <a:lnSpc>
                <a:spcPct val="80000"/>
              </a:lnSpc>
              <a:spcBef>
                <a:spcPct val="20000"/>
              </a:spcBef>
              <a:spcAft>
                <a:spcPts val="0"/>
              </a:spcAft>
              <a:defRPr/>
            </a:pPr>
            <a:r>
              <a:rPr lang="el-GR" sz="3200" b="1" dirty="0" smtClean="0">
                <a:solidFill>
                  <a:srgbClr val="A50021"/>
                </a:solidFill>
                <a:effectLst>
                  <a:outerShdw blurRad="38100" dist="38100" dir="2700000" algn="tl">
                    <a:srgbClr val="000000">
                      <a:alpha val="43137"/>
                    </a:srgbClr>
                  </a:outerShdw>
                </a:effectLst>
                <a:latin typeface="Calibri" pitchFamily="34" charset="0"/>
              </a:rPr>
              <a:t>μετά από Χειρουργική Αντιμετώπιση Καταγμάτων</a:t>
            </a:r>
            <a:endParaRPr lang="en-US" sz="3200" b="1" dirty="0" smtClean="0">
              <a:solidFill>
                <a:srgbClr val="A50021"/>
              </a:solidFill>
              <a:effectLst>
                <a:outerShdw blurRad="38100" dist="38100" dir="2700000" algn="tl">
                  <a:srgbClr val="000000">
                    <a:alpha val="43137"/>
                  </a:srgbClr>
                </a:outerShdw>
              </a:effectLst>
              <a:latin typeface="Calibri" pitchFamily="34" charset="0"/>
            </a:endParaRPr>
          </a:p>
          <a:p>
            <a:pPr marL="342900" indent="-342900" algn="ctr" fontAlgn="auto">
              <a:lnSpc>
                <a:spcPct val="80000"/>
              </a:lnSpc>
              <a:spcBef>
                <a:spcPct val="20000"/>
              </a:spcBef>
              <a:spcAft>
                <a:spcPts val="0"/>
              </a:spcAft>
              <a:defRPr/>
            </a:pPr>
            <a:r>
              <a:rPr lang="el-GR" sz="3200" b="1" dirty="0" smtClean="0">
                <a:solidFill>
                  <a:srgbClr val="A50021"/>
                </a:solidFill>
                <a:effectLst>
                  <a:outerShdw blurRad="38100" dist="38100" dir="2700000" algn="tl">
                    <a:srgbClr val="000000">
                      <a:alpha val="43137"/>
                    </a:srgbClr>
                  </a:outerShdw>
                </a:effectLst>
                <a:latin typeface="Calibri" pitchFamily="34" charset="0"/>
              </a:rPr>
              <a:t>Κοτύλης</a:t>
            </a:r>
            <a:r>
              <a:rPr lang="en-US" sz="3200" b="1" dirty="0" smtClean="0">
                <a:solidFill>
                  <a:srgbClr val="A50021"/>
                </a:solidFill>
                <a:effectLst>
                  <a:outerShdw blurRad="38100" dist="38100" dir="2700000" algn="tl">
                    <a:srgbClr val="000000">
                      <a:alpha val="43137"/>
                    </a:srgbClr>
                  </a:outerShdw>
                </a:effectLst>
                <a:latin typeface="Calibri" pitchFamily="34" charset="0"/>
              </a:rPr>
              <a:t> </a:t>
            </a:r>
            <a:r>
              <a:rPr lang="el-GR" sz="3200" b="1" dirty="0" smtClean="0">
                <a:solidFill>
                  <a:srgbClr val="A50021"/>
                </a:solidFill>
                <a:effectLst>
                  <a:outerShdw blurRad="38100" dist="38100" dir="2700000" algn="tl">
                    <a:srgbClr val="000000">
                      <a:alpha val="43137"/>
                    </a:srgbClr>
                  </a:outerShdw>
                </a:effectLst>
                <a:latin typeface="Calibri" pitchFamily="34" charset="0"/>
              </a:rPr>
              <a:t>και Εγγύς Μηριαίου Οστού</a:t>
            </a:r>
            <a:r>
              <a:rPr lang="el-GR" sz="3200" b="1" dirty="0" smtClean="0">
                <a:solidFill>
                  <a:srgbClr val="A50021"/>
                </a:solidFill>
                <a:effectLst>
                  <a:outerShdw blurRad="38100" dist="38100" dir="2700000" algn="tl">
                    <a:srgbClr val="000000">
                      <a:alpha val="43137"/>
                    </a:srgbClr>
                  </a:outerShdw>
                </a:effectLst>
                <a:latin typeface="Calibri" pitchFamily="34" charset="0"/>
                <a:cs typeface="Arial" pitchFamily="34" charset="0"/>
              </a:rPr>
              <a:t>»</a:t>
            </a:r>
            <a:endParaRPr lang="el-GR" sz="3200" b="1" dirty="0">
              <a:solidFill>
                <a:srgbClr val="A50021"/>
              </a:solidFill>
              <a:effectLst>
                <a:outerShdw blurRad="38100" dist="38100" dir="2700000" algn="tl">
                  <a:srgbClr val="000000">
                    <a:alpha val="43137"/>
                  </a:srgbClr>
                </a:outerShdw>
              </a:effectLst>
              <a:latin typeface="Calibri" pitchFamily="34" charset="0"/>
              <a:cs typeface="Arial" pitchFamily="34" charset="0"/>
            </a:endParaRPr>
          </a:p>
        </p:txBody>
      </p:sp>
    </p:spTree>
    <p:extLst>
      <p:ext uri="{BB962C8B-B14F-4D97-AF65-F5344CB8AC3E}">
        <p14:creationId xmlns:p14="http://schemas.microsoft.com/office/powerpoint/2010/main" val="84851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effectLst>
                  <a:outerShdw blurRad="38100" dist="38100" dir="2700000" algn="tl">
                    <a:srgbClr val="000000">
                      <a:alpha val="43137"/>
                    </a:srgbClr>
                  </a:outerShdw>
                </a:effectLst>
              </a:rPr>
              <a:t>Κατηγοριοποίηση </a:t>
            </a:r>
            <a:r>
              <a:rPr lang="el-GR" baseline="-25000" dirty="0">
                <a:effectLst>
                  <a:outerShdw blurRad="38100" dist="38100" dir="2700000" algn="tl">
                    <a:srgbClr val="000000">
                      <a:alpha val="43137"/>
                    </a:srgbClr>
                  </a:outerShdw>
                </a:effectLst>
              </a:rPr>
              <a:t>[1/2</a:t>
            </a:r>
            <a:r>
              <a:rPr lang="el-GR" baseline="-25000" dirty="0" smtClean="0">
                <a:effectLst>
                  <a:outerShdw blurRad="38100" dist="38100" dir="2700000" algn="tl">
                    <a:srgbClr val="000000">
                      <a:alpha val="43137"/>
                    </a:srgbClr>
                  </a:outerShdw>
                </a:effectLst>
              </a:rPr>
              <a:t>]</a:t>
            </a:r>
            <a:endParaRPr lang="el-GR" dirty="0"/>
          </a:p>
        </p:txBody>
      </p:sp>
      <p:sp>
        <p:nvSpPr>
          <p:cNvPr id="525315" name="Rectangle 3"/>
          <p:cNvSpPr>
            <a:spLocks noGrp="1" noChangeArrowheads="1"/>
          </p:cNvSpPr>
          <p:nvPr>
            <p:ph idx="1"/>
          </p:nvPr>
        </p:nvSpPr>
        <p:spPr/>
        <p:txBody>
          <a:bodyPr/>
          <a:lstStyle/>
          <a:p>
            <a:pPr eaLnBrk="1" hangingPunct="1">
              <a:lnSpc>
                <a:spcPct val="114000"/>
              </a:lnSpc>
              <a:spcBef>
                <a:spcPts val="1200"/>
              </a:spcBef>
              <a:buClr>
                <a:srgbClr val="A50021"/>
              </a:buClr>
              <a:buSzPct val="100000"/>
              <a:buFont typeface="Wingdings" panose="05000000000000000000" pitchFamily="2" charset="2"/>
              <a:buChar char="Ø"/>
            </a:pPr>
            <a:r>
              <a:rPr lang="el-GR" sz="2400" dirty="0" smtClean="0">
                <a:solidFill>
                  <a:srgbClr val="000000"/>
                </a:solidFill>
                <a:effectLst/>
                <a:latin typeface="Calibri" pitchFamily="34" charset="0"/>
              </a:rPr>
              <a:t>Τα κατάγματα του εγγύς μηριαίου οστού κατηγοριοποιούνται βάσει του μεγέθους της ενέργειας που δέχτηκε το οστό σε</a:t>
            </a:r>
            <a:r>
              <a:rPr lang="el-GR" sz="2400" dirty="0" smtClean="0">
                <a:solidFill>
                  <a:srgbClr val="000000"/>
                </a:solidFill>
              </a:rPr>
              <a:t>:</a:t>
            </a:r>
            <a:endParaRPr lang="el-GR" sz="1200" b="1" dirty="0" smtClean="0">
              <a:solidFill>
                <a:srgbClr val="000000"/>
              </a:solidFill>
              <a:effectLst/>
              <a:latin typeface="Calibri" pitchFamily="34" charset="0"/>
            </a:endParaRPr>
          </a:p>
          <a:p>
            <a:pPr eaLnBrk="1" hangingPunct="1">
              <a:lnSpc>
                <a:spcPct val="114000"/>
              </a:lnSpc>
              <a:spcBef>
                <a:spcPts val="1200"/>
              </a:spcBef>
              <a:buClr>
                <a:srgbClr val="A50021"/>
              </a:buClr>
              <a:buSzPct val="100000"/>
              <a:buFont typeface="Wingdings" pitchFamily="2" charset="2"/>
              <a:buChar char="§"/>
            </a:pPr>
            <a:r>
              <a:rPr lang="el-GR" sz="2400" b="1" dirty="0" smtClean="0">
                <a:solidFill>
                  <a:srgbClr val="000000"/>
                </a:solidFill>
                <a:effectLst/>
                <a:latin typeface="Calibri" pitchFamily="34" charset="0"/>
              </a:rPr>
              <a:t>Κατάγματα Υψηλής Βίας του Ισχίου:</a:t>
            </a:r>
          </a:p>
          <a:p>
            <a:pPr marL="355600" indent="0" eaLnBrk="1" hangingPunct="1">
              <a:lnSpc>
                <a:spcPct val="114000"/>
              </a:lnSpc>
              <a:spcBef>
                <a:spcPts val="1200"/>
              </a:spcBef>
              <a:buClr>
                <a:srgbClr val="A50021"/>
              </a:buClr>
              <a:buSzPct val="100000"/>
              <a:buNone/>
            </a:pPr>
            <a:r>
              <a:rPr lang="el-GR" sz="2400" dirty="0" smtClean="0">
                <a:solidFill>
                  <a:srgbClr val="000000"/>
                </a:solidFill>
                <a:effectLst/>
                <a:latin typeface="Calibri" pitchFamily="34" charset="0"/>
              </a:rPr>
              <a:t>Τροχαία ατυχήματα, πτώσεις από μεγάλο ύψος, </a:t>
            </a:r>
            <a:r>
              <a:rPr lang="en-US" sz="2400" dirty="0" smtClean="0">
                <a:solidFill>
                  <a:srgbClr val="000000"/>
                </a:solidFill>
                <a:effectLst/>
                <a:latin typeface="Calibri" pitchFamily="34" charset="0"/>
              </a:rPr>
              <a:t> </a:t>
            </a:r>
            <a:r>
              <a:rPr lang="el-GR" sz="2400" dirty="0" smtClean="0">
                <a:solidFill>
                  <a:srgbClr val="000000"/>
                </a:solidFill>
                <a:effectLst/>
                <a:latin typeface="Calibri" pitchFamily="34" charset="0"/>
              </a:rPr>
              <a:t>τραύματα άμεσης πλήξης</a:t>
            </a:r>
            <a:r>
              <a:rPr lang="en-US" sz="2400" dirty="0" smtClean="0">
                <a:solidFill>
                  <a:srgbClr val="000000"/>
                </a:solidFill>
                <a:effectLst/>
                <a:latin typeface="Calibri" pitchFamily="34" charset="0"/>
              </a:rPr>
              <a:t>,</a:t>
            </a:r>
            <a:r>
              <a:rPr lang="el-GR" sz="2400" dirty="0" smtClean="0">
                <a:solidFill>
                  <a:srgbClr val="000000"/>
                </a:solidFill>
                <a:effectLst/>
                <a:latin typeface="Calibri" pitchFamily="34" charset="0"/>
              </a:rPr>
              <a:t> τραύματα από σφαίρα, κ.α. </a:t>
            </a:r>
            <a:endParaRPr lang="el-GR" sz="1200" dirty="0" smtClean="0">
              <a:solidFill>
                <a:srgbClr val="000000"/>
              </a:solidFill>
              <a:effectLst/>
              <a:latin typeface="Calibri" pitchFamily="34" charset="0"/>
            </a:endParaRPr>
          </a:p>
          <a:p>
            <a:pPr eaLnBrk="1" hangingPunct="1">
              <a:lnSpc>
                <a:spcPct val="114000"/>
              </a:lnSpc>
              <a:spcBef>
                <a:spcPts val="1200"/>
              </a:spcBef>
              <a:buClr>
                <a:srgbClr val="A50021"/>
              </a:buClr>
              <a:buSzPct val="100000"/>
              <a:buFont typeface="Wingdings" pitchFamily="2" charset="2"/>
              <a:buChar char="§"/>
            </a:pPr>
            <a:r>
              <a:rPr lang="el-GR" sz="2400" b="1" dirty="0" smtClean="0">
                <a:solidFill>
                  <a:srgbClr val="000000"/>
                </a:solidFill>
                <a:effectLst/>
                <a:latin typeface="Calibri" pitchFamily="34" charset="0"/>
              </a:rPr>
              <a:t>Κατάγματα Χαμηλής Βίας του Ισχίου:</a:t>
            </a:r>
          </a:p>
          <a:p>
            <a:pPr marL="355600" indent="0" eaLnBrk="1" hangingPunct="1">
              <a:lnSpc>
                <a:spcPct val="114000"/>
              </a:lnSpc>
              <a:spcBef>
                <a:spcPts val="1200"/>
              </a:spcBef>
              <a:buClr>
                <a:srgbClr val="A50021"/>
              </a:buClr>
              <a:buSzPct val="100000"/>
              <a:buNone/>
            </a:pPr>
            <a:r>
              <a:rPr lang="el-GR" sz="2400" dirty="0" smtClean="0">
                <a:solidFill>
                  <a:srgbClr val="000000"/>
                </a:solidFill>
                <a:effectLst/>
                <a:latin typeface="Calibri" pitchFamily="34" charset="0"/>
              </a:rPr>
              <a:t>Ως επί το πλείστον, συμβαίνουν σε ηλικιωμένα άτομα λόγω </a:t>
            </a:r>
            <a:r>
              <a:rPr lang="en-US" sz="2400" dirty="0" smtClean="0">
                <a:solidFill>
                  <a:srgbClr val="000000"/>
                </a:solidFill>
                <a:effectLst/>
                <a:latin typeface="Calibri" pitchFamily="34" charset="0"/>
              </a:rPr>
              <a:t>  </a:t>
            </a:r>
            <a:r>
              <a:rPr lang="el-GR" sz="2400" dirty="0" smtClean="0">
                <a:solidFill>
                  <a:srgbClr val="000000"/>
                </a:solidFill>
                <a:effectLst/>
                <a:latin typeface="Calibri" pitchFamily="34" charset="0"/>
              </a:rPr>
              <a:t>πτώσης από την όρθια θέση ή από μικρότερο ακόμη ύψος.</a:t>
            </a: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19</a:t>
            </a:fld>
            <a:endParaRPr lang="el-GR" dirty="0">
              <a:solidFill>
                <a:srgbClr val="DADADA">
                  <a:lumMod val="10000"/>
                </a:srgbClr>
              </a:solidFill>
            </a:endParaRPr>
          </a:p>
        </p:txBody>
      </p:sp>
    </p:spTree>
    <p:extLst>
      <p:ext uri="{BB962C8B-B14F-4D97-AF65-F5344CB8AC3E}">
        <p14:creationId xmlns:p14="http://schemas.microsoft.com/office/powerpoint/2010/main" val="174677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effectLst>
                  <a:outerShdw blurRad="38100" dist="38100" dir="2700000" algn="tl">
                    <a:srgbClr val="000000">
                      <a:alpha val="43137"/>
                    </a:srgbClr>
                  </a:outerShdw>
                </a:effectLst>
              </a:rPr>
              <a:t>Κατηγοριοποίηση </a:t>
            </a:r>
            <a:r>
              <a:rPr lang="el-GR" baseline="-25000" dirty="0" smtClean="0">
                <a:effectLst>
                  <a:outerShdw blurRad="38100" dist="38100" dir="2700000" algn="tl">
                    <a:srgbClr val="000000">
                      <a:alpha val="43137"/>
                    </a:srgbClr>
                  </a:outerShdw>
                </a:effectLst>
              </a:rPr>
              <a:t>[</a:t>
            </a:r>
            <a:r>
              <a:rPr lang="el-GR" baseline="-25000" dirty="0">
                <a:effectLst>
                  <a:outerShdw blurRad="38100" dist="38100" dir="2700000" algn="tl">
                    <a:srgbClr val="000000">
                      <a:alpha val="43137"/>
                    </a:srgbClr>
                  </a:outerShdw>
                </a:effectLst>
              </a:rPr>
              <a:t>2/2</a:t>
            </a:r>
            <a:r>
              <a:rPr lang="el-GR" baseline="-25000" dirty="0" smtClean="0">
                <a:effectLst>
                  <a:outerShdw blurRad="38100" dist="38100" dir="2700000" algn="tl">
                    <a:srgbClr val="000000">
                      <a:alpha val="43137"/>
                    </a:srgbClr>
                  </a:outerShdw>
                </a:effectLst>
              </a:rPr>
              <a:t>]</a:t>
            </a:r>
            <a:endParaRPr lang="el-GR" dirty="0"/>
          </a:p>
        </p:txBody>
      </p:sp>
      <p:sp>
        <p:nvSpPr>
          <p:cNvPr id="525315" name="Rectangle 3"/>
          <p:cNvSpPr>
            <a:spLocks noGrp="1" noChangeArrowheads="1"/>
          </p:cNvSpPr>
          <p:nvPr>
            <p:ph idx="1"/>
          </p:nvPr>
        </p:nvSpPr>
        <p:spPr>
          <a:xfrm>
            <a:off x="457200" y="1702296"/>
            <a:ext cx="8363272" cy="4679032"/>
          </a:xfrm>
        </p:spPr>
        <p:txBody>
          <a:bodyPr/>
          <a:lstStyle/>
          <a:p>
            <a:pPr eaLnBrk="1" hangingPunct="1">
              <a:lnSpc>
                <a:spcPct val="114000"/>
              </a:lnSpc>
              <a:spcBef>
                <a:spcPts val="1200"/>
              </a:spcBef>
              <a:buClr>
                <a:srgbClr val="A50021"/>
              </a:buClr>
              <a:buSzPct val="100000"/>
              <a:buFont typeface="Wingdings" panose="05000000000000000000" pitchFamily="2" charset="2"/>
              <a:buChar char="Ø"/>
            </a:pPr>
            <a:r>
              <a:rPr lang="el-GR" sz="2400" dirty="0" smtClean="0">
                <a:solidFill>
                  <a:srgbClr val="000000"/>
                </a:solidFill>
                <a:effectLst/>
                <a:latin typeface="Calibri" pitchFamily="34" charset="0"/>
              </a:rPr>
              <a:t>Τα κατάγματα του εγγύς μηριαίου οστού</a:t>
            </a:r>
            <a:r>
              <a:rPr lang="en-US" sz="2400" dirty="0" smtClean="0">
                <a:solidFill>
                  <a:srgbClr val="000000"/>
                </a:solidFill>
                <a:effectLst/>
                <a:latin typeface="Calibri" pitchFamily="34" charset="0"/>
              </a:rPr>
              <a:t> </a:t>
            </a:r>
            <a:r>
              <a:rPr lang="el-GR" sz="2400" dirty="0" smtClean="0">
                <a:solidFill>
                  <a:srgbClr val="000000"/>
                </a:solidFill>
                <a:effectLst/>
                <a:latin typeface="Calibri" pitchFamily="34" charset="0"/>
              </a:rPr>
              <a:t>κατηγοριοποιούνται με βάση την ανατομική περιοχή</a:t>
            </a:r>
            <a:r>
              <a:rPr lang="en-US" sz="2400" dirty="0" smtClean="0">
                <a:solidFill>
                  <a:srgbClr val="000000"/>
                </a:solidFill>
                <a:effectLst/>
                <a:latin typeface="Calibri" pitchFamily="34" charset="0"/>
              </a:rPr>
              <a:t> </a:t>
            </a:r>
            <a:r>
              <a:rPr lang="el-GR" sz="2400" dirty="0" smtClean="0">
                <a:solidFill>
                  <a:srgbClr val="000000"/>
                </a:solidFill>
                <a:effectLst/>
                <a:latin typeface="Calibri" pitchFamily="34" charset="0"/>
              </a:rPr>
              <a:t>του κατάγματος σε:</a:t>
            </a:r>
            <a:endParaRPr lang="en-US" sz="2400" dirty="0" smtClean="0">
              <a:solidFill>
                <a:srgbClr val="000000"/>
              </a:solidFill>
              <a:effectLst/>
              <a:latin typeface="Calibri" pitchFamily="34" charset="0"/>
            </a:endParaRPr>
          </a:p>
          <a:p>
            <a:pPr eaLnBrk="1" hangingPunct="1">
              <a:lnSpc>
                <a:spcPct val="114000"/>
              </a:lnSpc>
              <a:spcBef>
                <a:spcPts val="1200"/>
              </a:spcBef>
              <a:buClr>
                <a:srgbClr val="A50021"/>
              </a:buClr>
              <a:buSzPct val="100000"/>
              <a:buFont typeface="Wingdings" pitchFamily="2" charset="2"/>
              <a:buChar char="§"/>
            </a:pPr>
            <a:r>
              <a:rPr lang="el-GR" sz="2400" b="1" dirty="0" smtClean="0">
                <a:solidFill>
                  <a:srgbClr val="000000"/>
                </a:solidFill>
                <a:effectLst/>
                <a:latin typeface="Calibri" pitchFamily="34" charset="0"/>
              </a:rPr>
              <a:t>Κατάγματα Μηριαίου Αυχένα (Υποκεφαλικά),</a:t>
            </a:r>
          </a:p>
          <a:p>
            <a:pPr eaLnBrk="1" hangingPunct="1">
              <a:lnSpc>
                <a:spcPct val="114000"/>
              </a:lnSpc>
              <a:spcBef>
                <a:spcPts val="1200"/>
              </a:spcBef>
              <a:buClr>
                <a:srgbClr val="A50021"/>
              </a:buClr>
              <a:buSzPct val="100000"/>
              <a:buFont typeface="Wingdings" pitchFamily="2" charset="2"/>
              <a:buChar char="§"/>
            </a:pPr>
            <a:r>
              <a:rPr lang="el-GR" sz="2400" b="1" dirty="0" smtClean="0">
                <a:solidFill>
                  <a:srgbClr val="000000"/>
                </a:solidFill>
                <a:effectLst/>
                <a:latin typeface="Calibri" pitchFamily="34" charset="0"/>
              </a:rPr>
              <a:t>Διατροχαντήρια Κατάγματα,</a:t>
            </a:r>
          </a:p>
          <a:p>
            <a:pPr eaLnBrk="1" hangingPunct="1">
              <a:lnSpc>
                <a:spcPct val="114000"/>
              </a:lnSpc>
              <a:spcBef>
                <a:spcPts val="1200"/>
              </a:spcBef>
              <a:buClr>
                <a:srgbClr val="A50021"/>
              </a:buClr>
              <a:buSzPct val="100000"/>
              <a:buFont typeface="Wingdings" pitchFamily="2" charset="2"/>
              <a:buChar char="§"/>
            </a:pPr>
            <a:r>
              <a:rPr lang="el-GR" sz="2400" b="1" dirty="0" smtClean="0">
                <a:solidFill>
                  <a:srgbClr val="000000"/>
                </a:solidFill>
                <a:effectLst/>
                <a:latin typeface="Calibri" pitchFamily="34" charset="0"/>
              </a:rPr>
              <a:t>Υποτροχαντήρια Κατάγματα.</a:t>
            </a: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20</a:t>
            </a:fld>
            <a:endParaRPr lang="el-GR" dirty="0">
              <a:solidFill>
                <a:srgbClr val="DADADA">
                  <a:lumMod val="10000"/>
                </a:srgbClr>
              </a:solidFill>
            </a:endParaRPr>
          </a:p>
        </p:txBody>
      </p:sp>
    </p:spTree>
    <p:extLst>
      <p:ext uri="{BB962C8B-B14F-4D97-AF65-F5344CB8AC3E}">
        <p14:creationId xmlns:p14="http://schemas.microsoft.com/office/powerpoint/2010/main" val="1751232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3548" y="1196752"/>
            <a:ext cx="8136904" cy="3528392"/>
          </a:xfrm>
          <a:ln w="19050">
            <a:solidFill>
              <a:srgbClr val="A50021"/>
            </a:solidFill>
          </a:ln>
        </p:spPr>
        <p:txBody>
          <a:bodyPr/>
          <a:lstStyle/>
          <a:p>
            <a:pPr algn="ctr">
              <a:spcBef>
                <a:spcPts val="6000"/>
              </a:spcBef>
              <a:spcAft>
                <a:spcPts val="0"/>
              </a:spcAft>
            </a:pPr>
            <a:r>
              <a:rPr lang="el-GR" sz="4400" b="1" dirty="0" smtClean="0">
                <a:solidFill>
                  <a:srgbClr val="000000"/>
                </a:solidFill>
                <a:effectLst>
                  <a:outerShdw blurRad="38100" dist="38100" dir="2700000" algn="tl">
                    <a:srgbClr val="000000">
                      <a:alpha val="43137"/>
                    </a:srgbClr>
                  </a:outerShdw>
                </a:effectLst>
                <a:latin typeface="Arial Narrow" pitchFamily="34" charset="0"/>
              </a:rPr>
              <a:t>Κατάγματα </a:t>
            </a:r>
            <a:r>
              <a:rPr lang="el-GR" sz="4400" b="1" dirty="0">
                <a:solidFill>
                  <a:srgbClr val="000000"/>
                </a:solidFill>
                <a:effectLst>
                  <a:outerShdw blurRad="38100" dist="38100" dir="2700000" algn="tl">
                    <a:srgbClr val="000000">
                      <a:alpha val="43137"/>
                    </a:srgbClr>
                  </a:outerShdw>
                </a:effectLst>
                <a:latin typeface="Arial Narrow" panose="020B0606020202030204" pitchFamily="34" charset="0"/>
              </a:rPr>
              <a:t>Εγγύς Μηριαίου </a:t>
            </a:r>
            <a:r>
              <a:rPr lang="el-GR" sz="4400" b="1" dirty="0" smtClean="0">
                <a:solidFill>
                  <a:srgbClr val="000000"/>
                </a:solidFill>
                <a:effectLst>
                  <a:outerShdw blurRad="38100" dist="38100" dir="2700000" algn="tl">
                    <a:srgbClr val="000000">
                      <a:alpha val="43137"/>
                    </a:srgbClr>
                  </a:outerShdw>
                </a:effectLst>
                <a:latin typeface="Arial Narrow" panose="020B0606020202030204" pitchFamily="34" charset="0"/>
              </a:rPr>
              <a:t>Οστού</a:t>
            </a:r>
            <a:r>
              <a:rPr lang="el-GR" sz="4400" b="1" dirty="0" smtClean="0">
                <a:solidFill>
                  <a:srgbClr val="A50021"/>
                </a:solidFill>
                <a:effectLst>
                  <a:outerShdw blurRad="38100" dist="38100" dir="2700000" algn="tl">
                    <a:srgbClr val="000000">
                      <a:alpha val="43137"/>
                    </a:srgbClr>
                  </a:outerShdw>
                </a:effectLst>
                <a:latin typeface="Arial Narrow" panose="020B0606020202030204" pitchFamily="34" charset="0"/>
              </a:rPr>
              <a:t/>
            </a:r>
            <a:br>
              <a:rPr lang="el-GR" sz="4400" b="1" dirty="0" smtClean="0">
                <a:solidFill>
                  <a:srgbClr val="A50021"/>
                </a:solidFill>
                <a:effectLst>
                  <a:outerShdw blurRad="38100" dist="38100" dir="2700000" algn="tl">
                    <a:srgbClr val="000000">
                      <a:alpha val="43137"/>
                    </a:srgbClr>
                  </a:outerShdw>
                </a:effectLst>
                <a:latin typeface="Arial Narrow" panose="020B0606020202030204" pitchFamily="34" charset="0"/>
              </a:rPr>
            </a:br>
            <a:r>
              <a:rPr lang="el-GR" sz="2000" b="1" dirty="0" smtClean="0">
                <a:solidFill>
                  <a:srgbClr val="A50021"/>
                </a:solidFill>
                <a:effectLst>
                  <a:outerShdw blurRad="38100" dist="38100" dir="2700000" algn="tl">
                    <a:srgbClr val="000000">
                      <a:alpha val="43137"/>
                    </a:srgbClr>
                  </a:outerShdw>
                </a:effectLst>
                <a:latin typeface="Arial Narrow" panose="020B0606020202030204" pitchFamily="34" charset="0"/>
              </a:rPr>
              <a:t/>
            </a:r>
            <a:br>
              <a:rPr lang="el-GR" sz="2000" b="1" dirty="0" smtClean="0">
                <a:solidFill>
                  <a:srgbClr val="A50021"/>
                </a:solidFill>
                <a:effectLst>
                  <a:outerShdw blurRad="38100" dist="38100" dir="2700000" algn="tl">
                    <a:srgbClr val="000000">
                      <a:alpha val="43137"/>
                    </a:srgbClr>
                  </a:outerShdw>
                </a:effectLst>
                <a:latin typeface="Arial Narrow" panose="020B0606020202030204" pitchFamily="34" charset="0"/>
              </a:rPr>
            </a:br>
            <a:r>
              <a:rPr lang="el-GR" sz="4000" b="1" dirty="0" smtClean="0">
                <a:solidFill>
                  <a:srgbClr val="A50021"/>
                </a:solidFill>
                <a:effectLst>
                  <a:outerShdw blurRad="38100" dist="38100" dir="2700000" algn="tl">
                    <a:srgbClr val="000000">
                      <a:alpha val="43137"/>
                    </a:srgbClr>
                  </a:outerShdw>
                </a:effectLst>
                <a:latin typeface="Arial Narrow" panose="020B0606020202030204" pitchFamily="34" charset="0"/>
              </a:rPr>
              <a:t>Κατάγματα Αυχένα του Μηριαίου Οστού (Υποκεφαλικά)</a:t>
            </a:r>
            <a:endParaRPr lang="el-GR" sz="4000" dirty="0">
              <a:solidFill>
                <a:srgbClr val="A50021"/>
              </a:solidFill>
              <a:latin typeface="Arial Narrow" panose="020B0606020202030204" pitchFamily="34" charset="0"/>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21</a:t>
            </a:fld>
            <a:endParaRPr lang="el-GR" dirty="0">
              <a:solidFill>
                <a:srgbClr val="DADADA">
                  <a:lumMod val="10000"/>
                </a:srgbClr>
              </a:solidFill>
            </a:endParaRPr>
          </a:p>
        </p:txBody>
      </p:sp>
    </p:spTree>
    <p:extLst>
      <p:ext uri="{BB962C8B-B14F-4D97-AF65-F5344CB8AC3E}">
        <p14:creationId xmlns:p14="http://schemas.microsoft.com/office/powerpoint/2010/main" val="219500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73" name="AutoShape 8"/>
          <p:cNvCxnSpPr>
            <a:cxnSpLocks noChangeShapeType="1"/>
          </p:cNvCxnSpPr>
          <p:nvPr/>
        </p:nvCxnSpPr>
        <p:spPr bwMode="auto">
          <a:xfrm>
            <a:off x="3132138" y="2122488"/>
            <a:ext cx="0" cy="0"/>
          </a:xfrm>
          <a:prstGeom prst="straightConnector1">
            <a:avLst/>
          </a:prstGeom>
          <a:noFill/>
          <a:ln w="9525">
            <a:solidFill>
              <a:schemeClr val="tx1"/>
            </a:solidFill>
            <a:round/>
            <a:headEnd/>
            <a:tailEnd/>
          </a:ln>
        </p:spPr>
      </p:cxnSp>
      <p:sp>
        <p:nvSpPr>
          <p:cNvPr id="11" name="Rectangle 10"/>
          <p:cNvSpPr>
            <a:spLocks noChangeArrowheads="1"/>
          </p:cNvSpPr>
          <p:nvPr/>
        </p:nvSpPr>
        <p:spPr bwMode="auto">
          <a:xfrm>
            <a:off x="658725" y="1632582"/>
            <a:ext cx="1993901" cy="647700"/>
          </a:xfrm>
          <a:prstGeom prst="rect">
            <a:avLst/>
          </a:prstGeom>
          <a:noFill/>
          <a:ln w="9525">
            <a:noFill/>
            <a:miter lim="800000"/>
            <a:headEnd/>
            <a:tailEnd/>
          </a:ln>
        </p:spPr>
        <p:txBody>
          <a:bodyPr wrap="none" anchor="ctr"/>
          <a:lstStyle/>
          <a:p>
            <a:pPr algn="ctr"/>
            <a:r>
              <a:rPr lang="el-GR" b="1" dirty="0">
                <a:solidFill>
                  <a:srgbClr val="000000"/>
                </a:solidFill>
              </a:rPr>
              <a:t>Υποκεφαλικό</a:t>
            </a:r>
          </a:p>
        </p:txBody>
      </p:sp>
      <p:sp>
        <p:nvSpPr>
          <p:cNvPr id="12" name="Rectangle 12"/>
          <p:cNvSpPr>
            <a:spLocks noChangeArrowheads="1"/>
          </p:cNvSpPr>
          <p:nvPr/>
        </p:nvSpPr>
        <p:spPr bwMode="auto">
          <a:xfrm>
            <a:off x="3525457" y="1668301"/>
            <a:ext cx="2087563" cy="576262"/>
          </a:xfrm>
          <a:prstGeom prst="rect">
            <a:avLst/>
          </a:prstGeom>
          <a:noFill/>
          <a:ln w="9525">
            <a:noFill/>
            <a:miter lim="800000"/>
            <a:headEnd/>
            <a:tailEnd/>
          </a:ln>
        </p:spPr>
        <p:txBody>
          <a:bodyPr wrap="none" anchor="ctr"/>
          <a:lstStyle/>
          <a:p>
            <a:pPr algn="ctr"/>
            <a:r>
              <a:rPr lang="el-GR" b="1" dirty="0">
                <a:solidFill>
                  <a:srgbClr val="000000"/>
                </a:solidFill>
              </a:rPr>
              <a:t>Βασεοαυχενικό</a:t>
            </a:r>
          </a:p>
        </p:txBody>
      </p:sp>
      <p:sp>
        <p:nvSpPr>
          <p:cNvPr id="13" name="Rectangle 11"/>
          <p:cNvSpPr>
            <a:spLocks noChangeArrowheads="1"/>
          </p:cNvSpPr>
          <p:nvPr/>
        </p:nvSpPr>
        <p:spPr bwMode="auto">
          <a:xfrm>
            <a:off x="6689810" y="1704019"/>
            <a:ext cx="1597025" cy="504825"/>
          </a:xfrm>
          <a:prstGeom prst="rect">
            <a:avLst/>
          </a:prstGeom>
          <a:noFill/>
          <a:ln w="9525">
            <a:noFill/>
            <a:miter lim="800000"/>
            <a:headEnd/>
            <a:tailEnd/>
          </a:ln>
        </p:spPr>
        <p:txBody>
          <a:bodyPr wrap="none" anchor="ctr"/>
          <a:lstStyle/>
          <a:p>
            <a:pPr algn="ctr"/>
            <a:r>
              <a:rPr lang="el-GR" b="1" dirty="0">
                <a:solidFill>
                  <a:srgbClr val="000000"/>
                </a:solidFill>
              </a:rPr>
              <a:t>Διαυχενικό</a:t>
            </a:r>
            <a:r>
              <a:rPr lang="el-GR" dirty="0">
                <a:solidFill>
                  <a:srgbClr val="FFFFFF"/>
                </a:solidFill>
              </a:rPr>
              <a:t> </a:t>
            </a:r>
          </a:p>
        </p:txBody>
      </p:sp>
      <p:pic>
        <p:nvPicPr>
          <p:cNvPr id="1026" name="Picture 2"/>
          <p:cNvPicPr>
            <a:picLocks noChangeAspect="1" noChangeArrowheads="1"/>
          </p:cNvPicPr>
          <p:nvPr/>
        </p:nvPicPr>
        <p:blipFill>
          <a:blip r:embed="rId3" cstate="print"/>
          <a:srcRect/>
          <a:stretch>
            <a:fillRect/>
          </a:stretch>
        </p:blipFill>
        <p:spPr bwMode="auto">
          <a:xfrm>
            <a:off x="467544" y="2420888"/>
            <a:ext cx="2425656" cy="3024336"/>
          </a:xfrm>
          <a:prstGeom prst="rect">
            <a:avLst/>
          </a:prstGeom>
          <a:ln w="38100" cap="sq" cmpd="thickThin">
            <a:solidFill>
              <a:srgbClr val="000000"/>
            </a:solidFill>
            <a:prstDash val="solid"/>
            <a:miter lim="800000"/>
          </a:ln>
          <a:effectLst>
            <a:innerShdw blurRad="76200">
              <a:srgbClr val="000000"/>
            </a:innerShdw>
          </a:effectLst>
        </p:spPr>
      </p:pic>
      <p:pic>
        <p:nvPicPr>
          <p:cNvPr id="1027" name="Picture 3"/>
          <p:cNvPicPr>
            <a:picLocks noChangeAspect="1" noChangeArrowheads="1"/>
          </p:cNvPicPr>
          <p:nvPr/>
        </p:nvPicPr>
        <p:blipFill>
          <a:blip r:embed="rId4" cstate="print"/>
          <a:srcRect/>
          <a:stretch>
            <a:fillRect/>
          </a:stretch>
        </p:blipFill>
        <p:spPr bwMode="auto">
          <a:xfrm>
            <a:off x="3419872" y="2430990"/>
            <a:ext cx="2298734" cy="3014234"/>
          </a:xfrm>
          <a:prstGeom prst="rect">
            <a:avLst/>
          </a:prstGeom>
          <a:ln w="38100" cap="sq" cmpd="thickThin">
            <a:solidFill>
              <a:srgbClr val="000000"/>
            </a:solidFill>
            <a:prstDash val="solid"/>
            <a:miter lim="800000"/>
          </a:ln>
          <a:effectLst>
            <a:innerShdw blurRad="76200">
              <a:srgbClr val="000000"/>
            </a:innerShdw>
          </a:effectLst>
        </p:spPr>
      </p:pic>
      <p:pic>
        <p:nvPicPr>
          <p:cNvPr id="1028" name="Picture 4"/>
          <p:cNvPicPr>
            <a:picLocks noChangeAspect="1" noChangeArrowheads="1"/>
          </p:cNvPicPr>
          <p:nvPr/>
        </p:nvPicPr>
        <p:blipFill>
          <a:blip r:embed="rId5" cstate="print"/>
          <a:srcRect/>
          <a:stretch>
            <a:fillRect/>
          </a:stretch>
        </p:blipFill>
        <p:spPr bwMode="auto">
          <a:xfrm>
            <a:off x="6300192" y="2420888"/>
            <a:ext cx="2376264" cy="3024336"/>
          </a:xfrm>
          <a:prstGeom prst="rect">
            <a:avLst/>
          </a:prstGeom>
          <a:ln w="38100" cap="sq" cmpd="thickThin">
            <a:solidFill>
              <a:srgbClr val="000000"/>
            </a:solidFill>
            <a:prstDash val="solid"/>
            <a:miter lim="800000"/>
          </a:ln>
          <a:effectLst>
            <a:innerShdw blurRad="76200">
              <a:srgbClr val="000000"/>
            </a:innerShdw>
          </a:effectLst>
        </p:spPr>
      </p:pic>
      <p:sp>
        <p:nvSpPr>
          <p:cNvPr id="2" name="Τίτλος 1"/>
          <p:cNvSpPr>
            <a:spLocks noGrp="1"/>
          </p:cNvSpPr>
          <p:nvPr>
            <p:ph type="title"/>
          </p:nvPr>
        </p:nvSpPr>
        <p:spPr/>
        <p:txBody>
          <a:bodyPr/>
          <a:lstStyle/>
          <a:p>
            <a:r>
              <a:rPr lang="el-GR" dirty="0">
                <a:effectLst>
                  <a:outerShdw blurRad="38100" dist="38100" dir="2700000" algn="tl">
                    <a:srgbClr val="000000">
                      <a:alpha val="43137"/>
                    </a:srgbClr>
                  </a:outerShdw>
                </a:effectLst>
              </a:rPr>
              <a:t>Περιοχική </a:t>
            </a:r>
            <a:r>
              <a:rPr lang="el-GR" dirty="0" smtClean="0">
                <a:effectLst>
                  <a:outerShdw blurRad="38100" dist="38100" dir="2700000" algn="tl">
                    <a:srgbClr val="000000">
                      <a:alpha val="43137"/>
                    </a:srgbClr>
                  </a:outerShdw>
                </a:effectLst>
              </a:rPr>
              <a:t>Ταξινόμηση</a:t>
            </a:r>
            <a:endParaRPr lang="el-GR" dirty="0"/>
          </a:p>
        </p:txBody>
      </p:sp>
      <p:sp>
        <p:nvSpPr>
          <p:cNvPr id="14" name="13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22</a:t>
            </a:fld>
            <a:endParaRPr lang="el-GR" dirty="0">
              <a:solidFill>
                <a:srgbClr val="DADADA">
                  <a:lumMod val="10000"/>
                </a:srgbClr>
              </a:solidFill>
            </a:endParaRPr>
          </a:p>
        </p:txBody>
      </p:sp>
      <p:sp>
        <p:nvSpPr>
          <p:cNvPr id="15" name="TextBox 5"/>
          <p:cNvSpPr txBox="1"/>
          <p:nvPr/>
        </p:nvSpPr>
        <p:spPr>
          <a:xfrm>
            <a:off x="323528" y="5518973"/>
            <a:ext cx="2664296" cy="646331"/>
          </a:xfrm>
          <a:prstGeom prst="rect">
            <a:avLst/>
          </a:prstGeom>
          <a:noFill/>
        </p:spPr>
        <p:txBody>
          <a:bodyPr wrap="square" rtlCol="0">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solidFill>
                  <a:srgbClr val="808080"/>
                </a:solidFill>
                <a:latin typeface="Calibri" panose="020F0502020204030204" pitchFamily="34" charset="0"/>
              </a:rPr>
              <a:t>“</a:t>
            </a:r>
            <a:r>
              <a:rPr lang="de-DE" sz="1200" dirty="0">
                <a:solidFill>
                  <a:srgbClr val="808080"/>
                </a:solidFill>
                <a:latin typeface="Calibri" panose="020F0502020204030204" pitchFamily="34" charset="0"/>
                <a:hlinkClick r:id="rId6"/>
              </a:rPr>
              <a:t>Shf ohne dislokation medial ap</a:t>
            </a:r>
            <a:r>
              <a:rPr lang="en-US" sz="1200" dirty="0" smtClean="0">
                <a:solidFill>
                  <a:srgbClr val="808080"/>
                </a:solidFill>
                <a:latin typeface="Calibri" panose="020F0502020204030204" pitchFamily="34" charset="0"/>
              </a:rPr>
              <a:t>”</a:t>
            </a:r>
            <a:r>
              <a:rPr lang="el-GR" sz="1200" dirty="0" smtClean="0">
                <a:solidFill>
                  <a:srgbClr val="808080"/>
                </a:solidFill>
                <a:latin typeface="Calibri" panose="020F0502020204030204" pitchFamily="34" charset="0"/>
              </a:rPr>
              <a:t> </a:t>
            </a:r>
            <a:endParaRPr lang="en-US" sz="1200" dirty="0" smtClean="0">
              <a:solidFill>
                <a:srgbClr val="808080"/>
              </a:solidFill>
              <a:latin typeface="Calibri" panose="020F0502020204030204" pitchFamily="34" charset="0"/>
            </a:endParaRPr>
          </a:p>
          <a:p>
            <a:pPr algn="ctr"/>
            <a:r>
              <a:rPr lang="en-US" sz="1200" dirty="0" smtClean="0">
                <a:solidFill>
                  <a:srgbClr val="808080"/>
                </a:solidFill>
                <a:latin typeface="Calibri" panose="020F0502020204030204" pitchFamily="34" charset="0"/>
              </a:rPr>
              <a:t> </a:t>
            </a:r>
            <a:r>
              <a:rPr lang="el-GR" sz="1200" dirty="0" smtClean="0">
                <a:solidFill>
                  <a:srgbClr val="808080"/>
                </a:solidFill>
                <a:latin typeface="Calibri" panose="020F0502020204030204" pitchFamily="34" charset="0"/>
              </a:rPr>
              <a:t>από</a:t>
            </a:r>
            <a:r>
              <a:rPr lang="en-US" sz="1200" dirty="0" smtClean="0">
                <a:solidFill>
                  <a:srgbClr val="808080"/>
                </a:solidFill>
                <a:latin typeface="Calibri" panose="020F0502020204030204" pitchFamily="34" charset="0"/>
              </a:rPr>
              <a:t> Sjoehest</a:t>
            </a:r>
            <a:r>
              <a:rPr lang="el-GR" sz="1200" dirty="0">
                <a:solidFill>
                  <a:srgbClr val="808080"/>
                </a:solidFill>
                <a:latin typeface="Calibri" panose="020F0502020204030204" pitchFamily="34" charset="0"/>
              </a:rPr>
              <a:t> </a:t>
            </a:r>
            <a:endParaRPr lang="en-US" sz="1200" dirty="0" smtClean="0">
              <a:solidFill>
                <a:srgbClr val="808080"/>
              </a:solidFill>
              <a:latin typeface="Calibri" panose="020F0502020204030204" pitchFamily="34" charset="0"/>
            </a:endParaRPr>
          </a:p>
          <a:p>
            <a:pPr algn="ctr"/>
            <a:r>
              <a:rPr lang="el-GR" sz="1200" dirty="0" smtClean="0">
                <a:solidFill>
                  <a:srgbClr val="808080"/>
                </a:solidFill>
                <a:latin typeface="Calibri" panose="020F0502020204030204" pitchFamily="34" charset="0"/>
              </a:rPr>
              <a:t>διαθέσιμο με άδεια </a:t>
            </a:r>
            <a:r>
              <a:rPr lang="en-US" sz="1200" dirty="0" smtClean="0">
                <a:solidFill>
                  <a:srgbClr val="808080"/>
                </a:solidFill>
                <a:latin typeface="Calibri" panose="020F0502020204030204" pitchFamily="34" charset="0"/>
                <a:hlinkClick r:id="rId7"/>
              </a:rPr>
              <a:t>CC </a:t>
            </a:r>
            <a:r>
              <a:rPr lang="en-US" sz="1200" dirty="0">
                <a:solidFill>
                  <a:srgbClr val="808080"/>
                </a:solidFill>
                <a:latin typeface="Calibri" panose="020F0502020204030204" pitchFamily="34" charset="0"/>
                <a:hlinkClick r:id="rId7"/>
              </a:rPr>
              <a:t>BY-SA 3.0</a:t>
            </a:r>
            <a:endParaRPr lang="el-GR" sz="1200" dirty="0">
              <a:solidFill>
                <a:srgbClr val="808080"/>
              </a:solidFill>
              <a:latin typeface="Calibri" panose="020F0502020204030204" pitchFamily="34" charset="0"/>
            </a:endParaRPr>
          </a:p>
        </p:txBody>
      </p:sp>
      <p:sp>
        <p:nvSpPr>
          <p:cNvPr id="17" name="TextBox 8"/>
          <p:cNvSpPr txBox="1"/>
          <p:nvPr/>
        </p:nvSpPr>
        <p:spPr>
          <a:xfrm>
            <a:off x="3203848" y="5518973"/>
            <a:ext cx="2880320" cy="646331"/>
          </a:xfrm>
          <a:prstGeom prst="rect">
            <a:avLst/>
          </a:prstGeom>
          <a:noFill/>
        </p:spPr>
        <p:txBody>
          <a:bodyPr wrap="square" rtlCol="0">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solidFill>
                  <a:srgbClr val="808080"/>
                </a:solidFill>
                <a:latin typeface="Calibri" panose="020F0502020204030204" pitchFamily="34" charset="0"/>
              </a:rPr>
              <a:t>“</a:t>
            </a:r>
            <a:r>
              <a:rPr lang="de-DE" sz="1200" dirty="0" smtClean="0">
                <a:solidFill>
                  <a:srgbClr val="808080"/>
                </a:solidFill>
                <a:latin typeface="Calibri" panose="020F0502020204030204" pitchFamily="34" charset="0"/>
                <a:hlinkClick r:id="rId8"/>
              </a:rPr>
              <a:t>Hip </a:t>
            </a:r>
            <a:r>
              <a:rPr lang="de-DE" sz="1200" dirty="0">
                <a:solidFill>
                  <a:srgbClr val="808080"/>
                </a:solidFill>
                <a:latin typeface="Calibri" panose="020F0502020204030204" pitchFamily="34" charset="0"/>
                <a:hlinkClick r:id="rId8"/>
              </a:rPr>
              <a:t>fractures 2</a:t>
            </a:r>
            <a:r>
              <a:rPr lang="en-US" sz="1200" dirty="0" smtClean="0">
                <a:solidFill>
                  <a:srgbClr val="808080"/>
                </a:solidFill>
                <a:latin typeface="Calibri" panose="020F0502020204030204" pitchFamily="34" charset="0"/>
              </a:rPr>
              <a:t>”</a:t>
            </a:r>
            <a:r>
              <a:rPr lang="el-GR" sz="1200" dirty="0" smtClean="0">
                <a:solidFill>
                  <a:srgbClr val="808080"/>
                </a:solidFill>
                <a:latin typeface="Calibri" panose="020F0502020204030204" pitchFamily="34" charset="0"/>
              </a:rPr>
              <a:t> από</a:t>
            </a:r>
            <a:r>
              <a:rPr lang="en-US" sz="1200" dirty="0" smtClean="0">
                <a:solidFill>
                  <a:srgbClr val="808080"/>
                </a:solidFill>
                <a:latin typeface="Calibri" panose="020F0502020204030204" pitchFamily="34" charset="0"/>
              </a:rPr>
              <a:t> </a:t>
            </a:r>
            <a:r>
              <a:rPr lang="en-US" sz="1200" dirty="0">
                <a:solidFill>
                  <a:srgbClr val="808080"/>
                </a:solidFill>
                <a:latin typeface="Calibri" panose="020F0502020204030204" pitchFamily="34" charset="0"/>
                <a:hlinkClick r:id="rId9"/>
              </a:rPr>
              <a:t>Unterstrichmoepunterstrich</a:t>
            </a:r>
            <a:r>
              <a:rPr lang="el-GR" sz="1200" dirty="0" smtClean="0">
                <a:solidFill>
                  <a:srgbClr val="808080"/>
                </a:solidFill>
                <a:latin typeface="Calibri" panose="020F0502020204030204" pitchFamily="34" charset="0"/>
              </a:rPr>
              <a:t> </a:t>
            </a:r>
            <a:endParaRPr lang="en-US" sz="1200" dirty="0" smtClean="0">
              <a:solidFill>
                <a:srgbClr val="808080"/>
              </a:solidFill>
              <a:latin typeface="Calibri" panose="020F0502020204030204" pitchFamily="34" charset="0"/>
            </a:endParaRPr>
          </a:p>
          <a:p>
            <a:pPr algn="ctr"/>
            <a:r>
              <a:rPr lang="el-GR" sz="1200" dirty="0" smtClean="0">
                <a:solidFill>
                  <a:srgbClr val="808080"/>
                </a:solidFill>
                <a:latin typeface="Calibri" panose="020F0502020204030204" pitchFamily="34" charset="0"/>
              </a:rPr>
              <a:t>διαθέσιμο με άδεια </a:t>
            </a:r>
            <a:r>
              <a:rPr lang="en-US" sz="1200" dirty="0" smtClean="0">
                <a:solidFill>
                  <a:srgbClr val="808080"/>
                </a:solidFill>
                <a:latin typeface="Calibri" panose="020F0502020204030204" pitchFamily="34" charset="0"/>
                <a:hlinkClick r:id="rId10"/>
              </a:rPr>
              <a:t>CC </a:t>
            </a:r>
            <a:r>
              <a:rPr lang="en-US" sz="1200" dirty="0">
                <a:solidFill>
                  <a:srgbClr val="808080"/>
                </a:solidFill>
                <a:latin typeface="Calibri" panose="020F0502020204030204" pitchFamily="34" charset="0"/>
                <a:hlinkClick r:id="rId10"/>
              </a:rPr>
              <a:t>BY 3.0 DE</a:t>
            </a:r>
            <a:endParaRPr lang="el-GR" sz="1200" dirty="0">
              <a:solidFill>
                <a:srgbClr val="808080"/>
              </a:solidFill>
              <a:latin typeface="Calibri" panose="020F0502020204030204" pitchFamily="34" charset="0"/>
            </a:endParaRPr>
          </a:p>
        </p:txBody>
      </p:sp>
      <p:sp>
        <p:nvSpPr>
          <p:cNvPr id="18" name="Ορθογώνιο 8"/>
          <p:cNvSpPr/>
          <p:nvPr/>
        </p:nvSpPr>
        <p:spPr>
          <a:xfrm>
            <a:off x="6516216" y="5517232"/>
            <a:ext cx="1800200" cy="276999"/>
          </a:xfrm>
          <a:prstGeom prst="rect">
            <a:avLst/>
          </a:prstGeom>
        </p:spPr>
        <p:txBody>
          <a:bodyPr wrap="square">
            <a:spAutoFit/>
          </a:bodyPr>
          <a:lstStyle/>
          <a:p>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2091725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4" name="Rectangle 4"/>
          <p:cNvSpPr>
            <a:spLocks noGrp="1" noChangeArrowheads="1"/>
          </p:cNvSpPr>
          <p:nvPr>
            <p:ph type="title"/>
          </p:nvPr>
        </p:nvSpPr>
        <p:spPr>
          <a:noFill/>
        </p:spPr>
        <p:txBody>
          <a:bodyPr/>
          <a:lstStyle/>
          <a:p>
            <a:pPr algn="ctr" eaLnBrk="1" hangingPunct="1"/>
            <a:r>
              <a:rPr lang="el-GR" sz="3600" b="1" dirty="0" smtClean="0">
                <a:solidFill>
                  <a:srgbClr val="A50021"/>
                </a:solidFill>
                <a:effectLst>
                  <a:outerShdw blurRad="38100" dist="38100" dir="2700000" algn="tl">
                    <a:srgbClr val="000000">
                      <a:alpha val="43137"/>
                    </a:srgbClr>
                  </a:outerShdw>
                </a:effectLst>
                <a:latin typeface="Arial Narrow" panose="020B0606020202030204" pitchFamily="34" charset="0"/>
              </a:rPr>
              <a:t>Ταξινόμηση κατά </a:t>
            </a:r>
            <a:r>
              <a:rPr lang="en-US" sz="3600" b="1" dirty="0" smtClean="0">
                <a:solidFill>
                  <a:srgbClr val="A50021"/>
                </a:solidFill>
                <a:effectLst>
                  <a:outerShdw blurRad="38100" dist="38100" dir="2700000" algn="tl">
                    <a:srgbClr val="000000">
                      <a:alpha val="43137"/>
                    </a:srgbClr>
                  </a:outerShdw>
                </a:effectLst>
                <a:latin typeface="Arial Narrow" panose="020B0606020202030204" pitchFamily="34" charset="0"/>
              </a:rPr>
              <a:t>Garden </a:t>
            </a:r>
            <a:r>
              <a:rPr lang="el-GR" sz="3600" b="1" baseline="-25000" dirty="0" smtClean="0">
                <a:solidFill>
                  <a:srgbClr val="A50021"/>
                </a:solidFill>
                <a:effectLst>
                  <a:outerShdw blurRad="38100" dist="38100" dir="2700000" algn="tl">
                    <a:srgbClr val="000000">
                      <a:alpha val="43137"/>
                    </a:srgbClr>
                  </a:outerShdw>
                </a:effectLst>
                <a:latin typeface="Arial Narrow" panose="020B0606020202030204" pitchFamily="34" charset="0"/>
              </a:rPr>
              <a:t>[1/2] </a:t>
            </a:r>
          </a:p>
        </p:txBody>
      </p:sp>
      <p:sp>
        <p:nvSpPr>
          <p:cNvPr id="6" name="5 - Θέση περιεχομένου"/>
          <p:cNvSpPr>
            <a:spLocks noGrp="1"/>
          </p:cNvSpPr>
          <p:nvPr>
            <p:ph idx="1"/>
          </p:nvPr>
        </p:nvSpPr>
        <p:spPr>
          <a:xfrm>
            <a:off x="3728170" y="3842793"/>
            <a:ext cx="5415830" cy="2572544"/>
          </a:xfrm>
        </p:spPr>
        <p:txBody>
          <a:bodyPr/>
          <a:lstStyle/>
          <a:p>
            <a:pPr>
              <a:spcBef>
                <a:spcPts val="800"/>
              </a:spcBef>
              <a:buNone/>
            </a:pPr>
            <a:r>
              <a:rPr lang="el-GR" b="1" dirty="0" smtClean="0">
                <a:solidFill>
                  <a:srgbClr val="000000"/>
                </a:solidFill>
                <a:effectLst/>
                <a:latin typeface="Calibri" pitchFamily="34" charset="0"/>
              </a:rPr>
              <a:t>1</a:t>
            </a:r>
            <a:r>
              <a:rPr lang="el-GR" dirty="0" smtClean="0">
                <a:solidFill>
                  <a:srgbClr val="000000"/>
                </a:solidFill>
                <a:effectLst/>
                <a:latin typeface="Calibri" pitchFamily="34" charset="0"/>
              </a:rPr>
              <a:t>: πρωτεύον δοκιδικό σύστημα συμπίεσης </a:t>
            </a:r>
            <a:endParaRPr lang="en-US" dirty="0" smtClean="0">
              <a:solidFill>
                <a:srgbClr val="000000"/>
              </a:solidFill>
              <a:effectLst/>
              <a:latin typeface="Calibri" pitchFamily="34" charset="0"/>
            </a:endParaRPr>
          </a:p>
          <a:p>
            <a:pPr>
              <a:spcBef>
                <a:spcPts val="800"/>
              </a:spcBef>
              <a:buNone/>
            </a:pPr>
            <a:r>
              <a:rPr lang="el-GR" b="1" dirty="0" smtClean="0">
                <a:solidFill>
                  <a:srgbClr val="000000"/>
                </a:solidFill>
                <a:effectLst/>
                <a:latin typeface="Calibri" pitchFamily="34" charset="0"/>
              </a:rPr>
              <a:t>2</a:t>
            </a:r>
            <a:r>
              <a:rPr lang="el-GR" dirty="0" smtClean="0">
                <a:solidFill>
                  <a:srgbClr val="000000"/>
                </a:solidFill>
                <a:effectLst/>
                <a:latin typeface="Calibri" pitchFamily="34" charset="0"/>
              </a:rPr>
              <a:t>: το τρίγωνο του </a:t>
            </a:r>
            <a:r>
              <a:rPr lang="en-US" dirty="0" smtClean="0">
                <a:solidFill>
                  <a:srgbClr val="000000"/>
                </a:solidFill>
                <a:effectLst/>
                <a:latin typeface="Calibri" pitchFamily="34" charset="0"/>
              </a:rPr>
              <a:t>Ward</a:t>
            </a:r>
            <a:r>
              <a:rPr lang="el-GR" dirty="0" smtClean="0">
                <a:solidFill>
                  <a:srgbClr val="000000"/>
                </a:solidFill>
                <a:effectLst/>
                <a:latin typeface="Calibri" pitchFamily="34" charset="0"/>
              </a:rPr>
              <a:t> </a:t>
            </a:r>
            <a:endParaRPr lang="en-US" dirty="0" smtClean="0">
              <a:solidFill>
                <a:srgbClr val="000000"/>
              </a:solidFill>
              <a:effectLst/>
              <a:latin typeface="Calibri" pitchFamily="34" charset="0"/>
            </a:endParaRPr>
          </a:p>
          <a:p>
            <a:pPr>
              <a:spcBef>
                <a:spcPts val="800"/>
              </a:spcBef>
              <a:buNone/>
            </a:pPr>
            <a:r>
              <a:rPr lang="el-GR" b="1" dirty="0" smtClean="0">
                <a:solidFill>
                  <a:srgbClr val="000000"/>
                </a:solidFill>
                <a:effectLst/>
                <a:latin typeface="Calibri" pitchFamily="34" charset="0"/>
              </a:rPr>
              <a:t>3</a:t>
            </a:r>
            <a:r>
              <a:rPr lang="en-US" dirty="0" smtClean="0">
                <a:solidFill>
                  <a:srgbClr val="000000"/>
                </a:solidFill>
                <a:effectLst/>
                <a:latin typeface="Calibri" pitchFamily="34" charset="0"/>
              </a:rPr>
              <a:t>:</a:t>
            </a:r>
            <a:r>
              <a:rPr lang="el-GR" dirty="0" smtClean="0">
                <a:solidFill>
                  <a:srgbClr val="000000"/>
                </a:solidFill>
                <a:effectLst/>
                <a:latin typeface="Calibri" pitchFamily="34" charset="0"/>
              </a:rPr>
              <a:t> πρωτεύον δοκιδικό σύστημα εφελκυσμού </a:t>
            </a:r>
            <a:endParaRPr lang="en-US" dirty="0" smtClean="0">
              <a:solidFill>
                <a:srgbClr val="000000"/>
              </a:solidFill>
              <a:effectLst/>
              <a:latin typeface="Calibri" pitchFamily="34" charset="0"/>
            </a:endParaRPr>
          </a:p>
          <a:p>
            <a:pPr>
              <a:spcBef>
                <a:spcPts val="800"/>
              </a:spcBef>
              <a:buNone/>
            </a:pPr>
            <a:r>
              <a:rPr lang="el-GR" b="1" dirty="0" smtClean="0">
                <a:solidFill>
                  <a:srgbClr val="000000"/>
                </a:solidFill>
                <a:effectLst/>
                <a:latin typeface="Calibri" pitchFamily="34" charset="0"/>
              </a:rPr>
              <a:t>4</a:t>
            </a:r>
            <a:r>
              <a:rPr lang="el-GR" dirty="0" smtClean="0">
                <a:solidFill>
                  <a:srgbClr val="000000"/>
                </a:solidFill>
                <a:effectLst/>
                <a:latin typeface="Calibri" pitchFamily="34" charset="0"/>
              </a:rPr>
              <a:t>: δευτερεύον δοκιδικό σύστημα συμπίεσης  </a:t>
            </a:r>
            <a:endParaRPr lang="en-US" dirty="0" smtClean="0">
              <a:solidFill>
                <a:srgbClr val="000000"/>
              </a:solidFill>
              <a:effectLst/>
              <a:latin typeface="Calibri" pitchFamily="34" charset="0"/>
            </a:endParaRPr>
          </a:p>
          <a:p>
            <a:pPr>
              <a:spcBef>
                <a:spcPts val="800"/>
              </a:spcBef>
              <a:buNone/>
            </a:pPr>
            <a:r>
              <a:rPr lang="el-GR" b="1" dirty="0" smtClean="0">
                <a:solidFill>
                  <a:srgbClr val="000000"/>
                </a:solidFill>
                <a:effectLst/>
                <a:latin typeface="Calibri" pitchFamily="34" charset="0"/>
              </a:rPr>
              <a:t>5</a:t>
            </a:r>
            <a:r>
              <a:rPr lang="el-GR" dirty="0" smtClean="0">
                <a:solidFill>
                  <a:srgbClr val="000000"/>
                </a:solidFill>
                <a:effectLst/>
                <a:latin typeface="Calibri" pitchFamily="34" charset="0"/>
              </a:rPr>
              <a:t>: δευτερεύον δοκιδικό σύστημα εφελκυσμού. </a:t>
            </a:r>
            <a:endParaRPr lang="el-GR" dirty="0">
              <a:solidFill>
                <a:srgbClr val="000000"/>
              </a:solidFill>
              <a:effectLst/>
              <a:latin typeface="Calibri" pitchFamily="34" charset="0"/>
            </a:endParaRPr>
          </a:p>
        </p:txBody>
      </p:sp>
      <p:sp>
        <p:nvSpPr>
          <p:cNvPr id="8" name="7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23</a:t>
            </a:fld>
            <a:endParaRPr lang="el-GR" dirty="0">
              <a:solidFill>
                <a:srgbClr val="DADADA">
                  <a:lumMod val="10000"/>
                </a:srgbClr>
              </a:solidFill>
            </a:endParaRPr>
          </a:p>
        </p:txBody>
      </p:sp>
      <p:sp>
        <p:nvSpPr>
          <p:cNvPr id="5" name="Rectangle 3"/>
          <p:cNvSpPr txBox="1">
            <a:spLocks noChangeArrowheads="1"/>
          </p:cNvSpPr>
          <p:nvPr/>
        </p:nvSpPr>
        <p:spPr bwMode="auto">
          <a:xfrm>
            <a:off x="215008" y="1124744"/>
            <a:ext cx="8928992" cy="1914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nSpc>
                <a:spcPct val="110000"/>
              </a:lnSpc>
              <a:spcBef>
                <a:spcPct val="20000"/>
              </a:spcBef>
              <a:buClr>
                <a:srgbClr val="A50021"/>
              </a:buClr>
              <a:buSzPct val="100000"/>
              <a:buFont typeface="Wingdings" pitchFamily="2" charset="2"/>
              <a:buChar char="Ø"/>
            </a:pPr>
            <a:r>
              <a:rPr lang="el-GR" sz="2200" kern="0" dirty="0" smtClean="0">
                <a:solidFill>
                  <a:srgbClr val="000000"/>
                </a:solidFill>
                <a:latin typeface="Calibri" pitchFamily="34" charset="0"/>
              </a:rPr>
              <a:t>Η κατά </a:t>
            </a:r>
            <a:r>
              <a:rPr lang="en-US" sz="2200" b="1" kern="0" dirty="0" smtClean="0">
                <a:solidFill>
                  <a:srgbClr val="000000"/>
                </a:solidFill>
                <a:latin typeface="Calibri" pitchFamily="34" charset="0"/>
              </a:rPr>
              <a:t>Garden’s </a:t>
            </a:r>
            <a:r>
              <a:rPr lang="el-GR" sz="2200" b="1" kern="0" dirty="0" smtClean="0">
                <a:solidFill>
                  <a:srgbClr val="000000"/>
                </a:solidFill>
                <a:latin typeface="Calibri" pitchFamily="34" charset="0"/>
              </a:rPr>
              <a:t>ταξινόμηση</a:t>
            </a:r>
            <a:r>
              <a:rPr lang="el-GR" sz="2200" kern="0" dirty="0" smtClean="0">
                <a:solidFill>
                  <a:srgbClr val="003366"/>
                </a:solidFill>
                <a:latin typeface="Calibri" pitchFamily="34" charset="0"/>
              </a:rPr>
              <a:t>,</a:t>
            </a:r>
            <a:r>
              <a:rPr lang="el-GR" sz="2200" dirty="0" smtClean="0">
                <a:solidFill>
                  <a:srgbClr val="003366"/>
                </a:solidFill>
                <a:latin typeface="Calibri" pitchFamily="34" charset="0"/>
              </a:rPr>
              <a:t> </a:t>
            </a:r>
            <a:r>
              <a:rPr lang="el-GR" sz="2200" dirty="0" smtClean="0">
                <a:solidFill>
                  <a:srgbClr val="000000"/>
                </a:solidFill>
                <a:latin typeface="Calibri" pitchFamily="34" charset="0"/>
              </a:rPr>
              <a:t>περιγράφει όλα τα είδη των καταγμάτων του αυχένα του μηριαίου οστού ως</a:t>
            </a:r>
            <a:r>
              <a:rPr lang="el-GR" sz="2200" kern="0" dirty="0" smtClean="0">
                <a:solidFill>
                  <a:srgbClr val="000000"/>
                </a:solidFill>
                <a:latin typeface="Calibri" pitchFamily="34" charset="0"/>
              </a:rPr>
              <a:t> </a:t>
            </a:r>
            <a:r>
              <a:rPr lang="el-GR" sz="2200" b="1" kern="0" dirty="0" smtClean="0">
                <a:solidFill>
                  <a:srgbClr val="000000"/>
                </a:solidFill>
                <a:latin typeface="Calibri" pitchFamily="34" charset="0"/>
              </a:rPr>
              <a:t>υποκεφαλικά </a:t>
            </a:r>
            <a:r>
              <a:rPr lang="el-GR" sz="2200" b="1" dirty="0" smtClean="0">
                <a:solidFill>
                  <a:srgbClr val="000000"/>
                </a:solidFill>
                <a:latin typeface="Calibri" pitchFamily="34" charset="0"/>
              </a:rPr>
              <a:t>κατάγματα. </a:t>
            </a:r>
            <a:r>
              <a:rPr lang="el-GR" sz="2200" dirty="0" smtClean="0">
                <a:solidFill>
                  <a:srgbClr val="000000"/>
                </a:solidFill>
                <a:latin typeface="Calibri" pitchFamily="34" charset="0"/>
              </a:rPr>
              <a:t>Η κατηγοριοποίηση τους γίνεται βάσει των παραμορφώσεων του πρωτεύοντος δοκιδικού συστήματος συμπίεσης, όπως αυτές απεικονίζονται σε προσθιοπίσθιες ακτινογραφικές λήψεις (</a:t>
            </a:r>
            <a:r>
              <a:rPr lang="en-US" sz="2200" dirty="0" smtClean="0">
                <a:solidFill>
                  <a:srgbClr val="000000"/>
                </a:solidFill>
                <a:latin typeface="Calibri" pitchFamily="34" charset="0"/>
              </a:rPr>
              <a:t>face</a:t>
            </a:r>
            <a:r>
              <a:rPr lang="el-GR" sz="2200" dirty="0" smtClean="0">
                <a:solidFill>
                  <a:srgbClr val="000000"/>
                </a:solidFill>
                <a:latin typeface="Calibri" pitchFamily="34" charset="0"/>
              </a:rPr>
              <a:t>).</a:t>
            </a:r>
            <a:r>
              <a:rPr lang="el-GR" sz="2200" kern="0" dirty="0" smtClean="0">
                <a:solidFill>
                  <a:srgbClr val="000000"/>
                </a:solidFill>
                <a:latin typeface="Calibri" pitchFamily="34" charset="0"/>
              </a:rPr>
              <a:t>  </a:t>
            </a:r>
          </a:p>
        </p:txBody>
      </p:sp>
      <p:pic>
        <p:nvPicPr>
          <p:cNvPr id="35841" name="Picture 1"/>
          <p:cNvPicPr>
            <a:picLocks noChangeAspect="1" noChangeArrowheads="1"/>
          </p:cNvPicPr>
          <p:nvPr/>
        </p:nvPicPr>
        <p:blipFill>
          <a:blip r:embed="rId2" cstate="print"/>
          <a:srcRect r="3337" b="5285"/>
          <a:stretch>
            <a:fillRect/>
          </a:stretch>
        </p:blipFill>
        <p:spPr bwMode="auto">
          <a:xfrm>
            <a:off x="827584" y="3933056"/>
            <a:ext cx="2793082" cy="2208488"/>
          </a:xfrm>
          <a:prstGeom prst="rect">
            <a:avLst/>
          </a:prstGeom>
          <a:ln w="38100" cap="sq" cmpd="thickThin">
            <a:solidFill>
              <a:srgbClr val="000000"/>
            </a:solidFill>
            <a:prstDash val="solid"/>
            <a:miter lim="800000"/>
          </a:ln>
          <a:effectLst>
            <a:innerShdw blurRad="76200">
              <a:srgbClr val="000000"/>
            </a:innerShdw>
          </a:effectLst>
        </p:spPr>
      </p:pic>
      <p:sp>
        <p:nvSpPr>
          <p:cNvPr id="9" name="8 - Ορθογώνιο"/>
          <p:cNvSpPr/>
          <p:nvPr/>
        </p:nvSpPr>
        <p:spPr>
          <a:xfrm>
            <a:off x="215008" y="3039343"/>
            <a:ext cx="8173416" cy="769441"/>
          </a:xfrm>
          <a:prstGeom prst="rect">
            <a:avLst/>
          </a:prstGeom>
        </p:spPr>
        <p:txBody>
          <a:bodyPr wrap="square">
            <a:spAutoFit/>
          </a:bodyPr>
          <a:lstStyle/>
          <a:p>
            <a:pPr>
              <a:buClr>
                <a:srgbClr val="A50021"/>
              </a:buClr>
              <a:buFont typeface="Wingdings" pitchFamily="2" charset="2"/>
              <a:buChar char="Ø"/>
            </a:pPr>
            <a:r>
              <a:rPr lang="en-US" dirty="0" smtClean="0">
                <a:solidFill>
                  <a:srgbClr val="000000"/>
                </a:solidFill>
                <a:latin typeface="Calibri" pitchFamily="34" charset="0"/>
              </a:rPr>
              <a:t>    </a:t>
            </a:r>
            <a:r>
              <a:rPr lang="el-GR" sz="2200" dirty="0" smtClean="0">
                <a:solidFill>
                  <a:srgbClr val="000000"/>
                </a:solidFill>
                <a:latin typeface="Calibri" pitchFamily="34" charset="0"/>
              </a:rPr>
              <a:t>Η χαρακτηριστική διάταξη του σπογγώδους</a:t>
            </a:r>
            <a:r>
              <a:rPr lang="en-US" sz="2200" dirty="0" smtClean="0">
                <a:solidFill>
                  <a:srgbClr val="000000"/>
                </a:solidFill>
                <a:latin typeface="Calibri" pitchFamily="34" charset="0"/>
              </a:rPr>
              <a:t> </a:t>
            </a:r>
            <a:r>
              <a:rPr lang="el-GR" sz="2200" dirty="0" smtClean="0">
                <a:solidFill>
                  <a:srgbClr val="000000"/>
                </a:solidFill>
                <a:latin typeface="Calibri" pitchFamily="34" charset="0"/>
              </a:rPr>
              <a:t>οστού στην περιοχή </a:t>
            </a:r>
            <a:r>
              <a:rPr lang="en-US" sz="2200" dirty="0" smtClean="0">
                <a:solidFill>
                  <a:srgbClr val="000000"/>
                </a:solidFill>
                <a:latin typeface="Calibri" pitchFamily="34" charset="0"/>
              </a:rPr>
              <a:t> </a:t>
            </a:r>
          </a:p>
          <a:p>
            <a:pPr>
              <a:buClr>
                <a:srgbClr val="A50021"/>
              </a:buClr>
            </a:pPr>
            <a:r>
              <a:rPr lang="en-US" sz="2200" dirty="0" smtClean="0">
                <a:solidFill>
                  <a:srgbClr val="000000"/>
                </a:solidFill>
                <a:latin typeface="Calibri" pitchFamily="34" charset="0"/>
              </a:rPr>
              <a:t>      </a:t>
            </a:r>
            <a:r>
              <a:rPr lang="el-GR" sz="2200" dirty="0" smtClean="0">
                <a:solidFill>
                  <a:srgbClr val="000000"/>
                </a:solidFill>
                <a:latin typeface="Calibri" pitchFamily="34" charset="0"/>
              </a:rPr>
              <a:t>του εγγύς μηριαίου οστού</a:t>
            </a:r>
            <a:r>
              <a:rPr lang="en-US" sz="2200" dirty="0" smtClean="0">
                <a:solidFill>
                  <a:srgbClr val="000000"/>
                </a:solidFill>
                <a:latin typeface="Calibri" pitchFamily="34" charset="0"/>
              </a:rPr>
              <a:t>:</a:t>
            </a:r>
          </a:p>
        </p:txBody>
      </p:sp>
      <p:sp>
        <p:nvSpPr>
          <p:cNvPr id="10" name="Ορθογώνιο 8"/>
          <p:cNvSpPr/>
          <p:nvPr/>
        </p:nvSpPr>
        <p:spPr>
          <a:xfrm>
            <a:off x="1324025" y="6237312"/>
            <a:ext cx="1800200" cy="276999"/>
          </a:xfrm>
          <a:prstGeom prst="rect">
            <a:avLst/>
          </a:prstGeom>
        </p:spPr>
        <p:txBody>
          <a:bodyPr wrap="square">
            <a:spAutoFit/>
          </a:bodyPr>
          <a:lstStyle/>
          <a:p>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1789301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noFill/>
        </p:spPr>
        <p:txBody>
          <a:bodyPr/>
          <a:lstStyle/>
          <a:p>
            <a:pPr algn="ctr" eaLnBrk="1" hangingPunct="1"/>
            <a:r>
              <a:rPr lang="el-GR" sz="3600" b="1" dirty="0" smtClean="0">
                <a:solidFill>
                  <a:srgbClr val="A50021"/>
                </a:solidFill>
                <a:effectLst>
                  <a:outerShdw blurRad="38100" dist="38100" dir="2700000" algn="tl">
                    <a:srgbClr val="000000">
                      <a:alpha val="43137"/>
                    </a:srgbClr>
                  </a:outerShdw>
                </a:effectLst>
                <a:latin typeface="Arial Narrow" panose="020B0606020202030204" pitchFamily="34" charset="0"/>
              </a:rPr>
              <a:t>Ταξινόμηση κατά </a:t>
            </a:r>
            <a:r>
              <a:rPr lang="en-US" sz="3600" b="1" dirty="0" smtClean="0">
                <a:solidFill>
                  <a:srgbClr val="A50021"/>
                </a:solidFill>
                <a:effectLst>
                  <a:outerShdw blurRad="38100" dist="38100" dir="2700000" algn="tl">
                    <a:srgbClr val="000000">
                      <a:alpha val="43137"/>
                    </a:srgbClr>
                  </a:outerShdw>
                </a:effectLst>
                <a:latin typeface="Arial Narrow" panose="020B0606020202030204" pitchFamily="34" charset="0"/>
              </a:rPr>
              <a:t>Garden </a:t>
            </a:r>
            <a:r>
              <a:rPr lang="el-GR" sz="3600" b="1" baseline="-25000" dirty="0" smtClean="0">
                <a:solidFill>
                  <a:srgbClr val="A50021"/>
                </a:solidFill>
                <a:effectLst>
                  <a:outerShdw blurRad="38100" dist="38100" dir="2700000" algn="tl">
                    <a:srgbClr val="000000">
                      <a:alpha val="43137"/>
                    </a:srgbClr>
                  </a:outerShdw>
                </a:effectLst>
                <a:latin typeface="Arial Narrow" panose="020B0606020202030204" pitchFamily="34" charset="0"/>
              </a:rPr>
              <a:t>[2/2]</a:t>
            </a:r>
          </a:p>
        </p:txBody>
      </p:sp>
      <p:sp>
        <p:nvSpPr>
          <p:cNvPr id="527363" name="Rectangle 3"/>
          <p:cNvSpPr>
            <a:spLocks noGrp="1" noChangeArrowheads="1"/>
          </p:cNvSpPr>
          <p:nvPr>
            <p:ph idx="1"/>
          </p:nvPr>
        </p:nvSpPr>
        <p:spPr/>
        <p:txBody>
          <a:bodyPr/>
          <a:lstStyle/>
          <a:p>
            <a:pPr eaLnBrk="1" hangingPunct="1">
              <a:spcBef>
                <a:spcPts val="1200"/>
              </a:spcBef>
              <a:buFontTx/>
              <a:buNone/>
              <a:tabLst>
                <a:tab pos="1252538" algn="l"/>
              </a:tabLst>
            </a:pPr>
            <a:r>
              <a:rPr lang="el-GR" sz="2200" b="1" dirty="0" smtClean="0">
                <a:solidFill>
                  <a:srgbClr val="000000"/>
                </a:solidFill>
                <a:effectLst/>
                <a:latin typeface="Calibri" pitchFamily="34" charset="0"/>
              </a:rPr>
              <a:t>Τύπος  Ι</a:t>
            </a:r>
            <a:r>
              <a:rPr lang="el-GR" sz="2200" dirty="0" smtClean="0">
                <a:solidFill>
                  <a:srgbClr val="000000"/>
                </a:solidFill>
                <a:effectLst/>
                <a:latin typeface="Calibri" pitchFamily="34" charset="0"/>
              </a:rPr>
              <a:t>: </a:t>
            </a:r>
            <a:r>
              <a:rPr lang="en-US" sz="2200" dirty="0" smtClean="0">
                <a:solidFill>
                  <a:srgbClr val="000000"/>
                </a:solidFill>
                <a:effectLst/>
                <a:latin typeface="Calibri" pitchFamily="34" charset="0"/>
              </a:rPr>
              <a:t> </a:t>
            </a:r>
            <a:r>
              <a:rPr lang="el-GR" sz="2200" dirty="0" smtClean="0">
                <a:solidFill>
                  <a:srgbClr val="000000"/>
                </a:solidFill>
                <a:effectLst/>
                <a:latin typeface="Calibri" pitchFamily="34" charset="0"/>
              </a:rPr>
              <a:t>ενσφηνωμένο κάταγμα σε βλαισότητα.</a:t>
            </a:r>
            <a:endParaRPr lang="el-GR" sz="400" dirty="0" smtClean="0">
              <a:solidFill>
                <a:srgbClr val="000000"/>
              </a:solidFill>
              <a:effectLst/>
              <a:latin typeface="Calibri" pitchFamily="34" charset="0"/>
            </a:endParaRPr>
          </a:p>
          <a:p>
            <a:pPr defTabSz="896938" eaLnBrk="1" hangingPunct="1">
              <a:spcBef>
                <a:spcPts val="1200"/>
              </a:spcBef>
              <a:buFontTx/>
              <a:buNone/>
            </a:pPr>
            <a:r>
              <a:rPr lang="el-GR" sz="2200" b="1" dirty="0" smtClean="0">
                <a:solidFill>
                  <a:srgbClr val="000000"/>
                </a:solidFill>
                <a:effectLst/>
                <a:latin typeface="Calibri" pitchFamily="34" charset="0"/>
              </a:rPr>
              <a:t>Τύπος  ΙΙ</a:t>
            </a:r>
            <a:r>
              <a:rPr lang="el-GR" sz="2200" dirty="0" smtClean="0">
                <a:solidFill>
                  <a:srgbClr val="000000"/>
                </a:solidFill>
                <a:effectLst/>
                <a:latin typeface="Calibri" pitchFamily="34" charset="0"/>
              </a:rPr>
              <a:t>:</a:t>
            </a:r>
            <a:r>
              <a:rPr lang="en-US" sz="2200" dirty="0" smtClean="0">
                <a:solidFill>
                  <a:srgbClr val="000000"/>
                </a:solidFill>
                <a:effectLst/>
                <a:latin typeface="Calibri" pitchFamily="34" charset="0"/>
              </a:rPr>
              <a:t> </a:t>
            </a:r>
            <a:r>
              <a:rPr lang="el-GR" sz="2200" dirty="0" smtClean="0">
                <a:solidFill>
                  <a:srgbClr val="000000"/>
                </a:solidFill>
                <a:effectLst/>
                <a:latin typeface="Calibri" pitchFamily="34" charset="0"/>
              </a:rPr>
              <a:t>τέλειο κάταγμα χωρίς παρεκτόπιση της κεφαλής.</a:t>
            </a:r>
            <a:endParaRPr lang="el-GR" sz="400" dirty="0" smtClean="0">
              <a:solidFill>
                <a:srgbClr val="000000"/>
              </a:solidFill>
              <a:effectLst/>
              <a:latin typeface="Calibri" pitchFamily="34" charset="0"/>
            </a:endParaRPr>
          </a:p>
          <a:p>
            <a:pPr marL="1252538" indent="-1252538" eaLnBrk="1" hangingPunct="1">
              <a:spcBef>
                <a:spcPts val="1200"/>
              </a:spcBef>
              <a:buFontTx/>
              <a:buNone/>
            </a:pPr>
            <a:r>
              <a:rPr lang="el-GR" sz="2200" b="1" dirty="0" smtClean="0">
                <a:solidFill>
                  <a:srgbClr val="000000"/>
                </a:solidFill>
                <a:effectLst/>
                <a:latin typeface="Calibri" pitchFamily="34" charset="0"/>
              </a:rPr>
              <a:t>Τύπος ΙΙΙ</a:t>
            </a:r>
            <a:r>
              <a:rPr lang="el-GR" sz="2200" dirty="0" smtClean="0">
                <a:solidFill>
                  <a:srgbClr val="000000"/>
                </a:solidFill>
                <a:effectLst/>
                <a:latin typeface="Calibri" pitchFamily="34" charset="0"/>
              </a:rPr>
              <a:t>: τέλειο κάταγμα με μερική</a:t>
            </a:r>
            <a:r>
              <a:rPr lang="en-US" sz="2200" dirty="0" smtClean="0">
                <a:solidFill>
                  <a:srgbClr val="000000"/>
                </a:solidFill>
                <a:effectLst/>
                <a:latin typeface="Calibri" pitchFamily="34" charset="0"/>
              </a:rPr>
              <a:t> </a:t>
            </a:r>
            <a:r>
              <a:rPr lang="el-GR" sz="2200" dirty="0" smtClean="0">
                <a:solidFill>
                  <a:srgbClr val="000000"/>
                </a:solidFill>
                <a:effectLst/>
                <a:latin typeface="Calibri" pitchFamily="34" charset="0"/>
              </a:rPr>
              <a:t>παρεκτόπιση,</a:t>
            </a:r>
            <a:r>
              <a:rPr lang="en-US" sz="2200" dirty="0" smtClean="0">
                <a:solidFill>
                  <a:srgbClr val="000000"/>
                </a:solidFill>
                <a:effectLst/>
                <a:latin typeface="Calibri" pitchFamily="34" charset="0"/>
              </a:rPr>
              <a:t> </a:t>
            </a:r>
            <a:r>
              <a:rPr lang="el-GR" sz="2200" dirty="0" smtClean="0">
                <a:solidFill>
                  <a:srgbClr val="000000"/>
                </a:solidFill>
                <a:effectLst/>
                <a:latin typeface="Calibri" pitchFamily="34" charset="0"/>
              </a:rPr>
              <a:t>όπου η κεφαλή του μηριαίου είναι σε</a:t>
            </a:r>
            <a:r>
              <a:rPr lang="en-US" sz="2200" dirty="0" smtClean="0">
                <a:solidFill>
                  <a:srgbClr val="000000"/>
                </a:solidFill>
                <a:effectLst/>
                <a:latin typeface="Calibri" pitchFamily="34" charset="0"/>
              </a:rPr>
              <a:t> </a:t>
            </a:r>
            <a:r>
              <a:rPr lang="el-GR" sz="2200" dirty="0" smtClean="0">
                <a:solidFill>
                  <a:srgbClr val="000000"/>
                </a:solidFill>
                <a:effectLst/>
                <a:latin typeface="Calibri" pitchFamily="34" charset="0"/>
              </a:rPr>
              <a:t>ραιβότητα και έσω στροφή.</a:t>
            </a:r>
            <a:endParaRPr lang="en-US" sz="400" dirty="0" smtClean="0">
              <a:solidFill>
                <a:srgbClr val="000000"/>
              </a:solidFill>
              <a:effectLst/>
              <a:latin typeface="Calibri" pitchFamily="34" charset="0"/>
            </a:endParaRPr>
          </a:p>
          <a:p>
            <a:pPr marL="1252538" indent="-1252538" eaLnBrk="1" hangingPunct="1">
              <a:spcBef>
                <a:spcPts val="1200"/>
              </a:spcBef>
              <a:buFontTx/>
              <a:buNone/>
            </a:pPr>
            <a:r>
              <a:rPr lang="el-GR" sz="2200" b="1" dirty="0" smtClean="0">
                <a:solidFill>
                  <a:srgbClr val="000000"/>
                </a:solidFill>
                <a:effectLst/>
                <a:latin typeface="Calibri" pitchFamily="34" charset="0"/>
              </a:rPr>
              <a:t>Τύπος Ι</a:t>
            </a:r>
            <a:r>
              <a:rPr lang="en-US" sz="2200" b="1" dirty="0" smtClean="0">
                <a:solidFill>
                  <a:srgbClr val="000000"/>
                </a:solidFill>
                <a:effectLst/>
                <a:latin typeface="Calibri" pitchFamily="34" charset="0"/>
              </a:rPr>
              <a:t>V</a:t>
            </a:r>
            <a:r>
              <a:rPr lang="el-GR" sz="2200" dirty="0" smtClean="0">
                <a:solidFill>
                  <a:srgbClr val="000000"/>
                </a:solidFill>
                <a:effectLst/>
                <a:latin typeface="Calibri" pitchFamily="34" charset="0"/>
              </a:rPr>
              <a:t>: κάταγμα με πλήρη παρεκτόπιση, όπου η κεφαλή του</a:t>
            </a:r>
            <a:r>
              <a:rPr lang="el-GR" dirty="0">
                <a:solidFill>
                  <a:srgbClr val="000000"/>
                </a:solidFill>
              </a:rPr>
              <a:t> </a:t>
            </a:r>
            <a:r>
              <a:rPr lang="el-GR" sz="2200" dirty="0" smtClean="0">
                <a:solidFill>
                  <a:srgbClr val="000000"/>
                </a:solidFill>
                <a:effectLst/>
                <a:latin typeface="Calibri" pitchFamily="34" charset="0"/>
              </a:rPr>
              <a:t>μηριαίου</a:t>
            </a:r>
            <a:r>
              <a:rPr lang="en-US" sz="2200" dirty="0" smtClean="0">
                <a:solidFill>
                  <a:srgbClr val="000000"/>
                </a:solidFill>
                <a:effectLst/>
                <a:latin typeface="Calibri" pitchFamily="34" charset="0"/>
              </a:rPr>
              <a:t> </a:t>
            </a:r>
            <a:r>
              <a:rPr lang="el-GR" sz="2200" dirty="0" smtClean="0">
                <a:solidFill>
                  <a:srgbClr val="000000"/>
                </a:solidFill>
                <a:effectLst/>
                <a:latin typeface="Calibri" pitchFamily="34" charset="0"/>
              </a:rPr>
              <a:t>διαχωρίζεται τελείως από τον αυχένα. </a:t>
            </a:r>
          </a:p>
        </p:txBody>
      </p:sp>
      <p:sp>
        <p:nvSpPr>
          <p:cNvPr id="7" name="6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24</a:t>
            </a:fld>
            <a:endParaRPr lang="el-GR" dirty="0">
              <a:solidFill>
                <a:srgbClr val="DADADA">
                  <a:lumMod val="10000"/>
                </a:srgbClr>
              </a:solidFill>
            </a:endParaRPr>
          </a:p>
        </p:txBody>
      </p:sp>
      <p:pic>
        <p:nvPicPr>
          <p:cNvPr id="38914" name="Picture 2"/>
          <p:cNvPicPr>
            <a:picLocks noChangeAspect="1" noChangeArrowheads="1"/>
          </p:cNvPicPr>
          <p:nvPr/>
        </p:nvPicPr>
        <p:blipFill>
          <a:blip r:embed="rId3" cstate="print"/>
          <a:srcRect/>
          <a:stretch>
            <a:fillRect/>
          </a:stretch>
        </p:blipFill>
        <p:spPr bwMode="auto">
          <a:xfrm>
            <a:off x="2107654" y="4221088"/>
            <a:ext cx="4840610" cy="1946883"/>
          </a:xfrm>
          <a:prstGeom prst="rect">
            <a:avLst/>
          </a:prstGeom>
          <a:ln w="38100" cap="sq" cmpd="thickThin">
            <a:solidFill>
              <a:srgbClr val="000000"/>
            </a:solidFill>
            <a:prstDash val="solid"/>
            <a:miter lim="800000"/>
          </a:ln>
          <a:effectLst>
            <a:innerShdw blurRad="76200">
              <a:srgbClr val="000000"/>
            </a:innerShdw>
          </a:effectLst>
        </p:spPr>
      </p:pic>
      <p:sp>
        <p:nvSpPr>
          <p:cNvPr id="8" name="Ορθογώνιο 5"/>
          <p:cNvSpPr/>
          <p:nvPr/>
        </p:nvSpPr>
        <p:spPr>
          <a:xfrm>
            <a:off x="2107654" y="6237312"/>
            <a:ext cx="484061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en-US" sz="1200" dirty="0" smtClean="0">
                <a:solidFill>
                  <a:srgbClr val="808080"/>
                </a:solidFill>
                <a:latin typeface="Calibri" panose="020F0502020204030204" pitchFamily="34" charset="0"/>
                <a:hlinkClick r:id="rId4"/>
              </a:rPr>
              <a:t>orthopaedicsone.com</a:t>
            </a:r>
            <a:r>
              <a:rPr lang="el-GR" sz="1200" dirty="0" smtClean="0">
                <a:solidFill>
                  <a:srgbClr val="808080"/>
                </a:solidFill>
                <a:latin typeface="Calibri" panose="020F0502020204030204" pitchFamily="34" charset="0"/>
              </a:rPr>
              <a:t> διαθέσιμο με άδεια </a:t>
            </a:r>
            <a:r>
              <a:rPr lang="en-US" sz="1200" dirty="0" smtClean="0">
                <a:solidFill>
                  <a:srgbClr val="808080"/>
                </a:solidFill>
                <a:latin typeface="Calibri" panose="020F0502020204030204" pitchFamily="34" charset="0"/>
              </a:rPr>
              <a:t> </a:t>
            </a:r>
            <a:r>
              <a:rPr lang="en-US" sz="1200" dirty="0" smtClean="0">
                <a:solidFill>
                  <a:srgbClr val="808080"/>
                </a:solidFill>
                <a:latin typeface="Calibri" panose="020F0502020204030204" pitchFamily="34" charset="0"/>
                <a:hlinkClick r:id="rId5"/>
              </a:rPr>
              <a:t>CC </a:t>
            </a:r>
            <a:r>
              <a:rPr lang="en-US" sz="1200" dirty="0">
                <a:solidFill>
                  <a:srgbClr val="808080"/>
                </a:solidFill>
                <a:latin typeface="Calibri" panose="020F0502020204030204" pitchFamily="34" charset="0"/>
                <a:hlinkClick r:id="rId5"/>
              </a:rPr>
              <a:t>BY-NC-SA 3.0 US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2913107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pPr eaLnBrk="1" hangingPunct="1"/>
            <a:r>
              <a:rPr lang="el-GR" b="1" dirty="0" smtClean="0">
                <a:solidFill>
                  <a:schemeClr val="accent4">
                    <a:lumMod val="10000"/>
                  </a:schemeClr>
                </a:solidFill>
                <a:effectLst>
                  <a:outerShdw blurRad="38100" dist="38100" dir="2700000" algn="tl">
                    <a:srgbClr val="000000">
                      <a:alpha val="43137"/>
                    </a:srgbClr>
                  </a:outerShdw>
                </a:effectLst>
              </a:rPr>
              <a:t>Υποκεφαλικά </a:t>
            </a:r>
            <a:r>
              <a:rPr lang="el-GR" dirty="0">
                <a:solidFill>
                  <a:schemeClr val="accent4">
                    <a:lumMod val="10000"/>
                  </a:schemeClr>
                </a:solidFill>
                <a:effectLst>
                  <a:outerShdw blurRad="38100" dist="38100" dir="2700000" algn="tl">
                    <a:srgbClr val="000000">
                      <a:alpha val="43137"/>
                    </a:srgbClr>
                  </a:outerShdw>
                </a:effectLst>
              </a:rPr>
              <a:t>Κατάγματα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Ιδιαιτερότητες </a:t>
            </a:r>
            <a:r>
              <a:rPr lang="el-GR" sz="3200" b="1" baseline="-16000" dirty="0" smtClean="0">
                <a:solidFill>
                  <a:srgbClr val="A50021"/>
                </a:solidFill>
                <a:effectLst>
                  <a:outerShdw blurRad="38100" dist="38100" dir="2700000" algn="tl">
                    <a:srgbClr val="000000">
                      <a:alpha val="43137"/>
                    </a:srgbClr>
                  </a:outerShdw>
                </a:effectLst>
              </a:rPr>
              <a:t>[1/2]</a:t>
            </a:r>
            <a:endParaRPr lang="el-GR" sz="3200" b="1" baseline="-16000" dirty="0" smtClean="0">
              <a:solidFill>
                <a:srgbClr val="D5200D"/>
              </a:solidFill>
              <a:effectLst/>
            </a:endParaRPr>
          </a:p>
        </p:txBody>
      </p:sp>
      <p:sp>
        <p:nvSpPr>
          <p:cNvPr id="553987" name="Rectangle 3"/>
          <p:cNvSpPr>
            <a:spLocks noGrp="1" noChangeArrowheads="1"/>
          </p:cNvSpPr>
          <p:nvPr>
            <p:ph idx="1"/>
          </p:nvPr>
        </p:nvSpPr>
        <p:spPr>
          <a:xfrm>
            <a:off x="457200" y="1846312"/>
            <a:ext cx="8229600" cy="4463008"/>
          </a:xfrm>
        </p:spPr>
        <p:txBody>
          <a:bodyPr/>
          <a:lstStyle/>
          <a:p>
            <a:pPr eaLnBrk="1" hangingPunct="1">
              <a:lnSpc>
                <a:spcPct val="120000"/>
              </a:lnSpc>
              <a:spcBef>
                <a:spcPts val="1200"/>
              </a:spcBef>
              <a:buClr>
                <a:srgbClr val="A50021"/>
              </a:buClr>
              <a:buSzPct val="100000"/>
              <a:buFont typeface="Wingdings" panose="05000000000000000000" pitchFamily="2" charset="2"/>
              <a:buChar char="Ø"/>
              <a:defRPr/>
            </a:pPr>
            <a:r>
              <a:rPr lang="el-GR" sz="2400" b="1" dirty="0" smtClean="0">
                <a:solidFill>
                  <a:srgbClr val="000000"/>
                </a:solidFill>
                <a:effectLst/>
                <a:latin typeface="Calibri" pitchFamily="34" charset="0"/>
              </a:rPr>
              <a:t> Ενδοαρθρικά κατάγματα:</a:t>
            </a:r>
            <a:endParaRPr lang="el-GR" sz="2400" dirty="0" smtClean="0">
              <a:solidFill>
                <a:srgbClr val="000000"/>
              </a:solidFill>
              <a:effectLst/>
              <a:latin typeface="Calibri" pitchFamily="34" charset="0"/>
            </a:endParaRPr>
          </a:p>
          <a:p>
            <a:pPr indent="12700" eaLnBrk="1" hangingPunct="1">
              <a:lnSpc>
                <a:spcPct val="120000"/>
              </a:lnSpc>
              <a:spcBef>
                <a:spcPts val="1200"/>
              </a:spcBef>
              <a:buFontTx/>
              <a:buNone/>
              <a:defRPr/>
            </a:pPr>
            <a:r>
              <a:rPr lang="el-GR" sz="2400" dirty="0" smtClean="0">
                <a:solidFill>
                  <a:srgbClr val="000000"/>
                </a:solidFill>
                <a:effectLst/>
                <a:latin typeface="Calibri" pitchFamily="34" charset="0"/>
              </a:rPr>
              <a:t>Το αρθρικό υγρό που  φυσιολογικά λιπαίνει την άρθρωση, εμποδίζει τη</a:t>
            </a:r>
            <a:r>
              <a:rPr lang="en-US" sz="2400" dirty="0" smtClean="0">
                <a:solidFill>
                  <a:srgbClr val="000000"/>
                </a:solidFill>
                <a:effectLst/>
                <a:latin typeface="Calibri" pitchFamily="34" charset="0"/>
              </a:rPr>
              <a:t> </a:t>
            </a:r>
            <a:r>
              <a:rPr lang="el-GR" sz="2400" dirty="0" smtClean="0">
                <a:solidFill>
                  <a:srgbClr val="000000"/>
                </a:solidFill>
                <a:effectLst/>
                <a:latin typeface="Calibri" pitchFamily="34" charset="0"/>
              </a:rPr>
              <a:t>δημιουργία πήγματος αίματος, με συνέπεια να</a:t>
            </a:r>
            <a:r>
              <a:rPr lang="en-US" sz="2400" dirty="0" smtClean="0">
                <a:solidFill>
                  <a:srgbClr val="000000"/>
                </a:solidFill>
                <a:effectLst/>
                <a:latin typeface="Calibri" pitchFamily="34" charset="0"/>
              </a:rPr>
              <a:t> </a:t>
            </a:r>
            <a:r>
              <a:rPr lang="el-GR" sz="2400" dirty="0" smtClean="0">
                <a:solidFill>
                  <a:srgbClr val="000000"/>
                </a:solidFill>
                <a:effectLst/>
                <a:latin typeface="Calibri" pitchFamily="34" charset="0"/>
              </a:rPr>
              <a:t>καθυστερεί η διαδικασία</a:t>
            </a:r>
            <a:r>
              <a:rPr lang="en-US" sz="2400" dirty="0" smtClean="0">
                <a:solidFill>
                  <a:srgbClr val="000000"/>
                </a:solidFill>
                <a:effectLst/>
                <a:latin typeface="Calibri" pitchFamily="34" charset="0"/>
              </a:rPr>
              <a:t> </a:t>
            </a:r>
            <a:r>
              <a:rPr lang="el-GR" sz="2400" dirty="0" smtClean="0">
                <a:solidFill>
                  <a:srgbClr val="000000"/>
                </a:solidFill>
                <a:effectLst/>
                <a:latin typeface="Calibri" pitchFamily="34" charset="0"/>
              </a:rPr>
              <a:t>της πρωτογενούς πώρωσης </a:t>
            </a:r>
            <a:r>
              <a:rPr lang="el-GR" sz="2400" dirty="0" smtClean="0">
                <a:solidFill>
                  <a:srgbClr val="000000"/>
                </a:solidFill>
                <a:effectLst>
                  <a:outerShdw blurRad="38100" dist="38100" dir="2700000" algn="tl">
                    <a:srgbClr val="FFFFFF"/>
                  </a:outerShdw>
                </a:effectLst>
                <a:latin typeface="Calibri" pitchFamily="34" charset="0"/>
              </a:rPr>
              <a:t>του κατάγματος.</a:t>
            </a: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25</a:t>
            </a:fld>
            <a:endParaRPr lang="el-GR" dirty="0"/>
          </a:p>
        </p:txBody>
      </p:sp>
    </p:spTree>
    <p:extLst>
      <p:ext uri="{BB962C8B-B14F-4D97-AF65-F5344CB8AC3E}">
        <p14:creationId xmlns:p14="http://schemas.microsoft.com/office/powerpoint/2010/main" val="3548949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pPr eaLnBrk="1" hangingPunct="1"/>
            <a:r>
              <a:rPr lang="el-GR" dirty="0">
                <a:solidFill>
                  <a:schemeClr val="accent4">
                    <a:lumMod val="10000"/>
                  </a:schemeClr>
                </a:solidFill>
                <a:effectLst>
                  <a:outerShdw blurRad="38100" dist="38100" dir="2700000" algn="tl">
                    <a:srgbClr val="000000">
                      <a:alpha val="43137"/>
                    </a:srgbClr>
                  </a:outerShdw>
                </a:effectLst>
              </a:rPr>
              <a:t>Υποκεφαλικά Κατάγματα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Ιδιαιτερότητες </a:t>
            </a:r>
            <a:r>
              <a:rPr lang="el-GR" sz="3200" baseline="-16000" dirty="0" smtClean="0">
                <a:effectLst>
                  <a:outerShdw blurRad="38100" dist="38100" dir="2700000" algn="tl">
                    <a:srgbClr val="000000">
                      <a:alpha val="43137"/>
                    </a:srgbClr>
                  </a:outerShdw>
                </a:effectLst>
              </a:rPr>
              <a:t>[2/2</a:t>
            </a:r>
            <a:r>
              <a:rPr lang="el-GR" sz="3200" baseline="-16000" dirty="0">
                <a:effectLst>
                  <a:outerShdw blurRad="38100" dist="38100" dir="2700000" algn="tl">
                    <a:srgbClr val="000000">
                      <a:alpha val="43137"/>
                    </a:srgbClr>
                  </a:outerShdw>
                </a:effectLst>
              </a:rPr>
              <a:t>]</a:t>
            </a:r>
            <a:endParaRPr lang="el-GR" sz="3200" b="1" baseline="-16000" dirty="0" smtClean="0">
              <a:solidFill>
                <a:srgbClr val="D5200D"/>
              </a:solidFill>
              <a:effectLst/>
            </a:endParaRPr>
          </a:p>
        </p:txBody>
      </p:sp>
      <p:sp>
        <p:nvSpPr>
          <p:cNvPr id="2" name="Θέση περιεχομένου 1"/>
          <p:cNvSpPr>
            <a:spLocks noGrp="1"/>
          </p:cNvSpPr>
          <p:nvPr>
            <p:ph idx="1"/>
          </p:nvPr>
        </p:nvSpPr>
        <p:spPr/>
        <p:txBody>
          <a:bodyPr/>
          <a:lstStyle/>
          <a:p>
            <a:pPr>
              <a:lnSpc>
                <a:spcPct val="114000"/>
              </a:lnSpc>
              <a:spcBef>
                <a:spcPts val="1200"/>
              </a:spcBef>
            </a:pPr>
            <a:r>
              <a:rPr lang="el-GR" sz="2400" b="1" dirty="0">
                <a:solidFill>
                  <a:srgbClr val="000000"/>
                </a:solidFill>
              </a:rPr>
              <a:t>Αιμάτωση Μηριαίας </a:t>
            </a:r>
            <a:r>
              <a:rPr lang="el-GR" sz="2400" b="1" dirty="0" smtClean="0">
                <a:solidFill>
                  <a:srgbClr val="000000"/>
                </a:solidFill>
              </a:rPr>
              <a:t>Κεφαλής:</a:t>
            </a:r>
            <a:endParaRPr lang="el-GR" dirty="0"/>
          </a:p>
          <a:p>
            <a:pPr>
              <a:lnSpc>
                <a:spcPct val="114000"/>
              </a:lnSpc>
              <a:spcBef>
                <a:spcPts val="1200"/>
              </a:spcBef>
              <a:buSzPct val="100000"/>
              <a:buFont typeface="Wingdings" pitchFamily="2" charset="2"/>
              <a:buChar char="§"/>
            </a:pPr>
            <a:r>
              <a:rPr lang="el-GR" sz="2400" dirty="0" smtClean="0">
                <a:solidFill>
                  <a:srgbClr val="000000"/>
                </a:solidFill>
              </a:rPr>
              <a:t>Η </a:t>
            </a:r>
            <a:r>
              <a:rPr lang="el-GR" sz="2400" dirty="0">
                <a:solidFill>
                  <a:srgbClr val="000000"/>
                </a:solidFill>
              </a:rPr>
              <a:t>έσω περισπώμενη αρτηρία του μηρού με τους δυο τελικούς </a:t>
            </a:r>
            <a:r>
              <a:rPr lang="el-GR" sz="2400" dirty="0" smtClean="0">
                <a:solidFill>
                  <a:srgbClr val="000000"/>
                </a:solidFill>
              </a:rPr>
              <a:t>της </a:t>
            </a:r>
            <a:r>
              <a:rPr lang="el-GR" sz="2400" dirty="0">
                <a:solidFill>
                  <a:srgbClr val="000000"/>
                </a:solidFill>
              </a:rPr>
              <a:t>κλάδους</a:t>
            </a:r>
            <a:r>
              <a:rPr lang="en-US" sz="2400" dirty="0">
                <a:solidFill>
                  <a:srgbClr val="000000"/>
                </a:solidFill>
              </a:rPr>
              <a:t> (</a:t>
            </a:r>
            <a:r>
              <a:rPr lang="el-GR" sz="2400" dirty="0">
                <a:solidFill>
                  <a:srgbClr val="000000"/>
                </a:solidFill>
              </a:rPr>
              <a:t>άνω και κάτω θυλακικές και επιφυσιακές αρτηρίες</a:t>
            </a:r>
            <a:r>
              <a:rPr lang="en-US" sz="2400" dirty="0">
                <a:solidFill>
                  <a:srgbClr val="000000"/>
                </a:solidFill>
              </a:rPr>
              <a:t>)</a:t>
            </a:r>
            <a:r>
              <a:rPr lang="el-GR" sz="2400" dirty="0" smtClean="0">
                <a:solidFill>
                  <a:srgbClr val="000000"/>
                </a:solidFill>
              </a:rPr>
              <a:t>, αποτελεί </a:t>
            </a:r>
            <a:r>
              <a:rPr lang="el-GR" sz="2400" dirty="0">
                <a:solidFill>
                  <a:srgbClr val="000000"/>
                </a:solidFill>
              </a:rPr>
              <a:t>την κύρια αιμάτωση της μηριαίας κεφαλής. </a:t>
            </a:r>
            <a:endParaRPr lang="el-GR" sz="1400" dirty="0">
              <a:solidFill>
                <a:srgbClr val="000000"/>
              </a:solidFill>
            </a:endParaRPr>
          </a:p>
          <a:p>
            <a:pPr>
              <a:lnSpc>
                <a:spcPct val="114000"/>
              </a:lnSpc>
              <a:spcBef>
                <a:spcPts val="1200"/>
              </a:spcBef>
              <a:buSzPct val="100000"/>
              <a:buFont typeface="Wingdings" pitchFamily="2" charset="2"/>
              <a:buChar char="§"/>
            </a:pPr>
            <a:r>
              <a:rPr lang="el-GR" sz="2400" dirty="0" smtClean="0">
                <a:solidFill>
                  <a:srgbClr val="000000"/>
                </a:solidFill>
              </a:rPr>
              <a:t>Αυτή </a:t>
            </a:r>
            <a:r>
              <a:rPr lang="el-GR" sz="2400" dirty="0">
                <a:solidFill>
                  <a:srgbClr val="000000"/>
                </a:solidFill>
              </a:rPr>
              <a:t>η</a:t>
            </a:r>
            <a:r>
              <a:rPr lang="en-US" sz="2400" dirty="0">
                <a:solidFill>
                  <a:srgbClr val="000000"/>
                </a:solidFill>
              </a:rPr>
              <a:t> </a:t>
            </a:r>
            <a:r>
              <a:rPr lang="el-GR" sz="2400" dirty="0">
                <a:solidFill>
                  <a:srgbClr val="000000"/>
                </a:solidFill>
              </a:rPr>
              <a:t>αρτηριακή</a:t>
            </a:r>
            <a:r>
              <a:rPr lang="en-US" sz="2400" dirty="0">
                <a:solidFill>
                  <a:srgbClr val="000000"/>
                </a:solidFill>
              </a:rPr>
              <a:t> </a:t>
            </a:r>
            <a:r>
              <a:rPr lang="el-GR" sz="2400" dirty="0">
                <a:solidFill>
                  <a:srgbClr val="000000"/>
                </a:solidFill>
              </a:rPr>
              <a:t>άρδευση, από τη</a:t>
            </a:r>
            <a:r>
              <a:rPr lang="en-US" sz="2400" dirty="0">
                <a:solidFill>
                  <a:srgbClr val="000000"/>
                </a:solidFill>
              </a:rPr>
              <a:t> </a:t>
            </a:r>
            <a:r>
              <a:rPr lang="el-GR" sz="2400" dirty="0">
                <a:solidFill>
                  <a:srgbClr val="000000"/>
                </a:solidFill>
              </a:rPr>
              <a:t>βάση του αυχένα προς τη </a:t>
            </a:r>
            <a:r>
              <a:rPr lang="el-GR" sz="2400" dirty="0" smtClean="0">
                <a:solidFill>
                  <a:srgbClr val="000000"/>
                </a:solidFill>
              </a:rPr>
              <a:t>μηριαία </a:t>
            </a:r>
            <a:r>
              <a:rPr lang="el-GR" sz="2400" dirty="0">
                <a:solidFill>
                  <a:srgbClr val="000000"/>
                </a:solidFill>
              </a:rPr>
              <a:t>κεφαλή, παρακωλύεται ή αποκόπτεται πλήρως στα </a:t>
            </a:r>
            <a:r>
              <a:rPr lang="el-GR" sz="2400" dirty="0" smtClean="0">
                <a:solidFill>
                  <a:srgbClr val="000000"/>
                </a:solidFill>
              </a:rPr>
              <a:t>υποκεφαλικά </a:t>
            </a:r>
            <a:r>
              <a:rPr lang="el-GR" sz="2400" dirty="0">
                <a:solidFill>
                  <a:srgbClr val="000000"/>
                </a:solidFill>
              </a:rPr>
              <a:t>κατάγματα</a:t>
            </a:r>
            <a:r>
              <a:rPr lang="el-GR" sz="2400" dirty="0" smtClean="0">
                <a:solidFill>
                  <a:srgbClr val="000000"/>
                </a:solidFill>
              </a:rPr>
              <a:t>.</a:t>
            </a:r>
            <a:endParaRPr lang="el-GR" sz="1400" dirty="0">
              <a:solidFill>
                <a:srgbClr val="000000"/>
              </a:solidFill>
            </a:endParaRPr>
          </a:p>
          <a:p>
            <a:pPr>
              <a:lnSpc>
                <a:spcPct val="114000"/>
              </a:lnSpc>
              <a:spcBef>
                <a:spcPts val="1200"/>
              </a:spcBef>
              <a:buSzPct val="100000"/>
              <a:buFont typeface="Wingdings" pitchFamily="2" charset="2"/>
              <a:buChar char="§"/>
            </a:pPr>
            <a:r>
              <a:rPr lang="el-GR" sz="2400" dirty="0" smtClean="0">
                <a:solidFill>
                  <a:srgbClr val="000000"/>
                </a:solidFill>
              </a:rPr>
              <a:t>Η </a:t>
            </a:r>
            <a:r>
              <a:rPr lang="el-GR" sz="2400" dirty="0">
                <a:solidFill>
                  <a:srgbClr val="000000"/>
                </a:solidFill>
              </a:rPr>
              <a:t>αρτηρία του στρογγύλου συνδέσμου παραμένει, αλλά δεν </a:t>
            </a:r>
            <a:r>
              <a:rPr lang="el-GR" sz="2400" dirty="0" smtClean="0">
                <a:solidFill>
                  <a:srgbClr val="000000"/>
                </a:solidFill>
              </a:rPr>
              <a:t>είναι ικανή </a:t>
            </a:r>
            <a:r>
              <a:rPr lang="el-GR" sz="2400" dirty="0">
                <a:solidFill>
                  <a:srgbClr val="000000"/>
                </a:solidFill>
              </a:rPr>
              <a:t>να αιματώσει επαρκώς την κεφαλή του μηριαίου οστού</a:t>
            </a:r>
            <a:r>
              <a:rPr lang="en-US" sz="2400" dirty="0">
                <a:solidFill>
                  <a:srgbClr val="000000"/>
                </a:solidFill>
              </a:rPr>
              <a:t>. </a:t>
            </a:r>
            <a:endParaRPr lang="el-GR" sz="2400" b="1" dirty="0">
              <a:solidFill>
                <a:srgbClr val="000000"/>
              </a:solidFill>
            </a:endParaRPr>
          </a:p>
        </p:txBody>
      </p:sp>
      <p:sp>
        <p:nvSpPr>
          <p:cNvPr id="6" name="5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26</a:t>
            </a:fld>
            <a:endParaRPr lang="el-GR" dirty="0"/>
          </a:p>
        </p:txBody>
      </p:sp>
    </p:spTree>
    <p:extLst>
      <p:ext uri="{BB962C8B-B14F-4D97-AF65-F5344CB8AC3E}">
        <p14:creationId xmlns:p14="http://schemas.microsoft.com/office/powerpoint/2010/main" val="3171946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accent4">
                    <a:lumMod val="10000"/>
                  </a:schemeClr>
                </a:solidFill>
                <a:effectLst>
                  <a:outerShdw blurRad="38100" dist="38100" dir="2700000" algn="tl">
                    <a:srgbClr val="000000">
                      <a:alpha val="43137"/>
                    </a:srgbClr>
                  </a:outerShdw>
                </a:effectLst>
              </a:rPr>
              <a:t>Υποκεφαλικ</a:t>
            </a:r>
            <a:r>
              <a:rPr lang="el-GR" dirty="0">
                <a:solidFill>
                  <a:schemeClr val="accent4">
                    <a:lumMod val="10000"/>
                  </a:schemeClr>
                </a:solidFill>
                <a:effectLst>
                  <a:outerShdw blurRad="38100" dist="38100" dir="2700000" algn="tl">
                    <a:srgbClr val="000000">
                      <a:alpha val="43137"/>
                    </a:srgbClr>
                  </a:outerShdw>
                </a:effectLst>
              </a:rPr>
              <a:t>ά</a:t>
            </a:r>
            <a:r>
              <a:rPr lang="el-GR" dirty="0" smtClean="0">
                <a:solidFill>
                  <a:schemeClr val="accent4">
                    <a:lumMod val="10000"/>
                  </a:schemeClr>
                </a:solidFill>
                <a:effectLst>
                  <a:outerShdw blurRad="38100" dist="38100" dir="2700000" algn="tl">
                    <a:srgbClr val="000000">
                      <a:alpha val="43137"/>
                    </a:srgbClr>
                  </a:outerShdw>
                </a:effectLst>
              </a:rPr>
              <a:t> Κατάγματα </a:t>
            </a: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Μέθοδοι </a:t>
            </a:r>
            <a:r>
              <a:rPr lang="el-GR" sz="3200" dirty="0">
                <a:effectLst>
                  <a:outerShdw blurRad="38100" dist="38100" dir="2700000" algn="tl">
                    <a:srgbClr val="000000">
                      <a:alpha val="43137"/>
                    </a:srgbClr>
                  </a:outerShdw>
                </a:effectLst>
              </a:rPr>
              <a:t>Χειρουργικής Αντιμετώπισης </a:t>
            </a:r>
            <a:r>
              <a:rPr lang="el-GR" sz="3200" baseline="-16000" dirty="0" smtClean="0">
                <a:effectLst>
                  <a:outerShdw blurRad="38100" dist="38100" dir="2700000" algn="tl">
                    <a:srgbClr val="000000">
                      <a:alpha val="43137"/>
                    </a:srgbClr>
                  </a:outerShdw>
                </a:effectLst>
              </a:rPr>
              <a:t>[1/2]</a:t>
            </a:r>
            <a:endParaRPr lang="el-GR" sz="3200" baseline="-16000" dirty="0"/>
          </a:p>
        </p:txBody>
      </p:sp>
      <p:sp>
        <p:nvSpPr>
          <p:cNvPr id="3" name="Θέση περιεχομένου 2"/>
          <p:cNvSpPr>
            <a:spLocks noGrp="1"/>
          </p:cNvSpPr>
          <p:nvPr>
            <p:ph idx="1"/>
          </p:nvPr>
        </p:nvSpPr>
        <p:spPr/>
        <p:txBody>
          <a:bodyPr/>
          <a:lstStyle/>
          <a:p>
            <a:pPr>
              <a:lnSpc>
                <a:spcPct val="114000"/>
              </a:lnSpc>
              <a:spcBef>
                <a:spcPts val="1200"/>
              </a:spcBef>
              <a:buSzPct val="90000"/>
            </a:pPr>
            <a:r>
              <a:rPr lang="el-GR" sz="2400" dirty="0">
                <a:solidFill>
                  <a:srgbClr val="000000"/>
                </a:solidFill>
              </a:rPr>
              <a:t>Κατά την κρίση του χειρουργού, οι μέθοδοι χειρουργικής αντιμετώπισης των Υποκεφαλικών Καταγμάτων </a:t>
            </a:r>
            <a:r>
              <a:rPr lang="el-GR" sz="2400" dirty="0" smtClean="0">
                <a:solidFill>
                  <a:srgbClr val="000000"/>
                </a:solidFill>
              </a:rPr>
              <a:t>είναι :</a:t>
            </a:r>
            <a:endParaRPr lang="el-GR" sz="2400" dirty="0">
              <a:solidFill>
                <a:srgbClr val="000000"/>
              </a:solidFill>
            </a:endParaRPr>
          </a:p>
          <a:p>
            <a:pPr>
              <a:lnSpc>
                <a:spcPct val="114000"/>
              </a:lnSpc>
              <a:spcBef>
                <a:spcPts val="1200"/>
              </a:spcBef>
              <a:buSzPct val="100000"/>
              <a:buFont typeface="Wingdings" pitchFamily="2" charset="2"/>
              <a:buChar char="§"/>
            </a:pPr>
            <a:r>
              <a:rPr lang="el-GR" sz="2400" dirty="0" smtClean="0">
                <a:solidFill>
                  <a:srgbClr val="000000"/>
                </a:solidFill>
              </a:rPr>
              <a:t>Η </a:t>
            </a:r>
            <a:r>
              <a:rPr lang="el-GR" sz="2400" dirty="0">
                <a:solidFill>
                  <a:srgbClr val="000000"/>
                </a:solidFill>
              </a:rPr>
              <a:t>Εσωτερική </a:t>
            </a:r>
            <a:r>
              <a:rPr lang="el-GR" sz="2400" dirty="0" smtClean="0">
                <a:solidFill>
                  <a:srgbClr val="000000"/>
                </a:solidFill>
              </a:rPr>
              <a:t>Οστεοσύνθεση,</a:t>
            </a:r>
            <a:endParaRPr lang="el-GR" sz="2400" dirty="0">
              <a:solidFill>
                <a:srgbClr val="000000"/>
              </a:solidFill>
            </a:endParaRPr>
          </a:p>
          <a:p>
            <a:pPr>
              <a:lnSpc>
                <a:spcPct val="114000"/>
              </a:lnSpc>
              <a:spcBef>
                <a:spcPts val="1200"/>
              </a:spcBef>
              <a:spcAft>
                <a:spcPts val="2400"/>
              </a:spcAft>
              <a:buSzPct val="100000"/>
              <a:buFont typeface="Wingdings" pitchFamily="2" charset="2"/>
              <a:buChar char="§"/>
            </a:pPr>
            <a:r>
              <a:rPr lang="el-GR" sz="2400" dirty="0" smtClean="0">
                <a:solidFill>
                  <a:srgbClr val="000000"/>
                </a:solidFill>
              </a:rPr>
              <a:t>Η </a:t>
            </a:r>
            <a:r>
              <a:rPr lang="el-GR" sz="2400" dirty="0">
                <a:solidFill>
                  <a:srgbClr val="000000"/>
                </a:solidFill>
              </a:rPr>
              <a:t>Ημι-αρθροπλαστική </a:t>
            </a:r>
            <a:r>
              <a:rPr lang="el-GR" sz="2400" dirty="0" smtClean="0">
                <a:solidFill>
                  <a:srgbClr val="000000"/>
                </a:solidFill>
              </a:rPr>
              <a:t>Ισχίου.</a:t>
            </a:r>
            <a:endParaRPr lang="el-GR" sz="2400" dirty="0">
              <a:solidFill>
                <a:srgbClr val="000000"/>
              </a:solidFill>
            </a:endParaRPr>
          </a:p>
          <a:p>
            <a:pPr>
              <a:lnSpc>
                <a:spcPct val="114000"/>
              </a:lnSpc>
              <a:spcBef>
                <a:spcPts val="1200"/>
              </a:spcBef>
              <a:buSzPct val="90000"/>
            </a:pPr>
            <a:r>
              <a:rPr lang="el-GR" sz="2400" dirty="0" smtClean="0">
                <a:solidFill>
                  <a:srgbClr val="000000"/>
                </a:solidFill>
              </a:rPr>
              <a:t>Ολική </a:t>
            </a:r>
            <a:r>
              <a:rPr lang="el-GR" sz="2400" dirty="0">
                <a:solidFill>
                  <a:srgbClr val="000000"/>
                </a:solidFill>
              </a:rPr>
              <a:t>αρθροπλαστική ισχίου πραγματοποιείται επί εδάφους οστεοαρθρίτιδας κοτύλης</a:t>
            </a:r>
            <a:r>
              <a:rPr lang="el-GR" sz="2400" dirty="0" smtClean="0">
                <a:solidFill>
                  <a:srgbClr val="000000"/>
                </a:solidFill>
              </a:rPr>
              <a:t>.</a:t>
            </a:r>
            <a:endParaRPr lang="el-GR" sz="2400" dirty="0"/>
          </a:p>
        </p:txBody>
      </p:sp>
      <p:sp>
        <p:nvSpPr>
          <p:cNvPr id="6" name="5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27</a:t>
            </a:fld>
            <a:endParaRPr lang="el-GR" dirty="0"/>
          </a:p>
        </p:txBody>
      </p:sp>
    </p:spTree>
    <p:extLst>
      <p:ext uri="{BB962C8B-B14F-4D97-AF65-F5344CB8AC3E}">
        <p14:creationId xmlns:p14="http://schemas.microsoft.com/office/powerpoint/2010/main" val="3806816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215516" y="1556792"/>
            <a:ext cx="2736304" cy="369332"/>
          </a:xfrm>
          <a:prstGeom prst="rect">
            <a:avLst/>
          </a:prstGeom>
        </p:spPr>
        <p:txBody>
          <a:bodyPr wrap="square">
            <a:spAutoFit/>
          </a:bodyPr>
          <a:lstStyle/>
          <a:p>
            <a:pPr algn="ctr"/>
            <a:r>
              <a:rPr lang="el-GR" b="1" dirty="0" smtClean="0">
                <a:solidFill>
                  <a:srgbClr val="000000"/>
                </a:solidFill>
                <a:latin typeface="Calibri" pitchFamily="34" charset="0"/>
              </a:rPr>
              <a:t>Εσωτερική Οστεοσύνθεση </a:t>
            </a:r>
            <a:endParaRPr lang="el-GR" b="1" dirty="0">
              <a:solidFill>
                <a:srgbClr val="000000"/>
              </a:solidFill>
              <a:latin typeface="Calibri" pitchFamily="34" charset="0"/>
            </a:endParaRPr>
          </a:p>
        </p:txBody>
      </p:sp>
      <p:sp>
        <p:nvSpPr>
          <p:cNvPr id="10" name="9 - Ορθογώνιο"/>
          <p:cNvSpPr/>
          <p:nvPr/>
        </p:nvSpPr>
        <p:spPr>
          <a:xfrm>
            <a:off x="5839148" y="1556792"/>
            <a:ext cx="3047501" cy="369332"/>
          </a:xfrm>
          <a:prstGeom prst="rect">
            <a:avLst/>
          </a:prstGeom>
        </p:spPr>
        <p:txBody>
          <a:bodyPr wrap="none">
            <a:spAutoFit/>
          </a:bodyPr>
          <a:lstStyle/>
          <a:p>
            <a:r>
              <a:rPr lang="el-GR" b="1" dirty="0" smtClean="0">
                <a:solidFill>
                  <a:srgbClr val="000000"/>
                </a:solidFill>
                <a:latin typeface="Calibri" pitchFamily="34" charset="0"/>
              </a:rPr>
              <a:t>Ολική Αρθροπλαστική Ισχίου </a:t>
            </a:r>
            <a:endParaRPr lang="el-GR" b="1" dirty="0">
              <a:solidFill>
                <a:srgbClr val="000000"/>
              </a:solidFill>
              <a:latin typeface="Calibri" pitchFamily="34" charset="0"/>
            </a:endParaRPr>
          </a:p>
        </p:txBody>
      </p:sp>
      <p:sp>
        <p:nvSpPr>
          <p:cNvPr id="11" name="10 - Ορθογώνιο"/>
          <p:cNvSpPr/>
          <p:nvPr/>
        </p:nvSpPr>
        <p:spPr>
          <a:xfrm>
            <a:off x="2946721" y="1556792"/>
            <a:ext cx="2941767" cy="369332"/>
          </a:xfrm>
          <a:prstGeom prst="rect">
            <a:avLst/>
          </a:prstGeom>
        </p:spPr>
        <p:txBody>
          <a:bodyPr wrap="none">
            <a:spAutoFit/>
          </a:bodyPr>
          <a:lstStyle/>
          <a:p>
            <a:pPr algn="ctr"/>
            <a:r>
              <a:rPr lang="el-GR" b="1" dirty="0" smtClean="0">
                <a:solidFill>
                  <a:srgbClr val="000000"/>
                </a:solidFill>
                <a:latin typeface="Calibri" pitchFamily="34" charset="0"/>
              </a:rPr>
              <a:t>Ημι-Αρθροπλαστική Ισχίου </a:t>
            </a:r>
            <a:endParaRPr lang="el-GR" b="1" dirty="0">
              <a:solidFill>
                <a:srgbClr val="000000"/>
              </a:solidFill>
              <a:latin typeface="Calibri" pitchFamily="34" charset="0"/>
            </a:endParaRPr>
          </a:p>
        </p:txBody>
      </p:sp>
      <p:pic>
        <p:nvPicPr>
          <p:cNvPr id="35841" name="Picture 1"/>
          <p:cNvPicPr>
            <a:picLocks noChangeAspect="1" noChangeArrowheads="1"/>
          </p:cNvPicPr>
          <p:nvPr/>
        </p:nvPicPr>
        <p:blipFill>
          <a:blip r:embed="rId3" cstate="print"/>
          <a:srcRect/>
          <a:stretch>
            <a:fillRect/>
          </a:stretch>
        </p:blipFill>
        <p:spPr bwMode="auto">
          <a:xfrm>
            <a:off x="3275139" y="2117692"/>
            <a:ext cx="2284933" cy="3817772"/>
          </a:xfrm>
          <a:prstGeom prst="rect">
            <a:avLst/>
          </a:prstGeom>
          <a:ln w="38100" cap="sq" cmpd="thickThin">
            <a:solidFill>
              <a:srgbClr val="000000"/>
            </a:solidFill>
            <a:prstDash val="solid"/>
            <a:miter lim="800000"/>
          </a:ln>
          <a:effectLst>
            <a:innerShdw blurRad="76200">
              <a:srgbClr val="000000"/>
            </a:innerShdw>
          </a:effectLst>
        </p:spPr>
      </p:pic>
      <p:pic>
        <p:nvPicPr>
          <p:cNvPr id="67589" name="Picture 5"/>
          <p:cNvPicPr>
            <a:picLocks noChangeAspect="1" noChangeArrowheads="1"/>
          </p:cNvPicPr>
          <p:nvPr/>
        </p:nvPicPr>
        <p:blipFill>
          <a:blip r:embed="rId4" cstate="print"/>
          <a:srcRect/>
          <a:stretch>
            <a:fillRect/>
          </a:stretch>
        </p:blipFill>
        <p:spPr bwMode="auto">
          <a:xfrm>
            <a:off x="462788" y="2132856"/>
            <a:ext cx="2309012" cy="3787445"/>
          </a:xfrm>
          <a:prstGeom prst="rect">
            <a:avLst/>
          </a:prstGeom>
          <a:ln w="38100" cap="sq" cmpd="thickThin">
            <a:solidFill>
              <a:srgbClr val="000000"/>
            </a:solidFill>
            <a:prstDash val="solid"/>
            <a:miter lim="800000"/>
          </a:ln>
          <a:effectLst>
            <a:innerShdw blurRad="76200">
              <a:srgbClr val="000000"/>
            </a:innerShdw>
          </a:effectLst>
        </p:spPr>
      </p:pic>
      <p:sp>
        <p:nvSpPr>
          <p:cNvPr id="12" name="Τίτλος 1"/>
          <p:cNvSpPr>
            <a:spLocks noGrp="1"/>
          </p:cNvSpPr>
          <p:nvPr>
            <p:ph type="title"/>
          </p:nvPr>
        </p:nvSpPr>
        <p:spPr/>
        <p:txBody>
          <a:bodyPr/>
          <a:lstStyle/>
          <a:p>
            <a:r>
              <a:rPr lang="el-GR" dirty="0">
                <a:solidFill>
                  <a:schemeClr val="accent4">
                    <a:lumMod val="10000"/>
                  </a:schemeClr>
                </a:solidFill>
                <a:effectLst>
                  <a:outerShdw blurRad="38100" dist="38100" dir="2700000" algn="tl">
                    <a:srgbClr val="000000">
                      <a:alpha val="43137"/>
                    </a:srgbClr>
                  </a:outerShdw>
                </a:effectLst>
              </a:rPr>
              <a:t>Υποκεφαλικά Κατάγματα </a:t>
            </a:r>
            <a:r>
              <a:rPr lang="en-US" sz="3200" dirty="0">
                <a:effectLst>
                  <a:outerShdw blurRad="38100" dist="38100" dir="2700000" algn="tl">
                    <a:srgbClr val="000000">
                      <a:alpha val="43137"/>
                    </a:srgbClr>
                  </a:outerShdw>
                </a:effectLst>
              </a:rPr>
              <a:t/>
            </a:r>
            <a:br>
              <a:rPr lang="en-US" sz="3200" dirty="0">
                <a:effectLst>
                  <a:outerShdw blurRad="38100" dist="38100" dir="2700000" algn="tl">
                    <a:srgbClr val="000000">
                      <a:alpha val="43137"/>
                    </a:srgbClr>
                  </a:outerShdw>
                </a:effectLst>
              </a:rPr>
            </a:br>
            <a:r>
              <a:rPr lang="el-GR" sz="3200" dirty="0">
                <a:effectLst>
                  <a:outerShdw blurRad="38100" dist="38100" dir="2700000" algn="tl">
                    <a:srgbClr val="000000">
                      <a:alpha val="43137"/>
                    </a:srgbClr>
                  </a:outerShdw>
                </a:effectLst>
              </a:rPr>
              <a:t>Μέθοδοι Χειρουργικής Αντιμετώπισης </a:t>
            </a:r>
            <a:r>
              <a:rPr lang="el-GR" sz="3200" baseline="-16000" dirty="0" smtClean="0">
                <a:effectLst>
                  <a:outerShdw blurRad="38100" dist="38100" dir="2700000" algn="tl">
                    <a:srgbClr val="000000">
                      <a:alpha val="43137"/>
                    </a:srgbClr>
                  </a:outerShdw>
                </a:effectLst>
              </a:rPr>
              <a:t>[2/2</a:t>
            </a:r>
            <a:r>
              <a:rPr lang="el-GR" sz="3200" baseline="-16000" dirty="0">
                <a:effectLst>
                  <a:outerShdw blurRad="38100" dist="38100" dir="2700000" algn="tl">
                    <a:srgbClr val="000000">
                      <a:alpha val="43137"/>
                    </a:srgbClr>
                  </a:outerShdw>
                </a:effectLst>
              </a:rPr>
              <a:t>]</a:t>
            </a:r>
            <a:endParaRPr lang="el-GR" sz="3200" baseline="-16000" dirty="0"/>
          </a:p>
        </p:txBody>
      </p:sp>
      <p:sp>
        <p:nvSpPr>
          <p:cNvPr id="13" name="12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28</a:t>
            </a:fld>
            <a:endParaRPr lang="el-GR" dirty="0"/>
          </a:p>
        </p:txBody>
      </p:sp>
      <p:pic>
        <p:nvPicPr>
          <p:cNvPr id="1026" name="Picture 2"/>
          <p:cNvPicPr>
            <a:picLocks noChangeAspect="1" noChangeArrowheads="1"/>
          </p:cNvPicPr>
          <p:nvPr/>
        </p:nvPicPr>
        <p:blipFill>
          <a:blip r:embed="rId5" cstate="print"/>
          <a:srcRect/>
          <a:stretch>
            <a:fillRect/>
          </a:stretch>
        </p:blipFill>
        <p:spPr bwMode="auto">
          <a:xfrm>
            <a:off x="6073708" y="2132856"/>
            <a:ext cx="2621338" cy="3816424"/>
          </a:xfrm>
          <a:prstGeom prst="rect">
            <a:avLst/>
          </a:prstGeom>
          <a:ln w="38100" cap="sq" cmpd="thickThin">
            <a:solidFill>
              <a:srgbClr val="000000"/>
            </a:solidFill>
            <a:prstDash val="solid"/>
            <a:miter lim="800000"/>
          </a:ln>
          <a:effectLst>
            <a:innerShdw blurRad="76200">
              <a:srgbClr val="000000"/>
            </a:innerShdw>
          </a:effectLst>
        </p:spPr>
      </p:pic>
      <p:sp>
        <p:nvSpPr>
          <p:cNvPr id="14" name="Ορθογώνιο 8"/>
          <p:cNvSpPr/>
          <p:nvPr/>
        </p:nvSpPr>
        <p:spPr>
          <a:xfrm>
            <a:off x="3517505" y="6165304"/>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a:t>
            </a:r>
            <a:r>
              <a:rPr lang="el-GR" sz="1200" dirty="0">
                <a:solidFill>
                  <a:srgbClr val="808080"/>
                </a:solidFill>
                <a:latin typeface="Calibri" panose="020F0502020204030204" pitchFamily="34" charset="0"/>
              </a:rPr>
              <a:t>ά</a:t>
            </a:r>
            <a:r>
              <a:rPr lang="el-GR" sz="1200" dirty="0" smtClean="0">
                <a:solidFill>
                  <a:srgbClr val="808080"/>
                </a:solidFill>
                <a:latin typeface="Calibri" panose="020F0502020204030204" pitchFamily="34" charset="0"/>
              </a:rPr>
              <a:t> αρχεία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3195251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348880"/>
            <a:ext cx="8229600" cy="936104"/>
          </a:xfrm>
          <a:ln w="19050">
            <a:solidFill>
              <a:srgbClr val="A50021"/>
            </a:solidFill>
          </a:ln>
        </p:spPr>
        <p:txBody>
          <a:bodyPr anchor="t"/>
          <a:lstStyle/>
          <a:p>
            <a:pPr algn="ctr"/>
            <a:r>
              <a:rPr lang="el-GR" sz="5000" b="1" dirty="0" smtClean="0">
                <a:effectLst>
                  <a:outerShdw blurRad="38100" dist="38100" dir="2700000" algn="tl">
                    <a:srgbClr val="000000">
                      <a:alpha val="43137"/>
                    </a:srgbClr>
                  </a:outerShdw>
                </a:effectLst>
                <a:latin typeface="Arial Narrow" panose="020B0606020202030204" pitchFamily="34" charset="0"/>
              </a:rPr>
              <a:t>Κατάγματα  Κοτύλης</a:t>
            </a:r>
            <a:endParaRPr lang="el-GR" sz="5000" b="1" dirty="0">
              <a:effectLst>
                <a:outerShdw blurRad="38100" dist="38100" dir="2700000" algn="tl">
                  <a:srgbClr val="000000">
                    <a:alpha val="43137"/>
                  </a:srgbClr>
                </a:outerShdw>
              </a:effectLst>
              <a:latin typeface="Arial Narrow" panose="020B0606020202030204" pitchFamily="34" charset="0"/>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2</a:t>
            </a:fld>
            <a:endParaRPr lang="el-GR" dirty="0">
              <a:solidFill>
                <a:srgbClr val="DADADA">
                  <a:lumMod val="10000"/>
                </a:srgbClr>
              </a:solidFill>
            </a:endParaRPr>
          </a:p>
        </p:txBody>
      </p:sp>
    </p:spTree>
    <p:extLst>
      <p:ext uri="{BB962C8B-B14F-4D97-AF65-F5344CB8AC3E}">
        <p14:creationId xmlns:p14="http://schemas.microsoft.com/office/powerpoint/2010/main" val="3634147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936104"/>
          </a:xfrm>
        </p:spPr>
        <p:txBody>
          <a:bodyPr/>
          <a:lstStyle/>
          <a:p>
            <a:pPr algn="ctr"/>
            <a:r>
              <a:rPr lang="el-GR" b="1" dirty="0" smtClean="0">
                <a:solidFill>
                  <a:srgbClr val="A50021"/>
                </a:solidFill>
                <a:effectLst>
                  <a:outerShdw blurRad="38100" dist="38100" dir="2700000" algn="tl">
                    <a:srgbClr val="000000">
                      <a:alpha val="43137"/>
                    </a:srgbClr>
                  </a:outerShdw>
                </a:effectLst>
                <a:latin typeface="Arial Narrow" panose="020B0606020202030204" pitchFamily="34" charset="0"/>
              </a:rPr>
              <a:t>Χειρουργικές Προσπελάσεις Αρθροπλαστικής</a:t>
            </a:r>
            <a:endParaRPr lang="el-GR" b="1" dirty="0">
              <a:solidFill>
                <a:srgbClr val="A50021"/>
              </a:solidFill>
              <a:effectLst>
                <a:outerShdw blurRad="38100" dist="38100" dir="2700000" algn="tl">
                  <a:srgbClr val="000000">
                    <a:alpha val="43137"/>
                  </a:srgbClr>
                </a:outerShdw>
              </a:effectLst>
              <a:latin typeface="Arial Narrow" panose="020B0606020202030204" pitchFamily="34" charset="0"/>
            </a:endParaRPr>
          </a:p>
        </p:txBody>
      </p:sp>
      <p:sp>
        <p:nvSpPr>
          <p:cNvPr id="3" name="2 - Θέση περιεχομένου"/>
          <p:cNvSpPr>
            <a:spLocks noGrp="1"/>
          </p:cNvSpPr>
          <p:nvPr>
            <p:ph idx="1"/>
          </p:nvPr>
        </p:nvSpPr>
        <p:spPr/>
        <p:txBody>
          <a:bodyPr/>
          <a:lstStyle/>
          <a:p>
            <a:pPr>
              <a:lnSpc>
                <a:spcPct val="114000"/>
              </a:lnSpc>
              <a:spcBef>
                <a:spcPts val="1200"/>
              </a:spcBef>
              <a:buClr>
                <a:srgbClr val="A50021"/>
              </a:buClr>
              <a:buSzPct val="100000"/>
              <a:buFont typeface="Wingdings" panose="05000000000000000000" pitchFamily="2" charset="2"/>
              <a:buChar char="Ø"/>
            </a:pPr>
            <a:r>
              <a:rPr lang="el-GR" sz="2400" dirty="0" smtClean="0">
                <a:solidFill>
                  <a:srgbClr val="000000"/>
                </a:solidFill>
                <a:effectLst/>
                <a:latin typeface="Calibri" pitchFamily="34" charset="0"/>
              </a:rPr>
              <a:t>Οι χειρουργικές προσπελάσεις που χρησιμοποιούνται συνήθως σε περίπτωση που θα πραγματοποιηθεί αρθροπλαστική είναι:</a:t>
            </a:r>
          </a:p>
          <a:p>
            <a:pPr>
              <a:lnSpc>
                <a:spcPct val="114000"/>
              </a:lnSpc>
              <a:spcBef>
                <a:spcPts val="1200"/>
              </a:spcBef>
              <a:buClr>
                <a:srgbClr val="A50021"/>
              </a:buClr>
              <a:buSzPct val="90000"/>
              <a:buFont typeface="Wingdings" panose="05000000000000000000" pitchFamily="2" charset="2"/>
              <a:buChar char="§"/>
            </a:pPr>
            <a:r>
              <a:rPr lang="el-GR" sz="2400" dirty="0" smtClean="0">
                <a:solidFill>
                  <a:srgbClr val="000000"/>
                </a:solidFill>
                <a:effectLst/>
                <a:latin typeface="Calibri" pitchFamily="34" charset="0"/>
              </a:rPr>
              <a:t>Οπισθία Προσπέλαση,</a:t>
            </a:r>
          </a:p>
          <a:p>
            <a:pPr>
              <a:lnSpc>
                <a:spcPct val="114000"/>
              </a:lnSpc>
              <a:spcBef>
                <a:spcPts val="1200"/>
              </a:spcBef>
              <a:buClr>
                <a:srgbClr val="A50021"/>
              </a:buClr>
              <a:buSzPct val="90000"/>
              <a:buFont typeface="Wingdings" panose="05000000000000000000" pitchFamily="2" charset="2"/>
              <a:buChar char="§"/>
            </a:pPr>
            <a:r>
              <a:rPr lang="el-GR" sz="2400" dirty="0" smtClean="0">
                <a:solidFill>
                  <a:srgbClr val="000000"/>
                </a:solidFill>
                <a:effectLst/>
                <a:latin typeface="Calibri" pitchFamily="34" charset="0"/>
              </a:rPr>
              <a:t>Διαγλουτιαία Προσπέλαση,</a:t>
            </a:r>
          </a:p>
          <a:p>
            <a:pPr>
              <a:lnSpc>
                <a:spcPct val="114000"/>
              </a:lnSpc>
              <a:spcBef>
                <a:spcPts val="1200"/>
              </a:spcBef>
              <a:buClr>
                <a:srgbClr val="A50021"/>
              </a:buClr>
              <a:buSzPct val="90000"/>
              <a:buFont typeface="Wingdings" panose="05000000000000000000" pitchFamily="2" charset="2"/>
              <a:buChar char="§"/>
            </a:pPr>
            <a:r>
              <a:rPr lang="el-GR" sz="2400" dirty="0" smtClean="0">
                <a:solidFill>
                  <a:srgbClr val="000000"/>
                </a:solidFill>
                <a:effectLst/>
                <a:latin typeface="Calibri" pitchFamily="34" charset="0"/>
              </a:rPr>
              <a:t>Προσθιοπλάγια Προσπέλαση.</a:t>
            </a: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29</a:t>
            </a:fld>
            <a:endParaRPr lang="el-GR" dirty="0">
              <a:solidFill>
                <a:srgbClr val="DADADA">
                  <a:lumMod val="10000"/>
                </a:srgbClr>
              </a:solidFill>
            </a:endParaRPr>
          </a:p>
        </p:txBody>
      </p:sp>
    </p:spTree>
    <p:extLst>
      <p:ext uri="{BB962C8B-B14F-4D97-AF65-F5344CB8AC3E}">
        <p14:creationId xmlns:p14="http://schemas.microsoft.com/office/powerpoint/2010/main" val="1995646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A50021"/>
                </a:solidFill>
                <a:effectLst>
                  <a:outerShdw blurRad="38100" dist="38100" dir="2700000" algn="tl">
                    <a:srgbClr val="000000">
                      <a:alpha val="43137"/>
                    </a:srgbClr>
                  </a:outerShdw>
                </a:effectLst>
                <a:latin typeface="Arial Narrow" panose="020B0606020202030204" pitchFamily="34" charset="0"/>
              </a:rPr>
              <a:t>Επισήμανση</a:t>
            </a:r>
            <a:endParaRPr lang="el-GR" b="1" dirty="0">
              <a:solidFill>
                <a:srgbClr val="A50021"/>
              </a:solidFill>
              <a:effectLst>
                <a:outerShdw blurRad="38100" dist="38100" dir="2700000" algn="tl">
                  <a:srgbClr val="000000">
                    <a:alpha val="43137"/>
                  </a:srgbClr>
                </a:outerShdw>
              </a:effectLst>
              <a:latin typeface="Arial Narrow" panose="020B0606020202030204" pitchFamily="34" charset="0"/>
            </a:endParaRPr>
          </a:p>
        </p:txBody>
      </p:sp>
      <p:sp>
        <p:nvSpPr>
          <p:cNvPr id="3" name="2 - Θέση περιεχομένου"/>
          <p:cNvSpPr>
            <a:spLocks noGrp="1"/>
          </p:cNvSpPr>
          <p:nvPr>
            <p:ph idx="1"/>
          </p:nvPr>
        </p:nvSpPr>
        <p:spPr>
          <a:xfrm>
            <a:off x="457200" y="1630288"/>
            <a:ext cx="8229600" cy="4679032"/>
          </a:xfrm>
          <a:ln>
            <a:noFill/>
          </a:ln>
        </p:spPr>
        <p:txBody>
          <a:bodyPr/>
          <a:lstStyle/>
          <a:p>
            <a:pPr>
              <a:lnSpc>
                <a:spcPct val="150000"/>
              </a:lnSpc>
              <a:buClr>
                <a:srgbClr val="A50021"/>
              </a:buClr>
              <a:buSzPct val="90000"/>
              <a:buFont typeface="Wingdings" panose="05000000000000000000" pitchFamily="2" charset="2"/>
              <a:buChar char="Ø"/>
            </a:pPr>
            <a:r>
              <a:rPr lang="el-GR" sz="2400" b="1" dirty="0" smtClean="0">
                <a:solidFill>
                  <a:srgbClr val="000000"/>
                </a:solidFill>
                <a:effectLst/>
                <a:latin typeface="Calibri" pitchFamily="34" charset="0"/>
              </a:rPr>
              <a:t>Ανάλογα με την επιλεγμένη χειρουργική προσπέλαση, (λόγω έλξης ή διατομής των παρακείμενων μυοτενόντιων</a:t>
            </a:r>
            <a:r>
              <a:rPr lang="en-US" sz="2400" b="1" dirty="0" smtClean="0">
                <a:solidFill>
                  <a:srgbClr val="000000"/>
                </a:solidFill>
                <a:effectLst/>
                <a:latin typeface="Calibri" pitchFamily="34" charset="0"/>
              </a:rPr>
              <a:t>, </a:t>
            </a:r>
            <a:r>
              <a:rPr lang="el-GR" sz="2400" b="1" dirty="0" smtClean="0">
                <a:solidFill>
                  <a:srgbClr val="000000"/>
                </a:solidFill>
                <a:effectLst/>
                <a:latin typeface="Calibri" pitchFamily="34" charset="0"/>
              </a:rPr>
              <a:t>συνδεσμικών και θυλακικών δομών), υπάρχουν κινήσεις ή συνδυασμοί κινήσεων που πρέπει να αποφεύγονται.</a:t>
            </a:r>
            <a:endParaRPr lang="el-GR" sz="2400" b="1" dirty="0">
              <a:solidFill>
                <a:srgbClr val="000000"/>
              </a:solidFill>
              <a:effectLst/>
              <a:latin typeface="Calibri" pitchFamily="34" charset="0"/>
            </a:endParaRP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30</a:t>
            </a:fld>
            <a:endParaRPr lang="el-GR" dirty="0">
              <a:solidFill>
                <a:srgbClr val="DADADA">
                  <a:lumMod val="10000"/>
                </a:srgbClr>
              </a:solidFill>
            </a:endParaRPr>
          </a:p>
        </p:txBody>
      </p:sp>
    </p:spTree>
    <p:extLst>
      <p:ext uri="{BB962C8B-B14F-4D97-AF65-F5344CB8AC3E}">
        <p14:creationId xmlns:p14="http://schemas.microsoft.com/office/powerpoint/2010/main" val="3225960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effectLst>
                  <a:outerShdw blurRad="38100" dist="38100" dir="2700000" algn="tl">
                    <a:srgbClr val="000000">
                      <a:alpha val="43137"/>
                    </a:srgbClr>
                  </a:outerShdw>
                </a:effectLst>
                <a:cs typeface="Times New Roman" pitchFamily="18" charset="0"/>
              </a:rPr>
              <a:t>Οπισθία Προσπέλαση - </a:t>
            </a:r>
            <a:r>
              <a:rPr lang="el-GR" dirty="0" smtClean="0">
                <a:effectLst>
                  <a:outerShdw blurRad="38100" dist="38100" dir="2700000" algn="tl">
                    <a:srgbClr val="000000">
                      <a:alpha val="43137"/>
                    </a:srgbClr>
                  </a:outerShdw>
                </a:effectLst>
                <a:cs typeface="Times New Roman" pitchFamily="18" charset="0"/>
              </a:rPr>
              <a:t>Επισημάνσεις</a:t>
            </a:r>
            <a:endParaRPr lang="el-GR" dirty="0"/>
          </a:p>
        </p:txBody>
      </p:sp>
      <p:graphicFrame>
        <p:nvGraphicFramePr>
          <p:cNvPr id="414974" name="Group 254"/>
          <p:cNvGraphicFramePr>
            <a:graphicFrameLocks noGrp="1"/>
          </p:cNvGraphicFramePr>
          <p:nvPr>
            <p:ph idx="1"/>
            <p:extLst>
              <p:ext uri="{D42A27DB-BD31-4B8C-83A1-F6EECF244321}">
                <p14:modId xmlns:p14="http://schemas.microsoft.com/office/powerpoint/2010/main" val="1548440142"/>
              </p:ext>
            </p:extLst>
          </p:nvPr>
        </p:nvGraphicFramePr>
        <p:xfrm>
          <a:off x="457200" y="1341438"/>
          <a:ext cx="8228276" cy="4895874"/>
        </p:xfrm>
        <a:graphic>
          <a:graphicData uri="http://schemas.openxmlformats.org/drawingml/2006/table">
            <a:tbl>
              <a:tblPr/>
              <a:tblGrid>
                <a:gridCol w="1738536"/>
                <a:gridCol w="3678413"/>
                <a:gridCol w="2811327"/>
              </a:tblGrid>
              <a:tr h="978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cs typeface="Times New Roman" pitchFamily="18" charset="0"/>
                        </a:rPr>
                        <a:t>Τύπος</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cs typeface="Times New Roman" pitchFamily="18" charset="0"/>
                        </a:rPr>
                        <a:t>κατάγματος</a:t>
                      </a:r>
                      <a:endParaRPr kumimoji="0" lang="el-GR" sz="2000" b="1" i="0" u="none" strike="noStrike" cap="none" normalizeH="0" baseline="0" dirty="0" smtClean="0">
                        <a:ln>
                          <a:noFill/>
                        </a:ln>
                        <a:solidFill>
                          <a:srgbClr val="000000"/>
                        </a:solidFill>
                        <a:effectLst/>
                        <a:latin typeface="Calibri" pitchFamily="34" charset="0"/>
                      </a:endParaRPr>
                    </a:p>
                  </a:txBody>
                  <a:tcPr marL="87073" marR="870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cs typeface="Times New Roman" pitchFamily="18" charset="0"/>
                        </a:rPr>
                        <a:t>Περιγραφή Οπισθίας Προσπέλασης</a:t>
                      </a:r>
                    </a:p>
                  </a:txBody>
                  <a:tcPr marL="87073" marR="8707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cs typeface="Times New Roman" pitchFamily="18" charset="0"/>
                        </a:rPr>
                        <a:t>Επισημάνσεις</a:t>
                      </a:r>
                      <a:endParaRPr kumimoji="0" lang="el-GR" sz="2000" b="1" i="0" u="none" strike="noStrike" cap="none" normalizeH="0" baseline="0" dirty="0" smtClean="0">
                        <a:ln>
                          <a:noFill/>
                        </a:ln>
                        <a:solidFill>
                          <a:srgbClr val="000000"/>
                        </a:solidFill>
                        <a:effectLst/>
                        <a:latin typeface="Calibri" pitchFamily="34" charset="0"/>
                      </a:endParaRPr>
                    </a:p>
                  </a:txBody>
                  <a:tcPr marL="87073" marR="8707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1766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Υ</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Π</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Ο</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Κ</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Ε</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Α</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Ι</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Λ</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Κ</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Ο</a:t>
                      </a:r>
                    </a:p>
                  </a:txBody>
                  <a:tcPr marL="87073" marR="870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Ο μεγάλος γλουτιαίος διαχωρίζεται.</a:t>
                      </a:r>
                      <a:endParaRPr kumimoji="0" lang="el-GR" sz="20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Τέμνονται ο έσω θυροειδής και</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οι δίδυμοι μυς &amp; αποκαλύπτεται ο οπίσθιος θύλακας του ισχίου.</a:t>
                      </a:r>
                      <a:r>
                        <a:rPr kumimoji="0" lang="el-GR" sz="20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Αν χρειαστεί περισσότερη</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αποκάλυψη του θυλάκου,</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τέμνονται ο τετράγωνος μηριαίος</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και ο απιοειδής μυς.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Με τη χρήση κατάλληλου</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υπομοχλίου εξαρθρώνεται η</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κεφαλή και τελείται η επέμβαση.</a:t>
                      </a:r>
                      <a:r>
                        <a:rPr kumimoji="0" lang="el-GR" sz="20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 </a:t>
                      </a:r>
                      <a:r>
                        <a:rPr kumimoji="0" lang="el-GR" sz="2000" b="0" i="0" u="none" strike="noStrike" cap="none" normalizeH="0" baseline="0" dirty="0" smtClean="0">
                          <a:ln>
                            <a:noFill/>
                          </a:ln>
                          <a:solidFill>
                            <a:srgbClr val="000000"/>
                          </a:solidFill>
                          <a:effectLst/>
                          <a:latin typeface="Calibri" pitchFamily="34" charset="0"/>
                        </a:rPr>
                        <a:t> </a:t>
                      </a:r>
                    </a:p>
                  </a:txBody>
                  <a:tcPr marL="87073" marR="870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A50021"/>
                          </a:solidFill>
                          <a:effectLst/>
                          <a:latin typeface="Calibri" pitchFamily="34" charset="0"/>
                          <a:cs typeface="Times New Roman" pitchFamily="18" charset="0"/>
                        </a:rPr>
                        <a:t>Αποφεύγονται</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rgbClr val="D5200D"/>
                        </a:solidFill>
                        <a:effectLst/>
                        <a:latin typeface="Calibri"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
                          <a:srgbClr val="A50021"/>
                        </a:buClr>
                        <a:buSzTx/>
                        <a:buFont typeface="Wingdings" pitchFamily="2" charset="2"/>
                        <a:buChar char="§"/>
                        <a:tabLst/>
                      </a:pPr>
                      <a:r>
                        <a:rPr kumimoji="0" lang="el-GR" sz="2000" b="1" i="0" u="none" strike="noStrike" cap="none" normalizeH="0" baseline="0" dirty="0" smtClean="0">
                          <a:ln>
                            <a:noFill/>
                          </a:ln>
                          <a:solidFill>
                            <a:srgbClr val="000000"/>
                          </a:solidFill>
                          <a:effectLst/>
                          <a:latin typeface="Calibri" pitchFamily="34" charset="0"/>
                        </a:rPr>
                        <a:t>Κάμψη &gt; των 90</a:t>
                      </a:r>
                      <a:r>
                        <a:rPr kumimoji="0" lang="el-GR" sz="2000" b="1" i="0" u="none" strike="noStrike" cap="none" normalizeH="0" baseline="30000" dirty="0" smtClean="0">
                          <a:ln>
                            <a:noFill/>
                          </a:ln>
                          <a:solidFill>
                            <a:srgbClr val="000000"/>
                          </a:solidFill>
                          <a:effectLst/>
                          <a:latin typeface="Calibri" pitchFamily="34" charset="0"/>
                        </a:rPr>
                        <a:t>ο</a:t>
                      </a:r>
                      <a:endParaRPr kumimoji="0" lang="el-GR" sz="2000" b="1" i="0" u="none" strike="noStrike" cap="none" normalizeH="0" baseline="0" dirty="0" smtClean="0">
                        <a:ln>
                          <a:noFill/>
                        </a:ln>
                        <a:solidFill>
                          <a:srgbClr val="000000"/>
                        </a:solidFill>
                        <a:effectLst/>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A50021"/>
                        </a:buClr>
                        <a:buSzPct val="100000"/>
                        <a:buFont typeface="Wingdings" pitchFamily="2" charset="2"/>
                        <a:buChar char="§"/>
                        <a:tabLst/>
                      </a:pPr>
                      <a:r>
                        <a:rPr kumimoji="0" lang="el-GR" sz="2000" b="1" i="0" u="none" strike="noStrike" cap="none" normalizeH="0" baseline="0" dirty="0" smtClean="0">
                          <a:ln>
                            <a:noFill/>
                          </a:ln>
                          <a:solidFill>
                            <a:srgbClr val="000000"/>
                          </a:solidFill>
                          <a:effectLst/>
                          <a:latin typeface="Calibri" pitchFamily="34" charset="0"/>
                        </a:rPr>
                        <a:t>Προσαγωγή πέραν της ανατομικής θέσης</a:t>
                      </a:r>
                    </a:p>
                    <a:p>
                      <a:pPr marL="342900" marR="0" lvl="0" indent="-342900" algn="l" defTabSz="914400" rtl="0" eaLnBrk="1" fontAlgn="base" latinLnBrk="0" hangingPunct="1">
                        <a:lnSpc>
                          <a:spcPct val="100000"/>
                        </a:lnSpc>
                        <a:spcBef>
                          <a:spcPct val="20000"/>
                        </a:spcBef>
                        <a:spcAft>
                          <a:spcPct val="0"/>
                        </a:spcAft>
                        <a:buClr>
                          <a:srgbClr val="A50021"/>
                        </a:buClr>
                        <a:buSzPct val="100000"/>
                        <a:buFont typeface="Wingdings" pitchFamily="2" charset="2"/>
                        <a:buChar char="§"/>
                        <a:tabLst/>
                      </a:pPr>
                      <a:r>
                        <a:rPr kumimoji="0" lang="el-GR" sz="2000" b="1" i="0" u="none" strike="noStrike" cap="none" normalizeH="0" baseline="0" dirty="0" smtClean="0">
                          <a:ln>
                            <a:noFill/>
                          </a:ln>
                          <a:solidFill>
                            <a:srgbClr val="000000"/>
                          </a:solidFill>
                          <a:effectLst/>
                          <a:latin typeface="Calibri" pitchFamily="34" charset="0"/>
                        </a:rPr>
                        <a:t>Έσω στροφή</a:t>
                      </a:r>
                    </a:p>
                    <a:p>
                      <a:pPr marL="342900" marR="0" lvl="0" indent="-342900" algn="l" defTabSz="914400" rtl="0" eaLnBrk="1" fontAlgn="base" latinLnBrk="0" hangingPunct="1">
                        <a:lnSpc>
                          <a:spcPct val="100000"/>
                        </a:lnSpc>
                        <a:spcBef>
                          <a:spcPct val="20000"/>
                        </a:spcBef>
                        <a:spcAft>
                          <a:spcPct val="0"/>
                        </a:spcAft>
                        <a:buClr>
                          <a:srgbClr val="A50021"/>
                        </a:buClr>
                        <a:buSzPct val="100000"/>
                        <a:buFont typeface="Wingdings" pitchFamily="2" charset="2"/>
                        <a:buChar char="§"/>
                        <a:tabLst/>
                      </a:pPr>
                      <a:r>
                        <a:rPr kumimoji="0" lang="el-GR" sz="2000" b="1" i="0" u="none" strike="noStrike" cap="none" normalizeH="0" baseline="0" dirty="0" smtClean="0">
                          <a:ln>
                            <a:noFill/>
                          </a:ln>
                          <a:solidFill>
                            <a:srgbClr val="000000"/>
                          </a:solidFill>
                          <a:effectLst/>
                          <a:latin typeface="Calibri" pitchFamily="34" charset="0"/>
                        </a:rPr>
                        <a:t>Συνδυασμός κάμψης και έσω στροφής</a:t>
                      </a:r>
                    </a:p>
                  </a:txBody>
                  <a:tcPr marL="87073" marR="8707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4 - Θέση αριθμού διαφάνειας"/>
          <p:cNvSpPr>
            <a:spLocks noGrp="1"/>
          </p:cNvSpPr>
          <p:nvPr>
            <p:ph type="sldNum" sz="quarter" idx="12"/>
          </p:nvPr>
        </p:nvSpPr>
        <p:spPr/>
        <p:txBody>
          <a:bodyPr/>
          <a:lstStyle/>
          <a:p>
            <a:pPr>
              <a:defRPr/>
            </a:pPr>
            <a:fld id="{686193FA-F154-4751-AE67-3038BDA3C1C7}" type="slidenum">
              <a:rPr lang="el-GR" smtClean="0">
                <a:solidFill>
                  <a:srgbClr val="DADADA">
                    <a:lumMod val="10000"/>
                  </a:srgbClr>
                </a:solidFill>
              </a:rPr>
              <a:pPr>
                <a:defRPr/>
              </a:pPr>
              <a:t>31</a:t>
            </a:fld>
            <a:endParaRPr lang="el-GR" dirty="0">
              <a:solidFill>
                <a:srgbClr val="DADADA">
                  <a:lumMod val="10000"/>
                </a:srgbClr>
              </a:solidFill>
            </a:endParaRPr>
          </a:p>
        </p:txBody>
      </p:sp>
      <p:sp>
        <p:nvSpPr>
          <p:cNvPr id="6" name="TextBox 1"/>
          <p:cNvSpPr txBox="1"/>
          <p:nvPr/>
        </p:nvSpPr>
        <p:spPr>
          <a:xfrm>
            <a:off x="467544" y="6309320"/>
            <a:ext cx="3096344" cy="369332"/>
          </a:xfrm>
          <a:prstGeom prst="rect">
            <a:avLst/>
          </a:prstGeom>
          <a:noFill/>
        </p:spPr>
        <p:txBody>
          <a:bodyPr wrap="square" rtlCol="0">
            <a:spAutoFit/>
          </a:bodyPr>
          <a:lstStyle/>
          <a:p>
            <a:pPr algn="ctr"/>
            <a:r>
              <a:rPr lang="el-GR" b="1" dirty="0" smtClean="0">
                <a:solidFill>
                  <a:srgbClr val="A50021"/>
                </a:solidFill>
                <a:latin typeface="Arial Narrow" pitchFamily="34" charset="0"/>
                <a:cs typeface="Arial" pitchFamily="34" charset="0"/>
              </a:rPr>
              <a:t>[Στάση </a:t>
            </a:r>
            <a:r>
              <a:rPr lang="en-US" b="1" dirty="0" smtClean="0">
                <a:solidFill>
                  <a:srgbClr val="A50021"/>
                </a:solidFill>
                <a:latin typeface="Arial Narrow" pitchFamily="34" charset="0"/>
                <a:cs typeface="Arial" pitchFamily="34" charset="0"/>
              </a:rPr>
              <a:t>– </a:t>
            </a:r>
            <a:r>
              <a:rPr lang="el-GR" b="1" dirty="0" smtClean="0">
                <a:solidFill>
                  <a:srgbClr val="A50021"/>
                </a:solidFill>
                <a:latin typeface="Arial Narrow" pitchFamily="34" charset="0"/>
                <a:cs typeface="Arial" pitchFamily="34" charset="0"/>
              </a:rPr>
              <a:t>Παπαθανασίου, </a:t>
            </a:r>
            <a:r>
              <a:rPr lang="en-US" b="1" dirty="0" smtClean="0">
                <a:solidFill>
                  <a:srgbClr val="A50021"/>
                </a:solidFill>
                <a:latin typeface="Arial Narrow" pitchFamily="34" charset="0"/>
                <a:cs typeface="Arial" pitchFamily="34" charset="0"/>
              </a:rPr>
              <a:t>2011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210622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effectLst>
                  <a:outerShdw blurRad="38100" dist="38100" dir="2700000" algn="tl">
                    <a:srgbClr val="000000">
                      <a:alpha val="43137"/>
                    </a:srgbClr>
                  </a:outerShdw>
                </a:effectLst>
                <a:cs typeface="Times New Roman" pitchFamily="18" charset="0"/>
              </a:rPr>
              <a:t>Διαγλουτιαία Προσπέλαση - </a:t>
            </a:r>
            <a:r>
              <a:rPr lang="el-GR" dirty="0" smtClean="0">
                <a:effectLst>
                  <a:outerShdw blurRad="38100" dist="38100" dir="2700000" algn="tl">
                    <a:srgbClr val="000000">
                      <a:alpha val="43137"/>
                    </a:srgbClr>
                  </a:outerShdw>
                </a:effectLst>
                <a:cs typeface="Times New Roman" pitchFamily="18" charset="0"/>
              </a:rPr>
              <a:t>Επισημάνσεις</a:t>
            </a:r>
            <a:endParaRPr lang="el-GR" dirty="0"/>
          </a:p>
        </p:txBody>
      </p:sp>
      <p:graphicFrame>
        <p:nvGraphicFramePr>
          <p:cNvPr id="429151" name="Group 95"/>
          <p:cNvGraphicFramePr>
            <a:graphicFrameLocks noGrp="1"/>
          </p:cNvGraphicFramePr>
          <p:nvPr>
            <p:ph idx="1"/>
            <p:extLst>
              <p:ext uri="{D42A27DB-BD31-4B8C-83A1-F6EECF244321}">
                <p14:modId xmlns:p14="http://schemas.microsoft.com/office/powerpoint/2010/main" val="3736418711"/>
              </p:ext>
            </p:extLst>
          </p:nvPr>
        </p:nvGraphicFramePr>
        <p:xfrm>
          <a:off x="323528" y="1196752"/>
          <a:ext cx="8568951" cy="5395002"/>
        </p:xfrm>
        <a:graphic>
          <a:graphicData uri="http://schemas.openxmlformats.org/drawingml/2006/table">
            <a:tbl>
              <a:tblPr/>
              <a:tblGrid>
                <a:gridCol w="1798665"/>
                <a:gridCol w="4394022"/>
                <a:gridCol w="2376264"/>
              </a:tblGrid>
              <a:tr h="8839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cs typeface="Times New Roman" pitchFamily="18" charset="0"/>
                        </a:rPr>
                        <a:t>Τύπος</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cs typeface="Times New Roman" pitchFamily="18" charset="0"/>
                        </a:rPr>
                        <a:t>κατάγματος</a:t>
                      </a:r>
                      <a:endParaRPr kumimoji="0" lang="el-GR" sz="2000" b="1" i="0" u="none" strike="noStrike" cap="none" normalizeH="0" baseline="0" dirty="0" smtClean="0">
                        <a:ln>
                          <a:noFill/>
                        </a:ln>
                        <a:solidFill>
                          <a:srgbClr val="000000"/>
                        </a:solidFill>
                        <a:effectLst/>
                        <a:latin typeface="Calibri" pitchFamily="34" charset="0"/>
                      </a:endParaRPr>
                    </a:p>
                  </a:txBody>
                  <a:tcPr marL="84286" marR="8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27063" marR="0" lvl="0" indent="-627063"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cs typeface="Times New Roman" pitchFamily="18" charset="0"/>
                        </a:rPr>
                        <a:t>         Περιγραφή Διαγλουτιαίας  Προσπέλασης (</a:t>
                      </a:r>
                      <a:r>
                        <a:rPr kumimoji="0" lang="en-US" sz="2000" b="1" i="0" u="none" strike="noStrike" cap="none" normalizeH="0" baseline="0" dirty="0" smtClean="0">
                          <a:ln>
                            <a:noFill/>
                          </a:ln>
                          <a:solidFill>
                            <a:srgbClr val="000000"/>
                          </a:solidFill>
                          <a:effectLst/>
                          <a:latin typeface="Calibri" pitchFamily="34" charset="0"/>
                          <a:cs typeface="Times New Roman" pitchFamily="18" charset="0"/>
                        </a:rPr>
                        <a:t>Hardinge</a:t>
                      </a:r>
                      <a:r>
                        <a:rPr kumimoji="0" lang="el-GR" sz="2000" b="1" i="0" u="none" strike="noStrike" cap="none" normalizeH="0" baseline="0" dirty="0" smtClean="0">
                          <a:ln>
                            <a:noFill/>
                          </a:ln>
                          <a:solidFill>
                            <a:srgbClr val="000000"/>
                          </a:solidFill>
                          <a:effectLst/>
                          <a:latin typeface="Calibri" pitchFamily="34" charset="0"/>
                          <a:cs typeface="Times New Roman" pitchFamily="18" charset="0"/>
                        </a:rPr>
                        <a:t>)</a:t>
                      </a:r>
                    </a:p>
                  </a:txBody>
                  <a:tcPr marL="84286" marR="8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cs typeface="Arial" pitchFamily="34" charset="0"/>
                        </a:rPr>
                        <a:t>Επισημάνσεις</a:t>
                      </a:r>
                    </a:p>
                  </a:txBody>
                  <a:tcPr marL="84286" marR="8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585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rgbClr val="000000"/>
                        </a:solidFill>
                        <a:effectLst/>
                        <a:latin typeface="Calibri"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l-GR" sz="1000" b="1" i="0" u="none" strike="noStrike" cap="none" normalizeH="0" baseline="0" dirty="0" smtClean="0">
                        <a:ln>
                          <a:noFill/>
                        </a:ln>
                        <a:solidFill>
                          <a:srgbClr val="000000"/>
                        </a:solidFill>
                        <a:effectLst/>
                        <a:latin typeface="Calibri"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Υ</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Π</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Ο</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Κ</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Ε</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Α</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Λ</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Ι</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Κ</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Ο</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rgbClr val="000000"/>
                        </a:solidFill>
                        <a:effectLst/>
                        <a:latin typeface="Calibri"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rgbClr val="000000"/>
                        </a:solidFill>
                        <a:effectLst/>
                        <a:latin typeface="Calibri" pitchFamily="34" charset="0"/>
                      </a:endParaRPr>
                    </a:p>
                  </a:txBody>
                  <a:tcPr marL="84286" marR="84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Τέμνεται η λαγονοκνημιαία ταινία</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αποκαλύπτοντας το μέσο γλουτιαίο.</a:t>
                      </a:r>
                      <a:endParaRPr kumimoji="0" lang="el-GR" sz="2000" b="0" i="0" u="none" strike="noStrike" cap="none" normalizeH="0" baseline="0" dirty="0" smtClean="0">
                        <a:ln>
                          <a:noFill/>
                        </a:ln>
                        <a:solidFill>
                          <a:srgbClr val="000000"/>
                        </a:solidFill>
                        <a:effectLst>
                          <a:outerShdw blurRad="38100" dist="38100" dir="2700000" algn="tl">
                            <a:srgbClr val="000000"/>
                          </a:outerShdw>
                        </a:effectLst>
                        <a:latin typeface="Calibri"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Γίνεται λοξή τομή στο τένοντα του κοντά</a:t>
                      </a:r>
                      <a:endParaRPr kumimoji="0" lang="en-US" sz="2000" b="0" i="0" u="none" strike="noStrike" cap="none" normalizeH="0" baseline="0" dirty="0" smtClean="0">
                        <a:ln>
                          <a:noFill/>
                        </a:ln>
                        <a:solidFill>
                          <a:srgbClr val="000000"/>
                        </a:solidFill>
                        <a:effectLst/>
                        <a:latin typeface="Calibri"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στον</a:t>
                      </a:r>
                      <a:r>
                        <a:rPr kumimoji="0" lang="en-US" sz="2000" b="0" i="0" u="none" strike="noStrike" cap="none" normalizeH="0" baseline="0" dirty="0" smtClean="0">
                          <a:ln>
                            <a:noFill/>
                          </a:ln>
                          <a:solidFill>
                            <a:srgbClr val="000000"/>
                          </a:solidFill>
                          <a:effectLst/>
                          <a:latin typeface="Calibri" pitchFamily="34" charset="0"/>
                        </a:rPr>
                        <a:t> </a:t>
                      </a:r>
                      <a:r>
                        <a:rPr kumimoji="0" lang="el-GR" sz="2000" b="0" i="0" u="none" strike="noStrike" cap="none" normalizeH="0" baseline="0" dirty="0" smtClean="0">
                          <a:ln>
                            <a:noFill/>
                          </a:ln>
                          <a:solidFill>
                            <a:srgbClr val="000000"/>
                          </a:solidFill>
                          <a:effectLst/>
                          <a:latin typeface="Calibri" pitchFamily="34" charset="0"/>
                        </a:rPr>
                        <a:t>μείζονα  τροχαντήρα και</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επεκτείνεται  στην τενοντώδη κατάφυση</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του έξω πλατέως μέχρι το οστούν.</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Τέμνονται ο λαγονομηριαίος σύνδεσμος</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και η τενοντώδη πρόσθια μοίρα του</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μικρού γλουτιαίου.</a:t>
                      </a:r>
                      <a:r>
                        <a:rPr kumimoji="0" lang="el-GR" sz="20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 </a:t>
                      </a:r>
                      <a:r>
                        <a:rPr kumimoji="0" lang="el-GR" sz="2000" b="0" i="0" u="none" strike="noStrike" cap="none" normalizeH="0" baseline="0" dirty="0" smtClean="0">
                          <a:ln>
                            <a:noFill/>
                          </a:ln>
                          <a:solidFill>
                            <a:srgbClr val="000000"/>
                          </a:solidFill>
                          <a:effectLst/>
                          <a:latin typeface="Calibri" pitchFamily="34" charset="0"/>
                        </a:rPr>
                        <a:t>Ανοίγεται ο θύλακος</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και εξαρθρώνεται το ισχίο με απαγωγή</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και έξω στροφή.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Κατά την σύγκλειση, ο σύνδεσμος ράβεται στον αυχένα του μηριαίου και η λαγονοκνημιαία ταινία ξεχωριστά. </a:t>
                      </a:r>
                      <a:endParaRPr kumimoji="0" lang="en-US" sz="2000" b="0" i="0" u="none" strike="noStrike" cap="none" normalizeH="0" baseline="0" dirty="0" smtClean="0">
                        <a:ln>
                          <a:noFill/>
                        </a:ln>
                        <a:solidFill>
                          <a:srgbClr val="000000"/>
                        </a:solidFill>
                        <a:effectLst/>
                        <a:latin typeface="Calibri" pitchFamily="34" charset="0"/>
                      </a:endParaRPr>
                    </a:p>
                  </a:txBody>
                  <a:tcPr marL="84286" marR="84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A50021"/>
                          </a:solidFill>
                          <a:effectLst/>
                          <a:latin typeface="Calibri" pitchFamily="34" charset="0"/>
                          <a:cs typeface="Times New Roman" pitchFamily="18" charset="0"/>
                        </a:rPr>
                        <a:t>Αποφεύγονται</a:t>
                      </a:r>
                      <a:r>
                        <a:rPr kumimoji="0" lang="el-GR" sz="2400" b="1" i="0" u="none" strike="noStrike" cap="none" normalizeH="0" baseline="0" dirty="0" smtClean="0">
                          <a:ln>
                            <a:noFill/>
                          </a:ln>
                          <a:solidFill>
                            <a:srgbClr val="D5200D"/>
                          </a:solidFill>
                          <a:effectLst/>
                          <a:latin typeface="Calibri" pitchFamily="34"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rgbClr val="D5200D"/>
                        </a:solidFill>
                        <a:effectLst/>
                        <a:latin typeface="Calibri" pitchFamily="34"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rgbClr val="A50021"/>
                        </a:buClr>
                        <a:buSzPct val="100000"/>
                        <a:buFont typeface="Wingdings" pitchFamily="2" charset="2"/>
                        <a:buChar char="§"/>
                        <a:tabLst/>
                      </a:pPr>
                      <a:r>
                        <a:rPr kumimoji="0" lang="el-GR" sz="2000" b="1" i="0" u="none" strike="noStrike" cap="none" normalizeH="0" baseline="0" dirty="0" smtClean="0">
                          <a:ln>
                            <a:noFill/>
                          </a:ln>
                          <a:solidFill>
                            <a:srgbClr val="000000"/>
                          </a:solidFill>
                          <a:effectLst/>
                          <a:latin typeface="Calibri" pitchFamily="34" charset="0"/>
                        </a:rPr>
                        <a:t>Έκταση &gt; των 0</a:t>
                      </a:r>
                      <a:r>
                        <a:rPr kumimoji="0" lang="el-GR" sz="2000" b="1" i="0" u="none" strike="noStrike" cap="none" normalizeH="0" baseline="30000" dirty="0" smtClean="0">
                          <a:ln>
                            <a:noFill/>
                          </a:ln>
                          <a:solidFill>
                            <a:srgbClr val="000000"/>
                          </a:solidFill>
                          <a:effectLst/>
                          <a:latin typeface="Calibri" pitchFamily="34" charset="0"/>
                          <a:cs typeface="Tahoma" pitchFamily="34" charset="0"/>
                        </a:rPr>
                        <a:t>ο</a:t>
                      </a:r>
                      <a:r>
                        <a:rPr kumimoji="0" lang="en-US" sz="2000" b="1" i="0" u="none" strike="noStrike" cap="none" normalizeH="0" baseline="0" dirty="0" smtClean="0">
                          <a:ln>
                            <a:noFill/>
                          </a:ln>
                          <a:solidFill>
                            <a:srgbClr val="000000"/>
                          </a:solidFill>
                          <a:effectLst/>
                          <a:latin typeface="Calibri" pitchFamily="34" charset="0"/>
                        </a:rPr>
                        <a:t> </a:t>
                      </a:r>
                      <a:r>
                        <a:rPr kumimoji="0" lang="el-GR" sz="2000" b="1" i="0" u="none" strike="noStrike" cap="none" normalizeH="0" baseline="0" dirty="0" smtClean="0">
                          <a:ln>
                            <a:noFill/>
                          </a:ln>
                          <a:solidFill>
                            <a:srgbClr val="000000"/>
                          </a:solidFill>
                          <a:effectLst/>
                          <a:latin typeface="Calibri" pitchFamily="34" charset="0"/>
                        </a:rPr>
                        <a:t>(υπερέκταση)</a:t>
                      </a:r>
                      <a:r>
                        <a:rPr kumimoji="0" lang="en-US" sz="2000" b="1" i="0" u="none" strike="noStrike" cap="none" normalizeH="0" baseline="0" dirty="0" smtClean="0">
                          <a:ln>
                            <a:noFill/>
                          </a:ln>
                          <a:solidFill>
                            <a:srgbClr val="000000"/>
                          </a:solidFill>
                          <a:effectLst/>
                          <a:latin typeface="Calibri" pitchFamily="34" charset="0"/>
                        </a:rPr>
                        <a:t> </a:t>
                      </a:r>
                      <a:r>
                        <a:rPr kumimoji="0" lang="el-GR" sz="2000" b="1" i="0" u="none" strike="noStrike" cap="none" normalizeH="0" baseline="0" dirty="0" smtClean="0">
                          <a:ln>
                            <a:noFill/>
                          </a:ln>
                          <a:solidFill>
                            <a:srgbClr val="000000"/>
                          </a:solidFill>
                          <a:effectLst/>
                          <a:latin typeface="Calibri" pitchFamily="34" charset="0"/>
                        </a:rPr>
                        <a:t>   </a:t>
                      </a:r>
                    </a:p>
                    <a:p>
                      <a:pPr marL="342900" marR="0" lvl="0" indent="-342900" algn="l" defTabSz="914400" rtl="0" eaLnBrk="1" fontAlgn="base" latinLnBrk="0" hangingPunct="1">
                        <a:lnSpc>
                          <a:spcPct val="100000"/>
                        </a:lnSpc>
                        <a:spcBef>
                          <a:spcPct val="20000"/>
                        </a:spcBef>
                        <a:spcAft>
                          <a:spcPct val="0"/>
                        </a:spcAft>
                        <a:buClr>
                          <a:srgbClr val="A50021"/>
                        </a:buClr>
                        <a:buSzPct val="100000"/>
                        <a:buFont typeface="Wingdings" pitchFamily="2" charset="2"/>
                        <a:buChar char="§"/>
                        <a:tabLst/>
                      </a:pPr>
                      <a:r>
                        <a:rPr kumimoji="0" lang="el-GR" sz="2000" b="1" i="0" u="none" strike="noStrike" cap="none" normalizeH="0" baseline="0" dirty="0" smtClean="0">
                          <a:ln>
                            <a:noFill/>
                          </a:ln>
                          <a:solidFill>
                            <a:srgbClr val="000000"/>
                          </a:solidFill>
                          <a:effectLst/>
                          <a:latin typeface="Calibri" pitchFamily="34" charset="0"/>
                        </a:rPr>
                        <a:t>Προσαγωγή πέραν της ανατομικής θέσης</a:t>
                      </a:r>
                    </a:p>
                    <a:p>
                      <a:pPr marL="342900" marR="0" lvl="0" indent="-342900" algn="l" defTabSz="914400" rtl="0" eaLnBrk="1" fontAlgn="base" latinLnBrk="0" hangingPunct="1">
                        <a:lnSpc>
                          <a:spcPct val="100000"/>
                        </a:lnSpc>
                        <a:spcBef>
                          <a:spcPct val="20000"/>
                        </a:spcBef>
                        <a:spcAft>
                          <a:spcPct val="0"/>
                        </a:spcAft>
                        <a:buClr>
                          <a:srgbClr val="A50021"/>
                        </a:buClr>
                        <a:buSzPct val="100000"/>
                        <a:buFont typeface="Wingdings" pitchFamily="2" charset="2"/>
                        <a:buChar char="§"/>
                        <a:tabLst/>
                      </a:pPr>
                      <a:r>
                        <a:rPr kumimoji="0" lang="el-GR" sz="2000" b="1" i="0" u="none" strike="noStrike" cap="none" normalizeH="0" baseline="0" dirty="0" smtClean="0">
                          <a:ln>
                            <a:noFill/>
                          </a:ln>
                          <a:solidFill>
                            <a:srgbClr val="000000"/>
                          </a:solidFill>
                          <a:effectLst/>
                          <a:latin typeface="Calibri" pitchFamily="34" charset="0"/>
                        </a:rPr>
                        <a:t> Έξω στροφή</a:t>
                      </a:r>
                    </a:p>
                    <a:p>
                      <a:pPr marL="342900" marR="0" lvl="0" indent="-342900" algn="l" defTabSz="914400" rtl="0" eaLnBrk="1" fontAlgn="base" latinLnBrk="0" hangingPunct="1">
                        <a:lnSpc>
                          <a:spcPct val="100000"/>
                        </a:lnSpc>
                        <a:spcBef>
                          <a:spcPct val="20000"/>
                        </a:spcBef>
                        <a:spcAft>
                          <a:spcPct val="0"/>
                        </a:spcAft>
                        <a:buClr>
                          <a:srgbClr val="A50021"/>
                        </a:buClr>
                        <a:buSzPct val="100000"/>
                        <a:buFont typeface="Wingdings" pitchFamily="2" charset="2"/>
                        <a:buChar char="§"/>
                        <a:tabLst/>
                      </a:pPr>
                      <a:r>
                        <a:rPr kumimoji="0" lang="el-GR" sz="2000" b="1" i="0" u="none" strike="noStrike" cap="none" normalizeH="0" baseline="0" dirty="0" smtClean="0">
                          <a:ln>
                            <a:noFill/>
                          </a:ln>
                          <a:solidFill>
                            <a:srgbClr val="000000"/>
                          </a:solidFill>
                          <a:effectLst/>
                          <a:latin typeface="Calibri" pitchFamily="34" charset="0"/>
                        </a:rPr>
                        <a:t>Συνδυασμός έκτασης και έξω στροφής</a:t>
                      </a:r>
                    </a:p>
                  </a:txBody>
                  <a:tcPr marL="84286" marR="8428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4 - Θέση αριθμού διαφάνειας"/>
          <p:cNvSpPr>
            <a:spLocks noGrp="1"/>
          </p:cNvSpPr>
          <p:nvPr>
            <p:ph type="sldNum" sz="quarter" idx="12"/>
          </p:nvPr>
        </p:nvSpPr>
        <p:spPr/>
        <p:txBody>
          <a:bodyPr/>
          <a:lstStyle/>
          <a:p>
            <a:pPr>
              <a:defRPr/>
            </a:pPr>
            <a:fld id="{686193FA-F154-4751-AE67-3038BDA3C1C7}" type="slidenum">
              <a:rPr lang="el-GR" smtClean="0">
                <a:solidFill>
                  <a:srgbClr val="DADADA">
                    <a:lumMod val="10000"/>
                  </a:srgbClr>
                </a:solidFill>
              </a:rPr>
              <a:pPr>
                <a:defRPr/>
              </a:pPr>
              <a:t>32</a:t>
            </a:fld>
            <a:endParaRPr lang="el-GR" dirty="0">
              <a:solidFill>
                <a:srgbClr val="DADADA">
                  <a:lumMod val="10000"/>
                </a:srgbClr>
              </a:solidFill>
            </a:endParaRPr>
          </a:p>
        </p:txBody>
      </p:sp>
      <p:sp>
        <p:nvSpPr>
          <p:cNvPr id="6" name="TextBox 1"/>
          <p:cNvSpPr txBox="1"/>
          <p:nvPr/>
        </p:nvSpPr>
        <p:spPr>
          <a:xfrm>
            <a:off x="179512" y="6488668"/>
            <a:ext cx="3096344" cy="369332"/>
          </a:xfrm>
          <a:prstGeom prst="rect">
            <a:avLst/>
          </a:prstGeom>
          <a:noFill/>
        </p:spPr>
        <p:txBody>
          <a:bodyPr wrap="square" rtlCol="0">
            <a:spAutoFit/>
          </a:bodyPr>
          <a:lstStyle/>
          <a:p>
            <a:pPr algn="ctr"/>
            <a:r>
              <a:rPr lang="el-GR" b="1" dirty="0" smtClean="0">
                <a:solidFill>
                  <a:srgbClr val="A50021"/>
                </a:solidFill>
                <a:latin typeface="Arial Narrow" pitchFamily="34" charset="0"/>
                <a:cs typeface="Arial" pitchFamily="34" charset="0"/>
              </a:rPr>
              <a:t>[Στάση </a:t>
            </a:r>
            <a:r>
              <a:rPr lang="en-US" b="1" dirty="0" smtClean="0">
                <a:solidFill>
                  <a:srgbClr val="A50021"/>
                </a:solidFill>
                <a:latin typeface="Arial Narrow" pitchFamily="34" charset="0"/>
                <a:cs typeface="Arial" pitchFamily="34" charset="0"/>
              </a:rPr>
              <a:t>- </a:t>
            </a:r>
            <a:r>
              <a:rPr lang="el-GR" b="1" dirty="0" smtClean="0">
                <a:solidFill>
                  <a:srgbClr val="A50021"/>
                </a:solidFill>
                <a:latin typeface="Arial Narrow" pitchFamily="34" charset="0"/>
                <a:cs typeface="Arial" pitchFamily="34" charset="0"/>
              </a:rPr>
              <a:t>Παπαθανασίου</a:t>
            </a:r>
            <a:r>
              <a:rPr lang="en-US" b="1" dirty="0" smtClean="0">
                <a:solidFill>
                  <a:srgbClr val="A50021"/>
                </a:solidFill>
                <a:latin typeface="Arial Narrow" pitchFamily="34" charset="0"/>
                <a:cs typeface="Arial" pitchFamily="34" charset="0"/>
              </a:rPr>
              <a:t> 2011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4047180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88640"/>
            <a:ext cx="9144000" cy="936104"/>
          </a:xfrm>
        </p:spPr>
        <p:txBody>
          <a:bodyPr/>
          <a:lstStyle/>
          <a:p>
            <a:r>
              <a:rPr lang="el-GR" dirty="0">
                <a:effectLst>
                  <a:outerShdw blurRad="38100" dist="38100" dir="2700000" algn="tl">
                    <a:srgbClr val="000000">
                      <a:alpha val="43137"/>
                    </a:srgbClr>
                  </a:outerShdw>
                </a:effectLst>
                <a:cs typeface="Times New Roman" pitchFamily="18" charset="0"/>
              </a:rPr>
              <a:t>Προσθιοπλάγια Προσπέλαση - </a:t>
            </a:r>
            <a:r>
              <a:rPr lang="el-GR" dirty="0" smtClean="0">
                <a:effectLst>
                  <a:outerShdw blurRad="38100" dist="38100" dir="2700000" algn="tl">
                    <a:srgbClr val="000000">
                      <a:alpha val="43137"/>
                    </a:srgbClr>
                  </a:outerShdw>
                </a:effectLst>
                <a:cs typeface="Times New Roman" pitchFamily="18" charset="0"/>
              </a:rPr>
              <a:t>Επισημάνσεις</a:t>
            </a:r>
            <a:endParaRPr lang="el-GR" dirty="0"/>
          </a:p>
        </p:txBody>
      </p:sp>
      <p:graphicFrame>
        <p:nvGraphicFramePr>
          <p:cNvPr id="526365" name="Group 29"/>
          <p:cNvGraphicFramePr>
            <a:graphicFrameLocks noGrp="1"/>
          </p:cNvGraphicFramePr>
          <p:nvPr>
            <p:ph idx="1"/>
            <p:extLst>
              <p:ext uri="{D42A27DB-BD31-4B8C-83A1-F6EECF244321}">
                <p14:modId xmlns:p14="http://schemas.microsoft.com/office/powerpoint/2010/main" val="1990864539"/>
              </p:ext>
            </p:extLst>
          </p:nvPr>
        </p:nvGraphicFramePr>
        <p:xfrm>
          <a:off x="457200" y="1341438"/>
          <a:ext cx="8229600" cy="4754880"/>
        </p:xfrm>
        <a:graphic>
          <a:graphicData uri="http://schemas.openxmlformats.org/drawingml/2006/table">
            <a:tbl>
              <a:tblPr/>
              <a:tblGrid>
                <a:gridCol w="1811338"/>
                <a:gridCol w="3621320"/>
                <a:gridCol w="2796942"/>
              </a:tblGrid>
              <a:tr h="99104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cs typeface="Times New Roman" pitchFamily="18" charset="0"/>
                        </a:rPr>
                        <a:t>Τύπος</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cs typeface="Times New Roman" pitchFamily="18" charset="0"/>
                        </a:rPr>
                        <a:t>Κατάγματος</a:t>
                      </a:r>
                      <a:endParaRPr kumimoji="0" lang="el-GR" sz="2000" b="1" i="0" u="none" strike="noStrike" cap="none" normalizeH="0" baseline="0" dirty="0" smtClean="0">
                        <a:ln>
                          <a:noFill/>
                        </a:ln>
                        <a:solidFill>
                          <a:srgbClr val="000000"/>
                        </a:solidFill>
                        <a:effectLst/>
                        <a:latin typeface="Calibri" pitchFamily="34" charset="0"/>
                      </a:endParaRPr>
                    </a:p>
                  </a:txBody>
                  <a:tcPr marL="86627" marR="86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cs typeface="Times New Roman" pitchFamily="18" charset="0"/>
                        </a:rPr>
                        <a:t>Περιγραφή Προσθιοπλάγιας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cs typeface="Times New Roman" pitchFamily="18" charset="0"/>
                        </a:rPr>
                        <a:t>Προσπέλασης</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cs typeface="Times New Roman" pitchFamily="18" charset="0"/>
                        </a:rPr>
                        <a:t>(</a:t>
                      </a:r>
                      <a:r>
                        <a:rPr kumimoji="0" lang="en-US" sz="2000" b="1" i="0" u="none" strike="noStrike" cap="none" normalizeH="0" baseline="0" dirty="0" smtClean="0">
                          <a:ln>
                            <a:noFill/>
                          </a:ln>
                          <a:solidFill>
                            <a:srgbClr val="000000"/>
                          </a:solidFill>
                          <a:effectLst/>
                          <a:latin typeface="Calibri" pitchFamily="34" charset="0"/>
                          <a:cs typeface="Times New Roman" pitchFamily="18" charset="0"/>
                        </a:rPr>
                        <a:t>Tροποποιημ</a:t>
                      </a:r>
                      <a:r>
                        <a:rPr kumimoji="0" lang="el-GR" sz="2000" b="1" i="0" u="none" strike="noStrike" cap="none" normalizeH="0" baseline="0" dirty="0" smtClean="0">
                          <a:ln>
                            <a:noFill/>
                          </a:ln>
                          <a:solidFill>
                            <a:srgbClr val="000000"/>
                          </a:solidFill>
                          <a:effectLst/>
                          <a:latin typeface="Calibri" pitchFamily="34" charset="0"/>
                          <a:cs typeface="Times New Roman" pitchFamily="18" charset="0"/>
                        </a:rPr>
                        <a:t>ένη </a:t>
                      </a:r>
                      <a:r>
                        <a:rPr kumimoji="0" lang="en-US" sz="2000" b="1" i="0" u="none" strike="noStrike" cap="none" normalizeH="0" baseline="0" dirty="0" smtClean="0">
                          <a:ln>
                            <a:noFill/>
                          </a:ln>
                          <a:solidFill>
                            <a:srgbClr val="000000"/>
                          </a:solidFill>
                          <a:effectLst/>
                          <a:latin typeface="Calibri" pitchFamily="34" charset="0"/>
                          <a:cs typeface="Times New Roman" pitchFamily="18" charset="0"/>
                        </a:rPr>
                        <a:t>Watson-Jones</a:t>
                      </a:r>
                      <a:r>
                        <a:rPr kumimoji="0" lang="el-GR" sz="2000" b="1" i="0" u="none" strike="noStrike" cap="none" normalizeH="0" baseline="0" dirty="0" smtClean="0">
                          <a:ln>
                            <a:noFill/>
                          </a:ln>
                          <a:solidFill>
                            <a:srgbClr val="000000"/>
                          </a:solidFill>
                          <a:effectLst/>
                          <a:latin typeface="Calibri" pitchFamily="34" charset="0"/>
                          <a:cs typeface="Times New Roman" pitchFamily="18" charset="0"/>
                        </a:rPr>
                        <a:t>)</a:t>
                      </a:r>
                    </a:p>
                  </a:txBody>
                  <a:tcPr marL="86627" marR="86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cs typeface="Times New Roman" pitchFamily="18" charset="0"/>
                        </a:rPr>
                        <a:t>Επισημάνσεις</a:t>
                      </a:r>
                      <a:endParaRPr kumimoji="0" lang="el-GR" sz="2000" b="1" i="0" u="none" strike="noStrike" cap="none" normalizeH="0" baseline="0" dirty="0" smtClean="0">
                        <a:ln>
                          <a:noFill/>
                        </a:ln>
                        <a:solidFill>
                          <a:srgbClr val="000000"/>
                        </a:solidFill>
                        <a:effectLst/>
                        <a:latin typeface="Calibri" pitchFamily="34" charset="0"/>
                      </a:endParaRPr>
                    </a:p>
                  </a:txBody>
                  <a:tcPr marL="86627" marR="86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005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Υ</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Π</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Ο</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Κ</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Ε</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Λ</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Ι</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Κ</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Calibri" pitchFamily="34" charset="0"/>
                        </a:rPr>
                        <a:t>Ο</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rgbClr val="000000"/>
                        </a:solidFill>
                        <a:effectLst/>
                        <a:latin typeface="Calibri"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rgbClr val="000000"/>
                        </a:solidFill>
                        <a:effectLst/>
                        <a:latin typeface="Calibri" pitchFamily="34" charset="0"/>
                      </a:endParaRPr>
                    </a:p>
                  </a:txBody>
                  <a:tcPr marL="86627" marR="866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rgbClr val="000000"/>
                        </a:solidFill>
                        <a:effectLst/>
                        <a:latin typeface="Calibri"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rgbClr val="000000"/>
                        </a:solidFill>
                        <a:effectLst/>
                        <a:latin typeface="Calibri"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Διατέμνεται η πλατεία περιτονία</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του μηρού, τέμνεται  ο μέσος και ο μικρός γλουτιαίος</a:t>
                      </a:r>
                      <a:r>
                        <a:rPr kumimoji="0" lang="en-US" sz="2000" b="0" i="0" u="none" strike="noStrike" cap="none" normalizeH="0" baseline="0" dirty="0" smtClean="0">
                          <a:ln>
                            <a:noFill/>
                          </a:ln>
                          <a:solidFill>
                            <a:srgbClr val="000000"/>
                          </a:solidFill>
                          <a:effectLst/>
                          <a:latin typeface="Calibri" pitchFamily="34" charset="0"/>
                        </a:rPr>
                        <a:t>,</a:t>
                      </a:r>
                      <a:r>
                        <a:rPr kumimoji="0" lang="el-GR" sz="2000" b="0" i="0" u="none" strike="noStrike" cap="none" normalizeH="0" baseline="0" dirty="0" smtClean="0">
                          <a:ln>
                            <a:noFill/>
                          </a:ln>
                          <a:solidFill>
                            <a:srgbClr val="000000"/>
                          </a:solidFill>
                          <a:effectLst/>
                          <a:latin typeface="Calibri" pitchFamily="34" charset="0"/>
                        </a:rPr>
                        <a:t> ενώ εάν</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Calibri" pitchFamily="34" charset="0"/>
                        </a:rPr>
                        <a:t>απαιτείται</a:t>
                      </a:r>
                      <a:r>
                        <a:rPr kumimoji="0" lang="en-US" sz="2000" b="0" i="0" u="none" strike="noStrike" cap="none" normalizeH="0" baseline="0" dirty="0" smtClean="0">
                          <a:ln>
                            <a:noFill/>
                          </a:ln>
                          <a:solidFill>
                            <a:srgbClr val="000000"/>
                          </a:solidFill>
                          <a:effectLst/>
                          <a:latin typeface="Calibri" pitchFamily="34" charset="0"/>
                        </a:rPr>
                        <a:t>,</a:t>
                      </a:r>
                      <a:r>
                        <a:rPr kumimoji="0" lang="el-GR" sz="2000" b="0" i="0" u="none" strike="noStrike" cap="none" normalizeH="0" baseline="0" dirty="0" smtClean="0">
                          <a:ln>
                            <a:noFill/>
                          </a:ln>
                          <a:solidFill>
                            <a:srgbClr val="000000"/>
                          </a:solidFill>
                          <a:effectLst/>
                          <a:latin typeface="Calibri" pitchFamily="34" charset="0"/>
                        </a:rPr>
                        <a:t> τέμνεται και η κεφαλή του ορθού μηριαίου που εκφύεται από την πρόσθια παρυφή της κοτύλης. </a:t>
                      </a:r>
                      <a:r>
                        <a:rPr kumimoji="0" lang="el-GR" sz="20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rPr>
                        <a:t> </a:t>
                      </a:r>
                      <a:endParaRPr kumimoji="0" lang="en-US" sz="2000" b="0" i="0" u="none" strike="noStrike" cap="none" normalizeH="0" baseline="0" dirty="0" smtClean="0">
                        <a:ln>
                          <a:noFill/>
                        </a:ln>
                        <a:solidFill>
                          <a:srgbClr val="000000"/>
                        </a:solidFill>
                        <a:effectLst>
                          <a:outerShdw blurRad="38100" dist="38100" dir="2700000" algn="tl">
                            <a:srgbClr val="FFFFFF"/>
                          </a:outerShdw>
                        </a:effectLst>
                        <a:latin typeface="Calibri" pitchFamily="34" charset="0"/>
                      </a:endParaRPr>
                    </a:p>
                  </a:txBody>
                  <a:tcPr marL="86627" marR="866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A50021"/>
                          </a:solidFill>
                          <a:effectLst/>
                          <a:latin typeface="Calibri" pitchFamily="34" charset="0"/>
                          <a:cs typeface="Times New Roman" pitchFamily="18" charset="0"/>
                        </a:rPr>
                        <a:t>Αποφεύγονται</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D5200D"/>
                          </a:solidFill>
                          <a:effectLst/>
                          <a:latin typeface="Calibri" pitchFamily="34" charset="0"/>
                          <a:cs typeface="Times New Roman" pitchFamily="18" charset="0"/>
                        </a:rPr>
                        <a:t> </a:t>
                      </a:r>
                    </a:p>
                    <a:p>
                      <a:pPr marL="342900" marR="0" lvl="0" indent="-342900" algn="l" defTabSz="914400" rtl="0" eaLnBrk="1" fontAlgn="base" latinLnBrk="0" hangingPunct="1">
                        <a:lnSpc>
                          <a:spcPct val="100000"/>
                        </a:lnSpc>
                        <a:spcBef>
                          <a:spcPct val="20000"/>
                        </a:spcBef>
                        <a:spcAft>
                          <a:spcPct val="0"/>
                        </a:spcAft>
                        <a:buClr>
                          <a:srgbClr val="A50021"/>
                        </a:buClr>
                        <a:buSzPct val="100000"/>
                        <a:buFont typeface="Wingdings" pitchFamily="2" charset="2"/>
                        <a:buChar char="§"/>
                        <a:tabLst/>
                      </a:pPr>
                      <a:r>
                        <a:rPr kumimoji="0" lang="el-GR" sz="2000" b="1" i="0" u="none" strike="noStrike" cap="none" normalizeH="0" baseline="0" dirty="0" smtClean="0">
                          <a:ln>
                            <a:noFill/>
                          </a:ln>
                          <a:solidFill>
                            <a:srgbClr val="000000"/>
                          </a:solidFill>
                          <a:effectLst/>
                          <a:latin typeface="Calibri" pitchFamily="34" charset="0"/>
                        </a:rPr>
                        <a:t>Έκταση &gt; των 0</a:t>
                      </a:r>
                      <a:r>
                        <a:rPr kumimoji="0" lang="el-GR" sz="2000" b="1" i="0" u="none" strike="noStrike" kern="1200" cap="none" spc="0" normalizeH="0" baseline="30000" noProof="0" dirty="0" smtClean="0">
                          <a:ln>
                            <a:noFill/>
                          </a:ln>
                          <a:solidFill>
                            <a:srgbClr val="000000"/>
                          </a:solidFill>
                          <a:effectLst/>
                          <a:uLnTx/>
                          <a:uFillTx/>
                          <a:latin typeface="Calibri" pitchFamily="34" charset="0"/>
                          <a:cs typeface="Tahoma" pitchFamily="34" charset="0"/>
                        </a:rPr>
                        <a:t>ο</a:t>
                      </a:r>
                      <a:r>
                        <a:rPr kumimoji="0" lang="en-US" sz="2000" b="1" i="0" u="none" strike="noStrike" cap="none" normalizeH="0" baseline="0" dirty="0" smtClean="0">
                          <a:ln>
                            <a:noFill/>
                          </a:ln>
                          <a:solidFill>
                            <a:srgbClr val="000000"/>
                          </a:solidFill>
                          <a:effectLst/>
                          <a:latin typeface="Calibri" pitchFamily="34" charset="0"/>
                        </a:rPr>
                        <a:t>  </a:t>
                      </a:r>
                      <a:r>
                        <a:rPr kumimoji="0" lang="el-GR" sz="2000" b="1" i="0" u="none" strike="noStrike" cap="none" normalizeH="0" baseline="0" dirty="0" smtClean="0">
                          <a:ln>
                            <a:noFill/>
                          </a:ln>
                          <a:solidFill>
                            <a:srgbClr val="000000"/>
                          </a:solidFill>
                          <a:effectLst/>
                          <a:latin typeface="Calibri" pitchFamily="34" charset="0"/>
                        </a:rPr>
                        <a:t>   </a:t>
                      </a:r>
                    </a:p>
                    <a:p>
                      <a:pPr marL="342900" marR="0" lvl="0" indent="-342900" algn="l" defTabSz="914400" rtl="0" eaLnBrk="1" fontAlgn="base" latinLnBrk="0" hangingPunct="1">
                        <a:lnSpc>
                          <a:spcPct val="100000"/>
                        </a:lnSpc>
                        <a:spcBef>
                          <a:spcPct val="20000"/>
                        </a:spcBef>
                        <a:spcAft>
                          <a:spcPct val="0"/>
                        </a:spcAft>
                        <a:buClr>
                          <a:srgbClr val="A50021"/>
                        </a:buClr>
                        <a:buSzPct val="100000"/>
                        <a:buFont typeface="Wingdings" pitchFamily="2" charset="2"/>
                        <a:buChar char="§"/>
                        <a:tabLst/>
                      </a:pPr>
                      <a:r>
                        <a:rPr kumimoji="0" lang="el-GR" sz="2000" b="1" i="0" u="none" strike="noStrike" cap="none" normalizeH="0" baseline="0" dirty="0" smtClean="0">
                          <a:ln>
                            <a:noFill/>
                          </a:ln>
                          <a:solidFill>
                            <a:srgbClr val="000000"/>
                          </a:solidFill>
                          <a:effectLst/>
                          <a:latin typeface="Calibri" pitchFamily="34" charset="0"/>
                        </a:rPr>
                        <a:t>Προσαγωγή πέραν της ανατομικής θέσης</a:t>
                      </a:r>
                    </a:p>
                    <a:p>
                      <a:pPr marL="342900" marR="0" lvl="0" indent="-342900" algn="l" defTabSz="914400" rtl="0" eaLnBrk="1" fontAlgn="base" latinLnBrk="0" hangingPunct="1">
                        <a:lnSpc>
                          <a:spcPct val="100000"/>
                        </a:lnSpc>
                        <a:spcBef>
                          <a:spcPct val="20000"/>
                        </a:spcBef>
                        <a:spcAft>
                          <a:spcPct val="0"/>
                        </a:spcAft>
                        <a:buClr>
                          <a:srgbClr val="A50021"/>
                        </a:buClr>
                        <a:buSzPct val="100000"/>
                        <a:buFont typeface="Wingdings" pitchFamily="2" charset="2"/>
                        <a:buChar char="§"/>
                        <a:tabLst/>
                      </a:pPr>
                      <a:r>
                        <a:rPr kumimoji="0" lang="el-GR" sz="2000" b="1" i="0" u="none" strike="noStrike" cap="none" normalizeH="0" baseline="0" dirty="0" smtClean="0">
                          <a:ln>
                            <a:noFill/>
                          </a:ln>
                          <a:solidFill>
                            <a:srgbClr val="000000"/>
                          </a:solidFill>
                          <a:effectLst/>
                          <a:latin typeface="Calibri" pitchFamily="34" charset="0"/>
                        </a:rPr>
                        <a:t> Έξω στροφή</a:t>
                      </a:r>
                    </a:p>
                    <a:p>
                      <a:pPr marL="342900" marR="0" lvl="0" indent="-342900" algn="l" defTabSz="914400" rtl="0" eaLnBrk="1" fontAlgn="base" latinLnBrk="0" hangingPunct="1">
                        <a:lnSpc>
                          <a:spcPct val="100000"/>
                        </a:lnSpc>
                        <a:spcBef>
                          <a:spcPct val="20000"/>
                        </a:spcBef>
                        <a:spcAft>
                          <a:spcPct val="0"/>
                        </a:spcAft>
                        <a:buClr>
                          <a:srgbClr val="A50021"/>
                        </a:buClr>
                        <a:buSzPct val="100000"/>
                        <a:buFont typeface="Wingdings" pitchFamily="2" charset="2"/>
                        <a:buChar char="§"/>
                        <a:tabLst/>
                      </a:pPr>
                      <a:r>
                        <a:rPr kumimoji="0" lang="el-GR" sz="2000" b="1" i="0" u="none" strike="noStrike" cap="none" normalizeH="0" baseline="0" dirty="0" smtClean="0">
                          <a:ln>
                            <a:noFill/>
                          </a:ln>
                          <a:solidFill>
                            <a:srgbClr val="000000"/>
                          </a:solidFill>
                          <a:effectLst/>
                          <a:latin typeface="Calibri" pitchFamily="34" charset="0"/>
                        </a:rPr>
                        <a:t>Συνδυασμός έκτασης και έξω στροφής</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rgbClr val="000000"/>
                        </a:solidFill>
                        <a:effectLst/>
                        <a:latin typeface="Calibri" pitchFamily="34" charset="0"/>
                      </a:endParaRPr>
                    </a:p>
                  </a:txBody>
                  <a:tcPr marL="86627" marR="866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4 - Θέση αριθμού διαφάνειας"/>
          <p:cNvSpPr>
            <a:spLocks noGrp="1"/>
          </p:cNvSpPr>
          <p:nvPr>
            <p:ph type="sldNum" sz="quarter" idx="12"/>
          </p:nvPr>
        </p:nvSpPr>
        <p:spPr/>
        <p:txBody>
          <a:bodyPr/>
          <a:lstStyle/>
          <a:p>
            <a:pPr>
              <a:defRPr/>
            </a:pPr>
            <a:fld id="{C13FB8F1-E99E-4B35-A2F6-AAA4A5788990}" type="slidenum">
              <a:rPr lang="el-GR" smtClean="0">
                <a:solidFill>
                  <a:srgbClr val="DADADA">
                    <a:lumMod val="10000"/>
                  </a:srgbClr>
                </a:solidFill>
              </a:rPr>
              <a:pPr>
                <a:defRPr/>
              </a:pPr>
              <a:t>33</a:t>
            </a:fld>
            <a:endParaRPr lang="el-GR" dirty="0">
              <a:solidFill>
                <a:srgbClr val="DADADA">
                  <a:lumMod val="10000"/>
                </a:srgbClr>
              </a:solidFill>
            </a:endParaRPr>
          </a:p>
        </p:txBody>
      </p:sp>
      <p:sp>
        <p:nvSpPr>
          <p:cNvPr id="6" name="TextBox 1"/>
          <p:cNvSpPr txBox="1"/>
          <p:nvPr/>
        </p:nvSpPr>
        <p:spPr>
          <a:xfrm>
            <a:off x="395536" y="6189821"/>
            <a:ext cx="3096344" cy="369332"/>
          </a:xfrm>
          <a:prstGeom prst="rect">
            <a:avLst/>
          </a:prstGeom>
          <a:noFill/>
        </p:spPr>
        <p:txBody>
          <a:bodyPr wrap="square" rtlCol="0">
            <a:spAutoFit/>
          </a:bodyPr>
          <a:lstStyle/>
          <a:p>
            <a:pPr algn="ctr"/>
            <a:r>
              <a:rPr lang="el-GR" b="1" dirty="0" smtClean="0">
                <a:solidFill>
                  <a:srgbClr val="A50021"/>
                </a:solidFill>
                <a:latin typeface="Arial Narrow" pitchFamily="34" charset="0"/>
                <a:cs typeface="Arial" pitchFamily="34" charset="0"/>
              </a:rPr>
              <a:t>[Στάση </a:t>
            </a:r>
            <a:r>
              <a:rPr lang="en-US" b="1" dirty="0" smtClean="0">
                <a:solidFill>
                  <a:srgbClr val="A50021"/>
                </a:solidFill>
                <a:latin typeface="Arial Narrow" pitchFamily="34" charset="0"/>
                <a:cs typeface="Arial" pitchFamily="34" charset="0"/>
              </a:rPr>
              <a:t>– </a:t>
            </a:r>
            <a:r>
              <a:rPr lang="el-GR" b="1" dirty="0" smtClean="0">
                <a:solidFill>
                  <a:srgbClr val="A50021"/>
                </a:solidFill>
                <a:latin typeface="Arial Narrow" pitchFamily="34" charset="0"/>
                <a:cs typeface="Arial" pitchFamily="34" charset="0"/>
              </a:rPr>
              <a:t>Παπαθανασίου,</a:t>
            </a:r>
            <a:r>
              <a:rPr lang="en-US" b="1" dirty="0" smtClean="0">
                <a:solidFill>
                  <a:srgbClr val="A50021"/>
                </a:solidFill>
                <a:latin typeface="Arial Narrow" pitchFamily="34" charset="0"/>
                <a:cs typeface="Arial" pitchFamily="34" charset="0"/>
              </a:rPr>
              <a:t> 2011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3721125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l-GR" dirty="0" smtClean="0">
                <a:solidFill>
                  <a:schemeClr val="accent4">
                    <a:lumMod val="10000"/>
                  </a:schemeClr>
                </a:solidFill>
                <a:effectLst>
                  <a:outerShdw blurRad="38100" dist="38100" dir="2700000" algn="tl">
                    <a:srgbClr val="000000">
                      <a:alpha val="43137"/>
                    </a:srgbClr>
                  </a:outerShdw>
                </a:effectLst>
              </a:rPr>
              <a:t>Υποκεφαλικά </a:t>
            </a:r>
            <a:r>
              <a:rPr lang="el-GR" b="1" dirty="0" smtClean="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rPr>
              <a:t>Κατάγματα</a:t>
            </a:r>
            <a:r>
              <a:rPr lang="en-US" b="1" dirty="0" smtClean="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rPr>
              <a:t>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solidFill>
                  <a:srgbClr val="A50021"/>
                </a:solidFill>
                <a:effectLst>
                  <a:outerShdw blurRad="38100" dist="38100" dir="2700000" algn="tl">
                    <a:srgbClr val="000000">
                      <a:alpha val="43137"/>
                    </a:srgbClr>
                  </a:outerShdw>
                </a:effectLst>
                <a:latin typeface="Arial Narrow" panose="020B0606020202030204" pitchFamily="34" charset="0"/>
              </a:rPr>
              <a:t>Επισημάνσεις </a:t>
            </a:r>
            <a:r>
              <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[1/3]</a:t>
            </a:r>
          </a:p>
        </p:txBody>
      </p:sp>
      <p:sp>
        <p:nvSpPr>
          <p:cNvPr id="34819" name="Rectangle 3"/>
          <p:cNvSpPr>
            <a:spLocks noGrp="1" noChangeArrowheads="1"/>
          </p:cNvSpPr>
          <p:nvPr>
            <p:ph idx="1"/>
          </p:nvPr>
        </p:nvSpPr>
        <p:spPr>
          <a:xfrm>
            <a:off x="323528" y="1556792"/>
            <a:ext cx="8496944" cy="4463008"/>
          </a:xfrm>
        </p:spPr>
        <p:txBody>
          <a:bodyPr/>
          <a:lstStyle/>
          <a:p>
            <a:pPr marL="449263" indent="-449263">
              <a:lnSpc>
                <a:spcPct val="114000"/>
              </a:lnSpc>
              <a:spcBef>
                <a:spcPts val="1200"/>
              </a:spcBef>
              <a:buClr>
                <a:srgbClr val="A50021"/>
              </a:buClr>
              <a:buSzPct val="100000"/>
              <a:buFont typeface="Wingdings" panose="05000000000000000000" pitchFamily="2" charset="2"/>
              <a:buChar char="Ø"/>
              <a:defRPr/>
            </a:pPr>
            <a:r>
              <a:rPr lang="el-GR" sz="2400" dirty="0" smtClean="0">
                <a:solidFill>
                  <a:srgbClr val="000000"/>
                </a:solidFill>
                <a:effectLst/>
              </a:rPr>
              <a:t>Προσοχή στο σχεδιασμό του προγράμματος με βάση τα κριτήρια ολοκλήρωσης των διακριτών σταδίων της Φ/Θ  αποκατάστασης: «Μέγιστη Προστασία – Μερική Προστασία – Στάδιο Ελεύθερων Δραστηριοτήτων»</a:t>
            </a:r>
            <a:r>
              <a:rPr lang="el-GR" dirty="0" smtClean="0">
                <a:solidFill>
                  <a:srgbClr val="000000"/>
                </a:solidFill>
                <a:effectLst/>
              </a:rPr>
              <a:t>.</a:t>
            </a:r>
            <a:endParaRPr lang="el-GR" b="1" dirty="0">
              <a:solidFill>
                <a:srgbClr val="A50021"/>
              </a:solidFill>
              <a:latin typeface="Arial Narrow" panose="020B0606020202030204" pitchFamily="34" charset="0"/>
            </a:endParaRPr>
          </a:p>
          <a:p>
            <a:pPr marL="444500" indent="0">
              <a:lnSpc>
                <a:spcPct val="114000"/>
              </a:lnSpc>
              <a:spcBef>
                <a:spcPts val="1200"/>
              </a:spcBef>
              <a:buClr>
                <a:srgbClr val="A50021"/>
              </a:buClr>
              <a:buSzPct val="100000"/>
              <a:buNone/>
              <a:defRPr/>
            </a:pPr>
            <a:r>
              <a:rPr lang="el-GR" sz="1800" b="1" dirty="0" smtClean="0">
                <a:solidFill>
                  <a:srgbClr val="A50021"/>
                </a:solidFill>
                <a:effectLst/>
                <a:latin typeface="Arial Narrow" panose="020B0606020202030204" pitchFamily="34" charset="0"/>
              </a:rPr>
              <a:t>[Παπαθανασίου Γ, 2003 &amp; 2004]</a:t>
            </a:r>
            <a:endParaRPr lang="el-GR" dirty="0" smtClean="0">
              <a:solidFill>
                <a:srgbClr val="000000"/>
              </a:solidFill>
              <a:effectLst/>
            </a:endParaRPr>
          </a:p>
          <a:p>
            <a:pPr marL="449263" indent="-449263">
              <a:lnSpc>
                <a:spcPct val="114000"/>
              </a:lnSpc>
              <a:spcBef>
                <a:spcPts val="1200"/>
              </a:spcBef>
              <a:buClr>
                <a:srgbClr val="A50021"/>
              </a:buClr>
              <a:buSzPct val="100000"/>
              <a:buFont typeface="Wingdings" panose="05000000000000000000" pitchFamily="2" charset="2"/>
              <a:buChar char="Ø"/>
              <a:defRPr/>
            </a:pPr>
            <a:r>
              <a:rPr lang="el-GR" sz="2400" dirty="0" smtClean="0">
                <a:solidFill>
                  <a:srgbClr val="000000"/>
                </a:solidFill>
                <a:effectLst/>
              </a:rPr>
              <a:t>Τα κύρια κριτήρια σταδιοποίησης του προγράμματος αφορούν στην αξιολόγηση </a:t>
            </a:r>
            <a:r>
              <a:rPr lang="el-GR" sz="2400" dirty="0">
                <a:solidFill>
                  <a:srgbClr val="000000"/>
                </a:solidFill>
                <a:effectLst/>
              </a:rPr>
              <a:t>της κλινικής εικόνας του ασθενούς </a:t>
            </a:r>
            <a:r>
              <a:rPr lang="el-GR" sz="2400" dirty="0" smtClean="0">
                <a:solidFill>
                  <a:srgbClr val="000000"/>
                </a:solidFill>
                <a:effectLst/>
              </a:rPr>
              <a:t>και της διαδικασία πώρωσης του κατάγματος από τον θεράποντα χειρουργό, ενώ ιδιαίτερα σημαντική είναι η λειτουργική αξιολόγηση του ασθενούς από τον Φυσικοθεραπευτή (π.χ ικανότητα βάδισης χωρίς χωλότητα και πόνο).</a:t>
            </a:r>
            <a:endParaRPr lang="el-GR" sz="2400" dirty="0" smtClean="0">
              <a:solidFill>
                <a:schemeClr val="accent4">
                  <a:lumMod val="10000"/>
                </a:schemeClr>
              </a:solidFill>
              <a:effectLst/>
            </a:endParaRP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34</a:t>
            </a:fld>
            <a:endParaRPr lang="el-GR" dirty="0">
              <a:solidFill>
                <a:srgbClr val="DADADA">
                  <a:lumMod val="10000"/>
                </a:srgbClr>
              </a:solidFill>
            </a:endParaRPr>
          </a:p>
        </p:txBody>
      </p:sp>
    </p:spTree>
    <p:extLst>
      <p:ext uri="{BB962C8B-B14F-4D97-AF65-F5344CB8AC3E}">
        <p14:creationId xmlns:p14="http://schemas.microsoft.com/office/powerpoint/2010/main" val="2795692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algn="ctr" eaLnBrk="1" hangingPunct="1"/>
            <a:r>
              <a:rPr lang="el-GR" b="1" dirty="0" smtClean="0">
                <a:solidFill>
                  <a:schemeClr val="accent4">
                    <a:lumMod val="10000"/>
                  </a:schemeClr>
                </a:solidFill>
                <a:effectLst>
                  <a:outerShdw blurRad="38100" dist="38100" dir="2700000" algn="tl">
                    <a:srgbClr val="000000">
                      <a:alpha val="43137"/>
                    </a:srgbClr>
                  </a:outerShdw>
                </a:effectLst>
              </a:rPr>
              <a:t>Υποκεφαλικά Κατάγματα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solidFill>
                  <a:srgbClr val="A50021"/>
                </a:solidFill>
                <a:effectLst>
                  <a:outerShdw blurRad="38100" dist="38100" dir="2700000" algn="tl">
                    <a:srgbClr val="000000">
                      <a:alpha val="43137"/>
                    </a:srgbClr>
                  </a:outerShdw>
                </a:effectLst>
              </a:rPr>
              <a:t>Επισημάνσεις </a:t>
            </a:r>
            <a:r>
              <a:rPr lang="el-GR" sz="3200" b="1" baseline="-16000" dirty="0" smtClean="0">
                <a:solidFill>
                  <a:srgbClr val="A50021"/>
                </a:solidFill>
                <a:effectLst>
                  <a:outerShdw blurRad="38100" dist="38100" dir="2700000" algn="tl">
                    <a:srgbClr val="000000">
                      <a:alpha val="43137"/>
                    </a:srgbClr>
                  </a:outerShdw>
                </a:effectLst>
              </a:rPr>
              <a:t>[2/3] </a:t>
            </a:r>
          </a:p>
        </p:txBody>
      </p:sp>
      <p:sp>
        <p:nvSpPr>
          <p:cNvPr id="240644" name="Rectangle 4"/>
          <p:cNvSpPr>
            <a:spLocks noGrp="1" noChangeArrowheads="1"/>
          </p:cNvSpPr>
          <p:nvPr>
            <p:ph idx="1"/>
          </p:nvPr>
        </p:nvSpPr>
        <p:spPr/>
        <p:txBody>
          <a:bodyPr/>
          <a:lstStyle/>
          <a:p>
            <a:pPr marL="449263" indent="-449263" eaLnBrk="1" hangingPunct="1">
              <a:lnSpc>
                <a:spcPct val="114000"/>
              </a:lnSpc>
              <a:spcBef>
                <a:spcPts val="1200"/>
              </a:spcBef>
              <a:buClr>
                <a:srgbClr val="A50021"/>
              </a:buClr>
              <a:buSzPct val="100000"/>
              <a:buFont typeface="Wingdings" pitchFamily="2" charset="2"/>
              <a:buChar char="Ø"/>
              <a:defRPr/>
            </a:pPr>
            <a:r>
              <a:rPr lang="el-GR" sz="2400" b="1" dirty="0" smtClean="0">
                <a:solidFill>
                  <a:srgbClr val="000000"/>
                </a:solidFill>
                <a:effectLst/>
                <a:latin typeface="Calibri" pitchFamily="34" charset="0"/>
              </a:rPr>
              <a:t>Ανεξάρτητα από τη χειρουργική προσπέλαση συνιστάται να αποφεύγονται:</a:t>
            </a:r>
            <a:endParaRPr lang="en-US" sz="2400" dirty="0" smtClean="0">
              <a:solidFill>
                <a:srgbClr val="FF3300"/>
              </a:solidFill>
              <a:latin typeface="Calibri" pitchFamily="34" charset="0"/>
            </a:endParaRPr>
          </a:p>
          <a:p>
            <a:pPr marL="449263" indent="-392113" eaLnBrk="1" hangingPunct="1">
              <a:lnSpc>
                <a:spcPct val="114000"/>
              </a:lnSpc>
              <a:spcBef>
                <a:spcPts val="1200"/>
              </a:spcBef>
              <a:buClr>
                <a:srgbClr val="A50021"/>
              </a:buClr>
              <a:buSzPct val="100000"/>
              <a:buFont typeface="Wingdings" pitchFamily="2" charset="2"/>
              <a:buChar char="§"/>
              <a:defRPr/>
            </a:pPr>
            <a:r>
              <a:rPr lang="el-GR" sz="2400" dirty="0" smtClean="0">
                <a:solidFill>
                  <a:srgbClr val="000000"/>
                </a:solidFill>
                <a:effectLst/>
                <a:latin typeface="Calibri" pitchFamily="34" charset="0"/>
              </a:rPr>
              <a:t>Η κάμψη του ισχίου με τεντωμένο γόνατο</a:t>
            </a:r>
            <a:r>
              <a:rPr lang="en-US" sz="2400" dirty="0" smtClean="0">
                <a:solidFill>
                  <a:srgbClr val="000000"/>
                </a:solidFill>
                <a:effectLst/>
                <a:latin typeface="Calibri" pitchFamily="34" charset="0"/>
              </a:rPr>
              <a:t> </a:t>
            </a:r>
            <a:r>
              <a:rPr lang="el-GR" sz="2400" dirty="0" smtClean="0">
                <a:solidFill>
                  <a:srgbClr val="000000"/>
                </a:solidFill>
                <a:effectLst/>
                <a:latin typeface="Calibri" pitchFamily="34" charset="0"/>
              </a:rPr>
              <a:t>(</a:t>
            </a:r>
            <a:r>
              <a:rPr lang="en-US" sz="2400" dirty="0" smtClean="0">
                <a:solidFill>
                  <a:srgbClr val="000000"/>
                </a:solidFill>
                <a:effectLst/>
                <a:latin typeface="Calibri" pitchFamily="34" charset="0"/>
              </a:rPr>
              <a:t>straight leg raising -</a:t>
            </a:r>
            <a:r>
              <a:rPr lang="el-GR" sz="2400" dirty="0" smtClean="0">
                <a:solidFill>
                  <a:srgbClr val="000000"/>
                </a:solidFill>
                <a:effectLst/>
                <a:latin typeface="Calibri" pitchFamily="34" charset="0"/>
              </a:rPr>
              <a:t> </a:t>
            </a:r>
            <a:r>
              <a:rPr lang="en-US" sz="2400" dirty="0" smtClean="0">
                <a:solidFill>
                  <a:srgbClr val="000000"/>
                </a:solidFill>
                <a:effectLst/>
                <a:latin typeface="Calibri" pitchFamily="34" charset="0"/>
              </a:rPr>
              <a:t>SLR</a:t>
            </a:r>
            <a:r>
              <a:rPr lang="el-GR" sz="2400" dirty="0" smtClean="0">
                <a:solidFill>
                  <a:srgbClr val="000000"/>
                </a:solidFill>
                <a:effectLst/>
                <a:latin typeface="Calibri" pitchFamily="34" charset="0"/>
              </a:rPr>
              <a:t>), διότι ασκεί στην άρθρωση του ισχίου</a:t>
            </a:r>
            <a:r>
              <a:rPr lang="en-US" sz="2400" dirty="0" smtClean="0">
                <a:solidFill>
                  <a:srgbClr val="000000"/>
                </a:solidFill>
                <a:effectLst/>
                <a:latin typeface="Calibri" pitchFamily="34" charset="0"/>
              </a:rPr>
              <a:t> </a:t>
            </a:r>
            <a:r>
              <a:rPr lang="el-GR" sz="2400" dirty="0" smtClean="0">
                <a:solidFill>
                  <a:srgbClr val="000000"/>
                </a:solidFill>
                <a:effectLst/>
                <a:latin typeface="Calibri" pitchFamily="34" charset="0"/>
              </a:rPr>
              <a:t>φορτίσεις που</a:t>
            </a:r>
            <a:r>
              <a:rPr lang="en-US" sz="2400" dirty="0" smtClean="0">
                <a:solidFill>
                  <a:srgbClr val="000000"/>
                </a:solidFill>
                <a:effectLst/>
                <a:latin typeface="Calibri" pitchFamily="34" charset="0"/>
              </a:rPr>
              <a:t> </a:t>
            </a:r>
            <a:r>
              <a:rPr lang="el-GR" sz="2400" dirty="0" smtClean="0">
                <a:solidFill>
                  <a:srgbClr val="000000"/>
                </a:solidFill>
                <a:effectLst/>
                <a:latin typeface="Calibri" pitchFamily="34" charset="0"/>
              </a:rPr>
              <a:t>μπορεί να φθάσουν και τις 3 φορές το σωματικό βάρος του ασθενούς. </a:t>
            </a:r>
            <a:endParaRPr lang="en-US" sz="2400" dirty="0" smtClean="0">
              <a:solidFill>
                <a:srgbClr val="000000"/>
              </a:solidFill>
              <a:effectLst/>
              <a:latin typeface="Calibri" pitchFamily="34" charset="0"/>
            </a:endParaRPr>
          </a:p>
          <a:p>
            <a:pPr marL="449263" indent="-392113" eaLnBrk="1" hangingPunct="1">
              <a:lnSpc>
                <a:spcPct val="114000"/>
              </a:lnSpc>
              <a:spcBef>
                <a:spcPts val="1200"/>
              </a:spcBef>
              <a:buClr>
                <a:srgbClr val="A50021"/>
              </a:buClr>
              <a:buSzPct val="100000"/>
              <a:buFont typeface="Wingdings" pitchFamily="2" charset="2"/>
              <a:buChar char="§"/>
              <a:defRPr/>
            </a:pPr>
            <a:r>
              <a:rPr lang="el-GR" sz="2400" dirty="0" smtClean="0">
                <a:solidFill>
                  <a:srgbClr val="000000"/>
                </a:solidFill>
                <a:effectLst/>
                <a:latin typeface="Calibri" pitchFamily="34" charset="0"/>
              </a:rPr>
              <a:t>Η κάμψη του κορμού από καθιστή θέση</a:t>
            </a:r>
            <a:r>
              <a:rPr lang="en-US" sz="2400" dirty="0" smtClean="0">
                <a:solidFill>
                  <a:srgbClr val="000000"/>
                </a:solidFill>
                <a:effectLst/>
                <a:latin typeface="Calibri" pitchFamily="34" charset="0"/>
              </a:rPr>
              <a:t> </a:t>
            </a:r>
            <a:r>
              <a:rPr lang="el-GR" sz="2400" dirty="0" smtClean="0">
                <a:solidFill>
                  <a:srgbClr val="000000"/>
                </a:solidFill>
                <a:effectLst/>
                <a:latin typeface="Calibri" pitchFamily="34" charset="0"/>
              </a:rPr>
              <a:t>(σε γωνία &gt; των 100</a:t>
            </a:r>
            <a:r>
              <a:rPr lang="el-GR" sz="2400" baseline="30000" dirty="0" smtClean="0">
                <a:solidFill>
                  <a:srgbClr val="000000"/>
                </a:solidFill>
                <a:effectLst/>
                <a:latin typeface="Calibri" pitchFamily="34" charset="0"/>
              </a:rPr>
              <a:t>ο</a:t>
            </a:r>
            <a:r>
              <a:rPr lang="el-GR" sz="2400" dirty="0" smtClean="0">
                <a:solidFill>
                  <a:srgbClr val="000000"/>
                </a:solidFill>
                <a:effectLst/>
                <a:latin typeface="Calibri" pitchFamily="34" charset="0"/>
              </a:rPr>
              <a:t> ), διότι υπάρχει κίνδυνος οπίσθιου εξαρθρήματος</a:t>
            </a:r>
            <a:r>
              <a:rPr lang="en-US" sz="2400" dirty="0" smtClean="0">
                <a:solidFill>
                  <a:srgbClr val="000000"/>
                </a:solidFill>
                <a:effectLst/>
                <a:latin typeface="Calibri" pitchFamily="34" charset="0"/>
              </a:rPr>
              <a:t> </a:t>
            </a:r>
            <a:r>
              <a:rPr lang="el-GR" sz="2400" dirty="0" smtClean="0">
                <a:solidFill>
                  <a:srgbClr val="000000"/>
                </a:solidFill>
                <a:effectLst/>
                <a:latin typeface="Calibri" pitchFamily="34" charset="0"/>
              </a:rPr>
              <a:t>της πρόθεσης.</a:t>
            </a:r>
            <a:endParaRPr lang="en-US" sz="2400" dirty="0" smtClean="0">
              <a:solidFill>
                <a:srgbClr val="000000"/>
              </a:solidFill>
              <a:effectLst/>
              <a:latin typeface="Calibri" pitchFamily="34" charset="0"/>
            </a:endParaRP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35</a:t>
            </a:fld>
            <a:endParaRPr lang="el-GR" dirty="0"/>
          </a:p>
        </p:txBody>
      </p:sp>
      <p:sp>
        <p:nvSpPr>
          <p:cNvPr id="6" name="TextBox 1"/>
          <p:cNvSpPr txBox="1"/>
          <p:nvPr/>
        </p:nvSpPr>
        <p:spPr>
          <a:xfrm>
            <a:off x="5652120" y="5765194"/>
            <a:ext cx="3096344" cy="369332"/>
          </a:xfrm>
          <a:prstGeom prst="rect">
            <a:avLst/>
          </a:prstGeom>
          <a:noFill/>
        </p:spPr>
        <p:txBody>
          <a:bodyPr wrap="square" rtlCol="0">
            <a:spAutoFit/>
          </a:bodyPr>
          <a:lstStyle/>
          <a:p>
            <a:pPr algn="ctr"/>
            <a:r>
              <a:rPr lang="el-GR" b="1" dirty="0" smtClean="0">
                <a:solidFill>
                  <a:srgbClr val="A50021"/>
                </a:solidFill>
                <a:latin typeface="Arial Narrow" pitchFamily="34" charset="0"/>
                <a:cs typeface="Arial" pitchFamily="34" charset="0"/>
              </a:rPr>
              <a:t>[Στάση </a:t>
            </a:r>
            <a:r>
              <a:rPr lang="en-US" b="1" dirty="0" smtClean="0">
                <a:solidFill>
                  <a:srgbClr val="A50021"/>
                </a:solidFill>
                <a:latin typeface="Arial Narrow" pitchFamily="34" charset="0"/>
                <a:cs typeface="Arial" pitchFamily="34" charset="0"/>
              </a:rPr>
              <a:t>– </a:t>
            </a:r>
            <a:r>
              <a:rPr lang="el-GR" b="1" dirty="0" smtClean="0">
                <a:solidFill>
                  <a:srgbClr val="A50021"/>
                </a:solidFill>
                <a:latin typeface="Arial Narrow" pitchFamily="34" charset="0"/>
                <a:cs typeface="Arial" pitchFamily="34" charset="0"/>
              </a:rPr>
              <a:t>Παπαθανασίου, </a:t>
            </a:r>
            <a:r>
              <a:rPr lang="en-US" b="1" dirty="0" smtClean="0">
                <a:solidFill>
                  <a:srgbClr val="A50021"/>
                </a:solidFill>
                <a:latin typeface="Arial Narrow" pitchFamily="34" charset="0"/>
                <a:cs typeface="Arial" pitchFamily="34" charset="0"/>
              </a:rPr>
              <a:t> 2011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189327302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p:txBody>
          <a:bodyPr/>
          <a:lstStyle/>
          <a:p>
            <a:pPr algn="ctr" eaLnBrk="1" hangingPunct="1"/>
            <a:r>
              <a:rPr lang="el-GR" b="1" dirty="0" smtClean="0">
                <a:solidFill>
                  <a:schemeClr val="accent4">
                    <a:lumMod val="10000"/>
                  </a:schemeClr>
                </a:solidFill>
                <a:effectLst>
                  <a:outerShdw blurRad="38100" dist="38100" dir="2700000" algn="tl">
                    <a:srgbClr val="000000">
                      <a:alpha val="43137"/>
                    </a:srgbClr>
                  </a:outerShdw>
                </a:effectLst>
                <a:latin typeface="Calibri" pitchFamily="34" charset="0"/>
              </a:rPr>
              <a:t>Υποκεφαλικά Κατάγματα </a:t>
            </a:r>
            <a:r>
              <a:rPr lang="en-US" dirty="0">
                <a:effectLst>
                  <a:outerShdw blurRad="38100" dist="38100" dir="2700000" algn="tl">
                    <a:srgbClr val="000000">
                      <a:alpha val="43137"/>
                    </a:srgbClr>
                  </a:outerShdw>
                </a:effectLst>
                <a:latin typeface="Calibri" pitchFamily="34" charset="0"/>
              </a:rPr>
              <a:t/>
            </a:r>
            <a:br>
              <a:rPr lang="en-US" dirty="0">
                <a:effectLst>
                  <a:outerShdw blurRad="38100" dist="38100" dir="2700000" algn="tl">
                    <a:srgbClr val="000000">
                      <a:alpha val="43137"/>
                    </a:srgbClr>
                  </a:outerShdw>
                </a:effectLst>
                <a:latin typeface="Calibri" pitchFamily="34" charset="0"/>
              </a:rPr>
            </a:br>
            <a:r>
              <a:rPr lang="el-GR" sz="3200" b="1" dirty="0" smtClean="0">
                <a:solidFill>
                  <a:srgbClr val="A50021"/>
                </a:solidFill>
                <a:effectLst>
                  <a:outerShdw blurRad="38100" dist="38100" dir="2700000" algn="tl">
                    <a:srgbClr val="000000">
                      <a:alpha val="43137"/>
                    </a:srgbClr>
                  </a:outerShdw>
                </a:effectLst>
              </a:rPr>
              <a:t>Επισημάνσεις </a:t>
            </a:r>
            <a:r>
              <a:rPr lang="el-GR" sz="3200" b="1" baseline="-16000" dirty="0" smtClean="0">
                <a:solidFill>
                  <a:srgbClr val="A50021"/>
                </a:solidFill>
                <a:effectLst>
                  <a:outerShdw blurRad="38100" dist="38100" dir="2700000" algn="tl">
                    <a:srgbClr val="000000">
                      <a:alpha val="43137"/>
                    </a:srgbClr>
                  </a:outerShdw>
                </a:effectLst>
              </a:rPr>
              <a:t>[3/3] </a:t>
            </a:r>
          </a:p>
        </p:txBody>
      </p:sp>
      <p:sp>
        <p:nvSpPr>
          <p:cNvPr id="2" name="Θέση περιεχομένου 1"/>
          <p:cNvSpPr>
            <a:spLocks noGrp="1"/>
          </p:cNvSpPr>
          <p:nvPr>
            <p:ph idx="1"/>
          </p:nvPr>
        </p:nvSpPr>
        <p:spPr/>
        <p:txBody>
          <a:bodyPr/>
          <a:lstStyle/>
          <a:p>
            <a:pPr marL="400050" eaLnBrk="1" hangingPunct="1">
              <a:lnSpc>
                <a:spcPct val="114000"/>
              </a:lnSpc>
              <a:spcBef>
                <a:spcPts val="1200"/>
              </a:spcBef>
              <a:buSzPct val="100000"/>
              <a:defRPr/>
            </a:pPr>
            <a:r>
              <a:rPr lang="el-GR" sz="2400" dirty="0">
                <a:solidFill>
                  <a:srgbClr val="000000"/>
                </a:solidFill>
              </a:rPr>
              <a:t>Οι ασκήσεις των απαγωγών μυών πρέπει να ενταχθούν </a:t>
            </a:r>
            <a:r>
              <a:rPr lang="el-GR" sz="2400" b="1" dirty="0">
                <a:solidFill>
                  <a:srgbClr val="000000"/>
                </a:solidFill>
              </a:rPr>
              <a:t>προοδευτικά</a:t>
            </a:r>
            <a:r>
              <a:rPr lang="el-GR" sz="2400" dirty="0">
                <a:solidFill>
                  <a:srgbClr val="000000"/>
                </a:solidFill>
              </a:rPr>
              <a:t> στο πρόγραμμα κινησιοθεραπείας κατά την περίοδο της μέγιστης  προστασίας, με σκοπό την </a:t>
            </a:r>
            <a:r>
              <a:rPr lang="el-GR" sz="2400" dirty="0" smtClean="0">
                <a:solidFill>
                  <a:srgbClr val="000000"/>
                </a:solidFill>
              </a:rPr>
              <a:t>αποφυγή: </a:t>
            </a:r>
            <a:endParaRPr lang="el-GR" sz="2400" dirty="0">
              <a:solidFill>
                <a:srgbClr val="000000"/>
              </a:solidFill>
            </a:endParaRPr>
          </a:p>
          <a:p>
            <a:pPr marL="914400" lvl="2" indent="-342900">
              <a:lnSpc>
                <a:spcPct val="114000"/>
              </a:lnSpc>
              <a:spcBef>
                <a:spcPts val="1200"/>
              </a:spcBef>
              <a:buSzPct val="90000"/>
              <a:buFont typeface="Wingdings" panose="05000000000000000000" pitchFamily="2" charset="2"/>
              <a:buChar char="§"/>
              <a:defRPr/>
            </a:pPr>
            <a:r>
              <a:rPr lang="el-GR" sz="2400" dirty="0" smtClean="0">
                <a:solidFill>
                  <a:srgbClr val="000000"/>
                </a:solidFill>
              </a:rPr>
              <a:t>Του </a:t>
            </a:r>
            <a:r>
              <a:rPr lang="el-GR" sz="2400" dirty="0">
                <a:solidFill>
                  <a:srgbClr val="000000"/>
                </a:solidFill>
              </a:rPr>
              <a:t>ελλείμματος στην μυϊκή ισχύ τους</a:t>
            </a:r>
            <a:r>
              <a:rPr lang="el-GR" sz="2400" dirty="0" smtClean="0">
                <a:solidFill>
                  <a:srgbClr val="000000"/>
                </a:solidFill>
              </a:rPr>
              <a:t>,</a:t>
            </a:r>
          </a:p>
          <a:p>
            <a:pPr marL="914400" lvl="2" indent="-342900">
              <a:lnSpc>
                <a:spcPct val="114000"/>
              </a:lnSpc>
              <a:spcBef>
                <a:spcPts val="1200"/>
              </a:spcBef>
              <a:buSzPct val="90000"/>
              <a:buFont typeface="Wingdings" panose="05000000000000000000" pitchFamily="2" charset="2"/>
              <a:buChar char="§"/>
              <a:defRPr/>
            </a:pPr>
            <a:r>
              <a:rPr lang="el-GR" sz="2400" dirty="0" smtClean="0">
                <a:solidFill>
                  <a:srgbClr val="000000"/>
                </a:solidFill>
              </a:rPr>
              <a:t>Της </a:t>
            </a:r>
            <a:r>
              <a:rPr lang="el-GR" sz="2400" dirty="0">
                <a:solidFill>
                  <a:srgbClr val="000000"/>
                </a:solidFill>
              </a:rPr>
              <a:t>εμφάνισης θετικού σημείου </a:t>
            </a:r>
            <a:r>
              <a:rPr lang="en-US" sz="2400" dirty="0" smtClean="0">
                <a:solidFill>
                  <a:srgbClr val="000000"/>
                </a:solidFill>
              </a:rPr>
              <a:t>Trendelenburg</a:t>
            </a:r>
            <a:r>
              <a:rPr lang="el-GR" sz="2400" dirty="0" smtClean="0">
                <a:solidFill>
                  <a:srgbClr val="000000"/>
                </a:solidFill>
              </a:rPr>
              <a:t> αργότερα </a:t>
            </a:r>
            <a:r>
              <a:rPr lang="el-GR" sz="2400" dirty="0">
                <a:solidFill>
                  <a:srgbClr val="000000"/>
                </a:solidFill>
              </a:rPr>
              <a:t>κατά την βάδιση</a:t>
            </a:r>
            <a:r>
              <a:rPr lang="el-GR" sz="2400" dirty="0" smtClean="0">
                <a:solidFill>
                  <a:srgbClr val="000000"/>
                </a:solidFill>
              </a:rPr>
              <a:t>.</a:t>
            </a:r>
            <a:endParaRPr lang="en-US" sz="2400" dirty="0">
              <a:solidFill>
                <a:srgbClr val="000000"/>
              </a:solidFill>
            </a:endParaRPr>
          </a:p>
        </p:txBody>
      </p:sp>
      <p:sp>
        <p:nvSpPr>
          <p:cNvPr id="9" name="8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36</a:t>
            </a:fld>
            <a:endParaRPr lang="el-GR" dirty="0"/>
          </a:p>
        </p:txBody>
      </p:sp>
      <p:sp>
        <p:nvSpPr>
          <p:cNvPr id="8" name="Rectangle 4"/>
          <p:cNvSpPr>
            <a:spLocks noChangeArrowheads="1"/>
          </p:cNvSpPr>
          <p:nvPr/>
        </p:nvSpPr>
        <p:spPr bwMode="auto">
          <a:xfrm>
            <a:off x="467544" y="4653136"/>
            <a:ext cx="8300094" cy="1107996"/>
          </a:xfrm>
          <a:prstGeom prst="rect">
            <a:avLst/>
          </a:prstGeom>
          <a:noFill/>
          <a:ln w="19050">
            <a:noFill/>
            <a:miter lim="800000"/>
            <a:headEnd/>
            <a:tailEnd/>
          </a:ln>
        </p:spPr>
        <p:txBody>
          <a:bodyPr wrap="square">
            <a:spAutoFit/>
          </a:bodyPr>
          <a:lstStyle/>
          <a:p>
            <a:pPr>
              <a:spcBef>
                <a:spcPct val="20000"/>
              </a:spcBef>
              <a:buClr>
                <a:srgbClr val="6D6D6D"/>
              </a:buClr>
              <a:buSzPct val="120000"/>
            </a:pPr>
            <a:r>
              <a:rPr lang="el-GR" sz="2200" b="1" dirty="0" smtClean="0">
                <a:solidFill>
                  <a:srgbClr val="000000"/>
                </a:solidFill>
                <a:latin typeface="Calibri" pitchFamily="34" charset="0"/>
              </a:rPr>
              <a:t>Παρατήρηση:</a:t>
            </a:r>
            <a:r>
              <a:rPr lang="el-GR" sz="2200" dirty="0" smtClean="0">
                <a:solidFill>
                  <a:srgbClr val="000000"/>
                </a:solidFill>
                <a:latin typeface="Calibri" pitchFamily="34" charset="0"/>
              </a:rPr>
              <a:t>  Αρχικά, συνιστάται οι ασκήσεις να πραγματοποιούνται σε περιορισμένη τροχιά κίνησης και προοδευτικά, ο βαθμός δυσκολίας τους να κλιμακώνεται.</a:t>
            </a:r>
            <a:endParaRPr lang="el-GR" sz="2200" dirty="0">
              <a:solidFill>
                <a:srgbClr val="FFFFFF"/>
              </a:solidFill>
              <a:latin typeface="Calibri" pitchFamily="34" charset="0"/>
            </a:endParaRPr>
          </a:p>
        </p:txBody>
      </p:sp>
      <p:sp>
        <p:nvSpPr>
          <p:cNvPr id="10" name="TextBox 1"/>
          <p:cNvSpPr txBox="1"/>
          <p:nvPr/>
        </p:nvSpPr>
        <p:spPr>
          <a:xfrm>
            <a:off x="4139952" y="5867980"/>
            <a:ext cx="4752528" cy="369332"/>
          </a:xfrm>
          <a:prstGeom prst="rect">
            <a:avLst/>
          </a:prstGeom>
          <a:noFill/>
        </p:spPr>
        <p:txBody>
          <a:bodyPr wrap="square" rtlCol="0">
            <a:spAutoFit/>
          </a:bodyPr>
          <a:lstStyle/>
          <a:p>
            <a:pPr algn="ctr"/>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Lewis et al 2009, </a:t>
            </a:r>
            <a:r>
              <a:rPr lang="el-GR" b="1" dirty="0" smtClean="0">
                <a:solidFill>
                  <a:srgbClr val="A50021"/>
                </a:solidFill>
                <a:latin typeface="Arial Narrow" pitchFamily="34" charset="0"/>
                <a:cs typeface="Arial" pitchFamily="34" charset="0"/>
              </a:rPr>
              <a:t>Στάση </a:t>
            </a:r>
            <a:r>
              <a:rPr lang="en-US" b="1" dirty="0" smtClean="0">
                <a:solidFill>
                  <a:srgbClr val="A50021"/>
                </a:solidFill>
                <a:latin typeface="Arial Narrow" pitchFamily="34" charset="0"/>
                <a:cs typeface="Arial" pitchFamily="34" charset="0"/>
              </a:rPr>
              <a:t>- </a:t>
            </a:r>
            <a:r>
              <a:rPr lang="el-GR" b="1" dirty="0" smtClean="0">
                <a:solidFill>
                  <a:srgbClr val="A50021"/>
                </a:solidFill>
                <a:latin typeface="Arial Narrow" pitchFamily="34" charset="0"/>
                <a:cs typeface="Arial" pitchFamily="34" charset="0"/>
              </a:rPr>
              <a:t>Παπαθανασίου</a:t>
            </a:r>
            <a:r>
              <a:rPr lang="en-US" b="1" dirty="0" smtClean="0">
                <a:solidFill>
                  <a:srgbClr val="A50021"/>
                </a:solidFill>
                <a:latin typeface="Arial Narrow" pitchFamily="34" charset="0"/>
                <a:cs typeface="Arial" pitchFamily="34" charset="0"/>
              </a:rPr>
              <a:t> 2011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31969255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412776"/>
            <a:ext cx="8229600" cy="2448272"/>
          </a:xfrm>
          <a:ln w="19050">
            <a:solidFill>
              <a:srgbClr val="A50021"/>
            </a:solidFill>
          </a:ln>
        </p:spPr>
        <p:txBody>
          <a:bodyPr/>
          <a:lstStyle/>
          <a:p>
            <a:pPr algn="ctr"/>
            <a:r>
              <a:rPr lang="el-GR" sz="4400" b="1" dirty="0" smtClean="0">
                <a:solidFill>
                  <a:srgbClr val="000000"/>
                </a:solidFill>
                <a:effectLst>
                  <a:outerShdw blurRad="38100" dist="38100" dir="2700000" algn="tl">
                    <a:srgbClr val="000000">
                      <a:alpha val="43137"/>
                    </a:srgbClr>
                  </a:outerShdw>
                </a:effectLst>
                <a:latin typeface="Arial Narrow" pitchFamily="34" charset="0"/>
              </a:rPr>
              <a:t>Κατάγματα </a:t>
            </a:r>
            <a:r>
              <a:rPr lang="el-GR" sz="4400" b="1" dirty="0">
                <a:solidFill>
                  <a:srgbClr val="000000"/>
                </a:solidFill>
                <a:effectLst>
                  <a:outerShdw blurRad="38100" dist="38100" dir="2700000" algn="tl">
                    <a:srgbClr val="000000">
                      <a:alpha val="43137"/>
                    </a:srgbClr>
                  </a:outerShdw>
                </a:effectLst>
                <a:latin typeface="Arial Narrow" panose="020B0606020202030204" pitchFamily="34" charset="0"/>
              </a:rPr>
              <a:t>Εγγύς Μηριαίου </a:t>
            </a:r>
            <a:r>
              <a:rPr lang="el-GR" sz="4400" b="1" dirty="0" smtClean="0">
                <a:solidFill>
                  <a:srgbClr val="000000"/>
                </a:solidFill>
                <a:effectLst>
                  <a:outerShdw blurRad="38100" dist="38100" dir="2700000" algn="tl">
                    <a:srgbClr val="000000">
                      <a:alpha val="43137"/>
                    </a:srgbClr>
                  </a:outerShdw>
                </a:effectLst>
                <a:latin typeface="Arial Narrow" panose="020B0606020202030204" pitchFamily="34" charset="0"/>
              </a:rPr>
              <a:t>Οστού </a:t>
            </a:r>
            <a:r>
              <a:rPr lang="el-GR" sz="4400" b="1" dirty="0" smtClean="0">
                <a:solidFill>
                  <a:srgbClr val="A50021"/>
                </a:solidFill>
                <a:effectLst>
                  <a:outerShdw blurRad="38100" dist="38100" dir="2700000" algn="tl">
                    <a:srgbClr val="000000">
                      <a:alpha val="43137"/>
                    </a:srgbClr>
                  </a:outerShdw>
                </a:effectLst>
                <a:latin typeface="Arial Narrow" panose="020B0606020202030204" pitchFamily="34" charset="0"/>
              </a:rPr>
              <a:t/>
            </a:r>
            <a:br>
              <a:rPr lang="el-GR" sz="4400" b="1" dirty="0" smtClean="0">
                <a:solidFill>
                  <a:srgbClr val="A50021"/>
                </a:solidFill>
                <a:effectLst>
                  <a:outerShdw blurRad="38100" dist="38100" dir="2700000" algn="tl">
                    <a:srgbClr val="000000">
                      <a:alpha val="43137"/>
                    </a:srgbClr>
                  </a:outerShdw>
                </a:effectLst>
                <a:latin typeface="Arial Narrow" panose="020B0606020202030204" pitchFamily="34" charset="0"/>
              </a:rPr>
            </a:br>
            <a:r>
              <a:rPr lang="el-GR" sz="2000" b="1" dirty="0" smtClean="0">
                <a:solidFill>
                  <a:srgbClr val="A50021"/>
                </a:solidFill>
                <a:effectLst>
                  <a:outerShdw blurRad="38100" dist="38100" dir="2700000" algn="tl">
                    <a:srgbClr val="000000">
                      <a:alpha val="43137"/>
                    </a:srgbClr>
                  </a:outerShdw>
                </a:effectLst>
                <a:latin typeface="Arial Narrow" panose="020B0606020202030204" pitchFamily="34" charset="0"/>
              </a:rPr>
              <a:t/>
            </a:r>
            <a:br>
              <a:rPr lang="el-GR" sz="2000" b="1" dirty="0" smtClean="0">
                <a:solidFill>
                  <a:srgbClr val="A50021"/>
                </a:solidFill>
                <a:effectLst>
                  <a:outerShdw blurRad="38100" dist="38100" dir="2700000" algn="tl">
                    <a:srgbClr val="000000">
                      <a:alpha val="43137"/>
                    </a:srgbClr>
                  </a:outerShdw>
                </a:effectLst>
                <a:latin typeface="Arial Narrow" panose="020B0606020202030204" pitchFamily="34" charset="0"/>
              </a:rPr>
            </a:br>
            <a:r>
              <a:rPr lang="el-GR" sz="4000" b="1" dirty="0" smtClean="0">
                <a:solidFill>
                  <a:srgbClr val="A50021"/>
                </a:solidFill>
                <a:effectLst>
                  <a:outerShdw blurRad="38100" dist="38100" dir="2700000" algn="tl">
                    <a:srgbClr val="000000">
                      <a:alpha val="43137"/>
                    </a:srgbClr>
                  </a:outerShdw>
                </a:effectLst>
                <a:latin typeface="Arial Narrow" panose="020B0606020202030204" pitchFamily="34" charset="0"/>
              </a:rPr>
              <a:t>Διατροχαντήρια </a:t>
            </a:r>
            <a:r>
              <a:rPr lang="el-GR" sz="4000" b="1" dirty="0">
                <a:solidFill>
                  <a:srgbClr val="A50021"/>
                </a:solidFill>
                <a:effectLst>
                  <a:outerShdw blurRad="38100" dist="38100" dir="2700000" algn="tl">
                    <a:srgbClr val="000000">
                      <a:alpha val="43137"/>
                    </a:srgbClr>
                  </a:outerShdw>
                </a:effectLst>
                <a:latin typeface="Arial Narrow" panose="020B0606020202030204" pitchFamily="34" charset="0"/>
              </a:rPr>
              <a:t>Κατάγματα</a:t>
            </a:r>
            <a:endParaRPr lang="el-GR" sz="4000" dirty="0">
              <a:solidFill>
                <a:srgbClr val="A50021"/>
              </a:solidFill>
              <a:latin typeface="Arial Narrow" panose="020B0606020202030204" pitchFamily="34" charset="0"/>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37</a:t>
            </a:fld>
            <a:endParaRPr lang="el-GR" dirty="0">
              <a:solidFill>
                <a:srgbClr val="DADADA">
                  <a:lumMod val="10000"/>
                </a:srgbClr>
              </a:solidFill>
            </a:endParaRPr>
          </a:p>
        </p:txBody>
      </p:sp>
    </p:spTree>
    <p:extLst>
      <p:ext uri="{BB962C8B-B14F-4D97-AF65-F5344CB8AC3E}">
        <p14:creationId xmlns:p14="http://schemas.microsoft.com/office/powerpoint/2010/main" val="3944004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Grp="1" noChangeArrowheads="1"/>
          </p:cNvSpPr>
          <p:nvPr>
            <p:ph type="title"/>
          </p:nvPr>
        </p:nvSpPr>
        <p:spPr>
          <a:noFill/>
        </p:spPr>
        <p:txBody>
          <a:bodyPr/>
          <a:lstStyle/>
          <a:p>
            <a:pPr algn="ctr" eaLnBrk="1" hangingPunct="1"/>
            <a:r>
              <a:rPr lang="el-GR" b="1" dirty="0" smtClean="0">
                <a:solidFill>
                  <a:srgbClr val="A50021"/>
                </a:solidFill>
                <a:effectLst>
                  <a:outerShdw blurRad="38100" dist="38100" dir="2700000" algn="tl">
                    <a:srgbClr val="000000">
                      <a:alpha val="43137"/>
                    </a:srgbClr>
                  </a:outerShdw>
                </a:effectLst>
                <a:latin typeface="Arial Narrow" panose="020B0606020202030204" pitchFamily="34" charset="0"/>
              </a:rPr>
              <a:t>Ταξινόμηση κατά </a:t>
            </a:r>
            <a:r>
              <a:rPr lang="en-US" b="1" dirty="0" smtClean="0">
                <a:solidFill>
                  <a:srgbClr val="A50021"/>
                </a:solidFill>
                <a:effectLst>
                  <a:outerShdw blurRad="38100" dist="38100" dir="2700000" algn="tl">
                    <a:srgbClr val="000000">
                      <a:alpha val="43137"/>
                    </a:srgbClr>
                  </a:outerShdw>
                </a:effectLst>
                <a:latin typeface="Arial Narrow" panose="020B0606020202030204" pitchFamily="34" charset="0"/>
              </a:rPr>
              <a:t>AO</a:t>
            </a:r>
            <a:r>
              <a:rPr lang="en-US" b="1" dirty="0" smtClean="0">
                <a:solidFill>
                  <a:srgbClr val="000000"/>
                </a:solidFill>
                <a:effectLst>
                  <a:outerShdw blurRad="38100" dist="38100" dir="2700000" algn="tl">
                    <a:srgbClr val="000000">
                      <a:alpha val="43137"/>
                    </a:srgbClr>
                  </a:outerShdw>
                </a:effectLst>
                <a:latin typeface="Arial Narrow" panose="020B0606020202030204" pitchFamily="34" charset="0"/>
              </a:rPr>
              <a:t>*</a:t>
            </a:r>
            <a:r>
              <a:rPr lang="en-US" b="1" dirty="0" smtClean="0">
                <a:solidFill>
                  <a:srgbClr val="A50021"/>
                </a:solidFill>
                <a:effectLst>
                  <a:outerShdw blurRad="38100" dist="38100" dir="2700000" algn="tl">
                    <a:srgbClr val="000000">
                      <a:alpha val="43137"/>
                    </a:srgbClr>
                  </a:outerShdw>
                </a:effectLst>
                <a:latin typeface="Arial Narrow" panose="020B0606020202030204" pitchFamily="34" charset="0"/>
              </a:rPr>
              <a:t>/OTA</a:t>
            </a:r>
            <a:r>
              <a:rPr lang="el-GR" b="1" baseline="-25000" dirty="0">
                <a:solidFill>
                  <a:srgbClr val="A50021"/>
                </a:solidFill>
                <a:effectLst>
                  <a:outerShdw blurRad="38100" dist="38100" dir="2700000" algn="tl">
                    <a:srgbClr val="000000">
                      <a:alpha val="43137"/>
                    </a:srgbClr>
                  </a:outerShdw>
                </a:effectLst>
                <a:latin typeface="Arial Narrow" panose="020B0606020202030204" pitchFamily="34" charset="0"/>
              </a:rPr>
              <a:t> </a:t>
            </a:r>
            <a:r>
              <a:rPr lang="el-GR" b="1" baseline="-25000" dirty="0" smtClean="0">
                <a:solidFill>
                  <a:srgbClr val="A50021"/>
                </a:solidFill>
                <a:effectLst>
                  <a:outerShdw blurRad="38100" dist="38100" dir="2700000" algn="tl">
                    <a:srgbClr val="000000">
                      <a:alpha val="43137"/>
                    </a:srgbClr>
                  </a:outerShdw>
                </a:effectLst>
                <a:latin typeface="Arial Narrow" panose="020B0606020202030204" pitchFamily="34" charset="0"/>
              </a:rPr>
              <a:t>[1/2]</a:t>
            </a:r>
            <a:endParaRPr lang="el-GR" b="1" dirty="0" smtClean="0">
              <a:solidFill>
                <a:srgbClr val="A50021"/>
              </a:solidFill>
              <a:effectLst>
                <a:outerShdw blurRad="38100" dist="38100" dir="2700000" algn="tl">
                  <a:srgbClr val="000000">
                    <a:alpha val="43137"/>
                  </a:srgbClr>
                </a:outerShdw>
              </a:effectLst>
              <a:latin typeface="Arial Narrow" panose="020B0606020202030204" pitchFamily="34" charset="0"/>
            </a:endParaRPr>
          </a:p>
        </p:txBody>
      </p:sp>
      <p:sp>
        <p:nvSpPr>
          <p:cNvPr id="2" name="Θέση περιεχομένου 1"/>
          <p:cNvSpPr>
            <a:spLocks noGrp="1"/>
          </p:cNvSpPr>
          <p:nvPr>
            <p:ph idx="1"/>
          </p:nvPr>
        </p:nvSpPr>
        <p:spPr>
          <a:xfrm>
            <a:off x="457199" y="1340768"/>
            <a:ext cx="8363273" cy="5400600"/>
          </a:xfrm>
        </p:spPr>
        <p:txBody>
          <a:bodyPr/>
          <a:lstStyle/>
          <a:p>
            <a:pPr marL="0" lvl="0" indent="0">
              <a:lnSpc>
                <a:spcPct val="110000"/>
              </a:lnSpc>
              <a:spcBef>
                <a:spcPts val="600"/>
              </a:spcBef>
              <a:buClr>
                <a:srgbClr val="CC0000"/>
              </a:buClr>
              <a:buNone/>
            </a:pPr>
            <a:r>
              <a:rPr lang="el-GR" b="1" dirty="0" smtClean="0">
                <a:solidFill>
                  <a:srgbClr val="000000"/>
                </a:solidFill>
              </a:rPr>
              <a:t>A1: </a:t>
            </a:r>
            <a:r>
              <a:rPr lang="el-GR" b="1" dirty="0">
                <a:solidFill>
                  <a:srgbClr val="000000"/>
                </a:solidFill>
              </a:rPr>
              <a:t>Απλά διατροχαντήρια/περιτροχαντήρια </a:t>
            </a:r>
            <a:r>
              <a:rPr lang="el-GR" b="1" dirty="0" smtClean="0">
                <a:solidFill>
                  <a:srgbClr val="000000"/>
                </a:solidFill>
              </a:rPr>
              <a:t>κατάγματα.</a:t>
            </a:r>
            <a:endParaRPr lang="el-GR" dirty="0" smtClean="0">
              <a:solidFill>
                <a:srgbClr val="000000"/>
              </a:solidFill>
            </a:endParaRPr>
          </a:p>
          <a:p>
            <a:pPr marL="444500" lvl="1" indent="0">
              <a:lnSpc>
                <a:spcPct val="110000"/>
              </a:lnSpc>
              <a:spcBef>
                <a:spcPts val="600"/>
              </a:spcBef>
              <a:buClr>
                <a:srgbClr val="CC0000"/>
              </a:buClr>
              <a:buNone/>
            </a:pPr>
            <a:r>
              <a:rPr lang="el-GR" b="1" dirty="0" smtClean="0">
                <a:solidFill>
                  <a:srgbClr val="000000"/>
                </a:solidFill>
              </a:rPr>
              <a:t>Α1.1: </a:t>
            </a:r>
            <a:r>
              <a:rPr lang="el-GR" dirty="0" smtClean="0">
                <a:solidFill>
                  <a:srgbClr val="000000"/>
                </a:solidFill>
              </a:rPr>
              <a:t> </a:t>
            </a:r>
            <a:r>
              <a:rPr lang="el-GR" dirty="0">
                <a:solidFill>
                  <a:srgbClr val="000000"/>
                </a:solidFill>
              </a:rPr>
              <a:t>Κάταγμα κατά μήκος της διατροχαντήριας </a:t>
            </a:r>
            <a:r>
              <a:rPr lang="el-GR" dirty="0" smtClean="0">
                <a:solidFill>
                  <a:srgbClr val="000000"/>
                </a:solidFill>
              </a:rPr>
              <a:t>γραμμής.</a:t>
            </a:r>
          </a:p>
          <a:p>
            <a:pPr marL="1252538" lvl="1" indent="-808038">
              <a:lnSpc>
                <a:spcPct val="110000"/>
              </a:lnSpc>
              <a:spcBef>
                <a:spcPts val="600"/>
              </a:spcBef>
              <a:buClr>
                <a:srgbClr val="CC0000"/>
              </a:buClr>
              <a:buNone/>
            </a:pPr>
            <a:r>
              <a:rPr lang="el-GR" b="1" dirty="0" smtClean="0">
                <a:solidFill>
                  <a:srgbClr val="000000"/>
                </a:solidFill>
              </a:rPr>
              <a:t>Α1.2: </a:t>
            </a:r>
            <a:r>
              <a:rPr lang="el-GR" dirty="0" smtClean="0">
                <a:solidFill>
                  <a:srgbClr val="000000"/>
                </a:solidFill>
              </a:rPr>
              <a:t> </a:t>
            </a:r>
            <a:r>
              <a:rPr lang="el-GR" dirty="0">
                <a:solidFill>
                  <a:srgbClr val="000000"/>
                </a:solidFill>
              </a:rPr>
              <a:t>Η γραμμή του κατάγματος διαχωρίζει τον </a:t>
            </a:r>
            <a:r>
              <a:rPr lang="el-GR" dirty="0" smtClean="0">
                <a:solidFill>
                  <a:srgbClr val="000000"/>
                </a:solidFill>
              </a:rPr>
              <a:t>μείζονα τροχαντήρα.</a:t>
            </a:r>
          </a:p>
          <a:p>
            <a:pPr marL="1252538" lvl="1" indent="-808038">
              <a:lnSpc>
                <a:spcPct val="110000"/>
              </a:lnSpc>
              <a:spcBef>
                <a:spcPts val="600"/>
              </a:spcBef>
              <a:buClr>
                <a:srgbClr val="CC0000"/>
              </a:buClr>
              <a:buNone/>
            </a:pPr>
            <a:r>
              <a:rPr lang="el-GR" b="1" dirty="0" smtClean="0">
                <a:solidFill>
                  <a:srgbClr val="000000"/>
                </a:solidFill>
              </a:rPr>
              <a:t>Α1.3: </a:t>
            </a:r>
            <a:r>
              <a:rPr lang="el-GR" dirty="0" smtClean="0">
                <a:solidFill>
                  <a:srgbClr val="000000"/>
                </a:solidFill>
              </a:rPr>
              <a:t> </a:t>
            </a:r>
            <a:r>
              <a:rPr lang="el-GR" dirty="0">
                <a:solidFill>
                  <a:srgbClr val="000000"/>
                </a:solidFill>
              </a:rPr>
              <a:t>Η γραμμή του κατάγματος σταματά κάτω από τα όρια του </a:t>
            </a:r>
            <a:r>
              <a:rPr lang="el-GR" dirty="0" smtClean="0">
                <a:solidFill>
                  <a:srgbClr val="000000"/>
                </a:solidFill>
              </a:rPr>
              <a:t>ελάσσονος </a:t>
            </a:r>
            <a:r>
              <a:rPr lang="el-GR" dirty="0">
                <a:solidFill>
                  <a:srgbClr val="000000"/>
                </a:solidFill>
              </a:rPr>
              <a:t>τροχαντήρος</a:t>
            </a:r>
            <a:r>
              <a:rPr lang="el-GR" dirty="0" smtClean="0">
                <a:solidFill>
                  <a:srgbClr val="000000"/>
                </a:solidFill>
              </a:rPr>
              <a:t>.</a:t>
            </a:r>
            <a:endParaRPr lang="en-US" dirty="0" smtClean="0">
              <a:solidFill>
                <a:srgbClr val="000000"/>
              </a:solidFill>
            </a:endParaRPr>
          </a:p>
          <a:p>
            <a:pPr marL="0" lvl="0" indent="0">
              <a:lnSpc>
                <a:spcPct val="114000"/>
              </a:lnSpc>
              <a:spcBef>
                <a:spcPts val="600"/>
              </a:spcBef>
              <a:buClr>
                <a:srgbClr val="CC0000"/>
              </a:buClr>
              <a:buNone/>
            </a:pPr>
            <a:r>
              <a:rPr lang="el-GR" b="1" dirty="0">
                <a:solidFill>
                  <a:srgbClr val="000000"/>
                </a:solidFill>
              </a:rPr>
              <a:t>A</a:t>
            </a:r>
            <a:r>
              <a:rPr lang="en-US" b="1" dirty="0">
                <a:solidFill>
                  <a:srgbClr val="000000"/>
                </a:solidFill>
              </a:rPr>
              <a:t>2</a:t>
            </a:r>
            <a:r>
              <a:rPr lang="el-GR" b="1" dirty="0">
                <a:solidFill>
                  <a:srgbClr val="000000"/>
                </a:solidFill>
              </a:rPr>
              <a:t>: Συντριπτικά Κατάγματα. </a:t>
            </a:r>
            <a:endParaRPr lang="el-GR" dirty="0">
              <a:solidFill>
                <a:srgbClr val="000000"/>
              </a:solidFill>
            </a:endParaRPr>
          </a:p>
          <a:p>
            <a:pPr marL="400050" lvl="1" indent="0">
              <a:lnSpc>
                <a:spcPct val="114000"/>
              </a:lnSpc>
              <a:spcBef>
                <a:spcPts val="600"/>
              </a:spcBef>
              <a:buClr>
                <a:srgbClr val="CC0000"/>
              </a:buClr>
              <a:buNone/>
            </a:pPr>
            <a:r>
              <a:rPr lang="el-GR" b="1" dirty="0">
                <a:solidFill>
                  <a:srgbClr val="000000"/>
                </a:solidFill>
              </a:rPr>
              <a:t>Α</a:t>
            </a:r>
            <a:r>
              <a:rPr lang="en-US" b="1" dirty="0">
                <a:solidFill>
                  <a:srgbClr val="000000"/>
                </a:solidFill>
              </a:rPr>
              <a:t>2</a:t>
            </a:r>
            <a:r>
              <a:rPr lang="el-GR" b="1" dirty="0">
                <a:solidFill>
                  <a:srgbClr val="000000"/>
                </a:solidFill>
              </a:rPr>
              <a:t>.1:</a:t>
            </a:r>
            <a:r>
              <a:rPr lang="el-GR" dirty="0">
                <a:solidFill>
                  <a:srgbClr val="000000"/>
                </a:solidFill>
              </a:rPr>
              <a:t>  Κάταγμα με ένα ενδιάμεσο θραύσμα. </a:t>
            </a:r>
          </a:p>
          <a:p>
            <a:pPr marL="400050" lvl="1" indent="0">
              <a:lnSpc>
                <a:spcPct val="114000"/>
              </a:lnSpc>
              <a:spcBef>
                <a:spcPts val="600"/>
              </a:spcBef>
              <a:buClr>
                <a:srgbClr val="CC0000"/>
              </a:buClr>
              <a:buNone/>
            </a:pPr>
            <a:r>
              <a:rPr lang="el-GR" b="1" dirty="0">
                <a:solidFill>
                  <a:srgbClr val="000000"/>
                </a:solidFill>
              </a:rPr>
              <a:t>Α</a:t>
            </a:r>
            <a:r>
              <a:rPr lang="en-US" b="1" dirty="0">
                <a:solidFill>
                  <a:srgbClr val="000000"/>
                </a:solidFill>
              </a:rPr>
              <a:t>2</a:t>
            </a:r>
            <a:r>
              <a:rPr lang="el-GR" b="1" dirty="0">
                <a:solidFill>
                  <a:srgbClr val="000000"/>
                </a:solidFill>
              </a:rPr>
              <a:t>.2:  </a:t>
            </a:r>
            <a:r>
              <a:rPr lang="el-GR" dirty="0">
                <a:solidFill>
                  <a:srgbClr val="000000"/>
                </a:solidFill>
              </a:rPr>
              <a:t>Κάταγμα</a:t>
            </a:r>
            <a:r>
              <a:rPr lang="el-GR" b="1" dirty="0">
                <a:solidFill>
                  <a:srgbClr val="000000"/>
                </a:solidFill>
              </a:rPr>
              <a:t> </a:t>
            </a:r>
            <a:r>
              <a:rPr lang="el-GR" dirty="0">
                <a:solidFill>
                  <a:srgbClr val="000000"/>
                </a:solidFill>
              </a:rPr>
              <a:t>με πολλά ενδιάμεσα θραύσματα. </a:t>
            </a:r>
          </a:p>
          <a:p>
            <a:pPr marL="1163638" lvl="1" indent="-763588">
              <a:lnSpc>
                <a:spcPct val="114000"/>
              </a:lnSpc>
              <a:spcBef>
                <a:spcPts val="600"/>
              </a:spcBef>
              <a:buClr>
                <a:srgbClr val="CC0000"/>
              </a:buClr>
              <a:buNone/>
            </a:pPr>
            <a:r>
              <a:rPr lang="el-GR" b="1" dirty="0">
                <a:solidFill>
                  <a:srgbClr val="000000"/>
                </a:solidFill>
              </a:rPr>
              <a:t>Α</a:t>
            </a:r>
            <a:r>
              <a:rPr lang="en-US" b="1" dirty="0">
                <a:solidFill>
                  <a:srgbClr val="000000"/>
                </a:solidFill>
              </a:rPr>
              <a:t>2</a:t>
            </a:r>
            <a:r>
              <a:rPr lang="el-GR" b="1" dirty="0">
                <a:solidFill>
                  <a:srgbClr val="000000"/>
                </a:solidFill>
              </a:rPr>
              <a:t>.3:</a:t>
            </a:r>
            <a:r>
              <a:rPr lang="el-GR" dirty="0">
                <a:solidFill>
                  <a:srgbClr val="000000"/>
                </a:solidFill>
              </a:rPr>
              <a:t>  Συντριπτικό κάταγμα, το οποίο επεκτείνεται περισσότερο από 1 cm χαμηλότερα του ελάσσονα τροχαντήρα</a:t>
            </a:r>
            <a:r>
              <a:rPr lang="el-GR" dirty="0" smtClean="0">
                <a:solidFill>
                  <a:srgbClr val="000000"/>
                </a:solidFill>
              </a:rPr>
              <a:t>.</a:t>
            </a:r>
            <a:endParaRPr lang="el-GR" dirty="0">
              <a:solidFill>
                <a:srgbClr val="000000"/>
              </a:solidFill>
              <a:cs typeface="Arial" charset="0"/>
            </a:endParaRPr>
          </a:p>
        </p:txBody>
      </p:sp>
      <p:sp>
        <p:nvSpPr>
          <p:cNvPr id="8" name="7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38</a:t>
            </a:fld>
            <a:endParaRPr lang="el-GR" dirty="0">
              <a:solidFill>
                <a:srgbClr val="DADADA">
                  <a:lumMod val="10000"/>
                </a:srgbClr>
              </a:solidFill>
            </a:endParaRPr>
          </a:p>
        </p:txBody>
      </p:sp>
      <p:sp>
        <p:nvSpPr>
          <p:cNvPr id="9" name="Rectangle 3"/>
          <p:cNvSpPr txBox="1">
            <a:spLocks noChangeArrowheads="1"/>
          </p:cNvSpPr>
          <p:nvPr/>
        </p:nvSpPr>
        <p:spPr bwMode="auto">
          <a:xfrm>
            <a:off x="291956" y="6237312"/>
            <a:ext cx="6408712" cy="4680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l-G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spcBef>
                <a:spcPct val="20000"/>
              </a:spcBef>
              <a:buClr>
                <a:srgbClr val="A50021"/>
              </a:buClr>
              <a:buSzPct val="100000"/>
              <a:defRPr/>
            </a:pPr>
            <a:r>
              <a:rPr lang="el-GR" kern="0" dirty="0" smtClean="0">
                <a:solidFill>
                  <a:srgbClr val="DADADA">
                    <a:lumMod val="10000"/>
                  </a:srgbClr>
                </a:solidFill>
                <a:latin typeface="Calibri" pitchFamily="34" charset="0"/>
                <a:cs typeface="Calibri" panose="020F0502020204030204" pitchFamily="34" charset="0"/>
              </a:rPr>
              <a:t>ΑΟ</a:t>
            </a:r>
            <a:r>
              <a:rPr lang="el-GR" b="1" kern="0" dirty="0" smtClean="0">
                <a:solidFill>
                  <a:srgbClr val="DADADA">
                    <a:lumMod val="10000"/>
                  </a:srgbClr>
                </a:solidFill>
                <a:latin typeface="Calibri" pitchFamily="34" charset="0"/>
                <a:cs typeface="Calibri" panose="020F0502020204030204" pitchFamily="34" charset="0"/>
              </a:rPr>
              <a:t>*</a:t>
            </a:r>
            <a:r>
              <a:rPr lang="el-GR" kern="0" dirty="0" smtClean="0">
                <a:solidFill>
                  <a:srgbClr val="DADADA">
                    <a:lumMod val="10000"/>
                  </a:srgbClr>
                </a:solidFill>
                <a:latin typeface="Calibri" pitchFamily="34" charset="0"/>
                <a:cs typeface="Calibri" panose="020F0502020204030204" pitchFamily="34" charset="0"/>
              </a:rPr>
              <a:t>: </a:t>
            </a:r>
            <a:r>
              <a:rPr lang="en-GB" dirty="0">
                <a:solidFill>
                  <a:srgbClr val="222222"/>
                </a:solidFill>
                <a:latin typeface="Calibri" panose="020F0502020204030204" pitchFamily="34" charset="0"/>
                <a:cs typeface="Calibri" panose="020F0502020204030204" pitchFamily="34" charset="0"/>
              </a:rPr>
              <a:t>Arbeitsgemeinschaft für Osteosynthesefragen</a:t>
            </a:r>
            <a:endParaRPr lang="el-GR" kern="0" dirty="0" smtClean="0">
              <a:solidFill>
                <a:srgbClr val="DADADA">
                  <a:lumMod val="10000"/>
                </a:srgbClr>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2553824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srcRect/>
          <a:stretch>
            <a:fillRect/>
          </a:stretch>
        </p:blipFill>
        <p:spPr bwMode="auto">
          <a:xfrm>
            <a:off x="1115616" y="4581128"/>
            <a:ext cx="6984776" cy="1728192"/>
          </a:xfrm>
          <a:prstGeom prst="rect">
            <a:avLst/>
          </a:prstGeom>
          <a:ln w="38100" cap="sq" cmpd="thickThin">
            <a:solidFill>
              <a:srgbClr val="000000"/>
            </a:solidFill>
            <a:prstDash val="solid"/>
            <a:miter lim="800000"/>
          </a:ln>
          <a:effectLst>
            <a:innerShdw blurRad="76200">
              <a:srgbClr val="000000"/>
            </a:innerShdw>
          </a:effectLst>
        </p:spPr>
      </p:pic>
      <p:sp>
        <p:nvSpPr>
          <p:cNvPr id="2" name="Τίτλος 1"/>
          <p:cNvSpPr>
            <a:spLocks noGrp="1"/>
          </p:cNvSpPr>
          <p:nvPr>
            <p:ph type="title"/>
          </p:nvPr>
        </p:nvSpPr>
        <p:spPr/>
        <p:txBody>
          <a:bodyPr/>
          <a:lstStyle/>
          <a:p>
            <a:r>
              <a:rPr lang="el-GR" dirty="0">
                <a:effectLst>
                  <a:outerShdw blurRad="38100" dist="38100" dir="2700000" algn="tl">
                    <a:srgbClr val="000000">
                      <a:alpha val="43137"/>
                    </a:srgbClr>
                  </a:outerShdw>
                </a:effectLst>
              </a:rPr>
              <a:t>Ταξινόμηση κατά </a:t>
            </a:r>
            <a:r>
              <a:rPr lang="en-US" dirty="0">
                <a:effectLst>
                  <a:outerShdw blurRad="38100" dist="38100" dir="2700000" algn="tl">
                    <a:srgbClr val="000000">
                      <a:alpha val="43137"/>
                    </a:srgbClr>
                  </a:outerShdw>
                </a:effectLst>
              </a:rPr>
              <a:t>Letournel </a:t>
            </a:r>
            <a:r>
              <a:rPr lang="el-GR" dirty="0">
                <a:effectLst>
                  <a:outerShdw blurRad="38100" dist="38100" dir="2700000" algn="tl">
                    <a:srgbClr val="000000">
                      <a:alpha val="43137"/>
                    </a:srgbClr>
                  </a:outerShdw>
                </a:effectLst>
              </a:rPr>
              <a:t>και </a:t>
            </a:r>
            <a:r>
              <a:rPr lang="en-US" dirty="0">
                <a:effectLst>
                  <a:outerShdw blurRad="38100" dist="38100" dir="2700000" algn="tl">
                    <a:srgbClr val="000000">
                      <a:alpha val="43137"/>
                    </a:srgbClr>
                  </a:outerShdw>
                </a:effectLst>
              </a:rPr>
              <a:t>Judet </a:t>
            </a:r>
            <a:r>
              <a:rPr lang="en-US" baseline="-25000" dirty="0" smtClean="0">
                <a:effectLst>
                  <a:outerShdw blurRad="38100" dist="38100" dir="2700000" algn="tl">
                    <a:srgbClr val="000000">
                      <a:alpha val="43137"/>
                    </a:srgbClr>
                  </a:outerShdw>
                </a:effectLst>
              </a:rPr>
              <a:t>[</a:t>
            </a:r>
            <a:r>
              <a:rPr lang="en-US" baseline="-25000" dirty="0">
                <a:effectLst>
                  <a:outerShdw blurRad="38100" dist="38100" dir="2700000" algn="tl">
                    <a:srgbClr val="000000">
                      <a:alpha val="43137"/>
                    </a:srgbClr>
                  </a:outerShdw>
                </a:effectLst>
              </a:rPr>
              <a:t>1/2</a:t>
            </a:r>
            <a:r>
              <a:rPr lang="en-US" baseline="-25000" dirty="0" smtClean="0">
                <a:effectLst>
                  <a:outerShdw blurRad="38100" dist="38100" dir="2700000" algn="tl">
                    <a:srgbClr val="000000">
                      <a:alpha val="43137"/>
                    </a:srgbClr>
                  </a:outerShdw>
                </a:effectLst>
              </a:rPr>
              <a:t>]</a:t>
            </a:r>
            <a:endParaRPr lang="el-GR" dirty="0"/>
          </a:p>
        </p:txBody>
      </p:sp>
      <p:sp>
        <p:nvSpPr>
          <p:cNvPr id="3" name="Θέση περιεχομένου 2"/>
          <p:cNvSpPr>
            <a:spLocks noGrp="1"/>
          </p:cNvSpPr>
          <p:nvPr>
            <p:ph idx="1"/>
          </p:nvPr>
        </p:nvSpPr>
        <p:spPr>
          <a:xfrm>
            <a:off x="1115616" y="1340768"/>
            <a:ext cx="6192688" cy="3168352"/>
          </a:xfrm>
        </p:spPr>
        <p:txBody>
          <a:bodyPr/>
          <a:lstStyle/>
          <a:p>
            <a:pPr marL="0" indent="0">
              <a:lnSpc>
                <a:spcPct val="114000"/>
              </a:lnSpc>
              <a:spcBef>
                <a:spcPts val="1200"/>
              </a:spcBef>
              <a:buNone/>
            </a:pPr>
            <a:r>
              <a:rPr lang="el-GR" b="1" dirty="0" smtClean="0">
                <a:solidFill>
                  <a:srgbClr val="000000"/>
                </a:solidFill>
              </a:rPr>
              <a:t>Απλά Κατάγματα</a:t>
            </a:r>
            <a:r>
              <a:rPr lang="el-GR" b="1" dirty="0">
                <a:solidFill>
                  <a:srgbClr val="000000"/>
                </a:solidFill>
              </a:rPr>
              <a:t>:</a:t>
            </a:r>
          </a:p>
          <a:p>
            <a:pPr marL="457200" indent="-457200">
              <a:lnSpc>
                <a:spcPct val="114000"/>
              </a:lnSpc>
              <a:spcBef>
                <a:spcPts val="1200"/>
              </a:spcBef>
              <a:buFont typeface="+mj-lt"/>
              <a:buAutoNum type="alphaUcPeriod"/>
            </a:pPr>
            <a:r>
              <a:rPr lang="el-GR" dirty="0" smtClean="0">
                <a:solidFill>
                  <a:srgbClr val="000000"/>
                </a:solidFill>
              </a:rPr>
              <a:t>Κάταγμα </a:t>
            </a:r>
            <a:r>
              <a:rPr lang="el-GR" dirty="0">
                <a:solidFill>
                  <a:srgbClr val="000000"/>
                </a:solidFill>
              </a:rPr>
              <a:t>οπισθίου </a:t>
            </a:r>
            <a:r>
              <a:rPr lang="el-GR" dirty="0" smtClean="0">
                <a:solidFill>
                  <a:srgbClr val="000000"/>
                </a:solidFill>
              </a:rPr>
              <a:t>τοιχώματος</a:t>
            </a:r>
            <a:endParaRPr lang="el-GR" dirty="0">
              <a:solidFill>
                <a:srgbClr val="000000"/>
              </a:solidFill>
            </a:endParaRPr>
          </a:p>
          <a:p>
            <a:pPr marL="457200" indent="-457200">
              <a:lnSpc>
                <a:spcPct val="114000"/>
              </a:lnSpc>
              <a:spcBef>
                <a:spcPts val="1200"/>
              </a:spcBef>
              <a:buFont typeface="+mj-lt"/>
              <a:buAutoNum type="alphaUcPeriod"/>
            </a:pPr>
            <a:r>
              <a:rPr lang="el-GR" dirty="0" smtClean="0">
                <a:solidFill>
                  <a:srgbClr val="000000"/>
                </a:solidFill>
              </a:rPr>
              <a:t>Κάταγμα </a:t>
            </a:r>
            <a:r>
              <a:rPr lang="el-GR" dirty="0">
                <a:solidFill>
                  <a:srgbClr val="000000"/>
                </a:solidFill>
              </a:rPr>
              <a:t>οπίσθιας </a:t>
            </a:r>
            <a:r>
              <a:rPr lang="el-GR" dirty="0" smtClean="0">
                <a:solidFill>
                  <a:srgbClr val="000000"/>
                </a:solidFill>
              </a:rPr>
              <a:t>κολόνας</a:t>
            </a:r>
            <a:endParaRPr lang="el-GR" dirty="0">
              <a:solidFill>
                <a:srgbClr val="000000"/>
              </a:solidFill>
            </a:endParaRPr>
          </a:p>
          <a:p>
            <a:pPr marL="457200" indent="-457200">
              <a:lnSpc>
                <a:spcPct val="114000"/>
              </a:lnSpc>
              <a:spcBef>
                <a:spcPts val="1200"/>
              </a:spcBef>
              <a:buFont typeface="+mj-lt"/>
              <a:buAutoNum type="alphaUcPeriod"/>
            </a:pPr>
            <a:r>
              <a:rPr lang="el-GR" dirty="0" smtClean="0">
                <a:solidFill>
                  <a:srgbClr val="000000"/>
                </a:solidFill>
              </a:rPr>
              <a:t>Κάταγμα </a:t>
            </a:r>
            <a:r>
              <a:rPr lang="el-GR" dirty="0">
                <a:solidFill>
                  <a:srgbClr val="000000"/>
                </a:solidFill>
              </a:rPr>
              <a:t>προσθίου </a:t>
            </a:r>
            <a:r>
              <a:rPr lang="el-GR" dirty="0" smtClean="0">
                <a:solidFill>
                  <a:srgbClr val="000000"/>
                </a:solidFill>
              </a:rPr>
              <a:t>τοιχώματος</a:t>
            </a:r>
            <a:endParaRPr lang="el-GR" dirty="0">
              <a:solidFill>
                <a:srgbClr val="000000"/>
              </a:solidFill>
            </a:endParaRPr>
          </a:p>
          <a:p>
            <a:pPr marL="457200" indent="-457200">
              <a:lnSpc>
                <a:spcPct val="114000"/>
              </a:lnSpc>
              <a:spcBef>
                <a:spcPts val="1200"/>
              </a:spcBef>
              <a:buFont typeface="+mj-lt"/>
              <a:buAutoNum type="alphaUcPeriod"/>
            </a:pPr>
            <a:r>
              <a:rPr lang="el-GR" dirty="0" smtClean="0">
                <a:solidFill>
                  <a:srgbClr val="000000"/>
                </a:solidFill>
              </a:rPr>
              <a:t>Κάταγμα </a:t>
            </a:r>
            <a:r>
              <a:rPr lang="el-GR" dirty="0">
                <a:solidFill>
                  <a:srgbClr val="000000"/>
                </a:solidFill>
              </a:rPr>
              <a:t>πρόσθιας </a:t>
            </a:r>
            <a:r>
              <a:rPr lang="el-GR" dirty="0" smtClean="0">
                <a:solidFill>
                  <a:srgbClr val="000000"/>
                </a:solidFill>
              </a:rPr>
              <a:t>κολόνας</a:t>
            </a:r>
            <a:endParaRPr lang="el-GR" dirty="0">
              <a:solidFill>
                <a:srgbClr val="000000"/>
              </a:solidFill>
            </a:endParaRPr>
          </a:p>
          <a:p>
            <a:pPr marL="457200" indent="-457200">
              <a:lnSpc>
                <a:spcPct val="114000"/>
              </a:lnSpc>
              <a:spcBef>
                <a:spcPts val="1200"/>
              </a:spcBef>
              <a:buFont typeface="+mj-lt"/>
              <a:buAutoNum type="alphaUcPeriod"/>
            </a:pPr>
            <a:r>
              <a:rPr lang="el-GR" dirty="0" smtClean="0">
                <a:solidFill>
                  <a:srgbClr val="000000"/>
                </a:solidFill>
              </a:rPr>
              <a:t>Εγκάρσιο κάταγμα</a:t>
            </a:r>
            <a:endParaRPr lang="el-GR" dirty="0"/>
          </a:p>
        </p:txBody>
      </p:sp>
      <p:sp>
        <p:nvSpPr>
          <p:cNvPr id="6" name="5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3</a:t>
            </a:fld>
            <a:endParaRPr lang="el-GR" dirty="0">
              <a:solidFill>
                <a:srgbClr val="DADADA">
                  <a:lumMod val="10000"/>
                </a:srgbClr>
              </a:solidFill>
            </a:endParaRPr>
          </a:p>
        </p:txBody>
      </p:sp>
      <p:sp>
        <p:nvSpPr>
          <p:cNvPr id="7" name="TextBox 5"/>
          <p:cNvSpPr txBox="1"/>
          <p:nvPr/>
        </p:nvSpPr>
        <p:spPr>
          <a:xfrm>
            <a:off x="2915816" y="6386844"/>
            <a:ext cx="3384376" cy="276999"/>
          </a:xfrm>
          <a:prstGeom prst="rect">
            <a:avLst/>
          </a:prstGeom>
          <a:noFill/>
        </p:spPr>
        <p:txBody>
          <a:bodyPr wrap="square" rtlCol="0">
            <a:spAutoFit/>
          </a:bodyPr>
          <a:lstStyle/>
          <a:p>
            <a:pPr algn="ctr"/>
            <a:r>
              <a:rPr lang="en-US" sz="1200" i="1" dirty="0" smtClean="0">
                <a:solidFill>
                  <a:srgbClr val="FFFFFF">
                    <a:lumMod val="50000"/>
                  </a:srgbClr>
                </a:solidFill>
                <a:latin typeface="Calibri" panose="020F0502020204030204" pitchFamily="34" charset="0"/>
                <a:sym typeface="Wingdings"/>
              </a:rPr>
              <a:t>  </a:t>
            </a:r>
            <a:r>
              <a:rPr lang="en-US" sz="1200" dirty="0" smtClean="0">
                <a:solidFill>
                  <a:srgbClr val="808080"/>
                </a:solidFill>
                <a:latin typeface="Calibri" panose="020F0502020204030204" pitchFamily="34" charset="0"/>
                <a:hlinkClick r:id="rId4"/>
              </a:rPr>
              <a:t>nih.gov</a:t>
            </a:r>
            <a:r>
              <a:rPr lang="el-GR" sz="1200" dirty="0">
                <a:solidFill>
                  <a:srgbClr val="808080"/>
                </a:solidFill>
                <a:latin typeface="Calibri" panose="020F0502020204030204" pitchFamily="34" charset="0"/>
              </a:rPr>
              <a:t> διαθέσιμο ως κοινό κτήμα</a:t>
            </a:r>
          </a:p>
        </p:txBody>
      </p:sp>
    </p:spTree>
    <p:extLst>
      <p:ext uri="{BB962C8B-B14F-4D97-AF65-F5344CB8AC3E}">
        <p14:creationId xmlns:p14="http://schemas.microsoft.com/office/powerpoint/2010/main" val="19348039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Grp="1" noChangeArrowheads="1"/>
          </p:cNvSpPr>
          <p:nvPr>
            <p:ph type="title"/>
          </p:nvPr>
        </p:nvSpPr>
        <p:spPr>
          <a:noFill/>
        </p:spPr>
        <p:txBody>
          <a:bodyPr/>
          <a:lstStyle/>
          <a:p>
            <a:pPr algn="ctr" eaLnBrk="1" hangingPunct="1"/>
            <a:r>
              <a:rPr lang="el-GR" b="1" dirty="0" smtClean="0">
                <a:solidFill>
                  <a:srgbClr val="A50021"/>
                </a:solidFill>
                <a:effectLst>
                  <a:outerShdw blurRad="38100" dist="38100" dir="2700000" algn="tl">
                    <a:srgbClr val="000000">
                      <a:alpha val="43137"/>
                    </a:srgbClr>
                  </a:outerShdw>
                </a:effectLst>
                <a:latin typeface="Arial Narrow" panose="020B0606020202030204" pitchFamily="34" charset="0"/>
              </a:rPr>
              <a:t>Ταξινόμηση κατά </a:t>
            </a:r>
            <a:r>
              <a:rPr lang="en-US" b="1" dirty="0" smtClean="0">
                <a:solidFill>
                  <a:srgbClr val="A50021"/>
                </a:solidFill>
                <a:effectLst>
                  <a:outerShdw blurRad="38100" dist="38100" dir="2700000" algn="tl">
                    <a:srgbClr val="000000">
                      <a:alpha val="43137"/>
                    </a:srgbClr>
                  </a:outerShdw>
                </a:effectLst>
                <a:latin typeface="Arial Narrow" panose="020B0606020202030204" pitchFamily="34" charset="0"/>
              </a:rPr>
              <a:t>AO/OTA</a:t>
            </a:r>
            <a:r>
              <a:rPr lang="el-GR" b="1" dirty="0" smtClean="0">
                <a:solidFill>
                  <a:srgbClr val="A50021"/>
                </a:solidFill>
                <a:effectLst>
                  <a:outerShdw blurRad="38100" dist="38100" dir="2700000" algn="tl">
                    <a:srgbClr val="000000">
                      <a:alpha val="43137"/>
                    </a:srgbClr>
                  </a:outerShdw>
                </a:effectLst>
                <a:latin typeface="Arial Narrow" panose="020B0606020202030204" pitchFamily="34" charset="0"/>
              </a:rPr>
              <a:t> </a:t>
            </a:r>
            <a:r>
              <a:rPr lang="el-GR" b="1" baseline="-25000" dirty="0" smtClean="0">
                <a:solidFill>
                  <a:srgbClr val="A50021"/>
                </a:solidFill>
                <a:effectLst>
                  <a:outerShdw blurRad="38100" dist="38100" dir="2700000" algn="tl">
                    <a:srgbClr val="000000">
                      <a:alpha val="43137"/>
                    </a:srgbClr>
                  </a:outerShdw>
                </a:effectLst>
                <a:latin typeface="Arial Narrow" panose="020B0606020202030204" pitchFamily="34" charset="0"/>
              </a:rPr>
              <a:t>[2/2]</a:t>
            </a:r>
          </a:p>
        </p:txBody>
      </p:sp>
      <p:sp>
        <p:nvSpPr>
          <p:cNvPr id="2" name="Θέση περιεχομένου 1"/>
          <p:cNvSpPr>
            <a:spLocks noGrp="1"/>
          </p:cNvSpPr>
          <p:nvPr>
            <p:ph idx="1"/>
          </p:nvPr>
        </p:nvSpPr>
        <p:spPr/>
        <p:txBody>
          <a:bodyPr/>
          <a:lstStyle/>
          <a:p>
            <a:pPr marL="0" lvl="0" indent="0">
              <a:lnSpc>
                <a:spcPct val="110000"/>
              </a:lnSpc>
              <a:spcBef>
                <a:spcPts val="1200"/>
              </a:spcBef>
              <a:buClr>
                <a:srgbClr val="CC0000"/>
              </a:buClr>
              <a:buNone/>
            </a:pPr>
            <a:r>
              <a:rPr lang="el-GR" b="1" dirty="0">
                <a:solidFill>
                  <a:srgbClr val="000000"/>
                </a:solidFill>
              </a:rPr>
              <a:t>A</a:t>
            </a:r>
            <a:r>
              <a:rPr lang="en-US" sz="2000" b="1" dirty="0" smtClean="0">
                <a:solidFill>
                  <a:srgbClr val="000000"/>
                </a:solidFill>
              </a:rPr>
              <a:t>3</a:t>
            </a:r>
            <a:r>
              <a:rPr lang="el-GR" b="1" dirty="0" smtClean="0">
                <a:solidFill>
                  <a:srgbClr val="000000"/>
                </a:solidFill>
              </a:rPr>
              <a:t>: </a:t>
            </a:r>
            <a:r>
              <a:rPr lang="el-GR" b="1" dirty="0">
                <a:solidFill>
                  <a:srgbClr val="000000"/>
                </a:solidFill>
              </a:rPr>
              <a:t>Διατροχαντήρια / Υποτροχαντήρια </a:t>
            </a:r>
            <a:r>
              <a:rPr lang="el-GR" b="1" dirty="0" smtClean="0">
                <a:solidFill>
                  <a:srgbClr val="000000"/>
                </a:solidFill>
              </a:rPr>
              <a:t>Κατάγματα.</a:t>
            </a:r>
            <a:endParaRPr lang="el-GR" b="1" dirty="0">
              <a:solidFill>
                <a:srgbClr val="000000"/>
              </a:solidFill>
            </a:endParaRPr>
          </a:p>
          <a:p>
            <a:pPr marL="457200" lvl="1" indent="0">
              <a:lnSpc>
                <a:spcPct val="110000"/>
              </a:lnSpc>
              <a:spcBef>
                <a:spcPts val="1200"/>
              </a:spcBef>
              <a:buClr>
                <a:srgbClr val="CC0000"/>
              </a:buClr>
              <a:buNone/>
            </a:pPr>
            <a:r>
              <a:rPr lang="el-GR" b="1" dirty="0" smtClean="0">
                <a:solidFill>
                  <a:srgbClr val="000000"/>
                </a:solidFill>
              </a:rPr>
              <a:t>Α</a:t>
            </a:r>
            <a:r>
              <a:rPr lang="en-US" sz="2000" b="1" dirty="0">
                <a:solidFill>
                  <a:srgbClr val="000000"/>
                </a:solidFill>
              </a:rPr>
              <a:t>3</a:t>
            </a:r>
            <a:r>
              <a:rPr lang="el-GR" sz="2000" b="1" dirty="0" smtClean="0">
                <a:solidFill>
                  <a:srgbClr val="000000"/>
                </a:solidFill>
              </a:rPr>
              <a:t>.1</a:t>
            </a:r>
            <a:r>
              <a:rPr lang="el-GR" b="1" dirty="0" smtClean="0">
                <a:solidFill>
                  <a:srgbClr val="000000"/>
                </a:solidFill>
              </a:rPr>
              <a:t>:  </a:t>
            </a:r>
            <a:r>
              <a:rPr lang="el-GR" dirty="0">
                <a:solidFill>
                  <a:srgbClr val="000000"/>
                </a:solidFill>
              </a:rPr>
              <a:t>Απλό, λοξό </a:t>
            </a:r>
            <a:r>
              <a:rPr lang="el-GR" dirty="0" smtClean="0">
                <a:solidFill>
                  <a:srgbClr val="000000"/>
                </a:solidFill>
              </a:rPr>
              <a:t>κάταγμα</a:t>
            </a:r>
          </a:p>
          <a:p>
            <a:pPr marL="457200" lvl="1" indent="0">
              <a:lnSpc>
                <a:spcPct val="110000"/>
              </a:lnSpc>
              <a:spcBef>
                <a:spcPts val="1200"/>
              </a:spcBef>
              <a:buClr>
                <a:srgbClr val="CC0000"/>
              </a:buClr>
              <a:buNone/>
            </a:pPr>
            <a:r>
              <a:rPr lang="el-GR" b="1" dirty="0" smtClean="0">
                <a:solidFill>
                  <a:srgbClr val="000000"/>
                </a:solidFill>
              </a:rPr>
              <a:t>Α</a:t>
            </a:r>
            <a:r>
              <a:rPr lang="en-US" sz="2000" b="1" dirty="0">
                <a:solidFill>
                  <a:srgbClr val="000000"/>
                </a:solidFill>
              </a:rPr>
              <a:t>3</a:t>
            </a:r>
            <a:r>
              <a:rPr lang="el-GR" sz="2000" b="1" dirty="0" smtClean="0">
                <a:solidFill>
                  <a:srgbClr val="000000"/>
                </a:solidFill>
              </a:rPr>
              <a:t>.2</a:t>
            </a:r>
            <a:r>
              <a:rPr lang="el-GR" b="1" dirty="0" smtClean="0">
                <a:solidFill>
                  <a:srgbClr val="000000"/>
                </a:solidFill>
              </a:rPr>
              <a:t>:  </a:t>
            </a:r>
            <a:r>
              <a:rPr lang="el-GR" dirty="0">
                <a:solidFill>
                  <a:srgbClr val="000000"/>
                </a:solidFill>
              </a:rPr>
              <a:t>Απλό, εγκάρσιο </a:t>
            </a:r>
            <a:r>
              <a:rPr lang="el-GR" dirty="0" smtClean="0">
                <a:solidFill>
                  <a:srgbClr val="000000"/>
                </a:solidFill>
              </a:rPr>
              <a:t>κάταγμα</a:t>
            </a:r>
          </a:p>
          <a:p>
            <a:pPr marL="1163638" lvl="1" indent="-706438">
              <a:lnSpc>
                <a:spcPct val="110000"/>
              </a:lnSpc>
              <a:spcBef>
                <a:spcPts val="1200"/>
              </a:spcBef>
              <a:buClr>
                <a:srgbClr val="CC0000"/>
              </a:buClr>
              <a:buNone/>
            </a:pPr>
            <a:r>
              <a:rPr lang="el-GR" b="1" dirty="0" smtClean="0">
                <a:solidFill>
                  <a:srgbClr val="000000"/>
                </a:solidFill>
              </a:rPr>
              <a:t>Α</a:t>
            </a:r>
            <a:r>
              <a:rPr lang="en-US" sz="2000" b="1" dirty="0">
                <a:solidFill>
                  <a:srgbClr val="000000"/>
                </a:solidFill>
              </a:rPr>
              <a:t>3</a:t>
            </a:r>
            <a:r>
              <a:rPr lang="el-GR" sz="2000" b="1" dirty="0" smtClean="0">
                <a:solidFill>
                  <a:srgbClr val="000000"/>
                </a:solidFill>
              </a:rPr>
              <a:t>.3</a:t>
            </a:r>
            <a:r>
              <a:rPr lang="el-GR" b="1" dirty="0" smtClean="0">
                <a:solidFill>
                  <a:srgbClr val="000000"/>
                </a:solidFill>
              </a:rPr>
              <a:t>: </a:t>
            </a:r>
            <a:r>
              <a:rPr lang="el-GR" dirty="0" smtClean="0">
                <a:solidFill>
                  <a:srgbClr val="000000"/>
                </a:solidFill>
              </a:rPr>
              <a:t> </a:t>
            </a:r>
            <a:r>
              <a:rPr lang="el-GR" dirty="0">
                <a:solidFill>
                  <a:srgbClr val="000000"/>
                </a:solidFill>
              </a:rPr>
              <a:t>Κάταγμα τριών τεμαχίων, με αποσπασμένο τον </a:t>
            </a:r>
            <a:r>
              <a:rPr lang="el-GR" dirty="0" smtClean="0">
                <a:solidFill>
                  <a:srgbClr val="000000"/>
                </a:solidFill>
              </a:rPr>
              <a:t>ελάσσονα τροχαντήρα.</a:t>
            </a:r>
            <a:endParaRPr lang="el-GR" dirty="0">
              <a:solidFill>
                <a:srgbClr val="000000"/>
              </a:solidFill>
              <a:cs typeface="Arial" charset="0"/>
            </a:endParaRPr>
          </a:p>
        </p:txBody>
      </p:sp>
      <p:sp>
        <p:nvSpPr>
          <p:cNvPr id="8" name="7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39</a:t>
            </a:fld>
            <a:endParaRPr lang="el-GR" dirty="0">
              <a:solidFill>
                <a:srgbClr val="DADADA">
                  <a:lumMod val="10000"/>
                </a:srgbClr>
              </a:solidFill>
            </a:endParaRPr>
          </a:p>
        </p:txBody>
      </p:sp>
      <p:pic>
        <p:nvPicPr>
          <p:cNvPr id="5" name="Picture 5" descr="C:\Users\SONIA\Desktop\inter-f.jpg"/>
          <p:cNvPicPr>
            <a:picLocks noChangeAspect="1" noChangeArrowheads="1"/>
          </p:cNvPicPr>
          <p:nvPr/>
        </p:nvPicPr>
        <p:blipFill>
          <a:blip r:embed="rId3" cstate="print"/>
          <a:srcRect/>
          <a:stretch>
            <a:fillRect/>
          </a:stretch>
        </p:blipFill>
        <p:spPr bwMode="auto">
          <a:xfrm>
            <a:off x="1259632" y="4149119"/>
            <a:ext cx="6760617" cy="1944177"/>
          </a:xfrm>
          <a:prstGeom prst="rect">
            <a:avLst/>
          </a:prstGeom>
          <a:ln w="28575" cap="sq" cmpd="thickThin">
            <a:solidFill>
              <a:srgbClr val="000000"/>
            </a:solidFill>
            <a:prstDash val="solid"/>
            <a:miter lim="800000"/>
          </a:ln>
          <a:effectLst>
            <a:innerShdw blurRad="76200">
              <a:srgbClr val="000000"/>
            </a:innerShdw>
          </a:effectLst>
        </p:spPr>
      </p:pic>
      <p:sp>
        <p:nvSpPr>
          <p:cNvPr id="6" name="Ορθογώνιο 8"/>
          <p:cNvSpPr/>
          <p:nvPr/>
        </p:nvSpPr>
        <p:spPr>
          <a:xfrm>
            <a:off x="3707904" y="6165304"/>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2755825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3" name="Rectangle 5"/>
          <p:cNvSpPr>
            <a:spLocks noGrp="1" noChangeArrowheads="1"/>
          </p:cNvSpPr>
          <p:nvPr>
            <p:ph type="title"/>
          </p:nvPr>
        </p:nvSpPr>
        <p:spPr/>
        <p:txBody>
          <a:bodyPr/>
          <a:lstStyle/>
          <a:p>
            <a:pPr>
              <a:defRPr/>
            </a:pPr>
            <a:r>
              <a:rPr lang="el-GR" dirty="0" smtClean="0">
                <a:solidFill>
                  <a:schemeClr val="accent4">
                    <a:lumMod val="10000"/>
                  </a:schemeClr>
                </a:solidFill>
                <a:effectLst>
                  <a:outerShdw blurRad="38100" dist="38100" dir="2700000" algn="tl">
                    <a:srgbClr val="000000">
                      <a:alpha val="43137"/>
                    </a:srgbClr>
                  </a:outerShdw>
                </a:effectLst>
              </a:rPr>
              <a:t>Διατροχαντήρια Κατάγματα</a:t>
            </a:r>
            <a:r>
              <a:rPr lang="el-GR" sz="3200" dirty="0" smtClean="0">
                <a:effectLst>
                  <a:outerShdw blurRad="38100" dist="38100" dir="2700000" algn="tl">
                    <a:srgbClr val="000000">
                      <a:alpha val="43137"/>
                    </a:srgbClr>
                  </a:outerShdw>
                </a:effectLst>
              </a:rPr>
              <a:t/>
            </a:r>
            <a:br>
              <a:rPr lang="el-GR" sz="3200"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Μέθοδοι </a:t>
            </a:r>
            <a:r>
              <a:rPr lang="el-GR" sz="3200" dirty="0">
                <a:effectLst>
                  <a:outerShdw blurRad="38100" dist="38100" dir="2700000" algn="tl">
                    <a:srgbClr val="000000">
                      <a:alpha val="43137"/>
                    </a:srgbClr>
                  </a:outerShdw>
                </a:effectLst>
              </a:rPr>
              <a:t>Χειρουργικής Σταθεροποίησης</a:t>
            </a:r>
            <a:r>
              <a:rPr lang="el-GR" sz="3200" dirty="0" smtClean="0">
                <a:effectLst>
                  <a:outerShdw blurRad="38100" dist="38100" dir="2700000" algn="tl">
                    <a:srgbClr val="000000">
                      <a:alpha val="43137"/>
                    </a:srgbClr>
                  </a:outerShdw>
                </a:effectLst>
              </a:rPr>
              <a:t> </a:t>
            </a:r>
            <a:r>
              <a:rPr lang="el-GR" sz="3200" b="1" baseline="-14000" dirty="0" smtClean="0">
                <a:solidFill>
                  <a:srgbClr val="A50021"/>
                </a:solidFill>
                <a:effectLst>
                  <a:outerShdw blurRad="38100" dist="38100" dir="2700000" algn="tl">
                    <a:srgbClr val="000000">
                      <a:alpha val="43137"/>
                    </a:srgbClr>
                  </a:outerShdw>
                </a:effectLst>
              </a:rPr>
              <a:t>[1/2]</a:t>
            </a:r>
          </a:p>
        </p:txBody>
      </p:sp>
      <p:sp>
        <p:nvSpPr>
          <p:cNvPr id="2" name="Θέση περιεχομένου 1"/>
          <p:cNvSpPr>
            <a:spLocks noGrp="1"/>
          </p:cNvSpPr>
          <p:nvPr>
            <p:ph idx="1"/>
          </p:nvPr>
        </p:nvSpPr>
        <p:spPr>
          <a:xfrm>
            <a:off x="457200" y="1916832"/>
            <a:ext cx="8229600" cy="4463008"/>
          </a:xfrm>
        </p:spPr>
        <p:txBody>
          <a:bodyPr/>
          <a:lstStyle/>
          <a:p>
            <a:pPr marL="360000" indent="-360000">
              <a:lnSpc>
                <a:spcPct val="114000"/>
              </a:lnSpc>
              <a:spcBef>
                <a:spcPts val="1200"/>
              </a:spcBef>
            </a:pPr>
            <a:r>
              <a:rPr lang="el-GR" sz="2400" dirty="0">
                <a:solidFill>
                  <a:srgbClr val="000000"/>
                </a:solidFill>
              </a:rPr>
              <a:t>Οι κυριότερες μέθοδοι χειρουργικής αντιμετώπισης των Διατροχαντηρίων Καταγμάτων, πάντα κατά την κρίση του Ορθοπαιδικού Χειρουργού, </a:t>
            </a:r>
            <a:r>
              <a:rPr lang="el-GR" sz="2400" dirty="0" smtClean="0">
                <a:solidFill>
                  <a:srgbClr val="000000"/>
                </a:solidFill>
              </a:rPr>
              <a:t>είναι : </a:t>
            </a:r>
            <a:endParaRPr lang="el-GR" sz="2400" dirty="0">
              <a:solidFill>
                <a:srgbClr val="000000"/>
              </a:solidFill>
            </a:endParaRPr>
          </a:p>
          <a:p>
            <a:pPr marL="360000" indent="-360000">
              <a:lnSpc>
                <a:spcPct val="114000"/>
              </a:lnSpc>
              <a:spcBef>
                <a:spcPts val="1200"/>
              </a:spcBef>
              <a:buFont typeface="Wingdings" panose="05000000000000000000" pitchFamily="2" charset="2"/>
              <a:buChar char="§"/>
            </a:pPr>
            <a:r>
              <a:rPr lang="el-GR" sz="2400" dirty="0" smtClean="0">
                <a:solidFill>
                  <a:srgbClr val="000000"/>
                </a:solidFill>
              </a:rPr>
              <a:t>Η </a:t>
            </a:r>
            <a:r>
              <a:rPr lang="el-GR" sz="2400" dirty="0">
                <a:solidFill>
                  <a:srgbClr val="000000"/>
                </a:solidFill>
              </a:rPr>
              <a:t>τοποθέτηση «ολισθαίνοντος ήλου-πλάκας», </a:t>
            </a:r>
            <a:r>
              <a:rPr lang="el-GR" sz="2400" dirty="0" smtClean="0">
                <a:solidFill>
                  <a:srgbClr val="000000"/>
                </a:solidFill>
              </a:rPr>
              <a:t>ή</a:t>
            </a:r>
            <a:endParaRPr lang="el-GR" sz="2400" dirty="0">
              <a:solidFill>
                <a:srgbClr val="000000"/>
              </a:solidFill>
            </a:endParaRPr>
          </a:p>
          <a:p>
            <a:pPr marL="360000" indent="-360000">
              <a:lnSpc>
                <a:spcPct val="114000"/>
              </a:lnSpc>
              <a:spcBef>
                <a:spcPts val="1200"/>
              </a:spcBef>
              <a:buFont typeface="Wingdings" panose="05000000000000000000" pitchFamily="2" charset="2"/>
              <a:buChar char="§"/>
            </a:pPr>
            <a:r>
              <a:rPr lang="el-GR" sz="2400" dirty="0" smtClean="0">
                <a:solidFill>
                  <a:srgbClr val="000000"/>
                </a:solidFill>
              </a:rPr>
              <a:t>Η </a:t>
            </a:r>
            <a:r>
              <a:rPr lang="el-GR" sz="2400" dirty="0">
                <a:solidFill>
                  <a:srgbClr val="000000"/>
                </a:solidFill>
              </a:rPr>
              <a:t>ενδομυελική ήλωση</a:t>
            </a:r>
            <a:r>
              <a:rPr lang="el-GR" sz="2400" dirty="0" smtClean="0">
                <a:solidFill>
                  <a:srgbClr val="000000"/>
                </a:solidFill>
              </a:rPr>
              <a:t>.</a:t>
            </a:r>
            <a:endParaRPr lang="el-GR" sz="2400" dirty="0">
              <a:solidFill>
                <a:srgbClr val="000000"/>
              </a:solidFill>
            </a:endParaRP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40</a:t>
            </a:fld>
            <a:endParaRPr lang="el-GR" dirty="0"/>
          </a:p>
        </p:txBody>
      </p:sp>
    </p:spTree>
    <p:extLst>
      <p:ext uri="{BB962C8B-B14F-4D97-AF65-F5344CB8AC3E}">
        <p14:creationId xmlns:p14="http://schemas.microsoft.com/office/powerpoint/2010/main" val="7967359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3" name="Rectangle 5"/>
          <p:cNvSpPr>
            <a:spLocks noGrp="1" noChangeArrowheads="1"/>
          </p:cNvSpPr>
          <p:nvPr>
            <p:ph type="title"/>
          </p:nvPr>
        </p:nvSpPr>
        <p:spPr/>
        <p:txBody>
          <a:bodyPr/>
          <a:lstStyle/>
          <a:p>
            <a:pPr>
              <a:defRPr/>
            </a:pPr>
            <a:r>
              <a:rPr lang="el-GR" dirty="0">
                <a:solidFill>
                  <a:schemeClr val="accent4">
                    <a:lumMod val="10000"/>
                  </a:schemeClr>
                </a:solidFill>
                <a:effectLst>
                  <a:outerShdw blurRad="38100" dist="38100" dir="2700000" algn="tl">
                    <a:srgbClr val="000000">
                      <a:alpha val="43137"/>
                    </a:srgbClr>
                  </a:outerShdw>
                </a:effectLst>
              </a:rPr>
              <a:t>Διατροχαντήρια Κατάγματα</a:t>
            </a:r>
            <a:r>
              <a:rPr lang="el-GR" sz="3200" dirty="0">
                <a:effectLst>
                  <a:outerShdw blurRad="38100" dist="38100" dir="2700000" algn="tl">
                    <a:srgbClr val="000000">
                      <a:alpha val="43137"/>
                    </a:srgbClr>
                  </a:outerShdw>
                </a:effectLst>
              </a:rPr>
              <a:t/>
            </a:r>
            <a:br>
              <a:rPr lang="el-GR" sz="3200" dirty="0">
                <a:effectLst>
                  <a:outerShdw blurRad="38100" dist="38100" dir="2700000" algn="tl">
                    <a:srgbClr val="000000">
                      <a:alpha val="43137"/>
                    </a:srgbClr>
                  </a:outerShdw>
                </a:effectLst>
              </a:rPr>
            </a:br>
            <a:r>
              <a:rPr lang="el-GR" sz="3200" dirty="0">
                <a:effectLst>
                  <a:outerShdw blurRad="38100" dist="38100" dir="2700000" algn="tl">
                    <a:srgbClr val="000000">
                      <a:alpha val="43137"/>
                    </a:srgbClr>
                  </a:outerShdw>
                </a:effectLst>
              </a:rPr>
              <a:t>Μέθοδοι Χειρουργικής Σταθεροποίησης </a:t>
            </a:r>
            <a:r>
              <a:rPr lang="el-GR" sz="3200" baseline="-14000" dirty="0" smtClean="0">
                <a:effectLst>
                  <a:outerShdw blurRad="38100" dist="38100" dir="2700000" algn="tl">
                    <a:srgbClr val="000000">
                      <a:alpha val="43137"/>
                    </a:srgbClr>
                  </a:outerShdw>
                </a:effectLst>
              </a:rPr>
              <a:t>[2/2</a:t>
            </a:r>
            <a:r>
              <a:rPr lang="el-GR" sz="3200" baseline="-14000" dirty="0">
                <a:effectLst>
                  <a:outerShdw blurRad="38100" dist="38100" dir="2700000" algn="tl">
                    <a:srgbClr val="000000">
                      <a:alpha val="43137"/>
                    </a:srgbClr>
                  </a:outerShdw>
                </a:effectLst>
              </a:rPr>
              <a:t>]</a:t>
            </a:r>
            <a:endParaRPr lang="el-GR" sz="3600" b="1" dirty="0" smtClean="0">
              <a:solidFill>
                <a:srgbClr val="000000"/>
              </a:solidFill>
              <a:effectLst/>
            </a:endParaRPr>
          </a:p>
        </p:txBody>
      </p:sp>
      <p:sp>
        <p:nvSpPr>
          <p:cNvPr id="9" name="8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41</a:t>
            </a:fld>
            <a:endParaRPr lang="el-GR" dirty="0"/>
          </a:p>
        </p:txBody>
      </p:sp>
      <p:pic>
        <p:nvPicPr>
          <p:cNvPr id="5" name="Picture 4" descr="File:Cdm hip implant 348.jpg"/>
          <p:cNvPicPr>
            <a:picLocks noChangeAspect="1" noChangeArrowheads="1"/>
          </p:cNvPicPr>
          <p:nvPr/>
        </p:nvPicPr>
        <p:blipFill>
          <a:blip r:embed="rId3" cstate="print"/>
          <a:srcRect/>
          <a:stretch>
            <a:fillRect/>
          </a:stretch>
        </p:blipFill>
        <p:spPr bwMode="auto">
          <a:xfrm>
            <a:off x="1043608" y="2271904"/>
            <a:ext cx="2871694" cy="3790973"/>
          </a:xfrm>
          <a:prstGeom prst="rect">
            <a:avLst/>
          </a:prstGeom>
          <a:ln w="38100" cap="sq" cmpd="thickThin">
            <a:solidFill>
              <a:srgbClr val="000000"/>
            </a:solidFill>
            <a:prstDash val="solid"/>
            <a:miter lim="800000"/>
          </a:ln>
          <a:effectLst>
            <a:innerShdw blurRad="76200">
              <a:srgbClr val="000000"/>
            </a:innerShdw>
          </a:effectLst>
        </p:spPr>
      </p:pic>
      <p:pic>
        <p:nvPicPr>
          <p:cNvPr id="27649" name="Picture 1"/>
          <p:cNvPicPr>
            <a:picLocks noChangeAspect="1" noChangeArrowheads="1"/>
          </p:cNvPicPr>
          <p:nvPr/>
        </p:nvPicPr>
        <p:blipFill>
          <a:blip r:embed="rId4" cstate="print"/>
          <a:srcRect/>
          <a:stretch>
            <a:fillRect/>
          </a:stretch>
        </p:blipFill>
        <p:spPr bwMode="auto">
          <a:xfrm>
            <a:off x="5004048" y="2276872"/>
            <a:ext cx="2952328" cy="3786005"/>
          </a:xfrm>
          <a:prstGeom prst="rect">
            <a:avLst/>
          </a:prstGeom>
          <a:ln w="38100" cap="sq" cmpd="thickThin">
            <a:solidFill>
              <a:srgbClr val="000000"/>
            </a:solidFill>
            <a:prstDash val="solid"/>
            <a:miter lim="800000"/>
          </a:ln>
          <a:effectLst>
            <a:innerShdw blurRad="76200">
              <a:srgbClr val="000000"/>
            </a:innerShdw>
          </a:effectLst>
        </p:spPr>
      </p:pic>
      <p:sp>
        <p:nvSpPr>
          <p:cNvPr id="6" name="5 - Ορθογώνιο"/>
          <p:cNvSpPr/>
          <p:nvPr/>
        </p:nvSpPr>
        <p:spPr>
          <a:xfrm>
            <a:off x="5220072" y="1588730"/>
            <a:ext cx="2404249" cy="400110"/>
          </a:xfrm>
          <a:prstGeom prst="rect">
            <a:avLst/>
          </a:prstGeom>
        </p:spPr>
        <p:txBody>
          <a:bodyPr wrap="none">
            <a:spAutoFit/>
          </a:bodyPr>
          <a:lstStyle/>
          <a:p>
            <a:pPr algn="ctr"/>
            <a:r>
              <a:rPr lang="el-GR" sz="2000" b="1" dirty="0" smtClean="0">
                <a:solidFill>
                  <a:srgbClr val="000000"/>
                </a:solidFill>
                <a:latin typeface="Calibri" pitchFamily="34" charset="0"/>
              </a:rPr>
              <a:t>Ενδομυελική ήλωση </a:t>
            </a:r>
            <a:endParaRPr lang="el-GR" sz="2000" dirty="0">
              <a:solidFill>
                <a:srgbClr val="FFFFFF"/>
              </a:solidFill>
              <a:latin typeface="Calibri" pitchFamily="34" charset="0"/>
            </a:endParaRPr>
          </a:p>
        </p:txBody>
      </p:sp>
      <p:sp>
        <p:nvSpPr>
          <p:cNvPr id="7" name="6 - Ορθογώνιο"/>
          <p:cNvSpPr/>
          <p:nvPr/>
        </p:nvSpPr>
        <p:spPr>
          <a:xfrm>
            <a:off x="987444" y="1588730"/>
            <a:ext cx="2984022" cy="400110"/>
          </a:xfrm>
          <a:prstGeom prst="rect">
            <a:avLst/>
          </a:prstGeom>
        </p:spPr>
        <p:txBody>
          <a:bodyPr wrap="none">
            <a:spAutoFit/>
          </a:bodyPr>
          <a:lstStyle/>
          <a:p>
            <a:pPr algn="ctr"/>
            <a:r>
              <a:rPr lang="el-GR" sz="2000" b="1" dirty="0" smtClean="0">
                <a:solidFill>
                  <a:srgbClr val="000000"/>
                </a:solidFill>
                <a:latin typeface="Calibri" pitchFamily="34" charset="0"/>
              </a:rPr>
              <a:t>Ολισθαίνων ήλος - πλάκα </a:t>
            </a:r>
            <a:endParaRPr lang="el-GR" sz="2000" dirty="0">
              <a:solidFill>
                <a:srgbClr val="FFFFFF"/>
              </a:solidFill>
              <a:latin typeface="Calibri" pitchFamily="34" charset="0"/>
            </a:endParaRPr>
          </a:p>
        </p:txBody>
      </p:sp>
      <p:sp>
        <p:nvSpPr>
          <p:cNvPr id="10" name="TextBox 5"/>
          <p:cNvSpPr txBox="1"/>
          <p:nvPr/>
        </p:nvSpPr>
        <p:spPr>
          <a:xfrm>
            <a:off x="827584" y="6125517"/>
            <a:ext cx="3240360" cy="461665"/>
          </a:xfrm>
          <a:prstGeom prst="rect">
            <a:avLst/>
          </a:prstGeom>
          <a:noFill/>
        </p:spPr>
        <p:txBody>
          <a:bodyPr wrap="square" rtlCol="0">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solidFill>
                  <a:srgbClr val="808080"/>
                </a:solidFill>
                <a:latin typeface="Calibri" panose="020F0502020204030204" pitchFamily="34" charset="0"/>
              </a:rPr>
              <a:t>“</a:t>
            </a:r>
            <a:r>
              <a:rPr lang="de-DE" sz="1200" dirty="0">
                <a:solidFill>
                  <a:srgbClr val="808080"/>
                </a:solidFill>
                <a:latin typeface="Calibri" panose="020F0502020204030204" pitchFamily="34" charset="0"/>
                <a:hlinkClick r:id="rId5"/>
              </a:rPr>
              <a:t>Cdm hip implant 348</a:t>
            </a:r>
            <a:r>
              <a:rPr lang="en-US" sz="1200" dirty="0" smtClean="0">
                <a:solidFill>
                  <a:srgbClr val="808080"/>
                </a:solidFill>
                <a:latin typeface="Calibri" panose="020F0502020204030204" pitchFamily="34" charset="0"/>
              </a:rPr>
              <a:t>”</a:t>
            </a:r>
            <a:r>
              <a:rPr lang="el-GR" sz="1200" dirty="0" smtClean="0">
                <a:solidFill>
                  <a:srgbClr val="808080"/>
                </a:solidFill>
                <a:latin typeface="Calibri" panose="020F0502020204030204" pitchFamily="34" charset="0"/>
              </a:rPr>
              <a:t> από </a:t>
            </a:r>
            <a:r>
              <a:rPr lang="en-US" sz="1200" dirty="0" smtClean="0">
                <a:solidFill>
                  <a:srgbClr val="808080"/>
                </a:solidFill>
                <a:latin typeface="Calibri" panose="020F0502020204030204" pitchFamily="34" charset="0"/>
              </a:rPr>
              <a:t>Booyabazooka</a:t>
            </a:r>
            <a:r>
              <a:rPr lang="el-GR" sz="1200" dirty="0" smtClean="0">
                <a:solidFill>
                  <a:srgbClr val="808080"/>
                </a:solidFill>
                <a:latin typeface="Calibri" panose="020F0502020204030204" pitchFamily="34" charset="0"/>
              </a:rPr>
              <a:t> διαθέσιμο με άδεια </a:t>
            </a:r>
            <a:r>
              <a:rPr lang="en-US" sz="1200" dirty="0" smtClean="0">
                <a:solidFill>
                  <a:srgbClr val="808080"/>
                </a:solidFill>
                <a:latin typeface="Calibri" panose="020F0502020204030204" pitchFamily="34" charset="0"/>
                <a:hlinkClick r:id="rId6"/>
              </a:rPr>
              <a:t>CC </a:t>
            </a:r>
            <a:r>
              <a:rPr lang="en-US" sz="1200" dirty="0">
                <a:solidFill>
                  <a:srgbClr val="808080"/>
                </a:solidFill>
                <a:latin typeface="Calibri" panose="020F0502020204030204" pitchFamily="34" charset="0"/>
                <a:hlinkClick r:id="rId6"/>
              </a:rPr>
              <a:t>BY-SA </a:t>
            </a:r>
            <a:r>
              <a:rPr lang="en-US" sz="1200" dirty="0">
                <a:solidFill>
                  <a:srgbClr val="FFFFFF">
                    <a:lumMod val="75000"/>
                    <a:lumOff val="25000"/>
                  </a:srgbClr>
                </a:solidFill>
                <a:latin typeface="Calibri" panose="020F0502020204030204" pitchFamily="34" charset="0"/>
                <a:hlinkClick r:id="rId6"/>
              </a:rPr>
              <a:t>3.0</a:t>
            </a:r>
            <a:endParaRPr lang="el-GR" sz="1200" dirty="0">
              <a:solidFill>
                <a:srgbClr val="FFFFFF">
                  <a:lumMod val="75000"/>
                  <a:lumOff val="25000"/>
                </a:srgbClr>
              </a:solidFill>
              <a:latin typeface="Calibri" panose="020F0502020204030204" pitchFamily="34" charset="0"/>
            </a:endParaRPr>
          </a:p>
        </p:txBody>
      </p:sp>
      <p:sp>
        <p:nvSpPr>
          <p:cNvPr id="11" name="Ορθογώνιο 8"/>
          <p:cNvSpPr/>
          <p:nvPr/>
        </p:nvSpPr>
        <p:spPr>
          <a:xfrm>
            <a:off x="5652120" y="6165304"/>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3541805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pPr algn="ctr" eaLnBrk="1" hangingPunct="1"/>
            <a:r>
              <a:rPr lang="el-GR" b="1" dirty="0" smtClean="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rPr>
              <a:t>Διατροχαντήρι</a:t>
            </a:r>
            <a:r>
              <a:rPr lang="el-GR" dirty="0" smtClean="0">
                <a:solidFill>
                  <a:schemeClr val="accent4">
                    <a:lumMod val="10000"/>
                  </a:schemeClr>
                </a:solidFill>
                <a:effectLst>
                  <a:outerShdw blurRad="38100" dist="38100" dir="2700000" algn="tl">
                    <a:srgbClr val="000000">
                      <a:alpha val="43137"/>
                    </a:srgbClr>
                  </a:outerShdw>
                </a:effectLst>
              </a:rPr>
              <a:t>α Κατάγματα</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b="1" dirty="0" smtClean="0">
                <a:solidFill>
                  <a:srgbClr val="A50021"/>
                </a:solidFill>
                <a:effectLst>
                  <a:outerShdw blurRad="38100" dist="38100" dir="2700000" algn="tl">
                    <a:srgbClr val="000000">
                      <a:alpha val="43137"/>
                    </a:srgbClr>
                  </a:outerShdw>
                </a:effectLst>
                <a:latin typeface="Arial Narrow" panose="020B0606020202030204" pitchFamily="34" charset="0"/>
              </a:rPr>
              <a:t>Χειρουργικές Προσπελάσεις </a:t>
            </a:r>
            <a:r>
              <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[1/3]</a:t>
            </a:r>
          </a:p>
        </p:txBody>
      </p:sp>
      <p:sp>
        <p:nvSpPr>
          <p:cNvPr id="517123" name="Rectangle 3"/>
          <p:cNvSpPr>
            <a:spLocks noGrp="1" noChangeArrowheads="1"/>
          </p:cNvSpPr>
          <p:nvPr>
            <p:ph idx="1"/>
          </p:nvPr>
        </p:nvSpPr>
        <p:spPr>
          <a:xfrm>
            <a:off x="444861" y="1484784"/>
            <a:ext cx="8229600" cy="936104"/>
          </a:xfrm>
        </p:spPr>
        <p:txBody>
          <a:bodyPr/>
          <a:lstStyle/>
          <a:p>
            <a:pPr eaLnBrk="1" hangingPunct="1">
              <a:buFontTx/>
              <a:buNone/>
            </a:pPr>
            <a:r>
              <a:rPr lang="el-GR" sz="2400" b="1" dirty="0" smtClean="0">
                <a:solidFill>
                  <a:srgbClr val="000000"/>
                </a:solidFill>
                <a:effectLst/>
                <a:latin typeface="Calibri" pitchFamily="34" charset="0"/>
                <a:sym typeface="Wingdings" pitchFamily="2" charset="2"/>
              </a:rPr>
              <a:t>Η </a:t>
            </a:r>
            <a:r>
              <a:rPr lang="el-GR" sz="2400" b="1" dirty="0" smtClean="0">
                <a:solidFill>
                  <a:srgbClr val="000000"/>
                </a:solidFill>
                <a:effectLst/>
                <a:latin typeface="Calibri" pitchFamily="34" charset="0"/>
              </a:rPr>
              <a:t>Πλάγια προσπέλαση του μηρού πραγματοποιείται για την</a:t>
            </a:r>
          </a:p>
          <a:p>
            <a:pPr eaLnBrk="1" hangingPunct="1">
              <a:buFontTx/>
              <a:buNone/>
            </a:pPr>
            <a:r>
              <a:rPr lang="el-GR" sz="2400" b="1" dirty="0" smtClean="0">
                <a:solidFill>
                  <a:srgbClr val="000000"/>
                </a:solidFill>
                <a:effectLst/>
                <a:latin typeface="Calibri" pitchFamily="34" charset="0"/>
              </a:rPr>
              <a:t>τοποθέτηση ολισθαίνοντος ήλου-πλάκας.</a:t>
            </a:r>
            <a:endParaRPr lang="el-GR" sz="2400" b="1" dirty="0" smtClean="0">
              <a:solidFill>
                <a:srgbClr val="000000"/>
              </a:solidFill>
              <a:effectLst/>
            </a:endParaRPr>
          </a:p>
        </p:txBody>
      </p:sp>
      <p:sp>
        <p:nvSpPr>
          <p:cNvPr id="7" name="6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42</a:t>
            </a:fld>
            <a:endParaRPr lang="el-GR" dirty="0"/>
          </a:p>
        </p:txBody>
      </p:sp>
      <p:sp>
        <p:nvSpPr>
          <p:cNvPr id="517124" name="Rectangle 4"/>
          <p:cNvSpPr>
            <a:spLocks noChangeArrowheads="1"/>
          </p:cNvSpPr>
          <p:nvPr/>
        </p:nvSpPr>
        <p:spPr bwMode="auto">
          <a:xfrm>
            <a:off x="444860" y="5301208"/>
            <a:ext cx="8015572" cy="1107996"/>
          </a:xfrm>
          <a:prstGeom prst="rect">
            <a:avLst/>
          </a:prstGeom>
          <a:noFill/>
          <a:ln w="19050">
            <a:noFill/>
            <a:miter lim="800000"/>
            <a:headEnd/>
            <a:tailEnd/>
          </a:ln>
        </p:spPr>
        <p:txBody>
          <a:bodyPr wrap="square">
            <a:spAutoFit/>
          </a:bodyPr>
          <a:lstStyle/>
          <a:p>
            <a:pPr>
              <a:spcBef>
                <a:spcPct val="20000"/>
              </a:spcBef>
              <a:buClr>
                <a:srgbClr val="A50021"/>
              </a:buClr>
              <a:buSzPct val="100000"/>
            </a:pPr>
            <a:r>
              <a:rPr lang="el-GR" sz="2200" b="1" dirty="0" smtClean="0">
                <a:solidFill>
                  <a:srgbClr val="000000"/>
                </a:solidFill>
                <a:latin typeface="Calibri" pitchFamily="34" charset="0"/>
              </a:rPr>
              <a:t>Παρατήρηση: </a:t>
            </a:r>
            <a:r>
              <a:rPr lang="el-GR" sz="2200" dirty="0" smtClean="0">
                <a:solidFill>
                  <a:srgbClr val="000000"/>
                </a:solidFill>
                <a:latin typeface="Calibri" pitchFamily="34" charset="0"/>
              </a:rPr>
              <a:t>Η </a:t>
            </a:r>
            <a:r>
              <a:rPr lang="el-GR" sz="2200" dirty="0">
                <a:solidFill>
                  <a:srgbClr val="000000"/>
                </a:solidFill>
                <a:latin typeface="Calibri" pitchFamily="34" charset="0"/>
              </a:rPr>
              <a:t>πλάγια προσπέλαση λόγω παρατεταμένης έλξης με </a:t>
            </a:r>
            <a:r>
              <a:rPr lang="el-GR" sz="2200" dirty="0" smtClean="0">
                <a:solidFill>
                  <a:srgbClr val="000000"/>
                </a:solidFill>
                <a:latin typeface="Calibri" pitchFamily="34" charset="0"/>
              </a:rPr>
              <a:t>τα άγκιστρα </a:t>
            </a:r>
            <a:r>
              <a:rPr lang="el-GR" sz="2200" dirty="0">
                <a:solidFill>
                  <a:srgbClr val="000000"/>
                </a:solidFill>
                <a:latin typeface="Calibri" pitchFamily="34" charset="0"/>
              </a:rPr>
              <a:t>των μυοτενόντιων δομών,</a:t>
            </a:r>
            <a:r>
              <a:rPr lang="en-US" sz="2200" dirty="0">
                <a:solidFill>
                  <a:srgbClr val="000000"/>
                </a:solidFill>
                <a:latin typeface="Calibri" pitchFamily="34" charset="0"/>
              </a:rPr>
              <a:t> </a:t>
            </a:r>
            <a:r>
              <a:rPr lang="el-GR" sz="2200" dirty="0">
                <a:solidFill>
                  <a:srgbClr val="000000"/>
                </a:solidFill>
                <a:latin typeface="Calibri" pitchFamily="34" charset="0"/>
              </a:rPr>
              <a:t>παράγει τάση </a:t>
            </a:r>
            <a:r>
              <a:rPr lang="el-GR" sz="2200" dirty="0" smtClean="0">
                <a:solidFill>
                  <a:srgbClr val="000000"/>
                </a:solidFill>
                <a:latin typeface="Calibri" pitchFamily="34" charset="0"/>
              </a:rPr>
              <a:t>και περιοχική </a:t>
            </a:r>
            <a:r>
              <a:rPr lang="el-GR" sz="2200" dirty="0">
                <a:solidFill>
                  <a:srgbClr val="000000"/>
                </a:solidFill>
                <a:latin typeface="Calibri" pitchFamily="34" charset="0"/>
              </a:rPr>
              <a:t>ισχαιμία </a:t>
            </a:r>
            <a:r>
              <a:rPr lang="el-GR" sz="2200" dirty="0" smtClean="0">
                <a:solidFill>
                  <a:srgbClr val="000000"/>
                </a:solidFill>
                <a:latin typeface="Calibri" pitchFamily="34" charset="0"/>
              </a:rPr>
              <a:t>με αποτέλεσμα να </a:t>
            </a:r>
            <a:r>
              <a:rPr lang="el-GR" sz="2200" dirty="0">
                <a:solidFill>
                  <a:srgbClr val="000000"/>
                </a:solidFill>
                <a:latin typeface="Calibri" pitchFamily="34" charset="0"/>
              </a:rPr>
              <a:t>αυξάνεται ο μετεγχειρητικός πόνος.</a:t>
            </a:r>
            <a:r>
              <a:rPr lang="en-US" sz="2200" dirty="0">
                <a:solidFill>
                  <a:srgbClr val="FFFFFF"/>
                </a:solidFill>
                <a:latin typeface="Calibri" pitchFamily="34" charset="0"/>
              </a:rPr>
              <a:t> </a:t>
            </a:r>
            <a:endParaRPr lang="el-GR" sz="2200" dirty="0">
              <a:solidFill>
                <a:srgbClr val="FFFFFF"/>
              </a:solidFill>
              <a:latin typeface="Calibri" pitchFamily="34" charset="0"/>
            </a:endParaRPr>
          </a:p>
        </p:txBody>
      </p:sp>
      <p:sp>
        <p:nvSpPr>
          <p:cNvPr id="517126" name="Rectangle 6"/>
          <p:cNvSpPr>
            <a:spLocks noChangeArrowheads="1"/>
          </p:cNvSpPr>
          <p:nvPr/>
        </p:nvSpPr>
        <p:spPr bwMode="auto">
          <a:xfrm>
            <a:off x="415265" y="2372806"/>
            <a:ext cx="8353053" cy="2771977"/>
          </a:xfrm>
          <a:prstGeom prst="rect">
            <a:avLst/>
          </a:prstGeom>
          <a:noFill/>
          <a:ln w="9525">
            <a:noFill/>
            <a:miter lim="800000"/>
            <a:headEnd/>
            <a:tailEnd/>
          </a:ln>
          <a:effectLst/>
        </p:spPr>
        <p:txBody>
          <a:bodyPr wrap="square">
            <a:spAutoFit/>
          </a:bodyPr>
          <a:lstStyle/>
          <a:p>
            <a:pPr>
              <a:lnSpc>
                <a:spcPct val="114000"/>
              </a:lnSpc>
              <a:defRPr/>
            </a:pPr>
            <a:r>
              <a:rPr lang="el-GR" sz="2200" b="1" dirty="0" smtClean="0">
                <a:solidFill>
                  <a:srgbClr val="000000"/>
                </a:solidFill>
                <a:latin typeface="Calibri" pitchFamily="34" charset="0"/>
              </a:rPr>
              <a:t>Διαδικασία Προσπέλασης: </a:t>
            </a:r>
          </a:p>
          <a:p>
            <a:pPr>
              <a:lnSpc>
                <a:spcPct val="114000"/>
              </a:lnSpc>
              <a:defRPr/>
            </a:pPr>
            <a:r>
              <a:rPr lang="el-GR" sz="2200" dirty="0" smtClean="0">
                <a:solidFill>
                  <a:srgbClr val="000000"/>
                </a:solidFill>
                <a:latin typeface="Calibri" pitchFamily="34" charset="0"/>
              </a:rPr>
              <a:t>Η </a:t>
            </a:r>
            <a:r>
              <a:rPr lang="el-GR" sz="2200" dirty="0">
                <a:solidFill>
                  <a:srgbClr val="000000"/>
                </a:solidFill>
                <a:latin typeface="Calibri" pitchFamily="34" charset="0"/>
              </a:rPr>
              <a:t>πλατεία περιτονία τέμνεται πάνω από την πλάγια πλευρά του μηρού.</a:t>
            </a:r>
            <a:r>
              <a:rPr lang="en-US" sz="2200" dirty="0">
                <a:solidFill>
                  <a:srgbClr val="000000"/>
                </a:solidFill>
                <a:latin typeface="Calibri" pitchFamily="34" charset="0"/>
              </a:rPr>
              <a:t> </a:t>
            </a:r>
            <a:r>
              <a:rPr lang="el-GR" sz="2200" dirty="0">
                <a:solidFill>
                  <a:srgbClr val="000000"/>
                </a:solidFill>
                <a:latin typeface="Calibri" pitchFamily="34" charset="0"/>
              </a:rPr>
              <a:t>Στο ανώτερο άκρο της τομής, το</a:t>
            </a:r>
            <a:r>
              <a:rPr lang="en-US" sz="2200" dirty="0">
                <a:solidFill>
                  <a:srgbClr val="000000"/>
                </a:solidFill>
                <a:latin typeface="Calibri" pitchFamily="34" charset="0"/>
              </a:rPr>
              <a:t> </a:t>
            </a:r>
            <a:r>
              <a:rPr lang="el-GR" sz="2200" dirty="0">
                <a:solidFill>
                  <a:srgbClr val="000000"/>
                </a:solidFill>
                <a:latin typeface="Calibri" pitchFamily="34" charset="0"/>
              </a:rPr>
              <a:t>περιφερικό τμήμα του </a:t>
            </a:r>
            <a:r>
              <a:rPr lang="el-GR" sz="2200" dirty="0" smtClean="0">
                <a:solidFill>
                  <a:srgbClr val="000000"/>
                </a:solidFill>
                <a:latin typeface="Calibri" pitchFamily="34" charset="0"/>
              </a:rPr>
              <a:t>τείνοντος την πλατεία περιτονία μυ </a:t>
            </a:r>
            <a:r>
              <a:rPr lang="el-GR" sz="2200" dirty="0">
                <a:solidFill>
                  <a:srgbClr val="000000"/>
                </a:solidFill>
                <a:latin typeface="Calibri" pitchFamily="34" charset="0"/>
              </a:rPr>
              <a:t>χωρίζεται κατά μήκος των </a:t>
            </a:r>
            <a:r>
              <a:rPr lang="el-GR" sz="2200" dirty="0" smtClean="0">
                <a:solidFill>
                  <a:srgbClr val="000000"/>
                </a:solidFill>
                <a:latin typeface="Calibri" pitchFamily="34" charset="0"/>
              </a:rPr>
              <a:t>ινών του, </a:t>
            </a:r>
            <a:r>
              <a:rPr lang="el-GR" sz="2200" dirty="0">
                <a:solidFill>
                  <a:srgbClr val="000000"/>
                </a:solidFill>
                <a:latin typeface="Calibri" pitchFamily="34" charset="0"/>
              </a:rPr>
              <a:t>για </a:t>
            </a:r>
            <a:r>
              <a:rPr lang="el-GR" sz="2200" dirty="0" smtClean="0">
                <a:solidFill>
                  <a:srgbClr val="000000"/>
                </a:solidFill>
                <a:latin typeface="Calibri" pitchFamily="34" charset="0"/>
              </a:rPr>
              <a:t>να αποκαλυφθεί ο </a:t>
            </a:r>
            <a:r>
              <a:rPr lang="el-GR" sz="2200" dirty="0">
                <a:solidFill>
                  <a:srgbClr val="000000"/>
                </a:solidFill>
                <a:latin typeface="Calibri" pitchFamily="34" charset="0"/>
              </a:rPr>
              <a:t>έξω </a:t>
            </a:r>
            <a:r>
              <a:rPr lang="el-GR" sz="2200" dirty="0" smtClean="0">
                <a:solidFill>
                  <a:srgbClr val="000000"/>
                </a:solidFill>
                <a:latin typeface="Calibri" pitchFamily="34" charset="0"/>
              </a:rPr>
              <a:t>πλατύς μυς.</a:t>
            </a:r>
            <a:r>
              <a:rPr lang="en-US" sz="2200" dirty="0" smtClean="0">
                <a:solidFill>
                  <a:srgbClr val="000000"/>
                </a:solidFill>
                <a:latin typeface="Calibri" pitchFamily="34" charset="0"/>
              </a:rPr>
              <a:t> </a:t>
            </a:r>
            <a:r>
              <a:rPr lang="el-GR" sz="2200" dirty="0" smtClean="0">
                <a:solidFill>
                  <a:srgbClr val="000000"/>
                </a:solidFill>
                <a:latin typeface="Calibri" pitchFamily="34" charset="0"/>
              </a:rPr>
              <a:t>Στη συνέχεια, </a:t>
            </a:r>
            <a:r>
              <a:rPr lang="el-GR" sz="2200" dirty="0">
                <a:solidFill>
                  <a:srgbClr val="000000"/>
                </a:solidFill>
                <a:latin typeface="Calibri" pitchFamily="34" charset="0"/>
              </a:rPr>
              <a:t>ο έξω πλατύς τέμνεται σε σχήμα </a:t>
            </a:r>
            <a:r>
              <a:rPr lang="el-GR" sz="2200" dirty="0" smtClean="0">
                <a:solidFill>
                  <a:srgbClr val="000000"/>
                </a:solidFill>
                <a:latin typeface="Calibri" pitchFamily="34" charset="0"/>
              </a:rPr>
              <a:t>«L» </a:t>
            </a:r>
            <a:r>
              <a:rPr lang="el-GR" sz="2200" dirty="0">
                <a:solidFill>
                  <a:srgbClr val="000000"/>
                </a:solidFill>
                <a:latin typeface="Calibri" pitchFamily="34" charset="0"/>
              </a:rPr>
              <a:t>και οι δύο πλευρές του </a:t>
            </a:r>
            <a:r>
              <a:rPr lang="el-GR" sz="2200" dirty="0" smtClean="0">
                <a:solidFill>
                  <a:srgbClr val="000000"/>
                </a:solidFill>
                <a:latin typeface="Calibri" pitchFamily="34" charset="0"/>
              </a:rPr>
              <a:t>απωθούνται, </a:t>
            </a:r>
            <a:r>
              <a:rPr lang="el-GR" sz="2200" dirty="0">
                <a:solidFill>
                  <a:srgbClr val="000000"/>
                </a:solidFill>
                <a:latin typeface="Calibri" pitchFamily="34" charset="0"/>
              </a:rPr>
              <a:t>για να αποκαλυφθεί το άνω άκρο του μηριαίου οστού.</a:t>
            </a:r>
            <a:r>
              <a:rPr lang="el-GR" sz="2200" dirty="0">
                <a:solidFill>
                  <a:srgbClr val="000000"/>
                </a:solidFill>
                <a:effectLst>
                  <a:outerShdw blurRad="38100" dist="38100" dir="2700000" algn="tl">
                    <a:srgbClr val="FFFFFF"/>
                  </a:outerShdw>
                </a:effectLst>
                <a:latin typeface="Calibri" pitchFamily="34" charset="0"/>
              </a:rPr>
              <a:t> </a:t>
            </a:r>
          </a:p>
        </p:txBody>
      </p:sp>
    </p:spTree>
    <p:extLst>
      <p:ext uri="{BB962C8B-B14F-4D97-AF65-F5344CB8AC3E}">
        <p14:creationId xmlns:p14="http://schemas.microsoft.com/office/powerpoint/2010/main" val="38363332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7" name="Rectangle 5"/>
          <p:cNvSpPr>
            <a:spLocks noGrp="1" noChangeArrowheads="1"/>
          </p:cNvSpPr>
          <p:nvPr>
            <p:ph type="title"/>
          </p:nvPr>
        </p:nvSpPr>
        <p:spPr>
          <a:noFill/>
        </p:spPr>
        <p:txBody>
          <a:bodyPr/>
          <a:lstStyle/>
          <a:p>
            <a:pPr lvl="0">
              <a:defRPr/>
            </a:pPr>
            <a:r>
              <a:rPr lang="el-GR" dirty="0">
                <a:solidFill>
                  <a:schemeClr val="accent4">
                    <a:lumMod val="10000"/>
                  </a:schemeClr>
                </a:solidFill>
                <a:effectLst>
                  <a:outerShdw blurRad="38100" dist="38100" dir="2700000" algn="tl">
                    <a:srgbClr val="000000">
                      <a:alpha val="43137"/>
                    </a:srgbClr>
                  </a:outerShdw>
                </a:effectLst>
              </a:rPr>
              <a:t>Διατροχαντήρια Κατάγματα</a:t>
            </a:r>
            <a:r>
              <a:rPr lang="el-GR" dirty="0">
                <a:effectLst>
                  <a:outerShdw blurRad="38100" dist="38100" dir="2700000" algn="tl">
                    <a:srgbClr val="000000">
                      <a:alpha val="43137"/>
                    </a:srgbClr>
                  </a:outerShdw>
                </a:effectLst>
              </a:rPr>
              <a:t/>
            </a:r>
            <a:br>
              <a:rPr lang="el-GR" dirty="0">
                <a:effectLst>
                  <a:outerShdw blurRad="38100" dist="38100" dir="2700000" algn="tl">
                    <a:srgbClr val="000000">
                      <a:alpha val="43137"/>
                    </a:srgbClr>
                  </a:outerShdw>
                </a:effectLst>
              </a:rPr>
            </a:br>
            <a:r>
              <a:rPr lang="el-GR" sz="3200" dirty="0">
                <a:effectLst>
                  <a:outerShdw blurRad="38100" dist="38100" dir="2700000" algn="tl">
                    <a:srgbClr val="000000">
                      <a:alpha val="43137"/>
                    </a:srgbClr>
                  </a:outerShdw>
                </a:effectLst>
              </a:rPr>
              <a:t>Χειρουργικές Προσπελάσεις </a:t>
            </a:r>
            <a:r>
              <a:rPr lang="el-GR" sz="3200" baseline="-16000" dirty="0" smtClean="0">
                <a:effectLst>
                  <a:outerShdw blurRad="38100" dist="38100" dir="2700000" algn="tl">
                    <a:srgbClr val="000000">
                      <a:alpha val="43137"/>
                    </a:srgbClr>
                  </a:outerShdw>
                </a:effectLst>
              </a:rPr>
              <a:t>[</a:t>
            </a:r>
            <a:r>
              <a:rPr lang="en-US" sz="3200" baseline="-16000" dirty="0" smtClean="0">
                <a:effectLst>
                  <a:outerShdw blurRad="38100" dist="38100" dir="2700000" algn="tl">
                    <a:srgbClr val="000000">
                      <a:alpha val="43137"/>
                    </a:srgbClr>
                  </a:outerShdw>
                </a:effectLst>
              </a:rPr>
              <a:t>2</a:t>
            </a:r>
            <a:r>
              <a:rPr lang="el-GR" sz="3200" baseline="-16000" dirty="0" smtClean="0">
                <a:effectLst>
                  <a:outerShdw blurRad="38100" dist="38100" dir="2700000" algn="tl">
                    <a:srgbClr val="000000">
                      <a:alpha val="43137"/>
                    </a:srgbClr>
                  </a:outerShdw>
                </a:effectLst>
              </a:rPr>
              <a:t>/3</a:t>
            </a:r>
            <a:r>
              <a:rPr lang="el-GR" sz="3200" baseline="-16000" dirty="0">
                <a:effectLst>
                  <a:outerShdw blurRad="38100" dist="38100" dir="2700000" algn="tl">
                    <a:srgbClr val="000000">
                      <a:alpha val="43137"/>
                    </a:srgbClr>
                  </a:outerShdw>
                </a:effectLst>
              </a:rPr>
              <a:t>]</a:t>
            </a:r>
            <a:endParaRPr lang="el-GR" baseline="-25000" dirty="0">
              <a:effectLst>
                <a:outerShdw blurRad="38100" dist="38100" dir="2700000" algn="tl">
                  <a:srgbClr val="000000">
                    <a:alpha val="43137"/>
                  </a:srgbClr>
                </a:outerShdw>
              </a:effectLst>
            </a:endParaRPr>
          </a:p>
        </p:txBody>
      </p:sp>
      <p:sp>
        <p:nvSpPr>
          <p:cNvPr id="2" name="Θέση περιεχομένου 1"/>
          <p:cNvSpPr>
            <a:spLocks noGrp="1"/>
          </p:cNvSpPr>
          <p:nvPr>
            <p:ph idx="1"/>
          </p:nvPr>
        </p:nvSpPr>
        <p:spPr/>
        <p:txBody>
          <a:bodyPr/>
          <a:lstStyle/>
          <a:p>
            <a:pPr>
              <a:lnSpc>
                <a:spcPct val="110000"/>
              </a:lnSpc>
              <a:spcBef>
                <a:spcPts val="1000"/>
              </a:spcBef>
            </a:pPr>
            <a:r>
              <a:rPr lang="el-GR" sz="2400" b="1" dirty="0" smtClean="0">
                <a:solidFill>
                  <a:srgbClr val="000000"/>
                </a:solidFill>
              </a:rPr>
              <a:t>Προσπέλαση για την εισαγωγή ενδομυελικού ήλου </a:t>
            </a:r>
            <a:r>
              <a:rPr lang="el-GR" sz="2400" b="1" baseline="-25000" dirty="0" smtClean="0">
                <a:solidFill>
                  <a:srgbClr val="000000"/>
                </a:solidFill>
              </a:rPr>
              <a:t>[1/2]</a:t>
            </a:r>
            <a:endParaRPr lang="el-GR" sz="2400" dirty="0" smtClean="0"/>
          </a:p>
          <a:p>
            <a:pPr marL="0" indent="0">
              <a:lnSpc>
                <a:spcPct val="110000"/>
              </a:lnSpc>
              <a:spcBef>
                <a:spcPts val="1000"/>
              </a:spcBef>
              <a:buClr>
                <a:schemeClr val="hlink"/>
              </a:buClr>
              <a:buNone/>
              <a:defRPr/>
            </a:pPr>
            <a:r>
              <a:rPr lang="el-GR" dirty="0" smtClean="0">
                <a:solidFill>
                  <a:srgbClr val="000000"/>
                </a:solidFill>
              </a:rPr>
              <a:t>Η τοποθέτηση του «ενδομυελικού  ήλου» πραγματοποιείται με </a:t>
            </a:r>
            <a:r>
              <a:rPr lang="el-GR" dirty="0" smtClean="0">
                <a:solidFill>
                  <a:srgbClr val="000000"/>
                </a:solidFill>
                <a:sym typeface="Wingdings" pitchFamily="2" charset="2"/>
              </a:rPr>
              <a:t>λιγότερο </a:t>
            </a:r>
            <a:r>
              <a:rPr lang="el-GR" dirty="0" smtClean="0">
                <a:solidFill>
                  <a:srgbClr val="000000"/>
                </a:solidFill>
              </a:rPr>
              <a:t>επεμβατική προσπέλαση.</a:t>
            </a:r>
          </a:p>
          <a:p>
            <a:pPr marL="0" indent="0">
              <a:lnSpc>
                <a:spcPct val="110000"/>
              </a:lnSpc>
              <a:spcBef>
                <a:spcPts val="1000"/>
              </a:spcBef>
              <a:buClr>
                <a:schemeClr val="hlink"/>
              </a:buClr>
              <a:buNone/>
              <a:defRPr/>
            </a:pPr>
            <a:r>
              <a:rPr lang="el-GR" b="1" dirty="0" smtClean="0">
                <a:solidFill>
                  <a:srgbClr val="000000"/>
                </a:solidFill>
              </a:rPr>
              <a:t>Διαδικασία Προσπέλασης: </a:t>
            </a:r>
          </a:p>
          <a:p>
            <a:pPr marL="457200" indent="-457200">
              <a:lnSpc>
                <a:spcPct val="110000"/>
              </a:lnSpc>
              <a:spcBef>
                <a:spcPts val="1000"/>
              </a:spcBef>
              <a:buSzPct val="100000"/>
              <a:buFont typeface="+mj-lt"/>
              <a:buAutoNum type="arabicPeriod"/>
              <a:defRPr/>
            </a:pPr>
            <a:r>
              <a:rPr lang="el-GR" dirty="0" smtClean="0">
                <a:solidFill>
                  <a:srgbClr val="000000"/>
                </a:solidFill>
              </a:rPr>
              <a:t>Για την είσοδο του ήλου στο μηριαίο οστό, το λίπος και η περιτονία που υπερκαλύπτουν τον μεγάλο γλουτιαίο μυ τέμνονται σύμφωνα με την τομή του δέρματος. </a:t>
            </a:r>
          </a:p>
          <a:p>
            <a:pPr marL="457200" indent="-457200">
              <a:lnSpc>
                <a:spcPct val="110000"/>
              </a:lnSpc>
              <a:spcBef>
                <a:spcPts val="1000"/>
              </a:spcBef>
              <a:buSzPct val="100000"/>
              <a:buFont typeface="+mj-lt"/>
              <a:buAutoNum type="arabicPeriod"/>
              <a:defRPr/>
            </a:pPr>
            <a:r>
              <a:rPr lang="el-GR" dirty="0" smtClean="0">
                <a:solidFill>
                  <a:srgbClr val="000000"/>
                </a:solidFill>
              </a:rPr>
              <a:t>Οι ίνες του μεγάλου γλουτιαίου διαχωρίζονται κατά μήκος τους, σε διάστημα τριών εκατοστών.  Ο διαχωρισμός  συνεχίζεται προς τις ίνες του μέσου γλουτιαίου για να επιτευχθεί η πρόσβαση στην κορυφή (</a:t>
            </a:r>
            <a:r>
              <a:rPr lang="en-US" dirty="0" smtClean="0">
                <a:solidFill>
                  <a:srgbClr val="000000"/>
                </a:solidFill>
              </a:rPr>
              <a:t>tip)</a:t>
            </a:r>
            <a:r>
              <a:rPr lang="el-GR" dirty="0" smtClean="0">
                <a:solidFill>
                  <a:srgbClr val="000000"/>
                </a:solidFill>
              </a:rPr>
              <a:t> του μείζονος τροχαντήρα.</a:t>
            </a:r>
            <a:endParaRPr lang="el-GR" dirty="0">
              <a:solidFill>
                <a:srgbClr val="000000"/>
              </a:solidFill>
            </a:endParaRPr>
          </a:p>
        </p:txBody>
      </p:sp>
      <p:sp>
        <p:nvSpPr>
          <p:cNvPr id="7" name="6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43</a:t>
            </a:fld>
            <a:endParaRPr lang="el-GR" dirty="0"/>
          </a:p>
        </p:txBody>
      </p:sp>
    </p:spTree>
    <p:extLst>
      <p:ext uri="{BB962C8B-B14F-4D97-AF65-F5344CB8AC3E}">
        <p14:creationId xmlns:p14="http://schemas.microsoft.com/office/powerpoint/2010/main" val="615611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cstate="print"/>
          <a:srcRect/>
          <a:stretch>
            <a:fillRect/>
          </a:stretch>
        </p:blipFill>
        <p:spPr bwMode="auto">
          <a:xfrm>
            <a:off x="6804248" y="2207679"/>
            <a:ext cx="2005050" cy="3671498"/>
          </a:xfrm>
          <a:prstGeom prst="rect">
            <a:avLst/>
          </a:prstGeom>
          <a:ln w="38100" cap="sq" cmpd="thickThin">
            <a:solidFill>
              <a:srgbClr val="000000"/>
            </a:solidFill>
            <a:prstDash val="solid"/>
            <a:miter lim="800000"/>
          </a:ln>
          <a:effectLst>
            <a:innerShdw blurRad="76200">
              <a:srgbClr val="000000"/>
            </a:innerShdw>
          </a:effectLst>
        </p:spPr>
      </p:pic>
      <p:sp>
        <p:nvSpPr>
          <p:cNvPr id="2" name="Τίτλος 1"/>
          <p:cNvSpPr>
            <a:spLocks noGrp="1"/>
          </p:cNvSpPr>
          <p:nvPr>
            <p:ph type="title"/>
          </p:nvPr>
        </p:nvSpPr>
        <p:spPr/>
        <p:txBody>
          <a:bodyPr/>
          <a:lstStyle/>
          <a:p>
            <a:pPr lvl="0"/>
            <a:r>
              <a:rPr lang="el-GR" dirty="0">
                <a:solidFill>
                  <a:schemeClr val="accent4">
                    <a:lumMod val="10000"/>
                  </a:schemeClr>
                </a:solidFill>
                <a:effectLst>
                  <a:outerShdw blurRad="38100" dist="38100" dir="2700000" algn="tl">
                    <a:srgbClr val="000000">
                      <a:alpha val="43137"/>
                    </a:srgbClr>
                  </a:outerShdw>
                </a:effectLst>
              </a:rPr>
              <a:t>Διατροχαντήρια Κατάγματα</a:t>
            </a:r>
            <a:r>
              <a:rPr lang="el-GR" dirty="0">
                <a:effectLst>
                  <a:outerShdw blurRad="38100" dist="38100" dir="2700000" algn="tl">
                    <a:srgbClr val="000000">
                      <a:alpha val="43137"/>
                    </a:srgbClr>
                  </a:outerShdw>
                </a:effectLst>
              </a:rPr>
              <a:t/>
            </a:r>
            <a:br>
              <a:rPr lang="el-GR" dirty="0">
                <a:effectLst>
                  <a:outerShdw blurRad="38100" dist="38100" dir="2700000" algn="tl">
                    <a:srgbClr val="000000">
                      <a:alpha val="43137"/>
                    </a:srgbClr>
                  </a:outerShdw>
                </a:effectLst>
              </a:rPr>
            </a:br>
            <a:r>
              <a:rPr lang="el-GR" sz="3200" dirty="0">
                <a:effectLst>
                  <a:outerShdw blurRad="38100" dist="38100" dir="2700000" algn="tl">
                    <a:srgbClr val="000000">
                      <a:alpha val="43137"/>
                    </a:srgbClr>
                  </a:outerShdw>
                </a:effectLst>
              </a:rPr>
              <a:t>Χειρουργικές Προσπελάσεις </a:t>
            </a:r>
            <a:r>
              <a:rPr lang="el-GR" sz="3200" baseline="-16000" dirty="0" smtClean="0">
                <a:effectLst>
                  <a:outerShdw blurRad="38100" dist="38100" dir="2700000" algn="tl">
                    <a:srgbClr val="000000">
                      <a:alpha val="43137"/>
                    </a:srgbClr>
                  </a:outerShdw>
                </a:effectLst>
              </a:rPr>
              <a:t>[</a:t>
            </a:r>
            <a:r>
              <a:rPr lang="en-US" sz="3200" baseline="-16000" dirty="0" smtClean="0">
                <a:effectLst>
                  <a:outerShdw blurRad="38100" dist="38100" dir="2700000" algn="tl">
                    <a:srgbClr val="000000">
                      <a:alpha val="43137"/>
                    </a:srgbClr>
                  </a:outerShdw>
                </a:effectLst>
              </a:rPr>
              <a:t>3</a:t>
            </a:r>
            <a:r>
              <a:rPr lang="el-GR" sz="3200" baseline="-16000" dirty="0" smtClean="0">
                <a:effectLst>
                  <a:outerShdw blurRad="38100" dist="38100" dir="2700000" algn="tl">
                    <a:srgbClr val="000000">
                      <a:alpha val="43137"/>
                    </a:srgbClr>
                  </a:outerShdw>
                </a:effectLst>
              </a:rPr>
              <a:t>/3</a:t>
            </a:r>
            <a:r>
              <a:rPr lang="el-GR" sz="3200" baseline="-16000" dirty="0">
                <a:effectLst>
                  <a:outerShdw blurRad="38100" dist="38100" dir="2700000" algn="tl">
                    <a:srgbClr val="000000">
                      <a:alpha val="43137"/>
                    </a:srgbClr>
                  </a:outerShdw>
                </a:effectLst>
              </a:rPr>
              <a:t>]</a:t>
            </a:r>
            <a:endParaRPr lang="el-GR" sz="3200" dirty="0"/>
          </a:p>
        </p:txBody>
      </p:sp>
      <p:sp>
        <p:nvSpPr>
          <p:cNvPr id="3" name="Θέση περιεχομένου 2"/>
          <p:cNvSpPr>
            <a:spLocks noGrp="1"/>
          </p:cNvSpPr>
          <p:nvPr>
            <p:ph idx="1"/>
          </p:nvPr>
        </p:nvSpPr>
        <p:spPr>
          <a:xfrm>
            <a:off x="385192" y="2060848"/>
            <a:ext cx="6419056" cy="4391000"/>
          </a:xfrm>
        </p:spPr>
        <p:txBody>
          <a:bodyPr/>
          <a:lstStyle/>
          <a:p>
            <a:pPr marL="355600" indent="-355600">
              <a:lnSpc>
                <a:spcPct val="114000"/>
              </a:lnSpc>
              <a:spcBef>
                <a:spcPts val="1200"/>
              </a:spcBef>
              <a:buSzPct val="100000"/>
              <a:buFont typeface="+mj-lt"/>
              <a:buAutoNum type="arabicPeriod" startAt="3"/>
            </a:pPr>
            <a:r>
              <a:rPr lang="el-GR" dirty="0" smtClean="0">
                <a:solidFill>
                  <a:srgbClr val="000000"/>
                </a:solidFill>
              </a:rPr>
              <a:t>Πραγματοποιείται</a:t>
            </a:r>
            <a:r>
              <a:rPr lang="el-GR" b="1" dirty="0" smtClean="0">
                <a:solidFill>
                  <a:srgbClr val="000000"/>
                </a:solidFill>
              </a:rPr>
              <a:t> </a:t>
            </a:r>
            <a:r>
              <a:rPr lang="el-GR" dirty="0" smtClean="0">
                <a:solidFill>
                  <a:srgbClr val="000000"/>
                </a:solidFill>
              </a:rPr>
              <a:t>ακτινογραφικός διεγχειρητικός </a:t>
            </a:r>
            <a:r>
              <a:rPr lang="el-GR" dirty="0">
                <a:solidFill>
                  <a:srgbClr val="000000"/>
                </a:solidFill>
              </a:rPr>
              <a:t>έλεγχος</a:t>
            </a:r>
            <a:r>
              <a:rPr lang="en-US" dirty="0">
                <a:solidFill>
                  <a:srgbClr val="000000"/>
                </a:solidFill>
              </a:rPr>
              <a:t> </a:t>
            </a:r>
            <a:r>
              <a:rPr lang="el-GR" dirty="0">
                <a:solidFill>
                  <a:srgbClr val="000000"/>
                </a:solidFill>
              </a:rPr>
              <a:t>με χρήση </a:t>
            </a:r>
            <a:r>
              <a:rPr lang="en-US" dirty="0">
                <a:solidFill>
                  <a:srgbClr val="000000"/>
                </a:solidFill>
              </a:rPr>
              <a:t>C-arm</a:t>
            </a:r>
            <a:r>
              <a:rPr lang="el-GR" dirty="0">
                <a:solidFill>
                  <a:srgbClr val="000000"/>
                </a:solidFill>
              </a:rPr>
              <a:t>,  για </a:t>
            </a:r>
            <a:r>
              <a:rPr lang="el-GR" dirty="0" smtClean="0">
                <a:solidFill>
                  <a:srgbClr val="000000"/>
                </a:solidFill>
              </a:rPr>
              <a:t>τη διασφάλιση </a:t>
            </a:r>
            <a:r>
              <a:rPr lang="el-GR" dirty="0">
                <a:solidFill>
                  <a:srgbClr val="000000"/>
                </a:solidFill>
              </a:rPr>
              <a:t>της πύλης εισόδου. </a:t>
            </a:r>
          </a:p>
          <a:p>
            <a:pPr marL="355600" indent="-355600">
              <a:lnSpc>
                <a:spcPct val="114000"/>
              </a:lnSpc>
              <a:spcBef>
                <a:spcPts val="1200"/>
              </a:spcBef>
              <a:buSzPct val="100000"/>
              <a:buFont typeface="+mj-lt"/>
              <a:buAutoNum type="arabicPeriod" startAt="3"/>
            </a:pPr>
            <a:r>
              <a:rPr lang="el-GR" dirty="0" smtClean="0">
                <a:solidFill>
                  <a:srgbClr val="000000"/>
                </a:solidFill>
              </a:rPr>
              <a:t>Για </a:t>
            </a:r>
            <a:r>
              <a:rPr lang="el-GR" dirty="0">
                <a:solidFill>
                  <a:srgbClr val="000000"/>
                </a:solidFill>
              </a:rPr>
              <a:t>την είσοδο του ήλου κλειδώματος στο </a:t>
            </a:r>
            <a:r>
              <a:rPr lang="el-GR" dirty="0" smtClean="0">
                <a:solidFill>
                  <a:srgbClr val="000000"/>
                </a:solidFill>
              </a:rPr>
              <a:t>εγγύς μηριαίο</a:t>
            </a:r>
            <a:r>
              <a:rPr lang="el-GR" dirty="0">
                <a:solidFill>
                  <a:srgbClr val="000000"/>
                </a:solidFill>
              </a:rPr>
              <a:t>, η πλατεία περιτονία  </a:t>
            </a:r>
            <a:r>
              <a:rPr lang="el-GR" dirty="0" smtClean="0">
                <a:solidFill>
                  <a:srgbClr val="000000"/>
                </a:solidFill>
              </a:rPr>
              <a:t>τέμνεται και </a:t>
            </a:r>
            <a:r>
              <a:rPr lang="el-GR" dirty="0">
                <a:solidFill>
                  <a:srgbClr val="000000"/>
                </a:solidFill>
              </a:rPr>
              <a:t>με κατάλληλη  αναδίπλωση του έξω πλατύ </a:t>
            </a:r>
            <a:r>
              <a:rPr lang="el-GR" dirty="0" smtClean="0">
                <a:solidFill>
                  <a:srgbClr val="000000"/>
                </a:solidFill>
              </a:rPr>
              <a:t>μυ, επιτυγχάνεται </a:t>
            </a:r>
            <a:r>
              <a:rPr lang="el-GR" dirty="0">
                <a:solidFill>
                  <a:srgbClr val="000000"/>
                </a:solidFill>
              </a:rPr>
              <a:t>άμεση πρόσβαση στον </a:t>
            </a:r>
            <a:r>
              <a:rPr lang="el-GR" dirty="0" smtClean="0">
                <a:solidFill>
                  <a:srgbClr val="000000"/>
                </a:solidFill>
              </a:rPr>
              <a:t>μείζονα τροχαντήρα</a:t>
            </a:r>
            <a:r>
              <a:rPr lang="el-GR" dirty="0">
                <a:solidFill>
                  <a:srgbClr val="000000"/>
                </a:solidFill>
              </a:rPr>
              <a:t>.</a:t>
            </a:r>
          </a:p>
          <a:p>
            <a:pPr marL="355600" indent="-355600">
              <a:lnSpc>
                <a:spcPct val="114000"/>
              </a:lnSpc>
              <a:spcBef>
                <a:spcPts val="1200"/>
              </a:spcBef>
              <a:buSzPct val="100000"/>
              <a:buFont typeface="+mj-lt"/>
              <a:buAutoNum type="arabicPeriod" startAt="3"/>
            </a:pPr>
            <a:r>
              <a:rPr lang="el-GR" dirty="0" smtClean="0">
                <a:solidFill>
                  <a:srgbClr val="000000"/>
                </a:solidFill>
              </a:rPr>
              <a:t>Κατόπιν</a:t>
            </a:r>
            <a:r>
              <a:rPr lang="el-GR" dirty="0">
                <a:solidFill>
                  <a:srgbClr val="000000"/>
                </a:solidFill>
              </a:rPr>
              <a:t>, τοποθετείται ο περιφερικός </a:t>
            </a:r>
            <a:r>
              <a:rPr lang="el-GR" dirty="0" smtClean="0">
                <a:solidFill>
                  <a:srgbClr val="000000"/>
                </a:solidFill>
              </a:rPr>
              <a:t>κοχλίας κλειδώματος </a:t>
            </a:r>
            <a:r>
              <a:rPr lang="el-GR" dirty="0">
                <a:solidFill>
                  <a:srgbClr val="000000"/>
                </a:solidFill>
              </a:rPr>
              <a:t>(</a:t>
            </a:r>
            <a:r>
              <a:rPr lang="en-US" dirty="0">
                <a:solidFill>
                  <a:srgbClr val="000000"/>
                </a:solidFill>
              </a:rPr>
              <a:t>free hand)</a:t>
            </a:r>
            <a:r>
              <a:rPr lang="el-GR" dirty="0" smtClean="0">
                <a:solidFill>
                  <a:srgbClr val="000000"/>
                </a:solidFill>
              </a:rPr>
              <a:t>.</a:t>
            </a:r>
            <a:endParaRPr lang="el-GR" dirty="0">
              <a:solidFill>
                <a:srgbClr val="000000"/>
              </a:solidFill>
            </a:endParaRPr>
          </a:p>
        </p:txBody>
      </p:sp>
      <p:sp>
        <p:nvSpPr>
          <p:cNvPr id="7" name="6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44</a:t>
            </a:fld>
            <a:endParaRPr lang="el-GR" dirty="0"/>
          </a:p>
        </p:txBody>
      </p:sp>
      <p:sp>
        <p:nvSpPr>
          <p:cNvPr id="8" name="Ορθογώνιο 8"/>
          <p:cNvSpPr/>
          <p:nvPr/>
        </p:nvSpPr>
        <p:spPr>
          <a:xfrm>
            <a:off x="6876256" y="5974378"/>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sp>
        <p:nvSpPr>
          <p:cNvPr id="4" name="Ορθογώνιο 3"/>
          <p:cNvSpPr/>
          <p:nvPr/>
        </p:nvSpPr>
        <p:spPr>
          <a:xfrm>
            <a:off x="251520" y="1554711"/>
            <a:ext cx="7992888" cy="461665"/>
          </a:xfrm>
          <a:prstGeom prst="rect">
            <a:avLst/>
          </a:prstGeom>
        </p:spPr>
        <p:txBody>
          <a:bodyPr wrap="square">
            <a:spAutoFit/>
          </a:bodyPr>
          <a:lstStyle/>
          <a:p>
            <a:pPr marL="342900" indent="-342900" eaLnBrk="0" hangingPunct="0">
              <a:spcBef>
                <a:spcPct val="20000"/>
              </a:spcBef>
              <a:buClr>
                <a:srgbClr val="A50021"/>
              </a:buClr>
              <a:buSzPct val="120000"/>
              <a:buFont typeface="Wingdings" panose="05000000000000000000" pitchFamily="2" charset="2"/>
              <a:buChar char="Ø"/>
            </a:pPr>
            <a:r>
              <a:rPr lang="el-GR" sz="2400" b="1" kern="0" dirty="0">
                <a:solidFill>
                  <a:srgbClr val="000000"/>
                </a:solidFill>
                <a:latin typeface="Calibri" panose="020F0502020204030204" pitchFamily="34" charset="0"/>
                <a:cs typeface="Calibri" panose="020F0502020204030204" pitchFamily="34" charset="0"/>
              </a:rPr>
              <a:t>Προσπέλαση για την εισαγωγή ενδομυελικού ήλου </a:t>
            </a:r>
            <a:r>
              <a:rPr lang="el-GR" sz="2400" b="1" kern="0" baseline="-25000" dirty="0">
                <a:solidFill>
                  <a:srgbClr val="000000"/>
                </a:solidFill>
                <a:latin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9133374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l-GR" b="1" dirty="0" smtClean="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rPr>
              <a:t>Διατροχαντήρια Κατάγματα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solidFill>
                  <a:srgbClr val="A50021"/>
                </a:solidFill>
                <a:effectLst>
                  <a:outerShdw blurRad="38100" dist="38100" dir="2700000" algn="tl">
                    <a:srgbClr val="000000">
                      <a:alpha val="43137"/>
                    </a:srgbClr>
                  </a:outerShdw>
                </a:effectLst>
                <a:latin typeface="Arial Narrow" panose="020B0606020202030204" pitchFamily="34" charset="0"/>
              </a:rPr>
              <a:t>Επισημάνσεις </a:t>
            </a:r>
            <a:r>
              <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[1/6]</a:t>
            </a:r>
          </a:p>
        </p:txBody>
      </p:sp>
      <p:sp>
        <p:nvSpPr>
          <p:cNvPr id="34819" name="Rectangle 3"/>
          <p:cNvSpPr>
            <a:spLocks noGrp="1" noChangeArrowheads="1"/>
          </p:cNvSpPr>
          <p:nvPr>
            <p:ph idx="1"/>
          </p:nvPr>
        </p:nvSpPr>
        <p:spPr/>
        <p:txBody>
          <a:bodyPr/>
          <a:lstStyle/>
          <a:p>
            <a:pPr marL="449263" indent="-449263">
              <a:lnSpc>
                <a:spcPct val="114000"/>
              </a:lnSpc>
              <a:spcBef>
                <a:spcPts val="1200"/>
              </a:spcBef>
              <a:buClr>
                <a:srgbClr val="A50021"/>
              </a:buClr>
              <a:buSzPct val="100000"/>
              <a:buFont typeface="Wingdings" panose="05000000000000000000" pitchFamily="2" charset="2"/>
              <a:buChar char="Ø"/>
              <a:defRPr/>
            </a:pPr>
            <a:r>
              <a:rPr lang="el-GR" dirty="0" smtClean="0">
                <a:solidFill>
                  <a:srgbClr val="000000"/>
                </a:solidFill>
                <a:effectLst/>
              </a:rPr>
              <a:t>Προσοχή στο σχεδιασμό του προγράμματος με βάση τα κριτήρια ολοκλήρωσης των διακριτών σταδίων της Φ/Θ  αποκατάστασης: «Μέγιστη Προστασία – Μερική Προστασία – Στάδιο Ελεύθερων Δραστηριοτήτων».</a:t>
            </a:r>
            <a:endParaRPr lang="el-GR" b="1" dirty="0">
              <a:solidFill>
                <a:srgbClr val="A50021"/>
              </a:solidFill>
              <a:latin typeface="Arial Narrow" panose="020B0606020202030204" pitchFamily="34" charset="0"/>
            </a:endParaRPr>
          </a:p>
          <a:p>
            <a:pPr marL="444500" indent="0">
              <a:lnSpc>
                <a:spcPct val="114000"/>
              </a:lnSpc>
              <a:spcBef>
                <a:spcPts val="1200"/>
              </a:spcBef>
              <a:buClr>
                <a:srgbClr val="A50021"/>
              </a:buClr>
              <a:buSzPct val="100000"/>
              <a:buNone/>
              <a:defRPr/>
            </a:pPr>
            <a:r>
              <a:rPr lang="el-GR" sz="1800" b="1" dirty="0" smtClean="0">
                <a:solidFill>
                  <a:srgbClr val="A50021"/>
                </a:solidFill>
                <a:effectLst/>
                <a:latin typeface="Arial Narrow" panose="020B0606020202030204" pitchFamily="34" charset="0"/>
              </a:rPr>
              <a:t>[Παπαθανασίου Γ, 2003 &amp; 2004]</a:t>
            </a:r>
            <a:endParaRPr lang="el-GR" dirty="0" smtClean="0">
              <a:solidFill>
                <a:srgbClr val="000000"/>
              </a:solidFill>
              <a:effectLst/>
            </a:endParaRPr>
          </a:p>
          <a:p>
            <a:pPr marL="449263" indent="-449263">
              <a:lnSpc>
                <a:spcPct val="114000"/>
              </a:lnSpc>
              <a:spcBef>
                <a:spcPts val="1200"/>
              </a:spcBef>
              <a:buClr>
                <a:srgbClr val="A50021"/>
              </a:buClr>
              <a:buSzPct val="100000"/>
              <a:buFont typeface="Wingdings" panose="05000000000000000000" pitchFamily="2" charset="2"/>
              <a:buChar char="Ø"/>
              <a:defRPr/>
            </a:pPr>
            <a:r>
              <a:rPr lang="el-GR" dirty="0" smtClean="0">
                <a:solidFill>
                  <a:srgbClr val="000000"/>
                </a:solidFill>
                <a:effectLst/>
              </a:rPr>
              <a:t>Τα κύρια κριτήρια σταδιοποίησης του προγράμματος αφορούν στην αξιολόγηση </a:t>
            </a:r>
            <a:r>
              <a:rPr lang="el-GR" dirty="0">
                <a:solidFill>
                  <a:srgbClr val="000000"/>
                </a:solidFill>
                <a:effectLst/>
              </a:rPr>
              <a:t>της κλινικής εικόνας του ασθενούς </a:t>
            </a:r>
            <a:r>
              <a:rPr lang="el-GR" dirty="0" smtClean="0">
                <a:solidFill>
                  <a:srgbClr val="000000"/>
                </a:solidFill>
                <a:effectLst/>
              </a:rPr>
              <a:t>και της διαδικασία πώρωσης του κατάγματος από τον θεράποντα χειρουργό, ενώ ιδιαίτερα σημαντική είναι η λειτουργική αξιολόγηση του ασθενούς από τον Φυσικοθεραπευτή (π.χ ικανότητα βάδισης χωρίς χωλότητα και πόνο).</a:t>
            </a:r>
            <a:endParaRPr lang="el-GR" dirty="0" smtClean="0">
              <a:solidFill>
                <a:schemeClr val="accent4">
                  <a:lumMod val="10000"/>
                </a:schemeClr>
              </a:solidFill>
              <a:effectLst/>
            </a:endParaRP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45</a:t>
            </a:fld>
            <a:endParaRPr lang="el-GR" dirty="0"/>
          </a:p>
        </p:txBody>
      </p:sp>
    </p:spTree>
    <p:extLst>
      <p:ext uri="{BB962C8B-B14F-4D97-AF65-F5344CB8AC3E}">
        <p14:creationId xmlns:p14="http://schemas.microsoft.com/office/powerpoint/2010/main" val="25518204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pPr eaLnBrk="1" hangingPunct="1"/>
            <a:r>
              <a:rPr lang="el-GR" dirty="0">
                <a:solidFill>
                  <a:schemeClr val="accent4">
                    <a:lumMod val="10000"/>
                  </a:schemeClr>
                </a:solidFill>
                <a:effectLst>
                  <a:outerShdw blurRad="38100" dist="38100" dir="2700000" algn="tl">
                    <a:srgbClr val="000000">
                      <a:alpha val="43137"/>
                    </a:srgbClr>
                  </a:outerShdw>
                </a:effectLst>
              </a:rPr>
              <a:t>Διατροχαντήρια Κατάγματα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Επισημάνσεις </a:t>
            </a:r>
            <a:r>
              <a:rPr lang="el-GR" sz="3200" baseline="-16000" dirty="0" smtClean="0">
                <a:effectLst>
                  <a:outerShdw blurRad="38100" dist="38100" dir="2700000" algn="tl">
                    <a:srgbClr val="000000">
                      <a:alpha val="43137"/>
                    </a:srgbClr>
                  </a:outerShdw>
                </a:effectLst>
              </a:rPr>
              <a:t>[2/6</a:t>
            </a:r>
            <a:r>
              <a:rPr lang="el-GR" sz="3200" baseline="-16000" dirty="0">
                <a:effectLst>
                  <a:outerShdw blurRad="38100" dist="38100" dir="2700000" algn="tl">
                    <a:srgbClr val="000000">
                      <a:alpha val="43137"/>
                    </a:srgbClr>
                  </a:outerShdw>
                </a:effectLst>
              </a:rPr>
              <a:t>]</a:t>
            </a:r>
            <a:endParaRPr lang="el-GR" sz="3200" baseline="-16000" dirty="0" smtClean="0">
              <a:solidFill>
                <a:schemeClr val="accent5">
                  <a:lumMod val="50000"/>
                </a:schemeClr>
              </a:solidFill>
              <a:effectLst/>
            </a:endParaRPr>
          </a:p>
        </p:txBody>
      </p:sp>
      <p:sp>
        <p:nvSpPr>
          <p:cNvPr id="556035" name="Rectangle 3"/>
          <p:cNvSpPr>
            <a:spLocks noGrp="1" noChangeArrowheads="1"/>
          </p:cNvSpPr>
          <p:nvPr>
            <p:ph idx="1"/>
          </p:nvPr>
        </p:nvSpPr>
        <p:spPr/>
        <p:txBody>
          <a:bodyPr/>
          <a:lstStyle/>
          <a:p>
            <a:pPr eaLnBrk="1" hangingPunct="1">
              <a:lnSpc>
                <a:spcPct val="114000"/>
              </a:lnSpc>
              <a:spcBef>
                <a:spcPts val="1200"/>
              </a:spcBef>
              <a:buClr>
                <a:srgbClr val="A50021"/>
              </a:buClr>
              <a:buSzPct val="100000"/>
              <a:buFont typeface="Wingdings" pitchFamily="2" charset="2"/>
              <a:buChar char="§"/>
            </a:pPr>
            <a:r>
              <a:rPr lang="el-GR" sz="2400" b="1" dirty="0" smtClean="0">
                <a:solidFill>
                  <a:srgbClr val="000000"/>
                </a:solidFill>
                <a:effectLst/>
                <a:latin typeface="Calibri" pitchFamily="34" charset="0"/>
              </a:rPr>
              <a:t>Προσοχή </a:t>
            </a:r>
            <a:r>
              <a:rPr lang="el-GR" sz="2400" dirty="0" smtClean="0">
                <a:solidFill>
                  <a:srgbClr val="000000"/>
                </a:solidFill>
                <a:effectLst/>
                <a:latin typeface="Calibri" pitchFamily="34" charset="0"/>
              </a:rPr>
              <a:t>στις στροφικές κινήσεις της άρθρωσης του ισχίου.</a:t>
            </a:r>
          </a:p>
          <a:p>
            <a:pPr eaLnBrk="1" hangingPunct="1">
              <a:lnSpc>
                <a:spcPct val="114000"/>
              </a:lnSpc>
              <a:spcBef>
                <a:spcPts val="1200"/>
              </a:spcBef>
              <a:buClr>
                <a:srgbClr val="A50021"/>
              </a:buClr>
              <a:buSzPct val="100000"/>
              <a:buFont typeface="Wingdings" pitchFamily="2" charset="2"/>
              <a:buChar char="§"/>
            </a:pPr>
            <a:r>
              <a:rPr lang="el-GR" sz="2400" b="1" dirty="0" smtClean="0">
                <a:solidFill>
                  <a:srgbClr val="000000"/>
                </a:solidFill>
                <a:effectLst/>
                <a:latin typeface="Calibri" pitchFamily="34" charset="0"/>
              </a:rPr>
              <a:t>Προσοχή </a:t>
            </a:r>
            <a:r>
              <a:rPr lang="el-GR" sz="2400" dirty="0" smtClean="0">
                <a:solidFill>
                  <a:srgbClr val="000000"/>
                </a:solidFill>
                <a:effectLst/>
                <a:latin typeface="Calibri" pitchFamily="34" charset="0"/>
              </a:rPr>
              <a:t>κατά τη φόρτιση του σκέλους.</a:t>
            </a:r>
          </a:p>
          <a:p>
            <a:pPr eaLnBrk="1" hangingPunct="1">
              <a:lnSpc>
                <a:spcPct val="114000"/>
              </a:lnSpc>
              <a:spcBef>
                <a:spcPts val="1200"/>
              </a:spcBef>
              <a:buClr>
                <a:srgbClr val="A50021"/>
              </a:buClr>
              <a:buSzPct val="100000"/>
              <a:buFont typeface="Wingdings" pitchFamily="2" charset="2"/>
              <a:buChar char="§"/>
            </a:pPr>
            <a:r>
              <a:rPr lang="el-GR" sz="2400" dirty="0" smtClean="0">
                <a:solidFill>
                  <a:srgbClr val="000000"/>
                </a:solidFill>
                <a:effectLst/>
                <a:latin typeface="Calibri" pitchFamily="34" charset="0"/>
              </a:rPr>
              <a:t>Ο ασθενής επιτρέπεται μεν, σε ότι αφορά τα φορτία που δέχεται η περιοχή, να πραγματοποιήσει άρση σκέλους με τεντωμένο γόνατο (</a:t>
            </a:r>
            <a:r>
              <a:rPr lang="en-US" sz="2400" dirty="0" smtClean="0">
                <a:solidFill>
                  <a:srgbClr val="000000"/>
                </a:solidFill>
                <a:effectLst/>
                <a:latin typeface="Calibri" pitchFamily="34" charset="0"/>
              </a:rPr>
              <a:t>SLR</a:t>
            </a:r>
            <a:r>
              <a:rPr lang="el-GR" sz="2400" dirty="0" smtClean="0">
                <a:solidFill>
                  <a:srgbClr val="000000"/>
                </a:solidFill>
                <a:effectLst/>
                <a:latin typeface="Calibri" pitchFamily="34" charset="0"/>
              </a:rPr>
              <a:t>) </a:t>
            </a:r>
            <a:r>
              <a:rPr lang="el-GR" sz="2400" b="1" dirty="0" smtClean="0">
                <a:solidFill>
                  <a:srgbClr val="000000"/>
                </a:solidFill>
                <a:latin typeface="Calibri" pitchFamily="34" charset="0"/>
              </a:rPr>
              <a:t>ΑΛΛΑ ΔΕΝ ΕΙΝΑΙ ΙΚΑΝΟΣ ΝΑ ΤΟ ΚΑΝΕΙ ΔΙΟΤΙ…</a:t>
            </a: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46</a:t>
            </a:fld>
            <a:endParaRPr lang="el-GR" dirty="0"/>
          </a:p>
        </p:txBody>
      </p:sp>
      <p:sp>
        <p:nvSpPr>
          <p:cNvPr id="7" name="TextBox 1"/>
          <p:cNvSpPr txBox="1"/>
          <p:nvPr/>
        </p:nvSpPr>
        <p:spPr>
          <a:xfrm>
            <a:off x="2987824" y="5765194"/>
            <a:ext cx="5760640" cy="369332"/>
          </a:xfrm>
          <a:prstGeom prst="rect">
            <a:avLst/>
          </a:prstGeom>
          <a:noFill/>
        </p:spPr>
        <p:txBody>
          <a:bodyPr wrap="square" rtlCol="0">
            <a:spAutoFit/>
          </a:bodyPr>
          <a:lstStyle/>
          <a:p>
            <a:pPr algn="ctr"/>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Hoppenfeld - Murthy 2000, </a:t>
            </a:r>
            <a:r>
              <a:rPr lang="el-GR" b="1" dirty="0" smtClean="0">
                <a:solidFill>
                  <a:srgbClr val="A50021"/>
                </a:solidFill>
                <a:latin typeface="Arial Narrow" pitchFamily="34" charset="0"/>
                <a:cs typeface="Arial" pitchFamily="34" charset="0"/>
              </a:rPr>
              <a:t>Στάση </a:t>
            </a:r>
            <a:r>
              <a:rPr lang="en-US" b="1" dirty="0" smtClean="0">
                <a:solidFill>
                  <a:srgbClr val="A50021"/>
                </a:solidFill>
                <a:latin typeface="Arial Narrow" pitchFamily="34" charset="0"/>
                <a:cs typeface="Arial" pitchFamily="34" charset="0"/>
              </a:rPr>
              <a:t>- </a:t>
            </a:r>
            <a:r>
              <a:rPr lang="el-GR" b="1" dirty="0" smtClean="0">
                <a:solidFill>
                  <a:srgbClr val="A50021"/>
                </a:solidFill>
                <a:latin typeface="Arial Narrow" pitchFamily="34" charset="0"/>
                <a:cs typeface="Arial" pitchFamily="34" charset="0"/>
              </a:rPr>
              <a:t>Παπαθανασίου</a:t>
            </a:r>
            <a:r>
              <a:rPr lang="en-US" b="1" dirty="0" smtClean="0">
                <a:solidFill>
                  <a:srgbClr val="A50021"/>
                </a:solidFill>
                <a:latin typeface="Arial Narrow" pitchFamily="34" charset="0"/>
                <a:cs typeface="Arial" pitchFamily="34" charset="0"/>
              </a:rPr>
              <a:t> 2011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5091793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r="4167" b="3608"/>
          <a:stretch>
            <a:fillRect/>
          </a:stretch>
        </p:blipFill>
        <p:spPr bwMode="auto">
          <a:xfrm>
            <a:off x="2915816" y="1769687"/>
            <a:ext cx="2952327" cy="4107585"/>
          </a:xfrm>
          <a:prstGeom prst="rect">
            <a:avLst/>
          </a:prstGeom>
          <a:ln w="38100" cap="sq" cmpd="thickThin">
            <a:solidFill>
              <a:srgbClr val="000000"/>
            </a:solidFill>
            <a:prstDash val="solid"/>
            <a:miter lim="800000"/>
          </a:ln>
          <a:effectLst>
            <a:innerShdw blurRad="76200">
              <a:srgbClr val="000000"/>
            </a:innerShdw>
          </a:effectLst>
        </p:spPr>
      </p:pic>
      <p:sp>
        <p:nvSpPr>
          <p:cNvPr id="6" name="Rectangle 2"/>
          <p:cNvSpPr>
            <a:spLocks noGrp="1" noChangeArrowheads="1"/>
          </p:cNvSpPr>
          <p:nvPr>
            <p:ph type="title"/>
          </p:nvPr>
        </p:nvSpPr>
        <p:spPr/>
        <p:txBody>
          <a:bodyPr/>
          <a:lstStyle/>
          <a:p>
            <a:pPr eaLnBrk="1" hangingPunct="1"/>
            <a:r>
              <a:rPr lang="el-GR" dirty="0">
                <a:solidFill>
                  <a:schemeClr val="accent4">
                    <a:lumMod val="10000"/>
                  </a:schemeClr>
                </a:solidFill>
                <a:effectLst>
                  <a:outerShdw blurRad="38100" dist="38100" dir="2700000" algn="tl">
                    <a:srgbClr val="000000">
                      <a:alpha val="43137"/>
                    </a:srgbClr>
                  </a:outerShdw>
                </a:effectLst>
              </a:rPr>
              <a:t>Διατροχαντήρια Κατάγματα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Επισημάνσεις </a:t>
            </a:r>
            <a:r>
              <a:rPr lang="el-GR" sz="3200" baseline="-16000" dirty="0" smtClean="0">
                <a:effectLst>
                  <a:outerShdw blurRad="38100" dist="38100" dir="2700000" algn="tl">
                    <a:srgbClr val="000000">
                      <a:alpha val="43137"/>
                    </a:srgbClr>
                  </a:outerShdw>
                </a:effectLst>
              </a:rPr>
              <a:t>[3/6</a:t>
            </a:r>
            <a:r>
              <a:rPr lang="el-GR" sz="3200" baseline="-16000" dirty="0">
                <a:effectLst>
                  <a:outerShdw blurRad="38100" dist="38100" dir="2700000" algn="tl">
                    <a:srgbClr val="000000">
                      <a:alpha val="43137"/>
                    </a:srgbClr>
                  </a:outerShdw>
                </a:effectLst>
              </a:rPr>
              <a:t>]</a:t>
            </a:r>
            <a:endParaRPr lang="el-GR" sz="3200" baseline="-16000" dirty="0" smtClean="0">
              <a:solidFill>
                <a:schemeClr val="accent5">
                  <a:lumMod val="50000"/>
                </a:schemeClr>
              </a:solidFill>
              <a:effectLst/>
            </a:endParaRPr>
          </a:p>
        </p:txBody>
      </p:sp>
      <p:sp>
        <p:nvSpPr>
          <p:cNvPr id="8" name="7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47</a:t>
            </a:fld>
            <a:endParaRPr lang="el-GR" dirty="0"/>
          </a:p>
        </p:txBody>
      </p:sp>
      <p:sp>
        <p:nvSpPr>
          <p:cNvPr id="9" name="Ορθογώνιο 8"/>
          <p:cNvSpPr/>
          <p:nvPr/>
        </p:nvSpPr>
        <p:spPr>
          <a:xfrm>
            <a:off x="3347864" y="6087778"/>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28196358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8" name="Rectangle 10"/>
          <p:cNvSpPr>
            <a:spLocks noChangeArrowheads="1"/>
          </p:cNvSpPr>
          <p:nvPr/>
        </p:nvSpPr>
        <p:spPr bwMode="auto">
          <a:xfrm>
            <a:off x="3491880" y="1916832"/>
            <a:ext cx="5580112" cy="3015441"/>
          </a:xfrm>
          <a:prstGeom prst="rect">
            <a:avLst/>
          </a:prstGeom>
          <a:noFill/>
          <a:ln w="9525">
            <a:noFill/>
            <a:miter lim="800000"/>
            <a:headEnd/>
            <a:tailEnd/>
          </a:ln>
        </p:spPr>
        <p:txBody>
          <a:bodyPr wrap="square">
            <a:spAutoFit/>
          </a:bodyPr>
          <a:lstStyle/>
          <a:p>
            <a:pPr marL="355600" indent="-355600">
              <a:lnSpc>
                <a:spcPct val="114000"/>
              </a:lnSpc>
              <a:spcBef>
                <a:spcPct val="20000"/>
              </a:spcBef>
              <a:buClr>
                <a:srgbClr val="A50021"/>
              </a:buClr>
              <a:buSzPct val="101000"/>
              <a:buFont typeface="+mj-lt"/>
              <a:buAutoNum type="arabicPeriod"/>
            </a:pPr>
            <a:r>
              <a:rPr lang="el-GR" sz="2400" b="1" dirty="0" smtClean="0">
                <a:solidFill>
                  <a:srgbClr val="000000"/>
                </a:solidFill>
                <a:latin typeface="Calibri" pitchFamily="34" charset="0"/>
              </a:rPr>
              <a:t>Ο</a:t>
            </a:r>
            <a:r>
              <a:rPr lang="el-GR" sz="2400" dirty="0" smtClean="0">
                <a:solidFill>
                  <a:srgbClr val="000000"/>
                </a:solidFill>
                <a:latin typeface="Calibri" pitchFamily="34" charset="0"/>
              </a:rPr>
              <a:t> </a:t>
            </a:r>
            <a:r>
              <a:rPr lang="el-GR" sz="2400" b="1" dirty="0" smtClean="0">
                <a:solidFill>
                  <a:srgbClr val="DADADA">
                    <a:lumMod val="10000"/>
                  </a:srgbClr>
                </a:solidFill>
                <a:latin typeface="Calibri" pitchFamily="34" charset="0"/>
              </a:rPr>
              <a:t>λαγονοψοΐτη</a:t>
            </a:r>
            <a:r>
              <a:rPr lang="el-GR" sz="2400" b="1" dirty="0" smtClean="0">
                <a:solidFill>
                  <a:srgbClr val="000000"/>
                </a:solidFill>
                <a:latin typeface="Calibri" pitchFamily="34" charset="0"/>
              </a:rPr>
              <a:t>ς</a:t>
            </a:r>
            <a:r>
              <a:rPr lang="el-GR" sz="2400" dirty="0" smtClean="0">
                <a:solidFill>
                  <a:srgbClr val="000000"/>
                </a:solidFill>
                <a:latin typeface="Calibri" pitchFamily="34" charset="0"/>
              </a:rPr>
              <a:t> μυς (πρωταγωνιστής στην κάμψη του μηριαίου) καταφύεται στον ελάσσονα τροχαντήρα, επομένως όταν συσπάται,</a:t>
            </a:r>
            <a:r>
              <a:rPr lang="el-GR" sz="2400" dirty="0">
                <a:solidFill>
                  <a:srgbClr val="000000"/>
                </a:solidFill>
                <a:latin typeface="Calibri" pitchFamily="34" charset="0"/>
              </a:rPr>
              <a:t> </a:t>
            </a:r>
            <a:r>
              <a:rPr lang="el-GR" sz="2400" dirty="0" smtClean="0">
                <a:solidFill>
                  <a:srgbClr val="000000"/>
                </a:solidFill>
                <a:latin typeface="Calibri" pitchFamily="34" charset="0"/>
              </a:rPr>
              <a:t>έλκει την οστική του πρόσφυση με αποτέλεσμα να τείνει να παρεκτοπίσει το αντίστοιχο καταγματικό άκρο/τεμάχιο.</a:t>
            </a:r>
            <a:endParaRPr lang="el-GR" sz="2400" dirty="0">
              <a:solidFill>
                <a:srgbClr val="000000"/>
              </a:solidFill>
              <a:latin typeface="Calibri" pitchFamily="34" charset="0"/>
            </a:endParaRPr>
          </a:p>
        </p:txBody>
      </p:sp>
      <p:sp>
        <p:nvSpPr>
          <p:cNvPr id="9" name="Rectangle 2"/>
          <p:cNvSpPr>
            <a:spLocks noGrp="1" noChangeArrowheads="1"/>
          </p:cNvSpPr>
          <p:nvPr>
            <p:ph type="title"/>
          </p:nvPr>
        </p:nvSpPr>
        <p:spPr/>
        <p:txBody>
          <a:bodyPr/>
          <a:lstStyle/>
          <a:p>
            <a:pPr eaLnBrk="1" hangingPunct="1"/>
            <a:r>
              <a:rPr lang="el-GR" dirty="0">
                <a:solidFill>
                  <a:schemeClr val="accent4">
                    <a:lumMod val="10000"/>
                  </a:schemeClr>
                </a:solidFill>
                <a:effectLst>
                  <a:outerShdw blurRad="38100" dist="38100" dir="2700000" algn="tl">
                    <a:srgbClr val="000000">
                      <a:alpha val="43137"/>
                    </a:srgbClr>
                  </a:outerShdw>
                </a:effectLst>
              </a:rPr>
              <a:t>Διατροχαντήρια Κατάγματα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Επισημάνσεις </a:t>
            </a:r>
            <a:r>
              <a:rPr lang="el-GR" sz="3200" baseline="-16000" dirty="0" smtClean="0">
                <a:effectLst>
                  <a:outerShdw blurRad="38100" dist="38100" dir="2700000" algn="tl">
                    <a:srgbClr val="000000">
                      <a:alpha val="43137"/>
                    </a:srgbClr>
                  </a:outerShdw>
                </a:effectLst>
              </a:rPr>
              <a:t>[4/6</a:t>
            </a:r>
            <a:r>
              <a:rPr lang="el-GR" sz="3200" baseline="-16000" dirty="0">
                <a:effectLst>
                  <a:outerShdw blurRad="38100" dist="38100" dir="2700000" algn="tl">
                    <a:srgbClr val="000000">
                      <a:alpha val="43137"/>
                    </a:srgbClr>
                  </a:outerShdw>
                </a:effectLst>
              </a:rPr>
              <a:t>]</a:t>
            </a:r>
            <a:endParaRPr lang="el-GR" sz="3200" baseline="-16000" dirty="0" smtClean="0">
              <a:solidFill>
                <a:schemeClr val="accent5">
                  <a:lumMod val="50000"/>
                </a:schemeClr>
              </a:solidFill>
              <a:effectLst/>
            </a:endParaRPr>
          </a:p>
        </p:txBody>
      </p:sp>
      <p:pic>
        <p:nvPicPr>
          <p:cNvPr id="2" name="Picture 2" descr="File:Anterior Hip Muscles 2.PNG"/>
          <p:cNvPicPr>
            <a:picLocks noChangeAspect="1" noChangeArrowheads="1"/>
          </p:cNvPicPr>
          <p:nvPr/>
        </p:nvPicPr>
        <p:blipFill>
          <a:blip r:embed="rId3" cstate="print"/>
          <a:srcRect t="4967"/>
          <a:stretch>
            <a:fillRect/>
          </a:stretch>
        </p:blipFill>
        <p:spPr bwMode="auto">
          <a:xfrm>
            <a:off x="611560" y="1692416"/>
            <a:ext cx="2678332" cy="3817956"/>
          </a:xfrm>
          <a:prstGeom prst="rect">
            <a:avLst/>
          </a:prstGeom>
          <a:ln w="38100" cap="sq" cmpd="thickThin">
            <a:solidFill>
              <a:srgbClr val="000000"/>
            </a:solidFill>
            <a:prstDash val="solid"/>
            <a:miter lim="800000"/>
          </a:ln>
          <a:effectLst>
            <a:innerShdw blurRad="76200">
              <a:srgbClr val="000000"/>
            </a:innerShdw>
          </a:effectLst>
        </p:spPr>
      </p:pic>
      <p:sp>
        <p:nvSpPr>
          <p:cNvPr id="6" name="5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48</a:t>
            </a:fld>
            <a:endParaRPr lang="el-GR" dirty="0"/>
          </a:p>
        </p:txBody>
      </p:sp>
      <p:sp>
        <p:nvSpPr>
          <p:cNvPr id="8" name="TextBox 5"/>
          <p:cNvSpPr txBox="1"/>
          <p:nvPr/>
        </p:nvSpPr>
        <p:spPr>
          <a:xfrm>
            <a:off x="42514" y="5589240"/>
            <a:ext cx="3816424" cy="461665"/>
          </a:xfrm>
          <a:prstGeom prst="rect">
            <a:avLst/>
          </a:prstGeom>
          <a:noFill/>
        </p:spPr>
        <p:txBody>
          <a:bodyPr wrap="square" rtlCol="0">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solidFill>
                  <a:srgbClr val="808080"/>
                </a:solidFill>
                <a:latin typeface="Calibri" panose="020F0502020204030204" pitchFamily="34" charset="0"/>
              </a:rPr>
              <a:t>“</a:t>
            </a:r>
            <a:r>
              <a:rPr lang="de-DE" sz="1200" dirty="0">
                <a:solidFill>
                  <a:srgbClr val="808080"/>
                </a:solidFill>
                <a:latin typeface="Calibri" panose="020F0502020204030204" pitchFamily="34" charset="0"/>
                <a:hlinkClick r:id="rId4"/>
              </a:rPr>
              <a:t>Anterior Hip Muscles 2</a:t>
            </a:r>
            <a:r>
              <a:rPr lang="en-US" sz="1200" dirty="0" smtClean="0">
                <a:solidFill>
                  <a:srgbClr val="808080"/>
                </a:solidFill>
                <a:latin typeface="Calibri" panose="020F0502020204030204" pitchFamily="34" charset="0"/>
              </a:rPr>
              <a:t>”</a:t>
            </a:r>
            <a:r>
              <a:rPr lang="el-GR" sz="1200" dirty="0" smtClean="0">
                <a:solidFill>
                  <a:srgbClr val="808080"/>
                </a:solidFill>
                <a:latin typeface="Calibri" panose="020F0502020204030204" pitchFamily="34" charset="0"/>
              </a:rPr>
              <a:t> από</a:t>
            </a:r>
            <a:r>
              <a:rPr lang="en-US" sz="1200" dirty="0" smtClean="0">
                <a:solidFill>
                  <a:srgbClr val="808080"/>
                </a:solidFill>
                <a:latin typeface="Calibri" panose="020F0502020204030204" pitchFamily="34" charset="0"/>
              </a:rPr>
              <a:t> </a:t>
            </a:r>
            <a:r>
              <a:rPr lang="en-US" sz="1200" dirty="0">
                <a:solidFill>
                  <a:srgbClr val="808080"/>
                </a:solidFill>
                <a:latin typeface="Calibri" panose="020F0502020204030204" pitchFamily="34" charset="0"/>
              </a:rPr>
              <a:t>Mikael Häggström</a:t>
            </a:r>
            <a:r>
              <a:rPr lang="el-GR" sz="1200" dirty="0" smtClean="0">
                <a:solidFill>
                  <a:srgbClr val="808080"/>
                </a:solidFill>
                <a:latin typeface="Calibri" panose="020F0502020204030204" pitchFamily="34" charset="0"/>
              </a:rPr>
              <a:t> διαθέσιμο με άδεια</a:t>
            </a:r>
            <a:r>
              <a:rPr lang="en-US" sz="1200" dirty="0" smtClean="0">
                <a:solidFill>
                  <a:srgbClr val="808080"/>
                </a:solidFill>
                <a:latin typeface="Calibri" panose="020F0502020204030204" pitchFamily="34" charset="0"/>
              </a:rPr>
              <a:t> </a:t>
            </a:r>
            <a:r>
              <a:rPr lang="en-US" sz="1200" dirty="0">
                <a:solidFill>
                  <a:srgbClr val="808080"/>
                </a:solidFill>
                <a:latin typeface="Calibri" panose="020F0502020204030204" pitchFamily="34" charset="0"/>
                <a:hlinkClick r:id="rId5"/>
              </a:rPr>
              <a:t>CC BY-SA 3.0</a:t>
            </a:r>
            <a:endParaRPr lang="el-GR" sz="1200" dirty="0">
              <a:solidFill>
                <a:srgbClr val="808080"/>
              </a:solidFill>
              <a:latin typeface="Calibri" panose="020F0502020204030204" pitchFamily="34" charset="0"/>
            </a:endParaRPr>
          </a:p>
        </p:txBody>
      </p:sp>
      <p:sp>
        <p:nvSpPr>
          <p:cNvPr id="10" name="TextBox 1"/>
          <p:cNvSpPr txBox="1"/>
          <p:nvPr/>
        </p:nvSpPr>
        <p:spPr>
          <a:xfrm>
            <a:off x="7020272" y="5291916"/>
            <a:ext cx="1872208" cy="369332"/>
          </a:xfrm>
          <a:prstGeom prst="rect">
            <a:avLst/>
          </a:prstGeom>
          <a:noFill/>
        </p:spPr>
        <p:txBody>
          <a:bodyPr wrap="square" rtlCol="0">
            <a:spAutoFit/>
          </a:bodyPr>
          <a:lstStyle/>
          <a:p>
            <a:pPr algn="ctr"/>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Lewis et al</a:t>
            </a:r>
            <a:r>
              <a:rPr lang="el-GR" b="1" dirty="0" smtClean="0">
                <a:solidFill>
                  <a:srgbClr val="A50021"/>
                </a:solidFill>
                <a:latin typeface="Arial Narrow" pitchFamily="34" charset="0"/>
                <a:cs typeface="Arial" pitchFamily="34" charset="0"/>
              </a:rPr>
              <a:t>, </a:t>
            </a:r>
            <a:r>
              <a:rPr lang="en-US" b="1" dirty="0" smtClean="0">
                <a:solidFill>
                  <a:srgbClr val="A50021"/>
                </a:solidFill>
                <a:latin typeface="Arial Narrow" pitchFamily="34" charset="0"/>
                <a:cs typeface="Arial" pitchFamily="34" charset="0"/>
              </a:rPr>
              <a:t>2009</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70465084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srcRect/>
          <a:stretch>
            <a:fillRect/>
          </a:stretch>
        </p:blipFill>
        <p:spPr bwMode="auto">
          <a:xfrm>
            <a:off x="1115616" y="4534449"/>
            <a:ext cx="6732240" cy="1852395"/>
          </a:xfrm>
          <a:prstGeom prst="rect">
            <a:avLst/>
          </a:prstGeom>
          <a:ln w="38100" cap="sq" cmpd="thickThin">
            <a:solidFill>
              <a:srgbClr val="000000"/>
            </a:solidFill>
            <a:prstDash val="solid"/>
            <a:miter lim="800000"/>
          </a:ln>
          <a:effectLst>
            <a:innerShdw blurRad="76200">
              <a:srgbClr val="000000"/>
            </a:innerShdw>
          </a:effectLst>
        </p:spPr>
      </p:pic>
      <p:sp>
        <p:nvSpPr>
          <p:cNvPr id="2" name="Τίτλος 1"/>
          <p:cNvSpPr>
            <a:spLocks noGrp="1"/>
          </p:cNvSpPr>
          <p:nvPr>
            <p:ph type="title"/>
          </p:nvPr>
        </p:nvSpPr>
        <p:spPr>
          <a:xfrm>
            <a:off x="457200" y="188640"/>
            <a:ext cx="8219256" cy="936104"/>
          </a:xfrm>
        </p:spPr>
        <p:txBody>
          <a:bodyPr/>
          <a:lstStyle/>
          <a:p>
            <a:pPr marL="457200" lvl="0" indent="-457200" eaLnBrk="1" hangingPunct="1"/>
            <a:r>
              <a:rPr lang="el-GR" kern="1200" dirty="0">
                <a:effectLst>
                  <a:outerShdw blurRad="38100" dist="38100" dir="2700000" algn="tl">
                    <a:srgbClr val="000000">
                      <a:alpha val="43137"/>
                    </a:srgbClr>
                  </a:outerShdw>
                </a:effectLst>
              </a:rPr>
              <a:t>Ταξινόμηση κατά </a:t>
            </a:r>
            <a:r>
              <a:rPr lang="en-US" kern="1200" dirty="0">
                <a:effectLst>
                  <a:outerShdw blurRad="38100" dist="38100" dir="2700000" algn="tl">
                    <a:srgbClr val="000000">
                      <a:alpha val="43137"/>
                    </a:srgbClr>
                  </a:outerShdw>
                </a:effectLst>
              </a:rPr>
              <a:t>Letournel </a:t>
            </a:r>
            <a:r>
              <a:rPr lang="el-GR" kern="1200" dirty="0">
                <a:effectLst>
                  <a:outerShdw blurRad="38100" dist="38100" dir="2700000" algn="tl">
                    <a:srgbClr val="000000">
                      <a:alpha val="43137"/>
                    </a:srgbClr>
                  </a:outerShdw>
                </a:effectLst>
              </a:rPr>
              <a:t>και </a:t>
            </a:r>
            <a:r>
              <a:rPr lang="en-US" kern="1200" dirty="0">
                <a:effectLst>
                  <a:outerShdw blurRad="38100" dist="38100" dir="2700000" algn="tl">
                    <a:srgbClr val="000000">
                      <a:alpha val="43137"/>
                    </a:srgbClr>
                  </a:outerShdw>
                </a:effectLst>
              </a:rPr>
              <a:t>Judet</a:t>
            </a:r>
            <a:r>
              <a:rPr lang="en-US" b="0" kern="1200" dirty="0">
                <a:effectLst>
                  <a:outerShdw blurRad="38100" dist="38100" dir="2700000" algn="tl">
                    <a:srgbClr val="000000">
                      <a:alpha val="43137"/>
                    </a:srgbClr>
                  </a:outerShdw>
                </a:effectLst>
              </a:rPr>
              <a:t> </a:t>
            </a:r>
            <a:r>
              <a:rPr lang="el-GR" kern="1200" baseline="-25000" dirty="0" smtClean="0">
                <a:effectLst>
                  <a:outerShdw blurRad="38100" dist="38100" dir="2700000" algn="tl">
                    <a:srgbClr val="000000">
                      <a:alpha val="43137"/>
                    </a:srgbClr>
                  </a:outerShdw>
                </a:effectLst>
              </a:rPr>
              <a:t>[</a:t>
            </a:r>
            <a:r>
              <a:rPr lang="en-US" kern="1200" baseline="-25000" dirty="0">
                <a:effectLst>
                  <a:outerShdw blurRad="38100" dist="38100" dir="2700000" algn="tl">
                    <a:srgbClr val="000000">
                      <a:alpha val="43137"/>
                    </a:srgbClr>
                  </a:outerShdw>
                </a:effectLst>
              </a:rPr>
              <a:t>2/2</a:t>
            </a:r>
            <a:r>
              <a:rPr lang="en-US" kern="1200" baseline="-25000" dirty="0" smtClean="0">
                <a:effectLst>
                  <a:outerShdw blurRad="38100" dist="38100" dir="2700000" algn="tl">
                    <a:srgbClr val="000000">
                      <a:alpha val="43137"/>
                    </a:srgbClr>
                  </a:outerShdw>
                </a:effectLst>
              </a:rPr>
              <a:t>]</a:t>
            </a:r>
            <a:endParaRPr lang="el-GR" dirty="0"/>
          </a:p>
        </p:txBody>
      </p:sp>
      <p:sp>
        <p:nvSpPr>
          <p:cNvPr id="3" name="Θέση περιεχομένου 2"/>
          <p:cNvSpPr>
            <a:spLocks noGrp="1"/>
          </p:cNvSpPr>
          <p:nvPr>
            <p:ph idx="1"/>
          </p:nvPr>
        </p:nvSpPr>
        <p:spPr>
          <a:xfrm>
            <a:off x="1115616" y="1340768"/>
            <a:ext cx="7571184" cy="4679032"/>
          </a:xfrm>
        </p:spPr>
        <p:txBody>
          <a:bodyPr/>
          <a:lstStyle/>
          <a:p>
            <a:pPr marL="0" indent="0">
              <a:lnSpc>
                <a:spcPct val="114000"/>
              </a:lnSpc>
              <a:spcBef>
                <a:spcPts val="1200"/>
              </a:spcBef>
              <a:buNone/>
            </a:pPr>
            <a:r>
              <a:rPr lang="el-GR" b="1" dirty="0" smtClean="0">
                <a:solidFill>
                  <a:srgbClr val="000000"/>
                </a:solidFill>
              </a:rPr>
              <a:t>Σύνθετα Κατάγματα:</a:t>
            </a:r>
            <a:r>
              <a:rPr lang="el-GR" dirty="0" smtClean="0">
                <a:solidFill>
                  <a:srgbClr val="000000"/>
                </a:solidFill>
              </a:rPr>
              <a:t> </a:t>
            </a:r>
            <a:endParaRPr lang="el-GR" b="1" i="1" dirty="0">
              <a:solidFill>
                <a:srgbClr val="000000"/>
              </a:solidFill>
            </a:endParaRPr>
          </a:p>
          <a:p>
            <a:pPr marL="457200" indent="-457200">
              <a:lnSpc>
                <a:spcPct val="114000"/>
              </a:lnSpc>
              <a:spcBef>
                <a:spcPts val="1200"/>
              </a:spcBef>
              <a:buFont typeface="+mj-lt"/>
              <a:buAutoNum type="alphaUcPeriod" startAt="6"/>
            </a:pPr>
            <a:r>
              <a:rPr lang="el-GR" dirty="0" smtClean="0">
                <a:solidFill>
                  <a:srgbClr val="000000"/>
                </a:solidFill>
              </a:rPr>
              <a:t>Κάταγμα </a:t>
            </a:r>
            <a:r>
              <a:rPr lang="el-GR" dirty="0">
                <a:solidFill>
                  <a:srgbClr val="000000"/>
                </a:solidFill>
              </a:rPr>
              <a:t>οπίσθιας κολόνας και οπισθίου </a:t>
            </a:r>
            <a:r>
              <a:rPr lang="el-GR" dirty="0" smtClean="0">
                <a:solidFill>
                  <a:srgbClr val="000000"/>
                </a:solidFill>
              </a:rPr>
              <a:t>τοιχώματος</a:t>
            </a:r>
            <a:endParaRPr lang="el-GR" dirty="0">
              <a:solidFill>
                <a:srgbClr val="000000"/>
              </a:solidFill>
            </a:endParaRPr>
          </a:p>
          <a:p>
            <a:pPr marL="457200" indent="-457200">
              <a:lnSpc>
                <a:spcPct val="114000"/>
              </a:lnSpc>
              <a:spcBef>
                <a:spcPts val="1200"/>
              </a:spcBef>
              <a:buFont typeface="+mj-lt"/>
              <a:buAutoNum type="alphaUcPeriod" startAt="6"/>
            </a:pPr>
            <a:r>
              <a:rPr lang="el-GR" dirty="0" smtClean="0">
                <a:solidFill>
                  <a:srgbClr val="000000"/>
                </a:solidFill>
              </a:rPr>
              <a:t>Εγκάρσιο </a:t>
            </a:r>
            <a:r>
              <a:rPr lang="el-GR" dirty="0">
                <a:solidFill>
                  <a:srgbClr val="000000"/>
                </a:solidFill>
              </a:rPr>
              <a:t>κάταγμα και κάταγμα οπισθίου </a:t>
            </a:r>
            <a:r>
              <a:rPr lang="el-GR" dirty="0" smtClean="0">
                <a:solidFill>
                  <a:srgbClr val="000000"/>
                </a:solidFill>
              </a:rPr>
              <a:t>τοιχώματος</a:t>
            </a:r>
            <a:endParaRPr lang="el-GR" dirty="0">
              <a:solidFill>
                <a:srgbClr val="000000"/>
              </a:solidFill>
            </a:endParaRPr>
          </a:p>
          <a:p>
            <a:pPr marL="457200" indent="-457200">
              <a:lnSpc>
                <a:spcPct val="114000"/>
              </a:lnSpc>
              <a:spcBef>
                <a:spcPts val="1200"/>
              </a:spcBef>
              <a:buFont typeface="+mj-lt"/>
              <a:buAutoNum type="alphaUcPeriod" startAt="6"/>
            </a:pPr>
            <a:r>
              <a:rPr lang="el-GR" dirty="0" smtClean="0">
                <a:solidFill>
                  <a:srgbClr val="000000"/>
                </a:solidFill>
              </a:rPr>
              <a:t>Κατάγματα </a:t>
            </a:r>
            <a:r>
              <a:rPr lang="el-GR" dirty="0">
                <a:solidFill>
                  <a:srgbClr val="000000"/>
                </a:solidFill>
              </a:rPr>
              <a:t>δίκην «Τ</a:t>
            </a:r>
            <a:r>
              <a:rPr lang="el-GR" dirty="0" smtClean="0">
                <a:solidFill>
                  <a:srgbClr val="000000"/>
                </a:solidFill>
              </a:rPr>
              <a:t>»</a:t>
            </a:r>
            <a:endParaRPr lang="el-GR" dirty="0">
              <a:solidFill>
                <a:srgbClr val="000000"/>
              </a:solidFill>
            </a:endParaRPr>
          </a:p>
          <a:p>
            <a:pPr marL="457200" indent="-457200">
              <a:lnSpc>
                <a:spcPct val="114000"/>
              </a:lnSpc>
              <a:spcBef>
                <a:spcPts val="1200"/>
              </a:spcBef>
              <a:buFont typeface="+mj-lt"/>
              <a:buAutoNum type="alphaUcPeriod" startAt="6"/>
            </a:pPr>
            <a:r>
              <a:rPr lang="el-GR" dirty="0" smtClean="0">
                <a:solidFill>
                  <a:srgbClr val="000000"/>
                </a:solidFill>
              </a:rPr>
              <a:t>Κάταγμα </a:t>
            </a:r>
            <a:r>
              <a:rPr lang="el-GR" dirty="0">
                <a:solidFill>
                  <a:srgbClr val="000000"/>
                </a:solidFill>
              </a:rPr>
              <a:t>πρόσθιας κολόνας και οπίσθιο </a:t>
            </a:r>
            <a:r>
              <a:rPr lang="el-GR" dirty="0" smtClean="0">
                <a:solidFill>
                  <a:srgbClr val="000000"/>
                </a:solidFill>
              </a:rPr>
              <a:t>ημι-εγκάρσιο</a:t>
            </a:r>
            <a:endParaRPr lang="el-GR" dirty="0">
              <a:solidFill>
                <a:srgbClr val="000000"/>
              </a:solidFill>
            </a:endParaRPr>
          </a:p>
          <a:p>
            <a:pPr marL="457200" indent="-457200">
              <a:lnSpc>
                <a:spcPct val="114000"/>
              </a:lnSpc>
              <a:spcBef>
                <a:spcPts val="1200"/>
              </a:spcBef>
              <a:buFont typeface="+mj-lt"/>
              <a:buAutoNum type="alphaUcPeriod" startAt="6"/>
            </a:pPr>
            <a:r>
              <a:rPr lang="el-GR" dirty="0" smtClean="0">
                <a:solidFill>
                  <a:srgbClr val="000000"/>
                </a:solidFill>
              </a:rPr>
              <a:t>Πλήρη </a:t>
            </a:r>
            <a:r>
              <a:rPr lang="el-GR" dirty="0">
                <a:solidFill>
                  <a:srgbClr val="000000"/>
                </a:solidFill>
              </a:rPr>
              <a:t>κατάγματα και των δύο </a:t>
            </a:r>
            <a:r>
              <a:rPr lang="el-GR" dirty="0" smtClean="0">
                <a:solidFill>
                  <a:srgbClr val="000000"/>
                </a:solidFill>
              </a:rPr>
              <a:t>κολόνων</a:t>
            </a:r>
            <a:endParaRPr lang="el-GR" dirty="0">
              <a:solidFill>
                <a:srgbClr val="000000"/>
              </a:solidFill>
            </a:endParaRPr>
          </a:p>
        </p:txBody>
      </p:sp>
      <p:sp>
        <p:nvSpPr>
          <p:cNvPr id="6" name="5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4</a:t>
            </a:fld>
            <a:endParaRPr lang="el-GR" dirty="0">
              <a:solidFill>
                <a:srgbClr val="DADADA">
                  <a:lumMod val="10000"/>
                </a:srgbClr>
              </a:solidFill>
            </a:endParaRPr>
          </a:p>
        </p:txBody>
      </p:sp>
      <p:sp>
        <p:nvSpPr>
          <p:cNvPr id="7" name="TextBox 5"/>
          <p:cNvSpPr txBox="1"/>
          <p:nvPr/>
        </p:nvSpPr>
        <p:spPr>
          <a:xfrm>
            <a:off x="2789548" y="6464369"/>
            <a:ext cx="3384376" cy="276999"/>
          </a:xfrm>
          <a:prstGeom prst="rect">
            <a:avLst/>
          </a:prstGeom>
          <a:noFill/>
        </p:spPr>
        <p:txBody>
          <a:bodyPr wrap="square" rtlCol="0">
            <a:spAutoFit/>
          </a:bodyPr>
          <a:lstStyle/>
          <a:p>
            <a:pPr algn="ctr"/>
            <a:r>
              <a:rPr lang="en-US" sz="1200" i="1" dirty="0" smtClean="0">
                <a:solidFill>
                  <a:srgbClr val="FFFFFF">
                    <a:lumMod val="50000"/>
                  </a:srgbClr>
                </a:solidFill>
                <a:latin typeface="Calibri" panose="020F0502020204030204" pitchFamily="34" charset="0"/>
                <a:sym typeface="Wingdings"/>
              </a:rPr>
              <a:t>  </a:t>
            </a:r>
            <a:r>
              <a:rPr lang="en-US" sz="1200" dirty="0" smtClean="0">
                <a:solidFill>
                  <a:srgbClr val="808080"/>
                </a:solidFill>
                <a:latin typeface="Calibri" panose="020F0502020204030204" pitchFamily="34" charset="0"/>
                <a:hlinkClick r:id="rId4"/>
              </a:rPr>
              <a:t>nih.gov</a:t>
            </a:r>
            <a:r>
              <a:rPr lang="el-GR" sz="1200" dirty="0">
                <a:solidFill>
                  <a:srgbClr val="808080"/>
                </a:solidFill>
                <a:latin typeface="Calibri" panose="020F0502020204030204" pitchFamily="34" charset="0"/>
              </a:rPr>
              <a:t> διαθέσιμο ως κοινό κτήμα</a:t>
            </a:r>
          </a:p>
        </p:txBody>
      </p:sp>
    </p:spTree>
    <p:extLst>
      <p:ext uri="{BB962C8B-B14F-4D97-AF65-F5344CB8AC3E}">
        <p14:creationId xmlns:p14="http://schemas.microsoft.com/office/powerpoint/2010/main" val="15206340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l-GR" sz="3200" b="1" dirty="0" smtClean="0">
                <a:solidFill>
                  <a:srgbClr val="0066CC"/>
                </a:solidFill>
                <a:effectLst/>
              </a:rPr>
              <a:t> </a:t>
            </a:r>
            <a:endParaRPr lang="el-GR" sz="3200" b="1" dirty="0" smtClean="0">
              <a:solidFill>
                <a:schemeClr val="accent5">
                  <a:lumMod val="50000"/>
                </a:schemeClr>
              </a:solidFill>
              <a:effectLst/>
            </a:endParaRPr>
          </a:p>
        </p:txBody>
      </p:sp>
      <p:sp>
        <p:nvSpPr>
          <p:cNvPr id="7" name="6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49</a:t>
            </a:fld>
            <a:endParaRPr lang="el-GR" dirty="0"/>
          </a:p>
        </p:txBody>
      </p:sp>
      <p:sp>
        <p:nvSpPr>
          <p:cNvPr id="508934" name="Rectangle 6"/>
          <p:cNvSpPr>
            <a:spLocks noChangeArrowheads="1"/>
          </p:cNvSpPr>
          <p:nvPr/>
        </p:nvSpPr>
        <p:spPr bwMode="auto">
          <a:xfrm>
            <a:off x="2612993" y="1640282"/>
            <a:ext cx="5991456" cy="4225970"/>
          </a:xfrm>
          <a:prstGeom prst="rect">
            <a:avLst/>
          </a:prstGeom>
          <a:noFill/>
          <a:ln w="9525">
            <a:noFill/>
            <a:miter lim="800000"/>
            <a:headEnd/>
            <a:tailEnd/>
          </a:ln>
        </p:spPr>
        <p:txBody>
          <a:bodyPr wrap="square">
            <a:spAutoFit/>
          </a:bodyPr>
          <a:lstStyle/>
          <a:p>
            <a:pPr marL="457200" indent="-457200">
              <a:lnSpc>
                <a:spcPct val="114000"/>
              </a:lnSpc>
              <a:spcBef>
                <a:spcPts val="1200"/>
              </a:spcBef>
              <a:buClr>
                <a:srgbClr val="A50021"/>
              </a:buClr>
              <a:buFont typeface="+mj-lt"/>
              <a:buAutoNum type="arabicPeriod" startAt="2"/>
            </a:pPr>
            <a:r>
              <a:rPr lang="el-GR" sz="2200" b="1" dirty="0" smtClean="0">
                <a:solidFill>
                  <a:srgbClr val="000000"/>
                </a:solidFill>
                <a:latin typeface="Calibri" pitchFamily="34" charset="0"/>
              </a:rPr>
              <a:t>Ο έξω πλατύς μυς</a:t>
            </a:r>
            <a:r>
              <a:rPr lang="el-GR" sz="2200" dirty="0" smtClean="0">
                <a:solidFill>
                  <a:srgbClr val="000000"/>
                </a:solidFill>
                <a:latin typeface="Calibri" pitchFamily="34" charset="0"/>
              </a:rPr>
              <a:t> έχει καταπονηθεί σημαντικά κατά τη διάρκεια του χειρουργείου.</a:t>
            </a:r>
          </a:p>
          <a:p>
            <a:pPr marL="457200" indent="-457200">
              <a:lnSpc>
                <a:spcPct val="114000"/>
              </a:lnSpc>
              <a:spcBef>
                <a:spcPts val="1200"/>
              </a:spcBef>
              <a:buClr>
                <a:srgbClr val="A50021"/>
              </a:buClr>
              <a:buFont typeface="+mj-lt"/>
              <a:buAutoNum type="arabicPeriod" startAt="2"/>
            </a:pPr>
            <a:r>
              <a:rPr lang="el-GR" sz="2200" b="1" dirty="0" smtClean="0">
                <a:solidFill>
                  <a:srgbClr val="000000"/>
                </a:solidFill>
                <a:latin typeface="Calibri" pitchFamily="34" charset="0"/>
              </a:rPr>
              <a:t>Ο έξω πλατύς μυς</a:t>
            </a:r>
            <a:r>
              <a:rPr lang="el-GR" sz="2200" dirty="0" smtClean="0">
                <a:solidFill>
                  <a:srgbClr val="000000"/>
                </a:solidFill>
                <a:latin typeface="Calibri" pitchFamily="34" charset="0"/>
              </a:rPr>
              <a:t>, μέσω του κοινού </a:t>
            </a:r>
            <a:r>
              <a:rPr lang="el-GR" sz="2200" dirty="0" smtClean="0">
                <a:solidFill>
                  <a:srgbClr val="000000"/>
                </a:solidFill>
                <a:latin typeface="Calibri" pitchFamily="34" charset="0"/>
              </a:rPr>
              <a:t>καταφυτικού</a:t>
            </a:r>
            <a:r>
              <a:rPr lang="el-GR" sz="2200" dirty="0" smtClean="0">
                <a:solidFill>
                  <a:srgbClr val="000000"/>
                </a:solidFill>
                <a:latin typeface="Calibri" pitchFamily="34" charset="0"/>
              </a:rPr>
              <a:t> τένοντα, επηρεάζει την απόδοση του ορθού μηριαίου μυ, με αποτέλεσμα ο ορθός μηριαίος να αδυνατεί να ανταπεξέλθει στην διττή δράση του κατά την πραγματοποίηση της άρσης σκέλους με τεντωμένο γόνατο (ως καμπτήρας ισχίου και ως εκτείνων του γόνατος).</a:t>
            </a:r>
            <a:endParaRPr lang="el-GR" sz="2200" dirty="0">
              <a:solidFill>
                <a:srgbClr val="000000"/>
              </a:solidFill>
              <a:latin typeface="Calibri" pitchFamily="34" charset="0"/>
            </a:endParaRPr>
          </a:p>
        </p:txBody>
      </p:sp>
      <p:pic>
        <p:nvPicPr>
          <p:cNvPr id="20482" name="Picture 2" descr="File:Vastus lateralis muscle.png"/>
          <p:cNvPicPr>
            <a:picLocks noChangeAspect="1" noChangeArrowheads="1"/>
          </p:cNvPicPr>
          <p:nvPr/>
        </p:nvPicPr>
        <p:blipFill>
          <a:blip r:embed="rId3" cstate="print"/>
          <a:srcRect/>
          <a:stretch>
            <a:fillRect/>
          </a:stretch>
        </p:blipFill>
        <p:spPr bwMode="auto">
          <a:xfrm>
            <a:off x="838439" y="1556792"/>
            <a:ext cx="1573321" cy="4494126"/>
          </a:xfrm>
          <a:prstGeom prst="rect">
            <a:avLst/>
          </a:prstGeom>
          <a:ln w="38100" cap="sq" cmpd="thickThin">
            <a:solidFill>
              <a:srgbClr val="000000"/>
            </a:solidFill>
            <a:prstDash val="solid"/>
            <a:miter lim="800000"/>
          </a:ln>
          <a:effectLst>
            <a:innerShdw blurRad="76200">
              <a:srgbClr val="000000"/>
            </a:innerShdw>
          </a:effectLst>
        </p:spPr>
      </p:pic>
      <p:sp>
        <p:nvSpPr>
          <p:cNvPr id="6" name="Rectangle 2"/>
          <p:cNvSpPr txBox="1">
            <a:spLocks noChangeArrowheads="1"/>
          </p:cNvSpPr>
          <p:nvPr/>
        </p:nvSpPr>
        <p:spPr bwMode="auto">
          <a:xfrm>
            <a:off x="0" y="188640"/>
            <a:ext cx="9144000" cy="10801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l-GR" sz="3600" b="1" kern="0" dirty="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rPr>
              <a:t>Διατροχαντήρια Κατάγματα </a:t>
            </a:r>
            <a:endParaRPr lang="en-US" sz="3600" b="1" kern="0" dirty="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endParaRPr>
          </a:p>
          <a:p>
            <a:pPr algn="ctr">
              <a:defRPr/>
            </a:pPr>
            <a:r>
              <a:rPr lang="el-GR" sz="3200" b="1" kern="0" dirty="0" smtClean="0">
                <a:solidFill>
                  <a:srgbClr val="A50021"/>
                </a:solidFill>
                <a:effectLst>
                  <a:outerShdw blurRad="38100" dist="38100" dir="2700000" algn="tl">
                    <a:srgbClr val="000000">
                      <a:alpha val="43137"/>
                    </a:srgbClr>
                  </a:outerShdw>
                </a:effectLst>
                <a:latin typeface="Arial Narrow" panose="020B0606020202030204" pitchFamily="34" charset="0"/>
              </a:rPr>
              <a:t>Επισημάνσεις </a:t>
            </a:r>
            <a:r>
              <a:rPr lang="el-GR" sz="3200" b="1" kern="0"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[5/6</a:t>
            </a:r>
            <a:r>
              <a:rPr lang="el-GR" sz="3200" b="1" kern="0" baseline="-16000" dirty="0">
                <a:solidFill>
                  <a:srgbClr val="A50021"/>
                </a:solidFill>
                <a:effectLst>
                  <a:outerShdw blurRad="38100" dist="38100" dir="2700000" algn="tl">
                    <a:srgbClr val="000000">
                      <a:alpha val="43137"/>
                    </a:srgbClr>
                  </a:outerShdw>
                </a:effectLst>
                <a:latin typeface="Arial Narrow" panose="020B0606020202030204" pitchFamily="34" charset="0"/>
              </a:rPr>
              <a:t>]</a:t>
            </a:r>
            <a:endParaRPr lang="el-GR" sz="3200" kern="0" baseline="-16000" dirty="0" smtClean="0">
              <a:solidFill>
                <a:srgbClr val="CAB8FF">
                  <a:lumMod val="50000"/>
                </a:srgbClr>
              </a:solidFill>
              <a:latin typeface="Calibri" pitchFamily="34" charset="0"/>
            </a:endParaRPr>
          </a:p>
        </p:txBody>
      </p:sp>
      <p:sp>
        <p:nvSpPr>
          <p:cNvPr id="8" name="TextBox 5"/>
          <p:cNvSpPr txBox="1"/>
          <p:nvPr/>
        </p:nvSpPr>
        <p:spPr>
          <a:xfrm>
            <a:off x="287641" y="6136224"/>
            <a:ext cx="2674915" cy="461665"/>
          </a:xfrm>
          <a:prstGeom prst="rect">
            <a:avLst/>
          </a:prstGeom>
          <a:noFill/>
        </p:spPr>
        <p:txBody>
          <a:bodyPr wrap="square" rtlCol="0">
            <a:spAutoFit/>
          </a:bodyPr>
          <a:lstStyle/>
          <a:p>
            <a:pPr algn="ctr"/>
            <a:r>
              <a:rPr lang="el-GR" sz="1200" i="1" dirty="0" smtClean="0">
                <a:solidFill>
                  <a:srgbClr val="808080"/>
                </a:solidFill>
                <a:latin typeface="Calibri" panose="020F0502020204030204" pitchFamily="34" charset="0"/>
                <a:sym typeface="Wingdings"/>
              </a:rPr>
              <a:t></a:t>
            </a:r>
            <a:r>
              <a:rPr lang="en-US" sz="1200" dirty="0" smtClean="0">
                <a:solidFill>
                  <a:srgbClr val="FFFFFF">
                    <a:lumMod val="75000"/>
                    <a:lumOff val="25000"/>
                  </a:srgbClr>
                </a:solidFill>
                <a:latin typeface="Calibri" panose="020F0502020204030204" pitchFamily="34" charset="0"/>
              </a:rPr>
              <a:t>“</a:t>
            </a:r>
            <a:r>
              <a:rPr lang="de-DE" sz="1200" dirty="0" smtClean="0">
                <a:solidFill>
                  <a:srgbClr val="808080"/>
                </a:solidFill>
                <a:latin typeface="Calibri" panose="020F0502020204030204" pitchFamily="34" charset="0"/>
                <a:hlinkClick r:id="rId4"/>
              </a:rPr>
              <a:t>Vastus lateralis muscle</a:t>
            </a:r>
            <a:r>
              <a:rPr lang="en-US" sz="1200" dirty="0" smtClean="0">
                <a:solidFill>
                  <a:srgbClr val="808080"/>
                </a:solidFill>
                <a:latin typeface="Calibri" panose="020F0502020204030204" pitchFamily="34" charset="0"/>
              </a:rPr>
              <a:t>”</a:t>
            </a:r>
            <a:r>
              <a:rPr lang="el-GR" sz="1200" dirty="0" smtClean="0">
                <a:solidFill>
                  <a:srgbClr val="808080"/>
                </a:solidFill>
                <a:latin typeface="Calibri" panose="020F0502020204030204" pitchFamily="34" charset="0"/>
              </a:rPr>
              <a:t> από</a:t>
            </a:r>
            <a:r>
              <a:rPr lang="en-US" sz="1200" dirty="0" smtClean="0">
                <a:solidFill>
                  <a:srgbClr val="808080"/>
                </a:solidFill>
                <a:latin typeface="Calibri" panose="020F0502020204030204" pitchFamily="34" charset="0"/>
              </a:rPr>
              <a:t> Uwe Gille</a:t>
            </a:r>
            <a:r>
              <a:rPr lang="el-GR" sz="1200" dirty="0">
                <a:solidFill>
                  <a:srgbClr val="808080"/>
                </a:solidFill>
                <a:latin typeface="Calibri" panose="020F0502020204030204" pitchFamily="34" charset="0"/>
              </a:rPr>
              <a:t> διαθέσιμο ως κοινό κτήμα</a:t>
            </a:r>
          </a:p>
        </p:txBody>
      </p:sp>
      <p:sp>
        <p:nvSpPr>
          <p:cNvPr id="9" name="TextBox 1"/>
          <p:cNvSpPr txBox="1"/>
          <p:nvPr/>
        </p:nvSpPr>
        <p:spPr>
          <a:xfrm>
            <a:off x="6865418" y="5866252"/>
            <a:ext cx="1872208" cy="369332"/>
          </a:xfrm>
          <a:prstGeom prst="rect">
            <a:avLst/>
          </a:prstGeom>
          <a:noFill/>
        </p:spPr>
        <p:txBody>
          <a:bodyPr wrap="square" rtlCol="0">
            <a:spAutoFit/>
          </a:bodyPr>
          <a:lstStyle/>
          <a:p>
            <a:pPr algn="ctr"/>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Lewis et al</a:t>
            </a:r>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 2009</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244318745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pPr lvl="0" eaLnBrk="1" hangingPunct="1">
              <a:defRPr/>
            </a:pPr>
            <a:r>
              <a:rPr lang="el-GR" dirty="0">
                <a:solidFill>
                  <a:schemeClr val="accent4">
                    <a:lumMod val="10000"/>
                  </a:schemeClr>
                </a:solidFill>
                <a:effectLst>
                  <a:outerShdw blurRad="38100" dist="38100" dir="2700000" algn="tl">
                    <a:srgbClr val="000000">
                      <a:alpha val="43137"/>
                    </a:srgbClr>
                  </a:outerShdw>
                </a:effectLst>
              </a:rPr>
              <a:t>Διατροχαντήρια Κατάγματα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Επισημάνσεις </a:t>
            </a:r>
            <a:r>
              <a:rPr lang="el-GR" sz="3200" baseline="-16000" dirty="0" smtClean="0">
                <a:effectLst>
                  <a:outerShdw blurRad="38100" dist="38100" dir="2700000" algn="tl">
                    <a:srgbClr val="000000">
                      <a:alpha val="43137"/>
                    </a:srgbClr>
                  </a:outerShdw>
                </a:effectLst>
              </a:rPr>
              <a:t>[6/6</a:t>
            </a:r>
            <a:r>
              <a:rPr lang="el-GR" sz="3200" baseline="-16000" dirty="0">
                <a:effectLst>
                  <a:outerShdw blurRad="38100" dist="38100" dir="2700000" algn="tl">
                    <a:srgbClr val="000000">
                      <a:alpha val="43137"/>
                    </a:srgbClr>
                  </a:outerShdw>
                </a:effectLst>
              </a:rPr>
              <a:t>]</a:t>
            </a:r>
            <a:endParaRPr lang="el-GR" sz="3200" baseline="-16000" dirty="0"/>
          </a:p>
        </p:txBody>
      </p:sp>
      <p:sp>
        <p:nvSpPr>
          <p:cNvPr id="538627" name="Rectangle 3"/>
          <p:cNvSpPr>
            <a:spLocks noGrp="1" noChangeArrowheads="1"/>
          </p:cNvSpPr>
          <p:nvPr>
            <p:ph idx="1"/>
          </p:nvPr>
        </p:nvSpPr>
        <p:spPr>
          <a:xfrm>
            <a:off x="590872" y="1774304"/>
            <a:ext cx="8229600" cy="4463008"/>
          </a:xfrm>
        </p:spPr>
        <p:txBody>
          <a:bodyPr/>
          <a:lstStyle/>
          <a:p>
            <a:pPr eaLnBrk="1" hangingPunct="1">
              <a:lnSpc>
                <a:spcPct val="114000"/>
              </a:lnSpc>
              <a:spcBef>
                <a:spcPts val="1200"/>
              </a:spcBef>
              <a:buClr>
                <a:srgbClr val="A50021"/>
              </a:buClr>
              <a:buSzPct val="100000"/>
              <a:buFont typeface="Wingdings" panose="05000000000000000000" pitchFamily="2" charset="2"/>
              <a:buChar char="Ø"/>
              <a:defRPr/>
            </a:pPr>
            <a:r>
              <a:rPr lang="el-GR" sz="2400" dirty="0" smtClean="0">
                <a:solidFill>
                  <a:srgbClr val="000000"/>
                </a:solidFill>
                <a:effectLst/>
                <a:latin typeface="Calibri" pitchFamily="34" charset="0"/>
              </a:rPr>
              <a:t>Σε περίπτωση τοποθέτησης ενδομυελικής ήλωσης, η προσπέλαση είναι λιγότερο επεμβατική και δεν επηρεάζει τη γραμμή έλξης, τον μοχλοβραχίονα και την ροπή των απαγωγών μυών.</a:t>
            </a:r>
            <a:endParaRPr lang="el-GR" sz="1000" dirty="0" smtClean="0">
              <a:solidFill>
                <a:srgbClr val="000000"/>
              </a:solidFill>
              <a:effectLst/>
              <a:latin typeface="Calibri" pitchFamily="34" charset="0"/>
            </a:endParaRPr>
          </a:p>
          <a:p>
            <a:pPr eaLnBrk="1" hangingPunct="1">
              <a:lnSpc>
                <a:spcPct val="114000"/>
              </a:lnSpc>
              <a:spcBef>
                <a:spcPts val="1200"/>
              </a:spcBef>
              <a:buClr>
                <a:srgbClr val="A50021"/>
              </a:buClr>
              <a:buSzPct val="100000"/>
              <a:buFont typeface="Wingdings" panose="05000000000000000000" pitchFamily="2" charset="2"/>
              <a:buChar char="Ø"/>
              <a:defRPr/>
            </a:pPr>
            <a:r>
              <a:rPr lang="el-GR" sz="2400" dirty="0" smtClean="0">
                <a:solidFill>
                  <a:srgbClr val="000000"/>
                </a:solidFill>
                <a:effectLst/>
                <a:latin typeface="Calibri" pitchFamily="34" charset="0"/>
              </a:rPr>
              <a:t>Ως εκ τούτου, η φυσικοθεραπευτική παρέμβαση και η εξατομίκευση του προγράμματος αποκατάστασης επικεντρώνεται στις ιδιαιτερότητες του είδους του κατάγματος.</a:t>
            </a: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50</a:t>
            </a:fld>
            <a:endParaRPr lang="el-GR" dirty="0"/>
          </a:p>
        </p:txBody>
      </p:sp>
    </p:spTree>
    <p:extLst>
      <p:ext uri="{BB962C8B-B14F-4D97-AF65-F5344CB8AC3E}">
        <p14:creationId xmlns:p14="http://schemas.microsoft.com/office/powerpoint/2010/main" val="18211754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772816"/>
            <a:ext cx="8229600" cy="2520280"/>
          </a:xfrm>
          <a:ln w="19050">
            <a:solidFill>
              <a:srgbClr val="A50021"/>
            </a:solidFill>
          </a:ln>
        </p:spPr>
        <p:txBody>
          <a:bodyPr/>
          <a:lstStyle/>
          <a:p>
            <a:pPr algn="ctr">
              <a:spcBef>
                <a:spcPts val="7200"/>
              </a:spcBef>
              <a:spcAft>
                <a:spcPts val="3000"/>
              </a:spcAft>
            </a:pPr>
            <a:r>
              <a:rPr lang="el-GR" sz="4400" b="1" dirty="0" smtClean="0">
                <a:solidFill>
                  <a:srgbClr val="000000"/>
                </a:solidFill>
                <a:effectLst>
                  <a:outerShdw blurRad="38100" dist="38100" dir="2700000" algn="tl">
                    <a:srgbClr val="000000">
                      <a:alpha val="43137"/>
                    </a:srgbClr>
                  </a:outerShdw>
                </a:effectLst>
                <a:latin typeface="Arial Narrow" pitchFamily="34" charset="0"/>
              </a:rPr>
              <a:t>Κατάγματα </a:t>
            </a:r>
            <a:r>
              <a:rPr lang="el-GR" sz="4400" b="1" dirty="0">
                <a:solidFill>
                  <a:srgbClr val="000000"/>
                </a:solidFill>
                <a:effectLst>
                  <a:outerShdw blurRad="38100" dist="38100" dir="2700000" algn="tl">
                    <a:srgbClr val="000000">
                      <a:alpha val="43137"/>
                    </a:srgbClr>
                  </a:outerShdw>
                </a:effectLst>
                <a:latin typeface="Arial Narrow" panose="020B0606020202030204" pitchFamily="34" charset="0"/>
              </a:rPr>
              <a:t>Εγγύς Μηριαίου </a:t>
            </a:r>
            <a:r>
              <a:rPr lang="el-GR" sz="4400" b="1" dirty="0" smtClean="0">
                <a:solidFill>
                  <a:srgbClr val="000000"/>
                </a:solidFill>
                <a:effectLst>
                  <a:outerShdw blurRad="38100" dist="38100" dir="2700000" algn="tl">
                    <a:srgbClr val="000000">
                      <a:alpha val="43137"/>
                    </a:srgbClr>
                  </a:outerShdw>
                </a:effectLst>
                <a:latin typeface="Arial Narrow" panose="020B0606020202030204" pitchFamily="34" charset="0"/>
              </a:rPr>
              <a:t>Οστού</a:t>
            </a:r>
            <a:br>
              <a:rPr lang="el-GR" sz="4400" b="1" dirty="0" smtClean="0">
                <a:solidFill>
                  <a:srgbClr val="000000"/>
                </a:solidFill>
                <a:effectLst>
                  <a:outerShdw blurRad="38100" dist="38100" dir="2700000" algn="tl">
                    <a:srgbClr val="000000">
                      <a:alpha val="43137"/>
                    </a:srgbClr>
                  </a:outerShdw>
                </a:effectLst>
                <a:latin typeface="Arial Narrow" panose="020B0606020202030204" pitchFamily="34" charset="0"/>
              </a:rPr>
            </a:br>
            <a:r>
              <a:rPr lang="el-GR" sz="2000" b="1" dirty="0" smtClean="0">
                <a:solidFill>
                  <a:srgbClr val="000000"/>
                </a:solidFill>
                <a:effectLst>
                  <a:outerShdw blurRad="38100" dist="38100" dir="2700000" algn="tl">
                    <a:srgbClr val="000000">
                      <a:alpha val="43137"/>
                    </a:srgbClr>
                  </a:outerShdw>
                </a:effectLst>
                <a:latin typeface="Arial Narrow" panose="020B0606020202030204" pitchFamily="34" charset="0"/>
              </a:rPr>
              <a:t/>
            </a:r>
            <a:br>
              <a:rPr lang="el-GR" sz="2000" b="1" dirty="0" smtClean="0">
                <a:solidFill>
                  <a:srgbClr val="000000"/>
                </a:solidFill>
                <a:effectLst>
                  <a:outerShdw blurRad="38100" dist="38100" dir="2700000" algn="tl">
                    <a:srgbClr val="000000">
                      <a:alpha val="43137"/>
                    </a:srgbClr>
                  </a:outerShdw>
                </a:effectLst>
                <a:latin typeface="Arial Narrow" panose="020B0606020202030204" pitchFamily="34" charset="0"/>
              </a:rPr>
            </a:br>
            <a:r>
              <a:rPr lang="el-GR" sz="4000" b="1" dirty="0" smtClean="0">
                <a:solidFill>
                  <a:srgbClr val="A50021"/>
                </a:solidFill>
                <a:effectLst>
                  <a:outerShdw blurRad="38100" dist="38100" dir="2700000" algn="tl">
                    <a:srgbClr val="000000">
                      <a:alpha val="43137"/>
                    </a:srgbClr>
                  </a:outerShdw>
                </a:effectLst>
                <a:latin typeface="Arial Narrow" panose="020B0606020202030204" pitchFamily="34" charset="0"/>
              </a:rPr>
              <a:t>Υποτροχαντήρια </a:t>
            </a:r>
            <a:r>
              <a:rPr lang="el-GR" sz="4000" b="1" dirty="0">
                <a:solidFill>
                  <a:srgbClr val="A50021"/>
                </a:solidFill>
                <a:effectLst>
                  <a:outerShdw blurRad="38100" dist="38100" dir="2700000" algn="tl">
                    <a:srgbClr val="000000">
                      <a:alpha val="43137"/>
                    </a:srgbClr>
                  </a:outerShdw>
                </a:effectLst>
                <a:latin typeface="Arial Narrow" panose="020B0606020202030204" pitchFamily="34" charset="0"/>
              </a:rPr>
              <a:t>Κατάγματα</a:t>
            </a:r>
            <a:endParaRPr lang="el-GR" sz="4000" dirty="0">
              <a:solidFill>
                <a:srgbClr val="A50021"/>
              </a:solidFill>
              <a:latin typeface="Arial Narrow" panose="020B0606020202030204" pitchFamily="34" charset="0"/>
            </a:endParaRPr>
          </a:p>
        </p:txBody>
      </p:sp>
      <p:sp>
        <p:nvSpPr>
          <p:cNvPr id="3" name="2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51</a:t>
            </a:fld>
            <a:endParaRPr lang="el-GR" dirty="0">
              <a:solidFill>
                <a:srgbClr val="DADADA">
                  <a:lumMod val="10000"/>
                </a:srgbClr>
              </a:solidFill>
            </a:endParaRPr>
          </a:p>
        </p:txBody>
      </p:sp>
    </p:spTree>
    <p:extLst>
      <p:ext uri="{BB962C8B-B14F-4D97-AF65-F5344CB8AC3E}">
        <p14:creationId xmlns:p14="http://schemas.microsoft.com/office/powerpoint/2010/main" val="42872868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31" name="Rectangle 7"/>
          <p:cNvSpPr>
            <a:spLocks noGrp="1" noChangeArrowheads="1"/>
          </p:cNvSpPr>
          <p:nvPr>
            <p:ph type="title"/>
          </p:nvPr>
        </p:nvSpPr>
        <p:spPr/>
        <p:txBody>
          <a:bodyPr/>
          <a:lstStyle/>
          <a:p>
            <a:pPr algn="ctr" eaLnBrk="1" hangingPunct="1">
              <a:defRPr/>
            </a:pPr>
            <a:r>
              <a:rPr lang="el-GR" dirty="0" smtClean="0">
                <a:solidFill>
                  <a:schemeClr val="accent5">
                    <a:lumMod val="50000"/>
                  </a:schemeClr>
                </a:solidFill>
              </a:rPr>
              <a:t> </a:t>
            </a:r>
            <a:r>
              <a:rPr lang="el-GR" b="1" dirty="0" smtClean="0">
                <a:solidFill>
                  <a:srgbClr val="A50021"/>
                </a:solidFill>
                <a:effectLst>
                  <a:outerShdw blurRad="38100" dist="38100" dir="2700000" algn="tl">
                    <a:srgbClr val="000000">
                      <a:alpha val="43137"/>
                    </a:srgbClr>
                  </a:outerShdw>
                </a:effectLst>
              </a:rPr>
              <a:t>Ταξινόμηση κατά </a:t>
            </a:r>
            <a:r>
              <a:rPr lang="en-US" b="1" dirty="0" smtClean="0">
                <a:solidFill>
                  <a:srgbClr val="A50021"/>
                </a:solidFill>
                <a:effectLst>
                  <a:outerShdw blurRad="38100" dist="38100" dir="2700000" algn="tl">
                    <a:srgbClr val="000000">
                      <a:alpha val="43137"/>
                    </a:srgbClr>
                  </a:outerShdw>
                </a:effectLst>
              </a:rPr>
              <a:t>Seinsheimer</a:t>
            </a:r>
            <a:r>
              <a:rPr lang="en-US" b="1" baseline="-25000" dirty="0" smtClean="0">
                <a:solidFill>
                  <a:srgbClr val="A50021"/>
                </a:solidFill>
                <a:effectLst>
                  <a:outerShdw blurRad="38100" dist="38100" dir="2700000" algn="tl">
                    <a:srgbClr val="000000">
                      <a:alpha val="43137"/>
                    </a:srgbClr>
                  </a:outerShdw>
                </a:effectLst>
              </a:rPr>
              <a:t> </a:t>
            </a:r>
            <a:r>
              <a:rPr lang="el-GR" b="1" baseline="-25000" dirty="0" smtClean="0">
                <a:solidFill>
                  <a:srgbClr val="A50021"/>
                </a:solidFill>
                <a:effectLst>
                  <a:outerShdw blurRad="38100" dist="38100" dir="2700000" algn="tl">
                    <a:srgbClr val="000000">
                      <a:alpha val="43137"/>
                    </a:srgbClr>
                  </a:outerShdw>
                </a:effectLst>
              </a:rPr>
              <a:t> </a:t>
            </a:r>
            <a:r>
              <a:rPr lang="en-US" b="1" baseline="-25000" dirty="0" smtClean="0">
                <a:solidFill>
                  <a:srgbClr val="A50021"/>
                </a:solidFill>
                <a:effectLst>
                  <a:outerShdw blurRad="38100" dist="38100" dir="2700000" algn="tl">
                    <a:srgbClr val="000000">
                      <a:alpha val="43137"/>
                    </a:srgbClr>
                  </a:outerShdw>
                </a:effectLst>
              </a:rPr>
              <a:t>[1/</a:t>
            </a:r>
            <a:r>
              <a:rPr lang="el-GR" b="1" baseline="-25000" dirty="0" smtClean="0">
                <a:solidFill>
                  <a:srgbClr val="A50021"/>
                </a:solidFill>
                <a:effectLst>
                  <a:outerShdw blurRad="38100" dist="38100" dir="2700000" algn="tl">
                    <a:srgbClr val="000000">
                      <a:alpha val="43137"/>
                    </a:srgbClr>
                  </a:outerShdw>
                </a:effectLst>
              </a:rPr>
              <a:t>2</a:t>
            </a:r>
            <a:r>
              <a:rPr lang="en-US" b="1" baseline="-25000" dirty="0" smtClean="0">
                <a:solidFill>
                  <a:srgbClr val="A50021"/>
                </a:solidFill>
                <a:effectLst>
                  <a:outerShdw blurRad="38100" dist="38100" dir="2700000" algn="tl">
                    <a:srgbClr val="000000">
                      <a:alpha val="43137"/>
                    </a:srgbClr>
                  </a:outerShdw>
                </a:effectLst>
              </a:rPr>
              <a:t>]</a:t>
            </a:r>
            <a:endParaRPr lang="el-GR" b="1" dirty="0" smtClean="0">
              <a:solidFill>
                <a:srgbClr val="A50021"/>
              </a:solidFill>
              <a:effectLst>
                <a:outerShdw blurRad="38100" dist="38100" dir="2700000" algn="tl">
                  <a:srgbClr val="000000">
                    <a:alpha val="43137"/>
                  </a:srgbClr>
                </a:outerShdw>
              </a:effectLst>
            </a:endParaRPr>
          </a:p>
        </p:txBody>
      </p:sp>
      <p:sp>
        <p:nvSpPr>
          <p:cNvPr id="2" name="Θέση περιεχομένου 1"/>
          <p:cNvSpPr>
            <a:spLocks noGrp="1"/>
          </p:cNvSpPr>
          <p:nvPr>
            <p:ph idx="1"/>
          </p:nvPr>
        </p:nvSpPr>
        <p:spPr/>
        <p:txBody>
          <a:bodyPr/>
          <a:lstStyle/>
          <a:p>
            <a:pPr marL="0" indent="0">
              <a:lnSpc>
                <a:spcPct val="114000"/>
              </a:lnSpc>
              <a:spcBef>
                <a:spcPts val="1200"/>
              </a:spcBef>
              <a:buNone/>
            </a:pPr>
            <a:r>
              <a:rPr lang="el-GR" b="1" dirty="0">
                <a:solidFill>
                  <a:srgbClr val="000000"/>
                </a:solidFill>
              </a:rPr>
              <a:t>Τύπος </a:t>
            </a:r>
            <a:r>
              <a:rPr lang="el-GR" b="1" dirty="0" smtClean="0">
                <a:solidFill>
                  <a:srgbClr val="000000"/>
                </a:solidFill>
              </a:rPr>
              <a:t>Ι: </a:t>
            </a:r>
            <a:r>
              <a:rPr lang="el-GR" dirty="0">
                <a:solidFill>
                  <a:srgbClr val="000000"/>
                </a:solidFill>
              </a:rPr>
              <a:t>εγκάρσιο κάταγμα με παρεκτόπιση μικρότερη των 2</a:t>
            </a:r>
            <a:r>
              <a:rPr lang="en-US" dirty="0">
                <a:solidFill>
                  <a:srgbClr val="000000"/>
                </a:solidFill>
              </a:rPr>
              <a:t>mm</a:t>
            </a:r>
            <a:r>
              <a:rPr lang="el-GR" dirty="0" smtClean="0">
                <a:solidFill>
                  <a:srgbClr val="000000"/>
                </a:solidFill>
              </a:rPr>
              <a:t>.</a:t>
            </a:r>
          </a:p>
          <a:p>
            <a:pPr marL="1438275" indent="-1438275">
              <a:lnSpc>
                <a:spcPct val="114000"/>
              </a:lnSpc>
              <a:spcBef>
                <a:spcPts val="1200"/>
              </a:spcBef>
              <a:buNone/>
            </a:pPr>
            <a:r>
              <a:rPr lang="el-GR" b="1" dirty="0" smtClean="0">
                <a:solidFill>
                  <a:srgbClr val="000000"/>
                </a:solidFill>
              </a:rPr>
              <a:t>Τύπος </a:t>
            </a:r>
            <a:r>
              <a:rPr lang="el-GR" b="1" dirty="0">
                <a:solidFill>
                  <a:srgbClr val="000000"/>
                </a:solidFill>
              </a:rPr>
              <a:t>ΙΙ(Α</a:t>
            </a:r>
            <a:r>
              <a:rPr lang="el-GR" b="1" dirty="0" smtClean="0">
                <a:solidFill>
                  <a:srgbClr val="000000"/>
                </a:solidFill>
              </a:rPr>
              <a:t>): </a:t>
            </a:r>
            <a:r>
              <a:rPr lang="el-GR" dirty="0">
                <a:solidFill>
                  <a:srgbClr val="000000"/>
                </a:solidFill>
              </a:rPr>
              <a:t>κάταγμα  με  συστροφή του κεντρικού </a:t>
            </a:r>
            <a:r>
              <a:rPr lang="el-GR" dirty="0" smtClean="0">
                <a:solidFill>
                  <a:srgbClr val="000000"/>
                </a:solidFill>
              </a:rPr>
              <a:t>καταγματικού</a:t>
            </a:r>
            <a:r>
              <a:rPr lang="el-GR" dirty="0">
                <a:solidFill>
                  <a:srgbClr val="000000"/>
                </a:solidFill>
              </a:rPr>
              <a:t> </a:t>
            </a:r>
            <a:r>
              <a:rPr lang="el-GR" dirty="0" smtClean="0">
                <a:solidFill>
                  <a:srgbClr val="000000"/>
                </a:solidFill>
              </a:rPr>
              <a:t>άκρου.</a:t>
            </a:r>
          </a:p>
          <a:p>
            <a:pPr marL="1438275" indent="-1438275">
              <a:lnSpc>
                <a:spcPct val="114000"/>
              </a:lnSpc>
              <a:spcBef>
                <a:spcPts val="1200"/>
              </a:spcBef>
              <a:buNone/>
            </a:pPr>
            <a:r>
              <a:rPr lang="el-GR" b="1" dirty="0" smtClean="0">
                <a:solidFill>
                  <a:srgbClr val="000000"/>
                </a:solidFill>
              </a:rPr>
              <a:t>Τύπος </a:t>
            </a:r>
            <a:r>
              <a:rPr lang="el-GR" b="1" dirty="0">
                <a:solidFill>
                  <a:srgbClr val="000000"/>
                </a:solidFill>
              </a:rPr>
              <a:t>ΙΙ(Β</a:t>
            </a:r>
            <a:r>
              <a:rPr lang="el-GR" b="1" dirty="0" smtClean="0">
                <a:solidFill>
                  <a:srgbClr val="000000"/>
                </a:solidFill>
              </a:rPr>
              <a:t>): </a:t>
            </a:r>
            <a:r>
              <a:rPr lang="el-GR" dirty="0">
                <a:solidFill>
                  <a:srgbClr val="000000"/>
                </a:solidFill>
              </a:rPr>
              <a:t>λοξό κάταγμα με τον ελάσσονα</a:t>
            </a:r>
            <a:r>
              <a:rPr lang="en-US" dirty="0">
                <a:solidFill>
                  <a:srgbClr val="000000"/>
                </a:solidFill>
              </a:rPr>
              <a:t> </a:t>
            </a:r>
            <a:r>
              <a:rPr lang="el-GR" dirty="0">
                <a:solidFill>
                  <a:srgbClr val="000000"/>
                </a:solidFill>
              </a:rPr>
              <a:t>τροχαντήρα στο </a:t>
            </a:r>
            <a:r>
              <a:rPr lang="el-GR" dirty="0" smtClean="0">
                <a:solidFill>
                  <a:srgbClr val="000000"/>
                </a:solidFill>
              </a:rPr>
              <a:t>κεντρικό άκρο </a:t>
            </a:r>
            <a:r>
              <a:rPr lang="el-GR" dirty="0">
                <a:solidFill>
                  <a:srgbClr val="000000"/>
                </a:solidFill>
              </a:rPr>
              <a:t>του </a:t>
            </a:r>
            <a:r>
              <a:rPr lang="el-GR" dirty="0" smtClean="0">
                <a:solidFill>
                  <a:srgbClr val="000000"/>
                </a:solidFill>
              </a:rPr>
              <a:t>κατάγματος.</a:t>
            </a:r>
          </a:p>
          <a:p>
            <a:pPr marL="1438275" indent="-1438275">
              <a:lnSpc>
                <a:spcPct val="114000"/>
              </a:lnSpc>
              <a:spcBef>
                <a:spcPts val="1200"/>
              </a:spcBef>
              <a:buNone/>
            </a:pPr>
            <a:r>
              <a:rPr lang="el-GR" b="1" dirty="0" smtClean="0">
                <a:solidFill>
                  <a:srgbClr val="000000"/>
                </a:solidFill>
              </a:rPr>
              <a:t>Τύπος </a:t>
            </a:r>
            <a:r>
              <a:rPr lang="el-GR" b="1" dirty="0">
                <a:solidFill>
                  <a:srgbClr val="000000"/>
                </a:solidFill>
              </a:rPr>
              <a:t>ΙΙ(</a:t>
            </a:r>
            <a:r>
              <a:rPr lang="en-US" b="1" dirty="0">
                <a:solidFill>
                  <a:srgbClr val="000000"/>
                </a:solidFill>
              </a:rPr>
              <a:t>C</a:t>
            </a:r>
            <a:r>
              <a:rPr lang="el-GR" b="1" dirty="0" smtClean="0">
                <a:solidFill>
                  <a:srgbClr val="000000"/>
                </a:solidFill>
              </a:rPr>
              <a:t>): </a:t>
            </a:r>
            <a:r>
              <a:rPr lang="el-GR" dirty="0">
                <a:solidFill>
                  <a:srgbClr val="000000"/>
                </a:solidFill>
              </a:rPr>
              <a:t>λοξό κάταγμα με τον ελάσσονα</a:t>
            </a:r>
            <a:r>
              <a:rPr lang="en-US" dirty="0">
                <a:solidFill>
                  <a:srgbClr val="000000"/>
                </a:solidFill>
              </a:rPr>
              <a:t> </a:t>
            </a:r>
            <a:r>
              <a:rPr lang="el-GR" dirty="0">
                <a:solidFill>
                  <a:srgbClr val="000000"/>
                </a:solidFill>
              </a:rPr>
              <a:t>τροχαντήρα στο περιφερικό</a:t>
            </a:r>
            <a:r>
              <a:rPr lang="en-US" dirty="0">
                <a:solidFill>
                  <a:srgbClr val="000000"/>
                </a:solidFill>
              </a:rPr>
              <a:t> </a:t>
            </a:r>
            <a:r>
              <a:rPr lang="el-GR" dirty="0" smtClean="0">
                <a:solidFill>
                  <a:srgbClr val="000000"/>
                </a:solidFill>
              </a:rPr>
              <a:t>άκρο </a:t>
            </a:r>
            <a:r>
              <a:rPr lang="el-GR" dirty="0">
                <a:solidFill>
                  <a:srgbClr val="000000"/>
                </a:solidFill>
              </a:rPr>
              <a:t>του κατάγματος. </a:t>
            </a:r>
          </a:p>
        </p:txBody>
      </p:sp>
      <p:sp>
        <p:nvSpPr>
          <p:cNvPr id="7" name="6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52</a:t>
            </a:fld>
            <a:endParaRPr lang="el-GR" dirty="0">
              <a:solidFill>
                <a:srgbClr val="DADADA">
                  <a:lumMod val="10000"/>
                </a:srgbClr>
              </a:solidFill>
            </a:endParaRPr>
          </a:p>
        </p:txBody>
      </p:sp>
      <p:pic>
        <p:nvPicPr>
          <p:cNvPr id="5" name="Picture 3" descr="C:\Users\SONIA\Desktop\sub-1.jpg"/>
          <p:cNvPicPr>
            <a:picLocks noChangeAspect="1" noChangeArrowheads="1"/>
          </p:cNvPicPr>
          <p:nvPr/>
        </p:nvPicPr>
        <p:blipFill>
          <a:blip r:embed="rId3" cstate="print"/>
          <a:srcRect/>
          <a:stretch>
            <a:fillRect/>
          </a:stretch>
        </p:blipFill>
        <p:spPr bwMode="auto">
          <a:xfrm>
            <a:off x="2771800" y="4725144"/>
            <a:ext cx="3667125" cy="1552575"/>
          </a:xfrm>
          <a:prstGeom prst="rect">
            <a:avLst/>
          </a:prstGeom>
          <a:ln w="28575" cap="sq" cmpd="thickThin">
            <a:solidFill>
              <a:srgbClr val="000000"/>
            </a:solidFill>
            <a:prstDash val="solid"/>
            <a:miter lim="800000"/>
          </a:ln>
          <a:effectLst>
            <a:innerShdw blurRad="76200">
              <a:srgbClr val="000000"/>
            </a:innerShdw>
          </a:effectLst>
        </p:spPr>
      </p:pic>
      <p:sp>
        <p:nvSpPr>
          <p:cNvPr id="6" name="Ορθογώνιο 8"/>
          <p:cNvSpPr/>
          <p:nvPr/>
        </p:nvSpPr>
        <p:spPr>
          <a:xfrm>
            <a:off x="3779912" y="6392361"/>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40758852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31" name="Rectangle 7"/>
          <p:cNvSpPr>
            <a:spLocks noGrp="1" noChangeArrowheads="1"/>
          </p:cNvSpPr>
          <p:nvPr>
            <p:ph type="title"/>
          </p:nvPr>
        </p:nvSpPr>
        <p:spPr/>
        <p:txBody>
          <a:bodyPr/>
          <a:lstStyle/>
          <a:p>
            <a:pPr algn="ctr" eaLnBrk="1" hangingPunct="1">
              <a:defRPr/>
            </a:pPr>
            <a:r>
              <a:rPr lang="el-GR" dirty="0" smtClean="0">
                <a:solidFill>
                  <a:schemeClr val="accent5">
                    <a:lumMod val="50000"/>
                  </a:schemeClr>
                </a:solidFill>
              </a:rPr>
              <a:t> </a:t>
            </a:r>
            <a:r>
              <a:rPr lang="el-GR" b="1" dirty="0" smtClean="0">
                <a:solidFill>
                  <a:srgbClr val="A50021"/>
                </a:solidFill>
                <a:effectLst>
                  <a:outerShdw blurRad="38100" dist="38100" dir="2700000" algn="tl">
                    <a:srgbClr val="000000">
                      <a:alpha val="43137"/>
                    </a:srgbClr>
                  </a:outerShdw>
                </a:effectLst>
              </a:rPr>
              <a:t>Ταξινόμηση κατά </a:t>
            </a:r>
            <a:r>
              <a:rPr lang="en-US" b="1" dirty="0" smtClean="0">
                <a:solidFill>
                  <a:srgbClr val="A50021"/>
                </a:solidFill>
                <a:effectLst>
                  <a:outerShdw blurRad="38100" dist="38100" dir="2700000" algn="tl">
                    <a:srgbClr val="000000">
                      <a:alpha val="43137"/>
                    </a:srgbClr>
                  </a:outerShdw>
                </a:effectLst>
              </a:rPr>
              <a:t>Seinsheimer</a:t>
            </a:r>
            <a:r>
              <a:rPr lang="en-US" b="1" baseline="-25000" dirty="0" smtClean="0">
                <a:solidFill>
                  <a:srgbClr val="A50021"/>
                </a:solidFill>
                <a:effectLst>
                  <a:outerShdw blurRad="38100" dist="38100" dir="2700000" algn="tl">
                    <a:srgbClr val="000000">
                      <a:alpha val="43137"/>
                    </a:srgbClr>
                  </a:outerShdw>
                </a:effectLst>
              </a:rPr>
              <a:t> </a:t>
            </a:r>
            <a:r>
              <a:rPr lang="el-GR" b="1" baseline="-25000" dirty="0" smtClean="0">
                <a:solidFill>
                  <a:srgbClr val="A50021"/>
                </a:solidFill>
                <a:effectLst>
                  <a:outerShdw blurRad="38100" dist="38100" dir="2700000" algn="tl">
                    <a:srgbClr val="000000">
                      <a:alpha val="43137"/>
                    </a:srgbClr>
                  </a:outerShdw>
                </a:effectLst>
              </a:rPr>
              <a:t> </a:t>
            </a:r>
            <a:r>
              <a:rPr lang="en-US" b="1" baseline="-25000" dirty="0" smtClean="0">
                <a:solidFill>
                  <a:srgbClr val="A50021"/>
                </a:solidFill>
                <a:effectLst>
                  <a:outerShdw blurRad="38100" dist="38100" dir="2700000" algn="tl">
                    <a:srgbClr val="000000">
                      <a:alpha val="43137"/>
                    </a:srgbClr>
                  </a:outerShdw>
                </a:effectLst>
              </a:rPr>
              <a:t>[2/</a:t>
            </a:r>
            <a:r>
              <a:rPr lang="el-GR" b="1" baseline="-25000" dirty="0" smtClean="0">
                <a:solidFill>
                  <a:srgbClr val="A50021"/>
                </a:solidFill>
                <a:effectLst>
                  <a:outerShdw blurRad="38100" dist="38100" dir="2700000" algn="tl">
                    <a:srgbClr val="000000">
                      <a:alpha val="43137"/>
                    </a:srgbClr>
                  </a:outerShdw>
                </a:effectLst>
              </a:rPr>
              <a:t>2</a:t>
            </a:r>
            <a:r>
              <a:rPr lang="en-US" b="1" baseline="-25000" dirty="0" smtClean="0">
                <a:solidFill>
                  <a:srgbClr val="A50021"/>
                </a:solidFill>
                <a:effectLst>
                  <a:outerShdw blurRad="38100" dist="38100" dir="2700000" algn="tl">
                    <a:srgbClr val="000000">
                      <a:alpha val="43137"/>
                    </a:srgbClr>
                  </a:outerShdw>
                </a:effectLst>
              </a:rPr>
              <a:t>]</a:t>
            </a:r>
            <a:endParaRPr lang="el-GR" b="1" dirty="0" smtClean="0">
              <a:solidFill>
                <a:srgbClr val="A50021"/>
              </a:solidFill>
              <a:effectLst>
                <a:outerShdw blurRad="38100" dist="38100" dir="2700000" algn="tl">
                  <a:srgbClr val="000000">
                    <a:alpha val="43137"/>
                  </a:srgbClr>
                </a:outerShdw>
              </a:effectLst>
            </a:endParaRPr>
          </a:p>
        </p:txBody>
      </p:sp>
      <p:sp>
        <p:nvSpPr>
          <p:cNvPr id="2" name="Θέση περιεχομένου 1"/>
          <p:cNvSpPr>
            <a:spLocks noGrp="1"/>
          </p:cNvSpPr>
          <p:nvPr>
            <p:ph idx="1"/>
          </p:nvPr>
        </p:nvSpPr>
        <p:spPr/>
        <p:txBody>
          <a:bodyPr/>
          <a:lstStyle/>
          <a:p>
            <a:pPr marL="1527175" indent="-1527175">
              <a:lnSpc>
                <a:spcPct val="114000"/>
              </a:lnSpc>
              <a:spcBef>
                <a:spcPts val="1200"/>
              </a:spcBef>
              <a:buNone/>
            </a:pPr>
            <a:r>
              <a:rPr lang="el-GR" b="1" dirty="0">
                <a:solidFill>
                  <a:srgbClr val="000000"/>
                </a:solidFill>
              </a:rPr>
              <a:t>Τύπος ΙΙΙ(Α</a:t>
            </a:r>
            <a:r>
              <a:rPr lang="el-GR" b="1" dirty="0" smtClean="0">
                <a:solidFill>
                  <a:srgbClr val="000000"/>
                </a:solidFill>
              </a:rPr>
              <a:t>): </a:t>
            </a:r>
            <a:r>
              <a:rPr lang="el-GR" dirty="0">
                <a:solidFill>
                  <a:srgbClr val="000000"/>
                </a:solidFill>
              </a:rPr>
              <a:t>λοξό κάταγμα με αποσπασμένο τον </a:t>
            </a:r>
            <a:r>
              <a:rPr lang="el-GR" dirty="0" smtClean="0">
                <a:solidFill>
                  <a:srgbClr val="000000"/>
                </a:solidFill>
              </a:rPr>
              <a:t>ελάσσονα τροχαντήρα.</a:t>
            </a:r>
          </a:p>
          <a:p>
            <a:pPr marL="1527175" indent="-1527175">
              <a:lnSpc>
                <a:spcPct val="114000"/>
              </a:lnSpc>
              <a:spcBef>
                <a:spcPts val="1200"/>
              </a:spcBef>
              <a:buNone/>
            </a:pPr>
            <a:r>
              <a:rPr lang="el-GR" b="1" dirty="0" smtClean="0">
                <a:solidFill>
                  <a:srgbClr val="000000"/>
                </a:solidFill>
              </a:rPr>
              <a:t>Τύπος </a:t>
            </a:r>
            <a:r>
              <a:rPr lang="el-GR" b="1" dirty="0">
                <a:solidFill>
                  <a:srgbClr val="000000"/>
                </a:solidFill>
              </a:rPr>
              <a:t>ΙΙΙ(Β</a:t>
            </a:r>
            <a:r>
              <a:rPr lang="el-GR" b="1" dirty="0" smtClean="0">
                <a:solidFill>
                  <a:srgbClr val="000000"/>
                </a:solidFill>
              </a:rPr>
              <a:t>): </a:t>
            </a:r>
            <a:r>
              <a:rPr lang="el-GR" dirty="0">
                <a:solidFill>
                  <a:srgbClr val="000000"/>
                </a:solidFill>
              </a:rPr>
              <a:t>λοξό κάταγμα με αποσπασμένο θραύσμα από </a:t>
            </a:r>
            <a:r>
              <a:rPr lang="el-GR" dirty="0" smtClean="0">
                <a:solidFill>
                  <a:srgbClr val="000000"/>
                </a:solidFill>
              </a:rPr>
              <a:t>τον μείζονα </a:t>
            </a:r>
            <a:r>
              <a:rPr lang="el-GR" dirty="0">
                <a:solidFill>
                  <a:srgbClr val="000000"/>
                </a:solidFill>
              </a:rPr>
              <a:t>τροχαντήρα</a:t>
            </a:r>
            <a:r>
              <a:rPr lang="el-GR" dirty="0" smtClean="0">
                <a:solidFill>
                  <a:srgbClr val="000000"/>
                </a:solidFill>
              </a:rPr>
              <a:t>.</a:t>
            </a:r>
          </a:p>
          <a:p>
            <a:pPr marL="0" lvl="0" indent="0">
              <a:lnSpc>
                <a:spcPct val="114000"/>
              </a:lnSpc>
              <a:spcBef>
                <a:spcPts val="1200"/>
              </a:spcBef>
              <a:buNone/>
            </a:pPr>
            <a:r>
              <a:rPr lang="el-GR" b="1" dirty="0">
                <a:solidFill>
                  <a:srgbClr val="000000"/>
                </a:solidFill>
              </a:rPr>
              <a:t>Τύπος Ι</a:t>
            </a:r>
            <a:r>
              <a:rPr lang="en-US" b="1" dirty="0">
                <a:solidFill>
                  <a:srgbClr val="000000"/>
                </a:solidFill>
              </a:rPr>
              <a:t>V</a:t>
            </a:r>
            <a:r>
              <a:rPr lang="el-GR" b="1" dirty="0">
                <a:solidFill>
                  <a:srgbClr val="000000"/>
                </a:solidFill>
              </a:rPr>
              <a:t>:</a:t>
            </a:r>
            <a:r>
              <a:rPr lang="en-US" dirty="0">
                <a:solidFill>
                  <a:srgbClr val="000000"/>
                </a:solidFill>
              </a:rPr>
              <a:t> </a:t>
            </a:r>
            <a:r>
              <a:rPr lang="el-GR" dirty="0">
                <a:solidFill>
                  <a:srgbClr val="000000"/>
                </a:solidFill>
              </a:rPr>
              <a:t>συντριπτικό κάταγμα σε τέσσερα ή και πλέον τεμάχια.</a:t>
            </a:r>
          </a:p>
          <a:p>
            <a:pPr marL="1074738" lvl="0" indent="-1074738">
              <a:lnSpc>
                <a:spcPct val="114000"/>
              </a:lnSpc>
              <a:spcBef>
                <a:spcPts val="1200"/>
              </a:spcBef>
              <a:buNone/>
            </a:pPr>
            <a:r>
              <a:rPr lang="el-GR" b="1" dirty="0">
                <a:solidFill>
                  <a:srgbClr val="000000"/>
                </a:solidFill>
              </a:rPr>
              <a:t>Τύπος </a:t>
            </a:r>
            <a:r>
              <a:rPr lang="en-US" b="1" dirty="0">
                <a:solidFill>
                  <a:srgbClr val="000000"/>
                </a:solidFill>
              </a:rPr>
              <a:t>V</a:t>
            </a:r>
            <a:r>
              <a:rPr lang="el-GR" b="1" dirty="0">
                <a:solidFill>
                  <a:srgbClr val="000000"/>
                </a:solidFill>
              </a:rPr>
              <a:t>:</a:t>
            </a:r>
            <a:r>
              <a:rPr lang="el-GR" dirty="0">
                <a:solidFill>
                  <a:srgbClr val="000000"/>
                </a:solidFill>
              </a:rPr>
              <a:t> δια-υποτροχαντήριο  συντριπτικό κάταγμα με πέντε ή και περισσότερα θραύσματα - τεμάχια.</a:t>
            </a:r>
          </a:p>
          <a:p>
            <a:pPr marL="1527175" indent="-1527175">
              <a:lnSpc>
                <a:spcPct val="114000"/>
              </a:lnSpc>
              <a:spcBef>
                <a:spcPts val="1200"/>
              </a:spcBef>
              <a:buNone/>
            </a:pPr>
            <a:endParaRPr lang="en-US" b="1" dirty="0">
              <a:solidFill>
                <a:srgbClr val="000000"/>
              </a:solidFill>
            </a:endParaRPr>
          </a:p>
        </p:txBody>
      </p:sp>
      <p:sp>
        <p:nvSpPr>
          <p:cNvPr id="7" name="6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53</a:t>
            </a:fld>
            <a:endParaRPr lang="el-GR" dirty="0">
              <a:solidFill>
                <a:srgbClr val="DADADA">
                  <a:lumMod val="10000"/>
                </a:srgbClr>
              </a:solidFill>
            </a:endParaRPr>
          </a:p>
        </p:txBody>
      </p:sp>
      <p:pic>
        <p:nvPicPr>
          <p:cNvPr id="5" name="Picture 3" descr="C:\Users\SONIA\Desktop\sub-2.jpg"/>
          <p:cNvPicPr>
            <a:picLocks noChangeAspect="1" noChangeArrowheads="1"/>
          </p:cNvPicPr>
          <p:nvPr/>
        </p:nvPicPr>
        <p:blipFill>
          <a:blip r:embed="rId3" cstate="print"/>
          <a:srcRect/>
          <a:stretch>
            <a:fillRect/>
          </a:stretch>
        </p:blipFill>
        <p:spPr bwMode="auto">
          <a:xfrm>
            <a:off x="2483768" y="4592161"/>
            <a:ext cx="4010025" cy="1762125"/>
          </a:xfrm>
          <a:prstGeom prst="rect">
            <a:avLst/>
          </a:prstGeom>
          <a:ln w="28575" cap="sq" cmpd="thickThin">
            <a:solidFill>
              <a:srgbClr val="000000"/>
            </a:solidFill>
            <a:prstDash val="solid"/>
            <a:miter lim="800000"/>
          </a:ln>
          <a:effectLst>
            <a:innerShdw blurRad="76200">
              <a:srgbClr val="000000"/>
            </a:innerShdw>
          </a:effectLst>
        </p:spPr>
      </p:pic>
      <p:sp>
        <p:nvSpPr>
          <p:cNvPr id="6" name="Ορθογώνιο 8"/>
          <p:cNvSpPr/>
          <p:nvPr/>
        </p:nvSpPr>
        <p:spPr>
          <a:xfrm>
            <a:off x="3635896" y="6464369"/>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34597563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lvl="0"/>
            <a:r>
              <a:rPr lang="el-GR" dirty="0" smtClean="0">
                <a:solidFill>
                  <a:schemeClr val="accent4">
                    <a:lumMod val="10000"/>
                  </a:schemeClr>
                </a:solidFill>
                <a:effectLst>
                  <a:outerShdw blurRad="38100" dist="38100" dir="2700000" algn="tl">
                    <a:srgbClr val="000000">
                      <a:alpha val="43137"/>
                    </a:srgbClr>
                  </a:outerShdw>
                </a:effectLst>
              </a:rPr>
              <a:t>Υποτροχαντήρια</a:t>
            </a:r>
            <a:r>
              <a:rPr lang="el-GR" dirty="0">
                <a:solidFill>
                  <a:schemeClr val="accent4">
                    <a:lumMod val="10000"/>
                  </a:schemeClr>
                </a:solidFill>
                <a:effectLst>
                  <a:outerShdw blurRad="38100" dist="38100" dir="2700000" algn="tl">
                    <a:srgbClr val="000000">
                      <a:alpha val="43137"/>
                    </a:srgbClr>
                  </a:outerShdw>
                </a:effectLst>
              </a:rPr>
              <a:t> Κατάγματα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Ιδιαιτερότητες </a:t>
            </a:r>
            <a:endParaRPr lang="el-GR" sz="3200" dirty="0"/>
          </a:p>
        </p:txBody>
      </p:sp>
      <p:sp>
        <p:nvSpPr>
          <p:cNvPr id="7" name="Θέση περιεχομένου 6"/>
          <p:cNvSpPr>
            <a:spLocks noGrp="1"/>
          </p:cNvSpPr>
          <p:nvPr>
            <p:ph idx="1"/>
          </p:nvPr>
        </p:nvSpPr>
        <p:spPr/>
        <p:txBody>
          <a:bodyPr/>
          <a:lstStyle/>
          <a:p>
            <a:pPr lvl="0">
              <a:lnSpc>
                <a:spcPct val="114000"/>
              </a:lnSpc>
              <a:spcBef>
                <a:spcPts val="1200"/>
              </a:spcBef>
              <a:buSzPct val="100000"/>
              <a:defRPr/>
            </a:pPr>
            <a:r>
              <a:rPr lang="el-GR" dirty="0"/>
              <a:t>Οι ισχυροί μυς που προσφύονται στην περιοχή ασκούν δυνάμεις παραμόρφωσης στα καταγματικά άκρα, με </a:t>
            </a:r>
            <a:r>
              <a:rPr lang="el-GR" dirty="0" smtClean="0"/>
              <a:t>αποτέλεσμα:</a:t>
            </a:r>
            <a:endParaRPr lang="el-GR" sz="800" dirty="0"/>
          </a:p>
          <a:p>
            <a:pPr lvl="0">
              <a:lnSpc>
                <a:spcPct val="114000"/>
              </a:lnSpc>
              <a:spcBef>
                <a:spcPts val="1200"/>
              </a:spcBef>
              <a:buSzPct val="100000"/>
              <a:buFont typeface="Wingdings" pitchFamily="2" charset="2"/>
              <a:buChar char="§"/>
              <a:defRPr/>
            </a:pPr>
            <a:r>
              <a:rPr lang="el-GR" dirty="0"/>
              <a:t>Συνήθως, το εγγύς καταγματικό άκρο </a:t>
            </a:r>
            <a:r>
              <a:rPr lang="el-GR" dirty="0" smtClean="0"/>
              <a:t>βρίσκεται </a:t>
            </a:r>
            <a:r>
              <a:rPr lang="el-GR" dirty="0"/>
              <a:t>σε θέση κάμψης και έξω στροφής από την έλξη του λαγονοψοΐτη και των βραχέων έξω στροφέων, ενώ απάγεται από την έλξη των μέσου &amp; μικρού γλουτιαίων μυών</a:t>
            </a:r>
            <a:r>
              <a:rPr lang="el-GR" dirty="0" smtClean="0"/>
              <a:t>.</a:t>
            </a:r>
            <a:endParaRPr lang="el-GR" sz="800" dirty="0"/>
          </a:p>
          <a:p>
            <a:pPr lvl="0">
              <a:lnSpc>
                <a:spcPct val="114000"/>
              </a:lnSpc>
              <a:spcBef>
                <a:spcPts val="1200"/>
              </a:spcBef>
              <a:buSzPct val="100000"/>
              <a:buFont typeface="Wingdings" pitchFamily="2" charset="2"/>
              <a:buChar char="§"/>
              <a:defRPr/>
            </a:pPr>
            <a:r>
              <a:rPr lang="el-GR" dirty="0"/>
              <a:t>Αντίστοιχα, το περιφερικό καταγματικό άκρο προσάγεται και βραχύνεται από την έλξη των προσαγωγών μυών και τελικά οδηγείται σε ραιβότητα και πρόσθια κλίση</a:t>
            </a:r>
            <a:r>
              <a:rPr lang="el-GR" dirty="0" smtClean="0"/>
              <a:t>.</a:t>
            </a:r>
            <a:endParaRPr lang="el-GR" sz="800" dirty="0">
              <a:solidFill>
                <a:srgbClr val="000000"/>
              </a:solidFill>
            </a:endParaRPr>
          </a:p>
          <a:p>
            <a:pPr lvl="0">
              <a:lnSpc>
                <a:spcPct val="114000"/>
              </a:lnSpc>
              <a:spcBef>
                <a:spcPts val="1200"/>
              </a:spcBef>
              <a:buSzPct val="100000"/>
              <a:defRPr/>
            </a:pPr>
            <a:r>
              <a:rPr lang="el-GR" dirty="0"/>
              <a:t>Έτσι τα καταγματικά άκρα έρχονται σε θέση «γωνίωσης</a:t>
            </a:r>
            <a:r>
              <a:rPr lang="el-GR" dirty="0" smtClean="0"/>
              <a:t>».</a:t>
            </a:r>
            <a:endParaRPr lang="el-GR" sz="2000" b="1" dirty="0">
              <a:solidFill>
                <a:srgbClr val="D5200D"/>
              </a:solidFill>
            </a:endParaRPr>
          </a:p>
        </p:txBody>
      </p:sp>
      <p:sp>
        <p:nvSpPr>
          <p:cNvPr id="6" name="5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54</a:t>
            </a:fld>
            <a:endParaRPr lang="el-GR" dirty="0"/>
          </a:p>
        </p:txBody>
      </p:sp>
    </p:spTree>
    <p:extLst>
      <p:ext uri="{BB962C8B-B14F-4D97-AF65-F5344CB8AC3E}">
        <p14:creationId xmlns:p14="http://schemas.microsoft.com/office/powerpoint/2010/main" val="24124786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61" name="Rectangle 5"/>
          <p:cNvSpPr>
            <a:spLocks noGrp="1" noChangeArrowheads="1"/>
          </p:cNvSpPr>
          <p:nvPr>
            <p:ph type="title"/>
          </p:nvPr>
        </p:nvSpPr>
        <p:spPr/>
        <p:txBody>
          <a:bodyPr/>
          <a:lstStyle/>
          <a:p>
            <a:pPr>
              <a:defRPr/>
            </a:pPr>
            <a:r>
              <a:rPr lang="el-GR" b="1" dirty="0" smtClean="0">
                <a:solidFill>
                  <a:schemeClr val="accent4">
                    <a:lumMod val="10000"/>
                  </a:schemeClr>
                </a:solidFill>
                <a:effectLst>
                  <a:outerShdw blurRad="38100" dist="38100" dir="2700000" algn="tl">
                    <a:srgbClr val="000000">
                      <a:alpha val="43137"/>
                    </a:srgbClr>
                  </a:outerShdw>
                </a:effectLst>
              </a:rPr>
              <a:t>Υποτροχαντήρια </a:t>
            </a:r>
            <a:r>
              <a:rPr lang="el-GR" dirty="0" smtClean="0">
                <a:solidFill>
                  <a:schemeClr val="accent4">
                    <a:lumMod val="10000"/>
                  </a:schemeClr>
                </a:solidFill>
                <a:effectLst>
                  <a:outerShdw blurRad="38100" dist="38100" dir="2700000" algn="tl">
                    <a:srgbClr val="000000">
                      <a:alpha val="43137"/>
                    </a:srgbClr>
                  </a:outerShdw>
                </a:effectLst>
              </a:rPr>
              <a:t>Κατάγματα </a:t>
            </a:r>
            <a:r>
              <a:rPr lang="el-GR" sz="3200" dirty="0" smtClean="0">
                <a:effectLst>
                  <a:outerShdw blurRad="38100" dist="38100" dir="2700000" algn="tl">
                    <a:srgbClr val="000000">
                      <a:alpha val="43137"/>
                    </a:srgbClr>
                  </a:outerShdw>
                </a:effectLst>
              </a:rPr>
              <a:t/>
            </a:r>
            <a:br>
              <a:rPr lang="el-GR" sz="3200"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Μέθοδοι </a:t>
            </a:r>
            <a:r>
              <a:rPr lang="el-GR" sz="3200" dirty="0">
                <a:effectLst>
                  <a:outerShdw blurRad="38100" dist="38100" dir="2700000" algn="tl">
                    <a:srgbClr val="000000">
                      <a:alpha val="43137"/>
                    </a:srgbClr>
                  </a:outerShdw>
                </a:effectLst>
              </a:rPr>
              <a:t>Χειρουργικής Σταθεροποίησης </a:t>
            </a:r>
            <a:r>
              <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[1/2]</a:t>
            </a:r>
          </a:p>
        </p:txBody>
      </p:sp>
      <p:sp>
        <p:nvSpPr>
          <p:cNvPr id="2" name="Θέση περιεχομένου 1"/>
          <p:cNvSpPr>
            <a:spLocks noGrp="1"/>
          </p:cNvSpPr>
          <p:nvPr>
            <p:ph idx="1"/>
          </p:nvPr>
        </p:nvSpPr>
        <p:spPr>
          <a:xfrm>
            <a:off x="518864" y="1774304"/>
            <a:ext cx="8229600" cy="4463008"/>
          </a:xfrm>
        </p:spPr>
        <p:txBody>
          <a:bodyPr/>
          <a:lstStyle/>
          <a:p>
            <a:pPr>
              <a:lnSpc>
                <a:spcPct val="114000"/>
              </a:lnSpc>
              <a:spcBef>
                <a:spcPts val="1200"/>
              </a:spcBef>
              <a:buSzPct val="90000"/>
            </a:pPr>
            <a:r>
              <a:rPr lang="el-GR" sz="2400" dirty="0">
                <a:solidFill>
                  <a:srgbClr val="000000"/>
                </a:solidFill>
              </a:rPr>
              <a:t>Οι κυριότερες μέθοδοι χειρουργικής αντιμετώπισης </a:t>
            </a:r>
            <a:r>
              <a:rPr lang="el-GR" sz="2400" dirty="0" smtClean="0">
                <a:solidFill>
                  <a:srgbClr val="000000"/>
                </a:solidFill>
              </a:rPr>
              <a:t>των Υποτροχαντηρίων </a:t>
            </a:r>
            <a:r>
              <a:rPr lang="el-GR" sz="2400" dirty="0">
                <a:solidFill>
                  <a:srgbClr val="000000"/>
                </a:solidFill>
              </a:rPr>
              <a:t>Καταγμάτων, πάντα κατά την κρίση του </a:t>
            </a:r>
            <a:r>
              <a:rPr lang="el-GR" sz="2400" dirty="0" smtClean="0">
                <a:solidFill>
                  <a:srgbClr val="000000"/>
                </a:solidFill>
              </a:rPr>
              <a:t>Ορθοπεδικού </a:t>
            </a:r>
            <a:r>
              <a:rPr lang="el-GR" sz="2400" dirty="0">
                <a:solidFill>
                  <a:srgbClr val="000000"/>
                </a:solidFill>
              </a:rPr>
              <a:t>Χειρουργού, </a:t>
            </a:r>
            <a:r>
              <a:rPr lang="el-GR" sz="2400" dirty="0" smtClean="0">
                <a:solidFill>
                  <a:srgbClr val="000000"/>
                </a:solidFill>
              </a:rPr>
              <a:t>είναι: </a:t>
            </a:r>
            <a:endParaRPr lang="el-GR" sz="2400" dirty="0">
              <a:solidFill>
                <a:srgbClr val="000000"/>
              </a:solidFill>
            </a:endParaRPr>
          </a:p>
          <a:p>
            <a:pPr>
              <a:lnSpc>
                <a:spcPct val="114000"/>
              </a:lnSpc>
              <a:spcBef>
                <a:spcPts val="1200"/>
              </a:spcBef>
              <a:buSzPct val="100000"/>
              <a:buFont typeface="Wingdings" pitchFamily="2" charset="2"/>
              <a:buChar char="§"/>
            </a:pPr>
            <a:r>
              <a:rPr lang="el-GR" sz="2400" dirty="0" smtClean="0">
                <a:solidFill>
                  <a:srgbClr val="000000"/>
                </a:solidFill>
              </a:rPr>
              <a:t>Η </a:t>
            </a:r>
            <a:r>
              <a:rPr lang="el-GR" sz="2400" dirty="0">
                <a:solidFill>
                  <a:srgbClr val="000000"/>
                </a:solidFill>
              </a:rPr>
              <a:t>τοποθέτηση ολισθαίνοντος ήλου-πλάκας, ή </a:t>
            </a:r>
          </a:p>
          <a:p>
            <a:pPr>
              <a:lnSpc>
                <a:spcPct val="114000"/>
              </a:lnSpc>
              <a:spcBef>
                <a:spcPts val="1200"/>
              </a:spcBef>
              <a:buSzPct val="100000"/>
              <a:buFont typeface="Wingdings" pitchFamily="2" charset="2"/>
              <a:buChar char="§"/>
            </a:pPr>
            <a:r>
              <a:rPr lang="el-GR" sz="2400" dirty="0" smtClean="0">
                <a:solidFill>
                  <a:srgbClr val="000000"/>
                </a:solidFill>
              </a:rPr>
              <a:t>Η </a:t>
            </a:r>
            <a:r>
              <a:rPr lang="el-GR" sz="2400" dirty="0">
                <a:solidFill>
                  <a:srgbClr val="000000"/>
                </a:solidFill>
              </a:rPr>
              <a:t>ενδομυελική ήλωση</a:t>
            </a:r>
            <a:r>
              <a:rPr lang="el-GR" sz="2400" dirty="0" smtClean="0">
                <a:solidFill>
                  <a:srgbClr val="000000"/>
                </a:solidFill>
              </a:rPr>
              <a:t>.</a:t>
            </a:r>
            <a:endParaRPr lang="el-GR" sz="2400" dirty="0">
              <a:solidFill>
                <a:srgbClr val="000000"/>
              </a:solidFill>
            </a:endParaRP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55</a:t>
            </a:fld>
            <a:endParaRPr lang="el-GR" dirty="0"/>
          </a:p>
        </p:txBody>
      </p:sp>
    </p:spTree>
    <p:extLst>
      <p:ext uri="{BB962C8B-B14F-4D97-AF65-F5344CB8AC3E}">
        <p14:creationId xmlns:p14="http://schemas.microsoft.com/office/powerpoint/2010/main" val="28834578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File:Cdm hip implant 348.jpg"/>
          <p:cNvPicPr>
            <a:picLocks noChangeAspect="1" noChangeArrowheads="1"/>
          </p:cNvPicPr>
          <p:nvPr/>
        </p:nvPicPr>
        <p:blipFill>
          <a:blip r:embed="rId3" cstate="print"/>
          <a:srcRect l="11363" r="9091" b="14026"/>
          <a:stretch>
            <a:fillRect/>
          </a:stretch>
        </p:blipFill>
        <p:spPr bwMode="auto">
          <a:xfrm>
            <a:off x="1115616" y="2072241"/>
            <a:ext cx="2448272" cy="3733023"/>
          </a:xfrm>
          <a:prstGeom prst="rect">
            <a:avLst/>
          </a:prstGeom>
          <a:ln w="38100" cap="sq" cmpd="thickThin">
            <a:solidFill>
              <a:srgbClr val="000000"/>
            </a:solidFill>
            <a:prstDash val="solid"/>
            <a:miter lim="800000"/>
          </a:ln>
          <a:effectLst>
            <a:innerShdw blurRad="76200">
              <a:srgbClr val="000000"/>
            </a:innerShdw>
          </a:effectLst>
        </p:spPr>
      </p:pic>
      <p:sp>
        <p:nvSpPr>
          <p:cNvPr id="7" name="6 - Ορθογώνιο"/>
          <p:cNvSpPr/>
          <p:nvPr/>
        </p:nvSpPr>
        <p:spPr>
          <a:xfrm>
            <a:off x="919314" y="1556792"/>
            <a:ext cx="3017173" cy="369332"/>
          </a:xfrm>
          <a:prstGeom prst="rect">
            <a:avLst/>
          </a:prstGeom>
        </p:spPr>
        <p:txBody>
          <a:bodyPr wrap="none">
            <a:spAutoFit/>
          </a:bodyPr>
          <a:lstStyle/>
          <a:p>
            <a:r>
              <a:rPr lang="el-GR" b="1" dirty="0" smtClean="0">
                <a:solidFill>
                  <a:srgbClr val="000000"/>
                </a:solidFill>
              </a:rPr>
              <a:t>Ολισθαίνων ήλος-πλάκα </a:t>
            </a:r>
            <a:endParaRPr lang="el-GR" dirty="0">
              <a:solidFill>
                <a:srgbClr val="FFFFFF"/>
              </a:solidFill>
            </a:endParaRPr>
          </a:p>
        </p:txBody>
      </p:sp>
      <p:sp>
        <p:nvSpPr>
          <p:cNvPr id="8" name="7 - Ορθογώνιο"/>
          <p:cNvSpPr/>
          <p:nvPr/>
        </p:nvSpPr>
        <p:spPr>
          <a:xfrm>
            <a:off x="5364088" y="1556792"/>
            <a:ext cx="2484976" cy="369332"/>
          </a:xfrm>
          <a:prstGeom prst="rect">
            <a:avLst/>
          </a:prstGeom>
        </p:spPr>
        <p:txBody>
          <a:bodyPr wrap="none">
            <a:spAutoFit/>
          </a:bodyPr>
          <a:lstStyle/>
          <a:p>
            <a:r>
              <a:rPr lang="el-GR" b="1" dirty="0" smtClean="0">
                <a:solidFill>
                  <a:srgbClr val="000000"/>
                </a:solidFill>
              </a:rPr>
              <a:t>Ενδομυελική ήλωση</a:t>
            </a:r>
            <a:endParaRPr lang="el-GR" dirty="0">
              <a:solidFill>
                <a:srgbClr val="FFFFFF"/>
              </a:solidFill>
            </a:endParaRPr>
          </a:p>
        </p:txBody>
      </p:sp>
      <p:sp>
        <p:nvSpPr>
          <p:cNvPr id="9" name="8 - Τίτλος"/>
          <p:cNvSpPr>
            <a:spLocks noGrp="1"/>
          </p:cNvSpPr>
          <p:nvPr>
            <p:ph type="title"/>
          </p:nvPr>
        </p:nvSpPr>
        <p:spPr/>
        <p:txBody>
          <a:bodyPr/>
          <a:lstStyle/>
          <a:p>
            <a:r>
              <a:rPr lang="el-GR" dirty="0">
                <a:solidFill>
                  <a:schemeClr val="accent4">
                    <a:lumMod val="10000"/>
                  </a:schemeClr>
                </a:solidFill>
                <a:effectLst>
                  <a:outerShdw blurRad="38100" dist="38100" dir="2700000" algn="tl">
                    <a:srgbClr val="000000">
                      <a:alpha val="43137"/>
                    </a:srgbClr>
                  </a:outerShdw>
                </a:effectLst>
              </a:rPr>
              <a:t>Υποτροχαντήρια Κατάγματα </a:t>
            </a:r>
            <a:r>
              <a:rPr lang="el-GR" sz="3200" dirty="0">
                <a:effectLst>
                  <a:outerShdw blurRad="38100" dist="38100" dir="2700000" algn="tl">
                    <a:srgbClr val="000000">
                      <a:alpha val="43137"/>
                    </a:srgbClr>
                  </a:outerShdw>
                </a:effectLst>
              </a:rPr>
              <a:t/>
            </a:r>
            <a:br>
              <a:rPr lang="el-GR" sz="3200" dirty="0">
                <a:effectLst>
                  <a:outerShdw blurRad="38100" dist="38100" dir="2700000" algn="tl">
                    <a:srgbClr val="000000">
                      <a:alpha val="43137"/>
                    </a:srgbClr>
                  </a:outerShdw>
                </a:effectLst>
              </a:rPr>
            </a:br>
            <a:r>
              <a:rPr lang="el-GR" sz="3200" dirty="0">
                <a:effectLst>
                  <a:outerShdw blurRad="38100" dist="38100" dir="2700000" algn="tl">
                    <a:srgbClr val="000000">
                      <a:alpha val="43137"/>
                    </a:srgbClr>
                  </a:outerShdw>
                </a:effectLst>
              </a:rPr>
              <a:t>Μέθοδοι Χειρουργικής Σταθεροποίησης </a:t>
            </a:r>
            <a:r>
              <a:rPr lang="el-GR" sz="3200" baseline="-16000" dirty="0" smtClean="0">
                <a:effectLst>
                  <a:outerShdw blurRad="38100" dist="38100" dir="2700000" algn="tl">
                    <a:srgbClr val="000000">
                      <a:alpha val="43137"/>
                    </a:srgbClr>
                  </a:outerShdw>
                </a:effectLst>
              </a:rPr>
              <a:t>[2/2</a:t>
            </a:r>
            <a:r>
              <a:rPr lang="el-GR" sz="3200" baseline="-16000" dirty="0">
                <a:effectLst>
                  <a:outerShdw blurRad="38100" dist="38100" dir="2700000" algn="tl">
                    <a:srgbClr val="000000">
                      <a:alpha val="43137"/>
                    </a:srgbClr>
                  </a:outerShdw>
                </a:effectLst>
              </a:rPr>
              <a:t>]</a:t>
            </a:r>
            <a:endParaRPr lang="el-GR" sz="3600" baseline="-25000" dirty="0">
              <a:solidFill>
                <a:srgbClr val="A50021"/>
              </a:solidFill>
              <a:effectLst>
                <a:outerShdw blurRad="38100" dist="38100" dir="2700000" algn="tl">
                  <a:srgbClr val="000000">
                    <a:alpha val="43137"/>
                  </a:srgbClr>
                </a:outerShdw>
              </a:effectLst>
              <a:latin typeface="Arial Narrow" panose="020B0606020202030204" pitchFamily="34" charset="0"/>
            </a:endParaRPr>
          </a:p>
        </p:txBody>
      </p:sp>
      <p:sp>
        <p:nvSpPr>
          <p:cNvPr id="11" name="10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56</a:t>
            </a:fld>
            <a:endParaRPr lang="el-GR" dirty="0"/>
          </a:p>
        </p:txBody>
      </p:sp>
      <p:pic>
        <p:nvPicPr>
          <p:cNvPr id="31749" name="Picture 5"/>
          <p:cNvPicPr>
            <a:picLocks noChangeAspect="1" noChangeArrowheads="1"/>
          </p:cNvPicPr>
          <p:nvPr/>
        </p:nvPicPr>
        <p:blipFill>
          <a:blip r:embed="rId4" cstate="print"/>
          <a:srcRect/>
          <a:stretch>
            <a:fillRect/>
          </a:stretch>
        </p:blipFill>
        <p:spPr bwMode="auto">
          <a:xfrm>
            <a:off x="5346436" y="2072241"/>
            <a:ext cx="2520280" cy="3780420"/>
          </a:xfrm>
          <a:prstGeom prst="rect">
            <a:avLst/>
          </a:prstGeom>
          <a:ln w="38100" cap="sq" cmpd="thickThin">
            <a:solidFill>
              <a:srgbClr val="000000"/>
            </a:solidFill>
            <a:prstDash val="solid"/>
            <a:miter lim="800000"/>
          </a:ln>
          <a:effectLst>
            <a:innerShdw blurRad="76200">
              <a:srgbClr val="000000"/>
            </a:innerShdw>
          </a:effectLst>
        </p:spPr>
      </p:pic>
      <p:sp>
        <p:nvSpPr>
          <p:cNvPr id="12" name="TextBox 5"/>
          <p:cNvSpPr txBox="1"/>
          <p:nvPr/>
        </p:nvSpPr>
        <p:spPr>
          <a:xfrm>
            <a:off x="683568" y="5877271"/>
            <a:ext cx="3312368" cy="461665"/>
          </a:xfrm>
          <a:prstGeom prst="rect">
            <a:avLst/>
          </a:prstGeom>
          <a:noFill/>
        </p:spPr>
        <p:txBody>
          <a:bodyPr wrap="square" rtlCol="0">
            <a:spAutoFit/>
          </a:bodyPr>
          <a:lstStyle/>
          <a:p>
            <a:pPr algn="ctr"/>
            <a:r>
              <a:rPr lang="el-GR" sz="1200" i="1" dirty="0" smtClean="0">
                <a:solidFill>
                  <a:srgbClr val="808080"/>
                </a:solidFill>
                <a:latin typeface="Calibri" panose="020F0502020204030204" pitchFamily="34" charset="0"/>
                <a:sym typeface="Wingdings"/>
              </a:rPr>
              <a:t></a:t>
            </a:r>
            <a:r>
              <a:rPr lang="en-US" sz="1200" i="1" dirty="0" smtClean="0">
                <a:solidFill>
                  <a:srgbClr val="808080"/>
                </a:solidFill>
                <a:latin typeface="Calibri" panose="020F0502020204030204" pitchFamily="34" charset="0"/>
                <a:sym typeface="Wingdings"/>
              </a:rPr>
              <a:t> </a:t>
            </a:r>
            <a:r>
              <a:rPr lang="en-US" sz="1200" dirty="0" smtClean="0">
                <a:solidFill>
                  <a:srgbClr val="808080"/>
                </a:solidFill>
                <a:latin typeface="Calibri" panose="020F0502020204030204" pitchFamily="34" charset="0"/>
              </a:rPr>
              <a:t>“</a:t>
            </a:r>
            <a:r>
              <a:rPr lang="de-DE" sz="1200" dirty="0">
                <a:solidFill>
                  <a:srgbClr val="808080"/>
                </a:solidFill>
                <a:latin typeface="Calibri" panose="020F0502020204030204" pitchFamily="34" charset="0"/>
                <a:hlinkClick r:id="rId5"/>
              </a:rPr>
              <a:t>Cdm hip implant 348</a:t>
            </a:r>
            <a:r>
              <a:rPr lang="en-US" sz="1200" dirty="0" smtClean="0">
                <a:solidFill>
                  <a:srgbClr val="808080"/>
                </a:solidFill>
                <a:latin typeface="Calibri" panose="020F0502020204030204" pitchFamily="34" charset="0"/>
              </a:rPr>
              <a:t>”</a:t>
            </a:r>
            <a:r>
              <a:rPr lang="el-GR" sz="1200" dirty="0" smtClean="0">
                <a:solidFill>
                  <a:srgbClr val="808080"/>
                </a:solidFill>
                <a:latin typeface="Calibri" panose="020F0502020204030204" pitchFamily="34" charset="0"/>
              </a:rPr>
              <a:t> από</a:t>
            </a:r>
            <a:r>
              <a:rPr lang="en-US" sz="1200" dirty="0" smtClean="0">
                <a:solidFill>
                  <a:srgbClr val="808080"/>
                </a:solidFill>
                <a:latin typeface="Calibri" panose="020F0502020204030204" pitchFamily="34" charset="0"/>
              </a:rPr>
              <a:t> </a:t>
            </a:r>
            <a:r>
              <a:rPr lang="en-US" sz="1200" dirty="0">
                <a:solidFill>
                  <a:srgbClr val="808080"/>
                </a:solidFill>
                <a:latin typeface="Calibri" panose="020F0502020204030204" pitchFamily="34" charset="0"/>
              </a:rPr>
              <a:t>Booyabazooka</a:t>
            </a:r>
            <a:r>
              <a:rPr lang="el-GR" sz="1200" dirty="0" smtClean="0">
                <a:solidFill>
                  <a:srgbClr val="808080"/>
                </a:solidFill>
                <a:latin typeface="Calibri" panose="020F0502020204030204" pitchFamily="34" charset="0"/>
              </a:rPr>
              <a:t> διαθέσιμο με άδεια </a:t>
            </a:r>
            <a:r>
              <a:rPr lang="en-US" sz="1200" dirty="0" smtClean="0">
                <a:solidFill>
                  <a:srgbClr val="808080"/>
                </a:solidFill>
                <a:latin typeface="Calibri" panose="020F0502020204030204" pitchFamily="34" charset="0"/>
                <a:hlinkClick r:id="rId6"/>
              </a:rPr>
              <a:t>CC </a:t>
            </a:r>
            <a:r>
              <a:rPr lang="en-US" sz="1200" dirty="0">
                <a:solidFill>
                  <a:srgbClr val="808080"/>
                </a:solidFill>
                <a:latin typeface="Calibri" panose="020F0502020204030204" pitchFamily="34" charset="0"/>
                <a:hlinkClick r:id="rId6"/>
              </a:rPr>
              <a:t>BY-SA </a:t>
            </a:r>
            <a:r>
              <a:rPr lang="en-US" sz="1200" dirty="0">
                <a:solidFill>
                  <a:srgbClr val="FFFFFF">
                    <a:lumMod val="75000"/>
                    <a:lumOff val="25000"/>
                  </a:srgbClr>
                </a:solidFill>
                <a:latin typeface="Calibri" panose="020F0502020204030204" pitchFamily="34" charset="0"/>
                <a:hlinkClick r:id="rId6"/>
              </a:rPr>
              <a:t>3.0</a:t>
            </a:r>
            <a:endParaRPr lang="el-GR" sz="1200" dirty="0">
              <a:solidFill>
                <a:srgbClr val="FFFFFF">
                  <a:lumMod val="75000"/>
                  <a:lumOff val="25000"/>
                </a:srgbClr>
              </a:solidFill>
              <a:latin typeface="Calibri" panose="020F0502020204030204" pitchFamily="34" charset="0"/>
            </a:endParaRPr>
          </a:p>
        </p:txBody>
      </p:sp>
      <p:sp>
        <p:nvSpPr>
          <p:cNvPr id="3" name="Ορθογώνιο 2"/>
          <p:cNvSpPr/>
          <p:nvPr/>
        </p:nvSpPr>
        <p:spPr>
          <a:xfrm>
            <a:off x="4590351" y="5884663"/>
            <a:ext cx="4032449" cy="646331"/>
          </a:xfrm>
          <a:prstGeom prst="rect">
            <a:avLst/>
          </a:prstGeom>
        </p:spPr>
        <p:txBody>
          <a:bodyPr wrap="square">
            <a:spAutoFit/>
          </a:bodyPr>
          <a:lstStyle/>
          <a:p>
            <a:pPr algn="ctr"/>
            <a:r>
              <a:rPr lang="en-US" sz="1200" i="1" dirty="0">
                <a:solidFill>
                  <a:schemeClr val="accent4">
                    <a:lumMod val="50000"/>
                  </a:schemeClr>
                </a:solidFill>
                <a:latin typeface="Calibri" panose="020F0502020204030204" pitchFamily="34" charset="0"/>
                <a:sym typeface="Wingdings"/>
              </a:rPr>
              <a:t> </a:t>
            </a:r>
            <a:r>
              <a:rPr lang="en-US" sz="1200" i="1" dirty="0" smtClean="0">
                <a:solidFill>
                  <a:schemeClr val="accent4">
                    <a:lumMod val="50000"/>
                  </a:schemeClr>
                </a:solidFill>
                <a:latin typeface="Calibri" panose="020F0502020204030204" pitchFamily="34" charset="0"/>
                <a:sym typeface="Wingdings"/>
              </a:rPr>
              <a:t> </a:t>
            </a:r>
            <a:r>
              <a:rPr lang="en-US" sz="1200" dirty="0" smtClean="0">
                <a:solidFill>
                  <a:schemeClr val="accent4">
                    <a:lumMod val="50000"/>
                  </a:schemeClr>
                </a:solidFill>
                <a:latin typeface="Calibri" panose="020F0502020204030204" pitchFamily="34" charset="0"/>
              </a:rPr>
              <a:t>Kim K-C, Lee J-K, Hwang D-S, Yang J-Y, Kim Y-M.</a:t>
            </a:r>
            <a:endParaRPr lang="el-GR" sz="1200" dirty="0">
              <a:solidFill>
                <a:schemeClr val="accent4">
                  <a:lumMod val="50000"/>
                </a:schemeClr>
              </a:solidFill>
              <a:latin typeface="Calibri" panose="020F0502020204030204" pitchFamily="34" charset="0"/>
            </a:endParaRPr>
          </a:p>
          <a:p>
            <a:pPr algn="ctr"/>
            <a:r>
              <a:rPr lang="en-US" sz="1200" dirty="0" smtClean="0">
                <a:solidFill>
                  <a:schemeClr val="accent4">
                    <a:lumMod val="50000"/>
                  </a:schemeClr>
                </a:solidFill>
                <a:latin typeface="Calibri" panose="020F0502020204030204" pitchFamily="34" charset="0"/>
                <a:hlinkClick r:id="rId7"/>
              </a:rPr>
              <a:t>Stabilizing </a:t>
            </a:r>
            <a:r>
              <a:rPr lang="en-US" sz="1200" dirty="0">
                <a:solidFill>
                  <a:schemeClr val="accent4">
                    <a:lumMod val="50000"/>
                  </a:schemeClr>
                </a:solidFill>
                <a:latin typeface="Calibri" panose="020F0502020204030204" pitchFamily="34" charset="0"/>
                <a:hlinkClick r:id="rId7"/>
              </a:rPr>
              <a:t>Subtrochanteric Femoral Fractures With an Interlocked Intramedullary Nail Using the ‘Joystick’ </a:t>
            </a:r>
            <a:r>
              <a:rPr lang="en-US" sz="1200" dirty="0" smtClean="0">
                <a:solidFill>
                  <a:schemeClr val="accent4">
                    <a:lumMod val="50000"/>
                  </a:schemeClr>
                </a:solidFill>
                <a:latin typeface="Calibri" panose="020F0502020204030204" pitchFamily="34" charset="0"/>
                <a:hlinkClick r:id="rId7"/>
              </a:rPr>
              <a:t>Technique</a:t>
            </a:r>
            <a:endParaRPr lang="en-US" sz="1200"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14559607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pPr eaLnBrk="1" hangingPunct="1"/>
            <a:r>
              <a:rPr lang="el-GR" dirty="0" smtClean="0">
                <a:solidFill>
                  <a:schemeClr val="accent4">
                    <a:lumMod val="10000"/>
                  </a:schemeClr>
                </a:solidFill>
                <a:effectLst>
                  <a:outerShdw blurRad="38100" dist="38100" dir="2700000" algn="tl">
                    <a:srgbClr val="000000">
                      <a:alpha val="43137"/>
                    </a:srgbClr>
                  </a:outerShdw>
                </a:effectLst>
              </a:rPr>
              <a:t>Υποτροχαντήρια Κατάγματα </a:t>
            </a:r>
            <a:r>
              <a:rPr lang="el-GR" dirty="0" smtClean="0">
                <a:effectLst>
                  <a:outerShdw blurRad="38100" dist="38100" dir="2700000" algn="tl">
                    <a:srgbClr val="000000">
                      <a:alpha val="43137"/>
                    </a:srgbClr>
                  </a:outerShdw>
                </a:effectLst>
              </a:rPr>
              <a:t/>
            </a:r>
            <a:br>
              <a:rPr lang="el-GR" dirty="0" smtClean="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Χειρουργικές Προσπελάσεις</a:t>
            </a:r>
            <a:endParaRPr lang="el-GR" sz="3200" dirty="0"/>
          </a:p>
        </p:txBody>
      </p:sp>
      <p:sp>
        <p:nvSpPr>
          <p:cNvPr id="2" name="Θέση περιεχομένου 1"/>
          <p:cNvSpPr>
            <a:spLocks noGrp="1"/>
          </p:cNvSpPr>
          <p:nvPr>
            <p:ph idx="1"/>
          </p:nvPr>
        </p:nvSpPr>
        <p:spPr>
          <a:xfrm>
            <a:off x="457200" y="2564904"/>
            <a:ext cx="8229600" cy="3454896"/>
          </a:xfrm>
        </p:spPr>
        <p:txBody>
          <a:bodyPr/>
          <a:lstStyle/>
          <a:p>
            <a:pPr marL="0" indent="0" algn="ctr">
              <a:buNone/>
            </a:pPr>
            <a:r>
              <a:rPr lang="el-GR" sz="2800" b="1" dirty="0" smtClean="0">
                <a:solidFill>
                  <a:srgbClr val="A50021"/>
                </a:solidFill>
              </a:rPr>
              <a:t>Όμοιες</a:t>
            </a:r>
            <a:r>
              <a:rPr lang="el-GR" sz="2800" dirty="0" smtClean="0">
                <a:solidFill>
                  <a:srgbClr val="D5200D"/>
                </a:solidFill>
              </a:rPr>
              <a:t> </a:t>
            </a:r>
            <a:r>
              <a:rPr lang="el-GR" sz="2800" dirty="0">
                <a:solidFill>
                  <a:srgbClr val="000000"/>
                </a:solidFill>
              </a:rPr>
              <a:t>με τις προσπελάσεις </a:t>
            </a:r>
            <a:endParaRPr lang="el-GR" sz="2800" dirty="0" smtClean="0">
              <a:solidFill>
                <a:srgbClr val="000000"/>
              </a:solidFill>
            </a:endParaRPr>
          </a:p>
          <a:p>
            <a:pPr marL="0" indent="0" algn="ctr">
              <a:buNone/>
            </a:pPr>
            <a:r>
              <a:rPr lang="el-GR" sz="2800" dirty="0" smtClean="0">
                <a:solidFill>
                  <a:srgbClr val="000000"/>
                </a:solidFill>
              </a:rPr>
              <a:t>των </a:t>
            </a:r>
            <a:r>
              <a:rPr lang="el-GR" sz="2800" dirty="0">
                <a:solidFill>
                  <a:srgbClr val="000000"/>
                </a:solidFill>
              </a:rPr>
              <a:t>διατροχαντηρίων καταγμάτων</a:t>
            </a:r>
            <a:r>
              <a:rPr lang="en-US" sz="2800" dirty="0" smtClean="0">
                <a:solidFill>
                  <a:srgbClr val="000000"/>
                </a:solidFill>
              </a:rPr>
              <a:t>.</a:t>
            </a:r>
            <a:endParaRPr lang="el-GR" sz="2800" dirty="0"/>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57</a:t>
            </a:fld>
            <a:endParaRPr lang="el-GR" dirty="0"/>
          </a:p>
        </p:txBody>
      </p:sp>
    </p:spTree>
    <p:extLst>
      <p:ext uri="{BB962C8B-B14F-4D97-AF65-F5344CB8AC3E}">
        <p14:creationId xmlns:p14="http://schemas.microsoft.com/office/powerpoint/2010/main" val="19516996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l-GR" b="1" dirty="0" smtClean="0">
                <a:solidFill>
                  <a:schemeClr val="accent4">
                    <a:lumMod val="10000"/>
                  </a:schemeClr>
                </a:solidFill>
                <a:effectLst>
                  <a:outerShdw blurRad="38100" dist="38100" dir="2700000" algn="tl">
                    <a:srgbClr val="000000">
                      <a:alpha val="43137"/>
                    </a:srgbClr>
                  </a:outerShdw>
                </a:effectLst>
                <a:latin typeface="Arial Narrow" panose="020B0606020202030204" pitchFamily="34" charset="0"/>
              </a:rPr>
              <a:t>Υποτροχαντήρια Κατάγματα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b="1" dirty="0" smtClean="0">
                <a:solidFill>
                  <a:srgbClr val="A50021"/>
                </a:solidFill>
                <a:effectLst>
                  <a:outerShdw blurRad="38100" dist="38100" dir="2700000" algn="tl">
                    <a:srgbClr val="000000">
                      <a:alpha val="43137"/>
                    </a:srgbClr>
                  </a:outerShdw>
                </a:effectLst>
                <a:latin typeface="Arial Narrow" panose="020B0606020202030204" pitchFamily="34" charset="0"/>
              </a:rPr>
              <a:t>Επισημάνσεις </a:t>
            </a:r>
            <a:r>
              <a:rPr lang="el-GR" sz="3200" b="1" baseline="-16000" dirty="0" smtClean="0">
                <a:solidFill>
                  <a:srgbClr val="A50021"/>
                </a:solidFill>
                <a:effectLst>
                  <a:outerShdw blurRad="38100" dist="38100" dir="2700000" algn="tl">
                    <a:srgbClr val="000000">
                      <a:alpha val="43137"/>
                    </a:srgbClr>
                  </a:outerShdw>
                </a:effectLst>
                <a:latin typeface="Arial Narrow" panose="020B0606020202030204" pitchFamily="34" charset="0"/>
              </a:rPr>
              <a:t>[1/3]</a:t>
            </a:r>
          </a:p>
        </p:txBody>
      </p:sp>
      <p:sp>
        <p:nvSpPr>
          <p:cNvPr id="34819" name="Rectangle 3"/>
          <p:cNvSpPr>
            <a:spLocks noGrp="1" noChangeArrowheads="1"/>
          </p:cNvSpPr>
          <p:nvPr>
            <p:ph idx="1"/>
          </p:nvPr>
        </p:nvSpPr>
        <p:spPr/>
        <p:txBody>
          <a:bodyPr/>
          <a:lstStyle/>
          <a:p>
            <a:pPr marL="449263" indent="-449263">
              <a:lnSpc>
                <a:spcPct val="114000"/>
              </a:lnSpc>
              <a:spcBef>
                <a:spcPts val="1200"/>
              </a:spcBef>
              <a:buClr>
                <a:srgbClr val="A50021"/>
              </a:buClr>
              <a:buSzPct val="100000"/>
              <a:buFont typeface="Wingdings" panose="05000000000000000000" pitchFamily="2" charset="2"/>
              <a:buChar char="Ø"/>
              <a:defRPr/>
            </a:pPr>
            <a:r>
              <a:rPr lang="el-GR" dirty="0" smtClean="0">
                <a:solidFill>
                  <a:srgbClr val="000000"/>
                </a:solidFill>
                <a:effectLst/>
              </a:rPr>
              <a:t>Προσοχή στο σχεδιασμό του προγράμματος με βάση τα κριτήρια ολοκλήρωσης των διακριτών σταδίων της Φ/Θ  αποκατάστασης: «Μέγιστη Προστασία – Μερική Προστασία – Στάδιο Ελεύθερων Δραστηριοτήτων».</a:t>
            </a:r>
            <a:endParaRPr lang="el-GR" b="1" dirty="0">
              <a:solidFill>
                <a:srgbClr val="A50021"/>
              </a:solidFill>
              <a:latin typeface="Arial Narrow" panose="020B0606020202030204" pitchFamily="34" charset="0"/>
            </a:endParaRPr>
          </a:p>
          <a:p>
            <a:pPr marL="444500" indent="0">
              <a:lnSpc>
                <a:spcPct val="114000"/>
              </a:lnSpc>
              <a:spcBef>
                <a:spcPts val="1200"/>
              </a:spcBef>
              <a:buClr>
                <a:srgbClr val="A50021"/>
              </a:buClr>
              <a:buSzPct val="100000"/>
              <a:buNone/>
              <a:defRPr/>
            </a:pPr>
            <a:r>
              <a:rPr lang="el-GR" sz="1800" b="1" dirty="0" smtClean="0">
                <a:solidFill>
                  <a:srgbClr val="A50021"/>
                </a:solidFill>
                <a:effectLst/>
                <a:latin typeface="Arial Narrow" panose="020B0606020202030204" pitchFamily="34" charset="0"/>
              </a:rPr>
              <a:t>[Παπαθανασίου Γ, 2003 &amp; 2004]</a:t>
            </a:r>
            <a:endParaRPr lang="el-GR" dirty="0" smtClean="0">
              <a:solidFill>
                <a:srgbClr val="000000"/>
              </a:solidFill>
              <a:effectLst/>
            </a:endParaRPr>
          </a:p>
          <a:p>
            <a:pPr marL="449263" indent="-449263">
              <a:lnSpc>
                <a:spcPct val="114000"/>
              </a:lnSpc>
              <a:spcBef>
                <a:spcPts val="1200"/>
              </a:spcBef>
              <a:buClr>
                <a:srgbClr val="A50021"/>
              </a:buClr>
              <a:buSzPct val="100000"/>
              <a:buFont typeface="Wingdings" panose="05000000000000000000" pitchFamily="2" charset="2"/>
              <a:buChar char="Ø"/>
              <a:defRPr/>
            </a:pPr>
            <a:r>
              <a:rPr lang="el-GR" dirty="0" smtClean="0">
                <a:solidFill>
                  <a:srgbClr val="000000"/>
                </a:solidFill>
                <a:effectLst/>
              </a:rPr>
              <a:t>Τα κύρια κριτήρια σταδιοποίησης του προγράμματος αφορούν στην αξιολόγηση </a:t>
            </a:r>
            <a:r>
              <a:rPr lang="el-GR" dirty="0">
                <a:solidFill>
                  <a:srgbClr val="000000"/>
                </a:solidFill>
                <a:effectLst/>
              </a:rPr>
              <a:t>της κλινικής εικόνας του ασθενούς </a:t>
            </a:r>
            <a:r>
              <a:rPr lang="el-GR" dirty="0" smtClean="0">
                <a:solidFill>
                  <a:srgbClr val="000000"/>
                </a:solidFill>
                <a:effectLst/>
              </a:rPr>
              <a:t>και της διαδικασία πώρωσης του κατάγματος από τον θεράποντα χειρουργό, ενώ ιδιαίτερα σημαντική είναι η λειτουργική αξιολόγηση του ασθενούς από τον Φυσικοθεραπευτή (π.χ ικανότητα βάδισης χωρίς χωλότητα και πόνο).</a:t>
            </a:r>
            <a:endParaRPr lang="el-GR" dirty="0" smtClean="0">
              <a:solidFill>
                <a:schemeClr val="accent4">
                  <a:lumMod val="10000"/>
                </a:schemeClr>
              </a:solidFill>
              <a:effectLst/>
            </a:endParaRPr>
          </a:p>
        </p:txBody>
      </p:sp>
      <p:sp>
        <p:nvSpPr>
          <p:cNvPr id="5" name="4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58</a:t>
            </a:fld>
            <a:endParaRPr lang="el-GR" dirty="0"/>
          </a:p>
        </p:txBody>
      </p:sp>
    </p:spTree>
    <p:extLst>
      <p:ext uri="{BB962C8B-B14F-4D97-AF65-F5344CB8AC3E}">
        <p14:creationId xmlns:p14="http://schemas.microsoft.com/office/powerpoint/2010/main" val="324199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el-GR" b="1" dirty="0" smtClean="0">
                <a:solidFill>
                  <a:srgbClr val="A50021"/>
                </a:solidFill>
                <a:effectLst>
                  <a:outerShdw blurRad="38100" dist="38100" dir="2700000" algn="tl">
                    <a:srgbClr val="000000">
                      <a:alpha val="43137"/>
                    </a:srgbClr>
                  </a:outerShdw>
                </a:effectLst>
                <a:latin typeface="Arial Narrow" panose="020B0606020202030204" pitchFamily="34" charset="0"/>
              </a:rPr>
              <a:t>Αντιμετώπιση Καταγμάτων Κοτύλης</a:t>
            </a:r>
            <a:endParaRPr lang="el-GR" b="1" dirty="0">
              <a:solidFill>
                <a:srgbClr val="A50021"/>
              </a:solidFill>
              <a:effectLst>
                <a:outerShdw blurRad="38100" dist="38100" dir="2700000" algn="tl">
                  <a:srgbClr val="000000">
                    <a:alpha val="43137"/>
                  </a:srgbClr>
                </a:outerShdw>
              </a:effectLst>
              <a:latin typeface="Arial Narrow" panose="020B0606020202030204" pitchFamily="34" charset="0"/>
            </a:endParaRPr>
          </a:p>
        </p:txBody>
      </p:sp>
      <p:sp>
        <p:nvSpPr>
          <p:cNvPr id="11267" name="Rectangle 3"/>
          <p:cNvSpPr>
            <a:spLocks noGrp="1" noChangeArrowheads="1"/>
          </p:cNvSpPr>
          <p:nvPr>
            <p:ph idx="1"/>
          </p:nvPr>
        </p:nvSpPr>
        <p:spPr>
          <a:xfrm>
            <a:off x="467544" y="3068960"/>
            <a:ext cx="8352928" cy="1728192"/>
          </a:xfrm>
        </p:spPr>
        <p:txBody>
          <a:bodyPr/>
          <a:lstStyle/>
          <a:p>
            <a:pPr>
              <a:lnSpc>
                <a:spcPct val="150000"/>
              </a:lnSpc>
              <a:buClr>
                <a:srgbClr val="A50021"/>
              </a:buClr>
              <a:buSzPct val="93000"/>
              <a:buFont typeface="Wingdings" pitchFamily="2" charset="2"/>
              <a:buChar char="Ø"/>
            </a:pPr>
            <a:r>
              <a:rPr lang="el-GR" sz="2400" dirty="0" smtClean="0">
                <a:solidFill>
                  <a:srgbClr val="000000"/>
                </a:solidFill>
                <a:effectLst/>
                <a:latin typeface="Calibri" pitchFamily="34" charset="0"/>
              </a:rPr>
              <a:t>Οι βασικοί παράγοντες που λαμβάνονται υπόψη στην επιλογή της αντιμετώπισης είναι η σταθερότητα του κατάγματος</a:t>
            </a:r>
            <a:r>
              <a:rPr lang="en-US" sz="2400" dirty="0" smtClean="0">
                <a:solidFill>
                  <a:srgbClr val="000000"/>
                </a:solidFill>
                <a:effectLst/>
                <a:latin typeface="Calibri" pitchFamily="34" charset="0"/>
              </a:rPr>
              <a:t>,</a:t>
            </a:r>
            <a:r>
              <a:rPr lang="el-GR" sz="2400" dirty="0" smtClean="0">
                <a:solidFill>
                  <a:srgbClr val="000000"/>
                </a:solidFill>
                <a:effectLst/>
                <a:latin typeface="Calibri" pitchFamily="34" charset="0"/>
              </a:rPr>
              <a:t> ή/και η αρθρική επαλληλία της άρθρωσης του ισχίου.</a:t>
            </a:r>
            <a:endParaRPr lang="el-GR" sz="2400" dirty="0">
              <a:solidFill>
                <a:srgbClr val="000000"/>
              </a:solidFill>
              <a:latin typeface="Calibri" pitchFamily="34" charset="0"/>
            </a:endParaRPr>
          </a:p>
        </p:txBody>
      </p:sp>
      <p:sp>
        <p:nvSpPr>
          <p:cNvPr id="9" name="8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5</a:t>
            </a:fld>
            <a:endParaRPr lang="el-GR" dirty="0">
              <a:solidFill>
                <a:srgbClr val="DADADA">
                  <a:lumMod val="10000"/>
                </a:srgbClr>
              </a:solidFill>
            </a:endParaRPr>
          </a:p>
        </p:txBody>
      </p:sp>
      <p:sp>
        <p:nvSpPr>
          <p:cNvPr id="4" name="3 - Ορθογώνιο"/>
          <p:cNvSpPr/>
          <p:nvPr/>
        </p:nvSpPr>
        <p:spPr>
          <a:xfrm>
            <a:off x="336658" y="2348880"/>
            <a:ext cx="3639651" cy="461665"/>
          </a:xfrm>
          <a:prstGeom prst="rect">
            <a:avLst/>
          </a:prstGeom>
          <a:ln w="28575">
            <a:solidFill>
              <a:srgbClr val="000000"/>
            </a:solidFill>
          </a:ln>
        </p:spPr>
        <p:txBody>
          <a:bodyPr wrap="none">
            <a:spAutoFit/>
          </a:bodyPr>
          <a:lstStyle/>
          <a:p>
            <a:pPr algn="ctr"/>
            <a:r>
              <a:rPr lang="el-GR" sz="2400" b="1" dirty="0" smtClean="0">
                <a:solidFill>
                  <a:srgbClr val="A50021"/>
                </a:solidFill>
                <a:latin typeface="Calibri" pitchFamily="34" charset="0"/>
              </a:rPr>
              <a:t>Συντηρητική Αντιμετώπιση</a:t>
            </a:r>
            <a:endParaRPr lang="el-GR" sz="2400" b="1" baseline="-25000" dirty="0" smtClean="0">
              <a:solidFill>
                <a:srgbClr val="A50021"/>
              </a:solidFill>
              <a:latin typeface="Calibri" pitchFamily="34" charset="0"/>
            </a:endParaRPr>
          </a:p>
        </p:txBody>
      </p:sp>
      <p:sp>
        <p:nvSpPr>
          <p:cNvPr id="5" name="4 - Ορθογώνιο"/>
          <p:cNvSpPr/>
          <p:nvPr/>
        </p:nvSpPr>
        <p:spPr>
          <a:xfrm>
            <a:off x="4696389" y="2348880"/>
            <a:ext cx="3816424" cy="461665"/>
          </a:xfrm>
          <a:prstGeom prst="rect">
            <a:avLst/>
          </a:prstGeom>
          <a:ln w="28575">
            <a:solidFill>
              <a:srgbClr val="000000"/>
            </a:solidFill>
          </a:ln>
        </p:spPr>
        <p:txBody>
          <a:bodyPr wrap="square">
            <a:spAutoFit/>
          </a:bodyPr>
          <a:lstStyle/>
          <a:p>
            <a:pPr algn="ctr"/>
            <a:r>
              <a:rPr lang="el-GR" sz="2400" b="1" dirty="0" smtClean="0">
                <a:solidFill>
                  <a:srgbClr val="A50021"/>
                </a:solidFill>
                <a:latin typeface="Calibri" pitchFamily="34" charset="0"/>
              </a:rPr>
              <a:t>Χειρουργική Αντιμετώπιση </a:t>
            </a:r>
            <a:endParaRPr lang="el-GR" sz="2400" b="1" dirty="0">
              <a:solidFill>
                <a:srgbClr val="A50021"/>
              </a:solidFill>
              <a:latin typeface="Calibri" pitchFamily="34" charset="0"/>
            </a:endParaRPr>
          </a:p>
        </p:txBody>
      </p:sp>
      <p:cxnSp>
        <p:nvCxnSpPr>
          <p:cNvPr id="10" name="9 - Ευθύγραμμο βέλος σύνδεσης"/>
          <p:cNvCxnSpPr/>
          <p:nvPr/>
        </p:nvCxnSpPr>
        <p:spPr>
          <a:xfrm>
            <a:off x="4336349" y="1052736"/>
            <a:ext cx="2160240" cy="1224136"/>
          </a:xfrm>
          <a:prstGeom prst="straightConnector1">
            <a:avLst/>
          </a:prstGeom>
          <a:ln w="317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flipH="1">
            <a:off x="2248117" y="1052736"/>
            <a:ext cx="2160241" cy="1224136"/>
          </a:xfrm>
          <a:prstGeom prst="straightConnector1">
            <a:avLst/>
          </a:prstGeom>
          <a:ln w="3175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8786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r>
              <a:rPr lang="el-GR" dirty="0">
                <a:solidFill>
                  <a:schemeClr val="accent4">
                    <a:lumMod val="10000"/>
                  </a:schemeClr>
                </a:solidFill>
                <a:effectLst>
                  <a:outerShdw blurRad="38100" dist="38100" dir="2700000" algn="tl">
                    <a:srgbClr val="000000">
                      <a:alpha val="43137"/>
                    </a:srgbClr>
                  </a:outerShdw>
                </a:effectLst>
              </a:rPr>
              <a:t>Υποτροχαντήρια Κατάγματα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Επισημάνσεις </a:t>
            </a:r>
            <a:r>
              <a:rPr lang="el-GR" sz="3200" baseline="-16000" dirty="0" smtClean="0">
                <a:effectLst>
                  <a:outerShdw blurRad="38100" dist="38100" dir="2700000" algn="tl">
                    <a:srgbClr val="000000">
                      <a:alpha val="43137"/>
                    </a:srgbClr>
                  </a:outerShdw>
                </a:effectLst>
              </a:rPr>
              <a:t>[2/3</a:t>
            </a:r>
            <a:r>
              <a:rPr lang="el-GR" sz="3200" baseline="-16000" dirty="0">
                <a:effectLst>
                  <a:outerShdw blurRad="38100" dist="38100" dir="2700000" algn="tl">
                    <a:srgbClr val="000000">
                      <a:alpha val="43137"/>
                    </a:srgbClr>
                  </a:outerShdw>
                </a:effectLst>
              </a:rPr>
              <a:t>]</a:t>
            </a:r>
            <a:endParaRPr lang="el-GR" sz="3200" b="1" baseline="-16000" dirty="0" smtClean="0">
              <a:solidFill>
                <a:srgbClr val="A50021"/>
              </a:solidFill>
              <a:effectLst>
                <a:outerShdw blurRad="38100" dist="38100" dir="2700000" algn="tl">
                  <a:srgbClr val="000000">
                    <a:alpha val="43137"/>
                  </a:srgbClr>
                </a:outerShdw>
              </a:effectLst>
            </a:endParaRPr>
          </a:p>
        </p:txBody>
      </p:sp>
      <p:sp>
        <p:nvSpPr>
          <p:cNvPr id="2" name="Θέση περιεχομένου 1"/>
          <p:cNvSpPr>
            <a:spLocks noGrp="1"/>
          </p:cNvSpPr>
          <p:nvPr>
            <p:ph idx="1"/>
          </p:nvPr>
        </p:nvSpPr>
        <p:spPr>
          <a:xfrm>
            <a:off x="323528" y="1556791"/>
            <a:ext cx="5896930" cy="4638129"/>
          </a:xfrm>
        </p:spPr>
        <p:txBody>
          <a:bodyPr/>
          <a:lstStyle/>
          <a:p>
            <a:pPr>
              <a:lnSpc>
                <a:spcPct val="110000"/>
              </a:lnSpc>
              <a:spcBef>
                <a:spcPts val="1200"/>
              </a:spcBef>
              <a:buSzPct val="100000"/>
              <a:buFont typeface="Wingdings" panose="05000000000000000000" pitchFamily="2" charset="2"/>
              <a:buChar char="§"/>
            </a:pPr>
            <a:r>
              <a:rPr lang="el-GR" dirty="0">
                <a:solidFill>
                  <a:srgbClr val="000000"/>
                </a:solidFill>
              </a:rPr>
              <a:t>Κατά την πρώιμη μετεγχειρητική περίοδο, συνιστάται  η αποφυγή της ενδυνάμωσης των προσαγωγών μυών.</a:t>
            </a:r>
            <a:r>
              <a:rPr lang="el-GR" dirty="0">
                <a:solidFill>
                  <a:srgbClr val="000000"/>
                </a:solidFill>
                <a:sym typeface="Wingdings" pitchFamily="2" charset="2"/>
              </a:rPr>
              <a:t> Κυρίως, ο μέγας προσαγωγός ασκεί εφελκυστικές δυνάμεις στο κάταγμα έλκοντας το περιφερικό τμήμα του</a:t>
            </a:r>
            <a:r>
              <a:rPr lang="el-GR" dirty="0" smtClean="0">
                <a:solidFill>
                  <a:srgbClr val="000000"/>
                </a:solidFill>
                <a:sym typeface="Wingdings" pitchFamily="2" charset="2"/>
              </a:rPr>
              <a:t>.</a:t>
            </a:r>
            <a:endParaRPr lang="el-GR" dirty="0">
              <a:solidFill>
                <a:srgbClr val="000000"/>
              </a:solidFill>
              <a:sym typeface="Wingdings" pitchFamily="2" charset="2"/>
            </a:endParaRPr>
          </a:p>
          <a:p>
            <a:pPr>
              <a:lnSpc>
                <a:spcPct val="110000"/>
              </a:lnSpc>
              <a:spcBef>
                <a:spcPts val="1200"/>
              </a:spcBef>
              <a:buSzPct val="100000"/>
              <a:buFont typeface="Wingdings" panose="05000000000000000000" pitchFamily="2" charset="2"/>
              <a:buChar char="§"/>
            </a:pPr>
            <a:r>
              <a:rPr lang="el-GR" dirty="0">
                <a:solidFill>
                  <a:srgbClr val="000000"/>
                </a:solidFill>
                <a:sym typeface="Wingdings" pitchFamily="2" charset="2"/>
              </a:rPr>
              <a:t>Επίσης, ενδέχεται ο τετρακέφαλος ή/και ο μείζων γλουτιαίος να έχουν τραυματιστεί, κατά τη στιγμή του κατάγματος από τα καταγματικά άκρα ή από οστικά τεμάχια, οπότε συνιστάται προσοχή στην εκτέλεση των ασκήσεων – δραστηριοτήτων που συμμετέχουν</a:t>
            </a:r>
            <a:r>
              <a:rPr lang="el-GR" dirty="0" smtClean="0">
                <a:solidFill>
                  <a:srgbClr val="000000"/>
                </a:solidFill>
                <a:sym typeface="Wingdings" pitchFamily="2" charset="2"/>
              </a:rPr>
              <a:t>.</a:t>
            </a:r>
            <a:endParaRPr lang="el-GR" dirty="0">
              <a:solidFill>
                <a:srgbClr val="000000"/>
              </a:solidFill>
              <a:sym typeface="Wingdings" pitchFamily="2" charset="2"/>
            </a:endParaRPr>
          </a:p>
        </p:txBody>
      </p:sp>
      <p:sp>
        <p:nvSpPr>
          <p:cNvPr id="6" name="5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59</a:t>
            </a:fld>
            <a:endParaRPr lang="el-GR" dirty="0"/>
          </a:p>
        </p:txBody>
      </p:sp>
      <p:pic>
        <p:nvPicPr>
          <p:cNvPr id="308233" name="Picture 9"/>
          <p:cNvPicPr>
            <a:picLocks noChangeAspect="1" noChangeArrowheads="1"/>
          </p:cNvPicPr>
          <p:nvPr/>
        </p:nvPicPr>
        <p:blipFill>
          <a:blip r:embed="rId3" cstate="print"/>
          <a:srcRect r="5138" b="3512"/>
          <a:stretch>
            <a:fillRect/>
          </a:stretch>
        </p:blipFill>
        <p:spPr bwMode="auto">
          <a:xfrm>
            <a:off x="6220458" y="1611295"/>
            <a:ext cx="2658925" cy="3956154"/>
          </a:xfrm>
          <a:prstGeom prst="rect">
            <a:avLst/>
          </a:prstGeom>
          <a:ln w="38100" cap="sq" cmpd="thickThin">
            <a:solidFill>
              <a:srgbClr val="000000"/>
            </a:solidFill>
            <a:prstDash val="solid"/>
            <a:miter lim="800000"/>
          </a:ln>
          <a:effectLst>
            <a:innerShdw blurRad="76200">
              <a:srgbClr val="000000"/>
            </a:innerShdw>
          </a:effectLst>
        </p:spPr>
      </p:pic>
      <p:sp>
        <p:nvSpPr>
          <p:cNvPr id="8" name="TextBox 5"/>
          <p:cNvSpPr txBox="1"/>
          <p:nvPr/>
        </p:nvSpPr>
        <p:spPr>
          <a:xfrm>
            <a:off x="5989025" y="5661248"/>
            <a:ext cx="3121790" cy="461665"/>
          </a:xfrm>
          <a:prstGeom prst="rect">
            <a:avLst/>
          </a:prstGeom>
          <a:noFill/>
        </p:spPr>
        <p:txBody>
          <a:bodyPr wrap="square" rtlCol="0">
            <a:spAutoFit/>
          </a:bodyPr>
          <a:lstStyle/>
          <a:p>
            <a:pPr algn="ctr"/>
            <a:r>
              <a:rPr lang="en-US" sz="1200" dirty="0" smtClean="0">
                <a:solidFill>
                  <a:srgbClr val="FFFFFF">
                    <a:lumMod val="75000"/>
                    <a:lumOff val="25000"/>
                  </a:srgbClr>
                </a:solidFill>
                <a:latin typeface="Calibri" panose="020F0502020204030204" pitchFamily="34" charset="0"/>
              </a:rPr>
              <a:t>“</a:t>
            </a:r>
            <a:r>
              <a:rPr lang="el-GR" sz="1200" i="1" dirty="0" smtClean="0">
                <a:solidFill>
                  <a:srgbClr val="808080"/>
                </a:solidFill>
                <a:latin typeface="Calibri" panose="020F0502020204030204" pitchFamily="34" charset="0"/>
                <a:sym typeface="Wingdings"/>
              </a:rPr>
              <a:t> </a:t>
            </a:r>
            <a:r>
              <a:rPr lang="en-US" sz="1200" i="1" dirty="0" smtClean="0">
                <a:solidFill>
                  <a:srgbClr val="808080"/>
                </a:solidFill>
                <a:latin typeface="Calibri" panose="020F0502020204030204" pitchFamily="34" charset="0"/>
                <a:sym typeface="Wingdings"/>
              </a:rPr>
              <a:t> </a:t>
            </a:r>
            <a:r>
              <a:rPr lang="de-DE" sz="1200" dirty="0" smtClean="0">
                <a:solidFill>
                  <a:srgbClr val="808080"/>
                </a:solidFill>
                <a:latin typeface="Calibri" panose="020F0502020204030204" pitchFamily="34" charset="0"/>
                <a:hlinkClick r:id="rId4"/>
              </a:rPr>
              <a:t>Anterior </a:t>
            </a:r>
            <a:r>
              <a:rPr lang="de-DE" sz="1200" dirty="0">
                <a:solidFill>
                  <a:srgbClr val="808080"/>
                </a:solidFill>
                <a:latin typeface="Calibri" panose="020F0502020204030204" pitchFamily="34" charset="0"/>
                <a:hlinkClick r:id="rId4"/>
              </a:rPr>
              <a:t>Hip Muscles 2</a:t>
            </a:r>
            <a:r>
              <a:rPr lang="en-US" sz="1200" dirty="0" smtClean="0">
                <a:solidFill>
                  <a:srgbClr val="808080"/>
                </a:solidFill>
                <a:latin typeface="Calibri" panose="020F0502020204030204" pitchFamily="34" charset="0"/>
              </a:rPr>
              <a:t>”</a:t>
            </a:r>
            <a:r>
              <a:rPr lang="el-GR" sz="1200" dirty="0" smtClean="0">
                <a:solidFill>
                  <a:srgbClr val="808080"/>
                </a:solidFill>
                <a:latin typeface="Calibri" panose="020F0502020204030204" pitchFamily="34" charset="0"/>
              </a:rPr>
              <a:t> από</a:t>
            </a:r>
            <a:r>
              <a:rPr lang="en-US" sz="1200" dirty="0" smtClean="0">
                <a:solidFill>
                  <a:srgbClr val="808080"/>
                </a:solidFill>
                <a:latin typeface="Calibri" panose="020F0502020204030204" pitchFamily="34" charset="0"/>
              </a:rPr>
              <a:t> </a:t>
            </a:r>
            <a:r>
              <a:rPr lang="en-US" sz="1200" dirty="0">
                <a:solidFill>
                  <a:srgbClr val="808080"/>
                </a:solidFill>
                <a:latin typeface="Calibri" panose="020F0502020204030204" pitchFamily="34" charset="0"/>
              </a:rPr>
              <a:t>Mikael Häggström</a:t>
            </a:r>
            <a:r>
              <a:rPr lang="el-GR" sz="1200" dirty="0" smtClean="0">
                <a:solidFill>
                  <a:srgbClr val="808080"/>
                </a:solidFill>
                <a:latin typeface="Calibri" panose="020F0502020204030204" pitchFamily="34" charset="0"/>
              </a:rPr>
              <a:t> διαθέσιμο με άδεια</a:t>
            </a:r>
            <a:r>
              <a:rPr lang="en-US" sz="1200" dirty="0" smtClean="0">
                <a:solidFill>
                  <a:srgbClr val="808080"/>
                </a:solidFill>
                <a:latin typeface="Calibri" panose="020F0502020204030204" pitchFamily="34" charset="0"/>
              </a:rPr>
              <a:t> </a:t>
            </a:r>
            <a:r>
              <a:rPr lang="en-US" sz="1200" dirty="0">
                <a:solidFill>
                  <a:srgbClr val="808080"/>
                </a:solidFill>
                <a:latin typeface="Calibri" panose="020F0502020204030204" pitchFamily="34" charset="0"/>
                <a:hlinkClick r:id="rId5"/>
              </a:rPr>
              <a:t>CC BY-SA 3.0</a:t>
            </a:r>
            <a:endParaRPr lang="el-GR" sz="1200" dirty="0">
              <a:solidFill>
                <a:srgbClr val="808080"/>
              </a:solidFill>
              <a:latin typeface="Calibri" panose="020F0502020204030204" pitchFamily="34" charset="0"/>
            </a:endParaRPr>
          </a:p>
        </p:txBody>
      </p:sp>
      <p:sp>
        <p:nvSpPr>
          <p:cNvPr id="9" name="TextBox 1"/>
          <p:cNvSpPr txBox="1"/>
          <p:nvPr/>
        </p:nvSpPr>
        <p:spPr>
          <a:xfrm>
            <a:off x="611560" y="6346906"/>
            <a:ext cx="3024336" cy="369332"/>
          </a:xfrm>
          <a:prstGeom prst="rect">
            <a:avLst/>
          </a:prstGeom>
          <a:noFill/>
        </p:spPr>
        <p:txBody>
          <a:bodyPr wrap="square" rtlCol="0">
            <a:spAutoFit/>
          </a:bodyPr>
          <a:lstStyle/>
          <a:p>
            <a:pPr algn="ctr"/>
            <a:r>
              <a:rPr lang="el-GR" b="1" dirty="0" smtClean="0">
                <a:solidFill>
                  <a:srgbClr val="A50021"/>
                </a:solidFill>
                <a:latin typeface="Arial Narrow" pitchFamily="34" charset="0"/>
                <a:cs typeface="Arial" pitchFamily="34" charset="0"/>
              </a:rPr>
              <a:t>[Στάση </a:t>
            </a:r>
            <a:r>
              <a:rPr lang="en-US" b="1" dirty="0" smtClean="0">
                <a:solidFill>
                  <a:srgbClr val="A50021"/>
                </a:solidFill>
                <a:latin typeface="Arial Narrow" pitchFamily="34" charset="0"/>
                <a:cs typeface="Arial" pitchFamily="34" charset="0"/>
              </a:rPr>
              <a:t>– </a:t>
            </a:r>
            <a:r>
              <a:rPr lang="el-GR" b="1" dirty="0" smtClean="0">
                <a:solidFill>
                  <a:srgbClr val="A50021"/>
                </a:solidFill>
                <a:latin typeface="Arial Narrow" pitchFamily="34" charset="0"/>
                <a:cs typeface="Arial" pitchFamily="34" charset="0"/>
              </a:rPr>
              <a:t>Παπαθανασίου,</a:t>
            </a:r>
            <a:r>
              <a:rPr lang="en-US" b="1" dirty="0" smtClean="0">
                <a:solidFill>
                  <a:srgbClr val="A50021"/>
                </a:solidFill>
                <a:latin typeface="Arial Narrow" pitchFamily="34" charset="0"/>
                <a:cs typeface="Arial" pitchFamily="34" charset="0"/>
              </a:rPr>
              <a:t> 2011</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Tree>
    <p:extLst>
      <p:ext uri="{BB962C8B-B14F-4D97-AF65-F5344CB8AC3E}">
        <p14:creationId xmlns:p14="http://schemas.microsoft.com/office/powerpoint/2010/main" val="243679158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p:nvPr>
        </p:nvSpPr>
        <p:spPr/>
        <p:txBody>
          <a:bodyPr/>
          <a:lstStyle/>
          <a:p>
            <a:pPr lvl="0" eaLnBrk="1" hangingPunct="1">
              <a:defRPr/>
            </a:pPr>
            <a:r>
              <a:rPr lang="el-GR" dirty="0">
                <a:solidFill>
                  <a:schemeClr val="accent4">
                    <a:lumMod val="10000"/>
                  </a:schemeClr>
                </a:solidFill>
                <a:effectLst>
                  <a:outerShdw blurRad="38100" dist="38100" dir="2700000" algn="tl">
                    <a:srgbClr val="000000">
                      <a:alpha val="43137"/>
                    </a:srgbClr>
                  </a:outerShdw>
                </a:effectLst>
              </a:rPr>
              <a:t>Υποτροχαντήρια Κατάγματα </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l-GR" sz="3200" dirty="0" smtClean="0">
                <a:effectLst>
                  <a:outerShdw blurRad="38100" dist="38100" dir="2700000" algn="tl">
                    <a:srgbClr val="000000">
                      <a:alpha val="43137"/>
                    </a:srgbClr>
                  </a:outerShdw>
                </a:effectLst>
              </a:rPr>
              <a:t>Επισημάνσεις </a:t>
            </a:r>
            <a:r>
              <a:rPr lang="el-GR" sz="3200" baseline="-16000" dirty="0" smtClean="0">
                <a:effectLst>
                  <a:outerShdw blurRad="38100" dist="38100" dir="2700000" algn="tl">
                    <a:srgbClr val="000000">
                      <a:alpha val="43137"/>
                    </a:srgbClr>
                  </a:outerShdw>
                </a:effectLst>
              </a:rPr>
              <a:t>[3/3</a:t>
            </a:r>
            <a:r>
              <a:rPr lang="el-GR" sz="3200" baseline="-16000" dirty="0">
                <a:effectLst>
                  <a:outerShdw blurRad="38100" dist="38100" dir="2700000" algn="tl">
                    <a:srgbClr val="000000">
                      <a:alpha val="43137"/>
                    </a:srgbClr>
                  </a:outerShdw>
                </a:effectLst>
              </a:rPr>
              <a:t>]</a:t>
            </a:r>
          </a:p>
        </p:txBody>
      </p:sp>
      <p:sp>
        <p:nvSpPr>
          <p:cNvPr id="3" name="2 - Θέση περιεχομένου"/>
          <p:cNvSpPr>
            <a:spLocks noGrp="1"/>
          </p:cNvSpPr>
          <p:nvPr>
            <p:ph idx="1"/>
          </p:nvPr>
        </p:nvSpPr>
        <p:spPr>
          <a:xfrm>
            <a:off x="457200" y="3933056"/>
            <a:ext cx="8229600" cy="2086744"/>
          </a:xfrm>
        </p:spPr>
        <p:txBody>
          <a:bodyPr/>
          <a:lstStyle/>
          <a:p>
            <a:pPr>
              <a:lnSpc>
                <a:spcPct val="114000"/>
              </a:lnSpc>
              <a:buClr>
                <a:srgbClr val="A50021"/>
              </a:buClr>
              <a:buSzPct val="100000"/>
              <a:buFont typeface="Wingdings" pitchFamily="2" charset="2"/>
              <a:buChar char="Ø"/>
              <a:defRPr/>
            </a:pPr>
            <a:r>
              <a:rPr lang="el-GR" sz="2400" dirty="0" smtClean="0">
                <a:solidFill>
                  <a:srgbClr val="000000"/>
                </a:solidFill>
                <a:effectLst/>
                <a:latin typeface="Calibri" pitchFamily="34" charset="0"/>
              </a:rPr>
              <a:t>Αποφυγή των στροφικών κινήσεων μέχρι την </a:t>
            </a:r>
            <a:r>
              <a:rPr lang="en-US" sz="2400" dirty="0" smtClean="0">
                <a:solidFill>
                  <a:srgbClr val="000000"/>
                </a:solidFill>
                <a:effectLst/>
                <a:latin typeface="Calibri" pitchFamily="34" charset="0"/>
              </a:rPr>
              <a:t>6</a:t>
            </a:r>
            <a:r>
              <a:rPr lang="en-US" sz="2400" baseline="30000" dirty="0" smtClean="0">
                <a:solidFill>
                  <a:srgbClr val="000000"/>
                </a:solidFill>
                <a:effectLst/>
                <a:latin typeface="Calibri" pitchFamily="34" charset="0"/>
              </a:rPr>
              <a:t>η</a:t>
            </a:r>
            <a:r>
              <a:rPr lang="el-GR" sz="2400" baseline="30000" dirty="0" smtClean="0">
                <a:solidFill>
                  <a:srgbClr val="000000"/>
                </a:solidFill>
                <a:effectLst/>
                <a:latin typeface="Calibri" pitchFamily="34" charset="0"/>
              </a:rPr>
              <a:t> </a:t>
            </a:r>
            <a:r>
              <a:rPr lang="el-GR" sz="2400" dirty="0" smtClean="0">
                <a:solidFill>
                  <a:srgbClr val="000000"/>
                </a:solidFill>
                <a:effectLst/>
                <a:latin typeface="Calibri" pitchFamily="34" charset="0"/>
              </a:rPr>
              <a:t>εβδομάδα διότι τίθενται ανεπιθύμητα στροφικά φορτία στην περιοχή του κατάγματος, με κίνδυνο</a:t>
            </a:r>
            <a:r>
              <a:rPr lang="el-GR" sz="2400" dirty="0">
                <a:solidFill>
                  <a:srgbClr val="000000"/>
                </a:solidFill>
                <a:effectLst/>
                <a:latin typeface="Calibri" pitchFamily="34" charset="0"/>
              </a:rPr>
              <a:t> </a:t>
            </a:r>
            <a:r>
              <a:rPr lang="el-GR" sz="2400" dirty="0" smtClean="0">
                <a:solidFill>
                  <a:srgbClr val="000000"/>
                </a:solidFill>
                <a:effectLst/>
                <a:latin typeface="Calibri" pitchFamily="34" charset="0"/>
              </a:rPr>
              <a:t>σοβαρών προβλημάτων στη διαδικασία πώρωσης.</a:t>
            </a:r>
          </a:p>
        </p:txBody>
      </p:sp>
      <p:sp>
        <p:nvSpPr>
          <p:cNvPr id="7" name="6 - Θέση αριθμού διαφάνειας"/>
          <p:cNvSpPr>
            <a:spLocks noGrp="1"/>
          </p:cNvSpPr>
          <p:nvPr>
            <p:ph type="sldNum" sz="quarter" idx="12"/>
          </p:nvPr>
        </p:nvSpPr>
        <p:spPr/>
        <p:txBody>
          <a:bodyPr/>
          <a:lstStyle/>
          <a:p>
            <a:pPr>
              <a:defRPr/>
            </a:pPr>
            <a:fld id="{8198C6A6-8556-485F-81D9-A8F098D09877}" type="slidenum">
              <a:rPr lang="el-GR" smtClean="0"/>
              <a:pPr>
                <a:defRPr/>
              </a:pPr>
              <a:t>60</a:t>
            </a:fld>
            <a:endParaRPr lang="el-GR" dirty="0"/>
          </a:p>
        </p:txBody>
      </p:sp>
      <p:pic>
        <p:nvPicPr>
          <p:cNvPr id="8" name="Εικόνα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1620" y="1539250"/>
            <a:ext cx="1944216" cy="1743718"/>
          </a:xfrm>
          <a:prstGeom prst="rect">
            <a:avLst/>
          </a:prstGeom>
        </p:spPr>
      </p:pic>
      <p:sp>
        <p:nvSpPr>
          <p:cNvPr id="9" name="TextBox 5"/>
          <p:cNvSpPr txBox="1"/>
          <p:nvPr/>
        </p:nvSpPr>
        <p:spPr>
          <a:xfrm>
            <a:off x="881590" y="3195433"/>
            <a:ext cx="2484276" cy="461665"/>
          </a:xfrm>
          <a:prstGeom prst="rect">
            <a:avLst/>
          </a:prstGeom>
          <a:noFill/>
        </p:spPr>
        <p:txBody>
          <a:bodyPr wrap="square" rtlCol="0">
            <a:spAutoFit/>
          </a:bodyPr>
          <a:lstStyle/>
          <a:p>
            <a:pPr algn="ctr"/>
            <a:r>
              <a:rPr lang="el-GR" sz="1200" i="1" dirty="0" smtClean="0">
                <a:solidFill>
                  <a:srgbClr val="808080"/>
                </a:solidFill>
                <a:latin typeface="Calibri" panose="020F0502020204030204" pitchFamily="34" charset="0"/>
                <a:sym typeface="Wingdings"/>
              </a:rPr>
              <a:t></a:t>
            </a:r>
            <a:r>
              <a:rPr lang="el-GR" sz="1200" dirty="0" smtClean="0">
                <a:solidFill>
                  <a:srgbClr val="808080"/>
                </a:solidFill>
                <a:latin typeface="Calibri" panose="020F0502020204030204" pitchFamily="34" charset="0"/>
              </a:rPr>
              <a:t> </a:t>
            </a:r>
            <a:r>
              <a:rPr lang="en-US" sz="1200" dirty="0" smtClean="0">
                <a:solidFill>
                  <a:srgbClr val="808080"/>
                </a:solidFill>
                <a:latin typeface="Calibri" panose="020F0502020204030204" pitchFamily="34" charset="0"/>
              </a:rPr>
              <a:t>“</a:t>
            </a:r>
            <a:r>
              <a:rPr lang="de-DE" sz="1200" dirty="0" smtClean="0">
                <a:solidFill>
                  <a:srgbClr val="808080"/>
                </a:solidFill>
                <a:latin typeface="Calibri" panose="020F0502020204030204" pitchFamily="34" charset="0"/>
                <a:hlinkClick r:id="rId3"/>
              </a:rPr>
              <a:t>Attention</a:t>
            </a:r>
            <a:r>
              <a:rPr lang="en-US" sz="1200" dirty="0" smtClean="0">
                <a:solidFill>
                  <a:srgbClr val="808080"/>
                </a:solidFill>
                <a:latin typeface="Calibri" panose="020F0502020204030204" pitchFamily="34" charset="0"/>
              </a:rPr>
              <a:t>”</a:t>
            </a:r>
            <a:r>
              <a:rPr lang="el-GR" sz="1200" dirty="0" smtClean="0">
                <a:solidFill>
                  <a:srgbClr val="808080"/>
                </a:solidFill>
                <a:latin typeface="Calibri" panose="020F0502020204030204" pitchFamily="34" charset="0"/>
              </a:rPr>
              <a:t> από</a:t>
            </a:r>
            <a:r>
              <a:rPr lang="en-US" sz="1200" dirty="0" smtClean="0">
                <a:solidFill>
                  <a:srgbClr val="808080"/>
                </a:solidFill>
                <a:latin typeface="Calibri" panose="020F0502020204030204" pitchFamily="34" charset="0"/>
              </a:rPr>
              <a:t> </a:t>
            </a:r>
            <a:r>
              <a:rPr lang="en-US" sz="1200" dirty="0">
                <a:solidFill>
                  <a:srgbClr val="808080"/>
                </a:solidFill>
                <a:latin typeface="Calibri" panose="020F0502020204030204" pitchFamily="34" charset="0"/>
                <a:hlinkClick r:id="rId4"/>
              </a:rPr>
              <a:t>OpenIcons</a:t>
            </a:r>
            <a:r>
              <a:rPr lang="en-US" sz="1200" dirty="0">
                <a:solidFill>
                  <a:srgbClr val="808080"/>
                </a:solidFill>
                <a:latin typeface="Calibri" panose="020F0502020204030204" pitchFamily="34" charset="0"/>
              </a:rPr>
              <a:t> </a:t>
            </a:r>
            <a:r>
              <a:rPr lang="el-GR" sz="1200" dirty="0" smtClean="0">
                <a:solidFill>
                  <a:srgbClr val="808080"/>
                </a:solidFill>
                <a:latin typeface="Calibri" panose="020F0502020204030204" pitchFamily="34" charset="0"/>
              </a:rPr>
              <a:t> </a:t>
            </a:r>
            <a:r>
              <a:rPr lang="el-GR" sz="1200" dirty="0">
                <a:solidFill>
                  <a:srgbClr val="808080"/>
                </a:solidFill>
                <a:latin typeface="Calibri" panose="020F0502020204030204" pitchFamily="34" charset="0"/>
              </a:rPr>
              <a:t>διαθέσιμο ως κοινό κτήμα</a:t>
            </a:r>
          </a:p>
        </p:txBody>
      </p:sp>
      <p:sp>
        <p:nvSpPr>
          <p:cNvPr id="10" name="TextBox 1"/>
          <p:cNvSpPr txBox="1"/>
          <p:nvPr/>
        </p:nvSpPr>
        <p:spPr>
          <a:xfrm>
            <a:off x="5868144" y="5765194"/>
            <a:ext cx="2808312" cy="369332"/>
          </a:xfrm>
          <a:prstGeom prst="rect">
            <a:avLst/>
          </a:prstGeom>
          <a:noFill/>
        </p:spPr>
        <p:txBody>
          <a:bodyPr wrap="square" rtlCol="0">
            <a:spAutoFit/>
          </a:bodyPr>
          <a:lstStyle/>
          <a:p>
            <a:pPr algn="ctr"/>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Hoppenfeld – Murthy</a:t>
            </a:r>
            <a:r>
              <a:rPr lang="el-GR" b="1" dirty="0" smtClean="0">
                <a:solidFill>
                  <a:srgbClr val="A50021"/>
                </a:solidFill>
                <a:latin typeface="Arial Narrow" pitchFamily="34" charset="0"/>
                <a:cs typeface="Arial" pitchFamily="34" charset="0"/>
              </a:rPr>
              <a:t>,</a:t>
            </a:r>
            <a:r>
              <a:rPr lang="en-US" b="1" dirty="0" smtClean="0">
                <a:solidFill>
                  <a:srgbClr val="A50021"/>
                </a:solidFill>
                <a:latin typeface="Arial Narrow" pitchFamily="34" charset="0"/>
                <a:cs typeface="Arial" pitchFamily="34" charset="0"/>
              </a:rPr>
              <a:t> 2000</a:t>
            </a:r>
            <a:r>
              <a:rPr lang="el-GR" b="1" dirty="0" smtClean="0">
                <a:solidFill>
                  <a:srgbClr val="A50021"/>
                </a:solidFill>
                <a:latin typeface="Arial Narrow" pitchFamily="34" charset="0"/>
                <a:cs typeface="Arial" pitchFamily="34" charset="0"/>
              </a:rPr>
              <a:t>]</a:t>
            </a:r>
            <a:endParaRPr lang="en-US" b="1" dirty="0">
              <a:solidFill>
                <a:srgbClr val="A50021"/>
              </a:solidFill>
              <a:latin typeface="Arial Narrow" pitchFamily="34" charset="0"/>
              <a:cs typeface="Arial" pitchFamily="34" charset="0"/>
            </a:endParaRPr>
          </a:p>
        </p:txBody>
      </p:sp>
      <p:sp>
        <p:nvSpPr>
          <p:cNvPr id="2" name="Ορθογώνιο 1"/>
          <p:cNvSpPr/>
          <p:nvPr/>
        </p:nvSpPr>
        <p:spPr>
          <a:xfrm>
            <a:off x="3635895" y="2026388"/>
            <a:ext cx="3845925" cy="769441"/>
          </a:xfrm>
          <a:prstGeom prst="rect">
            <a:avLst/>
          </a:prstGeom>
        </p:spPr>
        <p:txBody>
          <a:bodyPr wrap="none">
            <a:spAutoFit/>
          </a:bodyPr>
          <a:lstStyle/>
          <a:p>
            <a:r>
              <a:rPr lang="el-GR" sz="4400" b="1" dirty="0">
                <a:solidFill>
                  <a:srgbClr val="003366"/>
                </a:solidFill>
              </a:rPr>
              <a:t> </a:t>
            </a:r>
            <a:r>
              <a:rPr lang="el-GR" sz="4400" b="1" dirty="0">
                <a:solidFill>
                  <a:srgbClr val="A50021"/>
                </a:solidFill>
              </a:rPr>
              <a:t>ΠΡΟΣΟΧΗ !!!</a:t>
            </a:r>
            <a:endParaRPr lang="el-GR" sz="4400" dirty="0">
              <a:solidFill>
                <a:srgbClr val="FFFFFF"/>
              </a:solidFill>
            </a:endParaRPr>
          </a:p>
        </p:txBody>
      </p:sp>
    </p:spTree>
    <p:extLst>
      <p:ext uri="{BB962C8B-B14F-4D97-AF65-F5344CB8AC3E}">
        <p14:creationId xmlns:p14="http://schemas.microsoft.com/office/powerpoint/2010/main" val="8373557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8554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Αναφορά</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Γεώργιος Παπαθανασίου, Σοφία Στάση. </a:t>
            </a:r>
            <a:r>
              <a:rPr lang="el-GR" sz="2000" dirty="0" smtClean="0"/>
              <a:t>«</a:t>
            </a:r>
            <a:r>
              <a:rPr lang="el-GR" sz="2000" dirty="0"/>
              <a:t>Κλινική Άσκηση στη Φυσικοθεραπεία Μυοσκελετικών Κακώσεων και Παθήσεων</a:t>
            </a:r>
            <a:r>
              <a:rPr lang="el-GR" sz="2000" dirty="0" smtClean="0"/>
              <a:t>. Ενότητα 4</a:t>
            </a:r>
            <a:r>
              <a:rPr lang="en-US" sz="2000" dirty="0" smtClean="0"/>
              <a:t>:</a:t>
            </a:r>
            <a:r>
              <a:rPr lang="el-GR" sz="2000" dirty="0"/>
              <a:t> Φυσικοθεραπευτική Αποκατάσταση μετά από  Χειρουργική Αντιμετώπιση Καταγμάτων Κοτύλης και Εγγύς Μηριαίου Οστού».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 Copyright </a:t>
            </a:r>
            <a:r>
              <a:rPr lang="el-GR" sz="2000" dirty="0"/>
              <a:t>Τεχνολογικό Εκπαιδευτικό Ίδρυμα Αθήνας</a:t>
            </a:r>
            <a:r>
              <a:rPr lang="en-US" sz="2000" dirty="0"/>
              <a:t>, </a:t>
            </a:r>
            <a:r>
              <a:rPr lang="el-GR" sz="2000" dirty="0"/>
              <a:t>Γεώργιος Παπαθανασίου, Σοφία Στάση 2014.</a:t>
            </a:r>
          </a:p>
          <a:p>
            <a:endParaRPr lang="el-GR" sz="2000" dirty="0"/>
          </a:p>
        </p:txBody>
      </p:sp>
    </p:spTree>
    <p:extLst>
      <p:ext uri="{BB962C8B-B14F-4D97-AF65-F5344CB8AC3E}">
        <p14:creationId xmlns:p14="http://schemas.microsoft.com/office/powerpoint/2010/main" val="2470371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37160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9352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effectLst>
                  <a:outerShdw blurRad="38100" dist="38100" dir="2700000" algn="tl">
                    <a:srgbClr val="000000">
                      <a:alpha val="43137"/>
                    </a:srgbClr>
                  </a:outerShdw>
                </a:effectLst>
              </a:rPr>
              <a:t>Συντηρητική </a:t>
            </a:r>
            <a:r>
              <a:rPr lang="el-GR" dirty="0" smtClean="0">
                <a:effectLst>
                  <a:outerShdw blurRad="38100" dist="38100" dir="2700000" algn="tl">
                    <a:srgbClr val="000000">
                      <a:alpha val="43137"/>
                    </a:srgbClr>
                  </a:outerShdw>
                </a:effectLst>
              </a:rPr>
              <a:t>Αντιμετώπιση</a:t>
            </a:r>
            <a:endParaRPr lang="el-GR" dirty="0"/>
          </a:p>
        </p:txBody>
      </p:sp>
      <p:sp>
        <p:nvSpPr>
          <p:cNvPr id="11267" name="Rectangle 3"/>
          <p:cNvSpPr>
            <a:spLocks noGrp="1" noChangeArrowheads="1"/>
          </p:cNvSpPr>
          <p:nvPr>
            <p:ph idx="1"/>
          </p:nvPr>
        </p:nvSpPr>
        <p:spPr>
          <a:xfrm>
            <a:off x="457200" y="1558280"/>
            <a:ext cx="8229600" cy="4679032"/>
          </a:xfrm>
        </p:spPr>
        <p:txBody>
          <a:bodyPr/>
          <a:lstStyle/>
          <a:p>
            <a:pPr>
              <a:lnSpc>
                <a:spcPct val="114000"/>
              </a:lnSpc>
              <a:spcBef>
                <a:spcPts val="1200"/>
              </a:spcBef>
              <a:buClr>
                <a:srgbClr val="A50021"/>
              </a:buClr>
              <a:buSzPct val="100000"/>
              <a:buFont typeface="Wingdings" pitchFamily="2" charset="2"/>
              <a:buChar char="§"/>
            </a:pPr>
            <a:r>
              <a:rPr lang="el-GR" sz="2400" dirty="0" smtClean="0">
                <a:solidFill>
                  <a:srgbClr val="000000"/>
                </a:solidFill>
                <a:effectLst/>
                <a:latin typeface="Calibri" pitchFamily="34" charset="0"/>
              </a:rPr>
              <a:t>Σε </a:t>
            </a:r>
            <a:r>
              <a:rPr lang="el-GR" sz="2400" dirty="0">
                <a:solidFill>
                  <a:srgbClr val="000000"/>
                </a:solidFill>
                <a:effectLst/>
                <a:latin typeface="Calibri" pitchFamily="34" charset="0"/>
              </a:rPr>
              <a:t>γενικές </a:t>
            </a:r>
            <a:r>
              <a:rPr lang="el-GR" sz="2400" dirty="0" smtClean="0">
                <a:solidFill>
                  <a:srgbClr val="000000"/>
                </a:solidFill>
                <a:effectLst/>
                <a:latin typeface="Calibri" pitchFamily="34" charset="0"/>
              </a:rPr>
              <a:t>γραμμές</a:t>
            </a:r>
            <a:r>
              <a:rPr lang="en-US" sz="2400" dirty="0" smtClean="0">
                <a:solidFill>
                  <a:srgbClr val="000000"/>
                </a:solidFill>
                <a:effectLst/>
                <a:latin typeface="Calibri" pitchFamily="34" charset="0"/>
              </a:rPr>
              <a:t>,</a:t>
            </a:r>
            <a:r>
              <a:rPr lang="el-GR" sz="2400" dirty="0" smtClean="0">
                <a:solidFill>
                  <a:srgbClr val="000000"/>
                </a:solidFill>
                <a:effectLst/>
                <a:latin typeface="Calibri" pitchFamily="34" charset="0"/>
              </a:rPr>
              <a:t> η συντηρητική αντιμετώπιση των καταγμάτων κοτύλης ενδείκνυται </a:t>
            </a:r>
            <a:r>
              <a:rPr lang="el-GR" sz="2400" dirty="0">
                <a:solidFill>
                  <a:srgbClr val="000000"/>
                </a:solidFill>
                <a:effectLst/>
                <a:latin typeface="Calibri" pitchFamily="34" charset="0"/>
              </a:rPr>
              <a:t>όταν η άρθρωση είναι σταθερή σε όλες τις ανατομικές θέσεις και η παρεκτόπιση </a:t>
            </a:r>
            <a:r>
              <a:rPr lang="el-GR" sz="2400" dirty="0" smtClean="0">
                <a:solidFill>
                  <a:srgbClr val="000000"/>
                </a:solidFill>
                <a:effectLst/>
                <a:latin typeface="Calibri" pitchFamily="34" charset="0"/>
              </a:rPr>
              <a:t>των καταγματικών άκρων είναι </a:t>
            </a:r>
            <a:r>
              <a:rPr lang="el-GR" sz="2400" dirty="0">
                <a:solidFill>
                  <a:srgbClr val="000000"/>
                </a:solidFill>
                <a:effectLst/>
                <a:latin typeface="Calibri" pitchFamily="34" charset="0"/>
              </a:rPr>
              <a:t>αποδεκτή</a:t>
            </a:r>
            <a:r>
              <a:rPr lang="el-GR" sz="2400" dirty="0" smtClean="0">
                <a:solidFill>
                  <a:srgbClr val="000000"/>
                </a:solidFill>
                <a:effectLst/>
                <a:latin typeface="Calibri" pitchFamily="34" charset="0"/>
              </a:rPr>
              <a:t>.</a:t>
            </a:r>
            <a:endParaRPr lang="el-GR" sz="2400" dirty="0">
              <a:solidFill>
                <a:srgbClr val="000000"/>
              </a:solidFill>
              <a:effectLst/>
              <a:latin typeface="Calibri" pitchFamily="34" charset="0"/>
            </a:endParaRPr>
          </a:p>
          <a:p>
            <a:pPr>
              <a:lnSpc>
                <a:spcPct val="114000"/>
              </a:lnSpc>
              <a:spcBef>
                <a:spcPts val="1200"/>
              </a:spcBef>
              <a:buClr>
                <a:srgbClr val="A50021"/>
              </a:buClr>
              <a:buSzPct val="100000"/>
              <a:buFont typeface="Wingdings" pitchFamily="2" charset="2"/>
              <a:buChar char="§"/>
            </a:pPr>
            <a:r>
              <a:rPr lang="el-GR" sz="2400" b="1" dirty="0" smtClean="0">
                <a:solidFill>
                  <a:srgbClr val="000000"/>
                </a:solidFill>
                <a:effectLst/>
                <a:latin typeface="Calibri" pitchFamily="34" charset="0"/>
              </a:rPr>
              <a:t>Η κλειστή </a:t>
            </a:r>
            <a:r>
              <a:rPr lang="el-GR" sz="2400" b="1" dirty="0">
                <a:solidFill>
                  <a:srgbClr val="000000"/>
                </a:solidFill>
                <a:effectLst/>
                <a:latin typeface="Calibri" pitchFamily="34" charset="0"/>
              </a:rPr>
              <a:t>ανάταξη</a:t>
            </a:r>
            <a:r>
              <a:rPr lang="el-GR" sz="2400" dirty="0">
                <a:solidFill>
                  <a:srgbClr val="000000"/>
                </a:solidFill>
                <a:effectLst/>
                <a:latin typeface="Calibri" pitchFamily="34" charset="0"/>
              </a:rPr>
              <a:t> </a:t>
            </a:r>
            <a:r>
              <a:rPr lang="el-GR" sz="2400" dirty="0" smtClean="0">
                <a:solidFill>
                  <a:srgbClr val="000000"/>
                </a:solidFill>
                <a:effectLst/>
                <a:latin typeface="Calibri" pitchFamily="34" charset="0"/>
              </a:rPr>
              <a:t>του κατάγματος πραγματοποιείται υπό </a:t>
            </a:r>
            <a:r>
              <a:rPr lang="el-GR" sz="2400" dirty="0">
                <a:solidFill>
                  <a:srgbClr val="000000"/>
                </a:solidFill>
                <a:effectLst/>
                <a:latin typeface="Calibri" pitchFamily="34" charset="0"/>
              </a:rPr>
              <a:t>γενική </a:t>
            </a:r>
            <a:r>
              <a:rPr lang="el-GR" sz="2400" dirty="0" smtClean="0">
                <a:solidFill>
                  <a:srgbClr val="000000"/>
                </a:solidFill>
                <a:effectLst/>
                <a:latin typeface="Calibri" pitchFamily="34" charset="0"/>
              </a:rPr>
              <a:t>αναισθησία και τοποθετείται σκελετική έλξη.</a:t>
            </a:r>
            <a:endParaRPr lang="el-GR" sz="2400" dirty="0">
              <a:solidFill>
                <a:srgbClr val="000000"/>
              </a:solidFill>
              <a:effectLst/>
              <a:latin typeface="Calibri" pitchFamily="34" charset="0"/>
            </a:endParaRPr>
          </a:p>
        </p:txBody>
      </p:sp>
      <p:sp>
        <p:nvSpPr>
          <p:cNvPr id="6" name="5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6</a:t>
            </a:fld>
            <a:endParaRPr lang="el-GR" dirty="0">
              <a:solidFill>
                <a:srgbClr val="DADADA">
                  <a:lumMod val="10000"/>
                </a:srgbClr>
              </a:solidFill>
            </a:endParaRPr>
          </a:p>
        </p:txBody>
      </p:sp>
    </p:spTree>
    <p:extLst>
      <p:ext uri="{BB962C8B-B14F-4D97-AF65-F5344CB8AC3E}">
        <p14:creationId xmlns:p14="http://schemas.microsoft.com/office/powerpoint/2010/main" val="3763544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effectLst>
                  <a:outerShdw blurRad="38100" dist="38100" dir="2700000" algn="tl">
                    <a:srgbClr val="000000">
                      <a:alpha val="43137"/>
                    </a:srgbClr>
                  </a:outerShdw>
                </a:effectLst>
              </a:rPr>
              <a:t>Σκελετική Έλξη </a:t>
            </a:r>
            <a:r>
              <a:rPr lang="el-GR" baseline="-25000" dirty="0" smtClean="0">
                <a:effectLst>
                  <a:outerShdw blurRad="38100" dist="38100" dir="2700000" algn="tl">
                    <a:srgbClr val="000000">
                      <a:alpha val="43137"/>
                    </a:srgbClr>
                  </a:outerShdw>
                </a:effectLst>
              </a:rPr>
              <a:t>[</a:t>
            </a:r>
            <a:r>
              <a:rPr lang="el-GR" baseline="-25000" dirty="0">
                <a:effectLst>
                  <a:outerShdw blurRad="38100" dist="38100" dir="2700000" algn="tl">
                    <a:srgbClr val="000000">
                      <a:alpha val="43137"/>
                    </a:srgbClr>
                  </a:outerShdw>
                </a:effectLst>
              </a:rPr>
              <a:t>1/2]</a:t>
            </a:r>
          </a:p>
        </p:txBody>
      </p:sp>
      <p:sp>
        <p:nvSpPr>
          <p:cNvPr id="3" name="Θέση περιεχομένου 2"/>
          <p:cNvSpPr>
            <a:spLocks noGrp="1"/>
          </p:cNvSpPr>
          <p:nvPr>
            <p:ph idx="1"/>
          </p:nvPr>
        </p:nvSpPr>
        <p:spPr/>
        <p:txBody>
          <a:bodyPr/>
          <a:lstStyle/>
          <a:p>
            <a:pPr>
              <a:lnSpc>
                <a:spcPct val="114000"/>
              </a:lnSpc>
            </a:pPr>
            <a:r>
              <a:rPr lang="en-US" sz="2400" dirty="0">
                <a:solidFill>
                  <a:srgbClr val="C00000"/>
                </a:solidFill>
                <a:sym typeface="Wingdings"/>
              </a:rPr>
              <a:t> </a:t>
            </a:r>
            <a:r>
              <a:rPr lang="el-GR" sz="2400" dirty="0">
                <a:solidFill>
                  <a:srgbClr val="000000"/>
                </a:solidFill>
              </a:rPr>
              <a:t>Σκελετική Έλξη: εισαγωγή βελόνων Kirschner ή </a:t>
            </a:r>
            <a:r>
              <a:rPr lang="el-GR" sz="2400" dirty="0" smtClean="0">
                <a:solidFill>
                  <a:srgbClr val="000000"/>
                </a:solidFill>
              </a:rPr>
              <a:t>Steinman</a:t>
            </a:r>
            <a:r>
              <a:rPr lang="en-US" sz="2400" dirty="0" smtClean="0">
                <a:solidFill>
                  <a:srgbClr val="000000"/>
                </a:solidFill>
              </a:rPr>
              <a:t> </a:t>
            </a:r>
            <a:r>
              <a:rPr lang="el-GR" sz="2400" dirty="0" smtClean="0">
                <a:solidFill>
                  <a:srgbClr val="000000"/>
                </a:solidFill>
              </a:rPr>
              <a:t>στην</a:t>
            </a:r>
            <a:r>
              <a:rPr lang="en-US" sz="2400" dirty="0" smtClean="0">
                <a:solidFill>
                  <a:srgbClr val="000000"/>
                </a:solidFill>
              </a:rPr>
              <a:t> </a:t>
            </a:r>
            <a:r>
              <a:rPr lang="el-GR" sz="2400" dirty="0">
                <a:solidFill>
                  <a:srgbClr val="000000"/>
                </a:solidFill>
              </a:rPr>
              <a:t>υπερκονδύλια</a:t>
            </a:r>
            <a:r>
              <a:rPr lang="en-US" sz="2400" dirty="0">
                <a:solidFill>
                  <a:srgbClr val="000000"/>
                </a:solidFill>
              </a:rPr>
              <a:t> </a:t>
            </a:r>
            <a:r>
              <a:rPr lang="el-GR" sz="2400" dirty="0">
                <a:solidFill>
                  <a:srgbClr val="000000"/>
                </a:solidFill>
              </a:rPr>
              <a:t>περιοχή του μηριαίου και τοποθέτηση </a:t>
            </a:r>
            <a:r>
              <a:rPr lang="el-GR" sz="2400" dirty="0" smtClean="0">
                <a:solidFill>
                  <a:srgbClr val="000000"/>
                </a:solidFill>
              </a:rPr>
              <a:t>του </a:t>
            </a:r>
            <a:r>
              <a:rPr lang="el-GR" sz="2400" dirty="0">
                <a:solidFill>
                  <a:srgbClr val="000000"/>
                </a:solidFill>
              </a:rPr>
              <a:t>σκέλους σε</a:t>
            </a:r>
            <a:r>
              <a:rPr lang="en-US" sz="2400" dirty="0">
                <a:solidFill>
                  <a:srgbClr val="000000"/>
                </a:solidFill>
              </a:rPr>
              <a:t> </a:t>
            </a:r>
            <a:r>
              <a:rPr lang="el-GR" sz="2400" dirty="0">
                <a:solidFill>
                  <a:srgbClr val="000000"/>
                </a:solidFill>
              </a:rPr>
              <a:t>νάρθηκα </a:t>
            </a:r>
            <a:r>
              <a:rPr lang="en-US" sz="2400" dirty="0">
                <a:solidFill>
                  <a:srgbClr val="000000"/>
                </a:solidFill>
              </a:rPr>
              <a:t>(</a:t>
            </a:r>
            <a:r>
              <a:rPr lang="el-GR" sz="2400" dirty="0">
                <a:solidFill>
                  <a:srgbClr val="000000"/>
                </a:solidFill>
              </a:rPr>
              <a:t>π.χ. Behler-Braun</a:t>
            </a:r>
            <a:r>
              <a:rPr lang="en-US" sz="2400" dirty="0">
                <a:solidFill>
                  <a:srgbClr val="000000"/>
                </a:solidFill>
              </a:rPr>
              <a:t>)</a:t>
            </a:r>
            <a:r>
              <a:rPr lang="el-GR" sz="2400" dirty="0">
                <a:solidFill>
                  <a:srgbClr val="000000"/>
                </a:solidFill>
              </a:rPr>
              <a:t>. Συνήθως, το </a:t>
            </a:r>
            <a:r>
              <a:rPr lang="el-GR" sz="2400" dirty="0" smtClean="0">
                <a:solidFill>
                  <a:srgbClr val="000000"/>
                </a:solidFill>
              </a:rPr>
              <a:t>βάρος </a:t>
            </a:r>
            <a:r>
              <a:rPr lang="el-GR" sz="2400" dirty="0">
                <a:solidFill>
                  <a:srgbClr val="000000"/>
                </a:solidFill>
              </a:rPr>
              <a:t>που τοποθετείται στην σκελετική έλξη αντιστοιχεί </a:t>
            </a:r>
            <a:r>
              <a:rPr lang="el-GR" sz="2400" dirty="0" smtClean="0">
                <a:solidFill>
                  <a:srgbClr val="000000"/>
                </a:solidFill>
              </a:rPr>
              <a:t>στο </a:t>
            </a:r>
            <a:r>
              <a:rPr lang="el-GR" sz="2400" dirty="0">
                <a:solidFill>
                  <a:srgbClr val="000000"/>
                </a:solidFill>
              </a:rPr>
              <a:t>10% του σωματικού βάρους του ασθενή</a:t>
            </a:r>
            <a:r>
              <a:rPr lang="el-GR" sz="2400" dirty="0" smtClean="0">
                <a:solidFill>
                  <a:srgbClr val="000000"/>
                </a:solidFill>
              </a:rPr>
              <a:t>.</a:t>
            </a:r>
            <a:endParaRPr lang="el-GR" sz="2400" dirty="0"/>
          </a:p>
        </p:txBody>
      </p:sp>
      <p:sp>
        <p:nvSpPr>
          <p:cNvPr id="6" name="5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7</a:t>
            </a:fld>
            <a:endParaRPr lang="el-GR" dirty="0">
              <a:solidFill>
                <a:srgbClr val="DADADA">
                  <a:lumMod val="10000"/>
                </a:srgbClr>
              </a:solidFill>
            </a:endParaRPr>
          </a:p>
        </p:txBody>
      </p:sp>
      <p:pic>
        <p:nvPicPr>
          <p:cNvPr id="70659" name="Picture 3"/>
          <p:cNvPicPr>
            <a:picLocks noChangeAspect="1" noChangeArrowheads="1"/>
          </p:cNvPicPr>
          <p:nvPr/>
        </p:nvPicPr>
        <p:blipFill>
          <a:blip r:embed="rId3" cstate="print"/>
          <a:srcRect t="54473"/>
          <a:stretch>
            <a:fillRect/>
          </a:stretch>
        </p:blipFill>
        <p:spPr bwMode="auto">
          <a:xfrm>
            <a:off x="1414854" y="3861048"/>
            <a:ext cx="6325498" cy="2160240"/>
          </a:xfrm>
          <a:prstGeom prst="rect">
            <a:avLst/>
          </a:prstGeom>
          <a:ln w="38100" cap="sq" cmpd="thickThin">
            <a:solidFill>
              <a:srgbClr val="000000"/>
            </a:solidFill>
            <a:prstDash val="solid"/>
            <a:miter lim="800000"/>
          </a:ln>
          <a:effectLst>
            <a:innerShdw blurRad="76200">
              <a:srgbClr val="000000"/>
            </a:innerShdw>
          </a:effectLst>
        </p:spPr>
      </p:pic>
      <p:sp>
        <p:nvSpPr>
          <p:cNvPr id="7" name="Ορθογώνιο 8"/>
          <p:cNvSpPr/>
          <p:nvPr/>
        </p:nvSpPr>
        <p:spPr>
          <a:xfrm>
            <a:off x="3677503" y="6176337"/>
            <a:ext cx="1800200" cy="276999"/>
          </a:xfrm>
          <a:prstGeom prst="rect">
            <a:avLst/>
          </a:prstGeom>
        </p:spPr>
        <p:txBody>
          <a:bodyPr wrap="square">
            <a:spAutoFit/>
          </a:bodyPr>
          <a:lstStyle/>
          <a:p>
            <a:pPr algn="ctr"/>
            <a:r>
              <a:rPr lang="el-GR" sz="1200" i="1" dirty="0" smtClean="0">
                <a:solidFill>
                  <a:srgbClr val="808080"/>
                </a:solidFill>
                <a:latin typeface="Calibri" panose="020F0502020204030204" pitchFamily="34" charset="0"/>
                <a:sym typeface="Wingdings"/>
              </a:rPr>
              <a:t>  </a:t>
            </a:r>
            <a:r>
              <a:rPr lang="el-GR" sz="1200" dirty="0" smtClean="0">
                <a:solidFill>
                  <a:srgbClr val="808080"/>
                </a:solidFill>
                <a:latin typeface="Calibri" panose="020F0502020204030204" pitchFamily="34" charset="0"/>
                <a:sym typeface="Wingdings"/>
              </a:rPr>
              <a:t>Π</a:t>
            </a:r>
            <a:r>
              <a:rPr lang="el-GR" sz="1200" dirty="0" smtClean="0">
                <a:solidFill>
                  <a:srgbClr val="808080"/>
                </a:solidFill>
                <a:latin typeface="Calibri" panose="020F0502020204030204" pitchFamily="34" charset="0"/>
              </a:rPr>
              <a:t>ροσωπικό αρχείο </a:t>
            </a:r>
            <a:endParaRPr lang="el-GR" sz="1200" dirty="0">
              <a:solidFill>
                <a:srgbClr val="808080"/>
              </a:solidFill>
              <a:latin typeface="Calibri" panose="020F0502020204030204" pitchFamily="34" charset="0"/>
            </a:endParaRPr>
          </a:p>
        </p:txBody>
      </p:sp>
    </p:spTree>
    <p:extLst>
      <p:ext uri="{BB962C8B-B14F-4D97-AF65-F5344CB8AC3E}">
        <p14:creationId xmlns:p14="http://schemas.microsoft.com/office/powerpoint/2010/main" val="1903702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buClr>
                <a:srgbClr val="A50021"/>
              </a:buClr>
            </a:pPr>
            <a:r>
              <a:rPr lang="el-GR" dirty="0">
                <a:effectLst>
                  <a:outerShdw blurRad="38100" dist="38100" dir="2700000" algn="tl">
                    <a:srgbClr val="000000">
                      <a:alpha val="43137"/>
                    </a:srgbClr>
                  </a:outerShdw>
                </a:effectLst>
              </a:rPr>
              <a:t>Σκελετική Έλξη </a:t>
            </a:r>
            <a:r>
              <a:rPr lang="el-GR" baseline="-25000" dirty="0" smtClean="0">
                <a:effectLst>
                  <a:outerShdw blurRad="38100" dist="38100" dir="2700000" algn="tl">
                    <a:srgbClr val="000000">
                      <a:alpha val="43137"/>
                    </a:srgbClr>
                  </a:outerShdw>
                </a:effectLst>
              </a:rPr>
              <a:t>[</a:t>
            </a:r>
            <a:r>
              <a:rPr lang="el-GR" baseline="-25000" dirty="0">
                <a:effectLst>
                  <a:outerShdw blurRad="38100" dist="38100" dir="2700000" algn="tl">
                    <a:srgbClr val="000000">
                      <a:alpha val="43137"/>
                    </a:srgbClr>
                  </a:outerShdw>
                </a:effectLst>
              </a:rPr>
              <a:t>2/2</a:t>
            </a:r>
            <a:r>
              <a:rPr lang="en-US" baseline="-25000" dirty="0" smtClean="0">
                <a:effectLst>
                  <a:outerShdw blurRad="38100" dist="38100" dir="2700000" algn="tl">
                    <a:srgbClr val="000000">
                      <a:alpha val="43137"/>
                    </a:srgbClr>
                  </a:outerShdw>
                </a:effectLst>
              </a:rPr>
              <a:t>]</a:t>
            </a:r>
            <a:endParaRPr lang="el-GR" b="1" dirty="0">
              <a:solidFill>
                <a:schemeClr val="bg1">
                  <a:lumMod val="50000"/>
                </a:schemeClr>
              </a:solidFill>
              <a:effectLst/>
              <a:latin typeface="Calibri" pitchFamily="34" charset="0"/>
            </a:endParaRPr>
          </a:p>
        </p:txBody>
      </p:sp>
      <p:sp>
        <p:nvSpPr>
          <p:cNvPr id="3" name="Θέση περιεχομένου 2"/>
          <p:cNvSpPr>
            <a:spLocks noGrp="1"/>
          </p:cNvSpPr>
          <p:nvPr>
            <p:ph idx="1"/>
          </p:nvPr>
        </p:nvSpPr>
        <p:spPr>
          <a:xfrm>
            <a:off x="601216" y="1340768"/>
            <a:ext cx="8075240" cy="4679032"/>
          </a:xfrm>
        </p:spPr>
        <p:txBody>
          <a:bodyPr/>
          <a:lstStyle/>
          <a:p>
            <a:pPr marL="360000" indent="-360000">
              <a:lnSpc>
                <a:spcPct val="150000"/>
              </a:lnSpc>
            </a:pPr>
            <a:r>
              <a:rPr lang="el-GR" sz="2400" dirty="0">
                <a:solidFill>
                  <a:srgbClr val="000000"/>
                </a:solidFill>
              </a:rPr>
              <a:t>Ανάλογα με τα χαρακτηριστικά του κατάγματος, συνιστάται η διατήρηση της σκελετικής έλξης </a:t>
            </a:r>
            <a:r>
              <a:rPr lang="el-GR" sz="2400" dirty="0" smtClean="0">
                <a:solidFill>
                  <a:srgbClr val="000000"/>
                </a:solidFill>
              </a:rPr>
              <a:t>για</a:t>
            </a:r>
            <a:r>
              <a:rPr lang="en-US" sz="2400" dirty="0" smtClean="0">
                <a:solidFill>
                  <a:srgbClr val="000000"/>
                </a:solidFill>
              </a:rPr>
              <a:t> </a:t>
            </a:r>
            <a:r>
              <a:rPr lang="el-GR" sz="2400" dirty="0" smtClean="0">
                <a:solidFill>
                  <a:srgbClr val="000000"/>
                </a:solidFill>
              </a:rPr>
              <a:t>4-8 </a:t>
            </a:r>
            <a:r>
              <a:rPr lang="el-GR" sz="2400" dirty="0">
                <a:solidFill>
                  <a:srgbClr val="000000"/>
                </a:solidFill>
              </a:rPr>
              <a:t>εβδομάδες και μετέπειτα έναρξη σταδιακής φόρτισης του σκέλους, με βάση την πορεία πώρωσης του κατάγματος</a:t>
            </a:r>
            <a:r>
              <a:rPr lang="el-GR" sz="2400" dirty="0" smtClean="0">
                <a:solidFill>
                  <a:srgbClr val="000000"/>
                </a:solidFill>
              </a:rPr>
              <a:t>.</a:t>
            </a:r>
            <a:endParaRPr lang="el-GR" dirty="0"/>
          </a:p>
        </p:txBody>
      </p:sp>
      <p:sp>
        <p:nvSpPr>
          <p:cNvPr id="6" name="5 - Θέση αριθμού διαφάνειας"/>
          <p:cNvSpPr>
            <a:spLocks noGrp="1"/>
          </p:cNvSpPr>
          <p:nvPr>
            <p:ph type="sldNum" sz="quarter" idx="12"/>
          </p:nvPr>
        </p:nvSpPr>
        <p:spPr/>
        <p:txBody>
          <a:bodyPr/>
          <a:lstStyle/>
          <a:p>
            <a:pPr>
              <a:defRPr/>
            </a:pPr>
            <a:fld id="{8198C6A6-8556-485F-81D9-A8F098D09877}" type="slidenum">
              <a:rPr lang="el-GR" smtClean="0">
                <a:solidFill>
                  <a:srgbClr val="DADADA">
                    <a:lumMod val="10000"/>
                  </a:srgbClr>
                </a:solidFill>
              </a:rPr>
              <a:pPr>
                <a:defRPr/>
              </a:pPr>
              <a:t>8</a:t>
            </a:fld>
            <a:endParaRPr lang="el-GR" dirty="0">
              <a:solidFill>
                <a:srgbClr val="DADADA">
                  <a:lumMod val="10000"/>
                </a:srgbClr>
              </a:solidFill>
            </a:endParaRPr>
          </a:p>
        </p:txBody>
      </p:sp>
    </p:spTree>
    <p:extLst>
      <p:ext uri="{BB962C8B-B14F-4D97-AF65-F5344CB8AC3E}">
        <p14:creationId xmlns:p14="http://schemas.microsoft.com/office/powerpoint/2010/main" val="27745282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new">
  <a:themeElements>
    <a:clrScheme name="Προσαρμοσμένο 19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Ωκεανός">
  <a:themeElements>
    <a:clrScheme name="Προσαρμοσμένο 98">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D6D6D"/>
      </a:hlink>
      <a:folHlink>
        <a:srgbClr val="784AFE"/>
      </a:folHlink>
    </a:clrScheme>
    <a:fontScheme name="1_Ωκεανός">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Ωκεανός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1_Ωκεανός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1_Ωκεανός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1_Ωκεανός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1_Ωκεανός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1_Ωκεανός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1_Ωκεανός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_template_new 2">
  <a:themeElements>
    <a:clrScheme name="Προσαρμοσμένο 96">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D6D6D"/>
      </a:hlink>
      <a:folHlink>
        <a:srgbClr val="FFCC99"/>
      </a:folHlink>
    </a:clrScheme>
    <a:fontScheme name="1_Ωκεανός">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Ωκεανός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1_Ωκεανός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1_Ωκεανός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1_Ωκεανός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1_Ωκεανός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1_Ωκεανός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1_Ωκεανός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OC_template_new</Template>
  <TotalTime>109</TotalTime>
  <Words>4143</Words>
  <Application>Microsoft Office PowerPoint</Application>
  <PresentationFormat>Προβολή στην οθόνη (4:3)</PresentationFormat>
  <Paragraphs>536</Paragraphs>
  <Slides>68</Slides>
  <Notes>37</Notes>
  <HiddenSlides>0</HiddenSlides>
  <MMClips>0</MMClips>
  <ScaleCrop>false</ScaleCrop>
  <HeadingPairs>
    <vt:vector size="4" baseType="variant">
      <vt:variant>
        <vt:lpstr>Θέμα</vt:lpstr>
      </vt:variant>
      <vt:variant>
        <vt:i4>5</vt:i4>
      </vt:variant>
      <vt:variant>
        <vt:lpstr>Τίτλοι διαφανειών</vt:lpstr>
      </vt:variant>
      <vt:variant>
        <vt:i4>68</vt:i4>
      </vt:variant>
    </vt:vector>
  </HeadingPairs>
  <TitlesOfParts>
    <vt:vector size="73" baseType="lpstr">
      <vt:lpstr>OC_template_new</vt:lpstr>
      <vt:lpstr>1_Ωκεανός</vt:lpstr>
      <vt:lpstr>OC_template_new 2</vt:lpstr>
      <vt:lpstr>OC_template_updated</vt:lpstr>
      <vt:lpstr>1_OC_template_updated</vt:lpstr>
      <vt:lpstr>Κλινική Άσκηση στη Φυσικοθεραπεία Μυοσκελετικών Κακώσεων και Παθήσεων</vt:lpstr>
      <vt:lpstr>Θεματική Ενότητα 4</vt:lpstr>
      <vt:lpstr>Κατάγματα  Κοτύλης</vt:lpstr>
      <vt:lpstr>Ταξινόμηση κατά Letournel και Judet [1/2]</vt:lpstr>
      <vt:lpstr>Ταξινόμηση κατά Letournel και Judet [2/2]</vt:lpstr>
      <vt:lpstr>Αντιμετώπιση Καταγμάτων Κοτύλης</vt:lpstr>
      <vt:lpstr>Συντηρητική Αντιμετώπιση</vt:lpstr>
      <vt:lpstr>Σκελετική Έλξη [1/2]</vt:lpstr>
      <vt:lpstr>Σκελετική Έλξη [2/2]</vt:lpstr>
      <vt:lpstr>Χειρουργική Αντιμετώπιση [1/3] </vt:lpstr>
      <vt:lpstr>Χειρουργική Αντιμετώπιση [2/3] </vt:lpstr>
      <vt:lpstr>Χειρουργική Αντιμετώπιση [3/3] </vt:lpstr>
      <vt:lpstr> Κατάγματα Κοτύλης – Χειρουργικές Προσπελάσεις</vt:lpstr>
      <vt:lpstr>Κατάγματα Κοτύλης  Επισημάνσεις [1/5]</vt:lpstr>
      <vt:lpstr>Κατάγματα Κοτύλης  Επισημάνσεις [2/5]</vt:lpstr>
      <vt:lpstr>Κατάγματα Κοτύλης  Επισημάνσεις [3/5] </vt:lpstr>
      <vt:lpstr>Κατάγματα Κοτύλης  Επισημάνσεις [4/5]</vt:lpstr>
      <vt:lpstr>Κατάγματα Κοτύλης  Επισημάνσεις [5/5] </vt:lpstr>
      <vt:lpstr>Κατάγματα  Εγγύς Μηριαίου Οστού </vt:lpstr>
      <vt:lpstr>Κατηγοριοποίηση [1/2]</vt:lpstr>
      <vt:lpstr>Κατηγοριοποίηση [2/2]</vt:lpstr>
      <vt:lpstr>Κατάγματα Εγγύς Μηριαίου Οστού  Κατάγματα Αυχένα του Μηριαίου Οστού (Υποκεφαλικά)</vt:lpstr>
      <vt:lpstr>Περιοχική Ταξινόμηση</vt:lpstr>
      <vt:lpstr>Ταξινόμηση κατά Garden [1/2] </vt:lpstr>
      <vt:lpstr>Ταξινόμηση κατά Garden [2/2]</vt:lpstr>
      <vt:lpstr>Υποκεφαλικά Κατάγματα  Ιδιαιτερότητες [1/2]</vt:lpstr>
      <vt:lpstr>Υποκεφαλικά Κατάγματα  Ιδιαιτερότητες [2/2]</vt:lpstr>
      <vt:lpstr>Υποκεφαλικά Κατάγματα  Μέθοδοι Χειρουργικής Αντιμετώπισης [1/2]</vt:lpstr>
      <vt:lpstr>Υποκεφαλικά Κατάγματα  Μέθοδοι Χειρουργικής Αντιμετώπισης [2/2]</vt:lpstr>
      <vt:lpstr>Χειρουργικές Προσπελάσεις Αρθροπλαστικής</vt:lpstr>
      <vt:lpstr>Επισήμανση</vt:lpstr>
      <vt:lpstr>Οπισθία Προσπέλαση - Επισημάνσεις</vt:lpstr>
      <vt:lpstr>Διαγλουτιαία Προσπέλαση - Επισημάνσεις</vt:lpstr>
      <vt:lpstr>Προσθιοπλάγια Προσπέλαση - Επισημάνσεις</vt:lpstr>
      <vt:lpstr>Υποκεφαλικά Κατάγματα  Επισημάνσεις [1/3]</vt:lpstr>
      <vt:lpstr>Υποκεφαλικά Κατάγματα  Επισημάνσεις [2/3] </vt:lpstr>
      <vt:lpstr>Υποκεφαλικά Κατάγματα  Επισημάνσεις [3/3] </vt:lpstr>
      <vt:lpstr>Κατάγματα Εγγύς Μηριαίου Οστού   Διατροχαντήρια Κατάγματα</vt:lpstr>
      <vt:lpstr>Ταξινόμηση κατά AO*/OTA [1/2]</vt:lpstr>
      <vt:lpstr>Ταξινόμηση κατά AO/OTA [2/2]</vt:lpstr>
      <vt:lpstr>Διατροχαντήρια Κατάγματα Μέθοδοι Χειρουργικής Σταθεροποίησης [1/2]</vt:lpstr>
      <vt:lpstr>Διατροχαντήρια Κατάγματα Μέθοδοι Χειρουργικής Σταθεροποίησης [2/2]</vt:lpstr>
      <vt:lpstr>Διατροχαντήρια Κατάγματα Χειρουργικές Προσπελάσεις [1/3]</vt:lpstr>
      <vt:lpstr>Διατροχαντήρια Κατάγματα Χειρουργικές Προσπελάσεις [2/3]</vt:lpstr>
      <vt:lpstr>Διατροχαντήρια Κατάγματα Χειρουργικές Προσπελάσεις [3/3]</vt:lpstr>
      <vt:lpstr>Διατροχαντήρια Κατάγματα  Επισημάνσεις [1/6]</vt:lpstr>
      <vt:lpstr>Διατροχαντήρια Κατάγματα  Επισημάνσεις [2/6]</vt:lpstr>
      <vt:lpstr>Διατροχαντήρια Κατάγματα  Επισημάνσεις [3/6]</vt:lpstr>
      <vt:lpstr>Διατροχαντήρια Κατάγματα  Επισημάνσεις [4/6]</vt:lpstr>
      <vt:lpstr> </vt:lpstr>
      <vt:lpstr>Διατροχαντήρια Κατάγματα  Επισημάνσεις [6/6]</vt:lpstr>
      <vt:lpstr>Κατάγματα Εγγύς Μηριαίου Οστού  Υποτροχαντήρια Κατάγματα</vt:lpstr>
      <vt:lpstr> Ταξινόμηση κατά Seinsheimer  [1/2]</vt:lpstr>
      <vt:lpstr> Ταξινόμηση κατά Seinsheimer  [2/2]</vt:lpstr>
      <vt:lpstr>Υποτροχαντήρια Κατάγματα  Ιδιαιτερότητες </vt:lpstr>
      <vt:lpstr>Υποτροχαντήρια Κατάγματα  Μέθοδοι Χειρουργικής Σταθεροποίησης [1/2]</vt:lpstr>
      <vt:lpstr>Υποτροχαντήρια Κατάγματα  Μέθοδοι Χειρουργικής Σταθεροποίησης [2/2]</vt:lpstr>
      <vt:lpstr>Υποτροχαντήρια Κατάγματα  Χειρουργικές Προσπελάσεις</vt:lpstr>
      <vt:lpstr>Υποτροχαντήρια Κατάγματα  Επισημάνσεις [1/3]</vt:lpstr>
      <vt:lpstr>Υποτροχαντήρια Κατάγματα  Επισημάνσεις [2/3]</vt:lpstr>
      <vt:lpstr>Υποτροχαντήρια Κατάγματα  Επισημάνσεις [3/3]</vt:lpstr>
      <vt:lpstr>Τέλος Ενότητας</vt:lpstr>
      <vt:lpstr>Σημειώματα</vt:lpstr>
      <vt:lpstr>Αναφορά</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Κλινική Άσκηση στη Φυσικοθεραπεία Μυοσκελετικών Κακώσεων και Παθήσεων</dc:title>
  <dc:creator>opencourses@teiath.gr</dc:creator>
  <cp:lastModifiedBy>natasakar new</cp:lastModifiedBy>
  <cp:revision>18</cp:revision>
  <dcterms:created xsi:type="dcterms:W3CDTF">2015-01-07T08:14:02Z</dcterms:created>
  <dcterms:modified xsi:type="dcterms:W3CDTF">2015-03-27T13:27:06Z</dcterms:modified>
</cp:coreProperties>
</file>