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2"/>
  </p:notesMasterIdLst>
  <p:handoutMasterIdLst>
    <p:handoutMasterId r:id="rId53"/>
  </p:handoutMasterIdLst>
  <p:sldIdLst>
    <p:sldId id="256" r:id="rId4"/>
    <p:sldId id="268" r:id="rId5"/>
    <p:sldId id="269" r:id="rId6"/>
    <p:sldId id="270" r:id="rId7"/>
    <p:sldId id="271" r:id="rId8"/>
    <p:sldId id="272" r:id="rId9"/>
    <p:sldId id="273" r:id="rId10"/>
    <p:sldId id="274" r:id="rId11"/>
    <p:sldId id="294" r:id="rId12"/>
    <p:sldId id="275" r:id="rId13"/>
    <p:sldId id="276" r:id="rId14"/>
    <p:sldId id="277" r:id="rId15"/>
    <p:sldId id="279" r:id="rId16"/>
    <p:sldId id="280" r:id="rId17"/>
    <p:sldId id="281" r:id="rId18"/>
    <p:sldId id="282" r:id="rId19"/>
    <p:sldId id="283" r:id="rId20"/>
    <p:sldId id="284" r:id="rId21"/>
    <p:sldId id="296" r:id="rId22"/>
    <p:sldId id="286" r:id="rId23"/>
    <p:sldId id="287" r:id="rId24"/>
    <p:sldId id="288" r:id="rId25"/>
    <p:sldId id="289" r:id="rId26"/>
    <p:sldId id="290" r:id="rId27"/>
    <p:sldId id="295" r:id="rId28"/>
    <p:sldId id="293" r:id="rId29"/>
    <p:sldId id="291"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257" r:id="rId45"/>
    <p:sldId id="262" r:id="rId46"/>
    <p:sldId id="264" r:id="rId47"/>
    <p:sldId id="311" r:id="rId48"/>
    <p:sldId id="312" r:id="rId49"/>
    <p:sldId id="266" r:id="rId50"/>
    <p:sldId id="261"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77900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177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5482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60105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5278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88542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018024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7115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40755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5487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4159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99524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89036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83904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800250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21325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005162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67831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41735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03176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75013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625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63996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924944"/>
            <a:ext cx="6400800" cy="2442182"/>
          </a:xfrm>
        </p:spPr>
        <p:txBody>
          <a:bodyPr>
            <a:normAutofit/>
          </a:bodyPr>
          <a:lstStyle/>
          <a:p>
            <a:pPr>
              <a:spcBef>
                <a:spcPts val="0"/>
              </a:spcBef>
              <a:spcAft>
                <a:spcPts val="1200"/>
              </a:spcAft>
            </a:pPr>
            <a:r>
              <a:rPr lang="el-GR" sz="2800" b="1" dirty="0" smtClean="0"/>
              <a:t>Ενότητα </a:t>
            </a:r>
            <a:r>
              <a:rPr lang="el-GR" sz="2800" b="1" dirty="0"/>
              <a:t>7</a:t>
            </a:r>
            <a:r>
              <a:rPr lang="el-GR" sz="2800" dirty="0" smtClean="0"/>
              <a:t>:</a:t>
            </a:r>
            <a:r>
              <a:rPr lang="en-US" sz="2800" dirty="0" smtClean="0"/>
              <a:t> </a:t>
            </a:r>
            <a:r>
              <a:rPr lang="el-GR" sz="2800" b="1" dirty="0" smtClean="0"/>
              <a:t>Πρώτος και δεύτερος προγόμφιος άνω γνάθου</a:t>
            </a:r>
          </a:p>
          <a:p>
            <a:pPr>
              <a:spcBef>
                <a:spcPts val="0"/>
              </a:spcBef>
              <a:spcAft>
                <a:spcPts val="1200"/>
              </a:spcAft>
            </a:pPr>
            <a:r>
              <a:rPr lang="el-GR" sz="2400" dirty="0" smtClean="0"/>
              <a:t>Αριστείδης </a:t>
            </a:r>
            <a:r>
              <a:rPr lang="el-GR" sz="2400" dirty="0"/>
              <a:t>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1/4</a:t>
            </a:r>
            <a:endParaRPr lang="el-GR" sz="3200" b="0" dirty="0"/>
          </a:p>
        </p:txBody>
      </p:sp>
      <p:sp>
        <p:nvSpPr>
          <p:cNvPr id="3" name="Content Placeholder 2"/>
          <p:cNvSpPr>
            <a:spLocks noGrp="1"/>
          </p:cNvSpPr>
          <p:nvPr>
            <p:ph idx="1"/>
          </p:nvPr>
        </p:nvSpPr>
        <p:spPr>
          <a:xfrm>
            <a:off x="107504" y="1196752"/>
            <a:ext cx="4680520" cy="5040560"/>
          </a:xfrm>
        </p:spPr>
        <p:txBody>
          <a:bodyPr>
            <a:normAutofit lnSpcReduction="10000"/>
          </a:bodyPr>
          <a:lstStyle/>
          <a:p>
            <a:pPr marL="0" indent="0">
              <a:buNone/>
            </a:pPr>
            <a:r>
              <a:rPr lang="el-GR" dirty="0" smtClean="0"/>
              <a:t>Μοιάζει πολύ με την χειλική επιφάνεια του κυνόδοντα. Έχει </a:t>
            </a:r>
            <a:r>
              <a:rPr lang="el-GR" dirty="0"/>
              <a:t>σχήμα </a:t>
            </a:r>
            <a:r>
              <a:rPr lang="el-GR" b="1" dirty="0"/>
              <a:t>τραπεζοειδές (κωδωνοειδές)</a:t>
            </a:r>
            <a:r>
              <a:rPr lang="el-GR" dirty="0"/>
              <a:t> και είναι κυρτή προς όλες τις κατευθύνσεις.</a:t>
            </a:r>
          </a:p>
          <a:p>
            <a:pPr marL="0" indent="0">
              <a:buNone/>
            </a:pPr>
            <a:r>
              <a:rPr lang="el-GR" dirty="0"/>
              <a:t>Στο όριο εγγύς-μέσου και μέσου-άπω τριτημορίου παρατηρούνται δύο αβαθείς επιμήκεις κοιλάνσεις της αδαμαντίνης, οι </a:t>
            </a:r>
            <a:r>
              <a:rPr lang="el-GR" b="1" dirty="0"/>
              <a:t>παραγωγικές αύλακες</a:t>
            </a:r>
            <a:r>
              <a:rPr lang="el-GR" dirty="0"/>
              <a:t>. Αυτές χωρίζουν την παρειακή επιφάνεια σε τρεις λοβούς: εγγύς, μέσο και άπω.</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025352"/>
            <a:ext cx="1823076" cy="4680520"/>
          </a:xfrm>
          <a:prstGeom prst="rect">
            <a:avLst/>
          </a:prstGeom>
        </p:spPr>
      </p:pic>
    </p:spTree>
    <p:extLst>
      <p:ext uri="{BB962C8B-B14F-4D97-AF65-F5344CB8AC3E}">
        <p14:creationId xmlns:p14="http://schemas.microsoft.com/office/powerpoint/2010/main" val="449544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2/4</a:t>
            </a:r>
            <a:endParaRPr lang="el-GR" sz="3200" b="0" dirty="0"/>
          </a:p>
        </p:txBody>
      </p:sp>
      <p:sp>
        <p:nvSpPr>
          <p:cNvPr id="3" name="Content Placeholder 2"/>
          <p:cNvSpPr>
            <a:spLocks noGrp="1"/>
          </p:cNvSpPr>
          <p:nvPr>
            <p:ph idx="1"/>
          </p:nvPr>
        </p:nvSpPr>
        <p:spPr>
          <a:xfrm>
            <a:off x="323528" y="1170571"/>
            <a:ext cx="4608512" cy="5040560"/>
          </a:xfrm>
        </p:spPr>
        <p:txBody>
          <a:bodyPr>
            <a:normAutofit fontScale="92500" lnSpcReduction="20000"/>
          </a:bodyPr>
          <a:lstStyle/>
          <a:p>
            <a:pPr marL="0" indent="0">
              <a:buNone/>
            </a:pPr>
            <a:r>
              <a:rPr lang="el-GR" sz="2600" dirty="0"/>
              <a:t>Ο μέσος αυξητικός λοβός είναι ανεπτυγμένος περισσότερο και σχηματίζει έτσι κατά μήκος της παρειακής επιφάνειας την </a:t>
            </a:r>
            <a:r>
              <a:rPr lang="el-GR" sz="2600" b="1" dirty="0"/>
              <a:t>παρειακή ακρολοφία </a:t>
            </a:r>
            <a:r>
              <a:rPr lang="el-GR" sz="2600" dirty="0"/>
              <a:t>ή </a:t>
            </a:r>
            <a:r>
              <a:rPr lang="el-GR" sz="2600" b="1" dirty="0"/>
              <a:t>παρειακό έπαρμα. </a:t>
            </a:r>
            <a:endParaRPr lang="el-GR" sz="2600" b="1" dirty="0" smtClean="0"/>
          </a:p>
          <a:p>
            <a:pPr marL="0" indent="0">
              <a:buNone/>
            </a:pPr>
            <a:r>
              <a:rPr lang="el-GR" sz="2600" dirty="0" smtClean="0"/>
              <a:t>Η </a:t>
            </a:r>
            <a:r>
              <a:rPr lang="el-GR" sz="2600" dirty="0"/>
              <a:t>παρειακή αυτή ακρολοφία καταλήγει στη μασητική επιφάνεια και σχηματίζει το οξύ </a:t>
            </a:r>
            <a:r>
              <a:rPr lang="el-GR" sz="2600" b="1" dirty="0"/>
              <a:t>παρειακό φύμα</a:t>
            </a:r>
            <a:r>
              <a:rPr lang="el-GR" sz="2600" dirty="0"/>
              <a:t>. Έτσι με την κορυφή αυτής της ακρολοφίας το μασητικό χείλος διαιρείται σε δύο τμήματα: ένα εγγύς και ένα άπω.</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124744"/>
            <a:ext cx="1823076" cy="4680520"/>
          </a:xfrm>
          <a:prstGeom prst="rect">
            <a:avLst/>
          </a:prstGeom>
        </p:spPr>
      </p:pic>
    </p:spTree>
    <p:extLst>
      <p:ext uri="{BB962C8B-B14F-4D97-AF65-F5344CB8AC3E}">
        <p14:creationId xmlns:p14="http://schemas.microsoft.com/office/powerpoint/2010/main" val="1258549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3/4</a:t>
            </a:r>
            <a:endParaRPr lang="el-GR" sz="3200" b="0" dirty="0"/>
          </a:p>
        </p:txBody>
      </p:sp>
      <p:sp>
        <p:nvSpPr>
          <p:cNvPr id="3" name="Content Placeholder 2"/>
          <p:cNvSpPr>
            <a:spLocks noGrp="1"/>
          </p:cNvSpPr>
          <p:nvPr>
            <p:ph idx="1"/>
          </p:nvPr>
        </p:nvSpPr>
        <p:spPr>
          <a:xfrm>
            <a:off x="457200" y="1196752"/>
            <a:ext cx="4345576" cy="5040560"/>
          </a:xfrm>
        </p:spPr>
        <p:txBody>
          <a:bodyPr>
            <a:normAutofit/>
          </a:bodyPr>
          <a:lstStyle/>
          <a:p>
            <a:pPr marL="0" indent="0">
              <a:buNone/>
            </a:pPr>
            <a:r>
              <a:rPr lang="el-GR" dirty="0"/>
              <a:t>Επειδή η κορυφή της ακρολοφίας βρίσκεται περισσότερο προς τα άπω, το εγγύς τμήμα είναι μεγαλύτερο από το άπω. </a:t>
            </a:r>
            <a:r>
              <a:rPr lang="el-GR" b="1" dirty="0" smtClean="0"/>
              <a:t>Αυτό είναι και το χαρακτηριστικό που τον διακρίνει από τους άλλους προγομφίους</a:t>
            </a:r>
            <a:r>
              <a:rPr lang="el-GR" dirty="0" smtClean="0"/>
              <a:t>. Επίσης, τα </a:t>
            </a:r>
            <a:r>
              <a:rPr lang="el-GR" dirty="0"/>
              <a:t>στοιχεία αυτά κάνουν τον πρώτο προγόμφιο να μοιάζει στην παρειακή του επιφάνεια με τον κυνόδοντα της άνω γνάθου</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908720"/>
            <a:ext cx="1823076" cy="4680520"/>
          </a:xfrm>
          <a:prstGeom prst="rect">
            <a:avLst/>
          </a:prstGeom>
        </p:spPr>
      </p:pic>
      <p:sp>
        <p:nvSpPr>
          <p:cNvPr id="7" name="Δεξιό άγκιστρο 6"/>
          <p:cNvSpPr/>
          <p:nvPr/>
        </p:nvSpPr>
        <p:spPr>
          <a:xfrm rot="3575725">
            <a:off x="6598202" y="5130297"/>
            <a:ext cx="549933" cy="8140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Αριστερό άγκιστρο 7"/>
          <p:cNvSpPr/>
          <p:nvPr/>
        </p:nvSpPr>
        <p:spPr>
          <a:xfrm rot="18662432">
            <a:off x="5717228" y="5055540"/>
            <a:ext cx="432048" cy="7487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9" name="TextBox 8"/>
          <p:cNvSpPr txBox="1"/>
          <p:nvPr/>
        </p:nvSpPr>
        <p:spPr>
          <a:xfrm>
            <a:off x="6804248" y="5780455"/>
            <a:ext cx="1508175" cy="369332"/>
          </a:xfrm>
          <a:prstGeom prst="rect">
            <a:avLst/>
          </a:prstGeom>
          <a:noFill/>
        </p:spPr>
        <p:txBody>
          <a:bodyPr wrap="square" rtlCol="0">
            <a:spAutoFit/>
          </a:bodyPr>
          <a:lstStyle/>
          <a:p>
            <a:r>
              <a:rPr lang="el-GR" dirty="0" smtClean="0"/>
              <a:t>Εγγύς τμήμα</a:t>
            </a:r>
            <a:endParaRPr lang="el-GR" dirty="0"/>
          </a:p>
        </p:txBody>
      </p:sp>
      <p:sp>
        <p:nvSpPr>
          <p:cNvPr id="10" name="TextBox 9"/>
          <p:cNvSpPr txBox="1"/>
          <p:nvPr/>
        </p:nvSpPr>
        <p:spPr>
          <a:xfrm>
            <a:off x="5148064" y="5600188"/>
            <a:ext cx="864096" cy="646331"/>
          </a:xfrm>
          <a:prstGeom prst="rect">
            <a:avLst/>
          </a:prstGeom>
          <a:noFill/>
        </p:spPr>
        <p:txBody>
          <a:bodyPr wrap="square" rtlCol="0">
            <a:spAutoFit/>
          </a:bodyPr>
          <a:lstStyle/>
          <a:p>
            <a:r>
              <a:rPr lang="el-GR" dirty="0" smtClean="0"/>
              <a:t>Άπω τμήμα</a:t>
            </a:r>
            <a:endParaRPr lang="el-GR" dirty="0"/>
          </a:p>
        </p:txBody>
      </p:sp>
    </p:spTree>
    <p:extLst>
      <p:ext uri="{BB962C8B-B14F-4D97-AF65-F5344CB8AC3E}">
        <p14:creationId xmlns:p14="http://schemas.microsoft.com/office/powerpoint/2010/main" val="345654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Παρειακή επιφάνεια </a:t>
            </a:r>
            <a:r>
              <a:rPr lang="el-GR" sz="3200" b="0" dirty="0"/>
              <a:t>4</a:t>
            </a:r>
            <a:r>
              <a:rPr lang="el-GR" sz="3200" b="0" dirty="0" smtClean="0"/>
              <a:t>/4</a:t>
            </a:r>
            <a:endParaRPr lang="el-GR" sz="3200" b="0" dirty="0"/>
          </a:p>
        </p:txBody>
      </p:sp>
      <p:sp>
        <p:nvSpPr>
          <p:cNvPr id="3" name="Content Placeholder 2"/>
          <p:cNvSpPr>
            <a:spLocks noGrp="1"/>
          </p:cNvSpPr>
          <p:nvPr>
            <p:ph idx="1"/>
          </p:nvPr>
        </p:nvSpPr>
        <p:spPr>
          <a:xfrm>
            <a:off x="323528" y="1196752"/>
            <a:ext cx="4104456" cy="5040560"/>
          </a:xfrm>
        </p:spPr>
        <p:txBody>
          <a:bodyPr>
            <a:normAutofit fontScale="92500" lnSpcReduction="10000"/>
          </a:bodyPr>
          <a:lstStyle/>
          <a:p>
            <a:pPr marL="0" indent="0">
              <a:buNone/>
            </a:pPr>
            <a:r>
              <a:rPr lang="el-GR" dirty="0"/>
              <a:t>Το εγγύς όριο της μύλης είναι ελαφρά κοίλο από την αυχενική γραμμή μέχρι τη περιοχή επαφής, ενώ </a:t>
            </a:r>
            <a:r>
              <a:rPr lang="el-GR" dirty="0" smtClean="0"/>
              <a:t>το </a:t>
            </a:r>
            <a:r>
              <a:rPr lang="el-GR" dirty="0"/>
              <a:t>άπω - συγκριτικά με το εγγύς είναι περισσότερο </a:t>
            </a:r>
            <a:r>
              <a:rPr lang="el-GR" dirty="0" smtClean="0"/>
              <a:t>ευθύγραμμο. Η </a:t>
            </a:r>
            <a:r>
              <a:rPr lang="el-GR" dirty="0"/>
              <a:t>εγγύς-άπω διάσταση στο αυχενικό τριτημόριο είναι μικρότερη από την αντίστοιχη διάσταση στο μέσο και κοπτικό τριτημόριο</a:t>
            </a:r>
            <a:r>
              <a:rPr lang="el-GR" dirty="0" smtClean="0"/>
              <a:t>. Τέλος, στο αυχενικό τμήμα παρουσιάζονται 2-3 επάλληλες γραμμές, οι οποίες γρήγορα εξαφανίζονται.</a:t>
            </a:r>
            <a:endParaRPr lang="el-GR" dirty="0"/>
          </a:p>
          <a:p>
            <a:endParaRPr lang="el-GR"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980728"/>
            <a:ext cx="1823076" cy="4680520"/>
          </a:xfrm>
          <a:prstGeom prst="rect">
            <a:avLst/>
          </a:prstGeom>
        </p:spPr>
      </p:pic>
      <p:sp>
        <p:nvSpPr>
          <p:cNvPr id="8" name="Δεξιό άγκιστρο 7"/>
          <p:cNvSpPr/>
          <p:nvPr/>
        </p:nvSpPr>
        <p:spPr>
          <a:xfrm rot="20573819">
            <a:off x="7006979" y="3909128"/>
            <a:ext cx="472567" cy="9682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Tree>
    <p:extLst>
      <p:ext uri="{BB962C8B-B14F-4D97-AF65-F5344CB8AC3E}">
        <p14:creationId xmlns:p14="http://schemas.microsoft.com/office/powerpoint/2010/main" val="3923909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2" y="0"/>
            <a:ext cx="8229600" cy="908720"/>
          </a:xfrm>
        </p:spPr>
        <p:txBody>
          <a:bodyPr/>
          <a:lstStyle/>
          <a:p>
            <a:r>
              <a:rPr lang="el-GR" dirty="0" smtClean="0"/>
              <a:t>Υπερώια επιφάνεια</a:t>
            </a:r>
            <a:endParaRPr lang="el-GR" dirty="0"/>
          </a:p>
        </p:txBody>
      </p:sp>
      <p:sp>
        <p:nvSpPr>
          <p:cNvPr id="3" name="Content Placeholder 2"/>
          <p:cNvSpPr>
            <a:spLocks noGrp="1"/>
          </p:cNvSpPr>
          <p:nvPr>
            <p:ph idx="1"/>
          </p:nvPr>
        </p:nvSpPr>
        <p:spPr>
          <a:xfrm>
            <a:off x="179512" y="908719"/>
            <a:ext cx="5400600" cy="5812755"/>
          </a:xfrm>
        </p:spPr>
        <p:txBody>
          <a:bodyPr>
            <a:normAutofit/>
          </a:bodyPr>
          <a:lstStyle/>
          <a:p>
            <a:pPr marL="0" indent="0">
              <a:buNone/>
            </a:pPr>
            <a:r>
              <a:rPr lang="el-GR" dirty="0"/>
              <a:t>Έχει σχήμα σφαιρικό και είναι στενότερη, πιο κυρτή και πιο κοντή από την παρειακή.</a:t>
            </a:r>
          </a:p>
          <a:p>
            <a:pPr marL="0" indent="0">
              <a:buNone/>
            </a:pPr>
            <a:r>
              <a:rPr lang="el-GR" dirty="0"/>
              <a:t>Η εγγύς-άπω διάσταση του αυχενικού τρίτη μορίου είναι πιο μικρή από την αντίστοιχη στο μασητικό τριτημόριο.</a:t>
            </a:r>
          </a:p>
          <a:p>
            <a:pPr marL="0" indent="0">
              <a:buNone/>
            </a:pPr>
            <a:r>
              <a:rPr lang="el-GR" dirty="0"/>
              <a:t>Επίσης το αυχενικό τριτημόριο είναι πολύ μικρότερο από </a:t>
            </a:r>
            <a:r>
              <a:rPr lang="el-GR" dirty="0" smtClean="0"/>
              <a:t>το αντίστοιχο τριτημόριο της παρειακής </a:t>
            </a:r>
            <a:r>
              <a:rPr lang="el-GR" dirty="0" smtClean="0"/>
              <a:t>επιφάνειας</a:t>
            </a:r>
            <a:r>
              <a:rPr lang="en-US" dirty="0" smtClean="0"/>
              <a:t>.</a:t>
            </a:r>
            <a:endParaRPr lang="el-GR" dirty="0" smtClean="0"/>
          </a:p>
          <a:p>
            <a:pPr marL="0" indent="0">
              <a:buNone/>
            </a:pPr>
            <a:r>
              <a:rPr lang="el-GR" dirty="0" smtClean="0"/>
              <a:t>Το μασητικό της χείλος χωρίζεται από το υπερώιο φύμα σε δύο τμήματα</a:t>
            </a:r>
            <a:r>
              <a:rPr lang="en-US" dirty="0" smtClean="0"/>
              <a:t>: </a:t>
            </a:r>
            <a:r>
              <a:rPr lang="el-GR" dirty="0" smtClean="0"/>
              <a:t>το εγγύς που είναι μικρότερο και το άπω που είναι </a:t>
            </a:r>
            <a:r>
              <a:rPr lang="el-GR" dirty="0" smtClean="0"/>
              <a:t>μεγαλύτερο</a:t>
            </a:r>
            <a:r>
              <a:rPr lang="en-US" dirty="0" smtClean="0"/>
              <a:t>.</a:t>
            </a:r>
            <a:endParaRPr lang="el-GR" dirty="0"/>
          </a:p>
        </p:txBody>
      </p:sp>
      <p:sp>
        <p:nvSpPr>
          <p:cNvPr id="4" name="Slide Number Placeholder 3"/>
          <p:cNvSpPr>
            <a:spLocks noGrp="1"/>
          </p:cNvSpPr>
          <p:nvPr>
            <p:ph type="sldNum" sz="quarter" idx="12"/>
          </p:nvPr>
        </p:nvSpPr>
        <p:spPr>
          <a:xfrm>
            <a:off x="6779795" y="6492875"/>
            <a:ext cx="2133600" cy="365125"/>
          </a:xfrm>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196752"/>
            <a:ext cx="1757928" cy="4392488"/>
          </a:xfrm>
          <a:prstGeom prst="rect">
            <a:avLst/>
          </a:prstGeom>
        </p:spPr>
      </p:pic>
      <p:sp>
        <p:nvSpPr>
          <p:cNvPr id="6" name="Δεξιό άγκιστρο 5"/>
          <p:cNvSpPr/>
          <p:nvPr/>
        </p:nvSpPr>
        <p:spPr>
          <a:xfrm rot="3449371">
            <a:off x="7304133" y="4954530"/>
            <a:ext cx="466804" cy="706237"/>
          </a:xfrm>
          <a:prstGeom prst="rightBrace">
            <a:avLst>
              <a:gd name="adj1" fmla="val 8333"/>
              <a:gd name="adj2" fmla="val 50141"/>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Αριστερό άγκιστρο 6"/>
          <p:cNvSpPr/>
          <p:nvPr/>
        </p:nvSpPr>
        <p:spPr>
          <a:xfrm rot="18407872">
            <a:off x="6546259" y="5071858"/>
            <a:ext cx="467072" cy="5362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TextBox 7"/>
          <p:cNvSpPr txBox="1"/>
          <p:nvPr/>
        </p:nvSpPr>
        <p:spPr>
          <a:xfrm>
            <a:off x="7506741" y="5453749"/>
            <a:ext cx="1246052" cy="369332"/>
          </a:xfrm>
          <a:prstGeom prst="rect">
            <a:avLst/>
          </a:prstGeom>
          <a:noFill/>
        </p:spPr>
        <p:txBody>
          <a:bodyPr wrap="square" rtlCol="0">
            <a:spAutoFit/>
          </a:bodyPr>
          <a:lstStyle/>
          <a:p>
            <a:r>
              <a:rPr lang="el-GR" dirty="0" smtClean="0"/>
              <a:t>άπω</a:t>
            </a:r>
            <a:endParaRPr lang="el-GR" dirty="0"/>
          </a:p>
        </p:txBody>
      </p:sp>
      <p:sp>
        <p:nvSpPr>
          <p:cNvPr id="9" name="TextBox 8"/>
          <p:cNvSpPr txBox="1"/>
          <p:nvPr/>
        </p:nvSpPr>
        <p:spPr>
          <a:xfrm>
            <a:off x="6131186" y="5475908"/>
            <a:ext cx="814117" cy="369332"/>
          </a:xfrm>
          <a:prstGeom prst="rect">
            <a:avLst/>
          </a:prstGeom>
          <a:noFill/>
        </p:spPr>
        <p:txBody>
          <a:bodyPr wrap="square" rtlCol="0">
            <a:spAutoFit/>
          </a:bodyPr>
          <a:lstStyle/>
          <a:p>
            <a:r>
              <a:rPr lang="el-GR" dirty="0" smtClean="0"/>
              <a:t>εγγύς</a:t>
            </a:r>
            <a:endParaRPr lang="el-GR" dirty="0"/>
          </a:p>
        </p:txBody>
      </p:sp>
    </p:spTree>
    <p:extLst>
      <p:ext uri="{BB962C8B-B14F-4D97-AF65-F5344CB8AC3E}">
        <p14:creationId xmlns:p14="http://schemas.microsoft.com/office/powerpoint/2010/main" val="7235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 </a:t>
            </a:r>
            <a:r>
              <a:rPr lang="el-GR" sz="3200" b="0" dirty="0" smtClean="0"/>
              <a:t>1/5</a:t>
            </a:r>
            <a:endParaRPr lang="el-GR" sz="3200" b="0" dirty="0"/>
          </a:p>
        </p:txBody>
      </p:sp>
      <p:sp>
        <p:nvSpPr>
          <p:cNvPr id="3" name="Content Placeholder 2"/>
          <p:cNvSpPr>
            <a:spLocks noGrp="1"/>
          </p:cNvSpPr>
          <p:nvPr>
            <p:ph idx="1"/>
          </p:nvPr>
        </p:nvSpPr>
        <p:spPr>
          <a:xfrm>
            <a:off x="457200" y="1196752"/>
            <a:ext cx="4042792" cy="5040560"/>
          </a:xfrm>
        </p:spPr>
        <p:txBody>
          <a:bodyPr/>
          <a:lstStyle/>
          <a:p>
            <a:pPr marL="0" indent="0">
              <a:buNone/>
            </a:pPr>
            <a:r>
              <a:rPr lang="el-GR" dirty="0"/>
              <a:t>Έχει σχήμα ακανόνιστου παραλληλογράμμου με την εγγύς-άπω διάσταση μικρότερη της παρειο-υπερώιας κατά το 1/3.</a:t>
            </a:r>
          </a:p>
          <a:p>
            <a:pPr marL="0" indent="0">
              <a:buNone/>
            </a:pPr>
            <a:r>
              <a:rPr lang="el-GR" dirty="0"/>
              <a:t>Εμφανίζει</a:t>
            </a:r>
            <a:r>
              <a:rPr lang="el-GR" b="1" dirty="0"/>
              <a:t> δύο φύματα:</a:t>
            </a:r>
            <a:r>
              <a:rPr lang="el-GR" dirty="0"/>
              <a:t> το παρειακό και το υπερώιο. Από αυτά, το παρειακό είναι μεγαλύτερο, ψηλότερο και οξύτερο, ενώ το υπερώιο είναι κυρίως στρογγυλό.</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6" name="Picture 3" descr="msotw9_tem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914" y="1484784"/>
            <a:ext cx="3888432" cy="243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005064"/>
            <a:ext cx="2232248" cy="2592288"/>
          </a:xfrm>
          <a:prstGeom prst="rect">
            <a:avLst/>
          </a:prstGeom>
        </p:spPr>
      </p:pic>
    </p:spTree>
    <p:extLst>
      <p:ext uri="{BB962C8B-B14F-4D97-AF65-F5344CB8AC3E}">
        <p14:creationId xmlns:p14="http://schemas.microsoft.com/office/powerpoint/2010/main" val="34934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 </a:t>
            </a:r>
            <a:r>
              <a:rPr lang="el-GR" sz="3200" b="0" dirty="0" smtClean="0"/>
              <a:t>2/5</a:t>
            </a:r>
            <a:endParaRPr lang="el-GR" sz="3200" b="0" dirty="0"/>
          </a:p>
        </p:txBody>
      </p:sp>
      <p:sp>
        <p:nvSpPr>
          <p:cNvPr id="3" name="Content Placeholder 2"/>
          <p:cNvSpPr>
            <a:spLocks noGrp="1"/>
          </p:cNvSpPr>
          <p:nvPr>
            <p:ph idx="1"/>
          </p:nvPr>
        </p:nvSpPr>
        <p:spPr>
          <a:xfrm>
            <a:off x="179512" y="1196751"/>
            <a:ext cx="4824536" cy="5524723"/>
          </a:xfrm>
        </p:spPr>
        <p:txBody>
          <a:bodyPr>
            <a:normAutofit lnSpcReduction="10000"/>
          </a:bodyPr>
          <a:lstStyle/>
          <a:p>
            <a:pPr marL="0" indent="0">
              <a:buNone/>
            </a:pPr>
            <a:r>
              <a:rPr lang="el-GR" dirty="0"/>
              <a:t>Τα φύματα αυτά χωρίζονται από μια αύλακα, που ξεκινάει από το</a:t>
            </a:r>
            <a:r>
              <a:rPr lang="el-GR" b="1" dirty="0"/>
              <a:t> εγγύς τριγωνικό βοθρίο</a:t>
            </a:r>
            <a:r>
              <a:rPr lang="el-GR" dirty="0"/>
              <a:t> και καταλήγει στο</a:t>
            </a:r>
            <a:r>
              <a:rPr lang="el-GR" b="1" dirty="0"/>
              <a:t> άπω τριγωνικό βοθρίο</a:t>
            </a:r>
            <a:r>
              <a:rPr lang="el-GR" dirty="0"/>
              <a:t>. Αυτή η αύλακα ονομάζεται </a:t>
            </a:r>
            <a:r>
              <a:rPr lang="el-GR" b="1" dirty="0"/>
              <a:t>κεντρική οβελιαία αύλακα </a:t>
            </a:r>
            <a:r>
              <a:rPr lang="el-GR" dirty="0"/>
              <a:t>και διασχίζει τη μασητική επιφάνεια, πορευόμενη πιο κοντά προς την υπερώια επιφάνεια.</a:t>
            </a:r>
          </a:p>
          <a:p>
            <a:pPr marL="0" indent="0">
              <a:buNone/>
            </a:pPr>
            <a:r>
              <a:rPr lang="el-GR" dirty="0"/>
              <a:t>Από το εγγύς και άπω τριγωνικό βοθρίο, ξεκινούν δευτερεύουσες μικρές αύλακες με κατεύθυνση εγγύς, άπω, παρειακά και υπερώια.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962" y="1628800"/>
            <a:ext cx="3096344" cy="3600400"/>
          </a:xfrm>
          <a:prstGeom prst="rect">
            <a:avLst/>
          </a:prstGeom>
        </p:spPr>
      </p:pic>
      <p:cxnSp>
        <p:nvCxnSpPr>
          <p:cNvPr id="11" name="Ευθύγραμμο βέλος σύνδεσης 10"/>
          <p:cNvCxnSpPr>
            <a:stCxn id="16" idx="2"/>
          </p:cNvCxnSpPr>
          <p:nvPr/>
        </p:nvCxnSpPr>
        <p:spPr>
          <a:xfrm flipH="1">
            <a:off x="6809134" y="1511742"/>
            <a:ext cx="463166" cy="10418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2" name="Ορθογώνιο 11"/>
          <p:cNvSpPr/>
          <p:nvPr/>
        </p:nvSpPr>
        <p:spPr>
          <a:xfrm>
            <a:off x="6948264" y="1340768"/>
            <a:ext cx="108012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TextBox 15"/>
          <p:cNvSpPr txBox="1"/>
          <p:nvPr/>
        </p:nvSpPr>
        <p:spPr>
          <a:xfrm>
            <a:off x="5652120" y="1142410"/>
            <a:ext cx="3240360" cy="369332"/>
          </a:xfrm>
          <a:prstGeom prst="rect">
            <a:avLst/>
          </a:prstGeom>
          <a:noFill/>
        </p:spPr>
        <p:txBody>
          <a:bodyPr wrap="square" rtlCol="0">
            <a:spAutoFit/>
          </a:bodyPr>
          <a:lstStyle/>
          <a:p>
            <a:r>
              <a:rPr lang="el-GR" dirty="0" smtClean="0">
                <a:solidFill>
                  <a:schemeClr val="accent6">
                    <a:lumMod val="75000"/>
                  </a:schemeClr>
                </a:solidFill>
              </a:rPr>
              <a:t>Κορυφή παρειακού φύματος</a:t>
            </a:r>
            <a:endParaRPr lang="el-GR" dirty="0">
              <a:solidFill>
                <a:schemeClr val="accent6">
                  <a:lumMod val="75000"/>
                </a:schemeClr>
              </a:solidFill>
            </a:endParaRPr>
          </a:p>
        </p:txBody>
      </p:sp>
      <p:cxnSp>
        <p:nvCxnSpPr>
          <p:cNvPr id="18" name="Ευθύγραμμο βέλος σύνδεσης 17"/>
          <p:cNvCxnSpPr/>
          <p:nvPr/>
        </p:nvCxnSpPr>
        <p:spPr>
          <a:xfrm flipH="1" flipV="1">
            <a:off x="7025160" y="4688804"/>
            <a:ext cx="67120" cy="9004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Ορθογώνιο 19"/>
          <p:cNvSpPr/>
          <p:nvPr/>
        </p:nvSpPr>
        <p:spPr>
          <a:xfrm>
            <a:off x="5736944" y="5638250"/>
            <a:ext cx="3001463" cy="369332"/>
          </a:xfrm>
          <a:prstGeom prst="rect">
            <a:avLst/>
          </a:prstGeom>
        </p:spPr>
        <p:txBody>
          <a:bodyPr wrap="none">
            <a:spAutoFit/>
          </a:bodyPr>
          <a:lstStyle/>
          <a:p>
            <a:r>
              <a:rPr lang="el-GR" dirty="0">
                <a:solidFill>
                  <a:schemeClr val="accent6">
                    <a:lumMod val="75000"/>
                  </a:schemeClr>
                </a:solidFill>
              </a:rPr>
              <a:t>Κορυφή </a:t>
            </a:r>
            <a:r>
              <a:rPr lang="el-GR" dirty="0" smtClean="0">
                <a:solidFill>
                  <a:schemeClr val="accent6">
                    <a:lumMod val="75000"/>
                  </a:schemeClr>
                </a:solidFill>
              </a:rPr>
              <a:t>υπερώιου φύματος</a:t>
            </a:r>
            <a:endParaRPr lang="el-GR" dirty="0">
              <a:solidFill>
                <a:schemeClr val="accent6">
                  <a:lumMod val="75000"/>
                </a:schemeClr>
              </a:solidFill>
            </a:endParaRPr>
          </a:p>
        </p:txBody>
      </p:sp>
      <p:cxnSp>
        <p:nvCxnSpPr>
          <p:cNvPr id="22" name="Ευθύγραμμο βέλος σύνδεσης 21"/>
          <p:cNvCxnSpPr>
            <a:stCxn id="7" idx="3"/>
          </p:cNvCxnSpPr>
          <p:nvPr/>
        </p:nvCxnSpPr>
        <p:spPr>
          <a:xfrm flipH="1">
            <a:off x="7488324" y="3429000"/>
            <a:ext cx="868982" cy="21602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8135888" y="2765440"/>
            <a:ext cx="1008112" cy="646331"/>
          </a:xfrm>
          <a:prstGeom prst="rect">
            <a:avLst/>
          </a:prstGeom>
          <a:noFill/>
        </p:spPr>
        <p:txBody>
          <a:bodyPr wrap="square" rtlCol="0">
            <a:spAutoFit/>
          </a:bodyPr>
          <a:lstStyle/>
          <a:p>
            <a:r>
              <a:rPr lang="el-GR" dirty="0" smtClean="0">
                <a:solidFill>
                  <a:srgbClr val="92D050"/>
                </a:solidFill>
              </a:rPr>
              <a:t>Εγγύς βοθρίο</a:t>
            </a:r>
            <a:endParaRPr lang="el-GR" dirty="0">
              <a:solidFill>
                <a:srgbClr val="92D050"/>
              </a:solidFill>
            </a:endParaRPr>
          </a:p>
        </p:txBody>
      </p:sp>
      <p:cxnSp>
        <p:nvCxnSpPr>
          <p:cNvPr id="24" name="Ευθύγραμμο βέλος σύνδεσης 23"/>
          <p:cNvCxnSpPr/>
          <p:nvPr/>
        </p:nvCxnSpPr>
        <p:spPr>
          <a:xfrm>
            <a:off x="5463618" y="3327523"/>
            <a:ext cx="823205" cy="35499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a:off x="4667168" y="2724075"/>
            <a:ext cx="1069776" cy="646331"/>
          </a:xfrm>
          <a:prstGeom prst="rect">
            <a:avLst/>
          </a:prstGeom>
          <a:noFill/>
        </p:spPr>
        <p:txBody>
          <a:bodyPr wrap="square" rtlCol="0">
            <a:spAutoFit/>
          </a:bodyPr>
          <a:lstStyle/>
          <a:p>
            <a:r>
              <a:rPr lang="el-GR" dirty="0" smtClean="0">
                <a:solidFill>
                  <a:srgbClr val="92D050"/>
                </a:solidFill>
              </a:rPr>
              <a:t>Άπω βοθρίο</a:t>
            </a:r>
            <a:endParaRPr lang="el-GR" dirty="0">
              <a:solidFill>
                <a:srgbClr val="92D050"/>
              </a:solidFill>
            </a:endParaRPr>
          </a:p>
        </p:txBody>
      </p:sp>
      <p:cxnSp>
        <p:nvCxnSpPr>
          <p:cNvPr id="29" name="Ευθύγραμμο βέλος σύνδεσης 28"/>
          <p:cNvCxnSpPr/>
          <p:nvPr/>
        </p:nvCxnSpPr>
        <p:spPr>
          <a:xfrm flipV="1">
            <a:off x="5736944" y="4039607"/>
            <a:ext cx="419232" cy="51954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5" name="TextBox 34"/>
          <p:cNvSpPr txBox="1"/>
          <p:nvPr/>
        </p:nvSpPr>
        <p:spPr>
          <a:xfrm>
            <a:off x="4800916" y="4524433"/>
            <a:ext cx="1800200" cy="646331"/>
          </a:xfrm>
          <a:prstGeom prst="rect">
            <a:avLst/>
          </a:prstGeom>
          <a:noFill/>
        </p:spPr>
        <p:txBody>
          <a:bodyPr wrap="square" rtlCol="0">
            <a:spAutoFit/>
          </a:bodyPr>
          <a:lstStyle/>
          <a:p>
            <a:r>
              <a:rPr lang="el-GR" dirty="0" smtClean="0">
                <a:solidFill>
                  <a:srgbClr val="00B0F0"/>
                </a:solidFill>
              </a:rPr>
              <a:t>Δευτερεύουσα αύλακα</a:t>
            </a:r>
            <a:endParaRPr lang="el-GR" dirty="0">
              <a:solidFill>
                <a:srgbClr val="00B0F0"/>
              </a:solidFill>
            </a:endParaRPr>
          </a:p>
        </p:txBody>
      </p:sp>
    </p:spTree>
    <p:extLst>
      <p:ext uri="{BB962C8B-B14F-4D97-AF65-F5344CB8AC3E}">
        <p14:creationId xmlns:p14="http://schemas.microsoft.com/office/powerpoint/2010/main" val="1859138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 </a:t>
            </a:r>
            <a:r>
              <a:rPr lang="el-GR" sz="3200" b="0" dirty="0" smtClean="0"/>
              <a:t>3/5</a:t>
            </a:r>
            <a:endParaRPr lang="el-GR" sz="3200" b="0" dirty="0"/>
          </a:p>
        </p:txBody>
      </p:sp>
      <p:sp>
        <p:nvSpPr>
          <p:cNvPr id="3" name="Content Placeholder 2"/>
          <p:cNvSpPr>
            <a:spLocks noGrp="1"/>
          </p:cNvSpPr>
          <p:nvPr>
            <p:ph idx="1"/>
          </p:nvPr>
        </p:nvSpPr>
        <p:spPr>
          <a:xfrm>
            <a:off x="251520" y="1196752"/>
            <a:ext cx="5040560" cy="5040560"/>
          </a:xfrm>
        </p:spPr>
        <p:txBody>
          <a:bodyPr>
            <a:normAutofit/>
          </a:bodyPr>
          <a:lstStyle/>
          <a:p>
            <a:pPr marL="0" indent="0">
              <a:buNone/>
            </a:pPr>
            <a:r>
              <a:rPr lang="el-GR" dirty="0"/>
              <a:t>Εγγύς του εγγύς τριγωνικού βοθρίου σχηματίζεται η εγγύς </a:t>
            </a:r>
            <a:r>
              <a:rPr lang="el-GR" b="1" dirty="0"/>
              <a:t>όμορη οριακή (ή ακραία) ακρολοφία,</a:t>
            </a:r>
            <a:r>
              <a:rPr lang="el-GR" dirty="0"/>
              <a:t> ενώ άπω του άπω τριγωνικού βοθρίου σχηματίζεται η άπω όμορη οριακή ακρολοφία. </a:t>
            </a:r>
            <a:endParaRPr lang="el-GR" dirty="0" smtClean="0"/>
          </a:p>
          <a:p>
            <a:pPr marL="0" indent="0">
              <a:buNone/>
            </a:pPr>
            <a:r>
              <a:rPr lang="el-GR" dirty="0" smtClean="0"/>
              <a:t>Οι </a:t>
            </a:r>
            <a:r>
              <a:rPr lang="el-GR" dirty="0"/>
              <a:t>όμορες αυτές οριακές ακρολοφίες διασχίζονται από μικρές δευτερεύουσες αύλακες και έχουν μεγάλη σημασία για τη σύγκλειση των δοντιών.</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700808"/>
            <a:ext cx="3096344" cy="3600400"/>
          </a:xfrm>
          <a:prstGeom prst="rect">
            <a:avLst/>
          </a:prstGeom>
        </p:spPr>
      </p:pic>
      <p:sp>
        <p:nvSpPr>
          <p:cNvPr id="10" name="Δεξιό άγκιστρο 9"/>
          <p:cNvSpPr/>
          <p:nvPr/>
        </p:nvSpPr>
        <p:spPr>
          <a:xfrm rot="778573">
            <a:off x="7932468" y="3094028"/>
            <a:ext cx="432048" cy="151216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dirty="0"/>
          </a:p>
        </p:txBody>
      </p:sp>
      <p:sp>
        <p:nvSpPr>
          <p:cNvPr id="11" name="Αριστερό άγκιστρο 10"/>
          <p:cNvSpPr/>
          <p:nvPr/>
        </p:nvSpPr>
        <p:spPr>
          <a:xfrm rot="20964927">
            <a:off x="5567639" y="3167784"/>
            <a:ext cx="432048" cy="151216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dirty="0"/>
          </a:p>
        </p:txBody>
      </p:sp>
      <p:sp>
        <p:nvSpPr>
          <p:cNvPr id="12" name="TextBox 11"/>
          <p:cNvSpPr txBox="1"/>
          <p:nvPr/>
        </p:nvSpPr>
        <p:spPr>
          <a:xfrm>
            <a:off x="7906288" y="4443784"/>
            <a:ext cx="1259632" cy="923330"/>
          </a:xfrm>
          <a:prstGeom prst="rect">
            <a:avLst/>
          </a:prstGeom>
          <a:noFill/>
        </p:spPr>
        <p:txBody>
          <a:bodyPr wrap="square" rtlCol="0">
            <a:spAutoFit/>
          </a:bodyPr>
          <a:lstStyle/>
          <a:p>
            <a:r>
              <a:rPr lang="el-GR" dirty="0" smtClean="0"/>
              <a:t>Εγγύς οριακή ακρολοφία</a:t>
            </a:r>
            <a:endParaRPr lang="el-GR" dirty="0"/>
          </a:p>
        </p:txBody>
      </p:sp>
    </p:spTree>
    <p:extLst>
      <p:ext uri="{BB962C8B-B14F-4D97-AF65-F5344CB8AC3E}">
        <p14:creationId xmlns:p14="http://schemas.microsoft.com/office/powerpoint/2010/main" val="148407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l-GR" dirty="0"/>
              <a:t>Μασητική επιφάνεια </a:t>
            </a:r>
            <a:r>
              <a:rPr lang="el-GR" sz="3200" b="0" dirty="0" smtClean="0"/>
              <a:t>4/5</a:t>
            </a:r>
            <a:endParaRPr lang="el-GR" sz="32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890651"/>
            <a:ext cx="3096344" cy="3600400"/>
          </a:xfrm>
          <a:prstGeom prst="rect">
            <a:avLst/>
          </a:prstGeom>
        </p:spPr>
      </p:pic>
      <p:sp>
        <p:nvSpPr>
          <p:cNvPr id="5" name="Ορθογώνιο 4"/>
          <p:cNvSpPr/>
          <p:nvPr/>
        </p:nvSpPr>
        <p:spPr>
          <a:xfrm>
            <a:off x="251520" y="1196752"/>
            <a:ext cx="4695838" cy="4524315"/>
          </a:xfrm>
          <a:prstGeom prst="rect">
            <a:avLst/>
          </a:prstGeom>
        </p:spPr>
        <p:txBody>
          <a:bodyPr wrap="square">
            <a:spAutoFit/>
          </a:bodyPr>
          <a:lstStyle/>
          <a:p>
            <a:r>
              <a:rPr lang="el-GR" sz="2400" dirty="0">
                <a:latin typeface="+mn-lt"/>
              </a:rPr>
              <a:t>Από την κορυφή του παρειακού φύματος ξεκινάει με κατεύθυνση παρειο-υπερώια, </a:t>
            </a:r>
            <a:r>
              <a:rPr lang="el-GR" sz="2400" b="1" dirty="0">
                <a:latin typeface="+mn-lt"/>
              </a:rPr>
              <a:t>η τριγωνική υπερώια ακρολοφία του παρειακού φύματος </a:t>
            </a:r>
            <a:r>
              <a:rPr lang="el-GR" sz="2400" dirty="0">
                <a:latin typeface="+mn-lt"/>
              </a:rPr>
              <a:t>που καταλήγει στην κεντρική οβελιαία αύλακα, στο κέντρο της μασητικής επιφάνειας. </a:t>
            </a:r>
            <a:r>
              <a:rPr lang="el-GR" sz="2400" dirty="0" smtClean="0">
                <a:latin typeface="+mn-lt"/>
              </a:rPr>
              <a:t>Επίσης </a:t>
            </a:r>
            <a:r>
              <a:rPr lang="el-GR" sz="2400" dirty="0">
                <a:latin typeface="+mn-lt"/>
              </a:rPr>
              <a:t>από την κορυφή του παρειακού φύματος ξεκινάνε με κατεύθυνση εγγύς-άπω</a:t>
            </a:r>
            <a:r>
              <a:rPr lang="el-GR" sz="2400" b="1" dirty="0">
                <a:latin typeface="+mn-lt"/>
              </a:rPr>
              <a:t>, η εγγύς και η άπω οριακή ακρολοφία του παρειακού φύματος. </a:t>
            </a:r>
            <a:endParaRPr lang="el-GR" sz="2400" dirty="0">
              <a:latin typeface="+mn-lt"/>
            </a:endParaRPr>
          </a:p>
        </p:txBody>
      </p:sp>
      <p:cxnSp>
        <p:nvCxnSpPr>
          <p:cNvPr id="10" name="Ευθύγραμμο βέλος σύνδεσης 9"/>
          <p:cNvCxnSpPr>
            <a:stCxn id="11" idx="2"/>
          </p:cNvCxnSpPr>
          <p:nvPr/>
        </p:nvCxnSpPr>
        <p:spPr>
          <a:xfrm flipH="1">
            <a:off x="6696236" y="1345702"/>
            <a:ext cx="80657" cy="140129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Ορθογώνιο 10"/>
          <p:cNvSpPr/>
          <p:nvPr/>
        </p:nvSpPr>
        <p:spPr>
          <a:xfrm>
            <a:off x="5228721" y="976370"/>
            <a:ext cx="3096344" cy="369332"/>
          </a:xfrm>
          <a:prstGeom prst="rect">
            <a:avLst/>
          </a:prstGeom>
        </p:spPr>
        <p:txBody>
          <a:bodyPr wrap="square">
            <a:spAutoFit/>
          </a:bodyPr>
          <a:lstStyle/>
          <a:p>
            <a:r>
              <a:rPr lang="el-GR" dirty="0">
                <a:solidFill>
                  <a:schemeClr val="accent6">
                    <a:lumMod val="75000"/>
                  </a:schemeClr>
                </a:solidFill>
              </a:rPr>
              <a:t>Κορυφή παρειακού φύματος</a:t>
            </a:r>
          </a:p>
        </p:txBody>
      </p:sp>
      <p:cxnSp>
        <p:nvCxnSpPr>
          <p:cNvPr id="12" name="Ευθύγραμμο βέλος σύνδεσης 11"/>
          <p:cNvCxnSpPr/>
          <p:nvPr/>
        </p:nvCxnSpPr>
        <p:spPr>
          <a:xfrm flipV="1">
            <a:off x="5228721" y="3435181"/>
            <a:ext cx="1457442" cy="213405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4702975" y="5491051"/>
            <a:ext cx="1716510" cy="923330"/>
          </a:xfrm>
          <a:prstGeom prst="rect">
            <a:avLst/>
          </a:prstGeom>
          <a:noFill/>
        </p:spPr>
        <p:txBody>
          <a:bodyPr wrap="square" rtlCol="0">
            <a:spAutoFit/>
          </a:bodyPr>
          <a:lstStyle/>
          <a:p>
            <a:r>
              <a:rPr lang="el-GR" dirty="0" smtClean="0">
                <a:solidFill>
                  <a:srgbClr val="92D050"/>
                </a:solidFill>
              </a:rPr>
              <a:t>Τριγωνική υπερώια ακρολοφία</a:t>
            </a:r>
            <a:endParaRPr lang="el-GR" dirty="0">
              <a:solidFill>
                <a:srgbClr val="92D050"/>
              </a:solidFill>
            </a:endParaRPr>
          </a:p>
        </p:txBody>
      </p:sp>
      <p:cxnSp>
        <p:nvCxnSpPr>
          <p:cNvPr id="21" name="Ευθύγραμμο βέλος σύνδεσης 20"/>
          <p:cNvCxnSpPr/>
          <p:nvPr/>
        </p:nvCxnSpPr>
        <p:spPr>
          <a:xfrm>
            <a:off x="5436096" y="2276872"/>
            <a:ext cx="720080" cy="57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50000" y="1630541"/>
            <a:ext cx="1572192" cy="646331"/>
          </a:xfrm>
          <a:prstGeom prst="rect">
            <a:avLst/>
          </a:prstGeom>
          <a:noFill/>
        </p:spPr>
        <p:txBody>
          <a:bodyPr wrap="square" rtlCol="0">
            <a:spAutoFit/>
          </a:bodyPr>
          <a:lstStyle/>
          <a:p>
            <a:r>
              <a:rPr lang="el-GR" dirty="0" smtClean="0">
                <a:solidFill>
                  <a:srgbClr val="333399"/>
                </a:solidFill>
              </a:rPr>
              <a:t>Άπω οριακή ακρολοφία</a:t>
            </a:r>
            <a:endParaRPr lang="el-GR" dirty="0">
              <a:solidFill>
                <a:srgbClr val="333399"/>
              </a:solidFill>
            </a:endParaRPr>
          </a:p>
        </p:txBody>
      </p:sp>
      <p:cxnSp>
        <p:nvCxnSpPr>
          <p:cNvPr id="23" name="Ευθύγραμμο βέλος σύνδεσης 22"/>
          <p:cNvCxnSpPr/>
          <p:nvPr/>
        </p:nvCxnSpPr>
        <p:spPr>
          <a:xfrm flipH="1">
            <a:off x="7316953" y="2240016"/>
            <a:ext cx="495407" cy="5351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7250937" y="1593685"/>
            <a:ext cx="1722930" cy="646331"/>
          </a:xfrm>
          <a:prstGeom prst="rect">
            <a:avLst/>
          </a:prstGeom>
        </p:spPr>
        <p:txBody>
          <a:bodyPr wrap="square">
            <a:spAutoFit/>
          </a:bodyPr>
          <a:lstStyle/>
          <a:p>
            <a:r>
              <a:rPr lang="el-GR" dirty="0" smtClean="0">
                <a:solidFill>
                  <a:srgbClr val="333399"/>
                </a:solidFill>
              </a:rPr>
              <a:t>Εγγύς οριακή </a:t>
            </a:r>
            <a:r>
              <a:rPr lang="el-GR" dirty="0">
                <a:solidFill>
                  <a:srgbClr val="333399"/>
                </a:solidFill>
              </a:rPr>
              <a:t>ακρολοφία</a:t>
            </a:r>
          </a:p>
        </p:txBody>
      </p:sp>
    </p:spTree>
    <p:extLst>
      <p:ext uri="{BB962C8B-B14F-4D97-AF65-F5344CB8AC3E}">
        <p14:creationId xmlns:p14="http://schemas.microsoft.com/office/powerpoint/2010/main" val="3889448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1135"/>
          </a:xfrm>
        </p:spPr>
        <p:txBody>
          <a:bodyPr/>
          <a:lstStyle/>
          <a:p>
            <a:r>
              <a:rPr lang="el-GR" dirty="0"/>
              <a:t>Μασητική επιφάνεια </a:t>
            </a:r>
            <a:r>
              <a:rPr lang="el-GR" sz="3200" b="0" dirty="0"/>
              <a:t>5</a:t>
            </a:r>
            <a:r>
              <a:rPr lang="el-GR" sz="3200" b="0" dirty="0" smtClean="0"/>
              <a:t>/5</a:t>
            </a:r>
            <a:endParaRPr lang="el-GR" sz="32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890651"/>
            <a:ext cx="3096344" cy="3600400"/>
          </a:xfrm>
          <a:prstGeom prst="rect">
            <a:avLst/>
          </a:prstGeom>
        </p:spPr>
      </p:pic>
      <p:cxnSp>
        <p:nvCxnSpPr>
          <p:cNvPr id="10" name="Ευθύγραμμο βέλος σύνδεσης 9"/>
          <p:cNvCxnSpPr/>
          <p:nvPr/>
        </p:nvCxnSpPr>
        <p:spPr>
          <a:xfrm flipV="1">
            <a:off x="6843869" y="5013177"/>
            <a:ext cx="0" cy="12076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Ορθογώνιο 10"/>
          <p:cNvSpPr/>
          <p:nvPr/>
        </p:nvSpPr>
        <p:spPr>
          <a:xfrm>
            <a:off x="5590456" y="6125618"/>
            <a:ext cx="3096344" cy="369332"/>
          </a:xfrm>
          <a:prstGeom prst="rect">
            <a:avLst/>
          </a:prstGeom>
        </p:spPr>
        <p:txBody>
          <a:bodyPr wrap="square">
            <a:spAutoFit/>
          </a:bodyPr>
          <a:lstStyle/>
          <a:p>
            <a:r>
              <a:rPr lang="el-GR" dirty="0">
                <a:solidFill>
                  <a:schemeClr val="accent6">
                    <a:lumMod val="75000"/>
                  </a:schemeClr>
                </a:solidFill>
              </a:rPr>
              <a:t>Κορυφή </a:t>
            </a:r>
            <a:r>
              <a:rPr lang="el-GR" dirty="0" smtClean="0">
                <a:solidFill>
                  <a:schemeClr val="accent6">
                    <a:lumMod val="75000"/>
                  </a:schemeClr>
                </a:solidFill>
              </a:rPr>
              <a:t>υπερώιου φύματος</a:t>
            </a:r>
            <a:endParaRPr lang="el-GR" dirty="0">
              <a:solidFill>
                <a:schemeClr val="accent6">
                  <a:lumMod val="75000"/>
                </a:schemeClr>
              </a:solidFill>
            </a:endParaRPr>
          </a:p>
        </p:txBody>
      </p:sp>
      <p:cxnSp>
        <p:nvCxnSpPr>
          <p:cNvPr id="12" name="Ευθύγραμμο βέλος σύνδεσης 11"/>
          <p:cNvCxnSpPr/>
          <p:nvPr/>
        </p:nvCxnSpPr>
        <p:spPr>
          <a:xfrm flipH="1">
            <a:off x="6730323" y="1628800"/>
            <a:ext cx="690747" cy="273139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7138628" y="659036"/>
            <a:ext cx="1716510" cy="923330"/>
          </a:xfrm>
          <a:prstGeom prst="rect">
            <a:avLst/>
          </a:prstGeom>
          <a:noFill/>
        </p:spPr>
        <p:txBody>
          <a:bodyPr wrap="square" rtlCol="0">
            <a:spAutoFit/>
          </a:bodyPr>
          <a:lstStyle/>
          <a:p>
            <a:r>
              <a:rPr lang="el-GR" dirty="0" smtClean="0">
                <a:solidFill>
                  <a:srgbClr val="92D050"/>
                </a:solidFill>
              </a:rPr>
              <a:t>Τριγωνική υπερώια ακρολοφία</a:t>
            </a:r>
            <a:endParaRPr lang="el-GR" dirty="0">
              <a:solidFill>
                <a:srgbClr val="92D050"/>
              </a:solidFill>
            </a:endParaRPr>
          </a:p>
        </p:txBody>
      </p:sp>
      <p:cxnSp>
        <p:nvCxnSpPr>
          <p:cNvPr id="21" name="Ευθύγραμμο βέλος σύνδεσης 20"/>
          <p:cNvCxnSpPr/>
          <p:nvPr/>
        </p:nvCxnSpPr>
        <p:spPr>
          <a:xfrm flipV="1">
            <a:off x="5765533" y="4873451"/>
            <a:ext cx="479466" cy="594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12718" y="5350822"/>
            <a:ext cx="1572192" cy="646331"/>
          </a:xfrm>
          <a:prstGeom prst="rect">
            <a:avLst/>
          </a:prstGeom>
          <a:noFill/>
        </p:spPr>
        <p:txBody>
          <a:bodyPr wrap="square" rtlCol="0">
            <a:spAutoFit/>
          </a:bodyPr>
          <a:lstStyle/>
          <a:p>
            <a:r>
              <a:rPr lang="el-GR" dirty="0" smtClean="0">
                <a:solidFill>
                  <a:srgbClr val="333399"/>
                </a:solidFill>
              </a:rPr>
              <a:t>Άπω οριακή ακρολοφία</a:t>
            </a:r>
            <a:endParaRPr lang="el-GR" dirty="0">
              <a:solidFill>
                <a:srgbClr val="333399"/>
              </a:solidFill>
            </a:endParaRPr>
          </a:p>
        </p:txBody>
      </p:sp>
      <p:cxnSp>
        <p:nvCxnSpPr>
          <p:cNvPr id="23" name="Ευθύγραμμο βέλος σύνδεσης 22"/>
          <p:cNvCxnSpPr/>
          <p:nvPr/>
        </p:nvCxnSpPr>
        <p:spPr>
          <a:xfrm flipH="1" flipV="1">
            <a:off x="7372297" y="4769765"/>
            <a:ext cx="440063" cy="4928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7421070" y="5222358"/>
            <a:ext cx="1722930" cy="646331"/>
          </a:xfrm>
          <a:prstGeom prst="rect">
            <a:avLst/>
          </a:prstGeom>
        </p:spPr>
        <p:txBody>
          <a:bodyPr wrap="square">
            <a:spAutoFit/>
          </a:bodyPr>
          <a:lstStyle/>
          <a:p>
            <a:r>
              <a:rPr lang="el-GR" dirty="0" smtClean="0">
                <a:solidFill>
                  <a:srgbClr val="333399"/>
                </a:solidFill>
              </a:rPr>
              <a:t>Εγγύς οριακή </a:t>
            </a:r>
            <a:r>
              <a:rPr lang="el-GR" dirty="0">
                <a:solidFill>
                  <a:srgbClr val="333399"/>
                </a:solidFill>
              </a:rPr>
              <a:t>ακρολοφία</a:t>
            </a:r>
          </a:p>
        </p:txBody>
      </p:sp>
      <p:sp>
        <p:nvSpPr>
          <p:cNvPr id="3" name="Ορθογώνιο 2"/>
          <p:cNvSpPr/>
          <p:nvPr/>
        </p:nvSpPr>
        <p:spPr>
          <a:xfrm>
            <a:off x="209164" y="711135"/>
            <a:ext cx="4817643" cy="6001643"/>
          </a:xfrm>
          <a:prstGeom prst="rect">
            <a:avLst/>
          </a:prstGeom>
        </p:spPr>
        <p:txBody>
          <a:bodyPr wrap="square">
            <a:spAutoFit/>
          </a:bodyPr>
          <a:lstStyle/>
          <a:p>
            <a:pPr marL="0" indent="0">
              <a:buNone/>
            </a:pPr>
            <a:r>
              <a:rPr lang="el-GR" sz="2400" dirty="0">
                <a:latin typeface="+mn-lt"/>
              </a:rPr>
              <a:t>Από την κορυφή του υπερώιου φύματος, ξεκινάει με κατεύθυνση υπερώιο-παρειακή </a:t>
            </a:r>
            <a:r>
              <a:rPr lang="el-GR" sz="2400" b="1" dirty="0">
                <a:latin typeface="+mn-lt"/>
              </a:rPr>
              <a:t>η τριγωνική παρειακή ακρολοφία του υπερώιου φύματος </a:t>
            </a:r>
            <a:r>
              <a:rPr lang="el-GR" sz="2400" dirty="0">
                <a:latin typeface="+mn-lt"/>
              </a:rPr>
              <a:t>που καταλήγει και αυτή στην κεντρική οβελιαία αύλακα, στο κέντρο της μασητικής επιφάνειας.</a:t>
            </a:r>
          </a:p>
          <a:p>
            <a:pPr marL="0" indent="0">
              <a:buNone/>
            </a:pPr>
            <a:r>
              <a:rPr lang="el-GR" sz="2400" dirty="0">
                <a:latin typeface="+mn-lt"/>
              </a:rPr>
              <a:t>Η τριγωνική παρειακή ακρολοφία μαζί με την τριγωνική υπερώια ακρολοφία σχηματίζουν την </a:t>
            </a:r>
            <a:r>
              <a:rPr lang="el-GR" sz="2400" b="1" dirty="0">
                <a:latin typeface="+mn-lt"/>
              </a:rPr>
              <a:t>εγκάρσια ακρολοφία.</a:t>
            </a:r>
          </a:p>
          <a:p>
            <a:pPr marL="0" indent="0">
              <a:buNone/>
            </a:pPr>
            <a:r>
              <a:rPr lang="el-GR" sz="2400" dirty="0">
                <a:latin typeface="+mn-lt"/>
              </a:rPr>
              <a:t>Επίσης από την κορυφή του </a:t>
            </a:r>
            <a:r>
              <a:rPr lang="el-GR" sz="2400" dirty="0" smtClean="0">
                <a:latin typeface="+mn-lt"/>
              </a:rPr>
              <a:t>υπερώιου </a:t>
            </a:r>
            <a:r>
              <a:rPr lang="el-GR" sz="2400" dirty="0">
                <a:latin typeface="+mn-lt"/>
              </a:rPr>
              <a:t>φύματος ξεκινάνε με κατεύθυνση εγγύς-άπω</a:t>
            </a:r>
            <a:r>
              <a:rPr lang="el-GR" sz="2400" b="1" dirty="0">
                <a:latin typeface="+mn-lt"/>
              </a:rPr>
              <a:t>, η εγγύς και η άπω οριακή ακρολοφία του </a:t>
            </a:r>
            <a:r>
              <a:rPr lang="el-GR" sz="2400" b="1" dirty="0" smtClean="0">
                <a:latin typeface="+mn-lt"/>
              </a:rPr>
              <a:t>υπερώιου </a:t>
            </a:r>
            <a:r>
              <a:rPr lang="el-GR" sz="2400" b="1" dirty="0">
                <a:latin typeface="+mn-lt"/>
              </a:rPr>
              <a:t>φύματος. </a:t>
            </a:r>
            <a:endParaRPr lang="el-GR" sz="2400" dirty="0">
              <a:latin typeface="+mn-lt"/>
            </a:endParaRPr>
          </a:p>
        </p:txBody>
      </p:sp>
    </p:spTree>
    <p:extLst>
      <p:ext uri="{BB962C8B-B14F-4D97-AF65-F5344CB8AC3E}">
        <p14:creationId xmlns:p14="http://schemas.microsoft.com/office/powerpoint/2010/main" val="1674869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Προγόμφιοι </a:t>
            </a:r>
            <a:r>
              <a:rPr lang="el-GR" sz="3200" b="0" dirty="0" smtClean="0"/>
              <a:t>1/2</a:t>
            </a:r>
            <a:endParaRPr lang="el-GR" sz="3200" b="0" dirty="0"/>
          </a:p>
        </p:txBody>
      </p:sp>
      <p:sp>
        <p:nvSpPr>
          <p:cNvPr id="3" name="Content Placeholder 2"/>
          <p:cNvSpPr>
            <a:spLocks noGrp="1"/>
          </p:cNvSpPr>
          <p:nvPr>
            <p:ph idx="1"/>
          </p:nvPr>
        </p:nvSpPr>
        <p:spPr>
          <a:xfrm>
            <a:off x="467544" y="991476"/>
            <a:ext cx="8363272" cy="1584176"/>
          </a:xfrm>
        </p:spPr>
        <p:txBody>
          <a:bodyPr>
            <a:normAutofit/>
          </a:bodyPr>
          <a:lstStyle/>
          <a:p>
            <a:pPr marL="0" indent="0" algn="ctr">
              <a:buNone/>
            </a:pPr>
            <a:r>
              <a:rPr lang="el-GR" sz="2800" dirty="0"/>
              <a:t>Στη μόνιμη οδοντοφυΐα υπάρχουν</a:t>
            </a:r>
            <a:r>
              <a:rPr lang="el-GR" sz="2800" b="1" dirty="0"/>
              <a:t> οκτώ προγόμφιοι, </a:t>
            </a:r>
            <a:r>
              <a:rPr lang="el-GR" sz="2800" dirty="0"/>
              <a:t>τέσσερις στην άνω και τέσσερις στην κάτω γνάθο και είναι τοποθετημένοι ανά δύο σε κάθε ημιμόριο.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pic>
        <p:nvPicPr>
          <p:cNvPr id="8" name="Picture 6" descr="http://www.zarbi-orthodontist.gr/images/th_main_im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52329"/>
            <a:ext cx="6192688" cy="357301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Ευθύγραμμο βέλος σύνδεσης 9"/>
          <p:cNvCxnSpPr/>
          <p:nvPr/>
        </p:nvCxnSpPr>
        <p:spPr>
          <a:xfrm flipH="1">
            <a:off x="5508104" y="3501008"/>
            <a:ext cx="216024" cy="7920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Ευθύγραμμο βέλος σύνδεσης 10"/>
          <p:cNvCxnSpPr/>
          <p:nvPr/>
        </p:nvCxnSpPr>
        <p:spPr>
          <a:xfrm>
            <a:off x="5724128" y="3501008"/>
            <a:ext cx="504056" cy="8640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Ευθύγραμμο βέλος σύνδεσης 13"/>
          <p:cNvCxnSpPr/>
          <p:nvPr/>
        </p:nvCxnSpPr>
        <p:spPr>
          <a:xfrm flipH="1" flipV="1">
            <a:off x="5374850" y="5409220"/>
            <a:ext cx="709318" cy="61206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Ευθύγραμμο βέλος σύνδεσης 15"/>
          <p:cNvCxnSpPr/>
          <p:nvPr/>
        </p:nvCxnSpPr>
        <p:spPr>
          <a:xfrm flipV="1">
            <a:off x="6084168" y="5301208"/>
            <a:ext cx="0" cy="72008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05397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32" y="44624"/>
            <a:ext cx="8229600" cy="908720"/>
          </a:xfrm>
        </p:spPr>
        <p:txBody>
          <a:bodyPr/>
          <a:lstStyle/>
          <a:p>
            <a:r>
              <a:rPr lang="el-GR" dirty="0" smtClean="0"/>
              <a:t>Εγγύς επιφάνεια </a:t>
            </a:r>
            <a:r>
              <a:rPr lang="el-GR" sz="3200" b="0" dirty="0" smtClean="0"/>
              <a:t>1/2</a:t>
            </a:r>
            <a:endParaRPr lang="el-GR" sz="3200" b="0" dirty="0"/>
          </a:p>
        </p:txBody>
      </p:sp>
      <p:sp>
        <p:nvSpPr>
          <p:cNvPr id="3" name="Content Placeholder 2"/>
          <p:cNvSpPr>
            <a:spLocks noGrp="1"/>
          </p:cNvSpPr>
          <p:nvPr>
            <p:ph idx="1"/>
          </p:nvPr>
        </p:nvSpPr>
        <p:spPr>
          <a:xfrm>
            <a:off x="179512" y="1052736"/>
            <a:ext cx="4896544" cy="5884763"/>
          </a:xfrm>
        </p:spPr>
        <p:txBody>
          <a:bodyPr>
            <a:normAutofit/>
          </a:bodyPr>
          <a:lstStyle/>
          <a:p>
            <a:pPr marL="0" indent="0">
              <a:buNone/>
            </a:pPr>
            <a:r>
              <a:rPr lang="el-GR" dirty="0"/>
              <a:t>Έχει σχήμα ακανόνιστου τετραγώνου. Στο μασητικό τριτημόριο είναι κυρτή, ενώ στο μέσο και αυχενικό μπορεί να εμφανίζεται επίπεδη ή ελαφρά κοίλη.</a:t>
            </a:r>
          </a:p>
          <a:p>
            <a:pPr marL="0" indent="0">
              <a:buNone/>
            </a:pPr>
            <a:r>
              <a:rPr lang="el-GR" dirty="0"/>
              <a:t>Στη μέση του μασητικού ορίου μπορεί να εμφανίζεται μια αύλακα με κατεύθυνση προς τον αυχένα. Η αύλακα αυτή είναι η συνέχεια της κεντρικής επιμήκους αύλακας που υπάρχει στη μασητική επιφάνεια και η οποία επεκτείνεται και προς την όμορη επιφάνεια.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426" y="1052736"/>
            <a:ext cx="2269232" cy="4376225"/>
          </a:xfrm>
          <a:prstGeom prst="rect">
            <a:avLst/>
          </a:prstGeom>
        </p:spPr>
      </p:pic>
    </p:spTree>
    <p:extLst>
      <p:ext uri="{BB962C8B-B14F-4D97-AF65-F5344CB8AC3E}">
        <p14:creationId xmlns:p14="http://schemas.microsoft.com/office/powerpoint/2010/main" val="1159097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 </a:t>
            </a:r>
            <a:r>
              <a:rPr lang="el-GR" sz="3200" b="0" dirty="0" smtClean="0"/>
              <a:t>2/2</a:t>
            </a:r>
            <a:endParaRPr lang="el-GR" sz="3200" b="0" dirty="0"/>
          </a:p>
        </p:txBody>
      </p:sp>
      <p:sp>
        <p:nvSpPr>
          <p:cNvPr id="3" name="Content Placeholder 2"/>
          <p:cNvSpPr>
            <a:spLocks noGrp="1"/>
          </p:cNvSpPr>
          <p:nvPr>
            <p:ph idx="1"/>
          </p:nvPr>
        </p:nvSpPr>
        <p:spPr>
          <a:xfrm>
            <a:off x="323528" y="1539693"/>
            <a:ext cx="4690864" cy="5040560"/>
          </a:xfrm>
        </p:spPr>
        <p:txBody>
          <a:bodyPr>
            <a:normAutofit/>
          </a:bodyPr>
          <a:lstStyle/>
          <a:p>
            <a:pPr marL="0" indent="0">
              <a:buNone/>
            </a:pPr>
            <a:r>
              <a:rPr lang="el-GR" dirty="0" smtClean="0"/>
              <a:t>Η </a:t>
            </a:r>
            <a:r>
              <a:rPr lang="el-GR" dirty="0"/>
              <a:t>γραμμή του παρειακού ορίου κυρτώνει περισσότερο στο όριο αυχενικού - μέσου τριτημορίου, ενώ η γραμμή του υπερώιου ορίου κυρτώνει περισσότερο στο μέσο τριτημόριο.</a:t>
            </a:r>
          </a:p>
          <a:p>
            <a:pPr marL="0" indent="0">
              <a:buNone/>
            </a:pPr>
            <a:r>
              <a:rPr lang="el-GR" dirty="0"/>
              <a:t>Η παρειο-υπερώια διάσταση στο αυχενικό τριτημόριο είναι μεγαλύτερη από εκείνη του μασητικού τριτημορίου.</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209238"/>
            <a:ext cx="2269232" cy="4376225"/>
          </a:xfrm>
          <a:prstGeom prst="rect">
            <a:avLst/>
          </a:prstGeom>
        </p:spPr>
      </p:pic>
    </p:spTree>
    <p:extLst>
      <p:ext uri="{BB962C8B-B14F-4D97-AF65-F5344CB8AC3E}">
        <p14:creationId xmlns:p14="http://schemas.microsoft.com/office/powerpoint/2010/main" val="364145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Άπω επιφάνεια</a:t>
            </a:r>
            <a:endParaRPr lang="el-GR" dirty="0"/>
          </a:p>
        </p:txBody>
      </p:sp>
      <p:sp>
        <p:nvSpPr>
          <p:cNvPr id="3" name="Content Placeholder 2"/>
          <p:cNvSpPr>
            <a:spLocks noGrp="1"/>
          </p:cNvSpPr>
          <p:nvPr>
            <p:ph idx="1"/>
          </p:nvPr>
        </p:nvSpPr>
        <p:spPr>
          <a:xfrm>
            <a:off x="439485" y="1412776"/>
            <a:ext cx="3682752" cy="5040560"/>
          </a:xfrm>
        </p:spPr>
        <p:txBody>
          <a:bodyPr>
            <a:normAutofit/>
          </a:bodyPr>
          <a:lstStyle/>
          <a:p>
            <a:pPr marL="0" indent="0">
              <a:buNone/>
            </a:pPr>
            <a:r>
              <a:rPr lang="el-GR" dirty="0"/>
              <a:t>Στο μασητικό τριτημόριο είναι πιο κυρτή συγκριτικά με την εγγύς, ενώ στο μέσο και αυχενικό είναι σχεδόν επίπεδη.</a:t>
            </a:r>
          </a:p>
          <a:p>
            <a:pPr marL="0" indent="0">
              <a:buNone/>
            </a:pPr>
            <a:r>
              <a:rPr lang="el-GR" dirty="0"/>
              <a:t>Η αύλακα του μασητικού ορίου και η γραμμή του παρειακού και υπερώιου ορίου είναι ίδια με τα αντίστοιχα της εγγύς επιφάνειας.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353" y="1402299"/>
            <a:ext cx="2541582" cy="4376225"/>
          </a:xfrm>
          <a:prstGeom prst="rect">
            <a:avLst/>
          </a:prstGeom>
        </p:spPr>
      </p:pic>
    </p:spTree>
    <p:extLst>
      <p:ext uri="{BB962C8B-B14F-4D97-AF65-F5344CB8AC3E}">
        <p14:creationId xmlns:p14="http://schemas.microsoft.com/office/powerpoint/2010/main" val="4276887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Αυχενική γραμμή</a:t>
            </a:r>
            <a:endParaRPr lang="el-GR" dirty="0"/>
          </a:p>
        </p:txBody>
      </p:sp>
      <p:sp>
        <p:nvSpPr>
          <p:cNvPr id="3" name="Content Placeholder 2"/>
          <p:cNvSpPr>
            <a:spLocks noGrp="1"/>
          </p:cNvSpPr>
          <p:nvPr>
            <p:ph idx="1"/>
          </p:nvPr>
        </p:nvSpPr>
        <p:spPr>
          <a:xfrm>
            <a:off x="323528" y="1561877"/>
            <a:ext cx="3178696" cy="5159598"/>
          </a:xfrm>
        </p:spPr>
        <p:txBody>
          <a:bodyPr>
            <a:normAutofit/>
          </a:bodyPr>
          <a:lstStyle/>
          <a:p>
            <a:pPr marL="0" indent="0">
              <a:buNone/>
            </a:pPr>
            <a:r>
              <a:rPr lang="el-GR" dirty="0"/>
              <a:t>Αποτελεί τμήμα περιφέρειας κύκλου με το κυρτό στην παρειακή και υπερώια επιφάνεια προς τη ρίζα, ενώ στις όμορες επιφάνειες με το κυρτό προς τη μασητική επιφάνεια.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96752"/>
            <a:ext cx="1823076" cy="4680520"/>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196752"/>
            <a:ext cx="2269232" cy="4376225"/>
          </a:xfrm>
          <a:prstGeom prst="rect">
            <a:avLst/>
          </a:prstGeom>
        </p:spPr>
      </p:pic>
    </p:spTree>
    <p:extLst>
      <p:ext uri="{BB962C8B-B14F-4D97-AF65-F5344CB8AC3E}">
        <p14:creationId xmlns:p14="http://schemas.microsoft.com/office/powerpoint/2010/main" val="2857736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Ρίζα</a:t>
            </a:r>
            <a:endParaRPr lang="el-GR" dirty="0"/>
          </a:p>
        </p:txBody>
      </p:sp>
      <p:sp>
        <p:nvSpPr>
          <p:cNvPr id="3" name="Content Placeholder 2"/>
          <p:cNvSpPr>
            <a:spLocks noGrp="1"/>
          </p:cNvSpPr>
          <p:nvPr>
            <p:ph idx="1"/>
          </p:nvPr>
        </p:nvSpPr>
        <p:spPr>
          <a:xfrm>
            <a:off x="107504" y="1170571"/>
            <a:ext cx="4536504" cy="5040560"/>
          </a:xfrm>
        </p:spPr>
        <p:txBody>
          <a:bodyPr/>
          <a:lstStyle/>
          <a:p>
            <a:pPr marL="0" indent="0">
              <a:buNone/>
            </a:pPr>
            <a:r>
              <a:rPr lang="el-GR" dirty="0"/>
              <a:t>Ο πρώτος προγόμφιος της άνω γνάθου συνήθως έχει δύο ρίζες, μια παρειακή και μια υπερώια.</a:t>
            </a:r>
          </a:p>
          <a:p>
            <a:pPr marL="0" indent="0">
              <a:buNone/>
            </a:pPr>
            <a:r>
              <a:rPr lang="el-GR" dirty="0"/>
              <a:t>Η παρειακή έχει μεγαλύτερο μήκος και το ακρορρίζιο στρέφεται παρειακά.</a:t>
            </a:r>
          </a:p>
          <a:p>
            <a:pPr marL="0" indent="0">
              <a:buNone/>
            </a:pPr>
            <a:r>
              <a:rPr lang="el-GR" dirty="0"/>
              <a:t>Σπάνια μπορεί να έχει μία μόνο ρίζα, ευθεία και κωνική. Συνήθως σε ποσοστό 60% έχει δύο ρίζες, και σε ποσοστό 40% έχει μια ρίζα.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310" y="1025352"/>
            <a:ext cx="1823076" cy="4680520"/>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301" y="1170571"/>
            <a:ext cx="2269232" cy="4376225"/>
          </a:xfrm>
          <a:prstGeom prst="rect">
            <a:avLst/>
          </a:prstGeom>
        </p:spPr>
      </p:pic>
    </p:spTree>
    <p:extLst>
      <p:ext uri="{BB962C8B-B14F-4D97-AF65-F5344CB8AC3E}">
        <p14:creationId xmlns:p14="http://schemas.microsoft.com/office/powerpoint/2010/main" val="56737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Βασικά χαρακτηριστικά</a:t>
            </a:r>
            <a:endParaRPr lang="el-GR" dirty="0"/>
          </a:p>
        </p:txBody>
      </p:sp>
      <p:sp>
        <p:nvSpPr>
          <p:cNvPr id="3" name="Θέση περιεχομένου 2"/>
          <p:cNvSpPr>
            <a:spLocks noGrp="1"/>
          </p:cNvSpPr>
          <p:nvPr>
            <p:ph idx="1"/>
          </p:nvPr>
        </p:nvSpPr>
        <p:spPr/>
        <p:txBody>
          <a:bodyPr/>
          <a:lstStyle/>
          <a:p>
            <a:r>
              <a:rPr lang="el-GR" dirty="0" smtClean="0"/>
              <a:t>Δύο φύματα, ένα παρειακό που είναι μεγαλύτερο, και ένα γλωσσικό που είναι μικρότερο.</a:t>
            </a:r>
          </a:p>
          <a:p>
            <a:r>
              <a:rPr lang="el-GR" dirty="0" smtClean="0"/>
              <a:t>Δύο ρίζες, μία παρειακή και μία υπερώια.</a:t>
            </a:r>
          </a:p>
          <a:p>
            <a:r>
              <a:rPr lang="el-GR" dirty="0" smtClean="0"/>
              <a:t>Η εγγύς κλίση του παρειακού φύματος είναι μεγαλύτερη από την άπω.</a:t>
            </a:r>
          </a:p>
          <a:p>
            <a:r>
              <a:rPr lang="el-GR" dirty="0" smtClean="0"/>
              <a:t>Έντονη κοίλανση στης εγγύς επιφάνεια που επεκτείνεται και στη ρίζα.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458755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Πρώτος προγόμφιος άνω γνάθου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289" y="1645062"/>
            <a:ext cx="2269232" cy="4376225"/>
          </a:xfrm>
          <a:prstGeom prst="rect">
            <a:avLst/>
          </a:prstGeom>
        </p:spPr>
      </p:pic>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036" y="1604467"/>
            <a:ext cx="2541582" cy="4376225"/>
          </a:xfrm>
          <a:prstGeom prst="rect">
            <a:avLst/>
          </a:prstGeom>
        </p:spPr>
      </p:pic>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96" y="1340767"/>
            <a:ext cx="1823076" cy="4680520"/>
          </a:xfrm>
          <a:prstGeom prst="rect">
            <a:avLst/>
          </a:prstGeom>
        </p:spPr>
      </p:pic>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0451" y="1628799"/>
            <a:ext cx="1757928" cy="4392488"/>
          </a:xfrm>
          <a:prstGeom prst="rect">
            <a:avLst/>
          </a:prstGeom>
        </p:spPr>
      </p:pic>
    </p:spTree>
    <p:extLst>
      <p:ext uri="{BB962C8B-B14F-4D97-AF65-F5344CB8AC3E}">
        <p14:creationId xmlns:p14="http://schemas.microsoft.com/office/powerpoint/2010/main" val="520737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Παραλλαγές πρώτου προγόμφιου </a:t>
            </a:r>
            <a:r>
              <a:rPr lang="el-GR" dirty="0"/>
              <a:t>ά</a:t>
            </a:r>
            <a:r>
              <a:rPr lang="el-GR" dirty="0" smtClean="0"/>
              <a:t>νω γνάθου</a:t>
            </a:r>
            <a:endParaRPr lang="el-GR" dirty="0"/>
          </a:p>
        </p:txBody>
      </p:sp>
      <p:sp>
        <p:nvSpPr>
          <p:cNvPr id="3" name="Content Placeholder 2"/>
          <p:cNvSpPr>
            <a:spLocks noGrp="1"/>
          </p:cNvSpPr>
          <p:nvPr>
            <p:ph idx="1"/>
          </p:nvPr>
        </p:nvSpPr>
        <p:spPr>
          <a:xfrm>
            <a:off x="323528" y="1772816"/>
            <a:ext cx="3826768" cy="4392983"/>
          </a:xfrm>
        </p:spPr>
        <p:txBody>
          <a:bodyPr/>
          <a:lstStyle/>
          <a:p>
            <a:pPr marL="0" indent="0">
              <a:buNone/>
            </a:pPr>
            <a:r>
              <a:rPr lang="el-GR" dirty="0" smtClean="0"/>
              <a:t>Βασικές </a:t>
            </a:r>
            <a:r>
              <a:rPr lang="el-GR" dirty="0"/>
              <a:t>παραλλαγές έχουν παρατηρηθεί μόνο ως προς τις ρίζες, όπου η παρειακή μπορεί να διχάζεται, η να εμφανίζεται μία μόνο ρίζα με επιμήκη αύλακα στην εγγύς και άπω επιφάνεια.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6" name="Εικόνα 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11960" y="1556792"/>
            <a:ext cx="4248472" cy="4320480"/>
          </a:xfrm>
          <a:prstGeom prst="rect">
            <a:avLst/>
          </a:prstGeom>
        </p:spPr>
      </p:pic>
    </p:spTree>
    <p:extLst>
      <p:ext uri="{BB962C8B-B14F-4D97-AF65-F5344CB8AC3E}">
        <p14:creationId xmlns:p14="http://schemas.microsoft.com/office/powerpoint/2010/main" val="3036900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lstStyle/>
          <a:p>
            <a:r>
              <a:rPr lang="el-GR" dirty="0" smtClean="0"/>
              <a:t>Δεύτερος προγόμφιος άνω γνάθου</a:t>
            </a:r>
            <a:endParaRPr lang="el-GR" dirty="0"/>
          </a:p>
        </p:txBody>
      </p:sp>
      <p:sp>
        <p:nvSpPr>
          <p:cNvPr id="3" name="Content Placeholder 2"/>
          <p:cNvSpPr>
            <a:spLocks noGrp="1"/>
          </p:cNvSpPr>
          <p:nvPr>
            <p:ph idx="1"/>
          </p:nvPr>
        </p:nvSpPr>
        <p:spPr>
          <a:xfrm>
            <a:off x="179512" y="1155802"/>
            <a:ext cx="4762872" cy="5688632"/>
          </a:xfrm>
        </p:spPr>
        <p:txBody>
          <a:bodyPr>
            <a:normAutofit/>
          </a:bodyPr>
          <a:lstStyle/>
          <a:p>
            <a:pPr marL="0" indent="0">
              <a:buNone/>
            </a:pPr>
            <a:r>
              <a:rPr lang="el-GR" sz="2800" dirty="0"/>
              <a:t>Είναι το πέμπτο δόντι δεξιά και αριστερά από τη μέση γραμμή του προσώπου. </a:t>
            </a:r>
            <a:endParaRPr lang="el-GR" sz="2800" dirty="0" smtClean="0"/>
          </a:p>
          <a:p>
            <a:pPr marL="0" indent="0">
              <a:buNone/>
            </a:pPr>
            <a:r>
              <a:rPr lang="el-GR" sz="2800" dirty="0" smtClean="0"/>
              <a:t>Εγγύς </a:t>
            </a:r>
            <a:r>
              <a:rPr lang="el-GR" sz="2800" dirty="0"/>
              <a:t>εφάπτεται με τον πρώτο προγόμφιο και άπω με τον πρώτο γομφίο. </a:t>
            </a:r>
            <a:endParaRPr lang="el-GR" sz="2800" dirty="0" smtClean="0"/>
          </a:p>
          <a:p>
            <a:pPr marL="0" indent="0">
              <a:buNone/>
            </a:pPr>
            <a:r>
              <a:rPr lang="el-GR" sz="2800" dirty="0"/>
              <a:t>Η μύλη του στο σύνολο της είναι μικρότερη από αυτήν του πρώτου </a:t>
            </a:r>
            <a:r>
              <a:rPr lang="el-GR" sz="2800" dirty="0" smtClean="0"/>
              <a:t>προγομφίου </a:t>
            </a:r>
            <a:r>
              <a:rPr lang="el-GR" sz="2800" dirty="0"/>
              <a:t>και περισσότερο συμμετρική.</a:t>
            </a:r>
          </a:p>
          <a:p>
            <a:pPr marL="0" indent="0" algn="ctr">
              <a:buNone/>
            </a:pPr>
            <a:endParaRPr lang="el-GR" sz="28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grpSp>
        <p:nvGrpSpPr>
          <p:cNvPr id="14" name="Group 13"/>
          <p:cNvGrpSpPr/>
          <p:nvPr/>
        </p:nvGrpSpPr>
        <p:grpSpPr>
          <a:xfrm>
            <a:off x="6138681" y="1054743"/>
            <a:ext cx="1619166" cy="519905"/>
            <a:chOff x="5973372" y="1262259"/>
            <a:chExt cx="1619166" cy="657365"/>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73372" y="1262259"/>
              <a:ext cx="573650" cy="466981"/>
            </a:xfrm>
            <a:prstGeom prst="rect">
              <a:avLst/>
            </a:prstGeom>
            <a:noFill/>
          </p:spPr>
          <p:txBody>
            <a:bodyPr wrap="square" rtlCol="0">
              <a:spAutoFit/>
            </a:bodyPr>
            <a:lstStyle/>
            <a:p>
              <a:r>
                <a:rPr lang="el-GR" dirty="0" smtClean="0">
                  <a:solidFill>
                    <a:prstClr val="black"/>
                  </a:solidFill>
                </a:rPr>
                <a:t>15</a:t>
              </a:r>
              <a:endParaRPr lang="el-GR" dirty="0">
                <a:solidFill>
                  <a:prstClr val="black"/>
                </a:solidFill>
              </a:endParaRPr>
            </a:p>
          </p:txBody>
        </p:sp>
        <p:sp>
          <p:nvSpPr>
            <p:cNvPr id="20" name="TextBox 19"/>
            <p:cNvSpPr txBox="1"/>
            <p:nvPr/>
          </p:nvSpPr>
          <p:spPr>
            <a:xfrm>
              <a:off x="7151392" y="1262259"/>
              <a:ext cx="441146" cy="466981"/>
            </a:xfrm>
            <a:prstGeom prst="rect">
              <a:avLst/>
            </a:prstGeom>
            <a:noFill/>
          </p:spPr>
          <p:txBody>
            <a:bodyPr wrap="none" rtlCol="0">
              <a:spAutoFit/>
            </a:bodyPr>
            <a:lstStyle/>
            <a:p>
              <a:r>
                <a:rPr lang="el-GR" dirty="0" smtClean="0">
                  <a:solidFill>
                    <a:prstClr val="black"/>
                  </a:solidFill>
                </a:rPr>
                <a:t>25</a:t>
              </a:r>
              <a:endParaRPr lang="el-GR" dirty="0">
                <a:solidFill>
                  <a:prstClr val="black"/>
                </a:solidFill>
              </a:endParaRPr>
            </a:p>
          </p:txBody>
        </p:sp>
      </p:grpSp>
      <p:pic>
        <p:nvPicPr>
          <p:cNvPr id="10" name="Picture 4" descr="http://www.orthodontist-kalamaria.gr/_/rsrc/1368078085034/services/cheirourgike-orthodontike-therapeia/%CE%95%CE%B9%CE%BA%CF%8C%CE%BD%CE%B12.jpg?height=239&amp;width=320"/>
          <p:cNvPicPr>
            <a:picLocks noChangeAspect="1" noChangeArrowheads="1"/>
          </p:cNvPicPr>
          <p:nvPr/>
        </p:nvPicPr>
        <p:blipFill rotWithShape="1">
          <a:blip r:embed="rId3">
            <a:extLst>
              <a:ext uri="{28A0092B-C50C-407E-A947-70E740481C1C}">
                <a14:useLocalDpi xmlns:a14="http://schemas.microsoft.com/office/drawing/2010/main" val="0"/>
              </a:ext>
            </a:extLst>
          </a:blip>
          <a:srcRect l="3030" t="13637" r="1514" b="15909"/>
          <a:stretch/>
        </p:blipFill>
        <p:spPr bwMode="auto">
          <a:xfrm>
            <a:off x="5148064" y="2394170"/>
            <a:ext cx="3888432" cy="26190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p:cNvCxnSpPr/>
          <p:nvPr/>
        </p:nvCxnSpPr>
        <p:spPr>
          <a:xfrm>
            <a:off x="6012160" y="2564904"/>
            <a:ext cx="212000" cy="72008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68445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7117094"/>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10-12 χρόνων</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22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8</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14</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55644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Προγόμφιοι </a:t>
            </a:r>
            <a:r>
              <a:rPr lang="el-GR" sz="3200" b="0" dirty="0" smtClean="0"/>
              <a:t>2/2</a:t>
            </a:r>
            <a:endParaRPr lang="el-GR" sz="3200" b="0" dirty="0"/>
          </a:p>
        </p:txBody>
      </p:sp>
      <p:sp>
        <p:nvSpPr>
          <p:cNvPr id="3" name="Content Placeholder 2"/>
          <p:cNvSpPr>
            <a:spLocks noGrp="1"/>
          </p:cNvSpPr>
          <p:nvPr>
            <p:ph idx="1"/>
          </p:nvPr>
        </p:nvSpPr>
        <p:spPr/>
        <p:txBody>
          <a:bodyPr/>
          <a:lstStyle/>
          <a:p>
            <a:pPr marL="0" indent="0" algn="ctr">
              <a:buNone/>
            </a:pPr>
            <a:r>
              <a:rPr lang="el-GR" dirty="0"/>
              <a:t>Καταλαμβάνουν το χώρο αμέσως μετά τον κυνόδοντα στον οδοντικό φραγμό και διαδέχονται τον πρώτο και δεύτερο νεογιλό γομφίο αντίστοιχα. Αυτοί παίρνουν το όνομά τους από τη θέση τους, δηλαδή βρίσκονται μπροστά από τους γομφίους </a:t>
            </a:r>
            <a:r>
              <a:rPr lang="el-GR" b="1" dirty="0"/>
              <a:t>(προ των γομφίων</a:t>
            </a:r>
            <a:r>
              <a:rPr lang="el-GR" b="1" dirty="0" smtClean="0"/>
              <a:t>).</a:t>
            </a:r>
            <a:endParaRPr lang="el-GR" dirty="0" smtClean="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5" name="Picture 4" descr="http://www.orthodontist-kalamaria.gr/_/rsrc/1368078085034/services/cheirourgike-orthodontike-therapeia/%CE%95%CE%B9%CE%BA%CF%8C%CE%BD%CE%B12.jpg?height=239&amp;width=320"/>
          <p:cNvPicPr>
            <a:picLocks noChangeAspect="1" noChangeArrowheads="1"/>
          </p:cNvPicPr>
          <p:nvPr/>
        </p:nvPicPr>
        <p:blipFill rotWithShape="1">
          <a:blip r:embed="rId2">
            <a:extLst>
              <a:ext uri="{28A0092B-C50C-407E-A947-70E740481C1C}">
                <a14:useLocalDpi xmlns:a14="http://schemas.microsoft.com/office/drawing/2010/main" val="0"/>
              </a:ext>
            </a:extLst>
          </a:blip>
          <a:srcRect l="3030" t="13637" r="1514" b="15909"/>
          <a:stretch/>
        </p:blipFill>
        <p:spPr bwMode="auto">
          <a:xfrm>
            <a:off x="2303748" y="3473624"/>
            <a:ext cx="4536504" cy="27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2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1/2</a:t>
            </a:r>
            <a:endParaRPr lang="el-GR" sz="3200" b="0" dirty="0"/>
          </a:p>
        </p:txBody>
      </p:sp>
      <p:sp>
        <p:nvSpPr>
          <p:cNvPr id="3" name="Content Placeholder 2"/>
          <p:cNvSpPr>
            <a:spLocks noGrp="1"/>
          </p:cNvSpPr>
          <p:nvPr>
            <p:ph idx="1"/>
          </p:nvPr>
        </p:nvSpPr>
        <p:spPr>
          <a:xfrm>
            <a:off x="480555" y="1196752"/>
            <a:ext cx="4824536" cy="5812754"/>
          </a:xfrm>
        </p:spPr>
        <p:txBody>
          <a:bodyPr>
            <a:normAutofit/>
          </a:bodyPr>
          <a:lstStyle/>
          <a:p>
            <a:pPr marL="0" indent="0">
              <a:buNone/>
            </a:pPr>
            <a:r>
              <a:rPr lang="el-GR" dirty="0"/>
              <a:t>Μοιάζει με την </a:t>
            </a:r>
            <a:r>
              <a:rPr lang="el-GR" dirty="0" smtClean="0"/>
              <a:t>αντίστοιχη επιφάνεια </a:t>
            </a:r>
            <a:r>
              <a:rPr lang="el-GR" dirty="0"/>
              <a:t>του πρώτου </a:t>
            </a:r>
            <a:r>
              <a:rPr lang="el-GR" dirty="0" smtClean="0"/>
              <a:t>προγομφίου</a:t>
            </a:r>
            <a:r>
              <a:rPr lang="el-GR" dirty="0"/>
              <a:t>, είναι κυρτή προς όλες τις κατευθύνσεις και </a:t>
            </a:r>
            <a:r>
              <a:rPr lang="el-GR" dirty="0" smtClean="0"/>
              <a:t>λιγότερο κυρτή στο αυχενικό τριτημόριο. Εμφανίζονται οι δύο παραγωγικές αύλακες, οι οποίες χωρίζουν την παρειακή επιφάνεια σε τρία μέρη: εγγύς-κεντρικό- άπω. Στο κεντρικό τμήμα εμφανίζεται η παρειακή ακρολοφία, η οποία είναι λιγότερο έντονη από την αντίστοιχη του πρώτου προγομφίου.</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78583"/>
            <a:ext cx="2016224" cy="4824536"/>
          </a:xfrm>
          <a:prstGeom prst="rect">
            <a:avLst/>
          </a:prstGeom>
        </p:spPr>
      </p:pic>
    </p:spTree>
    <p:extLst>
      <p:ext uri="{BB962C8B-B14F-4D97-AF65-F5344CB8AC3E}">
        <p14:creationId xmlns:p14="http://schemas.microsoft.com/office/powerpoint/2010/main" val="817878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2/2</a:t>
            </a:r>
            <a:endParaRPr lang="el-GR" sz="3200" b="0" dirty="0"/>
          </a:p>
        </p:txBody>
      </p:sp>
      <p:sp>
        <p:nvSpPr>
          <p:cNvPr id="3" name="Content Placeholder 2"/>
          <p:cNvSpPr>
            <a:spLocks noGrp="1"/>
          </p:cNvSpPr>
          <p:nvPr>
            <p:ph idx="1"/>
          </p:nvPr>
        </p:nvSpPr>
        <p:spPr>
          <a:xfrm>
            <a:off x="491288" y="1025352"/>
            <a:ext cx="4690864" cy="5812754"/>
          </a:xfrm>
        </p:spPr>
        <p:txBody>
          <a:bodyPr>
            <a:normAutofit/>
          </a:bodyPr>
          <a:lstStyle/>
          <a:p>
            <a:pPr marL="0" indent="0">
              <a:buNone/>
            </a:pPr>
            <a:r>
              <a:rPr lang="el-GR" dirty="0" smtClean="0"/>
              <a:t>Στο μασητικό </a:t>
            </a:r>
            <a:r>
              <a:rPr lang="el-GR" dirty="0"/>
              <a:t>όριο </a:t>
            </a:r>
            <a:r>
              <a:rPr lang="el-GR" dirty="0" smtClean="0"/>
              <a:t>της παρειακής επιφάνειας παρατηρείται </a:t>
            </a:r>
            <a:r>
              <a:rPr lang="el-GR" dirty="0"/>
              <a:t>η κορυφή του παρειακού φύματος, το οποίο είναι μικρότερο και πιο αποστρογγυλεμένο από αυτό του πρώτου προγόμφιου. </a:t>
            </a:r>
            <a:r>
              <a:rPr lang="el-GR" dirty="0" smtClean="0"/>
              <a:t>Και εδώ, όπως και στον πρώτο προγόμφιο, το μασητικό όριο χωρίζεται από την κορυφή του παρειακού φύματος σε εγγύς και άπω τμήμα. Το εγγύς επικλινές επίπεδο του παρειακού φύματος έχει μικρότερη κλίση εν σχέση με το άπω.</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038676"/>
            <a:ext cx="2016224" cy="4982611"/>
          </a:xfrm>
          <a:prstGeom prst="rect">
            <a:avLst/>
          </a:prstGeom>
        </p:spPr>
      </p:pic>
    </p:spTree>
    <p:extLst>
      <p:ext uri="{BB962C8B-B14F-4D97-AF65-F5344CB8AC3E}">
        <p14:creationId xmlns:p14="http://schemas.microsoft.com/office/powerpoint/2010/main" val="62718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a:t>
            </a:r>
            <a:endParaRPr lang="el-GR" dirty="0"/>
          </a:p>
        </p:txBody>
      </p:sp>
      <p:sp>
        <p:nvSpPr>
          <p:cNvPr id="3" name="Content Placeholder 2"/>
          <p:cNvSpPr>
            <a:spLocks noGrp="1"/>
          </p:cNvSpPr>
          <p:nvPr>
            <p:ph idx="1"/>
          </p:nvPr>
        </p:nvSpPr>
        <p:spPr>
          <a:xfrm>
            <a:off x="1043608" y="1531814"/>
            <a:ext cx="3538736" cy="4824536"/>
          </a:xfrm>
        </p:spPr>
        <p:txBody>
          <a:bodyPr>
            <a:noAutofit/>
          </a:bodyPr>
          <a:lstStyle/>
          <a:p>
            <a:pPr marL="0" indent="0">
              <a:buNone/>
            </a:pPr>
            <a:r>
              <a:rPr lang="el-GR" dirty="0"/>
              <a:t>Είναι επίσης κυρτή προς όλες τις κατευθύνσεις και στενότερη από την παρειακή</a:t>
            </a:r>
            <a:r>
              <a:rPr lang="el-GR" dirty="0" smtClean="0"/>
              <a:t>. Το μασητικό της όριο χωρίζεται από την κορυφή του υπερώιου φύματος σε δύο τμήματα: το εγγύς και το άπω.</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025352"/>
            <a:ext cx="1944216" cy="5427984"/>
          </a:xfrm>
          <a:prstGeom prst="rect">
            <a:avLst/>
          </a:prstGeom>
        </p:spPr>
      </p:pic>
    </p:spTree>
    <p:extLst>
      <p:ext uri="{BB962C8B-B14F-4D97-AF65-F5344CB8AC3E}">
        <p14:creationId xmlns:p14="http://schemas.microsoft.com/office/powerpoint/2010/main" val="1829556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a:t>
            </a:r>
            <a:endParaRPr lang="el-GR" dirty="0"/>
          </a:p>
        </p:txBody>
      </p:sp>
      <p:sp>
        <p:nvSpPr>
          <p:cNvPr id="3" name="Content Placeholder 2"/>
          <p:cNvSpPr>
            <a:spLocks noGrp="1"/>
          </p:cNvSpPr>
          <p:nvPr>
            <p:ph idx="1"/>
          </p:nvPr>
        </p:nvSpPr>
        <p:spPr>
          <a:xfrm>
            <a:off x="611560" y="1464891"/>
            <a:ext cx="3970784" cy="5256584"/>
          </a:xfrm>
        </p:spPr>
        <p:txBody>
          <a:bodyPr>
            <a:normAutofit/>
          </a:bodyPr>
          <a:lstStyle/>
          <a:p>
            <a:pPr marL="0" indent="0">
              <a:buNone/>
            </a:pPr>
            <a:r>
              <a:rPr lang="el-GR" dirty="0"/>
              <a:t>Η </a:t>
            </a:r>
            <a:r>
              <a:rPr lang="el-GR" b="1" dirty="0" smtClean="0"/>
              <a:t>εγγύς όμορη επιφάνεια </a:t>
            </a:r>
            <a:r>
              <a:rPr lang="el-GR" dirty="0" smtClean="0"/>
              <a:t>έχει </a:t>
            </a:r>
            <a:r>
              <a:rPr lang="el-GR" dirty="0"/>
              <a:t>σχήμα ακανόνιστου </a:t>
            </a:r>
            <a:r>
              <a:rPr lang="el-GR" dirty="0" smtClean="0"/>
              <a:t>τετραγώνου. Στο μασητικό τριτημόριο </a:t>
            </a:r>
            <a:r>
              <a:rPr lang="el-GR" dirty="0"/>
              <a:t>είναι </a:t>
            </a:r>
            <a:r>
              <a:rPr lang="el-GR" dirty="0" smtClean="0"/>
              <a:t>κυρτή και στο αυχενικό επίπεδη. Επίσης στο μασητικό τριτημόριο φέρει αύλακα στο κέντρο του περίπου, η οποία αποτελεί συνέχεις της οβελιαίας αύλακας που βρίσκεται στην μασητική επιφάνεια.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196752"/>
            <a:ext cx="2448272" cy="5256584"/>
          </a:xfrm>
          <a:prstGeom prst="rect">
            <a:avLst/>
          </a:prstGeom>
        </p:spPr>
      </p:pic>
    </p:spTree>
    <p:extLst>
      <p:ext uri="{BB962C8B-B14F-4D97-AF65-F5344CB8AC3E}">
        <p14:creationId xmlns:p14="http://schemas.microsoft.com/office/powerpoint/2010/main" val="885074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Άπω επιφάνεια</a:t>
            </a:r>
            <a:endParaRPr lang="el-GR" dirty="0"/>
          </a:p>
        </p:txBody>
      </p:sp>
      <p:sp>
        <p:nvSpPr>
          <p:cNvPr id="3" name="Content Placeholder 2"/>
          <p:cNvSpPr>
            <a:spLocks noGrp="1"/>
          </p:cNvSpPr>
          <p:nvPr>
            <p:ph idx="1"/>
          </p:nvPr>
        </p:nvSpPr>
        <p:spPr>
          <a:xfrm>
            <a:off x="457200" y="1196752"/>
            <a:ext cx="3754760" cy="5400600"/>
          </a:xfrm>
        </p:spPr>
        <p:txBody>
          <a:bodyPr>
            <a:normAutofit/>
          </a:bodyPr>
          <a:lstStyle/>
          <a:p>
            <a:pPr marL="0" indent="0">
              <a:buNone/>
            </a:pPr>
            <a:r>
              <a:rPr lang="el-GR" dirty="0" smtClean="0"/>
              <a:t>Η </a:t>
            </a:r>
            <a:r>
              <a:rPr lang="el-GR" b="1" dirty="0" smtClean="0"/>
              <a:t>άπω όμορη επιφάνεια</a:t>
            </a:r>
            <a:r>
              <a:rPr lang="el-GR" dirty="0" smtClean="0"/>
              <a:t> μοιάζει </a:t>
            </a:r>
            <a:r>
              <a:rPr lang="el-GR" dirty="0"/>
              <a:t>με την </a:t>
            </a:r>
            <a:r>
              <a:rPr lang="el-GR" dirty="0" smtClean="0"/>
              <a:t>εγγύς. Είναι γενικά κυρτή και στο αυχενικό τριτημόριο είναι κοίλη ή επίπεδη. Το όριο του  μασητικού τριτημορίου μπορεί </a:t>
            </a:r>
            <a:r>
              <a:rPr lang="el-GR" dirty="0"/>
              <a:t>να διακόπτεται από μια </a:t>
            </a:r>
            <a:r>
              <a:rPr lang="el-GR" dirty="0" smtClean="0"/>
              <a:t>μικρή αλλά βαθιά αύλακα, η οποία είναι συνέχεια της οβελιαίας που βρίσκεται στην μασητική επιφάνεια.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165230"/>
            <a:ext cx="2592288" cy="5211960"/>
          </a:xfrm>
          <a:prstGeom prst="rect">
            <a:avLst/>
          </a:prstGeom>
        </p:spPr>
      </p:pic>
    </p:spTree>
    <p:extLst>
      <p:ext uri="{BB962C8B-B14F-4D97-AF65-F5344CB8AC3E}">
        <p14:creationId xmlns:p14="http://schemas.microsoft.com/office/powerpoint/2010/main" val="1124815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a:t>
            </a:r>
            <a:endParaRPr lang="el-GR" dirty="0"/>
          </a:p>
        </p:txBody>
      </p:sp>
      <p:sp>
        <p:nvSpPr>
          <p:cNvPr id="3" name="Content Placeholder 2"/>
          <p:cNvSpPr>
            <a:spLocks noGrp="1"/>
          </p:cNvSpPr>
          <p:nvPr>
            <p:ph idx="1"/>
          </p:nvPr>
        </p:nvSpPr>
        <p:spPr>
          <a:xfrm>
            <a:off x="457200" y="1025352"/>
            <a:ext cx="4042792" cy="5572000"/>
          </a:xfrm>
        </p:spPr>
        <p:txBody>
          <a:bodyPr>
            <a:normAutofit fontScale="92500" lnSpcReduction="10000"/>
          </a:bodyPr>
          <a:lstStyle/>
          <a:p>
            <a:pPr marL="0" indent="0">
              <a:buNone/>
            </a:pPr>
            <a:r>
              <a:rPr lang="el-GR" dirty="0"/>
              <a:t>Μοιάζει με την αντίστοιχη επιφάνεια του </a:t>
            </a:r>
            <a:r>
              <a:rPr lang="el-GR" dirty="0" smtClean="0"/>
              <a:t>πρώτου προγόμφιου, αλλά είναι πιο αποστρογγυλευμένη. Η </a:t>
            </a:r>
            <a:r>
              <a:rPr lang="el-GR" dirty="0"/>
              <a:t>κεντρική οβελιαία αύλακα είναι περισσότερο ρηχή και δεν κλίνει υπερώια όπως στον πρώτο, αλλά βρίσκεται στο μέσο της μασητικής επιφάνειας</a:t>
            </a:r>
            <a:r>
              <a:rPr lang="el-GR" dirty="0" smtClean="0"/>
              <a:t>. Υπάρχουν τα εγγύς και άπω βοθρία, από τα οποία ξεκινούν αβαθείς δευτερεύουσες αύλακες. Η μασητική επιφάνεια φέρει δύο φύματα (παρειακό και υπερώιο) τα οποία είναι </a:t>
            </a:r>
            <a:r>
              <a:rPr lang="el-GR" b="1" dirty="0" smtClean="0"/>
              <a:t>ισοϋψή</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916832"/>
            <a:ext cx="2736304" cy="3143374"/>
          </a:xfrm>
          <a:prstGeom prst="rect">
            <a:avLst/>
          </a:prstGeom>
        </p:spPr>
      </p:pic>
    </p:spTree>
    <p:extLst>
      <p:ext uri="{BB962C8B-B14F-4D97-AF65-F5344CB8AC3E}">
        <p14:creationId xmlns:p14="http://schemas.microsoft.com/office/powerpoint/2010/main" val="667796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Αυχένας και ρίζα</a:t>
            </a:r>
            <a:endParaRPr lang="el-GR" dirty="0"/>
          </a:p>
        </p:txBody>
      </p:sp>
      <p:sp>
        <p:nvSpPr>
          <p:cNvPr id="3" name="Content Placeholder 2"/>
          <p:cNvSpPr>
            <a:spLocks noGrp="1"/>
          </p:cNvSpPr>
          <p:nvPr>
            <p:ph idx="1"/>
          </p:nvPr>
        </p:nvSpPr>
        <p:spPr>
          <a:xfrm>
            <a:off x="457200" y="1196752"/>
            <a:ext cx="3754760" cy="5040560"/>
          </a:xfrm>
        </p:spPr>
        <p:txBody>
          <a:bodyPr/>
          <a:lstStyle/>
          <a:p>
            <a:pPr marL="0" indent="0">
              <a:buNone/>
            </a:pPr>
            <a:r>
              <a:rPr lang="el-GR" dirty="0"/>
              <a:t>Ο </a:t>
            </a:r>
            <a:r>
              <a:rPr lang="el-GR" b="1" dirty="0" smtClean="0"/>
              <a:t>αυχένας</a:t>
            </a:r>
            <a:r>
              <a:rPr lang="el-GR" dirty="0" smtClean="0"/>
              <a:t> του </a:t>
            </a:r>
            <a:r>
              <a:rPr lang="el-GR" dirty="0"/>
              <a:t>δοντιού είναι ελικοειδής, όμοιος με αυτόν του πρώτου προγόμφιου</a:t>
            </a:r>
            <a:r>
              <a:rPr lang="el-GR" dirty="0" smtClean="0"/>
              <a:t>.</a:t>
            </a:r>
            <a:endParaRPr lang="el-GR" dirty="0"/>
          </a:p>
          <a:p>
            <a:pPr marL="0" indent="0">
              <a:buNone/>
            </a:pPr>
            <a:r>
              <a:rPr lang="el-GR" dirty="0"/>
              <a:t>Ο δεύτερος προγόμφιος της άνω γνάθου έχει </a:t>
            </a:r>
            <a:r>
              <a:rPr lang="el-GR" b="1" dirty="0"/>
              <a:t>μία ρίζα </a:t>
            </a:r>
            <a:r>
              <a:rPr lang="el-GR" dirty="0"/>
              <a:t>ογκώδη και κωνική που είναι μικρότερη από τις ρίζες του πρώτου προγόμφιου. Στο σύνολο της αποκλίνει προς τα άπω.</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978" y="1025352"/>
            <a:ext cx="2143222" cy="5107739"/>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864" y="937545"/>
            <a:ext cx="2208584" cy="5256584"/>
          </a:xfrm>
          <a:prstGeom prst="rect">
            <a:avLst/>
          </a:prstGeom>
        </p:spPr>
      </p:pic>
    </p:spTree>
    <p:extLst>
      <p:ext uri="{BB962C8B-B14F-4D97-AF65-F5344CB8AC3E}">
        <p14:creationId xmlns:p14="http://schemas.microsoft.com/office/powerpoint/2010/main" val="2020241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Δεύτερος προγόμφιος άνω γνάθου</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pic>
        <p:nvPicPr>
          <p:cNvPr id="14" name="Εικόνα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86846"/>
            <a:ext cx="2016224" cy="5119597"/>
          </a:xfrm>
          <a:prstGeom prst="rect">
            <a:avLst/>
          </a:prstGeom>
        </p:spPr>
      </p:pic>
      <p:pic>
        <p:nvPicPr>
          <p:cNvPr id="18" name="Εικόνα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979" y="801146"/>
            <a:ext cx="1944216" cy="5427984"/>
          </a:xfrm>
          <a:prstGeom prst="rect">
            <a:avLst/>
          </a:prstGeom>
        </p:spPr>
      </p:pic>
      <p:pic>
        <p:nvPicPr>
          <p:cNvPr id="19" name="Εικόνα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195" y="886846"/>
            <a:ext cx="2448272" cy="5256584"/>
          </a:xfrm>
          <a:prstGeom prst="rect">
            <a:avLst/>
          </a:prstGeom>
        </p:spPr>
      </p:pic>
      <p:pic>
        <p:nvPicPr>
          <p:cNvPr id="20" name="Εικόνα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129392"/>
            <a:ext cx="2808312" cy="5211960"/>
          </a:xfrm>
          <a:prstGeom prst="rect">
            <a:avLst/>
          </a:prstGeom>
        </p:spPr>
      </p:pic>
    </p:spTree>
    <p:extLst>
      <p:ext uri="{BB962C8B-B14F-4D97-AF65-F5344CB8AC3E}">
        <p14:creationId xmlns:p14="http://schemas.microsoft.com/office/powerpoint/2010/main" val="1337952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p:txBody>
          <a:bodyPr/>
          <a:lstStyle/>
          <a:p>
            <a:pPr lvl="0"/>
            <a:r>
              <a:rPr lang="el-GR" dirty="0"/>
              <a:t>Δύο ισοϋψή φύματα, ένα παρειακό και ένα υπερώιο.</a:t>
            </a:r>
          </a:p>
          <a:p>
            <a:pPr lvl="0"/>
            <a:r>
              <a:rPr lang="el-GR" dirty="0"/>
              <a:t>Η μασητική επιφάνεια έχει σχήμα αποστρογγυλεμένο (οβάλ).</a:t>
            </a:r>
          </a:p>
          <a:p>
            <a:pPr lvl="0"/>
            <a:r>
              <a:rPr lang="el-GR" dirty="0"/>
              <a:t>Η εγγύς κλίση του παρειακού φύματος είναι μικρότερη από την άπω.</a:t>
            </a:r>
          </a:p>
          <a:p>
            <a:pPr lvl="0"/>
            <a:r>
              <a:rPr lang="el-GR" dirty="0"/>
              <a:t>Μία ογκώδης κωνική ρίζα, με κλίση προς τα άπω.</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201416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Παραλλαγές δεύτερου προγόμφιου άνω γνάθου</a:t>
            </a:r>
            <a:endParaRPr lang="el-GR" dirty="0"/>
          </a:p>
        </p:txBody>
      </p:sp>
      <p:sp>
        <p:nvSpPr>
          <p:cNvPr id="3" name="Content Placeholder 2"/>
          <p:cNvSpPr>
            <a:spLocks noGrp="1"/>
          </p:cNvSpPr>
          <p:nvPr>
            <p:ph idx="1"/>
          </p:nvPr>
        </p:nvSpPr>
        <p:spPr/>
        <p:txBody>
          <a:bodyPr>
            <a:normAutofit/>
          </a:bodyPr>
          <a:lstStyle/>
          <a:p>
            <a:pPr lvl="0"/>
            <a:r>
              <a:rPr lang="el-GR" dirty="0"/>
              <a:t>Ύπαρξη περισσότερων </a:t>
            </a:r>
            <a:r>
              <a:rPr lang="el-GR" dirty="0" smtClean="0"/>
              <a:t>δευτερεύουσων αυλάκων </a:t>
            </a:r>
            <a:r>
              <a:rPr lang="el-GR" dirty="0"/>
              <a:t>στη μασητική επιφάνεια.</a:t>
            </a:r>
          </a:p>
          <a:p>
            <a:pPr lvl="0"/>
            <a:r>
              <a:rPr lang="el-GR" dirty="0"/>
              <a:t>Επικουρικό φύμα στην άπω κλίση του παρειακού </a:t>
            </a:r>
            <a:r>
              <a:rPr lang="el-GR" dirty="0" smtClean="0"/>
              <a:t>φύματος.</a:t>
            </a:r>
            <a:endParaRPr lang="el-GR" dirty="0"/>
          </a:p>
          <a:p>
            <a:pPr lvl="0"/>
            <a:r>
              <a:rPr lang="el-GR" dirty="0"/>
              <a:t>Προεξοχή της μύλης </a:t>
            </a:r>
            <a:r>
              <a:rPr lang="el-GR" dirty="0" smtClean="0"/>
              <a:t>στο αυχενικό τριτημόριο.</a:t>
            </a:r>
          </a:p>
          <a:p>
            <a:pPr lvl="0"/>
            <a:r>
              <a:rPr lang="el-GR" dirty="0"/>
              <a:t>Σπάνια παρατηρείται</a:t>
            </a:r>
            <a:r>
              <a:rPr lang="el-GR" b="1" dirty="0"/>
              <a:t> γομφοποίηση,</a:t>
            </a:r>
            <a:r>
              <a:rPr lang="el-GR" dirty="0"/>
              <a:t> δηλαδή ύπαρξη και τρίτου φύματος άπω-γλωσσικά.</a:t>
            </a:r>
          </a:p>
          <a:p>
            <a:pPr lvl="0"/>
            <a:r>
              <a:rPr lang="el-GR" dirty="0"/>
              <a:t>Σε ποσοστό περίπου 10% παρατηρείται διχασμός της ρίζας.</a:t>
            </a:r>
          </a:p>
          <a:p>
            <a:pPr marL="0" lv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19639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Μορφολογία </a:t>
            </a:r>
            <a:r>
              <a:rPr lang="el-GR" sz="3200" b="0" dirty="0" smtClean="0"/>
              <a:t>1/2</a:t>
            </a:r>
            <a:endParaRPr lang="el-GR" sz="3200" b="0" dirty="0"/>
          </a:p>
        </p:txBody>
      </p:sp>
      <p:sp>
        <p:nvSpPr>
          <p:cNvPr id="3" name="Content Placeholder 2"/>
          <p:cNvSpPr>
            <a:spLocks noGrp="1"/>
          </p:cNvSpPr>
          <p:nvPr>
            <p:ph idx="1"/>
          </p:nvPr>
        </p:nvSpPr>
        <p:spPr>
          <a:xfrm>
            <a:off x="251520" y="1196751"/>
            <a:ext cx="4608512" cy="5524723"/>
          </a:xfrm>
        </p:spPr>
        <p:txBody>
          <a:bodyPr>
            <a:normAutofit fontScale="40000" lnSpcReduction="20000"/>
          </a:bodyPr>
          <a:lstStyle/>
          <a:p>
            <a:pPr marL="0" indent="0">
              <a:lnSpc>
                <a:spcPct val="120000"/>
              </a:lnSpc>
              <a:buNone/>
            </a:pPr>
            <a:r>
              <a:rPr lang="el-GR" sz="6000" dirty="0"/>
              <a:t>Η μύλη τους εμφανίζει </a:t>
            </a:r>
            <a:r>
              <a:rPr lang="el-GR" sz="6000" b="1" dirty="0"/>
              <a:t>πέντε </a:t>
            </a:r>
            <a:r>
              <a:rPr lang="el-GR" sz="6000" b="1" dirty="0" smtClean="0"/>
              <a:t>επιφάνειες: </a:t>
            </a:r>
            <a:r>
              <a:rPr lang="el-GR" sz="6000" dirty="0" smtClean="0"/>
              <a:t>παρειακή, γλωσσική </a:t>
            </a:r>
            <a:r>
              <a:rPr lang="el-GR" sz="6000" dirty="0"/>
              <a:t>(στους κάτω), υπερώια (στους </a:t>
            </a:r>
            <a:r>
              <a:rPr lang="el-GR" sz="6000" dirty="0" smtClean="0"/>
              <a:t>άνω), εγγύς, άπω και μασητική.</a:t>
            </a:r>
            <a:endParaRPr lang="el-GR" sz="6000" dirty="0"/>
          </a:p>
          <a:p>
            <a:pPr marL="0" indent="0">
              <a:buNone/>
            </a:pPr>
            <a:r>
              <a:rPr lang="el-GR" sz="6000" dirty="0"/>
              <a:t>Από</a:t>
            </a:r>
            <a:r>
              <a:rPr lang="el-GR" sz="6000" b="1" dirty="0"/>
              <a:t> μορφολογική άποψη,</a:t>
            </a:r>
            <a:r>
              <a:rPr lang="el-GR" sz="6000" dirty="0"/>
              <a:t> κύριο γνώρισμά τους είναι ότι η μασητική τους επιφάνεια έχει</a:t>
            </a:r>
            <a:r>
              <a:rPr lang="el-GR" sz="6000" b="1" dirty="0"/>
              <a:t> δύο φύματα,</a:t>
            </a:r>
            <a:r>
              <a:rPr lang="el-GR" sz="6000" dirty="0"/>
              <a:t> ένα παρειακό και ένα υπερώιο ή γλωσσικό. Μεταξύ τους τα φύματα αυτά χωρίζονται με μια οβελιαία αύλακα.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025351"/>
            <a:ext cx="4032448" cy="2839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036584"/>
            <a:ext cx="4032448" cy="268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10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Διαφορές μεταξύ πρώτου και δεύτερου προγόμφιου της άνω γνάθου </a:t>
            </a:r>
            <a:r>
              <a:rPr lang="el-GR" sz="3100" b="0" dirty="0" smtClean="0"/>
              <a:t>1/2</a:t>
            </a:r>
            <a:endParaRPr lang="el-GR" sz="3100" b="0" dirty="0"/>
          </a:p>
        </p:txBody>
      </p:sp>
      <p:sp>
        <p:nvSpPr>
          <p:cNvPr id="3" name="Content Placeholder 2"/>
          <p:cNvSpPr>
            <a:spLocks noGrp="1"/>
          </p:cNvSpPr>
          <p:nvPr>
            <p:ph idx="1"/>
          </p:nvPr>
        </p:nvSpPr>
        <p:spPr>
          <a:xfrm>
            <a:off x="827584" y="1498352"/>
            <a:ext cx="7416824" cy="5040560"/>
          </a:xfrm>
        </p:spPr>
        <p:txBody>
          <a:bodyPr/>
          <a:lstStyle/>
          <a:p>
            <a:pPr marL="457200" lvl="0" indent="-457200">
              <a:buFont typeface="+mj-lt"/>
              <a:buAutoNum type="arabicPeriod"/>
            </a:pPr>
            <a:r>
              <a:rPr lang="el-GR" dirty="0"/>
              <a:t>Η μύλη του δεύτερου προγόμφιου είναι περισσότερο αποστρογγυλευμένη, ενώ στον πρώτο είναι γωνιώδης.</a:t>
            </a:r>
          </a:p>
          <a:p>
            <a:pPr marL="457200" lvl="0" indent="-457200">
              <a:buFont typeface="+mj-lt"/>
              <a:buAutoNum type="arabicPeriod"/>
            </a:pPr>
            <a:r>
              <a:rPr lang="el-GR" dirty="0"/>
              <a:t>Το παρειακό φύμα στον πρώτο είναι μεγαλύτερο, πιο οξύαιχμο και ψηλότερο από το υπερώιο, ενώ στον δεύτερο είναι σχεδόν ισομεγέθη και ισοϋψή.</a:t>
            </a:r>
          </a:p>
          <a:p>
            <a:pPr marL="457200" lvl="0" indent="-457200">
              <a:buFont typeface="+mj-lt"/>
              <a:buAutoNum type="arabicPeriod"/>
            </a:pPr>
            <a:r>
              <a:rPr lang="el-GR" dirty="0"/>
              <a:t>Στον πρώτο η κεντρική οβελιαία αύλακα είναι πιο βαθιά από την αντίστοιχη στον δεύτερο και φέρεται πιο πολύ υπερώια.</a:t>
            </a:r>
          </a:p>
          <a:p>
            <a:pPr marL="457200" lvl="0" indent="-457200">
              <a:buFont typeface="+mj-lt"/>
              <a:buAutoNum type="arabicPeriod"/>
            </a:pPr>
            <a:r>
              <a:rPr lang="el-GR" dirty="0"/>
              <a:t>Ο δεύτερος προγόμφιος είναι γενικά πιο μικρός από τον πρώτο.</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809701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Διαφορές μεταξύ πρώτου και δεύτερου προγομφίου της άνω γνάθου </a:t>
            </a:r>
            <a:r>
              <a:rPr lang="el-GR" sz="3100" b="0" dirty="0" smtClean="0"/>
              <a:t>2/2</a:t>
            </a:r>
            <a:endParaRPr lang="el-GR" sz="3100" b="0" dirty="0"/>
          </a:p>
        </p:txBody>
      </p:sp>
      <p:sp>
        <p:nvSpPr>
          <p:cNvPr id="3" name="Content Placeholder 2"/>
          <p:cNvSpPr>
            <a:spLocks noGrp="1"/>
          </p:cNvSpPr>
          <p:nvPr>
            <p:ph idx="1"/>
          </p:nvPr>
        </p:nvSpPr>
        <p:spPr/>
        <p:txBody>
          <a:bodyPr/>
          <a:lstStyle/>
          <a:p>
            <a:pPr marL="457200" lvl="0" indent="-457200">
              <a:buFont typeface="+mj-lt"/>
              <a:buAutoNum type="arabicPeriod" startAt="5"/>
            </a:pPr>
            <a:r>
              <a:rPr lang="el-GR" dirty="0"/>
              <a:t>Η μασητική επιφάνεια του δεύτερου είναι περισσότερο αποστρογγυλευμένη παρά εξαγωνική όπως στον πρώτο.</a:t>
            </a:r>
          </a:p>
          <a:p>
            <a:pPr marL="457200" lvl="0" indent="-457200">
              <a:buFont typeface="+mj-lt"/>
              <a:buAutoNum type="arabicPeriod" startAt="5"/>
            </a:pPr>
            <a:r>
              <a:rPr lang="el-GR" dirty="0"/>
              <a:t>Το παρειακό φύμα του δεύτερου είναι μικρότερο από το αντίστοιχο φύμα του πρώτου.</a:t>
            </a:r>
          </a:p>
          <a:p>
            <a:pPr marL="457200" lvl="0" indent="-457200">
              <a:buFont typeface="+mj-lt"/>
              <a:buAutoNum type="arabicPeriod" startAt="5"/>
            </a:pPr>
            <a:r>
              <a:rPr lang="el-GR" dirty="0"/>
              <a:t>Στον πρώτο, η κορυφή του παρειακού φύματος αποκλίνει περισσότερο προς τα άπω.</a:t>
            </a:r>
          </a:p>
          <a:p>
            <a:pPr marL="457200" lvl="0" indent="-457200">
              <a:buFont typeface="+mj-lt"/>
              <a:buAutoNum type="arabicPeriod" startAt="5"/>
            </a:pPr>
            <a:r>
              <a:rPr lang="el-GR" dirty="0"/>
              <a:t>Ο πρώτος εμφανίζει συνήθως δύο ρίζες, ενώ ο δεύτερος μία.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51018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7: Πρώτος και δεύτερος προγόμφιος άνω </a:t>
            </a:r>
            <a:r>
              <a:rPr lang="el-GR" sz="2000" dirty="0" smtClean="0"/>
              <a:t>γνάθου». Έκδοση: 1.0. Αθήνα 2014. Διαθέσιμο από τη δικτυακή διεύθυνση: </a:t>
            </a:r>
            <a:r>
              <a:rPr lang="en-US" sz="2000" dirty="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202950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968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Μορφολογία </a:t>
            </a:r>
            <a:r>
              <a:rPr lang="el-GR" sz="3200" b="0" dirty="0" smtClean="0"/>
              <a:t>2/2</a:t>
            </a:r>
            <a:endParaRPr lang="el-GR" sz="3200" b="0" dirty="0"/>
          </a:p>
        </p:txBody>
      </p:sp>
      <p:sp>
        <p:nvSpPr>
          <p:cNvPr id="3" name="Content Placeholder 2"/>
          <p:cNvSpPr>
            <a:spLocks noGrp="1"/>
          </p:cNvSpPr>
          <p:nvPr>
            <p:ph idx="1"/>
          </p:nvPr>
        </p:nvSpPr>
        <p:spPr>
          <a:xfrm>
            <a:off x="251520" y="1025352"/>
            <a:ext cx="4330824" cy="5696123"/>
          </a:xfrm>
        </p:spPr>
        <p:txBody>
          <a:bodyPr>
            <a:normAutofit fontScale="92500"/>
          </a:bodyPr>
          <a:lstStyle/>
          <a:p>
            <a:pPr marL="0" indent="0">
              <a:buNone/>
            </a:pPr>
            <a:r>
              <a:rPr lang="el-GR" sz="2600" dirty="0"/>
              <a:t>Οι πρώτοι προγόμφιοι μοιάζουν στη χειλική τους επιφάνεια με τους κυνόδοντες. Επίσης οι όμορες επιφάνειες τους είναι μεγαλύτερες από τις άλλες επιφάνειες (παρειακή, γλωσσική, υπερώια).</a:t>
            </a:r>
          </a:p>
          <a:p>
            <a:pPr marL="0" indent="0">
              <a:buNone/>
            </a:pPr>
            <a:r>
              <a:rPr lang="el-GR" sz="2600" b="1" dirty="0"/>
              <a:t>Όλοι οι προγόμφιοι έχουν μια ρίζα. </a:t>
            </a:r>
            <a:r>
              <a:rPr lang="el-GR" sz="2600" b="1" dirty="0" smtClean="0"/>
              <a:t>Εξαίρεση </a:t>
            </a:r>
            <a:r>
              <a:rPr lang="el-GR" sz="2600" dirty="0"/>
              <a:t>αποτελεί </a:t>
            </a:r>
            <a:r>
              <a:rPr lang="el-GR" sz="2600" b="1" dirty="0"/>
              <a:t>ο πρώτος προγόμφιος της άνω γνάθου</a:t>
            </a:r>
            <a:r>
              <a:rPr lang="el-GR" sz="2600" dirty="0"/>
              <a:t>, ο οποίος εμφανίζει δύο ρίζες, μια παρειακή και μια υπερώια.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6" name="Picture 4" descr="http://www.zarbi-orthodontist.gr/images/th_main_im43.jpg"/>
          <p:cNvPicPr>
            <a:picLocks noChangeAspect="1" noChangeArrowheads="1"/>
          </p:cNvPicPr>
          <p:nvPr/>
        </p:nvPicPr>
        <p:blipFill rotWithShape="1">
          <a:blip r:embed="rId2">
            <a:extLst>
              <a:ext uri="{28A0092B-C50C-407E-A947-70E740481C1C}">
                <a14:useLocalDpi xmlns:a14="http://schemas.microsoft.com/office/drawing/2010/main" val="0"/>
              </a:ext>
            </a:extLst>
          </a:blip>
          <a:srcRect l="8621" t="10000" b="12500"/>
          <a:stretch/>
        </p:blipFill>
        <p:spPr bwMode="auto">
          <a:xfrm>
            <a:off x="4788024" y="1340768"/>
            <a:ext cx="381642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61048"/>
            <a:ext cx="381642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897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Λειτουργία</a:t>
            </a:r>
            <a:endParaRPr lang="el-GR" dirty="0"/>
          </a:p>
        </p:txBody>
      </p:sp>
      <p:sp>
        <p:nvSpPr>
          <p:cNvPr id="3" name="Content Placeholder 2"/>
          <p:cNvSpPr>
            <a:spLocks noGrp="1"/>
          </p:cNvSpPr>
          <p:nvPr>
            <p:ph idx="1"/>
          </p:nvPr>
        </p:nvSpPr>
        <p:spPr/>
        <p:txBody>
          <a:bodyPr/>
          <a:lstStyle/>
          <a:p>
            <a:pPr marL="0" indent="0" algn="ctr">
              <a:buNone/>
            </a:pPr>
            <a:r>
              <a:rPr lang="el-GR" dirty="0" smtClean="0"/>
              <a:t>Από</a:t>
            </a:r>
            <a:r>
              <a:rPr lang="el-GR" b="1" dirty="0" smtClean="0"/>
              <a:t> </a:t>
            </a:r>
            <a:r>
              <a:rPr lang="el-GR" b="1" dirty="0"/>
              <a:t>λειτουργική άποψη</a:t>
            </a:r>
            <a:r>
              <a:rPr lang="el-GR" dirty="0"/>
              <a:t> συμμετέχουν στη λειοτρίβηση της τροφής, βοηθώντας τους γομφίους, ενώ οι πρώτοι προγόμφιοι, λόγω του σχήματός τους και της θέσης τους φαίνεται ότι συμμετέχουν και στην κοπή της τροφής</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3" y="2996953"/>
            <a:ext cx="4680520" cy="372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2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Πρώτος προγόμφιος άνω γνάθου </a:t>
            </a:r>
            <a:r>
              <a:rPr lang="el-GR" sz="3200" b="0" dirty="0" smtClean="0"/>
              <a:t>1/2</a:t>
            </a:r>
            <a:endParaRPr lang="el-GR" sz="3200" b="0" dirty="0"/>
          </a:p>
        </p:txBody>
      </p:sp>
      <p:sp>
        <p:nvSpPr>
          <p:cNvPr id="3" name="Content Placeholder 2"/>
          <p:cNvSpPr>
            <a:spLocks noGrp="1"/>
          </p:cNvSpPr>
          <p:nvPr>
            <p:ph idx="1"/>
          </p:nvPr>
        </p:nvSpPr>
        <p:spPr>
          <a:xfrm>
            <a:off x="179512" y="1858392"/>
            <a:ext cx="4032448" cy="4680520"/>
          </a:xfrm>
        </p:spPr>
        <p:txBody>
          <a:bodyPr>
            <a:normAutofit/>
          </a:bodyPr>
          <a:lstStyle/>
          <a:p>
            <a:pPr marL="0" indent="0">
              <a:buNone/>
            </a:pPr>
            <a:r>
              <a:rPr lang="el-GR" sz="2800" dirty="0"/>
              <a:t>Ο πρώτος προγόμφιος είναι το τέταρτο δόντι από τη μέση γραμμή, δεξιά και αριστερά σε κάθε γνάθο. </a:t>
            </a:r>
            <a:r>
              <a:rPr lang="el-GR" sz="2800" dirty="0" smtClean="0"/>
              <a:t>Διαδέχεται </a:t>
            </a:r>
            <a:r>
              <a:rPr lang="el-GR" sz="2800" dirty="0"/>
              <a:t>τον πρώτο νεογιλό γομφίο.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grpSp>
        <p:nvGrpSpPr>
          <p:cNvPr id="14" name="Group 13"/>
          <p:cNvGrpSpPr/>
          <p:nvPr/>
        </p:nvGrpSpPr>
        <p:grpSpPr>
          <a:xfrm>
            <a:off x="5652120" y="1196752"/>
            <a:ext cx="1554055" cy="519905"/>
            <a:chOff x="6038483" y="1262259"/>
            <a:chExt cx="1554055" cy="657365"/>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38483" y="1262259"/>
              <a:ext cx="573650" cy="466981"/>
            </a:xfrm>
            <a:prstGeom prst="rect">
              <a:avLst/>
            </a:prstGeom>
            <a:noFill/>
          </p:spPr>
          <p:txBody>
            <a:bodyPr wrap="square" rtlCol="0">
              <a:spAutoFit/>
            </a:bodyPr>
            <a:lstStyle/>
            <a:p>
              <a:r>
                <a:rPr lang="el-GR" dirty="0" smtClean="0">
                  <a:solidFill>
                    <a:prstClr val="black"/>
                  </a:solidFill>
                </a:rPr>
                <a:t>14</a:t>
              </a:r>
              <a:endParaRPr lang="el-GR" dirty="0">
                <a:solidFill>
                  <a:prstClr val="black"/>
                </a:solidFill>
              </a:endParaRPr>
            </a:p>
          </p:txBody>
        </p:sp>
        <p:sp>
          <p:nvSpPr>
            <p:cNvPr id="20" name="TextBox 19"/>
            <p:cNvSpPr txBox="1"/>
            <p:nvPr/>
          </p:nvSpPr>
          <p:spPr>
            <a:xfrm>
              <a:off x="7151392" y="1262259"/>
              <a:ext cx="441146" cy="466981"/>
            </a:xfrm>
            <a:prstGeom prst="rect">
              <a:avLst/>
            </a:prstGeom>
            <a:noFill/>
          </p:spPr>
          <p:txBody>
            <a:bodyPr wrap="none" rtlCol="0">
              <a:spAutoFit/>
            </a:bodyPr>
            <a:lstStyle/>
            <a:p>
              <a:r>
                <a:rPr lang="el-GR" dirty="0" smtClean="0">
                  <a:solidFill>
                    <a:prstClr val="black"/>
                  </a:solidFill>
                </a:rPr>
                <a:t>24</a:t>
              </a:r>
              <a:endParaRPr lang="el-GR" dirty="0">
                <a:solidFill>
                  <a:prstClr val="black"/>
                </a:solidFill>
              </a:endParaRPr>
            </a:p>
          </p:txBody>
        </p:sp>
      </p:grpSp>
      <p:pic>
        <p:nvPicPr>
          <p:cNvPr id="11" name="Picture 4" descr="http://www.orthodontist-kalamaria.gr/_/rsrc/1368078085034/services/cheirourgike-orthodontike-therapeia/%CE%95%CE%B9%CE%BA%CF%8C%CE%BD%CE%B12.jpg?height=239&amp;width=320"/>
          <p:cNvPicPr>
            <a:picLocks noChangeAspect="1" noChangeArrowheads="1"/>
          </p:cNvPicPr>
          <p:nvPr/>
        </p:nvPicPr>
        <p:blipFill rotWithShape="1">
          <a:blip r:embed="rId3">
            <a:extLst>
              <a:ext uri="{28A0092B-C50C-407E-A947-70E740481C1C}">
                <a14:useLocalDpi xmlns:a14="http://schemas.microsoft.com/office/drawing/2010/main" val="0"/>
              </a:ext>
            </a:extLst>
          </a:blip>
          <a:srcRect l="3030" t="13637" r="1514" b="15909"/>
          <a:stretch/>
        </p:blipFill>
        <p:spPr bwMode="auto">
          <a:xfrm>
            <a:off x="4582344" y="2436955"/>
            <a:ext cx="4104456" cy="250779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p:cNvCxnSpPr/>
          <p:nvPr/>
        </p:nvCxnSpPr>
        <p:spPr>
          <a:xfrm>
            <a:off x="6188559" y="2694323"/>
            <a:ext cx="74422" cy="43204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8530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Πρώτος προγόμφιος άνω γνάθου </a:t>
            </a:r>
            <a:r>
              <a:rPr lang="el-GR" sz="3200" b="0" dirty="0" smtClean="0"/>
              <a:t>2/2</a:t>
            </a:r>
            <a:endParaRPr lang="el-GR" sz="3200" b="0" dirty="0"/>
          </a:p>
        </p:txBody>
      </p:sp>
      <p:sp>
        <p:nvSpPr>
          <p:cNvPr id="3" name="Content Placeholder 2"/>
          <p:cNvSpPr>
            <a:spLocks noGrp="1"/>
          </p:cNvSpPr>
          <p:nvPr>
            <p:ph idx="1"/>
          </p:nvPr>
        </p:nvSpPr>
        <p:spPr>
          <a:xfrm>
            <a:off x="457200" y="1196752"/>
            <a:ext cx="4402832" cy="5040560"/>
          </a:xfrm>
        </p:spPr>
        <p:txBody>
          <a:bodyPr>
            <a:normAutofit fontScale="92500" lnSpcReduction="10000"/>
          </a:bodyPr>
          <a:lstStyle/>
          <a:p>
            <a:pPr marL="0" indent="0">
              <a:buNone/>
            </a:pPr>
            <a:r>
              <a:rPr lang="el-GR" sz="2800" dirty="0"/>
              <a:t>Η μύλη του στο σύνολό της έχει σχήμα </a:t>
            </a:r>
            <a:r>
              <a:rPr lang="el-GR" sz="2800" b="1" dirty="0"/>
              <a:t>κωδωνοειδές</a:t>
            </a:r>
            <a:r>
              <a:rPr lang="el-GR" sz="2800" dirty="0"/>
              <a:t>, λόγω της περίσφιξης που παρουσιάζει στον αυχένα, και είναι μεγαλύτερη από αυτήν του δεύτερου προγόμφιου της άνω γνάθου. </a:t>
            </a:r>
            <a:endParaRPr lang="el-GR" sz="2800" dirty="0" smtClean="0"/>
          </a:p>
          <a:p>
            <a:pPr marL="0" indent="0">
              <a:buNone/>
            </a:pPr>
            <a:r>
              <a:rPr lang="el-GR" sz="2800" dirty="0" smtClean="0"/>
              <a:t>Η </a:t>
            </a:r>
            <a:r>
              <a:rPr lang="el-GR" sz="2800" dirty="0"/>
              <a:t>παρειογλωσσική διάμετρος της μύλης είναι κατά το 1/3 μεγαλύτερη από την εγγύς-άπω διάμετρο.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41" y="1751606"/>
            <a:ext cx="1224136" cy="3384376"/>
          </a:xfrm>
          <a:prstGeom prst="rect">
            <a:avLst/>
          </a:prstGeom>
        </p:spPr>
      </p:pic>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073" y="1757557"/>
            <a:ext cx="1368152" cy="3312368"/>
          </a:xfrm>
          <a:prstGeom prst="rect">
            <a:avLst/>
          </a:prstGeom>
        </p:spPr>
      </p:pic>
    </p:spTree>
    <p:extLst>
      <p:ext uri="{BB962C8B-B14F-4D97-AF65-F5344CB8AC3E}">
        <p14:creationId xmlns:p14="http://schemas.microsoft.com/office/powerpoint/2010/main" val="2647712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0013297"/>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10-11 χρόνων</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21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8</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13</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7946187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TotalTime>
  <Words>2660</Words>
  <Application>Microsoft Office PowerPoint</Application>
  <PresentationFormat>Προβολή στην οθόνη (4:3)</PresentationFormat>
  <Paragraphs>260</Paragraphs>
  <Slides>48</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48</vt:i4>
      </vt:variant>
    </vt:vector>
  </HeadingPairs>
  <TitlesOfParts>
    <vt:vector size="51" baseType="lpstr">
      <vt:lpstr>OC_template_updated</vt:lpstr>
      <vt:lpstr>template1</vt:lpstr>
      <vt:lpstr>1_OC_template_updated</vt:lpstr>
      <vt:lpstr>Οδοντική μορφολογία</vt:lpstr>
      <vt:lpstr>Προγόμφιοι 1/2</vt:lpstr>
      <vt:lpstr>Προγόμφιοι 2/2</vt:lpstr>
      <vt:lpstr>Μορφολογία 1/2</vt:lpstr>
      <vt:lpstr>Μορφολογία 2/2</vt:lpstr>
      <vt:lpstr>Λειτουργία</vt:lpstr>
      <vt:lpstr>Πρώτος προγόμφιος άνω γνάθου 1/2</vt:lpstr>
      <vt:lpstr>Πρώτος προγόμφιος άνω γνάθου 2/2</vt:lpstr>
      <vt:lpstr>Ανατολή και διαστάσεις</vt:lpstr>
      <vt:lpstr>Παρειακή επιφάνεια 1/4</vt:lpstr>
      <vt:lpstr>Παρειακή επιφάνεια 2/4</vt:lpstr>
      <vt:lpstr>Παρειακή επιφάνεια 3/4</vt:lpstr>
      <vt:lpstr>Παρειακή επιφάνεια 4/4</vt:lpstr>
      <vt:lpstr>Υπερώια επιφάνεια</vt:lpstr>
      <vt:lpstr>Μασητική επιφάνεια 1/5</vt:lpstr>
      <vt:lpstr>Μασητική επιφάνεια 2/5</vt:lpstr>
      <vt:lpstr>Μασητική επιφάνεια 3/5</vt:lpstr>
      <vt:lpstr>Μασητική επιφάνεια 4/5</vt:lpstr>
      <vt:lpstr>Μασητική επιφάνεια 5/5</vt:lpstr>
      <vt:lpstr>Εγγύς επιφάνεια 1/2</vt:lpstr>
      <vt:lpstr>Εγγύς επιφάνεια 2/2</vt:lpstr>
      <vt:lpstr>Άπω επιφάνεια</vt:lpstr>
      <vt:lpstr>Αυχενική γραμμή</vt:lpstr>
      <vt:lpstr>Ρίζα</vt:lpstr>
      <vt:lpstr>Βασικά χαρακτηριστικά</vt:lpstr>
      <vt:lpstr>Πρώτος προγόμφιος άνω γνάθου</vt:lpstr>
      <vt:lpstr>Παραλλαγές πρώτου προγόμφιου άνω γνάθου</vt:lpstr>
      <vt:lpstr>Δεύτερος προγόμφιος άνω γνάθου</vt:lpstr>
      <vt:lpstr>Ανατολή και διαστάσεις</vt:lpstr>
      <vt:lpstr>Παρειακή επιφάνεια 1/2</vt:lpstr>
      <vt:lpstr>Παρειακή επιφάνεια 2/2</vt:lpstr>
      <vt:lpstr>Υπερώια επιφάνεια</vt:lpstr>
      <vt:lpstr>Εγγύς  επιφάνεια</vt:lpstr>
      <vt:lpstr>Άπω επιφάνεια</vt:lpstr>
      <vt:lpstr>Μασητική επιφάνεια</vt:lpstr>
      <vt:lpstr>Αυχένας και ρίζα</vt:lpstr>
      <vt:lpstr>Δεύτερος προγόμφιος άνω γνάθου</vt:lpstr>
      <vt:lpstr>Βασικά χαρακτηριστικά</vt:lpstr>
      <vt:lpstr>Παραλλαγές δεύτερου προγόμφιου άνω γνάθου</vt:lpstr>
      <vt:lpstr>Διαφορές μεταξύ πρώτου και δεύτερου προγόμφιου της άνω γνάθου 1/2</vt:lpstr>
      <vt:lpstr>Διαφορές μεταξύ πρώτου και δεύτερου προγομφίου της άνω γνάθου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61</cp:revision>
  <dcterms:created xsi:type="dcterms:W3CDTF">2013-03-04T13:35:19Z</dcterms:created>
  <dcterms:modified xsi:type="dcterms:W3CDTF">2015-06-05T11:56:15Z</dcterms:modified>
</cp:coreProperties>
</file>