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9" r:id="rId3"/>
    <p:sldMasterId id="2147483720" r:id="rId4"/>
  </p:sldMasterIdLst>
  <p:notesMasterIdLst>
    <p:notesMasterId r:id="rId41"/>
  </p:notesMasterIdLst>
  <p:handoutMasterIdLst>
    <p:handoutMasterId r:id="rId42"/>
  </p:handoutMasterIdLst>
  <p:sldIdLst>
    <p:sldId id="28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5" r:id="rId36"/>
    <p:sldId id="296" r:id="rId37"/>
    <p:sldId id="292" r:id="rId38"/>
    <p:sldId id="293" r:id="rId39"/>
    <p:sldId id="294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718" autoAdjust="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24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1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46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0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4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774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7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8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3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6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1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0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0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6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3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1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8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6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1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2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1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0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48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1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3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9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1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1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6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1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3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7231" y="908720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>
                <a:latin typeface="+mn-lt"/>
              </a:rPr>
              <a:t>Ε</a:t>
            </a:r>
            <a:r>
              <a:rPr lang="el-GR" sz="4400" b="1" dirty="0" smtClean="0">
                <a:latin typeface="+mn-lt"/>
              </a:rPr>
              <a:t>ργαστήριο </a:t>
            </a:r>
            <a:br>
              <a:rPr lang="el-GR" sz="4400" b="1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Επιστήμης Υλικών ΙΙ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2971" y="2564904"/>
            <a:ext cx="8280920" cy="2232248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12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Θερμικές μεταβάσεις των πολυμερών: Υαλώδης μετάβαση και τήξη. </a:t>
            </a:r>
            <a:endParaRPr lang="en-US" sz="2800" dirty="0"/>
          </a:p>
          <a:p>
            <a:endParaRPr lang="el-GR" sz="2400" dirty="0" smtClean="0"/>
          </a:p>
          <a:p>
            <a:r>
              <a:rPr lang="el-GR" sz="2400" dirty="0" smtClean="0"/>
              <a:t>Σταμάτης Μπογιατζής</a:t>
            </a:r>
            <a:r>
              <a:rPr lang="en-US" sz="2400" dirty="0" smtClean="0"/>
              <a:t>, </a:t>
            </a:r>
            <a:r>
              <a:rPr lang="el-GR" sz="2400" dirty="0" smtClean="0"/>
              <a:t>επίκουρος καθηγητής</a:t>
            </a:r>
          </a:p>
          <a:p>
            <a:r>
              <a:rPr lang="el-GR" sz="2400" dirty="0" smtClean="0"/>
              <a:t>Τμήμα Συντήρησης Αρχαιοτήτων &amp; Έργων Τέχνης</a:t>
            </a:r>
          </a:p>
        </p:txBody>
      </p:sp>
      <p:pic>
        <p:nvPicPr>
          <p:cNvPr id="12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3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405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6" b="-1"/>
          <a:stretch/>
        </p:blipFill>
        <p:spPr bwMode="auto">
          <a:xfrm>
            <a:off x="4045866" y="5281301"/>
            <a:ext cx="3348000" cy="7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Κρυσταλλικότητα στο νάιλον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Το νάιλον-6,6, ή -6,10 παρουσιάζει </a:t>
            </a:r>
            <a:r>
              <a:rPr lang="el-GR" sz="2400" b="1" dirty="0"/>
              <a:t>κρυσταλλικότητα</a:t>
            </a:r>
            <a:r>
              <a:rPr lang="el-GR" sz="2400" dirty="0"/>
              <a:t> λόγω της παρουσίας των δεσμών υδρογόνου που αναπτύσσονται μεταξύ των ατόμων που συμμετέχουν στον </a:t>
            </a:r>
            <a:r>
              <a:rPr lang="el-GR" sz="2400" dirty="0" err="1"/>
              <a:t>αμιδικό</a:t>
            </a:r>
            <a:r>
              <a:rPr lang="el-GR" sz="2400" dirty="0"/>
              <a:t> δεσμό γειτονικών αλυσίδων.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Η έλκυση σε ίνες διευκολύνει σημαντικά την «ολίσθηση» των δεσμών υδρογόνου σε γεωμετρικά καθορισμένες θέσεις (όπως στο σχήμα) με αποτέλεσμα να αποκτά το υλικό υψηλή </a:t>
            </a:r>
            <a:r>
              <a:rPr lang="el-GR" sz="2400" b="1" dirty="0"/>
              <a:t>κρυσταλλικότητα</a:t>
            </a:r>
            <a:r>
              <a:rPr lang="el-GR" sz="2400" dirty="0"/>
              <a:t>.</a:t>
            </a:r>
          </a:p>
          <a:p>
            <a:endParaRPr lang="el-GR" dirty="0"/>
          </a:p>
        </p:txBody>
      </p:sp>
      <p:pic>
        <p:nvPicPr>
          <p:cNvPr id="5" name="Εικόνα 4" descr="http://pslc.ws/macrog/lab/images/fiber02.gif" title="Κρυσταλλικότητα στο νάιλον"/>
          <p:cNvPicPr>
            <a:picLocks noChangeAspect="1" noChangeArrowheads="1"/>
          </p:cNvPicPr>
          <p:nvPr/>
        </p:nvPicPr>
        <p:blipFill>
          <a:blip r:embed="rId3"/>
          <a:srcRect r="25993" b="23409"/>
          <a:stretch>
            <a:fillRect/>
          </a:stretch>
        </p:blipFill>
        <p:spPr bwMode="auto">
          <a:xfrm>
            <a:off x="2627784" y="4212806"/>
            <a:ext cx="4424371" cy="229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3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908720"/>
          </a:xfrm>
        </p:spPr>
        <p:txBody>
          <a:bodyPr>
            <a:noAutofit/>
          </a:bodyPr>
          <a:lstStyle/>
          <a:p>
            <a:r>
              <a:rPr lang="el-GR" dirty="0"/>
              <a:t>Θερμική συμπεριφορά των </a:t>
            </a:r>
            <a:r>
              <a:rPr lang="el-GR" dirty="0" smtClean="0"/>
              <a:t>πολυμερών</a:t>
            </a:r>
            <a:br>
              <a:rPr lang="el-GR" dirty="0" smtClean="0"/>
            </a:b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Όταν θερμανθούν τα κρυσταλλικά πολυμερή υφίστανται </a:t>
            </a:r>
            <a:r>
              <a:rPr lang="el-GR" sz="2400" b="1" dirty="0" smtClean="0"/>
              <a:t>τήξη</a:t>
            </a:r>
            <a:r>
              <a:rPr lang="el-GR" sz="2400" dirty="0" smtClean="0"/>
              <a:t>, δηλαδή μεταπίπτουν σε μια ρευστή (ή υγρή) φάση.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Όταν θερμανθούν τα άμορφα πολυμερή, υφίστανται </a:t>
            </a:r>
            <a:r>
              <a:rPr lang="el-GR" sz="2400" b="1" dirty="0" smtClean="0"/>
              <a:t>υαλώδη μετάβαση</a:t>
            </a:r>
            <a:r>
              <a:rPr lang="el-GR" sz="2400" dirty="0" smtClean="0"/>
              <a:t>, δηλαδή μεταπίπτουν από την υαλώδη, σε μια πιο εύκαμπτη (ή </a:t>
            </a:r>
            <a:r>
              <a:rPr lang="el-GR" sz="2400" dirty="0" err="1" smtClean="0"/>
              <a:t>ελαστόμορφη</a:t>
            </a:r>
            <a:r>
              <a:rPr lang="el-GR" sz="2400" dirty="0" smtClean="0"/>
              <a:t>, </a:t>
            </a:r>
            <a:r>
              <a:rPr lang="en-US" sz="2400" dirty="0" smtClean="0"/>
              <a:t>rubbery</a:t>
            </a:r>
            <a:r>
              <a:rPr lang="el-GR" sz="2400" dirty="0" smtClean="0"/>
              <a:t>) κατάσταση.</a:t>
            </a:r>
            <a:endParaRPr lang="en-US" sz="2400" dirty="0" smtClean="0"/>
          </a:p>
          <a:p>
            <a:pPr>
              <a:spcBef>
                <a:spcPts val="2400"/>
              </a:spcBef>
            </a:pPr>
            <a:r>
              <a:rPr lang="el-GR" sz="2400" dirty="0" smtClean="0"/>
              <a:t>Τα </a:t>
            </a:r>
            <a:r>
              <a:rPr lang="el-GR" sz="2400" dirty="0" err="1" smtClean="0"/>
              <a:t>ημικρυσταλλικά</a:t>
            </a:r>
            <a:r>
              <a:rPr lang="el-GR" sz="2400" dirty="0" smtClean="0"/>
              <a:t> πολυμερή (στα οποία συνυπάρχουν οι </a:t>
            </a:r>
            <a:r>
              <a:rPr lang="el-GR" sz="2400" i="1" dirty="0" smtClean="0"/>
              <a:t>κρυσταλλικές</a:t>
            </a:r>
            <a:r>
              <a:rPr lang="el-GR" sz="2400" dirty="0" smtClean="0"/>
              <a:t> με τις </a:t>
            </a:r>
            <a:r>
              <a:rPr lang="el-GR" sz="2400" i="1" dirty="0" smtClean="0"/>
              <a:t>άμορφες</a:t>
            </a:r>
            <a:r>
              <a:rPr lang="el-GR" sz="2400" dirty="0" smtClean="0"/>
              <a:t> περιοχές) εμφανίζουν πρώτα την </a:t>
            </a:r>
            <a:r>
              <a:rPr lang="el-GR" sz="2400" b="1" dirty="0" smtClean="0"/>
              <a:t>υαλώδη μετάβαση </a:t>
            </a:r>
            <a:r>
              <a:rPr lang="el-GR" sz="2400" dirty="0" smtClean="0"/>
              <a:t>και στη συνέχεια, </a:t>
            </a:r>
            <a:r>
              <a:rPr lang="el-GR" sz="2400" b="1" dirty="0" smtClean="0"/>
              <a:t>τήξη</a:t>
            </a:r>
            <a:r>
              <a:rPr lang="el-GR" sz="2400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9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υαλώδης μετάβαση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Στα </a:t>
            </a:r>
            <a:r>
              <a:rPr lang="el-GR" sz="2400" b="1" dirty="0"/>
              <a:t>άμορφα </a:t>
            </a:r>
            <a:r>
              <a:rPr lang="el-GR" sz="2400" dirty="0"/>
              <a:t>(ή </a:t>
            </a:r>
            <a:r>
              <a:rPr lang="el-GR" sz="2400" i="1" dirty="0"/>
              <a:t>υαλώδη,</a:t>
            </a:r>
            <a:r>
              <a:rPr lang="el-GR" sz="2400" b="1" dirty="0"/>
              <a:t> </a:t>
            </a:r>
            <a:r>
              <a:rPr lang="en-US" sz="2400" dirty="0"/>
              <a:t>glassy</a:t>
            </a:r>
            <a:r>
              <a:rPr lang="el-GR" sz="2400" dirty="0"/>
              <a:t>) εμφανίζεται η υαλώδης μετάβαση και συμβαίνει επειδή σε κάποιο συγκεκριμένο εύρος θερμοκρασιών αυξάνεται απότομα η κινητικότητα των αλυσίδων τους σε μια θερμοκρασία η οποία καλείται </a:t>
            </a:r>
            <a:r>
              <a:rPr lang="el-GR" sz="2400" b="1" dirty="0"/>
              <a:t>θερμοκρασία υαλώδους μετάβασης, 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g</a:t>
            </a:r>
            <a:r>
              <a:rPr lang="el-GR" sz="2400" dirty="0"/>
              <a:t>.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Αυτή η κινητικότητα έχει δραματική επίδραση σε σημαντικές ιδιότητες, όπως ο </a:t>
            </a:r>
            <a:r>
              <a:rPr lang="el-GR" sz="2400" b="1" dirty="0"/>
              <a:t>ελεύθερος όγκος </a:t>
            </a:r>
            <a:r>
              <a:rPr lang="el-GR" sz="2400" dirty="0"/>
              <a:t>(ό όγκος μεταξύ των αλυσίδων που τους προσδίδει ευκινησία), η </a:t>
            </a:r>
            <a:r>
              <a:rPr lang="el-GR" sz="2400" b="1" dirty="0"/>
              <a:t>μηχανική συμπεριφορά </a:t>
            </a:r>
            <a:r>
              <a:rPr lang="el-GR" sz="2400" dirty="0"/>
              <a:t>τους (τα κάνει πιο μαλακά ή «</a:t>
            </a:r>
            <a:r>
              <a:rPr lang="el-GR" sz="2400" dirty="0" err="1"/>
              <a:t>ελαστοειδή</a:t>
            </a:r>
            <a:r>
              <a:rPr lang="el-GR" sz="2400" dirty="0"/>
              <a:t>», </a:t>
            </a:r>
            <a:r>
              <a:rPr lang="en-US" sz="2400" dirty="0"/>
              <a:t>rubbery</a:t>
            </a:r>
            <a:r>
              <a:rPr lang="el-GR" sz="2400" dirty="0"/>
              <a:t>) την </a:t>
            </a:r>
            <a:r>
              <a:rPr lang="el-GR" sz="2400" b="1" dirty="0" err="1"/>
              <a:t>επεξεργασιμότητα</a:t>
            </a:r>
            <a:r>
              <a:rPr lang="el-GR" sz="2400" dirty="0"/>
              <a:t>, κλπ.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0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Η θερμοκρασία υαλώδους μετάβασης</a:t>
            </a:r>
            <a:r>
              <a:rPr lang="en-US" sz="4400" dirty="0"/>
              <a:t>,</a:t>
            </a:r>
            <a:r>
              <a:rPr lang="el-GR" sz="4400" dirty="0"/>
              <a:t> </a:t>
            </a:r>
            <a:r>
              <a:rPr lang="en-US" sz="4400" i="1" dirty="0" err="1"/>
              <a:t>T</a:t>
            </a:r>
            <a:r>
              <a:rPr lang="en-US" sz="4400" baseline="-16000" dirty="0" err="1"/>
              <a:t>g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l-GR" sz="3600" b="0" dirty="0"/>
              <a:t>(1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716" y="1305534"/>
            <a:ext cx="3898776" cy="50405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Στη θερμοκρασία </a:t>
            </a:r>
            <a:r>
              <a:rPr lang="en-US" sz="2400" b="1" i="1" dirty="0" err="1"/>
              <a:t>T</a:t>
            </a:r>
            <a:r>
              <a:rPr lang="en-US" sz="2400" b="1" baseline="-25000" dirty="0" err="1"/>
              <a:t>g</a:t>
            </a:r>
            <a:r>
              <a:rPr lang="el-GR" sz="2400" b="1" dirty="0"/>
              <a:t> </a:t>
            </a:r>
            <a:r>
              <a:rPr lang="el-GR" sz="2400" dirty="0"/>
              <a:t>παρατηρούμε μια </a:t>
            </a:r>
            <a:r>
              <a:rPr lang="el-GR" sz="2400" i="1" dirty="0"/>
              <a:t>ασυνέχεια</a:t>
            </a:r>
            <a:r>
              <a:rPr lang="el-GR" sz="2400" dirty="0"/>
              <a:t> (αλλαγή της κλίσης της ευθείας).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Καμπύλες 1 και 2: η θερμοκρασία 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g</a:t>
            </a:r>
            <a:r>
              <a:rPr lang="en-US" sz="2400" baseline="-25000" dirty="0"/>
              <a:t> </a:t>
            </a:r>
            <a:r>
              <a:rPr lang="el-GR" sz="2400" dirty="0"/>
              <a:t>εμφανίζεται ως </a:t>
            </a:r>
            <a:r>
              <a:rPr lang="el-GR" sz="2400" i="1" dirty="0"/>
              <a:t>ασυνέχεια</a:t>
            </a:r>
            <a:r>
              <a:rPr lang="el-GR" sz="2400" dirty="0"/>
              <a:t> στην αύξηση του ελεύθερου όγκου.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Καμπύλες 2 και 3: η θερμοκρασία </a:t>
            </a:r>
            <a:r>
              <a:rPr lang="en-US" sz="2400" b="1" i="1" dirty="0"/>
              <a:t>T</a:t>
            </a:r>
            <a:r>
              <a:rPr lang="en-US" sz="2400" b="1" i="1" baseline="-25000" dirty="0"/>
              <a:t>m</a:t>
            </a:r>
            <a:r>
              <a:rPr lang="en-US" sz="2400" dirty="0"/>
              <a:t> </a:t>
            </a:r>
            <a:r>
              <a:rPr lang="el-GR" sz="2400" dirty="0"/>
              <a:t>αντιστοιχεί σε </a:t>
            </a:r>
            <a:r>
              <a:rPr lang="el-GR" sz="2400" i="1" dirty="0"/>
              <a:t>ισόθερμη</a:t>
            </a:r>
            <a:r>
              <a:rPr lang="el-GR" sz="2400" dirty="0"/>
              <a:t> άνοδο και ταυτόχρονη απορρόφηση λανθάνουσας θερμότητας.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grpSp>
        <p:nvGrpSpPr>
          <p:cNvPr id="5" name="9 - Ομάδα" title="θερμοκρασία υαλώδους μετάβασης, Tg"/>
          <p:cNvGrpSpPr/>
          <p:nvPr/>
        </p:nvGrpSpPr>
        <p:grpSpPr>
          <a:xfrm>
            <a:off x="4014492" y="1194442"/>
            <a:ext cx="5018384" cy="5352486"/>
            <a:chOff x="0" y="1142984"/>
            <a:chExt cx="5018384" cy="5352486"/>
          </a:xfrm>
        </p:grpSpPr>
        <p:sp>
          <p:nvSpPr>
            <p:cNvPr id="6" name="5 - Ορθογώνιο"/>
            <p:cNvSpPr/>
            <p:nvPr/>
          </p:nvSpPr>
          <p:spPr>
            <a:xfrm>
              <a:off x="0" y="5572140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dirty="0" smtClean="0"/>
                <a:t>Καμπύλη 3: «ακραία» συμπεριφορά που θα καταδεικνυόταν από ένα </a:t>
              </a:r>
              <a:r>
                <a:rPr lang="el-GR" i="1" dirty="0" smtClean="0"/>
                <a:t>πλήρως κρυσταλλικό </a:t>
              </a:r>
              <a:r>
                <a:rPr lang="el-GR" dirty="0" smtClean="0"/>
                <a:t>υλικό.</a:t>
              </a:r>
              <a:endParaRPr lang="el-GR" dirty="0"/>
            </a:p>
          </p:txBody>
        </p:sp>
        <p:grpSp>
          <p:nvGrpSpPr>
            <p:cNvPr id="7" name="8 - Ομάδα"/>
            <p:cNvGrpSpPr/>
            <p:nvPr/>
          </p:nvGrpSpPr>
          <p:grpSpPr>
            <a:xfrm>
              <a:off x="0" y="1142984"/>
              <a:ext cx="5018384" cy="4357718"/>
              <a:chOff x="0" y="1142984"/>
              <a:chExt cx="5018384" cy="4357718"/>
            </a:xfrm>
          </p:grpSpPr>
          <p:pic>
            <p:nvPicPr>
              <p:cNvPr id="8" name="Picture 2" title="θερμοκρασία υαλώδους μετάβασης, T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142984"/>
                <a:ext cx="5018384" cy="4214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" name="7 - Ευθύγραμμο βέλος σύνδεσης"/>
              <p:cNvCxnSpPr/>
              <p:nvPr/>
            </p:nvCxnSpPr>
            <p:spPr>
              <a:xfrm rot="5400000" flipH="1" flipV="1">
                <a:off x="535753" y="4822041"/>
                <a:ext cx="1143008" cy="21431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08720"/>
          </a:xfrm>
        </p:spPr>
        <p:txBody>
          <a:bodyPr>
            <a:noAutofit/>
          </a:bodyPr>
          <a:lstStyle/>
          <a:p>
            <a:r>
              <a:rPr lang="el-GR" dirty="0"/>
              <a:t>Η θερμοκρασία υαλώδους μετάβασης: </a:t>
            </a:r>
            <a:r>
              <a:rPr lang="el-GR" sz="3600" b="0" dirty="0"/>
              <a:t>θέρμανση ενός πολυμερούς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Με τη θέρμανση άνω της θερμοκρασίας υαλώδους μετάβασης, το άμορφο στερεό πολυμερές, από δύσκαμπτο, μετασχηματίζεται σε </a:t>
            </a:r>
            <a:r>
              <a:rPr lang="el-GR" sz="2400" dirty="0" err="1"/>
              <a:t>ελαστόμορφο</a:t>
            </a:r>
            <a:r>
              <a:rPr lang="el-GR" sz="2400" dirty="0"/>
              <a:t>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Πιο συγκεκριμένα, τα μόρια που αρχικά (σε χαμηλή θερμοκρασία, κάτω από το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g</a:t>
            </a:r>
            <a:r>
              <a:rPr lang="el-GR" sz="2400" dirty="0"/>
              <a:t>) είναι σχετικά περιορισμένα στις θέσεις τους, στη θερμοκρασία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g</a:t>
            </a:r>
            <a:r>
              <a:rPr lang="en-US" sz="2400" dirty="0"/>
              <a:t> </a:t>
            </a:r>
            <a:r>
              <a:rPr lang="el-GR" sz="2400" dirty="0"/>
              <a:t>αρχίζουν </a:t>
            </a:r>
            <a:r>
              <a:rPr lang="el-GR" sz="2400" i="1" dirty="0"/>
              <a:t>απότομα</a:t>
            </a:r>
            <a:r>
              <a:rPr lang="el-GR" sz="2400" dirty="0"/>
              <a:t>  να υφίστανται σημαντική ενίσχυση στις περιστροφικές και μεταφορικές κινήσεις τους.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Συνεπώς, η τιμή της θερμοκρασίας υαλώδους μετάβασης θα εξαρτάται από τα μοριακά χαρακτηριστικά που επηρεάζουν τη σχετική ακαμψία των αλυσίδων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53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Η θερμοκρασία υαλώδους μετάβασης: </a:t>
            </a:r>
            <a:r>
              <a:rPr lang="el-GR" b="0" dirty="0" err="1"/>
              <a:t>ανόπτηση</a:t>
            </a:r>
            <a:r>
              <a:rPr lang="el-GR" b="0" dirty="0"/>
              <a:t> ενός πολυμερούς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Όταν</a:t>
            </a:r>
            <a:r>
              <a:rPr lang="en-US" sz="2400" dirty="0"/>
              <a:t> </a:t>
            </a:r>
            <a:r>
              <a:rPr lang="el-GR" sz="2400" dirty="0"/>
              <a:t>το υλικό βρίσκεται σε θερμοκρασία ψηλότερη από το </a:t>
            </a:r>
            <a:r>
              <a:rPr lang="en-US" sz="2400" dirty="0" err="1"/>
              <a:t>Tg</a:t>
            </a:r>
            <a:r>
              <a:rPr lang="en-US" sz="2400" dirty="0"/>
              <a:t> </a:t>
            </a:r>
            <a:r>
              <a:rPr lang="el-GR" sz="2400" dirty="0"/>
              <a:t>και αφήνεται να ψυχθεί (</a:t>
            </a:r>
            <a:r>
              <a:rPr lang="el-GR" sz="2400" dirty="0" err="1"/>
              <a:t>ανόπτηση</a:t>
            </a:r>
            <a:r>
              <a:rPr lang="el-GR" sz="2400" dirty="0"/>
              <a:t>), συμβαίνει η </a:t>
            </a:r>
            <a:r>
              <a:rPr lang="el-GR" sz="2400" i="1" dirty="0"/>
              <a:t>αντίστροφη</a:t>
            </a:r>
            <a:r>
              <a:rPr lang="el-GR" sz="2400" dirty="0"/>
              <a:t> διαδικασία λόγω περιορισμού της κίνησης μεγάλων τμημάτων των μοριακών αλυσίδων. </a:t>
            </a:r>
            <a:endParaRPr lang="en-US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Κατά την ψύξη, η θερμοκρασία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g</a:t>
            </a:r>
            <a:r>
              <a:rPr lang="el-GR" sz="2400" dirty="0"/>
              <a:t> αντιστοιχεί στο σταδιακό μετασχηματισμό από ένα ημίρρευστο, μαλακό υλικό, προς ένα </a:t>
            </a:r>
            <a:r>
              <a:rPr lang="el-GR" sz="2400" dirty="0" err="1"/>
              <a:t>ελαστόμορφο</a:t>
            </a:r>
            <a:r>
              <a:rPr lang="el-GR" sz="2400" dirty="0"/>
              <a:t> και τελικά (με περαιτέρω ψύξη) σε ένα άκαμπτο (σκληρό και συχνά εύθραυστο) υλικό.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8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Ποιες ιδιότητες επηρεάζονται κατά την υαλώδη μετάβαση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Κατά την θέρμανση ενός πολυμερούς άνω του </a:t>
            </a:r>
            <a:r>
              <a:rPr lang="el-GR" sz="2400" dirty="0" err="1"/>
              <a:t>Tg</a:t>
            </a:r>
            <a:r>
              <a:rPr lang="el-GR" sz="2400" dirty="0"/>
              <a:t> </a:t>
            </a:r>
            <a:r>
              <a:rPr lang="el-GR" sz="2400" dirty="0" smtClean="0"/>
              <a:t>επιφέρουμε :</a:t>
            </a:r>
            <a:endParaRPr lang="el-GR" sz="2400" dirty="0"/>
          </a:p>
          <a:p>
            <a:pPr lvl="1">
              <a:spcBef>
                <a:spcPts val="2400"/>
              </a:spcBef>
            </a:pPr>
            <a:r>
              <a:rPr lang="el-GR" sz="2200" dirty="0"/>
              <a:t>Αύξηση της κινητικότητας των </a:t>
            </a:r>
            <a:r>
              <a:rPr lang="el-GR" sz="2200" dirty="0" smtClean="0"/>
              <a:t>αλυσίδων,</a:t>
            </a:r>
            <a:endParaRPr lang="el-GR" sz="2200" dirty="0"/>
          </a:p>
          <a:p>
            <a:pPr lvl="1">
              <a:spcBef>
                <a:spcPts val="2400"/>
              </a:spcBef>
            </a:pPr>
            <a:r>
              <a:rPr lang="el-GR" sz="2200" dirty="0"/>
              <a:t>Αύξηση του ελεύθερου όγκου (</a:t>
            </a:r>
            <a:r>
              <a:rPr lang="el-GR" sz="2200" dirty="0" err="1"/>
              <a:t>Vf</a:t>
            </a:r>
            <a:r>
              <a:rPr lang="el-GR" sz="2200" dirty="0" smtClean="0"/>
              <a:t>),</a:t>
            </a:r>
            <a:endParaRPr lang="el-GR" sz="2200" dirty="0"/>
          </a:p>
          <a:p>
            <a:pPr lvl="1">
              <a:spcBef>
                <a:spcPts val="2400"/>
              </a:spcBef>
            </a:pPr>
            <a:r>
              <a:rPr lang="el-GR" sz="2200" dirty="0"/>
              <a:t>Αύξηση του γραμμικού συντελεστή θερμικής διαστολής (LCTE</a:t>
            </a:r>
            <a:r>
              <a:rPr lang="el-GR" sz="2200" dirty="0" smtClean="0"/>
              <a:t>),</a:t>
            </a:r>
            <a:endParaRPr lang="el-GR" sz="2200" dirty="0"/>
          </a:p>
          <a:p>
            <a:pPr lvl="1">
              <a:spcBef>
                <a:spcPts val="2400"/>
              </a:spcBef>
            </a:pPr>
            <a:r>
              <a:rPr lang="el-GR" sz="2200" dirty="0"/>
              <a:t>Αύξηση της </a:t>
            </a:r>
            <a:r>
              <a:rPr lang="el-GR" sz="2200" dirty="0" smtClean="0"/>
              <a:t>ελαστικότητας,</a:t>
            </a:r>
            <a:endParaRPr lang="el-GR" sz="2200" dirty="0"/>
          </a:p>
          <a:p>
            <a:pPr lvl="1">
              <a:spcBef>
                <a:spcPts val="2400"/>
              </a:spcBef>
            </a:pPr>
            <a:r>
              <a:rPr lang="el-GR" sz="2200" dirty="0"/>
              <a:t>Το υλικό γίνεται πιο «κολλώδες</a:t>
            </a:r>
            <a:r>
              <a:rPr lang="el-GR" sz="2200" dirty="0" smtClean="0"/>
              <a:t>».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0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Πως εξαρτάται το </a:t>
            </a:r>
            <a:r>
              <a:rPr lang="en-US" dirty="0" err="1"/>
              <a:t>T</a:t>
            </a:r>
            <a:r>
              <a:rPr lang="en-US" baseline="-25000" dirty="0" err="1"/>
              <a:t>g</a:t>
            </a:r>
            <a:r>
              <a:rPr lang="el-GR" dirty="0"/>
              <a:t> από τη χημική δομή των πολυμερών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Η ευκαμψία των αλυσίδων ελαττώνεται και το 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g</a:t>
            </a:r>
            <a:r>
              <a:rPr lang="en-US" sz="2400" b="1" dirty="0"/>
              <a:t> </a:t>
            </a:r>
            <a:r>
              <a:rPr lang="el-GR" sz="2400" u="sng" dirty="0"/>
              <a:t>αυξάνει</a:t>
            </a:r>
            <a:r>
              <a:rPr lang="el-GR" sz="2400" dirty="0"/>
              <a:t> από τους παρακάτω παράγοντες:</a:t>
            </a:r>
          </a:p>
          <a:p>
            <a:pPr lvl="2">
              <a:spcBef>
                <a:spcPts val="1800"/>
              </a:spcBef>
            </a:pPr>
            <a:r>
              <a:rPr lang="el-GR" sz="2200" dirty="0"/>
              <a:t>Παρουσία ογκωδών  πλευρικών ομάδων. Από τον Πίνακα Ι οι τιμές για το πολυπροπυλένιο και το </a:t>
            </a:r>
            <a:r>
              <a:rPr lang="el-GR" sz="2200" dirty="0" err="1"/>
              <a:t>πολυστυρένιο</a:t>
            </a:r>
            <a:r>
              <a:rPr lang="el-GR" sz="2200" dirty="0"/>
              <a:t> είναι -18°C και 100°C αντίστοιχα.</a:t>
            </a:r>
          </a:p>
          <a:p>
            <a:pPr lvl="2">
              <a:spcBef>
                <a:spcPts val="1800"/>
              </a:spcBef>
            </a:pPr>
            <a:r>
              <a:rPr lang="el-GR" sz="2200" dirty="0"/>
              <a:t>Πολικές πλευρικές ομάδες ατόμων. Αυτό μπορεί να επιβεβαιωθεί συγκρίνοντας τιμές </a:t>
            </a:r>
            <a:r>
              <a:rPr lang="en-US" sz="2200" b="1" i="1" dirty="0" err="1"/>
              <a:t>T</a:t>
            </a:r>
            <a:r>
              <a:rPr lang="en-US" sz="2200" b="1" i="1" baseline="-25000" dirty="0" err="1"/>
              <a:t>g</a:t>
            </a:r>
            <a:r>
              <a:rPr lang="en-US" sz="2200" b="1" baseline="-25000" dirty="0"/>
              <a:t> </a:t>
            </a:r>
            <a:r>
              <a:rPr lang="el-GR" sz="2200" dirty="0"/>
              <a:t>για το </a:t>
            </a:r>
            <a:r>
              <a:rPr lang="el-GR" sz="2200" dirty="0" err="1"/>
              <a:t>πολυβινυλοχλωρίδιο</a:t>
            </a:r>
            <a:r>
              <a:rPr lang="el-GR" sz="2200" dirty="0"/>
              <a:t> (87°C) και το πολυπροπυλένιο (-18°C). </a:t>
            </a:r>
          </a:p>
          <a:p>
            <a:pPr lvl="2">
              <a:spcBef>
                <a:spcPts val="1800"/>
              </a:spcBef>
            </a:pPr>
            <a:r>
              <a:rPr lang="el-GR" sz="2200" dirty="0"/>
              <a:t>Διπλοί δεσμοί και οι αρωματικές ομάδες στις αλυσίδες έχουν την τάση να προκαλούν ακαμψία  στο μοριακό σκελετό.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6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456" y="0"/>
            <a:ext cx="9144000" cy="908720"/>
          </a:xfrm>
        </p:spPr>
        <p:txBody>
          <a:bodyPr>
            <a:noAutofit/>
          </a:bodyPr>
          <a:lstStyle/>
          <a:p>
            <a:r>
              <a:rPr lang="el-GR" sz="3000" dirty="0"/>
              <a:t>Τιμές της θερμοκρασίας υαλώδους μετάβασης και τήξης (</a:t>
            </a:r>
            <a:r>
              <a:rPr lang="el-GR" sz="3000" dirty="0" err="1"/>
              <a:t>Tg</a:t>
            </a:r>
            <a:r>
              <a:rPr lang="el-GR" sz="3000" dirty="0"/>
              <a:t> και </a:t>
            </a:r>
            <a:r>
              <a:rPr lang="el-GR" sz="3000" dirty="0" err="1"/>
              <a:t>Tm</a:t>
            </a:r>
            <a:r>
              <a:rPr lang="el-GR" sz="3000" dirty="0"/>
              <a:t>) για ορισμένα σημαντικά πολυμερή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Θέση περιεχομένου 6" title="Τιμές της θερμοκρασίας υαλώδους μετάβασης και τήξης (Tg και Tm) για ορισμένα σημαντικά πολυμερή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55788245"/>
                  </p:ext>
                </p:extLst>
              </p:nvPr>
            </p:nvGraphicFramePr>
            <p:xfrm>
              <a:off x="827584" y="979075"/>
              <a:ext cx="7416825" cy="5760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00600"/>
                    <a:gridCol w="936104"/>
                    <a:gridCol w="1080121"/>
                  </a:tblGrid>
                  <a:tr h="535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b="1" dirty="0" smtClean="0"/>
                            <a:t>Πολυμερής / ρητίνη</a:t>
                          </a:r>
                          <a:endParaRPr lang="el-GR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b="1" i="0" smtClean="0">
                                      <a:latin typeface="Cambria Math" panose="02040503050406030204" pitchFamily="18" charset="0"/>
                                    </a:rPr>
                                    <m:t>𝚻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/>
                            <a:t>, C</a:t>
                          </a:r>
                          <a:r>
                            <a:rPr lang="en-US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°</a:t>
                          </a:r>
                          <a:endParaRPr lang="el-GR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b="1" i="0" smtClean="0">
                                      <a:latin typeface="Cambria Math" panose="02040503050406030204" pitchFamily="18" charset="0"/>
                                    </a:rPr>
                                    <m:t>𝚻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/>
                            <a:t>, C</a:t>
                          </a:r>
                          <a:r>
                            <a:rPr lang="en-US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°</a:t>
                          </a:r>
                          <a:endParaRPr lang="el-GR" sz="1800" b="1" dirty="0"/>
                        </a:p>
                        <a:p>
                          <a:pPr algn="ctr"/>
                          <a:endParaRPr lang="el-GR" sz="1800" b="1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Πολυαιθυλένιο</a:t>
                          </a:r>
                          <a:r>
                            <a:rPr lang="el-GR" sz="1800" baseline="0" dirty="0" smtClean="0"/>
                            <a:t> υψηλής πυκνότητας (</a:t>
                          </a:r>
                          <a:r>
                            <a:rPr lang="en-US" sz="1800" baseline="0" dirty="0" smtClean="0"/>
                            <a:t>PE HD)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-110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115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Πολυαιθυλένιο</a:t>
                          </a:r>
                          <a:r>
                            <a:rPr lang="el-GR" sz="1800" baseline="0" dirty="0" smtClean="0"/>
                            <a:t> (χαμηλής πυκνότητας) (</a:t>
                          </a:r>
                          <a:r>
                            <a:rPr lang="en-US" sz="1800" baseline="0" dirty="0" smtClean="0"/>
                            <a:t>PE LD)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-90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137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Πολυπροπυλένιο (</a:t>
                          </a:r>
                          <a:r>
                            <a:rPr lang="en-US" sz="1800" dirty="0" smtClean="0"/>
                            <a:t>PP)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-18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175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Πολυβινυλοχλωρίδιο</a:t>
                          </a:r>
                          <a:r>
                            <a:rPr lang="el-GR" sz="1800" baseline="0" dirty="0" smtClean="0"/>
                            <a:t> (</a:t>
                          </a:r>
                          <a:r>
                            <a:rPr lang="en-US" sz="1800" baseline="0" dirty="0" smtClean="0"/>
                            <a:t>PVC)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87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212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l-GR" sz="1800" dirty="0" err="1" smtClean="0"/>
                            <a:t>Πολυστυρένιο</a:t>
                          </a:r>
                          <a:r>
                            <a:rPr lang="el-GR" sz="1800" dirty="0" smtClean="0"/>
                            <a:t> (</a:t>
                          </a:r>
                          <a:r>
                            <a:rPr lang="en-US" sz="1800" dirty="0" smtClean="0"/>
                            <a:t>PS)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100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240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Νάιλον</a:t>
                          </a:r>
                          <a:r>
                            <a:rPr lang="el-GR" sz="1800" baseline="0" dirty="0" smtClean="0"/>
                            <a:t> 6,6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57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165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Πολυμεθακρυλικός</a:t>
                          </a:r>
                          <a:r>
                            <a:rPr lang="el-GR" sz="1800" baseline="0" dirty="0" smtClean="0"/>
                            <a:t> </a:t>
                          </a:r>
                          <a:r>
                            <a:rPr lang="el-GR" sz="1800" baseline="0" dirty="0" err="1" smtClean="0"/>
                            <a:t>μεθυλεστέρας</a:t>
                          </a:r>
                          <a:r>
                            <a:rPr lang="el-GR" sz="1800" baseline="0" dirty="0" smtClean="0"/>
                            <a:t> (</a:t>
                          </a:r>
                          <a:r>
                            <a:rPr lang="en-US" sz="1800" baseline="0" dirty="0" smtClean="0"/>
                            <a:t>PMMA, Plexiglas®)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105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Πολυμεθακρυλικός </a:t>
                          </a:r>
                          <a:r>
                            <a:rPr lang="el-GR" sz="1800" dirty="0" err="1" smtClean="0"/>
                            <a:t>αιθυλεστέρας</a:t>
                          </a:r>
                          <a:r>
                            <a:rPr lang="el-GR" sz="1800" dirty="0" smtClean="0"/>
                            <a:t> </a:t>
                          </a:r>
                          <a:r>
                            <a:rPr lang="en-US" sz="1800" dirty="0" smtClean="0"/>
                            <a:t> (PEMA)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63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Πολυμεθακρυλικός</a:t>
                          </a:r>
                          <a:r>
                            <a:rPr lang="el-GR" sz="1800" baseline="0" dirty="0" smtClean="0"/>
                            <a:t> </a:t>
                          </a:r>
                          <a:r>
                            <a:rPr lang="el-GR" sz="1800" baseline="0" dirty="0" err="1" smtClean="0"/>
                            <a:t>βουτυλεστέρας</a:t>
                          </a:r>
                          <a:r>
                            <a:rPr lang="el-GR" sz="1800" baseline="0" dirty="0" smtClean="0"/>
                            <a:t> </a:t>
                          </a:r>
                          <a:r>
                            <a:rPr lang="en-US" sz="1800" baseline="0" dirty="0" smtClean="0"/>
                            <a:t>(PBMA)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15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Paraloid B44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60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Paraloid B48N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Paraloid B67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Paraloid B66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202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Paraloid B72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Θέση περιεχομένου 6" title="Τιμές της θερμοκρασίας υαλώδους μετάβασης και τήξης (Tg και Tm) για ορισμένα σημαντικά πολυμερή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55788245"/>
                  </p:ext>
                </p:extLst>
              </p:nvPr>
            </p:nvGraphicFramePr>
            <p:xfrm>
              <a:off x="827584" y="979075"/>
              <a:ext cx="7416825" cy="5760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00600"/>
                    <a:gridCol w="936104"/>
                    <a:gridCol w="1080121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b="1" dirty="0" smtClean="0"/>
                            <a:t>Πολυμερής / ρητίνη</a:t>
                          </a:r>
                          <a:endParaRPr lang="el-GR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6623" t="-6667" r="-116234" b="-8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88701" t="-6667" r="-1130" b="-81619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Πολυαιθυλένιο</a:t>
                          </a:r>
                          <a:r>
                            <a:rPr lang="el-GR" sz="1800" baseline="0" dirty="0" smtClean="0"/>
                            <a:t> υψηλής πυκνότητας (</a:t>
                          </a:r>
                          <a:r>
                            <a:rPr lang="en-US" sz="1800" baseline="0" dirty="0" smtClean="0"/>
                            <a:t>PE HD)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-110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115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Πολυαιθυλένιο</a:t>
                          </a:r>
                          <a:r>
                            <a:rPr lang="el-GR" sz="1800" baseline="0" dirty="0" smtClean="0"/>
                            <a:t> (χαμηλής πυκνότητας) (</a:t>
                          </a:r>
                          <a:r>
                            <a:rPr lang="en-US" sz="1800" baseline="0" dirty="0" smtClean="0"/>
                            <a:t>PE LD)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-90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137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Πολυπροπυλένιο (</a:t>
                          </a:r>
                          <a:r>
                            <a:rPr lang="en-US" sz="1800" dirty="0" smtClean="0"/>
                            <a:t>PP)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-18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175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Πολυβινυλοχλωρίδιο</a:t>
                          </a:r>
                          <a:r>
                            <a:rPr lang="el-GR" sz="1800" baseline="0" dirty="0" smtClean="0"/>
                            <a:t> (</a:t>
                          </a:r>
                          <a:r>
                            <a:rPr lang="en-US" sz="1800" baseline="0" dirty="0" smtClean="0"/>
                            <a:t>PVC)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87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212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l-GR" sz="1800" dirty="0" err="1" smtClean="0"/>
                            <a:t>Πολυστυρένιο</a:t>
                          </a:r>
                          <a:r>
                            <a:rPr lang="el-GR" sz="1800" dirty="0" smtClean="0"/>
                            <a:t> (</a:t>
                          </a:r>
                          <a:r>
                            <a:rPr lang="en-US" sz="1800" dirty="0" smtClean="0"/>
                            <a:t>PS)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100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240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Νάιλον</a:t>
                          </a:r>
                          <a:r>
                            <a:rPr lang="el-GR" sz="1800" baseline="0" dirty="0" smtClean="0"/>
                            <a:t> 6,6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57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165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Πολυμεθακρυλικός</a:t>
                          </a:r>
                          <a:r>
                            <a:rPr lang="el-GR" sz="1800" baseline="0" dirty="0" smtClean="0"/>
                            <a:t> </a:t>
                          </a:r>
                          <a:r>
                            <a:rPr lang="el-GR" sz="1800" baseline="0" dirty="0" err="1" smtClean="0"/>
                            <a:t>μεθυλεστέρας</a:t>
                          </a:r>
                          <a:r>
                            <a:rPr lang="el-GR" sz="1800" baseline="0" dirty="0" smtClean="0"/>
                            <a:t> (</a:t>
                          </a:r>
                          <a:r>
                            <a:rPr lang="en-US" sz="1800" baseline="0" dirty="0" smtClean="0"/>
                            <a:t>PMMA, Plexiglas®)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105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Πολυμεθακρυλικός </a:t>
                          </a:r>
                          <a:r>
                            <a:rPr lang="el-GR" sz="1800" dirty="0" err="1" smtClean="0"/>
                            <a:t>αιθυλεστέρας</a:t>
                          </a:r>
                          <a:r>
                            <a:rPr lang="el-GR" sz="1800" dirty="0" smtClean="0"/>
                            <a:t> </a:t>
                          </a:r>
                          <a:r>
                            <a:rPr lang="en-US" sz="1800" dirty="0" smtClean="0"/>
                            <a:t> (PEMA)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63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Πολυμεθακρυλικός</a:t>
                          </a:r>
                          <a:r>
                            <a:rPr lang="el-GR" sz="1800" baseline="0" dirty="0" smtClean="0"/>
                            <a:t> </a:t>
                          </a:r>
                          <a:r>
                            <a:rPr lang="el-GR" sz="1800" baseline="0" dirty="0" err="1" smtClean="0"/>
                            <a:t>βουτυλεστέρας</a:t>
                          </a:r>
                          <a:r>
                            <a:rPr lang="el-GR" sz="1800" baseline="0" dirty="0" smtClean="0"/>
                            <a:t> </a:t>
                          </a:r>
                          <a:r>
                            <a:rPr lang="en-US" sz="1800" baseline="0" dirty="0" smtClean="0"/>
                            <a:t>(PBMA)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15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Paraloid B44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60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Paraloid B48N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Paraloid B67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Paraloid B66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Paraloid B72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50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6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Διαφορική θερμιδομετρία σάρωσης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600" b="0" dirty="0" smtClean="0"/>
              <a:t>(</a:t>
            </a:r>
            <a:r>
              <a:rPr lang="en-US" sz="3600" b="0" dirty="0"/>
              <a:t>DSC)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Με τη μέθοδο αυτή </a:t>
            </a:r>
            <a:r>
              <a:rPr lang="el-GR" sz="2400" dirty="0" err="1"/>
              <a:t>μετράται</a:t>
            </a:r>
            <a:r>
              <a:rPr lang="el-GR" sz="2400" dirty="0"/>
              <a:t> η μεταβολή της θερμοχωρητικότητας ενός δείγματος καθώς αυξάνεται η μειώνεται η θερμοκρασία. 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Καταγράφεται η ενέργεια (ή ενθαλπία) που </a:t>
            </a:r>
            <a:r>
              <a:rPr lang="el-GR" sz="2400" dirty="0" err="1"/>
              <a:t>απορροφάται</a:t>
            </a:r>
            <a:r>
              <a:rPr lang="el-GR" sz="2400" dirty="0"/>
              <a:t> (</a:t>
            </a:r>
            <a:r>
              <a:rPr lang="el-GR" sz="2400" b="1" dirty="0" err="1"/>
              <a:t>ενδόθερμες</a:t>
            </a:r>
            <a:r>
              <a:rPr lang="el-GR" sz="2400" dirty="0"/>
              <a:t> μεταβολές) ή εκλύεται (</a:t>
            </a:r>
            <a:r>
              <a:rPr lang="el-GR" sz="2400" b="1" dirty="0"/>
              <a:t>εξώθερμες</a:t>
            </a:r>
            <a:r>
              <a:rPr lang="el-GR" sz="2400" dirty="0"/>
              <a:t> μεταβολές) στη μονάδα του </a:t>
            </a:r>
            <a:r>
              <a:rPr lang="el-GR" sz="2400" b="1" dirty="0"/>
              <a:t>χρόνου</a:t>
            </a:r>
            <a:r>
              <a:rPr lang="el-GR" sz="2400" dirty="0"/>
              <a:t>, συναρτήσει της θερμοκρασίας κατά τη διάρκεια της ελεγχόμενης θέρμανσης ή/και </a:t>
            </a:r>
            <a:r>
              <a:rPr lang="el-GR" sz="2400" dirty="0" err="1"/>
              <a:t>ανόπτησης</a:t>
            </a:r>
            <a:r>
              <a:rPr lang="el-GR" sz="2400" dirty="0"/>
              <a:t> (ψύξης) του υλικού.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0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Βασικοί όροι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Θερμοπλαστικά </a:t>
            </a:r>
            <a:r>
              <a:rPr lang="el-GR" sz="2400" dirty="0" smtClean="0"/>
              <a:t>πολυμερή,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Θερμοσκληραινόμενα </a:t>
            </a:r>
            <a:r>
              <a:rPr lang="el-GR" sz="2400" dirty="0" smtClean="0"/>
              <a:t>πολυμερή,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Άμορφα (υαλώδη) </a:t>
            </a:r>
            <a:r>
              <a:rPr lang="el-GR" sz="2400" dirty="0" smtClean="0"/>
              <a:t>πολυμερή,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err="1"/>
              <a:t>Ημικρυσταλλικά</a:t>
            </a:r>
            <a:r>
              <a:rPr lang="el-GR" sz="2400" dirty="0"/>
              <a:t> </a:t>
            </a:r>
            <a:r>
              <a:rPr lang="el-GR" sz="2400" dirty="0" smtClean="0"/>
              <a:t>πολυμερή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Κρυσταλλικές </a:t>
            </a:r>
            <a:r>
              <a:rPr lang="el-GR" sz="2400" dirty="0" err="1" smtClean="0"/>
              <a:t>μικροφάσεις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Θερμοκρασία τήξης (</a:t>
            </a:r>
            <a:r>
              <a:rPr lang="el-GR" sz="2400" dirty="0" err="1"/>
              <a:t>Tm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Θερμοκρασία υαλώδους μετάβασης (</a:t>
            </a:r>
            <a:r>
              <a:rPr lang="el-GR" sz="2400" dirty="0" err="1"/>
              <a:t>Tg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0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Τυπικό διάγραμμα διαφορικής θερμιδομετρίας σάρωσης </a:t>
            </a:r>
            <a:r>
              <a:rPr lang="el-GR" b="0" dirty="0" smtClean="0"/>
              <a:t>(</a:t>
            </a:r>
            <a:r>
              <a:rPr lang="en-US" b="0" dirty="0"/>
              <a:t>DSC</a:t>
            </a:r>
            <a:r>
              <a:rPr lang="el-GR" b="0" dirty="0"/>
              <a:t>)</a:t>
            </a:r>
          </a:p>
        </p:txBody>
      </p:sp>
      <p:pic>
        <p:nvPicPr>
          <p:cNvPr id="5" name="Θέση περιεχομένου 4" title="Τυπικό διάγραμμα διαφορικής θερμιδομετρίας σάρωσης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677" y="1387679"/>
            <a:ext cx="7998645" cy="4968671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0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9154"/>
            <a:ext cx="9036496" cy="1256271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Μεταβάσεις που καταγράφονται κατά </a:t>
            </a:r>
            <a:r>
              <a:rPr lang="el-GR" sz="3600" dirty="0" smtClean="0"/>
              <a:t>τη διαφορική </a:t>
            </a:r>
            <a:r>
              <a:rPr lang="el-GR" sz="3600" dirty="0"/>
              <a:t>θερμιδομετρία σάρωσης </a:t>
            </a:r>
            <a:r>
              <a:rPr lang="el-GR" sz="3600" b="0" dirty="0"/>
              <a:t>(</a:t>
            </a:r>
            <a:r>
              <a:rPr lang="en-US" sz="3600" b="0" dirty="0"/>
              <a:t>DSC</a:t>
            </a:r>
            <a:r>
              <a:rPr lang="el-GR" sz="3600" b="0" dirty="0" smtClean="0"/>
              <a:t>)</a:t>
            </a:r>
            <a:br>
              <a:rPr lang="el-GR" sz="3600" b="0" dirty="0" smtClean="0"/>
            </a:br>
            <a:r>
              <a:rPr lang="el-GR" sz="3300" b="0" dirty="0" smtClean="0"/>
              <a:t>(1 από2)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11736"/>
            <a:ext cx="8229600" cy="4392488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9600" b="1" dirty="0"/>
              <a:t>Θέρμανση</a:t>
            </a:r>
            <a:r>
              <a:rPr lang="el-GR" sz="9600" dirty="0"/>
              <a:t>: </a:t>
            </a:r>
          </a:p>
          <a:p>
            <a:pPr>
              <a:spcBef>
                <a:spcPts val="1800"/>
              </a:spcBef>
            </a:pPr>
            <a:r>
              <a:rPr lang="el-GR" sz="9600" i="1" dirty="0"/>
              <a:t>Υαλώδης μετάβαση</a:t>
            </a:r>
            <a:r>
              <a:rPr lang="el-GR" sz="9600" dirty="0"/>
              <a:t> (</a:t>
            </a:r>
            <a:r>
              <a:rPr lang="el-GR" sz="9600" b="1" dirty="0"/>
              <a:t>1</a:t>
            </a:r>
            <a:r>
              <a:rPr lang="el-GR" sz="9600" dirty="0"/>
              <a:t>), </a:t>
            </a:r>
            <a:r>
              <a:rPr lang="el-GR" sz="9600" dirty="0" err="1"/>
              <a:t>ενδόθερμη</a:t>
            </a:r>
            <a:r>
              <a:rPr lang="el-GR" sz="9600" dirty="0"/>
              <a:t> διαδικασία, κατά την οποία το υλικό γίνεται μαλακότερο (μεταβαίνει στην </a:t>
            </a:r>
            <a:r>
              <a:rPr lang="el-GR" sz="9600" dirty="0" err="1"/>
              <a:t>ελαστοειδή</a:t>
            </a:r>
            <a:r>
              <a:rPr lang="el-GR" sz="9600" dirty="0"/>
              <a:t> κατάσταση). Η ανύψωση της καμπύλης αντιστοιχεί στη μεταβολή της </a:t>
            </a:r>
            <a:r>
              <a:rPr lang="el-GR" sz="9600" dirty="0" err="1"/>
              <a:t>θερμοχωτηρικότητας</a:t>
            </a:r>
            <a:r>
              <a:rPr lang="el-GR" sz="9600" dirty="0"/>
              <a:t> του υλικού (</a:t>
            </a:r>
            <a:r>
              <a:rPr lang="el-GR" sz="9600" b="1" i="1" dirty="0"/>
              <a:t>Δ</a:t>
            </a:r>
            <a:r>
              <a:rPr lang="en-US" sz="9600" b="1" i="1" dirty="0" err="1"/>
              <a:t>C</a:t>
            </a:r>
            <a:r>
              <a:rPr lang="en-US" sz="9600" b="1" i="1" baseline="-25000" dirty="0" err="1"/>
              <a:t>p</a:t>
            </a:r>
            <a:r>
              <a:rPr lang="el-GR" sz="9600" dirty="0"/>
              <a:t>). </a:t>
            </a:r>
          </a:p>
          <a:p>
            <a:pPr>
              <a:spcBef>
                <a:spcPts val="1800"/>
              </a:spcBef>
            </a:pPr>
            <a:r>
              <a:rPr lang="el-GR" sz="9600" i="1" dirty="0"/>
              <a:t>Ψυχρή κρυστάλλωση</a:t>
            </a:r>
            <a:r>
              <a:rPr lang="el-GR" sz="9600" dirty="0"/>
              <a:t> (</a:t>
            </a:r>
            <a:r>
              <a:rPr lang="el-GR" sz="9600" b="1" dirty="0"/>
              <a:t>2</a:t>
            </a:r>
            <a:r>
              <a:rPr lang="el-GR" sz="9600" dirty="0"/>
              <a:t>), μια εξώθερμη διαδικασία κατά την οποία οι αλυσίδες καθώς θερμαίνονται αποκτούν μικρή αλλά σημαντική ευκινησία που τις ωθεί να καταλάβουν πιο ευνοϊκές θέσεις και άρα αυξημένη κρυσταλλικότητα. </a:t>
            </a:r>
          </a:p>
          <a:p>
            <a:pPr>
              <a:spcBef>
                <a:spcPts val="1800"/>
              </a:spcBef>
            </a:pPr>
            <a:r>
              <a:rPr lang="el-GR" sz="9600" dirty="0"/>
              <a:t>Τήξη (</a:t>
            </a:r>
            <a:r>
              <a:rPr lang="el-GR" sz="9600" b="1" dirty="0"/>
              <a:t>3</a:t>
            </a:r>
            <a:r>
              <a:rPr lang="el-GR" sz="9600" dirty="0"/>
              <a:t>), </a:t>
            </a:r>
            <a:r>
              <a:rPr lang="el-GR" sz="9600" dirty="0" err="1"/>
              <a:t>ενδόθερμη</a:t>
            </a:r>
            <a:r>
              <a:rPr lang="el-GR" sz="9600" dirty="0"/>
              <a:t> διαδικασία, κατά την οποία το κρυσταλλικό υλικό λιώνει (τήκεται).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3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Μεταβάσεις που καταγράφονται κατά τη  διαφορική θερμιδομετρία σάρωσης </a:t>
            </a:r>
            <a:r>
              <a:rPr lang="el-GR" sz="3600" b="0" dirty="0"/>
              <a:t>(DSC</a:t>
            </a:r>
            <a:r>
              <a:rPr lang="el-GR" sz="3600" b="0" dirty="0" smtClean="0"/>
              <a:t>)</a:t>
            </a:r>
            <a:br>
              <a:rPr lang="el-GR" sz="3600" b="0" dirty="0" smtClean="0"/>
            </a:br>
            <a:r>
              <a:rPr lang="el-GR" sz="3300" b="0" dirty="0" smtClean="0"/>
              <a:t>(2 από 2)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Ψύξη:</a:t>
            </a:r>
            <a:r>
              <a:rPr lang="el-GR" sz="2400" dirty="0"/>
              <a:t>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Κρυστάλλωση (</a:t>
            </a:r>
            <a:r>
              <a:rPr lang="el-GR" sz="2400" b="1" dirty="0"/>
              <a:t>4</a:t>
            </a:r>
            <a:r>
              <a:rPr lang="el-GR" sz="2400" dirty="0"/>
              <a:t>), εξώθερμη διαδικασία, αντίστροφη της τήξης, που παρατηρείται μόνο στα </a:t>
            </a:r>
            <a:r>
              <a:rPr lang="el-GR" sz="2400" dirty="0" err="1"/>
              <a:t>ημικρυσταλλικά</a:t>
            </a:r>
            <a:r>
              <a:rPr lang="el-GR" sz="2400" dirty="0"/>
              <a:t> ή κρυσταλλικά πολυμερή.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Στη θερμοκρασία κρυστάλλωσης το υλικό μεταβαίνει στην κρυσταλλική του κατάσταση, στην οποία είναι ακόμα αρκετά μαλακό (</a:t>
            </a:r>
            <a:r>
              <a:rPr lang="el-GR" sz="2400" dirty="0" err="1"/>
              <a:t>ελαστοειδές</a:t>
            </a:r>
            <a:r>
              <a:rPr lang="el-GR" sz="2400" dirty="0"/>
              <a:t>). </a:t>
            </a:r>
          </a:p>
          <a:p>
            <a:pPr>
              <a:spcBef>
                <a:spcPts val="2400"/>
              </a:spcBef>
            </a:pPr>
            <a:r>
              <a:rPr lang="el-GR" sz="2400" i="1" dirty="0"/>
              <a:t>Υαλώδης μετάβαση</a:t>
            </a:r>
            <a:r>
              <a:rPr lang="el-GR" sz="2400" dirty="0"/>
              <a:t> (</a:t>
            </a:r>
            <a:r>
              <a:rPr lang="el-GR" sz="2400" b="1" dirty="0"/>
              <a:t>5</a:t>
            </a:r>
            <a:r>
              <a:rPr lang="el-GR" sz="2400" dirty="0"/>
              <a:t>), </a:t>
            </a:r>
            <a:r>
              <a:rPr lang="el-GR" sz="2400" dirty="0" err="1"/>
              <a:t>ενδόθερμη</a:t>
            </a:r>
            <a:r>
              <a:rPr lang="el-GR" sz="2400" dirty="0"/>
              <a:t> διαδικασία κατά την οποία το υλικό γίνεται σκληρότερο (μεταβαίνει στην υαλώδη κατάσταση) και διατηρεί την κρυσταλλικότητά του.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72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Πειραματικό μέρος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Απαιτούμενα χημικά (δείγματα-αντιδραστήρια) και </a:t>
            </a:r>
            <a:r>
              <a:rPr lang="el-GR" sz="2400" dirty="0" smtClean="0"/>
              <a:t>όργανα</a:t>
            </a:r>
            <a:endParaRPr lang="el-GR" sz="2400" dirty="0"/>
          </a:p>
          <a:p>
            <a:pPr lvl="1">
              <a:spcBef>
                <a:spcPts val="2400"/>
              </a:spcBef>
            </a:pPr>
            <a:r>
              <a:rPr lang="el-GR" sz="2200" dirty="0"/>
              <a:t>Δείγμα (10-20 </a:t>
            </a:r>
            <a:r>
              <a:rPr lang="el-GR" sz="2200" dirty="0" err="1"/>
              <a:t>mg</a:t>
            </a:r>
            <a:r>
              <a:rPr lang="el-GR" sz="2200" dirty="0"/>
              <a:t>) από ακρυλική ρητίνη (π.χ. </a:t>
            </a:r>
            <a:r>
              <a:rPr lang="el-GR" sz="2200" dirty="0" err="1"/>
              <a:t>Paraloid</a:t>
            </a:r>
            <a:r>
              <a:rPr lang="el-GR" sz="2200" dirty="0"/>
              <a:t> B44, B72</a:t>
            </a:r>
            <a:r>
              <a:rPr lang="el-GR" sz="2200" dirty="0" smtClean="0"/>
              <a:t>),</a:t>
            </a:r>
            <a:endParaRPr lang="el-GR" sz="2200" dirty="0"/>
          </a:p>
          <a:p>
            <a:pPr lvl="1">
              <a:spcBef>
                <a:spcPts val="2400"/>
              </a:spcBef>
            </a:pPr>
            <a:r>
              <a:rPr lang="el-GR" sz="2200" dirty="0" err="1"/>
              <a:t>Καψύλια</a:t>
            </a:r>
            <a:r>
              <a:rPr lang="el-GR" sz="2200" dirty="0"/>
              <a:t> </a:t>
            </a:r>
            <a:r>
              <a:rPr lang="el-GR" sz="2200" dirty="0" smtClean="0"/>
              <a:t>αλουμινίου,</a:t>
            </a:r>
            <a:endParaRPr lang="el-GR" sz="2200" dirty="0"/>
          </a:p>
          <a:p>
            <a:pPr lvl="1">
              <a:spcBef>
                <a:spcPts val="2400"/>
              </a:spcBef>
            </a:pPr>
            <a:r>
              <a:rPr lang="el-GR" sz="2200" dirty="0"/>
              <a:t>Ειδική </a:t>
            </a:r>
            <a:r>
              <a:rPr lang="el-GR" sz="2200" dirty="0" smtClean="0"/>
              <a:t>πρέσα,</a:t>
            </a:r>
            <a:endParaRPr lang="el-GR" sz="2200" dirty="0"/>
          </a:p>
          <a:p>
            <a:pPr lvl="1">
              <a:spcBef>
                <a:spcPts val="2400"/>
              </a:spcBef>
            </a:pPr>
            <a:r>
              <a:rPr lang="el-GR" sz="2200" dirty="0"/>
              <a:t>Σύστημα διαφορικής θερμιδομετρίας σάρωσης ( DSC, </a:t>
            </a:r>
            <a:r>
              <a:rPr lang="el-GR" sz="2200" dirty="0" err="1"/>
              <a:t>Mettler</a:t>
            </a:r>
            <a:r>
              <a:rPr lang="el-GR" sz="2200" dirty="0"/>
              <a:t> </a:t>
            </a:r>
            <a:r>
              <a:rPr lang="el-GR" sz="2200" dirty="0" err="1"/>
              <a:t>Toledo</a:t>
            </a:r>
            <a:r>
              <a:rPr lang="el-GR" sz="2200" dirty="0"/>
              <a:t> FP99) με Η/Υ.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90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Πειραματική διαδικασία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</a:t>
            </a:r>
            <a:r>
              <a:rPr lang="el-GR" sz="3600" b="0" dirty="0"/>
              <a:t>1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2400"/>
              </a:spcBef>
            </a:pPr>
            <a:r>
              <a:rPr lang="el-GR" sz="2400" dirty="0"/>
              <a:t>Καταρτίζουμε ένα θερμοκρασιακό πρόγραμμα για τη θερμοκρασιακή σάρωση: για υλικά της οικογένειας </a:t>
            </a:r>
            <a:r>
              <a:rPr lang="en-US" sz="2400" i="1" dirty="0"/>
              <a:t>Paraloid</a:t>
            </a:r>
            <a:r>
              <a:rPr lang="el-GR" sz="2400" i="1" dirty="0"/>
              <a:t>®</a:t>
            </a:r>
            <a:r>
              <a:rPr lang="el-GR" sz="2400" dirty="0"/>
              <a:t>, ξεκινούμε από θερμοκρασία περιβάλλοντος (επιθυμητό γύρω στους 20°C) και καταλήγουμε στους 80°C με ρυθμό ανόδου 2°C/</a:t>
            </a:r>
            <a:r>
              <a:rPr lang="en-US" sz="2400" dirty="0"/>
              <a:t>min</a:t>
            </a:r>
            <a:r>
              <a:rPr lang="el-GR" sz="2400" dirty="0"/>
              <a:t>.</a:t>
            </a:r>
          </a:p>
          <a:p>
            <a:pPr lvl="0">
              <a:spcBef>
                <a:spcPts val="2400"/>
              </a:spcBef>
            </a:pPr>
            <a:r>
              <a:rPr lang="el-GR" sz="2400" dirty="0"/>
              <a:t>Μια ποσότητα υλικού (1.0 - 10.0 </a:t>
            </a:r>
            <a:r>
              <a:rPr lang="en-US" sz="2400" dirty="0"/>
              <a:t>mg</a:t>
            </a:r>
            <a:r>
              <a:rPr lang="el-GR" sz="2400" dirty="0"/>
              <a:t>) τοποθετείται στο κάτω μέρος του ειδικού </a:t>
            </a:r>
            <a:r>
              <a:rPr lang="el-GR" sz="2400" dirty="0" err="1"/>
              <a:t>μικροδοχείου</a:t>
            </a:r>
            <a:r>
              <a:rPr lang="el-GR" sz="2400" dirty="0"/>
              <a:t> (</a:t>
            </a:r>
            <a:r>
              <a:rPr lang="el-GR" sz="2400" dirty="0" err="1"/>
              <a:t>καψύλιο</a:t>
            </a:r>
            <a:r>
              <a:rPr lang="el-GR" sz="2400" dirty="0"/>
              <a:t>, </a:t>
            </a:r>
            <a:r>
              <a:rPr lang="en-US" sz="2400" dirty="0"/>
              <a:t>crucible</a:t>
            </a:r>
            <a:r>
              <a:rPr lang="el-GR" sz="2400" dirty="0"/>
              <a:t>) και ζυγίζεται στον αναλυτικό ζυγό.</a:t>
            </a:r>
          </a:p>
          <a:p>
            <a:pPr lvl="0">
              <a:spcBef>
                <a:spcPts val="2400"/>
              </a:spcBef>
            </a:pPr>
            <a:r>
              <a:rPr lang="el-GR" sz="2400" dirty="0"/>
              <a:t>Το </a:t>
            </a:r>
            <a:r>
              <a:rPr lang="el-GR" sz="2400" dirty="0" err="1"/>
              <a:t>καψύλιο</a:t>
            </a:r>
            <a:r>
              <a:rPr lang="el-GR" sz="2400" dirty="0"/>
              <a:t> με το δείγμα τοποθετείται στην ειδική πρέσα και πιέζεται για λίγα δευτερόλεπτα (μια πλήρης περιστροφή του μοχλού).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Πειραματική διαδικασία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2</a:t>
            </a:r>
            <a:r>
              <a:rPr lang="el-GR" sz="3600" b="0" dirty="0" smtClean="0"/>
              <a:t> </a:t>
            </a:r>
            <a:r>
              <a:rPr lang="el-GR" sz="3600" b="0" dirty="0"/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l-GR" sz="2400" dirty="0"/>
              <a:t>Το </a:t>
            </a:r>
            <a:r>
              <a:rPr lang="el-GR" sz="2400" dirty="0" err="1"/>
              <a:t>καψύλιο</a:t>
            </a:r>
            <a:r>
              <a:rPr lang="el-GR" sz="2400" dirty="0"/>
              <a:t> με το δείγμα αφαιρείται με μια λαβίδα από την πρέσα και προσεκτικά τοποθετείται στο χώρο του δείγματος, στο σύστημα διαφορικής θερμιδομετρίας σάρωσης (</a:t>
            </a:r>
            <a:r>
              <a:rPr lang="en-US" sz="2400" dirty="0"/>
              <a:t>DSC</a:t>
            </a:r>
            <a:r>
              <a:rPr lang="el-GR" sz="2400" dirty="0"/>
              <a:t>). Τοποθετούμε το ειδικό καπάκι του οργάνου επάνω από το δείγμα. </a:t>
            </a:r>
          </a:p>
          <a:p>
            <a:pPr lvl="0">
              <a:spcBef>
                <a:spcPts val="1800"/>
              </a:spcBef>
            </a:pPr>
            <a:r>
              <a:rPr lang="el-GR" sz="2400" dirty="0"/>
              <a:t>Δίνουμε εντολή από τον υπολογιστή (ή ισοδύναμα, από τη μονάδα ελέγχου του οργάνου) και ξεκινούμε το θερμοκρασιακό πρόγραμμα</a:t>
            </a:r>
          </a:p>
          <a:p>
            <a:pPr lvl="0">
              <a:spcBef>
                <a:spcPts val="1800"/>
              </a:spcBef>
            </a:pPr>
            <a:r>
              <a:rPr lang="el-GR" sz="2400" dirty="0"/>
              <a:t>Στο τέλος της διαδικασίας, και αφού βεβαιωθούμε ότι το σύστημα έχει επιστρέψει στη θερμοκρασία δωματίου, αφαιρούμε το ειδικό καπάκι του οργάνου και με τη λαβίδα αφαιρούμε το </a:t>
            </a:r>
            <a:r>
              <a:rPr lang="el-GR" sz="2400" dirty="0" smtClean="0"/>
              <a:t>δείγμα.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4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Φύλλο </a:t>
            </a:r>
            <a:r>
              <a:rPr lang="el-GR" dirty="0" smtClean="0"/>
              <a:t>παρουσίασης </a:t>
            </a:r>
            <a:r>
              <a:rPr lang="el-GR" dirty="0"/>
              <a:t>α</a:t>
            </a:r>
            <a:r>
              <a:rPr lang="el-GR" dirty="0" smtClean="0"/>
              <a:t>ποτελεσμάτων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Θέση περιεχομένου 4" title="Φύλλο Παρουσίασης Αποτελεσμάτων 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96408"/>
                  </p:ext>
                </p:extLst>
              </p:nvPr>
            </p:nvGraphicFramePr>
            <p:xfrm>
              <a:off x="457200" y="1196975"/>
              <a:ext cx="8579296" cy="39805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26768"/>
                    <a:gridCol w="4752528"/>
                  </a:tblGrid>
                  <a:tr h="935881">
                    <a:tc gridSpan="2"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Σκοπός</a:t>
                          </a:r>
                          <a:r>
                            <a:rPr lang="el-GR" sz="2000" b="1" baseline="0" dirty="0" smtClean="0"/>
                            <a:t> άσκησης</a:t>
                          </a:r>
                          <a:r>
                            <a:rPr lang="en-US" sz="2000" b="1" baseline="0" dirty="0" smtClean="0"/>
                            <a:t>:</a:t>
                          </a:r>
                          <a:endParaRPr lang="el-GR" sz="20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Διαδικασία</a:t>
                          </a:r>
                          <a:endParaRPr lang="el-G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Παρατήρηση/ Αιτιολόγηση</a:t>
                          </a:r>
                          <a:r>
                            <a:rPr lang="el-GR" sz="2000" b="1" baseline="0" dirty="0" smtClean="0"/>
                            <a:t> / Υπολογισμός</a:t>
                          </a:r>
                          <a:endParaRPr lang="el-GR" sz="20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el-GR" sz="2000" dirty="0" smtClean="0"/>
                            <a:t>Διαδικασία για την παρασκευή δείγματος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 startAt="2"/>
                          </a:pPr>
                          <a:r>
                            <a:rPr lang="el-GR" sz="2000" dirty="0" smtClean="0"/>
                            <a:t>Βάρος</a:t>
                          </a:r>
                          <a:r>
                            <a:rPr lang="el-GR" sz="2000" baseline="0" dirty="0" smtClean="0"/>
                            <a:t> δείγματος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 startAt="3"/>
                          </a:pPr>
                          <a:r>
                            <a:rPr lang="el-GR" sz="2000" dirty="0" smtClean="0"/>
                            <a:t>Θερμοκρασιακό πρόγραμμα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 startAt="4"/>
                          </a:pPr>
                          <a:r>
                            <a:rPr lang="el-GR" sz="2000" dirty="0" smtClean="0"/>
                            <a:t>Τιμή</a:t>
                          </a:r>
                          <a:r>
                            <a:rPr lang="el-GR" sz="20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20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b="1" i="0" smtClean="0">
                                      <a:latin typeface="Cambria Math" panose="02040503050406030204" pitchFamily="18" charset="0"/>
                                    </a:rPr>
                                    <m:t>𝚻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2000" dirty="0" smtClean="0"/>
                            <a:t> (δεύτερη σάρωση)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 startAt="5"/>
                          </a:pPr>
                          <a:r>
                            <a:rPr lang="el-GR" sz="2000" dirty="0" smtClean="0"/>
                            <a:t>Σύγκριση</a:t>
                          </a:r>
                          <a:r>
                            <a:rPr lang="el-GR" sz="2000" baseline="0" dirty="0" smtClean="0"/>
                            <a:t> της τιμής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20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b="1" i="0" smtClean="0">
                                      <a:latin typeface="Cambria Math" panose="02040503050406030204" pitchFamily="18" charset="0"/>
                                    </a:rPr>
                                    <m:t>𝚻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2000" dirty="0" smtClean="0"/>
                            <a:t> με εκείνη</a:t>
                          </a:r>
                          <a:r>
                            <a:rPr lang="el-GR" sz="2000" baseline="0" dirty="0" smtClean="0"/>
                            <a:t> του Πίνακα Ι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Θέση περιεχομένου 4" title="Φύλλο Παρουσίασης Αποτελεσμάτων 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96408"/>
                  </p:ext>
                </p:extLst>
              </p:nvPr>
            </p:nvGraphicFramePr>
            <p:xfrm>
              <a:off x="457200" y="1196975"/>
              <a:ext cx="8579296" cy="39805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26768"/>
                    <a:gridCol w="4752528"/>
                  </a:tblGrid>
                  <a:tr h="935881">
                    <a:tc gridSpan="2"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Σκοπός</a:t>
                          </a:r>
                          <a:r>
                            <a:rPr lang="el-GR" sz="2000" b="1" baseline="0" dirty="0" smtClean="0"/>
                            <a:t> άσκησης</a:t>
                          </a:r>
                          <a:r>
                            <a:rPr lang="en-US" sz="2000" b="1" baseline="0" dirty="0" smtClean="0"/>
                            <a:t>:</a:t>
                          </a:r>
                          <a:endParaRPr lang="el-GR" sz="20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Διαδικασία</a:t>
                          </a:r>
                          <a:endParaRPr lang="el-G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Παρατήρηση/ Αιτιολόγηση</a:t>
                          </a:r>
                          <a:r>
                            <a:rPr lang="el-GR" sz="2000" b="1" baseline="0" dirty="0" smtClean="0"/>
                            <a:t> / Υπολογισμός</a:t>
                          </a:r>
                          <a:endParaRPr lang="el-GR" sz="2000" b="1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el-GR" sz="2000" dirty="0" smtClean="0"/>
                            <a:t>Διαδικασία για την παρασκευή δείγματος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 startAt="2"/>
                          </a:pPr>
                          <a:r>
                            <a:rPr lang="el-GR" sz="2000" dirty="0" smtClean="0"/>
                            <a:t>Βάρος</a:t>
                          </a:r>
                          <a:r>
                            <a:rPr lang="el-GR" sz="2000" baseline="0" dirty="0" smtClean="0"/>
                            <a:t> δείγματος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 startAt="3"/>
                          </a:pPr>
                          <a:r>
                            <a:rPr lang="el-GR" sz="2000" dirty="0" smtClean="0"/>
                            <a:t>Θερμοκρασιακό πρόγραμμα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 sz="2000" dirty="0"/>
                        </a:p>
                      </a:txBody>
                      <a:tcPr/>
                    </a:tc>
                  </a:tr>
                  <a:tr h="42506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18" t="-670000" r="-124522" b="-1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 sz="2000" dirty="0"/>
                        </a:p>
                      </a:txBody>
                      <a:tcPr/>
                    </a:tc>
                  </a:tr>
                  <a:tr h="72986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18" t="-449167" r="-124522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8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Παρατηρώντας τις τιμές 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g</a:t>
            </a:r>
            <a:r>
              <a:rPr lang="el-GR" sz="2400" dirty="0"/>
              <a:t>, εξηγείστε, γιατί ένα υλικό όπως το </a:t>
            </a:r>
            <a:r>
              <a:rPr lang="en-US" sz="2400" dirty="0"/>
              <a:t>Paraloid</a:t>
            </a:r>
            <a:r>
              <a:rPr lang="el-GR" sz="2400" dirty="0"/>
              <a:t>®</a:t>
            </a:r>
            <a:r>
              <a:rPr lang="en-US" sz="2400" dirty="0"/>
              <a:t> B</a:t>
            </a:r>
            <a:r>
              <a:rPr lang="el-GR" sz="2400" dirty="0"/>
              <a:t>44 είναι προτιμότερο από το </a:t>
            </a:r>
            <a:r>
              <a:rPr lang="en-US" sz="2400" dirty="0"/>
              <a:t>Plexiglas</a:t>
            </a:r>
            <a:r>
              <a:rPr lang="el-GR" sz="2400" dirty="0"/>
              <a:t>® (</a:t>
            </a:r>
            <a:r>
              <a:rPr lang="el-GR" sz="2400" dirty="0" err="1"/>
              <a:t>πολυμεθακρυλικός</a:t>
            </a:r>
            <a:r>
              <a:rPr lang="el-GR" sz="2400" dirty="0"/>
              <a:t> </a:t>
            </a:r>
            <a:r>
              <a:rPr lang="el-GR" sz="2400" dirty="0" err="1"/>
              <a:t>μεθυλεστέρας</a:t>
            </a:r>
            <a:r>
              <a:rPr lang="el-GR" sz="2400" dirty="0"/>
              <a:t>, </a:t>
            </a:r>
            <a:r>
              <a:rPr lang="en-US" sz="2400" dirty="0"/>
              <a:t>PMMA</a:t>
            </a:r>
            <a:r>
              <a:rPr lang="el-GR" sz="2400" dirty="0"/>
              <a:t>) για να το χρησιμοποιήσουμε ως ρητίνη στη συντήρηση.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5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4200"/>
              </a:spcBef>
            </a:pPr>
            <a:r>
              <a:rPr lang="en-US" sz="2400" dirty="0"/>
              <a:t>Callister W</a:t>
            </a:r>
            <a:r>
              <a:rPr lang="el-GR" sz="2400" dirty="0"/>
              <a:t>. </a:t>
            </a:r>
            <a:r>
              <a:rPr lang="en-US" sz="2400" dirty="0"/>
              <a:t>D</a:t>
            </a:r>
            <a:r>
              <a:rPr lang="el-GR" sz="2400" dirty="0"/>
              <a:t>., </a:t>
            </a:r>
            <a:r>
              <a:rPr lang="el-GR" sz="2400" i="1" dirty="0"/>
              <a:t>Εισαγωγή στην Επιστήμη και Τεχνολογία των Υλικών</a:t>
            </a:r>
            <a:r>
              <a:rPr lang="el-GR" sz="2400" dirty="0"/>
              <a:t>, 5</a:t>
            </a:r>
            <a:r>
              <a:rPr lang="el-GR" sz="2400" baseline="30000" dirty="0"/>
              <a:t>η</a:t>
            </a:r>
            <a:r>
              <a:rPr lang="el-GR" sz="2400" dirty="0"/>
              <a:t> έκδοση, </a:t>
            </a:r>
            <a:r>
              <a:rPr lang="el-GR" sz="2400" dirty="0" err="1"/>
              <a:t>Εκδ</a:t>
            </a:r>
            <a:r>
              <a:rPr lang="el-GR" sz="2400" dirty="0"/>
              <a:t>. </a:t>
            </a:r>
            <a:r>
              <a:rPr lang="el-GR" sz="2400" dirty="0" err="1"/>
              <a:t>Τζιόλα</a:t>
            </a:r>
            <a:r>
              <a:rPr lang="el-GR" sz="2400" dirty="0"/>
              <a:t>, Θεσσαλονίκη </a:t>
            </a:r>
            <a:r>
              <a:rPr lang="el-GR" sz="2400" dirty="0" smtClean="0"/>
              <a:t>2003.</a:t>
            </a:r>
            <a:endParaRPr lang="el-GR" sz="2400" dirty="0"/>
          </a:p>
          <a:p>
            <a:pPr lvl="0">
              <a:spcBef>
                <a:spcPts val="4200"/>
              </a:spcBef>
            </a:pPr>
            <a:r>
              <a:rPr lang="en-US" sz="2400" dirty="0"/>
              <a:t>Schilling M. R., The Glass Transition of Materials Used in Conservation, </a:t>
            </a:r>
            <a:r>
              <a:rPr lang="en-US" sz="2400" i="1" dirty="0"/>
              <a:t>Studies in Conservation</a:t>
            </a:r>
            <a:r>
              <a:rPr lang="en-US" sz="2400" dirty="0"/>
              <a:t>, Vol. 34, No. 3 (Aug., 1989), pp. </a:t>
            </a:r>
            <a:r>
              <a:rPr lang="en-US" sz="2400" dirty="0" smtClean="0"/>
              <a:t>110-116</a:t>
            </a:r>
            <a:r>
              <a:rPr lang="el-GR" sz="2400" dirty="0" smtClean="0"/>
              <a:t>.</a:t>
            </a:r>
            <a:endParaRPr lang="el-GR" sz="2400" dirty="0"/>
          </a:p>
          <a:p>
            <a:pPr lvl="0">
              <a:spcBef>
                <a:spcPts val="4200"/>
              </a:spcBef>
            </a:pPr>
            <a:r>
              <a:rPr lang="en-US" sz="2400" dirty="0"/>
              <a:t>Hammer, A., </a:t>
            </a:r>
            <a:r>
              <a:rPr lang="en-US" sz="2400" i="1" dirty="0" err="1"/>
              <a:t>Usercom</a:t>
            </a:r>
            <a:r>
              <a:rPr lang="en-US" sz="2400" i="1" dirty="0"/>
              <a:t>, Thermal Analysis, Information for Users</a:t>
            </a:r>
            <a:r>
              <a:rPr lang="en-US" sz="2400" dirty="0"/>
              <a:t>, 2010 (</a:t>
            </a:r>
            <a:r>
              <a:rPr lang="en-US" sz="2400" b="1" dirty="0"/>
              <a:t>1</a:t>
            </a:r>
            <a:r>
              <a:rPr lang="en-US" sz="2400" dirty="0"/>
              <a:t>), 1-6, </a:t>
            </a:r>
            <a:r>
              <a:rPr lang="en-US" sz="2400" dirty="0" err="1"/>
              <a:t>Mettler</a:t>
            </a:r>
            <a:r>
              <a:rPr lang="en-US" sz="2400" dirty="0"/>
              <a:t> </a:t>
            </a:r>
            <a:r>
              <a:rPr lang="en-US" sz="2400" dirty="0" smtClean="0"/>
              <a:t>Toledo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4200"/>
              </a:spcBef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3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811140"/>
            <a:ext cx="5828703" cy="888561"/>
            <a:chOff x="1767633" y="5811140"/>
            <a:chExt cx="5828703" cy="888561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121"/>
            <a:stretch/>
          </p:blipFill>
          <p:spPr bwMode="auto">
            <a:xfrm>
              <a:off x="3923928" y="5811140"/>
              <a:ext cx="3672408" cy="888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19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Θερμική συμπεριφορά των </a:t>
            </a:r>
            <a:r>
              <a:rPr lang="el-GR" dirty="0" smtClean="0"/>
              <a:t>πολυμερών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sz="2800" dirty="0"/>
              <a:t>Ανάλογα με τη ανταπόκρισή τους στη θέρμανση, τα πολυμερή χωρίζονται σε </a:t>
            </a:r>
          </a:p>
          <a:p>
            <a:pPr lvl="1">
              <a:spcBef>
                <a:spcPts val="2400"/>
              </a:spcBef>
            </a:pPr>
            <a:r>
              <a:rPr lang="el-GR" sz="2400" dirty="0"/>
              <a:t>θερμοπλαστικά και </a:t>
            </a:r>
          </a:p>
          <a:p>
            <a:pPr lvl="1">
              <a:spcBef>
                <a:spcPts val="2400"/>
              </a:spcBef>
            </a:pPr>
            <a:r>
              <a:rPr lang="el-GR" sz="2400" dirty="0"/>
              <a:t>θερμοσκληραινόμενα.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42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1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Σταμάτης Μπογιατζής 2014. Σταμάτης Μπογιατζής. «Εργαστήριο Επιστήμης Υλικών ΙΙ. Ενότητα 12</a:t>
            </a:r>
            <a:r>
              <a:rPr lang="en-US" sz="2000" dirty="0" smtClean="0"/>
              <a:t>:</a:t>
            </a:r>
            <a:r>
              <a:rPr lang="el-GR" sz="2000" dirty="0"/>
              <a:t> Θερμικές μεταβάσεις των πολυμερών: Υαλώδης μετάβαση </a:t>
            </a:r>
            <a:r>
              <a:rPr lang="el-GR" sz="2000"/>
              <a:t>και </a:t>
            </a:r>
            <a:r>
              <a:rPr lang="el-GR" sz="2000" smtClean="0"/>
              <a:t>τήξη».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997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</a:t>
            </a:r>
            <a:r>
              <a:rPr lang="el-GR">
                <a:solidFill>
                  <a:prstClr val="black"/>
                </a:solidFill>
                <a:latin typeface="Calibri"/>
              </a:rPr>
              <a:t>://</a:t>
            </a:r>
            <a:r>
              <a:rPr lang="el-GR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7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621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Όλες οι εικόνες και χημικοί τύποι</a:t>
            </a:r>
            <a:r>
              <a:rPr lang="el-GR" sz="2000" dirty="0" smtClean="0"/>
              <a:t>:© </a:t>
            </a:r>
            <a:r>
              <a:rPr lang="el-GR" sz="2000" dirty="0"/>
              <a:t>Σταμάτης Χ. Μπογιατζής </a:t>
            </a:r>
          </a:p>
          <a:p>
            <a:pPr marL="0" indent="0">
              <a:buNone/>
            </a:pPr>
            <a:r>
              <a:rPr lang="el-GR" sz="2000" dirty="0"/>
              <a:t>(εκτός αν αναφέρεται </a:t>
            </a:r>
            <a:r>
              <a:rPr lang="el-GR" sz="2000" dirty="0" smtClean="0"/>
              <a:t>διαφορετικά</a:t>
            </a:r>
            <a:r>
              <a:rPr lang="en-US" sz="2000" dirty="0" smtClean="0"/>
              <a:t>)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180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Θερμοπλαστικά πολυμερή 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</a:t>
            </a:r>
            <a:r>
              <a:rPr lang="el-GR" sz="3600" b="0" dirty="0"/>
              <a:t>1 από </a:t>
            </a:r>
            <a:r>
              <a:rPr lang="el-GR" sz="3600" b="0" dirty="0" smtClean="0"/>
              <a:t>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Τα </a:t>
            </a:r>
            <a:r>
              <a:rPr lang="el-GR" sz="2400" b="1" dirty="0"/>
              <a:t>θερμοπλαστικά</a:t>
            </a:r>
            <a:r>
              <a:rPr lang="el-GR" sz="2400" dirty="0"/>
              <a:t> γίνονται </a:t>
            </a:r>
            <a:r>
              <a:rPr lang="el-GR" sz="2400" i="1" dirty="0"/>
              <a:t>μαλακότερα</a:t>
            </a:r>
            <a:r>
              <a:rPr lang="el-GR" sz="2400" dirty="0"/>
              <a:t> όταν θερμαίνονται (και κατά περίπτωση μετατρέπονται σε ρευστά),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Η μεταβολή αυτή </a:t>
            </a:r>
            <a:r>
              <a:rPr lang="el-GR" sz="2400" i="1" dirty="0"/>
              <a:t>δεν</a:t>
            </a:r>
            <a:r>
              <a:rPr lang="el-GR" sz="2400" dirty="0"/>
              <a:t> είναι μόνιμη: τα πολυμερή </a:t>
            </a:r>
            <a:r>
              <a:rPr lang="el-GR" sz="2400" i="1" dirty="0" err="1"/>
              <a:t>σκληρύνονται</a:t>
            </a:r>
            <a:r>
              <a:rPr lang="el-GR" sz="2400" dirty="0"/>
              <a:t> πάλι εάν από εκείνο το σημείο ψυχθούν.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Οι διαδικασίες αυτές είναι </a:t>
            </a:r>
            <a:r>
              <a:rPr lang="el-GR" sz="2400" b="1" dirty="0"/>
              <a:t>αντιστρεπτές</a:t>
            </a:r>
            <a:r>
              <a:rPr lang="el-GR" sz="2400" dirty="0"/>
              <a:t> και μπορούν να επαναληφθούν με τη μορφή </a:t>
            </a:r>
            <a:r>
              <a:rPr lang="el-GR" sz="2400" i="1" dirty="0"/>
              <a:t>θερμοκρασιακών κύκλων</a:t>
            </a:r>
            <a:r>
              <a:rPr lang="el-GR" sz="2400" dirty="0"/>
              <a:t>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Τα υλικά αυτά μπορούν να υποστούν κατεργασία όταν σε ψηλή θερμοκρασία είναι μαλακά, με παράλληλη εφαρμογή πίεσης.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8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Θερμοπλαστικά πολυμερή 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</a:t>
            </a:r>
            <a:r>
              <a:rPr lang="el-GR" sz="3600" b="0" dirty="0"/>
              <a:t>2 από </a:t>
            </a:r>
            <a:r>
              <a:rPr lang="el-GR" sz="3600" b="0" dirty="0" smtClean="0"/>
              <a:t>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Τα περισσότερα γραμμικά πολυμερή είναι θερμοπλαστικά. Για παράδειγμα: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0" y="2348015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πολυαιθυλένιο </a:t>
            </a:r>
          </a:p>
        </p:txBody>
      </p:sp>
      <p:pic>
        <p:nvPicPr>
          <p:cNvPr id="7" name="Εικόνα 6" title="πολυαιθυλένιο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932" y="2302766"/>
            <a:ext cx="2377986" cy="780935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07504" y="5085184"/>
            <a:ext cx="1892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Νάιλον</a:t>
            </a:r>
          </a:p>
        </p:txBody>
      </p:sp>
      <p:pic>
        <p:nvPicPr>
          <p:cNvPr id="9" name="Εικόνα 8" title="Νάιλο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637197"/>
            <a:ext cx="6390298" cy="1357637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7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Θερμοπλαστικά πολυμερή </a:t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3)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0" y="2050283"/>
            <a:ext cx="4402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3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Πολυβινυλοχλωρίδιο (</a:t>
            </a:r>
            <a:r>
              <a:rPr lang="en-US" sz="2400" dirty="0">
                <a:latin typeface="+mn-lt"/>
              </a:rPr>
              <a:t>PVC</a:t>
            </a:r>
            <a:r>
              <a:rPr lang="el-GR" sz="2400" dirty="0">
                <a:latin typeface="+mn-lt"/>
              </a:rPr>
              <a:t>)</a:t>
            </a:r>
          </a:p>
        </p:txBody>
      </p:sp>
      <p:pic>
        <p:nvPicPr>
          <p:cNvPr id="6" name="Εικόνα 5" title="Πολυβινυλοχλωρίδιο (PVC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832" y="1545015"/>
            <a:ext cx="4665488" cy="1472203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0" y="494116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ακρυλικές και </a:t>
            </a:r>
            <a:r>
              <a:rPr lang="el-GR" sz="2400" dirty="0" err="1" smtClean="0">
                <a:latin typeface="+mn-lt"/>
              </a:rPr>
              <a:t>βινυλικές</a:t>
            </a:r>
            <a:r>
              <a:rPr lang="el-GR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ρητίνες</a:t>
            </a:r>
            <a:endParaRPr lang="el-GR" sz="2400" dirty="0">
              <a:latin typeface="+mn-lt"/>
            </a:endParaRPr>
          </a:p>
        </p:txBody>
      </p:sp>
      <p:pic>
        <p:nvPicPr>
          <p:cNvPr id="8" name="Εικόνα 7" title="ακρυλικές και βινυλικές ρητίνε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541" y="4301797"/>
            <a:ext cx="2459603" cy="1740405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46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Θερμοσκληραινόμενα </a:t>
            </a:r>
            <a:r>
              <a:rPr lang="el-GR" sz="4400" dirty="0" smtClean="0"/>
              <a:t>πολυμερή</a:t>
            </a:r>
            <a:br>
              <a:rPr lang="el-GR" sz="4400" dirty="0" smtClean="0"/>
            </a:br>
            <a:r>
              <a:rPr lang="el-GR" b="0" dirty="0" smtClean="0"/>
              <a:t>(1 από 2)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l-GR" sz="2600" dirty="0"/>
              <a:t>Τα </a:t>
            </a:r>
            <a:r>
              <a:rPr lang="el-GR" sz="2600" b="1" dirty="0"/>
              <a:t>θερμοσκληραινόμενα</a:t>
            </a:r>
            <a:r>
              <a:rPr lang="el-GR" sz="2600" dirty="0"/>
              <a:t> πολυμερή γίνονται </a:t>
            </a:r>
            <a:r>
              <a:rPr lang="el-GR" sz="2600" i="1" dirty="0"/>
              <a:t>μονίμως</a:t>
            </a:r>
            <a:r>
              <a:rPr lang="el-GR" sz="2600" dirty="0"/>
              <a:t> σκληρά όταν θερμανθούν σε κάποια συγκεκριμένη θερμοκρασία. 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Αυτό συμβαίνει επειδή υπεισέρχονται σε μια ή περισσότερες χημικές αντιδράσεις που συνήθως επιφέρουν τη δημιουργία </a:t>
            </a:r>
            <a:r>
              <a:rPr lang="el-GR" sz="2600" i="1" dirty="0" err="1"/>
              <a:t>σταυροδεσμών</a:t>
            </a:r>
            <a:r>
              <a:rPr lang="el-GR" sz="2600" dirty="0"/>
              <a:t> (ή δεσμών διασταύρωσης, </a:t>
            </a:r>
            <a:r>
              <a:rPr lang="en-US" sz="2600" dirty="0"/>
              <a:t>cross</a:t>
            </a:r>
            <a:r>
              <a:rPr lang="el-GR" sz="2600" dirty="0"/>
              <a:t>-</a:t>
            </a:r>
            <a:r>
              <a:rPr lang="en-US" sz="2600" dirty="0"/>
              <a:t>links</a:t>
            </a:r>
            <a:r>
              <a:rPr lang="el-GR" sz="2600" dirty="0"/>
              <a:t>) μεταξύ των αλυσίδων που τις κάνει πιο άκαμπτες με αποτέλεσμα το υλικό να εμφανίζεται πιο ισχυροποιημένο από πλευράς δομής, μηχανικών ιδιοτήτων κλπ. 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Επειδή η επίδραση της θερμοκρασίας επιφέρει </a:t>
            </a:r>
            <a:r>
              <a:rPr lang="el-GR" sz="2600" b="1" dirty="0"/>
              <a:t>μόνιμη αλλαγή</a:t>
            </a:r>
            <a:r>
              <a:rPr lang="el-GR" sz="2600" dirty="0"/>
              <a:t> στα πολυμερή αυτά, το φαινόμενο </a:t>
            </a:r>
            <a:r>
              <a:rPr lang="el-GR" sz="2600" i="1" dirty="0"/>
              <a:t>δεν είναι αντιστρεπτό</a:t>
            </a:r>
            <a:r>
              <a:rPr lang="el-GR" sz="2600" dirty="0"/>
              <a:t>, δηλαδή, δεν μαλακώνουν εάν επακολουθήσει θέρμανση.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2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Θερμοσκληραινόμενα πολυμερή</a:t>
            </a:r>
            <a:br>
              <a:rPr lang="el-GR" sz="4400" dirty="0"/>
            </a:br>
            <a:r>
              <a:rPr lang="el-GR" b="0" dirty="0" smtClean="0"/>
              <a:t>(2 </a:t>
            </a:r>
            <a:r>
              <a:rPr lang="el-GR" b="0" dirty="0"/>
              <a:t>από </a:t>
            </a:r>
            <a:r>
              <a:rPr lang="el-GR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Τα θερμοσκληραινόμενα πολυμερή είναι γενικώς σκληρότερα, ισχυρότερα και πιο ψαθυρά από τα θερμοπλαστικά και έχουν καλύτερη σταθερότητα στις διαστάσεις τους.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Τα περισσότερα διασταυρωμένα και δικτυωμένα πολυμερή, στα οποία περιλαμβάνεται το </a:t>
            </a:r>
            <a:r>
              <a:rPr lang="el-GR" sz="2400" b="1" dirty="0"/>
              <a:t>βουλκανισμένο καουτσούκ</a:t>
            </a:r>
            <a:r>
              <a:rPr lang="el-GR" sz="2400" dirty="0"/>
              <a:t>, τα </a:t>
            </a:r>
            <a:r>
              <a:rPr lang="el-GR" sz="2400" b="1" dirty="0" err="1"/>
              <a:t>εποξειδικά</a:t>
            </a:r>
            <a:r>
              <a:rPr lang="el-GR" sz="2400" dirty="0"/>
              <a:t>, τα </a:t>
            </a:r>
            <a:r>
              <a:rPr lang="el-GR" sz="2400" b="1" dirty="0" err="1"/>
              <a:t>φαινολικά</a:t>
            </a:r>
            <a:r>
              <a:rPr lang="el-GR" sz="2400" b="1" dirty="0"/>
              <a:t> πολυμερή</a:t>
            </a:r>
            <a:r>
              <a:rPr lang="el-GR" sz="2400" dirty="0"/>
              <a:t> και κάποιες </a:t>
            </a:r>
            <a:r>
              <a:rPr lang="el-GR" sz="2400" b="1" dirty="0"/>
              <a:t>πολυεστερικές ρητίνες</a:t>
            </a:r>
            <a:r>
              <a:rPr lang="el-GR" sz="2400" dirty="0"/>
              <a:t>, είναι θερμοσκληραινόμενα.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3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Κρυσταλλικότητα στα πολυμερή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Ορισμένα πολυμερή, με γραμμική, καθώς και κάποια με διακλαδιζόμενη αλυσίδα εμφανίζουν κρυσταλλικότητα.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Το </a:t>
            </a:r>
            <a:r>
              <a:rPr lang="el-GR" sz="2400" b="1" dirty="0"/>
              <a:t>νάιλον</a:t>
            </a:r>
            <a:r>
              <a:rPr lang="el-GR" sz="2400" dirty="0"/>
              <a:t>, το υψηλής πυκνότητας </a:t>
            </a:r>
            <a:r>
              <a:rPr lang="el-GR" sz="2400" b="1" dirty="0"/>
              <a:t>πολυαιθυλένιο</a:t>
            </a:r>
            <a:r>
              <a:rPr lang="el-GR" sz="2400" dirty="0"/>
              <a:t> (</a:t>
            </a:r>
            <a:r>
              <a:rPr lang="en-US" sz="2400" dirty="0"/>
              <a:t>HDPE) </a:t>
            </a:r>
            <a:r>
              <a:rPr lang="el-GR" sz="2400" dirty="0"/>
              <a:t>και το </a:t>
            </a:r>
            <a:r>
              <a:rPr lang="el-GR" sz="2400" dirty="0" err="1"/>
              <a:t>ισοτακτικό</a:t>
            </a:r>
            <a:r>
              <a:rPr lang="el-GR" sz="2400" dirty="0"/>
              <a:t> </a:t>
            </a:r>
            <a:r>
              <a:rPr lang="el-GR" sz="2400" b="1" dirty="0"/>
              <a:t>πολυπροπυλένιο</a:t>
            </a:r>
            <a:r>
              <a:rPr lang="el-GR" sz="2400" dirty="0"/>
              <a:t> (</a:t>
            </a:r>
            <a:r>
              <a:rPr lang="en-US" sz="2400" dirty="0" err="1"/>
              <a:t>i</a:t>
            </a:r>
            <a:r>
              <a:rPr lang="en-US" sz="2400" dirty="0"/>
              <a:t>-PP) </a:t>
            </a:r>
            <a:r>
              <a:rPr lang="el-GR" sz="2400" dirty="0"/>
              <a:t>εμφανίζουν έντονη κρυσταλλικότητα</a:t>
            </a:r>
            <a:r>
              <a:rPr lang="en-US" sz="2400" dirty="0"/>
              <a:t>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Αυτό σημαίνει ότι σε μεγάλη έκταση της μάζας τους η διάταξη των μονομερών έχει αυστηρή γεωμετρική διάταξη (</a:t>
            </a:r>
            <a:r>
              <a:rPr lang="el-GR" sz="2400" b="1" dirty="0"/>
              <a:t>κρυσταλλικές περιοχές</a:t>
            </a:r>
            <a:r>
              <a:rPr lang="el-GR" sz="2400" dirty="0"/>
              <a:t>).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Στις υπόλοιπες περιοχές η διάταξη δεν παρουσιάζει αυστηρότητα, και συνεπώς αυτές εμφανίζονται ως </a:t>
            </a:r>
            <a:r>
              <a:rPr lang="el-GR" sz="2400" b="1" dirty="0"/>
              <a:t>άμορφες</a:t>
            </a:r>
            <a:r>
              <a:rPr lang="el-GR" sz="2400" dirty="0"/>
              <a:t>, οι οποίες συνυπάρχουν με τις κρυσταλλικές.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Άλλα πολυμερή, όπως οι </a:t>
            </a:r>
            <a:r>
              <a:rPr lang="el-GR" sz="2400" b="1" dirty="0"/>
              <a:t>ακρυλικές</a:t>
            </a:r>
            <a:r>
              <a:rPr lang="el-GR" sz="2400" dirty="0"/>
              <a:t> και </a:t>
            </a:r>
            <a:r>
              <a:rPr lang="el-GR" sz="2400" b="1" dirty="0" err="1"/>
              <a:t>βινυλικές</a:t>
            </a:r>
            <a:r>
              <a:rPr lang="el-GR" sz="2400" dirty="0"/>
              <a:t> ρητίνες είναι </a:t>
            </a:r>
            <a:r>
              <a:rPr lang="el-GR" sz="2400" b="1" dirty="0"/>
              <a:t>εντελώς άμορφα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4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101</TotalTime>
  <Words>2403</Words>
  <Application>Microsoft Office PowerPoint</Application>
  <PresentationFormat>Προβολή στην οθόνη (4:3)</PresentationFormat>
  <Paragraphs>261</Paragraphs>
  <Slides>36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36</vt:i4>
      </vt:variant>
    </vt:vector>
  </HeadingPairs>
  <TitlesOfParts>
    <vt:vector size="40" baseType="lpstr">
      <vt:lpstr>OC_template_updated</vt:lpstr>
      <vt:lpstr>1_OC_template_updated</vt:lpstr>
      <vt:lpstr>2_OC_template_updated</vt:lpstr>
      <vt:lpstr>3_OC_template_updated</vt:lpstr>
      <vt:lpstr>Εργαστήριο  Επιστήμης Υλικών ΙΙ</vt:lpstr>
      <vt:lpstr>Βασικοί όροι</vt:lpstr>
      <vt:lpstr>Θερμική συμπεριφορά των πολυμερών (1 από 2)</vt:lpstr>
      <vt:lpstr>Θερμοπλαστικά πολυμερή  (1 από 3)</vt:lpstr>
      <vt:lpstr>Θερμοπλαστικά πολυμερή  (2 από 3)</vt:lpstr>
      <vt:lpstr>Θερμοπλαστικά πολυμερή  (3 από 3)</vt:lpstr>
      <vt:lpstr>Θερμοσκληραινόμενα πολυμερή (1 από 2)</vt:lpstr>
      <vt:lpstr>Θερμοσκληραινόμενα πολυμερή (2 από 2)</vt:lpstr>
      <vt:lpstr>Κρυσταλλικότητα στα πολυμερή</vt:lpstr>
      <vt:lpstr>Κρυσταλλικότητα στο νάιλον</vt:lpstr>
      <vt:lpstr>Θερμική συμπεριφορά των πολυμερών (2 από 2)</vt:lpstr>
      <vt:lpstr>Η υαλώδης μετάβαση</vt:lpstr>
      <vt:lpstr>Η θερμοκρασία υαλώδους μετάβασης, Tg (1 από 2)</vt:lpstr>
      <vt:lpstr>Η θερμοκρασία υαλώδους μετάβασης: θέρμανση ενός πολυμερούς</vt:lpstr>
      <vt:lpstr>Η θερμοκρασία υαλώδους μετάβασης: ανόπτηση ενός πολυμερούς</vt:lpstr>
      <vt:lpstr>Ποιες ιδιότητες επηρεάζονται κατά την υαλώδη μετάβαση</vt:lpstr>
      <vt:lpstr>Πως εξαρτάται το Tg από τη χημική δομή των πολυμερών</vt:lpstr>
      <vt:lpstr>Τιμές της θερμοκρασίας υαλώδους μετάβασης και τήξης (Tg και Tm) για ορισμένα σημαντικά πολυμερή</vt:lpstr>
      <vt:lpstr>Διαφορική θερμιδομετρία σάρωσης  (DSC)</vt:lpstr>
      <vt:lpstr>Τυπικό διάγραμμα διαφορικής θερμιδομετρίας σάρωσης (DSC)</vt:lpstr>
      <vt:lpstr>Μεταβάσεις που καταγράφονται κατά τη διαφορική θερμιδομετρία σάρωσης (DSC) (1 από2)</vt:lpstr>
      <vt:lpstr>Μεταβάσεις που καταγράφονται κατά τη  διαφορική θερμιδομετρία σάρωσης (DSC) (2 από 2)</vt:lpstr>
      <vt:lpstr>Πειραματικό μέρος</vt:lpstr>
      <vt:lpstr>Πειραματική διαδικασία  (1 από 2)</vt:lpstr>
      <vt:lpstr>Πειραματική διαδικασία  (2 από 2)</vt:lpstr>
      <vt:lpstr>Φύλλο παρουσίασης αποτελεσμάτων </vt:lpstr>
      <vt:lpstr>Ερωτήσεις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Εργαστήριο  Επιστήμης Υλικών ΙΙ</dc:title>
  <dc:creator>opencourses@teiath.gr</dc:creator>
  <cp:lastModifiedBy>natasakar new</cp:lastModifiedBy>
  <cp:revision>15</cp:revision>
  <dcterms:created xsi:type="dcterms:W3CDTF">2013-11-05T09:28:04Z</dcterms:created>
  <dcterms:modified xsi:type="dcterms:W3CDTF">2015-02-27T14:17:58Z</dcterms:modified>
</cp:coreProperties>
</file>