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8" r:id="rId31"/>
    <p:sldId id="350" r:id="rId32"/>
    <p:sldId id="352" r:id="rId33"/>
    <p:sldId id="353" r:id="rId34"/>
    <p:sldId id="354" r:id="rId35"/>
    <p:sldId id="257" r:id="rId36"/>
    <p:sldId id="262" r:id="rId37"/>
    <p:sldId id="264" r:id="rId38"/>
    <p:sldId id="355" r:id="rId39"/>
    <p:sldId id="356" r:id="rId40"/>
    <p:sldId id="266" r:id="rId41"/>
    <p:sldId id="318" r:id="rId42"/>
    <p:sldId id="261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395" autoAdjust="0"/>
  </p:normalViewPr>
  <p:slideViewPr>
    <p:cSldViewPr>
      <p:cViewPr varScale="1">
        <p:scale>
          <a:sx n="105" d="100"/>
          <a:sy n="105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023992" y="9940379"/>
            <a:ext cx="3078427" cy="29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15" tIns="50708" rIns="97515" bIns="50708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B48F950-149D-417A-AC41-8791198C5DA6}" type="slidenum">
              <a:rPr lang="en-GB" altLang="el-GR" sz="1300"/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GB" altLang="el-GR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9.wdp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2.wdp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l" TargetMode="External"/><Relationship Id="rId2" Type="http://schemas.openxmlformats.org/officeDocument/2006/relationships/hyperlink" Target="http://www.dbtechnet.org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9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altLang="el-GR" sz="2800" dirty="0"/>
              <a:t>Συναλλαγές (</a:t>
            </a:r>
            <a:r>
              <a:rPr lang="en-US" altLang="el-GR" sz="2800" dirty="0"/>
              <a:t>Transactions) </a:t>
            </a:r>
            <a:r>
              <a:rPr lang="el-GR" altLang="el-GR" sz="2800" dirty="0"/>
              <a:t>στο προϊόν </a:t>
            </a:r>
            <a:r>
              <a:rPr lang="en-US" altLang="el-GR" sz="2800" dirty="0" err="1"/>
              <a:t>mySQL</a:t>
            </a:r>
            <a:endParaRPr lang="en-US" alt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7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Ξαναγυρίζουμε στο σημείο εκκίνησης. Στα παραδείγματα παρακάτω θα κάνουμε πάντα το </a:t>
            </a:r>
            <a:r>
              <a:rPr lang="el-GR" sz="2400" dirty="0" smtClean="0"/>
              <a:t>ίδιο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Σταματάμε το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. Σχεδόν σε όλα τα επόμενα παραδείγματα θα χρησιμοποιήσουμε αυτή την απενεργοποίηση της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. 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Τότε μπορούμε να έχουμε πολλές </a:t>
            </a:r>
            <a:r>
              <a:rPr lang="en-US" sz="2400" dirty="0"/>
              <a:t>transactions</a:t>
            </a:r>
            <a:r>
              <a:rPr lang="el-GR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Κάθε συναλλαγή τερματίζεται με </a:t>
            </a:r>
            <a:r>
              <a:rPr lang="en-US" sz="2400" dirty="0"/>
              <a:t>COMMIT</a:t>
            </a:r>
            <a:r>
              <a:rPr lang="el-GR" sz="2400" dirty="0"/>
              <a:t> ή </a:t>
            </a:r>
            <a:r>
              <a:rPr lang="en-US" sz="2400" dirty="0"/>
              <a:t>ROLLBACK</a:t>
            </a:r>
            <a:r>
              <a:rPr lang="el-GR" sz="2400" dirty="0"/>
              <a:t> και αρχίζει η επόμενη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l-GR" sz="2400" dirty="0"/>
              <a:t>Θα εξετάσουμε αν οι εντολές της 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Definition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 προκαλούν αυτόματο </a:t>
            </a:r>
            <a:r>
              <a:rPr lang="en-US" sz="2400" dirty="0"/>
              <a:t>Commit</a:t>
            </a:r>
            <a:r>
              <a:rPr lang="el-GR" sz="2400" dirty="0"/>
              <a:t>. </a:t>
            </a:r>
          </a:p>
          <a:p>
            <a:endParaRPr lang="el-GR" sz="24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6" y="1607855"/>
            <a:ext cx="3960440" cy="17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7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1" y="5229200"/>
            <a:ext cx="8229600" cy="864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400" dirty="0"/>
              <a:t>Μετά την εντολή </a:t>
            </a:r>
            <a:r>
              <a:rPr lang="en-US" sz="2400" dirty="0"/>
              <a:t>CREATE TABLE</a:t>
            </a:r>
            <a:r>
              <a:rPr lang="el-GR" sz="2400" dirty="0"/>
              <a:t> εκτελέστηκε αυτόματα </a:t>
            </a:r>
            <a:r>
              <a:rPr lang="el-GR" sz="2400" dirty="0" smtClean="0"/>
              <a:t>δήλωση </a:t>
            </a:r>
            <a:r>
              <a:rPr lang="en-US" sz="2400" dirty="0" smtClean="0"/>
              <a:t>COMMIT</a:t>
            </a:r>
            <a:r>
              <a:rPr lang="el-GR" sz="2400" dirty="0" smtClean="0"/>
              <a:t> </a:t>
            </a:r>
            <a:r>
              <a:rPr lang="el-GR" sz="2400" dirty="0"/>
              <a:t>ενώ η επόμενη εντολή </a:t>
            </a:r>
            <a:r>
              <a:rPr lang="en-US" sz="2400" dirty="0"/>
              <a:t>INSERT</a:t>
            </a:r>
            <a:r>
              <a:rPr lang="el-GR" sz="2400" dirty="0"/>
              <a:t> </a:t>
            </a:r>
            <a:r>
              <a:rPr lang="el-GR" sz="2400" dirty="0" smtClean="0"/>
              <a:t>αναιρέθηκε </a:t>
            </a:r>
            <a:r>
              <a:rPr lang="el-GR" sz="2400" dirty="0"/>
              <a:t>από </a:t>
            </a:r>
            <a:r>
              <a:rPr lang="el-GR" sz="2400" dirty="0" smtClean="0"/>
              <a:t>τη δήλωση </a:t>
            </a:r>
            <a:r>
              <a:rPr lang="en-US" sz="2400" dirty="0" smtClean="0"/>
              <a:t>ROLLBACK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1" y="620688"/>
            <a:ext cx="586898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7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720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Θα εξετάσουμε αν λανθασμένες εντολές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οδηγούν σε αυτόματο </a:t>
            </a:r>
            <a:r>
              <a:rPr lang="en-US" sz="2400" dirty="0" smtClean="0"/>
              <a:t>ROLLBACK</a:t>
            </a:r>
            <a:endParaRPr lang="el-GR" sz="2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714078" cy="40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38660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λανθασμένες εντολές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δεν οδηγούν σε αυτόματο </a:t>
            </a:r>
            <a:r>
              <a:rPr lang="en-US" sz="2400" dirty="0"/>
              <a:t>ROLLBACK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58515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9" y="1412776"/>
            <a:ext cx="7713662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θα συμβεί στην περίπτωση βίαιου τερματισμού του </a:t>
            </a:r>
            <a:r>
              <a:rPr lang="en-US" dirty="0"/>
              <a:t>client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013176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γραμμή που είχαμε προσθέσει δεν καταγράφηκε μόνιμα (αναιρέθηκε).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173525" cy="38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2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Περίπτωση </a:t>
            </a:r>
            <a:r>
              <a:rPr lang="en-US" dirty="0" err="1" smtClean="0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Θα εξετάσουμε τι ισχύει για το </a:t>
            </a:r>
            <a:r>
              <a:rPr lang="en-US" sz="2400" dirty="0"/>
              <a:t>constraint CHECK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r>
              <a:rPr lang="el-GR" sz="2400" dirty="0"/>
              <a:t>Θα δοκιμάσουμε μεταφορά ποσού ανάμεσα σε λογαριασμούς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848" y="2132856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  Experimenting with Transaction Logic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Experiment: COMMIT and ROLLBACK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Accounts;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Accounts (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INTEGER NOT NULL PRIMARY KEY,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balance INTEGER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CONSTRAINT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(101,1000);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(202,2000);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Accounts;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26" y="5033913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Αναιρέθηκε η μεταφορά.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6" y="1052736"/>
            <a:ext cx="8031260" cy="37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9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94" y="908720"/>
            <a:ext cx="8229600" cy="5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Ας δοκιμάσουμε να δούμε αν δουλεύει το </a:t>
            </a:r>
            <a:r>
              <a:rPr lang="en-US" sz="2400" dirty="0"/>
              <a:t>CHECK constraint</a:t>
            </a:r>
            <a:endParaRPr lang="el-GR" sz="24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7560840" cy="373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68" y="3501008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</a:t>
            </a:r>
            <a:r>
              <a:rPr lang="en-US" sz="2400" dirty="0"/>
              <a:t>CHECK constraint</a:t>
            </a:r>
            <a:r>
              <a:rPr lang="el-GR" sz="2400" dirty="0"/>
              <a:t> δε δουλεύει αλλά η εντολή </a:t>
            </a:r>
            <a:r>
              <a:rPr lang="en-US" sz="2400" dirty="0"/>
              <a:t>ROLLBACK</a:t>
            </a:r>
            <a:r>
              <a:rPr lang="el-GR" sz="2400" dirty="0"/>
              <a:t> δούλεψε.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5" y="1268760"/>
            <a:ext cx="4012063" cy="20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3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1000"/>
              </a:lnSpc>
              <a:spcBef>
                <a:spcPts val="1125"/>
              </a:spcBef>
              <a:buClr>
                <a:srgbClr val="000000"/>
              </a:buClr>
            </a:pPr>
            <a:r>
              <a:rPr lang="en-GB" altLang="el-GR" sz="2800" dirty="0" err="1"/>
              <a:t>Σκο</a:t>
            </a:r>
            <a:r>
              <a:rPr lang="en-GB" altLang="el-GR" sz="2800" dirty="0"/>
              <a:t>πός του μαθήματος είναι να παρουσιάσει τις έννοιες </a:t>
            </a:r>
            <a:r>
              <a:rPr lang="el-GR" altLang="el-GR" sz="2800" dirty="0"/>
              <a:t>των Συναλλαγών (</a:t>
            </a:r>
            <a:r>
              <a:rPr lang="en-US" altLang="el-GR" sz="2800" dirty="0"/>
              <a:t>Transactions</a:t>
            </a:r>
            <a:r>
              <a:rPr lang="el-GR" altLang="el-GR" sz="2800" dirty="0"/>
              <a:t>)  στο προϊόν </a:t>
            </a:r>
            <a:r>
              <a:rPr lang="en-US" altLang="el-GR" sz="2800" dirty="0" err="1"/>
              <a:t>mySQL</a:t>
            </a:r>
            <a:r>
              <a:rPr lang="el-GR" altLang="el-GR" sz="2800" dirty="0"/>
              <a:t>.</a:t>
            </a:r>
          </a:p>
          <a:p>
            <a:pPr>
              <a:spcBef>
                <a:spcPts val="1188"/>
              </a:spcBef>
              <a:buClr>
                <a:srgbClr val="000000"/>
              </a:buClr>
            </a:pPr>
            <a:endParaRPr lang="en-GB" altLang="el-GR" sz="2800" b="1" dirty="0"/>
          </a:p>
          <a:p>
            <a:pPr>
              <a:spcBef>
                <a:spcPts val="1188"/>
              </a:spcBef>
              <a:buClr>
                <a:srgbClr val="000000"/>
              </a:buClr>
            </a:pPr>
            <a:endParaRPr lang="en-GB" altLang="el-GR" sz="2800" b="1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613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Πειραματισμός με ταυτόχρονες συναλλαγές (</a:t>
            </a:r>
            <a:r>
              <a:rPr lang="el-GR" dirty="0" err="1"/>
              <a:t>Concurrent</a:t>
            </a:r>
            <a:r>
              <a:rPr lang="el-GR" dirty="0"/>
              <a:t> </a:t>
            </a:r>
            <a:r>
              <a:rPr lang="el-GR" dirty="0" err="1"/>
              <a:t>Transactions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40" y="1581766"/>
            <a:ext cx="8229600" cy="1487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Θα </a:t>
            </a:r>
            <a:r>
              <a:rPr lang="el-GR" sz="2200" dirty="0"/>
              <a:t>ανοίξουμε δύο τερματικά </a:t>
            </a:r>
            <a:r>
              <a:rPr lang="en-US" sz="2200" dirty="0" smtClean="0"/>
              <a:t>(</a:t>
            </a:r>
            <a:r>
              <a:rPr lang="el-GR" sz="2200" dirty="0" smtClean="0"/>
              <a:t>πχ θα χρησιμοποιήσουμε ταυτόχρονα περισσότερες από μία φορές το </a:t>
            </a:r>
            <a:r>
              <a:rPr lang="en-US" sz="2200" dirty="0" smtClean="0"/>
              <a:t>client command line) </a:t>
            </a:r>
            <a:r>
              <a:rPr lang="el-GR" sz="2200" dirty="0" smtClean="0"/>
              <a:t>στον </a:t>
            </a:r>
            <a:r>
              <a:rPr lang="el-GR" sz="2200" dirty="0"/>
              <a:t>υπολογιστή μας.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899970"/>
            <a:ext cx="85324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</a:t>
            </a: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Experimenting with Concurrent Transactions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</a:t>
            </a: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For concurrency experiments we will open two parallel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client sessions in different terminal windows.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To start with fresh contents we enter following commands on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one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client session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0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8" y="1268760"/>
            <a:ext cx="722471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6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A starts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AUTOCOMMIT = 0;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SESSION TRANSACTION ISOLATION LEVEL SERIALIZABLE;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balance FROM Accounts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client B starts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AUTOCOMMIT = 0;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SESSION TRANSACTION ISOLATION LEVEL SERIALIZABLE;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balance FROM Accounts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client A continues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- 200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83"/>
          <a:stretch/>
        </p:blipFill>
        <p:spPr bwMode="auto">
          <a:xfrm>
            <a:off x="2627784" y="3933056"/>
            <a:ext cx="5778500" cy="24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3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B continues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- 500 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6624736" cy="379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42" y="620688"/>
            <a:ext cx="8229600" cy="5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A continues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4867"/>
            <a:ext cx="6860882" cy="37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336" y="5013176"/>
            <a:ext cx="795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balance FROM Accounts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B continues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3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TRANSACTION Syntax</a:t>
            </a:r>
            <a:r>
              <a:rPr lang="el-GR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tables</a:t>
            </a:r>
            <a:r>
              <a:rPr lang="el-GR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[GLOBAL | SESSION] TRANSACTION ISOLATION LEVEL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REPEATABLE READ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READ COMMITTED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READ UNCOMMITTED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SERIALIZABLE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5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Προσομοίωση  </a:t>
            </a:r>
            <a:r>
              <a:rPr lang="el-GR" sz="3200" dirty="0"/>
              <a:t>«Τυφλής αντικατάστασης» (</a:t>
            </a:r>
            <a:r>
              <a:rPr lang="en-US" sz="3200" dirty="0"/>
              <a:t>Blind Overwriting)</a:t>
            </a:r>
            <a:br>
              <a:rPr lang="en-US" sz="3200" dirty="0"/>
            </a:br>
            <a:r>
              <a:rPr lang="en-US" sz="3200" dirty="0"/>
              <a:t>MySQL’s default lock timeout = 90 </a:t>
            </a:r>
            <a:r>
              <a:rPr lang="en-US" sz="3200" dirty="0" smtClean="0"/>
              <a:t>seconds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6526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07789"/>
              </p:ext>
            </p:extLst>
          </p:nvPr>
        </p:nvGraphicFramePr>
        <p:xfrm>
          <a:off x="467544" y="476672"/>
          <a:ext cx="82296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6"/>
                <a:gridCol w="3734072"/>
                <a:gridCol w="4197152"/>
              </a:tblGrid>
              <a:tr h="224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Session A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Session B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2469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AUTOCOMMIT=0;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TRANSACTION ISOLATION LEVEL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READ COMMITTED;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-- amount to be </a:t>
                      </a:r>
                      <a:r>
                        <a:rPr lang="en-US" sz="1300" dirty="0" err="1">
                          <a:effectLst/>
                        </a:rPr>
                        <a:t>transfered</a:t>
                      </a:r>
                      <a:r>
                        <a:rPr lang="en-US" sz="1300" dirty="0">
                          <a:effectLst/>
                        </a:rPr>
                        <a:t> by A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amountA</a:t>
                      </a:r>
                      <a:r>
                        <a:rPr lang="en-US" sz="1300" dirty="0">
                          <a:effectLst/>
                        </a:rPr>
                        <a:t> = 200;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= 0; -- </a:t>
                      </a:r>
                      <a:r>
                        <a:rPr lang="en-US" sz="1300" dirty="0" err="1">
                          <a:effectLst/>
                        </a:rPr>
                        <a:t>init</a:t>
                      </a:r>
                      <a:r>
                        <a:rPr lang="en-US" sz="1300" dirty="0">
                          <a:effectLst/>
                        </a:rPr>
                        <a:t> value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SELECT balance INTO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FROM Accounts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err="1">
                          <a:effectLst/>
                        </a:rPr>
                        <a:t>acctID</a:t>
                      </a:r>
                      <a:r>
                        <a:rPr lang="en-US" sz="1300" dirty="0">
                          <a:effectLst/>
                        </a:rPr>
                        <a:t> = 101;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=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- @</a:t>
                      </a:r>
                      <a:r>
                        <a:rPr lang="en-US" sz="1300" dirty="0" err="1">
                          <a:effectLst/>
                        </a:rPr>
                        <a:t>amountA</a:t>
                      </a:r>
                      <a:r>
                        <a:rPr lang="en-US" sz="1300" dirty="0">
                          <a:effectLst/>
                        </a:rPr>
                        <a:t>;</a:t>
                      </a:r>
                      <a:endParaRPr lang="el-GR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SELECT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;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5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AUTOCOMMIT=0;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TRANSACTION ISOLATION LEVEL 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READ COMMITTED;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-- amount to be transfered by B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@amountB = 500;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@balanceB = 0; -- init value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SELECT balance INTO @balanceB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FROM Accounts WHERE acctID = 101;</a:t>
                      </a:r>
                      <a:endParaRPr lang="el-GR" sz="13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@balanceB = @balanceB - @amountB;</a:t>
                      </a:r>
                      <a:endParaRPr lang="el-GR" sz="13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SELECT @balanceB;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180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UPDATE Accounts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balance =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l-GR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err="1">
                          <a:effectLst/>
                        </a:rPr>
                        <a:t>acctID</a:t>
                      </a:r>
                      <a:r>
                        <a:rPr lang="en-US" sz="1300" dirty="0">
                          <a:effectLst/>
                        </a:rPr>
                        <a:t> = 101;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536" name="Picture 8" descr="C:\Users\alex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79" y="5740456"/>
            <a:ext cx="31623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C:\Users\alex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1907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:\Users\alex\Desktop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71" y="1628800"/>
            <a:ext cx="2209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7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34542"/>
              </p:ext>
            </p:extLst>
          </p:nvPr>
        </p:nvGraphicFramePr>
        <p:xfrm>
          <a:off x="457200" y="1052736"/>
          <a:ext cx="822960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6"/>
                <a:gridCol w="3672408"/>
                <a:gridCol w="4258816"/>
              </a:tblGrid>
              <a:tr h="320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A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814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@balanceB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672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acctID, balance 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2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6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, balance 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3564" name="Picture 12" descr="C:\Users\alex\Desktop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7" y="4026360"/>
            <a:ext cx="2809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C:\Users\alex\Desktop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11" y="2276872"/>
            <a:ext cx="2867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C:\Users\alex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6" y="1412776"/>
            <a:ext cx="31146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3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82102"/>
              </p:ext>
            </p:extLst>
          </p:nvPr>
        </p:nvGraphicFramePr>
        <p:xfrm>
          <a:off x="457200" y="1628801"/>
          <a:ext cx="8229600" cy="288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456384"/>
                <a:gridCol w="4413176"/>
              </a:tblGrid>
              <a:tr h="295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Session A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Session B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292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7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Accounts;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2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8</a:t>
                      </a:r>
                      <a:endParaRPr lang="el-GR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Accounts;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4583" name="Picture 7" descr="C:\Users\alex\Desktop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29" y="2060848"/>
            <a:ext cx="2447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Users\alex\Desktop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447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1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Συναλλαγές (</a:t>
            </a:r>
            <a:r>
              <a:rPr lang="en-US" dirty="0"/>
              <a:t>SQL Transactions)</a:t>
            </a:r>
            <a:r>
              <a:rPr lang="el-GR" dirty="0"/>
              <a:t>στη </a:t>
            </a:r>
            <a:r>
              <a:rPr lang="en-US" dirty="0" err="1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Η συμπεριφορά της </a:t>
            </a:r>
            <a:r>
              <a:rPr lang="en-US" sz="2800" dirty="0"/>
              <a:t>MySQL</a:t>
            </a:r>
            <a:r>
              <a:rPr lang="el-GR" sz="2800" dirty="0"/>
              <a:t> εξαρτάται από την χρησιμοποιούμενη μηχανή (</a:t>
            </a:r>
            <a:r>
              <a:rPr lang="en-US" sz="2800" dirty="0"/>
              <a:t>database engine</a:t>
            </a:r>
            <a:r>
              <a:rPr lang="el-GR" sz="2800" dirty="0"/>
              <a:t>). Επομένως, αυτό το τμήμα της παρουσίασης εστιάζει σε </a:t>
            </a:r>
            <a:r>
              <a:rPr lang="en-US" sz="2800" dirty="0"/>
              <a:t>MySQL</a:t>
            </a:r>
            <a:r>
              <a:rPr lang="el-GR" sz="2800" dirty="0"/>
              <a:t>/</a:t>
            </a:r>
            <a:r>
              <a:rPr lang="en-US" sz="2800" dirty="0" err="1"/>
              <a:t>InnoDB</a:t>
            </a:r>
            <a:r>
              <a:rPr lang="el-GR" sz="2800" dirty="0"/>
              <a:t> τη μηχανή που υποστηρίζει Συναλλαγές.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49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using “sensitive updates” in SELECT-UPDATE scenarios </a:t>
            </a:r>
            <a:r>
              <a:rPr lang="en-US" sz="3200" dirty="0" smtClean="0"/>
              <a:t>without </a:t>
            </a:r>
            <a:r>
              <a:rPr lang="en-US" sz="3200" dirty="0"/>
              <a:t>local variables</a:t>
            </a:r>
            <a:endParaRPr lang="el-GR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0313"/>
              </p:ext>
            </p:extLst>
          </p:nvPr>
        </p:nvGraphicFramePr>
        <p:xfrm>
          <a:off x="1041022" y="1097280"/>
          <a:ext cx="706195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110327"/>
                <a:gridCol w="337556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Step 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A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</a:t>
                      </a:r>
                      <a:r>
                        <a:rPr lang="en-US" sz="1400" dirty="0" err="1">
                          <a:effectLst/>
                        </a:rPr>
                        <a:t>TestDB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SET AUTOCOMMIT=0;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SET TRANSACTION ISOLATION LEVEL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SERIALIZABLE;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balance FROM Accounts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AUTOCOMMIT=0;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SERIALIZABLE;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balance FROM Accounts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balance - 200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balance - 500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acctID, balance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, balance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Απόπειρα εμφάνισης</a:t>
            </a:r>
            <a:r>
              <a:rPr lang="en-US" altLang="el-GR" sz="3600" dirty="0"/>
              <a:t> dirty read</a:t>
            </a:r>
            <a:endParaRPr lang="el-GR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57033"/>
              </p:ext>
            </p:extLst>
          </p:nvPr>
        </p:nvGraphicFramePr>
        <p:xfrm>
          <a:off x="323528" y="1052736"/>
          <a:ext cx="568863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"/>
                <a:gridCol w="2642766"/>
                <a:gridCol w="273630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 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A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B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 </a:t>
                      </a:r>
                      <a:r>
                        <a:rPr lang="en-US" sz="1600" dirty="0" err="1">
                          <a:effectLst/>
                        </a:rPr>
                        <a:t>TestDB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AUTOCOMMIT = 0;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TRANSACTION ISOLATION LEVEL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REPEATABLE READ;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UPDATE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balance = balance - 100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WHERE </a:t>
                      </a:r>
                      <a:r>
                        <a:rPr lang="en-US" sz="1600" dirty="0" err="1">
                          <a:effectLst/>
                        </a:rPr>
                        <a:t>acctID</a:t>
                      </a:r>
                      <a:r>
                        <a:rPr lang="en-US" sz="1600" dirty="0">
                          <a:effectLst/>
                        </a:rPr>
                        <a:t> = 101;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UPDATE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balance = balance + 100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WHERE </a:t>
                      </a:r>
                      <a:r>
                        <a:rPr lang="en-US" sz="1600" dirty="0" err="1">
                          <a:effectLst/>
                        </a:rPr>
                        <a:t>acctID</a:t>
                      </a:r>
                      <a:r>
                        <a:rPr lang="en-US" sz="1600" dirty="0">
                          <a:effectLst/>
                        </a:rPr>
                        <a:t> = 202;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 TestDB;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 AUTOCOMMIT = 0;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 TRANSACTION ISOLATION LEVEL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READ UNCOMMITTED;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SELECT * FROM Accounts;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COMMIT WORK;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ROLLBACK;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SELECT * FROM Accounts;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COMMIT;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94672" y="292494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What if ‘READ UNCOMMITTED’ is replaced by RC / RR’ / S in transaction B?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7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600" dirty="0"/>
              <a:t>The non-repeatable read anomaly</a:t>
            </a:r>
            <a:endParaRPr lang="el-GR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76467"/>
              </p:ext>
            </p:extLst>
          </p:nvPr>
        </p:nvGraphicFramePr>
        <p:xfrm>
          <a:off x="323528" y="1052736"/>
          <a:ext cx="6264696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61"/>
                <a:gridCol w="2788312"/>
                <a:gridCol w="3163223"/>
              </a:tblGrid>
              <a:tr h="224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Session A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797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 = 0;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READ COMMITTED;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*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balance &gt; 500;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471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 = 0;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REPEATABLE READ;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SET balance = balance - 500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SET balance = balance + 500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202;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 WORK;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123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 repeating the same query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*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balance &gt; 500;</a:t>
                      </a:r>
                      <a:endParaRPr lang="el-GR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58184" y="2984576"/>
            <a:ext cx="264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Τι θα </a:t>
            </a:r>
            <a:r>
              <a:rPr lang="el-GR" dirty="0" smtClean="0">
                <a:latin typeface="+mn-lt"/>
              </a:rPr>
              <a:t>συμβεί </a:t>
            </a:r>
            <a:r>
              <a:rPr lang="el-GR" dirty="0">
                <a:latin typeface="+mn-lt"/>
              </a:rPr>
              <a:t>αν θέσουμε στην </a:t>
            </a:r>
            <a:r>
              <a:rPr lang="en-US" dirty="0">
                <a:latin typeface="+mn-lt"/>
              </a:rPr>
              <a:t>transaction A</a:t>
            </a:r>
            <a:r>
              <a:rPr lang="el-GR" dirty="0">
                <a:latin typeface="+mn-lt"/>
              </a:rPr>
              <a:t> το επίπεδο απομόνωσης (</a:t>
            </a:r>
            <a:r>
              <a:rPr lang="en-US" dirty="0">
                <a:latin typeface="+mn-lt"/>
              </a:rPr>
              <a:t>isolation level</a:t>
            </a:r>
            <a:r>
              <a:rPr lang="el-GR" dirty="0">
                <a:latin typeface="+mn-lt"/>
              </a:rPr>
              <a:t>) ίσο με </a:t>
            </a:r>
            <a:r>
              <a:rPr lang="en-US" dirty="0">
                <a:latin typeface="+mn-lt"/>
              </a:rPr>
              <a:t>REPEATABLE READ</a:t>
            </a:r>
            <a:r>
              <a:rPr lang="el-GR" dirty="0">
                <a:latin typeface="+mn-lt"/>
              </a:rPr>
              <a:t>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8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/>
              <a:t>Απόπειρα εμφάνισης </a:t>
            </a:r>
            <a:r>
              <a:rPr lang="en-US" altLang="el-GR" b="1" smtClean="0"/>
              <a:t>insert phantom</a:t>
            </a:r>
            <a:endParaRPr lang="el-GR" altLang="el-GR" smtClean="0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618995" y="1412776"/>
            <a:ext cx="7906010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DELETE FROM Accounts;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INSERT INTO Accounts (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acctID,balance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) VALUES (101,1000);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INSERT INTO Accounts (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acctID,balance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) VALUES (202,2000);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SELECT * FROM Accounts;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COMMIT WORK;</a:t>
            </a:r>
            <a:endParaRPr lang="en-US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68760"/>
            <a:ext cx="3059832" cy="49685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α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) Η συναλλαγή Β πρέπει να περιμένει τη συναλλαγή </a:t>
            </a:r>
            <a:r>
              <a:rPr lang="en-US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A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; 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β) Είναι η (πρόσφατα εισαχθείσα από τη συναλλαγή Β) γραμμή </a:t>
            </a:r>
            <a:r>
              <a:rPr lang="en-US" altLang="el-GR" sz="2000" dirty="0" err="1">
                <a:solidFill>
                  <a:srgbClr val="000000"/>
                </a:solidFill>
                <a:ea typeface="TimesNewRoman"/>
                <a:cs typeface="TimesNewRoman"/>
              </a:rPr>
              <a:t>acctID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 = 303 ορατή στο περιβάλλον της συναλλαγής Α; 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NewRoman"/>
              </a:rPr>
              <a:t>γ) Επηρεάζεται 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το σύνολο αποτελεσμάτων (</a:t>
            </a:r>
            <a:r>
              <a:rPr lang="en-US" altLang="el-GR" sz="2000" dirty="0" err="1">
                <a:solidFill>
                  <a:srgbClr val="000000"/>
                </a:solidFill>
                <a:ea typeface="TimesNewRoman"/>
                <a:cs typeface="TimesNewRoman"/>
              </a:rPr>
              <a:t>resultset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) </a:t>
            </a: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NewRoman"/>
              </a:rPr>
              <a:t>του βήματος 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4, αν αλλάξετε τη σειρά των βημάτων 2 και 3;</a:t>
            </a:r>
            <a:endParaRPr lang="el-GR" altLang="el-GR" sz="2000" dirty="0"/>
          </a:p>
          <a:p>
            <a:endParaRPr lang="el-GR" sz="2800" dirty="0"/>
          </a:p>
        </p:txBody>
      </p:sp>
      <p:graphicFrame>
        <p:nvGraphicFramePr>
          <p:cNvPr id="6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8392"/>
              </p:ext>
            </p:extLst>
          </p:nvPr>
        </p:nvGraphicFramePr>
        <p:xfrm>
          <a:off x="2987824" y="1340768"/>
          <a:ext cx="6048374" cy="488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448272"/>
                <a:gridCol w="3024038"/>
              </a:tblGrid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Step 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Session A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</a:tr>
              <a:tr h="917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USE </a:t>
                      </a:r>
                      <a:r>
                        <a:rPr lang="en-US" sz="1400" dirty="0" err="1"/>
                        <a:t>TestDB</a:t>
                      </a:r>
                      <a:r>
                        <a:rPr lang="en-US" sz="1400" dirty="0"/>
                        <a:t>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AUTOCOMMIT = 0;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TRANSACTION ISOLATION LEVEL</a:t>
                      </a:r>
                      <a:endParaRPr lang="el-GR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/>
                        <a:t>REPEATABLE READ ;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</a:tr>
              <a:tr h="762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2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-- Accounts having balance &gt; 1000 euros;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SELECT * FROM Accounts</a:t>
                      </a:r>
                      <a:endParaRPr lang="el-GR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WHERE balance &gt; 1000;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</a:tr>
              <a:tr h="1680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/>
                        <a:t>3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USE </a:t>
                      </a:r>
                      <a:r>
                        <a:rPr lang="en-US" sz="1400" dirty="0" err="1"/>
                        <a:t>TestDB</a:t>
                      </a:r>
                      <a:r>
                        <a:rPr lang="en-US" sz="1400" dirty="0"/>
                        <a:t>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AUTOCOMMIT = 0;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TRANSACTION ISOLATION LEVEL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READ COMMITTED;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INSERT INTO Accounts (</a:t>
                      </a:r>
                      <a:r>
                        <a:rPr lang="en-US" sz="1400" dirty="0" err="1"/>
                        <a:t>acctID</a:t>
                      </a:r>
                      <a:r>
                        <a:rPr lang="en-US" sz="1400" dirty="0"/>
                        <a:t>, balance)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VALUES (303,3000);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</a:tr>
              <a:tr h="952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-- Can we see the new account 303?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SELECT * FROM Accounts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WHERE balance &gt; 1000;</a:t>
                      </a:r>
                      <a:endParaRPr lang="el-GR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COMMIT;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Narrow"/>
                      </a:endParaRPr>
                    </a:p>
                  </a:txBody>
                  <a:tcPr marL="62627" marR="62627" marT="0" marB="0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0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εισήγηση βασίζεται σε σειρά μαθημάτων του Χ. </a:t>
            </a:r>
            <a:r>
              <a:rPr lang="el-GR" dirty="0" err="1" smtClean="0"/>
              <a:t>Σκουρλά</a:t>
            </a:r>
            <a:r>
              <a:rPr lang="el-GR" dirty="0" smtClean="0"/>
              <a:t> για θέματα </a:t>
            </a:r>
            <a:r>
              <a:rPr lang="en-US" dirty="0" smtClean="0"/>
              <a:t>“SQL Transactions”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σε συνεργασία με Δ. </a:t>
            </a:r>
            <a:r>
              <a:rPr lang="el-GR" dirty="0" err="1" smtClean="0"/>
              <a:t>Δέρβο</a:t>
            </a:r>
            <a:r>
              <a:rPr lang="el-GR" dirty="0" smtClean="0"/>
              <a:t>) στο πλαίσιο του “</a:t>
            </a:r>
            <a:r>
              <a:rPr lang="en-US" dirty="0" err="1" smtClean="0"/>
              <a:t>DBTech</a:t>
            </a:r>
            <a:r>
              <a:rPr lang="en-US" dirty="0" smtClean="0"/>
              <a:t> VET Teacher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</a:p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 2014. 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II (</a:t>
            </a:r>
            <a:r>
              <a:rPr lang="el-GR" sz="2000" dirty="0"/>
              <a:t>Θ). Ενότητα 9: Συναλλαγές (</a:t>
            </a:r>
            <a:r>
              <a:rPr lang="el-GR" sz="2000" dirty="0" err="1"/>
              <a:t>Transactions</a:t>
            </a:r>
            <a:r>
              <a:rPr lang="el-GR" sz="2000" dirty="0"/>
              <a:t>) στο προϊόν </a:t>
            </a:r>
            <a:r>
              <a:rPr lang="el-GR" sz="2000" dirty="0" err="1" smtClean="0"/>
              <a:t>mySQL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b="1" dirty="0"/>
              <a:t>Σε περιβάλλον </a:t>
            </a:r>
            <a:r>
              <a:rPr lang="en-US" sz="2400" b="1" dirty="0" err="1" smtClean="0"/>
              <a:t>mySQL</a:t>
            </a:r>
            <a:endParaRPr lang="el-GR" sz="2400" b="1" dirty="0"/>
          </a:p>
          <a:p>
            <a:pPr>
              <a:lnSpc>
                <a:spcPct val="120000"/>
              </a:lnSpc>
            </a:pPr>
            <a:r>
              <a:rPr lang="el-GR" sz="2400" dirty="0" smtClean="0"/>
              <a:t>Δείτε </a:t>
            </a:r>
            <a:r>
              <a:rPr lang="el-GR" sz="2400" dirty="0"/>
              <a:t>τις </a:t>
            </a:r>
            <a:r>
              <a:rPr lang="el-GR" sz="2400" dirty="0" smtClean="0"/>
              <a:t>μηχανές </a:t>
            </a:r>
            <a:endParaRPr lang="el-GR" sz="2400" dirty="0"/>
          </a:p>
          <a:p>
            <a:pPr lvl="0">
              <a:lnSpc>
                <a:spcPct val="120000"/>
              </a:lnSpc>
            </a:pPr>
            <a:r>
              <a:rPr lang="el-GR" sz="2400" dirty="0"/>
              <a:t>Χρησιμοποιήστε </a:t>
            </a:r>
            <a:r>
              <a:rPr lang="el-GR" sz="2400" dirty="0" err="1"/>
              <a:t>InnoDB</a:t>
            </a:r>
            <a:r>
              <a:rPr lang="el-GR" sz="2400" dirty="0"/>
              <a:t> </a:t>
            </a:r>
            <a:r>
              <a:rPr lang="el-GR" sz="2400" dirty="0" err="1" smtClean="0"/>
              <a:t>engine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0">
              <a:lnSpc>
                <a:spcPct val="120000"/>
              </a:lnSpc>
            </a:pPr>
            <a:endParaRPr lang="el-GR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2400" b="1" dirty="0"/>
              <a:t>Να πως βλέπουμε τις μηχανές: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show engines;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shows all the 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engines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l-GR" sz="2400" b="1" dirty="0" smtClean="0"/>
              <a:t>Να </a:t>
            </a:r>
            <a:r>
              <a:rPr lang="el-GR" sz="2400" b="1" dirty="0"/>
              <a:t>πως θα δημιουργήσουμε έναν πίνακα με χρήση της </a:t>
            </a:r>
            <a:r>
              <a:rPr lang="en-US" sz="2400" b="1" dirty="0" err="1"/>
              <a:t>InnoDB</a:t>
            </a:r>
            <a:r>
              <a:rPr lang="en-US" sz="2400" b="1" dirty="0"/>
              <a:t> engine</a:t>
            </a:r>
            <a:r>
              <a:rPr lang="el-GR" sz="2400" b="1" dirty="0"/>
              <a:t>: </a:t>
            </a:r>
            <a:endParaRPr lang="el-GR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DATABASES;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if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is found then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DROP DATABASE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create table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9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n-US" sz="2400" dirty="0"/>
              <a:t>“SQL Transactions” Educational and Training Content, The </a:t>
            </a:r>
            <a:r>
              <a:rPr lang="en-US" sz="2400" dirty="0" err="1"/>
              <a:t>DBTech</a:t>
            </a:r>
            <a:r>
              <a:rPr lang="en-US" sz="2400" dirty="0"/>
              <a:t> VET Teachers (EU LLP Transfer of Innovation) project, 1/10/2012 – 30/9/2014. Retrieved 14 May 2013. </a:t>
            </a:r>
            <a:r>
              <a:rPr lang="en-US" sz="2400" u="sng" dirty="0">
                <a:hlinkClick r:id="rId2"/>
              </a:rPr>
              <a:t>http://www.dbtechnet.org</a:t>
            </a:r>
            <a:r>
              <a:rPr lang="en-US" sz="2400" dirty="0"/>
              <a:t>, </a:t>
            </a:r>
            <a:r>
              <a:rPr lang="el-GR" sz="2400" dirty="0"/>
              <a:t>διαθέσιμο με άδεια </a:t>
            </a:r>
            <a:r>
              <a:rPr lang="en-US" sz="2400" u="sng" dirty="0">
                <a:hlinkClick r:id="rId3"/>
              </a:rPr>
              <a:t>CC BY-NC-SA 3.0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2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358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0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58578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2880320" cy="5616624"/>
          </a:xfrm>
        </p:spPr>
        <p:txBody>
          <a:bodyPr>
            <a:normAutofit/>
          </a:bodyPr>
          <a:lstStyle/>
          <a:p>
            <a:r>
              <a:rPr lang="el-GR" sz="2000" dirty="0"/>
              <a:t>Η </a:t>
            </a:r>
            <a:r>
              <a:rPr lang="en-US" sz="2000" dirty="0" err="1"/>
              <a:t>MYsql</a:t>
            </a:r>
            <a:r>
              <a:rPr lang="el-GR" sz="2000" dirty="0"/>
              <a:t> ξεκινά σε </a:t>
            </a:r>
            <a:r>
              <a:rPr lang="el-GR" sz="2000" dirty="0" err="1"/>
              <a:t>Autocommit</a:t>
            </a:r>
            <a:r>
              <a:rPr lang="el-GR" sz="2000" dirty="0"/>
              <a:t> </a:t>
            </a:r>
            <a:r>
              <a:rPr lang="el-GR" sz="2000" dirty="0" err="1"/>
              <a:t>mode</a:t>
            </a:r>
            <a:r>
              <a:rPr lang="el-GR" sz="2000" dirty="0"/>
              <a:t>, δηλαδή κάθε εντολή εκτελείται και το αποτέλεσμά της καταγράφεται στη βάση. </a:t>
            </a:r>
            <a:endParaRPr lang="en-US" sz="2000" dirty="0" smtClean="0"/>
          </a:p>
          <a:p>
            <a:r>
              <a:rPr lang="el-GR" sz="2000" dirty="0" smtClean="0"/>
              <a:t>Στα </a:t>
            </a:r>
            <a:r>
              <a:rPr lang="en-US" sz="2000" dirty="0" smtClean="0"/>
              <a:t>screenshots</a:t>
            </a:r>
            <a:r>
              <a:rPr lang="el-GR" sz="2000" dirty="0" smtClean="0"/>
              <a:t> </a:t>
            </a:r>
            <a:r>
              <a:rPr lang="el-GR" sz="2000" dirty="0"/>
              <a:t>στη συνέχεια βλέπουμε εντολή </a:t>
            </a:r>
            <a:r>
              <a:rPr lang="en-US" sz="2000" dirty="0"/>
              <a:t>HELP</a:t>
            </a:r>
            <a:r>
              <a:rPr lang="el-GR" sz="2000" dirty="0"/>
              <a:t> και εντολή </a:t>
            </a:r>
            <a:r>
              <a:rPr lang="en-US" sz="2000" dirty="0"/>
              <a:t>ROLLBACK</a:t>
            </a:r>
            <a:r>
              <a:rPr lang="el-GR" sz="2000" dirty="0"/>
              <a:t> η οποία όμως δεν έχει κάποια επίδραση λόγω </a:t>
            </a:r>
            <a:r>
              <a:rPr lang="el-GR" sz="2000" dirty="0" err="1"/>
              <a:t>Autocommit</a:t>
            </a:r>
            <a:r>
              <a:rPr lang="el-GR" sz="2000" dirty="0"/>
              <a:t> </a:t>
            </a:r>
            <a:r>
              <a:rPr lang="el-GR" sz="2000" dirty="0" err="1"/>
              <a:t>mode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7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034680" cy="4824536"/>
          </a:xfrm>
        </p:spPr>
        <p:txBody>
          <a:bodyPr>
            <a:normAutofit/>
          </a:bodyPr>
          <a:lstStyle/>
          <a:p>
            <a:r>
              <a:rPr lang="el-GR" sz="2400" dirty="0"/>
              <a:t>Κάθε εντολή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σε </a:t>
            </a:r>
            <a:r>
              <a:rPr lang="el-GR" sz="2400" dirty="0" err="1"/>
              <a:t>Autocommit</a:t>
            </a:r>
            <a:r>
              <a:rPr lang="el-GR" sz="2400" dirty="0"/>
              <a:t> </a:t>
            </a:r>
            <a:r>
              <a:rPr lang="el-GR" sz="2400" dirty="0" err="1"/>
              <a:t>mode</a:t>
            </a:r>
            <a:r>
              <a:rPr lang="el-GR" sz="2400" dirty="0"/>
              <a:t> εκτελείται και το αποτέλεσμά της καταγράφεται άμεσα στη βάση</a:t>
            </a:r>
          </a:p>
          <a:p>
            <a:endParaRPr lang="el-GR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195946" cy="39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Πρώτος πειραματισμός με </a:t>
            </a:r>
            <a:r>
              <a:rPr lang="el-GR" dirty="0" smtClean="0"/>
              <a:t>συναλλαγές </a:t>
            </a:r>
            <a:r>
              <a:rPr lang="el-GR" dirty="0"/>
              <a:t>START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START TRANSACTION; -- 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εκκίνηση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έναρξη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συναλλαγής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T (id, s) VALUES (2, 'second');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T 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ROLLBACK;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T;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 So, what we learned about transaction?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15925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3817541"/>
            <a:ext cx="329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εντολή </a:t>
            </a:r>
            <a:r>
              <a:rPr lang="en-US" sz="2400" dirty="0">
                <a:latin typeface="+mn-lt"/>
              </a:rPr>
              <a:t>ROLLBACK</a:t>
            </a:r>
            <a:r>
              <a:rPr lang="el-GR" sz="2400" dirty="0">
                <a:latin typeface="+mn-lt"/>
              </a:rPr>
              <a:t> αναίρεσε τις μεταβολές στη βάση δεδομένων και όπως θα δούμε τερμάτισε τη συναλλαγή (</a:t>
            </a:r>
            <a:r>
              <a:rPr lang="en-US" sz="2400" dirty="0">
                <a:latin typeface="+mn-lt"/>
              </a:rPr>
              <a:t>transaction</a:t>
            </a:r>
            <a:r>
              <a:rPr lang="el-GR" sz="2400" dirty="0">
                <a:latin typeface="+mn-lt"/>
              </a:rPr>
              <a:t>)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θα συμβεί στη συνέχεια;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r>
              <a:rPr lang="el-GR" sz="2400" dirty="0"/>
              <a:t>Είμαστε και πάλι σε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 και κάθε εντολή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</a:t>
            </a:r>
            <a:r>
              <a:rPr lang="el-GR" sz="2400" dirty="0"/>
              <a:t> έχει «οριστικό» χαρακτήρα, δεν αναιρείται.</a:t>
            </a:r>
          </a:p>
          <a:p>
            <a:endParaRPr lang="el-GR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7" y="2522086"/>
            <a:ext cx="7026649" cy="24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6647" y="521756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συναλλαγή που αρχίζει με </a:t>
            </a:r>
            <a:r>
              <a:rPr lang="en-US" sz="2400" dirty="0">
                <a:latin typeface="+mn-lt"/>
              </a:rPr>
              <a:t>START TRANSACTION</a:t>
            </a:r>
            <a:r>
              <a:rPr lang="el-GR" sz="2400" dirty="0">
                <a:latin typeface="+mn-lt"/>
              </a:rPr>
              <a:t> τελειώνει με την εκτέλεση </a:t>
            </a:r>
            <a:r>
              <a:rPr lang="en-US" sz="2400" dirty="0">
                <a:latin typeface="+mn-lt"/>
              </a:rPr>
              <a:t>COMMIT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ROLLBACK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6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de4acaa234a44fdb5e7bbb6cc44cb75cd05fd4"/>
</p:tagLst>
</file>

<file path=ppt/theme/theme1.xml><?xml version="1.0" encoding="utf-8"?>
<a:theme xmlns:a="http://schemas.openxmlformats.org/drawingml/2006/main" name="OC_template_updated">
  <a:themeElements>
    <a:clrScheme name="Προσαρμοσμένο 2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2123</Words>
  <Application>Microsoft Office PowerPoint</Application>
  <PresentationFormat>Προβολή στην οθόνη (4:3)</PresentationFormat>
  <Paragraphs>407</Paragraphs>
  <Slides>42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OC_template_updated</vt:lpstr>
      <vt:lpstr>Βάσεις Δεδομένων II (Θ)</vt:lpstr>
      <vt:lpstr>Σκοπός Μαθήματος</vt:lpstr>
      <vt:lpstr>Συναλλαγές (SQL Transactions)στη mySQL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Πρώτος πειραματισμός με συναλλαγές START TRANSACTION</vt:lpstr>
      <vt:lpstr>Τι θα συμβεί στη συνέχεια; </vt:lpstr>
      <vt:lpstr>Παρουσίαση του PowerPoint</vt:lpstr>
      <vt:lpstr>Παρουσίαση του PowerPoint</vt:lpstr>
      <vt:lpstr>Επαναφορά</vt:lpstr>
      <vt:lpstr>Παρουσίαση του PowerPoint</vt:lpstr>
      <vt:lpstr>Τι θα συμβεί στην περίπτωση βίαιου τερματισμού του client;</vt:lpstr>
      <vt:lpstr>Παρουσίαση του PowerPoint</vt:lpstr>
      <vt:lpstr>Περίπτωση mySQL</vt:lpstr>
      <vt:lpstr>Παρουσίαση του PowerPoint</vt:lpstr>
      <vt:lpstr>Παρουσίαση του PowerPoint</vt:lpstr>
      <vt:lpstr>Παρουσίαση του PowerPoint</vt:lpstr>
      <vt:lpstr>Πειραματισμός με ταυτόχρονες συναλλαγές (Concurrent Transactions)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Προσομοίωση  «Τυφλής αντικατάστασης» (Blind Overwriting) MySQL’s default lock timeout = 90 seconds</vt:lpstr>
      <vt:lpstr>Παρουσίαση του PowerPoint</vt:lpstr>
      <vt:lpstr>Παρουσίαση του PowerPoint</vt:lpstr>
      <vt:lpstr>Παρουσίαση του PowerPoint</vt:lpstr>
      <vt:lpstr>using “sensitive updates” in SELECT-UPDATE scenarios without local variables</vt:lpstr>
      <vt:lpstr>Απόπειρα εμφάνισης dirty read</vt:lpstr>
      <vt:lpstr>The non-repeatable read anomaly</vt:lpstr>
      <vt:lpstr>Απόπειρα εμφάνισης insert phantom</vt:lpstr>
      <vt:lpstr>Ερωτήσεις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227</cp:revision>
  <dcterms:created xsi:type="dcterms:W3CDTF">2013-03-04T13:35:19Z</dcterms:created>
  <dcterms:modified xsi:type="dcterms:W3CDTF">2015-05-15T11:13:31Z</dcterms:modified>
</cp:coreProperties>
</file>