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0"/>
  </p:notesMasterIdLst>
  <p:handoutMasterIdLst>
    <p:handoutMasterId r:id="rId51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257" r:id="rId43"/>
    <p:sldId id="262" r:id="rId44"/>
    <p:sldId id="264" r:id="rId45"/>
    <p:sldId id="269" r:id="rId46"/>
    <p:sldId id="270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7A2312-C1C2-44B6-ACEE-2D5DE8F845F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466421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D8850E-81CB-44F9-AD5B-3699C4B0A21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644918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C679C2-4F3D-462A-8253-6470432287F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33183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60B9-3A2F-44F0-BC08-816225EF438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8883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088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Ανάλυση </a:t>
            </a:r>
            <a:r>
              <a:rPr lang="el-GR" sz="2600" dirty="0" smtClean="0"/>
              <a:t>Διακύμανσης</a:t>
            </a:r>
            <a:r>
              <a:rPr lang="en-US" sz="2600" dirty="0" smtClean="0"/>
              <a:t> </a:t>
            </a:r>
            <a:r>
              <a:rPr lang="el-GR" sz="2600" dirty="0" smtClean="0"/>
              <a:t>κατά </a:t>
            </a:r>
            <a:r>
              <a:rPr lang="el-GR" sz="2600" dirty="0"/>
              <a:t>ένα </a:t>
            </a:r>
            <a:r>
              <a:rPr lang="el-GR" sz="2600" dirty="0" smtClean="0"/>
              <a:t>παράγοντα</a:t>
            </a:r>
            <a:r>
              <a:rPr lang="en-US" sz="2600" dirty="0" smtClean="0"/>
              <a:t> –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err="1" smtClean="0"/>
              <a:t>One</a:t>
            </a:r>
            <a:r>
              <a:rPr lang="el-GR" sz="2600" dirty="0" smtClean="0"/>
              <a:t>-</a:t>
            </a:r>
            <a:r>
              <a:rPr lang="el-GR" sz="2600" dirty="0" err="1" smtClean="0"/>
              <a:t>Way</a:t>
            </a:r>
            <a:r>
              <a:rPr lang="el-GR" sz="2600" dirty="0" smtClean="0"/>
              <a:t> ANOVA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 err="1">
                <a:solidFill>
                  <a:prstClr val="black"/>
                </a:solidFill>
              </a:rPr>
              <a:t>Δρ.Ευσταθία</a:t>
            </a:r>
            <a:r>
              <a:rPr lang="el-GR" sz="2200" dirty="0">
                <a:solidFill>
                  <a:prstClr val="black"/>
                </a:solidFill>
              </a:rPr>
              <a:t> Παπαγεωργίου, Αναπληρώτρια Καθηγήτρια</a:t>
            </a: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Διακύμανση (</a:t>
            </a:r>
            <a:r>
              <a:rPr lang="en-US" altLang="el-GR" dirty="0" smtClean="0"/>
              <a:t>Variation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διακύμανση ορίζεται με την βοήθεια  του αθροίσματος των τετραγώνων των αποκλίσεων κάθε τιμής από το μέσο </a:t>
            </a:r>
          </a:p>
          <a:p>
            <a:pPr lvl="1" eaLnBrk="1" hangingPunct="1"/>
            <a:r>
              <a:rPr lang="el-GR" altLang="el-GR" dirty="0" smtClean="0"/>
              <a:t>Το άθροισμα των τετραγώνων </a:t>
            </a:r>
            <a:r>
              <a:rPr lang="el-GR" altLang="el-GR" dirty="0" err="1" smtClean="0"/>
              <a:t>συντομογραφείται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SS </a:t>
            </a:r>
            <a:r>
              <a:rPr lang="el-GR" altLang="el-GR" dirty="0" smtClean="0"/>
              <a:t>και συχνά ακολουθείται από μια παρένθεση όπως </a:t>
            </a:r>
            <a:r>
              <a:rPr lang="en-US" altLang="el-GR" dirty="0" smtClean="0"/>
              <a:t>SS(B) </a:t>
            </a:r>
            <a:r>
              <a:rPr lang="el-GR" altLang="el-GR" dirty="0" smtClean="0"/>
              <a:t>ή</a:t>
            </a:r>
            <a:r>
              <a:rPr lang="en-US" altLang="el-GR" dirty="0" smtClean="0"/>
              <a:t> SS(W)</a:t>
            </a:r>
            <a:r>
              <a:rPr lang="el-GR" altLang="el-GR" dirty="0" smtClean="0"/>
              <a:t>,</a:t>
            </a:r>
            <a:r>
              <a:rPr lang="en-US" altLang="el-GR" dirty="0" smtClean="0"/>
              <a:t> </a:t>
            </a:r>
            <a:r>
              <a:rPr lang="el-GR" altLang="el-GR" dirty="0" smtClean="0"/>
              <a:t>ώστε να γνωρίζουμε σε ποιο άθροισμα τετραγώνων αναφερόμαστε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37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όλες οι τιμές ταυτόσημες;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Όχι, υπάρχει κάποια διασπορά στα δεδομένα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Ονομάζεται ολική διασπορά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 SS(Total) </a:t>
            </a:r>
            <a:r>
              <a:rPr lang="el-GR" altLang="el-GR" dirty="0" smtClean="0"/>
              <a:t>για το ολικό άθροισμα των τετραγώνων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Άθροισμα Τετραγώνων (</a:t>
            </a:r>
            <a:r>
              <a:rPr lang="en-US" altLang="el-GR" dirty="0" smtClean="0"/>
              <a:t>Sum of Squares</a:t>
            </a:r>
            <a:r>
              <a:rPr lang="el-GR" altLang="el-GR" dirty="0" smtClean="0"/>
              <a:t>) είναι εναλλακτική ονομασία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13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όλα τα δείγματα ταυτόσημα;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Όχι, υπάρχει διασπορά μεταξύ των δειγμάτων</a:t>
            </a:r>
          </a:p>
          <a:p>
            <a:pPr lvl="1" eaLnBrk="1" hangingPunct="1"/>
            <a:r>
              <a:rPr lang="el-GR" altLang="el-GR" dirty="0" smtClean="0"/>
              <a:t> Ονομάζεται διασπορά μεταξύ των δειγμάτων (</a:t>
            </a:r>
            <a:r>
              <a:rPr lang="en-US" altLang="el-GR" dirty="0" smtClean="0"/>
              <a:t>between group variation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SS(B)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31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όλες οι τιμές μέσα </a:t>
            </a:r>
            <a:r>
              <a:rPr lang="el-GR" altLang="el-GR" dirty="0" err="1" smtClean="0"/>
              <a:t>σ΄ένα</a:t>
            </a:r>
            <a:r>
              <a:rPr lang="el-GR" altLang="el-GR" dirty="0" smtClean="0"/>
              <a:t> δείγμα ταυτόσημες; </a:t>
            </a:r>
          </a:p>
          <a:p>
            <a:pPr eaLnBrk="1" hangingPunct="1"/>
            <a:r>
              <a:rPr lang="el-GR" altLang="el-GR" dirty="0" smtClean="0"/>
              <a:t>Όχι, υπάρχει διασπορά εντός του κάθε δείγματος </a:t>
            </a:r>
            <a:r>
              <a:rPr lang="en-US" altLang="el-GR" dirty="0" smtClean="0"/>
              <a:t>(within group variation)</a:t>
            </a:r>
          </a:p>
          <a:p>
            <a:pPr eaLnBrk="1" hangingPunct="1"/>
            <a:r>
              <a:rPr lang="el-GR" altLang="el-GR" dirty="0" smtClean="0"/>
              <a:t>Ονομάζεται διασπορά μέσα στο δείγμα, υπόλοιπο ή σφάλμα </a:t>
            </a:r>
          </a:p>
          <a:p>
            <a:pPr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 SS(W)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7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Υπάρχουν δύο πηγές διασποράς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διασπορά μεταξύ των δειγμάτων</a:t>
            </a:r>
            <a:r>
              <a:rPr lang="en-US" altLang="el-GR" dirty="0" smtClean="0"/>
              <a:t>, SS(B), </a:t>
            </a:r>
            <a:r>
              <a:rPr lang="el-GR" altLang="el-GR" dirty="0" smtClean="0"/>
              <a:t>ή διασπορά λόγω του παράγοντα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διασπορά μέσα στο δείγμα</a:t>
            </a:r>
            <a:r>
              <a:rPr lang="en-US" altLang="el-GR" dirty="0" smtClean="0"/>
              <a:t>, SS(W), </a:t>
            </a:r>
            <a:r>
              <a:rPr lang="el-GR" altLang="el-GR" dirty="0" smtClean="0"/>
              <a:t>ή η διασπορά που δεν μπορεί να εξηγηθεί από τον παράγοντα και έτσι ονομάζεται και σφάλμα 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76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149710" name="Group 2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235917"/>
              </p:ext>
            </p:extLst>
          </p:nvPr>
        </p:nvGraphicFramePr>
        <p:xfrm>
          <a:off x="323850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459" name="Rectangle 20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2840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Ο βασικός πίνακας </a:t>
            </a:r>
            <a:r>
              <a:rPr lang="en-US" altLang="el-GR" sz="2400" dirty="0" smtClean="0"/>
              <a:t>one-way ANOVA </a:t>
            </a:r>
            <a:r>
              <a:rPr lang="el-GR" altLang="el-GR" sz="2400" dirty="0" smtClean="0"/>
              <a:t>είναι: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27745"/>
              </p:ext>
            </p:extLst>
          </p:nvPr>
        </p:nvGraphicFramePr>
        <p:xfrm>
          <a:off x="1763688" y="4005064"/>
          <a:ext cx="507356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2260600" imgH="609600" progId="Equation.DSMT4">
                  <p:embed/>
                </p:oleObj>
              </mc:Choice>
              <mc:Fallback>
                <p:oleObj name="Equation" r:id="rId3" imgW="2260600" imgH="609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05064"/>
                        <a:ext cx="5073564" cy="136815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016" y="1600200"/>
            <a:ext cx="6228184" cy="22098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/>
              <a:t>Μεγάλος Μέσος (</a:t>
            </a:r>
            <a:r>
              <a:rPr lang="en-US" altLang="el-GR" sz="2400" dirty="0" smtClean="0"/>
              <a:t>Grand Mean</a:t>
            </a:r>
            <a:r>
              <a:rPr lang="el-GR" altLang="el-GR" sz="2400" dirty="0" smtClean="0"/>
              <a:t>)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Ο μεγάλος μέσος είναι ο μέσος όλων των τιμών όταν αγνοείται ο παράγοντας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Αποτελεί σταθμισμένο μέσο των μέσων των δειγμάτων </a:t>
            </a:r>
            <a:endParaRPr lang="en-US" altLang="el-GR" sz="2400" dirty="0" smtClean="0"/>
          </a:p>
        </p:txBody>
      </p:sp>
      <p:graphicFrame>
        <p:nvGraphicFramePr>
          <p:cNvPr id="20485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94713954"/>
              </p:ext>
            </p:extLst>
          </p:nvPr>
        </p:nvGraphicFramePr>
        <p:xfrm>
          <a:off x="6876256" y="1556792"/>
          <a:ext cx="2093912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5" imgW="927100" imgH="850900" progId="Equation.DSMT4">
                  <p:embed/>
                </p:oleObj>
              </mc:Choice>
              <mc:Fallback>
                <p:oleObj name="Equation" r:id="rId5" imgW="927100" imgH="850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556792"/>
                        <a:ext cx="2093912" cy="19224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1508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380066"/>
              </p:ext>
            </p:extLst>
          </p:nvPr>
        </p:nvGraphicFramePr>
        <p:xfrm>
          <a:off x="1835696" y="2852936"/>
          <a:ext cx="5881401" cy="268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3251200" imgH="1485900" progId="Equation.DSMT4">
                  <p:embed/>
                </p:oleObj>
              </mc:Choice>
              <mc:Fallback>
                <p:oleObj name="Equation" r:id="rId3" imgW="3251200" imgH="1485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852936"/>
                        <a:ext cx="5881401" cy="268798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988840"/>
            <a:ext cx="8305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Ο μεγάλος μέσος για το παράδειγμά μας είναι </a:t>
            </a:r>
            <a:r>
              <a:rPr lang="en-US" altLang="el-GR" sz="2600" dirty="0" smtClean="0"/>
              <a:t>65.08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576373"/>
              </p:ext>
            </p:extLst>
          </p:nvPr>
        </p:nvGraphicFramePr>
        <p:xfrm>
          <a:off x="2339752" y="4149080"/>
          <a:ext cx="672074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3" imgW="4572000" imgH="342900" progId="Equation.DSMT4">
                  <p:embed/>
                </p:oleObj>
              </mc:Choice>
              <mc:Fallback>
                <p:oleObj name="Equation" r:id="rId3" imgW="4572000" imgH="342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149080"/>
                        <a:ext cx="6720747" cy="5040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628800"/>
            <a:ext cx="8305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Διασπορά μεταξύ των δειγμάτων</a:t>
            </a:r>
            <a:r>
              <a:rPr lang="en-US" altLang="el-GR" sz="2400" dirty="0" smtClean="0"/>
              <a:t>, SS(B)</a:t>
            </a:r>
          </a:p>
          <a:p>
            <a:pPr lvl="1" eaLnBrk="1" hangingPunct="1"/>
            <a:r>
              <a:rPr lang="el-GR" altLang="el-GR" sz="2400" dirty="0" smtClean="0"/>
              <a:t>Η μεταξύ διασπορά των δειγμάτων είναι η διασπορά μεταξύ του μέσου του κάθε δείγματος και του μεγάλου μέσου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Κάθε διασπορά εξ αυτών σταθμίζεται από το μέγεθος του δείγματος </a:t>
            </a:r>
            <a:endParaRPr lang="en-US" altLang="el-GR" sz="2400" dirty="0" smtClean="0"/>
          </a:p>
        </p:txBody>
      </p:sp>
      <p:graphicFrame>
        <p:nvGraphicFramePr>
          <p:cNvPr id="22533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85621885"/>
              </p:ext>
            </p:extLst>
          </p:nvPr>
        </p:nvGraphicFramePr>
        <p:xfrm>
          <a:off x="899592" y="5085184"/>
          <a:ext cx="3519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5" imgW="2005729" imgH="444307" progId="Equation.DSMT4">
                  <p:embed/>
                </p:oleObj>
              </mc:Choice>
              <mc:Fallback>
                <p:oleObj name="Equation" r:id="rId5" imgW="2005729" imgH="444307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85184"/>
                        <a:ext cx="3519488" cy="7794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608214"/>
              </p:ext>
            </p:extLst>
          </p:nvPr>
        </p:nvGraphicFramePr>
        <p:xfrm>
          <a:off x="35497" y="3920454"/>
          <a:ext cx="9108503" cy="51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6045200" imgH="342900" progId="Equation.DSMT4">
                  <p:embed/>
                </p:oleObj>
              </mc:Choice>
              <mc:Fallback>
                <p:oleObj name="Equation" r:id="rId3" imgW="6045200" imgH="342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7" y="3920454"/>
                        <a:ext cx="9108503" cy="51665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28800"/>
            <a:ext cx="83058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dirty="0" smtClean="0"/>
              <a:t>Η Διασπορά μεταξύ των δειγμάτων για το παράδειγμά μας είναι:</a:t>
            </a:r>
            <a:r>
              <a:rPr lang="en-US" altLang="el-GR" sz="2600" dirty="0" smtClean="0"/>
              <a:t> SS(B)=1902</a:t>
            </a:r>
          </a:p>
        </p:txBody>
      </p:sp>
      <p:graphicFrame>
        <p:nvGraphicFramePr>
          <p:cNvPr id="23557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50381379"/>
              </p:ext>
            </p:extLst>
          </p:nvPr>
        </p:nvGraphicFramePr>
        <p:xfrm>
          <a:off x="35496" y="3212976"/>
          <a:ext cx="3777630" cy="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2476500" imgH="317500" progId="Equation.DSMT4">
                  <p:embed/>
                </p:oleObj>
              </mc:Choice>
              <mc:Fallback>
                <p:oleObj name="Equation" r:id="rId5" imgW="24765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212976"/>
                        <a:ext cx="3777630" cy="4843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ανάλυση διακύμανσης χρησιμοποιείται για τον έλεγχο της υπόθεσης της ισότητας των μέσων σε τρεις ή περισσότερους πληθυσμούς.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Αποτελεί μια επέκταση του κριτηρίου </a:t>
            </a:r>
            <a:r>
              <a:rPr lang="en-US" altLang="el-GR" dirty="0" smtClean="0"/>
              <a:t>t-test</a:t>
            </a:r>
            <a:r>
              <a:rPr lang="el-GR" altLang="el-GR" dirty="0" smtClean="0"/>
              <a:t> για δύο ανεξάρτητους πληθυσμούς.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29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Διασπορά εντός των δείγματα</a:t>
            </a:r>
            <a:r>
              <a:rPr lang="en-US" altLang="el-GR" dirty="0" smtClean="0"/>
              <a:t>, SS(W)</a:t>
            </a:r>
          </a:p>
          <a:p>
            <a:pPr lvl="1" eaLnBrk="1" hangingPunct="1"/>
            <a:r>
              <a:rPr lang="el-GR" altLang="el-GR" dirty="0" smtClean="0"/>
              <a:t>Η εντός των δειγμάτων διασπορά είναι το σταθμισμένο ολικό των επιμέρους διασπορών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στάθμιση επιτυγχάνεται με τους βαθμούς ελευθερίας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βαθμός ελευθερίας του κάθε δείγματος είναι κατά ένα λιγότερο από το μέγεθ</a:t>
            </a:r>
            <a:r>
              <a:rPr lang="el-GR" altLang="el-GR" dirty="0"/>
              <a:t>ό</a:t>
            </a:r>
            <a:r>
              <a:rPr lang="el-GR" altLang="el-GR" dirty="0" smtClean="0"/>
              <a:t>ς του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560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708962"/>
              </p:ext>
            </p:extLst>
          </p:nvPr>
        </p:nvGraphicFramePr>
        <p:xfrm>
          <a:off x="827584" y="2492896"/>
          <a:ext cx="318275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1511300" imgH="444500" progId="Equation.DSMT4">
                  <p:embed/>
                </p:oleObj>
              </mc:Choice>
              <mc:Fallback>
                <p:oleObj name="Equation" r:id="rId3" imgW="15113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92896"/>
                        <a:ext cx="3182754" cy="93610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700808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600" dirty="0" smtClean="0"/>
              <a:t>Διασπορά εντός  των δειγμάτων</a:t>
            </a:r>
            <a:endParaRPr lang="en-US" altLang="el-GR" sz="2600" dirty="0" smtClean="0"/>
          </a:p>
        </p:txBody>
      </p:sp>
      <p:graphicFrame>
        <p:nvGraphicFramePr>
          <p:cNvPr id="25605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62032051"/>
              </p:ext>
            </p:extLst>
          </p:nvPr>
        </p:nvGraphicFramePr>
        <p:xfrm>
          <a:off x="827584" y="3645024"/>
          <a:ext cx="74676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2971800" imgH="317500" progId="Equation.DSMT4">
                  <p:embed/>
                </p:oleObj>
              </mc:Choice>
              <mc:Fallback>
                <p:oleObj name="Equation" r:id="rId5" imgW="29718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45024"/>
                        <a:ext cx="7467600" cy="7985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26628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932926"/>
              </p:ext>
            </p:extLst>
          </p:nvPr>
        </p:nvGraphicFramePr>
        <p:xfrm>
          <a:off x="107504" y="2924944"/>
          <a:ext cx="813978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3987800" imgH="317500" progId="Equation.DSMT4">
                  <p:embed/>
                </p:oleObj>
              </mc:Choice>
              <mc:Fallback>
                <p:oleObj name="Equation" r:id="rId3" imgW="39878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924944"/>
                        <a:ext cx="8139784" cy="6480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28800"/>
            <a:ext cx="8305800" cy="118072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Η Διασπορά εντός των δειγμάτων για το παράδειγμά μας είναι </a:t>
            </a:r>
            <a:r>
              <a:rPr lang="en-US" altLang="el-GR" sz="2600" dirty="0" smtClean="0"/>
              <a:t> 3386</a:t>
            </a:r>
          </a:p>
        </p:txBody>
      </p:sp>
      <p:graphicFrame>
        <p:nvGraphicFramePr>
          <p:cNvPr id="26629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64899416"/>
              </p:ext>
            </p:extLst>
          </p:nvPr>
        </p:nvGraphicFramePr>
        <p:xfrm>
          <a:off x="107504" y="3717032"/>
          <a:ext cx="46466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5" imgW="2311400" imgH="317500" progId="Equation.DSMT4">
                  <p:embed/>
                </p:oleObj>
              </mc:Choice>
              <mc:Fallback>
                <p:oleObj name="Equation" r:id="rId5" imgW="23114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717032"/>
                        <a:ext cx="4646613" cy="6381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360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305338"/>
              </p:ext>
            </p:extLst>
          </p:nvPr>
        </p:nvGraphicFramePr>
        <p:xfrm>
          <a:off x="385513" y="2492896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53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556792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Μετά τη συμπλήρωση του αθροίσματος των τετραγώνων, προκύπτει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mtClean="0"/>
              <a:t>Οι μεταξύ των δειγμάτων β.ε. είναι κατά ένα λιγότερο από τον αριθμό των δειγμάτων </a:t>
            </a:r>
            <a:endParaRPr lang="en-US" altLang="el-GR" smtClean="0"/>
          </a:p>
          <a:p>
            <a:pPr lvl="1"/>
            <a:r>
              <a:rPr lang="el-GR" altLang="el-GR" smtClean="0"/>
              <a:t>Έχουμε τρία δείγματα, συνεπώς οι βαθμοί ελευθερίας είναι δύο, </a:t>
            </a:r>
            <a:r>
              <a:rPr lang="en-US" altLang="el-GR" smtClean="0"/>
              <a:t>df(B) = 2</a:t>
            </a:r>
          </a:p>
          <a:p>
            <a:r>
              <a:rPr lang="el-GR" altLang="el-GR" smtClean="0"/>
              <a:t>Οι εντός των δειγμάτων β.ε. είναι το άθροισμα των επιμέρους β.ε. του κάθε δείγματος  </a:t>
            </a:r>
            <a:endParaRPr lang="en-US" altLang="el-GR" smtClean="0"/>
          </a:p>
          <a:p>
            <a:pPr lvl="1"/>
            <a:r>
              <a:rPr lang="el-GR" altLang="el-GR" smtClean="0"/>
              <a:t>Τα μεγέθη των δειγμάτων είναι </a:t>
            </a:r>
            <a:r>
              <a:rPr lang="en-US" altLang="el-GR" smtClean="0"/>
              <a:t>7, 9, </a:t>
            </a:r>
            <a:r>
              <a:rPr lang="el-GR" altLang="el-GR" smtClean="0"/>
              <a:t>και</a:t>
            </a:r>
            <a:r>
              <a:rPr lang="en-US" altLang="el-GR" smtClean="0"/>
              <a:t> 8</a:t>
            </a:r>
          </a:p>
          <a:p>
            <a:pPr lvl="1"/>
            <a:r>
              <a:rPr lang="en-US" altLang="el-GR" smtClean="0"/>
              <a:t>df(W) = 6 + 8 + 7 = 21</a:t>
            </a:r>
          </a:p>
          <a:p>
            <a:r>
              <a:rPr lang="el-GR" altLang="el-GR" smtClean="0"/>
              <a:t>Οι συνολικοί β.ε. Είναι κατά ένα λιγότερο από το μέγεθος του δείγματος </a:t>
            </a:r>
            <a:endParaRPr lang="en-US" altLang="el-GR" smtClean="0"/>
          </a:p>
          <a:p>
            <a:pPr lvl="1"/>
            <a:r>
              <a:rPr lang="en-US" altLang="el-GR" smtClean="0"/>
              <a:t>df(Total) = 24 – 1 = 23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61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462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424405"/>
              </p:ext>
            </p:extLst>
          </p:nvPr>
        </p:nvGraphicFramePr>
        <p:xfrm>
          <a:off x="323850" y="2295873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6792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 συμπλήρωση των βαθμών ελευθερίας δίνει: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54888"/>
              </p:ext>
            </p:extLst>
          </p:nvPr>
        </p:nvGraphicFramePr>
        <p:xfrm>
          <a:off x="2843808" y="5013176"/>
          <a:ext cx="379957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3" imgW="1968500" imgH="596900" progId="Equation.DSMT4">
                  <p:embed/>
                </p:oleObj>
              </mc:Choice>
              <mc:Fallback>
                <p:oleObj name="Equation" r:id="rId3" imgW="1968500" imgH="596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13176"/>
                        <a:ext cx="3799571" cy="11521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628800"/>
            <a:ext cx="82296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Διασπορές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Οι διασπορές ονομάζονται επίσης και μέση μεταβλητότητα (</a:t>
            </a:r>
            <a:r>
              <a:rPr lang="en-US" altLang="el-GR" sz="2400" dirty="0" smtClean="0"/>
              <a:t>Mean of the Squares</a:t>
            </a:r>
            <a:r>
              <a:rPr lang="el-GR" altLang="el-GR" sz="2400" dirty="0" smtClean="0"/>
              <a:t>) και </a:t>
            </a:r>
            <a:r>
              <a:rPr lang="el-GR" altLang="el-GR" sz="2400" dirty="0" err="1" smtClean="0"/>
              <a:t>συντομογραφούνται</a:t>
            </a:r>
            <a:r>
              <a:rPr lang="el-GR" altLang="el-GR" sz="2400" dirty="0" smtClean="0"/>
              <a:t> ως </a:t>
            </a:r>
            <a:r>
              <a:rPr lang="en-US" altLang="el-GR" sz="2400" dirty="0" smtClean="0"/>
              <a:t>MS, </a:t>
            </a:r>
            <a:r>
              <a:rPr lang="el-GR" altLang="el-GR" sz="2400" dirty="0" smtClean="0"/>
              <a:t>συχνά </a:t>
            </a:r>
            <a:r>
              <a:rPr lang="en-US" altLang="el-GR" sz="2400" dirty="0" smtClean="0"/>
              <a:t>MS(B) </a:t>
            </a:r>
            <a:r>
              <a:rPr lang="el-GR" altLang="el-GR" sz="2400" dirty="0" smtClean="0"/>
              <a:t>ή</a:t>
            </a:r>
            <a:r>
              <a:rPr lang="en-US" altLang="el-GR" sz="2400" dirty="0" smtClean="0"/>
              <a:t> MS(W)</a:t>
            </a:r>
          </a:p>
          <a:p>
            <a:pPr lvl="1" eaLnBrk="1" hangingPunct="1"/>
            <a:r>
              <a:rPr lang="el-GR" altLang="el-GR" sz="2400" dirty="0" smtClean="0"/>
              <a:t>Αποτελούν μία μέση τετραγωνική απόκλιση από το μέσο και υπολογίζονται διαιρώντας την διασπορά με τους βαθμούς ελευθερίας </a:t>
            </a:r>
            <a:endParaRPr lang="en-US" altLang="el-GR" sz="2400" dirty="0" smtClean="0"/>
          </a:p>
          <a:p>
            <a:pPr lvl="1" eaLnBrk="1" hangingPunct="1"/>
            <a:r>
              <a:rPr lang="en-US" altLang="el-GR" sz="2400" dirty="0" smtClean="0"/>
              <a:t>MS = SS / </a:t>
            </a:r>
            <a:r>
              <a:rPr lang="en-US" altLang="el-GR" sz="2400" dirty="0" err="1" smtClean="0"/>
              <a:t>df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MS(B)	= 1902 / 2	= 951.0</a:t>
            </a:r>
          </a:p>
          <a:p>
            <a:r>
              <a:rPr lang="en-US" altLang="el-GR" smtClean="0"/>
              <a:t>MS(W)	= 3386 / 21	= 161.2</a:t>
            </a:r>
          </a:p>
          <a:p>
            <a:r>
              <a:rPr lang="en-US" altLang="el-GR" smtClean="0"/>
              <a:t>MS(T)	= 5288 / 23	= 229.9</a:t>
            </a:r>
          </a:p>
          <a:p>
            <a:pPr lvl="1"/>
            <a:r>
              <a:rPr lang="el-GR" altLang="el-GR" smtClean="0"/>
              <a:t>Σημειώστε ότι η</a:t>
            </a:r>
            <a:r>
              <a:rPr lang="en-US" altLang="el-GR" smtClean="0"/>
              <a:t> MS(Total) </a:t>
            </a:r>
            <a:r>
              <a:rPr lang="el-GR" altLang="el-GR" smtClean="0"/>
              <a:t>δεν είναι το άθροισμα των </a:t>
            </a:r>
            <a:r>
              <a:rPr lang="en-US" altLang="el-GR" smtClean="0"/>
              <a:t>MS(Between) </a:t>
            </a:r>
            <a:r>
              <a:rPr lang="el-GR" altLang="el-GR" smtClean="0"/>
              <a:t>και</a:t>
            </a:r>
            <a:r>
              <a:rPr lang="en-US" altLang="el-GR" smtClean="0"/>
              <a:t> MS(Within).</a:t>
            </a:r>
          </a:p>
          <a:p>
            <a:pPr lvl="1"/>
            <a:r>
              <a:rPr lang="el-GR" altLang="el-GR" smtClean="0"/>
              <a:t>Αυτό ισχύει για το άθροισμα τετραγώνων </a:t>
            </a:r>
            <a:r>
              <a:rPr lang="en-US" altLang="el-GR" smtClean="0"/>
              <a:t>SS(Total)</a:t>
            </a:r>
            <a:r>
              <a:rPr lang="el-GR" altLang="el-GR" smtClean="0"/>
              <a:t> αλλά όχι για το μέσο τετράγωνο </a:t>
            </a:r>
            <a:r>
              <a:rPr lang="en-US" altLang="el-GR" smtClean="0"/>
              <a:t>MS(Total)</a:t>
            </a:r>
          </a:p>
          <a:p>
            <a:pPr lvl="1"/>
            <a:r>
              <a:rPr lang="el-GR" altLang="el-GR" smtClean="0"/>
              <a:t>Το</a:t>
            </a:r>
            <a:r>
              <a:rPr lang="en-US" altLang="el-GR" smtClean="0"/>
              <a:t> MS(Total) </a:t>
            </a:r>
            <a:r>
              <a:rPr lang="el-GR" altLang="el-GR" smtClean="0"/>
              <a:t>συνήθως δεν εμφανίζεται στον πίνακα </a:t>
            </a:r>
            <a:r>
              <a:rPr lang="en-US" altLang="el-GR" smtClean="0"/>
              <a:t>ANOVA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76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6676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209134"/>
              </p:ext>
            </p:extLst>
          </p:nvPr>
        </p:nvGraphicFramePr>
        <p:xfrm>
          <a:off x="323850" y="2348880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556792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Συμπληρώνοντας και τη στήλη </a:t>
            </a:r>
            <a:r>
              <a:rPr lang="en-US" altLang="el-GR" sz="2400" dirty="0" smtClean="0"/>
              <a:t>MS </a:t>
            </a:r>
            <a:r>
              <a:rPr lang="el-GR" altLang="el-GR" sz="2400" dirty="0" smtClean="0"/>
              <a:t>παίρνουμε</a:t>
            </a:r>
            <a:r>
              <a:rPr lang="el-GR" altLang="el-GR" sz="2400" dirty="0"/>
              <a:t>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Κριτήριο </a:t>
            </a:r>
            <a:r>
              <a:rPr lang="en-US" altLang="el-GR" smtClean="0"/>
              <a:t>F</a:t>
            </a:r>
          </a:p>
          <a:p>
            <a:pPr lvl="1"/>
            <a:r>
              <a:rPr lang="en-US" altLang="el-GR" smtClean="0"/>
              <a:t>F = MS(B) / MS(W)</a:t>
            </a:r>
            <a:endParaRPr lang="el-GR" altLang="el-GR" smtClean="0"/>
          </a:p>
          <a:p>
            <a:pPr lvl="1"/>
            <a:r>
              <a:rPr lang="el-GR" altLang="el-GR" smtClean="0"/>
              <a:t>Το  F κριτήριο είναι δεξιάς ουράς  test</a:t>
            </a:r>
          </a:p>
          <a:p>
            <a:pPr lvl="1"/>
            <a:r>
              <a:rPr lang="el-GR" altLang="el-GR" smtClean="0"/>
              <a:t>Το p-value είναι η περιοχή στα δεξιά </a:t>
            </a:r>
          </a:p>
          <a:p>
            <a:r>
              <a:rPr lang="el-GR" altLang="el-GR" smtClean="0"/>
              <a:t>Για τα δεδομένα μας</a:t>
            </a:r>
            <a:r>
              <a:rPr lang="en-US" altLang="el-GR" smtClean="0"/>
              <a:t>, F = 951.0 / 161.2 = 5.9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4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εξαρτημένη μεταβλητή (</a:t>
            </a:r>
            <a:r>
              <a:rPr lang="en-US" altLang="el-GR" i="1" dirty="0" smtClean="0"/>
              <a:t>response</a:t>
            </a:r>
            <a:r>
              <a:rPr lang="en-US" altLang="el-GR" dirty="0" smtClean="0"/>
              <a:t> variable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η μεταβλητή για την οποία συγκρίνουμε τους μέσους </a:t>
            </a:r>
          </a:p>
          <a:p>
            <a:pPr eaLnBrk="1" hangingPunct="1"/>
            <a:r>
              <a:rPr lang="el-GR" altLang="el-GR" dirty="0" smtClean="0"/>
              <a:t>Παράγοντας (</a:t>
            </a:r>
            <a:r>
              <a:rPr lang="en-US" altLang="el-GR" i="1" dirty="0" smtClean="0"/>
              <a:t>factor</a:t>
            </a:r>
            <a:r>
              <a:rPr lang="en-US" altLang="el-GR" dirty="0" smtClean="0"/>
              <a:t> variable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η κατηγορική μεταβλητή που χρησιμοποιήθηκε για να διαχωριστούν οι πληθυσμοί και να δημιουργηθούν οι ομάδες σύγκρισης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Θα θεωρήσουμε </a:t>
            </a:r>
            <a:r>
              <a:rPr lang="en-US" altLang="el-GR" dirty="0" smtClean="0"/>
              <a:t>k </a:t>
            </a:r>
            <a:r>
              <a:rPr lang="el-GR" altLang="el-GR" dirty="0" smtClean="0"/>
              <a:t>ομάδες </a:t>
            </a:r>
            <a:r>
              <a:rPr lang="en-US" altLang="el-GR" dirty="0" smtClean="0"/>
              <a:t>(groups)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98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T</a:t>
            </a:r>
            <a:r>
              <a:rPr lang="el-GR" altLang="el-GR" smtClean="0"/>
              <a:t>ο κριτήριο </a:t>
            </a:r>
            <a:r>
              <a:rPr lang="en-US" altLang="el-GR" smtClean="0"/>
              <a:t>F </a:t>
            </a:r>
            <a:r>
              <a:rPr lang="el-GR" altLang="el-GR" smtClean="0"/>
              <a:t>είναι ο λόγος δύο εκτιμητών της διασποράς του πληθυσμού </a:t>
            </a:r>
          </a:p>
          <a:p>
            <a:r>
              <a:rPr lang="el-GR" altLang="el-GR" smtClean="0"/>
              <a:t>Αν ισχύει η μηδενική υπόθεση το κριτήριο </a:t>
            </a:r>
            <a:r>
              <a:rPr lang="en-US" altLang="el-GR" smtClean="0"/>
              <a:t>F </a:t>
            </a:r>
            <a:r>
              <a:rPr lang="el-GR" altLang="el-GR" smtClean="0"/>
              <a:t>αναμένεται κοντά στη μονάδα</a:t>
            </a:r>
          </a:p>
          <a:p>
            <a:r>
              <a:rPr lang="el-GR" altLang="el-GR" smtClean="0"/>
              <a:t>Αν η η μηδενική υπόθεση δεν ισχύει, ο λόγος </a:t>
            </a:r>
            <a:r>
              <a:rPr lang="en-US" altLang="el-GR" smtClean="0"/>
              <a:t>F</a:t>
            </a:r>
            <a:r>
              <a:rPr lang="el-GR" altLang="el-GR" smtClean="0"/>
              <a:t> αναμένεται μεγαλύτερος από τη μονάδα και όσο πιο μεγάλη είναι η διαφορά μεταξύ των δειγμάτων τόσο μεγαλύτερος είναι και ο λόγος </a:t>
            </a:r>
            <a:r>
              <a:rPr lang="en-US" altLang="el-GR" smtClean="0"/>
              <a:t>F</a:t>
            </a:r>
            <a:r>
              <a:rPr lang="el-GR" altLang="el-GR" smtClean="0"/>
              <a:t> </a:t>
            </a:r>
          </a:p>
          <a:p>
            <a:r>
              <a:rPr lang="en-US" altLang="el-GR" smtClean="0"/>
              <a:t>P(F2,21 &gt; 5.9) = 0.009</a:t>
            </a:r>
            <a:endParaRPr lang="el-GR" altLang="el-GR" smtClean="0"/>
          </a:p>
          <a:p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79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770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770524"/>
              </p:ext>
            </p:extLst>
          </p:nvPr>
        </p:nvGraphicFramePr>
        <p:xfrm>
          <a:off x="323528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0832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Προσθέτοντας και το κριτήριο </a:t>
            </a:r>
            <a:r>
              <a:rPr lang="en-US" altLang="el-GR" sz="2400" dirty="0" smtClean="0"/>
              <a:t>F </a:t>
            </a:r>
            <a:r>
              <a:rPr lang="el-GR" altLang="el-GR" sz="2400" dirty="0" smtClean="0"/>
              <a:t>στον πίνακα</a:t>
            </a:r>
            <a:r>
              <a:rPr lang="el-GR" altLang="el-GR" sz="2400" dirty="0"/>
              <a:t>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κατανομή</a:t>
            </a:r>
            <a:r>
              <a:rPr lang="en-US" altLang="el-GR" smtClean="0"/>
              <a:t> F</a:t>
            </a:r>
          </a:p>
        </p:txBody>
      </p:sp>
      <p:pic>
        <p:nvPicPr>
          <p:cNvPr id="36867" name="Picture 4" descr="fd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673225"/>
            <a:ext cx="7696200" cy="434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Πίνακας </a:t>
            </a:r>
            <a:r>
              <a:rPr lang="en-US" smtClean="0"/>
              <a:t>F </a:t>
            </a:r>
            <a:r>
              <a:rPr lang="el-GR" smtClean="0"/>
              <a:t>κατανομής</a:t>
            </a:r>
            <a:r>
              <a:rPr lang="en-US" smtClean="0"/>
              <a:t> – Critical Values</a:t>
            </a:r>
            <a:endParaRPr lang="en-US" dirty="0" smtClean="0"/>
          </a:p>
        </p:txBody>
      </p:sp>
      <p:graphicFrame>
        <p:nvGraphicFramePr>
          <p:cNvPr id="27723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18398"/>
              </p:ext>
            </p:extLst>
          </p:nvPr>
        </p:nvGraphicFramePr>
        <p:xfrm>
          <a:off x="323850" y="1412875"/>
          <a:ext cx="8362949" cy="4894262"/>
        </p:xfrm>
        <a:graphic>
          <a:graphicData uri="http://schemas.openxmlformats.org/drawingml/2006/table">
            <a:tbl>
              <a:tblPr/>
              <a:tblGrid>
                <a:gridCol w="1348862"/>
                <a:gridCol w="1438787"/>
                <a:gridCol w="1393825"/>
                <a:gridCol w="1393825"/>
                <a:gridCol w="1393825"/>
                <a:gridCol w="1393825"/>
              </a:tblGrid>
              <a:tr h="787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Numerator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7.56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5.99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9.33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5.06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872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69190"/>
              </p:ext>
            </p:extLst>
          </p:nvPr>
        </p:nvGraphicFramePr>
        <p:xfrm>
          <a:off x="385513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2840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smtClean="0"/>
              <a:t>Ολοκληρώνουμε τον πίνακα με το</a:t>
            </a:r>
            <a:r>
              <a:rPr lang="en-US" altLang="el-GR" sz="2400" smtClean="0"/>
              <a:t> p-value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7"/>
          <a:stretch/>
        </p:blipFill>
        <p:spPr bwMode="auto">
          <a:xfrm>
            <a:off x="179512" y="2204864"/>
            <a:ext cx="905847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7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</a:t>
            </a:r>
            <a:r>
              <a:rPr lang="en-US" altLang="el-GR" smtClean="0"/>
              <a:t>p-value </a:t>
            </a:r>
            <a:r>
              <a:rPr lang="el-GR" altLang="el-GR" smtClean="0"/>
              <a:t>είναι</a:t>
            </a:r>
            <a:r>
              <a:rPr lang="en-US" altLang="el-GR" smtClean="0"/>
              <a:t> 0.009, </a:t>
            </a:r>
            <a:r>
              <a:rPr lang="el-GR" altLang="el-GR" smtClean="0"/>
              <a:t>το οποίο είναι μικρότερο από το επίπεδο σημαντικότητας </a:t>
            </a:r>
            <a:r>
              <a:rPr lang="en-US" altLang="el-GR" smtClean="0"/>
              <a:t>0.05, </a:t>
            </a:r>
            <a:r>
              <a:rPr lang="el-GR" altLang="el-GR" smtClean="0"/>
              <a:t>έτσι απορρίπτουμε τη μηδενική υπόθεση</a:t>
            </a:r>
          </a:p>
          <a:p>
            <a:r>
              <a:rPr lang="el-GR" altLang="el-GR" smtClean="0"/>
              <a:t>Επίσης η τιμή </a:t>
            </a:r>
            <a:r>
              <a:rPr lang="en-US" altLang="el-GR" smtClean="0"/>
              <a:t>F=5.9 </a:t>
            </a:r>
            <a:r>
              <a:rPr lang="el-GR" altLang="el-GR" smtClean="0"/>
              <a:t>είναι μεγαλύτερη από τις τιμές της </a:t>
            </a:r>
            <a:r>
              <a:rPr lang="en-US" altLang="el-GR" smtClean="0"/>
              <a:t>F </a:t>
            </a:r>
            <a:r>
              <a:rPr lang="el-GR" altLang="el-GR" smtClean="0"/>
              <a:t>κατανομής και για ε.σ. α=0.05 (</a:t>
            </a:r>
            <a:r>
              <a:rPr lang="en-US" altLang="el-GR" smtClean="0"/>
              <a:t>F2,21</a:t>
            </a:r>
            <a:r>
              <a:rPr lang="el-GR" altLang="el-GR" smtClean="0"/>
              <a:t>=3.47) και για α=0.01</a:t>
            </a:r>
            <a:r>
              <a:rPr lang="en-US" altLang="el-GR" smtClean="0"/>
              <a:t>(F2,21=</a:t>
            </a:r>
            <a:r>
              <a:rPr lang="el-GR" altLang="el-GR" smtClean="0"/>
              <a:t>5</a:t>
            </a:r>
            <a:r>
              <a:rPr lang="en-US" altLang="el-GR" smtClean="0"/>
              <a:t>.</a:t>
            </a:r>
            <a:r>
              <a:rPr lang="el-GR" altLang="el-GR" smtClean="0"/>
              <a:t>78</a:t>
            </a:r>
            <a:r>
              <a:rPr lang="en-US" altLang="el-GR" smtClean="0"/>
              <a:t>) </a:t>
            </a:r>
            <a:r>
              <a:rPr lang="el-GR" altLang="el-GR" smtClean="0"/>
              <a:t> </a:t>
            </a:r>
            <a:endParaRPr lang="en-US" altLang="el-GR" smtClean="0"/>
          </a:p>
          <a:p>
            <a:r>
              <a:rPr lang="el-GR" altLang="el-GR" smtClean="0"/>
              <a:t>Η μηδενική υπόθεση είναι ότι οι μέσοι και στις  τρείς σειρές της αίθουσας είναι ίδιοι, αλλά την απορρίπτουμε και συνεπώς τουλάχιστον μια σειρά έχει διαφορετικό μέσο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06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Υπάρχει σημαντική ένδειξη για να στηρίξουμε τον ισχυρισμό ότι υπάρχει διαφορά στις μέσες επιδόσεις των μπροστινών μεσαίων και πίσω σειρών στην τάξη</a:t>
            </a:r>
            <a:endParaRPr lang="en-US" altLang="el-GR" smtClean="0"/>
          </a:p>
          <a:p>
            <a:r>
              <a:rPr lang="el-GR" altLang="el-GR" smtClean="0"/>
              <a:t>Ο</a:t>
            </a:r>
            <a:r>
              <a:rPr lang="en-US" altLang="el-GR" smtClean="0"/>
              <a:t> ANOVA </a:t>
            </a:r>
            <a:r>
              <a:rPr lang="el-GR" altLang="el-GR" smtClean="0"/>
              <a:t>δεν μας πληροφορεί για το ποια σειρά διαφέρει </a:t>
            </a:r>
          </a:p>
          <a:p>
            <a:r>
              <a:rPr lang="el-GR" altLang="el-GR" smtClean="0"/>
              <a:t>Για να διαπιστώσουμε ποια σειρά διαφέρει κάνουμε </a:t>
            </a:r>
            <a:r>
              <a:rPr lang="en-US" altLang="el-GR" smtClean="0"/>
              <a:t>post hoc tests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12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43011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" y="1484784"/>
            <a:ext cx="8993104" cy="4392488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04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4403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8669770" cy="3240360"/>
          </a:xfrm>
        </p:spPr>
      </p:pic>
      <p:pic>
        <p:nvPicPr>
          <p:cNvPr id="44036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" b="15781"/>
          <a:stretch/>
        </p:blipFill>
        <p:spPr bwMode="auto">
          <a:xfrm>
            <a:off x="323528" y="1988840"/>
            <a:ext cx="8696185" cy="7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18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Συνθήκες ή Προϋποθέσεις εφαρμογής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παρατηρήσεις προέρχονται από πληθυσμούς που ακολουθούν την κανονική κατανομή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παρατηρήσεις αποτελούν τυχαία δείγματα από τους πληθυσμούς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διακυμάνσεις των πληθυσμών είναι ίσες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86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Παρατηρούμε ότι σε επίπεδο σημαντικότητας α=0.05, διαφέρουν η πρώτη και τρίτη σειρά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18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</a:t>
            </a:r>
            <a:r>
              <a:rPr lang="en-US" sz="2000" dirty="0"/>
              <a:t>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Ανάλυση </a:t>
            </a:r>
            <a:r>
              <a:rPr lang="el-GR" sz="2000" dirty="0" smtClean="0"/>
              <a:t>Διακύμανσης</a:t>
            </a:r>
            <a:r>
              <a:rPr lang="en-US" sz="2000" dirty="0" smtClean="0"/>
              <a:t> </a:t>
            </a:r>
            <a:r>
              <a:rPr lang="el-GR" sz="2000" dirty="0" smtClean="0"/>
              <a:t>κατά </a:t>
            </a:r>
            <a:r>
              <a:rPr lang="el-GR" sz="2000" dirty="0"/>
              <a:t>ένα παράγοντα – </a:t>
            </a:r>
            <a:r>
              <a:rPr lang="el-GR" sz="2000" dirty="0" err="1"/>
              <a:t>One</a:t>
            </a:r>
            <a:r>
              <a:rPr lang="el-GR" sz="2000" dirty="0"/>
              <a:t>-</a:t>
            </a:r>
            <a:r>
              <a:rPr lang="el-GR" sz="2000" dirty="0" err="1"/>
              <a:t>Way</a:t>
            </a:r>
            <a:r>
              <a:rPr lang="el-GR" sz="2000" dirty="0"/>
              <a:t> ANOVA».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08486"/>
              </p:ext>
            </p:extLst>
          </p:nvPr>
        </p:nvGraphicFramePr>
        <p:xfrm>
          <a:off x="1763688" y="2204864"/>
          <a:ext cx="515639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2324100" imgH="292100" progId="Equation.DSMT4">
                  <p:embed/>
                </p:oleObj>
              </mc:Choice>
              <mc:Fallback>
                <p:oleObj name="Equation" r:id="rId3" imgW="2324100" imgH="2921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04864"/>
                        <a:ext cx="5156399" cy="6480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628800"/>
            <a:ext cx="7772400" cy="453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Η μηδενική υπόθεση είναι ότι όλοι οι μέσοι είναι ίσοι:</a:t>
            </a:r>
            <a:endParaRPr lang="en-US" sz="26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Η εναλλακτική υπόθεση είναι ότι τουλάχιστον ένας εκ των μέσων διαφέρει </a:t>
            </a:r>
            <a:endParaRPr lang="en-US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Παράδειγμα: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Η αίθουσα στατιστικής διαχωρίζεται σε τρείς σειρές: Μπροστινή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Front)</a:t>
            </a:r>
            <a:r>
              <a:rPr lang="el-GR" altLang="el-GR" dirty="0" smtClean="0"/>
              <a:t> , Μεσαία</a:t>
            </a:r>
            <a:r>
              <a:rPr lang="en-US" altLang="el-GR" dirty="0" smtClean="0"/>
              <a:t> (Middle)</a:t>
            </a:r>
            <a:r>
              <a:rPr lang="el-GR" altLang="el-GR" dirty="0" smtClean="0"/>
              <a:t>  και Πίσω</a:t>
            </a:r>
            <a:r>
              <a:rPr lang="en-US" altLang="el-GR" dirty="0" smtClean="0"/>
              <a:t> (Back)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Ο καθηγητής τους παρατήρησε ότι η επίδοση των φοιτητών είχε κάποια σχέση με την θέση τους 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Θέλησε να ελεγχθεί  αν οι φοιτητές που κάθονταν πιο πίσω είχαν και χειρότερη επίδοση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00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11268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35756"/>
              </p:ext>
            </p:extLst>
          </p:nvPr>
        </p:nvGraphicFramePr>
        <p:xfrm>
          <a:off x="2123729" y="3356993"/>
          <a:ext cx="4464496" cy="79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1637589" imgH="291973" progId="Equation.DSMT4">
                  <p:embed/>
                </p:oleObj>
              </mc:Choice>
              <mc:Fallback>
                <p:oleObj name="Equation" r:id="rId3" imgW="1637589" imgH="291973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3356993"/>
                        <a:ext cx="4464496" cy="7959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00200"/>
            <a:ext cx="8077200" cy="4530725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Με την ανάλυση διακύμανσης (</a:t>
            </a:r>
            <a:r>
              <a:rPr lang="en-US" altLang="el-GR" sz="2600" dirty="0" smtClean="0"/>
              <a:t>ANOVA</a:t>
            </a:r>
            <a:r>
              <a:rPr lang="el-GR" altLang="el-GR" sz="2600" dirty="0" smtClean="0"/>
              <a:t>)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δεν ελέγχουμε αν κάποιος μέσος είναι μικρότερος από κάποιον άλλο παρά μόνο αν υπάρχει ισότητα ή κάποιος εξ αυτών διαφέρει</a:t>
            </a:r>
            <a:endParaRPr lang="en-US" altLang="el-GR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2057400" algn="l"/>
              </a:tabLst>
            </a:pPr>
            <a:r>
              <a:rPr lang="el-GR" altLang="el-GR" dirty="0" smtClean="0"/>
              <a:t>Εκλέχθηκε ένα τυχαίο δείγμα των φοιτητών κάθε σειράς</a:t>
            </a:r>
            <a:endParaRPr lang="en-US" altLang="el-GR" dirty="0" smtClean="0"/>
          </a:p>
          <a:p>
            <a:pPr eaLnBrk="1" hangingPunct="1">
              <a:tabLst>
                <a:tab pos="2057400" algn="l"/>
              </a:tabLst>
            </a:pPr>
            <a:r>
              <a:rPr lang="el-GR" altLang="el-GR" dirty="0" smtClean="0"/>
              <a:t>Η επίδοση των φοιτητών στις εξετάσεις καταγράφηκε ως εξής:</a:t>
            </a:r>
            <a:endParaRPr lang="en-US" altLang="el-GR" dirty="0" smtClean="0"/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Front:	82, 83, 97, 93, 55, 67, 53</a:t>
            </a:r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Middle:	83, 78, 68, 61, 77, 54, 69, 51, 63</a:t>
            </a:r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Back:	38, 59, 55, 66, 45, 52, 52, 61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40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9633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583409"/>
              </p:ext>
            </p:extLst>
          </p:nvPr>
        </p:nvGraphicFramePr>
        <p:xfrm>
          <a:off x="323850" y="2594006"/>
          <a:ext cx="8362952" cy="3859243"/>
        </p:xfrm>
        <a:graphic>
          <a:graphicData uri="http://schemas.openxmlformats.org/drawingml/2006/table">
            <a:tbl>
              <a:tblPr/>
              <a:tblGrid>
                <a:gridCol w="2090738"/>
                <a:gridCol w="2090738"/>
                <a:gridCol w="2090738"/>
                <a:gridCol w="2090738"/>
              </a:tblGrid>
              <a:tr h="619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Σειρά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Front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Middle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Back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Μέγεθος δείγματος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 size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Μέσος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75.71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67.11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53.50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Τυπική απόκλιση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17.63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10.95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8.96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Διακύμανση (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Variance</a:t>
                      </a:r>
                      <a:r>
                        <a:rPr kumimoji="0" lang="el-G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310.90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119.86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80.29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16" name="Rectangle 6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556792"/>
            <a:ext cx="8229600" cy="12192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l-GR" sz="2400" dirty="0" smtClean="0"/>
              <a:t>Ο επόμενος πίνακας παρουσιάζει συνοπτικά τα περιγραφικά στατιστικά μέτρα των βαθμών κάθε σειράς: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390</TotalTime>
  <Words>1922</Words>
  <Application>Microsoft Office PowerPoint</Application>
  <PresentationFormat>Προβολή στην οθόνη (4:3)</PresentationFormat>
  <Paragraphs>407</Paragraphs>
  <Slides>47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0" baseType="lpstr">
      <vt:lpstr>template</vt:lpstr>
      <vt:lpstr>OC_template_updated</vt:lpstr>
      <vt:lpstr>Equation</vt:lpstr>
      <vt:lpstr>Βιοστατιστική (Θ)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Η κατανομή F</vt:lpstr>
      <vt:lpstr>Πίνακας F κατανομής – Critical Values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20</cp:revision>
  <dcterms:created xsi:type="dcterms:W3CDTF">2015-11-23T15:34:16Z</dcterms:created>
  <dcterms:modified xsi:type="dcterms:W3CDTF">2015-12-09T11:53:28Z</dcterms:modified>
</cp:coreProperties>
</file>