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4" r:id="rId3"/>
  </p:sldMasterIdLst>
  <p:notesMasterIdLst>
    <p:notesMasterId r:id="rId57"/>
  </p:notesMasterIdLst>
  <p:handoutMasterIdLst>
    <p:handoutMasterId r:id="rId58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13" r:id="rId43"/>
    <p:sldId id="314" r:id="rId44"/>
    <p:sldId id="315" r:id="rId45"/>
    <p:sldId id="316" r:id="rId46"/>
    <p:sldId id="317" r:id="rId47"/>
    <p:sldId id="309" r:id="rId48"/>
    <p:sldId id="262" r:id="rId49"/>
    <p:sldId id="264" r:id="rId50"/>
    <p:sldId id="269" r:id="rId51"/>
    <p:sldId id="310" r:id="rId52"/>
    <p:sldId id="311" r:id="rId53"/>
    <p:sldId id="266" r:id="rId54"/>
    <p:sldId id="312" r:id="rId55"/>
    <p:sldId id="261" r:id="rId56"/>
  </p:sldIdLst>
  <p:sldSz cx="9144000" cy="6858000" type="screen4x3"/>
  <p:notesSz cx="7104063" cy="10234613"/>
  <p:custDataLst>
    <p:tags r:id="rId5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5877" autoAdjust="0"/>
  </p:normalViewPr>
  <p:slideViewPr>
    <p:cSldViewPr>
      <p:cViewPr varScale="1">
        <p:scale>
          <a:sx n="94" d="100"/>
          <a:sy n="94" d="100"/>
        </p:scale>
        <p:origin x="-120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53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93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41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996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http://www.wheelessonline.com/userfiles/f011.jpg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907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http://www.eorthopod.com/images/ContentImages/Fractures/adult_fractures/adult_forearm_fx/adult_forearm_fx_complication01.jpg</a:t>
            </a:r>
            <a:endParaRPr lang="el-GR" dirty="0" smtClean="0"/>
          </a:p>
          <a:p>
            <a:r>
              <a:rPr lang="en-US" dirty="0" smtClean="0"/>
              <a:t>http://a248.e.akamai.net/7/248/432/20110621154145/www.msdlatinamerica.com/ebooks/RockwoodGreensFracturesinAdults/files/102fe017a0def65265908ad07e6cd018.gif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37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579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53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http://en.wikipedia.org/wiki/Colles%27_fracture#mediaviewer/File:Colles_fracture.JPG</a:t>
            </a:r>
            <a:endParaRPr lang="el-GR" dirty="0" smtClean="0"/>
          </a:p>
          <a:p>
            <a:r>
              <a:rPr lang="en-US" dirty="0" smtClean="0"/>
              <a:t>http://sfghed.ucsf.edu/Education/ClinicImages/Smith%20fx.jpg</a:t>
            </a:r>
            <a:endParaRPr lang="el-GR" dirty="0" smtClean="0"/>
          </a:p>
          <a:p>
            <a:r>
              <a:rPr lang="en-US" dirty="0" smtClean="0"/>
              <a:t>http://www.emed.ie/Trauma/_img/BartonsFracture250.jpg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04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554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http://orthoinfo.aaos.org/figures/A00412F04.jpg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302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87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53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22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4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00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79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276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70F26-ECE4-4DF4-90D3-BDE3D4511BE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2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50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052736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31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322519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61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322519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03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53081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267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270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3820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835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759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92508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55902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0459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38860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3443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1837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6256" y="6265118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C69-F127-4E0A-B5BA-8E15EBCF7F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7839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62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60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75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72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37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52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20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7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48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29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497156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aofoundation.org/AOFileServerSurgery/MyPortalFiles?FilePath=/Surgery/en/_img/surgery/05-RedFix/13/Screw/13-A12_nonCanScr_2a_540.gif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User:Tdvorak" TargetMode="External"/><Relationship Id="rId5" Type="http://schemas.openxmlformats.org/officeDocument/2006/relationships/hyperlink" Target="http://commons.wikimedia.org/wiki/File:Heterotopic_Ossification_Elbow1.JPG" TargetMode="Externa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2.aofoundation.org/AOFileServerSurgery/MyPortalFiles?FilePath=/Surgery/en/_img/surgery/05-RedFix/21/Nonop/21_Cast_3c_540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StMH&amp;action=edit&amp;redlink=1" TargetMode="External"/><Relationship Id="rId4" Type="http://schemas.openxmlformats.org/officeDocument/2006/relationships/hyperlink" Target="http://commons.wikimedia.org/wiki/File:Monteggia_Fracture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reativecommons.org/licenses/by-sa/3.0/de/deed.en" TargetMode="External"/><Relationship Id="rId5" Type="http://schemas.openxmlformats.org/officeDocument/2006/relationships/hyperlink" Target="http://commons.wikimedia.org/wiki/User:THWZ" TargetMode="External"/><Relationship Id="rId4" Type="http://schemas.openxmlformats.org/officeDocument/2006/relationships/hyperlink" Target="http://commons.wikimedia.org/wiki/File:Galeazzifraktur_1_THWZ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ser:Nizil_Shah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://en.wikipedia.org/wiki/File:X-ray3.jpg" TargetMode="External"/><Relationship Id="rId12" Type="http://schemas.openxmlformats.org/officeDocument/2006/relationships/hyperlink" Target="https://www2.aofoundation.org/AOFileServerSurgery/MyPortalFiles?FilePath=/Surgery/en/_img/surgery/05-RedFix/22/2012/O240_Monteggia/22_O240_i208_218.gi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hyperlink" Target="http://creativecommons.org/licenses/by-sa/3.0/de/deed.en" TargetMode="External"/><Relationship Id="rId5" Type="http://schemas.openxmlformats.org/officeDocument/2006/relationships/image" Target="../media/image26.jpeg"/><Relationship Id="rId10" Type="http://schemas.openxmlformats.org/officeDocument/2006/relationships/hyperlink" Target="http://commons.wikimedia.org/wiki/User:THWZ" TargetMode="External"/><Relationship Id="rId4" Type="http://schemas.openxmlformats.org/officeDocument/2006/relationships/image" Target="../media/image25.gif"/><Relationship Id="rId9" Type="http://schemas.openxmlformats.org/officeDocument/2006/relationships/hyperlink" Target="http://commons.wikimedia.org/wiki/File:Galeazzifraktur_2_THWZ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deed.en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://commons.wikimedia.org/w/index.php?title=User:Ashish_j29&amp;action=edit&amp;redlink=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Colles_fracture.JPG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Patientenvereniging_CRPS&amp;action=edit&amp;redlink=1" TargetMode="External"/><Relationship Id="rId4" Type="http://schemas.openxmlformats.org/officeDocument/2006/relationships/hyperlink" Target="http://commons.wikimedia.org/wiki/File:CRPS_002ms5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hyperlink" Target="https://www2.aofoundation.org/AOFileServerSurgery/MyPortalFiles?FilePath=/Surgery/en/_img/surgery/FurtherReading/PFxM2/6_3_3-12a-c.gi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2.aofoundation.org/AOFileServerSurgery/MyPortalFiles?FilePath=/Surgery/en/_img/surgery/05-RedFix/22/2012/O240_Monteggia/22_O240_i208_218.gif" TargetMode="Externa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jcdr.net/ReadXMLFile.aspx?id=2366" TargetMode="Externa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foundation.org/Structure/Pages/default.asp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aofoundation.org/AOFileServerSurgery/MyPortalFiles?FilePath=/Surgery/en/_img/surgery/01-Diagnosis/Classification/21_c22.gif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www2.aofoundation.org/AOFileServerSurgery/MyPortalFiles?FilePath=/Surgery/en/_img/surgery/01-Diagnosis/Classification/21_c21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aofoundation.org/AOFileServerSurgery/MyPortalFiles?FilePath=/Surgery/en/_img/surgery/05-RedFix/21/LagScrew/21-BC_ul_LgScrNeutsPl_1a1_540.gif" TargetMode="External"/><Relationship Id="rId3" Type="http://schemas.openxmlformats.org/officeDocument/2006/relationships/image" Target="../media/image10.gif"/><Relationship Id="rId7" Type="http://schemas.openxmlformats.org/officeDocument/2006/relationships/hyperlink" Target="https://www2.aofoundation.org/AOFileServerSurgery/MyPortalFiles?FilePath=/Surgery/en/_img/surgery/05-RedFix/21/Reinsertion/21-C21_Coronoid_3a_540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11" Type="http://schemas.openxmlformats.org/officeDocument/2006/relationships/hyperlink" Target="https://encrypted-tbn3.gstatic.com/images?q=tbn:ANd9GcTzELljmmroHOKU5rkXyOxAk2rJ1joDn6cmkdc1Cxr9zaSsUkRdrg" TargetMode="External"/><Relationship Id="rId5" Type="http://schemas.openxmlformats.org/officeDocument/2006/relationships/image" Target="../media/image12.jpeg"/><Relationship Id="rId10" Type="http://schemas.openxmlformats.org/officeDocument/2006/relationships/hyperlink" Target="https://www2.aofoundation.org/AOFileServerSurgery/MyPortalFiles?FilePath=/Surgery/en/_img/surgery/05-RedFix/21/Reinsertion/21-C21_Coronoid_5a_218.gif" TargetMode="External"/><Relationship Id="rId4" Type="http://schemas.openxmlformats.org/officeDocument/2006/relationships/image" Target="../media/image11.gif"/><Relationship Id="rId9" Type="http://schemas.openxmlformats.org/officeDocument/2006/relationships/hyperlink" Target="https://www2.aofoundation.org/AOFileServerSurgery/MyPortalFiles?FilePath=/Surgery/en/_img/surgery/05-RedFix/21/TensBand/21-B1_TensBnd_5d2_540.gi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aofoundation.org/AOFileServerSurgery/MyPortalFiles?FilePath=/Surgery/en/_img/surgery/05-RedFix/21/Arthroplasty/21-C22_replacement_1a_540.gif" TargetMode="External"/><Relationship Id="rId3" Type="http://schemas.openxmlformats.org/officeDocument/2006/relationships/image" Target="../media/image14.gif"/><Relationship Id="rId7" Type="http://schemas.openxmlformats.org/officeDocument/2006/relationships/hyperlink" Target="https://www2.aofoundation.org/AOFileServerSurgery/MyPortalFiles?FilePath=/Surgery/en/_img/surgery/05-RedFix/21/Arthroplasty/21-C23_Excision_2a_540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Relationship Id="rId9" Type="http://schemas.openxmlformats.org/officeDocument/2006/relationships/hyperlink" Target="https://www2.aofoundation.org/AOFileServerSurgery/MyPortalFiles?FilePath=/Surgery/en/_img/surgery/05-RedFix/21/Arthroplasty/21-C22_replacement_1b_540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170865"/>
            <a:ext cx="9144000" cy="1754079"/>
          </a:xfrm>
        </p:spPr>
        <p:txBody>
          <a:bodyPr>
            <a:no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Άσκηση στη Φυσικοθεραπεία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Μυοσκελετικών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Κακώσεων και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296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15</a:t>
            </a:r>
            <a:r>
              <a:rPr lang="el-GR" sz="2600" dirty="0"/>
              <a:t>: Φυσικοθεραπευτική Αποκατάσταση μετά από  Χειρουργική Αντιμετώπιση Καταγμάτων Αντιβραχίου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3968" y="3997513"/>
            <a:ext cx="486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+mn-lt"/>
              </a:rPr>
              <a:t>Δρ.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2000" b="1" dirty="0" smtClean="0">
                <a:solidFill>
                  <a:prstClr val="black"/>
                </a:solidFill>
                <a:latin typeface="+mn-lt"/>
              </a:rPr>
              <a:t>Γεώργιος Παπαθανασίου,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 ΦΘ,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MSc, PhD</a:t>
            </a:r>
            <a:endParaRPr lang="el-GR" sz="2000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+mn-lt"/>
              </a:rPr>
              <a:t>Αναπληρωτής Καθηγητής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72008" y="3997513"/>
            <a:ext cx="421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+mn-lt"/>
              </a:rPr>
              <a:t>Σοφία Στάση, 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ΦΘ</a:t>
            </a:r>
            <a:r>
              <a:rPr lang="el-GR" sz="2000" b="1" dirty="0" smtClean="0">
                <a:solidFill>
                  <a:prstClr val="black"/>
                </a:solidFill>
                <a:latin typeface="+mn-lt"/>
              </a:rPr>
              <a:t>,</a:t>
            </a:r>
            <a:r>
              <a:rPr lang="el-GR" sz="2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MSc</a:t>
            </a:r>
            <a:endParaRPr lang="el-GR" sz="2000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+mn-lt"/>
              </a:rPr>
              <a:t>Εργαστηριακή Συνεργάτης</a:t>
            </a:r>
          </a:p>
          <a:p>
            <a:r>
              <a:rPr lang="el-GR" sz="2000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Εγγύς Αντιβραχίου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Ιδιαιτερότητες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[2/3]</a:t>
            </a:r>
            <a:endParaRPr lang="el-GR" sz="3200" baseline="-16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54942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832"/>
            <a:ext cx="8640960" cy="201622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defRPr/>
            </a:pPr>
            <a:r>
              <a:rPr lang="el-GR" kern="1200" dirty="0" smtClean="0">
                <a:solidFill>
                  <a:srgbClr val="000000"/>
                </a:solidFill>
              </a:rPr>
              <a:t>Λόγω της σύνθετης ανατομίας της περιοχής του αγκώνα, η λειτουργική αποκατάσταση των καταγμάτων του εγγύς αντιβραχίου δεν είναι πάντα άριστη.  Συνήθως, στους ασθενείς υπολείπονται 10</a:t>
            </a:r>
            <a:r>
              <a:rPr lang="el-GR" kern="1200" baseline="30000" dirty="0" smtClean="0">
                <a:solidFill>
                  <a:srgbClr val="000000"/>
                </a:solidFill>
              </a:rPr>
              <a:t>ο</a:t>
            </a:r>
            <a:r>
              <a:rPr lang="el-GR" kern="1200" dirty="0" smtClean="0">
                <a:solidFill>
                  <a:srgbClr val="000000"/>
                </a:solidFill>
              </a:rPr>
              <a:t> έως 15</a:t>
            </a:r>
            <a:r>
              <a:rPr lang="el-GR" kern="1200" baseline="30000" dirty="0" smtClean="0">
                <a:solidFill>
                  <a:srgbClr val="000000"/>
                </a:solidFill>
              </a:rPr>
              <a:t>ο</a:t>
            </a:r>
            <a:r>
              <a:rPr lang="el-GR" kern="1200" dirty="0" smtClean="0">
                <a:solidFill>
                  <a:srgbClr val="000000"/>
                </a:solidFill>
              </a:rPr>
              <a:t>  από την τροχιά της έκτασης και περίπου 10</a:t>
            </a:r>
            <a:r>
              <a:rPr lang="el-GR" kern="1200" baseline="30000" dirty="0" smtClean="0">
                <a:solidFill>
                  <a:srgbClr val="000000"/>
                </a:solidFill>
              </a:rPr>
              <a:t>ο</a:t>
            </a:r>
            <a:r>
              <a:rPr lang="el-GR" kern="1200" dirty="0" smtClean="0">
                <a:solidFill>
                  <a:srgbClr val="000000"/>
                </a:solidFill>
              </a:rPr>
              <a:t> από το εύρος της κάμψης του αγκώνα.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300192" y="38610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err="1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Karlsson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et al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, 200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2]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2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Εγγύς Αντιβραχίου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Ιδιαιτερότητες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[3/3]</a:t>
            </a:r>
            <a:endParaRPr lang="el-GR" sz="3200" baseline="-16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65118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5256584" cy="187220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kern="1200" dirty="0" smtClean="0">
                <a:solidFill>
                  <a:srgbClr val="000000"/>
                </a:solidFill>
              </a:rPr>
              <a:t>Συχνά</a:t>
            </a:r>
            <a:r>
              <a:rPr lang="en-US" kern="1200" dirty="0" smtClean="0">
                <a:solidFill>
                  <a:srgbClr val="000000"/>
                </a:solidFill>
              </a:rPr>
              <a:t>,</a:t>
            </a:r>
            <a:r>
              <a:rPr lang="el-GR" kern="1200" dirty="0" smtClean="0">
                <a:solidFill>
                  <a:srgbClr val="000000"/>
                </a:solidFill>
              </a:rPr>
              <a:t> μετεγχειρητικά, παρατηρείται παραισθησία του </a:t>
            </a:r>
            <a:r>
              <a:rPr lang="el-GR" kern="1200" dirty="0" err="1" smtClean="0">
                <a:solidFill>
                  <a:srgbClr val="000000"/>
                </a:solidFill>
              </a:rPr>
              <a:t>ωλενίου</a:t>
            </a:r>
            <a:r>
              <a:rPr lang="el-GR" kern="1200" dirty="0" smtClean="0">
                <a:solidFill>
                  <a:srgbClr val="000000"/>
                </a:solidFill>
              </a:rPr>
              <a:t> νεύρου, λόγω της διάτασής του κατά τη διάρκεια της χειρουργικής επέμβασης.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59832" y="62280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err="1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Karlsson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et al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, 200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2]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294" name="Picture 6" descr="File:Heterotopic Ossification Elbo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50249"/>
            <a:ext cx="2808312" cy="204304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9 - Ορθογώνιο"/>
          <p:cNvSpPr/>
          <p:nvPr/>
        </p:nvSpPr>
        <p:spPr>
          <a:xfrm>
            <a:off x="251520" y="3757337"/>
            <a:ext cx="5256584" cy="27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Επίσης, μεταγενέστερα στην περιοχή της άρθρωσης του αγκώνα μπορεί να εμφανιστεί  έκτοπη οστεοποίηση, η οποία συνδέεται με την σοβαρότητα του τραυματισμού των μαλακών ιστών ή με ιστορικό πολλαπλών χειρουργικών επεμβάσεων.</a:t>
            </a:r>
            <a:endParaRPr lang="el-GR" sz="2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0" name="Picture 2" descr="https://www2.aofoundation.org/AOFileServerSurgery/MyPortalFiles?FilePath=/Surgery/en/_img/surgery/05-RedFix/13/Screw/13-A12_nonCanScr_2a_54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2674714" cy="198307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Ορθογώνιο 7"/>
          <p:cNvSpPr/>
          <p:nvPr/>
        </p:nvSpPr>
        <p:spPr>
          <a:xfrm>
            <a:off x="5379485" y="6207695"/>
            <a:ext cx="3641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>
                <a:latin typeface="Calibri" panose="020F0502020204030204" pitchFamily="34" charset="0"/>
                <a:hlinkClick r:id="rId5"/>
              </a:rPr>
              <a:t>Heterotopic Ossification </a:t>
            </a:r>
            <a:r>
              <a:rPr lang="en-US" sz="1200" dirty="0" smtClean="0">
                <a:latin typeface="Calibri" panose="020F0502020204030204" pitchFamily="34" charset="0"/>
                <a:hlinkClick r:id="rId5"/>
              </a:rPr>
              <a:t>Elbow1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από </a:t>
            </a:r>
            <a:r>
              <a:rPr lang="en-US" sz="1200" dirty="0" err="1">
                <a:latin typeface="Calibri" panose="020F0502020204030204" pitchFamily="34" charset="0"/>
                <a:hlinkClick r:id="rId6" tooltip="User:Tdvorak"/>
              </a:rPr>
              <a:t>Tdvorak</a:t>
            </a:r>
            <a:r>
              <a:rPr lang="en-US" sz="1200" dirty="0">
                <a:latin typeface="Calibri" panose="020F0502020204030204" pitchFamily="34" charset="0"/>
                <a:hlinkClick r:id="rId6" tooltip="User:Tdvorak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διαθέσιμο με άδεια </a:t>
            </a:r>
            <a:r>
              <a:rPr lang="en-US" sz="1200" b="1" dirty="0">
                <a:latin typeface="Calibri" panose="020F0502020204030204" pitchFamily="34" charset="0"/>
              </a:rPr>
              <a:t>CC </a:t>
            </a:r>
            <a:r>
              <a:rPr lang="en-US" sz="1200" dirty="0">
                <a:latin typeface="Calibri" panose="020F0502020204030204" pitchFamily="34" charset="0"/>
                <a:hlinkClick r:id="rId7"/>
              </a:rPr>
              <a:t>BY-SA </a:t>
            </a:r>
            <a:r>
              <a:rPr lang="en-US" sz="1200" dirty="0" smtClean="0">
                <a:latin typeface="Calibri" panose="020F0502020204030204" pitchFamily="34" charset="0"/>
                <a:hlinkClick r:id="rId7"/>
              </a:rPr>
              <a:t>3.0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926335" y="3467855"/>
            <a:ext cx="241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8"/>
              </a:rPr>
              <a:t>surgery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1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Εγγύς Αντιβραχίου</a:t>
            </a:r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[1/6]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l-GR" b="1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[</a:t>
            </a:r>
            <a:r>
              <a:rPr lang="el-GR" sz="1800" b="1" dirty="0" err="1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Παπαθανασίου</a:t>
            </a: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 Γ, 2003 &amp; 2004]</a:t>
            </a:r>
            <a:endParaRPr lang="el-GR" sz="18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 κύρια κριτήρια σταδιοποίησης του προγράμματος αφορούν στην αξιολόγηση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 κλινικής εικόνας του ασθενούς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της διαδικασία πώρωσης του κατάγματος από τον θεράποντα χειρουργό, ενώ ιδιαίτερα σημαντική είναι η λειτουργική αξιολόγηση του ασθενούς από τον Φυσικοθεραπευτή.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65118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920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Εγγύς Αντιβραχίου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/6]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5616624" cy="3240360"/>
          </a:xfrm>
        </p:spPr>
        <p:txBody>
          <a:bodyPr/>
          <a:lstStyle/>
          <a:p>
            <a:pPr marL="361950" indent="-361950">
              <a:lnSpc>
                <a:spcPct val="105000"/>
              </a:lnSpc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Συνήθως, την πρώτη μετεγχειρητική εβδομάδα τοποθετείται οπίσθιος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βραχιονιο-πηχεοκαρπικός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νάρθηκας (γύψινος ή πολυμερούς), με την άρθρωση του αγκώνα σε θέση 90</a:t>
            </a:r>
            <a:r>
              <a:rPr lang="el-GR" baseline="30000" dirty="0" smtClean="0">
                <a:solidFill>
                  <a:srgbClr val="000000"/>
                </a:solidFill>
                <a:cs typeface="Tahoma" pitchFamily="34" charset="0"/>
              </a:rPr>
              <a:t>ο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κάμψης και το αντιβράχιο σε πρηνισμό (ή σε μέση θέση</a:t>
            </a:r>
            <a:r>
              <a:rPr lang="en-US" dirty="0" smtClean="0">
                <a:solidFill>
                  <a:srgbClr val="000000"/>
                </a:solidFill>
                <a:cs typeface="Tahoma" pitchFamily="34" charset="0"/>
              </a:rPr>
              <a:t>)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. Στην συνέχεια, ο νάρθηκας αντικαθίσταται από αφαιρούμενο λειτουργικό νάρθηκα (σταθερό ή αρθρωτό).</a:t>
            </a:r>
          </a:p>
          <a:p>
            <a:pPr marL="361950" indent="-361950">
              <a:lnSpc>
                <a:spcPct val="114000"/>
              </a:lnSpc>
              <a:spcBef>
                <a:spcPts val="1200"/>
              </a:spcBef>
              <a:buSzPct val="100000"/>
              <a:buNone/>
              <a:defRPr/>
            </a:pPr>
            <a:endParaRPr lang="el-GR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715963" indent="-354013" eaLnBrk="1" hangingPunct="1">
              <a:lnSpc>
                <a:spcPct val="90000"/>
              </a:lnSpc>
              <a:buNone/>
            </a:pPr>
            <a:endParaRPr lang="el-GR" dirty="0" smtClean="0"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12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pic>
        <p:nvPicPr>
          <p:cNvPr id="15362" name="Picture 2" descr="https://www2.aofoundation.org/AOFileServerSurgery/MyPortalFiles?FilePath=/Surgery/en/_img/surgery/05-RedFix/21/Nonop/21_Cast_3c_5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59755"/>
            <a:ext cx="2843808" cy="204530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- Ορθογώνιο"/>
          <p:cNvSpPr/>
          <p:nvPr/>
        </p:nvSpPr>
        <p:spPr>
          <a:xfrm>
            <a:off x="179512" y="4653136"/>
            <a:ext cx="8712968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05000"/>
              </a:lnSpc>
              <a:buClr>
                <a:srgbClr val="A50021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Ανάλογα με την πολυπλοκότητα του κατάγματος, τη χειρουργική σταθεροποίηση και την κρίση του χειρουργού, ο νάρθηκας μπορεί να εφαρμοστεί από 2 έως 8 εβδομάδες. Κατά τη διάρκεια της φυσικοθεραπευτικής συνεδρίας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,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 ο νάρθηκας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 αφαιρείται και στο τέλος  επανατοποθετείται από τον Φυσικοθεραπευτή.</a:t>
            </a:r>
          </a:p>
          <a:p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082890" y="4077072"/>
            <a:ext cx="241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4"/>
              </a:rPr>
              <a:t>surgery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8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Εγγύς Αντιβραχίου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/6]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84976" cy="5112568"/>
          </a:xfrm>
        </p:spPr>
        <p:txBody>
          <a:bodyPr/>
          <a:lstStyle/>
          <a:p>
            <a:pPr marL="361950" indent="-361950" eaLnBrk="1" hangingPunct="1">
              <a:lnSpc>
                <a:spcPct val="105000"/>
              </a:lnSpc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Κατά τ</a:t>
            </a:r>
            <a:r>
              <a:rPr lang="el-GR" dirty="0" smtClean="0">
                <a:solidFill>
                  <a:srgbClr val="000000"/>
                </a:solidFill>
              </a:rPr>
              <a:t>ην περίοδο της </a:t>
            </a:r>
            <a:r>
              <a:rPr lang="el-GR" b="1" dirty="0" smtClean="0">
                <a:solidFill>
                  <a:srgbClr val="000000"/>
                </a:solidFill>
              </a:rPr>
              <a:t>μέγιστης προστασίας, </a:t>
            </a:r>
            <a:r>
              <a:rPr lang="el-GR" dirty="0" smtClean="0">
                <a:solidFill>
                  <a:srgbClr val="000000"/>
                </a:solidFill>
              </a:rPr>
              <a:t>στο αρχικό στάδιο της 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κινησιοθεραπείας, επιτρέπονται: </a:t>
            </a:r>
          </a:p>
          <a:p>
            <a:pPr marL="715963" indent="-355600" eaLnBrk="1" hangingPunct="1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Οι ισομετρικές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και </a:t>
            </a:r>
            <a:r>
              <a:rPr lang="el-GR" dirty="0" smtClean="0">
                <a:solidFill>
                  <a:srgbClr val="000000"/>
                </a:solidFill>
              </a:rPr>
              <a:t>οι 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ήπιες ενεργητικές ασκήσεις της ωμικής ζώνης, της άρθρωσης του ώμου, της πηχεοκαρπικής και της άκρας χειρός.</a:t>
            </a:r>
          </a:p>
          <a:p>
            <a:pPr marL="715963" indent="-355600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Σύμφωνα με τις περιοριστικές οδηγίες του χειρουργού, οι ασκήσεις της άρθρωσης του αγκώνα εκτελούνται σε ορισμένο εύρος τροχιάς, ανάλογα με το εμπλεκόμενο οστό και τη μέθοδο της χειρουργικής σταθεροποίησης.  </a:t>
            </a:r>
            <a:endParaRPr lang="el-GR" sz="1000" dirty="0" smtClean="0">
              <a:solidFill>
                <a:srgbClr val="000000"/>
              </a:solidFill>
            </a:endParaRPr>
          </a:p>
          <a:p>
            <a:pPr marL="355600" indent="0">
              <a:lnSpc>
                <a:spcPct val="105000"/>
              </a:lnSpc>
              <a:spcBef>
                <a:spcPts val="1200"/>
              </a:spcBef>
              <a:buSzPct val="100000"/>
              <a:buNone/>
              <a:defRPr/>
            </a:pPr>
            <a:r>
              <a:rPr lang="el-GR" b="1" dirty="0" smtClean="0">
                <a:solidFill>
                  <a:srgbClr val="000000"/>
                </a:solidFill>
                <a:cs typeface="Tahoma" pitchFamily="34" charset="0"/>
              </a:rPr>
              <a:t>Παρατήρηση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: Ο έλεγχος της αισθητικότητας του αντιβραχίου και της άκρας χειρός θεωρείται απαραίτητος, τουλάχιστον μέχρι να υποχωρήσουν η μετεγχειρητική φλεγμονή και το οίδημα.</a:t>
            </a:r>
          </a:p>
          <a:p>
            <a:pPr marL="361950" indent="-361950">
              <a:lnSpc>
                <a:spcPct val="114000"/>
              </a:lnSpc>
              <a:spcBef>
                <a:spcPts val="1200"/>
              </a:spcBef>
              <a:buSzPct val="100000"/>
              <a:defRPr/>
            </a:pPr>
            <a:endParaRPr lang="el-GR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715963" indent="-354013" eaLnBrk="1" hangingPunct="1">
              <a:lnSpc>
                <a:spcPct val="90000"/>
              </a:lnSpc>
              <a:buNone/>
            </a:pPr>
            <a:endParaRPr lang="el-GR" dirty="0" smtClean="0"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4942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13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1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Εγγύς Αντιβραχίου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/6]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640960" cy="3960440"/>
          </a:xfrm>
        </p:spPr>
        <p:txBody>
          <a:bodyPr/>
          <a:lstStyle/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  <a:cs typeface="Tahoma" pitchFamily="34" charset="0"/>
              </a:rPr>
              <a:t>Κατά τ</a:t>
            </a:r>
            <a:r>
              <a:rPr lang="el-GR" dirty="0">
                <a:solidFill>
                  <a:srgbClr val="000000"/>
                </a:solidFill>
              </a:rPr>
              <a:t>ην</a:t>
            </a:r>
            <a:r>
              <a:rPr lang="el-GR" dirty="0" smtClean="0">
                <a:solidFill>
                  <a:srgbClr val="000000"/>
                </a:solidFill>
              </a:rPr>
              <a:t> περίοδο της </a:t>
            </a:r>
            <a:r>
              <a:rPr lang="el-GR" b="1" dirty="0" smtClean="0">
                <a:solidFill>
                  <a:srgbClr val="000000"/>
                </a:solidFill>
              </a:rPr>
              <a:t>μέγιστης προστασίας, </a:t>
            </a:r>
            <a:r>
              <a:rPr lang="el-GR" dirty="0" smtClean="0">
                <a:solidFill>
                  <a:srgbClr val="000000"/>
                </a:solidFill>
              </a:rPr>
              <a:t>στο αρχικό στάδιο της 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κινησιοθεραπείας, συνιστάται να αποφεύγονται και να δίνεται προσοχή:</a:t>
            </a:r>
          </a:p>
          <a:p>
            <a:pPr marL="0" indent="0" eaLnBrk="1" hangingPunct="1">
              <a:lnSpc>
                <a:spcPct val="105000"/>
              </a:lnSpc>
              <a:spcBef>
                <a:spcPts val="1200"/>
              </a:spcBef>
              <a:buNone/>
            </a:pPr>
            <a:endParaRPr lang="el-GR" sz="8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 </a:t>
            </a:r>
            <a:r>
              <a:rPr lang="el-GR" b="1" dirty="0" smtClean="0">
                <a:solidFill>
                  <a:srgbClr val="000000"/>
                </a:solidFill>
                <a:cs typeface="Tahoma" pitchFamily="34" charset="0"/>
              </a:rPr>
              <a:t>Σε κατάγματα ωλεκράνου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:</a:t>
            </a:r>
          </a:p>
          <a:p>
            <a:pPr marL="715963" indent="-354013" eaLnBrk="1" hangingPunct="1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Η κάμψη του αντιβραχίου σε τροχιά μεγαλύτερη των 90</a:t>
            </a:r>
            <a:r>
              <a:rPr lang="el-GR" baseline="30000" dirty="0" smtClean="0">
                <a:solidFill>
                  <a:srgbClr val="000000"/>
                </a:solidFill>
                <a:cs typeface="Tahoma" pitchFamily="34" charset="0"/>
              </a:rPr>
              <a:t>ο.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</a:p>
          <a:p>
            <a:pPr marL="715963" indent="-354013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Οι ασκήσεις που ενεργοποιούν έντονα τον τρικέφαλο μυ.</a:t>
            </a:r>
          </a:p>
          <a:p>
            <a:pPr marL="715963" indent="-354013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Ο πρηνισμός-υπτιασμός της άρθρωσης του αγκώνα πραγματοποιείται με προσοχή και εφόσον επιτραπεί από τον χειρουργό.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</a:p>
          <a:p>
            <a:pPr marL="715963" indent="-354013">
              <a:buNone/>
            </a:pPr>
            <a:endParaRPr lang="el-GR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715963" indent="-354013" eaLnBrk="1" hangingPunct="1">
              <a:lnSpc>
                <a:spcPct val="90000"/>
              </a:lnSpc>
              <a:buNone/>
            </a:pPr>
            <a:endParaRPr lang="el-GR" dirty="0" smtClean="0"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65118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14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8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Εγγύς Αντιβραχίου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/6]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496944" cy="439248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  <a:cs typeface="Tahoma" pitchFamily="34" charset="0"/>
              </a:rPr>
              <a:t>Κατά τ</a:t>
            </a:r>
            <a:r>
              <a:rPr lang="el-GR" dirty="0">
                <a:solidFill>
                  <a:srgbClr val="000000"/>
                </a:solidFill>
              </a:rPr>
              <a:t>ην</a:t>
            </a:r>
            <a:r>
              <a:rPr lang="el-GR" dirty="0" smtClean="0">
                <a:solidFill>
                  <a:srgbClr val="000000"/>
                </a:solidFill>
              </a:rPr>
              <a:t> περίοδο</a:t>
            </a:r>
            <a:r>
              <a:rPr lang="el-GR" b="1" dirty="0" smtClean="0">
                <a:solidFill>
                  <a:srgbClr val="000000"/>
                </a:solidFill>
              </a:rPr>
              <a:t> της μέγιστης προστασίας, </a:t>
            </a:r>
            <a:r>
              <a:rPr lang="el-GR" dirty="0" smtClean="0">
                <a:solidFill>
                  <a:srgbClr val="000000"/>
                </a:solidFill>
              </a:rPr>
              <a:t>στο αρχικό στάδιο της 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κινησιοθεραπείας, συνιστάται να αποφεύγεται:</a:t>
            </a:r>
          </a:p>
          <a:p>
            <a:pPr marL="360363" indent="-360363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l-GR" b="1" dirty="0" smtClean="0">
                <a:solidFill>
                  <a:srgbClr val="000000"/>
                </a:solidFill>
                <a:cs typeface="Tahoma" pitchFamily="34" charset="0"/>
              </a:rPr>
              <a:t>Σε κατάγματα της </a:t>
            </a:r>
            <a:r>
              <a:rPr lang="el-GR" b="1" dirty="0" err="1" smtClean="0">
                <a:solidFill>
                  <a:srgbClr val="000000"/>
                </a:solidFill>
                <a:cs typeface="Tahoma" pitchFamily="34" charset="0"/>
              </a:rPr>
              <a:t>κορωνοειδούς</a:t>
            </a:r>
            <a:r>
              <a:rPr lang="el-GR" b="1" dirty="0" smtClean="0">
                <a:solidFill>
                  <a:srgbClr val="000000"/>
                </a:solidFill>
                <a:cs typeface="Tahoma" pitchFamily="34" charset="0"/>
              </a:rPr>
              <a:t> απόφυσης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:</a:t>
            </a:r>
          </a:p>
          <a:p>
            <a:pPr marL="625475" indent="-263525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Ο πρηνισμός-υπτιασμός της άρθρωσης του αγκώνα, ο οποίος,  </a:t>
            </a:r>
            <a:r>
              <a:rPr lang="el-GR" dirty="0">
                <a:solidFill>
                  <a:srgbClr val="000000"/>
                </a:solidFill>
                <a:cs typeface="Tahoma" pitchFamily="34" charset="0"/>
              </a:rPr>
              <a:t>εφόσον επιτραπεί από τον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ορθοπαιδικό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χειρουργό, πραγματοποιείται με ιδιαίτερη προσοχή.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endParaRPr lang="el-GR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360363" indent="-360363" eaLnBrk="1" hangingPunct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 smtClean="0">
                <a:solidFill>
                  <a:srgbClr val="000000"/>
                </a:solidFill>
                <a:cs typeface="Tahoma" pitchFamily="34" charset="0"/>
              </a:rPr>
              <a:t>Σε κατάγματα της κεφαλής της κερκίδας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:</a:t>
            </a:r>
          </a:p>
          <a:p>
            <a:pPr marL="625475" indent="-263525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Η παθητική κινητοποίηση της άρθρωσης του αγκώνα,</a:t>
            </a:r>
          </a:p>
          <a:p>
            <a:pPr marL="625475" indent="-263525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Ο πρηνισμός-υπτιασμός της άρθρωσης του αγκώνα.</a:t>
            </a:r>
            <a:endParaRPr lang="el-GR" dirty="0" smtClean="0"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45225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15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Εγγύς Αντιβραχίου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/6]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5112568"/>
          </a:xfrm>
        </p:spPr>
        <p:txBody>
          <a:bodyPr/>
          <a:lstStyle/>
          <a:p>
            <a:pPr marL="361950" indent="-361950">
              <a:lnSpc>
                <a:spcPct val="105000"/>
              </a:lnSpc>
              <a:spcBef>
                <a:spcPts val="1200"/>
              </a:spcBef>
              <a:buSzPct val="100000"/>
              <a:defRPr/>
            </a:pPr>
            <a:r>
              <a:rPr lang="el-GR" dirty="0" smtClean="0">
                <a:cs typeface="Tahoma" pitchFamily="34" charset="0"/>
              </a:rPr>
              <a:t>Κατά τ</a:t>
            </a:r>
            <a:r>
              <a:rPr lang="el-GR" dirty="0" smtClean="0">
                <a:solidFill>
                  <a:srgbClr val="000000"/>
                </a:solidFill>
              </a:rPr>
              <a:t>ην περίοδο της </a:t>
            </a:r>
            <a:r>
              <a:rPr lang="el-GR" b="1" dirty="0" smtClean="0">
                <a:solidFill>
                  <a:srgbClr val="000000"/>
                </a:solidFill>
              </a:rPr>
              <a:t>μερικής προστασίας, </a:t>
            </a:r>
            <a:r>
              <a:rPr lang="el-GR" dirty="0" smtClean="0">
                <a:solidFill>
                  <a:srgbClr val="000000"/>
                </a:solidFill>
              </a:rPr>
              <a:t>συνιστάται </a:t>
            </a:r>
            <a:r>
              <a:rPr lang="el-GR" dirty="0" smtClean="0">
                <a:cs typeface="Tahoma" pitchFamily="34" charset="0"/>
              </a:rPr>
              <a:t>να αποφεύγονται:</a:t>
            </a:r>
          </a:p>
          <a:p>
            <a:pPr marL="715963" indent="-354013" eaLnBrk="1" hangingPunct="1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Η παθητική κινητοποίηση της άρθρωσης του αγκώνα,</a:t>
            </a:r>
            <a:r>
              <a:rPr lang="el-GR" dirty="0" smtClean="0">
                <a:cs typeface="Tahoma" pitchFamily="34" charset="0"/>
              </a:rPr>
              <a:t> </a:t>
            </a:r>
          </a:p>
          <a:p>
            <a:pPr marL="715963" indent="-354013" eaLnBrk="1" hangingPunct="1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Οι ασκήσεις αντίστασης, γιατί η μηχανική αντοχή του οστού είναι µ</a:t>
            </a:r>
            <a:r>
              <a:rPr lang="el-GR" dirty="0" err="1" smtClean="0"/>
              <a:t>ειωµένη</a:t>
            </a:r>
            <a:r>
              <a:rPr lang="el-GR" dirty="0" smtClean="0"/>
              <a:t> λόγω της πρόσφατης πώρωσης,</a:t>
            </a:r>
            <a:r>
              <a:rPr lang="el-GR" dirty="0" smtClean="0">
                <a:cs typeface="Tahoma" pitchFamily="34" charset="0"/>
              </a:rPr>
              <a:t> </a:t>
            </a:r>
          </a:p>
          <a:p>
            <a:pPr marL="715963" indent="-354013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Η  εφαρμογή δύναμης με φορά βλαισότητας, προκειμένου να αποτραπεί η καταπόνηση της κεφαλής της κερκίδας.</a:t>
            </a:r>
            <a:endParaRPr lang="el-GR" dirty="0" smtClean="0">
              <a:cs typeface="Tahoma" pitchFamily="34" charset="0"/>
            </a:endParaRPr>
          </a:p>
          <a:p>
            <a:pPr marL="360363" indent="-360363">
              <a:lnSpc>
                <a:spcPct val="105000"/>
              </a:lnSpc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Κατά την πρόοδο της κινησιοθεραπείας, συνιστάται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οι ασκήσεις να εκτελούνται µε τέτοιο τρόπο, ώστε να ενθαρρύνεται η αύξηση του εύρους της τροχιάς κάμψης- έκτασης του αγκώνα. Για παράδειγμα, συνιστούνται αλλαγές θέσης, ώστε να αξιοποιείται η επίδραση της βαρύτητας.</a:t>
            </a:r>
            <a:endParaRPr lang="el-GR" dirty="0" smtClean="0"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45225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16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8229600" cy="1800200"/>
          </a:xfrm>
          <a:ln w="19050">
            <a:solidFill>
              <a:srgbClr val="9A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Κατάγματα 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Διάφυσης </a:t>
            </a:r>
            <a:b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Κερκίδας - Ωλένης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endParaRPr lang="el-G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77416" cy="476250"/>
          </a:xfrm>
        </p:spPr>
        <p:txBody>
          <a:bodyPr/>
          <a:lstStyle/>
          <a:p>
            <a:pPr>
              <a:defRPr/>
            </a:pPr>
            <a:fld id="{8E2ABB92-6011-4F41-9E24-9820A60E8E64}" type="slidenum">
              <a:rPr lang="el-GR" smtClean="0">
                <a:effectLst/>
              </a:rPr>
              <a:pPr>
                <a:defRPr/>
              </a:pPr>
              <a:t>17</a:t>
            </a:fld>
            <a:endParaRPr lang="el-G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6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427984" y="1844824"/>
            <a:ext cx="4608512" cy="4032448"/>
          </a:xfrm>
        </p:spPr>
        <p:txBody>
          <a:bodyPr/>
          <a:lstStyle/>
          <a:p>
            <a:pPr marL="354013" lvl="1" indent="-260350"/>
            <a:r>
              <a:rPr lang="el-GR" dirty="0" smtClean="0"/>
              <a:t>Τύπος Α: Απλό κάταγμα ωλένης (Α1), απλό κάταγμα κερκίδας (Α2), ή απλό κάταγμα και των δύο οστών (Α3).</a:t>
            </a:r>
          </a:p>
          <a:p>
            <a:pPr marL="354013" lvl="1" indent="-260350"/>
            <a:r>
              <a:rPr lang="el-GR" dirty="0" smtClean="0"/>
              <a:t>Τύπος Β: Σφηνοειδές κάταγμα ωλένης (Β1), σφηνοειδές κάταγμα κερκίδας (Β2), ή σφηνοειδές κάταγμα και των δύο οστών (Β3).</a:t>
            </a:r>
          </a:p>
          <a:p>
            <a:pPr marL="354013" lvl="1" indent="-260350"/>
            <a:r>
              <a:rPr lang="el-GR" dirty="0" smtClean="0"/>
              <a:t>Τύπος C: Σύνθετα κατάγματα.</a:t>
            </a:r>
            <a:endParaRPr lang="el-GR" dirty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65118"/>
            <a:ext cx="576064" cy="476250"/>
          </a:xfrm>
        </p:spPr>
        <p:txBody>
          <a:bodyPr anchor="ctr"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Ταξινόμηση κατά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ΑΟ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/ΟΤΑ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l-GR" dirty="0"/>
          </a:p>
        </p:txBody>
      </p:sp>
      <p:pic>
        <p:nvPicPr>
          <p:cNvPr id="2050" name="Picture 2" descr="http://a248.e.akamai.net/7/248/432/20110621154143/www.msdlatinamerica.com/ebooks/RockwoodGreensFracturesinAdults/files/0a3bb38b389156d952468bb9b80f7ff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344" y="1412777"/>
            <a:ext cx="4045640" cy="432048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496" y="6453336"/>
            <a:ext cx="64807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100000"/>
              <a:defRPr/>
            </a:pPr>
            <a:r>
              <a:rPr lang="el-GR" sz="16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ΑΟ</a:t>
            </a:r>
            <a:r>
              <a:rPr lang="el-GR" sz="1600" b="1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*</a:t>
            </a:r>
            <a:r>
              <a:rPr lang="el-GR" sz="1600" kern="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  <a:cs typeface="Calibri" panose="020F0502020204030204" pitchFamily="34" charset="0"/>
              </a:rPr>
              <a:t>: </a:t>
            </a:r>
            <a:r>
              <a:rPr lang="en-GB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Arbeitsgemeinschaft</a:t>
            </a:r>
            <a:r>
              <a:rPr lang="en-GB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lang="en-GB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Osteosynthesefragen</a:t>
            </a:r>
            <a:endParaRPr lang="el-GR" sz="1600" kern="0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Θεματική Ενότητα 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15</a:t>
            </a:r>
            <a:endParaRPr lang="el-G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04448" y="6245225"/>
            <a:ext cx="405408" cy="47625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-35496" y="1484784"/>
            <a:ext cx="914400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«Φυσικοθεραπευτική Αποκατάσταση</a:t>
            </a:r>
            <a:r>
              <a:rPr lang="en-US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μετά από Χειρουργική Αντιμετώπιση Καταγμάτων Αντιβραχίου»</a:t>
            </a:r>
            <a:endParaRPr lang="el-GR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 bwMode="auto">
          <a:xfrm>
            <a:off x="1619672" y="3212976"/>
            <a:ext cx="61206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FCC99"/>
              </a:buClr>
              <a:buFont typeface="Wingdings" pitchFamily="2" charset="2"/>
              <a:buNone/>
              <a:defRPr/>
            </a:pPr>
            <a:endParaRPr lang="el-GR" sz="2000" b="1" kern="0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marL="623888" indent="-266700">
              <a:buClr>
                <a:srgbClr val="A8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Κατάγματα Εγγύς Αντιβραχίου</a:t>
            </a:r>
          </a:p>
          <a:p>
            <a:pPr marL="623888" indent="-266700">
              <a:buClr>
                <a:srgbClr val="A8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Κατάγματα Διάφυσης Κερκίδας-Ωλένης</a:t>
            </a:r>
          </a:p>
          <a:p>
            <a:pPr marL="623888" indent="-266700">
              <a:buClr>
                <a:srgbClr val="A8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Κατάγματα Κάτω Επίφυσης Κερκίδας (Κατάγματα 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Colles</a:t>
            </a: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’,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 Smith's </a:t>
            </a: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και 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Barton's</a:t>
            </a:r>
            <a:r>
              <a:rPr lang="el-GR" sz="2400" b="1" dirty="0" smtClean="0">
                <a:solidFill>
                  <a:srgbClr val="000000"/>
                </a:solidFill>
                <a:latin typeface="Arial Narrow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55643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Διάφυσης </a:t>
            </a:r>
            <a:r>
              <a:rPr lang="el-GR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Κερκίδος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- Ωλένης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Ιδιαιτερότητες </a:t>
            </a:r>
            <a:endParaRPr lang="el-GR" sz="3200" b="1" baseline="-16000" dirty="0" smtClean="0">
              <a:solidFill>
                <a:srgbClr val="D5200D"/>
              </a:solidFill>
              <a:effectLst/>
              <a:latin typeface="Arial Narrow" pitchFamily="34" charset="0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2843808" y="1700808"/>
            <a:ext cx="5832648" cy="410445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 smtClean="0">
                <a:ea typeface="Tahoma" pitchFamily="34" charset="0"/>
                <a:cs typeface="Tahoma" pitchFamily="34" charset="0"/>
              </a:rPr>
              <a:t>Το</a:t>
            </a:r>
            <a:r>
              <a:rPr lang="el-GR" dirty="0" smtClean="0"/>
              <a:t> κάταγμα-εξάρθρημα </a:t>
            </a:r>
            <a:r>
              <a:rPr lang="el-GR" dirty="0" err="1" smtClean="0"/>
              <a:t>Monteggia</a:t>
            </a:r>
            <a:r>
              <a:rPr lang="el-GR" dirty="0" smtClean="0"/>
              <a:t> είναι μία μικτή κάκωση, όπου το κάταγμα της διάφυσης της ωλένης συνοδεύεται από εξάρθρημα της κεφαλής της κερκίδας.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 smtClean="0"/>
              <a:t>Στις περισσότερες περιπτώσεις, το </a:t>
            </a:r>
            <a:r>
              <a:rPr lang="el-GR" dirty="0" err="1" smtClean="0"/>
              <a:t>εξάρθρημα</a:t>
            </a:r>
            <a:r>
              <a:rPr lang="el-GR" dirty="0" smtClean="0"/>
              <a:t> της κεφαλής της κερκίδας είναι πρόσθιο ή </a:t>
            </a:r>
            <a:r>
              <a:rPr lang="el-GR" dirty="0" err="1" smtClean="0"/>
              <a:t>προσθιοπλάγιο</a:t>
            </a:r>
            <a:r>
              <a:rPr lang="el-GR" dirty="0" smtClean="0"/>
              <a:t> και σπανιότερα οπίσθιο.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Επίσης, μπορεί να εμπλέκεται στην κάκωση και η εγγύς </a:t>
            </a:r>
            <a:r>
              <a:rPr lang="el-GR" dirty="0" err="1" smtClean="0"/>
              <a:t>κερκιδωλενική</a:t>
            </a:r>
            <a:r>
              <a:rPr lang="el-GR" dirty="0" smtClean="0"/>
              <a:t> διάρθρωση.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65118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pic>
        <p:nvPicPr>
          <p:cNvPr id="13318" name="Picture 6" descr="http://upload.wikimedia.org/wikipedia/commons/c/ca/Monteggia_Fra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42" y="1560909"/>
            <a:ext cx="1976842" cy="460439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Ορθογώνιο 7"/>
          <p:cNvSpPr/>
          <p:nvPr/>
        </p:nvSpPr>
        <p:spPr>
          <a:xfrm>
            <a:off x="187160" y="6214614"/>
            <a:ext cx="290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>
                <a:latin typeface="Calibri" panose="020F0502020204030204" pitchFamily="34" charset="0"/>
                <a:hlinkClick r:id="rId4"/>
              </a:rPr>
              <a:t>Monteggia </a:t>
            </a:r>
            <a:r>
              <a:rPr lang="en-US" sz="1200" dirty="0" smtClean="0">
                <a:latin typeface="Calibri" panose="020F0502020204030204" pitchFamily="34" charset="0"/>
                <a:hlinkClick r:id="rId4"/>
              </a:rPr>
              <a:t>Fracture</a:t>
            </a:r>
            <a:r>
              <a:rPr lang="el-GR" sz="1200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από </a:t>
            </a:r>
            <a:r>
              <a:rPr lang="en-US" sz="1200" dirty="0" err="1" smtClean="0">
                <a:latin typeface="Calibri" panose="020F0502020204030204" pitchFamily="34" charset="0"/>
                <a:hlinkClick r:id="rId5" tooltip="User:StMH (page does not exist)"/>
              </a:rPr>
              <a:t>StMH</a:t>
            </a:r>
            <a:r>
              <a:rPr lang="el-GR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διαθέσιμο με άδεια </a:t>
            </a:r>
            <a:r>
              <a:rPr lang="en-US" sz="1200" dirty="0">
                <a:latin typeface="Calibri" panose="020F0502020204030204" pitchFamily="34" charset="0"/>
                <a:hlinkClick r:id="rId6"/>
              </a:rPr>
              <a:t>CC BY-SA 3.0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0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Διάφυσης Κερκίδας - Ωλένης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Ιδιαιτερότητες </a:t>
            </a:r>
            <a:endParaRPr lang="el-GR" sz="3200" b="1" baseline="-16000" dirty="0" smtClean="0">
              <a:solidFill>
                <a:srgbClr val="D5200D"/>
              </a:solidFill>
              <a:effectLst/>
              <a:latin typeface="Arial Narrow" pitchFamily="34" charset="0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3779912" y="1412776"/>
            <a:ext cx="5256584" cy="5445224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1200"/>
              </a:spcBef>
              <a:buSzPct val="100000"/>
            </a:pPr>
            <a:r>
              <a:rPr lang="el-GR" dirty="0" smtClean="0">
                <a:ea typeface="Tahoma" pitchFamily="34" charset="0"/>
                <a:cs typeface="Tahoma" pitchFamily="34" charset="0"/>
              </a:rPr>
              <a:t>Άλλη μία συχνή μικτή κάκωση της περιοχής του αντιβραχίου είναι το</a:t>
            </a:r>
            <a:r>
              <a:rPr lang="el-GR" dirty="0" smtClean="0"/>
              <a:t> κάταγμα-εξάρθρημα </a:t>
            </a:r>
            <a:r>
              <a:rPr lang="en-US" dirty="0" err="1" smtClean="0"/>
              <a:t>Galeazzi</a:t>
            </a:r>
            <a:r>
              <a:rPr lang="el-GR" dirty="0" smtClean="0"/>
              <a:t>, όπου το κάταγμα της διάφυσης της κερκίδας συνοδεύεται από </a:t>
            </a:r>
            <a:r>
              <a:rPr lang="el-GR" dirty="0" err="1" smtClean="0"/>
              <a:t>εξάρθρημα</a:t>
            </a:r>
            <a:r>
              <a:rPr lang="el-GR" dirty="0" smtClean="0"/>
              <a:t> της ωλένης στην άπω </a:t>
            </a:r>
            <a:r>
              <a:rPr lang="el-GR" dirty="0" err="1" smtClean="0"/>
              <a:t>κερκιδωλενική</a:t>
            </a:r>
            <a:r>
              <a:rPr lang="el-GR" dirty="0" smtClean="0"/>
              <a:t> διάρθρωση. </a:t>
            </a:r>
          </a:p>
          <a:p>
            <a:pPr>
              <a:lnSpc>
                <a:spcPct val="105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Η κάκωση στην άπω </a:t>
            </a:r>
            <a:r>
              <a:rPr lang="el-GR" dirty="0" err="1" smtClean="0"/>
              <a:t>κερκιδωλενική</a:t>
            </a:r>
            <a:r>
              <a:rPr lang="el-GR" dirty="0" smtClean="0"/>
              <a:t> διάρθρωση μπορεί να είναι καθαρά συνδεσμική (ρήξη του συμπλέγματος  του τρίγωνου χόνδρου), ή μπορεί το συνδεσμικό σύμπλεγμα να παραμείνει άθικτο κατά την εξάρθρωση. Σε παιδιά μπορεί να υπάρχει διαχωρισμός της άπω ωλένιας επίφυσης. </a:t>
            </a:r>
            <a:br>
              <a:rPr lang="el-GR" dirty="0" smtClean="0"/>
            </a:br>
            <a:r>
              <a:rPr lang="el-GR" dirty="0" smtClean="0"/>
              <a:t>     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2050" name="Picture 2" descr="http://upload.wikimedia.org/wikipedia/commons/thumb/b/b9/Galeazzifraktur_1_THWZ.jpg/800px-Galeazzifraktur_1_THW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4247"/>
            <a:ext cx="3323222" cy="416302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Ορθογώνιο 7"/>
          <p:cNvSpPr/>
          <p:nvPr/>
        </p:nvSpPr>
        <p:spPr>
          <a:xfrm>
            <a:off x="515466" y="6021288"/>
            <a:ext cx="2904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>
                <a:latin typeface="Calibri" panose="020F0502020204030204" pitchFamily="34" charset="0"/>
                <a:hlinkClick r:id="rId4"/>
              </a:rPr>
              <a:t>Galeazzifraktur 1 </a:t>
            </a:r>
            <a:r>
              <a:rPr lang="en-US" sz="1200" dirty="0" smtClean="0">
                <a:latin typeface="Calibri" panose="020F0502020204030204" pitchFamily="34" charset="0"/>
                <a:hlinkClick r:id="rId4"/>
              </a:rPr>
              <a:t>THWZ</a:t>
            </a:r>
            <a:r>
              <a:rPr lang="el-GR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από </a:t>
            </a:r>
            <a:r>
              <a:rPr lang="en-US" sz="1200" dirty="0">
                <a:latin typeface="Calibri" panose="020F0502020204030204" pitchFamily="34" charset="0"/>
                <a:hlinkClick r:id="rId5" tooltip="User:THWZ"/>
              </a:rPr>
              <a:t>THWZ</a:t>
            </a:r>
            <a:r>
              <a:rPr lang="el-GR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διαθέσιμο με άδεια </a:t>
            </a:r>
            <a:r>
              <a:rPr lang="en-US" sz="1200" dirty="0">
                <a:latin typeface="Calibri" panose="020F0502020204030204" pitchFamily="34" charset="0"/>
                <a:hlinkClick r:id="rId6"/>
              </a:rPr>
              <a:t>CC BY-SA 3.0 DE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7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Διάφυσης Κερκίδας - Ωλένης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[1/2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aseline="-16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556792"/>
            <a:ext cx="8229600" cy="4752528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defRPr/>
            </a:pPr>
            <a:r>
              <a:rPr lang="el-GR" kern="1200" dirty="0" smtClean="0">
                <a:solidFill>
                  <a:srgbClr val="000000"/>
                </a:solidFill>
              </a:rPr>
              <a:t>Οι</a:t>
            </a:r>
            <a:r>
              <a:rPr lang="el-GR" kern="1200" dirty="0" smtClean="0">
                <a:solidFill>
                  <a:srgbClr val="000000"/>
                </a:solidFill>
                <a:effectLst/>
              </a:rPr>
              <a:t> κυριότερες μέθοδοι </a:t>
            </a:r>
            <a:r>
              <a:rPr lang="el-GR" kern="1200" dirty="0">
                <a:solidFill>
                  <a:srgbClr val="000000"/>
                </a:solidFill>
                <a:effectLst/>
              </a:rPr>
              <a:t>χειρουργικής αντιμετώπισης των </a:t>
            </a:r>
            <a:r>
              <a:rPr lang="el-GR" kern="1200" dirty="0" smtClean="0">
                <a:solidFill>
                  <a:srgbClr val="000000"/>
                </a:solidFill>
                <a:effectLst/>
              </a:rPr>
              <a:t>καταγμάτων </a:t>
            </a:r>
            <a:r>
              <a:rPr lang="el-GR" kern="1200" dirty="0" smtClean="0">
                <a:solidFill>
                  <a:srgbClr val="000000"/>
                </a:solidFill>
              </a:rPr>
              <a:t>των </a:t>
            </a:r>
            <a:r>
              <a:rPr lang="el-GR" kern="1200" dirty="0" err="1" smtClean="0">
                <a:solidFill>
                  <a:srgbClr val="000000"/>
                </a:solidFill>
              </a:rPr>
              <a:t>διαφύσεων</a:t>
            </a:r>
            <a:r>
              <a:rPr lang="el-GR" kern="1200" dirty="0" smtClean="0">
                <a:solidFill>
                  <a:srgbClr val="000000"/>
                </a:solidFill>
              </a:rPr>
              <a:t> των οστών του αντιβραχίου</a:t>
            </a:r>
            <a:r>
              <a:rPr lang="el-GR" kern="12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l-GR" kern="1200" dirty="0">
                <a:solidFill>
                  <a:srgbClr val="000000"/>
                </a:solidFill>
                <a:effectLst/>
              </a:rPr>
              <a:t>πάντα κατά την κρίση του Ορθοπαιδικού Χειρουργού, </a:t>
            </a:r>
            <a:r>
              <a:rPr lang="el-GR" kern="1200" dirty="0" smtClean="0">
                <a:solidFill>
                  <a:srgbClr val="000000"/>
                </a:solidFill>
                <a:effectLst/>
              </a:rPr>
              <a:t>είναι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 marL="630238" indent="-268288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Η εσωτερική </a:t>
            </a:r>
            <a:r>
              <a:rPr lang="el-GR" dirty="0" err="1" smtClean="0"/>
              <a:t>οστεοσύνθεση</a:t>
            </a:r>
            <a:r>
              <a:rPr lang="el-GR" dirty="0" smtClean="0"/>
              <a:t> με π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λάκες και κοχλίες,</a:t>
            </a:r>
          </a:p>
          <a:p>
            <a:pPr marL="630238" indent="-268288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Συνδυασμός </a:t>
            </a:r>
            <a:r>
              <a:rPr lang="el-GR" dirty="0" err="1" smtClean="0"/>
              <a:t>οστεοσύνθεσης</a:t>
            </a:r>
            <a:r>
              <a:rPr lang="el-GR" dirty="0" smtClean="0"/>
              <a:t> πλάκας – κοχλίες με  τοποθέτηση βελόνων </a:t>
            </a:r>
            <a:r>
              <a:rPr lang="en-US" dirty="0" err="1" smtClean="0"/>
              <a:t>Kirschner</a:t>
            </a:r>
            <a:r>
              <a:rPr lang="el-GR" dirty="0" smtClean="0"/>
              <a:t>, ή με συρραφή τυχόν </a:t>
            </a:r>
            <a:r>
              <a:rPr lang="el-GR" dirty="0" err="1" smtClean="0"/>
              <a:t>ρηχθέντων</a:t>
            </a:r>
            <a:r>
              <a:rPr lang="el-GR" dirty="0" smtClean="0"/>
              <a:t> </a:t>
            </a:r>
            <a:r>
              <a:rPr lang="el-GR" dirty="0" err="1" smtClean="0"/>
              <a:t>θυλακοσυνδεσμικών</a:t>
            </a:r>
            <a:r>
              <a:rPr lang="el-GR" dirty="0" smtClean="0"/>
              <a:t> στοιχείων (π.χ. δακτυλιοειδής ή τετράγωνος σύνδεσμος)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630238" indent="-268288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Τοποθέτηση </a:t>
            </a:r>
            <a:r>
              <a:rPr lang="el-GR" dirty="0" err="1" smtClean="0"/>
              <a:t>ενδομυελικών</a:t>
            </a:r>
            <a:r>
              <a:rPr lang="el-GR" dirty="0" smtClean="0"/>
              <a:t> ράβδων (συνήθως σε παιδιά ή νεαρά άτομα).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45225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486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Διάφυσης Κερκίδας - Ωλένης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[2/2]</a:t>
            </a:r>
            <a:endParaRPr lang="el-GR" sz="3200" baseline="-16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10242" name="Picture 2" descr="http://upload.wikimedia.org/wikipedia/commons/thumb/e/e8/Galeazzifraktur_2_THWZ.jpg/800px-Galeazzifraktur_2_THW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91128"/>
            <a:ext cx="1872208" cy="234618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- Ορθογώνιο"/>
          <p:cNvSpPr/>
          <p:nvPr/>
        </p:nvSpPr>
        <p:spPr>
          <a:xfrm>
            <a:off x="179513" y="2777674"/>
            <a:ext cx="302433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</a:t>
            </a:r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οστεοσύνθεση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  <a:endParaRPr lang="en-US" sz="2000" b="1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με πλάκα-κοχλίες και βελόνες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Kirschner</a:t>
            </a:r>
            <a:r>
              <a:rPr lang="el-GR" sz="2000" b="1" dirty="0" smtClean="0">
                <a:solidFill>
                  <a:srgbClr val="000000"/>
                </a:solidFill>
                <a:latin typeface="Calibri" pitchFamily="34" charset="0"/>
              </a:rPr>
              <a:t> σε κάταγμα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Galeazzi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44" name="Picture 4" descr="https://www2.aofoundation.org/AOFileServerSurgery/MyPortalFiles?FilePath=/Surgery/en/_img/surgery/05-RedFix/22/2012/O240_Monteggia/22_O240_i208_2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933056"/>
            <a:ext cx="2232248" cy="164858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- Ορθογώνιο"/>
          <p:cNvSpPr/>
          <p:nvPr/>
        </p:nvSpPr>
        <p:spPr>
          <a:xfrm>
            <a:off x="5940152" y="2777674"/>
            <a:ext cx="302433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</a:t>
            </a:r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οστεοσύνθεση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με πλάκα-κοχλίες και συρραφή των συνδέσμων</a:t>
            </a:r>
            <a:r>
              <a:rPr lang="el-GR" sz="2000" b="1" dirty="0" smtClean="0">
                <a:solidFill>
                  <a:srgbClr val="000000"/>
                </a:solidFill>
                <a:latin typeface="Calibri" pitchFamily="34" charset="0"/>
              </a:rPr>
              <a:t> σε κάταγμα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Monteggia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46" name="Picture 6" descr="http://upload.wikimedia.org/wikipedia/en/thumb/8/89/X-ray3.jpg/640px-X-ray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97133" y="1129113"/>
            <a:ext cx="1390578" cy="277714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8 - Ορθογώνιο"/>
          <p:cNvSpPr/>
          <p:nvPr/>
        </p:nvSpPr>
        <p:spPr>
          <a:xfrm>
            <a:off x="2132112" y="1372706"/>
            <a:ext cx="5032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</a:t>
            </a:r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οστεοσύνθεση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με πλάκα-κοχλίες  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48" name="Picture 8" descr="http://www.wheelessonline.com/userfiles/f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221088"/>
            <a:ext cx="1584176" cy="196464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10 - Ορθογώνιο"/>
          <p:cNvSpPr/>
          <p:nvPr/>
        </p:nvSpPr>
        <p:spPr>
          <a:xfrm>
            <a:off x="3203848" y="378904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Ενδομυελική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Ράβδος </a:t>
            </a:r>
            <a:endParaRPr lang="el-G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Ορθογώνιο 7"/>
          <p:cNvSpPr/>
          <p:nvPr/>
        </p:nvSpPr>
        <p:spPr>
          <a:xfrm>
            <a:off x="3452646" y="3234585"/>
            <a:ext cx="2238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 smtClean="0">
                <a:latin typeface="Calibri" panose="020F0502020204030204" pitchFamily="34" charset="0"/>
                <a:hlinkClick r:id="rId7"/>
              </a:rPr>
              <a:t>X-ray3</a:t>
            </a:r>
            <a:r>
              <a:rPr lang="el-GR" sz="1200" dirty="0" smtClean="0">
                <a:latin typeface="Calibri" panose="020F0502020204030204" pitchFamily="34" charset="0"/>
                <a:hlinkClick r:id="rId7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από </a:t>
            </a:r>
            <a:r>
              <a:rPr lang="en-US" sz="1200" dirty="0" err="1">
                <a:latin typeface="Calibri" panose="020F0502020204030204" pitchFamily="34" charset="0"/>
                <a:hlinkClick r:id="rId8" tooltip="User:Nizil Shah"/>
              </a:rPr>
              <a:t>Nizil</a:t>
            </a:r>
            <a:r>
              <a:rPr lang="en-US" sz="1200" dirty="0">
                <a:latin typeface="Calibri" panose="020F0502020204030204" pitchFamily="34" charset="0"/>
                <a:hlinkClick r:id="rId8" tooltip="User:Nizil Shah"/>
              </a:rPr>
              <a:t> Shah</a:t>
            </a:r>
            <a:r>
              <a:rPr lang="el-GR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διαθέσιμο ως κοινό κτήμα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3" name="Ορθογώνιο 7"/>
          <p:cNvSpPr/>
          <p:nvPr/>
        </p:nvSpPr>
        <p:spPr>
          <a:xfrm>
            <a:off x="375919" y="6310138"/>
            <a:ext cx="2631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>
                <a:latin typeface="Calibri" panose="020F0502020204030204" pitchFamily="34" charset="0"/>
                <a:hlinkClick r:id="rId9"/>
              </a:rPr>
              <a:t>Galeazzifraktur 2 </a:t>
            </a:r>
            <a:r>
              <a:rPr lang="en-US" sz="1200" dirty="0" smtClean="0">
                <a:latin typeface="Calibri" panose="020F0502020204030204" pitchFamily="34" charset="0"/>
                <a:hlinkClick r:id="rId9"/>
              </a:rPr>
              <a:t>THWZ</a:t>
            </a:r>
            <a:r>
              <a:rPr lang="el-GR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από </a:t>
            </a:r>
            <a:r>
              <a:rPr lang="en-US" sz="1200" dirty="0" smtClean="0">
                <a:latin typeface="Calibri" panose="020F0502020204030204" pitchFamily="34" charset="0"/>
                <a:hlinkClick r:id="rId10" tooltip="User:THWZ"/>
              </a:rPr>
              <a:t>THWZ</a:t>
            </a:r>
            <a:r>
              <a:rPr lang="el-GR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διαθέσιμο με άδεια </a:t>
            </a:r>
            <a:r>
              <a:rPr lang="en-US" sz="1200" dirty="0">
                <a:latin typeface="Calibri" panose="020F0502020204030204" pitchFamily="34" charset="0"/>
                <a:hlinkClick r:id="rId11"/>
              </a:rPr>
              <a:t>CC BY-SA 3.0 </a:t>
            </a:r>
            <a:r>
              <a:rPr lang="en-US" sz="1200" dirty="0" smtClean="0">
                <a:latin typeface="Calibri" panose="020F0502020204030204" pitchFamily="34" charset="0"/>
                <a:hlinkClick r:id="rId11"/>
              </a:rPr>
              <a:t>DE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281166" y="5722699"/>
            <a:ext cx="241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12"/>
              </a:rPr>
              <a:t>surgery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2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Διάφυσης </a:t>
            </a:r>
            <a:r>
              <a:rPr lang="el-GR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Κερκίδος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- Ωλένης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Ιδιαιτερότητες </a:t>
            </a:r>
            <a:endParaRPr lang="el-GR" sz="3200" b="1" baseline="-16000" dirty="0" smtClean="0">
              <a:solidFill>
                <a:srgbClr val="D5200D"/>
              </a:solidFill>
              <a:effectLst/>
              <a:latin typeface="Arial Narrow" pitchFamily="34" charset="0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412776"/>
            <a:ext cx="8964488" cy="2232248"/>
          </a:xfrm>
        </p:spPr>
        <p:txBody>
          <a:bodyPr/>
          <a:lstStyle/>
          <a:p>
            <a:pPr>
              <a:buSzPct val="100000"/>
            </a:pPr>
            <a:r>
              <a:rPr lang="el-GR" dirty="0" smtClean="0">
                <a:ea typeface="Tahoma" pitchFamily="34" charset="0"/>
                <a:cs typeface="Tahoma" pitchFamily="34" charset="0"/>
              </a:rPr>
              <a:t>Ανάλογα με  τον μηχανισμό κάκωσης και της έκτασης της βλάβης των μαλακών μορίων, τα κατάγματα των οστών του αντιβραχίου εμφανίζουν τις εξής επιπλοκές: </a:t>
            </a:r>
          </a:p>
          <a:p>
            <a:pPr marL="536575" indent="-176213">
              <a:buSzPct val="100000"/>
              <a:buFont typeface="Wingdings" pitchFamily="2" charset="2"/>
              <a:buChar char="§"/>
            </a:pPr>
            <a:r>
              <a:rPr lang="el-GR" dirty="0" smtClean="0">
                <a:ea typeface="Tahoma" pitchFamily="34" charset="0"/>
                <a:cs typeface="Tahoma" pitchFamily="34" charset="0"/>
              </a:rPr>
              <a:t>Σύνδρομο διαμερίσματος,</a:t>
            </a:r>
          </a:p>
          <a:p>
            <a:pPr marL="536575" indent="-176213">
              <a:buSzPct val="100000"/>
              <a:buFont typeface="Wingdings" pitchFamily="2" charset="2"/>
              <a:buChar char="§"/>
            </a:pPr>
            <a:r>
              <a:rPr lang="el-GR" dirty="0" err="1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Ψευδάρθρωση</a:t>
            </a:r>
            <a:r>
              <a:rPr lang="el-GR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,</a:t>
            </a:r>
            <a:endParaRPr lang="el-GR" dirty="0" smtClean="0">
              <a:ea typeface="Tahoma" pitchFamily="34" charset="0"/>
              <a:cs typeface="Tahoma" pitchFamily="34" charset="0"/>
            </a:endParaRPr>
          </a:p>
          <a:p>
            <a:pPr marL="536575" indent="-176213"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Συνοστέωση μεταξύ της κερκίδας και της ωλένης (βέλος). </a:t>
            </a:r>
            <a:endParaRPr lang="el-GR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2400" y="6237312"/>
            <a:ext cx="79208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71682" name="Picture 2" descr="http://www.eorthopod.com/images/ContentImages/Fractures/adult_fractures/adult_forearm_fx/adult_forearm_fx_complicatio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86076"/>
            <a:ext cx="2279228" cy="227922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7828" name="Picture 4" descr="http://a248.e.akamai.net/7/248/432/20110621154145/www.msdlatinamerica.com/ebooks/RockwoodGreensFracturesinAdults/files/102fe017a0def65265908ad07e6cd0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409" y="2581286"/>
            <a:ext cx="1032047" cy="358401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7830" name="Picture 6" descr="http://a248.e.akamai.net/7/248/432/20110621154225/www.msdlatinamerica.com/ebooks/RockwoodGreensFracturesinAdults/files/95d3be33e9ea0f74b8836e0f58e36914.gif"/>
          <p:cNvPicPr>
            <a:picLocks noChangeAspect="1" noChangeArrowheads="1"/>
          </p:cNvPicPr>
          <p:nvPr/>
        </p:nvPicPr>
        <p:blipFill>
          <a:blip r:embed="rId5" cstate="print"/>
          <a:srcRect l="3371" t="6764" r="3514" b="6799"/>
          <a:stretch>
            <a:fillRect/>
          </a:stretch>
        </p:blipFill>
        <p:spPr bwMode="auto">
          <a:xfrm>
            <a:off x="3082977" y="3933056"/>
            <a:ext cx="4225327" cy="223224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9 - Ευθύγραμμο βέλος σύνδεσης"/>
          <p:cNvCxnSpPr/>
          <p:nvPr/>
        </p:nvCxnSpPr>
        <p:spPr>
          <a:xfrm flipH="1">
            <a:off x="8244408" y="4797152"/>
            <a:ext cx="36004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91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Διάφυσης </a:t>
            </a:r>
            <a:r>
              <a:rPr lang="el-GR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Κερκίδος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- Ωλένης</a:t>
            </a:r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[1/3]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l-GR" b="1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[</a:t>
            </a:r>
            <a:r>
              <a:rPr lang="el-GR" sz="1800" b="1" dirty="0" err="1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Παπαθανασίου</a:t>
            </a: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 Γ, 2003 &amp; 2004]</a:t>
            </a:r>
            <a:endParaRPr lang="el-GR" sz="18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 κύρια κριτήρια σταδιοποίησης του προγράμματος αφορούν στην αξιολόγηση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 κλινικής εικόνας του ασθενούς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της διαδικασία πώρωσης του κατάγματος από τον θεράποντα χειρουργό, ενώ ιδιαίτερα σημαντική είναι η λειτουργική αξιολόγηση του ασθενούς από τον Φυσικοθεραπευτή.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45225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263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Διάφυσης </a:t>
            </a:r>
            <a:r>
              <a:rPr lang="el-GR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Κερκίδος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- Ωλένης</a:t>
            </a:r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[2/3]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45225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640960" cy="4392488"/>
          </a:xfrm>
        </p:spPr>
        <p:txBody>
          <a:bodyPr/>
          <a:lstStyle/>
          <a:p>
            <a:pPr marL="361950" indent="-361950">
              <a:lnSpc>
                <a:spcPct val="110000"/>
              </a:lnSpc>
              <a:spcBef>
                <a:spcPts val="1200"/>
              </a:spcBef>
              <a:buSzPct val="100000"/>
              <a:defRPr/>
            </a:pPr>
            <a:r>
              <a:rPr lang="el-GR" dirty="0" smtClean="0">
                <a:cs typeface="Tahoma" pitchFamily="34" charset="0"/>
              </a:rPr>
              <a:t>Κατά τ</a:t>
            </a:r>
            <a:r>
              <a:rPr lang="el-GR" dirty="0" smtClean="0">
                <a:solidFill>
                  <a:srgbClr val="000000"/>
                </a:solidFill>
              </a:rPr>
              <a:t>ην περίοδο της </a:t>
            </a:r>
            <a:r>
              <a:rPr lang="el-GR" b="1" dirty="0" smtClean="0">
                <a:solidFill>
                  <a:srgbClr val="000000"/>
                </a:solidFill>
              </a:rPr>
              <a:t>μέγιστης προστασίας </a:t>
            </a:r>
            <a:r>
              <a:rPr lang="el-GR" dirty="0" smtClean="0">
                <a:solidFill>
                  <a:srgbClr val="000000"/>
                </a:solidFill>
              </a:rPr>
              <a:t>συνιστάται </a:t>
            </a:r>
            <a:r>
              <a:rPr lang="el-GR" dirty="0" smtClean="0">
                <a:cs typeface="Tahoma" pitchFamily="34" charset="0"/>
              </a:rPr>
              <a:t>να αποφεύγονται: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Η εφαρμογή τεχνικών παθητικής κινητοποίησης των οστών του αντιβραχίου, 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Οι παθητικές κινήσεις πρηνισμού-υπτιασμού,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Οι παθητικές κινήσεις </a:t>
            </a:r>
            <a:r>
              <a:rPr lang="el-GR" dirty="0" err="1" smtClean="0"/>
              <a:t>κερκιδικής</a:t>
            </a:r>
            <a:r>
              <a:rPr lang="el-GR" dirty="0" smtClean="0"/>
              <a:t> και ωλένιας απόκλισης,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Οι ασκήσεις </a:t>
            </a:r>
            <a:r>
              <a:rPr lang="el-GR" dirty="0" err="1" smtClean="0"/>
              <a:t>ενδυνάµωσης</a:t>
            </a:r>
            <a:r>
              <a:rPr lang="el-GR" dirty="0" smtClean="0"/>
              <a:t> μυών που </a:t>
            </a:r>
            <a:r>
              <a:rPr lang="el-GR" dirty="0" err="1" smtClean="0"/>
              <a:t>προσφύονται</a:t>
            </a:r>
            <a:r>
              <a:rPr lang="el-GR" dirty="0" smtClean="0"/>
              <a:t> στην περιοχή.</a:t>
            </a:r>
            <a:endParaRPr lang="el-GR" sz="2400" b="1" dirty="0" smtClean="0">
              <a:latin typeface="Tahoma" pitchFamily="34" charset="0"/>
            </a:endParaRPr>
          </a:p>
          <a:p>
            <a:pPr marL="35560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b="1" dirty="0" smtClean="0"/>
              <a:t>Παρατήρηση</a:t>
            </a:r>
            <a:r>
              <a:rPr lang="el-GR" dirty="0" smtClean="0"/>
              <a:t>: Ιδιαίτερη έμφαση δίνεται στην υποβοηθούμενη ή/και στην ενεργητική κινητοποίηση της πηχεοκαρπικής και των δακτύλων.</a:t>
            </a:r>
            <a:endParaRPr lang="el-GR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5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Διάφυσης </a:t>
            </a:r>
            <a:r>
              <a:rPr lang="el-GR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Κερκίδος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- Ωλένης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[3/3]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700808"/>
            <a:ext cx="8229600" cy="4464496"/>
          </a:xfrm>
        </p:spPr>
        <p:txBody>
          <a:bodyPr/>
          <a:lstStyle/>
          <a:p>
            <a:pPr marL="361950" indent="-361950">
              <a:lnSpc>
                <a:spcPct val="90000"/>
              </a:lnSpc>
              <a:spcBef>
                <a:spcPts val="1200"/>
              </a:spcBef>
            </a:pPr>
            <a:r>
              <a:rPr lang="el-GR" dirty="0">
                <a:solidFill>
                  <a:srgbClr val="DADADA">
                    <a:lumMod val="10000"/>
                  </a:srgbClr>
                </a:solidFill>
                <a:cs typeface="Tahoma" pitchFamily="34" charset="0"/>
              </a:rPr>
              <a:t>Κατά τ</a:t>
            </a:r>
            <a:r>
              <a:rPr lang="el-GR" dirty="0">
                <a:solidFill>
                  <a:srgbClr val="000000"/>
                </a:solidFill>
              </a:rPr>
              <a:t>ην περίοδο της </a:t>
            </a:r>
            <a:r>
              <a:rPr lang="el-GR" b="1" dirty="0" smtClean="0">
                <a:solidFill>
                  <a:srgbClr val="000000"/>
                </a:solidFill>
              </a:rPr>
              <a:t>μερικής προστασίας </a:t>
            </a:r>
            <a:r>
              <a:rPr lang="el-GR" dirty="0" smtClean="0">
                <a:solidFill>
                  <a:srgbClr val="000000"/>
                </a:solidFill>
              </a:rPr>
              <a:t>επιτρέπονται</a:t>
            </a:r>
            <a:r>
              <a:rPr lang="el-GR" dirty="0" smtClean="0">
                <a:cs typeface="Tahoma" pitchFamily="34" charset="0"/>
              </a:rPr>
              <a:t>:</a:t>
            </a:r>
          </a:p>
          <a:p>
            <a:pPr marL="625475" indent="-263525" eaLnBrk="1" hangingPunct="1"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cs typeface="Tahoma" pitchFamily="34" charset="0"/>
              </a:rPr>
              <a:t>Οι ελεύθερες ενεργητικές ασκήσεις</a:t>
            </a:r>
            <a:r>
              <a:rPr lang="el-GR" dirty="0" smtClean="0"/>
              <a:t> πρηνισμού-υπτιασμού, </a:t>
            </a:r>
            <a:r>
              <a:rPr lang="el-GR" dirty="0" err="1" smtClean="0"/>
              <a:t>κερκιδικής</a:t>
            </a:r>
            <a:r>
              <a:rPr lang="el-GR" dirty="0" smtClean="0"/>
              <a:t> και ωλένιας απόκλισης,</a:t>
            </a:r>
          </a:p>
          <a:p>
            <a:pPr marL="625475" indent="-263525" eaLnBrk="1" hangingPunct="1">
              <a:lnSpc>
                <a:spcPct val="9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Η συμμετοχή του άκρου στην εκτέλεση ελαφρών καθημερινών δραστηριοτήτων, </a:t>
            </a:r>
          </a:p>
          <a:p>
            <a:pPr marL="625475" indent="-263525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cs typeface="Tahoma" pitchFamily="34" charset="0"/>
              </a:rPr>
              <a:t>Από όρθια θέση, οι ασκήσεις κλειστής κινητικής αλυσίδας</a:t>
            </a:r>
            <a:r>
              <a:rPr lang="el-GR" dirty="0">
                <a:cs typeface="Tahoma" pitchFamily="34" charset="0"/>
              </a:rPr>
              <a:t>.</a:t>
            </a:r>
            <a:endParaRPr lang="el-GR" dirty="0" smtClean="0">
              <a:cs typeface="Tahoma" pitchFamily="34" charset="0"/>
            </a:endParaRPr>
          </a:p>
          <a:p>
            <a:pPr marL="361950" indent="-361950">
              <a:spcBef>
                <a:spcPts val="1200"/>
              </a:spcBef>
              <a:buSzPct val="100000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  <a:cs typeface="Tahoma" pitchFamily="34" charset="0"/>
              </a:rPr>
              <a:t>Κατά τ</a:t>
            </a:r>
            <a:r>
              <a:rPr lang="el-GR" dirty="0">
                <a:solidFill>
                  <a:srgbClr val="000000"/>
                </a:solidFill>
              </a:rPr>
              <a:t>ην περίοδο της </a:t>
            </a:r>
            <a:r>
              <a:rPr lang="el-GR" b="1" dirty="0" smtClean="0">
                <a:solidFill>
                  <a:srgbClr val="000000"/>
                </a:solidFill>
              </a:rPr>
              <a:t>μερικής προστασίας </a:t>
            </a:r>
            <a:r>
              <a:rPr lang="el-GR" dirty="0" smtClean="0">
                <a:solidFill>
                  <a:srgbClr val="000000"/>
                </a:solidFill>
              </a:rPr>
              <a:t>αποφεύγονται:</a:t>
            </a:r>
          </a:p>
          <a:p>
            <a:pPr marL="625475" indent="-263525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Η απώθηση με δύναμη (π.χ. </a:t>
            </a:r>
            <a:r>
              <a:rPr lang="en-US" dirty="0" smtClean="0">
                <a:solidFill>
                  <a:srgbClr val="000000"/>
                </a:solidFill>
              </a:rPr>
              <a:t>push-up)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</a:p>
          <a:p>
            <a:pPr marL="625475" indent="-263525" eaLnBrk="1" hangingPunct="1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Η άρση μεγάλου βάρους.</a:t>
            </a:r>
            <a:endParaRPr lang="el-GR" dirty="0" smtClean="0"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26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8229600" cy="1800200"/>
          </a:xfrm>
          <a:ln w="19050">
            <a:solidFill>
              <a:srgbClr val="9A0000"/>
            </a:solidFill>
          </a:ln>
        </p:spPr>
        <p:txBody>
          <a:bodyPr/>
          <a:lstStyle/>
          <a:p>
            <a:pPr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Κατάγματα 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Κάτω Επίφυσης Κερκίδας</a:t>
            </a:r>
            <a:endParaRPr lang="el-G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16416" y="6237312"/>
            <a:ext cx="621432" cy="476250"/>
          </a:xfrm>
        </p:spPr>
        <p:txBody>
          <a:bodyPr/>
          <a:lstStyle/>
          <a:p>
            <a:pPr>
              <a:defRPr/>
            </a:pPr>
            <a:fld id="{8E2ABB92-6011-4F41-9E24-9820A60E8E64}" type="slidenum">
              <a:rPr lang="el-GR" smtClean="0">
                <a:effectLst/>
              </a:rPr>
              <a:pPr>
                <a:defRPr/>
              </a:pPr>
              <a:t>27</a:t>
            </a:fld>
            <a:endParaRPr lang="el-G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0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Κατηγοριοποίηση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[1/3]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414264"/>
            <a:ext cx="8229600" cy="3238872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Ειδικοί τύποι καταγμάτων της κάτω επίφυσης της κερκίδας είναι:</a:t>
            </a:r>
            <a:endParaRPr lang="en-US" sz="24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625475" indent="-265113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b="1" dirty="0" smtClean="0"/>
              <a:t>Τα κατάγματα τύπου </a:t>
            </a:r>
            <a:r>
              <a:rPr lang="en-US" sz="2400" b="1" dirty="0" smtClean="0"/>
              <a:t>Colles</a:t>
            </a:r>
            <a:r>
              <a:rPr lang="el-GR" sz="2400" b="1" dirty="0" smtClean="0"/>
              <a:t>’, </a:t>
            </a:r>
          </a:p>
          <a:p>
            <a:pPr marL="625475" indent="-265113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b="1" dirty="0" smtClean="0"/>
              <a:t>Τα κατάγματα τύπου </a:t>
            </a:r>
            <a:r>
              <a:rPr lang="en-US" sz="2400" b="1" dirty="0" smtClean="0"/>
              <a:t>Smith's</a:t>
            </a:r>
            <a:r>
              <a:rPr lang="el-GR" sz="2400" b="1" dirty="0" smtClean="0"/>
              <a:t>,</a:t>
            </a:r>
            <a:r>
              <a:rPr lang="en-US" sz="2400" b="1" dirty="0" smtClean="0"/>
              <a:t> </a:t>
            </a:r>
            <a:endParaRPr lang="el-GR" sz="2400" b="1" dirty="0" smtClean="0"/>
          </a:p>
          <a:p>
            <a:pPr marL="625475" indent="-265113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b="1" dirty="0" smtClean="0"/>
              <a:t>Τα κατάγματα τύπου </a:t>
            </a:r>
            <a:r>
              <a:rPr lang="en-US" sz="2400" b="1" dirty="0" smtClean="0"/>
              <a:t>Barton's</a:t>
            </a:r>
            <a:r>
              <a:rPr lang="el-GR" sz="2400" b="1" dirty="0" smtClean="0"/>
              <a:t>.</a:t>
            </a:r>
            <a:endParaRPr lang="el-GR" sz="2400" b="1" dirty="0" smtClean="0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193110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42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8229600" cy="1800200"/>
          </a:xfrm>
          <a:ln w="19050">
            <a:solidFill>
              <a:srgbClr val="9A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Κατάγματα 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Εγγύς Αντιβραχίου</a:t>
            </a:r>
            <a:endParaRPr lang="el-G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05408" cy="476250"/>
          </a:xfrm>
        </p:spPr>
        <p:txBody>
          <a:bodyPr/>
          <a:lstStyle/>
          <a:p>
            <a:pPr>
              <a:defRPr/>
            </a:pPr>
            <a:fld id="{8E2ABB92-6011-4F41-9E24-9820A60E8E64}" type="slidenum">
              <a:rPr lang="el-GR" smtClean="0">
                <a:effectLst/>
              </a:rPr>
              <a:pPr>
                <a:defRPr/>
              </a:pPr>
              <a:t>2</a:t>
            </a:fld>
            <a:endParaRPr lang="el-G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8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Κατηγοριοποίηση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[2/3]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928992" cy="5616624"/>
          </a:xfrm>
        </p:spPr>
        <p:txBody>
          <a:bodyPr/>
          <a:lstStyle/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Τα κατάγματα τύπου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Colles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είναι συνήθως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εξωαρθρικά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και χαρακτηρίζονται από ραχιαία και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κερκιδική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παρεκτόπιση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του περιφερικού τμήματος, με ραχιαία απόκλιση της αρθρικής επιφάνειας.</a:t>
            </a: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Τα κατάγματα τύπου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Smith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είναι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εξωαρθρικά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και χαρακτηρίζονται από παλαμιαία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παρεκτόπιση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του περιφερικού τμήματος του κατάγματος.</a:t>
            </a: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Τα κατάγματα τύπου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Barton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είναι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ενδοαρθρικά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και διαχωρίζονται σε ραχιαία ή παλαμιαία κατάγματα. Στο ραχιαίο κάταγμα τύπου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Barton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, το καταγματικό τεμάχιο της κερκίδας με την αντίστοιχη αρθρική επιφάνεια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παρεκτοπίζεται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ραχιαία, ενώ στο</a:t>
            </a:r>
            <a:r>
              <a:rPr lang="el-GR" b="1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παλαμιαίο κάταγμα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Barton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, το καταγματικό τεμάχιο της κερκίδας με την αντίστοιχη αρθρική επιφάνεια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παρεκτοπίζεται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παλαμιαία.</a:t>
            </a:r>
            <a:endParaRPr lang="en-US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447675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0000"/>
                </a:solidFill>
                <a:cs typeface="Tahoma" pitchFamily="34" charset="0"/>
              </a:rPr>
              <a:t>Παρατήρηση: 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Ως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ενδοαρθρικά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κατάγματα χαρακτηρίζονται και τα συντριπτικά κατάγματα τύπου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Colles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.</a:t>
            </a:r>
            <a:endParaRPr lang="el-GR" sz="1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02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Κατηγοριοποίηση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[3/3]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65118"/>
            <a:ext cx="40540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pic>
        <p:nvPicPr>
          <p:cNvPr id="1026" name="Picture 2" descr="http://upload.wikimedia.org/wikipedia/commons/thumb/d/dc/Colles_fracture.JPG/1280px-Colles_fracture.JPG"/>
          <p:cNvPicPr>
            <a:picLocks noChangeAspect="1" noChangeArrowheads="1"/>
          </p:cNvPicPr>
          <p:nvPr/>
        </p:nvPicPr>
        <p:blipFill>
          <a:blip r:embed="rId3" cstate="print"/>
          <a:srcRect t="6152" b="7609"/>
          <a:stretch>
            <a:fillRect/>
          </a:stretch>
        </p:blipFill>
        <p:spPr bwMode="auto">
          <a:xfrm>
            <a:off x="827584" y="1514137"/>
            <a:ext cx="2891851" cy="205887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sfghed.ucsf.edu/Education/ClinicImages/Smith%20f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32353"/>
            <a:ext cx="2902667" cy="204066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2" name="Picture 8" descr="Bartons Fra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193435"/>
            <a:ext cx="3024336" cy="197186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9 - Ορθογώνιο"/>
          <p:cNvSpPr/>
          <p:nvPr/>
        </p:nvSpPr>
        <p:spPr>
          <a:xfrm>
            <a:off x="683568" y="1125905"/>
            <a:ext cx="3096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Κάταγμα τύπου</a:t>
            </a:r>
            <a:r>
              <a:rPr lang="en-US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Colles</a:t>
            </a:r>
            <a:endParaRPr lang="el-GR" sz="2200" b="1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508104" y="1124744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Κάταγμα τύπου </a:t>
            </a:r>
            <a:r>
              <a:rPr lang="en-US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Smith</a:t>
            </a:r>
            <a:endParaRPr lang="el-GR" sz="2200" b="1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987824" y="3789040"/>
            <a:ext cx="3240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Κάταγμα τύπου </a:t>
            </a:r>
            <a:r>
              <a:rPr lang="en-US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Barton</a:t>
            </a:r>
            <a:endParaRPr lang="el-GR" sz="2200" b="1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</p:txBody>
      </p:sp>
      <p:sp>
        <p:nvSpPr>
          <p:cNvPr id="13" name="Ορθογώνιο 7"/>
          <p:cNvSpPr/>
          <p:nvPr/>
        </p:nvSpPr>
        <p:spPr>
          <a:xfrm>
            <a:off x="915978" y="3615407"/>
            <a:ext cx="2631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>
                <a:latin typeface="Calibri" panose="020F0502020204030204" pitchFamily="34" charset="0"/>
                <a:hlinkClick r:id="rId6"/>
              </a:rPr>
              <a:t>Colles </a:t>
            </a:r>
            <a:r>
              <a:rPr lang="en-US" sz="1200" dirty="0" smtClean="0">
                <a:latin typeface="Calibri" panose="020F0502020204030204" pitchFamily="34" charset="0"/>
                <a:hlinkClick r:id="rId6"/>
              </a:rPr>
              <a:t>fracture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από </a:t>
            </a:r>
            <a:r>
              <a:rPr lang="en-US" sz="1200" dirty="0">
                <a:latin typeface="Calibri" panose="020F0502020204030204" pitchFamily="34" charset="0"/>
                <a:hlinkClick r:id="rId7" tooltip="User:Ashish j29 (page does not exist)"/>
              </a:rPr>
              <a:t>Ashish j29</a:t>
            </a:r>
            <a:r>
              <a:rPr lang="el-GR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διαθέσιμο με άδεια </a:t>
            </a:r>
            <a:r>
              <a:rPr lang="en-US" sz="1200" dirty="0">
                <a:latin typeface="Calibri" panose="020F0502020204030204" pitchFamily="34" charset="0"/>
                <a:hlinkClick r:id="rId8"/>
              </a:rPr>
              <a:t>CC BY 3.0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6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 Επίφυσης Κερκίδας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Ιδιαιτερότητες </a:t>
            </a:r>
            <a:endParaRPr lang="el-GR" sz="3200" b="1" baseline="-16000" dirty="0" smtClean="0">
              <a:solidFill>
                <a:srgbClr val="D5200D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44016" y="1412776"/>
            <a:ext cx="8820472" cy="2304256"/>
          </a:xfrm>
        </p:spPr>
        <p:txBody>
          <a:bodyPr/>
          <a:lstStyle/>
          <a:p>
            <a:pPr>
              <a:buSzPct val="100000"/>
            </a:pPr>
            <a:r>
              <a:rPr lang="el-GR" dirty="0" smtClean="0">
                <a:ea typeface="Tahoma" pitchFamily="34" charset="0"/>
                <a:cs typeface="Tahoma" pitchFamily="34" charset="0"/>
              </a:rPr>
              <a:t>Ανάλογα με τον μηχανισμό κάκωσης και της έκτασης της βλάβης των μαλακών μορίων, τα κατάγματα της κάτω επίφυσης της κερκίδας εμφανίζουν τις εξής επιπλοκές: </a:t>
            </a:r>
          </a:p>
          <a:p>
            <a:pPr marL="360363" indent="-184150">
              <a:buSzPct val="100000"/>
              <a:buFont typeface="Wingdings" pitchFamily="2" charset="2"/>
              <a:buChar char="§"/>
            </a:pPr>
            <a:r>
              <a:rPr lang="el-GR" dirty="0" smtClean="0">
                <a:ea typeface="Tahoma" pitchFamily="34" charset="0"/>
                <a:cs typeface="Tahoma" pitchFamily="34" charset="0"/>
              </a:rPr>
              <a:t>Σύνδρομο Διαμερίσματος,</a:t>
            </a:r>
          </a:p>
          <a:p>
            <a:pPr marL="360363" indent="-184150">
              <a:buSzPct val="100000"/>
              <a:buFont typeface="Wingdings" pitchFamily="2" charset="2"/>
              <a:buChar char="§"/>
            </a:pPr>
            <a:r>
              <a:rPr lang="el-GR" dirty="0" err="1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Σύμπλοκο</a:t>
            </a:r>
            <a:r>
              <a:rPr lang="el-GR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Σύνδρομο </a:t>
            </a:r>
            <a:r>
              <a:rPr lang="el-GR" dirty="0" err="1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Περιοχικού</a:t>
            </a:r>
            <a:r>
              <a:rPr lang="el-GR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Πόνου (</a:t>
            </a:r>
            <a:r>
              <a:rPr lang="en-US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Complex Regional Pain Syndrome, CRPS)(</a:t>
            </a:r>
            <a:r>
              <a:rPr lang="el-GR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εικόνα</a:t>
            </a:r>
            <a:r>
              <a:rPr lang="en-US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)</a:t>
            </a:r>
            <a:r>
              <a:rPr lang="el-GR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. </a:t>
            </a:r>
            <a:endParaRPr lang="el-GR" dirty="0" smtClean="0"/>
          </a:p>
        </p:txBody>
      </p:sp>
      <p:pic>
        <p:nvPicPr>
          <p:cNvPr id="6" name="Picture 2" descr="File:CRPS 002m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200" y="3789040"/>
            <a:ext cx="4019600" cy="249717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7"/>
          <p:cNvSpPr/>
          <p:nvPr/>
        </p:nvSpPr>
        <p:spPr>
          <a:xfrm>
            <a:off x="2562200" y="6286217"/>
            <a:ext cx="40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n-US" sz="1200" dirty="0">
                <a:latin typeface="Calibri" panose="020F0502020204030204" pitchFamily="34" charset="0"/>
                <a:hlinkClick r:id="rId4"/>
              </a:rPr>
              <a:t>CRPS </a:t>
            </a:r>
            <a:r>
              <a:rPr lang="en-US" sz="1200" dirty="0" smtClean="0">
                <a:latin typeface="Calibri" panose="020F0502020204030204" pitchFamily="34" charset="0"/>
                <a:hlinkClick r:id="rId4"/>
              </a:rPr>
              <a:t>002ms5</a:t>
            </a:r>
            <a:r>
              <a:rPr lang="el-GR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από </a:t>
            </a:r>
            <a:r>
              <a:rPr lang="en-US" sz="1200" dirty="0" err="1">
                <a:latin typeface="Calibri" panose="020F0502020204030204" pitchFamily="34" charset="0"/>
                <a:hlinkClick r:id="rId5" tooltip="User:Patientenvereniging CRPS (page does not exist)"/>
              </a:rPr>
              <a:t>Patientenvereniging</a:t>
            </a:r>
            <a:r>
              <a:rPr lang="en-US" sz="1200" dirty="0">
                <a:latin typeface="Calibri" panose="020F0502020204030204" pitchFamily="34" charset="0"/>
                <a:hlinkClick r:id="rId5" tooltip="User:Patientenvereniging CRPS (page does not exist)"/>
              </a:rPr>
              <a:t> CRPS</a:t>
            </a:r>
            <a:r>
              <a:rPr lang="en-US" sz="1200" dirty="0">
                <a:latin typeface="Calibri" panose="020F0502020204030204" pitchFamily="34" charset="0"/>
              </a:rPr>
              <a:t> </a:t>
            </a:r>
            <a:r>
              <a:rPr lang="el-GR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διαθέσιμο με άδεια </a:t>
            </a:r>
            <a:r>
              <a:rPr lang="en-US" sz="1200" dirty="0">
                <a:latin typeface="Calibri" panose="020F0502020204030204" pitchFamily="34" charset="0"/>
                <a:hlinkClick r:id="rId6"/>
              </a:rPr>
              <a:t>CC BY-SA </a:t>
            </a:r>
            <a:r>
              <a:rPr lang="en-US" sz="1200" dirty="0" smtClean="0">
                <a:latin typeface="Calibri" panose="020F0502020204030204" pitchFamily="34" charset="0"/>
                <a:hlinkClick r:id="rId6"/>
              </a:rPr>
              <a:t>3.0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4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 Επίφυσης </a:t>
            </a:r>
            <a:r>
              <a:rPr lang="el-GR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Κερκίδος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[1/2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aseline="-16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507288" cy="4896544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kern="1200" dirty="0">
                <a:solidFill>
                  <a:srgbClr val="000000"/>
                </a:solidFill>
                <a:effectLst/>
                <a:latin typeface="Calibri" pitchFamily="34" charset="0"/>
              </a:rPr>
              <a:t>Οι κυριότερες μέθοδοι χειρουργικής αντιμετώπισης των 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καταγμάτων της κάτω επίφυσης της κερκίδας, </a:t>
            </a:r>
            <a:r>
              <a:rPr lang="el-GR" sz="2400" kern="1200" dirty="0">
                <a:solidFill>
                  <a:srgbClr val="000000"/>
                </a:solidFill>
                <a:effectLst/>
                <a:latin typeface="Calibri" pitchFamily="34" charset="0"/>
              </a:rPr>
              <a:t>πάντα κατά την κρίση του Ορθοπαιδικού </a:t>
            </a:r>
            <a:r>
              <a:rPr lang="el-GR" sz="2400" kern="12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Χειρουργού, είναι:</a:t>
            </a:r>
            <a:endParaRPr lang="el-GR" sz="2400" dirty="0" smtClean="0"/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Η σταθεροποίηση με </a:t>
            </a:r>
            <a:r>
              <a:rPr lang="el-GR" sz="2400" dirty="0" err="1" smtClean="0"/>
              <a:t>διαδερμικές</a:t>
            </a:r>
            <a:r>
              <a:rPr lang="el-GR" sz="2400" dirty="0" smtClean="0"/>
              <a:t> ή «</a:t>
            </a:r>
            <a:r>
              <a:rPr lang="en-US" sz="2400" dirty="0" err="1" smtClean="0"/>
              <a:t>intrafocal</a:t>
            </a:r>
            <a:r>
              <a:rPr lang="el-GR" sz="2400" dirty="0" smtClean="0"/>
              <a:t>»</a:t>
            </a:r>
            <a:r>
              <a:rPr lang="en-US" sz="2400" dirty="0" smtClean="0"/>
              <a:t> </a:t>
            </a:r>
            <a:r>
              <a:rPr lang="el-GR" sz="2400" dirty="0" smtClean="0"/>
              <a:t>βελόνες (</a:t>
            </a:r>
            <a:r>
              <a:rPr lang="en-US" sz="2400" dirty="0" smtClean="0"/>
              <a:t>K-wires)</a:t>
            </a:r>
            <a:r>
              <a:rPr lang="el-GR" sz="2400" dirty="0" smtClean="0"/>
              <a:t>, </a:t>
            </a:r>
          </a:p>
          <a:p>
            <a:pPr marL="630238" indent="-268288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sz="2400" kern="1200" dirty="0" smtClean="0">
                <a:solidFill>
                  <a:srgbClr val="000000"/>
                </a:solidFill>
              </a:rPr>
              <a:t>Η εσωτερική </a:t>
            </a:r>
            <a:r>
              <a:rPr lang="el-GR" sz="2400" kern="1200" dirty="0" err="1" smtClean="0">
                <a:solidFill>
                  <a:srgbClr val="000000"/>
                </a:solidFill>
              </a:rPr>
              <a:t>οστεοσύνθεση</a:t>
            </a:r>
            <a:r>
              <a:rPr lang="el-GR" sz="2400" kern="1200" dirty="0" smtClean="0">
                <a:solidFill>
                  <a:srgbClr val="000000"/>
                </a:solidFill>
              </a:rPr>
              <a:t> με </a:t>
            </a:r>
            <a:r>
              <a:rPr lang="el-GR" sz="2400" dirty="0" smtClean="0"/>
              <a:t>πλάκα- κοχλίες.</a:t>
            </a:r>
          </a:p>
          <a:p>
            <a:pPr marL="360363" indent="-360363">
              <a:lnSpc>
                <a:spcPct val="114000"/>
              </a:lnSpc>
              <a:spcBef>
                <a:spcPts val="1200"/>
              </a:spcBef>
              <a:buSzPct val="100000"/>
              <a:defRPr/>
            </a:pPr>
            <a:r>
              <a:rPr lang="el-GR" sz="2400" dirty="0" smtClean="0"/>
              <a:t>Σε </a:t>
            </a:r>
            <a:r>
              <a:rPr lang="el-GR" sz="2400" dirty="0" err="1" smtClean="0"/>
              <a:t>επιπλεγμένα</a:t>
            </a:r>
            <a:r>
              <a:rPr lang="el-GR" sz="2400" dirty="0" smtClean="0"/>
              <a:t> κατάγματα</a:t>
            </a:r>
            <a:r>
              <a:rPr lang="el-GR" sz="2400" dirty="0" smtClean="0">
                <a:solidFill>
                  <a:srgbClr val="000000"/>
                </a:solidFill>
              </a:rPr>
              <a:t>, η εξωτερική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err="1" smtClean="0">
                <a:solidFill>
                  <a:srgbClr val="000000"/>
                </a:solidFill>
              </a:rPr>
              <a:t>οστεοσύνθεση</a:t>
            </a:r>
            <a:r>
              <a:rPr lang="el-GR" sz="2400" dirty="0" smtClean="0">
                <a:solidFill>
                  <a:srgbClr val="000000"/>
                </a:solidFill>
              </a:rPr>
              <a:t> μπορεί να χρησιμοποιηθεί ως προσωρινή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σταθεροποίηση ή ως οριστική αντιμετώπιση μέχρι την πλήρη πώρωση</a:t>
            </a:r>
            <a:r>
              <a:rPr lang="el-GR" sz="2400" dirty="0" smtClean="0"/>
              <a:t>.</a:t>
            </a:r>
            <a:endParaRPr lang="el-GR" sz="2400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566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 Επίφυσης Κερκίδας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[2/2]</a:t>
            </a:r>
            <a:endParaRPr lang="el-GR" sz="3200" baseline="-16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611560" y="1412776"/>
            <a:ext cx="3600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Σταθεροποίηση με</a:t>
            </a: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</a:rPr>
              <a:t>K-wires</a:t>
            </a: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l-GR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076056" y="1939479"/>
            <a:ext cx="32976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</a:t>
            </a:r>
            <a:r>
              <a:rPr lang="el-GR" sz="22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οστεοσύνθεση</a:t>
            </a:r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με πλάκα-κοχλίες</a:t>
            </a:r>
            <a:endParaRPr lang="el-GR" sz="2200" b="1" dirty="0">
              <a:solidFill>
                <a:srgbClr val="000000"/>
              </a:solidFill>
            </a:endParaRPr>
          </a:p>
        </p:txBody>
      </p:sp>
      <p:pic>
        <p:nvPicPr>
          <p:cNvPr id="13314" name="Picture 2" descr="http://orthoinfo.aaos.org/figures/A00412F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34123"/>
            <a:ext cx="3240360" cy="271110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20" name="Picture 8" descr="https://www2.aofoundation.org/AOFileServerSurgery/MyPortalFiles?FilePath=/Surgery/en/_img/surgery/FurtherReading/PFxM2/6_3_3-11a-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5895"/>
            <a:ext cx="3472135" cy="161511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22" name="Picture 10" descr="https://www2.aofoundation.org/AOFileServerSurgery/MyPortalFiles?FilePath=/Surgery/en/_img/surgery/FurtherReading/PFxM2/6_3_3-12a-c.gif"/>
          <p:cNvPicPr>
            <a:picLocks noChangeAspect="1" noChangeArrowheads="1"/>
          </p:cNvPicPr>
          <p:nvPr/>
        </p:nvPicPr>
        <p:blipFill>
          <a:blip r:embed="rId5" cstate="print"/>
          <a:srcRect r="50379"/>
          <a:stretch>
            <a:fillRect/>
          </a:stretch>
        </p:blipFill>
        <p:spPr bwMode="auto">
          <a:xfrm>
            <a:off x="1331640" y="4687214"/>
            <a:ext cx="2304256" cy="162210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10 - Ορθογώνιο"/>
          <p:cNvSpPr/>
          <p:nvPr/>
        </p:nvSpPr>
        <p:spPr>
          <a:xfrm>
            <a:off x="611560" y="4221088"/>
            <a:ext cx="3600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Εξωτερική </a:t>
            </a:r>
            <a:r>
              <a:rPr lang="el-GR" sz="22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οστεοσύνθεση</a:t>
            </a: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l-GR" sz="2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212477" y="3573016"/>
            <a:ext cx="241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6"/>
              </a:rPr>
              <a:t>surgery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249517" y="6381918"/>
            <a:ext cx="241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7"/>
              </a:rPr>
              <a:t>surgery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6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 Επίφυσης Κερκίδας</a:t>
            </a:r>
            <a:r>
              <a:rPr lang="el-GR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[1/3]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l-GR" b="1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[</a:t>
            </a:r>
            <a:r>
              <a:rPr lang="el-GR" sz="1800" b="1" dirty="0" err="1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Παπαθανασίου</a:t>
            </a: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anose="020B0606020202030204" pitchFamily="34" charset="0"/>
              </a:rPr>
              <a:t> Γ, 2003 &amp; 2004]</a:t>
            </a:r>
            <a:endParaRPr lang="el-GR" sz="1800" dirty="0" smtClean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 κύρια κριτήρια σταδιοποίησης του προγράμματος αφορούν στην αξιολόγηση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της κλινικής εικόνας του ασθενούς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της διαδικασία πώρωσης του κατάγματος από τον θεράποντα χειρουργό, ενώ ιδιαίτερα σημαντική είναι η λειτουργική αξιολόγηση του ασθενούς από τον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Φυσικοθεραπευτή.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45225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8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 Επίφυσης Κερκίδας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[2/3]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65118"/>
            <a:ext cx="40540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35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568952" cy="3888432"/>
          </a:xfrm>
        </p:spPr>
        <p:txBody>
          <a:bodyPr/>
          <a:lstStyle/>
          <a:p>
            <a:pPr marL="361950" indent="-361950">
              <a:lnSpc>
                <a:spcPct val="110000"/>
              </a:lnSpc>
              <a:spcBef>
                <a:spcPts val="1200"/>
              </a:spcBef>
              <a:buSzPct val="100000"/>
              <a:defRPr/>
            </a:pPr>
            <a:r>
              <a:rPr lang="el-GR" dirty="0" smtClean="0">
                <a:cs typeface="Tahoma" pitchFamily="34" charset="0"/>
              </a:rPr>
              <a:t>Κατά την</a:t>
            </a:r>
            <a:r>
              <a:rPr lang="el-GR" dirty="0" smtClean="0">
                <a:solidFill>
                  <a:srgbClr val="000000"/>
                </a:solidFill>
              </a:rPr>
              <a:t> περίοδο της </a:t>
            </a:r>
            <a:r>
              <a:rPr lang="el-GR" b="1" dirty="0" smtClean="0">
                <a:solidFill>
                  <a:srgbClr val="000000"/>
                </a:solidFill>
              </a:rPr>
              <a:t>μέγιστης προστασίας </a:t>
            </a:r>
            <a:r>
              <a:rPr lang="el-GR" dirty="0" smtClean="0">
                <a:solidFill>
                  <a:srgbClr val="000000"/>
                </a:solidFill>
              </a:rPr>
              <a:t>συνιστάται </a:t>
            </a:r>
            <a:r>
              <a:rPr lang="el-GR" dirty="0" smtClean="0">
                <a:cs typeface="Tahoma" pitchFamily="34" charset="0"/>
              </a:rPr>
              <a:t>να αποφεύγονται:</a:t>
            </a:r>
            <a:r>
              <a:rPr lang="el-GR" dirty="0" smtClean="0"/>
              <a:t> 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Οι έντονες παθητικές κινήσεις κάμψης-έκτασης, πρηνισμού-υπτιασμού, </a:t>
            </a:r>
            <a:r>
              <a:rPr lang="el-GR" dirty="0" err="1" smtClean="0"/>
              <a:t>κερκιδικής</a:t>
            </a:r>
            <a:r>
              <a:rPr lang="el-GR" dirty="0" smtClean="0"/>
              <a:t> και ωλένιας απόκλισης,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Οι παθητικές κινήσεις του αντίχειρα,</a:t>
            </a:r>
          </a:p>
          <a:p>
            <a:pPr marL="715963" indent="-354013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Οι ασκήσεις </a:t>
            </a:r>
            <a:r>
              <a:rPr lang="el-GR" dirty="0" err="1" smtClean="0"/>
              <a:t>ενδυνάµωσης</a:t>
            </a:r>
            <a:r>
              <a:rPr lang="el-GR" dirty="0" smtClean="0"/>
              <a:t> μυών που </a:t>
            </a:r>
            <a:r>
              <a:rPr lang="el-GR" dirty="0" err="1" smtClean="0"/>
              <a:t>προσφύονται</a:t>
            </a:r>
            <a:r>
              <a:rPr lang="el-GR" dirty="0" smtClean="0"/>
              <a:t> στην περιοχή.</a:t>
            </a:r>
          </a:p>
          <a:p>
            <a:pPr marL="352425" indent="3175" eaLnBrk="1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b="1" dirty="0" smtClean="0"/>
              <a:t>Παρατήρηση</a:t>
            </a:r>
            <a:r>
              <a:rPr lang="el-GR" dirty="0" smtClean="0"/>
              <a:t>: Έμφαση δίνεται στην ενεργητική κινητοποίηση των δακτύλων, με ιδιαίτερη προσοχή στην ενεργητική κινητοποίηση του αντίχειρα.</a:t>
            </a:r>
            <a:endParaRPr lang="el-GR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2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 Επίφυσης Κερκίδας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[3/3]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700808"/>
            <a:ext cx="8229600" cy="3024336"/>
          </a:xfrm>
        </p:spPr>
        <p:txBody>
          <a:bodyPr/>
          <a:lstStyle/>
          <a:p>
            <a:pPr marL="361950" indent="-361950" eaLnBrk="1" hangingPunct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 smtClean="0">
                <a:cs typeface="Tahoma" pitchFamily="34" charset="0"/>
              </a:rPr>
              <a:t>Κατά τ</a:t>
            </a:r>
            <a:r>
              <a:rPr lang="el-GR" dirty="0" smtClean="0">
                <a:solidFill>
                  <a:srgbClr val="000000"/>
                </a:solidFill>
              </a:rPr>
              <a:t>ην περίοδο της </a:t>
            </a:r>
            <a:r>
              <a:rPr lang="el-GR" b="1" dirty="0" smtClean="0">
                <a:solidFill>
                  <a:srgbClr val="000000"/>
                </a:solidFill>
              </a:rPr>
              <a:t>μερικής προστασίας </a:t>
            </a:r>
            <a:r>
              <a:rPr lang="el-GR" dirty="0" smtClean="0">
                <a:solidFill>
                  <a:srgbClr val="000000"/>
                </a:solidFill>
              </a:rPr>
              <a:t>επιτρέπονται</a:t>
            </a:r>
            <a:r>
              <a:rPr lang="el-GR" dirty="0" smtClean="0">
                <a:cs typeface="Tahoma" pitchFamily="34" charset="0"/>
              </a:rPr>
              <a:t>:</a:t>
            </a:r>
          </a:p>
          <a:p>
            <a:pPr marL="625475" indent="-263525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cs typeface="Tahoma" pitchFamily="34" charset="0"/>
              </a:rPr>
              <a:t>Οι ελεύθερες ενεργητικές ασκήσεις</a:t>
            </a:r>
            <a:r>
              <a:rPr lang="el-GR" dirty="0" smtClean="0"/>
              <a:t> της άρθρωσης της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πηχεοκαρπικής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, των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μετακαρποφαλαγγικών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και των </a:t>
            </a:r>
            <a:r>
              <a:rPr lang="el-GR" dirty="0" err="1" smtClean="0">
                <a:solidFill>
                  <a:srgbClr val="000000"/>
                </a:solidFill>
                <a:cs typeface="Tahoma" pitchFamily="34" charset="0"/>
              </a:rPr>
              <a:t>μεσοφαλαγγικών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 αρθρώσεων.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endParaRPr lang="el-GR" dirty="0" smtClean="0">
              <a:cs typeface="Tahoma" pitchFamily="34" charset="0"/>
            </a:endParaRPr>
          </a:p>
          <a:p>
            <a:pPr marL="361950" indent="-361950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  <a:cs typeface="Tahoma" pitchFamily="34" charset="0"/>
              </a:rPr>
              <a:t>Κατά τ</a:t>
            </a:r>
            <a:r>
              <a:rPr lang="el-GR" dirty="0">
                <a:solidFill>
                  <a:srgbClr val="000000"/>
                </a:solidFill>
              </a:rPr>
              <a:t>ην περίοδο </a:t>
            </a:r>
            <a:r>
              <a:rPr lang="el-GR" dirty="0" smtClean="0">
                <a:solidFill>
                  <a:srgbClr val="000000"/>
                </a:solidFill>
              </a:rPr>
              <a:t>της </a:t>
            </a:r>
            <a:r>
              <a:rPr lang="el-GR" b="1" dirty="0" smtClean="0">
                <a:solidFill>
                  <a:srgbClr val="000000"/>
                </a:solidFill>
              </a:rPr>
              <a:t>μερικής προστασίας </a:t>
            </a:r>
            <a:r>
              <a:rPr lang="el-GR" dirty="0" smtClean="0">
                <a:solidFill>
                  <a:srgbClr val="000000"/>
                </a:solidFill>
              </a:rPr>
              <a:t>αποφεύγονται:</a:t>
            </a:r>
          </a:p>
          <a:p>
            <a:pPr marL="625475" indent="-263525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Η απώθηση με δύναμη (π.χ. </a:t>
            </a:r>
            <a:r>
              <a:rPr lang="en-US" dirty="0" smtClean="0">
                <a:solidFill>
                  <a:srgbClr val="000000"/>
                </a:solidFill>
              </a:rPr>
              <a:t>push-up)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</a:p>
          <a:p>
            <a:pPr marL="625475" indent="-263525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Η άρση μεγάλου βάρους.</a:t>
            </a:r>
            <a:endParaRPr lang="el-GR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36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448272"/>
          </a:xfrm>
          <a:ln w="19050">
            <a:solidFill>
              <a:srgbClr val="9A0000"/>
            </a:solidFill>
          </a:ln>
        </p:spPr>
        <p:txBody>
          <a:bodyPr/>
          <a:lstStyle/>
          <a:p>
            <a:pPr lvl="0" eaLnBrk="1" hangingPunct="1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Βραχιονίου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Οστού</a:t>
            </a: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και 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Αντιβραχίου</a:t>
            </a: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</a:t>
            </a:r>
            <a:endParaRPr lang="el-GR" sz="4000" dirty="0">
              <a:solidFill>
                <a:srgbClr val="00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16416" y="6237312"/>
            <a:ext cx="621432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effectLst/>
              </a:rPr>
              <a:pPr>
                <a:defRPr/>
              </a:pPr>
              <a:t>37</a:t>
            </a:fld>
            <a:endParaRPr lang="el-G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6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Επισημάνσεις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7903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Οι ασκήσεις ενδυνάμωσης, ευλυγισίας και ιδιοδεκτικότητας της άκρας χειρός, καθώς και η προοδευτική αύξηση του επιπέδου δυσκολίας τους, θεωρούνται απαραίτητες προϋποθέσεις για την επιτυχή έκβαση της λειτουργικής αποκατάστασης των ασθενών με κατάγματα στην περιοχή.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2664296" cy="286924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1"/>
          <p:cNvSpPr txBox="1"/>
          <p:nvPr/>
        </p:nvSpPr>
        <p:spPr>
          <a:xfrm>
            <a:off x="5652120" y="29969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Ranjeet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&amp; </a:t>
            </a:r>
            <a:r>
              <a:rPr lang="en-US" b="1" dirty="0" err="1" smtClean="0">
                <a:solidFill>
                  <a:srgbClr val="A5002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Estrella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, 20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12]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122" name="Picture 2" descr="http://media.summitmedicalgroup.com/media/db/relayhealth-images/xmeta5ca_2.jpg"/>
          <p:cNvPicPr>
            <a:picLocks noChangeAspect="1" noChangeArrowheads="1"/>
          </p:cNvPicPr>
          <p:nvPr/>
        </p:nvPicPr>
        <p:blipFill>
          <a:blip r:embed="rId4" cstate="print"/>
          <a:srcRect l="14545" t="68526" r="10909"/>
          <a:stretch>
            <a:fillRect/>
          </a:stretch>
        </p:blipFill>
        <p:spPr bwMode="auto">
          <a:xfrm>
            <a:off x="4427984" y="3717032"/>
            <a:ext cx="3952907" cy="194421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Ορθογώνιο 6"/>
          <p:cNvSpPr/>
          <p:nvPr/>
        </p:nvSpPr>
        <p:spPr>
          <a:xfrm>
            <a:off x="647564" y="6117889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5"/>
              </a:rPr>
              <a:t>Distal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5"/>
              </a:rPr>
              <a:t>Radius Fractures: Does 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5"/>
              </a:rPr>
              <a:t>Radiologically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hlinkClick r:id="rId5"/>
              </a:rPr>
              <a:t> Acceptable Reduction Really Change The Result?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Niraj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Ranjeet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Emmanuel P.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Estrella</a:t>
            </a:r>
            <a:endParaRPr lang="el-GR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3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Κατηγοριοποίηση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[1/3]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414264"/>
            <a:ext cx="8229600" cy="3238872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Τα κατάγματα του εγγύς </a:t>
            </a:r>
            <a:r>
              <a:rPr lang="el-GR" sz="2400" dirty="0" smtClean="0">
                <a:solidFill>
                  <a:srgbClr val="000000"/>
                </a:solidFill>
              </a:rPr>
              <a:t>αντιβραχίου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κατηγοριοποιούνται με βάση την ανατομική περιοχή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του κατάγματος σε:</a:t>
            </a:r>
            <a:endParaRPr lang="en-US" sz="2400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Κατάγματα </a:t>
            </a:r>
            <a:r>
              <a:rPr lang="el-GR" sz="2400" b="1" dirty="0" smtClean="0">
                <a:solidFill>
                  <a:srgbClr val="000000"/>
                </a:solidFill>
              </a:rPr>
              <a:t>Ωλεκράνου</a:t>
            </a:r>
            <a:r>
              <a:rPr lang="el-GR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Κατάγματα </a:t>
            </a:r>
            <a:r>
              <a:rPr lang="el-GR" sz="2400" b="1" dirty="0" err="1" smtClean="0">
                <a:solidFill>
                  <a:srgbClr val="000000"/>
                </a:solidFill>
                <a:effectLst/>
                <a:latin typeface="Calibri" pitchFamily="34" charset="0"/>
              </a:rPr>
              <a:t>Κορωνοειδούς</a:t>
            </a:r>
            <a:r>
              <a:rPr lang="el-GR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Απόφυσης,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Κατάγματα Κεφαλής Κερκίδας,</a:t>
            </a:r>
          </a:p>
          <a:p>
            <a:pPr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000000"/>
                </a:solidFill>
              </a:rPr>
              <a:t>Σύνθετα Κατάγματα Εγγύς Αντιβραχίου</a:t>
            </a:r>
            <a:r>
              <a:rPr lang="el-GR" sz="2400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37312"/>
            <a:ext cx="360040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1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704856" cy="2808312"/>
          </a:xfrm>
          <a:ln w="19050">
            <a:solidFill>
              <a:srgbClr val="A50021"/>
            </a:solidFill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40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Φυσικοθεραπευτική Αποκατάσταση μετά από </a:t>
            </a:r>
            <a:r>
              <a:rPr lang="el-G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Χειρουργική Αντιμετώπιση Καταγμάτων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Αντιβραχίου 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Βιβλιογραφία / Αρθρογραφία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effectLst/>
              </a:rPr>
              <a:pPr>
                <a:defRPr/>
              </a:pPr>
              <a:t>39</a:t>
            </a:fld>
            <a:endParaRPr lang="el-G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Βιβλιογραφία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[1/2]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144016" y="1196752"/>
            <a:ext cx="8820472" cy="496855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1800" b="1" dirty="0" smtClean="0"/>
              <a:t>Ελληνική Βιβλιογραφία: </a:t>
            </a:r>
            <a:endParaRPr lang="en-US" sz="1800" dirty="0" smtClean="0"/>
          </a:p>
          <a:p>
            <a:pPr marL="44450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dirty="0" smtClean="0"/>
              <a:t>Δούκας</a:t>
            </a:r>
            <a:r>
              <a:rPr lang="en-US" sz="1800" dirty="0" smtClean="0"/>
              <a:t> NM. </a:t>
            </a:r>
            <a:r>
              <a:rPr lang="el-GR" sz="1800" dirty="0" smtClean="0"/>
              <a:t>Κινησιολογία</a:t>
            </a:r>
            <a:r>
              <a:rPr lang="en-US" sz="1800" dirty="0" smtClean="0"/>
              <a:t>. </a:t>
            </a:r>
            <a:r>
              <a:rPr lang="el-GR" sz="1800" dirty="0" smtClean="0"/>
              <a:t>Θεσσαλονίκη: Ιατρικές</a:t>
            </a:r>
            <a:r>
              <a:rPr lang="en-US" sz="1800" dirty="0" smtClean="0"/>
              <a:t> </a:t>
            </a:r>
            <a:r>
              <a:rPr lang="el-GR" sz="1800" dirty="0" smtClean="0"/>
              <a:t>Εκδόσεις</a:t>
            </a:r>
            <a:r>
              <a:rPr lang="en-US" sz="1800" dirty="0" smtClean="0"/>
              <a:t> </a:t>
            </a:r>
            <a:r>
              <a:rPr lang="el-GR" sz="1800" dirty="0" smtClean="0"/>
              <a:t>Λίτσας. </a:t>
            </a:r>
          </a:p>
          <a:p>
            <a:pPr marL="444500" lvl="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dirty="0" err="1" smtClean="0"/>
              <a:t>Kisner</a:t>
            </a:r>
            <a:r>
              <a:rPr lang="en-US" sz="1800" dirty="0" smtClean="0"/>
              <a:t> C</a:t>
            </a:r>
            <a:r>
              <a:rPr lang="el-GR" sz="1800" dirty="0" smtClean="0"/>
              <a:t>, </a:t>
            </a:r>
            <a:r>
              <a:rPr lang="en-US" sz="1800" dirty="0" smtClean="0"/>
              <a:t>Colby LA</a:t>
            </a:r>
            <a:r>
              <a:rPr lang="el-GR" sz="1800" dirty="0" smtClean="0"/>
              <a:t>. </a:t>
            </a:r>
            <a:r>
              <a:rPr lang="en-US" sz="1800" dirty="0" err="1" smtClean="0"/>
              <a:t>Therapeytic</a:t>
            </a:r>
            <a:r>
              <a:rPr lang="en-US" sz="1800" dirty="0" smtClean="0"/>
              <a:t> Exercise</a:t>
            </a:r>
            <a:r>
              <a:rPr lang="el-GR" sz="1800" dirty="0" smtClean="0"/>
              <a:t>. </a:t>
            </a:r>
            <a:r>
              <a:rPr lang="en-US" sz="1800" dirty="0" smtClean="0"/>
              <a:t>Foundation and Techniques</a:t>
            </a:r>
            <a:r>
              <a:rPr lang="el-GR" sz="1800" dirty="0" smtClean="0"/>
              <a:t>. </a:t>
            </a:r>
            <a:r>
              <a:rPr lang="en-US" sz="1800" dirty="0" smtClean="0"/>
              <a:t>Philadelphia</a:t>
            </a:r>
            <a:r>
              <a:rPr lang="el-GR" sz="1800" dirty="0" smtClean="0"/>
              <a:t>: </a:t>
            </a:r>
            <a:r>
              <a:rPr lang="en-US" sz="1800" dirty="0" smtClean="0"/>
              <a:t>F</a:t>
            </a:r>
            <a:r>
              <a:rPr lang="el-GR" sz="1800" dirty="0" smtClean="0"/>
              <a:t>.</a:t>
            </a:r>
            <a:r>
              <a:rPr lang="en-US" sz="1800" dirty="0" smtClean="0"/>
              <a:t>A</a:t>
            </a:r>
            <a:r>
              <a:rPr lang="el-GR" sz="1800" dirty="0" smtClean="0"/>
              <a:t>. </a:t>
            </a:r>
            <a:r>
              <a:rPr lang="en-US" sz="1800" dirty="0" smtClean="0"/>
              <a:t>Davis Company</a:t>
            </a:r>
            <a:r>
              <a:rPr lang="el-GR" sz="1800" dirty="0" smtClean="0"/>
              <a:t>. Ελληνική έκδοση: Θεραπευτικές Ασκήσεις. Βασικές Αρχές και Τεχνικές. </a:t>
            </a:r>
            <a:r>
              <a:rPr lang="el-GR" sz="1800" dirty="0" err="1" smtClean="0"/>
              <a:t>Σπυριδόπουλος</a:t>
            </a:r>
            <a:r>
              <a:rPr lang="el-GR" sz="1800" dirty="0" smtClean="0"/>
              <a:t> Κ, </a:t>
            </a:r>
            <a:r>
              <a:rPr lang="el-GR" sz="1800" dirty="0" err="1" smtClean="0"/>
              <a:t>Σάτκα</a:t>
            </a:r>
            <a:r>
              <a:rPr lang="el-GR" sz="1800" dirty="0" smtClean="0"/>
              <a:t> Γ. Αθήνα: Εκδόσεις </a:t>
            </a:r>
            <a:r>
              <a:rPr lang="el-GR" sz="1800" dirty="0" err="1" smtClean="0"/>
              <a:t>Σιώκη</a:t>
            </a:r>
            <a:r>
              <a:rPr lang="el-GR" sz="1800" dirty="0" smtClean="0"/>
              <a:t>, 2003.</a:t>
            </a:r>
          </a:p>
          <a:p>
            <a:pPr marL="444500" lvl="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dirty="0" err="1" smtClean="0"/>
              <a:t>McRae</a:t>
            </a:r>
            <a:r>
              <a:rPr lang="el-GR" sz="1800" dirty="0" smtClean="0"/>
              <a:t> R, </a:t>
            </a:r>
            <a:r>
              <a:rPr lang="el-GR" sz="1800" dirty="0" err="1" smtClean="0"/>
              <a:t>Esser</a:t>
            </a:r>
            <a:r>
              <a:rPr lang="el-GR" sz="1800" dirty="0" smtClean="0"/>
              <a:t> M. </a:t>
            </a:r>
            <a:r>
              <a:rPr lang="en-US" sz="1800" dirty="0" smtClean="0"/>
              <a:t>Practical Fracture Treatment</a:t>
            </a:r>
            <a:r>
              <a:rPr lang="el-GR" sz="1800" dirty="0" smtClean="0"/>
              <a:t>. </a:t>
            </a:r>
            <a:r>
              <a:rPr lang="en-US" sz="1800" dirty="0" smtClean="0"/>
              <a:t>Edinburgh</a:t>
            </a:r>
            <a:r>
              <a:rPr lang="el-GR" sz="1800" dirty="0" smtClean="0"/>
              <a:t>: </a:t>
            </a:r>
            <a:r>
              <a:rPr lang="en-US" sz="1800" dirty="0" smtClean="0"/>
              <a:t>Churchill Livingstone</a:t>
            </a:r>
            <a:r>
              <a:rPr lang="el-GR" sz="1800" dirty="0" smtClean="0"/>
              <a:t>. Ελληνική έκδοση: </a:t>
            </a:r>
            <a:r>
              <a:rPr lang="el-GR" sz="1800" dirty="0" err="1" smtClean="0"/>
              <a:t>Σουκάκος</a:t>
            </a:r>
            <a:r>
              <a:rPr lang="el-GR" sz="1800" dirty="0" smtClean="0"/>
              <a:t> Π, Βλάσης Κ, </a:t>
            </a:r>
            <a:r>
              <a:rPr lang="el-GR" sz="1800" dirty="0" err="1" smtClean="0"/>
              <a:t>Νάτσης</a:t>
            </a:r>
            <a:r>
              <a:rPr lang="el-GR" sz="1800" dirty="0" smtClean="0"/>
              <a:t> Κ. Κλινική Αντιμετώπιση Καταγμάτων. Αθήνα: Ιατρικές </a:t>
            </a:r>
            <a:r>
              <a:rPr lang="en-US" sz="1800" dirty="0" smtClean="0"/>
              <a:t>E</a:t>
            </a:r>
            <a:r>
              <a:rPr lang="el-GR" sz="1800" dirty="0" err="1" smtClean="0"/>
              <a:t>κδόσεις</a:t>
            </a:r>
            <a:r>
              <a:rPr lang="el-GR" sz="1800" dirty="0" smtClean="0"/>
              <a:t> Π.Χ. Πασχαλίδης, 2008.</a:t>
            </a:r>
          </a:p>
          <a:p>
            <a:pPr marL="444500" lvl="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dirty="0" smtClean="0"/>
              <a:t>Miller M, Hart J. Review of </a:t>
            </a:r>
            <a:r>
              <a:rPr lang="en-US" sz="1800" dirty="0" err="1" smtClean="0"/>
              <a:t>Orthopaedics</a:t>
            </a:r>
            <a:r>
              <a:rPr lang="en-US" sz="1800" dirty="0" smtClean="0"/>
              <a:t>. Philadelphia</a:t>
            </a:r>
            <a:r>
              <a:rPr lang="en-GB" sz="1800" dirty="0" smtClean="0"/>
              <a:t>:</a:t>
            </a:r>
            <a:r>
              <a:rPr lang="en-US" sz="1800" dirty="0" smtClean="0"/>
              <a:t> Saunders</a:t>
            </a:r>
            <a:r>
              <a:rPr lang="en-GB" sz="1800" dirty="0" smtClean="0"/>
              <a:t> Elsevier. </a:t>
            </a:r>
            <a:r>
              <a:rPr lang="el-GR" sz="1800" dirty="0" smtClean="0"/>
              <a:t>Ελληνική Έκδοση</a:t>
            </a:r>
            <a:r>
              <a:rPr lang="en-GB" sz="1800" dirty="0" smtClean="0"/>
              <a:t>: </a:t>
            </a:r>
            <a:r>
              <a:rPr lang="el-GR" sz="1800" dirty="0" smtClean="0"/>
              <a:t>Μπάμπης Γ. Αθήνα: Ιατρικές Εκδόσεις Κωνσταντάρας, 2010.</a:t>
            </a:r>
            <a:r>
              <a:rPr lang="en-GB" sz="1800" dirty="0" smtClean="0"/>
              <a:t> </a:t>
            </a:r>
          </a:p>
          <a:p>
            <a:pPr marL="444500" indent="-17938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1800" dirty="0" smtClean="0"/>
              <a:t>Solomon L, Warwick D, </a:t>
            </a:r>
            <a:r>
              <a:rPr lang="en-GB" sz="1800" dirty="0" err="1" smtClean="0"/>
              <a:t>Nayagam</a:t>
            </a:r>
            <a:r>
              <a:rPr lang="en-GB" sz="1800" dirty="0" smtClean="0"/>
              <a:t> S. </a:t>
            </a:r>
            <a:r>
              <a:rPr lang="en-US" sz="1800" dirty="0" err="1" smtClean="0"/>
              <a:t>Apley</a:t>
            </a:r>
            <a:r>
              <a:rPr lang="en-GB" sz="1800" dirty="0" smtClean="0"/>
              <a:t>'</a:t>
            </a:r>
            <a:r>
              <a:rPr lang="en-US" sz="1800" dirty="0" smtClean="0"/>
              <a:t>s System of </a:t>
            </a:r>
            <a:r>
              <a:rPr lang="en-US" sz="1800" dirty="0" err="1" smtClean="0"/>
              <a:t>Orthopaedics</a:t>
            </a:r>
            <a:r>
              <a:rPr lang="en-US" sz="1800" dirty="0" smtClean="0"/>
              <a:t> and Fractures</a:t>
            </a:r>
            <a:r>
              <a:rPr lang="en-GB" sz="1800" dirty="0" smtClean="0"/>
              <a:t>. London: </a:t>
            </a:r>
            <a:r>
              <a:rPr lang="en-US" sz="1800" dirty="0" err="1" smtClean="0"/>
              <a:t>Hodder</a:t>
            </a:r>
            <a:r>
              <a:rPr lang="en-US" sz="1800" dirty="0" smtClean="0"/>
              <a:t> Arnold</a:t>
            </a:r>
            <a:r>
              <a:rPr lang="en-GB" sz="1800" dirty="0" smtClean="0"/>
              <a:t>. </a:t>
            </a:r>
            <a:r>
              <a:rPr lang="el-GR" sz="1800" dirty="0" smtClean="0"/>
              <a:t>Ελληνική Έκδοση: Σύγχρονη </a:t>
            </a:r>
            <a:r>
              <a:rPr lang="el-GR" sz="1800" dirty="0" err="1" smtClean="0"/>
              <a:t>Ορθοπαιδική</a:t>
            </a:r>
            <a:r>
              <a:rPr lang="en-GB" sz="1800" dirty="0" smtClean="0"/>
              <a:t>  </a:t>
            </a:r>
            <a:r>
              <a:rPr lang="el-GR" sz="1800" dirty="0" smtClean="0"/>
              <a:t>και Τραυματολογία </a:t>
            </a:r>
            <a:r>
              <a:rPr lang="en-GB" sz="1800" dirty="0" err="1" smtClean="0"/>
              <a:t>Apley</a:t>
            </a:r>
            <a:r>
              <a:rPr lang="el-GR" sz="1800" dirty="0" smtClean="0"/>
              <a:t>'</a:t>
            </a:r>
            <a:r>
              <a:rPr lang="en-GB" sz="1800" dirty="0" smtClean="0"/>
              <a:t>s</a:t>
            </a:r>
            <a:r>
              <a:rPr lang="el-GR" sz="1800" dirty="0" smtClean="0"/>
              <a:t>. </a:t>
            </a:r>
            <a:r>
              <a:rPr lang="el-GR" sz="1800" dirty="0" err="1" smtClean="0"/>
              <a:t>Βερέττας</a:t>
            </a:r>
            <a:r>
              <a:rPr lang="el-GR" sz="1800" dirty="0" smtClean="0"/>
              <a:t> Δ, Βούλγαρης Π, </a:t>
            </a:r>
            <a:r>
              <a:rPr lang="el-GR" sz="1800" dirty="0" err="1" smtClean="0"/>
              <a:t>Καπετάνος</a:t>
            </a:r>
            <a:r>
              <a:rPr lang="el-GR" sz="1800" dirty="0" smtClean="0"/>
              <a:t> Γ, </a:t>
            </a:r>
            <a:r>
              <a:rPr lang="el-GR" sz="1800" dirty="0" err="1" smtClean="0"/>
              <a:t>Κορρές</a:t>
            </a:r>
            <a:r>
              <a:rPr lang="el-GR" sz="1800" dirty="0" smtClean="0"/>
              <a:t> Δ, </a:t>
            </a:r>
            <a:r>
              <a:rPr lang="el-GR" sz="1800" dirty="0" err="1" smtClean="0"/>
              <a:t>Λαμπίρης</a:t>
            </a:r>
            <a:r>
              <a:rPr lang="el-GR" sz="1800" dirty="0" smtClean="0"/>
              <a:t> Η, </a:t>
            </a:r>
            <a:r>
              <a:rPr lang="el-GR" sz="1800" dirty="0" err="1" smtClean="0"/>
              <a:t>Μπερής</a:t>
            </a:r>
            <a:r>
              <a:rPr lang="el-GR" sz="1800" dirty="0" smtClean="0"/>
              <a:t> Α, </a:t>
            </a:r>
            <a:r>
              <a:rPr lang="el-GR" sz="1800" dirty="0" err="1" smtClean="0"/>
              <a:t>Παξινός</a:t>
            </a:r>
            <a:r>
              <a:rPr lang="el-GR" sz="1800" dirty="0" smtClean="0"/>
              <a:t> Ο, </a:t>
            </a:r>
            <a:r>
              <a:rPr lang="el-GR" sz="1800" dirty="0" err="1" smtClean="0"/>
              <a:t>Σουκάκος</a:t>
            </a:r>
            <a:r>
              <a:rPr lang="el-GR" sz="1800" dirty="0" smtClean="0"/>
              <a:t> Π. Αθήνα: Ιατρικές </a:t>
            </a:r>
            <a:r>
              <a:rPr lang="en-US" sz="1800" dirty="0" smtClean="0"/>
              <a:t>E</a:t>
            </a:r>
            <a:r>
              <a:rPr lang="el-GR" sz="1800" dirty="0" err="1" smtClean="0"/>
              <a:t>κδόσεις</a:t>
            </a:r>
            <a:r>
              <a:rPr lang="el-GR" sz="1800" dirty="0" smtClean="0"/>
              <a:t> Π.Χ. Πασχαλίδης, 2007.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244408" y="6245225"/>
            <a:ext cx="648072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516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Βιβλιογραφία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[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en-US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/2]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288032" y="1196752"/>
            <a:ext cx="8676456" cy="26642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smtClean="0"/>
              <a:t> </a:t>
            </a:r>
            <a:r>
              <a:rPr lang="en-GB" sz="1800" b="1" dirty="0" smtClean="0"/>
              <a:t> </a:t>
            </a:r>
            <a:r>
              <a:rPr lang="el-GR" sz="1800" b="1" dirty="0" smtClean="0"/>
              <a:t>Ξενόγλωσση Βιβλιογραφία:</a:t>
            </a:r>
            <a:endParaRPr lang="el-GR" sz="1800" dirty="0" smtClean="0"/>
          </a:p>
          <a:p>
            <a:pPr marL="536575" lvl="0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err="1" smtClean="0"/>
              <a:t>Brotzman</a:t>
            </a:r>
            <a:r>
              <a:rPr lang="en-US" sz="1800" dirty="0" smtClean="0"/>
              <a:t> SB</a:t>
            </a:r>
            <a:r>
              <a:rPr lang="el-GR" sz="1800" dirty="0" smtClean="0"/>
              <a:t>, </a:t>
            </a:r>
            <a:r>
              <a:rPr lang="el-GR" sz="1800" dirty="0" err="1" smtClean="0"/>
              <a:t>Manske</a:t>
            </a:r>
            <a:r>
              <a:rPr lang="en-US" sz="1800" dirty="0" smtClean="0"/>
              <a:t> RC</a:t>
            </a:r>
            <a:r>
              <a:rPr lang="el-GR" sz="1800" dirty="0" smtClean="0"/>
              <a:t>. </a:t>
            </a:r>
            <a:r>
              <a:rPr lang="en-US" sz="1800" dirty="0" smtClean="0"/>
              <a:t>Clinical Orthopaedic Rehabilitation</a:t>
            </a:r>
            <a:r>
              <a:rPr lang="en-GB" sz="1800" dirty="0" smtClean="0"/>
              <a:t>.</a:t>
            </a:r>
            <a:r>
              <a:rPr lang="en-US" sz="1800" dirty="0" smtClean="0"/>
              <a:t> Philadelphia</a:t>
            </a:r>
            <a:r>
              <a:rPr lang="en-GB" sz="1800" dirty="0" smtClean="0"/>
              <a:t>: </a:t>
            </a:r>
            <a:r>
              <a:rPr lang="en-US" sz="1800" dirty="0" smtClean="0"/>
              <a:t>Mosby</a:t>
            </a:r>
            <a:r>
              <a:rPr lang="el-GR" sz="1800" dirty="0" smtClean="0"/>
              <a:t>, </a:t>
            </a:r>
            <a:r>
              <a:rPr lang="en-GB" sz="1800" dirty="0" smtClean="0"/>
              <a:t>2011.</a:t>
            </a:r>
            <a:endParaRPr lang="el-GR" sz="1800" dirty="0" smtClean="0"/>
          </a:p>
          <a:p>
            <a:pPr marL="536575" lvl="0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err="1" smtClean="0"/>
              <a:t>Brotzman</a:t>
            </a:r>
            <a:r>
              <a:rPr lang="en-US" sz="1800" dirty="0" smtClean="0"/>
              <a:t> SB</a:t>
            </a:r>
            <a:r>
              <a:rPr lang="en-GB" sz="1800" dirty="0" smtClean="0"/>
              <a:t>, </a:t>
            </a:r>
            <a:r>
              <a:rPr lang="en-US" sz="1800" dirty="0" err="1" smtClean="0"/>
              <a:t>Wilk</a:t>
            </a:r>
            <a:r>
              <a:rPr lang="en-US" sz="1800" dirty="0" smtClean="0"/>
              <a:t> KE. </a:t>
            </a:r>
            <a:r>
              <a:rPr lang="en-GB" sz="1800" dirty="0" smtClean="0"/>
              <a:t>Handbook of Orthopaedic Rehabilitation.</a:t>
            </a:r>
            <a:r>
              <a:rPr lang="en-US" sz="1800" dirty="0" smtClean="0"/>
              <a:t> Philadelphia</a:t>
            </a:r>
            <a:r>
              <a:rPr lang="en-GB" sz="1800" dirty="0" smtClean="0"/>
              <a:t>: </a:t>
            </a:r>
            <a:r>
              <a:rPr lang="en-US" sz="1800" dirty="0" smtClean="0"/>
              <a:t>Mosby</a:t>
            </a:r>
            <a:r>
              <a:rPr lang="el-GR" sz="1800" dirty="0" smtClean="0"/>
              <a:t>,</a:t>
            </a:r>
            <a:r>
              <a:rPr lang="en-GB" sz="1800" dirty="0" smtClean="0"/>
              <a:t> 2007.</a:t>
            </a:r>
            <a:endParaRPr lang="el-GR" sz="1800" dirty="0" smtClean="0"/>
          </a:p>
          <a:p>
            <a:pPr marL="536575" lvl="0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err="1" smtClean="0"/>
              <a:t>Canale</a:t>
            </a:r>
            <a:r>
              <a:rPr lang="en-US" sz="1800" dirty="0" smtClean="0"/>
              <a:t> ST</a:t>
            </a:r>
            <a:r>
              <a:rPr lang="el-GR" sz="1800" dirty="0" smtClean="0"/>
              <a:t>, </a:t>
            </a:r>
            <a:r>
              <a:rPr lang="en-US" sz="1800" dirty="0" err="1" smtClean="0"/>
              <a:t>Beaty</a:t>
            </a:r>
            <a:r>
              <a:rPr lang="en-US" sz="1800" dirty="0" smtClean="0"/>
              <a:t> JH</a:t>
            </a:r>
            <a:r>
              <a:rPr lang="en-GB" sz="1800" dirty="0" smtClean="0"/>
              <a:t>. </a:t>
            </a:r>
            <a:r>
              <a:rPr lang="en-US" sz="1800" dirty="0" smtClean="0"/>
              <a:t>Campbell</a:t>
            </a:r>
            <a:r>
              <a:rPr lang="en-GB" sz="1800" dirty="0" smtClean="0"/>
              <a:t>’</a:t>
            </a:r>
            <a:r>
              <a:rPr lang="en-US" sz="1800" dirty="0" smtClean="0"/>
              <a:t>s Operative </a:t>
            </a:r>
            <a:r>
              <a:rPr lang="en-US" sz="1800" dirty="0" err="1" smtClean="0"/>
              <a:t>Orthopaedics</a:t>
            </a:r>
            <a:r>
              <a:rPr lang="en-GB" sz="1800" dirty="0" smtClean="0"/>
              <a:t>. </a:t>
            </a:r>
            <a:r>
              <a:rPr lang="en-US" sz="1800" dirty="0" smtClean="0"/>
              <a:t>Philadelphia</a:t>
            </a:r>
            <a:r>
              <a:rPr lang="en-GB" sz="1800" dirty="0" smtClean="0"/>
              <a:t>: </a:t>
            </a:r>
            <a:r>
              <a:rPr lang="en-US" sz="1800" dirty="0" smtClean="0"/>
              <a:t>Mosby</a:t>
            </a:r>
            <a:r>
              <a:rPr lang="el-GR" sz="1800" dirty="0" smtClean="0"/>
              <a:t>, </a:t>
            </a:r>
            <a:r>
              <a:rPr lang="en-US" sz="1800" dirty="0" smtClean="0"/>
              <a:t>200</a:t>
            </a:r>
            <a:r>
              <a:rPr lang="en-GB" sz="1800" dirty="0" smtClean="0"/>
              <a:t>8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pPr marL="536575" indent="-176213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800" dirty="0" smtClean="0"/>
              <a:t>Magee DJ. Orthopedic Physical Assessment</a:t>
            </a:r>
            <a:r>
              <a:rPr lang="en-GB" sz="1800" dirty="0" smtClean="0"/>
              <a:t>. </a:t>
            </a:r>
            <a:r>
              <a:rPr lang="en-US" sz="1800" dirty="0" smtClean="0"/>
              <a:t>Philadelphia</a:t>
            </a:r>
            <a:r>
              <a:rPr lang="en-GB" sz="1800" dirty="0" smtClean="0"/>
              <a:t>:</a:t>
            </a:r>
            <a:r>
              <a:rPr lang="en-US" sz="1800" dirty="0" smtClean="0"/>
              <a:t> W.B Saunders</a:t>
            </a:r>
            <a:r>
              <a:rPr lang="el-GR" sz="1800" dirty="0" smtClean="0"/>
              <a:t>, </a:t>
            </a:r>
            <a:r>
              <a:rPr lang="en-US" sz="1800" dirty="0" smtClean="0"/>
              <a:t>200</a:t>
            </a:r>
            <a:r>
              <a:rPr lang="el-GR" sz="1800" dirty="0" smtClean="0"/>
              <a:t>8</a:t>
            </a:r>
            <a:r>
              <a:rPr lang="en-US" sz="1800" dirty="0" smtClean="0"/>
              <a:t>. </a:t>
            </a:r>
            <a:endParaRPr lang="el-GR" sz="18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450088" y="6245225"/>
            <a:ext cx="514400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516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36104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Αρθρογραφία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[1/2]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baseline="-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  <p:sp>
        <p:nvSpPr>
          <p:cNvPr id="7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8457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Colton C, Heim D, Luria S, </a:t>
            </a:r>
            <a:r>
              <a:rPr lang="en-US" sz="1800" dirty="0" err="1" smtClean="0"/>
              <a:t>Mosheiff</a:t>
            </a:r>
            <a:r>
              <a:rPr lang="en-US" sz="1800" dirty="0" smtClean="0"/>
              <a:t> R, Weil Y. Forearm shaft, Diagnosis. AO Foundation, 2013. </a:t>
            </a:r>
            <a:r>
              <a:rPr lang="en-US" sz="1800" dirty="0" smtClean="0">
                <a:solidFill>
                  <a:srgbClr val="000000"/>
                </a:solidFill>
              </a:rPr>
              <a:t>Available at: </a:t>
            </a:r>
            <a:r>
              <a:rPr lang="en-US" sz="1800" dirty="0" smtClean="0"/>
              <a:t>https://www2.aofoundation.org/wps/portal/surgery?showPage=diagnosis&amp;bone=Radius&amp;segment=Shaft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Colton C, Heim D, Luria S, </a:t>
            </a:r>
            <a:r>
              <a:rPr lang="en-US" sz="1800" dirty="0" err="1" smtClean="0"/>
              <a:t>Mosheiff</a:t>
            </a:r>
            <a:r>
              <a:rPr lang="en-US" sz="1800" dirty="0" smtClean="0"/>
              <a:t> R, Weil Y. Forearm shaft, Basic treatment techniques.</a:t>
            </a:r>
            <a:r>
              <a:rPr lang="en-US" sz="1800" b="1" dirty="0" smtClean="0"/>
              <a:t> </a:t>
            </a:r>
            <a:r>
              <a:rPr lang="en-US" sz="1800" dirty="0" smtClean="0"/>
              <a:t>AO Foundation, 2013. </a:t>
            </a:r>
            <a:r>
              <a:rPr lang="en-US" sz="1800" dirty="0" smtClean="0">
                <a:solidFill>
                  <a:srgbClr val="000000"/>
                </a:solidFill>
              </a:rPr>
              <a:t>Available at: https://www2.aofoundation.org/wps/portal/surgery?bone=Radius&amp;segment=Shaft&amp;showPage=redfix</a:t>
            </a:r>
            <a:r>
              <a:rPr lang="el-GR" sz="1800" baseline="-16000" dirty="0" smtClean="0">
                <a:solidFill>
                  <a:srgbClr val="000000"/>
                </a:solidFill>
              </a:rPr>
              <a:t> </a:t>
            </a:r>
            <a:endParaRPr lang="en-US" sz="1800" baseline="-16000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Goldfarb CA, Ricci WM, </a:t>
            </a:r>
            <a:r>
              <a:rPr lang="en-US" sz="1800" dirty="0" err="1" smtClean="0">
                <a:solidFill>
                  <a:srgbClr val="000000"/>
                </a:solidFill>
              </a:rPr>
              <a:t>Tull</a:t>
            </a:r>
            <a:r>
              <a:rPr lang="en-US" sz="1800" dirty="0" smtClean="0">
                <a:solidFill>
                  <a:srgbClr val="000000"/>
                </a:solidFill>
              </a:rPr>
              <a:t> F, Ray D, </a:t>
            </a:r>
            <a:r>
              <a:rPr lang="en-US" sz="1800" dirty="0" err="1" smtClean="0">
                <a:solidFill>
                  <a:srgbClr val="000000"/>
                </a:solidFill>
              </a:rPr>
              <a:t>Borrelli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Jr</a:t>
            </a:r>
            <a:r>
              <a:rPr lang="en-US" sz="1800" dirty="0" smtClean="0">
                <a:solidFill>
                  <a:srgbClr val="000000"/>
                </a:solidFill>
              </a:rPr>
              <a:t> J . Functional outcome after fracture of both bones of the forearm.</a:t>
            </a:r>
            <a:r>
              <a:rPr lang="en-US" sz="1800" i="1" dirty="0" smtClean="0"/>
              <a:t> </a:t>
            </a:r>
            <a:r>
              <a:rPr lang="en-US" sz="1800" dirty="0" smtClean="0"/>
              <a:t>J Bone Joint </a:t>
            </a:r>
            <a:r>
              <a:rPr lang="en-US" sz="1800" dirty="0" err="1" smtClean="0"/>
              <a:t>Surg</a:t>
            </a:r>
            <a:r>
              <a:rPr lang="en-US" sz="1800" dirty="0" smtClean="0"/>
              <a:t> Br. 2005; 87-B (3): 374-379.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err="1" smtClean="0"/>
              <a:t>Karlsson</a:t>
            </a:r>
            <a:r>
              <a:rPr lang="en-US" sz="1800" dirty="0" smtClean="0"/>
              <a:t> MK, </a:t>
            </a:r>
            <a:r>
              <a:rPr lang="en-US" sz="1800" dirty="0" err="1" smtClean="0"/>
              <a:t>Hasserius</a:t>
            </a:r>
            <a:r>
              <a:rPr lang="en-US" sz="1800" dirty="0" smtClean="0"/>
              <a:t> R, </a:t>
            </a:r>
            <a:r>
              <a:rPr lang="en-US" sz="1800" dirty="0" err="1" smtClean="0"/>
              <a:t>Karlsson</a:t>
            </a:r>
            <a:r>
              <a:rPr lang="en-US" sz="1800" dirty="0" smtClean="0"/>
              <a:t> C, </a:t>
            </a:r>
            <a:r>
              <a:rPr lang="en-US" sz="1800" dirty="0" err="1" smtClean="0"/>
              <a:t>Besjakov</a:t>
            </a:r>
            <a:r>
              <a:rPr lang="en-US" sz="1800" dirty="0" smtClean="0"/>
              <a:t> J, </a:t>
            </a:r>
            <a:r>
              <a:rPr lang="en-US" sz="1800" dirty="0" err="1" smtClean="0"/>
              <a:t>Josefsson</a:t>
            </a:r>
            <a:r>
              <a:rPr lang="en-US" sz="1800" dirty="0" smtClean="0"/>
              <a:t> PO. Fractures of the </a:t>
            </a:r>
            <a:r>
              <a:rPr lang="en-US" sz="1800" dirty="0" err="1" smtClean="0"/>
              <a:t>olecranon</a:t>
            </a:r>
            <a:r>
              <a:rPr lang="en-US" sz="1800" dirty="0" smtClean="0"/>
              <a:t>: a 15- to 25-year follow-up of 73 patients. </a:t>
            </a:r>
            <a:r>
              <a:rPr lang="en-US" sz="1800" dirty="0" err="1" smtClean="0"/>
              <a:t>Clin</a:t>
            </a:r>
            <a:r>
              <a:rPr lang="en-US" sz="1800" dirty="0" smtClean="0"/>
              <a:t> </a:t>
            </a:r>
            <a:r>
              <a:rPr lang="en-US" sz="1800" dirty="0" err="1" smtClean="0"/>
              <a:t>Orthop</a:t>
            </a:r>
            <a:r>
              <a:rPr lang="en-US" sz="1800" dirty="0" smtClean="0"/>
              <a:t> </a:t>
            </a:r>
            <a:r>
              <a:rPr lang="en-US" sz="1800" dirty="0" err="1" smtClean="0"/>
              <a:t>Relat</a:t>
            </a:r>
            <a:r>
              <a:rPr lang="en-US" sz="1800" dirty="0" smtClean="0"/>
              <a:t> Res</a:t>
            </a:r>
            <a:r>
              <a:rPr lang="el-GR" sz="1800" dirty="0" smtClean="0"/>
              <a:t>. </a:t>
            </a:r>
            <a:r>
              <a:rPr lang="en-US" sz="1800" dirty="0" smtClean="0"/>
              <a:t>2002; 403:205–212.</a:t>
            </a:r>
            <a:endParaRPr lang="el-GR" sz="1800" dirty="0" smtClean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Ranjeet</a:t>
            </a:r>
            <a:r>
              <a:rPr lang="el-GR" sz="18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N</a:t>
            </a:r>
            <a:r>
              <a:rPr lang="el-GR" sz="18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Estrella</a:t>
            </a:r>
            <a:r>
              <a:rPr lang="el-GR" sz="18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EP</a:t>
            </a:r>
            <a:r>
              <a:rPr lang="en-US" sz="18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n-US" sz="1800" dirty="0" smtClean="0"/>
              <a:t>Distal radius fractures: does a </a:t>
            </a:r>
            <a:r>
              <a:rPr lang="en-US" sz="1800" dirty="0" err="1" smtClean="0"/>
              <a:t>radiologically</a:t>
            </a:r>
            <a:r>
              <a:rPr lang="en-US" sz="1800" dirty="0" smtClean="0"/>
              <a:t> acceptable reduction really change the result? J </a:t>
            </a:r>
            <a:r>
              <a:rPr lang="en-US" sz="1800" dirty="0" err="1" smtClean="0"/>
              <a:t>Clin</a:t>
            </a:r>
            <a:r>
              <a:rPr lang="en-US" sz="1800" dirty="0" smtClean="0"/>
              <a:t> </a:t>
            </a:r>
            <a:r>
              <a:rPr lang="en-US" sz="1800" dirty="0" err="1" smtClean="0"/>
              <a:t>Diagn</a:t>
            </a:r>
            <a:r>
              <a:rPr lang="en-US" sz="1800" dirty="0" smtClean="0"/>
              <a:t> Res. 2012; 6(8):1388-1392.</a:t>
            </a:r>
            <a:endParaRPr lang="el-GR" sz="1800" dirty="0" smtClean="0"/>
          </a:p>
          <a:p>
            <a:pPr marL="273050" indent="-273050">
              <a:buNone/>
            </a:pPr>
            <a:endParaRPr lang="en-US" sz="18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36104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Αρθρογραφία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[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en-US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/2]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baseline="-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65118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  <p:sp>
        <p:nvSpPr>
          <p:cNvPr id="7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82453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</a:rPr>
              <a:t>Ruchelsman</a:t>
            </a:r>
            <a:r>
              <a:rPr lang="en-US" sz="1800" dirty="0" smtClean="0">
                <a:solidFill>
                  <a:srgbClr val="000000"/>
                </a:solidFill>
              </a:rPr>
              <a:t> DE, </a:t>
            </a:r>
            <a:r>
              <a:rPr lang="en-US" sz="1800" dirty="0" err="1" smtClean="0">
                <a:solidFill>
                  <a:srgbClr val="000000"/>
                </a:solidFill>
              </a:rPr>
              <a:t>Christoforou</a:t>
            </a:r>
            <a:r>
              <a:rPr lang="en-US" sz="1800" dirty="0" smtClean="0">
                <a:solidFill>
                  <a:srgbClr val="000000"/>
                </a:solidFill>
              </a:rPr>
              <a:t> D, Jupiter JB. Fractures of the Radial Head and Neck.</a:t>
            </a:r>
            <a:r>
              <a:rPr lang="en-US" sz="1800" dirty="0" smtClean="0"/>
              <a:t> J Bone Joint </a:t>
            </a:r>
            <a:r>
              <a:rPr lang="en-US" sz="1800" dirty="0" err="1" smtClean="0"/>
              <a:t>Surg</a:t>
            </a:r>
            <a:r>
              <a:rPr lang="en-US" sz="1800" dirty="0" smtClean="0"/>
              <a:t> Am. 2013;95:469-478.  </a:t>
            </a:r>
            <a:endParaRPr lang="en-US" sz="18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73050" indent="-273050">
              <a:buNone/>
            </a:pPr>
            <a:endParaRPr lang="en-US" sz="18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5400" b="1" dirty="0" smtClean="0">
                <a:solidFill>
                  <a:srgbClr val="A50021"/>
                </a:solidFill>
                <a:latin typeface="Arial Narrow" pitchFamily="34" charset="0"/>
              </a:rPr>
              <a:t>Τέλος Ενότητας</a:t>
            </a:r>
            <a:endParaRPr lang="el-GR" sz="54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594104" y="6265118"/>
            <a:ext cx="442392" cy="476250"/>
          </a:xfrm>
        </p:spPr>
        <p:txBody>
          <a:bodyPr/>
          <a:lstStyle/>
          <a:p>
            <a:pPr>
              <a:defRPr/>
            </a:pPr>
            <a:fld id="{8E2ABB92-6011-4F41-9E24-9820A60E8E64}" type="slidenum">
              <a:rPr lang="el-GR" smtClean="0">
                <a:effectLst/>
              </a:rPr>
              <a:pPr>
                <a:defRPr/>
              </a:pPr>
              <a:t>44</a:t>
            </a:fld>
            <a:endParaRPr lang="el-GR" dirty="0">
              <a:effectLst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8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33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</a:t>
            </a:r>
            <a:r>
              <a:rPr lang="el-GR" sz="2000" dirty="0" smtClean="0"/>
              <a:t>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, Σοφία Στάση 2014. </a:t>
            </a:r>
            <a:r>
              <a:rPr lang="el-GR" sz="2000" dirty="0"/>
              <a:t>Γεώργιος </a:t>
            </a:r>
            <a:r>
              <a:rPr lang="el-GR" sz="2000" dirty="0" err="1"/>
              <a:t>Παπαθανασίου</a:t>
            </a:r>
            <a:r>
              <a:rPr lang="el-GR" sz="2000" dirty="0"/>
              <a:t>, Σοφία Στάση. «Κλινική Άσκηση στη Φυσικοθεραπεία </a:t>
            </a:r>
            <a:r>
              <a:rPr lang="el-GR" sz="2000" dirty="0" err="1"/>
              <a:t>Μυοσκελετικών</a:t>
            </a:r>
            <a:r>
              <a:rPr lang="el-GR" sz="2000" dirty="0"/>
              <a:t> Κακώσεων και Παθήσεων. </a:t>
            </a:r>
            <a:r>
              <a:rPr lang="el-GR" sz="2000" dirty="0" smtClean="0"/>
              <a:t>Ενότητα 15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Φυσικοθεραπευτική</a:t>
            </a:r>
            <a:r>
              <a:rPr lang="el-GR" sz="2000" dirty="0"/>
              <a:t> Αποκατάσταση μετά από  Χειρουργική Αντιμετώπιση Καταγμάτων Αντιβραχίου».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</a:t>
            </a:r>
            <a:r>
              <a:rPr lang="el-GR" sz="2000" dirty="0" err="1"/>
              <a:t>Παπαθανασίου</a:t>
            </a:r>
            <a:r>
              <a:rPr lang="el-GR" sz="2000" dirty="0"/>
              <a:t>, Σοφία Στάση. </a:t>
            </a:r>
            <a:r>
              <a:rPr lang="el-GR" sz="2000" dirty="0" smtClean="0"/>
              <a:t>«</a:t>
            </a:r>
            <a:r>
              <a:rPr lang="el-GR" sz="2000" dirty="0"/>
              <a:t>Κλινική Άσκηση στη Φυσικοθεραπεία </a:t>
            </a:r>
            <a:r>
              <a:rPr lang="el-GR" sz="2000" dirty="0" err="1"/>
              <a:t>Μυοσκελετικών</a:t>
            </a:r>
            <a:r>
              <a:rPr lang="el-GR" sz="2000" dirty="0"/>
              <a:t> Κακώσεων και Παθήσεων</a:t>
            </a:r>
            <a:r>
              <a:rPr lang="el-GR" sz="2000" dirty="0" smtClean="0"/>
              <a:t>. Ενότητα 15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Φυσικοθεραπευτική</a:t>
            </a:r>
            <a:r>
              <a:rPr lang="el-GR" sz="2000" dirty="0"/>
              <a:t> Αποκατάσταση μετά από  Χειρουργική Αντιμετώπιση Καταγμάτων Αντιβραχίου».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</a:t>
            </a:r>
            <a:r>
              <a:rPr lang="el-GR" sz="2000" dirty="0" err="1"/>
              <a:t>Παπαθανασίου</a:t>
            </a:r>
            <a:r>
              <a:rPr lang="el-GR" sz="2000" dirty="0"/>
              <a:t>, Σοφία Στάση 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47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7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Κατηγοριοποίηση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[2/3]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748464" cy="518457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Περαιτέρω, τα κατάγματα του εγγύς </a:t>
            </a:r>
            <a:r>
              <a:rPr lang="el-GR" dirty="0" smtClean="0">
                <a:solidFill>
                  <a:srgbClr val="000000"/>
                </a:solidFill>
              </a:rPr>
              <a:t>αντιβραχίου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κατηγοριοποιούνται με </a:t>
            </a:r>
            <a:r>
              <a:rPr lang="el-GR" dirty="0" smtClean="0">
                <a:solidFill>
                  <a:srgbClr val="000000"/>
                </a:solidFill>
              </a:rPr>
              <a:t>βάση τον τύπο του κατάγματος του εμπλεκόμενου οστού σε:</a:t>
            </a:r>
            <a:endParaRPr lang="el-GR" b="1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  <a:p>
            <a:pPr marL="715963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tabLst>
                <a:tab pos="719138" algn="l"/>
              </a:tabLst>
            </a:pPr>
            <a:r>
              <a:rPr lang="el-GR" dirty="0" smtClean="0"/>
              <a:t>Απλό εγκάρσιο κάταγμα, </a:t>
            </a:r>
          </a:p>
          <a:p>
            <a:pPr marL="715963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tabLst>
                <a:tab pos="719138" algn="l"/>
              </a:tabLst>
            </a:pPr>
            <a:r>
              <a:rPr lang="el-GR" dirty="0" smtClean="0"/>
              <a:t>Εγκάρσιο ενσφηνωμένο κάταγμα, </a:t>
            </a:r>
          </a:p>
          <a:p>
            <a:pPr marL="715963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tabLst>
                <a:tab pos="719138" algn="l"/>
              </a:tabLst>
            </a:pPr>
            <a:r>
              <a:rPr lang="el-GR" dirty="0" smtClean="0"/>
              <a:t>Λοξό κάταγμα, </a:t>
            </a:r>
          </a:p>
          <a:p>
            <a:pPr marL="715963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tabLst>
                <a:tab pos="719138" algn="l"/>
              </a:tabLst>
            </a:pPr>
            <a:r>
              <a:rPr lang="el-GR" dirty="0" smtClean="0"/>
              <a:t>Συντριπτικό κάταγμα, </a:t>
            </a:r>
          </a:p>
          <a:p>
            <a:pPr marL="715963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tabLst>
                <a:tab pos="719138" algn="l"/>
              </a:tabLst>
            </a:pPr>
            <a:r>
              <a:rPr lang="el-GR" dirty="0" smtClean="0"/>
              <a:t>Κάταγμα – </a:t>
            </a:r>
            <a:r>
              <a:rPr lang="el-GR" dirty="0" err="1" smtClean="0"/>
              <a:t>εξάρθρημα</a:t>
            </a:r>
            <a:r>
              <a:rPr lang="el-GR" dirty="0" smtClean="0"/>
              <a:t>.</a:t>
            </a:r>
          </a:p>
          <a:p>
            <a:pPr marL="355600" indent="0">
              <a:lnSpc>
                <a:spcPct val="114000"/>
              </a:lnSpc>
              <a:spcBef>
                <a:spcPts val="1200"/>
              </a:spcBef>
              <a:buSzPct val="100000"/>
              <a:buNone/>
            </a:pPr>
            <a:r>
              <a:rPr lang="el-GR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Παρατήρηση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:</a:t>
            </a:r>
            <a:r>
              <a:rPr lang="el-GR" b="1" dirty="0" smtClean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Επίσης, </a:t>
            </a:r>
            <a:r>
              <a:rPr lang="el-GR" dirty="0" smtClean="0"/>
              <a:t>ανάλογα με την εντόπιση της καταγματικής περιοχής του οστού (εντός ή εκτός του αρθρικού θυλάκου της άρθρωσης του αγκώνα), τα κατάγματα αυτά χαρακτηρίζονται ως </a:t>
            </a:r>
            <a:r>
              <a:rPr lang="el-GR" dirty="0" err="1" smtClean="0"/>
              <a:t>ενδοαρθρικά</a:t>
            </a:r>
            <a:r>
              <a:rPr lang="el-GR" dirty="0" smtClean="0"/>
              <a:t> ή </a:t>
            </a:r>
            <a:r>
              <a:rPr lang="el-GR" dirty="0" err="1" smtClean="0"/>
              <a:t>εξωαρθρικά</a:t>
            </a:r>
            <a:r>
              <a:rPr lang="el-GR" dirty="0" smtClean="0"/>
              <a:t>.</a:t>
            </a:r>
            <a:endParaRPr lang="el-GR" dirty="0" smtClean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028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3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r>
              <a:rPr lang="el-GR" sz="2000" dirty="0"/>
              <a:t>Εικόνες από </a:t>
            </a:r>
            <a:r>
              <a:rPr lang="en-US" sz="2000" dirty="0">
                <a:hlinkClick r:id="rId3"/>
              </a:rPr>
              <a:t>AO Foundation</a:t>
            </a:r>
            <a:r>
              <a:rPr lang="en-US" sz="2000" dirty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2944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Κατηγοριοποίηση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[3/3]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193110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7" name="Picture 2" descr="http://ahlibedahorthopedic.com/tinymcpuk/gambar/image/Fr%20-Anak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33498"/>
            <a:ext cx="3733898" cy="179550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- Ορθογώνιο"/>
          <p:cNvSpPr/>
          <p:nvPr/>
        </p:nvSpPr>
        <p:spPr>
          <a:xfrm>
            <a:off x="792521" y="1196752"/>
            <a:ext cx="2677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Κατάγματα Ωλεκράνου</a:t>
            </a:r>
          </a:p>
        </p:txBody>
      </p:sp>
      <p:pic>
        <p:nvPicPr>
          <p:cNvPr id="2050" name="Picture 2" descr="http://www.boneandjoint.org.uk/highwire/filestream/20976/field_highwire_fragment_image_m/0/F1.med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2856"/>
            <a:ext cx="2664296" cy="180445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a248.e.akamai.net/7/248/432/20120426191826/www.msdlatinamerica.com/ebooks/PracticalOrthopaedicSportsMedicineArthrocopy/files/b2c53f997f18dbe4cc62a186b8eb2d2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623526"/>
            <a:ext cx="2520280" cy="187748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9 - Ορθογώνιο"/>
          <p:cNvSpPr/>
          <p:nvPr/>
        </p:nvSpPr>
        <p:spPr>
          <a:xfrm>
            <a:off x="4678248" y="1196752"/>
            <a:ext cx="4214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Κατάγματα </a:t>
            </a:r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Κορωνοειδούς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Απόφυσης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18158" y="4037002"/>
            <a:ext cx="3433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Κατάγματα Κεφαλής Κερκίδας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4333088" y="4077072"/>
            <a:ext cx="4415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Σύνθετα Κατάγματα Εγγύς Αντιβραχίου</a:t>
            </a:r>
          </a:p>
        </p:txBody>
      </p:sp>
      <p:pic>
        <p:nvPicPr>
          <p:cNvPr id="2057" name="Picture 9" descr="C:\Users\SONIA\Desktop\ul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7556" y="4592134"/>
            <a:ext cx="3952875" cy="14859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Ορθογώνιο 11"/>
          <p:cNvSpPr/>
          <p:nvPr/>
        </p:nvSpPr>
        <p:spPr>
          <a:xfrm>
            <a:off x="4932851" y="6202368"/>
            <a:ext cx="3102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hlinkClick r:id="rId7"/>
              </a:rPr>
              <a:t>surgery_c21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200" dirty="0" smtClean="0">
                <a:hlinkClick r:id="rId8"/>
              </a:rPr>
              <a:t>surgery_c22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7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Εγγύς Αντιβραχίου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[1/2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  <a:endParaRPr lang="el-GR" sz="3200" baseline="-16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507288" cy="4968552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kern="1200" dirty="0">
                <a:solidFill>
                  <a:srgbClr val="000000"/>
                </a:solidFill>
                <a:effectLst/>
              </a:rPr>
              <a:t>Οι κυριότερες μέθοδοι χειρουργικής </a:t>
            </a:r>
            <a:r>
              <a:rPr lang="el-GR" kern="1200" dirty="0" smtClean="0">
                <a:solidFill>
                  <a:srgbClr val="000000"/>
                </a:solidFill>
              </a:rPr>
              <a:t>σταθεροποίησης</a:t>
            </a:r>
            <a:r>
              <a:rPr lang="el-GR" kern="1200" dirty="0" smtClean="0">
                <a:solidFill>
                  <a:srgbClr val="000000"/>
                </a:solidFill>
                <a:effectLst/>
              </a:rPr>
              <a:t> </a:t>
            </a:r>
            <a:r>
              <a:rPr lang="el-GR" kern="1200" dirty="0">
                <a:solidFill>
                  <a:srgbClr val="000000"/>
                </a:solidFill>
                <a:effectLst/>
              </a:rPr>
              <a:t>των </a:t>
            </a:r>
            <a:r>
              <a:rPr lang="el-GR" kern="1200" dirty="0" smtClean="0">
                <a:solidFill>
                  <a:srgbClr val="000000"/>
                </a:solidFill>
                <a:effectLst/>
              </a:rPr>
              <a:t>καταγμάτων </a:t>
            </a:r>
            <a:r>
              <a:rPr lang="el-GR" kern="1200" dirty="0" smtClean="0">
                <a:solidFill>
                  <a:srgbClr val="000000"/>
                </a:solidFill>
              </a:rPr>
              <a:t>του εγγύς αντιβραχίου</a:t>
            </a:r>
            <a:r>
              <a:rPr lang="el-GR" kern="12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l-GR" kern="1200" dirty="0">
                <a:solidFill>
                  <a:srgbClr val="000000"/>
                </a:solidFill>
                <a:effectLst/>
              </a:rPr>
              <a:t>πάντα κατά την κρίση του Ορθοπαιδικού Χειρουργού, </a:t>
            </a:r>
            <a:r>
              <a:rPr lang="el-GR" kern="1200" dirty="0" smtClean="0">
                <a:solidFill>
                  <a:srgbClr val="000000"/>
                </a:solidFill>
                <a:effectLst/>
              </a:rPr>
              <a:t>είναι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Η </a:t>
            </a:r>
            <a:r>
              <a:rPr lang="el-GR" dirty="0" err="1" smtClean="0"/>
              <a:t>οστεοσυρραφή</a:t>
            </a:r>
            <a:r>
              <a:rPr lang="en-US" dirty="0" smtClean="0"/>
              <a:t> </a:t>
            </a:r>
            <a:r>
              <a:rPr lang="el-GR" dirty="0" smtClean="0"/>
              <a:t>με ταινίες ελκυσμού</a:t>
            </a:r>
            <a:r>
              <a:rPr lang="en-US" dirty="0" smtClean="0"/>
              <a:t> (tension band)</a:t>
            </a:r>
            <a:r>
              <a:rPr lang="el-GR" dirty="0" smtClean="0"/>
              <a:t>,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Η τοποθέτηση </a:t>
            </a:r>
            <a:r>
              <a:rPr lang="el-GR" dirty="0" err="1" smtClean="0"/>
              <a:t>διακαταγματικών</a:t>
            </a:r>
            <a:r>
              <a:rPr lang="el-GR" dirty="0" smtClean="0"/>
              <a:t> </a:t>
            </a:r>
            <a:r>
              <a:rPr lang="el-GR" dirty="0" err="1" smtClean="0"/>
              <a:t>κοχλίων</a:t>
            </a:r>
            <a:r>
              <a:rPr lang="el-GR" dirty="0" smtClean="0"/>
              <a:t>,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Η τοποθέτηση ταινιών ελκυσμού και </a:t>
            </a:r>
            <a:r>
              <a:rPr lang="el-GR" dirty="0" err="1" smtClean="0"/>
              <a:t>ενδομυελικών</a:t>
            </a:r>
            <a:r>
              <a:rPr lang="el-GR" dirty="0" smtClean="0"/>
              <a:t> </a:t>
            </a:r>
            <a:r>
              <a:rPr lang="el-GR" dirty="0" err="1" smtClean="0"/>
              <a:t>κοχλίων</a:t>
            </a:r>
            <a:r>
              <a:rPr lang="el-GR" dirty="0" smtClean="0"/>
              <a:t>,</a:t>
            </a:r>
          </a:p>
          <a:p>
            <a:pPr marL="630238" indent="-268288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Η τοποθέτηση ταινιών ελκυσμού και βελόνων (</a:t>
            </a:r>
            <a:r>
              <a:rPr lang="en-US" dirty="0" smtClean="0"/>
              <a:t>K-wires)</a:t>
            </a:r>
            <a:r>
              <a:rPr lang="el-GR" dirty="0" smtClean="0"/>
              <a:t>,</a:t>
            </a:r>
          </a:p>
          <a:p>
            <a:pPr marL="630238" indent="-268288"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Η εσωτερική </a:t>
            </a:r>
            <a:r>
              <a:rPr lang="el-GR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οστεοσύνθεση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με πλάκες και κοχλίες</a:t>
            </a:r>
            <a:r>
              <a:rPr lang="el-GR" dirty="0" smtClean="0"/>
              <a:t>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165304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524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Εγγύς Αντιβραχίου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Μέθοδοι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Χειρουργικής 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Σταθεροποίησης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[2/2]</a:t>
            </a:r>
            <a:endParaRPr lang="el-GR" sz="3200" baseline="-16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43204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41990" name="Picture 6" descr="https://www2.aofoundation.org/AOFileServerSurgery/MyPortalFiles?FilePath=/Surgery/en/_img/surgery/05-RedFix/21/LagScrew/21-BC_ul_LgScrNeutsPl_1a1_5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97152"/>
            <a:ext cx="2088232" cy="154824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992" name="Picture 8" descr="https://www2.aofoundation.org/AOFileServerSurgery/MyPortalFiles?FilePath=/Surgery/en/_img/surgery/05-RedFix/21/Reinsertion/21-C21_Coronoid_3a_54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639" y="2012710"/>
            <a:ext cx="2256185" cy="167276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9 - Ορθογώνιο"/>
          <p:cNvSpPr/>
          <p:nvPr/>
        </p:nvSpPr>
        <p:spPr>
          <a:xfrm>
            <a:off x="875655" y="1505344"/>
            <a:ext cx="1880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Οστεοσυρραφή</a:t>
            </a:r>
            <a:endParaRPr lang="el-GR" sz="2000" b="1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57172" y="4365104"/>
            <a:ext cx="2918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Διακαταγματικός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κοχλίας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3336605" y="1484784"/>
            <a:ext cx="5843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Εσωτερική </a:t>
            </a:r>
            <a:r>
              <a:rPr lang="el-GR" sz="2000" b="1" dirty="0" err="1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Οστεοσύνθεση</a:t>
            </a:r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 με: (α) μία πλάκα-κοχλίες </a:t>
            </a:r>
          </a:p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ή (β) δύο πλάκες-κοχλίες</a:t>
            </a:r>
          </a:p>
        </p:txBody>
      </p:sp>
      <p:pic>
        <p:nvPicPr>
          <p:cNvPr id="41993" name="Picture 9" descr="C:\Users\SONIA\Desktop\ulna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04864"/>
            <a:ext cx="4320480" cy="148061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8" name="Picture 2" descr="https://www2.aofoundation.org/AOFileServerSurgery/MyPortalFiles?FilePath=/Surgery/en/_img/surgery/05-RedFix/21/TensBand/21-B1_TensBnd_5d2_54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818489"/>
            <a:ext cx="2376264" cy="150873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12 - Ορθογώνιο"/>
          <p:cNvSpPr/>
          <p:nvPr/>
        </p:nvSpPr>
        <p:spPr>
          <a:xfrm>
            <a:off x="3851920" y="4365104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Συνδυασμός ταινίας ελκυσμού </a:t>
            </a:r>
            <a:r>
              <a:rPr lang="el-GR" sz="2000" b="1" dirty="0" smtClean="0">
                <a:solidFill>
                  <a:srgbClr val="000000"/>
                </a:solidFill>
                <a:latin typeface="Calibri" pitchFamily="34" charset="0"/>
              </a:rPr>
              <a:t>και βελόνων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l-GR" sz="20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11275" y="3833231"/>
            <a:ext cx="896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hlinkClick r:id="rId7"/>
              </a:rPr>
              <a:t>Reinsertion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32402" y="6453336"/>
            <a:ext cx="768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hlinkClick r:id="rId8"/>
              </a:rPr>
              <a:t>LagScrew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801304" y="6407169"/>
            <a:ext cx="781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hlinkClick r:id="rId9"/>
              </a:rPr>
              <a:t>TensBand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876256" y="3787064"/>
            <a:ext cx="7576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hlinkClick r:id="rId10"/>
              </a:rPr>
              <a:t>Coronoid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782967" y="3782187"/>
            <a:ext cx="2496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latin typeface="Calibri" panose="020F0502020204030204" pitchFamily="34" charset="0"/>
                <a:hlinkClick r:id="rId11"/>
              </a:rPr>
              <a:t>aofoundation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639215" y="6534684"/>
            <a:ext cx="29737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All, Copyright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8012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Κατάγματα </a:t>
            </a:r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Εγγύς Αντιβραχίου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Ιδιαιτερότητες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[1/3]</a:t>
            </a:r>
            <a:endParaRPr lang="el-GR" sz="3200" baseline="-16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65118"/>
            <a:ext cx="405408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2050" name="Picture 2" descr="https://www2.aofoundation.org/AOFileServerSurgery/MyPortalFiles?FilePath=/Surgery/en/_img/surgery/05-RedFix/21/Arthroplasty/21-C22_replacement_1a_5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80" y="2276872"/>
            <a:ext cx="1825196" cy="135199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s://www2.aofoundation.org/AOFileServerSurgery/MyPortalFiles?FilePath=/Surgery/en/_img/surgery/05-RedFix/21/Arthroplasty/21-C22_replacement_1b_54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1872208" cy="138682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https://www2.aofoundation.org/AOFileServerSurgery/MyPortalFiles?FilePath=/Surgery/en/_img/surgery/05-RedFix/21/Arthroplasty/21-C23_Excision_2a_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76872"/>
            <a:ext cx="1872208" cy="138682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892480" cy="864096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kern="1200" dirty="0" smtClean="0">
                <a:solidFill>
                  <a:srgbClr val="000000"/>
                </a:solidFill>
              </a:rPr>
              <a:t>Συχνά, σε συντριπτικά κατάγματα της κεφαλής της κερκίδας πραγματοποιείται αφαίρεση των </a:t>
            </a:r>
            <a:r>
              <a:rPr lang="el-GR" kern="1200" dirty="0" err="1" smtClean="0">
                <a:solidFill>
                  <a:srgbClr val="000000"/>
                </a:solidFill>
              </a:rPr>
              <a:t>καταγματικών</a:t>
            </a:r>
            <a:r>
              <a:rPr lang="el-GR" kern="1200" dirty="0" smtClean="0">
                <a:solidFill>
                  <a:srgbClr val="000000"/>
                </a:solidFill>
              </a:rPr>
              <a:t> οστικών τεμαχίων.</a:t>
            </a:r>
            <a:endParaRPr lang="el-GR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512" y="4365104"/>
            <a:ext cx="61926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Αναλόγως του μηχανισμού της κάκωσης, συχνά τα κατάγματα του εγγύς αντιβραχίου συνυπάρχουν με κατάγματα του άπω βραχιονίου οστού.</a:t>
            </a:r>
            <a:endParaRPr lang="el-GR" sz="2200" kern="0" dirty="0" smtClean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5" name="Picture 7" descr="C:\Users\SONIA\Desktop\elbo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149080"/>
            <a:ext cx="1656184" cy="211560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Ορθογώνιο 8"/>
          <p:cNvSpPr/>
          <p:nvPr/>
        </p:nvSpPr>
        <p:spPr>
          <a:xfrm>
            <a:off x="6372200" y="6309320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Tahoma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Tahoma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Tahoma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228184" y="3663693"/>
            <a:ext cx="201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7"/>
              </a:rPr>
              <a:t>Excision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35066" y="3687415"/>
            <a:ext cx="201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8"/>
              </a:rPr>
              <a:t>Arthroplasty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3419872" y="3726492"/>
            <a:ext cx="201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>
                <a:latin typeface="Calibri" panose="020F0502020204030204" pitchFamily="34" charset="0"/>
                <a:hlinkClick r:id="rId9"/>
              </a:rPr>
              <a:t>Arthroplasty</a:t>
            </a:r>
            <a:r>
              <a:rPr lang="en-US" sz="120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</a:rPr>
              <a:t>, Copyright by AO Foundation, Switzerland</a:t>
            </a:r>
            <a:endParaRPr lang="el-GR" sz="12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new">
  <a:themeElements>
    <a:clrScheme name="Προσαρμοσμένο 1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new 2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OC_template_new</Template>
  <TotalTime>151</TotalTime>
  <Words>3377</Words>
  <Application>Microsoft Office PowerPoint</Application>
  <PresentationFormat>Προβολή στην οθόνη (4:3)</PresentationFormat>
  <Paragraphs>379</Paragraphs>
  <Slides>53</Slides>
  <Notes>35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53</vt:i4>
      </vt:variant>
    </vt:vector>
  </HeadingPairs>
  <TitlesOfParts>
    <vt:vector size="56" baseType="lpstr">
      <vt:lpstr>OC_template_new</vt:lpstr>
      <vt:lpstr>OC_template_new 2</vt:lpstr>
      <vt:lpstr>OC_template_updated</vt:lpstr>
      <vt:lpstr>Κλινική Άσκηση στη Φυσικοθεραπεία Μυοσκελετικών Κακώσεων και Παθήσεων</vt:lpstr>
      <vt:lpstr>Θεματική Ενότητα 15</vt:lpstr>
      <vt:lpstr>Κατάγματα Εγγύς Αντιβραχίου</vt:lpstr>
      <vt:lpstr>Κατηγοριοποίηση [1/3] </vt:lpstr>
      <vt:lpstr>Κατηγοριοποίηση [2/3] </vt:lpstr>
      <vt:lpstr>Κατηγοριοποίηση [3/3] </vt:lpstr>
      <vt:lpstr>Κατάγματα Εγγύς Αντιβραχίου Μέθοδοι Χειρουργικής Σταθεροποίησης [1/2]</vt:lpstr>
      <vt:lpstr>Κατάγματα Εγγύς Αντιβραχίου Μέθοδοι Χειρουργικής Σταθεροποίησης [2/2]</vt:lpstr>
      <vt:lpstr>Κατάγματα Εγγύς Αντιβραχίου Ιδιαιτερότητες [1/3]</vt:lpstr>
      <vt:lpstr>Κατάγματα Εγγύς Αντιβραχίου Ιδιαιτερότητες [2/3]</vt:lpstr>
      <vt:lpstr>Κατάγματα Εγγύς Αντιβραχίου Ιδιαιτερότητες [3/3]</vt:lpstr>
      <vt:lpstr>Κατάγματα Εγγύς Αντιβραχίου  Επισημάνσεις [1/6]</vt:lpstr>
      <vt:lpstr>Κατάγματα Εγγύς Αντιβραχίου  Επισημάνσεις [2/6]</vt:lpstr>
      <vt:lpstr>Κατάγματα Εγγύς Αντιβραχίου  Επισημάνσεις [3/6]</vt:lpstr>
      <vt:lpstr>Κατάγματα Εγγύς Αντιβραχίου  Επισημάνσεις [4/6]</vt:lpstr>
      <vt:lpstr>Κατάγματα Εγγύς Αντιβραχίου  Επισημάνσεις [5/6]</vt:lpstr>
      <vt:lpstr>Κατάγματα Εγγύς Αντιβραχίου  Επισημάνσεις [6/6]</vt:lpstr>
      <vt:lpstr> Κατάγματα Διάφυσης  Κερκίδας - Ωλένης </vt:lpstr>
      <vt:lpstr>Ταξινόμηση κατά ΑΟ*/ΟΤΑ  </vt:lpstr>
      <vt:lpstr> Κατάγματα Διάφυσης Κερκίδος - Ωλένης  Ιδιαιτερότητες </vt:lpstr>
      <vt:lpstr> Κατάγματα Διάφυσης Κερκίδας - Ωλένης  Ιδιαιτερότητες </vt:lpstr>
      <vt:lpstr>Κατάγματα Διάφυσης Κερκίδας - Ωλένης  Μέθοδοι Χειρουργικής Σταθεροποίησης [1/2]</vt:lpstr>
      <vt:lpstr>Κατάγματα Διάφυσης Κερκίδας - Ωλένης  Μέθοδοι Χειρουργικής Σταθεροποίησης [2/2]</vt:lpstr>
      <vt:lpstr> Κατάγματα Διάφυσης Κερκίδος - Ωλένης  Ιδιαιτερότητες </vt:lpstr>
      <vt:lpstr>Κατάγματα Διάφυσης Κερκίδος - Ωλένης  Επισημάνσεις [1/3]</vt:lpstr>
      <vt:lpstr>Κατάγματα Διάφυσης Κερκίδος - Ωλένης  Επισημάνσεις [2/3]</vt:lpstr>
      <vt:lpstr>Κατάγματα Διάφυσης Κερκίδος - Ωλένης  Επισημάνσεις [3/3]</vt:lpstr>
      <vt:lpstr>Κατάγματα Κάτω Επίφυσης Κερκίδας</vt:lpstr>
      <vt:lpstr>Κατηγοριοποίηση [1/3]  </vt:lpstr>
      <vt:lpstr>Κατηγοριοποίηση [2/3]  </vt:lpstr>
      <vt:lpstr>Κατηγοριοποίηση [3/3]  </vt:lpstr>
      <vt:lpstr> Κατάγματα Κάτω Επίφυσης Κερκίδας  Ιδιαιτερότητες </vt:lpstr>
      <vt:lpstr>Κατάγματα Κάτω Επίφυσης Κερκίδος Μέθοδοι Χειρουργικής Σταθεροποίησης [1/2]</vt:lpstr>
      <vt:lpstr>Κατάγματα Κάτω Επίφυσης Κερκίδας  Μέθοδοι Χειρουργικής Σταθεροποίησης [2/2]</vt:lpstr>
      <vt:lpstr>Κατάγματα Κάτω Επίφυσης Κερκίδας  Επισημάνσεις [1/3]</vt:lpstr>
      <vt:lpstr>Κατάγματα Κάτω Επίφυσης Κερκίδας  Επισημάνσεις [2/3]</vt:lpstr>
      <vt:lpstr>Κατάγματα Κάτω Επίφυσης Κερκίδας  Επισημάνσεις [3/3]</vt:lpstr>
      <vt:lpstr>Κατάγματα Βραχιονίου Οστού και Αντιβραχίου Επισημάνσεις</vt:lpstr>
      <vt:lpstr>Επισημάνσεις</vt:lpstr>
      <vt:lpstr>Φυσικοθεραπευτική Αποκατάσταση μετά από Χειρουργική Αντιμετώπιση Καταγμάτων Αντιβραχίου  Βιβλιογραφία / Αρθρογραφία</vt:lpstr>
      <vt:lpstr>Βιβλιογραφία [1/2] </vt:lpstr>
      <vt:lpstr>Βιβλιογραφία [2/2] </vt:lpstr>
      <vt:lpstr>Αρθρογραφία [1/2] </vt:lpstr>
      <vt:lpstr>Αρθρογραφία [2/2] </vt:lpstr>
      <vt:lpstr>Τέλος Ενότητας</vt:lpstr>
      <vt:lpstr>Σημειώματα</vt:lpstr>
      <vt:lpstr>Σημείωμα Αναφοράς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Κλινική Άσκηση στη Φυσικοθεραπεία Μυοσκελετικών Κακώσεων και Παθήσεων</dc:title>
  <dc:creator>fkaram2</dc:creator>
  <cp:lastModifiedBy>SONIA</cp:lastModifiedBy>
  <cp:revision>25</cp:revision>
  <dcterms:created xsi:type="dcterms:W3CDTF">2015-01-12T13:10:37Z</dcterms:created>
  <dcterms:modified xsi:type="dcterms:W3CDTF">2015-06-09T19:48:11Z</dcterms:modified>
</cp:coreProperties>
</file>