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18" r:id="rId1"/>
    <p:sldMasterId id="2147483696" r:id="rId2"/>
    <p:sldMasterId id="2147483707" r:id="rId3"/>
    <p:sldMasterId id="2147483730" r:id="rId4"/>
  </p:sldMasterIdLst>
  <p:notesMasterIdLst>
    <p:notesMasterId r:id="rId40"/>
  </p:notesMasterIdLst>
  <p:handoutMasterIdLst>
    <p:handoutMasterId r:id="rId41"/>
  </p:handoutMasterIdLst>
  <p:sldIdLst>
    <p:sldId id="329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20" r:id="rId23"/>
    <p:sldId id="321" r:id="rId24"/>
    <p:sldId id="322" r:id="rId25"/>
    <p:sldId id="323" r:id="rId26"/>
    <p:sldId id="324" r:id="rId27"/>
    <p:sldId id="325" r:id="rId28"/>
    <p:sldId id="326" r:id="rId29"/>
    <p:sldId id="327" r:id="rId30"/>
    <p:sldId id="328" r:id="rId31"/>
    <p:sldId id="335" r:id="rId32"/>
    <p:sldId id="280" r:id="rId33"/>
    <p:sldId id="281" r:id="rId34"/>
    <p:sldId id="330" r:id="rId35"/>
    <p:sldId id="331" r:id="rId36"/>
    <p:sldId id="332" r:id="rId37"/>
    <p:sldId id="333" r:id="rId38"/>
    <p:sldId id="334" r:id="rId39"/>
  </p:sldIdLst>
  <p:sldSz cx="9144000" cy="6858000" type="screen4x3"/>
  <p:notesSz cx="7104063" cy="10234613"/>
  <p:custDataLst>
    <p:tags r:id="rId42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EFF789"/>
    <a:srgbClr val="820000"/>
    <a:srgbClr val="004A82"/>
    <a:srgbClr val="1A5F17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69" d="100"/>
          <a:sy n="69" d="100"/>
        </p:scale>
        <p:origin x="155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gs" Target="tags/tag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1/12/2015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1/12/2015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29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34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6977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550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974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>
            <a:lvl1pPr marL="342900" indent="-342900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§"/>
              <a:defRPr/>
            </a:lvl1pPr>
            <a:lvl2pPr marL="742950" indent="-285750">
              <a:buClr>
                <a:srgbClr val="C00000"/>
              </a:buClr>
              <a:buSzPct val="80000"/>
              <a:buFont typeface="Wingdings" panose="05000000000000000000" pitchFamily="2" charset="2"/>
              <a:buChar char="§"/>
              <a:defRPr/>
            </a:lvl2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8" name="Θέση αριθμού διαφάνειας 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1475184" cy="313010"/>
          </a:xfrm>
        </p:spPr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917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9790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14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1465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499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30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8593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8524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500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699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986157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952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2683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71427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31179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155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218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2867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1475184" cy="3130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3281F-1C18-4F4B-BFA9-0025669948A9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7" name="Right Triangle 7"/>
          <p:cNvSpPr/>
          <p:nvPr userDrawn="1"/>
        </p:nvSpPr>
        <p:spPr>
          <a:xfrm rot="5400000">
            <a:off x="216022" y="-216024"/>
            <a:ext cx="864098" cy="1296146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8" name="Right Triangle 8"/>
          <p:cNvSpPr/>
          <p:nvPr userDrawn="1"/>
        </p:nvSpPr>
        <p:spPr>
          <a:xfrm rot="16200000">
            <a:off x="8073840" y="5777879"/>
            <a:ext cx="864098" cy="1296146"/>
          </a:xfrm>
          <a:prstGeom prst="rtTriangl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9294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03399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7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3.xml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79512" y="1340768"/>
            <a:ext cx="8784976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Αντικειμενοστρεφής Προγραμματισμός (Θ)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69368" y="3096543"/>
            <a:ext cx="64008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800" b="1" dirty="0" smtClean="0"/>
              <a:t>Ενότητα </a:t>
            </a:r>
            <a:r>
              <a:rPr lang="el-GR" sz="2800" b="1" dirty="0" smtClean="0"/>
              <a:t>7</a:t>
            </a:r>
            <a:r>
              <a:rPr lang="el-GR" sz="2800" dirty="0" smtClean="0"/>
              <a:t>:</a:t>
            </a:r>
            <a:r>
              <a:rPr lang="en-US" sz="2800" dirty="0" smtClean="0"/>
              <a:t> </a:t>
            </a:r>
            <a:r>
              <a:rPr lang="el-GR" sz="2800" dirty="0" smtClean="0"/>
              <a:t>Αντικειμενοστραφής σχεδίαση</a:t>
            </a: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l-GR" sz="2400" dirty="0" smtClean="0"/>
              <a:t>Κλειώ Σγουροπούλου</a:t>
            </a:r>
            <a:endParaRPr lang="el-GR" sz="2400" dirty="0"/>
          </a:p>
          <a:p>
            <a:pPr>
              <a:spcBef>
                <a:spcPts val="0"/>
              </a:spcBef>
            </a:pPr>
            <a:r>
              <a:rPr lang="el-GR" sz="2400" dirty="0"/>
              <a:t>Τμήμα </a:t>
            </a:r>
            <a:r>
              <a:rPr lang="el-GR" sz="2400" dirty="0" smtClean="0"/>
              <a:t>Μηχανικών Πληροφορικής Τ.Ε.</a:t>
            </a:r>
            <a:endParaRPr lang="el-GR" sz="2400" dirty="0"/>
          </a:p>
        </p:txBody>
      </p:sp>
      <p:pic>
        <p:nvPicPr>
          <p:cNvPr id="6" name="Picture 5" descr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639581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14"/>
          <a:stretch/>
        </p:blipFill>
        <p:spPr bwMode="auto">
          <a:xfrm>
            <a:off x="4045866" y="5368483"/>
            <a:ext cx="3348000" cy="700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672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Στόχοι της διαδικασίας </a:t>
            </a:r>
            <a:r>
              <a:rPr lang="el-GR" dirty="0" smtClean="0"/>
              <a:t>σχεδίασης </a:t>
            </a:r>
            <a:r>
              <a:rPr lang="el-GR" sz="3600" b="0" dirty="0" smtClean="0"/>
              <a:t>1/2</a:t>
            </a:r>
            <a:endParaRPr lang="el-GR" sz="36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Απλότητα,</a:t>
            </a:r>
            <a:endParaRPr lang="el-GR" dirty="0"/>
          </a:p>
          <a:p>
            <a:pPr lvl="1"/>
            <a:r>
              <a:rPr lang="el-GR" dirty="0"/>
              <a:t>Καλά σχεδιασμένα, εύστοχα </a:t>
            </a:r>
            <a:r>
              <a:rPr lang="el-GR" dirty="0" smtClean="0"/>
              <a:t>αντικείμενα,</a:t>
            </a:r>
            <a:endParaRPr lang="el-GR" dirty="0"/>
          </a:p>
          <a:p>
            <a:pPr lvl="1"/>
            <a:r>
              <a:rPr lang="el-GR" dirty="0"/>
              <a:t>Διαπροσωπείες φιλικές προς το χρήστη και το εξωτερικό </a:t>
            </a:r>
            <a:r>
              <a:rPr lang="el-GR" dirty="0" smtClean="0"/>
              <a:t>περιβάλλον.</a:t>
            </a:r>
            <a:endParaRPr lang="el-GR" dirty="0"/>
          </a:p>
          <a:p>
            <a:r>
              <a:rPr lang="el-GR" dirty="0" smtClean="0"/>
              <a:t>Ευελιξία,</a:t>
            </a:r>
            <a:endParaRPr lang="el-GR" dirty="0"/>
          </a:p>
          <a:p>
            <a:pPr lvl="1"/>
            <a:r>
              <a:rPr lang="el-GR" dirty="0"/>
              <a:t>Εύκολη επέμβαση για </a:t>
            </a:r>
            <a:r>
              <a:rPr lang="el-GR" dirty="0" smtClean="0"/>
              <a:t>αλλαγές.</a:t>
            </a:r>
            <a:endParaRPr lang="el-GR" dirty="0"/>
          </a:p>
          <a:p>
            <a:r>
              <a:rPr lang="el-GR" dirty="0" smtClean="0"/>
              <a:t>Επεκτασιμότητα,</a:t>
            </a:r>
            <a:endParaRPr lang="el-GR" dirty="0"/>
          </a:p>
          <a:p>
            <a:pPr lvl="1"/>
            <a:r>
              <a:rPr lang="el-GR" dirty="0"/>
              <a:t>Εύκολη υλοποίηση επεκτάσεων χωρίς καταστροφή του αρχικού </a:t>
            </a:r>
            <a:r>
              <a:rPr lang="el-GR" dirty="0" smtClean="0"/>
              <a:t>σχεδιασμού.</a:t>
            </a:r>
            <a:endParaRPr lang="el-GR" dirty="0"/>
          </a:p>
          <a:p>
            <a:r>
              <a:rPr lang="el-GR" dirty="0" smtClean="0"/>
              <a:t>Μεταφερσιμότητα.</a:t>
            </a:r>
            <a:endParaRPr lang="el-GR" dirty="0"/>
          </a:p>
          <a:p>
            <a:pPr lvl="1"/>
            <a:r>
              <a:rPr lang="el-GR" dirty="0"/>
              <a:t>Ανεξαρτησία από το </a:t>
            </a:r>
            <a:r>
              <a:rPr lang="el-GR" dirty="0" smtClean="0"/>
              <a:t>υλικό.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790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Στόχοι της διαδικασίας σχεδίασης </a:t>
            </a:r>
            <a:r>
              <a:rPr lang="el-GR" sz="3600" b="0" dirty="0" smtClean="0"/>
              <a:t>2/2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/>
          <a:lstStyle/>
          <a:p>
            <a:r>
              <a:rPr lang="el-GR" dirty="0"/>
              <a:t>Επαναχρησιμοποίηση</a:t>
            </a:r>
          </a:p>
          <a:p>
            <a:pPr lvl="1"/>
            <a:r>
              <a:rPr lang="el-GR" dirty="0"/>
              <a:t>Καλά σχεδιασμένο λογισμικό ώστε να χρησιμοποιείται σε μεγάλο αριθμό εφαρμογών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345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Σχεδιάζοντας ΑΠ προγράμματα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Ένα ΑΠ πρόγραμμα οφείλει να είναι ένα πιστό μοντέλο της </a:t>
            </a:r>
            <a:r>
              <a:rPr lang="el-GR" dirty="0" smtClean="0"/>
              <a:t>πραγματικότητας,</a:t>
            </a:r>
            <a:endParaRPr lang="el-GR" dirty="0"/>
          </a:p>
          <a:p>
            <a:pPr lvl="1"/>
            <a:r>
              <a:rPr lang="el-GR" dirty="0"/>
              <a:t>Είναι σημαντικός ο εντοπισμός των βασικών εννοιών σε μια </a:t>
            </a:r>
            <a:r>
              <a:rPr lang="el-GR" dirty="0" smtClean="0"/>
              <a:t>εφαρμογή,</a:t>
            </a:r>
            <a:endParaRPr lang="el-GR" dirty="0"/>
          </a:p>
          <a:p>
            <a:pPr lvl="1"/>
            <a:r>
              <a:rPr lang="el-GR" dirty="0"/>
              <a:t>Δημιουργία των σχετικών </a:t>
            </a:r>
            <a:r>
              <a:rPr lang="el-GR" dirty="0" smtClean="0"/>
              <a:t>κλάσεων,</a:t>
            </a:r>
            <a:endParaRPr lang="el-GR" dirty="0"/>
          </a:p>
          <a:p>
            <a:pPr lvl="1"/>
            <a:r>
              <a:rPr lang="el-GR" dirty="0"/>
              <a:t>Επαναληπτική </a:t>
            </a:r>
            <a:r>
              <a:rPr lang="el-GR" dirty="0" smtClean="0"/>
              <a:t>διαδικασία,</a:t>
            </a:r>
            <a:endParaRPr lang="el-GR" dirty="0"/>
          </a:p>
          <a:p>
            <a:pPr lvl="1"/>
            <a:r>
              <a:rPr lang="el-GR" dirty="0"/>
              <a:t>Παραδοσιακή </a:t>
            </a:r>
            <a:r>
              <a:rPr lang="el-GR" dirty="0" smtClean="0"/>
              <a:t>προσέγγιση.</a:t>
            </a:r>
            <a:endParaRPr lang="el-GR" dirty="0"/>
          </a:p>
          <a:p>
            <a:r>
              <a:rPr lang="el-GR" dirty="0"/>
              <a:t>«Από πάνω προς τα κάτω» διαδικασιακή </a:t>
            </a:r>
            <a:r>
              <a:rPr lang="el-GR" dirty="0" smtClean="0"/>
              <a:t>σχεδίαση.</a:t>
            </a:r>
            <a:endParaRPr lang="el-GR" dirty="0"/>
          </a:p>
          <a:p>
            <a:pPr lvl="1"/>
            <a:r>
              <a:rPr lang="el-GR" dirty="0"/>
              <a:t>Ιεραρχικές </a:t>
            </a:r>
            <a:r>
              <a:rPr lang="el-GR" dirty="0" smtClean="0"/>
              <a:t>εξαρτήσεις,</a:t>
            </a:r>
            <a:endParaRPr lang="el-GR" dirty="0"/>
          </a:p>
          <a:p>
            <a:pPr lvl="1"/>
            <a:r>
              <a:rPr lang="el-GR" dirty="0"/>
              <a:t>Αλλαγές δύσκολο να </a:t>
            </a:r>
            <a:r>
              <a:rPr lang="el-GR" dirty="0" smtClean="0"/>
              <a:t>υλοποιηθούν.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588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Συστατικά (</a:t>
            </a:r>
            <a:r>
              <a:rPr lang="en-US" dirty="0"/>
              <a:t>Components)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/>
          <a:lstStyle/>
          <a:p>
            <a:r>
              <a:rPr lang="el-GR" dirty="0"/>
              <a:t>Component = ομάδα σχετικών κλάσεων που </a:t>
            </a:r>
            <a:r>
              <a:rPr lang="el-GR" dirty="0" smtClean="0"/>
              <a:t>συνεργάζονται,</a:t>
            </a:r>
            <a:endParaRPr lang="el-GR" dirty="0"/>
          </a:p>
          <a:p>
            <a:pPr lvl="1"/>
            <a:r>
              <a:rPr lang="el-GR" dirty="0"/>
              <a:t>Καλά ορισμένες </a:t>
            </a:r>
            <a:r>
              <a:rPr lang="el-GR" dirty="0" smtClean="0"/>
              <a:t>διαπροσωπείες.</a:t>
            </a:r>
            <a:endParaRPr lang="el-GR" dirty="0"/>
          </a:p>
          <a:p>
            <a:r>
              <a:rPr lang="el-GR" dirty="0"/>
              <a:t>Βήματα </a:t>
            </a:r>
            <a:r>
              <a:rPr lang="el-GR" dirty="0" smtClean="0"/>
              <a:t>σχεδίασης.</a:t>
            </a:r>
            <a:endParaRPr lang="el-GR" dirty="0"/>
          </a:p>
          <a:p>
            <a:pPr lvl="1"/>
            <a:r>
              <a:rPr lang="el-GR" dirty="0"/>
              <a:t>Εντόπισε τις </a:t>
            </a:r>
            <a:r>
              <a:rPr lang="el-GR" dirty="0" smtClean="0"/>
              <a:t>κλάσεις,</a:t>
            </a:r>
            <a:endParaRPr lang="el-GR" dirty="0"/>
          </a:p>
          <a:p>
            <a:pPr lvl="1"/>
            <a:r>
              <a:rPr lang="el-GR" dirty="0"/>
              <a:t>Καθόρισε τις λειτουργίες των </a:t>
            </a:r>
            <a:r>
              <a:rPr lang="el-GR" dirty="0" smtClean="0"/>
              <a:t>κλάσεων,</a:t>
            </a:r>
            <a:endParaRPr lang="el-GR" dirty="0"/>
          </a:p>
          <a:p>
            <a:pPr lvl="1"/>
            <a:r>
              <a:rPr lang="el-GR" dirty="0"/>
              <a:t>Καθόρισε τις εξαρτήσεις των </a:t>
            </a:r>
            <a:r>
              <a:rPr lang="el-GR" dirty="0" smtClean="0"/>
              <a:t>κλάσεων,</a:t>
            </a:r>
            <a:endParaRPr lang="el-GR" dirty="0"/>
          </a:p>
          <a:p>
            <a:pPr lvl="1"/>
            <a:r>
              <a:rPr lang="el-GR" dirty="0"/>
              <a:t>Καθόρισε τις διαπροσωπείες των </a:t>
            </a:r>
            <a:r>
              <a:rPr lang="el-GR" dirty="0" smtClean="0"/>
              <a:t>κλάσεων.</a:t>
            </a:r>
            <a:endParaRPr lang="el-GR" dirty="0"/>
          </a:p>
          <a:p>
            <a:pPr lvl="1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5049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Εντοπισμός κλάσεων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08512"/>
          </a:xfrm>
        </p:spPr>
        <p:txBody>
          <a:bodyPr/>
          <a:lstStyle/>
          <a:p>
            <a:r>
              <a:rPr lang="el-GR" dirty="0"/>
              <a:t>Το πιο προφανές βήμα στη </a:t>
            </a:r>
            <a:r>
              <a:rPr lang="el-GR" dirty="0" smtClean="0"/>
              <a:t>σχεδίαση,</a:t>
            </a:r>
            <a:endParaRPr lang="el-GR" dirty="0"/>
          </a:p>
          <a:p>
            <a:pPr lvl="1"/>
            <a:r>
              <a:rPr lang="el-GR" dirty="0"/>
              <a:t>Αν η κλάση δεν είναι προφανής, δεν κάνει για την εφαρμογή!</a:t>
            </a:r>
          </a:p>
          <a:p>
            <a:r>
              <a:rPr lang="el-GR" dirty="0"/>
              <a:t>Αποκάλυψη της εγγενούς δομής της </a:t>
            </a:r>
            <a:r>
              <a:rPr lang="el-GR" dirty="0" smtClean="0"/>
              <a:t>εφαρμογής,</a:t>
            </a:r>
            <a:endParaRPr lang="el-GR" dirty="0"/>
          </a:p>
          <a:p>
            <a:r>
              <a:rPr lang="el-GR" dirty="0"/>
              <a:t>Πολύ σημαντική η καλή κατανόηση της </a:t>
            </a:r>
            <a:r>
              <a:rPr lang="el-GR" dirty="0" smtClean="0"/>
              <a:t>εφαρμογής.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6294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Καθορισμός λειτουργιών κλάσεων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Σύνολο βασικών λειτουργιών που ορίζει η γλώσσα για τη δημιουργία μιας κλάσης</a:t>
            </a:r>
          </a:p>
          <a:p>
            <a:pPr lvl="1"/>
            <a:r>
              <a:rPr lang="el-GR" dirty="0"/>
              <a:t>Κατασκευαστές, καταστροφείς, κ.λπ.</a:t>
            </a:r>
          </a:p>
          <a:p>
            <a:r>
              <a:rPr lang="el-GR" dirty="0"/>
              <a:t>Ένα πιο δύσκολο έργο</a:t>
            </a:r>
          </a:p>
          <a:p>
            <a:pPr lvl="1"/>
            <a:r>
              <a:rPr lang="el-GR" dirty="0"/>
              <a:t>Πρόβλεψη λειτουργιών αλληλεπίδρασης μεταξύ κλάσεων</a:t>
            </a:r>
          </a:p>
          <a:p>
            <a:r>
              <a:rPr lang="el-GR" dirty="0"/>
              <a:t>Πλεονέκτημα C++:</a:t>
            </a:r>
          </a:p>
          <a:p>
            <a:pPr lvl="1"/>
            <a:r>
              <a:rPr lang="el-GR" dirty="0"/>
              <a:t>Αν το αρχικό σχέδιο δεν είναι επαρκές μπορεί εύκολα να αναθεωρηθεί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127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Εξαρτήσεις </a:t>
            </a:r>
            <a:r>
              <a:rPr lang="el-GR" dirty="0" smtClean="0"/>
              <a:t>κλάσεων </a:t>
            </a:r>
            <a:r>
              <a:rPr lang="el-GR" sz="3200" b="0" dirty="0" smtClean="0"/>
              <a:t>1/2</a:t>
            </a:r>
            <a:endParaRPr lang="el-GR" sz="32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Εξάρτηση = σχέση μεταξύ διαφορετικών κλάσεων</a:t>
            </a:r>
          </a:p>
          <a:p>
            <a:r>
              <a:rPr lang="el-GR" dirty="0"/>
              <a:t>Τρεις τύποι εξαρτήσεων</a:t>
            </a:r>
          </a:p>
          <a:p>
            <a:pPr lvl="1"/>
            <a:r>
              <a:rPr lang="el-GR" dirty="0"/>
              <a:t>Κληρονομικότητα (Inheritance)</a:t>
            </a:r>
          </a:p>
          <a:p>
            <a:pPr lvl="2"/>
            <a:r>
              <a:rPr lang="el-GR" sz="2200" dirty="0"/>
              <a:t>Παράγωγες κλάσεις</a:t>
            </a:r>
          </a:p>
          <a:p>
            <a:pPr lvl="2"/>
            <a:r>
              <a:rPr lang="el-GR" sz="2200" dirty="0"/>
              <a:t>Παράδειγμα: </a:t>
            </a:r>
            <a:r>
              <a:rPr lang="el-GR" sz="2200" b="1" dirty="0">
                <a:solidFill>
                  <a:srgbClr val="820000"/>
                </a:solidFill>
              </a:rPr>
              <a:t>GraduateStudent</a:t>
            </a:r>
            <a:r>
              <a:rPr lang="el-GR" sz="2200" dirty="0"/>
              <a:t> ειδικός τύπος του αντικειμένου </a:t>
            </a:r>
            <a:r>
              <a:rPr lang="el-GR" sz="2200" b="1" dirty="0">
                <a:solidFill>
                  <a:srgbClr val="820000"/>
                </a:solidFill>
              </a:rPr>
              <a:t>Student</a:t>
            </a:r>
          </a:p>
          <a:p>
            <a:pPr lvl="1"/>
            <a:r>
              <a:rPr lang="el-GR" dirty="0"/>
              <a:t>Σύνθεση (Composition)</a:t>
            </a:r>
          </a:p>
          <a:p>
            <a:pPr lvl="2"/>
            <a:r>
              <a:rPr lang="el-GR" sz="2200" dirty="0"/>
              <a:t>Ένα αντικείμενο περιέχει αντίγραφο ενός άλλου αντικειμένου</a:t>
            </a:r>
          </a:p>
          <a:p>
            <a:pPr lvl="2"/>
            <a:r>
              <a:rPr lang="el-GR" sz="2200" dirty="0"/>
              <a:t>Παράδειγμα: Το αντικείμενο </a:t>
            </a:r>
            <a:r>
              <a:rPr lang="el-GR" sz="2200" b="1" dirty="0">
                <a:solidFill>
                  <a:srgbClr val="820000"/>
                </a:solidFill>
              </a:rPr>
              <a:t>Student</a:t>
            </a:r>
            <a:r>
              <a:rPr lang="el-GR" sz="2200" dirty="0"/>
              <a:t> περιέχει το αντικείμενο </a:t>
            </a:r>
            <a:r>
              <a:rPr lang="el-GR" sz="2200" b="1" dirty="0">
                <a:solidFill>
                  <a:srgbClr val="820000"/>
                </a:solidFill>
              </a:rPr>
              <a:t>Address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4122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Εξαρτήσεις κλάσεων </a:t>
            </a:r>
            <a:r>
              <a:rPr lang="el-GR" sz="3200" b="0" dirty="0" smtClean="0"/>
              <a:t>2/2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Σύνδεση (Link)</a:t>
            </a:r>
          </a:p>
          <a:p>
            <a:pPr lvl="1"/>
            <a:r>
              <a:rPr lang="el-GR" dirty="0"/>
              <a:t>Ανεξάρτητα αντικείμενα που επικοινωνούν μεταξύ τους</a:t>
            </a:r>
          </a:p>
          <a:p>
            <a:pPr lvl="1"/>
            <a:r>
              <a:rPr lang="el-GR" dirty="0"/>
              <a:t>Παράδειγμα: Το αντικείμενο </a:t>
            </a:r>
            <a:r>
              <a:rPr lang="el-GR" b="1" dirty="0">
                <a:solidFill>
                  <a:srgbClr val="820000"/>
                </a:solidFill>
              </a:rPr>
              <a:t>Student</a:t>
            </a:r>
            <a:r>
              <a:rPr lang="el-GR" dirty="0"/>
              <a:t> περνάει μηνύματα στο αντικείμενο </a:t>
            </a:r>
            <a:r>
              <a:rPr lang="el-GR" b="1" dirty="0">
                <a:solidFill>
                  <a:srgbClr val="820000"/>
                </a:solidFill>
              </a:rPr>
              <a:t>CourseCatalog</a:t>
            </a: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6979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Διαπροσωπείες κλάσεων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Τα πρωτότυπα συναρτήσεων για τις συναρτήσεις-μέλη μιας κλάσης καθορίζουν τη διαπροσωπεία </a:t>
            </a:r>
            <a:r>
              <a:rPr lang="el-GR" dirty="0" smtClean="0"/>
              <a:t>της,</a:t>
            </a:r>
            <a:endParaRPr lang="el-GR" dirty="0"/>
          </a:p>
          <a:p>
            <a:r>
              <a:rPr lang="el-GR" dirty="0"/>
              <a:t>Οι διαπροσωπείες διαμοιράζονται με άλλους </a:t>
            </a:r>
            <a:r>
              <a:rPr lang="el-GR" dirty="0" smtClean="0"/>
              <a:t>προγραμματιστές,</a:t>
            </a:r>
            <a:endParaRPr lang="el-GR" dirty="0"/>
          </a:p>
          <a:p>
            <a:r>
              <a:rPr lang="el-GR" dirty="0"/>
              <a:t>Αποδοτική </a:t>
            </a:r>
            <a:r>
              <a:rPr lang="el-GR" dirty="0" smtClean="0"/>
              <a:t>σχεδίαση.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0270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l-GR" sz="2800" b="1" dirty="0">
                <a:solidFill>
                  <a:srgbClr val="820000"/>
                </a:solidFill>
              </a:rPr>
              <a:t>Διαχείριση Ιατρικών Επισκέψεων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905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Ανάλυση, Σχεδίαση, Προγραμματισμός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 </a:t>
            </a:r>
            <a:r>
              <a:rPr lang="el-GR" b="1" dirty="0" smtClean="0"/>
              <a:t>Αντικειμενοστρεφής </a:t>
            </a:r>
            <a:r>
              <a:rPr lang="el-GR" b="1" dirty="0"/>
              <a:t>Προγραμματισμός </a:t>
            </a:r>
            <a:r>
              <a:rPr lang="el-GR" dirty="0"/>
              <a:t>(ΑΠ) επικεντρώνεται στις φυσικές οντότητες που εμπλέκονται σε μια </a:t>
            </a:r>
            <a:r>
              <a:rPr lang="el-GR" dirty="0" smtClean="0"/>
              <a:t>εφαρμογή.</a:t>
            </a:r>
            <a:endParaRPr lang="el-GR" dirty="0"/>
          </a:p>
          <a:p>
            <a:r>
              <a:rPr lang="el-GR" dirty="0"/>
              <a:t>Η </a:t>
            </a:r>
            <a:r>
              <a:rPr lang="el-GR" b="1" dirty="0"/>
              <a:t>αντικειμενοστρεφής σχεδίαση </a:t>
            </a:r>
            <a:r>
              <a:rPr lang="el-GR" dirty="0"/>
              <a:t>είναι μια μέθοδος που χρησιμοποιεί την αποσύνθεση (decomposition) και την αφαίρεση (abstraction) για την υλοποίηση ενός μοντέλου του συστήματος που θέλουμε να </a:t>
            </a:r>
            <a:r>
              <a:rPr lang="el-GR" dirty="0" smtClean="0"/>
              <a:t>αναπτύξουμε.</a:t>
            </a:r>
            <a:endParaRPr lang="el-GR" dirty="0"/>
          </a:p>
          <a:p>
            <a:r>
              <a:rPr lang="el-GR" b="1" dirty="0"/>
              <a:t>Αντικειμενοστρεφής </a:t>
            </a:r>
            <a:r>
              <a:rPr lang="el-GR" b="1" dirty="0" smtClean="0"/>
              <a:t>αποσύνθεση.</a:t>
            </a:r>
            <a:endParaRPr lang="el-GR" b="1" dirty="0"/>
          </a:p>
          <a:p>
            <a:pPr lvl="1"/>
            <a:r>
              <a:rPr lang="el-GR" dirty="0"/>
              <a:t>Χρήση κλάσεων και αντικειμένων για τη λογική δόμηση ενός </a:t>
            </a:r>
            <a:r>
              <a:rPr lang="el-GR" dirty="0" smtClean="0"/>
              <a:t>συστήματος.</a:t>
            </a:r>
            <a:endParaRPr lang="el-GR" dirty="0"/>
          </a:p>
          <a:p>
            <a:r>
              <a:rPr lang="el-GR" b="1" dirty="0"/>
              <a:t>Αντικειμενοστρεφής </a:t>
            </a:r>
            <a:r>
              <a:rPr lang="el-GR" b="1" dirty="0" smtClean="0"/>
              <a:t>ανάλυση.</a:t>
            </a:r>
            <a:endParaRPr lang="el-GR" b="1" dirty="0"/>
          </a:p>
          <a:p>
            <a:pPr lvl="1"/>
            <a:r>
              <a:rPr lang="el-GR" dirty="0"/>
              <a:t>Μελέτη των απαιτήσεων της εφαρμογής όσον αφορά ορισμό κλάσεων και </a:t>
            </a:r>
            <a:r>
              <a:rPr lang="el-GR" dirty="0" smtClean="0"/>
              <a:t>αντικειμένων. 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611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1ο βήμα: Προδιαγραφές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/>
          <a:lstStyle/>
          <a:p>
            <a:r>
              <a:rPr lang="el-GR" dirty="0"/>
              <a:t>Αυτόματος προγραμματισμός επισκέψεων των </a:t>
            </a:r>
            <a:r>
              <a:rPr lang="el-GR" dirty="0" smtClean="0"/>
              <a:t>ασθενών,</a:t>
            </a:r>
            <a:endParaRPr lang="el-GR" dirty="0"/>
          </a:p>
          <a:p>
            <a:r>
              <a:rPr lang="el-GR" dirty="0"/>
              <a:t>Διαχείριση πολλών ασθενών και </a:t>
            </a:r>
            <a:r>
              <a:rPr lang="el-GR" dirty="0" smtClean="0"/>
              <a:t>γιατρών,</a:t>
            </a:r>
            <a:endParaRPr lang="el-GR" dirty="0"/>
          </a:p>
          <a:p>
            <a:r>
              <a:rPr lang="el-GR" dirty="0"/>
              <a:t>15 λεπτες επισκέψεις μεταξύ 8:00 π.μ. και 6:00 μ.μ</a:t>
            </a:r>
            <a:r>
              <a:rPr lang="el-GR" dirty="0" smtClean="0"/>
              <a:t>.,</a:t>
            </a:r>
            <a:endParaRPr lang="el-GR" dirty="0"/>
          </a:p>
          <a:p>
            <a:r>
              <a:rPr lang="el-GR" dirty="0"/>
              <a:t>Εκτύπωση προσωπικού προγράμματος για κάθε </a:t>
            </a:r>
            <a:r>
              <a:rPr lang="el-GR" dirty="0" smtClean="0"/>
              <a:t>γιατρό,</a:t>
            </a:r>
            <a:endParaRPr lang="el-GR" dirty="0"/>
          </a:p>
          <a:p>
            <a:r>
              <a:rPr lang="el-GR" dirty="0"/>
              <a:t>Διαδραστικό πρόγραμμα με έξοδο σε οθόνη και </a:t>
            </a:r>
            <a:r>
              <a:rPr lang="el-GR" dirty="0" smtClean="0"/>
              <a:t>αρχεία.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19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8450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2ο βήμα: Ανάλυση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72608"/>
          </a:xfrm>
        </p:spPr>
        <p:txBody>
          <a:bodyPr>
            <a:normAutofit fontScale="92500" lnSpcReduction="10000"/>
          </a:bodyPr>
          <a:lstStyle/>
          <a:p>
            <a:r>
              <a:rPr lang="el-GR" sz="2600" dirty="0"/>
              <a:t>Εντοπισμός κλάσεων. Αντικείμενα της εφαρμογής:</a:t>
            </a:r>
          </a:p>
          <a:p>
            <a:pPr lvl="1"/>
            <a:r>
              <a:rPr lang="el-GR" sz="2400" b="1" dirty="0">
                <a:solidFill>
                  <a:srgbClr val="820000"/>
                </a:solidFill>
              </a:rPr>
              <a:t>Γιατρός</a:t>
            </a:r>
            <a:r>
              <a:rPr lang="el-GR" sz="2400" dirty="0"/>
              <a:t> </a:t>
            </a:r>
            <a:r>
              <a:rPr lang="el-GR" sz="2400" b="1" dirty="0">
                <a:solidFill>
                  <a:srgbClr val="004A82"/>
                </a:solidFill>
              </a:rPr>
              <a:t>(Doctor</a:t>
            </a:r>
            <a:r>
              <a:rPr lang="el-GR" sz="2400" b="1" dirty="0" smtClean="0">
                <a:solidFill>
                  <a:srgbClr val="004A82"/>
                </a:solidFill>
              </a:rPr>
              <a:t>),</a:t>
            </a:r>
            <a:endParaRPr lang="el-GR" sz="2400" b="1" dirty="0">
              <a:solidFill>
                <a:srgbClr val="004A82"/>
              </a:solidFill>
            </a:endParaRPr>
          </a:p>
          <a:p>
            <a:pPr lvl="1"/>
            <a:r>
              <a:rPr lang="el-GR" sz="2400" b="1" dirty="0">
                <a:solidFill>
                  <a:srgbClr val="820000"/>
                </a:solidFill>
              </a:rPr>
              <a:t>Ασθενής</a:t>
            </a:r>
            <a:r>
              <a:rPr lang="el-GR" sz="2400" dirty="0"/>
              <a:t> </a:t>
            </a:r>
            <a:r>
              <a:rPr lang="el-GR" sz="2400" b="1" dirty="0">
                <a:solidFill>
                  <a:srgbClr val="004A82"/>
                </a:solidFill>
              </a:rPr>
              <a:t>(Patient</a:t>
            </a:r>
            <a:r>
              <a:rPr lang="el-GR" sz="2400" b="1" dirty="0" smtClean="0">
                <a:solidFill>
                  <a:srgbClr val="004A82"/>
                </a:solidFill>
              </a:rPr>
              <a:t>),</a:t>
            </a:r>
            <a:endParaRPr lang="el-GR" sz="2400" b="1" dirty="0">
              <a:solidFill>
                <a:srgbClr val="004A82"/>
              </a:solidFill>
            </a:endParaRPr>
          </a:p>
          <a:p>
            <a:pPr lvl="1"/>
            <a:r>
              <a:rPr lang="el-GR" sz="2400" b="1" dirty="0">
                <a:solidFill>
                  <a:srgbClr val="820000"/>
                </a:solidFill>
              </a:rPr>
              <a:t>Ημερήσιο Πρόγραμμα </a:t>
            </a:r>
            <a:r>
              <a:rPr lang="el-GR" sz="2400" b="1" dirty="0">
                <a:solidFill>
                  <a:srgbClr val="004A82"/>
                </a:solidFill>
              </a:rPr>
              <a:t>(DailySchedule</a:t>
            </a:r>
            <a:r>
              <a:rPr lang="el-GR" sz="2400" b="1" dirty="0" smtClean="0">
                <a:solidFill>
                  <a:srgbClr val="004A82"/>
                </a:solidFill>
              </a:rPr>
              <a:t>),</a:t>
            </a:r>
            <a:endParaRPr lang="el-GR" sz="2400" b="1" dirty="0">
              <a:solidFill>
                <a:srgbClr val="004A82"/>
              </a:solidFill>
            </a:endParaRPr>
          </a:p>
          <a:p>
            <a:pPr lvl="1"/>
            <a:r>
              <a:rPr lang="el-GR" sz="2400" b="1" dirty="0">
                <a:solidFill>
                  <a:srgbClr val="820000"/>
                </a:solidFill>
              </a:rPr>
              <a:t>Επίσκεψη</a:t>
            </a:r>
            <a:r>
              <a:rPr lang="el-GR" sz="2400" dirty="0"/>
              <a:t> </a:t>
            </a:r>
            <a:r>
              <a:rPr lang="el-GR" sz="2400" b="1" dirty="0">
                <a:solidFill>
                  <a:srgbClr val="004A82"/>
                </a:solidFill>
              </a:rPr>
              <a:t>(Appointment</a:t>
            </a:r>
            <a:r>
              <a:rPr lang="el-GR" sz="2400" b="1" dirty="0" smtClean="0">
                <a:solidFill>
                  <a:srgbClr val="004A82"/>
                </a:solidFill>
              </a:rPr>
              <a:t>),</a:t>
            </a:r>
            <a:endParaRPr lang="el-GR" sz="2400" b="1" dirty="0">
              <a:solidFill>
                <a:srgbClr val="004A82"/>
              </a:solidFill>
            </a:endParaRPr>
          </a:p>
          <a:p>
            <a:pPr lvl="1"/>
            <a:r>
              <a:rPr lang="el-GR" sz="2400" b="1" dirty="0">
                <a:solidFill>
                  <a:srgbClr val="820000"/>
                </a:solidFill>
              </a:rPr>
              <a:t>Χρονοπρογραμματιστής</a:t>
            </a:r>
            <a:r>
              <a:rPr lang="el-GR" sz="2400" dirty="0"/>
              <a:t> </a:t>
            </a:r>
            <a:r>
              <a:rPr lang="el-GR" sz="2400" b="1" dirty="0">
                <a:solidFill>
                  <a:srgbClr val="004A82"/>
                </a:solidFill>
              </a:rPr>
              <a:t>(Scheduler</a:t>
            </a:r>
            <a:r>
              <a:rPr lang="el-GR" sz="2400" b="1" dirty="0" smtClean="0">
                <a:solidFill>
                  <a:srgbClr val="004A82"/>
                </a:solidFill>
              </a:rPr>
              <a:t>).</a:t>
            </a:r>
            <a:endParaRPr lang="el-GR" sz="2400" b="1" dirty="0">
              <a:solidFill>
                <a:srgbClr val="004A82"/>
              </a:solidFill>
            </a:endParaRPr>
          </a:p>
          <a:p>
            <a:r>
              <a:rPr lang="el-GR" sz="2600" dirty="0"/>
              <a:t>Τυπικό σενάριο για τη διαδικασία χρονοπρογραμματισμού επισκέψεων:</a:t>
            </a:r>
          </a:p>
          <a:p>
            <a:r>
              <a:rPr lang="el-GR" sz="2600" dirty="0"/>
              <a:t>Ένας </a:t>
            </a:r>
            <a:r>
              <a:rPr lang="el-GR" sz="2600" b="1" dirty="0">
                <a:solidFill>
                  <a:srgbClr val="820000"/>
                </a:solidFill>
              </a:rPr>
              <a:t>Ασθενής</a:t>
            </a:r>
            <a:r>
              <a:rPr lang="el-GR" sz="2600" dirty="0"/>
              <a:t> δίνει το όνομά του στο </a:t>
            </a:r>
            <a:r>
              <a:rPr lang="el-GR" sz="2600" b="1" dirty="0" smtClean="0">
                <a:solidFill>
                  <a:srgbClr val="820000"/>
                </a:solidFill>
              </a:rPr>
              <a:t>Χρονοπρογραμματιστή,</a:t>
            </a:r>
            <a:endParaRPr lang="el-GR" sz="2600" b="1" dirty="0">
              <a:solidFill>
                <a:srgbClr val="820000"/>
              </a:solidFill>
            </a:endParaRPr>
          </a:p>
          <a:p>
            <a:r>
              <a:rPr lang="el-GR" sz="2600" dirty="0"/>
              <a:t>Ο </a:t>
            </a:r>
            <a:r>
              <a:rPr lang="el-GR" sz="2600" b="1" dirty="0">
                <a:solidFill>
                  <a:srgbClr val="820000"/>
                </a:solidFill>
              </a:rPr>
              <a:t>Ασθενής</a:t>
            </a:r>
            <a:r>
              <a:rPr lang="el-GR" sz="2600" dirty="0"/>
              <a:t> επιλέγει </a:t>
            </a:r>
            <a:r>
              <a:rPr lang="el-GR" sz="2600" b="1" dirty="0" smtClean="0">
                <a:solidFill>
                  <a:srgbClr val="820000"/>
                </a:solidFill>
              </a:rPr>
              <a:t>Γιατρό,</a:t>
            </a:r>
            <a:endParaRPr lang="el-GR" sz="2600" b="1" dirty="0">
              <a:solidFill>
                <a:srgbClr val="820000"/>
              </a:solidFill>
            </a:endParaRPr>
          </a:p>
          <a:p>
            <a:r>
              <a:rPr lang="el-GR" sz="2600" dirty="0"/>
              <a:t>Ο </a:t>
            </a:r>
            <a:r>
              <a:rPr lang="el-GR" sz="2600" b="1" dirty="0">
                <a:solidFill>
                  <a:srgbClr val="820000"/>
                </a:solidFill>
              </a:rPr>
              <a:t>Χρονοπρογραμματιστής</a:t>
            </a:r>
            <a:r>
              <a:rPr lang="el-GR" sz="2600" dirty="0"/>
              <a:t> προσθέτει την </a:t>
            </a:r>
            <a:r>
              <a:rPr lang="el-GR" sz="2600" b="1" dirty="0">
                <a:solidFill>
                  <a:srgbClr val="820000"/>
                </a:solidFill>
              </a:rPr>
              <a:t>Επίσκεψη</a:t>
            </a:r>
            <a:r>
              <a:rPr lang="el-GR" sz="2600" dirty="0"/>
              <a:t> στο </a:t>
            </a:r>
            <a:r>
              <a:rPr lang="el-GR" sz="2600" b="1" dirty="0">
                <a:solidFill>
                  <a:srgbClr val="820000"/>
                </a:solidFill>
              </a:rPr>
              <a:t>Πρόγραμμα</a:t>
            </a:r>
            <a:r>
              <a:rPr lang="el-GR" sz="2600" dirty="0"/>
              <a:t> του </a:t>
            </a:r>
            <a:r>
              <a:rPr lang="el-GR" sz="2600" b="1" dirty="0">
                <a:solidFill>
                  <a:srgbClr val="820000"/>
                </a:solidFill>
              </a:rPr>
              <a:t>Γιατρού </a:t>
            </a:r>
            <a:r>
              <a:rPr lang="el-GR" sz="2600" dirty="0"/>
              <a:t>και του </a:t>
            </a:r>
            <a:r>
              <a:rPr lang="el-GR" sz="2600" b="1" dirty="0" smtClean="0">
                <a:solidFill>
                  <a:srgbClr val="820000"/>
                </a:solidFill>
              </a:rPr>
              <a:t>Ασθενούς,</a:t>
            </a:r>
            <a:endParaRPr lang="el-GR" sz="2600" b="1" dirty="0">
              <a:solidFill>
                <a:srgbClr val="820000"/>
              </a:solidFill>
            </a:endParaRPr>
          </a:p>
          <a:p>
            <a:r>
              <a:rPr lang="el-GR" sz="2600" dirty="0"/>
              <a:t>Ο </a:t>
            </a:r>
            <a:r>
              <a:rPr lang="el-GR" sz="2600" b="1" dirty="0">
                <a:solidFill>
                  <a:srgbClr val="820000"/>
                </a:solidFill>
              </a:rPr>
              <a:t>Χρονοπρογραμματιστής</a:t>
            </a:r>
            <a:r>
              <a:rPr lang="el-GR" sz="2600" dirty="0"/>
              <a:t> επιβεβαιώνει την </a:t>
            </a:r>
            <a:r>
              <a:rPr lang="el-GR" sz="2600" b="1" dirty="0" smtClean="0">
                <a:solidFill>
                  <a:srgbClr val="820000"/>
                </a:solidFill>
              </a:rPr>
              <a:t>Επίσκεψη.</a:t>
            </a:r>
            <a:endParaRPr lang="el-GR" sz="2600" b="1" dirty="0">
              <a:solidFill>
                <a:srgbClr val="820000"/>
              </a:solidFill>
            </a:endParaRPr>
          </a:p>
          <a:p>
            <a:endParaRPr lang="el-GR" sz="26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8746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Εξαρτήσεις κλάσεων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462081" y="1556792"/>
            <a:ext cx="1450504" cy="576064"/>
          </a:xfrm>
          <a:ln w="25400">
            <a:solidFill>
              <a:srgbClr val="1A5F17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scheduler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21</a:t>
            </a:fld>
            <a:endParaRPr lang="el-GR" dirty="0"/>
          </a:p>
        </p:txBody>
      </p:sp>
      <p:cxnSp>
        <p:nvCxnSpPr>
          <p:cNvPr id="8" name="Ευθύγραμμο βέλος σύνδεσης 7"/>
          <p:cNvCxnSpPr>
            <a:stCxn id="9" idx="0"/>
            <a:endCxn id="3" idx="1"/>
          </p:cNvCxnSpPr>
          <p:nvPr/>
        </p:nvCxnSpPr>
        <p:spPr>
          <a:xfrm flipV="1">
            <a:off x="2267744" y="1844824"/>
            <a:ext cx="1194337" cy="1368152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Θέση περιεχομένου 2"/>
          <p:cNvSpPr txBox="1">
            <a:spLocks/>
          </p:cNvSpPr>
          <p:nvPr/>
        </p:nvSpPr>
        <p:spPr>
          <a:xfrm>
            <a:off x="1691680" y="3212976"/>
            <a:ext cx="1152128" cy="576064"/>
          </a:xfrm>
          <a:prstGeom prst="rect">
            <a:avLst/>
          </a:prstGeom>
          <a:ln w="25400">
            <a:solidFill>
              <a:srgbClr val="1A5F17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Courier New" panose="02070309020205020404" pitchFamily="49" charset="0"/>
              <a:buNone/>
            </a:pPr>
            <a:r>
              <a:rPr lang="en-US" dirty="0" smtClean="0"/>
              <a:t>Doctor</a:t>
            </a:r>
            <a:endParaRPr lang="el-GR" dirty="0"/>
          </a:p>
        </p:txBody>
      </p:sp>
      <p:cxnSp>
        <p:nvCxnSpPr>
          <p:cNvPr id="11" name="Ευθύγραμμο βέλος σύνδεσης 10"/>
          <p:cNvCxnSpPr>
            <a:stCxn id="14" idx="0"/>
            <a:endCxn id="9" idx="2"/>
          </p:cNvCxnSpPr>
          <p:nvPr/>
        </p:nvCxnSpPr>
        <p:spPr>
          <a:xfrm flipV="1">
            <a:off x="1691680" y="3789040"/>
            <a:ext cx="576064" cy="1044376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Θέση περιεχομένου 2"/>
          <p:cNvSpPr txBox="1">
            <a:spLocks/>
          </p:cNvSpPr>
          <p:nvPr/>
        </p:nvSpPr>
        <p:spPr>
          <a:xfrm>
            <a:off x="629562" y="4833416"/>
            <a:ext cx="2124236" cy="576064"/>
          </a:xfrm>
          <a:prstGeom prst="rect">
            <a:avLst/>
          </a:prstGeom>
          <a:ln w="25400">
            <a:solidFill>
              <a:srgbClr val="1A5F17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Courier New" panose="02070309020205020404" pitchFamily="49" charset="0"/>
              <a:buNone/>
            </a:pPr>
            <a:r>
              <a:rPr lang="en-US" dirty="0" smtClean="0"/>
              <a:t>DailySchedule </a:t>
            </a:r>
            <a:endParaRPr lang="el-GR" dirty="0"/>
          </a:p>
        </p:txBody>
      </p:sp>
      <p:cxnSp>
        <p:nvCxnSpPr>
          <p:cNvPr id="17" name="Ευθύγραμμο βέλος σύνδεσης 16"/>
          <p:cNvCxnSpPr>
            <a:stCxn id="19" idx="0"/>
            <a:endCxn id="3" idx="2"/>
          </p:cNvCxnSpPr>
          <p:nvPr/>
        </p:nvCxnSpPr>
        <p:spPr>
          <a:xfrm flipV="1">
            <a:off x="4067944" y="2132856"/>
            <a:ext cx="119389" cy="2696862"/>
          </a:xfrm>
          <a:prstGeom prst="straightConnector1">
            <a:avLst/>
          </a:prstGeom>
          <a:ln w="19050">
            <a:solidFill>
              <a:schemeClr val="tx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Θέση περιεχομένου 2"/>
          <p:cNvSpPr txBox="1">
            <a:spLocks/>
          </p:cNvSpPr>
          <p:nvPr/>
        </p:nvSpPr>
        <p:spPr>
          <a:xfrm>
            <a:off x="2987824" y="4829718"/>
            <a:ext cx="2160240" cy="576064"/>
          </a:xfrm>
          <a:prstGeom prst="rect">
            <a:avLst/>
          </a:prstGeom>
          <a:ln w="25400">
            <a:solidFill>
              <a:srgbClr val="1A5F17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Courier New" panose="02070309020205020404" pitchFamily="49" charset="0"/>
              <a:buNone/>
            </a:pPr>
            <a:r>
              <a:rPr lang="en-US" dirty="0" smtClean="0"/>
              <a:t>Appointment </a:t>
            </a:r>
            <a:endParaRPr lang="el-GR" dirty="0"/>
          </a:p>
        </p:txBody>
      </p:sp>
      <p:cxnSp>
        <p:nvCxnSpPr>
          <p:cNvPr id="22" name="Ευθύγραμμο βέλος σύνδεσης 21"/>
          <p:cNvCxnSpPr>
            <a:stCxn id="19" idx="3"/>
            <a:endCxn id="24" idx="2"/>
          </p:cNvCxnSpPr>
          <p:nvPr/>
        </p:nvCxnSpPr>
        <p:spPr>
          <a:xfrm flipV="1">
            <a:off x="5148064" y="3789040"/>
            <a:ext cx="1512168" cy="1328710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Θέση περιεχομένου 2"/>
          <p:cNvSpPr txBox="1">
            <a:spLocks/>
          </p:cNvSpPr>
          <p:nvPr/>
        </p:nvSpPr>
        <p:spPr>
          <a:xfrm>
            <a:off x="6084168" y="3212976"/>
            <a:ext cx="1152128" cy="576064"/>
          </a:xfrm>
          <a:prstGeom prst="rect">
            <a:avLst/>
          </a:prstGeom>
          <a:ln w="25400">
            <a:solidFill>
              <a:srgbClr val="1A5F17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Calibri" panose="020F0502020204030204" pitchFamily="34" charset="0"/>
              <a:buChar char="‒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Courier New" panose="02070309020205020404" pitchFamily="49" charset="0"/>
              <a:buNone/>
            </a:pPr>
            <a:r>
              <a:rPr lang="en-US" dirty="0" smtClean="0"/>
              <a:t>Patient </a:t>
            </a:r>
            <a:endParaRPr lang="el-GR" dirty="0"/>
          </a:p>
        </p:txBody>
      </p:sp>
      <p:cxnSp>
        <p:nvCxnSpPr>
          <p:cNvPr id="26" name="Ευθύγραμμο βέλος σύνδεσης 25"/>
          <p:cNvCxnSpPr>
            <a:stCxn id="24" idx="0"/>
            <a:endCxn id="3" idx="3"/>
          </p:cNvCxnSpPr>
          <p:nvPr/>
        </p:nvCxnSpPr>
        <p:spPr>
          <a:xfrm flipH="1" flipV="1">
            <a:off x="4912585" y="1844824"/>
            <a:ext cx="1747647" cy="1368152"/>
          </a:xfrm>
          <a:prstGeom prst="straightConnector1">
            <a:avLst/>
          </a:prstGeom>
          <a:ln w="19050">
            <a:solidFill>
              <a:schemeClr val="tx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721400" y="5330759"/>
            <a:ext cx="13321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n-lt"/>
              </a:rPr>
              <a:t>Notation: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00192" y="5761646"/>
            <a:ext cx="16921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n-lt"/>
              </a:rPr>
              <a:t>Composite</a:t>
            </a:r>
            <a:r>
              <a:rPr lang="en-US" sz="2200" dirty="0">
                <a:latin typeface="+mn-lt"/>
              </a:rPr>
              <a:t>:</a:t>
            </a:r>
            <a:endParaRPr lang="en-US" sz="2200" dirty="0" smtClean="0">
              <a:latin typeface="+mn-lt"/>
            </a:endParaRPr>
          </a:p>
        </p:txBody>
      </p:sp>
      <p:cxnSp>
        <p:nvCxnSpPr>
          <p:cNvPr id="35" name="Ευθύγραμμο βέλος σύνδεσης 34"/>
          <p:cNvCxnSpPr/>
          <p:nvPr/>
        </p:nvCxnSpPr>
        <p:spPr>
          <a:xfrm flipH="1">
            <a:off x="7766127" y="6015017"/>
            <a:ext cx="574842" cy="0"/>
          </a:xfrm>
          <a:prstGeom prst="straightConnector1">
            <a:avLst/>
          </a:prstGeom>
          <a:ln w="1905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950383" y="6119023"/>
            <a:ext cx="772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+mn-lt"/>
              </a:rPr>
              <a:t>Link:</a:t>
            </a:r>
          </a:p>
        </p:txBody>
      </p:sp>
      <p:cxnSp>
        <p:nvCxnSpPr>
          <p:cNvPr id="38" name="Ευθύγραμμο βέλος σύνδεσης 37"/>
          <p:cNvCxnSpPr/>
          <p:nvPr/>
        </p:nvCxnSpPr>
        <p:spPr>
          <a:xfrm flipH="1">
            <a:off x="7783134" y="6334466"/>
            <a:ext cx="557835" cy="0"/>
          </a:xfrm>
          <a:prstGeom prst="straightConnector1">
            <a:avLst/>
          </a:prstGeom>
          <a:ln w="19050">
            <a:solidFill>
              <a:schemeClr val="tx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611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Λειτουργίες </a:t>
            </a:r>
            <a:r>
              <a:rPr lang="el-GR" sz="3600" b="0" dirty="0" smtClean="0"/>
              <a:t>1/2</a:t>
            </a:r>
            <a:endParaRPr lang="el-GR" sz="3600" b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4A82"/>
                </a:solidFill>
              </a:rPr>
              <a:t>Doctor</a:t>
            </a:r>
            <a:r>
              <a:rPr lang="en-US" dirty="0"/>
              <a:t> </a:t>
            </a:r>
            <a:r>
              <a:rPr lang="el-GR" dirty="0"/>
              <a:t>πρέπει να υποστηρίζει τις λειτουργίες:</a:t>
            </a:r>
          </a:p>
          <a:p>
            <a:pPr lvl="1"/>
            <a:r>
              <a:rPr lang="en-US" b="1" dirty="0"/>
              <a:t>AddToSchedule</a:t>
            </a:r>
          </a:p>
          <a:p>
            <a:pPr lvl="1"/>
            <a:r>
              <a:rPr lang="en-US" b="1" dirty="0"/>
              <a:t>ShowAppointments</a:t>
            </a:r>
          </a:p>
          <a:p>
            <a:r>
              <a:rPr lang="en-US" b="1" dirty="0">
                <a:solidFill>
                  <a:srgbClr val="004A82"/>
                </a:solidFill>
              </a:rPr>
              <a:t>Patient </a:t>
            </a:r>
            <a:r>
              <a:rPr lang="el-GR" dirty="0"/>
              <a:t>πρέπει να υποστηρίζει τις λειτουργίες :</a:t>
            </a:r>
          </a:p>
          <a:p>
            <a:pPr lvl="1"/>
            <a:r>
              <a:rPr lang="en-US" b="1" dirty="0"/>
              <a:t>InputName</a:t>
            </a:r>
          </a:p>
          <a:p>
            <a:pPr lvl="1"/>
            <a:r>
              <a:rPr lang="en-US" b="1" dirty="0"/>
              <a:t>ChooseDoctor</a:t>
            </a:r>
          </a:p>
          <a:p>
            <a:pPr lvl="1"/>
            <a:r>
              <a:rPr lang="en-US" b="1" dirty="0"/>
              <a:t>ChooseTimeSlot</a:t>
            </a:r>
          </a:p>
          <a:p>
            <a:pPr lvl="1"/>
            <a:r>
              <a:rPr lang="en-US" b="1" dirty="0"/>
              <a:t>SetAppointment</a:t>
            </a:r>
          </a:p>
          <a:p>
            <a:r>
              <a:rPr lang="en-US" b="1" dirty="0">
                <a:solidFill>
                  <a:srgbClr val="004A82"/>
                </a:solidFill>
              </a:rPr>
              <a:t>DailySchedule</a:t>
            </a:r>
            <a:r>
              <a:rPr lang="en-US" dirty="0"/>
              <a:t> </a:t>
            </a:r>
            <a:r>
              <a:rPr lang="el-GR" dirty="0"/>
              <a:t>πρέπει να υποστηρίζει τις λειτουργίες :</a:t>
            </a:r>
          </a:p>
          <a:p>
            <a:pPr lvl="1"/>
            <a:r>
              <a:rPr lang="en-US" b="1" dirty="0"/>
              <a:t>SetAppointment</a:t>
            </a:r>
          </a:p>
          <a:p>
            <a:pPr lvl="1"/>
            <a:r>
              <a:rPr lang="en-US" b="1" dirty="0"/>
              <a:t>IsTimeSlotFree</a:t>
            </a:r>
          </a:p>
          <a:p>
            <a:pPr lvl="1"/>
            <a:r>
              <a:rPr lang="en-US" b="1" dirty="0"/>
              <a:t>ShowAppointments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496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Λειτουργίες</a:t>
            </a:r>
            <a:r>
              <a:rPr lang="el-GR" sz="3600" dirty="0"/>
              <a:t> </a:t>
            </a:r>
            <a:r>
              <a:rPr lang="el-GR" sz="3600" b="0" dirty="0" smtClean="0"/>
              <a:t>2/2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>
                <a:solidFill>
                  <a:srgbClr val="004A82"/>
                </a:solidFill>
              </a:rPr>
              <a:t>Appointment</a:t>
            </a:r>
            <a:r>
              <a:rPr lang="el-GR" b="1" dirty="0"/>
              <a:t> </a:t>
            </a:r>
            <a:r>
              <a:rPr lang="el-GR" dirty="0"/>
              <a:t>πρέπει να υποστηρίζει τις λειτουργίες:</a:t>
            </a:r>
          </a:p>
          <a:p>
            <a:pPr lvl="1"/>
            <a:r>
              <a:rPr lang="el-GR" b="1" dirty="0"/>
              <a:t>Constructor: </a:t>
            </a:r>
            <a:r>
              <a:rPr lang="el-GR" dirty="0"/>
              <a:t>Κατασκεύασε ένα αντικείμενο επίσκεψης από χρονικό διάστημα, κωδικό γιατρού, όνομα ασθενούς</a:t>
            </a:r>
          </a:p>
          <a:p>
            <a:pPr lvl="1"/>
            <a:r>
              <a:rPr lang="el-GR" b="1" dirty="0"/>
              <a:t>IsScheduled</a:t>
            </a:r>
          </a:p>
          <a:p>
            <a:r>
              <a:rPr lang="el-GR" b="1" dirty="0"/>
              <a:t>Scheduler</a:t>
            </a:r>
            <a:r>
              <a:rPr lang="el-GR" dirty="0"/>
              <a:t> πρέπει να υποστηρίζει τις λειτουργίες :</a:t>
            </a:r>
          </a:p>
          <a:p>
            <a:pPr lvl="1"/>
            <a:r>
              <a:rPr lang="el-GR" b="1" dirty="0"/>
              <a:t>PrintAllAppointments:</a:t>
            </a:r>
            <a:r>
              <a:rPr lang="el-GR" dirty="0"/>
              <a:t> Τύπωσε μορφοποιημένη έξοδο όλων των υπαρχουσών επισκέψεων</a:t>
            </a:r>
          </a:p>
          <a:p>
            <a:pPr lvl="1"/>
            <a:r>
              <a:rPr lang="el-GR" b="1" dirty="0"/>
              <a:t>ScheduleOneAppointment:</a:t>
            </a:r>
            <a:r>
              <a:rPr lang="el-GR" dirty="0"/>
              <a:t> Πρόσθεσε μια επίσκεψη στο πρόγραμμα. Αλληλεπίδραση με το χρήστη</a:t>
            </a:r>
          </a:p>
          <a:p>
            <a:pPr lvl="1"/>
            <a:r>
              <a:rPr lang="el-GR" b="1" dirty="0"/>
              <a:t>ScheduleAllAppointments:</a:t>
            </a:r>
            <a:r>
              <a:rPr lang="el-GR" dirty="0"/>
              <a:t> Επαναληπτική διαδικασία ερώτησης χρήστη για πρόσθεση επισκέψεων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853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Βοηθητικές κλάσεις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04056"/>
          </a:xfrm>
        </p:spPr>
        <p:txBody>
          <a:bodyPr/>
          <a:lstStyle/>
          <a:p>
            <a:r>
              <a:rPr lang="el-GR" b="1" dirty="0">
                <a:solidFill>
                  <a:srgbClr val="004A82"/>
                </a:solidFill>
              </a:rPr>
              <a:t>Τ</a:t>
            </a:r>
            <a:r>
              <a:rPr lang="en-US" b="1" dirty="0">
                <a:solidFill>
                  <a:srgbClr val="004A82"/>
                </a:solidFill>
              </a:rPr>
              <a:t>ime slot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24</a:t>
            </a:fld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395536" y="1579632"/>
            <a:ext cx="8424936" cy="3834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solidFill>
                  <a:srgbClr val="820000"/>
                </a:solidFill>
                <a:latin typeface="Courier" pitchFamily="49" charset="0"/>
              </a:rPr>
              <a:t>class TimeSlot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public: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TimeSlot( const unsigned n = 0 );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unsigned AsInteger() const; // Returns the integer value of the time.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friend istream &amp; operator &gt;&gt;(istream &amp; inp, TimeSlot &amp; T);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friend ostream &amp; operator &lt;&lt;(ostream &amp; os, const TimeSlot &amp; T);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// ------ Static member functions -------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altLang="el-GR" sz="1600" b="1" dirty="0">
              <a:latin typeface="Courier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static unsigned GetStartHour();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static unsigned GetApptLen();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static void SetStartHour( unsigned n 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static void SetApptLen( unsigned n 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private: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static unsigned StartHour;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static unsigned ApptLen;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unsigned intValue;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void SetIntValue( unsigned n 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1600" b="1" dirty="0">
                <a:latin typeface="Courier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334522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3ο βήμα: Σχεδίαση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Μετά την αναγνώριση όλων των κλάσεων, καθορισμός των διαπροσωπειών </a:t>
            </a:r>
            <a:r>
              <a:rPr lang="el-GR" dirty="0" smtClean="0"/>
              <a:t>τους,</a:t>
            </a:r>
            <a:endParaRPr lang="el-GR" dirty="0"/>
          </a:p>
          <a:p>
            <a:r>
              <a:rPr lang="el-GR" dirty="0"/>
              <a:t>Αποτέλεσμα της φάσης σχεδίασης  είναι το header file με όλες τις κλάσεις και τις διαπροσωπείες </a:t>
            </a:r>
            <a:r>
              <a:rPr lang="el-GR" dirty="0" smtClean="0"/>
              <a:t>τους.</a:t>
            </a:r>
            <a:endParaRPr lang="el-GR" dirty="0"/>
          </a:p>
          <a:p>
            <a:r>
              <a:rPr lang="el-GR" dirty="0"/>
              <a:t>Κλάσεις:</a:t>
            </a:r>
          </a:p>
          <a:p>
            <a:pPr lvl="1"/>
            <a:r>
              <a:rPr lang="el-GR" b="1" dirty="0" smtClean="0">
                <a:solidFill>
                  <a:srgbClr val="004A82"/>
                </a:solidFill>
              </a:rPr>
              <a:t>TimeSlot,</a:t>
            </a:r>
            <a:endParaRPr lang="el-GR" b="1" dirty="0">
              <a:solidFill>
                <a:srgbClr val="004A82"/>
              </a:solidFill>
            </a:endParaRPr>
          </a:p>
          <a:p>
            <a:pPr lvl="1"/>
            <a:r>
              <a:rPr lang="el-GR" b="1" dirty="0" smtClean="0">
                <a:solidFill>
                  <a:srgbClr val="004A82"/>
                </a:solidFill>
              </a:rPr>
              <a:t>Doctor,</a:t>
            </a:r>
            <a:endParaRPr lang="el-GR" b="1" dirty="0">
              <a:solidFill>
                <a:srgbClr val="004A82"/>
              </a:solidFill>
            </a:endParaRPr>
          </a:p>
          <a:p>
            <a:pPr lvl="1"/>
            <a:r>
              <a:rPr lang="el-GR" b="1" dirty="0" smtClean="0">
                <a:solidFill>
                  <a:srgbClr val="004A82"/>
                </a:solidFill>
              </a:rPr>
              <a:t>Patient,</a:t>
            </a:r>
            <a:endParaRPr lang="el-GR" b="1" dirty="0">
              <a:solidFill>
                <a:srgbClr val="004A82"/>
              </a:solidFill>
            </a:endParaRPr>
          </a:p>
          <a:p>
            <a:pPr lvl="1"/>
            <a:r>
              <a:rPr lang="el-GR" b="1" dirty="0" smtClean="0">
                <a:solidFill>
                  <a:srgbClr val="004A82"/>
                </a:solidFill>
              </a:rPr>
              <a:t>DailySchedule,</a:t>
            </a:r>
            <a:endParaRPr lang="el-GR" b="1" dirty="0">
              <a:solidFill>
                <a:srgbClr val="004A82"/>
              </a:solidFill>
            </a:endParaRPr>
          </a:p>
          <a:p>
            <a:pPr lvl="1"/>
            <a:r>
              <a:rPr lang="el-GR" b="1" dirty="0" smtClean="0">
                <a:solidFill>
                  <a:srgbClr val="004A82"/>
                </a:solidFill>
              </a:rPr>
              <a:t>Appointment,</a:t>
            </a:r>
            <a:endParaRPr lang="el-GR" b="1" dirty="0">
              <a:solidFill>
                <a:srgbClr val="004A82"/>
              </a:solidFill>
            </a:endParaRPr>
          </a:p>
          <a:p>
            <a:pPr lvl="1"/>
            <a:r>
              <a:rPr lang="el-GR" b="1" dirty="0" smtClean="0">
                <a:solidFill>
                  <a:srgbClr val="004A82"/>
                </a:solidFill>
              </a:rPr>
              <a:t>Scheduler.</a:t>
            </a:r>
            <a:endParaRPr lang="el-GR" b="1" dirty="0">
              <a:solidFill>
                <a:srgbClr val="004A82"/>
              </a:solidFill>
            </a:endParaRP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695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4ο βήμα: Κυρίως πρόγραμμα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942766"/>
          </a:xfrm>
        </p:spPr>
        <p:txBody>
          <a:bodyPr/>
          <a:lstStyle/>
          <a:p>
            <a:r>
              <a:rPr lang="el-GR" dirty="0"/>
              <a:t>Το κυρίως πρόγραμμα δημιουργεί ένα στιγμιότυπο του Scheduler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26</a:t>
            </a:fld>
            <a:endParaRPr lang="el-GR" dirty="0"/>
          </a:p>
        </p:txBody>
      </p:sp>
      <p:sp>
        <p:nvSpPr>
          <p:cNvPr id="5" name="Ορθογώνιο 4"/>
          <p:cNvSpPr/>
          <p:nvPr/>
        </p:nvSpPr>
        <p:spPr>
          <a:xfrm>
            <a:off x="755576" y="2216944"/>
            <a:ext cx="7560840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#include "doctors.h"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#include "schedlr.h“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l-GR" altLang="el-GR" sz="2200" dirty="0">
              <a:latin typeface="Courier" pitchFamily="49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static Doctor doctorArray[NumDoctors];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int main()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cout &lt;&lt; "Doctors Office Scheduling Program\n\n";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Scheduler officeSchedule( doctorArray 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officeSchedule.ScheduleAllAppointments();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officeSchedule.PrintAllAppointments("appts.txt");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return 0;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200" dirty="0">
                <a:latin typeface="Courier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651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5</a:t>
            </a:r>
            <a:r>
              <a:rPr lang="el-GR" altLang="el-GR" baseline="30000"/>
              <a:t>ο</a:t>
            </a:r>
            <a:r>
              <a:rPr lang="el-GR" altLang="el-GR"/>
              <a:t> βήμα: Κώδικας</a:t>
            </a:r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l-GR" altLang="el-GR"/>
          </a:p>
          <a:p>
            <a:pPr>
              <a:buFont typeface="Wingdings" pitchFamily="2" charset="2"/>
              <a:buNone/>
            </a:pPr>
            <a:endParaRPr lang="el-GR" altLang="el-GR"/>
          </a:p>
          <a:p>
            <a:pPr>
              <a:buFont typeface="Wingdings" pitchFamily="2" charset="2"/>
              <a:buNone/>
            </a:pPr>
            <a:endParaRPr lang="el-GR" altLang="el-GR"/>
          </a:p>
          <a:p>
            <a:pPr algn="ctr">
              <a:buFont typeface="Wingdings" pitchFamily="2" charset="2"/>
              <a:buNone/>
            </a:pPr>
            <a:r>
              <a:rPr lang="el-GR" altLang="el-GR" sz="4000" b="1">
                <a:solidFill>
                  <a:srgbClr val="000099"/>
                </a:solidFill>
              </a:rPr>
              <a:t> Σειρά σας </a:t>
            </a:r>
            <a:r>
              <a:rPr lang="el-GR" altLang="el-GR" sz="4000" b="1">
                <a:solidFill>
                  <a:srgbClr val="000099"/>
                </a:solidFill>
                <a:sym typeface="Wingdings" pitchFamily="2" charset="2"/>
              </a:rPr>
              <a:t>...</a:t>
            </a:r>
            <a:endParaRPr lang="el-GR" altLang="el-GR" sz="4000" b="1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33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grpSp>
        <p:nvGrpSpPr>
          <p:cNvPr id="2" name="Ομάδα 1"/>
          <p:cNvGrpSpPr/>
          <p:nvPr/>
        </p:nvGrpSpPr>
        <p:grpSpPr>
          <a:xfrm>
            <a:off x="1767633" y="5931169"/>
            <a:ext cx="5828703" cy="768532"/>
            <a:chOff x="1767633" y="5931169"/>
            <a:chExt cx="5828703" cy="768532"/>
          </a:xfrm>
        </p:grpSpPr>
        <p:pic>
          <p:nvPicPr>
            <p:cNvPr id="6" name="Picture 5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67633" y="5931169"/>
              <a:ext cx="1971675" cy="702000"/>
            </a:xfrm>
            <a:prstGeom prst="rect">
              <a:avLst/>
            </a:prstGeom>
            <a:noFill/>
          </p:spPr>
        </p:pic>
        <p:pic>
          <p:nvPicPr>
            <p:cNvPr id="9" name="Picture 2" descr="C:\Users\alex\Desktop\logo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214"/>
            <a:stretch/>
          </p:blipFill>
          <p:spPr bwMode="auto">
            <a:xfrm>
              <a:off x="3923928" y="5931169"/>
              <a:ext cx="3672408" cy="7685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Το Μοντέλο Αντικειμένων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Ορισμός,</a:t>
            </a:r>
            <a:endParaRPr lang="el-GR" dirty="0"/>
          </a:p>
          <a:p>
            <a:pPr lvl="1"/>
            <a:r>
              <a:rPr lang="el-GR" dirty="0"/>
              <a:t>Προγραμματιστική προσέγγιση που χρησιμοποιεί της αρχές της </a:t>
            </a:r>
            <a:r>
              <a:rPr lang="el-GR" b="1" dirty="0"/>
              <a:t>αφαίρεσης,</a:t>
            </a:r>
            <a:r>
              <a:rPr lang="el-GR" dirty="0"/>
              <a:t> της </a:t>
            </a:r>
            <a:r>
              <a:rPr lang="el-GR" b="1" dirty="0"/>
              <a:t>ενθυλάκωσης,</a:t>
            </a:r>
            <a:r>
              <a:rPr lang="el-GR" dirty="0"/>
              <a:t> της </a:t>
            </a:r>
            <a:r>
              <a:rPr lang="el-GR" b="1" dirty="0"/>
              <a:t>ιεραρχίας </a:t>
            </a:r>
            <a:r>
              <a:rPr lang="el-GR" dirty="0"/>
              <a:t>(κληρονομικότητας), της </a:t>
            </a:r>
            <a:r>
              <a:rPr lang="el-GR" b="1" dirty="0"/>
              <a:t>δόμησης μονάδων </a:t>
            </a:r>
            <a:r>
              <a:rPr lang="el-GR" dirty="0"/>
              <a:t>(modularity</a:t>
            </a:r>
            <a:r>
              <a:rPr lang="el-GR" dirty="0" smtClean="0"/>
              <a:t>).</a:t>
            </a:r>
            <a:endParaRPr lang="el-GR" dirty="0"/>
          </a:p>
          <a:p>
            <a:r>
              <a:rPr lang="el-GR" dirty="0"/>
              <a:t>Πολύ αποδοτικό στο σχεδιασμό πολύπλοκων </a:t>
            </a:r>
            <a:r>
              <a:rPr lang="el-GR" dirty="0" smtClean="0"/>
              <a:t>εφαρμογών.</a:t>
            </a:r>
            <a:endParaRPr lang="el-GR" dirty="0"/>
          </a:p>
          <a:p>
            <a:pPr lvl="1"/>
            <a:r>
              <a:rPr lang="el-GR" dirty="0"/>
              <a:t>Μεγαλύτερες απαιτήσεις από το λογισμικό και απλούστερη προσέγγιση για τους </a:t>
            </a:r>
            <a:r>
              <a:rPr lang="el-GR" dirty="0" smtClean="0"/>
              <a:t>προγραμματιστές,</a:t>
            </a:r>
            <a:endParaRPr lang="el-GR" dirty="0"/>
          </a:p>
          <a:p>
            <a:pPr lvl="1"/>
            <a:r>
              <a:rPr lang="el-GR" dirty="0"/>
              <a:t>Μεγαλύτερη </a:t>
            </a:r>
            <a:r>
              <a:rPr lang="el-GR" dirty="0" smtClean="0"/>
              <a:t>παραγωγικότητα,</a:t>
            </a:r>
            <a:endParaRPr lang="el-GR" dirty="0"/>
          </a:p>
          <a:p>
            <a:pPr lvl="1"/>
            <a:r>
              <a:rPr lang="el-GR" dirty="0"/>
              <a:t>Μεγαλύτερος βαθμός </a:t>
            </a:r>
            <a:r>
              <a:rPr lang="el-GR" dirty="0" smtClean="0"/>
              <a:t>συντηρισιμότητας.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674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81336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Κλειώ Σγουροπούλου 2014. Κλειώ Σγουροπούλου. «Αντικειμενοστραφής Προγραμματισμός-Θ. </a:t>
            </a:r>
            <a:r>
              <a:rPr lang="el-GR" sz="2000" smtClean="0"/>
              <a:t>Ενότητα </a:t>
            </a:r>
            <a:r>
              <a:rPr lang="el-GR" sz="2000" smtClean="0"/>
              <a:t>7</a:t>
            </a:r>
            <a:r>
              <a:rPr lang="en-US" sz="2000" smtClean="0"/>
              <a:t>:</a:t>
            </a:r>
            <a:r>
              <a:rPr lang="el-GR" sz="2000" dirty="0" smtClean="0"/>
              <a:t> </a:t>
            </a:r>
            <a:r>
              <a:rPr lang="el-GR" sz="2000" dirty="0" smtClean="0"/>
              <a:t>Αντικειμενοστραφής σχεδίαση».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2014. </a:t>
            </a:r>
            <a:r>
              <a:rPr lang="el-GR" sz="2000" dirty="0"/>
              <a:t>Διαθέσιμο από τη δικτυακή </a:t>
            </a:r>
            <a:r>
              <a:rPr lang="el-GR" sz="2000" dirty="0" smtClean="0"/>
              <a:t>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326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184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32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98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6850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Αθήνας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71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Αφαίρεση (</a:t>
            </a:r>
            <a:r>
              <a:rPr lang="en-US" dirty="0"/>
              <a:t>Abstraction)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/>
          <a:lstStyle/>
          <a:p>
            <a:r>
              <a:rPr lang="el-GR" dirty="0"/>
              <a:t>Απλοποιημένη όψη του </a:t>
            </a:r>
            <a:r>
              <a:rPr lang="el-GR" dirty="0" smtClean="0"/>
              <a:t>αντικειμένου.</a:t>
            </a:r>
            <a:endParaRPr lang="el-GR" dirty="0"/>
          </a:p>
          <a:p>
            <a:pPr lvl="1"/>
            <a:r>
              <a:rPr lang="el-GR" dirty="0"/>
              <a:t>Μοντελοποίηση μόνο των απαραίτητων </a:t>
            </a:r>
            <a:r>
              <a:rPr lang="el-GR" dirty="0" smtClean="0"/>
              <a:t>χαρακτηριστικών.</a:t>
            </a:r>
            <a:endParaRPr lang="el-GR" dirty="0"/>
          </a:p>
          <a:p>
            <a:r>
              <a:rPr lang="el-GR" dirty="0"/>
              <a:t>Οι επιλογές εξαρτώνται από την εφαρμογή και το </a:t>
            </a:r>
            <a:r>
              <a:rPr lang="el-GR" dirty="0" smtClean="0"/>
              <a:t>περιβάλλον.</a:t>
            </a:r>
            <a:endParaRPr lang="el-GR" dirty="0"/>
          </a:p>
          <a:p>
            <a:r>
              <a:rPr lang="el-GR" dirty="0"/>
              <a:t>Παραδείγματα:</a:t>
            </a:r>
          </a:p>
          <a:p>
            <a:pPr lvl="1"/>
            <a:r>
              <a:rPr lang="el-GR" dirty="0"/>
              <a:t>Γλώσσα </a:t>
            </a:r>
            <a:r>
              <a:rPr lang="el-GR" dirty="0" smtClean="0"/>
              <a:t>προγραμματισμού,</a:t>
            </a:r>
            <a:endParaRPr lang="el-GR" dirty="0"/>
          </a:p>
          <a:p>
            <a:pPr lvl="2"/>
            <a:r>
              <a:rPr lang="el-GR" sz="2200" dirty="0"/>
              <a:t>Προστατεύει τον προγραμματιστή από πολυπλοκότητες του </a:t>
            </a:r>
            <a:r>
              <a:rPr lang="el-GR" sz="2200" dirty="0" smtClean="0"/>
              <a:t>υλικού.</a:t>
            </a:r>
            <a:endParaRPr lang="el-GR" sz="2200" dirty="0"/>
          </a:p>
          <a:p>
            <a:pPr lvl="1"/>
            <a:r>
              <a:rPr lang="el-GR" dirty="0"/>
              <a:t>Μεταβλητές, διαπροσωπεία </a:t>
            </a:r>
            <a:r>
              <a:rPr lang="el-GR" dirty="0" smtClean="0"/>
              <a:t>κλάσης.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4900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Τύποι Αφαίρεσης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Δύο βασικοί τύποι αφαίρεσης:</a:t>
            </a:r>
          </a:p>
          <a:p>
            <a:pPr lvl="1"/>
            <a:r>
              <a:rPr lang="el-GR" dirty="0"/>
              <a:t>Επίπεδο ελέγχου (ενέργεια</a:t>
            </a:r>
            <a:r>
              <a:rPr lang="el-GR" dirty="0" smtClean="0"/>
              <a:t>).</a:t>
            </a:r>
            <a:endParaRPr lang="el-GR" dirty="0"/>
          </a:p>
          <a:p>
            <a:pPr lvl="2"/>
            <a:r>
              <a:rPr lang="el-GR" sz="2200" dirty="0"/>
              <a:t>Λειτουργίες (</a:t>
            </a:r>
            <a:r>
              <a:rPr lang="el-GR" sz="2200" b="1" dirty="0">
                <a:solidFill>
                  <a:srgbClr val="004A82"/>
                </a:solidFill>
              </a:rPr>
              <a:t>insert, move, resize, find, </a:t>
            </a:r>
            <a:r>
              <a:rPr lang="el-GR" sz="2200" dirty="0"/>
              <a:t>…)</a:t>
            </a:r>
          </a:p>
          <a:p>
            <a:r>
              <a:rPr lang="el-GR" dirty="0"/>
              <a:t>Επίπεδο </a:t>
            </a:r>
            <a:r>
              <a:rPr lang="el-GR" dirty="0" smtClean="0"/>
              <a:t>οντότητας.</a:t>
            </a:r>
            <a:endParaRPr lang="el-GR" dirty="0"/>
          </a:p>
          <a:p>
            <a:pPr lvl="2"/>
            <a:r>
              <a:rPr lang="el-GR" sz="2200" dirty="0"/>
              <a:t>Εύκολα αναγνωρίσιμα – με αντιστοιχία στον πραγματικό κόσμο αντικείμενα (</a:t>
            </a:r>
            <a:r>
              <a:rPr lang="el-GR" sz="2200" b="1" dirty="0">
                <a:solidFill>
                  <a:srgbClr val="820000"/>
                </a:solidFill>
              </a:rPr>
              <a:t>Window, Display, Cursor, Screen, </a:t>
            </a:r>
            <a:r>
              <a:rPr lang="el-GR" sz="2200" dirty="0"/>
              <a:t>…</a:t>
            </a:r>
          </a:p>
          <a:p>
            <a:pPr marL="0" indent="0" algn="ctr">
              <a:spcBef>
                <a:spcPts val="4200"/>
              </a:spcBef>
              <a:buNone/>
            </a:pPr>
            <a:r>
              <a:rPr lang="el-GR" b="1" dirty="0" smtClean="0">
                <a:solidFill>
                  <a:srgbClr val="1A5F17"/>
                </a:solidFill>
              </a:rPr>
              <a:t>Employee</a:t>
            </a:r>
            <a:r>
              <a:rPr lang="el-GR" b="1" dirty="0">
                <a:solidFill>
                  <a:srgbClr val="1A5F17"/>
                </a:solidFill>
              </a:rPr>
              <a:t>, Student, Course, …)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351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Ενθυλάκωση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/>
          <a:lstStyle/>
          <a:p>
            <a:r>
              <a:rPr lang="el-GR" dirty="0"/>
              <a:t>Ενθυλάκωση μεταβλητών και συναρτήσεων στο εσωτερικό μιας κλάσης με μια καλά-ορισμένη </a:t>
            </a:r>
            <a:r>
              <a:rPr lang="el-GR" dirty="0" smtClean="0"/>
              <a:t>διαπροσωπεία.</a:t>
            </a:r>
            <a:endParaRPr lang="el-GR" dirty="0"/>
          </a:p>
          <a:p>
            <a:r>
              <a:rPr lang="el-GR" dirty="0"/>
              <a:t>Επιτυγχάνεται με την απόκρυψη πληροφορίας από το εξωτερικό περιβάλλον της </a:t>
            </a:r>
            <a:r>
              <a:rPr lang="el-GR" dirty="0" smtClean="0"/>
              <a:t>κλάσης.</a:t>
            </a:r>
            <a:endParaRPr lang="el-GR" dirty="0"/>
          </a:p>
          <a:p>
            <a:pPr lvl="1"/>
            <a:r>
              <a:rPr lang="el-GR" dirty="0"/>
              <a:t>Απόκρυψη λεπτομερειών </a:t>
            </a:r>
            <a:r>
              <a:rPr lang="el-GR" dirty="0" smtClean="0"/>
              <a:t>υλοποίησης,</a:t>
            </a:r>
            <a:endParaRPr lang="el-GR" dirty="0"/>
          </a:p>
          <a:p>
            <a:pPr lvl="1"/>
            <a:r>
              <a:rPr lang="el-GR" dirty="0"/>
              <a:t>Δημόσια και καλά-ορισμένη διαπροσωπεία με το </a:t>
            </a:r>
            <a:r>
              <a:rPr lang="el-GR" dirty="0" smtClean="0"/>
              <a:t>περιβάλλον.</a:t>
            </a:r>
            <a:endParaRPr lang="el-GR" dirty="0"/>
          </a:p>
          <a:p>
            <a:r>
              <a:rPr lang="el-GR" dirty="0"/>
              <a:t>Οδηγεί στην τυποποίηση </a:t>
            </a:r>
            <a:r>
              <a:rPr lang="el-GR" dirty="0" smtClean="0"/>
              <a:t>διαπροσωπειών.</a:t>
            </a:r>
            <a:endParaRPr lang="el-GR" dirty="0"/>
          </a:p>
          <a:p>
            <a:pPr lvl="1"/>
            <a:r>
              <a:rPr lang="el-GR" dirty="0"/>
              <a:t>Μεγάλη βελτίωση στην ανάπτυξη </a:t>
            </a:r>
            <a:r>
              <a:rPr lang="el-GR" dirty="0" smtClean="0"/>
              <a:t>λογισμικού.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0412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Δόμηση σε μονάδες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/>
          <a:lstStyle/>
          <a:p>
            <a:r>
              <a:rPr lang="el-GR" dirty="0"/>
              <a:t>Μια από τις παλαιότερες και καλύτερες προγραμματιστικές έννοιες</a:t>
            </a:r>
          </a:p>
          <a:p>
            <a:pPr lvl="1"/>
            <a:r>
              <a:rPr lang="el-GR" dirty="0"/>
              <a:t>Μονάδες προγραμμάτων που αποκρύπτουν και διαμοιράζονται </a:t>
            </a:r>
            <a:r>
              <a:rPr lang="el-GR" dirty="0" smtClean="0"/>
              <a:t>πληροφορίες,</a:t>
            </a:r>
            <a:endParaRPr lang="el-GR" dirty="0"/>
          </a:p>
          <a:p>
            <a:pPr lvl="1"/>
            <a:r>
              <a:rPr lang="el-GR" dirty="0"/>
              <a:t>Υπορουτίνες – κοινές διαδικασίες που χρησιμοποιούνται σε διάφορα μέρη της </a:t>
            </a:r>
            <a:r>
              <a:rPr lang="el-GR" dirty="0" smtClean="0"/>
              <a:t>εφαρμογής.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2314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Ιεραρχία (κληρονομικότητα)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Σχέση γονέα-παιδιού μεταξύ </a:t>
            </a:r>
            <a:r>
              <a:rPr lang="el-GR" dirty="0" smtClean="0"/>
              <a:t>κλάσεων,</a:t>
            </a:r>
            <a:endParaRPr lang="el-GR" dirty="0"/>
          </a:p>
          <a:p>
            <a:r>
              <a:rPr lang="el-GR" dirty="0"/>
              <a:t>Παράγωγες </a:t>
            </a:r>
            <a:r>
              <a:rPr lang="el-GR" dirty="0" smtClean="0"/>
              <a:t>κλάσεις.</a:t>
            </a:r>
            <a:endParaRPr lang="el-GR" dirty="0"/>
          </a:p>
          <a:p>
            <a:pPr lvl="1"/>
            <a:r>
              <a:rPr lang="el-GR" dirty="0"/>
              <a:t>Κληρονομούν δεδομένα και λειτουργίες από τις βασικές </a:t>
            </a:r>
            <a:r>
              <a:rPr lang="el-GR" dirty="0" smtClean="0"/>
              <a:t>κλάσεις,</a:t>
            </a:r>
            <a:endParaRPr lang="el-GR" dirty="0"/>
          </a:p>
          <a:p>
            <a:pPr lvl="1"/>
            <a:r>
              <a:rPr lang="el-GR" dirty="0"/>
              <a:t>Ορίζουν μόνο τα επιπρόσθετα </a:t>
            </a:r>
            <a:r>
              <a:rPr lang="el-GR" dirty="0" smtClean="0"/>
              <a:t>χαρακτηριστικά. 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208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Βασικές αρχές ΑΠ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680520"/>
          </a:xfrm>
        </p:spPr>
        <p:txBody>
          <a:bodyPr/>
          <a:lstStyle/>
          <a:p>
            <a:r>
              <a:rPr lang="el-GR" dirty="0"/>
              <a:t>Δύσκολη η αποδοτική σχεδίαση πολύπλοκων εφαρμογών. Δεν είναι δυνατή η απευθείας κωδικοποίηση</a:t>
            </a:r>
          </a:p>
          <a:p>
            <a:r>
              <a:rPr lang="el-GR" dirty="0"/>
              <a:t>Απαραίτητη η οργάνωση της διαδικασίας σχεδίασης για μεγαλύτερη παραγωγικότητα και συντηρισιμότητα</a:t>
            </a:r>
          </a:p>
          <a:p>
            <a:r>
              <a:rPr lang="el-GR" dirty="0"/>
              <a:t>Η αντικειμενοστρεφής προσέγγιση έχει αναγνωριστεί ως ένας από τους αποδοτικότερους τρόπους για τη σχεδίαση πολύπλοκων εφαρμογών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053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OC_template_updated</Template>
  <TotalTime>339</TotalTime>
  <Words>1774</Words>
  <Application>Microsoft Office PowerPoint</Application>
  <PresentationFormat>Προβολή στην οθόνη (4:3)</PresentationFormat>
  <Paragraphs>299</Paragraphs>
  <Slides>35</Slides>
  <Notes>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4</vt:i4>
      </vt:variant>
      <vt:variant>
        <vt:lpstr>Τίτλοι διαφανειών</vt:lpstr>
      </vt:variant>
      <vt:variant>
        <vt:i4>35</vt:i4>
      </vt:variant>
    </vt:vector>
  </HeadingPairs>
  <TitlesOfParts>
    <vt:vector size="45" baseType="lpstr">
      <vt:lpstr>Arial</vt:lpstr>
      <vt:lpstr>Calibri</vt:lpstr>
      <vt:lpstr>Courier</vt:lpstr>
      <vt:lpstr>Courier New</vt:lpstr>
      <vt:lpstr>Times New Roman</vt:lpstr>
      <vt:lpstr>Wingdings</vt:lpstr>
      <vt:lpstr>Προσαρμοσμένη σχεδίαση</vt:lpstr>
      <vt:lpstr>1_OC_template_updated</vt:lpstr>
      <vt:lpstr>2_OC_template_updated</vt:lpstr>
      <vt:lpstr>OC_template_updated</vt:lpstr>
      <vt:lpstr>Αντικειμενοστρεφής Προγραμματισμός (Θ)</vt:lpstr>
      <vt:lpstr>Ανάλυση, Σχεδίαση, Προγραμματισμός</vt:lpstr>
      <vt:lpstr>Το Μοντέλο Αντικειμένων</vt:lpstr>
      <vt:lpstr>Αφαίρεση (Abstraction)</vt:lpstr>
      <vt:lpstr>Τύποι Αφαίρεσης</vt:lpstr>
      <vt:lpstr>Ενθυλάκωση</vt:lpstr>
      <vt:lpstr>Δόμηση σε μονάδες</vt:lpstr>
      <vt:lpstr>Ιεραρχία (κληρονομικότητα)</vt:lpstr>
      <vt:lpstr>Βασικές αρχές ΑΠ</vt:lpstr>
      <vt:lpstr>Στόχοι της διαδικασίας σχεδίασης 1/2</vt:lpstr>
      <vt:lpstr>Στόχοι της διαδικασίας σχεδίασης 2/2</vt:lpstr>
      <vt:lpstr>Σχεδιάζοντας ΑΠ προγράμματα</vt:lpstr>
      <vt:lpstr>Συστατικά (Components)</vt:lpstr>
      <vt:lpstr>Εντοπισμός κλάσεων</vt:lpstr>
      <vt:lpstr>Καθορισμός λειτουργιών κλάσεων</vt:lpstr>
      <vt:lpstr>Εξαρτήσεις κλάσεων 1/2</vt:lpstr>
      <vt:lpstr>Εξαρτήσεις κλάσεων 2/2</vt:lpstr>
      <vt:lpstr>Διαπροσωπείες κλάσεων</vt:lpstr>
      <vt:lpstr>Παράδειγμα</vt:lpstr>
      <vt:lpstr>1ο βήμα: Προδιαγραφές</vt:lpstr>
      <vt:lpstr>2ο βήμα: Ανάλυση</vt:lpstr>
      <vt:lpstr>Εξαρτήσεις κλάσεων</vt:lpstr>
      <vt:lpstr>Λειτουργίες 1/2</vt:lpstr>
      <vt:lpstr>Λειτουργίες 2/2</vt:lpstr>
      <vt:lpstr>Βοηθητικές κλάσεις</vt:lpstr>
      <vt:lpstr>3ο βήμα: Σχεδίαση</vt:lpstr>
      <vt:lpstr>4ο βήμα: Κυρίως πρόγραμμα</vt:lpstr>
      <vt:lpstr>5ο βήμα: Κώδικας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Natassa Karap</cp:lastModifiedBy>
  <cp:revision>45</cp:revision>
  <dcterms:created xsi:type="dcterms:W3CDTF">2014-05-20T07:14:25Z</dcterms:created>
  <dcterms:modified xsi:type="dcterms:W3CDTF">2015-12-01T17:26:51Z</dcterms:modified>
</cp:coreProperties>
</file>