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  <p:sldMasterId id="2147483707" r:id="rId3"/>
  </p:sldMasterIdLst>
  <p:notesMasterIdLst>
    <p:notesMasterId r:id="rId63"/>
  </p:notesMasterIdLst>
  <p:handoutMasterIdLst>
    <p:handoutMasterId r:id="rId64"/>
  </p:handoutMasterIdLst>
  <p:sldIdLst>
    <p:sldId id="377" r:id="rId4"/>
    <p:sldId id="323" r:id="rId5"/>
    <p:sldId id="324" r:id="rId6"/>
    <p:sldId id="325" r:id="rId7"/>
    <p:sldId id="327" r:id="rId8"/>
    <p:sldId id="371" r:id="rId9"/>
    <p:sldId id="374" r:id="rId10"/>
    <p:sldId id="375" r:id="rId11"/>
    <p:sldId id="328" r:id="rId12"/>
    <p:sldId id="329" r:id="rId13"/>
    <p:sldId id="330" r:id="rId14"/>
    <p:sldId id="331" r:id="rId15"/>
    <p:sldId id="332" r:id="rId16"/>
    <p:sldId id="373" r:id="rId17"/>
    <p:sldId id="333" r:id="rId18"/>
    <p:sldId id="334" r:id="rId19"/>
    <p:sldId id="335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70" r:id="rId50"/>
    <p:sldId id="367" r:id="rId51"/>
    <p:sldId id="368" r:id="rId52"/>
    <p:sldId id="369" r:id="rId53"/>
    <p:sldId id="372" r:id="rId54"/>
    <p:sldId id="257" r:id="rId55"/>
    <p:sldId id="262" r:id="rId56"/>
    <p:sldId id="264" r:id="rId57"/>
    <p:sldId id="320" r:id="rId58"/>
    <p:sldId id="321" r:id="rId59"/>
    <p:sldId id="266" r:id="rId60"/>
    <p:sldId id="376" r:id="rId61"/>
    <p:sldId id="261" r:id="rId62"/>
  </p:sldIdLst>
  <p:sldSz cx="9144000" cy="6858000" type="screen4x3"/>
  <p:notesSz cx="7104063" cy="10234613"/>
  <p:custDataLst>
    <p:tags r:id="rId6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1086" autoAdjust="0"/>
  </p:normalViewPr>
  <p:slideViewPr>
    <p:cSldViewPr>
      <p:cViewPr varScale="1">
        <p:scale>
          <a:sx n="102" d="100"/>
          <a:sy n="102" d="100"/>
        </p:scale>
        <p:origin x="-19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15/10/2015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15/10/2015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0010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978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5121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2C7C6-8C69-4161-AD08-98A0DA20B557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2C7C6-8C69-4161-AD08-98A0DA20B557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4056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573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7257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86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04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057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746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746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94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8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1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1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2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0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4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6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A8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3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300"/>
            </a:lvl2pPr>
            <a:lvl3pPr marL="1143000" indent="-228600">
              <a:lnSpc>
                <a:spcPct val="110000"/>
              </a:lnSpc>
              <a:spcBef>
                <a:spcPts val="1200"/>
              </a:spcBef>
              <a:buFont typeface="Calibri" panose="020F0502020204030204" pitchFamily="34" charset="0"/>
              <a:buChar char="−"/>
              <a:defRPr sz="2300"/>
            </a:lvl3pPr>
            <a:lvl4pPr>
              <a:lnSpc>
                <a:spcPct val="110000"/>
              </a:lnSpc>
              <a:spcBef>
                <a:spcPts val="1200"/>
              </a:spcBef>
              <a:defRPr sz="2300"/>
            </a:lvl4pPr>
            <a:lvl5pPr>
              <a:lnSpc>
                <a:spcPct val="110000"/>
              </a:lnSpc>
              <a:spcBef>
                <a:spcPts val="1200"/>
              </a:spcBef>
              <a:defRPr sz="23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4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7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200"/>
            </a:lvl2pPr>
            <a:lvl3pPr marL="1143000" indent="-228600">
              <a:buFont typeface="Calibri" panose="020F0502020204030204" pitchFamily="34" charset="0"/>
              <a:buChar char="−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1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03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2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7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6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1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1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9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3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User:Pngbot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commons.wikimedia.org/wiki/File:Gray347.p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eorif.com/AnkleFoot/syndesmosis%20IM.html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commons.wikimedia.org/wiki/User:Pngbo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Gray357.png" TargetMode="External"/><Relationship Id="rId5" Type="http://schemas.openxmlformats.org/officeDocument/2006/relationships/hyperlink" Target="http://www.pt.ntu.edu.tw/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commons.wikimedia.org/wiki/File:Gray355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Pngbot" TargetMode="External"/><Relationship Id="rId5" Type="http://schemas.openxmlformats.org/officeDocument/2006/relationships/hyperlink" Target="https://commons.wikimedia.org/wiki/File:Gray354.png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commons.wikimedia.org/wiki/User:Pngbo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Gray358.png" TargetMode="External"/><Relationship Id="rId5" Type="http://schemas.openxmlformats.org/officeDocument/2006/relationships/hyperlink" Target="http://emedicine.medscape.com/article/1946201-overview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nthropotomy.com/skeleton-and-bones-connection/the-skeleton-of-the-lower-extremity/the-compounds-in-the-free-part-of-the-lower-extremity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s://commons.wikimedia.org/wiki/User:CFCF" TargetMode="External"/><Relationship Id="rId4" Type="http://schemas.openxmlformats.org/officeDocument/2006/relationships/hyperlink" Target="https://commons.wikimedia.org/wiki/File:Dorsiplantar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Tarsal_bones_-_animation01.gif" TargetMode="External"/><Relationship Id="rId3" Type="http://schemas.openxmlformats.org/officeDocument/2006/relationships/hyperlink" Target="https://commons.wikimedia.org/wiki/File:Blausen_0411_FootAnatomy.png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https://creativecommons.org/licenses/by/3.0/deed.en" TargetMode="External"/><Relationship Id="rId10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s://commons.wikimedia.org/wiki/User:BruceBlaus" TargetMode="External"/><Relationship Id="rId9" Type="http://schemas.openxmlformats.org/officeDocument/2006/relationships/hyperlink" Target="http://commons.wikimedia.org/wiki/User:Was_a_be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Pngbot" TargetMode="External"/><Relationship Id="rId4" Type="http://schemas.openxmlformats.org/officeDocument/2006/relationships/hyperlink" Target="https://commons.wikimedia.org/wiki/File:Gray359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359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Pngbo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359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Pngbo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undationpilates.com/need-know-feet-joint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290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File_Upload_Bot_(Magnus_Manske)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ay291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User:File_Upload_Bot_(Magnus_Manske)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de_of_foot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s://commons.wikimedia.org/w/index.php?title=User:Phulvar&amp;action=edit&amp;redlink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File_Upload_Bot_(Magnus_Manske)" TargetMode="External"/><Relationship Id="rId4" Type="http://schemas.openxmlformats.org/officeDocument/2006/relationships/hyperlink" Target="https://commons.wikimedia.org/wiki/File:Gray261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User:Phulvar&amp;action=edit&amp;redlink=1" TargetMode="External"/><Relationship Id="rId2" Type="http://schemas.openxmlformats.org/officeDocument/2006/relationships/hyperlink" Target="https://commons.wikimedia.org/wiki/File:Side_of_foot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creativecommons.org/licenses/by-sa/3.0/deed.en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udelis.gr/en/content/flatfoot-children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Solyentgreen" TargetMode="External"/><Relationship Id="rId5" Type="http://schemas.openxmlformats.org/officeDocument/2006/relationships/hyperlink" Target="http://commons.wikimedia.org/wiki/File:Blender3D_NormalWalkCycle.gif" TargetMode="External"/><Relationship Id="rId4" Type="http://schemas.openxmlformats.org/officeDocument/2006/relationships/image" Target="../media/image43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deed.en" TargetMode="External"/><Relationship Id="rId5" Type="http://schemas.openxmlformats.org/officeDocument/2006/relationships/hyperlink" Target="https://commons.wikimedia.org/wiki/User:CFCF" TargetMode="External"/><Relationship Id="rId4" Type="http://schemas.openxmlformats.org/officeDocument/2006/relationships/hyperlink" Target="https://commons.wikimedia.org/wiki/File:812_Bones_of_the_Foot.jp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c7QewW3Up50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oot_(10818987805)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s://commons.wikimedia.org/wiki/User:File_Upload_Bot_(Magnus_Manske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hyperlink" Target="https://commons.wikimedia.org/wiki/File:Calcaneus_animation01.gif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1/jp/deed.en" TargetMode="External"/><Relationship Id="rId5" Type="http://schemas.openxmlformats.org/officeDocument/2006/relationships/hyperlink" Target="http://commons.wikimedia.org/wiki/User:Was_a_bee" TargetMode="External"/><Relationship Id="rId4" Type="http://schemas.openxmlformats.org/officeDocument/2006/relationships/hyperlink" Target="https://commons.wikimedia.org/wiki/File:Talus_bone_-_animation01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hyperlink" Target="https://commons.wikimedia.org/wiki/File:Cuboid_bone_-_animation01.gif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1/jp/deed.en" TargetMode="External"/><Relationship Id="rId5" Type="http://schemas.openxmlformats.org/officeDocument/2006/relationships/hyperlink" Target="http://commons.wikimedia.org/wiki/User:Was_a_bee" TargetMode="External"/><Relationship Id="rId4" Type="http://schemas.openxmlformats.org/officeDocument/2006/relationships/hyperlink" Target="https://commons.wikimedia.org/wiki/File:Navicular_bone_-_animation01.gi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Κινησιολογία Ι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I 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3999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9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Άκρος πόδας (α’ μέρος)</a:t>
            </a:r>
            <a:endParaRPr lang="en-US" sz="2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200" dirty="0" err="1" smtClean="0"/>
              <a:t>Παλίνα</a:t>
            </a:r>
            <a:r>
              <a:rPr lang="el-GR" sz="2200" dirty="0" smtClean="0"/>
              <a:t> </a:t>
            </a:r>
            <a:r>
              <a:rPr lang="el-GR" sz="2200" dirty="0" err="1"/>
              <a:t>Καρακασίδου</a:t>
            </a:r>
            <a:r>
              <a:rPr lang="el-GR" sz="2200" dirty="0"/>
              <a:t>, </a:t>
            </a:r>
            <a:r>
              <a:rPr lang="en-US" sz="2200" dirty="0"/>
              <a:t>PT, OMT, </a:t>
            </a:r>
            <a:r>
              <a:rPr lang="en-US" sz="2200" dirty="0" err="1"/>
              <a:t>MManipTher</a:t>
            </a:r>
            <a:r>
              <a:rPr lang="en-US" sz="2200" dirty="0"/>
              <a:t>, </a:t>
            </a:r>
            <a:r>
              <a:rPr lang="en-US" sz="2200" dirty="0" smtClean="0"/>
              <a:t>MSc, </a:t>
            </a:r>
            <a:r>
              <a:rPr lang="en-US" sz="2200" dirty="0"/>
              <a:t>PhD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Φυσικοθεραπείας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27179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 smtClean="0"/>
              <a:t>Εγγύς </a:t>
            </a:r>
            <a:r>
              <a:rPr lang="el-GR" dirty="0" smtClean="0"/>
              <a:t>και </a:t>
            </a:r>
            <a:r>
              <a:rPr lang="el-GR" sz="3600" dirty="0" smtClean="0"/>
              <a:t> Άπω </a:t>
            </a:r>
            <a:r>
              <a:rPr lang="el-GR" sz="3600" dirty="0" err="1" smtClean="0"/>
              <a:t>κνημοπερονιαίες</a:t>
            </a:r>
            <a:r>
              <a:rPr lang="el-GR" sz="3600" dirty="0" smtClean="0"/>
              <a:t> αρθρώσεις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4098" name="Picture 2" descr="File:Gray3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28670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orif.com/AnkleFoot/ImagesAnkleFoot/syndesmosis-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839376"/>
            <a:ext cx="2604120" cy="26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5811181" y="6471991"/>
            <a:ext cx="1421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eorif.com</a:t>
            </a:r>
            <a:endParaRPr lang="el-GR" sz="1200" dirty="0">
              <a:latin typeface="+mn-lt"/>
            </a:endParaRPr>
          </a:p>
        </p:txBody>
      </p:sp>
      <p:pic>
        <p:nvPicPr>
          <p:cNvPr id="4102" name="Picture 6" descr="http://eorif.com/AnkleFoot/ImagesAnkleFoot/syndesmosis-l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26950"/>
            <a:ext cx="2604120" cy="26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918627" y="6284186"/>
            <a:ext cx="220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7"/>
              </a:rPr>
              <a:t>Gray347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8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42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Ποδοκνημική άρθρωση </a:t>
            </a:r>
            <a:endParaRPr lang="el-GR" sz="36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pic>
        <p:nvPicPr>
          <p:cNvPr id="5122" name="Picture 2" descr="File:Gray3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616624" cy="47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3.gstatic.com/images?q=tbn:ANd9GcRE_OaCZiSCZkezU1XSa66XFOG0cjRW7WjOnX_TNcMw8WBfuVJ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744" y="1639833"/>
            <a:ext cx="2688704" cy="3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6461089" y="4952201"/>
            <a:ext cx="1398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+mn-lt"/>
                <a:hlinkClick r:id="rId5"/>
              </a:rPr>
              <a:t>www.pt.ntu.edu.tw</a:t>
            </a:r>
            <a:endParaRPr lang="el-GR" sz="12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626" y="6284186"/>
            <a:ext cx="4589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6"/>
              </a:rPr>
              <a:t>Gray357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8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Σύνδεσμοι έσω και έξω επιφάνειας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6146" name="Picture 2" descr="File:Gray3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" y="1556792"/>
            <a:ext cx="467032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Gray3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4358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6113" y="5644760"/>
            <a:ext cx="4589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Gray354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6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4716016" y="5661248"/>
            <a:ext cx="443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7"/>
              </a:rPr>
              <a:t>Gray355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6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95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Σύνδεσμοι οπίσθιας και κάτω επιφάνειας</a:t>
            </a:r>
            <a:endParaRPr lang="el-GR" sz="36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  <p:pic>
        <p:nvPicPr>
          <p:cNvPr id="8194" name="Picture 2" descr="File:Gray3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45184"/>
            <a:ext cx="4392488" cy="49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g.medscapestatic.com/pi/meds/ckb/61/124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" y="1145184"/>
            <a:ext cx="4605547" cy="53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497804" y="6379822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emedicine.medscape.com</a:t>
            </a:r>
            <a:endParaRPr lang="el-GR" sz="12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6016" y="6320353"/>
            <a:ext cx="443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6"/>
              </a:rPr>
              <a:t>Gray358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16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Σύνδεσμοι άνω επιφάνειας</a:t>
            </a:r>
            <a:endParaRPr lang="el-GR" sz="36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  <p:pic>
        <p:nvPicPr>
          <p:cNvPr id="8196" name="Picture 4" descr="http://anthropotomy.com/assets/images/part1/s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1" y="1070157"/>
            <a:ext cx="4884736" cy="52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5425346" y="2348880"/>
            <a:ext cx="3707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latin typeface="+mn-lt"/>
              </a:rPr>
              <a:t>1 - anterior tibiofibular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2 - front collision-fibula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3 - the deltoid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4 - heel-fibula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5 - interosseous talocalcaneal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6 - lateral talocalcaneal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7 - bifurcated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8 - dorsal </a:t>
            </a:r>
            <a:r>
              <a:rPr lang="en-US" sz="1600" dirty="0" err="1">
                <a:latin typeface="+mn-lt"/>
              </a:rPr>
              <a:t>tarsometatarsal</a:t>
            </a:r>
            <a:r>
              <a:rPr lang="en-US" sz="1600" dirty="0">
                <a:latin typeface="+mn-lt"/>
              </a:rPr>
              <a:t>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9 - dorsal metatarsal ligament;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10 - metatarsophalangeal joint capsule;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11 - interphalangeal joint capsule; 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12 - collateral ligaments</a:t>
            </a:r>
            <a:endParaRPr lang="el-GR" sz="1600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475656" y="6303803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anthropotomy.com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3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Σύνδεσμοι </a:t>
            </a:r>
            <a:endParaRPr lang="el-GR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018110"/>
              </p:ext>
            </p:extLst>
          </p:nvPr>
        </p:nvGraphicFramePr>
        <p:xfrm>
          <a:off x="0" y="1196975"/>
          <a:ext cx="914400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590800"/>
                <a:gridCol w="42672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Σύνδεσμος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Διασχιζόμενη</a:t>
                      </a:r>
                      <a:r>
                        <a:rPr lang="el-GR" baseline="0" dirty="0" smtClean="0"/>
                        <a:t> άρθρωση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Κινήσεις που </a:t>
                      </a:r>
                      <a:r>
                        <a:rPr lang="el-GR" dirty="0" err="1" smtClean="0"/>
                        <a:t>διατείνουν</a:t>
                      </a:r>
                      <a:r>
                        <a:rPr lang="el-GR" dirty="0" smtClean="0"/>
                        <a:t> τον σύνδεσμο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Δελτοειδής 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l-GR" dirty="0" err="1" smtClean="0"/>
                        <a:t>κνημο</a:t>
                      </a:r>
                      <a:r>
                        <a:rPr lang="el-GR" dirty="0" smtClean="0"/>
                        <a:t>-</a:t>
                      </a:r>
                      <a:r>
                        <a:rPr lang="el-GR" dirty="0" err="1" smtClean="0"/>
                        <a:t>αστραγαλικός</a:t>
                      </a:r>
                      <a:r>
                        <a:rPr lang="el-GR" dirty="0" smtClean="0"/>
                        <a:t>)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 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Ανάσπαση έξω χείλους, ραχιαία κάμψη, οπίσθια ολίσθηση του αστραγάλου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Δελτοειδής 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l-GR" dirty="0" err="1" smtClean="0"/>
                        <a:t>κνημο</a:t>
                      </a:r>
                      <a:r>
                        <a:rPr lang="el-GR" dirty="0" smtClean="0"/>
                        <a:t>-σκαφοειδής)</a:t>
                      </a: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</a:t>
                      </a:r>
                    </a:p>
                    <a:p>
                      <a:endParaRPr lang="el-GR" dirty="0" smtClean="0"/>
                    </a:p>
                    <a:p>
                      <a:r>
                        <a:rPr lang="el-GR" dirty="0" err="1" smtClean="0"/>
                        <a:t>Αστραγαλο</a:t>
                      </a:r>
                      <a:r>
                        <a:rPr lang="el-GR" dirty="0" smtClean="0"/>
                        <a:t>-σκαφοειδής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Ανάσπαση έξω χείλους, πελματιαία κάμψη, πρόσθια ολίσθηση του αστραγάλου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Ανάσπαση έξω χείλους, απαγωγή</a:t>
                      </a:r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Δελτοειδής </a:t>
                      </a:r>
                    </a:p>
                    <a:p>
                      <a:r>
                        <a:rPr lang="el-GR" dirty="0" smtClean="0"/>
                        <a:t>(</a:t>
                      </a:r>
                      <a:r>
                        <a:rPr lang="el-GR" dirty="0" err="1" smtClean="0"/>
                        <a:t>κνημο</a:t>
                      </a:r>
                      <a:r>
                        <a:rPr lang="el-GR" dirty="0" smtClean="0"/>
                        <a:t>-</a:t>
                      </a:r>
                      <a:r>
                        <a:rPr lang="el-GR" dirty="0" err="1" smtClean="0"/>
                        <a:t>πτερνικός</a:t>
                      </a:r>
                      <a:r>
                        <a:rPr lang="el-GR" dirty="0" smtClean="0"/>
                        <a:t>)</a:t>
                      </a: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 και </a:t>
                      </a:r>
                      <a:r>
                        <a:rPr lang="el-GR" dirty="0" err="1" smtClean="0"/>
                        <a:t>υπαστραγαλική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Ανάσπαση έξω χείλους</a:t>
                      </a:r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Πρόσθιος </a:t>
                      </a:r>
                      <a:r>
                        <a:rPr lang="el-GR" dirty="0" err="1" smtClean="0"/>
                        <a:t>περονο</a:t>
                      </a:r>
                      <a:r>
                        <a:rPr lang="el-GR" dirty="0" smtClean="0"/>
                        <a:t>-</a:t>
                      </a:r>
                      <a:r>
                        <a:rPr lang="el-GR" dirty="0" err="1" smtClean="0"/>
                        <a:t>αστραγαλικός</a:t>
                      </a:r>
                      <a:endParaRPr lang="el-GR" dirty="0" smtClean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Π</a:t>
                      </a:r>
                      <a:r>
                        <a:rPr lang="el-GR" dirty="0" smtClean="0"/>
                        <a:t>ελματιαία κάμψη, ανάσπαση</a:t>
                      </a:r>
                      <a:r>
                        <a:rPr lang="el-GR" baseline="0" dirty="0" smtClean="0"/>
                        <a:t> έσω χείλους, προσαγωγή, </a:t>
                      </a:r>
                      <a:r>
                        <a:rPr lang="el-GR" dirty="0" smtClean="0"/>
                        <a:t>πρόσθια ολίσθηση του</a:t>
                      </a:r>
                      <a:r>
                        <a:rPr lang="el-GR" baseline="0" dirty="0" smtClean="0"/>
                        <a:t> αστραγάλου</a:t>
                      </a:r>
                      <a:endParaRPr lang="el-GR" dirty="0" smtClean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Περονο</a:t>
                      </a:r>
                      <a:r>
                        <a:rPr lang="el-GR" dirty="0" smtClean="0"/>
                        <a:t>-</a:t>
                      </a:r>
                      <a:r>
                        <a:rPr lang="el-GR" dirty="0" err="1" smtClean="0"/>
                        <a:t>πτερνικός</a:t>
                      </a:r>
                      <a:endParaRPr lang="el-GR" dirty="0" smtClean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</a:t>
                      </a:r>
                    </a:p>
                    <a:p>
                      <a:endParaRPr lang="el-GR" dirty="0" smtClean="0"/>
                    </a:p>
                    <a:p>
                      <a:r>
                        <a:rPr lang="el-GR" dirty="0" err="1" smtClean="0"/>
                        <a:t>Υπαστραγαλική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Ραχιαία </a:t>
                      </a:r>
                      <a:r>
                        <a:rPr lang="el-GR" dirty="0" smtClean="0"/>
                        <a:t>κάμψη,</a:t>
                      </a:r>
                      <a:r>
                        <a:rPr lang="el-GR" baseline="0" dirty="0" smtClean="0"/>
                        <a:t> προσαγωγή, οπίσθια </a:t>
                      </a:r>
                      <a:r>
                        <a:rPr lang="el-GR" dirty="0" smtClean="0"/>
                        <a:t>ολίσθηση του</a:t>
                      </a:r>
                      <a:r>
                        <a:rPr lang="el-GR" baseline="0" dirty="0" smtClean="0"/>
                        <a:t> αστραγάλου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Ανάσπαση έσω χείλους</a:t>
                      </a:r>
                      <a:endParaRPr lang="el-GR" dirty="0" smtClean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Οπίσθιος </a:t>
                      </a:r>
                      <a:r>
                        <a:rPr lang="el-GR" dirty="0" err="1" smtClean="0"/>
                        <a:t>περονο</a:t>
                      </a:r>
                      <a:r>
                        <a:rPr lang="el-GR" dirty="0" smtClean="0"/>
                        <a:t>-</a:t>
                      </a:r>
                      <a:r>
                        <a:rPr lang="el-GR" dirty="0" err="1" smtClean="0"/>
                        <a:t>αστραγαλικός</a:t>
                      </a:r>
                      <a:endParaRPr lang="el-GR" dirty="0" smtClean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aseline="0" dirty="0" smtClean="0"/>
                        <a:t>Ραχιαία </a:t>
                      </a:r>
                      <a:r>
                        <a:rPr lang="el-GR" dirty="0" smtClean="0"/>
                        <a:t>κάμψη,</a:t>
                      </a:r>
                      <a:r>
                        <a:rPr lang="el-GR" baseline="0" dirty="0" smtClean="0"/>
                        <a:t> ανάσπαση έσω χείλους, απαγωγή, οπίσθια </a:t>
                      </a:r>
                      <a:r>
                        <a:rPr lang="el-GR" dirty="0" smtClean="0"/>
                        <a:t>ολίσθηση του</a:t>
                      </a:r>
                      <a:r>
                        <a:rPr lang="el-GR" baseline="0" dirty="0" smtClean="0"/>
                        <a:t> αστραγάλου</a:t>
                      </a:r>
                    </a:p>
                  </a:txBody>
                  <a:tcPr marL="82296" marR="82296"/>
                </a:tc>
              </a:tr>
            </a:tbl>
          </a:graphicData>
        </a:graphic>
      </p:graphicFrame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1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Ποδοκνημική άρθρωση – Άξονες </a:t>
            </a:r>
            <a:endParaRPr lang="el-GR" sz="3600" dirty="0"/>
          </a:p>
        </p:txBody>
      </p:sp>
      <p:pic>
        <p:nvPicPr>
          <p:cNvPr id="9" name="Content Placeholder 8" descr="Talocrural joint axis1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052736"/>
            <a:ext cx="6304788" cy="2386584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23528" y="3816424"/>
            <a:ext cx="8496944" cy="30689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l-GR" dirty="0" smtClean="0"/>
              <a:t>Ο μετωπιαίος άξονας παρεκκλίνει προς τα έσω και άνω κατά 10</a:t>
            </a:r>
            <a:r>
              <a:rPr lang="el-GR" baseline="30000" dirty="0" smtClean="0"/>
              <a:t>ο</a:t>
            </a:r>
            <a:r>
              <a:rPr lang="el-GR" dirty="0" smtClean="0"/>
              <a:t> και προς τα εμπρός κατά 6</a:t>
            </a:r>
            <a:r>
              <a:rPr lang="el-GR" baseline="30000" dirty="0" smtClean="0"/>
              <a:t>ο </a:t>
            </a:r>
            <a:r>
              <a:rPr lang="el-GR" dirty="0" smtClean="0"/>
              <a:t>σε σχέση με τον αμιγή μετωπιαίο άξονα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l-GR" dirty="0" smtClean="0"/>
              <a:t>Λόγω αυτής της κλήσης του:</a:t>
            </a:r>
          </a:p>
          <a:p>
            <a:pPr>
              <a:lnSpc>
                <a:spcPct val="12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l-GR" dirty="0" smtClean="0"/>
              <a:t>Η ραχιαία κάμψη συνοδεύεται από ελαφρά απαγωγή και ανάσπαση έξω χείλους (πρηνισμός)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  <a:spcBef>
                <a:spcPts val="900"/>
              </a:spcBef>
              <a:buFont typeface="Wingdings" pitchFamily="2" charset="2"/>
              <a:buChar char="ü"/>
            </a:pPr>
            <a:r>
              <a:rPr lang="el-GR" dirty="0" smtClean="0"/>
              <a:t>Η πελματιαία κάμψη συνοδεύεται από ελαφρά προσαγωγή και ανάσπαση έσω χείλους (υπτιασμός)</a:t>
            </a:r>
            <a:r>
              <a:rPr lang="en-US" dirty="0" smtClean="0"/>
              <a:t>.</a:t>
            </a:r>
            <a:endParaRPr 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331640" y="3429000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73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Ποδοκνημική άρθρωση – Κινήσεις </a:t>
            </a:r>
            <a:r>
              <a:rPr lang="en-US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l-GR" sz="2400" dirty="0"/>
              <a:t>Επομένως εξ’ ορισμού, η άρθρωση παρουσιάζει πρηνισμό και υπτιασμό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30000"/>
              </a:lnSpc>
            </a:pPr>
            <a:r>
              <a:rPr lang="el-GR" sz="2400" dirty="0"/>
              <a:t>Λόγω της πολύ μικρής παρέκκλισης του άξονα, το κύριο μέρος του πρηνισμού και υπτιασμού της άρθρωσης αποτελεί η ραχιαία και η πελματιαία κάμψη</a:t>
            </a:r>
            <a:r>
              <a:rPr lang="en-US" sz="2400" dirty="0"/>
              <a:t>.</a:t>
            </a:r>
            <a:endParaRPr lang="el-GR" sz="2400" dirty="0"/>
          </a:p>
          <a:p>
            <a:r>
              <a:rPr lang="el-GR" sz="2400" dirty="0" smtClean="0"/>
              <a:t>Το </a:t>
            </a:r>
            <a:r>
              <a:rPr lang="el-GR" sz="2400" dirty="0"/>
              <a:t>εγκάρσιο και το μετωπιαίο μέρος του πρηνισμού και υπτιασμού είναι πολύ μικρό και συνήθως αγνοείται στις περισσότερες κλινικές καταστάσεις</a:t>
            </a:r>
            <a:r>
              <a:rPr lang="en-US" sz="2400" dirty="0"/>
              <a:t>.</a:t>
            </a:r>
            <a:endParaRPr lang="el-GR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599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Ποδοκνημική</a:t>
            </a:r>
            <a:r>
              <a:rPr lang="el-GR" dirty="0"/>
              <a:t> άρθρωση – Κινήσεις </a:t>
            </a:r>
            <a:r>
              <a:rPr lang="en-US" sz="3000" b="0" dirty="0" smtClean="0"/>
              <a:t>2/2</a:t>
            </a:r>
            <a:endParaRPr lang="el-G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Ως αρχική θέση της άρθρωσης (0-μοίρες) ορίζεται η κάθετη θέση του άκρου πόδα ως προς την κνήμη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Ραχιαία κάμψη: 15</a:t>
            </a:r>
            <a:r>
              <a:rPr lang="el-GR" baseline="30000" dirty="0" smtClean="0"/>
              <a:t>ο</a:t>
            </a:r>
            <a:r>
              <a:rPr lang="el-GR" dirty="0" smtClean="0"/>
              <a:t> – 25</a:t>
            </a:r>
            <a:r>
              <a:rPr lang="el-GR" baseline="30000" dirty="0" smtClean="0"/>
              <a:t>ο</a:t>
            </a:r>
            <a:endParaRPr lang="el-GR" dirty="0" smtClean="0"/>
          </a:p>
          <a:p>
            <a:r>
              <a:rPr lang="el-GR" dirty="0" smtClean="0"/>
              <a:t>Πελματιαία κάμψη: 40</a:t>
            </a:r>
            <a:r>
              <a:rPr lang="el-GR" baseline="30000" dirty="0" smtClean="0"/>
              <a:t>ο</a:t>
            </a:r>
            <a:r>
              <a:rPr lang="el-GR" dirty="0" smtClean="0"/>
              <a:t> – 55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  <p:pic>
        <p:nvPicPr>
          <p:cNvPr id="9218" name="Picture 2" descr="File:Dorsiplan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285802" cy="46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2985998" y="6165304"/>
            <a:ext cx="2215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Dorsiplantar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3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Ποδοκνημική άρθρωση - Αρθροκινηματική</a:t>
            </a:r>
            <a:endParaRPr lang="el-GR" sz="4000" dirty="0"/>
          </a:p>
        </p:txBody>
      </p:sp>
      <p:pic>
        <p:nvPicPr>
          <p:cNvPr id="5" name="Content Placeholder 4" descr="Talocrural joint arthrokinematics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772816"/>
            <a:ext cx="7617174" cy="3816424"/>
          </a:xfrm>
          <a:ln>
            <a:solidFill>
              <a:schemeClr val="tx1"/>
            </a:solidFill>
          </a:ln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827584" y="566124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9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Δομική οργάνωση οστών του άκρου πόδα</a:t>
            </a:r>
            <a:r>
              <a:rPr lang="en-US" sz="3600" dirty="0" smtClean="0"/>
              <a:t> </a:t>
            </a:r>
            <a:r>
              <a:rPr lang="en-US" sz="3000" b="0" dirty="0" smtClean="0"/>
              <a:t>1/2</a:t>
            </a:r>
            <a:endParaRPr lang="el-GR" sz="3000" b="0" dirty="0"/>
          </a:p>
        </p:txBody>
      </p:sp>
      <p:pic>
        <p:nvPicPr>
          <p:cNvPr id="1026" name="Picture 2" descr="File:Blausen 0411 FootAnat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1124744"/>
            <a:ext cx="285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6" name="Rectangle 7"/>
          <p:cNvSpPr/>
          <p:nvPr/>
        </p:nvSpPr>
        <p:spPr>
          <a:xfrm>
            <a:off x="2843808" y="5877272"/>
            <a:ext cx="2232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Blausen 0411 </a:t>
            </a:r>
            <a:r>
              <a:rPr lang="en-US" sz="1200" dirty="0" err="1" smtClean="0">
                <a:latin typeface="+mn-lt"/>
                <a:hlinkClick r:id="rId3"/>
              </a:rPr>
              <a:t>FootAnatomy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BruceBlaus"/>
              </a:rPr>
              <a:t>BruceBlaus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 3.0</a:t>
            </a:r>
            <a:endParaRPr lang="en-US" sz="1200" dirty="0">
              <a:latin typeface="+mn-lt"/>
            </a:endParaRPr>
          </a:p>
        </p:txBody>
      </p:sp>
      <p:pic>
        <p:nvPicPr>
          <p:cNvPr id="5" name="Picture 2" descr="File:Tarsal bones - animation0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01" y="102478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karam2\Desktop\23-7-2015 11-15-23 πμ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31554"/>
          <a:stretch/>
        </p:blipFill>
        <p:spPr bwMode="auto">
          <a:xfrm>
            <a:off x="4932040" y="4653136"/>
            <a:ext cx="2057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6804248" y="5086925"/>
            <a:ext cx="2138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Tarsal bones - </a:t>
            </a:r>
            <a:r>
              <a:rPr lang="en-US" sz="1200" dirty="0" smtClean="0">
                <a:latin typeface="+mn-lt"/>
                <a:hlinkClick r:id="rId8"/>
              </a:rPr>
              <a:t>animation01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9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10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6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Προοδευτική σταθεροποίηση της ποδοκνημικής κατά την βάδιση</a:t>
            </a:r>
            <a:r>
              <a:rPr lang="en-US" dirty="0" smtClean="0"/>
              <a:t> </a:t>
            </a:r>
            <a:r>
              <a:rPr lang="en-US" sz="3000" b="0" dirty="0" smtClean="0"/>
              <a:t>1/3</a:t>
            </a:r>
            <a:endParaRPr lang="el-GR" sz="3000" b="0" dirty="0"/>
          </a:p>
        </p:txBody>
      </p:sp>
      <p:pic>
        <p:nvPicPr>
          <p:cNvPr id="5" name="Content Placeholder 4" descr="Gait cycle percent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28800"/>
            <a:ext cx="4112765" cy="3960440"/>
          </a:xfrm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499992" y="1412776"/>
            <a:ext cx="4495800" cy="5257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Κατά το 0%-5% του κύκλου της βάδισης, η άρθρωση γρήγορα κάμπτεται πελματιαία για να έρθει σε επαφή το πέλμα με το έδαφος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Μόλις το πέλμα ακουμπήσει στο έδαφος, αρχίζει η ραχιαία κάμψη της άρθρωσης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Η ραχιαία κάμψη συνεχίζεται μέχρι που μόλις αρχίζει η ανύψωση της φτέρνας</a:t>
            </a:r>
            <a:r>
              <a:rPr lang="en-US" sz="2300" dirty="0" smtClean="0"/>
              <a:t>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323528" y="5661248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2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Προοδευτική σταθεροποίηση της ποδοκνημικής κατά την βάδιση</a:t>
            </a:r>
            <a:r>
              <a:rPr lang="en-US" dirty="0" smtClean="0"/>
              <a:t> </a:t>
            </a:r>
            <a:r>
              <a:rPr lang="en-US" sz="3000" b="0" dirty="0"/>
              <a:t>2</a:t>
            </a:r>
            <a:r>
              <a:rPr lang="en-US" sz="3000" b="0" dirty="0" smtClean="0"/>
              <a:t>/3</a:t>
            </a:r>
            <a:endParaRPr lang="el-GR" sz="3000" b="0" dirty="0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/>
          <a:lstStyle/>
          <a:p>
            <a:r>
              <a:rPr lang="el-GR" dirty="0"/>
              <a:t>Στο σημείο της βάδισης όπου έχει γίνει η πλήρης ραχιαία κάμψη, η άρθρωση είναι πολύ σταθερή λόγω της διάτασης των συνδέσμων και των πελματιαίων </a:t>
            </a:r>
            <a:r>
              <a:rPr lang="el-GR" dirty="0" err="1"/>
              <a:t>καμπτήρων</a:t>
            </a:r>
            <a:r>
              <a:rPr lang="el-GR" dirty="0"/>
              <a:t> μυών.</a:t>
            </a:r>
          </a:p>
          <a:p>
            <a:r>
              <a:rPr lang="el-GR" dirty="0"/>
              <a:t>Η άρθρωση σταθεροποιείται επιπλέον καθώς το φαρδύτερο πρόσθιο τμήμα του αστραγάλου σφηνώνεται μεταξύ κνήμης και περόνης με αποτέλεσμα να ανοίγει ελαφρώς η αρθρική επιφάνεια της κνήμης/περόνης.</a:t>
            </a:r>
          </a:p>
          <a:p>
            <a:r>
              <a:rPr lang="el-GR" dirty="0"/>
              <a:t>Αυτό το άνοιγμα παρεμποδίζεται από την τάση των περιφερικών </a:t>
            </a:r>
            <a:r>
              <a:rPr lang="el-GR" dirty="0" err="1"/>
              <a:t>κνημοπερονιαίων</a:t>
            </a:r>
            <a:r>
              <a:rPr lang="el-GR" dirty="0"/>
              <a:t> συνδέσμων και του </a:t>
            </a:r>
            <a:r>
              <a:rPr lang="el-GR" dirty="0" err="1"/>
              <a:t>μεσόστεου</a:t>
            </a:r>
            <a:r>
              <a:rPr lang="el-GR" dirty="0"/>
              <a:t> υμένα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46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ait cycle percent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58" y="1628800"/>
            <a:ext cx="3963210" cy="38164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95936" y="1600200"/>
            <a:ext cx="5040560" cy="5257800"/>
          </a:xfrm>
        </p:spPr>
        <p:txBody>
          <a:bodyPr>
            <a:normAutofit/>
          </a:bodyPr>
          <a:lstStyle/>
          <a:p>
            <a:r>
              <a:rPr lang="el-GR" sz="2300" dirty="0" smtClean="0"/>
              <a:t>Όταν αρχίζει η φάση προώθησης (40% του κύκλου της βάδισης), η ΠΚ είναι πολύ καλά σταθεροποιημένη για να δεχτεί τις συμπιεστικές δυνάμεις που ξεπερνούν τις 4 φορές το βάρος του σώματος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Σε αυτή την έμφυτη σταθερότητα της άρθρωσης μπορεί μερικώς να οφείλεται η χαμηλή συχνότητα της ιδιοπαθούς ΟΑ της ΠΚ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Όμως, η </a:t>
            </a:r>
            <a:r>
              <a:rPr lang="el-GR" sz="2300" dirty="0" err="1" smtClean="0"/>
              <a:t>μετατραυματική</a:t>
            </a:r>
            <a:r>
              <a:rPr lang="el-GR" sz="2300" dirty="0" smtClean="0"/>
              <a:t> ΟΑ της άρθρωσης είναι σχετικά συχνή</a:t>
            </a:r>
            <a:r>
              <a:rPr lang="en-US" sz="2300" dirty="0" smtClean="0"/>
              <a:t>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Προοδευτική σταθεροποίηση της ποδοκνημικής κατά την βάδιση</a:t>
            </a:r>
            <a:r>
              <a:rPr lang="en-US" dirty="0" smtClean="0"/>
              <a:t> </a:t>
            </a:r>
            <a:r>
              <a:rPr lang="en-US" sz="3000" b="0" dirty="0"/>
              <a:t>3</a:t>
            </a:r>
            <a:r>
              <a:rPr lang="en-US" sz="3000" b="0" dirty="0" smtClean="0"/>
              <a:t>/3</a:t>
            </a:r>
            <a:endParaRPr lang="el-GR" sz="3000" b="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5589240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7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Κινήσεις περόνης</a:t>
            </a:r>
            <a:endParaRPr lang="el-G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Το μικρό άνοιγμα της αρθρικής επιφάνειας κνήμης/περόνης έχει ως αποτέλεσμα την μετατόπιση της περόνης προς τα έξω.</a:t>
            </a:r>
          </a:p>
          <a:p>
            <a:r>
              <a:rPr lang="el-GR" dirty="0" smtClean="0"/>
              <a:t>Η γραμμή της δύναμης των </a:t>
            </a:r>
            <a:r>
              <a:rPr lang="el-GR" dirty="0" err="1" smtClean="0"/>
              <a:t>διατεταμένων</a:t>
            </a:r>
            <a:r>
              <a:rPr lang="el-GR" dirty="0" smtClean="0"/>
              <a:t> συνδέσμων προκαλεί την μικρή προς τα άνω κίνηση της περόνης η οποία μεταφέρεται στην εγγύς </a:t>
            </a:r>
            <a:r>
              <a:rPr lang="el-GR" dirty="0" err="1" smtClean="0"/>
              <a:t>κνημοπερονιαία</a:t>
            </a:r>
            <a:r>
              <a:rPr lang="el-GR" dirty="0" smtClean="0"/>
              <a:t> άρθρωση.</a:t>
            </a:r>
          </a:p>
          <a:p>
            <a:r>
              <a:rPr lang="el-GR" dirty="0" smtClean="0"/>
              <a:t>Επομένως, η εγγύς </a:t>
            </a:r>
            <a:r>
              <a:rPr lang="el-GR" dirty="0" err="1" smtClean="0"/>
              <a:t>κνημοπερονιαία</a:t>
            </a:r>
            <a:r>
              <a:rPr lang="el-GR" dirty="0" smtClean="0"/>
              <a:t> άρθρωση λειτουργικά σχετίζεται με την </a:t>
            </a:r>
            <a:r>
              <a:rPr lang="el-GR" dirty="0" err="1" smtClean="0"/>
              <a:t>ποδοκνημική</a:t>
            </a:r>
            <a:r>
              <a:rPr lang="el-GR" dirty="0" smtClean="0"/>
              <a:t> άρθρωση.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Υπαστραγαλική</a:t>
            </a:r>
            <a:r>
              <a:rPr lang="el-GR" sz="3600" dirty="0" smtClean="0"/>
              <a:t> άρθρωση</a:t>
            </a:r>
            <a:r>
              <a:rPr lang="en-US" sz="3600" dirty="0" smtClean="0"/>
              <a:t> </a:t>
            </a:r>
            <a:r>
              <a:rPr lang="en-US" sz="3000" b="0" dirty="0" smtClean="0"/>
              <a:t>1/3</a:t>
            </a:r>
            <a:endParaRPr lang="el-GR" sz="30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635896" y="1268760"/>
            <a:ext cx="5508104" cy="5257800"/>
          </a:xfrm>
        </p:spPr>
        <p:txBody>
          <a:bodyPr>
            <a:noAutofit/>
          </a:bodyPr>
          <a:lstStyle/>
          <a:p>
            <a:r>
              <a:rPr lang="el-GR" sz="2300" dirty="0" smtClean="0"/>
              <a:t>Είναι μεγάλη και πολύπλοκη</a:t>
            </a:r>
            <a:r>
              <a:rPr lang="el-GR" sz="2300" dirty="0"/>
              <a:t> </a:t>
            </a:r>
            <a:r>
              <a:rPr lang="el-GR" sz="2300" dirty="0" smtClean="0"/>
              <a:t>και αποτελείται από 3 αρθρικές επιφάνειες: την πρόσθια, την μέση και την οπίσθια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Η οπίσθια κοίλη αρθρική επιφάνεια του αστραγάλου συντάσσεται με την κυρτή οπίσθια αρθρική επιφάνεια της φτέρνας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Η οπίσθια αρθρική επιφάνεια της φτέρνας καταλαμβάνει το 70% της συνολικής αρθρικής περιοχής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Σταθεροποιείται από το σχήμα των αρθρικών επιφανειών, το βάρος του σώματος, τους συνδέσμους και τους μύες</a:t>
            </a:r>
            <a:r>
              <a:rPr lang="en-US" sz="2300" dirty="0" smtClean="0"/>
              <a:t>.</a:t>
            </a:r>
            <a:endParaRPr lang="el-GR" sz="23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pic>
        <p:nvPicPr>
          <p:cNvPr id="11266" name="Picture 2" descr="File:Gray3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46"/>
            <a:ext cx="3720885" cy="40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445224"/>
            <a:ext cx="3720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Gray359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6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Υπαστραγαλική</a:t>
            </a:r>
            <a:r>
              <a:rPr lang="el-GR" dirty="0"/>
              <a:t> άρθρωση</a:t>
            </a:r>
            <a:r>
              <a:rPr lang="en-US" dirty="0"/>
              <a:t> </a:t>
            </a:r>
            <a:r>
              <a:rPr lang="en-US" sz="3000" b="0" dirty="0" smtClean="0"/>
              <a:t>2/3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851920" y="1484784"/>
            <a:ext cx="5105400" cy="50292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δύο μικρότερες αρθρικές επιφάνειες (πρόσθια και μέση) της φτέρνας βρίσκονται κοντά η μία στην άλλη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r>
              <a:rPr lang="el-GR" sz="2400" dirty="0" smtClean="0"/>
              <a:t>Το σχήμα τους είναι κοίλο και συντάσσονται με την κυρτή πρόσθια και μέση αρθρική επιφάνεια του αστραγάλου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r>
              <a:rPr lang="el-GR" sz="2400" dirty="0" smtClean="0"/>
              <a:t>Η </a:t>
            </a:r>
            <a:r>
              <a:rPr lang="el-GR" sz="2400" dirty="0" err="1" smtClean="0"/>
              <a:t>προσθιο</a:t>
            </a:r>
            <a:r>
              <a:rPr lang="el-GR" sz="2400" dirty="0" smtClean="0"/>
              <a:t>-μέση και η οπίσθια άρθρωση περιβάλλονται από ξεχωριστούς αρθρικούς θυλάκους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pic>
        <p:nvPicPr>
          <p:cNvPr id="9" name="Picture 2" descr="File:Gray3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46"/>
            <a:ext cx="3720885" cy="40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/>
          <p:nvPr/>
        </p:nvSpPr>
        <p:spPr>
          <a:xfrm>
            <a:off x="0" y="5445224"/>
            <a:ext cx="3720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Gray359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93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/>
              <a:t>Υπαστραγαλική</a:t>
            </a:r>
            <a:r>
              <a:rPr lang="el-GR" dirty="0"/>
              <a:t> άρθρωση</a:t>
            </a:r>
            <a:r>
              <a:rPr lang="en-US" dirty="0"/>
              <a:t> </a:t>
            </a:r>
            <a:r>
              <a:rPr lang="en-US" sz="3000" b="0" dirty="0" smtClean="0"/>
              <a:t>3/3</a:t>
            </a:r>
            <a:endParaRPr lang="el-GR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067944" y="1556792"/>
            <a:ext cx="46482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 smtClean="0"/>
              <a:t>Μεταξύ της </a:t>
            </a:r>
            <a:r>
              <a:rPr lang="el-GR" sz="2400" dirty="0" err="1" smtClean="0"/>
              <a:t>προσθιο</a:t>
            </a:r>
            <a:r>
              <a:rPr lang="el-GR" sz="2400" dirty="0" smtClean="0"/>
              <a:t>/μέσης και οπίσθιας αρθρικής επιφάνειας του αστραγάλου και της φτέρνας σχηματίζεται ένα τούνελ που περιέχει τους </a:t>
            </a:r>
            <a:r>
              <a:rPr lang="el-GR" sz="2400" dirty="0" err="1" smtClean="0"/>
              <a:t>μεσόστεους</a:t>
            </a:r>
            <a:r>
              <a:rPr lang="el-GR" sz="2400" dirty="0" smtClean="0"/>
              <a:t> και τον αυχενικό σύνδεσμο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 smtClean="0"/>
              <a:t>Οι σύνδεσμοι αυτοί περιορίζουν όλες τις κινήσεις της άρθρωσης και ιδιαίτερα την ανάσπαση έσω χείλους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  <p:pic>
        <p:nvPicPr>
          <p:cNvPr id="9" name="Picture 2" descr="File:Gray3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46"/>
            <a:ext cx="3720885" cy="400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>
            <a:off x="0" y="5445224"/>
            <a:ext cx="3720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Gray359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10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sz="3600" dirty="0" err="1" smtClean="0"/>
              <a:t>Υπαστραγαλική</a:t>
            </a:r>
            <a:r>
              <a:rPr lang="el-GR" sz="3600" dirty="0" smtClean="0"/>
              <a:t> άρθρωση – Κινηματική</a:t>
            </a:r>
            <a:r>
              <a:rPr lang="en-US" sz="3600" dirty="0" smtClean="0"/>
              <a:t> </a:t>
            </a:r>
            <a:r>
              <a:rPr lang="en-US" sz="3000" b="0" dirty="0" smtClean="0"/>
              <a:t>1/3</a:t>
            </a:r>
            <a:r>
              <a:rPr lang="el-GR" sz="3000" dirty="0" smtClean="0"/>
              <a:t> </a:t>
            </a:r>
            <a:endParaRPr lang="el-GR" sz="3000" dirty="0"/>
          </a:p>
        </p:txBody>
      </p:sp>
      <p:pic>
        <p:nvPicPr>
          <p:cNvPr id="7" name="Content Placeholder 6" descr="Subtalar joint axis1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086407"/>
            <a:ext cx="6604555" cy="2304256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23528" y="3933056"/>
            <a:ext cx="8820472" cy="2827784"/>
          </a:xfrm>
        </p:spPr>
        <p:txBody>
          <a:bodyPr>
            <a:normAutofit/>
          </a:bodyPr>
          <a:lstStyle/>
          <a:p>
            <a:r>
              <a:rPr lang="el-GR" sz="2300" dirty="0" smtClean="0"/>
              <a:t>Σε ανοιχτή κινητική αλυσίδα, η φτέρνα κινείται πάνω στον αστράγαλο σε πρηνισμό και υπτιασμό και σε κλειστή, ο αστράγαλος κινείται πάνω στην φτέρνα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Ο πραγματικός άξονας κίνησης διασχίζει την άρθρωση από την </a:t>
            </a:r>
            <a:r>
              <a:rPr lang="el-GR" sz="2300" dirty="0" err="1" smtClean="0"/>
              <a:t>οπισθιο</a:t>
            </a:r>
            <a:r>
              <a:rPr lang="el-GR" sz="2300" dirty="0" smtClean="0"/>
              <a:t>-έξω επιφάνεια της φτέρνας προς τα έσω και άνω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Σχηματίζει γωνία με το εγκάρσιο επίπεδο 42</a:t>
            </a:r>
            <a:r>
              <a:rPr lang="el-GR" sz="2300" baseline="30000" dirty="0" smtClean="0"/>
              <a:t>ο</a:t>
            </a:r>
            <a:r>
              <a:rPr lang="el-GR" sz="2300" dirty="0" smtClean="0"/>
              <a:t> και με το οβελιαίο 16</a:t>
            </a:r>
            <a:r>
              <a:rPr lang="el-GR" sz="2300" baseline="30000" dirty="0" smtClean="0"/>
              <a:t>ο</a:t>
            </a:r>
            <a:r>
              <a:rPr lang="en-US" sz="2300" dirty="0" smtClean="0"/>
              <a:t>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331640" y="3399383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6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err="1"/>
              <a:t>Υπαστραγαλική</a:t>
            </a:r>
            <a:r>
              <a:rPr lang="el-GR" dirty="0"/>
              <a:t> άρθρωση – Κινηματική</a:t>
            </a:r>
            <a:r>
              <a:rPr lang="en-US" dirty="0"/>
              <a:t> </a:t>
            </a:r>
            <a:r>
              <a:rPr lang="en-US" sz="3000" b="0" dirty="0" smtClean="0"/>
              <a:t>2/3</a:t>
            </a:r>
            <a:r>
              <a:rPr lang="el-GR" sz="3000" dirty="0" smtClean="0"/>
              <a:t> </a:t>
            </a:r>
            <a:endParaRPr lang="el-GR" sz="3600" dirty="0"/>
          </a:p>
        </p:txBody>
      </p:sp>
      <p:pic>
        <p:nvPicPr>
          <p:cNvPr id="7" name="Content Placeholder 6" descr="Subtalar joint axis1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526" y="1124744"/>
            <a:ext cx="6810948" cy="2376264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5536" y="4030216"/>
            <a:ext cx="8568952" cy="2567136"/>
          </a:xfrm>
        </p:spPr>
        <p:txBody>
          <a:bodyPr>
            <a:normAutofit/>
          </a:bodyPr>
          <a:lstStyle/>
          <a:p>
            <a:r>
              <a:rPr lang="el-GR" sz="2300" dirty="0" smtClean="0"/>
              <a:t>Δεδομένης της πορείας του άξονα κίνησης, μόνο τα δύο συστατικά της κίνησης του πρηνισμού και υπτιασμού είναι εμφανή: η ανάσπαση έσω/έξω χείλους και η απαγωγή-προσαγωγή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Επιπλέον, η φτέρνα κινείται σε ραχιαία και πελματιαία κάμψη, αλλά η κίνηση αυτή είναι πολύ μικρή και αγνοείται στην κλινική πράξη</a:t>
            </a:r>
            <a:r>
              <a:rPr lang="en-US" sz="2300" dirty="0" smtClean="0"/>
              <a:t>.</a:t>
            </a:r>
            <a:endParaRPr lang="el-GR" sz="23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115616" y="350100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8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err="1"/>
              <a:t>Υπαστραγαλική</a:t>
            </a:r>
            <a:r>
              <a:rPr lang="el-GR" dirty="0"/>
              <a:t> άρθρωση – Κινηματική</a:t>
            </a:r>
            <a:r>
              <a:rPr lang="en-US" dirty="0"/>
              <a:t> </a:t>
            </a:r>
            <a:r>
              <a:rPr lang="en-US" sz="3000" b="0" dirty="0" smtClean="0"/>
              <a:t>3/3</a:t>
            </a:r>
            <a:r>
              <a:rPr lang="el-GR" sz="3000" dirty="0" smtClean="0"/>
              <a:t> 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Άρα:</a:t>
            </a:r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Ο πρηνισμός εμπεριέχει: ανάσπαση έξω χείλους και απαγωγή</a:t>
            </a:r>
            <a:r>
              <a:rPr lang="en-US" sz="2400" dirty="0"/>
              <a:t>.</a:t>
            </a:r>
            <a:endParaRPr lang="el-GR" sz="2400" dirty="0"/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Ο υπτιασμός εμπεριέχει: ανάσπαση έσω χείλους και προσαγωγή</a:t>
            </a:r>
            <a:r>
              <a:rPr lang="en-US" sz="2400" dirty="0"/>
              <a:t>.</a:t>
            </a:r>
            <a:endParaRPr lang="el-GR" sz="2400" dirty="0"/>
          </a:p>
          <a:p>
            <a:r>
              <a:rPr lang="el-GR" sz="2400" dirty="0"/>
              <a:t>Κατά την βάδιση, επειδή η φτέρνα είναι σχετικά σταθερή, όλες οι στροφές του μηριαίου και του αστραγάλου στο εγκάρσιο επίπεδο γίνονται στην </a:t>
            </a:r>
            <a:r>
              <a:rPr lang="el-GR" sz="2400" dirty="0" err="1"/>
              <a:t>υπαστραγαλική</a:t>
            </a:r>
            <a:r>
              <a:rPr lang="el-GR" sz="2400" dirty="0"/>
              <a:t> άρθρωση</a:t>
            </a:r>
            <a:r>
              <a:rPr lang="en-US" sz="2400" dirty="0"/>
              <a:t>.</a:t>
            </a:r>
            <a:endParaRPr lang="el-GR" sz="2400" dirty="0"/>
          </a:p>
          <a:p>
            <a:r>
              <a:rPr lang="el-GR" sz="2400" dirty="0"/>
              <a:t>Ανάσπαση έσω χείλους: 22.6</a:t>
            </a:r>
            <a:r>
              <a:rPr lang="el-GR" sz="2400" baseline="30000" dirty="0"/>
              <a:t>ο</a:t>
            </a:r>
            <a:endParaRPr lang="el-GR" sz="2400" dirty="0"/>
          </a:p>
          <a:p>
            <a:r>
              <a:rPr lang="el-GR" sz="2400" dirty="0"/>
              <a:t>Ανάσπαση έξω χείλους: 12.5</a:t>
            </a:r>
            <a:r>
              <a:rPr lang="el-GR" sz="2400" baseline="30000" dirty="0"/>
              <a:t>ο</a:t>
            </a:r>
            <a:r>
              <a:rPr lang="el-GR" sz="2400" dirty="0"/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95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Δομική οργάνωση οστών του άκρου πόδα</a:t>
            </a:r>
            <a:r>
              <a:rPr lang="en-US" dirty="0"/>
              <a:t> </a:t>
            </a:r>
            <a:r>
              <a:rPr lang="en-US" sz="3000" b="0" dirty="0" smtClean="0"/>
              <a:t>2/2</a:t>
            </a:r>
            <a:endParaRPr lang="el-GR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2986714"/>
              </p:ext>
            </p:extLst>
          </p:nvPr>
        </p:nvGraphicFramePr>
        <p:xfrm>
          <a:off x="457200" y="1196975"/>
          <a:ext cx="8229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40"/>
                <a:gridCol w="2331720"/>
                <a:gridCol w="4663440"/>
              </a:tblGrid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Αστράγαλος</a:t>
                      </a:r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Πόδας</a:t>
                      </a:r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Οστά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Κνήμη</a:t>
                      </a:r>
                    </a:p>
                    <a:p>
                      <a:r>
                        <a:rPr lang="el-GR" dirty="0" smtClean="0"/>
                        <a:t>Περόνη</a:t>
                      </a:r>
                    </a:p>
                    <a:p>
                      <a:r>
                        <a:rPr lang="el-GR" dirty="0" smtClean="0"/>
                        <a:t>Αστράγαλος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Οπίσθιος πόδας: αστράγαλος και φτέρνα</a:t>
                      </a:r>
                    </a:p>
                    <a:p>
                      <a:r>
                        <a:rPr lang="el-GR" dirty="0" smtClean="0"/>
                        <a:t>Μέσος πόδας: σκαφοειδές, κυβοειδές</a:t>
                      </a:r>
                      <a:r>
                        <a:rPr lang="el-GR" baseline="0" dirty="0" smtClean="0"/>
                        <a:t> και 3 σφηνοειδή</a:t>
                      </a:r>
                    </a:p>
                    <a:p>
                      <a:r>
                        <a:rPr lang="el-GR" baseline="0" dirty="0" smtClean="0"/>
                        <a:t>Πρόσθιος πόδας: μετατάρσια και φάλαγγες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Αρθρώσεις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Ποδοκνημική άρθρωση</a:t>
                      </a:r>
                    </a:p>
                    <a:p>
                      <a:r>
                        <a:rPr lang="el-GR" dirty="0" smtClean="0"/>
                        <a:t>Εγγύς </a:t>
                      </a:r>
                      <a:r>
                        <a:rPr lang="el-GR" dirty="0" err="1" smtClean="0"/>
                        <a:t>κνημοπερονιαία</a:t>
                      </a:r>
                      <a:r>
                        <a:rPr lang="el-GR" dirty="0" smtClean="0"/>
                        <a:t> άρθρωση</a:t>
                      </a:r>
                    </a:p>
                    <a:p>
                      <a:r>
                        <a:rPr lang="el-GR" dirty="0" smtClean="0"/>
                        <a:t>Άπω </a:t>
                      </a:r>
                      <a:r>
                        <a:rPr lang="el-GR" dirty="0" err="1" smtClean="0"/>
                        <a:t>κνημοπερονιαία</a:t>
                      </a:r>
                      <a:r>
                        <a:rPr lang="el-GR" dirty="0" smtClean="0"/>
                        <a:t> άρθρωση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Οπίσθιος πόδας: </a:t>
                      </a:r>
                      <a:r>
                        <a:rPr lang="el-GR" dirty="0" err="1" smtClean="0"/>
                        <a:t>υπαστραγαλική</a:t>
                      </a:r>
                      <a:r>
                        <a:rPr lang="el-GR" dirty="0" smtClean="0"/>
                        <a:t> άρθρωση</a:t>
                      </a:r>
                    </a:p>
                    <a:p>
                      <a:r>
                        <a:rPr lang="el-GR" dirty="0" smtClean="0"/>
                        <a:t>Μέσος πόδας: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l-GR" dirty="0" smtClean="0"/>
                        <a:t>Εγκάρσια του ταρσού άρθρωση: </a:t>
                      </a:r>
                      <a:r>
                        <a:rPr lang="el-GR" baseline="0" dirty="0" err="1" smtClean="0"/>
                        <a:t>Αστραγαλο</a:t>
                      </a:r>
                      <a:r>
                        <a:rPr lang="el-GR" baseline="0" dirty="0" smtClean="0"/>
                        <a:t>-σκαφοειδής και </a:t>
                      </a:r>
                      <a:r>
                        <a:rPr lang="el-GR" baseline="0" dirty="0" err="1" smtClean="0"/>
                        <a:t>πτερνο</a:t>
                      </a:r>
                      <a:r>
                        <a:rPr lang="el-GR" baseline="0" dirty="0" smtClean="0"/>
                        <a:t>-κυβοειδής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l-GR" baseline="0" dirty="0" smtClean="0"/>
                        <a:t>Περιφερικές </a:t>
                      </a:r>
                      <a:r>
                        <a:rPr lang="el-GR" baseline="0" dirty="0" err="1" smtClean="0"/>
                        <a:t>μεσοτάρσιες</a:t>
                      </a:r>
                      <a:r>
                        <a:rPr lang="el-GR" baseline="0" dirty="0" smtClean="0"/>
                        <a:t> αρθρώσεις: </a:t>
                      </a:r>
                      <a:r>
                        <a:rPr lang="el-GR" baseline="0" dirty="0" err="1" smtClean="0"/>
                        <a:t>σκαφο</a:t>
                      </a:r>
                      <a:r>
                        <a:rPr lang="el-GR" baseline="0" dirty="0" smtClean="0"/>
                        <a:t>-σφηνοειδής, </a:t>
                      </a:r>
                      <a:r>
                        <a:rPr lang="el-GR" baseline="0" dirty="0" err="1" smtClean="0"/>
                        <a:t>σκαφο</a:t>
                      </a:r>
                      <a:r>
                        <a:rPr lang="el-GR" baseline="0" dirty="0" smtClean="0"/>
                        <a:t>-κυβοειδής, </a:t>
                      </a:r>
                      <a:r>
                        <a:rPr lang="el-GR" baseline="0" dirty="0" err="1" smtClean="0"/>
                        <a:t>μεσοσφηνοειδείς</a:t>
                      </a:r>
                      <a:r>
                        <a:rPr lang="el-GR" baseline="0" dirty="0" smtClean="0"/>
                        <a:t> και </a:t>
                      </a:r>
                      <a:r>
                        <a:rPr lang="el-GR" baseline="0" dirty="0" err="1" smtClean="0"/>
                        <a:t>κυβοσφηνοειδής</a:t>
                      </a:r>
                      <a:endParaRPr lang="el-GR" baseline="0" dirty="0" smtClean="0"/>
                    </a:p>
                    <a:p>
                      <a:r>
                        <a:rPr lang="el-GR" baseline="0" dirty="0" smtClean="0"/>
                        <a:t>Πρόσθιος πόδας: </a:t>
                      </a:r>
                      <a:r>
                        <a:rPr lang="el-GR" baseline="0" dirty="0" err="1" smtClean="0"/>
                        <a:t>ταρσομετατάρσιες</a:t>
                      </a:r>
                      <a:r>
                        <a:rPr lang="el-GR" baseline="0" dirty="0" smtClean="0"/>
                        <a:t>, </a:t>
                      </a:r>
                      <a:r>
                        <a:rPr lang="el-GR" baseline="0" dirty="0" err="1" smtClean="0"/>
                        <a:t>μεσομετατάρσιες</a:t>
                      </a:r>
                      <a:r>
                        <a:rPr lang="el-GR" baseline="0" dirty="0" smtClean="0"/>
                        <a:t>, </a:t>
                      </a:r>
                      <a:r>
                        <a:rPr lang="el-GR" baseline="0" dirty="0" err="1" smtClean="0"/>
                        <a:t>μεταταρσοφαλαγγικές</a:t>
                      </a:r>
                      <a:r>
                        <a:rPr lang="el-GR" baseline="0" dirty="0" smtClean="0"/>
                        <a:t> και </a:t>
                      </a:r>
                      <a:r>
                        <a:rPr lang="el-GR" baseline="0" dirty="0" err="1" smtClean="0"/>
                        <a:t>μεσοφαλαγγικές</a:t>
                      </a:r>
                      <a:endParaRPr lang="el-GR" dirty="0" smtClean="0"/>
                    </a:p>
                  </a:txBody>
                  <a:tcPr marL="82296" marR="82296"/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2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foundationpilates.com/wp-content/uploads/2014/06/6a0105360b487d970c0120a5d072e6970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255659" cy="488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Εγκάρσια του ταρσού άρθρωση</a:t>
            </a:r>
            <a:r>
              <a:rPr lang="en-US" sz="3600" dirty="0" smtClean="0"/>
              <a:t> </a:t>
            </a:r>
            <a:r>
              <a:rPr lang="en-US" sz="3000" b="0" dirty="0" smtClean="0"/>
              <a:t>1/4</a:t>
            </a:r>
            <a:endParaRPr lang="el-GR" sz="30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38422" y="4461918"/>
            <a:ext cx="5369682" cy="2396082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Αποτελείται από την </a:t>
            </a:r>
            <a:r>
              <a:rPr lang="el-GR" sz="2400" dirty="0" err="1" smtClean="0"/>
              <a:t>αστραγαλο</a:t>
            </a:r>
            <a:r>
              <a:rPr lang="el-GR" sz="2400" dirty="0" smtClean="0"/>
              <a:t>-σκαφοειδή και την </a:t>
            </a:r>
            <a:r>
              <a:rPr lang="el-GR" sz="2400" dirty="0" err="1" smtClean="0"/>
              <a:t>πτερνο</a:t>
            </a:r>
            <a:r>
              <a:rPr lang="el-GR" sz="2400" dirty="0" smtClean="0"/>
              <a:t>-κυβοειδή άρθρωση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r>
              <a:rPr lang="el-GR" sz="2400" dirty="0"/>
              <a:t>Σχετίζεται τα μέγιστα με την </a:t>
            </a:r>
            <a:r>
              <a:rPr lang="el-GR" sz="2400" dirty="0" err="1"/>
              <a:t>υπαστραγαλική</a:t>
            </a:r>
            <a:r>
              <a:rPr lang="el-GR" sz="2400" dirty="0"/>
              <a:t> άρθρωση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  <p:pic>
        <p:nvPicPr>
          <p:cNvPr id="12290" name="Picture 2" descr="What You Need to Know about Your Feet: The Jo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1" y="1196752"/>
            <a:ext cx="5229597" cy="25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979712" y="40936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foundationpilates.com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9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Αστραγαλο</a:t>
            </a:r>
            <a:r>
              <a:rPr lang="el-GR" sz="3600" dirty="0" smtClean="0"/>
              <a:t>-</a:t>
            </a:r>
            <a:r>
              <a:rPr lang="el-GR" sz="3600" dirty="0" err="1" smtClean="0"/>
              <a:t>σακφοειδής</a:t>
            </a:r>
            <a:r>
              <a:rPr lang="el-GR" sz="3600" dirty="0" smtClean="0"/>
              <a:t> άρθρωση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67544" y="1196752"/>
            <a:ext cx="8676456" cy="5486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300" dirty="0" smtClean="0"/>
              <a:t>Αποτελεί το έσω διαμέρισμα της εγκάρσιας του ταρσού άρθρωσης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spcBef>
                <a:spcPts val="1200"/>
              </a:spcBef>
            </a:pPr>
            <a:r>
              <a:rPr lang="el-GR" sz="2300" dirty="0" smtClean="0"/>
              <a:t>Ο αρθρικός θύλακος ενισχύεται από τον πολύ ισχυρό </a:t>
            </a:r>
            <a:r>
              <a:rPr lang="el-GR" sz="2300" dirty="0" err="1" smtClean="0"/>
              <a:t>πτερνο</a:t>
            </a:r>
            <a:r>
              <a:rPr lang="el-GR" sz="2300" dirty="0" smtClean="0"/>
              <a:t>-σκαφοειδή σύνδεσμο ο οποίος συγκρατεί την κεφαλή του αστραγάλου από την συμπίεσή του προς ο έδαφος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spcBef>
                <a:spcPts val="1200"/>
              </a:spcBef>
            </a:pPr>
            <a:r>
              <a:rPr lang="el-GR" sz="2300" dirty="0" smtClean="0"/>
              <a:t>Παρέχει αρκετή κίνηση στην έσω στήλη του άκρου πόδα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spcBef>
                <a:spcPts val="1200"/>
              </a:spcBef>
            </a:pPr>
            <a:r>
              <a:rPr lang="el-GR" sz="2300" dirty="0" smtClean="0"/>
              <a:t>Η κίνηση αυτή εκφράζεται ως στροφή του μέσου πόδα πάνω στον οπίσθιο πόδα</a:t>
            </a:r>
            <a:r>
              <a:rPr lang="en-US" sz="2300" dirty="0" smtClean="0"/>
              <a:t>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pic>
        <p:nvPicPr>
          <p:cNvPr id="16386" name="Picture 2" descr="File:Gray2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2854"/>
            <a:ext cx="6286479" cy="23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91880" y="6301462"/>
            <a:ext cx="284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Gray290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4" tooltip="User:File Upload Bot (Magnus Manske)"/>
              </a:rPr>
              <a:t>Manske</a:t>
            </a:r>
            <a:r>
              <a:rPr lang="en-US" sz="1200" dirty="0" smtClean="0">
                <a:latin typeface="+mn-lt"/>
                <a:hlinkClick r:id="rId4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0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Gray2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49080"/>
            <a:ext cx="6380373" cy="22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err="1" smtClean="0"/>
              <a:t>Πτερνο</a:t>
            </a:r>
            <a:r>
              <a:rPr lang="el-GR" sz="3600" dirty="0" smtClean="0"/>
              <a:t>-κυβοειδής άρθρωση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395536" y="1268760"/>
            <a:ext cx="8640960" cy="5334000"/>
          </a:xfrm>
        </p:spPr>
        <p:txBody>
          <a:bodyPr>
            <a:normAutofit/>
          </a:bodyPr>
          <a:lstStyle/>
          <a:p>
            <a:r>
              <a:rPr lang="el-GR" sz="2300" dirty="0" smtClean="0"/>
              <a:t>Αποτελεί το εξωτερικό διαμέρισμα της εγκάρσιας του ταρσού άρθρωσης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Ο αρθρικός θύλακος ενισχύεται από συνδέσμους μεταξύ των οποίων είναι ο βραχύς και μακρός πελματιαίος </a:t>
            </a:r>
            <a:r>
              <a:rPr lang="el-GR" sz="2300" dirty="0" err="1" smtClean="0"/>
              <a:t>πτερνο</a:t>
            </a:r>
            <a:r>
              <a:rPr lang="el-GR" sz="2300" dirty="0" smtClean="0"/>
              <a:t>-κυβοειδή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Επιτρέπει λιγότερη κίνηση από την </a:t>
            </a:r>
            <a:r>
              <a:rPr lang="el-GR" sz="2300" dirty="0" err="1" smtClean="0"/>
              <a:t>αστραγαλο</a:t>
            </a:r>
            <a:r>
              <a:rPr lang="el-GR" sz="2300" dirty="0" smtClean="0"/>
              <a:t>-σκαφοειδή άρθρωση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r>
              <a:rPr lang="el-GR" sz="2300" dirty="0" smtClean="0"/>
              <a:t>Η σχετικά μειωμένη κινητικότητά της παρέχει σταθερότητα στην έξω στήλη του άκου πόδα</a:t>
            </a:r>
            <a:r>
              <a:rPr lang="en-US" sz="2300" dirty="0" smtClean="0"/>
              <a:t>.</a:t>
            </a:r>
            <a:endParaRPr lang="el-GR" sz="23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4427984" y="6304761"/>
            <a:ext cx="284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Gray291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4" tooltip="User:File Upload Bot (Magnus Manske)"/>
              </a:rPr>
              <a:t>Manske</a:t>
            </a:r>
            <a:r>
              <a:rPr lang="en-US" sz="1200" dirty="0" smtClean="0">
                <a:latin typeface="+mn-lt"/>
                <a:hlinkClick r:id="rId4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3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Εγκάρσια του ταρσού άρθρωση</a:t>
            </a:r>
            <a:r>
              <a:rPr lang="en-US" sz="3600" dirty="0" smtClean="0"/>
              <a:t> </a:t>
            </a:r>
            <a:r>
              <a:rPr lang="en-US" sz="3000" b="0" dirty="0"/>
              <a:t>2</a:t>
            </a:r>
            <a:r>
              <a:rPr lang="en-US" sz="3000" b="0" dirty="0" smtClean="0"/>
              <a:t>/4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Η άρθρωση συνήθως δεν κινείται μόνη της</a:t>
            </a:r>
            <a:r>
              <a:rPr lang="en-US" sz="2400" dirty="0"/>
              <a:t>.</a:t>
            </a:r>
            <a:endParaRPr lang="el-GR" sz="2400" dirty="0"/>
          </a:p>
          <a:p>
            <a:r>
              <a:rPr lang="el-GR" sz="2400" dirty="0"/>
              <a:t>Η συνολική τροχιά πρηνισμού και υπτιασμού του άκρου πόδα οφείλεται κυρίως στην </a:t>
            </a:r>
            <a:r>
              <a:rPr lang="el-GR" sz="2400" dirty="0" err="1"/>
              <a:t>υπαστραγαλική</a:t>
            </a:r>
            <a:r>
              <a:rPr lang="el-GR" sz="2400" dirty="0"/>
              <a:t> και στην εγκάρσια του ταρσού άρθρωση</a:t>
            </a:r>
            <a:r>
              <a:rPr lang="en-US" sz="2400" dirty="0" smtClean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4535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Εγκάρσια του ταρσού άρθρωση</a:t>
            </a:r>
            <a:r>
              <a:rPr lang="en-US" sz="3600" dirty="0" smtClean="0"/>
              <a:t> </a:t>
            </a:r>
            <a:r>
              <a:rPr lang="en-US" sz="3000" b="0" dirty="0" smtClean="0"/>
              <a:t>3/4</a:t>
            </a:r>
            <a:endParaRPr lang="el-GR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Για την κινηματική ανάλυση της άρθρωσης θα πρέπει να επισημανθούν 3 στοιχεία: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Υπάρχουν 2 ξεχωριστοί άξονες κίνησης: ο επιμήκης και ο λοξός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Το μέγεθος της τροχιάς κίνησης διαφέρει μεταξύ ανοιχτής και κλειστής κινητικής αλυσίδας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Η ικανότητα της άρθρωσης να σταθεροποιεί τον μέσο πόδα εξαρτάται από την θέση της </a:t>
            </a:r>
            <a:r>
              <a:rPr lang="el-GR" dirty="0" err="1" smtClean="0"/>
              <a:t>υπαστραγαλικής</a:t>
            </a:r>
            <a:r>
              <a:rPr lang="el-GR" dirty="0" smtClean="0"/>
              <a:t> άρθρωσης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4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Εγκάρσια του ταρσού άρθρωση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Επιμήκης άξονας</a:t>
            </a:r>
            <a:endParaRPr lang="el-GR" dirty="0"/>
          </a:p>
        </p:txBody>
      </p:sp>
      <p:pic>
        <p:nvPicPr>
          <p:cNvPr id="5" name="Content Placeholder 4" descr="Transverse tarsal joint logitudinal axi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3044" y="1556792"/>
            <a:ext cx="6737912" cy="3528392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51520" y="5517232"/>
            <a:ext cx="8568952" cy="94456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Σχεδόν συμπίπτει με τον οβελιαίο άξονα στον οποίο γίνεται η κίνηση ανάσπασης έσω/έξω χείλους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187624" y="508518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3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Εγκάρσια του ταρσού άρθρωση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Λοξός άξονας</a:t>
            </a:r>
            <a:endParaRPr lang="el-GR" dirty="0"/>
          </a:p>
        </p:txBody>
      </p:sp>
      <p:pic>
        <p:nvPicPr>
          <p:cNvPr id="5" name="Content Placeholder 4" descr="Transverse tarsal joint oblique axis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1556792"/>
            <a:ext cx="5696169" cy="4248687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724128" y="1412776"/>
            <a:ext cx="3275856" cy="5373216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l-GR" sz="2400" dirty="0" smtClean="0"/>
              <a:t>Ο λοξός άξονας προσανατολίζεται σχεδόν κάθετα και προς τα έσω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>
              <a:spcBef>
                <a:spcPts val="1200"/>
              </a:spcBef>
            </a:pPr>
            <a:r>
              <a:rPr lang="el-GR" sz="2400" dirty="0" smtClean="0"/>
              <a:t>Οι κινήσεις που γίνονται γύρω από αυτόν τον άξονα είναι ο συνδυασμός απαγωγής – ραχιαίας κάμψης και προσαγωγής – πελματιαίας κάμψης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65" y="5877272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21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Εγκάρσια του ταρσού άρθρωση</a:t>
            </a:r>
            <a:r>
              <a:rPr lang="en-US" sz="3600" dirty="0" smtClean="0"/>
              <a:t> </a:t>
            </a:r>
            <a:r>
              <a:rPr lang="en-US" sz="3000" b="0" dirty="0" smtClean="0"/>
              <a:t>4/4</a:t>
            </a:r>
            <a:endParaRPr lang="el-G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Παρ’ όλο που η άρθρωση έχει δύο ξεχωριστούς άξονες κίνησης, η λειτουργική κινηματική σε κλειστή αλυσίδα γίνεται με τον συνδυασμό των δύο αξόνων για την παραγωγή της σχετικά αμιγούς κίνησης πρηνισμού/υπτιασμού (κίνησης που εκφράζει τα μέγιστα τον συνδυασμό των 3 βασικών επιπέδων)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Η τροχιά της κίνησης της άρθρωσης είναι δύσκολο να καθοριστεί, και είναι περίπου: 20</a:t>
            </a:r>
            <a:r>
              <a:rPr lang="el-GR" baseline="30000" dirty="0" smtClean="0"/>
              <a:t>ο</a:t>
            </a:r>
            <a:r>
              <a:rPr lang="el-GR" dirty="0" smtClean="0"/>
              <a:t>-25</a:t>
            </a:r>
            <a:r>
              <a:rPr lang="el-GR" baseline="30000" dirty="0" smtClean="0"/>
              <a:t>ο</a:t>
            </a:r>
            <a:r>
              <a:rPr lang="el-GR" dirty="0" smtClean="0"/>
              <a:t> ανάσπασης έσω χείλους και 10</a:t>
            </a:r>
            <a:r>
              <a:rPr lang="el-GR" baseline="30000" dirty="0" smtClean="0"/>
              <a:t>ο</a:t>
            </a:r>
            <a:r>
              <a:rPr lang="el-GR" dirty="0" smtClean="0"/>
              <a:t>-15</a:t>
            </a:r>
            <a:r>
              <a:rPr lang="el-GR" baseline="30000" dirty="0" smtClean="0"/>
              <a:t>ο</a:t>
            </a:r>
            <a:r>
              <a:rPr lang="el-GR" dirty="0" smtClean="0"/>
              <a:t> ανάσπασης έξω χείλους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46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Εγκάρσια του ταρσού άρθρωση – Υπτιασμός/Πρηνισμός  </a:t>
            </a:r>
            <a:endParaRPr lang="el-GR" dirty="0"/>
          </a:p>
        </p:txBody>
      </p:sp>
      <p:pic>
        <p:nvPicPr>
          <p:cNvPr id="7" name="Content Placeholder 4" descr="Foot supination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462134" cy="252028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491608" y="1371600"/>
            <a:ext cx="4616896" cy="54864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l-GR" sz="2200" dirty="0" smtClean="0"/>
              <a:t>Ο οπίσθιος κνημιαίος με την πολύπλοκη κατάφυσή του είναι ο κύριος </a:t>
            </a:r>
            <a:r>
              <a:rPr lang="el-GR" sz="2200" dirty="0" err="1" smtClean="0"/>
              <a:t>υπτιαστής</a:t>
            </a:r>
            <a:r>
              <a:rPr lang="el-GR" sz="2200" dirty="0" smtClean="0"/>
              <a:t> μυς</a:t>
            </a:r>
            <a:r>
              <a:rPr lang="en-US" sz="2200" dirty="0" smtClean="0"/>
              <a:t>.</a:t>
            </a:r>
            <a:endParaRPr lang="el-GR" sz="2200" dirty="0" smtClean="0"/>
          </a:p>
          <a:p>
            <a:pPr>
              <a:spcBef>
                <a:spcPts val="1200"/>
              </a:spcBef>
            </a:pPr>
            <a:r>
              <a:rPr lang="el-GR" sz="2200" dirty="0" smtClean="0"/>
              <a:t>Λόγω της σχετικής ακαμψίας της </a:t>
            </a:r>
            <a:r>
              <a:rPr lang="el-GR" sz="2200" dirty="0" err="1" smtClean="0"/>
              <a:t>πτερνο</a:t>
            </a:r>
            <a:r>
              <a:rPr lang="el-GR" sz="2200" dirty="0" smtClean="0"/>
              <a:t>-κυβοειδούς άρθρωσης ο μυς συστρέφει και τοποθετεί το σκαφοειδές σχεδόν κάθετα πάνω στο κυβοειδές αυξάνοντας το έσω επίμηκες τόξο του άκρου πόδα</a:t>
            </a:r>
            <a:r>
              <a:rPr lang="en-US" sz="2200" dirty="0" smtClean="0"/>
              <a:t>.</a:t>
            </a:r>
            <a:endParaRPr lang="el-GR" sz="2200" dirty="0" smtClean="0"/>
          </a:p>
          <a:p>
            <a:pPr>
              <a:spcBef>
                <a:spcPts val="1200"/>
              </a:spcBef>
            </a:pPr>
            <a:r>
              <a:rPr lang="el-GR" sz="2200" dirty="0" smtClean="0"/>
              <a:t>Κατά τον πρηνισμό, ο μακρός </a:t>
            </a:r>
            <a:r>
              <a:rPr lang="el-GR" sz="2200" dirty="0" err="1" smtClean="0"/>
              <a:t>περονιαίος</a:t>
            </a:r>
            <a:r>
              <a:rPr lang="el-GR" sz="2200" dirty="0" smtClean="0"/>
              <a:t> κατεβάζει το έσω χείλος του άκρου πόδα και ανεβάζει το έξω με αποτέλεσμα το σκαφοειδές να είναι σχεδόν παράλληλο με το κυβοειδές</a:t>
            </a:r>
            <a:r>
              <a:rPr lang="en-US" sz="2200" dirty="0" smtClean="0"/>
              <a:t>.</a:t>
            </a:r>
            <a:endParaRPr lang="el-GR" sz="2200" dirty="0"/>
          </a:p>
        </p:txBody>
      </p:sp>
      <p:pic>
        <p:nvPicPr>
          <p:cNvPr id="8" name="Content Placeholder 4" descr="Foot pronati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7032"/>
            <a:ext cx="4473723" cy="2596976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0" y="631400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19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Τόξα του άκρου πόδα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139952" y="1600200"/>
            <a:ext cx="5004048" cy="5257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600" dirty="0" smtClean="0"/>
              <a:t>Η ποδική καμάρα σχηματίζεται από δύο τόξα:</a:t>
            </a: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el-GR" sz="2600" b="1" dirty="0" smtClean="0">
                <a:solidFill>
                  <a:srgbClr val="820000"/>
                </a:solidFill>
              </a:rPr>
              <a:t>Το έσω επίμηκες τόξο</a:t>
            </a:r>
            <a:r>
              <a:rPr lang="en-US" sz="2600" b="1" dirty="0" smtClean="0">
                <a:solidFill>
                  <a:srgbClr val="820000"/>
                </a:solidFill>
              </a:rPr>
              <a:t>.</a:t>
            </a:r>
            <a:endParaRPr lang="el-GR" sz="2600" b="1" dirty="0" smtClean="0">
              <a:solidFill>
                <a:srgbClr val="820000"/>
              </a:solidFill>
            </a:endParaRPr>
          </a:p>
          <a:p>
            <a:pPr>
              <a:spcBef>
                <a:spcPts val="1200"/>
              </a:spcBef>
              <a:buFont typeface="Wingdings" pitchFamily="2" charset="2"/>
              <a:buChar char="ü"/>
            </a:pPr>
            <a:r>
              <a:rPr lang="el-GR" sz="2600" b="1" dirty="0" smtClean="0">
                <a:solidFill>
                  <a:srgbClr val="004A82"/>
                </a:solidFill>
              </a:rPr>
              <a:t>Το εγκάρσιο τόξο</a:t>
            </a:r>
            <a:r>
              <a:rPr lang="en-US" sz="2600" b="1" dirty="0" smtClean="0">
                <a:solidFill>
                  <a:srgbClr val="004A82"/>
                </a:solidFill>
              </a:rPr>
              <a:t>.</a:t>
            </a:r>
            <a:endParaRPr lang="el-GR" sz="2600" b="1" dirty="0" smtClean="0">
              <a:solidFill>
                <a:srgbClr val="004A82"/>
              </a:solidFill>
            </a:endParaRPr>
          </a:p>
          <a:p>
            <a:pPr>
              <a:spcBef>
                <a:spcPts val="1200"/>
              </a:spcBef>
            </a:pPr>
            <a:r>
              <a:rPr lang="el-GR" sz="2600" dirty="0" smtClean="0"/>
              <a:t>Αποτελεί την κύρια δομή για την στήριξη του κορμού και την απορρόφηση κραδασμών</a:t>
            </a:r>
            <a:r>
              <a:rPr lang="en-US" sz="2600" dirty="0" smtClean="0"/>
              <a:t>.</a:t>
            </a:r>
            <a:endParaRPr lang="el-GR" sz="26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grpSp>
        <p:nvGrpSpPr>
          <p:cNvPr id="8" name="Ομάδα 7"/>
          <p:cNvGrpSpPr/>
          <p:nvPr/>
        </p:nvGrpSpPr>
        <p:grpSpPr>
          <a:xfrm>
            <a:off x="107504" y="1646526"/>
            <a:ext cx="3986833" cy="3031812"/>
            <a:chOff x="107504" y="1646526"/>
            <a:chExt cx="3986833" cy="3031812"/>
          </a:xfrm>
        </p:grpSpPr>
        <p:pic>
          <p:nvPicPr>
            <p:cNvPr id="1026" name="Picture 2" descr="File:Side of foo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46526"/>
              <a:ext cx="3986833" cy="30318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Ελεύθερη σχεδίαση 5"/>
            <p:cNvSpPr/>
            <p:nvPr/>
          </p:nvSpPr>
          <p:spPr>
            <a:xfrm>
              <a:off x="755576" y="3617198"/>
              <a:ext cx="1978090" cy="531882"/>
            </a:xfrm>
            <a:custGeom>
              <a:avLst/>
              <a:gdLst>
                <a:gd name="connsiteX0" fmla="*/ 0 w 1978090"/>
                <a:gd name="connsiteY0" fmla="*/ 177318 h 531882"/>
                <a:gd name="connsiteX1" fmla="*/ 326571 w 1978090"/>
                <a:gd name="connsiteY1" fmla="*/ 74682 h 531882"/>
                <a:gd name="connsiteX2" fmla="*/ 802433 w 1978090"/>
                <a:gd name="connsiteY2" fmla="*/ 37 h 531882"/>
                <a:gd name="connsiteX3" fmla="*/ 1296955 w 1978090"/>
                <a:gd name="connsiteY3" fmla="*/ 84012 h 531882"/>
                <a:gd name="connsiteX4" fmla="*/ 1978090 w 1978090"/>
                <a:gd name="connsiteY4" fmla="*/ 531882 h 5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090" h="531882">
                  <a:moveTo>
                    <a:pt x="0" y="177318"/>
                  </a:moveTo>
                  <a:cubicBezTo>
                    <a:pt x="96416" y="140773"/>
                    <a:pt x="192832" y="104229"/>
                    <a:pt x="326571" y="74682"/>
                  </a:cubicBezTo>
                  <a:cubicBezTo>
                    <a:pt x="460310" y="45135"/>
                    <a:pt x="640702" y="-1518"/>
                    <a:pt x="802433" y="37"/>
                  </a:cubicBezTo>
                  <a:cubicBezTo>
                    <a:pt x="964164" y="1592"/>
                    <a:pt x="1101012" y="-4629"/>
                    <a:pt x="1296955" y="84012"/>
                  </a:cubicBezTo>
                  <a:cubicBezTo>
                    <a:pt x="1492898" y="172653"/>
                    <a:pt x="1735494" y="352267"/>
                    <a:pt x="1978090" y="531882"/>
                  </a:cubicBezTo>
                </a:path>
              </a:pathLst>
            </a:custGeom>
            <a:noFill/>
            <a:ln>
              <a:solidFill>
                <a:srgbClr val="8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Καμπύλο βέλος προς τα κάτω 6"/>
            <p:cNvSpPr/>
            <p:nvPr/>
          </p:nvSpPr>
          <p:spPr>
            <a:xfrm>
              <a:off x="1554154" y="3505876"/>
              <a:ext cx="409240" cy="432048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7"/>
          <p:cNvSpPr/>
          <p:nvPr/>
        </p:nvSpPr>
        <p:spPr>
          <a:xfrm>
            <a:off x="107504" y="4736177"/>
            <a:ext cx="3986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Side of </a:t>
            </a:r>
            <a:r>
              <a:rPr lang="en-US" sz="1200" dirty="0" smtClean="0">
                <a:latin typeface="+mn-lt"/>
                <a:hlinkClick r:id="rId3"/>
              </a:rPr>
              <a:t>foot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Phulvar (page does not exist)"/>
              </a:rPr>
              <a:t>Phulvar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05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Περιφερικό άκρο κνήμης – περόνης 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63888" y="1143000"/>
            <a:ext cx="5580112" cy="5715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 smtClean="0"/>
              <a:t>Η περόνη μεταφέρει το 10% του βάρους του σώματος στον αστράγαλο και το υπόλοιπο η κνήμη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Τα δύο αυτά οστά σχηματίζουν το έσω και έξω σφυρό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Το έσω σφυρό λειτουργεί σαν τροχα</a:t>
            </a:r>
            <a:r>
              <a:rPr lang="el-GR" dirty="0"/>
              <a:t>λ</a:t>
            </a:r>
            <a:r>
              <a:rPr lang="el-GR" dirty="0" smtClean="0"/>
              <a:t>ία για τους τένοντες των </a:t>
            </a:r>
            <a:r>
              <a:rPr lang="el-GR" dirty="0" err="1" smtClean="0"/>
              <a:t>περονιαίων</a:t>
            </a:r>
            <a:r>
              <a:rPr lang="el-GR" dirty="0" smtClean="0"/>
              <a:t> μυών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Στους ενήλικες, το περιφερικό άκρο της κνήμης συστρέφεται προς τα έξω κατά 20</a:t>
            </a:r>
            <a:r>
              <a:rPr lang="el-GR" baseline="30000" dirty="0" smtClean="0"/>
              <a:t>ο</a:t>
            </a:r>
            <a:r>
              <a:rPr lang="el-GR" dirty="0" smtClean="0"/>
              <a:t>-30</a:t>
            </a:r>
            <a:r>
              <a:rPr lang="el-GR" baseline="30000" dirty="0" smtClean="0"/>
              <a:t>ο</a:t>
            </a:r>
            <a:r>
              <a:rPr lang="el-GR" dirty="0" smtClean="0"/>
              <a:t> ως προς το κεντρικό της άκρο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</a:pPr>
            <a:r>
              <a:rPr lang="el-GR" dirty="0" smtClean="0"/>
              <a:t>Λόγω της προς τα έξω συστροφής της κνήμης, στην όρθια στάση ο άκρος πόδας προσανατολίζεται ελαφρώς προς τα έξω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pic>
        <p:nvPicPr>
          <p:cNvPr id="2050" name="Picture 2" descr="File:Gray26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9"/>
          <a:stretch/>
        </p:blipFill>
        <p:spPr bwMode="auto">
          <a:xfrm>
            <a:off x="683568" y="1556792"/>
            <a:ext cx="309917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4326567"/>
            <a:ext cx="284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Gray261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5" tooltip="User:File Upload Bot (Magnus Manske)"/>
              </a:rPr>
              <a:t>Manske</a:t>
            </a:r>
            <a:r>
              <a:rPr lang="en-US" sz="1200" dirty="0" smtClean="0">
                <a:latin typeface="+mn-lt"/>
                <a:hlinkClick r:id="rId5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86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Επίμηκες τόξο 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283968" y="1646526"/>
            <a:ext cx="4860031" cy="4590762"/>
          </a:xfrm>
        </p:spPr>
        <p:txBody>
          <a:bodyPr>
            <a:normAutofit/>
          </a:bodyPr>
          <a:lstStyle/>
          <a:p>
            <a:r>
              <a:rPr lang="el-GR" sz="2300" dirty="0" smtClean="0"/>
              <a:t>Σχηματίζεται από:</a:t>
            </a:r>
          </a:p>
          <a:p>
            <a:pPr>
              <a:buFont typeface="Wingdings" pitchFamily="2" charset="2"/>
              <a:buChar char="ü"/>
            </a:pPr>
            <a:r>
              <a:rPr lang="el-GR" sz="2300" dirty="0" smtClean="0"/>
              <a:t>Οστά: φτέρνα, αστράγαλο, σκαφοειδές, σφηνοειδή και 3 έσω μετατάρσια</a:t>
            </a:r>
          </a:p>
          <a:p>
            <a:pPr>
              <a:buFont typeface="Wingdings" pitchFamily="2" charset="2"/>
              <a:buChar char="ü"/>
            </a:pPr>
            <a:r>
              <a:rPr lang="el-GR" sz="2300" dirty="0" smtClean="0"/>
              <a:t>Συνδετικό ιστό: πελματιαίος λιπώδης ιστός, 2 </a:t>
            </a:r>
            <a:r>
              <a:rPr lang="el-GR" sz="2300" dirty="0" err="1" smtClean="0"/>
              <a:t>σισαμοειδή</a:t>
            </a:r>
            <a:r>
              <a:rPr lang="el-GR" sz="2300" dirty="0" smtClean="0"/>
              <a:t> οστά του μεγάλου δακτύλου και </a:t>
            </a:r>
            <a:r>
              <a:rPr lang="el-GR" sz="2300" dirty="0" err="1" smtClean="0"/>
              <a:t>επιπολής</a:t>
            </a:r>
            <a:r>
              <a:rPr lang="el-GR" sz="2300" dirty="0" smtClean="0"/>
              <a:t> πελματιαία περιτονία</a:t>
            </a:r>
          </a:p>
          <a:p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  <p:sp>
        <p:nvSpPr>
          <p:cNvPr id="7" name="Rectangle 7"/>
          <p:cNvSpPr/>
          <p:nvPr/>
        </p:nvSpPr>
        <p:spPr>
          <a:xfrm>
            <a:off x="107504" y="4736177"/>
            <a:ext cx="39868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2"/>
              </a:rPr>
              <a:t>Side of </a:t>
            </a:r>
            <a:r>
              <a:rPr lang="en-US" sz="1200" dirty="0" smtClean="0">
                <a:latin typeface="+mn-lt"/>
                <a:hlinkClick r:id="rId2"/>
              </a:rPr>
              <a:t>foot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3" tooltip="User:Phulvar (page does not exist)"/>
              </a:rPr>
              <a:t>Phulvar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4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107504" y="1646526"/>
            <a:ext cx="3986833" cy="3031812"/>
            <a:chOff x="107504" y="1646526"/>
            <a:chExt cx="3986833" cy="3031812"/>
          </a:xfrm>
        </p:grpSpPr>
        <p:pic>
          <p:nvPicPr>
            <p:cNvPr id="13" name="Picture 2" descr="File:Side of fo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46526"/>
              <a:ext cx="3986833" cy="30318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Ελεύθερη σχεδίαση 13"/>
            <p:cNvSpPr/>
            <p:nvPr/>
          </p:nvSpPr>
          <p:spPr>
            <a:xfrm>
              <a:off x="755576" y="3617198"/>
              <a:ext cx="1978090" cy="531882"/>
            </a:xfrm>
            <a:custGeom>
              <a:avLst/>
              <a:gdLst>
                <a:gd name="connsiteX0" fmla="*/ 0 w 1978090"/>
                <a:gd name="connsiteY0" fmla="*/ 177318 h 531882"/>
                <a:gd name="connsiteX1" fmla="*/ 326571 w 1978090"/>
                <a:gd name="connsiteY1" fmla="*/ 74682 h 531882"/>
                <a:gd name="connsiteX2" fmla="*/ 802433 w 1978090"/>
                <a:gd name="connsiteY2" fmla="*/ 37 h 531882"/>
                <a:gd name="connsiteX3" fmla="*/ 1296955 w 1978090"/>
                <a:gd name="connsiteY3" fmla="*/ 84012 h 531882"/>
                <a:gd name="connsiteX4" fmla="*/ 1978090 w 1978090"/>
                <a:gd name="connsiteY4" fmla="*/ 531882 h 5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8090" h="531882">
                  <a:moveTo>
                    <a:pt x="0" y="177318"/>
                  </a:moveTo>
                  <a:cubicBezTo>
                    <a:pt x="96416" y="140773"/>
                    <a:pt x="192832" y="104229"/>
                    <a:pt x="326571" y="74682"/>
                  </a:cubicBezTo>
                  <a:cubicBezTo>
                    <a:pt x="460310" y="45135"/>
                    <a:pt x="640702" y="-1518"/>
                    <a:pt x="802433" y="37"/>
                  </a:cubicBezTo>
                  <a:cubicBezTo>
                    <a:pt x="964164" y="1592"/>
                    <a:pt x="1101012" y="-4629"/>
                    <a:pt x="1296955" y="84012"/>
                  </a:cubicBezTo>
                  <a:cubicBezTo>
                    <a:pt x="1492898" y="172653"/>
                    <a:pt x="1735494" y="352267"/>
                    <a:pt x="1978090" y="531882"/>
                  </a:cubicBezTo>
                </a:path>
              </a:pathLst>
            </a:custGeom>
            <a:noFill/>
            <a:ln>
              <a:solidFill>
                <a:srgbClr val="8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Καμπύλο βέλος προς τα κάτω 14"/>
            <p:cNvSpPr/>
            <p:nvPr/>
          </p:nvSpPr>
          <p:spPr>
            <a:xfrm>
              <a:off x="1554154" y="3505876"/>
              <a:ext cx="409240" cy="432048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41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Έσω επίμηκες τόξο 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Χωρίς την ποδική καμάρα, τα τεράστια φορτία πιθανώς να υπερέβαιναν την φυσιολογική αντοχή των οστών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Σε δραστηριότητες χαμηλών φορτίων – κυρίως στατικών (π.χ., όρθια στάση), το επίμηκες τόξο μαζί με τον σχετικό συνδετικό ιστό είναι αρκετό να στηρίξει το βάρος του σώματος (απαιτείται ελάχιστη μυϊκή συστολή)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Σε δραστηριότητες υψηλών φορτίων (π.χ., βάδιση, άλματα, τρέξιμο, κράτημα βάρους), είναι απαραίτητη η μυϊκή συστολή για να βοηθηθεί το επίμηκες τόξο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27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Παθητικός μηχανισμός στήριξης έσω επιμήκους τόξου</a:t>
            </a:r>
            <a:r>
              <a:rPr lang="en-US" dirty="0" smtClean="0"/>
              <a:t> </a:t>
            </a:r>
            <a:r>
              <a:rPr lang="en-US" sz="3000" b="0" dirty="0" smtClean="0"/>
              <a:t>1/3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πτερνο</a:t>
            </a:r>
            <a:r>
              <a:rPr lang="el-GR" dirty="0" smtClean="0"/>
              <a:t>-κυβοειδής άρθρωση αποτελεί τον ακρογωνιαίο λίθο του επιμήκους τόξου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Για την διατήρηση του ύψους του τόξου και τον γενικό σχήμα του είναι υπεύθυνη η πελματιαία </a:t>
            </a:r>
            <a:r>
              <a:rPr lang="el-GR" dirty="0" err="1" smtClean="0"/>
              <a:t>περιτονία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Η περιτονία είναι πολύ ισχυρή και οργανώνεται σε 2 στρώματα: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Το </a:t>
            </a:r>
            <a:r>
              <a:rPr lang="el-GR" dirty="0" err="1" smtClean="0"/>
              <a:t>επιπολής</a:t>
            </a:r>
            <a:r>
              <a:rPr lang="el-GR" dirty="0" smtClean="0"/>
              <a:t> που καλύπτει όλο το πέλμα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Το εν τω </a:t>
            </a:r>
            <a:r>
              <a:rPr lang="el-GR" dirty="0" err="1" smtClean="0"/>
              <a:t>βάθει</a:t>
            </a:r>
            <a:r>
              <a:rPr lang="el-GR" dirty="0" smtClean="0"/>
              <a:t> που εκτείνεται από την φτέρνα μέχρι το μεγάλο δάκτυλο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l-GR" dirty="0" smtClean="0"/>
              <a:t>Η ενεργητική έκταση του μεγάλου δακτύλου αυξάνει την τάση στην εν τω </a:t>
            </a:r>
            <a:r>
              <a:rPr lang="el-GR" dirty="0" err="1" smtClean="0"/>
              <a:t>βάθει</a:t>
            </a:r>
            <a:r>
              <a:rPr lang="el-GR" dirty="0" smtClean="0"/>
              <a:t> πελματιαία περιτονία και σταθεροποιεί τα οστά του ταρσού και μεταταρσίων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18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Παθητικός μηχανισμός στήριξης έσω επιμήκους τόξου</a:t>
            </a:r>
            <a:r>
              <a:rPr lang="en-US" dirty="0" smtClean="0"/>
              <a:t> </a:t>
            </a:r>
            <a:r>
              <a:rPr lang="en-US" sz="3000" b="0" dirty="0" smtClean="0"/>
              <a:t>2/3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r>
              <a:rPr lang="el-GR" dirty="0"/>
              <a:t>Στην όρθια θέση το βάρος του σώματος πέφτει κοντά στην </a:t>
            </a:r>
            <a:r>
              <a:rPr lang="el-GR" dirty="0" err="1"/>
              <a:t>αστραγαλο</a:t>
            </a:r>
            <a:r>
              <a:rPr lang="el-GR" dirty="0"/>
              <a:t>-σκαφοειδή άρθρωση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Το φορτίο αυτό κατανέμεται στον οπίσθιο και πρόσθιο πόδα και καταλήγει στο λιπώδες σώμα της φτέρνας και στις κεφαλές των μεταταρσίων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Φυσιολογικά, η κατανομή των φορτίων είναι διπλάσια στον οπίσθιο πόδα απ’ ότι στον πρόσθιο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Στον πρόσθιο πόδα, η μέγιστη πίεση είναι μεγαλύτερη κάτω από την κεφαλή του </a:t>
            </a:r>
            <a:r>
              <a:rPr lang="el-GR" dirty="0" smtClean="0"/>
              <a:t>2</a:t>
            </a:r>
            <a:r>
              <a:rPr lang="el-GR" baseline="30000" dirty="0" smtClean="0"/>
              <a:t>ου</a:t>
            </a:r>
            <a:r>
              <a:rPr lang="el-GR" dirty="0" smtClean="0"/>
              <a:t> </a:t>
            </a:r>
            <a:r>
              <a:rPr lang="el-GR" dirty="0"/>
              <a:t>και </a:t>
            </a:r>
            <a:r>
              <a:rPr lang="el-GR" dirty="0" smtClean="0"/>
              <a:t>3</a:t>
            </a:r>
            <a:r>
              <a:rPr lang="el-GR" baseline="30000" dirty="0" smtClean="0"/>
              <a:t>ου</a:t>
            </a:r>
            <a:r>
              <a:rPr lang="el-GR" dirty="0" smtClean="0"/>
              <a:t> μεταταρσίου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40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Παθητικός μηχανισμός στήριξης έσω επιμήκους τόξου</a:t>
            </a:r>
            <a:r>
              <a:rPr lang="en-US" dirty="0" smtClean="0"/>
              <a:t> </a:t>
            </a:r>
            <a:r>
              <a:rPr lang="en-US" sz="3000" b="0" dirty="0" smtClean="0"/>
              <a:t>3/3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/>
          <a:lstStyle/>
          <a:p>
            <a:r>
              <a:rPr lang="el-GR" dirty="0"/>
              <a:t>Στην όρθια στάση, το βάρος του σώματος τείνει να συμπιέσει τον αστράγαλο και να </a:t>
            </a:r>
            <a:r>
              <a:rPr lang="el-GR" dirty="0" err="1"/>
              <a:t>επιπεδοποιήσει</a:t>
            </a:r>
            <a:r>
              <a:rPr lang="el-GR" dirty="0"/>
              <a:t> το επίμηκες τόξο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Αυτή η ενέργεια αυξάνει την απόσταση των μεταταρσίων από την φτέρνα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Η εν τω </a:t>
            </a:r>
            <a:r>
              <a:rPr lang="el-GR" dirty="0" err="1"/>
              <a:t>βάθει</a:t>
            </a:r>
            <a:r>
              <a:rPr lang="el-GR" dirty="0"/>
              <a:t> πελματιαία </a:t>
            </a:r>
            <a:r>
              <a:rPr lang="el-GR" dirty="0" err="1"/>
              <a:t>περιτονία</a:t>
            </a:r>
            <a:r>
              <a:rPr lang="el-GR" dirty="0"/>
              <a:t> ανθίσταται σε αυτήν την απομάκρυνση επιτρέποντας ελάχιστη μείωση του ύψους του τόξου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Καθώς συμπιέζεται </a:t>
            </a:r>
            <a:r>
              <a:rPr lang="el-GR" dirty="0" smtClean="0"/>
              <a:t>ο οπίσθιος πόδας, </a:t>
            </a:r>
            <a:r>
              <a:rPr lang="el-GR" dirty="0"/>
              <a:t>η φτέρνα έρχεται σε πρηνισμό κατά μερικές μοίρες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Όταν αφαιρεθεί η συμπίεση, η φτέρνα επανέρχεται στην ουδέτερη θέση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24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Πλατυποδία</a:t>
            </a:r>
            <a:r>
              <a:rPr lang="en-US" dirty="0"/>
              <a:t> </a:t>
            </a:r>
            <a:r>
              <a:rPr lang="en-US" sz="3000" b="0" dirty="0"/>
              <a:t>1/3</a:t>
            </a:r>
            <a:endParaRPr lang="el-GR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176464" y="1052736"/>
            <a:ext cx="4860032" cy="56388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dirty="0" smtClean="0"/>
              <a:t>Είναι αποτέλεσμα χαλαρών αρθρώσεων του μέσου και του κεντρικού μέρους του πρόσθιου πόδα σε συνδυασμό με </a:t>
            </a:r>
            <a:r>
              <a:rPr lang="el-GR" dirty="0" err="1" smtClean="0"/>
              <a:t>διατεταμένους</a:t>
            </a:r>
            <a:r>
              <a:rPr lang="el-GR" dirty="0" smtClean="0"/>
              <a:t> ή αδύναμους: πελματιαία περιτονία, </a:t>
            </a:r>
            <a:r>
              <a:rPr lang="el-GR" dirty="0" err="1" smtClean="0"/>
              <a:t>πτερνο</a:t>
            </a:r>
            <a:r>
              <a:rPr lang="el-GR" dirty="0" smtClean="0"/>
              <a:t>-σκαφοειδή σύνδεσμο και οπίσθιο κνημιαίο μυ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dirty="0" smtClean="0"/>
              <a:t>Στην όρθια στάση, η </a:t>
            </a:r>
            <a:r>
              <a:rPr lang="el-GR" dirty="0" err="1" smtClean="0"/>
              <a:t>υπαστραγαλική</a:t>
            </a:r>
            <a:r>
              <a:rPr lang="el-GR" dirty="0" smtClean="0"/>
              <a:t> άρθρωση έρχεται σε θέση πρηνισμού και ο μέσος πόδας έρχεται σε θέση </a:t>
            </a:r>
            <a:r>
              <a:rPr lang="el-GR" dirty="0" err="1" smtClean="0"/>
              <a:t>βλαισότητας</a:t>
            </a:r>
            <a:r>
              <a:rPr lang="en-US" dirty="0" smtClean="0"/>
              <a:t>.</a:t>
            </a:r>
            <a:endParaRPr lang="el-GR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dirty="0" smtClean="0"/>
              <a:t>Οι εν τω </a:t>
            </a:r>
            <a:r>
              <a:rPr lang="el-GR" dirty="0" err="1" smtClean="0"/>
              <a:t>βάθει</a:t>
            </a:r>
            <a:r>
              <a:rPr lang="el-GR" dirty="0" smtClean="0"/>
              <a:t> μύες συστέλλονται για να αντισταθμίσουν μερικώς την αδυναμία των συνδετικών ιστών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  <p:pic>
        <p:nvPicPr>
          <p:cNvPr id="17410" name="Picture 2" descr="http://www.goudelis.gr/sites/default/files/flat-f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211960" cy="28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goudelis.gr/sites/default/files/DSC089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3192289" cy="27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812663" y="6581001"/>
            <a:ext cx="2790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goudelis.gr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9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Πλατυποδία</a:t>
            </a:r>
            <a:r>
              <a:rPr lang="en-US" sz="3600" dirty="0" smtClean="0"/>
              <a:t> </a:t>
            </a:r>
            <a:r>
              <a:rPr lang="en-US" sz="3000" b="0" dirty="0"/>
              <a:t>2</a:t>
            </a:r>
            <a:r>
              <a:rPr lang="en-US" sz="3000" b="0" dirty="0" smtClean="0"/>
              <a:t>/3</a:t>
            </a:r>
            <a:endParaRPr lang="el-GR" sz="3000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Autofit/>
          </a:bodyPr>
          <a:lstStyle/>
          <a:p>
            <a:r>
              <a:rPr lang="el-GR" sz="2400" dirty="0" smtClean="0"/>
              <a:t>Περιγράφεται ως σταθερή ή ελαστική παραμόρφωση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r>
              <a:rPr lang="el-GR" sz="2400" dirty="0" smtClean="0"/>
              <a:t>Η </a:t>
            </a:r>
            <a:r>
              <a:rPr lang="el-GR" sz="2400" b="1" dirty="0" smtClean="0"/>
              <a:t>σταθερή πλατυποδία</a:t>
            </a:r>
            <a:r>
              <a:rPr lang="el-GR" sz="2400" dirty="0" smtClean="0"/>
              <a:t>:</a:t>
            </a:r>
          </a:p>
          <a:p>
            <a:pPr lvl="1"/>
            <a:r>
              <a:rPr lang="el-GR" sz="2400" dirty="0" smtClean="0"/>
              <a:t>Είναι συνήθως ιδιοπαθής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lvl="1"/>
            <a:r>
              <a:rPr lang="el-GR" sz="2400" dirty="0" smtClean="0"/>
              <a:t>Εμφανίζει μειωμένη καμάρα ακόμα και όταν το πόδι δεν φορτίζεται</a:t>
            </a:r>
            <a:r>
              <a:rPr lang="en-US" sz="2400" dirty="0" smtClean="0"/>
              <a:t>.</a:t>
            </a:r>
            <a:endParaRPr lang="el-GR" sz="24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85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Πλατυποδία</a:t>
            </a:r>
            <a:r>
              <a:rPr lang="en-US" sz="3600" dirty="0" smtClean="0"/>
              <a:t> </a:t>
            </a:r>
            <a:r>
              <a:rPr lang="en-US" sz="3000" b="0" dirty="0" smtClean="0"/>
              <a:t>3/3</a:t>
            </a:r>
            <a:endParaRPr lang="el-GR" sz="3000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Autofit/>
          </a:bodyPr>
          <a:lstStyle/>
          <a:p>
            <a:r>
              <a:rPr lang="el-GR" dirty="0" smtClean="0"/>
              <a:t>Η </a:t>
            </a:r>
            <a:r>
              <a:rPr lang="el-GR" b="1" dirty="0" smtClean="0"/>
              <a:t>ελαστική ή επίκτητη πλατυποδία</a:t>
            </a:r>
            <a:r>
              <a:rPr lang="el-GR" dirty="0" smtClean="0"/>
              <a:t>:</a:t>
            </a:r>
          </a:p>
          <a:p>
            <a:pPr lvl="1"/>
            <a:r>
              <a:rPr lang="el-GR" dirty="0" smtClean="0"/>
              <a:t>Η καμάρα είναι μειωμένη υπό φόρτιση και φυσιολογική χωρίς φόρτιση</a:t>
            </a:r>
            <a:r>
              <a:rPr lang="en-US" dirty="0" smtClean="0"/>
              <a:t>.</a:t>
            </a:r>
            <a:endParaRPr lang="el-GR" dirty="0" smtClean="0"/>
          </a:p>
          <a:p>
            <a:pPr lvl="1"/>
            <a:r>
              <a:rPr lang="el-GR" dirty="0" smtClean="0"/>
              <a:t>Συνήθως οφείλεται σε:</a:t>
            </a:r>
          </a:p>
          <a:p>
            <a:pPr marL="715963" lvl="2" indent="-341313">
              <a:buFont typeface="Wingdings" panose="05000000000000000000" pitchFamily="2" charset="2"/>
              <a:buChar char="ü"/>
            </a:pPr>
            <a:r>
              <a:rPr lang="el-GR" dirty="0" err="1" smtClean="0"/>
              <a:t>Τενοντοπάθειες</a:t>
            </a:r>
            <a:r>
              <a:rPr lang="en-US" dirty="0" smtClean="0"/>
              <a:t>.</a:t>
            </a:r>
            <a:endParaRPr lang="el-GR" dirty="0" smtClean="0"/>
          </a:p>
          <a:p>
            <a:pPr marL="715963" lvl="2" indent="-341313">
              <a:buFont typeface="Wingdings" panose="05000000000000000000" pitchFamily="2" charset="2"/>
              <a:buChar char="ü"/>
            </a:pPr>
            <a:r>
              <a:rPr lang="el-GR" dirty="0" smtClean="0"/>
              <a:t>Γενικευμένη δυσλειτουργία του οπίσθιου κνημιαίου μυός</a:t>
            </a:r>
            <a:r>
              <a:rPr lang="en-US" dirty="0" smtClean="0"/>
              <a:t>.</a:t>
            </a:r>
            <a:endParaRPr lang="el-GR" dirty="0" smtClean="0"/>
          </a:p>
          <a:p>
            <a:pPr marL="715963" lvl="2" indent="-341313">
              <a:buFont typeface="Wingdings" panose="05000000000000000000" pitchFamily="2" charset="2"/>
              <a:buChar char="ü"/>
            </a:pPr>
            <a:r>
              <a:rPr lang="el-GR" dirty="0" smtClean="0"/>
              <a:t>Χαλαρότητα των συνδετικών ιστών</a:t>
            </a:r>
            <a:r>
              <a:rPr lang="en-US" dirty="0" smtClean="0"/>
              <a:t>.</a:t>
            </a:r>
            <a:endParaRPr lang="el-GR" dirty="0" smtClean="0"/>
          </a:p>
          <a:p>
            <a:pPr marL="715963" lvl="2" indent="-341313">
              <a:buFont typeface="Wingdings" panose="05000000000000000000" pitchFamily="2" charset="2"/>
              <a:buChar char="ü"/>
            </a:pPr>
            <a:r>
              <a:rPr lang="el-GR" dirty="0" smtClean="0"/>
              <a:t>Δομικές ανωμαλίες</a:t>
            </a:r>
            <a:r>
              <a:rPr lang="en-US" dirty="0" smtClean="0"/>
              <a:t>.</a:t>
            </a:r>
            <a:endParaRPr lang="el-GR" dirty="0" smtClean="0"/>
          </a:p>
          <a:p>
            <a:pPr marL="715963" lvl="2" indent="-341313">
              <a:buFont typeface="Wingdings" panose="05000000000000000000" pitchFamily="2" charset="2"/>
              <a:buChar char="ü"/>
            </a:pPr>
            <a:r>
              <a:rPr lang="el-GR" dirty="0" smtClean="0"/>
              <a:t>Αντισταθμιστικούς παράγοντες που φέρνουν τον άκρο πόδα σε υπέρμετρο πρηνισμό</a:t>
            </a:r>
            <a:r>
              <a:rPr lang="en-US" dirty="0" smtClean="0"/>
              <a:t>.</a:t>
            </a:r>
            <a:endParaRPr 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28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188640"/>
            <a:ext cx="3981128" cy="136815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Άκρος πόδας – Κύκλος βάδισης</a:t>
            </a:r>
            <a:endParaRPr lang="el-GR" sz="3600" dirty="0"/>
          </a:p>
        </p:txBody>
      </p:sp>
      <p:pic>
        <p:nvPicPr>
          <p:cNvPr id="5" name="Content Placeholder 4" descr="Pronation-supination during gait cycle.t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260648"/>
            <a:ext cx="4392488" cy="6082735"/>
          </a:xfrm>
          <a:ln>
            <a:solidFill>
              <a:schemeClr val="tx1"/>
            </a:solidFill>
          </a:ln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  <p:pic>
        <p:nvPicPr>
          <p:cNvPr id="6" name="Picture 2" descr="File:Blender3D NormalWalkCycl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194421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6012160" y="5705380"/>
            <a:ext cx="2340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Blender3D </a:t>
            </a:r>
            <a:r>
              <a:rPr lang="en-US" sz="1200" dirty="0" err="1" smtClean="0">
                <a:latin typeface="+mn-lt"/>
                <a:hlinkClick r:id="rId5"/>
              </a:rPr>
              <a:t>NormalWalkCycle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6" tooltip="User:Solyentgreen"/>
              </a:rPr>
              <a:t>Solyentgreen</a:t>
            </a:r>
            <a:r>
              <a:rPr lang="en-US" sz="12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23528" y="6351711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2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Έσω στροφή ισχίου</a:t>
            </a:r>
            <a:endParaRPr lang="el-GR" sz="3600" dirty="0"/>
          </a:p>
        </p:txBody>
      </p:sp>
      <p:pic>
        <p:nvPicPr>
          <p:cNvPr id="5" name="Content Placeholder 4" descr="Leg internal rotation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176" y="1307687"/>
            <a:ext cx="4041648" cy="4818888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2483768" y="616530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1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812 Bones of the Fo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3" y="188640"/>
            <a:ext cx="903746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Οστά άκρου ποδός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sp>
        <p:nvSpPr>
          <p:cNvPr id="10" name="Rectangle 7"/>
          <p:cNvSpPr/>
          <p:nvPr/>
        </p:nvSpPr>
        <p:spPr>
          <a:xfrm rot="16200000">
            <a:off x="7405480" y="4771984"/>
            <a:ext cx="2859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812 Bones of the </a:t>
            </a:r>
            <a:r>
              <a:rPr lang="en-US" sz="1200" dirty="0" smtClean="0">
                <a:latin typeface="+mn-lt"/>
                <a:hlinkClick r:id="rId4"/>
              </a:rPr>
              <a:t>Foot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Έξω στροφή ισχίου</a:t>
            </a:r>
            <a:endParaRPr lang="el-GR" sz="3600" dirty="0"/>
          </a:p>
        </p:txBody>
      </p:sp>
      <p:pic>
        <p:nvPicPr>
          <p:cNvPr id="5" name="Content Placeholder 4" descr="Leg external roataion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626" y="1468090"/>
            <a:ext cx="5726749" cy="3955339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1691680" y="560323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/>
              </a:rPr>
              <a:t>© </a:t>
            </a:r>
            <a:r>
              <a:rPr lang="en-US" sz="1200" dirty="0" smtClean="0">
                <a:latin typeface="+mn-lt"/>
              </a:rPr>
              <a:t>Donald </a:t>
            </a:r>
            <a:r>
              <a:rPr lang="en-US" sz="12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7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άκρου πόδα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771800" y="2748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dirty="0">
                <a:latin typeface="+mn-lt"/>
                <a:hlinkClick r:id="rId2"/>
              </a:rPr>
              <a:t>Anatomy Of The Foot &amp; Ankle - Everything You Need To Know - Dr. Nabil </a:t>
            </a:r>
            <a:r>
              <a:rPr lang="en-US" dirty="0" err="1">
                <a:latin typeface="+mn-lt"/>
                <a:hlinkClick r:id="rId2"/>
              </a:rPr>
              <a:t>Ebraheim</a:t>
            </a:r>
            <a:endParaRPr lang="en-US" dirty="0">
              <a:latin typeface="+mn-lt"/>
            </a:endParaRPr>
          </a:p>
        </p:txBody>
      </p:sp>
      <p:pic>
        <p:nvPicPr>
          <p:cNvPr id="7170" name="Picture 2" descr="C:\Users\fkaram2\Desktop\Photo-Video-Film2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30" y="2821672"/>
            <a:ext cx="500186" cy="50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err="1"/>
              <a:t>Παλίνα</a:t>
            </a:r>
            <a:r>
              <a:rPr lang="el-GR" sz="2000" dirty="0"/>
              <a:t> </a:t>
            </a:r>
            <a:r>
              <a:rPr lang="el-GR" sz="2000" dirty="0" err="1"/>
              <a:t>Καρακασίδου</a:t>
            </a:r>
            <a:r>
              <a:rPr lang="el-GR" sz="2000" dirty="0"/>
              <a:t> 2014</a:t>
            </a:r>
            <a:r>
              <a:rPr lang="el-GR" sz="2000" dirty="0" smtClean="0"/>
              <a:t>. </a:t>
            </a:r>
            <a:r>
              <a:rPr lang="el-GR" sz="2000" dirty="0" err="1"/>
              <a:t>Παλίνα</a:t>
            </a:r>
            <a:r>
              <a:rPr lang="el-GR" sz="2000" dirty="0"/>
              <a:t> </a:t>
            </a:r>
            <a:r>
              <a:rPr lang="el-GR" sz="2000" dirty="0" err="1"/>
              <a:t>Καρακασίδου</a:t>
            </a:r>
            <a:r>
              <a:rPr lang="el-GR" sz="2000" dirty="0"/>
              <a:t>. «Κινησιολογία </a:t>
            </a:r>
            <a:r>
              <a:rPr lang="el-GR" sz="2000" dirty="0" smtClean="0"/>
              <a:t>Ι</a:t>
            </a:r>
            <a:r>
              <a:rPr lang="en-US" sz="2000" dirty="0" smtClean="0"/>
              <a:t>I</a:t>
            </a:r>
            <a:r>
              <a:rPr lang="el-GR" sz="2000" dirty="0" smtClean="0"/>
              <a:t> </a:t>
            </a:r>
            <a:r>
              <a:rPr lang="el-GR" sz="2000" dirty="0"/>
              <a:t>(Θ). </a:t>
            </a:r>
            <a:r>
              <a:rPr lang="el-GR" sz="2000" dirty="0" smtClean="0"/>
              <a:t>Ενότητα 9</a:t>
            </a:r>
            <a:r>
              <a:rPr lang="en-US" sz="2000" dirty="0" smtClean="0"/>
              <a:t>:</a:t>
            </a:r>
            <a:r>
              <a:rPr lang="el-GR" sz="2000" dirty="0"/>
              <a:t> Άκρος πόδας (α’ μέρος)».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1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Χρήσης Έργων </a:t>
            </a:r>
            <a:r>
              <a:rPr lang="el-GR" dirty="0" smtClean="0">
                <a:solidFill>
                  <a:schemeClr val="tx1"/>
                </a:solidFill>
              </a:rPr>
              <a:t>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</a:t>
            </a:r>
            <a:r>
              <a:rPr lang="el-GR" sz="2000" dirty="0" smtClean="0"/>
              <a:t>:</a:t>
            </a:r>
            <a:endParaRPr lang="en-US" sz="2000" dirty="0" smtClean="0"/>
          </a:p>
          <a:p>
            <a:r>
              <a:rPr lang="en-US" sz="2000" dirty="0"/>
              <a:t>Donald A. Neumann, </a:t>
            </a:r>
            <a:r>
              <a:rPr lang="en-US" sz="2000" dirty="0" smtClean="0"/>
              <a:t>“Kinesiology </a:t>
            </a:r>
            <a:r>
              <a:rPr lang="en-US" sz="2000" dirty="0"/>
              <a:t>of the Musculoskeletal System: Foundations for </a:t>
            </a:r>
            <a:r>
              <a:rPr lang="en-US" sz="2000" dirty="0" smtClean="0"/>
              <a:t>Rehabilitation</a:t>
            </a:r>
            <a:r>
              <a:rPr lang="en-US" sz="2000" dirty="0"/>
              <a:t>”, Mosby/Elsevier, </a:t>
            </a:r>
            <a:r>
              <a:rPr lang="en-US" sz="2000" dirty="0" smtClean="0"/>
              <a:t>2010.</a:t>
            </a:r>
          </a:p>
        </p:txBody>
      </p:sp>
    </p:spTree>
    <p:extLst>
      <p:ext uri="{BB962C8B-B14F-4D97-AF65-F5344CB8AC3E}">
        <p14:creationId xmlns:p14="http://schemas.microsoft.com/office/powerpoint/2010/main" val="310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Οστά άκρου ποδός </a:t>
            </a:r>
            <a:r>
              <a:rPr lang="el-GR" sz="3000" b="0" dirty="0" smtClean="0"/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pic>
        <p:nvPicPr>
          <p:cNvPr id="3074" name="Picture 2" descr="File:Foot (1081898780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920421"/>
            <a:ext cx="8568952" cy="56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1115616" y="6581001"/>
            <a:ext cx="6438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Foot (10818987805</a:t>
            </a:r>
            <a:r>
              <a:rPr lang="en-US" sz="1200" dirty="0" smtClean="0">
                <a:latin typeface="+mn-lt"/>
                <a:hlinkClick r:id="rId3"/>
              </a:rPr>
              <a:t>)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4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Αστράγαλος και φτέρνα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pic>
        <p:nvPicPr>
          <p:cNvPr id="18434" name="Picture 2" descr="File:Talus bone - animation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3968"/>
            <a:ext cx="4365625" cy="436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ile:Calcaneus animation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23967"/>
            <a:ext cx="4365625" cy="4365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56924" y="5919663"/>
            <a:ext cx="288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Talus bone - </a:t>
            </a:r>
            <a:r>
              <a:rPr lang="en-US" sz="1200" dirty="0" smtClean="0">
                <a:latin typeface="+mn-lt"/>
                <a:hlinkClick r:id="rId4"/>
              </a:rPr>
              <a:t>animation01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BY-SA 2.1 JP</a:t>
            </a:r>
            <a:endParaRPr lang="en-US" sz="1200" dirty="0"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385416" y="5919663"/>
            <a:ext cx="288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Calcaneus </a:t>
            </a:r>
            <a:r>
              <a:rPr lang="en-US" sz="1200" dirty="0" smtClean="0">
                <a:latin typeface="+mn-lt"/>
                <a:hlinkClick r:id="rId7"/>
              </a:rPr>
              <a:t>animation01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1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Σκαφοειδές και κυβοειδές </a:t>
            </a:r>
            <a:r>
              <a:rPr lang="el-GR" dirty="0" err="1" smtClean="0"/>
              <a:t>οστούν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19458" name="Picture 2" descr="File:Navicular bone - animation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2" y="1447006"/>
            <a:ext cx="4286250" cy="4286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ile:Cuboid bone - animation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38" y="1447006"/>
            <a:ext cx="4286250" cy="4286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56924" y="5919663"/>
            <a:ext cx="288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Navicular bone - </a:t>
            </a:r>
            <a:r>
              <a:rPr lang="en-US" sz="1200" dirty="0" smtClean="0">
                <a:latin typeface="+mn-lt"/>
                <a:hlinkClick r:id="rId4"/>
              </a:rPr>
              <a:t>animation01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BY-SA 2.1 JP</a:t>
            </a:r>
            <a:endParaRPr lang="en-US" sz="1200" dirty="0">
              <a:latin typeface="+mn-lt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379959" y="5919663"/>
            <a:ext cx="288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Cuboid bone - </a:t>
            </a:r>
            <a:r>
              <a:rPr lang="en-US" sz="1200" dirty="0" smtClean="0">
                <a:latin typeface="+mn-lt"/>
                <a:hlinkClick r:id="rId7"/>
              </a:rPr>
              <a:t>animation01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6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Ορολογία κινήσεων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5544616"/>
          </a:xfrm>
        </p:spPr>
        <p:txBody>
          <a:bodyPr>
            <a:normAutofit fontScale="92500"/>
          </a:bodyPr>
          <a:lstStyle/>
          <a:p>
            <a:r>
              <a:rPr lang="el-GR" sz="2400" dirty="0"/>
              <a:t>Βασική ορολογία: κινήσεις του άκρου πόδα γύρω από τους βασικούς άξονες κίνησης:</a:t>
            </a:r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Ραχιαία και πελματιαία κάμψη: οβελιαίο επίπεδο, μετωπιαίος άξονας</a:t>
            </a:r>
            <a:r>
              <a:rPr lang="en-US" sz="2400" dirty="0"/>
              <a:t>.</a:t>
            </a:r>
            <a:endParaRPr lang="el-GR" sz="2400" dirty="0"/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Ανάσπαση έσω και έξω χείλους: μετωπιαίο επίπεδο, οβελιαίος άξονας</a:t>
            </a:r>
            <a:r>
              <a:rPr lang="en-US" sz="2400" dirty="0"/>
              <a:t>.</a:t>
            </a:r>
            <a:endParaRPr lang="el-GR" sz="2400" dirty="0"/>
          </a:p>
          <a:p>
            <a:pPr>
              <a:buFont typeface="Wingdings" pitchFamily="2" charset="2"/>
              <a:buChar char="ü"/>
            </a:pPr>
            <a:r>
              <a:rPr lang="el-GR" sz="2400" dirty="0"/>
              <a:t>Απαγωγή και προσαγωγή: εγκάρσιο επίπεδο κατακόρυφος άξονας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lvl="0">
              <a:spcBef>
                <a:spcPct val="20000"/>
              </a:spcBef>
            </a:pPr>
            <a:r>
              <a:rPr lang="el-GR" sz="2400" dirty="0">
                <a:solidFill>
                  <a:prstClr val="black"/>
                </a:solidFill>
              </a:rPr>
              <a:t>Εφαρμοσμένη ορολογία: κινήσεις του άκρου πόδα γύρω από τον πραγματικό λοξό άξονα κίνησης: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</a:rPr>
              <a:t>Πρηνισμός: συνδυασμός κινήσεων ραχιαίας κάμψης, ανάσπασης έξω χείλους και απαγωγή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l-GR" sz="2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Font typeface="Wingdings" pitchFamily="2" charset="2"/>
              <a:buChar char="ü"/>
            </a:pPr>
            <a:r>
              <a:rPr lang="el-GR" sz="2400" dirty="0">
                <a:solidFill>
                  <a:prstClr val="black"/>
                </a:solidFill>
              </a:rPr>
              <a:t>Υπτιασμός: συνδυασμός κινήσεων πελματιαίας κάμψης, ανάσπασης έσω χείλους και προσαγωγής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l-GR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80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268863a85ded487f47f3bbfda933224d483ea29"/>
</p:tagLst>
</file>

<file path=ppt/theme/theme1.xml><?xml version="1.0" encoding="utf-8"?>
<a:theme xmlns:a="http://schemas.openxmlformats.org/drawingml/2006/main" name="template">
  <a:themeElements>
    <a:clrScheme name="Προσαρμοσμένο 1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Προσαρμοσμένο 1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310</TotalTime>
  <Words>3481</Words>
  <Application>Microsoft Office PowerPoint</Application>
  <PresentationFormat>Προβολή στην οθόνη (4:3)</PresentationFormat>
  <Paragraphs>392</Paragraphs>
  <Slides>59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59</vt:i4>
      </vt:variant>
    </vt:vector>
  </HeadingPairs>
  <TitlesOfParts>
    <vt:vector size="62" baseType="lpstr">
      <vt:lpstr>template</vt:lpstr>
      <vt:lpstr>1_OC_template_updated</vt:lpstr>
      <vt:lpstr>OC_template_updated</vt:lpstr>
      <vt:lpstr>Κινησιολογία ΙI (Θ)</vt:lpstr>
      <vt:lpstr>Δομική οργάνωση οστών του άκρου πόδα 1/2</vt:lpstr>
      <vt:lpstr>Δομική οργάνωση οστών του άκρου πόδα 2/2</vt:lpstr>
      <vt:lpstr>Περιφερικό άκρο κνήμης – περόνης </vt:lpstr>
      <vt:lpstr>Οστά άκρου ποδός 1/2</vt:lpstr>
      <vt:lpstr>Οστά άκρου ποδός 2/2</vt:lpstr>
      <vt:lpstr>Αστράγαλος και φτέρνα</vt:lpstr>
      <vt:lpstr>Σκαφοειδές και κυβοειδές οστούν</vt:lpstr>
      <vt:lpstr>Ορολογία κινήσεων</vt:lpstr>
      <vt:lpstr>Εγγύς και  Άπω κνημοπερονιαίες αρθρώσεις</vt:lpstr>
      <vt:lpstr>Ποδοκνημική άρθρωση </vt:lpstr>
      <vt:lpstr>Σύνδεσμοι έσω και έξω επιφάνειας</vt:lpstr>
      <vt:lpstr>Σύνδεσμοι οπίσθιας και κάτω επιφάνειας</vt:lpstr>
      <vt:lpstr>Σύνδεσμοι άνω επιφάνειας</vt:lpstr>
      <vt:lpstr>Σύνδεσμοι </vt:lpstr>
      <vt:lpstr>Ποδοκνημική άρθρωση – Άξονες </vt:lpstr>
      <vt:lpstr>Ποδοκνημική άρθρωση – Κινήσεις 1/2</vt:lpstr>
      <vt:lpstr>Ποδοκνημική άρθρωση – Κινήσεις 2/2</vt:lpstr>
      <vt:lpstr>Ποδοκνημική άρθρωση - Αρθροκινηματική</vt:lpstr>
      <vt:lpstr>Προοδευτική σταθεροποίηση της ποδοκνημικής κατά την βάδιση 1/3</vt:lpstr>
      <vt:lpstr>Προοδευτική σταθεροποίηση της ποδοκνημικής κατά την βάδιση 2/3</vt:lpstr>
      <vt:lpstr>Προοδευτική σταθεροποίηση της ποδοκνημικής κατά την βάδιση 3/3</vt:lpstr>
      <vt:lpstr>Κινήσεις περόνης</vt:lpstr>
      <vt:lpstr>Υπαστραγαλική άρθρωση 1/3</vt:lpstr>
      <vt:lpstr>Υπαστραγαλική άρθρωση 2/3</vt:lpstr>
      <vt:lpstr>Υπαστραγαλική άρθρωση 3/3</vt:lpstr>
      <vt:lpstr>Υπαστραγαλική άρθρωση – Κινηματική 1/3 </vt:lpstr>
      <vt:lpstr>Υπαστραγαλική άρθρωση – Κινηματική 2/3 </vt:lpstr>
      <vt:lpstr>Υπαστραγαλική άρθρωση – Κινηματική 3/3 </vt:lpstr>
      <vt:lpstr>Εγκάρσια του ταρσού άρθρωση 1/4</vt:lpstr>
      <vt:lpstr>Αστραγαλο-σακφοειδής άρθρωση</vt:lpstr>
      <vt:lpstr>Πτερνο-κυβοειδής άρθρωση</vt:lpstr>
      <vt:lpstr>Εγκάρσια του ταρσού άρθρωση 2/4</vt:lpstr>
      <vt:lpstr>Εγκάρσια του ταρσού άρθρωση 3/4</vt:lpstr>
      <vt:lpstr>Εγκάρσια του ταρσού άρθρωση –  Επιμήκης άξονας</vt:lpstr>
      <vt:lpstr>Εγκάρσια του ταρσού άρθρωση –  Λοξός άξονας</vt:lpstr>
      <vt:lpstr>Εγκάρσια του ταρσού άρθρωση 4/4</vt:lpstr>
      <vt:lpstr>Εγκάρσια του ταρσού άρθρωση – Υπτιασμός/Πρηνισμός  </vt:lpstr>
      <vt:lpstr>Τόξα του άκρου πόδα</vt:lpstr>
      <vt:lpstr>Επίμηκες τόξο </vt:lpstr>
      <vt:lpstr>Έσω επίμηκες τόξο </vt:lpstr>
      <vt:lpstr>Παθητικός μηχανισμός στήριξης έσω επιμήκους τόξου 1/3</vt:lpstr>
      <vt:lpstr>Παθητικός μηχανισμός στήριξης έσω επιμήκους τόξου 2/3</vt:lpstr>
      <vt:lpstr>Παθητικός μηχανισμός στήριξης έσω επιμήκους τόξου 3/3</vt:lpstr>
      <vt:lpstr>Πλατυποδία 1/3</vt:lpstr>
      <vt:lpstr>Πλατυποδία 2/3</vt:lpstr>
      <vt:lpstr>Πλατυποδία 3/3</vt:lpstr>
      <vt:lpstr>Άκρος πόδας – Κύκλος βάδισης</vt:lpstr>
      <vt:lpstr>Έσω στροφή ισχίου</vt:lpstr>
      <vt:lpstr>Έξω στροφή ισχίου</vt:lpstr>
      <vt:lpstr>Ανατομία άκρου πόδα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Κινησιολογία ΙI (Θ)</dc:title>
  <dc:creator>fkaram2</dc:creator>
  <cp:lastModifiedBy>fkaram2</cp:lastModifiedBy>
  <cp:revision>36</cp:revision>
  <dcterms:created xsi:type="dcterms:W3CDTF">2015-06-17T12:09:58Z</dcterms:created>
  <dcterms:modified xsi:type="dcterms:W3CDTF">2015-10-15T13:26:14Z</dcterms:modified>
</cp:coreProperties>
</file>