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2"/>
  </p:notesMasterIdLst>
  <p:handoutMasterIdLst>
    <p:handoutMasterId r:id="rId23"/>
  </p:handoutMasterIdLst>
  <p:sldIdLst>
    <p:sldId id="256" r:id="rId3"/>
    <p:sldId id="391" r:id="rId4"/>
    <p:sldId id="392" r:id="rId5"/>
    <p:sldId id="393" r:id="rId6"/>
    <p:sldId id="394" r:id="rId7"/>
    <p:sldId id="395" r:id="rId8"/>
    <p:sldId id="396" r:id="rId9"/>
    <p:sldId id="397" r:id="rId10"/>
    <p:sldId id="398" r:id="rId11"/>
    <p:sldId id="399" r:id="rId12"/>
    <p:sldId id="400" r:id="rId13"/>
    <p:sldId id="257" r:id="rId14"/>
    <p:sldId id="262" r:id="rId15"/>
    <p:sldId id="264" r:id="rId16"/>
    <p:sldId id="401" r:id="rId17"/>
    <p:sldId id="402" r:id="rId18"/>
    <p:sldId id="266" r:id="rId19"/>
    <p:sldId id="267" r:id="rId20"/>
    <p:sldId id="261" r:id="rId21"/>
  </p:sldIdLst>
  <p:sldSz cx="9144000" cy="6858000" type="screen4x3"/>
  <p:notesSz cx="7104063" cy="10234613"/>
  <p:custDataLst>
    <p:tags r:id="rId2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135" autoAdjust="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28"/>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C3175F95-5876-4AF1-AC36-ADC46744FE9F}" type="slidenum">
              <a:rPr lang="en-US" altLang="el-GR" sz="1200" b="0">
                <a:solidFill>
                  <a:prstClr val="black"/>
                </a:solidFill>
              </a:rPr>
              <a:pPr eaLnBrk="1" hangingPunct="1"/>
              <a:t>9</a:t>
            </a:fld>
            <a:endParaRPr lang="en-US" altLang="el-GR" sz="1200" b="0">
              <a:solidFill>
                <a:prstClr val="black"/>
              </a:solidFill>
            </a:endParaRPr>
          </a:p>
        </p:txBody>
      </p:sp>
      <p:sp>
        <p:nvSpPr>
          <p:cNvPr id="280578" name="Rectangle 2"/>
          <p:cNvSpPr>
            <a:spLocks noGrp="1" noRot="1" noChangeAspect="1" noChangeArrowheads="1" noTextEdit="1"/>
          </p:cNvSpPr>
          <p:nvPr>
            <p:ph type="sldImg"/>
          </p:nvPr>
        </p:nvSpPr>
        <p:spPr>
          <a:xfrm>
            <a:off x="993775" y="768350"/>
            <a:ext cx="5116513" cy="3836988"/>
          </a:xfrm>
          <a:ln/>
        </p:spPr>
      </p:sp>
      <p:sp>
        <p:nvSpPr>
          <p:cNvPr id="28057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FDA8EEF4-2653-4EE3-B061-1ACD43A51393}" type="slidenum">
              <a:rPr lang="en-US" altLang="el-GR" sz="1200" b="0">
                <a:solidFill>
                  <a:prstClr val="black"/>
                </a:solidFill>
              </a:rPr>
              <a:pPr eaLnBrk="1" hangingPunct="1"/>
              <a:t>10</a:t>
            </a:fld>
            <a:endParaRPr lang="en-US" altLang="el-GR" sz="1200" b="0">
              <a:solidFill>
                <a:prstClr val="black"/>
              </a:solidFill>
            </a:endParaRPr>
          </a:p>
        </p:txBody>
      </p:sp>
      <p:sp>
        <p:nvSpPr>
          <p:cNvPr id="282626" name="Rectangle 2"/>
          <p:cNvSpPr>
            <a:spLocks noGrp="1" noRot="1" noChangeAspect="1" noChangeArrowheads="1" noTextEdit="1"/>
          </p:cNvSpPr>
          <p:nvPr>
            <p:ph type="sldImg"/>
          </p:nvPr>
        </p:nvSpPr>
        <p:spPr>
          <a:xfrm>
            <a:off x="993775" y="768350"/>
            <a:ext cx="5116513" cy="3836988"/>
          </a:xfrm>
          <a:ln/>
        </p:spPr>
      </p:sp>
      <p:sp>
        <p:nvSpPr>
          <p:cNvPr id="28262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0B312A7F-5F23-4D52-B11B-DCDCA45EB435}" type="slidenum">
              <a:rPr lang="en-US" altLang="el-GR" sz="1200" b="0">
                <a:solidFill>
                  <a:prstClr val="black"/>
                </a:solidFill>
              </a:rPr>
              <a:pPr eaLnBrk="1" hangingPunct="1"/>
              <a:t>1</a:t>
            </a:fld>
            <a:endParaRPr lang="en-US" altLang="el-GR" sz="1200" b="0">
              <a:solidFill>
                <a:prstClr val="black"/>
              </a:solidFill>
            </a:endParaRPr>
          </a:p>
        </p:txBody>
      </p:sp>
      <p:sp>
        <p:nvSpPr>
          <p:cNvPr id="264194" name="Rectangle 2"/>
          <p:cNvSpPr>
            <a:spLocks noGrp="1" noRot="1" noChangeAspect="1" noChangeArrowheads="1" noTextEdit="1"/>
          </p:cNvSpPr>
          <p:nvPr>
            <p:ph type="sldImg"/>
          </p:nvPr>
        </p:nvSpPr>
        <p:spPr>
          <a:xfrm>
            <a:off x="993775" y="768350"/>
            <a:ext cx="5116513" cy="3836988"/>
          </a:xfrm>
          <a:ln/>
        </p:spPr>
      </p:sp>
      <p:sp>
        <p:nvSpPr>
          <p:cNvPr id="26419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l-GR" dirty="0" smtClean="0">
                <a:latin typeface="Arial" pitchFamily="34" charset="0"/>
                <a:ea typeface="ＭＳ Ｐゴシック" pitchFamily="34" charset="-128"/>
              </a:rPr>
              <a:t>10 -  </a:t>
            </a:r>
            <a:r>
              <a:rPr lang="en-US" altLang="el-GR" dirty="0" smtClean="0">
                <a:latin typeface="Arial" pitchFamily="34" charset="0"/>
                <a:ea typeface="ＭＳ Ｐゴシック" pitchFamily="34" charset="-128"/>
              </a:rPr>
              <a:t>H</a:t>
            </a:r>
            <a:r>
              <a:rPr lang="el-GR" altLang="el-GR" dirty="0" smtClean="0">
                <a:latin typeface="Arial" pitchFamily="34" charset="0"/>
                <a:ea typeface="ＭＳ Ｐゴシック" pitchFamily="34" charset="-128"/>
              </a:rPr>
              <a:t> συμβολή της οικογένειας</a:t>
            </a:r>
            <a:r>
              <a:rPr lang="el-GR" altLang="el-GR" baseline="0" dirty="0" smtClean="0">
                <a:latin typeface="Arial" pitchFamily="34" charset="0"/>
                <a:ea typeface="ＭＳ Ｐゴシック" pitchFamily="34" charset="-128"/>
              </a:rPr>
              <a:t> στην αλλαγή, στη θεραπεία και στην επανένταξη</a:t>
            </a:r>
            <a:endParaRPr lang="en-GB" altLang="el-GR"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0B58614B-0DB2-4191-94EC-F100C309FB2C}" type="slidenum">
              <a:rPr lang="en-US" altLang="el-GR" sz="1200" b="0">
                <a:solidFill>
                  <a:prstClr val="black"/>
                </a:solidFill>
              </a:rPr>
              <a:pPr eaLnBrk="1" hangingPunct="1"/>
              <a:t>2</a:t>
            </a:fld>
            <a:endParaRPr lang="en-US" altLang="el-GR" sz="1200" b="0">
              <a:solidFill>
                <a:prstClr val="black"/>
              </a:solidFill>
            </a:endParaRPr>
          </a:p>
        </p:txBody>
      </p:sp>
      <p:sp>
        <p:nvSpPr>
          <p:cNvPr id="266242" name="Rectangle 2"/>
          <p:cNvSpPr>
            <a:spLocks noGrp="1" noRot="1" noChangeAspect="1" noChangeArrowheads="1" noTextEdit="1"/>
          </p:cNvSpPr>
          <p:nvPr>
            <p:ph type="sldImg"/>
          </p:nvPr>
        </p:nvSpPr>
        <p:spPr>
          <a:xfrm>
            <a:off x="993775" y="768350"/>
            <a:ext cx="5116513" cy="3836988"/>
          </a:xfrm>
          <a:ln/>
        </p:spPr>
      </p:sp>
      <p:sp>
        <p:nvSpPr>
          <p:cNvPr id="26624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DBE992EE-AEEE-4D39-A5D6-E6A8D92FD488}" type="slidenum">
              <a:rPr lang="en-US" altLang="el-GR" sz="1200" b="0">
                <a:solidFill>
                  <a:prstClr val="black"/>
                </a:solidFill>
              </a:rPr>
              <a:pPr eaLnBrk="1" hangingPunct="1"/>
              <a:t>3</a:t>
            </a:fld>
            <a:endParaRPr lang="en-US" altLang="el-GR" sz="1200" b="0">
              <a:solidFill>
                <a:prstClr val="black"/>
              </a:solidFill>
            </a:endParaRPr>
          </a:p>
        </p:txBody>
      </p:sp>
      <p:sp>
        <p:nvSpPr>
          <p:cNvPr id="268290" name="Rectangle 2"/>
          <p:cNvSpPr>
            <a:spLocks noGrp="1" noRot="1" noChangeAspect="1" noChangeArrowheads="1" noTextEdit="1"/>
          </p:cNvSpPr>
          <p:nvPr>
            <p:ph type="sldImg"/>
          </p:nvPr>
        </p:nvSpPr>
        <p:spPr>
          <a:xfrm>
            <a:off x="993775" y="768350"/>
            <a:ext cx="5116513" cy="3836988"/>
          </a:xfrm>
          <a:ln/>
        </p:spPr>
      </p:sp>
      <p:sp>
        <p:nvSpPr>
          <p:cNvPr id="26829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EA625665-E8F6-49E9-A021-A0D7FD4AEBE4}" type="slidenum">
              <a:rPr lang="en-US" altLang="el-GR" sz="1200" b="0">
                <a:solidFill>
                  <a:prstClr val="black"/>
                </a:solidFill>
              </a:rPr>
              <a:pPr eaLnBrk="1" hangingPunct="1"/>
              <a:t>4</a:t>
            </a:fld>
            <a:endParaRPr lang="en-US" altLang="el-GR" sz="1200" b="0">
              <a:solidFill>
                <a:prstClr val="black"/>
              </a:solidFill>
            </a:endParaRPr>
          </a:p>
        </p:txBody>
      </p:sp>
      <p:sp>
        <p:nvSpPr>
          <p:cNvPr id="270338" name="Rectangle 2"/>
          <p:cNvSpPr>
            <a:spLocks noGrp="1" noRot="1" noChangeAspect="1" noChangeArrowheads="1" noTextEdit="1"/>
          </p:cNvSpPr>
          <p:nvPr>
            <p:ph type="sldImg"/>
          </p:nvPr>
        </p:nvSpPr>
        <p:spPr>
          <a:xfrm>
            <a:off x="993775" y="768350"/>
            <a:ext cx="5116513" cy="3836988"/>
          </a:xfrm>
          <a:ln/>
        </p:spPr>
      </p:sp>
      <p:sp>
        <p:nvSpPr>
          <p:cNvPr id="27033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3EF81CE0-42A3-4F2B-9A91-050D5156597C}" type="slidenum">
              <a:rPr lang="en-US" altLang="el-GR" sz="1200" b="0">
                <a:solidFill>
                  <a:prstClr val="black"/>
                </a:solidFill>
              </a:rPr>
              <a:pPr eaLnBrk="1" hangingPunct="1"/>
              <a:t>5</a:t>
            </a:fld>
            <a:endParaRPr lang="en-US" altLang="el-GR" sz="1200" b="0">
              <a:solidFill>
                <a:prstClr val="black"/>
              </a:solidFill>
            </a:endParaRPr>
          </a:p>
        </p:txBody>
      </p:sp>
      <p:sp>
        <p:nvSpPr>
          <p:cNvPr id="272386" name="Rectangle 2"/>
          <p:cNvSpPr>
            <a:spLocks noGrp="1" noRot="1" noChangeAspect="1" noChangeArrowheads="1" noTextEdit="1"/>
          </p:cNvSpPr>
          <p:nvPr>
            <p:ph type="sldImg"/>
          </p:nvPr>
        </p:nvSpPr>
        <p:spPr>
          <a:xfrm>
            <a:off x="993775" y="768350"/>
            <a:ext cx="5116513" cy="3836988"/>
          </a:xfrm>
          <a:ln/>
        </p:spPr>
      </p:sp>
      <p:sp>
        <p:nvSpPr>
          <p:cNvPr id="27238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1D0D3702-D737-4581-907A-D5D97B2A2A24}" type="slidenum">
              <a:rPr lang="en-US" altLang="el-GR" sz="1200" b="0">
                <a:solidFill>
                  <a:prstClr val="black"/>
                </a:solidFill>
              </a:rPr>
              <a:pPr eaLnBrk="1" hangingPunct="1"/>
              <a:t>6</a:t>
            </a:fld>
            <a:endParaRPr lang="en-US" altLang="el-GR" sz="1200" b="0">
              <a:solidFill>
                <a:prstClr val="black"/>
              </a:solidFill>
            </a:endParaRPr>
          </a:p>
        </p:txBody>
      </p:sp>
      <p:sp>
        <p:nvSpPr>
          <p:cNvPr id="274434" name="Rectangle 2"/>
          <p:cNvSpPr>
            <a:spLocks noGrp="1" noRot="1" noChangeAspect="1" noChangeArrowheads="1" noTextEdit="1"/>
          </p:cNvSpPr>
          <p:nvPr>
            <p:ph type="sldImg"/>
          </p:nvPr>
        </p:nvSpPr>
        <p:spPr>
          <a:xfrm>
            <a:off x="993775" y="768350"/>
            <a:ext cx="5116513" cy="3836988"/>
          </a:xfrm>
          <a:ln/>
        </p:spPr>
      </p:sp>
      <p:sp>
        <p:nvSpPr>
          <p:cNvPr id="27443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DD5CC7EE-EE27-459B-A6CD-1CDA3AA385B9}" type="slidenum">
              <a:rPr lang="en-US" altLang="el-GR" sz="1200" b="0">
                <a:solidFill>
                  <a:prstClr val="black"/>
                </a:solidFill>
              </a:rPr>
              <a:pPr eaLnBrk="1" hangingPunct="1"/>
              <a:t>7</a:t>
            </a:fld>
            <a:endParaRPr lang="en-US" altLang="el-GR" sz="1200" b="0">
              <a:solidFill>
                <a:prstClr val="black"/>
              </a:solidFill>
            </a:endParaRPr>
          </a:p>
        </p:txBody>
      </p:sp>
      <p:sp>
        <p:nvSpPr>
          <p:cNvPr id="276482" name="Rectangle 2"/>
          <p:cNvSpPr>
            <a:spLocks noGrp="1" noRot="1" noChangeAspect="1" noChangeArrowheads="1" noTextEdit="1"/>
          </p:cNvSpPr>
          <p:nvPr>
            <p:ph type="sldImg"/>
          </p:nvPr>
        </p:nvSpPr>
        <p:spPr>
          <a:xfrm>
            <a:off x="993775" y="768350"/>
            <a:ext cx="5116513" cy="3836988"/>
          </a:xfrm>
          <a:ln/>
        </p:spPr>
      </p:sp>
      <p:sp>
        <p:nvSpPr>
          <p:cNvPr id="27648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E15D6578-952C-41DF-8B1F-EBBC3380EB1C}" type="slidenum">
              <a:rPr lang="en-US" altLang="el-GR" sz="1200" b="0">
                <a:solidFill>
                  <a:prstClr val="black"/>
                </a:solidFill>
              </a:rPr>
              <a:pPr eaLnBrk="1" hangingPunct="1"/>
              <a:t>8</a:t>
            </a:fld>
            <a:endParaRPr lang="en-US" altLang="el-GR" sz="1200" b="0">
              <a:solidFill>
                <a:prstClr val="black"/>
              </a:solidFill>
            </a:endParaRPr>
          </a:p>
        </p:txBody>
      </p:sp>
      <p:sp>
        <p:nvSpPr>
          <p:cNvPr id="278530" name="Rectangle 2"/>
          <p:cNvSpPr>
            <a:spLocks noGrp="1" noRot="1" noChangeAspect="1" noChangeArrowheads="1" noTextEdit="1"/>
          </p:cNvSpPr>
          <p:nvPr>
            <p:ph type="sldImg"/>
          </p:nvPr>
        </p:nvSpPr>
        <p:spPr>
          <a:xfrm>
            <a:off x="993775" y="768350"/>
            <a:ext cx="5116513" cy="3836988"/>
          </a:xfrm>
          <a:ln/>
        </p:spPr>
      </p:sp>
      <p:sp>
        <p:nvSpPr>
          <p:cNvPr id="27853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fld id="{FF2DDF39-B344-4D87-8993-1FC083A84DE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22719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9A4E1628-C28E-42FF-9E0B-4B613A76FD8F}"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3455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69083683-DB08-450B-9640-F5753097ED3A}"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0983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537D370A-D5DB-4EAD-887E-39E5E43B926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6644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fld id="{4A86CF14-207A-43CD-99F9-EFC93A33334E}"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9492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fld id="{2A97B9DE-3650-417A-8AF7-1C928A761C88}"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7544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fld id="{9A1D8761-F5A4-4780-A906-4F960C1BA53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205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6A5B3F9D-2268-4259-824F-D28105C5FCC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712183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7FC58CD8-2CDE-4A42-90EE-B1CED75C3F8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717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374C7296-BD6F-43B7-964E-DD01976F8C8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176301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7052186D-FEA1-445A-9DE6-007C518509D5}"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49753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274638"/>
            <a:ext cx="6985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0339BF04-3AA5-47CD-BA32-11F46FEEF48B}" type="slidenum">
              <a:rPr lang="en-US" altLang="el-GR" smtClean="0">
                <a:solidFill>
                  <a:srgbClr val="000000"/>
                </a:solidFill>
                <a:latin typeface="Arial" pitchFamily="34" charset="0"/>
                <a:ea typeface="ＭＳ Ｐゴシック" pitchFamily="34" charset="-128"/>
              </a:rPr>
              <a:pPr/>
              <a:t>‹#›</a:t>
            </a:fld>
            <a:endParaRPr lang="en-US" altLang="el-GR" smtClean="0">
              <a:solidFill>
                <a:srgbClr val="000000"/>
              </a:solidFill>
              <a:latin typeface="Arial" pitchFamily="34" charset="0"/>
              <a:ea typeface="ＭＳ Ｐゴシック" pitchFamily="34" charset="-128"/>
            </a:endParaRPr>
          </a:p>
        </p:txBody>
      </p:sp>
      <p:sp>
        <p:nvSpPr>
          <p:cNvPr id="2" name="Line 8"/>
          <p:cNvSpPr>
            <a:spLocks noChangeShapeType="1"/>
          </p:cNvSpPr>
          <p:nvPr userDrawn="1"/>
        </p:nvSpPr>
        <p:spPr bwMode="auto">
          <a:xfrm>
            <a:off x="34925" y="1125538"/>
            <a:ext cx="9036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sz="2400" b="1" smtClean="0">
              <a:solidFill>
                <a:srgbClr val="000000"/>
              </a:solidFill>
              <a:latin typeface="Arial" pitchFamily="34" charset="0"/>
              <a:ea typeface="ＭＳ Ｐゴシック" pitchFamily="34" charset="-128"/>
            </a:endParaRPr>
          </a:p>
        </p:txBody>
      </p:sp>
      <p:sp>
        <p:nvSpPr>
          <p:cNvPr id="1031" name="Rectangle 9"/>
          <p:cNvSpPr>
            <a:spLocks noChangeArrowheads="1"/>
          </p:cNvSpPr>
          <p:nvPr userDrawn="1"/>
        </p:nvSpPr>
        <p:spPr bwMode="auto">
          <a:xfrm>
            <a:off x="0" y="-26988"/>
            <a:ext cx="9144000" cy="288926"/>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
        <p:nvSpPr>
          <p:cNvPr id="1032" name="Rectangle 10"/>
          <p:cNvSpPr>
            <a:spLocks noChangeArrowheads="1"/>
          </p:cNvSpPr>
          <p:nvPr userDrawn="1"/>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Tree>
    <p:extLst>
      <p:ext uri="{BB962C8B-B14F-4D97-AF65-F5344CB8AC3E}">
        <p14:creationId xmlns:p14="http://schemas.microsoft.com/office/powerpoint/2010/main" val="26873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Κοινωνική Εργασία με Εξαρτημένα Άτομα</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lnSpcReduction="10000"/>
          </a:bodyPr>
          <a:lstStyle/>
          <a:p>
            <a:pPr>
              <a:spcBef>
                <a:spcPts val="0"/>
              </a:spcBef>
              <a:spcAft>
                <a:spcPts val="1200"/>
              </a:spcAft>
            </a:pPr>
            <a:r>
              <a:rPr lang="el-GR" sz="2600" b="1" dirty="0" smtClean="0"/>
              <a:t>Ενότητα 1</a:t>
            </a:r>
            <a:r>
              <a:rPr lang="el-GR" sz="2600" b="1" dirty="0"/>
              <a:t>0</a:t>
            </a:r>
            <a:r>
              <a:rPr lang="el-GR" sz="2600" dirty="0" smtClean="0"/>
              <a:t>:</a:t>
            </a:r>
            <a:r>
              <a:rPr lang="en-US" sz="2600" dirty="0" smtClean="0"/>
              <a:t> </a:t>
            </a:r>
            <a:r>
              <a:rPr lang="el-GR" sz="2600" dirty="0"/>
              <a:t>H συμβολή της οικογένειας στην αλλαγή, στη θεραπεία και στην επανένταξη</a:t>
            </a:r>
            <a:endParaRPr lang="el-GR" sz="2600" dirty="0" smtClean="0"/>
          </a:p>
          <a:p>
            <a:pPr>
              <a:spcBef>
                <a:spcPts val="0"/>
              </a:spcBef>
              <a:spcAft>
                <a:spcPts val="1200"/>
              </a:spcAft>
            </a:pPr>
            <a:r>
              <a:rPr lang="el-GR" sz="2200" dirty="0" smtClean="0"/>
              <a:t>Δέσποινα </a:t>
            </a:r>
            <a:r>
              <a:rPr lang="el-GR" sz="2200" dirty="0" err="1" smtClean="0"/>
              <a:t>Κομπότη</a:t>
            </a:r>
            <a:endParaRPr lang="el-GR" sz="2200" dirty="0" smtClean="0"/>
          </a:p>
          <a:p>
            <a:pPr>
              <a:spcBef>
                <a:spcPts val="0"/>
              </a:spcBef>
              <a:spcAft>
                <a:spcPts val="1200"/>
              </a:spcAft>
            </a:pPr>
            <a:r>
              <a:rPr lang="el-GR" sz="2200" dirty="0" smtClean="0"/>
              <a:t>Τμήμα κοινωνικής Εργασίας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E8CCF8D7-BDAE-42B7-86FD-F4C01AB0163F}" type="slidenum">
              <a:rPr lang="en-US" altLang="el-GR" sz="1400" b="0">
                <a:solidFill>
                  <a:srgbClr val="000000"/>
                </a:solidFill>
              </a:rPr>
              <a:pPr eaLnBrk="1" hangingPunct="1"/>
              <a:t>9</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Στη φάση της κοινωνικής επανένταξης δοκιμάζονται οι αλλαγές που έχουν επιτύχει το μέλος στη θεραπευτική κοινότητα και οι γενείς με τη συμμετοχή τους στο θεραπευτικό πρόγραμμα.</a:t>
            </a:r>
          </a:p>
          <a:p>
            <a:r>
              <a:rPr lang="el-GR" dirty="0" smtClean="0"/>
              <a:t>Η οικογένεια χρειάζεται να συνεχίσει την προσπάθειά της για αλλαγή, επαυξάνοντας τα θετικά αποτελέσματα της προηγούμενης φάσης. </a:t>
            </a:r>
          </a:p>
          <a:p>
            <a:r>
              <a:rPr lang="el-GR" dirty="0" smtClean="0"/>
              <a:t>Αν οι γονείς δεν έχουν βρει σε αυτή τη πορεία ένα νέο νόημα στις σχέσεις τους μεταξύ τους και με τα παιδιά τους, μπορεί να παλινδρομήσουν σε παλιότερες συμπεριφορές, ίσως με ένα διαφορετικό τρόπο αυτή τη φορά.</a:t>
            </a:r>
          </a:p>
          <a:p>
            <a:r>
              <a:rPr lang="el-GR" dirty="0" smtClean="0"/>
              <a:t>Για παράδειγμα, η προηγούμενη ενασχόληση με τη χρήση μπορεί να αντικατασταθεί με μια φορτική ενασχόληση με την αποκατάσταση του εξαρτημένου μέλους.</a:t>
            </a:r>
          </a:p>
        </p:txBody>
      </p:sp>
      <p:sp>
        <p:nvSpPr>
          <p:cNvPr id="3" name="Τίτλος 2"/>
          <p:cNvSpPr>
            <a:spLocks noGrp="1"/>
          </p:cNvSpPr>
          <p:nvPr>
            <p:ph type="title"/>
          </p:nvPr>
        </p:nvSpPr>
        <p:spPr/>
        <p:txBody>
          <a:bodyPr/>
          <a:lstStyle/>
          <a:p>
            <a:r>
              <a:rPr lang="el-GR" dirty="0"/>
              <a:t> Η συμβολή της οικογένειας στη θεραπεία και την επανένταξη </a:t>
            </a:r>
            <a:r>
              <a:rPr lang="el-GR" sz="2800" b="0" dirty="0" smtClean="0"/>
              <a:t>4/5</a:t>
            </a:r>
            <a:endParaRPr lang="el-GR" dirty="0"/>
          </a:p>
        </p:txBody>
      </p:sp>
    </p:spTree>
    <p:extLst>
      <p:ext uri="{BB962C8B-B14F-4D97-AF65-F5344CB8AC3E}">
        <p14:creationId xmlns:p14="http://schemas.microsoft.com/office/powerpoint/2010/main" val="1478287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27006FF8-6C48-4A6B-9FA8-4E78AB9B82EB}" type="slidenum">
              <a:rPr lang="en-US" altLang="el-GR" sz="1400" b="0">
                <a:solidFill>
                  <a:srgbClr val="000000"/>
                </a:solidFill>
              </a:rPr>
              <a:pPr eaLnBrk="1" hangingPunct="1"/>
              <a:t>10</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Με τις δυσκολίες που αντιμετωπίζει το μέλος στη φάση της επανένταξης, όπως το να βρει εργασία, να δημιουργήσει νέες σχέσεις, να βρει δικό του σπίτι, είναι εύκολο να αφεθεί σε μια προστασία που του εξασφαλίζει οικονομικές παροχές, προσωρινή ασφάλεια, αλλά δεν του επιτρέπει την ενηλικίωση.</a:t>
            </a:r>
          </a:p>
          <a:p>
            <a:r>
              <a:rPr lang="el-GR" dirty="0" smtClean="0"/>
              <a:t>Γίνεται φανερό ότι, αν οι σχέσεις δεν τεθούν σε νέες βάσεις, δεν μπορούν να αποφευχθούν και συμπεριφορές που μπορεί να οδηγήσουν στην υποτροπή.</a:t>
            </a:r>
          </a:p>
        </p:txBody>
      </p:sp>
      <p:sp>
        <p:nvSpPr>
          <p:cNvPr id="3" name="Τίτλος 2"/>
          <p:cNvSpPr>
            <a:spLocks noGrp="1"/>
          </p:cNvSpPr>
          <p:nvPr>
            <p:ph type="title"/>
          </p:nvPr>
        </p:nvSpPr>
        <p:spPr/>
        <p:txBody>
          <a:bodyPr/>
          <a:lstStyle/>
          <a:p>
            <a:r>
              <a:rPr lang="el-GR" dirty="0"/>
              <a:t> Η συμβολή της οικογένειας στη θεραπεία και την επανένταξη </a:t>
            </a:r>
            <a:r>
              <a:rPr lang="el-GR" sz="2800" b="0" dirty="0" smtClean="0"/>
              <a:t>5/5</a:t>
            </a:r>
            <a:endParaRPr lang="el-GR" dirty="0"/>
          </a:p>
        </p:txBody>
      </p:sp>
    </p:spTree>
    <p:extLst>
      <p:ext uri="{BB962C8B-B14F-4D97-AF65-F5344CB8AC3E}">
        <p14:creationId xmlns:p14="http://schemas.microsoft.com/office/powerpoint/2010/main" val="3739426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Δέσποινα </a:t>
            </a:r>
            <a:r>
              <a:rPr lang="el-GR" sz="2000" dirty="0" err="1"/>
              <a:t>Κομπότη</a:t>
            </a:r>
            <a:r>
              <a:rPr lang="el-GR" sz="2000" dirty="0"/>
              <a:t> </a:t>
            </a:r>
            <a:r>
              <a:rPr lang="el-GR" sz="2000" dirty="0" smtClean="0"/>
              <a:t>2014. </a:t>
            </a:r>
            <a:r>
              <a:rPr lang="el-GR" sz="2000" dirty="0"/>
              <a:t>Δέσποινα </a:t>
            </a:r>
            <a:r>
              <a:rPr lang="el-GR" sz="2000" dirty="0" err="1"/>
              <a:t>Κομπότη</a:t>
            </a:r>
            <a:r>
              <a:rPr lang="el-GR" sz="2000" dirty="0"/>
              <a:t>. «Κοινωνική Εργασία με Εξαρτημένα Άτομα. </a:t>
            </a:r>
            <a:r>
              <a:rPr lang="el-GR" sz="2000" dirty="0" smtClean="0"/>
              <a:t>Ενότητα 10</a:t>
            </a:r>
            <a:r>
              <a:rPr lang="en-US" sz="2000" dirty="0" smtClean="0"/>
              <a:t>:</a:t>
            </a:r>
            <a:r>
              <a:rPr lang="el-GR" sz="2000"/>
              <a:t> H συμβολή της οικογένειας στην αλλαγή, στη θεραπεία και στην επανένταξη».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151557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1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r>
              <a:rPr lang="el-GR" sz="2000" dirty="0" smtClean="0"/>
              <a:t>Πουλόπουλος Χαράλαμπος. Κοινωνική Εργασία και Εξαρτήσεις: </a:t>
            </a:r>
            <a:r>
              <a:rPr lang="el-GR" sz="2000" dirty="0"/>
              <a:t>Ο</a:t>
            </a:r>
            <a:r>
              <a:rPr lang="el-GR" sz="2000" dirty="0" smtClean="0"/>
              <a:t>ι κοινότητες της αλλαγής. Μοτίβο εκδοτική </a:t>
            </a:r>
            <a:r>
              <a:rPr lang="el-GR" sz="2000" dirty="0"/>
              <a:t>Α</a:t>
            </a:r>
            <a:r>
              <a:rPr lang="el-GR" sz="2000" dirty="0" smtClean="0"/>
              <a:t>.Ε. Αθήνα 2011</a:t>
            </a:r>
            <a:endParaRPr lang="en-US" sz="2000" dirty="0" smtClean="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6A3F04D6-8262-4720-BCF1-41461CA90499}" type="slidenum">
              <a:rPr lang="en-US" altLang="el-GR" sz="1400" b="0">
                <a:solidFill>
                  <a:srgbClr val="000000"/>
                </a:solidFill>
              </a:rPr>
              <a:pPr eaLnBrk="1" hangingPunct="1"/>
              <a:t>1</a:t>
            </a:fld>
            <a:endParaRPr lang="en-US" altLang="el-GR" sz="1400" b="0">
              <a:solidFill>
                <a:srgbClr val="000000"/>
              </a:solidFill>
            </a:endParaRPr>
          </a:p>
        </p:txBody>
      </p:sp>
      <p:sp>
        <p:nvSpPr>
          <p:cNvPr id="2" name="Θέση περιεχομένου 1"/>
          <p:cNvSpPr>
            <a:spLocks noGrp="1"/>
          </p:cNvSpPr>
          <p:nvPr>
            <p:ph idx="1"/>
          </p:nvPr>
        </p:nvSpPr>
        <p:spPr>
          <a:xfrm>
            <a:off x="107504" y="1196752"/>
            <a:ext cx="8820472" cy="5184924"/>
          </a:xfrm>
        </p:spPr>
        <p:txBody>
          <a:bodyPr/>
          <a:lstStyle/>
          <a:p>
            <a:r>
              <a:rPr lang="el-GR" sz="2100" dirty="0" smtClean="0"/>
              <a:t>Στη δεκαετία του 1950 και στις αρχές της δεκαετίας του 1960 η εξάρτηση εθεωρείτο ατομικό πρόβλημα που η αντιμετώπισή του έπρεπε να γίνει μακριά από το οικογενειακό και κοινωνικό περιβάλλον, προκειμένου το άτομο να προστατευθεί από τις αρνητικές επιδράσεις τους αλλά και αντίστροφα.</a:t>
            </a:r>
          </a:p>
          <a:p>
            <a:r>
              <a:rPr lang="el-GR" sz="2100" dirty="0" smtClean="0"/>
              <a:t>Οι θεραπευτικές κοινότητες θεωρούσαν ότι η οικογένεια αναπαράγει το πρόβλημα και μπορεί να οδηγήσει το μέλος σε πρόωρη εγκατάλειψη και υποτροπή.</a:t>
            </a:r>
          </a:p>
          <a:p>
            <a:r>
              <a:rPr lang="el-GR" sz="2100" dirty="0" smtClean="0"/>
              <a:t>Αυτό βασίστηκε στην άποψη ότι πολλές φορές η οικογένεια μπορεί «να συντηρεί» το πρόβλημα για να καλύψει δικές της αδυναμίες ή ότι ο χρήστης αναλαμβάνει να λειτουργήσει ως «παράγοντας συνοχής» της οικογένειας με την υιοθέτηση μιας αρνητικής συμπεριφοράς.</a:t>
            </a:r>
          </a:p>
          <a:p>
            <a:r>
              <a:rPr lang="el-GR" sz="2100" dirty="0" smtClean="0"/>
              <a:t>Έτσι συγκεντρώνει την προσοχή των υπόλοιπων μελών της οικογένειας και τα αποτρέπει από την αντιμετώπιση άλλων οικογενειακών προβλημάτων.</a:t>
            </a:r>
          </a:p>
        </p:txBody>
      </p:sp>
      <p:sp>
        <p:nvSpPr>
          <p:cNvPr id="3" name="Τίτλος 2"/>
          <p:cNvSpPr>
            <a:spLocks noGrp="1"/>
          </p:cNvSpPr>
          <p:nvPr>
            <p:ph type="title"/>
          </p:nvPr>
        </p:nvSpPr>
        <p:spPr/>
        <p:txBody>
          <a:bodyPr/>
          <a:lstStyle/>
          <a:p>
            <a:r>
              <a:rPr lang="el-GR" dirty="0" smtClean="0"/>
              <a:t> Η αλλαγή της οικογένειας </a:t>
            </a:r>
            <a:r>
              <a:rPr lang="el-GR" sz="2800" b="0" dirty="0" smtClean="0"/>
              <a:t>1/5</a:t>
            </a:r>
            <a:endParaRPr lang="el-GR" sz="2800" b="0" dirty="0"/>
          </a:p>
        </p:txBody>
      </p:sp>
    </p:spTree>
    <p:extLst>
      <p:ext uri="{BB962C8B-B14F-4D97-AF65-F5344CB8AC3E}">
        <p14:creationId xmlns:p14="http://schemas.microsoft.com/office/powerpoint/2010/main" val="3672108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D83194A0-9999-433F-8DBD-FEA0F30C7814}" type="slidenum">
              <a:rPr lang="en-US" altLang="el-GR" sz="1400" b="0">
                <a:solidFill>
                  <a:srgbClr val="000000"/>
                </a:solidFill>
              </a:rPr>
              <a:pPr eaLnBrk="1" hangingPunct="1"/>
              <a:t>2</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Για αρκετά χρόνια, επομένως, οι θεραπευτικές κοινότητες στην Αμερική και στη Βόρεια Ευρώπη κρατούσαν μακριά την οικογένεια από το παιδί που έκανε θεραπεία στη θεραπευτική κοινότητα.</a:t>
            </a:r>
          </a:p>
          <a:p>
            <a:r>
              <a:rPr lang="el-GR" dirty="0" smtClean="0"/>
              <a:t>Οι δυσλειτουργίες της είναι φυσικό και αναπόφευκτο να επηρεάζουν τα μέλη της και να συνδέονται με προβλήματα, όπως η εξάρτηση από </a:t>
            </a:r>
            <a:r>
              <a:rPr lang="el-GR" dirty="0" err="1" smtClean="0"/>
              <a:t>ψυχότροπους</a:t>
            </a:r>
            <a:r>
              <a:rPr lang="el-GR" dirty="0" smtClean="0"/>
              <a:t> ουσίες.</a:t>
            </a:r>
          </a:p>
          <a:p>
            <a:r>
              <a:rPr lang="el-GR" dirty="0" smtClean="0"/>
              <a:t>Με την ανάπτυξη της οικογενειακής θεραπείας τη δεκαετία του 1970 η κατάσταση άλλαξε. </a:t>
            </a:r>
          </a:p>
          <a:p>
            <a:r>
              <a:rPr lang="el-GR" dirty="0" smtClean="0"/>
              <a:t>Η οικογένεια αναγνωρίστηκε ως σημαντικός παράγοντας, όχι μόνο για την αιτιολογία της χρήσης αλλά και για τη διακοπή της πορείας της εξάρτησης.</a:t>
            </a:r>
          </a:p>
          <a:p>
            <a:r>
              <a:rPr lang="el-GR" dirty="0" smtClean="0"/>
              <a:t>Οι θεραπευτικές κοινότητες βαθμιαία ενσωμάτωσαν προγράμματα οικογενειακής συμβουλευτικής.</a:t>
            </a:r>
          </a:p>
        </p:txBody>
      </p:sp>
      <p:sp>
        <p:nvSpPr>
          <p:cNvPr id="3" name="Τίτλος 2"/>
          <p:cNvSpPr>
            <a:spLocks noGrp="1"/>
          </p:cNvSpPr>
          <p:nvPr>
            <p:ph type="title"/>
          </p:nvPr>
        </p:nvSpPr>
        <p:spPr/>
        <p:txBody>
          <a:bodyPr/>
          <a:lstStyle/>
          <a:p>
            <a:r>
              <a:rPr lang="el-GR" dirty="0"/>
              <a:t> Η αλλαγή της οικογένειας </a:t>
            </a:r>
            <a:r>
              <a:rPr lang="el-GR" sz="2800" b="0" dirty="0" smtClean="0"/>
              <a:t>2/5</a:t>
            </a:r>
            <a:endParaRPr lang="el-GR" dirty="0"/>
          </a:p>
        </p:txBody>
      </p:sp>
    </p:spTree>
    <p:extLst>
      <p:ext uri="{BB962C8B-B14F-4D97-AF65-F5344CB8AC3E}">
        <p14:creationId xmlns:p14="http://schemas.microsoft.com/office/powerpoint/2010/main" val="2837071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C9FBFF57-CDD6-482A-AC7A-5EA678F0E643}" type="slidenum">
              <a:rPr lang="en-US" altLang="el-GR" sz="1400" b="0">
                <a:solidFill>
                  <a:srgbClr val="000000"/>
                </a:solidFill>
              </a:rPr>
              <a:pPr eaLnBrk="1" hangingPunct="1"/>
              <a:t>3</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Συγχρόνως, αναπτύχθηκαν από οικογενειακούς θεραπευτές ανεξάρτητα προγράμματα: αυτά απευθύνονταν σε αλκοολικούς με κύρια παρέμβαση τη θεραπεία ζευγαριών και σε </a:t>
            </a:r>
            <a:r>
              <a:rPr lang="el-GR" dirty="0" err="1" smtClean="0"/>
              <a:t>τοξικοεξαρτημένους</a:t>
            </a:r>
            <a:r>
              <a:rPr lang="el-GR" dirty="0" smtClean="0"/>
              <a:t> με κύρια παρέμβαση τη </a:t>
            </a:r>
            <a:r>
              <a:rPr lang="el-GR" dirty="0" err="1" smtClean="0"/>
              <a:t>συστημική</a:t>
            </a:r>
            <a:r>
              <a:rPr lang="el-GR" dirty="0" smtClean="0"/>
              <a:t> προσέγγιση, την επεξεργασία, δηλαδή, των δυναμικών του οικογενειακού συστήματος.</a:t>
            </a:r>
          </a:p>
          <a:p>
            <a:r>
              <a:rPr lang="el-GR" dirty="0" smtClean="0"/>
              <a:t>Αυτές οι προσεγγίσεις εξελίχθηκαν και εφαρμόζονται σήμερα ευρέως ως ανεξάρτητες αλλά και συμπληρωματικές στη θεραπεία των εξαρτήσεων.</a:t>
            </a:r>
          </a:p>
          <a:p>
            <a:r>
              <a:rPr lang="el-GR" dirty="0" smtClean="0"/>
              <a:t>Περιλαμβάνουν τη συμμετοχή όχι μόνο της οικογένειας, αλλά και των στενών φίλων, εργοδοτών, συνεργατών και όλων εκείνων που αποτελούν μέρος του κοινωνικού δικτύου του εξαρτημένου και ενδιαφέρονται για την αλλαγή της </a:t>
            </a:r>
            <a:r>
              <a:rPr lang="el-GR" dirty="0" err="1" smtClean="0"/>
              <a:t>εξαρτητικής</a:t>
            </a:r>
            <a:r>
              <a:rPr lang="el-GR" dirty="0" smtClean="0"/>
              <a:t> συμπεριφοράς.</a:t>
            </a:r>
          </a:p>
        </p:txBody>
      </p:sp>
      <p:sp>
        <p:nvSpPr>
          <p:cNvPr id="3" name="Τίτλος 2"/>
          <p:cNvSpPr>
            <a:spLocks noGrp="1"/>
          </p:cNvSpPr>
          <p:nvPr>
            <p:ph type="title"/>
          </p:nvPr>
        </p:nvSpPr>
        <p:spPr/>
        <p:txBody>
          <a:bodyPr/>
          <a:lstStyle/>
          <a:p>
            <a:r>
              <a:rPr lang="el-GR" dirty="0"/>
              <a:t> Η αλλαγή της οικογένειας </a:t>
            </a:r>
            <a:r>
              <a:rPr lang="el-GR" sz="2800" b="0" dirty="0" smtClean="0"/>
              <a:t>3/5</a:t>
            </a:r>
            <a:endParaRPr lang="el-GR" dirty="0"/>
          </a:p>
        </p:txBody>
      </p:sp>
    </p:spTree>
    <p:extLst>
      <p:ext uri="{BB962C8B-B14F-4D97-AF65-F5344CB8AC3E}">
        <p14:creationId xmlns:p14="http://schemas.microsoft.com/office/powerpoint/2010/main" val="3212991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9C5B54E0-8EFE-4E3B-9729-22280C456F4E}" type="slidenum">
              <a:rPr lang="en-US" altLang="el-GR" sz="1400" b="0">
                <a:solidFill>
                  <a:srgbClr val="000000"/>
                </a:solidFill>
              </a:rPr>
              <a:pPr eaLnBrk="1" hangingPunct="1"/>
              <a:t>4</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Συνεπώς, η οικογενειακή θεραπεία για τους εξαρτημένους από ψυχοτρόπους ουσίες άρχισε σταδιακά να διευρύνεται, καθώς οι επαγγελματίες ψυχικής υγείας κατανοούσαν όλο και περισσότερο τον τρόπο με τον οποίο οι οικογενειακές πρακτικές συνεισέφεραν στην εμφάνιση της εξάρτησης, ιδιαιτέρως από αλκοόλ και ηρωίνη.</a:t>
            </a:r>
          </a:p>
          <a:p>
            <a:r>
              <a:rPr lang="el-GR" dirty="0" smtClean="0"/>
              <a:t>Η αποτελεσματικότητα της θεραπείας βελτιώθηκε, εμφανίστηκαν, όμως, δυσκολίες στη συμμετοχή της οικογένειας σε αυτήν.</a:t>
            </a:r>
          </a:p>
          <a:p>
            <a:r>
              <a:rPr lang="el-GR" dirty="0" smtClean="0"/>
              <a:t>Αρκετοί γονείς αρνούνταν να συμμετέχουν στη θεραπευτική διαδικασία, θεωρώντας ότι δεν τους αφορά.</a:t>
            </a:r>
          </a:p>
        </p:txBody>
      </p:sp>
      <p:sp>
        <p:nvSpPr>
          <p:cNvPr id="3" name="Τίτλος 2"/>
          <p:cNvSpPr>
            <a:spLocks noGrp="1"/>
          </p:cNvSpPr>
          <p:nvPr>
            <p:ph type="title"/>
          </p:nvPr>
        </p:nvSpPr>
        <p:spPr/>
        <p:txBody>
          <a:bodyPr/>
          <a:lstStyle/>
          <a:p>
            <a:r>
              <a:rPr lang="el-GR" dirty="0"/>
              <a:t> Η αλλαγή της οικογένειας </a:t>
            </a:r>
            <a:r>
              <a:rPr lang="el-GR" sz="2800" b="0" dirty="0"/>
              <a:t>4</a:t>
            </a:r>
            <a:r>
              <a:rPr lang="el-GR" sz="2800" b="0" dirty="0" smtClean="0"/>
              <a:t>/5</a:t>
            </a:r>
            <a:endParaRPr lang="el-GR" dirty="0"/>
          </a:p>
        </p:txBody>
      </p:sp>
    </p:spTree>
    <p:extLst>
      <p:ext uri="{BB962C8B-B14F-4D97-AF65-F5344CB8AC3E}">
        <p14:creationId xmlns:p14="http://schemas.microsoft.com/office/powerpoint/2010/main" val="3505587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67C2E291-0096-42D7-A569-1A61E2758DD2}" type="slidenum">
              <a:rPr lang="en-US" altLang="el-GR" sz="1400" b="0">
                <a:solidFill>
                  <a:srgbClr val="000000"/>
                </a:solidFill>
              </a:rPr>
              <a:pPr eaLnBrk="1" hangingPunct="1"/>
              <a:t>5</a:t>
            </a:fld>
            <a:endParaRPr lang="en-US" altLang="el-GR" sz="1400" b="0">
              <a:solidFill>
                <a:srgbClr val="000000"/>
              </a:solidFill>
            </a:endParaRPr>
          </a:p>
        </p:txBody>
      </p:sp>
      <p:sp>
        <p:nvSpPr>
          <p:cNvPr id="2" name="Θέση περιεχομένου 1"/>
          <p:cNvSpPr>
            <a:spLocks noGrp="1"/>
          </p:cNvSpPr>
          <p:nvPr>
            <p:ph idx="1"/>
          </p:nvPr>
        </p:nvSpPr>
        <p:spPr>
          <a:xfrm>
            <a:off x="323528" y="1196752"/>
            <a:ext cx="8640960" cy="5661248"/>
          </a:xfrm>
        </p:spPr>
        <p:txBody>
          <a:bodyPr/>
          <a:lstStyle/>
          <a:p>
            <a:r>
              <a:rPr lang="el-GR" sz="2100" dirty="0" smtClean="0"/>
              <a:t>Η κατάσταση στις χώρες της Νότιας Ευρώπης εξελίχθηκε εξαρχής διαφορετικά.</a:t>
            </a:r>
          </a:p>
          <a:p>
            <a:r>
              <a:rPr lang="el-GR" sz="2100" dirty="0" smtClean="0"/>
              <a:t>Ιδιαίτερα στις μεσογειακές χώρες, όπου το άτομο βρίσκεται σε στενή επαφή με την οικογένεια ή παραμένει σε αυτήν για μεγάλο χρονικό διάστημα, και η οικογένεια ως θεσμός παίζει πρωταγωνιστικό ρόλο, η συμμετοχή των γονέων θεωρείται καθοριστικής σημασίας για την κινητοποίηση, την παραμονή στη θεραπεία και την κοινωνική επανένταξη του μέλους.</a:t>
            </a:r>
          </a:p>
          <a:p>
            <a:r>
              <a:rPr lang="el-GR" sz="2100" dirty="0" smtClean="0"/>
              <a:t>Η ίδια η δυναμική της μπορεί να αξιοποιηθεί, ώστε να ενισχυθούν τα θετικά αποτελέσματα.</a:t>
            </a:r>
          </a:p>
          <a:p>
            <a:r>
              <a:rPr lang="el-GR" sz="2100" dirty="0" smtClean="0"/>
              <a:t>Η άρνηση της οικογένειας για συνεργασία αποτελεί τον μοναδικό λόγο για την μη εμπλοκή της στη θεραπεία.</a:t>
            </a:r>
          </a:p>
          <a:p>
            <a:r>
              <a:rPr lang="el-GR" sz="2100" dirty="0" smtClean="0"/>
              <a:t>Οι θεραπευτικές κοινότητες από την έναρξη της λειτουργίας τους ενέταξαν στο πρόγραμμά τους και την οικογένεια.</a:t>
            </a:r>
            <a:endParaRPr lang="el-GR" sz="2100" dirty="0"/>
          </a:p>
        </p:txBody>
      </p:sp>
      <p:sp>
        <p:nvSpPr>
          <p:cNvPr id="3" name="Τίτλος 2"/>
          <p:cNvSpPr>
            <a:spLocks noGrp="1"/>
          </p:cNvSpPr>
          <p:nvPr>
            <p:ph type="title"/>
          </p:nvPr>
        </p:nvSpPr>
        <p:spPr/>
        <p:txBody>
          <a:bodyPr/>
          <a:lstStyle/>
          <a:p>
            <a:r>
              <a:rPr lang="el-GR" dirty="0"/>
              <a:t> Η αλλαγή της οικογένειας </a:t>
            </a:r>
            <a:r>
              <a:rPr lang="el-GR" sz="2800" b="0" dirty="0" smtClean="0"/>
              <a:t>5/5</a:t>
            </a:r>
            <a:endParaRPr lang="el-GR" dirty="0"/>
          </a:p>
        </p:txBody>
      </p:sp>
    </p:spTree>
    <p:extLst>
      <p:ext uri="{BB962C8B-B14F-4D97-AF65-F5344CB8AC3E}">
        <p14:creationId xmlns:p14="http://schemas.microsoft.com/office/powerpoint/2010/main" val="1841890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6EE88D73-633F-49EF-9A92-D7490677FA06}" type="slidenum">
              <a:rPr lang="en-US" altLang="el-GR" sz="1400" b="0">
                <a:solidFill>
                  <a:srgbClr val="000000"/>
                </a:solidFill>
              </a:rPr>
              <a:pPr eaLnBrk="1" hangingPunct="1"/>
              <a:t>6</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Υπάρχουν τρεις βασικοί λόγοι για την εμπλοκή της οικογένειας στη θεραπεία.</a:t>
            </a:r>
          </a:p>
          <a:p>
            <a:r>
              <a:rPr lang="el-GR" dirty="0" smtClean="0"/>
              <a:t>Ο πρώτος είναι για να αλλάξει το εξαρτημένο άτομο τη συμπεριφορά του, ο δεύτερος για να αλλάξουν τα άλλα μέλη τη δική τους συμπεριφορά και στάση που ενισχύει την εξάρτηση και ο τρίτος για να τροποποιηθεί η δυναμική που αναπτύσσεται μέσα στην οικογένεια και έχει αρνητικές επιπτώσεις για όλα τα μέλη της.</a:t>
            </a:r>
          </a:p>
          <a:p>
            <a:r>
              <a:rPr lang="el-GR" dirty="0" smtClean="0"/>
              <a:t>Προκειμένου να αποκατασταθεί η οικογενειακή ισορροπία, το πρώτο βήμα είναι να διακοπεί η χρήση των ουσιών.</a:t>
            </a:r>
          </a:p>
          <a:p>
            <a:r>
              <a:rPr lang="el-GR" dirty="0" smtClean="0"/>
              <a:t>Τότε μόνο μπορεί να γίνει η σε βάθος επεξεργασία των ενδοοικογενειακών προβλημάτων και δυναμικών.</a:t>
            </a:r>
          </a:p>
        </p:txBody>
      </p:sp>
      <p:sp>
        <p:nvSpPr>
          <p:cNvPr id="3" name="Τίτλος 2"/>
          <p:cNvSpPr>
            <a:spLocks noGrp="1"/>
          </p:cNvSpPr>
          <p:nvPr>
            <p:ph type="title"/>
          </p:nvPr>
        </p:nvSpPr>
        <p:spPr/>
        <p:txBody>
          <a:bodyPr/>
          <a:lstStyle/>
          <a:p>
            <a:r>
              <a:rPr lang="el-GR" dirty="0" smtClean="0"/>
              <a:t> Η συμβολή της οικογένειας στη θεραπεία και την επανένταξη </a:t>
            </a:r>
            <a:r>
              <a:rPr lang="el-GR" sz="2800" b="0" dirty="0" smtClean="0"/>
              <a:t>1/5</a:t>
            </a:r>
            <a:endParaRPr lang="el-GR" sz="2800" b="0" dirty="0"/>
          </a:p>
        </p:txBody>
      </p:sp>
    </p:spTree>
    <p:extLst>
      <p:ext uri="{BB962C8B-B14F-4D97-AF65-F5344CB8AC3E}">
        <p14:creationId xmlns:p14="http://schemas.microsoft.com/office/powerpoint/2010/main" val="3172378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A9A70017-164E-472E-8112-6CCB99EA8979}" type="slidenum">
              <a:rPr lang="en-US" altLang="el-GR" sz="1400" b="0">
                <a:solidFill>
                  <a:srgbClr val="000000"/>
                </a:solidFill>
              </a:rPr>
              <a:pPr eaLnBrk="1" hangingPunct="1"/>
              <a:t>7</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640960" cy="5472956"/>
          </a:xfrm>
        </p:spPr>
        <p:txBody>
          <a:bodyPr/>
          <a:lstStyle/>
          <a:p>
            <a:r>
              <a:rPr lang="el-GR" dirty="0" smtClean="0"/>
              <a:t>Σύμφωνα με τη </a:t>
            </a:r>
            <a:r>
              <a:rPr lang="el-GR" dirty="0" err="1" smtClean="0"/>
              <a:t>συστημική</a:t>
            </a:r>
            <a:r>
              <a:rPr lang="el-GR" dirty="0" smtClean="0"/>
              <a:t> προσέγγιση, η εξάρτηση αποτελεί ένα φαινόμενο γύρω από το οποίο οργανώνεται η οικογένεια, όταν δυσκολεύεται να αντιμετωπίσει κάποια άλλα θέματα στην εξέλιξή της.</a:t>
            </a:r>
          </a:p>
          <a:p>
            <a:r>
              <a:rPr lang="el-GR" dirty="0" smtClean="0"/>
              <a:t>Η εξάρτηση είναι το αποτέλεσμα μιας κρίσης της οικογένειας κατά την οποία το εξαρτημένο μέλος αναλαμβάνει να κρατήσει τη συνοχή της και την </a:t>
            </a:r>
            <a:r>
              <a:rPr lang="el-GR" dirty="0" err="1" smtClean="0"/>
              <a:t>ομοιόστασή</a:t>
            </a:r>
            <a:r>
              <a:rPr lang="el-GR" dirty="0" smtClean="0"/>
              <a:t> της, αποσπώντας την προσοχή της από το κεντρικό πρόβλημα και τροποποιώντας μια δυναμική, την εξέλιξη της οποίας δεν επιθυμούσαν ούτε το ίδιο άτομο ούτε τα άλλα μέλη της οικογένειας.</a:t>
            </a:r>
          </a:p>
          <a:p>
            <a:r>
              <a:rPr lang="el-GR" dirty="0" smtClean="0"/>
              <a:t>Για παράδειγμα, ο κίνδυνος του αποχωρισμού λόγω διαζυγίου ή λόγω ενηλικίωσης, «αποσοβείται» με τη χρήση, η οποία συσπειρώνει όλη την οικογένεια που έχει πλέον να αντιμετωπίσει ένα κρίσιμο πρόβλημα.</a:t>
            </a:r>
          </a:p>
          <a:p>
            <a:endParaRPr lang="el-GR" dirty="0"/>
          </a:p>
        </p:txBody>
      </p:sp>
      <p:sp>
        <p:nvSpPr>
          <p:cNvPr id="3" name="Τίτλος 2"/>
          <p:cNvSpPr>
            <a:spLocks noGrp="1"/>
          </p:cNvSpPr>
          <p:nvPr>
            <p:ph type="title"/>
          </p:nvPr>
        </p:nvSpPr>
        <p:spPr/>
        <p:txBody>
          <a:bodyPr/>
          <a:lstStyle/>
          <a:p>
            <a:r>
              <a:rPr lang="el-GR" dirty="0"/>
              <a:t> Η συμβολή της οικογένειας στη θεραπεία και την επανένταξη </a:t>
            </a:r>
            <a:r>
              <a:rPr lang="el-GR" sz="2800" b="0" dirty="0" smtClean="0"/>
              <a:t>2/5</a:t>
            </a:r>
            <a:endParaRPr lang="el-GR" dirty="0"/>
          </a:p>
        </p:txBody>
      </p:sp>
    </p:spTree>
    <p:extLst>
      <p:ext uri="{BB962C8B-B14F-4D97-AF65-F5344CB8AC3E}">
        <p14:creationId xmlns:p14="http://schemas.microsoft.com/office/powerpoint/2010/main" val="4041300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1A318FDF-01B6-4F06-A071-41EF51B18814}" type="slidenum">
              <a:rPr lang="en-US" altLang="el-GR" sz="1400" b="0">
                <a:solidFill>
                  <a:srgbClr val="000000"/>
                </a:solidFill>
              </a:rPr>
              <a:pPr eaLnBrk="1" hangingPunct="1"/>
              <a:t>8</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επεξεργασία των σχέσεων και των προβλημάτων μέσα στην οικογένεια, όταν το παιδί ενταχθεί στη θεραπεία, αποτελεί τον κύριο στόχο της οικογενειακής θεραπευτικής παρέμβασης.</a:t>
            </a:r>
          </a:p>
          <a:p>
            <a:r>
              <a:rPr lang="el-GR" dirty="0" smtClean="0"/>
              <a:t>Στην πρώτη φάση, οι γονείς είναι αναγκαίο να εκπαιδευτούν, ώστε να αποφεύγουν ενέργειες που διαιωνίζουν τη χρήση ουσιών.</a:t>
            </a:r>
          </a:p>
          <a:p>
            <a:r>
              <a:rPr lang="el-GR" dirty="0" smtClean="0"/>
              <a:t>Επιπλέον, η εκπαίδευσή τους θα τους βοηθήσει να συνειδητοποιήσουν ότι το πρόβλημα δεν αφορά μόνο σε ένα μέλος της οικογένειας αλλά σε όλο το οικογενειακό σύστημα.</a:t>
            </a:r>
          </a:p>
        </p:txBody>
      </p:sp>
      <p:sp>
        <p:nvSpPr>
          <p:cNvPr id="3" name="Τίτλος 2"/>
          <p:cNvSpPr>
            <a:spLocks noGrp="1"/>
          </p:cNvSpPr>
          <p:nvPr>
            <p:ph type="title"/>
          </p:nvPr>
        </p:nvSpPr>
        <p:spPr/>
        <p:txBody>
          <a:bodyPr/>
          <a:lstStyle/>
          <a:p>
            <a:r>
              <a:rPr lang="el-GR" dirty="0"/>
              <a:t> Η συμβολή της οικογένειας στη θεραπεία και την επανένταξη </a:t>
            </a:r>
            <a:r>
              <a:rPr lang="el-GR" sz="2800" b="0" dirty="0" smtClean="0"/>
              <a:t>3/5</a:t>
            </a:r>
            <a:endParaRPr lang="el-GR" dirty="0"/>
          </a:p>
        </p:txBody>
      </p:sp>
    </p:spTree>
    <p:extLst>
      <p:ext uri="{BB962C8B-B14F-4D97-AF65-F5344CB8AC3E}">
        <p14:creationId xmlns:p14="http://schemas.microsoft.com/office/powerpoint/2010/main" val="13639241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final">
  <a:themeElements>
    <a:clrScheme name="Προσαρμοσμένο 1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Προσαρμοσμένο 17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F3F3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final</Template>
  <TotalTime>320</TotalTime>
  <Words>1764</Words>
  <Application>Microsoft Office PowerPoint</Application>
  <PresentationFormat>Προβολή στην οθόνη (4:3)</PresentationFormat>
  <Paragraphs>136</Paragraphs>
  <Slides>19</Slides>
  <Notes>18</Notes>
  <HiddenSlides>0</HiddenSlides>
  <MMClips>0</MMClips>
  <ScaleCrop>false</ScaleCrop>
  <HeadingPairs>
    <vt:vector size="4" baseType="variant">
      <vt:variant>
        <vt:lpstr>Θέμα</vt:lpstr>
      </vt:variant>
      <vt:variant>
        <vt:i4>2</vt:i4>
      </vt:variant>
      <vt:variant>
        <vt:lpstr>Τίτλοι διαφανειών</vt:lpstr>
      </vt:variant>
      <vt:variant>
        <vt:i4>19</vt:i4>
      </vt:variant>
    </vt:vector>
  </HeadingPairs>
  <TitlesOfParts>
    <vt:vector size="21" baseType="lpstr">
      <vt:lpstr>template final</vt:lpstr>
      <vt:lpstr>Default Design</vt:lpstr>
      <vt:lpstr>Κοινωνική Εργασία με Εξαρτημένα Άτομα</vt:lpstr>
      <vt:lpstr> Η αλλαγή της οικογένειας 1/5</vt:lpstr>
      <vt:lpstr> Η αλλαγή της οικογένειας 2/5</vt:lpstr>
      <vt:lpstr> Η αλλαγή της οικογένειας 3/5</vt:lpstr>
      <vt:lpstr> Η αλλαγή της οικογένειας 4/5</vt:lpstr>
      <vt:lpstr> Η αλλαγή της οικογένειας 5/5</vt:lpstr>
      <vt:lpstr> Η συμβολή της οικογένειας στη θεραπεία και την επανένταξη 1/5</vt:lpstr>
      <vt:lpstr> Η συμβολή της οικογένειας στη θεραπεία και την επανένταξη 2/5</vt:lpstr>
      <vt:lpstr> Η συμβολή της οικογένειας στη θεραπεία και την επανένταξη 3/5</vt:lpstr>
      <vt:lpstr> Η συμβολή της οικογένειας στη θεραπεία και την επανένταξη 4/5</vt:lpstr>
      <vt:lpstr> Η συμβολή της οικογένειας στη θεραπεία και την επανένταξη 5/5</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Εργασία με Εξαρτημένα Άτομα</dc:title>
  <dc:creator>opencourses@teiath.gr</dc:creator>
  <cp:lastModifiedBy>fkaram2</cp:lastModifiedBy>
  <cp:revision>40</cp:revision>
  <dcterms:created xsi:type="dcterms:W3CDTF">2014-10-15T10:57:23Z</dcterms:created>
  <dcterms:modified xsi:type="dcterms:W3CDTF">2015-02-13T15:20:27Z</dcterms:modified>
</cp:coreProperties>
</file>