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7" r:id="rId11"/>
    <p:sldId id="262" r:id="rId12"/>
    <p:sldId id="264" r:id="rId13"/>
    <p:sldId id="267" r:id="rId14"/>
    <p:sldId id="268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1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BF1319-527D-4914-8FB7-F334C6E31DD5}" type="slidenum">
              <a:rPr lang="el-GR" altLang="el-GR" smtClean="0"/>
              <a:pPr eaLnBrk="1" hangingPunct="1"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3504FE-B21B-4790-A7FB-13CC30842AAF}" type="slidenum">
              <a:rPr lang="el-GR" altLang="el-GR" smtClean="0"/>
              <a:pPr eaLnBrk="1" hangingPunct="1"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765634-FF3D-49B7-B84A-8C9C052AB1F2}" type="slidenum">
              <a:rPr lang="el-GR" altLang="el-GR" smtClean="0"/>
              <a:pPr eaLnBrk="1" hangingPunct="1"/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45F31F-0ABB-4C8A-B1D2-F4B54FB30BC8}" type="slidenum">
              <a:rPr lang="el-GR" altLang="el-GR" smtClean="0"/>
              <a:pPr eaLnBrk="1" hangingPunct="1"/>
              <a:t>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39D837-BBB2-4292-A0A4-CC8C0BD59F49}" type="slidenum">
              <a:rPr lang="el-GR" altLang="el-GR" smtClean="0"/>
              <a:pPr eaLnBrk="1" hangingPunct="1"/>
              <a:t>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4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om2.com/t12159-the-rhesus-syste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5</a:t>
            </a:r>
            <a:r>
              <a:rPr lang="el-GR" sz="2600" dirty="0"/>
              <a:t>: Προσδιορισμός αντιγόνου </a:t>
            </a:r>
            <a:r>
              <a:rPr lang="el-GR" sz="2600" dirty="0" err="1"/>
              <a:t>Rh</a:t>
            </a:r>
            <a:r>
              <a:rPr lang="el-GR" sz="2600" dirty="0"/>
              <a:t> D </a:t>
            </a:r>
            <a:r>
              <a:rPr lang="el-GR" sz="2600" dirty="0" err="1"/>
              <a:t>weak</a:t>
            </a:r>
            <a:r>
              <a:rPr lang="el-GR" sz="2600" dirty="0"/>
              <a:t> των </a:t>
            </a:r>
            <a:r>
              <a:rPr lang="el-GR" sz="2600" dirty="0" err="1"/>
              <a:t>Ερυθροκυττάρων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r>
              <a:rPr lang="el-GR" sz="2200" dirty="0" smtClean="0"/>
              <a:t> – Βασίλειος </a:t>
            </a:r>
            <a:r>
              <a:rPr lang="el-GR" sz="2200" dirty="0" err="1" smtClean="0"/>
              <a:t>Μπίρτσας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n-US" sz="2000" dirty="0"/>
              <a:t>(E)</a:t>
            </a:r>
            <a:r>
              <a:rPr lang="el-GR" sz="2000" dirty="0" smtClean="0"/>
              <a:t>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Προσδιορισμός αντιγόνου </a:t>
            </a:r>
            <a:r>
              <a:rPr lang="el-GR" sz="2000" dirty="0" err="1"/>
              <a:t>Rh</a:t>
            </a:r>
            <a:r>
              <a:rPr lang="el-GR" sz="2000" dirty="0"/>
              <a:t> D </a:t>
            </a:r>
            <a:r>
              <a:rPr lang="el-GR" sz="2000" dirty="0" err="1"/>
              <a:t>weak</a:t>
            </a:r>
            <a:r>
              <a:rPr lang="el-GR" sz="2000" dirty="0"/>
              <a:t> των </a:t>
            </a:r>
            <a:r>
              <a:rPr lang="el-GR" sz="2000" dirty="0" err="1"/>
              <a:t>Ερυθροκυττάρων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Περιεχόμενο</a:t>
            </a:r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Υλικά και όργανα.</a:t>
            </a:r>
          </a:p>
          <a:p>
            <a:r>
              <a:rPr lang="el-GR" altLang="el-GR" dirty="0" smtClean="0"/>
              <a:t>Διαδικασία.</a:t>
            </a:r>
          </a:p>
          <a:p>
            <a:r>
              <a:rPr lang="el-GR" altLang="el-GR" dirty="0" smtClean="0"/>
              <a:t>Αποτελέσματα.</a:t>
            </a:r>
          </a:p>
          <a:p>
            <a:r>
              <a:rPr lang="el-GR" altLang="el-GR" dirty="0" smtClean="0"/>
              <a:t>Παραλλαγές.</a:t>
            </a:r>
          </a:p>
          <a:p>
            <a:r>
              <a:rPr lang="el-GR" altLang="el-GR" dirty="0" smtClean="0"/>
              <a:t>Παρατηρήσεις.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7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Κατανομή του </a:t>
            </a:r>
            <a:r>
              <a:rPr lang="en-US" altLang="el-GR" dirty="0" smtClean="0"/>
              <a:t>D </a:t>
            </a:r>
            <a:r>
              <a:rPr lang="el-GR" altLang="el-GR" dirty="0" smtClean="0"/>
              <a:t>αντιγόνου</a:t>
            </a:r>
          </a:p>
        </p:txBody>
      </p:sp>
      <p:pic>
        <p:nvPicPr>
          <p:cNvPr id="11266" name="Picture 2" descr="http://api.ning.com/files/uDwW2UwPpmc8b2JKqDDqjJzg-Sl0dMdzp7PRu*TiLpm0QFgt4ixzwuSxs8iPmss3X-pgfZpDuS7yt5E0VV*LNRZC-mDv*9Zx/ABObloodsyst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060848"/>
            <a:ext cx="7416825" cy="29853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320520" y="5229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oom2.com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4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Υλικά και όργανα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Σωληνάρια </a:t>
            </a:r>
            <a:r>
              <a:rPr lang="el-GR" altLang="el-GR" dirty="0" err="1" smtClean="0"/>
              <a:t>αιμόλυσης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Ορός </a:t>
            </a:r>
            <a:r>
              <a:rPr lang="el-GR" altLang="el-GR" dirty="0" err="1" smtClean="0"/>
              <a:t>αντι</a:t>
            </a:r>
            <a:r>
              <a:rPr lang="en-US" altLang="el-GR" dirty="0" smtClean="0"/>
              <a:t>-D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Εναιώρημα ερυθρών</a:t>
            </a:r>
            <a:r>
              <a:rPr lang="en-US" altLang="el-GR" dirty="0" smtClean="0"/>
              <a:t> 2% - 5%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0,9%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NaCl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Σιφώνια </a:t>
            </a:r>
            <a:r>
              <a:rPr lang="en-US" altLang="el-GR" dirty="0" smtClean="0"/>
              <a:t>Pasteur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Πολυδύναμος </a:t>
            </a:r>
            <a:r>
              <a:rPr lang="el-GR" altLang="el-GR" dirty="0" err="1" smtClean="0"/>
              <a:t>αντισφαιρινικός</a:t>
            </a:r>
            <a:r>
              <a:rPr lang="el-GR" altLang="el-GR" dirty="0" smtClean="0"/>
              <a:t> ορός.</a:t>
            </a:r>
          </a:p>
          <a:p>
            <a:pPr eaLnBrk="1" hangingPunct="1"/>
            <a:r>
              <a:rPr lang="el-GR" altLang="el-GR" dirty="0" err="1" smtClean="0"/>
              <a:t>Υδατόλουτρο</a:t>
            </a:r>
            <a:r>
              <a:rPr lang="el-GR" altLang="el-GR" dirty="0" smtClean="0"/>
              <a:t> ή επωαστικός θάλαμος.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2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Διαδικασία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Σε σωληνάριο: 1 </a:t>
            </a:r>
            <a:r>
              <a:rPr lang="el-GR" altLang="el-GR" dirty="0" err="1" smtClean="0"/>
              <a:t>σταγ</a:t>
            </a:r>
            <a:r>
              <a:rPr lang="el-GR" altLang="el-GR" dirty="0" smtClean="0"/>
              <a:t>. ερυθρών + 1 </a:t>
            </a:r>
            <a:r>
              <a:rPr lang="el-GR" altLang="el-GR" dirty="0" err="1" smtClean="0"/>
              <a:t>σταγ</a:t>
            </a:r>
            <a:r>
              <a:rPr lang="el-GR" altLang="el-GR" dirty="0" smtClean="0"/>
              <a:t>. </a:t>
            </a:r>
            <a:r>
              <a:rPr lang="el-GR" altLang="el-GR" dirty="0" err="1" smtClean="0"/>
              <a:t>αντι</a:t>
            </a:r>
            <a:r>
              <a:rPr lang="el-GR" altLang="el-GR" dirty="0" smtClean="0"/>
              <a:t>-</a:t>
            </a:r>
            <a:r>
              <a:rPr lang="en-US" altLang="el-GR" dirty="0" smtClean="0"/>
              <a:t>D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Ανακίνηση και επώαση 37</a:t>
            </a:r>
            <a:r>
              <a:rPr lang="el-GR" altLang="el-GR" baseline="30000" dirty="0" smtClean="0"/>
              <a:t>ο</a:t>
            </a:r>
            <a:r>
              <a:rPr lang="en-US" altLang="el-GR" dirty="0" smtClean="0"/>
              <a:t>C (15</a:t>
            </a:r>
            <a:r>
              <a:rPr lang="el-GR" altLang="el-GR" dirty="0" smtClean="0"/>
              <a:t>΄</a:t>
            </a:r>
            <a:r>
              <a:rPr lang="en-US" altLang="el-GR" dirty="0" smtClean="0"/>
              <a:t>-30</a:t>
            </a:r>
            <a:r>
              <a:rPr lang="el-GR" altLang="el-GR" dirty="0" smtClean="0"/>
              <a:t>΄).</a:t>
            </a:r>
          </a:p>
          <a:p>
            <a:pPr eaLnBrk="1" hangingPunct="1"/>
            <a:r>
              <a:rPr lang="el-GR" altLang="el-GR" dirty="0" smtClean="0"/>
              <a:t>Τρεις φορές πλύσιμο με</a:t>
            </a:r>
            <a:r>
              <a:rPr lang="en-US" altLang="el-GR" dirty="0" smtClean="0"/>
              <a:t> </a:t>
            </a:r>
            <a:r>
              <a:rPr lang="el-GR" altLang="el-GR" dirty="0" smtClean="0"/>
              <a:t>0,9%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NaCl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Προσθήκη μιας σταγόνας πολυδύναμου </a:t>
            </a:r>
            <a:r>
              <a:rPr lang="el-GR" altLang="el-GR" dirty="0" err="1" smtClean="0"/>
              <a:t>αντισφαιρινικού</a:t>
            </a:r>
            <a:r>
              <a:rPr lang="el-GR" altLang="el-GR" dirty="0" smtClean="0"/>
              <a:t> ορού.</a:t>
            </a:r>
          </a:p>
          <a:p>
            <a:pPr eaLnBrk="1" hangingPunct="1"/>
            <a:r>
              <a:rPr lang="el-GR" altLang="el-GR" dirty="0" err="1" smtClean="0"/>
              <a:t>Φυγοκέντρηση</a:t>
            </a:r>
            <a:r>
              <a:rPr lang="el-GR" altLang="el-GR" dirty="0" smtClean="0"/>
              <a:t> 1-2΄σε 1000 </a:t>
            </a:r>
            <a:r>
              <a:rPr lang="en-US" altLang="el-GR" dirty="0" smtClean="0"/>
              <a:t>rpm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Χρήση 2</a:t>
            </a:r>
            <a:r>
              <a:rPr lang="el-GR" altLang="el-GR" baseline="30000" dirty="0" smtClean="0"/>
              <a:t>ου</a:t>
            </a:r>
            <a:r>
              <a:rPr lang="el-GR" altLang="el-GR" dirty="0" smtClean="0"/>
              <a:t> σωληναρίου ως μάρτυρα.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9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Αποτελέσματα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Σε συγκόλληση χαρακτηρίζονται </a:t>
            </a:r>
            <a:r>
              <a:rPr lang="en-US" altLang="el-GR" dirty="0" err="1" smtClean="0"/>
              <a:t>Dw</a:t>
            </a:r>
            <a:r>
              <a:rPr lang="en-US" altLang="el-GR" dirty="0" smtClean="0"/>
              <a:t> (+)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Σε αρνητική αντίδραση χαρακτηρίζονται </a:t>
            </a:r>
            <a:r>
              <a:rPr lang="en-US" altLang="el-GR" b="1" dirty="0" smtClean="0"/>
              <a:t>D (-)</a:t>
            </a:r>
            <a:r>
              <a:rPr lang="el-GR" altLang="el-GR" b="1" dirty="0" smtClean="0"/>
              <a:t>.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Με πάνελ ερυθρών μπορεί να τυποποιηθεί ακριβώς η παραλλαγή </a:t>
            </a:r>
            <a:r>
              <a:rPr lang="en-US" altLang="el-GR" dirty="0" smtClean="0"/>
              <a:t>D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2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Παραλλαγές </a:t>
            </a:r>
            <a:r>
              <a:rPr lang="en-US" altLang="el-GR" smtClean="0"/>
              <a:t>D</a:t>
            </a:r>
            <a:endParaRPr lang="el-GR" altLang="el-GR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Ποσοτικές (</a:t>
            </a:r>
            <a:r>
              <a:rPr lang="en-US" altLang="el-GR" dirty="0" err="1" smtClean="0"/>
              <a:t>Dw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Ποιοτικές </a:t>
            </a:r>
            <a:r>
              <a:rPr lang="en-US" altLang="el-GR" dirty="0" smtClean="0"/>
              <a:t>(D-partial)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Να βρεθεί ενδεικτική εικόνα </a:t>
            </a:r>
            <a:r>
              <a:rPr lang="el-GR" altLang="el-GR" dirty="0" err="1" smtClean="0"/>
              <a:t>ερυθροκυττάρου</a:t>
            </a:r>
            <a:r>
              <a:rPr lang="el-GR" altLang="el-GR" dirty="0" smtClean="0"/>
              <a:t> με </a:t>
            </a:r>
            <a:r>
              <a:rPr lang="el-GR" altLang="el-GR" dirty="0" err="1" smtClean="0"/>
              <a:t>επιτόπους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Παρατηρήσεις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Bef>
                <a:spcPts val="3000"/>
              </a:spcBef>
              <a:buFont typeface="Georgia" pitchFamily="18" charset="0"/>
              <a:buNone/>
            </a:pPr>
            <a:r>
              <a:rPr lang="el-GR" altLang="el-GR" b="1" dirty="0" smtClean="0"/>
              <a:t>Προσοχή!</a:t>
            </a:r>
          </a:p>
          <a:p>
            <a:pPr algn="just" eaLnBrk="1" hangingPunct="1">
              <a:spcBef>
                <a:spcPts val="3000"/>
              </a:spcBef>
            </a:pPr>
            <a:r>
              <a:rPr lang="el-GR" altLang="el-GR" dirty="0" smtClean="0"/>
              <a:t>Ο </a:t>
            </a:r>
            <a:r>
              <a:rPr lang="en-US" altLang="el-GR" dirty="0" err="1" smtClean="0"/>
              <a:t>Dw</a:t>
            </a:r>
            <a:r>
              <a:rPr lang="en-US" altLang="el-GR" dirty="0" smtClean="0"/>
              <a:t> </a:t>
            </a:r>
            <a:r>
              <a:rPr lang="el-GR" altLang="el-GR" dirty="0" smtClean="0"/>
              <a:t>ως δότης θεωρείται </a:t>
            </a:r>
            <a:r>
              <a:rPr lang="en-US" altLang="el-GR" dirty="0" smtClean="0"/>
              <a:t>D (+)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algn="just" eaLnBrk="1" hangingPunct="1">
              <a:spcBef>
                <a:spcPts val="3000"/>
              </a:spcBef>
            </a:pPr>
            <a:r>
              <a:rPr lang="el-GR" altLang="el-GR" dirty="0" smtClean="0"/>
              <a:t>Ο </a:t>
            </a:r>
            <a:r>
              <a:rPr lang="en-US" altLang="el-GR" dirty="0" err="1" smtClean="0"/>
              <a:t>Dw</a:t>
            </a:r>
            <a:r>
              <a:rPr lang="en-US" altLang="el-GR" dirty="0" smtClean="0"/>
              <a:t> </a:t>
            </a:r>
            <a:r>
              <a:rPr lang="el-GR" altLang="el-GR" dirty="0" smtClean="0"/>
              <a:t>ως λήπτης θεωρείται </a:t>
            </a:r>
            <a:r>
              <a:rPr lang="en-US" altLang="el-GR" dirty="0" smtClean="0"/>
              <a:t>D (</a:t>
            </a:r>
            <a:r>
              <a:rPr lang="el-GR" altLang="el-GR" dirty="0" smtClean="0"/>
              <a:t>-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16</TotalTime>
  <Words>787</Words>
  <Application>Microsoft Office PowerPoint</Application>
  <PresentationFormat>Προβολή στην οθόνη (4:3)</PresentationFormat>
  <Paragraphs>114</Paragraphs>
  <Slides>15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OC_template</vt:lpstr>
      <vt:lpstr>OC_template_updated</vt:lpstr>
      <vt:lpstr>Αιμοδοσία (E)</vt:lpstr>
      <vt:lpstr>Περιεχόμενο</vt:lpstr>
      <vt:lpstr>Κατανομή του D αντιγόνου</vt:lpstr>
      <vt:lpstr>Υλικά και όργανα</vt:lpstr>
      <vt:lpstr>Διαδικασία</vt:lpstr>
      <vt:lpstr>Αποτελέσματα</vt:lpstr>
      <vt:lpstr>Παραλλαγές D</vt:lpstr>
      <vt:lpstr>Παρατηρήσεις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E</dc:title>
  <dc:creator>opencourses@teiath.gr</dc:creator>
  <cp:lastModifiedBy>fkaram2</cp:lastModifiedBy>
  <cp:revision>7</cp:revision>
  <dcterms:created xsi:type="dcterms:W3CDTF">2015-02-12T06:29:58Z</dcterms:created>
  <dcterms:modified xsi:type="dcterms:W3CDTF">2015-03-02T09:16:00Z</dcterms:modified>
</cp:coreProperties>
</file>