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96" r:id="rId1"/>
    <p:sldMasterId id="2147483725" r:id="rId2"/>
    <p:sldMasterId id="2147483736" r:id="rId3"/>
    <p:sldMasterId id="2147483747" r:id="rId4"/>
  </p:sldMasterIdLst>
  <p:notesMasterIdLst>
    <p:notesMasterId r:id="rId38"/>
  </p:notesMasterIdLst>
  <p:handoutMasterIdLst>
    <p:handoutMasterId r:id="rId39"/>
  </p:handoutMasterIdLst>
  <p:sldIdLst>
    <p:sldId id="286" r:id="rId5"/>
    <p:sldId id="262" r:id="rId6"/>
    <p:sldId id="263" r:id="rId7"/>
    <p:sldId id="264" r:id="rId8"/>
    <p:sldId id="285"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60" r:id="rId30"/>
    <p:sldId id="287" r:id="rId31"/>
    <p:sldId id="288" r:id="rId32"/>
    <p:sldId id="289" r:id="rId33"/>
    <p:sldId id="290" r:id="rId34"/>
    <p:sldId id="291" r:id="rId35"/>
    <p:sldId id="293" r:id="rId36"/>
    <p:sldId id="292" r:id="rId37"/>
  </p:sldIdLst>
  <p:sldSz cx="9144000" cy="6858000" type="screen4x3"/>
  <p:notesSz cx="7104063" cy="10234613"/>
  <p:custDataLst>
    <p:tags r:id="rId4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07F09"/>
    <a:srgbClr val="800000"/>
    <a:srgbClr val="A50021"/>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6F0DDE-A207-4066-AC6A-50835D9BA564}" type="doc">
      <dgm:prSet loTypeId="urn:microsoft.com/office/officeart/2005/8/layout/target3" loCatId="relationship" qsTypeId="urn:microsoft.com/office/officeart/2005/8/quickstyle/simple5" qsCatId="simple" csTypeId="urn:microsoft.com/office/officeart/2005/8/colors/accent0_3" csCatId="mainScheme" phldr="1"/>
      <dgm:spPr/>
      <dgm:t>
        <a:bodyPr/>
        <a:lstStyle/>
        <a:p>
          <a:endParaRPr lang="el-GR"/>
        </a:p>
      </dgm:t>
    </dgm:pt>
    <dgm:pt modelId="{F6A8D542-01DC-461E-9EE1-39015908F9B4}">
      <dgm:prSet/>
      <dgm:spPr>
        <a:ln>
          <a:solidFill>
            <a:srgbClr val="800000"/>
          </a:solidFill>
        </a:ln>
      </dgm:spPr>
      <dgm:t>
        <a:bodyPr/>
        <a:lstStyle/>
        <a:p>
          <a:pPr rtl="0"/>
          <a:r>
            <a:rPr lang="el-GR" b="1" dirty="0" smtClean="0">
              <a:solidFill>
                <a:schemeClr val="accent4">
                  <a:lumMod val="10000"/>
                </a:schemeClr>
              </a:solidFill>
              <a:latin typeface="Calibri" panose="020F0502020204030204" pitchFamily="34" charset="0"/>
              <a:cs typeface="Calibri" panose="020F0502020204030204" pitchFamily="34" charset="0"/>
            </a:rPr>
            <a:t>Η </a:t>
          </a:r>
          <a:r>
            <a:rPr lang="el-GR" b="1" dirty="0" err="1" smtClean="0">
              <a:solidFill>
                <a:schemeClr val="accent4">
                  <a:lumMod val="10000"/>
                </a:schemeClr>
              </a:solidFill>
              <a:latin typeface="Calibri" panose="020F0502020204030204" pitchFamily="34" charset="0"/>
              <a:cs typeface="Calibri" panose="020F0502020204030204" pitchFamily="34" charset="0"/>
            </a:rPr>
            <a:t>Ίνωση</a:t>
          </a:r>
          <a:r>
            <a:rPr lang="el-GR" b="1" dirty="0" smtClean="0">
              <a:solidFill>
                <a:schemeClr val="accent4">
                  <a:lumMod val="10000"/>
                </a:schemeClr>
              </a:solidFill>
              <a:latin typeface="Calibri" panose="020F0502020204030204" pitchFamily="34" charset="0"/>
              <a:cs typeface="Calibri" panose="020F0502020204030204" pitchFamily="34" charset="0"/>
            </a:rPr>
            <a:t> και Η Εκφύλιση των Μυών</a:t>
          </a:r>
          <a:endParaRPr lang="el-GR" b="1" dirty="0">
            <a:solidFill>
              <a:schemeClr val="accent4">
                <a:lumMod val="10000"/>
              </a:schemeClr>
            </a:solidFill>
            <a:latin typeface="Calibri" panose="020F0502020204030204" pitchFamily="34" charset="0"/>
            <a:cs typeface="Calibri" panose="020F0502020204030204" pitchFamily="34" charset="0"/>
          </a:endParaRPr>
        </a:p>
      </dgm:t>
    </dgm:pt>
    <dgm:pt modelId="{4571F574-0867-4228-BDBB-4231089E54CF}" type="parTrans" cxnId="{6C350418-A070-41BE-91EE-2E9EB93E7E73}">
      <dgm:prSet/>
      <dgm:spPr/>
      <dgm:t>
        <a:bodyPr/>
        <a:lstStyle/>
        <a:p>
          <a:endParaRPr lang="el-GR"/>
        </a:p>
      </dgm:t>
    </dgm:pt>
    <dgm:pt modelId="{44B3419A-4ACA-4C27-8778-015E6AC27D4D}" type="sibTrans" cxnId="{6C350418-A070-41BE-91EE-2E9EB93E7E73}">
      <dgm:prSet/>
      <dgm:spPr/>
      <dgm:t>
        <a:bodyPr/>
        <a:lstStyle/>
        <a:p>
          <a:endParaRPr lang="el-GR"/>
        </a:p>
      </dgm:t>
    </dgm:pt>
    <dgm:pt modelId="{43301096-072F-401B-AED6-9F5931E16B0C}" type="pres">
      <dgm:prSet presAssocID="{BE6F0DDE-A207-4066-AC6A-50835D9BA564}" presName="Name0" presStyleCnt="0">
        <dgm:presLayoutVars>
          <dgm:chMax val="7"/>
          <dgm:dir/>
          <dgm:animLvl val="lvl"/>
          <dgm:resizeHandles val="exact"/>
        </dgm:presLayoutVars>
      </dgm:prSet>
      <dgm:spPr/>
      <dgm:t>
        <a:bodyPr/>
        <a:lstStyle/>
        <a:p>
          <a:endParaRPr lang="el-GR"/>
        </a:p>
      </dgm:t>
    </dgm:pt>
    <dgm:pt modelId="{D7FC893F-5DC8-426B-85E6-1EAA108A5889}" type="pres">
      <dgm:prSet presAssocID="{F6A8D542-01DC-461E-9EE1-39015908F9B4}" presName="circle1" presStyleLbl="node1" presStyleIdx="0" presStyleCnt="1"/>
      <dgm:spPr>
        <a:solidFill>
          <a:srgbClr val="800000"/>
        </a:solidFill>
        <a:ln>
          <a:noFill/>
        </a:ln>
      </dgm:spPr>
      <dgm:t>
        <a:bodyPr/>
        <a:lstStyle/>
        <a:p>
          <a:endParaRPr lang="el-GR"/>
        </a:p>
      </dgm:t>
    </dgm:pt>
    <dgm:pt modelId="{A8B88285-58D9-4EFC-BDFC-B42D85FBA796}" type="pres">
      <dgm:prSet presAssocID="{F6A8D542-01DC-461E-9EE1-39015908F9B4}" presName="space" presStyleCnt="0"/>
      <dgm:spPr/>
      <dgm:t>
        <a:bodyPr/>
        <a:lstStyle/>
        <a:p>
          <a:endParaRPr lang="el-GR"/>
        </a:p>
      </dgm:t>
    </dgm:pt>
    <dgm:pt modelId="{08024C97-0C8A-42DF-8C82-FA5DA4E45719}" type="pres">
      <dgm:prSet presAssocID="{F6A8D542-01DC-461E-9EE1-39015908F9B4}" presName="rect1" presStyleLbl="alignAcc1" presStyleIdx="0" presStyleCnt="1"/>
      <dgm:spPr/>
      <dgm:t>
        <a:bodyPr/>
        <a:lstStyle/>
        <a:p>
          <a:endParaRPr lang="el-GR"/>
        </a:p>
      </dgm:t>
    </dgm:pt>
    <dgm:pt modelId="{21287F26-3DC0-4353-98F3-70758DE811A2}" type="pres">
      <dgm:prSet presAssocID="{F6A8D542-01DC-461E-9EE1-39015908F9B4}" presName="rect1ParTxNoCh" presStyleLbl="alignAcc1" presStyleIdx="0" presStyleCnt="1">
        <dgm:presLayoutVars>
          <dgm:chMax val="1"/>
          <dgm:bulletEnabled val="1"/>
        </dgm:presLayoutVars>
      </dgm:prSet>
      <dgm:spPr/>
      <dgm:t>
        <a:bodyPr/>
        <a:lstStyle/>
        <a:p>
          <a:endParaRPr lang="el-GR"/>
        </a:p>
      </dgm:t>
    </dgm:pt>
  </dgm:ptLst>
  <dgm:cxnLst>
    <dgm:cxn modelId="{6C350418-A070-41BE-91EE-2E9EB93E7E73}" srcId="{BE6F0DDE-A207-4066-AC6A-50835D9BA564}" destId="{F6A8D542-01DC-461E-9EE1-39015908F9B4}" srcOrd="0" destOrd="0" parTransId="{4571F574-0867-4228-BDBB-4231089E54CF}" sibTransId="{44B3419A-4ACA-4C27-8778-015E6AC27D4D}"/>
    <dgm:cxn modelId="{1D443711-3C68-4336-8EF4-4CED8370E8F4}" type="presOf" srcId="{F6A8D542-01DC-461E-9EE1-39015908F9B4}" destId="{08024C97-0C8A-42DF-8C82-FA5DA4E45719}" srcOrd="0" destOrd="0" presId="urn:microsoft.com/office/officeart/2005/8/layout/target3"/>
    <dgm:cxn modelId="{A94B76C8-0180-459E-9108-2FB69C7BE249}" type="presOf" srcId="{F6A8D542-01DC-461E-9EE1-39015908F9B4}" destId="{21287F26-3DC0-4353-98F3-70758DE811A2}" srcOrd="1" destOrd="0" presId="urn:microsoft.com/office/officeart/2005/8/layout/target3"/>
    <dgm:cxn modelId="{193A5D8E-019B-4845-B018-DAC7072479BA}" type="presOf" srcId="{BE6F0DDE-A207-4066-AC6A-50835D9BA564}" destId="{43301096-072F-401B-AED6-9F5931E16B0C}" srcOrd="0" destOrd="0" presId="urn:microsoft.com/office/officeart/2005/8/layout/target3"/>
    <dgm:cxn modelId="{F3F803E8-4BAC-406E-AA69-9FEA624B3BC3}" type="presParOf" srcId="{43301096-072F-401B-AED6-9F5931E16B0C}" destId="{D7FC893F-5DC8-426B-85E6-1EAA108A5889}" srcOrd="0" destOrd="0" presId="urn:microsoft.com/office/officeart/2005/8/layout/target3"/>
    <dgm:cxn modelId="{65D76964-91AB-4574-B1D3-F6255E647C27}" type="presParOf" srcId="{43301096-072F-401B-AED6-9F5931E16B0C}" destId="{A8B88285-58D9-4EFC-BDFC-B42D85FBA796}" srcOrd="1" destOrd="0" presId="urn:microsoft.com/office/officeart/2005/8/layout/target3"/>
    <dgm:cxn modelId="{F440E0E9-7078-451E-A82B-D7186C5EDE2A}" type="presParOf" srcId="{43301096-072F-401B-AED6-9F5931E16B0C}" destId="{08024C97-0C8A-42DF-8C82-FA5DA4E45719}" srcOrd="2" destOrd="0" presId="urn:microsoft.com/office/officeart/2005/8/layout/target3"/>
    <dgm:cxn modelId="{3877169F-016F-411D-91B6-704854C8E46E}" type="presParOf" srcId="{43301096-072F-401B-AED6-9F5931E16B0C}" destId="{21287F26-3DC0-4353-98F3-70758DE811A2}" srcOrd="3" destOrd="0" presId="urn:microsoft.com/office/officeart/2005/8/layout/target3"/>
  </dgm:cxnLst>
  <dgm:bg/>
  <dgm:whole>
    <a:ln w="19050">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FC893F-5DC8-426B-85E6-1EAA108A5889}">
      <dsp:nvSpPr>
        <dsp:cNvPr id="0" name=""/>
        <dsp:cNvSpPr/>
      </dsp:nvSpPr>
      <dsp:spPr>
        <a:xfrm>
          <a:off x="0" y="0"/>
          <a:ext cx="630429" cy="630429"/>
        </a:xfrm>
        <a:prstGeom prst="pie">
          <a:avLst>
            <a:gd name="adj1" fmla="val 5400000"/>
            <a:gd name="adj2" fmla="val 16200000"/>
          </a:avLst>
        </a:prstGeom>
        <a:solidFill>
          <a:srgbClr val="8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8024C97-0C8A-42DF-8C82-FA5DA4E45719}">
      <dsp:nvSpPr>
        <dsp:cNvPr id="0" name=""/>
        <dsp:cNvSpPr/>
      </dsp:nvSpPr>
      <dsp:spPr>
        <a:xfrm>
          <a:off x="315214" y="0"/>
          <a:ext cx="4797353" cy="630429"/>
        </a:xfrm>
        <a:prstGeom prst="rect">
          <a:avLst/>
        </a:prstGeom>
        <a:solidFill>
          <a:schemeClr val="lt2">
            <a:alpha val="90000"/>
            <a:hueOff val="0"/>
            <a:satOff val="0"/>
            <a:lumOff val="0"/>
            <a:alphaOff val="0"/>
          </a:schemeClr>
        </a:solidFill>
        <a:ln w="9525" cap="flat" cmpd="sng" algn="ctr">
          <a:solidFill>
            <a:srgbClr val="800000"/>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l-GR" sz="2400" b="1" kern="1200" dirty="0" smtClean="0">
              <a:solidFill>
                <a:schemeClr val="accent4">
                  <a:lumMod val="10000"/>
                </a:schemeClr>
              </a:solidFill>
              <a:latin typeface="Calibri" panose="020F0502020204030204" pitchFamily="34" charset="0"/>
              <a:cs typeface="Calibri" panose="020F0502020204030204" pitchFamily="34" charset="0"/>
            </a:rPr>
            <a:t>Η </a:t>
          </a:r>
          <a:r>
            <a:rPr lang="el-GR" sz="2400" b="1" kern="1200" dirty="0" err="1" smtClean="0">
              <a:solidFill>
                <a:schemeClr val="accent4">
                  <a:lumMod val="10000"/>
                </a:schemeClr>
              </a:solidFill>
              <a:latin typeface="Calibri" panose="020F0502020204030204" pitchFamily="34" charset="0"/>
              <a:cs typeface="Calibri" panose="020F0502020204030204" pitchFamily="34" charset="0"/>
            </a:rPr>
            <a:t>Ίνωση</a:t>
          </a:r>
          <a:r>
            <a:rPr lang="el-GR" sz="2400" b="1" kern="1200" dirty="0" smtClean="0">
              <a:solidFill>
                <a:schemeClr val="accent4">
                  <a:lumMod val="10000"/>
                </a:schemeClr>
              </a:solidFill>
              <a:latin typeface="Calibri" panose="020F0502020204030204" pitchFamily="34" charset="0"/>
              <a:cs typeface="Calibri" panose="020F0502020204030204" pitchFamily="34" charset="0"/>
            </a:rPr>
            <a:t> και Η Εκφύλιση των Μυών</a:t>
          </a:r>
          <a:endParaRPr lang="el-GR" sz="2400" b="1" kern="1200" dirty="0">
            <a:solidFill>
              <a:schemeClr val="accent4">
                <a:lumMod val="10000"/>
              </a:schemeClr>
            </a:solidFill>
            <a:latin typeface="Calibri" panose="020F0502020204030204" pitchFamily="34" charset="0"/>
            <a:cs typeface="Calibri" panose="020F0502020204030204" pitchFamily="34" charset="0"/>
          </a:endParaRPr>
        </a:p>
      </dsp:txBody>
      <dsp:txXfrm>
        <a:off x="315214" y="0"/>
        <a:ext cx="4797353" cy="630429"/>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19/5/2015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19/5/2015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defRP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0</a:t>
            </a:fld>
            <a:endParaRPr lang="el-GR" dirty="0">
              <a:solidFill>
                <a:prstClr val="black"/>
              </a:solidFill>
            </a:endParaRPr>
          </a:p>
        </p:txBody>
      </p:sp>
    </p:spTree>
    <p:extLst>
      <p:ext uri="{BB962C8B-B14F-4D97-AF65-F5344CB8AC3E}">
        <p14:creationId xmlns:p14="http://schemas.microsoft.com/office/powerpoint/2010/main" val="371361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27</a:t>
            </a:fld>
            <a:endParaRPr lang="el-GR" dirty="0">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28</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30</a:t>
            </a:fld>
            <a:endParaRPr lang="el-GR">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31</a:t>
            </a:fld>
            <a:endParaRPr lang="el-GR">
              <a:solidFill>
                <a:prstClr val="black"/>
              </a:solidFill>
            </a:endParaRPr>
          </a:p>
        </p:txBody>
      </p:sp>
    </p:spTree>
    <p:extLst>
      <p:ext uri="{BB962C8B-B14F-4D97-AF65-F5344CB8AC3E}">
        <p14:creationId xmlns:p14="http://schemas.microsoft.com/office/powerpoint/2010/main" val="2145123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32</a:t>
            </a:fld>
            <a:endParaRPr lang="el-GR">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5</a:t>
            </a:fld>
            <a:endParaRPr lang="el-GR"/>
          </a:p>
        </p:txBody>
      </p:sp>
    </p:spTree>
    <p:extLst>
      <p:ext uri="{BB962C8B-B14F-4D97-AF65-F5344CB8AC3E}">
        <p14:creationId xmlns:p14="http://schemas.microsoft.com/office/powerpoint/2010/main" val="1669169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9</a:t>
            </a:fld>
            <a:endParaRPr lang="el-GR" dirty="0"/>
          </a:p>
        </p:txBody>
      </p:sp>
    </p:spTree>
    <p:extLst>
      <p:ext uri="{BB962C8B-B14F-4D97-AF65-F5344CB8AC3E}">
        <p14:creationId xmlns:p14="http://schemas.microsoft.com/office/powerpoint/2010/main" val="107434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10</a:t>
            </a:fld>
            <a:endParaRPr lang="el-GR" dirty="0"/>
          </a:p>
        </p:txBody>
      </p:sp>
    </p:spTree>
    <p:extLst>
      <p:ext uri="{BB962C8B-B14F-4D97-AF65-F5344CB8AC3E}">
        <p14:creationId xmlns:p14="http://schemas.microsoft.com/office/powerpoint/2010/main" val="192966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12</a:t>
            </a:fld>
            <a:endParaRPr lang="el-GR" dirty="0"/>
          </a:p>
        </p:txBody>
      </p:sp>
    </p:spTree>
    <p:extLst>
      <p:ext uri="{BB962C8B-B14F-4D97-AF65-F5344CB8AC3E}">
        <p14:creationId xmlns:p14="http://schemas.microsoft.com/office/powerpoint/2010/main" val="1280539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13</a:t>
            </a:fld>
            <a:endParaRPr lang="el-GR"/>
          </a:p>
        </p:txBody>
      </p:sp>
    </p:spTree>
    <p:extLst>
      <p:ext uri="{BB962C8B-B14F-4D97-AF65-F5344CB8AC3E}">
        <p14:creationId xmlns:p14="http://schemas.microsoft.com/office/powerpoint/2010/main" val="501995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20</a:t>
            </a:fld>
            <a:endParaRPr lang="el-GR"/>
          </a:p>
        </p:txBody>
      </p:sp>
    </p:spTree>
    <p:extLst>
      <p:ext uri="{BB962C8B-B14F-4D97-AF65-F5344CB8AC3E}">
        <p14:creationId xmlns:p14="http://schemas.microsoft.com/office/powerpoint/2010/main" val="1976942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25</a:t>
            </a:fld>
            <a:endParaRPr lang="el-GR">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26</a:t>
            </a:fld>
            <a:endParaRPr lang="el-GR">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el-GR"/>
          </a:p>
        </p:txBody>
      </p:sp>
      <p:sp>
        <p:nvSpPr>
          <p:cNvPr id="501762"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l-GR" smtClean="0"/>
              <a:t>Στυλ κύριου τίτλου</a:t>
            </a:r>
            <a:endParaRPr lang="el-GR"/>
          </a:p>
        </p:txBody>
      </p:sp>
      <p:sp>
        <p:nvSpPr>
          <p:cNvPr id="50176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l-GR" smtClean="0"/>
              <a:t>Στυλ κύριου υπότιτλου</a:t>
            </a:r>
            <a:endParaRPr lang="el-GR"/>
          </a:p>
        </p:txBody>
      </p:sp>
      <p:sp>
        <p:nvSpPr>
          <p:cNvPr id="5" name="Rectangle 5"/>
          <p:cNvSpPr>
            <a:spLocks noGrp="1" noChangeArrowheads="1"/>
          </p:cNvSpPr>
          <p:nvPr>
            <p:ph type="ftr" sz="quarter" idx="10"/>
          </p:nvPr>
        </p:nvSpPr>
        <p:spPr/>
        <p:txBody>
          <a:bodyPr/>
          <a:lstStyle>
            <a:lvl1pPr>
              <a:defRPr/>
            </a:lvl1pPr>
          </a:lstStyle>
          <a:p>
            <a:pPr>
              <a:defRPr/>
            </a:pPr>
            <a:endParaRPr lang="el-GR"/>
          </a:p>
        </p:txBody>
      </p:sp>
      <p:sp>
        <p:nvSpPr>
          <p:cNvPr id="6" name="Rectangle 6"/>
          <p:cNvSpPr>
            <a:spLocks noGrp="1" noChangeArrowheads="1"/>
          </p:cNvSpPr>
          <p:nvPr>
            <p:ph type="sldNum" sz="quarter" idx="11"/>
          </p:nvPr>
        </p:nvSpPr>
        <p:spPr/>
        <p:txBody>
          <a:bodyPr/>
          <a:lstStyle>
            <a:lvl1pPr>
              <a:defRPr/>
            </a:lvl1pPr>
          </a:lstStyle>
          <a:p>
            <a:pPr>
              <a:defRPr/>
            </a:pPr>
            <a:fld id="{8E2ABB92-6011-4F41-9E24-9820A60E8E64}" type="slidenum">
              <a:rPr lang="el-GR"/>
              <a:pPr>
                <a:defRPr/>
              </a:pPr>
              <a:t>‹#›</a:t>
            </a:fld>
            <a:endParaRPr lang="el-GR"/>
          </a:p>
        </p:txBody>
      </p:sp>
      <p:sp>
        <p:nvSpPr>
          <p:cNvPr id="7" name="Rectangle 7"/>
          <p:cNvSpPr>
            <a:spLocks noGrp="1" noChangeArrowheads="1"/>
          </p:cNvSpPr>
          <p:nvPr>
            <p:ph type="dt" sz="quarter" idx="12"/>
          </p:nvPr>
        </p:nvSpPr>
        <p:spPr/>
        <p:txBody>
          <a:bodyPr/>
          <a:lstStyle>
            <a:lvl1pPr>
              <a:defRPr/>
            </a:lvl1pPr>
          </a:lstStyle>
          <a:p>
            <a:pPr>
              <a:defRPr/>
            </a:pPr>
            <a:endParaRPr lang="el-GR"/>
          </a:p>
        </p:txBody>
      </p:sp>
    </p:spTree>
    <p:extLst>
      <p:ext uri="{BB962C8B-B14F-4D97-AF65-F5344CB8AC3E}">
        <p14:creationId xmlns:p14="http://schemas.microsoft.com/office/powerpoint/2010/main" val="2841704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Στυλ κύριου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E28D5C53-57CA-4069-AFD2-7C85A528B9DC}" type="slidenum">
              <a:rPr lang="el-GR"/>
              <a:pPr>
                <a:defRPr/>
              </a:pPr>
              <a:t>‹#›</a:t>
            </a:fld>
            <a:endParaRPr lang="el-GR"/>
          </a:p>
        </p:txBody>
      </p:sp>
    </p:spTree>
    <p:extLst>
      <p:ext uri="{BB962C8B-B14F-4D97-AF65-F5344CB8AC3E}">
        <p14:creationId xmlns:p14="http://schemas.microsoft.com/office/powerpoint/2010/main" val="3106974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sz="3600" b="1"/>
            </a:lvl1pPr>
          </a:lstStyle>
          <a:p>
            <a:r>
              <a:rPr lang="el-GR" smtClean="0"/>
              <a:t>Στυλ κύριου τίτλου</a:t>
            </a:r>
            <a:endParaRPr lang="el-GR" dirty="0"/>
          </a:p>
        </p:txBody>
      </p:sp>
      <p:sp>
        <p:nvSpPr>
          <p:cNvPr id="3" name="Θέση ημερομηνίας 2"/>
          <p:cNvSpPr>
            <a:spLocks noGrp="1"/>
          </p:cNvSpPr>
          <p:nvPr>
            <p:ph type="dt" sz="half" idx="10"/>
          </p:nvPr>
        </p:nvSpPr>
        <p:spPr/>
        <p:txBody>
          <a:bodyPr/>
          <a:lstStyle/>
          <a:p>
            <a:pPr>
              <a:defRPr/>
            </a:pPr>
            <a:endParaRPr lang="el-GR"/>
          </a:p>
        </p:txBody>
      </p:sp>
      <p:sp>
        <p:nvSpPr>
          <p:cNvPr id="4" name="Θέση υποσέλιδου 3"/>
          <p:cNvSpPr>
            <a:spLocks noGrp="1"/>
          </p:cNvSpPr>
          <p:nvPr>
            <p:ph type="ftr" sz="quarter" idx="11"/>
          </p:nvPr>
        </p:nvSpPr>
        <p:spPr/>
        <p:txBody>
          <a:bodyPr/>
          <a:lstStyle/>
          <a:p>
            <a:pPr>
              <a:defRPr/>
            </a:pPr>
            <a:endParaRPr lang="el-GR"/>
          </a:p>
        </p:txBody>
      </p:sp>
      <p:sp>
        <p:nvSpPr>
          <p:cNvPr id="5" name="Θέση αριθμού διαφάνειας 4"/>
          <p:cNvSpPr>
            <a:spLocks noGrp="1"/>
          </p:cNvSpPr>
          <p:nvPr>
            <p:ph type="sldNum" sz="quarter" idx="12"/>
          </p:nvPr>
        </p:nvSpPr>
        <p:spPr>
          <a:xfrm>
            <a:off x="6948264" y="6265118"/>
            <a:ext cx="2133600" cy="476250"/>
          </a:xfrm>
        </p:spPr>
        <p:txBody>
          <a:bodyPr/>
          <a:lstStyle>
            <a:lvl1pPr>
              <a:defRPr>
                <a:effectLst/>
              </a:defRPr>
            </a:lvl1pPr>
          </a:lstStyle>
          <a:p>
            <a:pPr>
              <a:defRPr/>
            </a:pPr>
            <a:fld id="{DDC0A718-727F-4B41-BB27-44FCE954EB78}" type="slidenum">
              <a:rPr lang="el-GR" smtClean="0"/>
              <a:pPr>
                <a:defRPr/>
              </a:pPr>
              <a:t>‹#›</a:t>
            </a:fld>
            <a:endParaRPr lang="el-GR" dirty="0"/>
          </a:p>
        </p:txBody>
      </p:sp>
    </p:spTree>
    <p:extLst>
      <p:ext uri="{BB962C8B-B14F-4D97-AF65-F5344CB8AC3E}">
        <p14:creationId xmlns:p14="http://schemas.microsoft.com/office/powerpoint/2010/main" val="609448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92100"/>
            <a:ext cx="2057400" cy="5727700"/>
          </a:xfrm>
        </p:spPr>
        <p:txBody>
          <a:bodyPr vert="eaVert"/>
          <a:lstStyle/>
          <a:p>
            <a:r>
              <a:rPr lang="el-GR" smtClean="0"/>
              <a:t>Στυλ κύριου τίτλου</a:t>
            </a:r>
            <a:endParaRPr lang="el-GR"/>
          </a:p>
        </p:txBody>
      </p:sp>
      <p:sp>
        <p:nvSpPr>
          <p:cNvPr id="3" name="2 - Θέση κατακόρυφου κειμένου"/>
          <p:cNvSpPr>
            <a:spLocks noGrp="1"/>
          </p:cNvSpPr>
          <p:nvPr>
            <p:ph type="body" orient="vert" idx="1"/>
          </p:nvPr>
        </p:nvSpPr>
        <p:spPr>
          <a:xfrm>
            <a:off x="457200" y="292100"/>
            <a:ext cx="6019800" cy="572770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E22D035F-B9A4-46CB-98D6-3FAC25A8AB63}" type="slidenum">
              <a:rPr lang="el-GR"/>
              <a:pPr>
                <a:defRPr/>
              </a:pPr>
              <a:t>‹#›</a:t>
            </a:fld>
            <a:endParaRPr lang="el-GR"/>
          </a:p>
        </p:txBody>
      </p:sp>
    </p:spTree>
    <p:extLst>
      <p:ext uri="{BB962C8B-B14F-4D97-AF65-F5344CB8AC3E}">
        <p14:creationId xmlns:p14="http://schemas.microsoft.com/office/powerpoint/2010/main" val="2612381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92100"/>
            <a:ext cx="8229600" cy="1384300"/>
          </a:xfrm>
        </p:spPr>
        <p:txBody>
          <a:bodyPr/>
          <a:lstStyle/>
          <a:p>
            <a:r>
              <a:rPr lang="el-GR" smtClean="0"/>
              <a:t>Στυλ κύριου τίτλου</a:t>
            </a:r>
            <a:endParaRPr lang="el-GR"/>
          </a:p>
        </p:txBody>
      </p:sp>
      <p:sp>
        <p:nvSpPr>
          <p:cNvPr id="3" name="2 - Θέση πίνακα"/>
          <p:cNvSpPr>
            <a:spLocks noGrp="1"/>
          </p:cNvSpPr>
          <p:nvPr>
            <p:ph type="tbl" idx="1"/>
          </p:nvPr>
        </p:nvSpPr>
        <p:spPr>
          <a:xfrm>
            <a:off x="457200" y="1905000"/>
            <a:ext cx="8229600" cy="4114800"/>
          </a:xfrm>
        </p:spPr>
        <p:txBody>
          <a:bodyPr/>
          <a:lstStyle/>
          <a:p>
            <a:pPr lvl="0"/>
            <a:r>
              <a:rPr lang="el-GR" noProof="0" smtClean="0"/>
              <a:t>Κάντε κλικ στο εικονίδιο για να προσθέσετε έναν πίνακα</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686193FA-F154-4751-AE67-3038BDA3C1C7}" type="slidenum">
              <a:rPr lang="el-GR"/>
              <a:pPr>
                <a:defRPr/>
              </a:pPr>
              <a:t>‹#›</a:t>
            </a:fld>
            <a:endParaRPr lang="el-GR"/>
          </a:p>
        </p:txBody>
      </p:sp>
    </p:spTree>
    <p:extLst>
      <p:ext uri="{BB962C8B-B14F-4D97-AF65-F5344CB8AC3E}">
        <p14:creationId xmlns:p14="http://schemas.microsoft.com/office/powerpoint/2010/main" val="1753584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457200" y="292100"/>
            <a:ext cx="8229600" cy="57277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pPr>
              <a:defRPr/>
            </a:pPr>
            <a:fld id="{C13FB8F1-E99E-4B35-A2F6-AAA4A5788990}" type="slidenum">
              <a:rPr lang="el-GR"/>
              <a:pPr>
                <a:defRPr/>
              </a:pPr>
              <a:t>‹#›</a:t>
            </a:fld>
            <a:endParaRPr lang="el-GR"/>
          </a:p>
        </p:txBody>
      </p:sp>
    </p:spTree>
    <p:extLst>
      <p:ext uri="{BB962C8B-B14F-4D97-AF65-F5344CB8AC3E}">
        <p14:creationId xmlns:p14="http://schemas.microsoft.com/office/powerpoint/2010/main" val="42585225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92100"/>
            <a:ext cx="8229600" cy="1384300"/>
          </a:xfrm>
        </p:spPr>
        <p:txBody>
          <a:bodyPr/>
          <a:lstStyle/>
          <a:p>
            <a:r>
              <a:rPr lang="el-GR" smtClean="0"/>
              <a:t>Στυλ κύριου τίτλου</a:t>
            </a:r>
            <a:endParaRPr lang="el-GR"/>
          </a:p>
        </p:txBody>
      </p:sp>
      <p:sp>
        <p:nvSpPr>
          <p:cNvPr id="3" name="2 - Θέση κειμένου"/>
          <p:cNvSpPr>
            <a:spLocks noGrp="1"/>
          </p:cNvSpPr>
          <p:nvPr>
            <p:ph type="body" sz="half" idx="1"/>
          </p:nvPr>
        </p:nvSpPr>
        <p:spPr>
          <a:xfrm>
            <a:off x="457200" y="1905000"/>
            <a:ext cx="4038600" cy="41148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905000"/>
            <a:ext cx="4038600" cy="41148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93AEDAB8-1772-4A76-A910-7FF9010558EB}" type="slidenum">
              <a:rPr lang="el-GR"/>
              <a:pPr>
                <a:defRPr/>
              </a:pPr>
              <a:t>‹#›</a:t>
            </a:fld>
            <a:endParaRPr lang="el-GR"/>
          </a:p>
        </p:txBody>
      </p:sp>
    </p:spTree>
    <p:extLst>
      <p:ext uri="{BB962C8B-B14F-4D97-AF65-F5344CB8AC3E}">
        <p14:creationId xmlns:p14="http://schemas.microsoft.com/office/powerpoint/2010/main" val="1107679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779301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84624116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8109021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47736763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sz="3600" b="1"/>
            </a:lvl1pPr>
          </a:lstStyle>
          <a:p>
            <a:r>
              <a:rPr lang="el-GR" smtClean="0"/>
              <a:t>Στυλ κύριου τίτλου</a:t>
            </a:r>
            <a:endParaRPr lang="el-GR" dirty="0"/>
          </a:p>
        </p:txBody>
      </p:sp>
      <p:sp>
        <p:nvSpPr>
          <p:cNvPr id="3" name="2 - Θέση περιεχομένου"/>
          <p:cNvSpPr>
            <a:spLocks noGrp="1"/>
          </p:cNvSpPr>
          <p:nvPr>
            <p:ph idx="1"/>
          </p:nvPr>
        </p:nvSpPr>
        <p:spPr>
          <a:xfrm>
            <a:off x="457200" y="1702296"/>
            <a:ext cx="8229600" cy="4679032"/>
          </a:xfrm>
        </p:spPr>
        <p:txBody>
          <a:bodyPr/>
          <a:lstStyle>
            <a:lvl1pPr marL="342900" indent="-342900">
              <a:buClr>
                <a:srgbClr val="A50021"/>
              </a:buClr>
              <a:buFont typeface="Wingdings" panose="05000000000000000000" pitchFamily="2" charset="2"/>
              <a:buChar char="Ø"/>
              <a:defRPr sz="2200">
                <a:solidFill>
                  <a:schemeClr val="accent4">
                    <a:lumMod val="10000"/>
                  </a:schemeClr>
                </a:solidFill>
                <a:effectLst/>
                <a:latin typeface="Calibri" panose="020F0502020204030204" pitchFamily="34" charset="0"/>
                <a:cs typeface="Calibri" panose="020F0502020204030204" pitchFamily="34" charset="0"/>
              </a:defRPr>
            </a:lvl1pPr>
            <a:lvl2pPr marL="742950" indent="-285750">
              <a:buClr>
                <a:srgbClr val="A50021"/>
              </a:buClr>
              <a:buFont typeface="Wingdings" panose="05000000000000000000" pitchFamily="2" charset="2"/>
              <a:buChar char="§"/>
              <a:defRPr sz="2200">
                <a:solidFill>
                  <a:schemeClr val="accent4">
                    <a:lumMod val="10000"/>
                  </a:schemeClr>
                </a:solidFill>
                <a:effectLst/>
                <a:latin typeface="Calibri" panose="020F0502020204030204" pitchFamily="34" charset="0"/>
                <a:cs typeface="Calibri" panose="020F0502020204030204" pitchFamily="34" charset="0"/>
              </a:defRPr>
            </a:lvl2pPr>
            <a:lvl3pPr>
              <a:buClr>
                <a:srgbClr val="A50021"/>
              </a:buClr>
              <a:defRPr sz="2200">
                <a:solidFill>
                  <a:schemeClr val="accent4">
                    <a:lumMod val="10000"/>
                  </a:schemeClr>
                </a:solidFill>
                <a:effectLst/>
                <a:latin typeface="Calibri" panose="020F0502020204030204" pitchFamily="34" charset="0"/>
                <a:cs typeface="Calibri" panose="020F0502020204030204" pitchFamily="34" charset="0"/>
              </a:defRPr>
            </a:lvl3pPr>
            <a:lvl4pPr>
              <a:buClr>
                <a:srgbClr val="A50021"/>
              </a:buClr>
              <a:defRPr sz="2200">
                <a:solidFill>
                  <a:schemeClr val="accent4">
                    <a:lumMod val="10000"/>
                  </a:schemeClr>
                </a:solidFill>
                <a:effectLst/>
                <a:latin typeface="Calibri" panose="020F0502020204030204" pitchFamily="34" charset="0"/>
                <a:cs typeface="Calibri" panose="020F0502020204030204" pitchFamily="34" charset="0"/>
              </a:defRPr>
            </a:lvl4pPr>
            <a:lvl5pPr>
              <a:buClr>
                <a:srgbClr val="A50021"/>
              </a:buClr>
              <a:defRPr sz="2200">
                <a:solidFill>
                  <a:schemeClr val="accent4">
                    <a:lumMod val="10000"/>
                  </a:schemeClr>
                </a:solidFill>
                <a:effectLst/>
                <a:latin typeface="Calibri" panose="020F0502020204030204" pitchFamily="34" charset="0"/>
                <a:cs typeface="Calibri" panose="020F0502020204030204" pitchFamily="34" charset="0"/>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xfrm>
            <a:off x="6948264" y="6265118"/>
            <a:ext cx="2133600" cy="476250"/>
          </a:xfrm>
          <a:ln/>
        </p:spPr>
        <p:txBody>
          <a:bodyPr/>
          <a:lstStyle>
            <a:lvl1pPr>
              <a:defRPr>
                <a:effectLst/>
              </a:defRPr>
            </a:lvl1pPr>
          </a:lstStyle>
          <a:p>
            <a:pPr>
              <a:defRPr/>
            </a:pPr>
            <a:fld id="{8198C6A6-8556-485F-81D9-A8F098D09877}" type="slidenum">
              <a:rPr lang="el-GR" smtClean="0"/>
              <a:pPr>
                <a:defRPr/>
              </a:pPr>
              <a:t>‹#›</a:t>
            </a:fld>
            <a:endParaRPr lang="el-GR" dirty="0"/>
          </a:p>
        </p:txBody>
      </p:sp>
      <p:sp>
        <p:nvSpPr>
          <p:cNvPr id="11" name="6 - Ορθογώνιο"/>
          <p:cNvSpPr/>
          <p:nvPr userDrawn="1"/>
        </p:nvSpPr>
        <p:spPr bwMode="white">
          <a:xfrm>
            <a:off x="0" y="1184466"/>
            <a:ext cx="9144000" cy="319088"/>
          </a:xfrm>
          <a:prstGeom prst="rect">
            <a:avLst/>
          </a:prstGeom>
          <a:solidFill>
            <a:srgbClr val="FFFFFF"/>
          </a:solidFill>
          <a:ln w="50800" cap="rnd" cmpd="dbl"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w Cen MT"/>
            </a:endParaRPr>
          </a:p>
        </p:txBody>
      </p:sp>
      <p:sp>
        <p:nvSpPr>
          <p:cNvPr id="12" name="7 - Ορθογώνιο"/>
          <p:cNvSpPr/>
          <p:nvPr userDrawn="1"/>
        </p:nvSpPr>
        <p:spPr>
          <a:xfrm>
            <a:off x="0" y="1228916"/>
            <a:ext cx="533400" cy="228600"/>
          </a:xfrm>
          <a:prstGeom prst="rect">
            <a:avLst/>
          </a:prstGeom>
          <a:solidFill>
            <a:srgbClr val="9F2936">
              <a:alpha val="100000"/>
            </a:srgbClr>
          </a:solidFill>
          <a:ln w="50800" cap="rnd" cmpd="dbl"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w Cen MT"/>
            </a:endParaRPr>
          </a:p>
        </p:txBody>
      </p:sp>
      <p:sp>
        <p:nvSpPr>
          <p:cNvPr id="13" name="8 - Ορθογώνιο"/>
          <p:cNvSpPr/>
          <p:nvPr userDrawn="1"/>
        </p:nvSpPr>
        <p:spPr>
          <a:xfrm>
            <a:off x="590550" y="1228916"/>
            <a:ext cx="8553450" cy="228600"/>
          </a:xfrm>
          <a:prstGeom prst="rect">
            <a:avLst/>
          </a:prstGeom>
          <a:solidFill>
            <a:srgbClr val="F07F09">
              <a:alpha val="100000"/>
            </a:srgbClr>
          </a:solidFill>
          <a:ln w="50800" cap="rnd" cmpd="dbl"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w Cen MT"/>
            </a:endParaRPr>
          </a:p>
        </p:txBody>
      </p:sp>
    </p:spTree>
    <p:extLst>
      <p:ext uri="{BB962C8B-B14F-4D97-AF65-F5344CB8AC3E}">
        <p14:creationId xmlns:p14="http://schemas.microsoft.com/office/powerpoint/2010/main" val="676027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0085784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3877907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71013531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7173468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7265460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3018422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8131506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2688146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7283715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866239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88639"/>
            <a:ext cx="8229600" cy="1090531"/>
          </a:xfrm>
        </p:spPr>
        <p:txBody>
          <a:bodyPr/>
          <a:lstStyle>
            <a:lvl1pPr>
              <a:defRPr sz="3600" b="1"/>
            </a:lvl1pPr>
          </a:lstStyle>
          <a:p>
            <a:r>
              <a:rPr lang="el-GR" smtClean="0"/>
              <a:t>Στυλ κύριου τίτλου</a:t>
            </a:r>
            <a:endParaRPr lang="el-GR" dirty="0"/>
          </a:p>
        </p:txBody>
      </p:sp>
      <p:sp>
        <p:nvSpPr>
          <p:cNvPr id="3" name="2 - Θέση περιεχομένου"/>
          <p:cNvSpPr>
            <a:spLocks noGrp="1"/>
          </p:cNvSpPr>
          <p:nvPr>
            <p:ph idx="1"/>
          </p:nvPr>
        </p:nvSpPr>
        <p:spPr>
          <a:xfrm>
            <a:off x="457200" y="1798786"/>
            <a:ext cx="8229600" cy="4582542"/>
          </a:xfrm>
        </p:spPr>
        <p:txBody>
          <a:bodyPr/>
          <a:lstStyle>
            <a:lvl1pPr marL="342900" indent="-342900">
              <a:buClr>
                <a:srgbClr val="A50021"/>
              </a:buClr>
              <a:buFont typeface="Wingdings" panose="05000000000000000000" pitchFamily="2" charset="2"/>
              <a:buChar char="Ø"/>
              <a:defRPr sz="2200">
                <a:solidFill>
                  <a:schemeClr val="accent4">
                    <a:lumMod val="10000"/>
                  </a:schemeClr>
                </a:solidFill>
                <a:effectLst/>
                <a:latin typeface="Calibri" panose="020F0502020204030204" pitchFamily="34" charset="0"/>
                <a:cs typeface="Calibri" panose="020F0502020204030204" pitchFamily="34" charset="0"/>
              </a:defRPr>
            </a:lvl1pPr>
            <a:lvl2pPr marL="742950" indent="-285750">
              <a:buClr>
                <a:srgbClr val="A50021"/>
              </a:buClr>
              <a:buFont typeface="Wingdings" panose="05000000000000000000" pitchFamily="2" charset="2"/>
              <a:buChar char="§"/>
              <a:defRPr sz="2200">
                <a:solidFill>
                  <a:schemeClr val="accent4">
                    <a:lumMod val="10000"/>
                  </a:schemeClr>
                </a:solidFill>
                <a:effectLst/>
                <a:latin typeface="Calibri" panose="020F0502020204030204" pitchFamily="34" charset="0"/>
                <a:cs typeface="Calibri" panose="020F0502020204030204" pitchFamily="34" charset="0"/>
              </a:defRPr>
            </a:lvl2pPr>
            <a:lvl3pPr>
              <a:buClr>
                <a:srgbClr val="A50021"/>
              </a:buClr>
              <a:defRPr sz="2200">
                <a:solidFill>
                  <a:schemeClr val="accent4">
                    <a:lumMod val="10000"/>
                  </a:schemeClr>
                </a:solidFill>
                <a:effectLst/>
                <a:latin typeface="Calibri" panose="020F0502020204030204" pitchFamily="34" charset="0"/>
                <a:cs typeface="Calibri" panose="020F0502020204030204" pitchFamily="34" charset="0"/>
              </a:defRPr>
            </a:lvl3pPr>
            <a:lvl4pPr>
              <a:buClr>
                <a:srgbClr val="A50021"/>
              </a:buClr>
              <a:defRPr sz="2200">
                <a:solidFill>
                  <a:schemeClr val="accent4">
                    <a:lumMod val="10000"/>
                  </a:schemeClr>
                </a:solidFill>
                <a:effectLst/>
                <a:latin typeface="Calibri" panose="020F0502020204030204" pitchFamily="34" charset="0"/>
                <a:cs typeface="Calibri" panose="020F0502020204030204" pitchFamily="34" charset="0"/>
              </a:defRPr>
            </a:lvl4pPr>
            <a:lvl5pPr>
              <a:buClr>
                <a:srgbClr val="A50021"/>
              </a:buClr>
              <a:defRPr sz="2200">
                <a:solidFill>
                  <a:schemeClr val="accent4">
                    <a:lumMod val="10000"/>
                  </a:schemeClr>
                </a:solidFill>
                <a:effectLst/>
                <a:latin typeface="Calibri" panose="020F0502020204030204" pitchFamily="34" charset="0"/>
                <a:cs typeface="Calibri" panose="020F0502020204030204" pitchFamily="34" charset="0"/>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xfrm>
            <a:off x="6948264" y="6265118"/>
            <a:ext cx="2133600" cy="476250"/>
          </a:xfrm>
          <a:ln/>
        </p:spPr>
        <p:txBody>
          <a:bodyPr/>
          <a:lstStyle>
            <a:lvl1pPr>
              <a:defRPr>
                <a:effectLst/>
              </a:defRPr>
            </a:lvl1pPr>
          </a:lstStyle>
          <a:p>
            <a:pPr>
              <a:defRPr/>
            </a:pPr>
            <a:fld id="{8198C6A6-8556-485F-81D9-A8F098D09877}" type="slidenum">
              <a:rPr lang="el-GR" smtClean="0"/>
              <a:pPr>
                <a:defRPr/>
              </a:pPr>
              <a:t>‹#›</a:t>
            </a:fld>
            <a:endParaRPr lang="el-GR" dirty="0"/>
          </a:p>
        </p:txBody>
      </p:sp>
      <p:sp>
        <p:nvSpPr>
          <p:cNvPr id="8" name="6 - Ορθογώνιο"/>
          <p:cNvSpPr/>
          <p:nvPr userDrawn="1"/>
        </p:nvSpPr>
        <p:spPr bwMode="white">
          <a:xfrm>
            <a:off x="0" y="1335682"/>
            <a:ext cx="9144000" cy="319088"/>
          </a:xfrm>
          <a:prstGeom prst="rect">
            <a:avLst/>
          </a:prstGeom>
          <a:solidFill>
            <a:srgbClr val="FFFFFF"/>
          </a:solidFill>
          <a:ln w="50800" cap="rnd" cmpd="dbl"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w Cen MT"/>
            </a:endParaRPr>
          </a:p>
        </p:txBody>
      </p:sp>
      <p:sp>
        <p:nvSpPr>
          <p:cNvPr id="9" name="7 - Ορθογώνιο"/>
          <p:cNvSpPr/>
          <p:nvPr userDrawn="1"/>
        </p:nvSpPr>
        <p:spPr>
          <a:xfrm>
            <a:off x="0" y="1380132"/>
            <a:ext cx="533400" cy="228600"/>
          </a:xfrm>
          <a:prstGeom prst="rect">
            <a:avLst/>
          </a:prstGeom>
          <a:solidFill>
            <a:srgbClr val="9F2936">
              <a:alpha val="100000"/>
            </a:srgbClr>
          </a:solidFill>
          <a:ln w="50800" cap="rnd" cmpd="dbl"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w Cen MT"/>
            </a:endParaRPr>
          </a:p>
        </p:txBody>
      </p:sp>
      <p:sp>
        <p:nvSpPr>
          <p:cNvPr id="10" name="8 - Ορθογώνιο"/>
          <p:cNvSpPr/>
          <p:nvPr userDrawn="1"/>
        </p:nvSpPr>
        <p:spPr>
          <a:xfrm>
            <a:off x="590550" y="1380132"/>
            <a:ext cx="8553450" cy="228600"/>
          </a:xfrm>
          <a:prstGeom prst="rect">
            <a:avLst/>
          </a:prstGeom>
          <a:solidFill>
            <a:srgbClr val="F07F09">
              <a:alpha val="100000"/>
            </a:srgbClr>
          </a:solidFill>
          <a:ln w="50800" cap="rnd" cmpd="dbl"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w Cen MT"/>
            </a:endParaRPr>
          </a:p>
        </p:txBody>
      </p:sp>
    </p:spTree>
    <p:extLst>
      <p:ext uri="{BB962C8B-B14F-4D97-AF65-F5344CB8AC3E}">
        <p14:creationId xmlns:p14="http://schemas.microsoft.com/office/powerpoint/2010/main" val="15280914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2273886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304252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2233063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9895622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2571835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10370004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788897633"/>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168362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5479816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602419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Στυλ υποδείγματος κειμένου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C7F4274A-3E1F-429B-93CD-83637C754FB2}" type="slidenum">
              <a:rPr lang="el-GR"/>
              <a:pPr>
                <a:defRPr/>
              </a:pPr>
              <a:t>‹#›</a:t>
            </a:fld>
            <a:endParaRPr lang="el-GR"/>
          </a:p>
        </p:txBody>
      </p:sp>
    </p:spTree>
    <p:extLst>
      <p:ext uri="{BB962C8B-B14F-4D97-AF65-F5344CB8AC3E}">
        <p14:creationId xmlns:p14="http://schemas.microsoft.com/office/powerpoint/2010/main" val="12107841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8385614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31744469"/>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67554820"/>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6410919"/>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38705779"/>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1846302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Στυλ κύριου τίτλου</a:t>
            </a:r>
            <a:endParaRPr lang="el-GR"/>
          </a:p>
        </p:txBody>
      </p:sp>
      <p:sp>
        <p:nvSpPr>
          <p:cNvPr id="3" name="2 - Θέση περιεχομένου"/>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44207B58-808E-42F4-9881-88645C632675}" type="slidenum">
              <a:rPr lang="el-GR"/>
              <a:pPr>
                <a:defRPr/>
              </a:pPr>
              <a:t>‹#›</a:t>
            </a:fld>
            <a:endParaRPr lang="el-GR"/>
          </a:p>
        </p:txBody>
      </p:sp>
    </p:spTree>
    <p:extLst>
      <p:ext uri="{BB962C8B-B14F-4D97-AF65-F5344CB8AC3E}">
        <p14:creationId xmlns:p14="http://schemas.microsoft.com/office/powerpoint/2010/main" val="3152333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Στυλ κύριου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l-GR"/>
          </a:p>
        </p:txBody>
      </p:sp>
      <p:sp>
        <p:nvSpPr>
          <p:cNvPr id="9" name="Rectangle 6"/>
          <p:cNvSpPr>
            <a:spLocks noGrp="1" noChangeArrowheads="1"/>
          </p:cNvSpPr>
          <p:nvPr>
            <p:ph type="sldNum" sz="quarter" idx="12"/>
          </p:nvPr>
        </p:nvSpPr>
        <p:spPr>
          <a:ln/>
        </p:spPr>
        <p:txBody>
          <a:bodyPr/>
          <a:lstStyle>
            <a:lvl1pPr>
              <a:defRPr/>
            </a:lvl1pPr>
          </a:lstStyle>
          <a:p>
            <a:pPr>
              <a:defRPr/>
            </a:pPr>
            <a:fld id="{DDDCD191-6424-4621-81DE-459D13F2F860}" type="slidenum">
              <a:rPr lang="el-GR"/>
              <a:pPr>
                <a:defRPr/>
              </a:pPr>
              <a:t>‹#›</a:t>
            </a:fld>
            <a:endParaRPr lang="el-GR"/>
          </a:p>
        </p:txBody>
      </p:sp>
    </p:spTree>
    <p:extLst>
      <p:ext uri="{BB962C8B-B14F-4D97-AF65-F5344CB8AC3E}">
        <p14:creationId xmlns:p14="http://schemas.microsoft.com/office/powerpoint/2010/main" val="1796186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1F586E21-CE0C-477C-85B7-757B0DE2A1A3}" type="slidenum">
              <a:rPr lang="el-GR"/>
              <a:pPr>
                <a:defRPr/>
              </a:pPr>
              <a:t>‹#›</a:t>
            </a:fld>
            <a:endParaRPr lang="el-GR"/>
          </a:p>
        </p:txBody>
      </p:sp>
    </p:spTree>
    <p:extLst>
      <p:ext uri="{BB962C8B-B14F-4D97-AF65-F5344CB8AC3E}">
        <p14:creationId xmlns:p14="http://schemas.microsoft.com/office/powerpoint/2010/main" val="3556192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88D01522-B095-4E74-B527-DB930D27A770}" type="slidenum">
              <a:rPr lang="el-GR"/>
              <a:pPr>
                <a:defRPr/>
              </a:pPr>
              <a:t>‹#›</a:t>
            </a:fld>
            <a:endParaRPr lang="el-GR"/>
          </a:p>
        </p:txBody>
      </p:sp>
    </p:spTree>
    <p:extLst>
      <p:ext uri="{BB962C8B-B14F-4D97-AF65-F5344CB8AC3E}">
        <p14:creationId xmlns:p14="http://schemas.microsoft.com/office/powerpoint/2010/main" val="2630002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μια εικόνα</a:t>
            </a: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546E543F-9972-498B-BAC0-66756E033BB3}" type="slidenum">
              <a:rPr lang="el-GR"/>
              <a:pPr>
                <a:defRPr/>
              </a:pPr>
              <a:t>‹#›</a:t>
            </a:fld>
            <a:endParaRPr lang="el-GR"/>
          </a:p>
        </p:txBody>
      </p:sp>
    </p:spTree>
    <p:extLst>
      <p:ext uri="{BB962C8B-B14F-4D97-AF65-F5344CB8AC3E}">
        <p14:creationId xmlns:p14="http://schemas.microsoft.com/office/powerpoint/2010/main" val="1216043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2.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theme" Target="../theme/theme3.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theme" Target="../theme/theme4.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cstate="print">
            <a:lum/>
          </a:blip>
          <a:srcRect/>
          <a:tile tx="0" ty="0" sx="100000" sy="100000" flip="none" algn="tl"/>
        </a:blipFill>
        <a:effectLst/>
      </p:bgPr>
    </p:bg>
    <p:spTree>
      <p:nvGrpSpPr>
        <p:cNvPr id="1" name=""/>
        <p:cNvGrpSpPr/>
        <p:nvPr/>
      </p:nvGrpSpPr>
      <p:grpSpPr>
        <a:xfrm>
          <a:off x="0" y="0"/>
          <a:ext cx="0" cy="0"/>
          <a:chOff x="0" y="0"/>
          <a:chExt cx="0" cy="0"/>
        </a:xfrm>
      </p:grpSpPr>
      <p:sp>
        <p:nvSpPr>
          <p:cNvPr id="500738" name="Rectangle 2"/>
          <p:cNvSpPr>
            <a:spLocks noGrp="1" noChangeArrowheads="1"/>
          </p:cNvSpPr>
          <p:nvPr>
            <p:ph type="title"/>
          </p:nvPr>
        </p:nvSpPr>
        <p:spPr bwMode="auto">
          <a:xfrm>
            <a:off x="457200" y="188640"/>
            <a:ext cx="8229600" cy="9361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dirty="0" smtClean="0"/>
              <a:t>Κάντε κλικ για επεξεργασία του τίτλου</a:t>
            </a:r>
          </a:p>
        </p:txBody>
      </p:sp>
      <p:sp>
        <p:nvSpPr>
          <p:cNvPr id="500739" name="Rectangle 3"/>
          <p:cNvSpPr>
            <a:spLocks noGrp="1" noChangeArrowheads="1"/>
          </p:cNvSpPr>
          <p:nvPr>
            <p:ph type="body" idx="1"/>
          </p:nvPr>
        </p:nvSpPr>
        <p:spPr bwMode="auto">
          <a:xfrm>
            <a:off x="457200" y="1340768"/>
            <a:ext cx="8229600" cy="46790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6D6D6D"/>
              </a:buClr>
              <a:buSzPct val="120000"/>
              <a:buFontTx/>
              <a:buChar char="•"/>
              <a:tabLst/>
              <a:defRPr/>
            </a:pPr>
            <a:r>
              <a:rPr kumimoji="0" lang="el-GR" sz="2200" b="0" i="0" u="none" strike="noStrike" kern="0" cap="none" spc="0" normalizeH="0" baseline="0" noProof="0" dirty="0" err="1" smtClean="0">
                <a:ln>
                  <a:noFill/>
                </a:ln>
                <a:solidFill>
                  <a:srgbClr val="FFFFFF"/>
                </a:solidFill>
                <a:effectLst>
                  <a:outerShdw blurRad="38100" dist="38100" dir="2700000" algn="tl">
                    <a:srgbClr val="000000"/>
                  </a:outerShdw>
                </a:effectLst>
                <a:uLnTx/>
                <a:uFillTx/>
                <a:latin typeface="+mn-lt"/>
              </a:rPr>
              <a:t>Kλικ</a:t>
            </a:r>
            <a:r>
              <a:rPr kumimoji="0" lang="el-GR" sz="2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rPr>
              <a:t> για επεξεργασία των στυλ του υποδείγματος</a:t>
            </a:r>
          </a:p>
          <a:p>
            <a:pPr marL="742950" marR="0" lvl="1" indent="-285750" algn="l" defTabSz="914400" rtl="0" eaLnBrk="0" fontAlgn="base" latinLnBrk="0" hangingPunct="0">
              <a:lnSpc>
                <a:spcPct val="100000"/>
              </a:lnSpc>
              <a:spcBef>
                <a:spcPct val="20000"/>
              </a:spcBef>
              <a:spcAft>
                <a:spcPct val="0"/>
              </a:spcAft>
              <a:buClrTx/>
              <a:buSzTx/>
              <a:buFont typeface="Tahoma" pitchFamily="34" charset="0"/>
              <a:buChar char="–"/>
              <a:tabLst/>
              <a:defRPr/>
            </a:pPr>
            <a:r>
              <a:rPr kumimoji="0" lang="el-GR" sz="2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rPr>
              <a:t>Δεύτερου επιπέδου</a:t>
            </a:r>
          </a:p>
          <a:p>
            <a:pPr marL="1143000" marR="0" lvl="2" indent="-228600" algn="l" defTabSz="914400" rtl="0" eaLnBrk="0" fontAlgn="base" latinLnBrk="0" hangingPunct="0">
              <a:lnSpc>
                <a:spcPct val="100000"/>
              </a:lnSpc>
              <a:spcBef>
                <a:spcPct val="20000"/>
              </a:spcBef>
              <a:spcAft>
                <a:spcPct val="0"/>
              </a:spcAft>
              <a:buClr>
                <a:srgbClr val="6D6D6D"/>
              </a:buClr>
              <a:buSzPct val="120000"/>
              <a:buFontTx/>
              <a:buChar char="•"/>
              <a:tabLst/>
              <a:defRPr/>
            </a:pPr>
            <a:r>
              <a:rPr kumimoji="0" lang="el-GR" sz="2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rPr>
              <a:t>Τρίτου επιπέδου</a:t>
            </a:r>
          </a:p>
          <a:p>
            <a:pPr marL="1600200" marR="0" lvl="3" indent="-228600" algn="l" defTabSz="914400" rtl="0" eaLnBrk="0" fontAlgn="base" latinLnBrk="0" hangingPunct="0">
              <a:lnSpc>
                <a:spcPct val="100000"/>
              </a:lnSpc>
              <a:spcBef>
                <a:spcPct val="20000"/>
              </a:spcBef>
              <a:spcAft>
                <a:spcPct val="0"/>
              </a:spcAft>
              <a:buClrTx/>
              <a:buSzTx/>
              <a:buFont typeface="Tahoma" pitchFamily="34" charset="0"/>
              <a:buChar char="–"/>
              <a:tabLst/>
              <a:defRPr/>
            </a:pPr>
            <a:r>
              <a:rPr kumimoji="0" lang="el-GR" sz="2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rPr>
              <a:t>Τέταρτου επιπέδου</a:t>
            </a:r>
          </a:p>
          <a:p>
            <a:pPr marL="2057400" marR="0" lvl="4" indent="-228600" algn="l" defTabSz="914400" rtl="0" eaLnBrk="0" fontAlgn="base" latinLnBrk="0" hangingPunct="0">
              <a:lnSpc>
                <a:spcPct val="100000"/>
              </a:lnSpc>
              <a:spcBef>
                <a:spcPct val="20000"/>
              </a:spcBef>
              <a:spcAft>
                <a:spcPct val="0"/>
              </a:spcAft>
              <a:buClr>
                <a:srgbClr val="6D6D6D"/>
              </a:buClr>
              <a:buSzPct val="80000"/>
              <a:buFont typeface="Wingdings" pitchFamily="2" charset="2"/>
              <a:buChar char="v"/>
              <a:tabLst/>
              <a:defRPr/>
            </a:pPr>
            <a:r>
              <a:rPr kumimoji="0" lang="el-GR" sz="2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rPr>
              <a:t>Πέμπτου επιπέδου</a:t>
            </a:r>
            <a:endParaRPr kumimoji="0" lang="el-GR" sz="2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mn-lt"/>
            </a:endParaRPr>
          </a:p>
        </p:txBody>
      </p:sp>
      <p:sp>
        <p:nvSpPr>
          <p:cNvPr id="5007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a:defRPr/>
            </a:pPr>
            <a:endParaRPr lang="el-GR"/>
          </a:p>
        </p:txBody>
      </p:sp>
      <p:sp>
        <p:nvSpPr>
          <p:cNvPr id="5007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pPr>
              <a:defRPr/>
            </a:pPr>
            <a:endParaRPr lang="el-GR"/>
          </a:p>
        </p:txBody>
      </p:sp>
      <p:sp>
        <p:nvSpPr>
          <p:cNvPr id="5007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rgbClr val="000000"/>
                </a:solidFill>
                <a:effectLst>
                  <a:outerShdw blurRad="38100" dist="38100" dir="2700000" algn="tl">
                    <a:srgbClr val="000000"/>
                  </a:outerShdw>
                </a:effectLst>
                <a:latin typeface="Arial" charset="0"/>
              </a:defRPr>
            </a:lvl1pPr>
          </a:lstStyle>
          <a:p>
            <a:pPr>
              <a:defRPr/>
            </a:pPr>
            <a:fld id="{DDC0A718-727F-4B41-BB27-44FCE954EB78}" type="slidenum">
              <a:rPr lang="el-GR" smtClean="0"/>
              <a:pPr>
                <a:defRPr/>
              </a:pPr>
              <a:t>‹#›</a:t>
            </a:fld>
            <a:endParaRPr lang="el-GR" dirty="0"/>
          </a:p>
        </p:txBody>
      </p:sp>
    </p:spTree>
    <p:extLst>
      <p:ext uri="{BB962C8B-B14F-4D97-AF65-F5344CB8AC3E}">
        <p14:creationId xmlns:p14="http://schemas.microsoft.com/office/powerpoint/2010/main" val="2209942641"/>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724" r:id="rId3"/>
    <p:sldLayoutId id="2147483699" r:id="rId4"/>
    <p:sldLayoutId id="2147483700" r:id="rId5"/>
    <p:sldLayoutId id="2147483701" r:id="rId6"/>
    <p:sldLayoutId id="2147483703" r:id="rId7"/>
    <p:sldLayoutId id="2147483704" r:id="rId8"/>
    <p:sldLayoutId id="2147483705" r:id="rId9"/>
    <p:sldLayoutId id="2147483706" r:id="rId10"/>
    <p:sldLayoutId id="2147483723" r:id="rId11"/>
    <p:sldLayoutId id="2147483707" r:id="rId12"/>
    <p:sldLayoutId id="2147483708" r:id="rId13"/>
    <p:sldLayoutId id="2147483709" r:id="rId14"/>
    <p:sldLayoutId id="2147483710" r:id="rId15"/>
  </p:sldLayoutIdLst>
  <p:hf hdr="0" ftr="0" dt="0"/>
  <p:txStyles>
    <p:titleStyle>
      <a:lvl1pPr algn="ctr" rtl="0" eaLnBrk="1" fontAlgn="base" hangingPunct="1">
        <a:spcBef>
          <a:spcPct val="0"/>
        </a:spcBef>
        <a:spcAft>
          <a:spcPct val="0"/>
        </a:spcAft>
        <a:defRPr sz="3400">
          <a:solidFill>
            <a:srgbClr val="A50021"/>
          </a:solidFill>
          <a:effectLst>
            <a:outerShdw blurRad="38100" dist="38100" dir="2700000" algn="tl">
              <a:srgbClr val="000000"/>
            </a:outerShdw>
          </a:effectLst>
          <a:latin typeface="Arial Narrow" panose="020B0606020202030204" pitchFamily="34" charset="0"/>
          <a:ea typeface="+mj-ea"/>
          <a:cs typeface="+mj-cs"/>
        </a:defRPr>
      </a:lvl1pPr>
      <a:lvl2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marR="0" indent="-342900" algn="l" defTabSz="914400" rtl="0" eaLnBrk="1" fontAlgn="base" latinLnBrk="0" hangingPunct="1">
        <a:lnSpc>
          <a:spcPct val="100000"/>
        </a:lnSpc>
        <a:spcBef>
          <a:spcPct val="20000"/>
        </a:spcBef>
        <a:spcAft>
          <a:spcPct val="0"/>
        </a:spcAft>
        <a:buClr>
          <a:srgbClr val="6D6D6D"/>
        </a:buClr>
        <a:buSzPct val="120000"/>
        <a:buFontTx/>
        <a:buChar char="•"/>
        <a:tabLst/>
        <a:defRPr sz="2200">
          <a:solidFill>
            <a:schemeClr val="accent4">
              <a:lumMod val="10000"/>
            </a:schemeClr>
          </a:solidFill>
          <a:effectLst/>
          <a:latin typeface="+mn-lt"/>
          <a:ea typeface="+mn-ea"/>
          <a:cs typeface="+mn-cs"/>
        </a:defRPr>
      </a:lvl1pPr>
      <a:lvl2pPr marL="742950" marR="0" indent="-285750" algn="l" defTabSz="914400" rtl="0" eaLnBrk="1" fontAlgn="base" latinLnBrk="0" hangingPunct="1">
        <a:lnSpc>
          <a:spcPct val="100000"/>
        </a:lnSpc>
        <a:spcBef>
          <a:spcPct val="20000"/>
        </a:spcBef>
        <a:spcAft>
          <a:spcPct val="0"/>
        </a:spcAft>
        <a:buClrTx/>
        <a:buSzTx/>
        <a:buFont typeface="Tahoma" pitchFamily="34" charset="0"/>
        <a:buChar char="–"/>
        <a:tabLst/>
        <a:defRPr sz="2200">
          <a:solidFill>
            <a:schemeClr val="accent4">
              <a:lumMod val="10000"/>
            </a:schemeClr>
          </a:solidFill>
          <a:effectLst/>
          <a:latin typeface="+mn-lt"/>
        </a:defRPr>
      </a:lvl2pPr>
      <a:lvl3pPr marL="1143000" marR="0" indent="-228600" algn="l" defTabSz="914400" rtl="0" eaLnBrk="1" fontAlgn="base" latinLnBrk="0" hangingPunct="1">
        <a:lnSpc>
          <a:spcPct val="100000"/>
        </a:lnSpc>
        <a:spcBef>
          <a:spcPct val="20000"/>
        </a:spcBef>
        <a:spcAft>
          <a:spcPct val="0"/>
        </a:spcAft>
        <a:buClr>
          <a:srgbClr val="6D6D6D"/>
        </a:buClr>
        <a:buSzPct val="120000"/>
        <a:buFontTx/>
        <a:buChar char="•"/>
        <a:tabLst/>
        <a:defRPr sz="2200">
          <a:solidFill>
            <a:schemeClr val="accent4">
              <a:lumMod val="10000"/>
            </a:schemeClr>
          </a:solidFill>
          <a:effectLst/>
          <a:latin typeface="+mn-lt"/>
        </a:defRPr>
      </a:lvl3pPr>
      <a:lvl4pPr marL="1600200" marR="0" indent="-228600" algn="l" defTabSz="914400" rtl="0" eaLnBrk="1" fontAlgn="base" latinLnBrk="0" hangingPunct="1">
        <a:lnSpc>
          <a:spcPct val="100000"/>
        </a:lnSpc>
        <a:spcBef>
          <a:spcPct val="20000"/>
        </a:spcBef>
        <a:spcAft>
          <a:spcPct val="0"/>
        </a:spcAft>
        <a:buClrTx/>
        <a:buSzTx/>
        <a:buFont typeface="Tahoma" pitchFamily="34" charset="0"/>
        <a:buChar char="–"/>
        <a:tabLst/>
        <a:defRPr sz="2200">
          <a:solidFill>
            <a:schemeClr val="accent4">
              <a:lumMod val="10000"/>
            </a:schemeClr>
          </a:solidFill>
          <a:effectLst/>
          <a:latin typeface="+mn-lt"/>
        </a:defRPr>
      </a:lvl4pPr>
      <a:lvl5pPr marL="2057400" marR="0" indent="-228600" algn="l" defTabSz="914400" rtl="0" eaLnBrk="1" fontAlgn="base" latinLnBrk="0" hangingPunct="1">
        <a:lnSpc>
          <a:spcPct val="100000"/>
        </a:lnSpc>
        <a:spcBef>
          <a:spcPct val="20000"/>
        </a:spcBef>
        <a:spcAft>
          <a:spcPct val="0"/>
        </a:spcAft>
        <a:buClr>
          <a:srgbClr val="6D6D6D"/>
        </a:buClr>
        <a:buSzPct val="80000"/>
        <a:buFont typeface="Wingdings" pitchFamily="2" charset="2"/>
        <a:buChar char="v"/>
        <a:tabLst/>
        <a:defRPr sz="2200">
          <a:solidFill>
            <a:schemeClr val="accent4">
              <a:lumMod val="10000"/>
            </a:schemeClr>
          </a:solidFill>
          <a:effectLst/>
          <a:latin typeface="+mn-lt"/>
        </a:defRPr>
      </a:lvl5pPr>
      <a:lvl6pPr marL="25146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5698156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49663450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674560843"/>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1.xml"/><Relationship Id="rId1" Type="http://schemas.openxmlformats.org/officeDocument/2006/relationships/slideLayout" Target="../slideLayouts/slideLayout2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sz="quarter"/>
          </p:nvPr>
        </p:nvSpPr>
        <p:spPr>
          <a:xfrm>
            <a:off x="169878" y="942014"/>
            <a:ext cx="8856984" cy="1296144"/>
          </a:xfrm>
        </p:spPr>
        <p:txBody>
          <a:bodyPr>
            <a:noAutofit/>
          </a:bodyPr>
          <a:lstStyle/>
          <a:p>
            <a:pPr lvl="1" algn="ctr"/>
            <a:r>
              <a:rPr lang="el-GR" b="1" dirty="0" smtClean="0">
                <a:solidFill>
                  <a:srgbClr val="000000"/>
                </a:solidFill>
                <a:effectLst>
                  <a:outerShdw blurRad="38100" dist="38100" dir="2700000" algn="tl">
                    <a:srgbClr val="000000">
                      <a:alpha val="43137"/>
                    </a:srgbClr>
                  </a:outerShdw>
                </a:effectLst>
                <a:latin typeface="Arial Narrow" panose="020B0606020202030204" pitchFamily="34" charset="0"/>
              </a:rPr>
              <a:t>Ηλεκτροθεραπεία (Θ) </a:t>
            </a:r>
            <a:endParaRPr lang="el-GR" b="1" dirty="0">
              <a:solidFill>
                <a:srgbClr val="000000"/>
              </a:solidFill>
              <a:effectLst>
                <a:outerShdw blurRad="38100" dist="38100" dir="2700000" algn="tl">
                  <a:srgbClr val="000000">
                    <a:alpha val="43137"/>
                  </a:srgbClr>
                </a:outerShdw>
              </a:effectLst>
              <a:latin typeface="Arial Narrow" panose="020B0606020202030204" pitchFamily="34" charset="0"/>
            </a:endParaRPr>
          </a:p>
        </p:txBody>
      </p:sp>
      <p:sp>
        <p:nvSpPr>
          <p:cNvPr id="3" name="Υπότιτλος 2"/>
          <p:cNvSpPr>
            <a:spLocks noGrp="1"/>
          </p:cNvSpPr>
          <p:nvPr>
            <p:ph type="subTitle" sz="quarter" idx="1"/>
          </p:nvPr>
        </p:nvSpPr>
        <p:spPr>
          <a:xfrm>
            <a:off x="107504" y="2420888"/>
            <a:ext cx="8928992" cy="1512168"/>
          </a:xfrm>
        </p:spPr>
        <p:txBody>
          <a:bodyPr>
            <a:noAutofit/>
          </a:bodyPr>
          <a:lstStyle/>
          <a:p>
            <a:pPr>
              <a:spcBef>
                <a:spcPts val="0"/>
              </a:spcBef>
              <a:defRPr/>
            </a:pPr>
            <a:r>
              <a:rPr lang="el-GR" sz="2800" b="1" dirty="0" smtClean="0">
                <a:solidFill>
                  <a:srgbClr val="A50021"/>
                </a:solidFill>
                <a:effectLst>
                  <a:outerShdw blurRad="38100" dist="38100" dir="2700000" algn="tl">
                    <a:srgbClr val="000000">
                      <a:alpha val="43137"/>
                    </a:srgbClr>
                  </a:outerShdw>
                </a:effectLst>
                <a:latin typeface="Calibri" panose="020F0502020204030204" pitchFamily="34" charset="0"/>
              </a:rPr>
              <a:t>Ενότητα </a:t>
            </a:r>
            <a:r>
              <a:rPr lang="en-US" sz="2800" b="1" dirty="0" smtClean="0">
                <a:solidFill>
                  <a:srgbClr val="A50021"/>
                </a:solidFill>
                <a:effectLst>
                  <a:outerShdw blurRad="38100" dist="38100" dir="2700000" algn="tl">
                    <a:srgbClr val="000000">
                      <a:alpha val="43137"/>
                    </a:srgbClr>
                  </a:outerShdw>
                </a:effectLst>
                <a:latin typeface="Calibri" panose="020F0502020204030204" pitchFamily="34" charset="0"/>
              </a:rPr>
              <a:t>3</a:t>
            </a:r>
            <a:r>
              <a:rPr lang="el-GR" sz="2800" b="1" dirty="0" smtClean="0">
                <a:solidFill>
                  <a:srgbClr val="A50021"/>
                </a:solidFill>
                <a:effectLst>
                  <a:outerShdw blurRad="38100" dist="38100" dir="2700000" algn="tl">
                    <a:srgbClr val="000000">
                      <a:alpha val="43137"/>
                    </a:srgbClr>
                  </a:outerShdw>
                </a:effectLst>
                <a:latin typeface="Calibri" panose="020F0502020204030204" pitchFamily="34" charset="0"/>
              </a:rPr>
              <a:t>:</a:t>
            </a:r>
            <a:r>
              <a:rPr lang="en-US" sz="2800" b="1" dirty="0" smtClean="0">
                <a:solidFill>
                  <a:srgbClr val="A50021"/>
                </a:solidFill>
                <a:effectLst>
                  <a:outerShdw blurRad="38100" dist="38100" dir="2700000" algn="tl">
                    <a:srgbClr val="000000">
                      <a:alpha val="43137"/>
                    </a:srgbClr>
                  </a:outerShdw>
                </a:effectLst>
                <a:latin typeface="Calibri" panose="020F0502020204030204" pitchFamily="34" charset="0"/>
              </a:rPr>
              <a:t> </a:t>
            </a:r>
            <a:r>
              <a:rPr lang="el-GR" sz="2800" b="1" dirty="0">
                <a:solidFill>
                  <a:srgbClr val="A50021"/>
                </a:solidFill>
                <a:effectLst>
                  <a:outerShdw blurRad="38100" dist="38100" dir="2700000" algn="tl">
                    <a:srgbClr val="000000">
                      <a:alpha val="43137"/>
                    </a:srgbClr>
                  </a:outerShdw>
                </a:effectLst>
                <a:latin typeface="Calibri" panose="020F0502020204030204" pitchFamily="34" charset="0"/>
              </a:rPr>
              <a:t>«Ηλεκτρικός Ερεθισμός</a:t>
            </a:r>
          </a:p>
          <a:p>
            <a:pPr>
              <a:spcBef>
                <a:spcPts val="0"/>
              </a:spcBef>
              <a:defRPr/>
            </a:pPr>
            <a:r>
              <a:rPr lang="el-GR" sz="2800" b="1" dirty="0" smtClean="0">
                <a:solidFill>
                  <a:srgbClr val="A50021"/>
                </a:solidFill>
                <a:effectLst>
                  <a:outerShdw blurRad="38100" dist="38100" dir="2700000" algn="tl">
                    <a:srgbClr val="000000">
                      <a:alpha val="43137"/>
                    </a:srgbClr>
                  </a:outerShdw>
                </a:effectLst>
                <a:latin typeface="Calibri" panose="020F0502020204030204" pitchFamily="34" charset="0"/>
              </a:rPr>
              <a:t>Απονευρωμένων Μυών – Μέρος Α΄» </a:t>
            </a:r>
            <a:endParaRPr lang="el-GR" sz="2800" b="1" dirty="0">
              <a:solidFill>
                <a:srgbClr val="A50021"/>
              </a:solidFill>
              <a:effectLst>
                <a:outerShdw blurRad="38100" dist="38100" dir="2700000" algn="tl">
                  <a:srgbClr val="000000">
                    <a:alpha val="43137"/>
                  </a:srgbClr>
                </a:outerShdw>
              </a:effectLst>
              <a:latin typeface="Calibri" panose="020F0502020204030204" pitchFamily="34" charset="0"/>
              <a:cs typeface="Arial" pitchFamily="34" charset="0"/>
            </a:endParaRPr>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4267" y="332656"/>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260648"/>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3568" y="3717032"/>
            <a:ext cx="4192687" cy="923330"/>
          </a:xfrm>
          <a:prstGeom prst="rect">
            <a:avLst/>
          </a:prstGeom>
          <a:noFill/>
        </p:spPr>
        <p:txBody>
          <a:bodyPr wrap="square" rtlCol="0">
            <a:spAutoFit/>
          </a:bodyPr>
          <a:lstStyle/>
          <a:p>
            <a:r>
              <a:rPr lang="el-GR" b="1" dirty="0" smtClean="0">
                <a:solidFill>
                  <a:prstClr val="black"/>
                </a:solidFill>
                <a:latin typeface="Arial Narrow" panose="020B0606020202030204" pitchFamily="34" charset="0"/>
              </a:rPr>
              <a:t>Δρ.</a:t>
            </a:r>
            <a:r>
              <a:rPr lang="el-GR" dirty="0" smtClean="0">
                <a:solidFill>
                  <a:prstClr val="black"/>
                </a:solidFill>
                <a:latin typeface="Arial Narrow" panose="020B0606020202030204" pitchFamily="34" charset="0"/>
              </a:rPr>
              <a:t> </a:t>
            </a:r>
            <a:r>
              <a:rPr lang="el-GR" b="1" dirty="0" smtClean="0">
                <a:solidFill>
                  <a:prstClr val="black"/>
                </a:solidFill>
                <a:latin typeface="Arial Narrow" panose="020B0606020202030204" pitchFamily="34" charset="0"/>
              </a:rPr>
              <a:t>Γεώργιος Παπαθανασίου,</a:t>
            </a:r>
            <a:r>
              <a:rPr lang="el-GR" dirty="0" smtClean="0">
                <a:solidFill>
                  <a:prstClr val="black"/>
                </a:solidFill>
                <a:latin typeface="Arial Narrow" panose="020B0606020202030204" pitchFamily="34" charset="0"/>
              </a:rPr>
              <a:t> ΦΘ, </a:t>
            </a:r>
            <a:r>
              <a:rPr lang="en-US" dirty="0" smtClean="0">
                <a:solidFill>
                  <a:prstClr val="black"/>
                </a:solidFill>
                <a:latin typeface="Arial Narrow" panose="020B0606020202030204" pitchFamily="34" charset="0"/>
              </a:rPr>
              <a:t>MSc, PhD</a:t>
            </a:r>
            <a:endParaRPr lang="el-GR" dirty="0" smtClean="0">
              <a:solidFill>
                <a:prstClr val="black"/>
              </a:solidFill>
              <a:latin typeface="Arial Narrow" panose="020B0606020202030204" pitchFamily="34" charset="0"/>
            </a:endParaRPr>
          </a:p>
          <a:p>
            <a:r>
              <a:rPr lang="el-GR" dirty="0" smtClean="0">
                <a:solidFill>
                  <a:prstClr val="black"/>
                </a:solidFill>
                <a:latin typeface="Arial Narrow" panose="020B0606020202030204" pitchFamily="34" charset="0"/>
              </a:rPr>
              <a:t>Αναπληρωτής Καθηγητής</a:t>
            </a:r>
          </a:p>
          <a:p>
            <a:r>
              <a:rPr lang="el-GR" dirty="0" smtClean="0">
                <a:solidFill>
                  <a:prstClr val="black"/>
                </a:solidFill>
                <a:latin typeface="Arial Narrow" panose="020B0606020202030204" pitchFamily="34" charset="0"/>
              </a:rPr>
              <a:t>Τμήμα Φυσικοθεραπείας – ΤΕΙ Αθήνας</a:t>
            </a:r>
          </a:p>
        </p:txBody>
      </p:sp>
      <p:sp>
        <p:nvSpPr>
          <p:cNvPr id="14" name="TextBox 3"/>
          <p:cNvSpPr txBox="1"/>
          <p:nvPr/>
        </p:nvSpPr>
        <p:spPr>
          <a:xfrm>
            <a:off x="4831742" y="3717032"/>
            <a:ext cx="3844714" cy="923330"/>
          </a:xfrm>
          <a:prstGeom prst="rect">
            <a:avLst/>
          </a:prstGeom>
          <a:noFill/>
        </p:spPr>
        <p:txBody>
          <a:bodyPr wrap="square" rtlCol="0">
            <a:spAutoFit/>
          </a:bodyPr>
          <a:lstStyle/>
          <a:p>
            <a:r>
              <a:rPr lang="el-GR" b="1" dirty="0" smtClean="0">
                <a:solidFill>
                  <a:prstClr val="black"/>
                </a:solidFill>
                <a:latin typeface="Arial Narrow" panose="020B0606020202030204" pitchFamily="34" charset="0"/>
              </a:rPr>
              <a:t>Διονύσης Θεοδωρόπουλος</a:t>
            </a:r>
            <a:r>
              <a:rPr lang="en-US" b="1" dirty="0" smtClean="0">
                <a:solidFill>
                  <a:prstClr val="black"/>
                </a:solidFill>
                <a:latin typeface="Arial Narrow" panose="020B0606020202030204" pitchFamily="34" charset="0"/>
              </a:rPr>
              <a:t>, </a:t>
            </a:r>
            <a:r>
              <a:rPr lang="el-GR" dirty="0" smtClean="0">
                <a:solidFill>
                  <a:prstClr val="black"/>
                </a:solidFill>
                <a:latin typeface="Arial Narrow" panose="020B0606020202030204" pitchFamily="34" charset="0"/>
              </a:rPr>
              <a:t>ΦΘ</a:t>
            </a:r>
            <a:r>
              <a:rPr lang="en-US" dirty="0" smtClean="0">
                <a:solidFill>
                  <a:prstClr val="black"/>
                </a:solidFill>
                <a:latin typeface="Arial Narrow" panose="020B0606020202030204" pitchFamily="34" charset="0"/>
              </a:rPr>
              <a:t>, MSc</a:t>
            </a:r>
          </a:p>
          <a:p>
            <a:r>
              <a:rPr lang="el-GR" dirty="0" smtClean="0">
                <a:solidFill>
                  <a:prstClr val="black"/>
                </a:solidFill>
                <a:latin typeface="Arial Narrow" panose="020B0606020202030204" pitchFamily="34" charset="0"/>
              </a:rPr>
              <a:t>Εργαστηριακός Συνεργάτης</a:t>
            </a:r>
          </a:p>
          <a:p>
            <a:r>
              <a:rPr lang="el-GR" dirty="0" smtClean="0">
                <a:solidFill>
                  <a:prstClr val="black"/>
                </a:solidFill>
                <a:latin typeface="Arial Narrow" panose="020B0606020202030204" pitchFamily="34" charset="0"/>
              </a:rPr>
              <a:t>Τμήμα Φυσικοθεραπείας – ΤΕΙ Αθήνας</a:t>
            </a:r>
          </a:p>
        </p:txBody>
      </p:sp>
      <p:sp>
        <p:nvSpPr>
          <p:cNvPr id="11" name="Rectangle 9"/>
          <p:cNvSpPr/>
          <p:nvPr/>
        </p:nvSpPr>
        <p:spPr>
          <a:xfrm>
            <a:off x="1241425" y="631431"/>
            <a:ext cx="6661150" cy="338554"/>
          </a:xfrm>
          <a:prstGeom prst="rect">
            <a:avLst/>
          </a:prstGeom>
        </p:spPr>
        <p:txBody>
          <a:bodyPr>
            <a:spAutoFit/>
          </a:bodyPr>
          <a:lstStyle/>
          <a:p>
            <a:pPr algn="ctr"/>
            <a:r>
              <a:rPr lang="el-GR" sz="1600" dirty="0">
                <a:solidFill>
                  <a:srgbClr val="000000"/>
                </a:solidFill>
                <a:latin typeface="Calibri"/>
              </a:rPr>
              <a:t>Ανοικτά Ακαδημαϊκά </a:t>
            </a:r>
            <a:r>
              <a:rPr lang="el-GR" sz="1600" dirty="0" smtClean="0">
                <a:solidFill>
                  <a:srgbClr val="000000"/>
                </a:solidFill>
                <a:latin typeface="Calibri"/>
              </a:rPr>
              <a:t>Μαθήματα στο ΤΕΙ Αθήνας</a:t>
            </a:r>
            <a:endParaRPr lang="el-GR" sz="1600" dirty="0">
              <a:solidFill>
                <a:srgbClr val="000000"/>
              </a:solidFill>
              <a:latin typeface="Calibri"/>
            </a:endParaRPr>
          </a:p>
        </p:txBody>
      </p:sp>
      <p:graphicFrame>
        <p:nvGraphicFramePr>
          <p:cNvPr id="12" name="Table 3"/>
          <p:cNvGraphicFramePr>
            <a:graphicFrameLocks noGrp="1"/>
          </p:cNvGraphicFramePr>
          <p:nvPr>
            <p:extLst>
              <p:ext uri="{D42A27DB-BD31-4B8C-83A1-F6EECF244321}">
                <p14:modId xmlns:p14="http://schemas.microsoft.com/office/powerpoint/2010/main" val="2289695930"/>
              </p:ext>
            </p:extLst>
          </p:nvPr>
        </p:nvGraphicFramePr>
        <p:xfrm>
          <a:off x="1759817" y="6087984"/>
          <a:ext cx="5695950" cy="792088"/>
        </p:xfrm>
        <a:graphic>
          <a:graphicData uri="http://schemas.openxmlformats.org/drawingml/2006/table">
            <a:tbl>
              <a:tblPr firstRow="1" firstCol="1" bandRow="1"/>
              <a:tblGrid>
                <a:gridCol w="2138838"/>
                <a:gridCol w="3557112"/>
              </a:tblGrid>
              <a:tr h="79208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15000"/>
                        </a:lnSpc>
                        <a:spcBef>
                          <a:spcPts val="0"/>
                        </a:spcBef>
                        <a:spcAft>
                          <a:spcPts val="0"/>
                        </a:spcAft>
                      </a:pPr>
                      <a:r>
                        <a:rPr lang="el-GR" sz="1000" dirty="0" smtClean="0">
                          <a:solidFill>
                            <a:srgbClr val="000000"/>
                          </a:solidFill>
                          <a:effectLst/>
                        </a:rPr>
                        <a:t>Το </a:t>
                      </a:r>
                      <a:r>
                        <a:rPr lang="el-GR" sz="1000" dirty="0">
                          <a:solidFill>
                            <a:srgbClr val="000000"/>
                          </a:solidFill>
                          <a:effectLst/>
                        </a:rPr>
                        <a:t>περιεχόμενο του μαθήματος διατίθεται με άδεια </a:t>
                      </a:r>
                      <a:r>
                        <a:rPr lang="en-US" sz="1000" dirty="0">
                          <a:solidFill>
                            <a:srgbClr val="000000"/>
                          </a:solidFill>
                          <a:effectLst/>
                        </a:rPr>
                        <a:t>Creative Commons </a:t>
                      </a:r>
                      <a:r>
                        <a:rPr lang="el-GR" sz="1000" dirty="0">
                          <a:solidFill>
                            <a:srgbClr val="000000"/>
                          </a:solidFill>
                          <a:effectLst/>
                        </a:rPr>
                        <a:t>εκτός και αν αναφέρεται διαφορετικά</a:t>
                      </a:r>
                      <a:endParaRPr lang="el-GR" sz="1100" dirty="0">
                        <a:solidFill>
                          <a:srgbClr val="000000"/>
                        </a:solidFill>
                        <a:effectLst/>
                        <a:latin typeface="Arial"/>
                        <a:ea typeface="Times New Roman"/>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11125" algn="just">
                        <a:lnSpc>
                          <a:spcPct val="115000"/>
                        </a:lnSpc>
                        <a:spcAft>
                          <a:spcPts val="0"/>
                        </a:spcAft>
                      </a:pPr>
                      <a:r>
                        <a:rPr lang="el-GR" sz="1000" dirty="0" smtClean="0">
                          <a:solidFill>
                            <a:srgbClr val="000000"/>
                          </a:solidFill>
                          <a:effectLst/>
                        </a:rPr>
                        <a:t>Το </a:t>
                      </a:r>
                      <a:r>
                        <a:rPr lang="el-GR" sz="1000" dirty="0">
                          <a:solidFill>
                            <a:srgbClr val="000000"/>
                          </a:solidFill>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solidFill>
                          <a:srgbClr val="000000"/>
                        </a:solidFill>
                        <a:effectLst/>
                        <a:latin typeface="Arial"/>
                        <a:ea typeface="Times New Roman"/>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r>
            </a:tbl>
          </a:graphicData>
        </a:graphic>
      </p:graphicFrame>
      <p:pic>
        <p:nvPicPr>
          <p:cNvPr id="13"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5"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9784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Μη Τραυματική Βλάβη</a:t>
            </a:r>
            <a:br>
              <a:rPr lang="el-GR" dirty="0"/>
            </a:br>
            <a:r>
              <a:rPr lang="el-GR" dirty="0"/>
              <a:t>του Ελύτρου Μυελίνης </a:t>
            </a:r>
            <a:r>
              <a:rPr lang="el-GR" baseline="-16000" dirty="0" smtClean="0"/>
              <a:t>[2/2</a:t>
            </a:r>
            <a:r>
              <a:rPr lang="el-GR" baseline="-16000" dirty="0"/>
              <a:t>]</a:t>
            </a:r>
            <a:endParaRPr lang="el-GR" dirty="0"/>
          </a:p>
        </p:txBody>
      </p:sp>
      <p:grpSp>
        <p:nvGrpSpPr>
          <p:cNvPr id="4" name="Ομάδα 3"/>
          <p:cNvGrpSpPr/>
          <p:nvPr/>
        </p:nvGrpSpPr>
        <p:grpSpPr>
          <a:xfrm>
            <a:off x="1366035" y="1818817"/>
            <a:ext cx="6269149" cy="4126582"/>
            <a:chOff x="1366035" y="1818817"/>
            <a:chExt cx="6269149" cy="4126582"/>
          </a:xfrm>
        </p:grpSpPr>
        <p:sp>
          <p:nvSpPr>
            <p:cNvPr id="120" name="Διάγραμμα ροής: Παραπομπή 119"/>
            <p:cNvSpPr/>
            <p:nvPr/>
          </p:nvSpPr>
          <p:spPr>
            <a:xfrm flipH="1">
              <a:off x="4865650" y="3650736"/>
              <a:ext cx="44039" cy="36987"/>
            </a:xfrm>
            <a:prstGeom prst="flowChartConnector">
              <a:avLst/>
            </a:prstGeom>
            <a:solidFill>
              <a:schemeClr val="accent4">
                <a:lumMod val="25000"/>
              </a:schemeClr>
            </a:solid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1" name="Διάγραμμα ροής: Παραπομπή 120"/>
            <p:cNvSpPr/>
            <p:nvPr/>
          </p:nvSpPr>
          <p:spPr>
            <a:xfrm>
              <a:off x="5102804" y="3701517"/>
              <a:ext cx="44039" cy="36987"/>
            </a:xfrm>
            <a:prstGeom prst="flowChartConnector">
              <a:avLst/>
            </a:prstGeom>
            <a:solidFill>
              <a:schemeClr val="accent4">
                <a:lumMod val="25000"/>
              </a:schemeClr>
            </a:solid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2" name="Διάγραμμα ροής: Παραπομπή 121"/>
            <p:cNvSpPr/>
            <p:nvPr/>
          </p:nvSpPr>
          <p:spPr>
            <a:xfrm>
              <a:off x="5401697" y="3678168"/>
              <a:ext cx="44039" cy="36987"/>
            </a:xfrm>
            <a:prstGeom prst="flowChartConnector">
              <a:avLst/>
            </a:prstGeom>
            <a:solidFill>
              <a:schemeClr val="accent4">
                <a:lumMod val="25000"/>
              </a:schemeClr>
            </a:solid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3" name="Ρόμβος 122"/>
            <p:cNvSpPr/>
            <p:nvPr/>
          </p:nvSpPr>
          <p:spPr>
            <a:xfrm>
              <a:off x="4981706" y="3694584"/>
              <a:ext cx="44039" cy="46940"/>
            </a:xfrm>
            <a:prstGeom prst="diamond">
              <a:avLst/>
            </a:prstGeom>
            <a:noFill/>
            <a:ln w="15875">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4" name="Ρόμβος 123"/>
            <p:cNvSpPr/>
            <p:nvPr/>
          </p:nvSpPr>
          <p:spPr>
            <a:xfrm>
              <a:off x="5274000" y="3692522"/>
              <a:ext cx="44039" cy="46940"/>
            </a:xfrm>
            <a:prstGeom prst="diamond">
              <a:avLst/>
            </a:prstGeom>
            <a:noFill/>
            <a:ln w="15875">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125" name="Ευθεία γραμμή σύνδεσης 124"/>
            <p:cNvCxnSpPr/>
            <p:nvPr/>
          </p:nvCxnSpPr>
          <p:spPr>
            <a:xfrm flipV="1">
              <a:off x="5082996" y="3644573"/>
              <a:ext cx="91925" cy="10447"/>
            </a:xfrm>
            <a:prstGeom prst="line">
              <a:avLst/>
            </a:prstGeom>
            <a:ln w="12700">
              <a:solidFill>
                <a:schemeClr val="accent4">
                  <a:lumMod val="25000"/>
                </a:schemeClr>
              </a:solidFill>
            </a:ln>
          </p:spPr>
          <p:style>
            <a:lnRef idx="1">
              <a:schemeClr val="accent1"/>
            </a:lnRef>
            <a:fillRef idx="0">
              <a:schemeClr val="accent1"/>
            </a:fillRef>
            <a:effectRef idx="0">
              <a:schemeClr val="accent1"/>
            </a:effectRef>
            <a:fontRef idx="minor">
              <a:schemeClr val="tx1"/>
            </a:fontRef>
          </p:style>
        </p:cxnSp>
        <p:cxnSp>
          <p:nvCxnSpPr>
            <p:cNvPr id="126" name="Ευθεία γραμμή σύνδεσης 125"/>
            <p:cNvCxnSpPr/>
            <p:nvPr/>
          </p:nvCxnSpPr>
          <p:spPr>
            <a:xfrm>
              <a:off x="4805193" y="3732477"/>
              <a:ext cx="104414" cy="19214"/>
            </a:xfrm>
            <a:prstGeom prst="line">
              <a:avLst/>
            </a:prstGeom>
            <a:ln w="12700">
              <a:solidFill>
                <a:schemeClr val="accent4">
                  <a:lumMod val="25000"/>
                </a:schemeClr>
              </a:solidFill>
            </a:ln>
          </p:spPr>
          <p:style>
            <a:lnRef idx="1">
              <a:schemeClr val="accent1"/>
            </a:lnRef>
            <a:fillRef idx="0">
              <a:schemeClr val="accent1"/>
            </a:fillRef>
            <a:effectRef idx="0">
              <a:schemeClr val="accent1"/>
            </a:effectRef>
            <a:fontRef idx="minor">
              <a:schemeClr val="tx1"/>
            </a:fontRef>
          </p:style>
        </p:cxnSp>
        <p:cxnSp>
          <p:nvCxnSpPr>
            <p:cNvPr id="127" name="Ευθεία γραμμή σύνδεσης 126"/>
            <p:cNvCxnSpPr/>
            <p:nvPr/>
          </p:nvCxnSpPr>
          <p:spPr>
            <a:xfrm flipV="1">
              <a:off x="5401697" y="3735573"/>
              <a:ext cx="74588" cy="10332"/>
            </a:xfrm>
            <a:prstGeom prst="line">
              <a:avLst/>
            </a:prstGeom>
            <a:ln w="12700">
              <a:solidFill>
                <a:schemeClr val="accent4">
                  <a:lumMod val="25000"/>
                </a:schemeClr>
              </a:solidFill>
            </a:ln>
          </p:spPr>
          <p:style>
            <a:lnRef idx="1">
              <a:schemeClr val="accent1"/>
            </a:lnRef>
            <a:fillRef idx="0">
              <a:schemeClr val="accent1"/>
            </a:fillRef>
            <a:effectRef idx="0">
              <a:schemeClr val="accent1"/>
            </a:effectRef>
            <a:fontRef idx="minor">
              <a:schemeClr val="tx1"/>
            </a:fontRef>
          </p:style>
        </p:cxnSp>
        <p:sp>
          <p:nvSpPr>
            <p:cNvPr id="166" name="Διάγραμμα ροής: Παραπομπή 165"/>
            <p:cNvSpPr/>
            <p:nvPr/>
          </p:nvSpPr>
          <p:spPr>
            <a:xfrm flipH="1">
              <a:off x="4853012" y="3894283"/>
              <a:ext cx="44039" cy="36987"/>
            </a:xfrm>
            <a:prstGeom prst="flowChartConnector">
              <a:avLst/>
            </a:prstGeom>
            <a:solidFill>
              <a:schemeClr val="accent4">
                <a:lumMod val="25000"/>
              </a:schemeClr>
            </a:solid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67" name="Διάγραμμα ροής: Παραπομπή 166"/>
            <p:cNvSpPr/>
            <p:nvPr/>
          </p:nvSpPr>
          <p:spPr>
            <a:xfrm>
              <a:off x="5090166" y="3945064"/>
              <a:ext cx="44039" cy="36987"/>
            </a:xfrm>
            <a:prstGeom prst="flowChartConnector">
              <a:avLst/>
            </a:prstGeom>
            <a:solidFill>
              <a:schemeClr val="accent4">
                <a:lumMod val="25000"/>
              </a:schemeClr>
            </a:solid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68" name="Διάγραμμα ροής: Παραπομπή 167"/>
            <p:cNvSpPr/>
            <p:nvPr/>
          </p:nvSpPr>
          <p:spPr>
            <a:xfrm>
              <a:off x="5389059" y="3921715"/>
              <a:ext cx="44039" cy="36987"/>
            </a:xfrm>
            <a:prstGeom prst="flowChartConnector">
              <a:avLst/>
            </a:prstGeom>
            <a:solidFill>
              <a:schemeClr val="accent4">
                <a:lumMod val="25000"/>
              </a:schemeClr>
            </a:solid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69" name="Ρόμβος 168"/>
            <p:cNvSpPr/>
            <p:nvPr/>
          </p:nvSpPr>
          <p:spPr>
            <a:xfrm>
              <a:off x="4969068" y="3938131"/>
              <a:ext cx="44039" cy="46940"/>
            </a:xfrm>
            <a:prstGeom prst="diamond">
              <a:avLst/>
            </a:prstGeom>
            <a:noFill/>
            <a:ln w="15875">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70" name="Ρόμβος 169"/>
            <p:cNvSpPr/>
            <p:nvPr/>
          </p:nvSpPr>
          <p:spPr>
            <a:xfrm>
              <a:off x="5261362" y="3936069"/>
              <a:ext cx="44039" cy="46940"/>
            </a:xfrm>
            <a:prstGeom prst="diamond">
              <a:avLst/>
            </a:prstGeom>
            <a:noFill/>
            <a:ln w="15875">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171" name="Ευθεία γραμμή σύνδεσης 170"/>
            <p:cNvCxnSpPr/>
            <p:nvPr/>
          </p:nvCxnSpPr>
          <p:spPr>
            <a:xfrm flipV="1">
              <a:off x="5070358" y="3888120"/>
              <a:ext cx="91925" cy="10447"/>
            </a:xfrm>
            <a:prstGeom prst="line">
              <a:avLst/>
            </a:prstGeom>
            <a:ln w="12700">
              <a:solidFill>
                <a:schemeClr val="accent4">
                  <a:lumMod val="25000"/>
                </a:schemeClr>
              </a:solidFill>
            </a:ln>
          </p:spPr>
          <p:style>
            <a:lnRef idx="1">
              <a:schemeClr val="accent1"/>
            </a:lnRef>
            <a:fillRef idx="0">
              <a:schemeClr val="accent1"/>
            </a:fillRef>
            <a:effectRef idx="0">
              <a:schemeClr val="accent1"/>
            </a:effectRef>
            <a:fontRef idx="minor">
              <a:schemeClr val="tx1"/>
            </a:fontRef>
          </p:style>
        </p:cxnSp>
        <p:cxnSp>
          <p:nvCxnSpPr>
            <p:cNvPr id="172" name="Ευθεία γραμμή σύνδεσης 171"/>
            <p:cNvCxnSpPr/>
            <p:nvPr/>
          </p:nvCxnSpPr>
          <p:spPr>
            <a:xfrm>
              <a:off x="4792555" y="3976024"/>
              <a:ext cx="104414" cy="19214"/>
            </a:xfrm>
            <a:prstGeom prst="line">
              <a:avLst/>
            </a:prstGeom>
            <a:ln w="12700">
              <a:solidFill>
                <a:schemeClr val="accent4">
                  <a:lumMod val="25000"/>
                </a:schemeClr>
              </a:solidFill>
            </a:ln>
          </p:spPr>
          <p:style>
            <a:lnRef idx="1">
              <a:schemeClr val="accent1"/>
            </a:lnRef>
            <a:fillRef idx="0">
              <a:schemeClr val="accent1"/>
            </a:fillRef>
            <a:effectRef idx="0">
              <a:schemeClr val="accent1"/>
            </a:effectRef>
            <a:fontRef idx="minor">
              <a:schemeClr val="tx1"/>
            </a:fontRef>
          </p:style>
        </p:cxnSp>
        <p:cxnSp>
          <p:nvCxnSpPr>
            <p:cNvPr id="173" name="Ευθεία γραμμή σύνδεσης 172"/>
            <p:cNvCxnSpPr/>
            <p:nvPr/>
          </p:nvCxnSpPr>
          <p:spPr>
            <a:xfrm flipV="1">
              <a:off x="5389059" y="3979120"/>
              <a:ext cx="74588" cy="10332"/>
            </a:xfrm>
            <a:prstGeom prst="line">
              <a:avLst/>
            </a:prstGeom>
            <a:ln w="12700">
              <a:solidFill>
                <a:schemeClr val="accent4">
                  <a:lumMod val="25000"/>
                </a:schemeClr>
              </a:solidFill>
            </a:ln>
          </p:spPr>
          <p:style>
            <a:lnRef idx="1">
              <a:schemeClr val="accent1"/>
            </a:lnRef>
            <a:fillRef idx="0">
              <a:schemeClr val="accent1"/>
            </a:fillRef>
            <a:effectRef idx="0">
              <a:schemeClr val="accent1"/>
            </a:effectRef>
            <a:fontRef idx="minor">
              <a:schemeClr val="tx1"/>
            </a:fontRef>
          </p:style>
        </p:cxnSp>
        <p:grpSp>
          <p:nvGrpSpPr>
            <p:cNvPr id="5" name="Ομάδα 4"/>
            <p:cNvGrpSpPr/>
            <p:nvPr/>
          </p:nvGrpSpPr>
          <p:grpSpPr>
            <a:xfrm>
              <a:off x="1366035" y="1818817"/>
              <a:ext cx="6269149" cy="4126582"/>
              <a:chOff x="1366035" y="1818817"/>
              <a:chExt cx="6269149" cy="4126582"/>
            </a:xfrm>
          </p:grpSpPr>
          <p:grpSp>
            <p:nvGrpSpPr>
              <p:cNvPr id="6" name="Ομάδα 5"/>
              <p:cNvGrpSpPr/>
              <p:nvPr/>
            </p:nvGrpSpPr>
            <p:grpSpPr>
              <a:xfrm>
                <a:off x="1366035" y="1818817"/>
                <a:ext cx="6196475" cy="1106127"/>
                <a:chOff x="1135498" y="1909242"/>
                <a:chExt cx="6432851" cy="1367271"/>
              </a:xfrm>
            </p:grpSpPr>
            <p:grpSp>
              <p:nvGrpSpPr>
                <p:cNvPr id="8" name="Ομάδα 7"/>
                <p:cNvGrpSpPr/>
                <p:nvPr/>
              </p:nvGrpSpPr>
              <p:grpSpPr>
                <a:xfrm>
                  <a:off x="1135498" y="1909242"/>
                  <a:ext cx="6432851" cy="1367271"/>
                  <a:chOff x="1133373" y="1918168"/>
                  <a:chExt cx="6432851" cy="1367271"/>
                </a:xfrm>
              </p:grpSpPr>
              <p:grpSp>
                <p:nvGrpSpPr>
                  <p:cNvPr id="20" name="Ομάδα 19"/>
                  <p:cNvGrpSpPr/>
                  <p:nvPr/>
                </p:nvGrpSpPr>
                <p:grpSpPr>
                  <a:xfrm>
                    <a:off x="2411760" y="2408314"/>
                    <a:ext cx="656947" cy="288032"/>
                    <a:chOff x="3286212" y="2457788"/>
                    <a:chExt cx="656947" cy="288032"/>
                  </a:xfrm>
                </p:grpSpPr>
                <p:sp>
                  <p:nvSpPr>
                    <p:cNvPr id="43" name="Έλλειψη 42"/>
                    <p:cNvSpPr/>
                    <p:nvPr/>
                  </p:nvSpPr>
                  <p:spPr>
                    <a:xfrm>
                      <a:off x="3286212" y="2457788"/>
                      <a:ext cx="656947" cy="288032"/>
                    </a:xfrm>
                    <a:prstGeom prst="ellipse">
                      <a:avLst/>
                    </a:pr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44" name="Διάγραμμα ροής: Παραπομπή 43"/>
                    <p:cNvSpPr/>
                    <p:nvPr/>
                  </p:nvSpPr>
                  <p:spPr>
                    <a:xfrm>
                      <a:off x="3491880" y="2457788"/>
                      <a:ext cx="216024" cy="94542"/>
                    </a:xfrm>
                    <a:prstGeom prst="flowChartConnector">
                      <a:avLst/>
                    </a:prstGeom>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grpSp>
                <p:nvGrpSpPr>
                  <p:cNvPr id="21" name="Ομάδα 20"/>
                  <p:cNvGrpSpPr/>
                  <p:nvPr/>
                </p:nvGrpSpPr>
                <p:grpSpPr>
                  <a:xfrm>
                    <a:off x="3131840" y="2408314"/>
                    <a:ext cx="656947" cy="288032"/>
                    <a:chOff x="3286212" y="2457788"/>
                    <a:chExt cx="656947" cy="288032"/>
                  </a:xfrm>
                </p:grpSpPr>
                <p:sp>
                  <p:nvSpPr>
                    <p:cNvPr id="41" name="Έλλειψη 40"/>
                    <p:cNvSpPr/>
                    <p:nvPr/>
                  </p:nvSpPr>
                  <p:spPr>
                    <a:xfrm>
                      <a:off x="3286212" y="2457788"/>
                      <a:ext cx="656947" cy="288032"/>
                    </a:xfrm>
                    <a:prstGeom prst="ellipse">
                      <a:avLst/>
                    </a:pr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42" name="Διάγραμμα ροής: Παραπομπή 41"/>
                    <p:cNvSpPr/>
                    <p:nvPr/>
                  </p:nvSpPr>
                  <p:spPr>
                    <a:xfrm>
                      <a:off x="3491880" y="2457788"/>
                      <a:ext cx="216024" cy="94542"/>
                    </a:xfrm>
                    <a:prstGeom prst="flowChartConnector">
                      <a:avLst/>
                    </a:prstGeom>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grpSp>
                <p:nvGrpSpPr>
                  <p:cNvPr id="22" name="Ομάδα 21"/>
                  <p:cNvGrpSpPr/>
                  <p:nvPr/>
                </p:nvGrpSpPr>
                <p:grpSpPr>
                  <a:xfrm>
                    <a:off x="4644008" y="2395983"/>
                    <a:ext cx="656947" cy="288032"/>
                    <a:chOff x="3286212" y="2457788"/>
                    <a:chExt cx="656947" cy="288032"/>
                  </a:xfrm>
                </p:grpSpPr>
                <p:sp>
                  <p:nvSpPr>
                    <p:cNvPr id="39" name="Έλλειψη 38"/>
                    <p:cNvSpPr/>
                    <p:nvPr/>
                  </p:nvSpPr>
                  <p:spPr>
                    <a:xfrm>
                      <a:off x="3286212" y="2457788"/>
                      <a:ext cx="656947" cy="288032"/>
                    </a:xfrm>
                    <a:prstGeom prst="ellipse">
                      <a:avLst/>
                    </a:pr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40" name="Διάγραμμα ροής: Παραπομπή 39"/>
                    <p:cNvSpPr/>
                    <p:nvPr/>
                  </p:nvSpPr>
                  <p:spPr>
                    <a:xfrm>
                      <a:off x="3491880" y="2457788"/>
                      <a:ext cx="216024" cy="94542"/>
                    </a:xfrm>
                    <a:prstGeom prst="flowChartConnector">
                      <a:avLst/>
                    </a:prstGeom>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grpSp>
                <p:nvGrpSpPr>
                  <p:cNvPr id="23" name="Ομάδα 22"/>
                  <p:cNvGrpSpPr/>
                  <p:nvPr/>
                </p:nvGrpSpPr>
                <p:grpSpPr>
                  <a:xfrm>
                    <a:off x="3909134" y="2395983"/>
                    <a:ext cx="656947" cy="288032"/>
                    <a:chOff x="3286212" y="2457788"/>
                    <a:chExt cx="656947" cy="288032"/>
                  </a:xfrm>
                </p:grpSpPr>
                <p:sp>
                  <p:nvSpPr>
                    <p:cNvPr id="37" name="Έλλειψη 36"/>
                    <p:cNvSpPr/>
                    <p:nvPr/>
                  </p:nvSpPr>
                  <p:spPr>
                    <a:xfrm>
                      <a:off x="3286212" y="2457788"/>
                      <a:ext cx="656947" cy="288032"/>
                    </a:xfrm>
                    <a:prstGeom prst="ellipse">
                      <a:avLst/>
                    </a:pr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38" name="Διάγραμμα ροής: Παραπομπή 37"/>
                    <p:cNvSpPr/>
                    <p:nvPr/>
                  </p:nvSpPr>
                  <p:spPr>
                    <a:xfrm>
                      <a:off x="3491880" y="2457788"/>
                      <a:ext cx="216024" cy="94542"/>
                    </a:xfrm>
                    <a:prstGeom prst="flowChartConnector">
                      <a:avLst/>
                    </a:prstGeom>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grpSp>
                <p:nvGrpSpPr>
                  <p:cNvPr id="24" name="Ομάδα 23"/>
                  <p:cNvGrpSpPr/>
                  <p:nvPr/>
                </p:nvGrpSpPr>
                <p:grpSpPr>
                  <a:xfrm>
                    <a:off x="6084168" y="2408314"/>
                    <a:ext cx="656947" cy="288032"/>
                    <a:chOff x="3286212" y="2457788"/>
                    <a:chExt cx="656947" cy="288032"/>
                  </a:xfrm>
                </p:grpSpPr>
                <p:sp>
                  <p:nvSpPr>
                    <p:cNvPr id="35" name="Έλλειψη 34"/>
                    <p:cNvSpPr/>
                    <p:nvPr/>
                  </p:nvSpPr>
                  <p:spPr>
                    <a:xfrm>
                      <a:off x="3286212" y="2457788"/>
                      <a:ext cx="656947" cy="288032"/>
                    </a:xfrm>
                    <a:prstGeom prst="ellipse">
                      <a:avLst/>
                    </a:pr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36" name="Διάγραμμα ροής: Παραπομπή 35"/>
                    <p:cNvSpPr/>
                    <p:nvPr/>
                  </p:nvSpPr>
                  <p:spPr>
                    <a:xfrm>
                      <a:off x="3491880" y="2457788"/>
                      <a:ext cx="216024" cy="94542"/>
                    </a:xfrm>
                    <a:prstGeom prst="flowChartConnector">
                      <a:avLst/>
                    </a:prstGeom>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grpSp>
                <p:nvGrpSpPr>
                  <p:cNvPr id="25" name="Ομάδα 24"/>
                  <p:cNvGrpSpPr/>
                  <p:nvPr/>
                </p:nvGrpSpPr>
                <p:grpSpPr>
                  <a:xfrm>
                    <a:off x="5364088" y="2408314"/>
                    <a:ext cx="656947" cy="288032"/>
                    <a:chOff x="3286212" y="2457788"/>
                    <a:chExt cx="656947" cy="288032"/>
                  </a:xfrm>
                </p:grpSpPr>
                <p:sp>
                  <p:nvSpPr>
                    <p:cNvPr id="33" name="Έλλειψη 32"/>
                    <p:cNvSpPr/>
                    <p:nvPr/>
                  </p:nvSpPr>
                  <p:spPr>
                    <a:xfrm>
                      <a:off x="3286212" y="2457788"/>
                      <a:ext cx="656947" cy="288032"/>
                    </a:xfrm>
                    <a:prstGeom prst="ellipse">
                      <a:avLst/>
                    </a:pr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34" name="Διάγραμμα ροής: Παραπομπή 33"/>
                    <p:cNvSpPr/>
                    <p:nvPr/>
                  </p:nvSpPr>
                  <p:spPr>
                    <a:xfrm>
                      <a:off x="3491880" y="2457788"/>
                      <a:ext cx="216024" cy="94542"/>
                    </a:xfrm>
                    <a:prstGeom prst="flowChartConnector">
                      <a:avLst/>
                    </a:prstGeom>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sp>
                <p:nvSpPr>
                  <p:cNvPr id="26" name="Ελεύθερη σχεδίαση 25"/>
                  <p:cNvSpPr/>
                  <p:nvPr/>
                </p:nvSpPr>
                <p:spPr>
                  <a:xfrm>
                    <a:off x="7001563" y="2015231"/>
                    <a:ext cx="127206" cy="1074198"/>
                  </a:xfrm>
                  <a:custGeom>
                    <a:avLst/>
                    <a:gdLst>
                      <a:gd name="connsiteX0" fmla="*/ 109451 w 127206"/>
                      <a:gd name="connsiteY0" fmla="*/ 0 h 1074198"/>
                      <a:gd name="connsiteX1" fmla="*/ 2919 w 127206"/>
                      <a:gd name="connsiteY1" fmla="*/ 266330 h 1074198"/>
                      <a:gd name="connsiteX2" fmla="*/ 38429 w 127206"/>
                      <a:gd name="connsiteY2" fmla="*/ 878889 h 1074198"/>
                      <a:gd name="connsiteX3" fmla="*/ 127206 w 127206"/>
                      <a:gd name="connsiteY3" fmla="*/ 1074198 h 1074198"/>
                    </a:gdLst>
                    <a:ahLst/>
                    <a:cxnLst>
                      <a:cxn ang="0">
                        <a:pos x="connsiteX0" y="connsiteY0"/>
                      </a:cxn>
                      <a:cxn ang="0">
                        <a:pos x="connsiteX1" y="connsiteY1"/>
                      </a:cxn>
                      <a:cxn ang="0">
                        <a:pos x="connsiteX2" y="connsiteY2"/>
                      </a:cxn>
                      <a:cxn ang="0">
                        <a:pos x="connsiteX3" y="connsiteY3"/>
                      </a:cxn>
                    </a:cxnLst>
                    <a:rect l="l" t="t" r="r" b="b"/>
                    <a:pathLst>
                      <a:path w="127206" h="1074198">
                        <a:moveTo>
                          <a:pt x="109451" y="0"/>
                        </a:moveTo>
                        <a:cubicBezTo>
                          <a:pt x="62103" y="59924"/>
                          <a:pt x="14756" y="119849"/>
                          <a:pt x="2919" y="266330"/>
                        </a:cubicBezTo>
                        <a:cubicBezTo>
                          <a:pt x="-8918" y="412811"/>
                          <a:pt x="17714" y="744244"/>
                          <a:pt x="38429" y="878889"/>
                        </a:cubicBezTo>
                        <a:cubicBezTo>
                          <a:pt x="59143" y="1013534"/>
                          <a:pt x="93174" y="1043866"/>
                          <a:pt x="127206" y="1074198"/>
                        </a:cubicBezTo>
                      </a:path>
                    </a:pathLst>
                  </a:cu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7" name="Ελεύθερη σχεδίαση 26"/>
                  <p:cNvSpPr/>
                  <p:nvPr/>
                </p:nvSpPr>
                <p:spPr>
                  <a:xfrm>
                    <a:off x="7083953" y="2041863"/>
                    <a:ext cx="106960" cy="1047565"/>
                  </a:xfrm>
                  <a:custGeom>
                    <a:avLst/>
                    <a:gdLst>
                      <a:gd name="connsiteX0" fmla="*/ 106960 w 106960"/>
                      <a:gd name="connsiteY0" fmla="*/ 0 h 914400"/>
                      <a:gd name="connsiteX1" fmla="*/ 44816 w 106960"/>
                      <a:gd name="connsiteY1" fmla="*/ 133165 h 914400"/>
                      <a:gd name="connsiteX2" fmla="*/ 428 w 106960"/>
                      <a:gd name="connsiteY2" fmla="*/ 497150 h 914400"/>
                      <a:gd name="connsiteX3" fmla="*/ 71449 w 10696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106960" h="914400">
                        <a:moveTo>
                          <a:pt x="106960" y="0"/>
                        </a:moveTo>
                        <a:cubicBezTo>
                          <a:pt x="84765" y="25153"/>
                          <a:pt x="62571" y="50307"/>
                          <a:pt x="44816" y="133165"/>
                        </a:cubicBezTo>
                        <a:cubicBezTo>
                          <a:pt x="27061" y="216023"/>
                          <a:pt x="-4011" y="366944"/>
                          <a:pt x="428" y="497150"/>
                        </a:cubicBezTo>
                        <a:cubicBezTo>
                          <a:pt x="4867" y="627356"/>
                          <a:pt x="38158" y="770878"/>
                          <a:pt x="71449" y="914400"/>
                        </a:cubicBezTo>
                      </a:path>
                    </a:pathLst>
                  </a:cu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Ελεύθερη σχεδίαση 27"/>
                  <p:cNvSpPr/>
                  <p:nvPr/>
                </p:nvSpPr>
                <p:spPr>
                  <a:xfrm>
                    <a:off x="7188962" y="2059619"/>
                    <a:ext cx="46339" cy="1029810"/>
                  </a:xfrm>
                  <a:custGeom>
                    <a:avLst/>
                    <a:gdLst>
                      <a:gd name="connsiteX0" fmla="*/ 46339 w 46339"/>
                      <a:gd name="connsiteY0" fmla="*/ 0 h 1029810"/>
                      <a:gd name="connsiteX1" fmla="*/ 1951 w 46339"/>
                      <a:gd name="connsiteY1" fmla="*/ 310719 h 1029810"/>
                      <a:gd name="connsiteX2" fmla="*/ 10828 w 46339"/>
                      <a:gd name="connsiteY2" fmla="*/ 710214 h 1029810"/>
                      <a:gd name="connsiteX3" fmla="*/ 37461 w 46339"/>
                      <a:gd name="connsiteY3" fmla="*/ 949911 h 1029810"/>
                      <a:gd name="connsiteX4" fmla="*/ 46339 w 46339"/>
                      <a:gd name="connsiteY4" fmla="*/ 1029810 h 1029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39" h="1029810">
                        <a:moveTo>
                          <a:pt x="46339" y="0"/>
                        </a:moveTo>
                        <a:cubicBezTo>
                          <a:pt x="27104" y="96175"/>
                          <a:pt x="7869" y="192350"/>
                          <a:pt x="1951" y="310719"/>
                        </a:cubicBezTo>
                        <a:cubicBezTo>
                          <a:pt x="-3967" y="429088"/>
                          <a:pt x="4910" y="603682"/>
                          <a:pt x="10828" y="710214"/>
                        </a:cubicBezTo>
                        <a:cubicBezTo>
                          <a:pt x="16746" y="816746"/>
                          <a:pt x="37461" y="949911"/>
                          <a:pt x="37461" y="949911"/>
                        </a:cubicBezTo>
                        <a:lnTo>
                          <a:pt x="46339" y="1029810"/>
                        </a:lnTo>
                      </a:path>
                    </a:pathLst>
                  </a:cu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9" name="Ελεύθερη σχεδίαση 28"/>
                  <p:cNvSpPr/>
                  <p:nvPr/>
                </p:nvSpPr>
                <p:spPr>
                  <a:xfrm>
                    <a:off x="7297445" y="2059619"/>
                    <a:ext cx="45719" cy="1029810"/>
                  </a:xfrm>
                  <a:custGeom>
                    <a:avLst/>
                    <a:gdLst>
                      <a:gd name="connsiteX0" fmla="*/ 0 w 17755"/>
                      <a:gd name="connsiteY0" fmla="*/ 0 h 1178581"/>
                      <a:gd name="connsiteX1" fmla="*/ 8878 w 17755"/>
                      <a:gd name="connsiteY1" fmla="*/ 1003177 h 1178581"/>
                      <a:gd name="connsiteX2" fmla="*/ 17755 w 17755"/>
                      <a:gd name="connsiteY2" fmla="*/ 1171853 h 1178581"/>
                    </a:gdLst>
                    <a:ahLst/>
                    <a:cxnLst>
                      <a:cxn ang="0">
                        <a:pos x="connsiteX0" y="connsiteY0"/>
                      </a:cxn>
                      <a:cxn ang="0">
                        <a:pos x="connsiteX1" y="connsiteY1"/>
                      </a:cxn>
                      <a:cxn ang="0">
                        <a:pos x="connsiteX2" y="connsiteY2"/>
                      </a:cxn>
                    </a:cxnLst>
                    <a:rect l="l" t="t" r="r" b="b"/>
                    <a:pathLst>
                      <a:path w="17755" h="1178581">
                        <a:moveTo>
                          <a:pt x="0" y="0"/>
                        </a:moveTo>
                        <a:cubicBezTo>
                          <a:pt x="2959" y="403934"/>
                          <a:pt x="5919" y="807868"/>
                          <a:pt x="8878" y="1003177"/>
                        </a:cubicBezTo>
                        <a:cubicBezTo>
                          <a:pt x="11837" y="1198486"/>
                          <a:pt x="14796" y="1185169"/>
                          <a:pt x="17755" y="1171853"/>
                        </a:cubicBezTo>
                      </a:path>
                    </a:pathLst>
                  </a:cu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30" name="Ελεύθερη σχεδίαση 29"/>
                  <p:cNvSpPr/>
                  <p:nvPr/>
                </p:nvSpPr>
                <p:spPr>
                  <a:xfrm>
                    <a:off x="7386221" y="2068497"/>
                    <a:ext cx="64141" cy="1003177"/>
                  </a:xfrm>
                  <a:custGeom>
                    <a:avLst/>
                    <a:gdLst>
                      <a:gd name="connsiteX0" fmla="*/ 0 w 64141"/>
                      <a:gd name="connsiteY0" fmla="*/ 0 h 1003177"/>
                      <a:gd name="connsiteX1" fmla="*/ 53266 w 64141"/>
                      <a:gd name="connsiteY1" fmla="*/ 292963 h 1003177"/>
                      <a:gd name="connsiteX2" fmla="*/ 62144 w 64141"/>
                      <a:gd name="connsiteY2" fmla="*/ 692458 h 1003177"/>
                      <a:gd name="connsiteX3" fmla="*/ 26633 w 64141"/>
                      <a:gd name="connsiteY3" fmla="*/ 1003177 h 1003177"/>
                    </a:gdLst>
                    <a:ahLst/>
                    <a:cxnLst>
                      <a:cxn ang="0">
                        <a:pos x="connsiteX0" y="connsiteY0"/>
                      </a:cxn>
                      <a:cxn ang="0">
                        <a:pos x="connsiteX1" y="connsiteY1"/>
                      </a:cxn>
                      <a:cxn ang="0">
                        <a:pos x="connsiteX2" y="connsiteY2"/>
                      </a:cxn>
                      <a:cxn ang="0">
                        <a:pos x="connsiteX3" y="connsiteY3"/>
                      </a:cxn>
                    </a:cxnLst>
                    <a:rect l="l" t="t" r="r" b="b"/>
                    <a:pathLst>
                      <a:path w="64141" h="1003177">
                        <a:moveTo>
                          <a:pt x="0" y="0"/>
                        </a:moveTo>
                        <a:cubicBezTo>
                          <a:pt x="21454" y="88776"/>
                          <a:pt x="42909" y="177553"/>
                          <a:pt x="53266" y="292963"/>
                        </a:cubicBezTo>
                        <a:cubicBezTo>
                          <a:pt x="63623" y="408373"/>
                          <a:pt x="66583" y="574089"/>
                          <a:pt x="62144" y="692458"/>
                        </a:cubicBezTo>
                        <a:cubicBezTo>
                          <a:pt x="57705" y="810827"/>
                          <a:pt x="42169" y="907002"/>
                          <a:pt x="26633" y="1003177"/>
                        </a:cubicBezTo>
                      </a:path>
                    </a:pathLst>
                  </a:cu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31" name="Ελεύθερη σχεδίαση 30"/>
                  <p:cNvSpPr/>
                  <p:nvPr/>
                </p:nvSpPr>
                <p:spPr>
                  <a:xfrm>
                    <a:off x="7474998" y="2041864"/>
                    <a:ext cx="91226" cy="1056443"/>
                  </a:xfrm>
                  <a:custGeom>
                    <a:avLst/>
                    <a:gdLst>
                      <a:gd name="connsiteX0" fmla="*/ 0 w 91226"/>
                      <a:gd name="connsiteY0" fmla="*/ 0 h 1056443"/>
                      <a:gd name="connsiteX1" fmla="*/ 71021 w 91226"/>
                      <a:gd name="connsiteY1" fmla="*/ 230819 h 1056443"/>
                      <a:gd name="connsiteX2" fmla="*/ 88777 w 91226"/>
                      <a:gd name="connsiteY2" fmla="*/ 692458 h 1056443"/>
                      <a:gd name="connsiteX3" fmla="*/ 26633 w 91226"/>
                      <a:gd name="connsiteY3" fmla="*/ 1056443 h 1056443"/>
                    </a:gdLst>
                    <a:ahLst/>
                    <a:cxnLst>
                      <a:cxn ang="0">
                        <a:pos x="connsiteX0" y="connsiteY0"/>
                      </a:cxn>
                      <a:cxn ang="0">
                        <a:pos x="connsiteX1" y="connsiteY1"/>
                      </a:cxn>
                      <a:cxn ang="0">
                        <a:pos x="connsiteX2" y="connsiteY2"/>
                      </a:cxn>
                      <a:cxn ang="0">
                        <a:pos x="connsiteX3" y="connsiteY3"/>
                      </a:cxn>
                    </a:cxnLst>
                    <a:rect l="l" t="t" r="r" b="b"/>
                    <a:pathLst>
                      <a:path w="91226" h="1056443">
                        <a:moveTo>
                          <a:pt x="0" y="0"/>
                        </a:moveTo>
                        <a:cubicBezTo>
                          <a:pt x="28112" y="57705"/>
                          <a:pt x="56225" y="115410"/>
                          <a:pt x="71021" y="230819"/>
                        </a:cubicBezTo>
                        <a:cubicBezTo>
                          <a:pt x="85817" y="346228"/>
                          <a:pt x="96175" y="554854"/>
                          <a:pt x="88777" y="692458"/>
                        </a:cubicBezTo>
                        <a:cubicBezTo>
                          <a:pt x="81379" y="830062"/>
                          <a:pt x="54006" y="943252"/>
                          <a:pt x="26633" y="1056443"/>
                        </a:cubicBezTo>
                      </a:path>
                    </a:pathLst>
                  </a:cu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32" name="Ελεύθερη σχεδίαση 31"/>
                  <p:cNvSpPr/>
                  <p:nvPr/>
                </p:nvSpPr>
                <p:spPr>
                  <a:xfrm>
                    <a:off x="1133373" y="1918168"/>
                    <a:ext cx="5875674" cy="1367271"/>
                  </a:xfrm>
                  <a:custGeom>
                    <a:avLst/>
                    <a:gdLst>
                      <a:gd name="connsiteX0" fmla="*/ 331664 w 5875674"/>
                      <a:gd name="connsiteY0" fmla="*/ 293066 h 1367271"/>
                      <a:gd name="connsiteX1" fmla="*/ 464829 w 5875674"/>
                      <a:gd name="connsiteY1" fmla="*/ 355210 h 1367271"/>
                      <a:gd name="connsiteX2" fmla="*/ 606872 w 5875674"/>
                      <a:gd name="connsiteY2" fmla="*/ 417354 h 1367271"/>
                      <a:gd name="connsiteX3" fmla="*/ 748915 w 5875674"/>
                      <a:gd name="connsiteY3" fmla="*/ 372965 h 1367271"/>
                      <a:gd name="connsiteX4" fmla="*/ 908713 w 5875674"/>
                      <a:gd name="connsiteY4" fmla="*/ 222045 h 1367271"/>
                      <a:gd name="connsiteX5" fmla="*/ 1059633 w 5875674"/>
                      <a:gd name="connsiteY5" fmla="*/ 103 h 1367271"/>
                      <a:gd name="connsiteX6" fmla="*/ 970857 w 5875674"/>
                      <a:gd name="connsiteY6" fmla="*/ 195412 h 1367271"/>
                      <a:gd name="connsiteX7" fmla="*/ 997490 w 5875674"/>
                      <a:gd name="connsiteY7" fmla="*/ 364087 h 1367271"/>
                      <a:gd name="connsiteX8" fmla="*/ 1121777 w 5875674"/>
                      <a:gd name="connsiteY8" fmla="*/ 523886 h 1367271"/>
                      <a:gd name="connsiteX9" fmla="*/ 1308208 w 5875674"/>
                      <a:gd name="connsiteY9" fmla="*/ 612662 h 1367271"/>
                      <a:gd name="connsiteX10" fmla="*/ 2062810 w 5875674"/>
                      <a:gd name="connsiteY10" fmla="*/ 594907 h 1367271"/>
                      <a:gd name="connsiteX11" fmla="*/ 3358950 w 5875674"/>
                      <a:gd name="connsiteY11" fmla="*/ 603785 h 1367271"/>
                      <a:gd name="connsiteX12" fmla="*/ 4202329 w 5875674"/>
                      <a:gd name="connsiteY12" fmla="*/ 603785 h 1367271"/>
                      <a:gd name="connsiteX13" fmla="*/ 5107851 w 5875674"/>
                      <a:gd name="connsiteY13" fmla="*/ 594907 h 1367271"/>
                      <a:gd name="connsiteX14" fmla="*/ 5658266 w 5875674"/>
                      <a:gd name="connsiteY14" fmla="*/ 577152 h 1367271"/>
                      <a:gd name="connsiteX15" fmla="*/ 5755921 w 5875674"/>
                      <a:gd name="connsiteY15" fmla="*/ 568274 h 1367271"/>
                      <a:gd name="connsiteX16" fmla="*/ 5782554 w 5875674"/>
                      <a:gd name="connsiteY16" fmla="*/ 470620 h 1367271"/>
                      <a:gd name="connsiteX17" fmla="*/ 5862453 w 5875674"/>
                      <a:gd name="connsiteY17" fmla="*/ 390720 h 1367271"/>
                      <a:gd name="connsiteX18" fmla="*/ 5871330 w 5875674"/>
                      <a:gd name="connsiteY18" fmla="*/ 878992 h 1367271"/>
                      <a:gd name="connsiteX19" fmla="*/ 5818064 w 5875674"/>
                      <a:gd name="connsiteY19" fmla="*/ 843482 h 1367271"/>
                      <a:gd name="connsiteX20" fmla="*/ 5773676 w 5875674"/>
                      <a:gd name="connsiteY20" fmla="*/ 799093 h 1367271"/>
                      <a:gd name="connsiteX21" fmla="*/ 5755921 w 5875674"/>
                      <a:gd name="connsiteY21" fmla="*/ 710317 h 1367271"/>
                      <a:gd name="connsiteX22" fmla="*/ 5649389 w 5875674"/>
                      <a:gd name="connsiteY22" fmla="*/ 657051 h 1367271"/>
                      <a:gd name="connsiteX23" fmla="*/ 5374181 w 5875674"/>
                      <a:gd name="connsiteY23" fmla="*/ 665928 h 1367271"/>
                      <a:gd name="connsiteX24" fmla="*/ 4921420 w 5875674"/>
                      <a:gd name="connsiteY24" fmla="*/ 674806 h 1367271"/>
                      <a:gd name="connsiteX25" fmla="*/ 4388760 w 5875674"/>
                      <a:gd name="connsiteY25" fmla="*/ 665928 h 1367271"/>
                      <a:gd name="connsiteX26" fmla="*/ 3705179 w 5875674"/>
                      <a:gd name="connsiteY26" fmla="*/ 665928 h 1367271"/>
                      <a:gd name="connsiteX27" fmla="*/ 2959455 w 5875674"/>
                      <a:gd name="connsiteY27" fmla="*/ 665928 h 1367271"/>
                      <a:gd name="connsiteX28" fmla="*/ 2355773 w 5875674"/>
                      <a:gd name="connsiteY28" fmla="*/ 665928 h 1367271"/>
                      <a:gd name="connsiteX29" fmla="*/ 1707703 w 5875674"/>
                      <a:gd name="connsiteY29" fmla="*/ 665928 h 1367271"/>
                      <a:gd name="connsiteX30" fmla="*/ 1272697 w 5875674"/>
                      <a:gd name="connsiteY30" fmla="*/ 692561 h 1367271"/>
                      <a:gd name="connsiteX31" fmla="*/ 1050756 w 5875674"/>
                      <a:gd name="connsiteY31" fmla="*/ 763583 h 1367271"/>
                      <a:gd name="connsiteX32" fmla="*/ 802181 w 5875674"/>
                      <a:gd name="connsiteY32" fmla="*/ 905625 h 1367271"/>
                      <a:gd name="connsiteX33" fmla="*/ 704527 w 5875674"/>
                      <a:gd name="connsiteY33" fmla="*/ 1056546 h 1367271"/>
                      <a:gd name="connsiteX34" fmla="*/ 589117 w 5875674"/>
                      <a:gd name="connsiteY34" fmla="*/ 1367264 h 1367271"/>
                      <a:gd name="connsiteX35" fmla="*/ 651261 w 5875674"/>
                      <a:gd name="connsiteY35" fmla="*/ 1065423 h 1367271"/>
                      <a:gd name="connsiteX36" fmla="*/ 642383 w 5875674"/>
                      <a:gd name="connsiteY36" fmla="*/ 905625 h 1367271"/>
                      <a:gd name="connsiteX37" fmla="*/ 589117 w 5875674"/>
                      <a:gd name="connsiteY37" fmla="*/ 790216 h 1367271"/>
                      <a:gd name="connsiteX38" fmla="*/ 447074 w 5875674"/>
                      <a:gd name="connsiteY38" fmla="*/ 745827 h 1367271"/>
                      <a:gd name="connsiteX39" fmla="*/ 91967 w 5875674"/>
                      <a:gd name="connsiteY39" fmla="*/ 878992 h 1367271"/>
                      <a:gd name="connsiteX40" fmla="*/ 3191 w 5875674"/>
                      <a:gd name="connsiteY40" fmla="*/ 905625 h 1367271"/>
                      <a:gd name="connsiteX41" fmla="*/ 171866 w 5875674"/>
                      <a:gd name="connsiteY41" fmla="*/ 790216 h 1367271"/>
                      <a:gd name="connsiteX42" fmla="*/ 349420 w 5875674"/>
                      <a:gd name="connsiteY42" fmla="*/ 701439 h 1367271"/>
                      <a:gd name="connsiteX43" fmla="*/ 464829 w 5875674"/>
                      <a:gd name="connsiteY43" fmla="*/ 568274 h 1367271"/>
                      <a:gd name="connsiteX44" fmla="*/ 438196 w 5875674"/>
                      <a:gd name="connsiteY44" fmla="*/ 435109 h 1367271"/>
                      <a:gd name="connsiteX45" fmla="*/ 198499 w 5875674"/>
                      <a:gd name="connsiteY45" fmla="*/ 239800 h 1367271"/>
                      <a:gd name="connsiteX46" fmla="*/ 376053 w 5875674"/>
                      <a:gd name="connsiteY46" fmla="*/ 319699 h 1367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875674" h="1367271">
                        <a:moveTo>
                          <a:pt x="331664" y="293066"/>
                        </a:moveTo>
                        <a:lnTo>
                          <a:pt x="464829" y="355210"/>
                        </a:lnTo>
                        <a:cubicBezTo>
                          <a:pt x="510697" y="375925"/>
                          <a:pt x="559524" y="414395"/>
                          <a:pt x="606872" y="417354"/>
                        </a:cubicBezTo>
                        <a:cubicBezTo>
                          <a:pt x="654220" y="420313"/>
                          <a:pt x="698608" y="405517"/>
                          <a:pt x="748915" y="372965"/>
                        </a:cubicBezTo>
                        <a:cubicBezTo>
                          <a:pt x="799222" y="340414"/>
                          <a:pt x="856927" y="284189"/>
                          <a:pt x="908713" y="222045"/>
                        </a:cubicBezTo>
                        <a:cubicBezTo>
                          <a:pt x="960499" y="159901"/>
                          <a:pt x="1049276" y="4542"/>
                          <a:pt x="1059633" y="103"/>
                        </a:cubicBezTo>
                        <a:cubicBezTo>
                          <a:pt x="1069990" y="-4336"/>
                          <a:pt x="981214" y="134748"/>
                          <a:pt x="970857" y="195412"/>
                        </a:cubicBezTo>
                        <a:cubicBezTo>
                          <a:pt x="960500" y="256076"/>
                          <a:pt x="972337" y="309341"/>
                          <a:pt x="997490" y="364087"/>
                        </a:cubicBezTo>
                        <a:cubicBezTo>
                          <a:pt x="1022643" y="418833"/>
                          <a:pt x="1069991" y="482457"/>
                          <a:pt x="1121777" y="523886"/>
                        </a:cubicBezTo>
                        <a:cubicBezTo>
                          <a:pt x="1173563" y="565315"/>
                          <a:pt x="1151369" y="600825"/>
                          <a:pt x="1308208" y="612662"/>
                        </a:cubicBezTo>
                        <a:cubicBezTo>
                          <a:pt x="1465047" y="624499"/>
                          <a:pt x="2062810" y="594907"/>
                          <a:pt x="2062810" y="594907"/>
                        </a:cubicBezTo>
                        <a:lnTo>
                          <a:pt x="3358950" y="603785"/>
                        </a:lnTo>
                        <a:lnTo>
                          <a:pt x="4202329" y="603785"/>
                        </a:lnTo>
                        <a:lnTo>
                          <a:pt x="5107851" y="594907"/>
                        </a:lnTo>
                        <a:cubicBezTo>
                          <a:pt x="5350507" y="590468"/>
                          <a:pt x="5550254" y="581591"/>
                          <a:pt x="5658266" y="577152"/>
                        </a:cubicBezTo>
                        <a:cubicBezTo>
                          <a:pt x="5766278" y="572713"/>
                          <a:pt x="5735206" y="586029"/>
                          <a:pt x="5755921" y="568274"/>
                        </a:cubicBezTo>
                        <a:cubicBezTo>
                          <a:pt x="5776636" y="550519"/>
                          <a:pt x="5764799" y="500212"/>
                          <a:pt x="5782554" y="470620"/>
                        </a:cubicBezTo>
                        <a:cubicBezTo>
                          <a:pt x="5800309" y="441028"/>
                          <a:pt x="5847657" y="322658"/>
                          <a:pt x="5862453" y="390720"/>
                        </a:cubicBezTo>
                        <a:cubicBezTo>
                          <a:pt x="5877249" y="458782"/>
                          <a:pt x="5878728" y="803532"/>
                          <a:pt x="5871330" y="878992"/>
                        </a:cubicBezTo>
                        <a:cubicBezTo>
                          <a:pt x="5863932" y="954452"/>
                          <a:pt x="5834340" y="856798"/>
                          <a:pt x="5818064" y="843482"/>
                        </a:cubicBezTo>
                        <a:cubicBezTo>
                          <a:pt x="5801788" y="830166"/>
                          <a:pt x="5784033" y="821287"/>
                          <a:pt x="5773676" y="799093"/>
                        </a:cubicBezTo>
                        <a:cubicBezTo>
                          <a:pt x="5763319" y="776899"/>
                          <a:pt x="5776635" y="733991"/>
                          <a:pt x="5755921" y="710317"/>
                        </a:cubicBezTo>
                        <a:cubicBezTo>
                          <a:pt x="5735207" y="686643"/>
                          <a:pt x="5713012" y="664449"/>
                          <a:pt x="5649389" y="657051"/>
                        </a:cubicBezTo>
                        <a:cubicBezTo>
                          <a:pt x="5585766" y="649653"/>
                          <a:pt x="5374181" y="665928"/>
                          <a:pt x="5374181" y="665928"/>
                        </a:cubicBezTo>
                        <a:cubicBezTo>
                          <a:pt x="5252853" y="668887"/>
                          <a:pt x="5085657" y="674806"/>
                          <a:pt x="4921420" y="674806"/>
                        </a:cubicBezTo>
                        <a:cubicBezTo>
                          <a:pt x="4757183" y="674806"/>
                          <a:pt x="4388760" y="665928"/>
                          <a:pt x="4388760" y="665928"/>
                        </a:cubicBezTo>
                        <a:lnTo>
                          <a:pt x="3705179" y="665928"/>
                        </a:lnTo>
                        <a:lnTo>
                          <a:pt x="2959455" y="665928"/>
                        </a:lnTo>
                        <a:lnTo>
                          <a:pt x="2355773" y="665928"/>
                        </a:lnTo>
                        <a:lnTo>
                          <a:pt x="1707703" y="665928"/>
                        </a:lnTo>
                        <a:cubicBezTo>
                          <a:pt x="1527190" y="670367"/>
                          <a:pt x="1382188" y="676285"/>
                          <a:pt x="1272697" y="692561"/>
                        </a:cubicBezTo>
                        <a:cubicBezTo>
                          <a:pt x="1163206" y="708837"/>
                          <a:pt x="1129175" y="728072"/>
                          <a:pt x="1050756" y="763583"/>
                        </a:cubicBezTo>
                        <a:cubicBezTo>
                          <a:pt x="972337" y="799094"/>
                          <a:pt x="859886" y="856798"/>
                          <a:pt x="802181" y="905625"/>
                        </a:cubicBezTo>
                        <a:cubicBezTo>
                          <a:pt x="744476" y="954452"/>
                          <a:pt x="740038" y="979606"/>
                          <a:pt x="704527" y="1056546"/>
                        </a:cubicBezTo>
                        <a:cubicBezTo>
                          <a:pt x="669016" y="1133486"/>
                          <a:pt x="597995" y="1365785"/>
                          <a:pt x="589117" y="1367264"/>
                        </a:cubicBezTo>
                        <a:cubicBezTo>
                          <a:pt x="580239" y="1368743"/>
                          <a:pt x="642383" y="1142363"/>
                          <a:pt x="651261" y="1065423"/>
                        </a:cubicBezTo>
                        <a:cubicBezTo>
                          <a:pt x="660139" y="988483"/>
                          <a:pt x="652740" y="951493"/>
                          <a:pt x="642383" y="905625"/>
                        </a:cubicBezTo>
                        <a:cubicBezTo>
                          <a:pt x="632026" y="859757"/>
                          <a:pt x="621668" y="816849"/>
                          <a:pt x="589117" y="790216"/>
                        </a:cubicBezTo>
                        <a:cubicBezTo>
                          <a:pt x="556566" y="763583"/>
                          <a:pt x="529932" y="731031"/>
                          <a:pt x="447074" y="745827"/>
                        </a:cubicBezTo>
                        <a:cubicBezTo>
                          <a:pt x="364216" y="760623"/>
                          <a:pt x="165947" y="852359"/>
                          <a:pt x="91967" y="878992"/>
                        </a:cubicBezTo>
                        <a:cubicBezTo>
                          <a:pt x="17987" y="905625"/>
                          <a:pt x="-10125" y="920421"/>
                          <a:pt x="3191" y="905625"/>
                        </a:cubicBezTo>
                        <a:cubicBezTo>
                          <a:pt x="16507" y="890829"/>
                          <a:pt x="114161" y="824247"/>
                          <a:pt x="171866" y="790216"/>
                        </a:cubicBezTo>
                        <a:cubicBezTo>
                          <a:pt x="229571" y="756185"/>
                          <a:pt x="300593" y="738429"/>
                          <a:pt x="349420" y="701439"/>
                        </a:cubicBezTo>
                        <a:cubicBezTo>
                          <a:pt x="398247" y="664449"/>
                          <a:pt x="450033" y="612662"/>
                          <a:pt x="464829" y="568274"/>
                        </a:cubicBezTo>
                        <a:cubicBezTo>
                          <a:pt x="479625" y="523886"/>
                          <a:pt x="482584" y="489855"/>
                          <a:pt x="438196" y="435109"/>
                        </a:cubicBezTo>
                        <a:cubicBezTo>
                          <a:pt x="393808" y="380363"/>
                          <a:pt x="208856" y="259035"/>
                          <a:pt x="198499" y="239800"/>
                        </a:cubicBezTo>
                        <a:cubicBezTo>
                          <a:pt x="188142" y="220565"/>
                          <a:pt x="282097" y="270132"/>
                          <a:pt x="376053" y="319699"/>
                        </a:cubicBezTo>
                      </a:path>
                    </a:pathLst>
                  </a:custGeom>
                  <a:solidFill>
                    <a:schemeClr val="accent4"/>
                  </a:solid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grpSp>
              <p:nvGrpSpPr>
                <p:cNvPr id="9" name="Ομάδα 8"/>
                <p:cNvGrpSpPr/>
                <p:nvPr/>
              </p:nvGrpSpPr>
              <p:grpSpPr>
                <a:xfrm rot="1263151">
                  <a:off x="1814480" y="2404315"/>
                  <a:ext cx="251238" cy="193944"/>
                  <a:chOff x="3286212" y="2457788"/>
                  <a:chExt cx="656947" cy="288032"/>
                </a:xfrm>
              </p:grpSpPr>
              <p:sp>
                <p:nvSpPr>
                  <p:cNvPr id="18" name="Έλλειψη 17"/>
                  <p:cNvSpPr/>
                  <p:nvPr/>
                </p:nvSpPr>
                <p:spPr>
                  <a:xfrm>
                    <a:off x="3286212" y="2457788"/>
                    <a:ext cx="656947" cy="288032"/>
                  </a:xfrm>
                  <a:prstGeom prst="ellipse">
                    <a:avLst/>
                  </a:pr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9" name="Διάγραμμα ροής: Παραπομπή 18"/>
                  <p:cNvSpPr/>
                  <p:nvPr/>
                </p:nvSpPr>
                <p:spPr>
                  <a:xfrm>
                    <a:off x="3491880" y="2527178"/>
                    <a:ext cx="216024" cy="94542"/>
                  </a:xfrm>
                  <a:prstGeom prst="flowChartConnector">
                    <a:avLst/>
                  </a:prstGeom>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sp>
              <p:nvSpPr>
                <p:cNvPr id="10" name="Διάγραμμα ροής: Παραπομπή 9"/>
                <p:cNvSpPr/>
                <p:nvPr/>
              </p:nvSpPr>
              <p:spPr>
                <a:xfrm>
                  <a:off x="2010940" y="2234114"/>
                  <a:ext cx="45719" cy="68528"/>
                </a:xfrm>
                <a:prstGeom prst="flowChartConnector">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1" name="Διάγραμμα ροής: Παραπομπή 10"/>
                <p:cNvSpPr/>
                <p:nvPr/>
              </p:nvSpPr>
              <p:spPr>
                <a:xfrm>
                  <a:off x="1729368" y="2536969"/>
                  <a:ext cx="45719" cy="68528"/>
                </a:xfrm>
                <a:prstGeom prst="flowChartConnector">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Διάγραμμα ροής: Παραπομπή 11"/>
                <p:cNvSpPr/>
                <p:nvPr/>
              </p:nvSpPr>
              <p:spPr>
                <a:xfrm>
                  <a:off x="1911183" y="2663119"/>
                  <a:ext cx="45719" cy="68528"/>
                </a:xfrm>
                <a:prstGeom prst="flowChartConnector">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3" name="Διάγραμμα ροής: Παραπομπή 12"/>
                <p:cNvSpPr/>
                <p:nvPr/>
              </p:nvSpPr>
              <p:spPr>
                <a:xfrm>
                  <a:off x="2082336" y="2595700"/>
                  <a:ext cx="45719" cy="68528"/>
                </a:xfrm>
                <a:prstGeom prst="flowChartConnector">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4" name="Διάγραμμα ροής: Παραπομπή 13"/>
                <p:cNvSpPr/>
                <p:nvPr/>
              </p:nvSpPr>
              <p:spPr>
                <a:xfrm>
                  <a:off x="2142004" y="2387057"/>
                  <a:ext cx="45719" cy="68528"/>
                </a:xfrm>
                <a:prstGeom prst="flowChartConnector">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 name="Διάγραμμα ροής: Παραπομπή 14"/>
                <p:cNvSpPr/>
                <p:nvPr/>
              </p:nvSpPr>
              <p:spPr>
                <a:xfrm>
                  <a:off x="1715759" y="2387057"/>
                  <a:ext cx="45719" cy="68528"/>
                </a:xfrm>
                <a:prstGeom prst="flowChartConnector">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6" name="Διάγραμμα ροής: Παραπομπή 15"/>
                <p:cNvSpPr/>
                <p:nvPr/>
              </p:nvSpPr>
              <p:spPr>
                <a:xfrm>
                  <a:off x="2010939" y="2352726"/>
                  <a:ext cx="45719" cy="68528"/>
                </a:xfrm>
                <a:prstGeom prst="flowChartConnector">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7" name="Διάγραμμα ροής: Παραπομπή 16"/>
                <p:cNvSpPr/>
                <p:nvPr/>
              </p:nvSpPr>
              <p:spPr>
                <a:xfrm>
                  <a:off x="2203449" y="2499540"/>
                  <a:ext cx="45719" cy="68528"/>
                </a:xfrm>
                <a:prstGeom prst="flowChartConnector">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grpSp>
            <p:nvGrpSpPr>
              <p:cNvPr id="74" name="Ομάδα 73"/>
              <p:cNvGrpSpPr/>
              <p:nvPr/>
            </p:nvGrpSpPr>
            <p:grpSpPr>
              <a:xfrm>
                <a:off x="1438709" y="3330985"/>
                <a:ext cx="6196475" cy="1106127"/>
                <a:chOff x="1135498" y="1909242"/>
                <a:chExt cx="6432851" cy="1367271"/>
              </a:xfrm>
            </p:grpSpPr>
            <p:grpSp>
              <p:nvGrpSpPr>
                <p:cNvPr id="75" name="Ομάδα 74"/>
                <p:cNvGrpSpPr/>
                <p:nvPr/>
              </p:nvGrpSpPr>
              <p:grpSpPr>
                <a:xfrm>
                  <a:off x="1135498" y="1909242"/>
                  <a:ext cx="6432851" cy="1367271"/>
                  <a:chOff x="1133373" y="1918168"/>
                  <a:chExt cx="6432851" cy="1367271"/>
                </a:xfrm>
              </p:grpSpPr>
              <p:grpSp>
                <p:nvGrpSpPr>
                  <p:cNvPr id="87" name="Ομάδα 86"/>
                  <p:cNvGrpSpPr/>
                  <p:nvPr/>
                </p:nvGrpSpPr>
                <p:grpSpPr>
                  <a:xfrm>
                    <a:off x="2411760" y="2408314"/>
                    <a:ext cx="656947" cy="288032"/>
                    <a:chOff x="3286212" y="2457788"/>
                    <a:chExt cx="656947" cy="288032"/>
                  </a:xfrm>
                </p:grpSpPr>
                <p:sp>
                  <p:nvSpPr>
                    <p:cNvPr id="110" name="Έλλειψη 109"/>
                    <p:cNvSpPr/>
                    <p:nvPr/>
                  </p:nvSpPr>
                  <p:spPr>
                    <a:xfrm>
                      <a:off x="3286212" y="2457788"/>
                      <a:ext cx="656947" cy="288032"/>
                    </a:xfrm>
                    <a:prstGeom prst="ellipse">
                      <a:avLst/>
                    </a:pr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11" name="Διάγραμμα ροής: Παραπομπή 110"/>
                    <p:cNvSpPr/>
                    <p:nvPr/>
                  </p:nvSpPr>
                  <p:spPr>
                    <a:xfrm>
                      <a:off x="3491880" y="2457788"/>
                      <a:ext cx="216024" cy="94542"/>
                    </a:xfrm>
                    <a:prstGeom prst="flowChartConnector">
                      <a:avLst/>
                    </a:prstGeom>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grpSp>
                <p:nvGrpSpPr>
                  <p:cNvPr id="88" name="Ομάδα 87"/>
                  <p:cNvGrpSpPr/>
                  <p:nvPr/>
                </p:nvGrpSpPr>
                <p:grpSpPr>
                  <a:xfrm>
                    <a:off x="3131840" y="2408314"/>
                    <a:ext cx="656947" cy="288032"/>
                    <a:chOff x="3286212" y="2457788"/>
                    <a:chExt cx="656947" cy="288032"/>
                  </a:xfrm>
                </p:grpSpPr>
                <p:sp>
                  <p:nvSpPr>
                    <p:cNvPr id="108" name="Έλλειψη 107"/>
                    <p:cNvSpPr/>
                    <p:nvPr/>
                  </p:nvSpPr>
                  <p:spPr>
                    <a:xfrm>
                      <a:off x="3286212" y="2457788"/>
                      <a:ext cx="656947" cy="288032"/>
                    </a:xfrm>
                    <a:prstGeom prst="ellipse">
                      <a:avLst/>
                    </a:pr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9" name="Διάγραμμα ροής: Παραπομπή 108"/>
                    <p:cNvSpPr/>
                    <p:nvPr/>
                  </p:nvSpPr>
                  <p:spPr>
                    <a:xfrm>
                      <a:off x="3491880" y="2457788"/>
                      <a:ext cx="216024" cy="94542"/>
                    </a:xfrm>
                    <a:prstGeom prst="flowChartConnector">
                      <a:avLst/>
                    </a:prstGeom>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grpSp>
                <p:nvGrpSpPr>
                  <p:cNvPr id="90" name="Ομάδα 89"/>
                  <p:cNvGrpSpPr/>
                  <p:nvPr/>
                </p:nvGrpSpPr>
                <p:grpSpPr>
                  <a:xfrm>
                    <a:off x="3909134" y="2395983"/>
                    <a:ext cx="656947" cy="288032"/>
                    <a:chOff x="3286212" y="2457788"/>
                    <a:chExt cx="656947" cy="288032"/>
                  </a:xfrm>
                </p:grpSpPr>
                <p:sp>
                  <p:nvSpPr>
                    <p:cNvPr id="104" name="Έλλειψη 103"/>
                    <p:cNvSpPr/>
                    <p:nvPr/>
                  </p:nvSpPr>
                  <p:spPr>
                    <a:xfrm>
                      <a:off x="3286212" y="2457788"/>
                      <a:ext cx="656947" cy="288032"/>
                    </a:xfrm>
                    <a:prstGeom prst="ellipse">
                      <a:avLst/>
                    </a:pr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5" name="Διάγραμμα ροής: Παραπομπή 104"/>
                    <p:cNvSpPr/>
                    <p:nvPr/>
                  </p:nvSpPr>
                  <p:spPr>
                    <a:xfrm>
                      <a:off x="3491880" y="2457788"/>
                      <a:ext cx="216024" cy="94542"/>
                    </a:xfrm>
                    <a:prstGeom prst="flowChartConnector">
                      <a:avLst/>
                    </a:prstGeom>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grpSp>
                <p:nvGrpSpPr>
                  <p:cNvPr id="91" name="Ομάδα 90"/>
                  <p:cNvGrpSpPr/>
                  <p:nvPr/>
                </p:nvGrpSpPr>
                <p:grpSpPr>
                  <a:xfrm>
                    <a:off x="6084168" y="2408314"/>
                    <a:ext cx="656947" cy="288032"/>
                    <a:chOff x="3286212" y="2457788"/>
                    <a:chExt cx="656947" cy="288032"/>
                  </a:xfrm>
                </p:grpSpPr>
                <p:sp>
                  <p:nvSpPr>
                    <p:cNvPr id="102" name="Έλλειψη 101"/>
                    <p:cNvSpPr/>
                    <p:nvPr/>
                  </p:nvSpPr>
                  <p:spPr>
                    <a:xfrm>
                      <a:off x="3286212" y="2457788"/>
                      <a:ext cx="656947" cy="288032"/>
                    </a:xfrm>
                    <a:prstGeom prst="ellipse">
                      <a:avLst/>
                    </a:pr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3" name="Διάγραμμα ροής: Παραπομπή 102"/>
                    <p:cNvSpPr/>
                    <p:nvPr/>
                  </p:nvSpPr>
                  <p:spPr>
                    <a:xfrm>
                      <a:off x="3491880" y="2457788"/>
                      <a:ext cx="216024" cy="94542"/>
                    </a:xfrm>
                    <a:prstGeom prst="flowChartConnector">
                      <a:avLst/>
                    </a:prstGeom>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grpSp>
                <p:nvGrpSpPr>
                  <p:cNvPr id="92" name="Ομάδα 91"/>
                  <p:cNvGrpSpPr/>
                  <p:nvPr/>
                </p:nvGrpSpPr>
                <p:grpSpPr>
                  <a:xfrm>
                    <a:off x="5364088" y="2408314"/>
                    <a:ext cx="656947" cy="288032"/>
                    <a:chOff x="3286212" y="2457788"/>
                    <a:chExt cx="656947" cy="288032"/>
                  </a:xfrm>
                </p:grpSpPr>
                <p:sp>
                  <p:nvSpPr>
                    <p:cNvPr id="100" name="Έλλειψη 99"/>
                    <p:cNvSpPr/>
                    <p:nvPr/>
                  </p:nvSpPr>
                  <p:spPr>
                    <a:xfrm>
                      <a:off x="3286212" y="2457788"/>
                      <a:ext cx="656947" cy="288032"/>
                    </a:xfrm>
                    <a:prstGeom prst="ellipse">
                      <a:avLst/>
                    </a:pr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1" name="Διάγραμμα ροής: Παραπομπή 100"/>
                    <p:cNvSpPr/>
                    <p:nvPr/>
                  </p:nvSpPr>
                  <p:spPr>
                    <a:xfrm>
                      <a:off x="3491880" y="2457788"/>
                      <a:ext cx="216024" cy="94542"/>
                    </a:xfrm>
                    <a:prstGeom prst="flowChartConnector">
                      <a:avLst/>
                    </a:prstGeom>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sp>
                <p:nvSpPr>
                  <p:cNvPr id="93" name="Ελεύθερη σχεδίαση 92"/>
                  <p:cNvSpPr/>
                  <p:nvPr/>
                </p:nvSpPr>
                <p:spPr>
                  <a:xfrm>
                    <a:off x="7001563" y="2015231"/>
                    <a:ext cx="127206" cy="1074198"/>
                  </a:xfrm>
                  <a:custGeom>
                    <a:avLst/>
                    <a:gdLst>
                      <a:gd name="connsiteX0" fmla="*/ 109451 w 127206"/>
                      <a:gd name="connsiteY0" fmla="*/ 0 h 1074198"/>
                      <a:gd name="connsiteX1" fmla="*/ 2919 w 127206"/>
                      <a:gd name="connsiteY1" fmla="*/ 266330 h 1074198"/>
                      <a:gd name="connsiteX2" fmla="*/ 38429 w 127206"/>
                      <a:gd name="connsiteY2" fmla="*/ 878889 h 1074198"/>
                      <a:gd name="connsiteX3" fmla="*/ 127206 w 127206"/>
                      <a:gd name="connsiteY3" fmla="*/ 1074198 h 1074198"/>
                    </a:gdLst>
                    <a:ahLst/>
                    <a:cxnLst>
                      <a:cxn ang="0">
                        <a:pos x="connsiteX0" y="connsiteY0"/>
                      </a:cxn>
                      <a:cxn ang="0">
                        <a:pos x="connsiteX1" y="connsiteY1"/>
                      </a:cxn>
                      <a:cxn ang="0">
                        <a:pos x="connsiteX2" y="connsiteY2"/>
                      </a:cxn>
                      <a:cxn ang="0">
                        <a:pos x="connsiteX3" y="connsiteY3"/>
                      </a:cxn>
                    </a:cxnLst>
                    <a:rect l="l" t="t" r="r" b="b"/>
                    <a:pathLst>
                      <a:path w="127206" h="1074198">
                        <a:moveTo>
                          <a:pt x="109451" y="0"/>
                        </a:moveTo>
                        <a:cubicBezTo>
                          <a:pt x="62103" y="59924"/>
                          <a:pt x="14756" y="119849"/>
                          <a:pt x="2919" y="266330"/>
                        </a:cubicBezTo>
                        <a:cubicBezTo>
                          <a:pt x="-8918" y="412811"/>
                          <a:pt x="17714" y="744244"/>
                          <a:pt x="38429" y="878889"/>
                        </a:cubicBezTo>
                        <a:cubicBezTo>
                          <a:pt x="59143" y="1013534"/>
                          <a:pt x="93174" y="1043866"/>
                          <a:pt x="127206" y="1074198"/>
                        </a:cubicBezTo>
                      </a:path>
                    </a:pathLst>
                  </a:cu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94" name="Ελεύθερη σχεδίαση 93"/>
                  <p:cNvSpPr/>
                  <p:nvPr/>
                </p:nvSpPr>
                <p:spPr>
                  <a:xfrm>
                    <a:off x="7083953" y="2041863"/>
                    <a:ext cx="106960" cy="1047565"/>
                  </a:xfrm>
                  <a:custGeom>
                    <a:avLst/>
                    <a:gdLst>
                      <a:gd name="connsiteX0" fmla="*/ 106960 w 106960"/>
                      <a:gd name="connsiteY0" fmla="*/ 0 h 914400"/>
                      <a:gd name="connsiteX1" fmla="*/ 44816 w 106960"/>
                      <a:gd name="connsiteY1" fmla="*/ 133165 h 914400"/>
                      <a:gd name="connsiteX2" fmla="*/ 428 w 106960"/>
                      <a:gd name="connsiteY2" fmla="*/ 497150 h 914400"/>
                      <a:gd name="connsiteX3" fmla="*/ 71449 w 10696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106960" h="914400">
                        <a:moveTo>
                          <a:pt x="106960" y="0"/>
                        </a:moveTo>
                        <a:cubicBezTo>
                          <a:pt x="84765" y="25153"/>
                          <a:pt x="62571" y="50307"/>
                          <a:pt x="44816" y="133165"/>
                        </a:cubicBezTo>
                        <a:cubicBezTo>
                          <a:pt x="27061" y="216023"/>
                          <a:pt x="-4011" y="366944"/>
                          <a:pt x="428" y="497150"/>
                        </a:cubicBezTo>
                        <a:cubicBezTo>
                          <a:pt x="4867" y="627356"/>
                          <a:pt x="38158" y="770878"/>
                          <a:pt x="71449" y="914400"/>
                        </a:cubicBezTo>
                      </a:path>
                    </a:pathLst>
                  </a:cu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95" name="Ελεύθερη σχεδίαση 94"/>
                  <p:cNvSpPr/>
                  <p:nvPr/>
                </p:nvSpPr>
                <p:spPr>
                  <a:xfrm>
                    <a:off x="7188962" y="2059619"/>
                    <a:ext cx="46339" cy="1029810"/>
                  </a:xfrm>
                  <a:custGeom>
                    <a:avLst/>
                    <a:gdLst>
                      <a:gd name="connsiteX0" fmla="*/ 46339 w 46339"/>
                      <a:gd name="connsiteY0" fmla="*/ 0 h 1029810"/>
                      <a:gd name="connsiteX1" fmla="*/ 1951 w 46339"/>
                      <a:gd name="connsiteY1" fmla="*/ 310719 h 1029810"/>
                      <a:gd name="connsiteX2" fmla="*/ 10828 w 46339"/>
                      <a:gd name="connsiteY2" fmla="*/ 710214 h 1029810"/>
                      <a:gd name="connsiteX3" fmla="*/ 37461 w 46339"/>
                      <a:gd name="connsiteY3" fmla="*/ 949911 h 1029810"/>
                      <a:gd name="connsiteX4" fmla="*/ 46339 w 46339"/>
                      <a:gd name="connsiteY4" fmla="*/ 1029810 h 1029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39" h="1029810">
                        <a:moveTo>
                          <a:pt x="46339" y="0"/>
                        </a:moveTo>
                        <a:cubicBezTo>
                          <a:pt x="27104" y="96175"/>
                          <a:pt x="7869" y="192350"/>
                          <a:pt x="1951" y="310719"/>
                        </a:cubicBezTo>
                        <a:cubicBezTo>
                          <a:pt x="-3967" y="429088"/>
                          <a:pt x="4910" y="603682"/>
                          <a:pt x="10828" y="710214"/>
                        </a:cubicBezTo>
                        <a:cubicBezTo>
                          <a:pt x="16746" y="816746"/>
                          <a:pt x="37461" y="949911"/>
                          <a:pt x="37461" y="949911"/>
                        </a:cubicBezTo>
                        <a:lnTo>
                          <a:pt x="46339" y="1029810"/>
                        </a:lnTo>
                      </a:path>
                    </a:pathLst>
                  </a:cu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96" name="Ελεύθερη σχεδίαση 95"/>
                  <p:cNvSpPr/>
                  <p:nvPr/>
                </p:nvSpPr>
                <p:spPr>
                  <a:xfrm>
                    <a:off x="7297445" y="2059619"/>
                    <a:ext cx="45719" cy="1029810"/>
                  </a:xfrm>
                  <a:custGeom>
                    <a:avLst/>
                    <a:gdLst>
                      <a:gd name="connsiteX0" fmla="*/ 0 w 17755"/>
                      <a:gd name="connsiteY0" fmla="*/ 0 h 1178581"/>
                      <a:gd name="connsiteX1" fmla="*/ 8878 w 17755"/>
                      <a:gd name="connsiteY1" fmla="*/ 1003177 h 1178581"/>
                      <a:gd name="connsiteX2" fmla="*/ 17755 w 17755"/>
                      <a:gd name="connsiteY2" fmla="*/ 1171853 h 1178581"/>
                    </a:gdLst>
                    <a:ahLst/>
                    <a:cxnLst>
                      <a:cxn ang="0">
                        <a:pos x="connsiteX0" y="connsiteY0"/>
                      </a:cxn>
                      <a:cxn ang="0">
                        <a:pos x="connsiteX1" y="connsiteY1"/>
                      </a:cxn>
                      <a:cxn ang="0">
                        <a:pos x="connsiteX2" y="connsiteY2"/>
                      </a:cxn>
                    </a:cxnLst>
                    <a:rect l="l" t="t" r="r" b="b"/>
                    <a:pathLst>
                      <a:path w="17755" h="1178581">
                        <a:moveTo>
                          <a:pt x="0" y="0"/>
                        </a:moveTo>
                        <a:cubicBezTo>
                          <a:pt x="2959" y="403934"/>
                          <a:pt x="5919" y="807868"/>
                          <a:pt x="8878" y="1003177"/>
                        </a:cubicBezTo>
                        <a:cubicBezTo>
                          <a:pt x="11837" y="1198486"/>
                          <a:pt x="14796" y="1185169"/>
                          <a:pt x="17755" y="1171853"/>
                        </a:cubicBezTo>
                      </a:path>
                    </a:pathLst>
                  </a:cu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97" name="Ελεύθερη σχεδίαση 96"/>
                  <p:cNvSpPr/>
                  <p:nvPr/>
                </p:nvSpPr>
                <p:spPr>
                  <a:xfrm>
                    <a:off x="7386221" y="2068497"/>
                    <a:ext cx="64141" cy="1003177"/>
                  </a:xfrm>
                  <a:custGeom>
                    <a:avLst/>
                    <a:gdLst>
                      <a:gd name="connsiteX0" fmla="*/ 0 w 64141"/>
                      <a:gd name="connsiteY0" fmla="*/ 0 h 1003177"/>
                      <a:gd name="connsiteX1" fmla="*/ 53266 w 64141"/>
                      <a:gd name="connsiteY1" fmla="*/ 292963 h 1003177"/>
                      <a:gd name="connsiteX2" fmla="*/ 62144 w 64141"/>
                      <a:gd name="connsiteY2" fmla="*/ 692458 h 1003177"/>
                      <a:gd name="connsiteX3" fmla="*/ 26633 w 64141"/>
                      <a:gd name="connsiteY3" fmla="*/ 1003177 h 1003177"/>
                    </a:gdLst>
                    <a:ahLst/>
                    <a:cxnLst>
                      <a:cxn ang="0">
                        <a:pos x="connsiteX0" y="connsiteY0"/>
                      </a:cxn>
                      <a:cxn ang="0">
                        <a:pos x="connsiteX1" y="connsiteY1"/>
                      </a:cxn>
                      <a:cxn ang="0">
                        <a:pos x="connsiteX2" y="connsiteY2"/>
                      </a:cxn>
                      <a:cxn ang="0">
                        <a:pos x="connsiteX3" y="connsiteY3"/>
                      </a:cxn>
                    </a:cxnLst>
                    <a:rect l="l" t="t" r="r" b="b"/>
                    <a:pathLst>
                      <a:path w="64141" h="1003177">
                        <a:moveTo>
                          <a:pt x="0" y="0"/>
                        </a:moveTo>
                        <a:cubicBezTo>
                          <a:pt x="21454" y="88776"/>
                          <a:pt x="42909" y="177553"/>
                          <a:pt x="53266" y="292963"/>
                        </a:cubicBezTo>
                        <a:cubicBezTo>
                          <a:pt x="63623" y="408373"/>
                          <a:pt x="66583" y="574089"/>
                          <a:pt x="62144" y="692458"/>
                        </a:cubicBezTo>
                        <a:cubicBezTo>
                          <a:pt x="57705" y="810827"/>
                          <a:pt x="42169" y="907002"/>
                          <a:pt x="26633" y="1003177"/>
                        </a:cubicBezTo>
                      </a:path>
                    </a:pathLst>
                  </a:cu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98" name="Ελεύθερη σχεδίαση 97"/>
                  <p:cNvSpPr/>
                  <p:nvPr/>
                </p:nvSpPr>
                <p:spPr>
                  <a:xfrm>
                    <a:off x="7474998" y="2041864"/>
                    <a:ext cx="91226" cy="1056443"/>
                  </a:xfrm>
                  <a:custGeom>
                    <a:avLst/>
                    <a:gdLst>
                      <a:gd name="connsiteX0" fmla="*/ 0 w 91226"/>
                      <a:gd name="connsiteY0" fmla="*/ 0 h 1056443"/>
                      <a:gd name="connsiteX1" fmla="*/ 71021 w 91226"/>
                      <a:gd name="connsiteY1" fmla="*/ 230819 h 1056443"/>
                      <a:gd name="connsiteX2" fmla="*/ 88777 w 91226"/>
                      <a:gd name="connsiteY2" fmla="*/ 692458 h 1056443"/>
                      <a:gd name="connsiteX3" fmla="*/ 26633 w 91226"/>
                      <a:gd name="connsiteY3" fmla="*/ 1056443 h 1056443"/>
                    </a:gdLst>
                    <a:ahLst/>
                    <a:cxnLst>
                      <a:cxn ang="0">
                        <a:pos x="connsiteX0" y="connsiteY0"/>
                      </a:cxn>
                      <a:cxn ang="0">
                        <a:pos x="connsiteX1" y="connsiteY1"/>
                      </a:cxn>
                      <a:cxn ang="0">
                        <a:pos x="connsiteX2" y="connsiteY2"/>
                      </a:cxn>
                      <a:cxn ang="0">
                        <a:pos x="connsiteX3" y="connsiteY3"/>
                      </a:cxn>
                    </a:cxnLst>
                    <a:rect l="l" t="t" r="r" b="b"/>
                    <a:pathLst>
                      <a:path w="91226" h="1056443">
                        <a:moveTo>
                          <a:pt x="0" y="0"/>
                        </a:moveTo>
                        <a:cubicBezTo>
                          <a:pt x="28112" y="57705"/>
                          <a:pt x="56225" y="115410"/>
                          <a:pt x="71021" y="230819"/>
                        </a:cubicBezTo>
                        <a:cubicBezTo>
                          <a:pt x="85817" y="346228"/>
                          <a:pt x="96175" y="554854"/>
                          <a:pt x="88777" y="692458"/>
                        </a:cubicBezTo>
                        <a:cubicBezTo>
                          <a:pt x="81379" y="830062"/>
                          <a:pt x="54006" y="943252"/>
                          <a:pt x="26633" y="1056443"/>
                        </a:cubicBezTo>
                      </a:path>
                    </a:pathLst>
                  </a:cu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99" name="Ελεύθερη σχεδίαση 98"/>
                  <p:cNvSpPr/>
                  <p:nvPr/>
                </p:nvSpPr>
                <p:spPr>
                  <a:xfrm>
                    <a:off x="1133373" y="1918168"/>
                    <a:ext cx="5875674" cy="1367271"/>
                  </a:xfrm>
                  <a:custGeom>
                    <a:avLst/>
                    <a:gdLst>
                      <a:gd name="connsiteX0" fmla="*/ 331664 w 5875674"/>
                      <a:gd name="connsiteY0" fmla="*/ 293066 h 1367271"/>
                      <a:gd name="connsiteX1" fmla="*/ 464829 w 5875674"/>
                      <a:gd name="connsiteY1" fmla="*/ 355210 h 1367271"/>
                      <a:gd name="connsiteX2" fmla="*/ 606872 w 5875674"/>
                      <a:gd name="connsiteY2" fmla="*/ 417354 h 1367271"/>
                      <a:gd name="connsiteX3" fmla="*/ 748915 w 5875674"/>
                      <a:gd name="connsiteY3" fmla="*/ 372965 h 1367271"/>
                      <a:gd name="connsiteX4" fmla="*/ 908713 w 5875674"/>
                      <a:gd name="connsiteY4" fmla="*/ 222045 h 1367271"/>
                      <a:gd name="connsiteX5" fmla="*/ 1059633 w 5875674"/>
                      <a:gd name="connsiteY5" fmla="*/ 103 h 1367271"/>
                      <a:gd name="connsiteX6" fmla="*/ 970857 w 5875674"/>
                      <a:gd name="connsiteY6" fmla="*/ 195412 h 1367271"/>
                      <a:gd name="connsiteX7" fmla="*/ 997490 w 5875674"/>
                      <a:gd name="connsiteY7" fmla="*/ 364087 h 1367271"/>
                      <a:gd name="connsiteX8" fmla="*/ 1121777 w 5875674"/>
                      <a:gd name="connsiteY8" fmla="*/ 523886 h 1367271"/>
                      <a:gd name="connsiteX9" fmla="*/ 1308208 w 5875674"/>
                      <a:gd name="connsiteY9" fmla="*/ 612662 h 1367271"/>
                      <a:gd name="connsiteX10" fmla="*/ 2062810 w 5875674"/>
                      <a:gd name="connsiteY10" fmla="*/ 594907 h 1367271"/>
                      <a:gd name="connsiteX11" fmla="*/ 3358950 w 5875674"/>
                      <a:gd name="connsiteY11" fmla="*/ 603785 h 1367271"/>
                      <a:gd name="connsiteX12" fmla="*/ 4202329 w 5875674"/>
                      <a:gd name="connsiteY12" fmla="*/ 603785 h 1367271"/>
                      <a:gd name="connsiteX13" fmla="*/ 5107851 w 5875674"/>
                      <a:gd name="connsiteY13" fmla="*/ 594907 h 1367271"/>
                      <a:gd name="connsiteX14" fmla="*/ 5658266 w 5875674"/>
                      <a:gd name="connsiteY14" fmla="*/ 577152 h 1367271"/>
                      <a:gd name="connsiteX15" fmla="*/ 5755921 w 5875674"/>
                      <a:gd name="connsiteY15" fmla="*/ 568274 h 1367271"/>
                      <a:gd name="connsiteX16" fmla="*/ 5782554 w 5875674"/>
                      <a:gd name="connsiteY16" fmla="*/ 470620 h 1367271"/>
                      <a:gd name="connsiteX17" fmla="*/ 5862453 w 5875674"/>
                      <a:gd name="connsiteY17" fmla="*/ 390720 h 1367271"/>
                      <a:gd name="connsiteX18" fmla="*/ 5871330 w 5875674"/>
                      <a:gd name="connsiteY18" fmla="*/ 878992 h 1367271"/>
                      <a:gd name="connsiteX19" fmla="*/ 5818064 w 5875674"/>
                      <a:gd name="connsiteY19" fmla="*/ 843482 h 1367271"/>
                      <a:gd name="connsiteX20" fmla="*/ 5773676 w 5875674"/>
                      <a:gd name="connsiteY20" fmla="*/ 799093 h 1367271"/>
                      <a:gd name="connsiteX21" fmla="*/ 5755921 w 5875674"/>
                      <a:gd name="connsiteY21" fmla="*/ 710317 h 1367271"/>
                      <a:gd name="connsiteX22" fmla="*/ 5649389 w 5875674"/>
                      <a:gd name="connsiteY22" fmla="*/ 657051 h 1367271"/>
                      <a:gd name="connsiteX23" fmla="*/ 5374181 w 5875674"/>
                      <a:gd name="connsiteY23" fmla="*/ 665928 h 1367271"/>
                      <a:gd name="connsiteX24" fmla="*/ 4921420 w 5875674"/>
                      <a:gd name="connsiteY24" fmla="*/ 674806 h 1367271"/>
                      <a:gd name="connsiteX25" fmla="*/ 4388760 w 5875674"/>
                      <a:gd name="connsiteY25" fmla="*/ 665928 h 1367271"/>
                      <a:gd name="connsiteX26" fmla="*/ 3705179 w 5875674"/>
                      <a:gd name="connsiteY26" fmla="*/ 665928 h 1367271"/>
                      <a:gd name="connsiteX27" fmla="*/ 2959455 w 5875674"/>
                      <a:gd name="connsiteY27" fmla="*/ 665928 h 1367271"/>
                      <a:gd name="connsiteX28" fmla="*/ 2355773 w 5875674"/>
                      <a:gd name="connsiteY28" fmla="*/ 665928 h 1367271"/>
                      <a:gd name="connsiteX29" fmla="*/ 1707703 w 5875674"/>
                      <a:gd name="connsiteY29" fmla="*/ 665928 h 1367271"/>
                      <a:gd name="connsiteX30" fmla="*/ 1272697 w 5875674"/>
                      <a:gd name="connsiteY30" fmla="*/ 692561 h 1367271"/>
                      <a:gd name="connsiteX31" fmla="*/ 1050756 w 5875674"/>
                      <a:gd name="connsiteY31" fmla="*/ 763583 h 1367271"/>
                      <a:gd name="connsiteX32" fmla="*/ 802181 w 5875674"/>
                      <a:gd name="connsiteY32" fmla="*/ 905625 h 1367271"/>
                      <a:gd name="connsiteX33" fmla="*/ 704527 w 5875674"/>
                      <a:gd name="connsiteY33" fmla="*/ 1056546 h 1367271"/>
                      <a:gd name="connsiteX34" fmla="*/ 589117 w 5875674"/>
                      <a:gd name="connsiteY34" fmla="*/ 1367264 h 1367271"/>
                      <a:gd name="connsiteX35" fmla="*/ 651261 w 5875674"/>
                      <a:gd name="connsiteY35" fmla="*/ 1065423 h 1367271"/>
                      <a:gd name="connsiteX36" fmla="*/ 642383 w 5875674"/>
                      <a:gd name="connsiteY36" fmla="*/ 905625 h 1367271"/>
                      <a:gd name="connsiteX37" fmla="*/ 589117 w 5875674"/>
                      <a:gd name="connsiteY37" fmla="*/ 790216 h 1367271"/>
                      <a:gd name="connsiteX38" fmla="*/ 447074 w 5875674"/>
                      <a:gd name="connsiteY38" fmla="*/ 745827 h 1367271"/>
                      <a:gd name="connsiteX39" fmla="*/ 91967 w 5875674"/>
                      <a:gd name="connsiteY39" fmla="*/ 878992 h 1367271"/>
                      <a:gd name="connsiteX40" fmla="*/ 3191 w 5875674"/>
                      <a:gd name="connsiteY40" fmla="*/ 905625 h 1367271"/>
                      <a:gd name="connsiteX41" fmla="*/ 171866 w 5875674"/>
                      <a:gd name="connsiteY41" fmla="*/ 790216 h 1367271"/>
                      <a:gd name="connsiteX42" fmla="*/ 349420 w 5875674"/>
                      <a:gd name="connsiteY42" fmla="*/ 701439 h 1367271"/>
                      <a:gd name="connsiteX43" fmla="*/ 464829 w 5875674"/>
                      <a:gd name="connsiteY43" fmla="*/ 568274 h 1367271"/>
                      <a:gd name="connsiteX44" fmla="*/ 438196 w 5875674"/>
                      <a:gd name="connsiteY44" fmla="*/ 435109 h 1367271"/>
                      <a:gd name="connsiteX45" fmla="*/ 198499 w 5875674"/>
                      <a:gd name="connsiteY45" fmla="*/ 239800 h 1367271"/>
                      <a:gd name="connsiteX46" fmla="*/ 376053 w 5875674"/>
                      <a:gd name="connsiteY46" fmla="*/ 319699 h 1367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875674" h="1367271">
                        <a:moveTo>
                          <a:pt x="331664" y="293066"/>
                        </a:moveTo>
                        <a:lnTo>
                          <a:pt x="464829" y="355210"/>
                        </a:lnTo>
                        <a:cubicBezTo>
                          <a:pt x="510697" y="375925"/>
                          <a:pt x="559524" y="414395"/>
                          <a:pt x="606872" y="417354"/>
                        </a:cubicBezTo>
                        <a:cubicBezTo>
                          <a:pt x="654220" y="420313"/>
                          <a:pt x="698608" y="405517"/>
                          <a:pt x="748915" y="372965"/>
                        </a:cubicBezTo>
                        <a:cubicBezTo>
                          <a:pt x="799222" y="340414"/>
                          <a:pt x="856927" y="284189"/>
                          <a:pt x="908713" y="222045"/>
                        </a:cubicBezTo>
                        <a:cubicBezTo>
                          <a:pt x="960499" y="159901"/>
                          <a:pt x="1049276" y="4542"/>
                          <a:pt x="1059633" y="103"/>
                        </a:cubicBezTo>
                        <a:cubicBezTo>
                          <a:pt x="1069990" y="-4336"/>
                          <a:pt x="981214" y="134748"/>
                          <a:pt x="970857" y="195412"/>
                        </a:cubicBezTo>
                        <a:cubicBezTo>
                          <a:pt x="960500" y="256076"/>
                          <a:pt x="972337" y="309341"/>
                          <a:pt x="997490" y="364087"/>
                        </a:cubicBezTo>
                        <a:cubicBezTo>
                          <a:pt x="1022643" y="418833"/>
                          <a:pt x="1069991" y="482457"/>
                          <a:pt x="1121777" y="523886"/>
                        </a:cubicBezTo>
                        <a:cubicBezTo>
                          <a:pt x="1173563" y="565315"/>
                          <a:pt x="1151369" y="600825"/>
                          <a:pt x="1308208" y="612662"/>
                        </a:cubicBezTo>
                        <a:cubicBezTo>
                          <a:pt x="1465047" y="624499"/>
                          <a:pt x="2062810" y="594907"/>
                          <a:pt x="2062810" y="594907"/>
                        </a:cubicBezTo>
                        <a:lnTo>
                          <a:pt x="3358950" y="603785"/>
                        </a:lnTo>
                        <a:lnTo>
                          <a:pt x="4202329" y="603785"/>
                        </a:lnTo>
                        <a:lnTo>
                          <a:pt x="5107851" y="594907"/>
                        </a:lnTo>
                        <a:cubicBezTo>
                          <a:pt x="5350507" y="590468"/>
                          <a:pt x="5550254" y="581591"/>
                          <a:pt x="5658266" y="577152"/>
                        </a:cubicBezTo>
                        <a:cubicBezTo>
                          <a:pt x="5766278" y="572713"/>
                          <a:pt x="5735206" y="586029"/>
                          <a:pt x="5755921" y="568274"/>
                        </a:cubicBezTo>
                        <a:cubicBezTo>
                          <a:pt x="5776636" y="550519"/>
                          <a:pt x="5764799" y="500212"/>
                          <a:pt x="5782554" y="470620"/>
                        </a:cubicBezTo>
                        <a:cubicBezTo>
                          <a:pt x="5800309" y="441028"/>
                          <a:pt x="5847657" y="322658"/>
                          <a:pt x="5862453" y="390720"/>
                        </a:cubicBezTo>
                        <a:cubicBezTo>
                          <a:pt x="5877249" y="458782"/>
                          <a:pt x="5878728" y="803532"/>
                          <a:pt x="5871330" y="878992"/>
                        </a:cubicBezTo>
                        <a:cubicBezTo>
                          <a:pt x="5863932" y="954452"/>
                          <a:pt x="5834340" y="856798"/>
                          <a:pt x="5818064" y="843482"/>
                        </a:cubicBezTo>
                        <a:cubicBezTo>
                          <a:pt x="5801788" y="830166"/>
                          <a:pt x="5784033" y="821287"/>
                          <a:pt x="5773676" y="799093"/>
                        </a:cubicBezTo>
                        <a:cubicBezTo>
                          <a:pt x="5763319" y="776899"/>
                          <a:pt x="5776635" y="733991"/>
                          <a:pt x="5755921" y="710317"/>
                        </a:cubicBezTo>
                        <a:cubicBezTo>
                          <a:pt x="5735207" y="686643"/>
                          <a:pt x="5713012" y="664449"/>
                          <a:pt x="5649389" y="657051"/>
                        </a:cubicBezTo>
                        <a:cubicBezTo>
                          <a:pt x="5585766" y="649653"/>
                          <a:pt x="5374181" y="665928"/>
                          <a:pt x="5374181" y="665928"/>
                        </a:cubicBezTo>
                        <a:cubicBezTo>
                          <a:pt x="5252853" y="668887"/>
                          <a:pt x="5085657" y="674806"/>
                          <a:pt x="4921420" y="674806"/>
                        </a:cubicBezTo>
                        <a:cubicBezTo>
                          <a:pt x="4757183" y="674806"/>
                          <a:pt x="4388760" y="665928"/>
                          <a:pt x="4388760" y="665928"/>
                        </a:cubicBezTo>
                        <a:lnTo>
                          <a:pt x="3705179" y="665928"/>
                        </a:lnTo>
                        <a:lnTo>
                          <a:pt x="2959455" y="665928"/>
                        </a:lnTo>
                        <a:lnTo>
                          <a:pt x="2355773" y="665928"/>
                        </a:lnTo>
                        <a:lnTo>
                          <a:pt x="1707703" y="665928"/>
                        </a:lnTo>
                        <a:cubicBezTo>
                          <a:pt x="1527190" y="670367"/>
                          <a:pt x="1382188" y="676285"/>
                          <a:pt x="1272697" y="692561"/>
                        </a:cubicBezTo>
                        <a:cubicBezTo>
                          <a:pt x="1163206" y="708837"/>
                          <a:pt x="1129175" y="728072"/>
                          <a:pt x="1050756" y="763583"/>
                        </a:cubicBezTo>
                        <a:cubicBezTo>
                          <a:pt x="972337" y="799094"/>
                          <a:pt x="859886" y="856798"/>
                          <a:pt x="802181" y="905625"/>
                        </a:cubicBezTo>
                        <a:cubicBezTo>
                          <a:pt x="744476" y="954452"/>
                          <a:pt x="740038" y="979606"/>
                          <a:pt x="704527" y="1056546"/>
                        </a:cubicBezTo>
                        <a:cubicBezTo>
                          <a:pt x="669016" y="1133486"/>
                          <a:pt x="597995" y="1365785"/>
                          <a:pt x="589117" y="1367264"/>
                        </a:cubicBezTo>
                        <a:cubicBezTo>
                          <a:pt x="580239" y="1368743"/>
                          <a:pt x="642383" y="1142363"/>
                          <a:pt x="651261" y="1065423"/>
                        </a:cubicBezTo>
                        <a:cubicBezTo>
                          <a:pt x="660139" y="988483"/>
                          <a:pt x="652740" y="951493"/>
                          <a:pt x="642383" y="905625"/>
                        </a:cubicBezTo>
                        <a:cubicBezTo>
                          <a:pt x="632026" y="859757"/>
                          <a:pt x="621668" y="816849"/>
                          <a:pt x="589117" y="790216"/>
                        </a:cubicBezTo>
                        <a:cubicBezTo>
                          <a:pt x="556566" y="763583"/>
                          <a:pt x="529932" y="731031"/>
                          <a:pt x="447074" y="745827"/>
                        </a:cubicBezTo>
                        <a:cubicBezTo>
                          <a:pt x="364216" y="760623"/>
                          <a:pt x="165947" y="852359"/>
                          <a:pt x="91967" y="878992"/>
                        </a:cubicBezTo>
                        <a:cubicBezTo>
                          <a:pt x="17987" y="905625"/>
                          <a:pt x="-10125" y="920421"/>
                          <a:pt x="3191" y="905625"/>
                        </a:cubicBezTo>
                        <a:cubicBezTo>
                          <a:pt x="16507" y="890829"/>
                          <a:pt x="114161" y="824247"/>
                          <a:pt x="171866" y="790216"/>
                        </a:cubicBezTo>
                        <a:cubicBezTo>
                          <a:pt x="229571" y="756185"/>
                          <a:pt x="300593" y="738429"/>
                          <a:pt x="349420" y="701439"/>
                        </a:cubicBezTo>
                        <a:cubicBezTo>
                          <a:pt x="398247" y="664449"/>
                          <a:pt x="450033" y="612662"/>
                          <a:pt x="464829" y="568274"/>
                        </a:cubicBezTo>
                        <a:cubicBezTo>
                          <a:pt x="479625" y="523886"/>
                          <a:pt x="482584" y="489855"/>
                          <a:pt x="438196" y="435109"/>
                        </a:cubicBezTo>
                        <a:cubicBezTo>
                          <a:pt x="393808" y="380363"/>
                          <a:pt x="208856" y="259035"/>
                          <a:pt x="198499" y="239800"/>
                        </a:cubicBezTo>
                        <a:cubicBezTo>
                          <a:pt x="188142" y="220565"/>
                          <a:pt x="282097" y="270132"/>
                          <a:pt x="376053" y="319699"/>
                        </a:cubicBezTo>
                      </a:path>
                    </a:pathLst>
                  </a:custGeom>
                  <a:solidFill>
                    <a:schemeClr val="accent4"/>
                  </a:solid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grpSp>
              <p:nvGrpSpPr>
                <p:cNvPr id="76" name="Ομάδα 75"/>
                <p:cNvGrpSpPr/>
                <p:nvPr/>
              </p:nvGrpSpPr>
              <p:grpSpPr>
                <a:xfrm rot="1263151">
                  <a:off x="1814480" y="2404315"/>
                  <a:ext cx="251238" cy="193944"/>
                  <a:chOff x="3286212" y="2457788"/>
                  <a:chExt cx="656947" cy="288032"/>
                </a:xfrm>
              </p:grpSpPr>
              <p:sp>
                <p:nvSpPr>
                  <p:cNvPr id="85" name="Έλλειψη 84"/>
                  <p:cNvSpPr/>
                  <p:nvPr/>
                </p:nvSpPr>
                <p:spPr>
                  <a:xfrm>
                    <a:off x="3286212" y="2457788"/>
                    <a:ext cx="656947" cy="288032"/>
                  </a:xfrm>
                  <a:prstGeom prst="ellipse">
                    <a:avLst/>
                  </a:pr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86" name="Διάγραμμα ροής: Παραπομπή 85"/>
                  <p:cNvSpPr/>
                  <p:nvPr/>
                </p:nvSpPr>
                <p:spPr>
                  <a:xfrm>
                    <a:off x="3491880" y="2527178"/>
                    <a:ext cx="216024" cy="94542"/>
                  </a:xfrm>
                  <a:prstGeom prst="flowChartConnector">
                    <a:avLst/>
                  </a:prstGeom>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sp>
              <p:nvSpPr>
                <p:cNvPr id="77" name="Διάγραμμα ροής: Παραπομπή 76"/>
                <p:cNvSpPr/>
                <p:nvPr/>
              </p:nvSpPr>
              <p:spPr>
                <a:xfrm>
                  <a:off x="2010940" y="2234114"/>
                  <a:ext cx="45719" cy="68528"/>
                </a:xfrm>
                <a:prstGeom prst="flowChartConnector">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8" name="Διάγραμμα ροής: Παραπομπή 77"/>
                <p:cNvSpPr/>
                <p:nvPr/>
              </p:nvSpPr>
              <p:spPr>
                <a:xfrm>
                  <a:off x="1729368" y="2536969"/>
                  <a:ext cx="45719" cy="68528"/>
                </a:xfrm>
                <a:prstGeom prst="flowChartConnector">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9" name="Διάγραμμα ροής: Παραπομπή 78"/>
                <p:cNvSpPr/>
                <p:nvPr/>
              </p:nvSpPr>
              <p:spPr>
                <a:xfrm>
                  <a:off x="1911183" y="2663119"/>
                  <a:ext cx="45719" cy="68528"/>
                </a:xfrm>
                <a:prstGeom prst="flowChartConnector">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80" name="Διάγραμμα ροής: Παραπομπή 79"/>
                <p:cNvSpPr/>
                <p:nvPr/>
              </p:nvSpPr>
              <p:spPr>
                <a:xfrm>
                  <a:off x="2082336" y="2595700"/>
                  <a:ext cx="45719" cy="68528"/>
                </a:xfrm>
                <a:prstGeom prst="flowChartConnector">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81" name="Διάγραμμα ροής: Παραπομπή 80"/>
                <p:cNvSpPr/>
                <p:nvPr/>
              </p:nvSpPr>
              <p:spPr>
                <a:xfrm>
                  <a:off x="2142004" y="2387057"/>
                  <a:ext cx="45719" cy="68528"/>
                </a:xfrm>
                <a:prstGeom prst="flowChartConnector">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82" name="Διάγραμμα ροής: Παραπομπή 81"/>
                <p:cNvSpPr/>
                <p:nvPr/>
              </p:nvSpPr>
              <p:spPr>
                <a:xfrm>
                  <a:off x="1715759" y="2387057"/>
                  <a:ext cx="45719" cy="68528"/>
                </a:xfrm>
                <a:prstGeom prst="flowChartConnector">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83" name="Διάγραμμα ροής: Παραπομπή 82"/>
                <p:cNvSpPr/>
                <p:nvPr/>
              </p:nvSpPr>
              <p:spPr>
                <a:xfrm>
                  <a:off x="2010939" y="2352726"/>
                  <a:ext cx="45719" cy="68528"/>
                </a:xfrm>
                <a:prstGeom prst="flowChartConnector">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84" name="Διάγραμμα ροής: Παραπομπή 83"/>
                <p:cNvSpPr/>
                <p:nvPr/>
              </p:nvSpPr>
              <p:spPr>
                <a:xfrm>
                  <a:off x="2203449" y="2499540"/>
                  <a:ext cx="45719" cy="68528"/>
                </a:xfrm>
                <a:prstGeom prst="flowChartConnector">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grpSp>
            <p:nvGrpSpPr>
              <p:cNvPr id="182" name="Ομάδα 181"/>
              <p:cNvGrpSpPr/>
              <p:nvPr/>
            </p:nvGrpSpPr>
            <p:grpSpPr>
              <a:xfrm>
                <a:off x="1438709" y="4839272"/>
                <a:ext cx="6196475" cy="1106127"/>
                <a:chOff x="1569758" y="4280719"/>
                <a:chExt cx="6196475" cy="1106127"/>
              </a:xfrm>
            </p:grpSpPr>
            <p:grpSp>
              <p:nvGrpSpPr>
                <p:cNvPr id="180" name="Ομάδα 179"/>
                <p:cNvGrpSpPr/>
                <p:nvPr/>
              </p:nvGrpSpPr>
              <p:grpSpPr>
                <a:xfrm>
                  <a:off x="1569758" y="4280719"/>
                  <a:ext cx="6196475" cy="1106127"/>
                  <a:chOff x="1569758" y="4280719"/>
                  <a:chExt cx="6196475" cy="1106127"/>
                </a:xfrm>
              </p:grpSpPr>
              <p:grpSp>
                <p:nvGrpSpPr>
                  <p:cNvPr id="141" name="Ομάδα 140"/>
                  <p:cNvGrpSpPr/>
                  <p:nvPr/>
                </p:nvGrpSpPr>
                <p:grpSpPr>
                  <a:xfrm>
                    <a:off x="2801170" y="4677249"/>
                    <a:ext cx="632807" cy="233019"/>
                    <a:chOff x="3286212" y="2457788"/>
                    <a:chExt cx="656947" cy="288032"/>
                  </a:xfrm>
                </p:grpSpPr>
                <p:sp>
                  <p:nvSpPr>
                    <p:cNvPr id="164" name="Έλλειψη 163"/>
                    <p:cNvSpPr/>
                    <p:nvPr/>
                  </p:nvSpPr>
                  <p:spPr>
                    <a:xfrm>
                      <a:off x="3286212" y="2457788"/>
                      <a:ext cx="656947" cy="288032"/>
                    </a:xfrm>
                    <a:prstGeom prst="ellipse">
                      <a:avLst/>
                    </a:pr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65" name="Διάγραμμα ροής: Παραπομπή 164"/>
                    <p:cNvSpPr/>
                    <p:nvPr/>
                  </p:nvSpPr>
                  <p:spPr>
                    <a:xfrm>
                      <a:off x="3491880" y="2457788"/>
                      <a:ext cx="216024" cy="94542"/>
                    </a:xfrm>
                    <a:prstGeom prst="flowChartConnector">
                      <a:avLst/>
                    </a:prstGeom>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grpSp>
                <p:nvGrpSpPr>
                  <p:cNvPr id="142" name="Ομάδα 141"/>
                  <p:cNvGrpSpPr/>
                  <p:nvPr/>
                </p:nvGrpSpPr>
                <p:grpSpPr>
                  <a:xfrm>
                    <a:off x="3494791" y="4677249"/>
                    <a:ext cx="632807" cy="233019"/>
                    <a:chOff x="3286212" y="2457788"/>
                    <a:chExt cx="656947" cy="288032"/>
                  </a:xfrm>
                </p:grpSpPr>
                <p:sp>
                  <p:nvSpPr>
                    <p:cNvPr id="162" name="Έλλειψη 161"/>
                    <p:cNvSpPr/>
                    <p:nvPr/>
                  </p:nvSpPr>
                  <p:spPr>
                    <a:xfrm>
                      <a:off x="3286212" y="2457788"/>
                      <a:ext cx="656947" cy="288032"/>
                    </a:xfrm>
                    <a:prstGeom prst="ellipse">
                      <a:avLst/>
                    </a:pr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63" name="Διάγραμμα ροής: Παραπομπή 162"/>
                    <p:cNvSpPr/>
                    <p:nvPr/>
                  </p:nvSpPr>
                  <p:spPr>
                    <a:xfrm>
                      <a:off x="3491880" y="2457788"/>
                      <a:ext cx="216024" cy="94542"/>
                    </a:xfrm>
                    <a:prstGeom prst="flowChartConnector">
                      <a:avLst/>
                    </a:prstGeom>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grpSp>
                <p:nvGrpSpPr>
                  <p:cNvPr id="143" name="Ομάδα 142"/>
                  <p:cNvGrpSpPr/>
                  <p:nvPr/>
                </p:nvGrpSpPr>
                <p:grpSpPr>
                  <a:xfrm>
                    <a:off x="4899561" y="4686510"/>
                    <a:ext cx="362968" cy="213782"/>
                    <a:chOff x="3286212" y="2457788"/>
                    <a:chExt cx="656947" cy="288032"/>
                  </a:xfrm>
                </p:grpSpPr>
                <p:sp>
                  <p:nvSpPr>
                    <p:cNvPr id="160" name="Έλλειψη 159"/>
                    <p:cNvSpPr/>
                    <p:nvPr/>
                  </p:nvSpPr>
                  <p:spPr>
                    <a:xfrm>
                      <a:off x="3286212" y="2457788"/>
                      <a:ext cx="656947" cy="288032"/>
                    </a:xfrm>
                    <a:prstGeom prst="ellipse">
                      <a:avLst/>
                    </a:pr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61" name="Διάγραμμα ροής: Παραπομπή 160"/>
                    <p:cNvSpPr/>
                    <p:nvPr/>
                  </p:nvSpPr>
                  <p:spPr>
                    <a:xfrm>
                      <a:off x="3491880" y="2457788"/>
                      <a:ext cx="216024" cy="94542"/>
                    </a:xfrm>
                    <a:prstGeom prst="flowChartConnector">
                      <a:avLst/>
                    </a:prstGeom>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grpSp>
                <p:nvGrpSpPr>
                  <p:cNvPr id="144" name="Ομάδα 143"/>
                  <p:cNvGrpSpPr/>
                  <p:nvPr/>
                </p:nvGrpSpPr>
                <p:grpSpPr>
                  <a:xfrm>
                    <a:off x="4243523" y="4667273"/>
                    <a:ext cx="632807" cy="233019"/>
                    <a:chOff x="3286212" y="2457788"/>
                    <a:chExt cx="656947" cy="288032"/>
                  </a:xfrm>
                </p:grpSpPr>
                <p:sp>
                  <p:nvSpPr>
                    <p:cNvPr id="158" name="Έλλειψη 157"/>
                    <p:cNvSpPr/>
                    <p:nvPr/>
                  </p:nvSpPr>
                  <p:spPr>
                    <a:xfrm>
                      <a:off x="3286212" y="2457788"/>
                      <a:ext cx="656947" cy="288032"/>
                    </a:xfrm>
                    <a:prstGeom prst="ellipse">
                      <a:avLst/>
                    </a:pr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9" name="Διάγραμμα ροής: Παραπομπή 158"/>
                    <p:cNvSpPr/>
                    <p:nvPr/>
                  </p:nvSpPr>
                  <p:spPr>
                    <a:xfrm>
                      <a:off x="3491880" y="2457788"/>
                      <a:ext cx="216024" cy="94542"/>
                    </a:xfrm>
                    <a:prstGeom prst="flowChartConnector">
                      <a:avLst/>
                    </a:prstGeom>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grpSp>
                <p:nvGrpSpPr>
                  <p:cNvPr id="145" name="Ομάδα 144"/>
                  <p:cNvGrpSpPr/>
                  <p:nvPr/>
                </p:nvGrpSpPr>
                <p:grpSpPr>
                  <a:xfrm>
                    <a:off x="6338635" y="4677249"/>
                    <a:ext cx="632807" cy="233019"/>
                    <a:chOff x="3286212" y="2457788"/>
                    <a:chExt cx="656947" cy="288032"/>
                  </a:xfrm>
                </p:grpSpPr>
                <p:sp>
                  <p:nvSpPr>
                    <p:cNvPr id="156" name="Έλλειψη 155"/>
                    <p:cNvSpPr/>
                    <p:nvPr/>
                  </p:nvSpPr>
                  <p:spPr>
                    <a:xfrm>
                      <a:off x="3286212" y="2457788"/>
                      <a:ext cx="656947" cy="288032"/>
                    </a:xfrm>
                    <a:prstGeom prst="ellipse">
                      <a:avLst/>
                    </a:pr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7" name="Διάγραμμα ροής: Παραπομπή 156"/>
                    <p:cNvSpPr/>
                    <p:nvPr/>
                  </p:nvSpPr>
                  <p:spPr>
                    <a:xfrm>
                      <a:off x="3491880" y="2457788"/>
                      <a:ext cx="216024" cy="94542"/>
                    </a:xfrm>
                    <a:prstGeom prst="flowChartConnector">
                      <a:avLst/>
                    </a:prstGeom>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grpSp>
                <p:nvGrpSpPr>
                  <p:cNvPr id="146" name="Ομάδα 145"/>
                  <p:cNvGrpSpPr/>
                  <p:nvPr/>
                </p:nvGrpSpPr>
                <p:grpSpPr>
                  <a:xfrm>
                    <a:off x="5645015" y="4677249"/>
                    <a:ext cx="632807" cy="233019"/>
                    <a:chOff x="3286212" y="2457788"/>
                    <a:chExt cx="656947" cy="288032"/>
                  </a:xfrm>
                </p:grpSpPr>
                <p:sp>
                  <p:nvSpPr>
                    <p:cNvPr id="154" name="Έλλειψη 153"/>
                    <p:cNvSpPr/>
                    <p:nvPr/>
                  </p:nvSpPr>
                  <p:spPr>
                    <a:xfrm>
                      <a:off x="3286212" y="2457788"/>
                      <a:ext cx="656947" cy="288032"/>
                    </a:xfrm>
                    <a:prstGeom prst="ellipse">
                      <a:avLst/>
                    </a:pr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5" name="Διάγραμμα ροής: Παραπομπή 154"/>
                    <p:cNvSpPr/>
                    <p:nvPr/>
                  </p:nvSpPr>
                  <p:spPr>
                    <a:xfrm>
                      <a:off x="3491880" y="2457788"/>
                      <a:ext cx="216024" cy="94542"/>
                    </a:xfrm>
                    <a:prstGeom prst="flowChartConnector">
                      <a:avLst/>
                    </a:prstGeom>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sp>
                <p:nvSpPr>
                  <p:cNvPr id="147" name="Ελεύθερη σχεδίαση 146"/>
                  <p:cNvSpPr/>
                  <p:nvPr/>
                </p:nvSpPr>
                <p:spPr>
                  <a:xfrm>
                    <a:off x="7222321" y="4359243"/>
                    <a:ext cx="122532" cy="869030"/>
                  </a:xfrm>
                  <a:custGeom>
                    <a:avLst/>
                    <a:gdLst>
                      <a:gd name="connsiteX0" fmla="*/ 109451 w 127206"/>
                      <a:gd name="connsiteY0" fmla="*/ 0 h 1074198"/>
                      <a:gd name="connsiteX1" fmla="*/ 2919 w 127206"/>
                      <a:gd name="connsiteY1" fmla="*/ 266330 h 1074198"/>
                      <a:gd name="connsiteX2" fmla="*/ 38429 w 127206"/>
                      <a:gd name="connsiteY2" fmla="*/ 878889 h 1074198"/>
                      <a:gd name="connsiteX3" fmla="*/ 127206 w 127206"/>
                      <a:gd name="connsiteY3" fmla="*/ 1074198 h 1074198"/>
                    </a:gdLst>
                    <a:ahLst/>
                    <a:cxnLst>
                      <a:cxn ang="0">
                        <a:pos x="connsiteX0" y="connsiteY0"/>
                      </a:cxn>
                      <a:cxn ang="0">
                        <a:pos x="connsiteX1" y="connsiteY1"/>
                      </a:cxn>
                      <a:cxn ang="0">
                        <a:pos x="connsiteX2" y="connsiteY2"/>
                      </a:cxn>
                      <a:cxn ang="0">
                        <a:pos x="connsiteX3" y="connsiteY3"/>
                      </a:cxn>
                    </a:cxnLst>
                    <a:rect l="l" t="t" r="r" b="b"/>
                    <a:pathLst>
                      <a:path w="127206" h="1074198">
                        <a:moveTo>
                          <a:pt x="109451" y="0"/>
                        </a:moveTo>
                        <a:cubicBezTo>
                          <a:pt x="62103" y="59924"/>
                          <a:pt x="14756" y="119849"/>
                          <a:pt x="2919" y="266330"/>
                        </a:cubicBezTo>
                        <a:cubicBezTo>
                          <a:pt x="-8918" y="412811"/>
                          <a:pt x="17714" y="744244"/>
                          <a:pt x="38429" y="878889"/>
                        </a:cubicBezTo>
                        <a:cubicBezTo>
                          <a:pt x="59143" y="1013534"/>
                          <a:pt x="93174" y="1043866"/>
                          <a:pt x="127206" y="1074198"/>
                        </a:cubicBezTo>
                      </a:path>
                    </a:pathLst>
                  </a:cu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48" name="Ελεύθερη σχεδίαση 147"/>
                  <p:cNvSpPr/>
                  <p:nvPr/>
                </p:nvSpPr>
                <p:spPr>
                  <a:xfrm>
                    <a:off x="7301683" y="4380789"/>
                    <a:ext cx="103030" cy="847484"/>
                  </a:xfrm>
                  <a:custGeom>
                    <a:avLst/>
                    <a:gdLst>
                      <a:gd name="connsiteX0" fmla="*/ 106960 w 106960"/>
                      <a:gd name="connsiteY0" fmla="*/ 0 h 914400"/>
                      <a:gd name="connsiteX1" fmla="*/ 44816 w 106960"/>
                      <a:gd name="connsiteY1" fmla="*/ 133165 h 914400"/>
                      <a:gd name="connsiteX2" fmla="*/ 428 w 106960"/>
                      <a:gd name="connsiteY2" fmla="*/ 497150 h 914400"/>
                      <a:gd name="connsiteX3" fmla="*/ 71449 w 10696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106960" h="914400">
                        <a:moveTo>
                          <a:pt x="106960" y="0"/>
                        </a:moveTo>
                        <a:cubicBezTo>
                          <a:pt x="84765" y="25153"/>
                          <a:pt x="62571" y="50307"/>
                          <a:pt x="44816" y="133165"/>
                        </a:cubicBezTo>
                        <a:cubicBezTo>
                          <a:pt x="27061" y="216023"/>
                          <a:pt x="-4011" y="366944"/>
                          <a:pt x="428" y="497150"/>
                        </a:cubicBezTo>
                        <a:cubicBezTo>
                          <a:pt x="4867" y="627356"/>
                          <a:pt x="38158" y="770878"/>
                          <a:pt x="71449" y="914400"/>
                        </a:cubicBezTo>
                      </a:path>
                    </a:pathLst>
                  </a:cu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49" name="Ελεύθερη σχεδίαση 148"/>
                  <p:cNvSpPr/>
                  <p:nvPr/>
                </p:nvSpPr>
                <p:spPr>
                  <a:xfrm>
                    <a:off x="7402834" y="4395153"/>
                    <a:ext cx="44636" cy="833120"/>
                  </a:xfrm>
                  <a:custGeom>
                    <a:avLst/>
                    <a:gdLst>
                      <a:gd name="connsiteX0" fmla="*/ 46339 w 46339"/>
                      <a:gd name="connsiteY0" fmla="*/ 0 h 1029810"/>
                      <a:gd name="connsiteX1" fmla="*/ 1951 w 46339"/>
                      <a:gd name="connsiteY1" fmla="*/ 310719 h 1029810"/>
                      <a:gd name="connsiteX2" fmla="*/ 10828 w 46339"/>
                      <a:gd name="connsiteY2" fmla="*/ 710214 h 1029810"/>
                      <a:gd name="connsiteX3" fmla="*/ 37461 w 46339"/>
                      <a:gd name="connsiteY3" fmla="*/ 949911 h 1029810"/>
                      <a:gd name="connsiteX4" fmla="*/ 46339 w 46339"/>
                      <a:gd name="connsiteY4" fmla="*/ 1029810 h 1029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39" h="1029810">
                        <a:moveTo>
                          <a:pt x="46339" y="0"/>
                        </a:moveTo>
                        <a:cubicBezTo>
                          <a:pt x="27104" y="96175"/>
                          <a:pt x="7869" y="192350"/>
                          <a:pt x="1951" y="310719"/>
                        </a:cubicBezTo>
                        <a:cubicBezTo>
                          <a:pt x="-3967" y="429088"/>
                          <a:pt x="4910" y="603682"/>
                          <a:pt x="10828" y="710214"/>
                        </a:cubicBezTo>
                        <a:cubicBezTo>
                          <a:pt x="16746" y="816746"/>
                          <a:pt x="37461" y="949911"/>
                          <a:pt x="37461" y="949911"/>
                        </a:cubicBezTo>
                        <a:lnTo>
                          <a:pt x="46339" y="1029810"/>
                        </a:lnTo>
                      </a:path>
                    </a:pathLst>
                  </a:cu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0" name="Ελεύθερη σχεδίαση 149"/>
                  <p:cNvSpPr/>
                  <p:nvPr/>
                </p:nvSpPr>
                <p:spPr>
                  <a:xfrm>
                    <a:off x="7507330" y="4395153"/>
                    <a:ext cx="44039" cy="833120"/>
                  </a:xfrm>
                  <a:custGeom>
                    <a:avLst/>
                    <a:gdLst>
                      <a:gd name="connsiteX0" fmla="*/ 0 w 17755"/>
                      <a:gd name="connsiteY0" fmla="*/ 0 h 1178581"/>
                      <a:gd name="connsiteX1" fmla="*/ 8878 w 17755"/>
                      <a:gd name="connsiteY1" fmla="*/ 1003177 h 1178581"/>
                      <a:gd name="connsiteX2" fmla="*/ 17755 w 17755"/>
                      <a:gd name="connsiteY2" fmla="*/ 1171853 h 1178581"/>
                    </a:gdLst>
                    <a:ahLst/>
                    <a:cxnLst>
                      <a:cxn ang="0">
                        <a:pos x="connsiteX0" y="connsiteY0"/>
                      </a:cxn>
                      <a:cxn ang="0">
                        <a:pos x="connsiteX1" y="connsiteY1"/>
                      </a:cxn>
                      <a:cxn ang="0">
                        <a:pos x="connsiteX2" y="connsiteY2"/>
                      </a:cxn>
                    </a:cxnLst>
                    <a:rect l="l" t="t" r="r" b="b"/>
                    <a:pathLst>
                      <a:path w="17755" h="1178581">
                        <a:moveTo>
                          <a:pt x="0" y="0"/>
                        </a:moveTo>
                        <a:cubicBezTo>
                          <a:pt x="2959" y="403934"/>
                          <a:pt x="5919" y="807868"/>
                          <a:pt x="8878" y="1003177"/>
                        </a:cubicBezTo>
                        <a:cubicBezTo>
                          <a:pt x="11837" y="1198486"/>
                          <a:pt x="14796" y="1185169"/>
                          <a:pt x="17755" y="1171853"/>
                        </a:cubicBezTo>
                      </a:path>
                    </a:pathLst>
                  </a:cu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1" name="Ελεύθερη σχεδίαση 150"/>
                  <p:cNvSpPr/>
                  <p:nvPr/>
                </p:nvSpPr>
                <p:spPr>
                  <a:xfrm>
                    <a:off x="7592844" y="4402336"/>
                    <a:ext cx="61784" cy="811574"/>
                  </a:xfrm>
                  <a:custGeom>
                    <a:avLst/>
                    <a:gdLst>
                      <a:gd name="connsiteX0" fmla="*/ 0 w 64141"/>
                      <a:gd name="connsiteY0" fmla="*/ 0 h 1003177"/>
                      <a:gd name="connsiteX1" fmla="*/ 53266 w 64141"/>
                      <a:gd name="connsiteY1" fmla="*/ 292963 h 1003177"/>
                      <a:gd name="connsiteX2" fmla="*/ 62144 w 64141"/>
                      <a:gd name="connsiteY2" fmla="*/ 692458 h 1003177"/>
                      <a:gd name="connsiteX3" fmla="*/ 26633 w 64141"/>
                      <a:gd name="connsiteY3" fmla="*/ 1003177 h 1003177"/>
                    </a:gdLst>
                    <a:ahLst/>
                    <a:cxnLst>
                      <a:cxn ang="0">
                        <a:pos x="connsiteX0" y="connsiteY0"/>
                      </a:cxn>
                      <a:cxn ang="0">
                        <a:pos x="connsiteX1" y="connsiteY1"/>
                      </a:cxn>
                      <a:cxn ang="0">
                        <a:pos x="connsiteX2" y="connsiteY2"/>
                      </a:cxn>
                      <a:cxn ang="0">
                        <a:pos x="connsiteX3" y="connsiteY3"/>
                      </a:cxn>
                    </a:cxnLst>
                    <a:rect l="l" t="t" r="r" b="b"/>
                    <a:pathLst>
                      <a:path w="64141" h="1003177">
                        <a:moveTo>
                          <a:pt x="0" y="0"/>
                        </a:moveTo>
                        <a:cubicBezTo>
                          <a:pt x="21454" y="88776"/>
                          <a:pt x="42909" y="177553"/>
                          <a:pt x="53266" y="292963"/>
                        </a:cubicBezTo>
                        <a:cubicBezTo>
                          <a:pt x="63623" y="408373"/>
                          <a:pt x="66583" y="574089"/>
                          <a:pt x="62144" y="692458"/>
                        </a:cubicBezTo>
                        <a:cubicBezTo>
                          <a:pt x="57705" y="810827"/>
                          <a:pt x="42169" y="907002"/>
                          <a:pt x="26633" y="1003177"/>
                        </a:cubicBezTo>
                      </a:path>
                    </a:pathLst>
                  </a:cu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2" name="Ελεύθερη σχεδίαση 151"/>
                  <p:cNvSpPr/>
                  <p:nvPr/>
                </p:nvSpPr>
                <p:spPr>
                  <a:xfrm>
                    <a:off x="7678359" y="4380789"/>
                    <a:ext cx="87874" cy="854666"/>
                  </a:xfrm>
                  <a:custGeom>
                    <a:avLst/>
                    <a:gdLst>
                      <a:gd name="connsiteX0" fmla="*/ 0 w 91226"/>
                      <a:gd name="connsiteY0" fmla="*/ 0 h 1056443"/>
                      <a:gd name="connsiteX1" fmla="*/ 71021 w 91226"/>
                      <a:gd name="connsiteY1" fmla="*/ 230819 h 1056443"/>
                      <a:gd name="connsiteX2" fmla="*/ 88777 w 91226"/>
                      <a:gd name="connsiteY2" fmla="*/ 692458 h 1056443"/>
                      <a:gd name="connsiteX3" fmla="*/ 26633 w 91226"/>
                      <a:gd name="connsiteY3" fmla="*/ 1056443 h 1056443"/>
                    </a:gdLst>
                    <a:ahLst/>
                    <a:cxnLst>
                      <a:cxn ang="0">
                        <a:pos x="connsiteX0" y="connsiteY0"/>
                      </a:cxn>
                      <a:cxn ang="0">
                        <a:pos x="connsiteX1" y="connsiteY1"/>
                      </a:cxn>
                      <a:cxn ang="0">
                        <a:pos x="connsiteX2" y="connsiteY2"/>
                      </a:cxn>
                      <a:cxn ang="0">
                        <a:pos x="connsiteX3" y="connsiteY3"/>
                      </a:cxn>
                    </a:cxnLst>
                    <a:rect l="l" t="t" r="r" b="b"/>
                    <a:pathLst>
                      <a:path w="91226" h="1056443">
                        <a:moveTo>
                          <a:pt x="0" y="0"/>
                        </a:moveTo>
                        <a:cubicBezTo>
                          <a:pt x="28112" y="57705"/>
                          <a:pt x="56225" y="115410"/>
                          <a:pt x="71021" y="230819"/>
                        </a:cubicBezTo>
                        <a:cubicBezTo>
                          <a:pt x="85817" y="346228"/>
                          <a:pt x="96175" y="554854"/>
                          <a:pt x="88777" y="692458"/>
                        </a:cubicBezTo>
                        <a:cubicBezTo>
                          <a:pt x="81379" y="830062"/>
                          <a:pt x="54006" y="943252"/>
                          <a:pt x="26633" y="1056443"/>
                        </a:cubicBezTo>
                      </a:path>
                    </a:pathLst>
                  </a:cu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3" name="Ελεύθερη σχεδίαση 152"/>
                  <p:cNvSpPr/>
                  <p:nvPr/>
                </p:nvSpPr>
                <p:spPr>
                  <a:xfrm>
                    <a:off x="1569758" y="4280719"/>
                    <a:ext cx="5659772" cy="1106127"/>
                  </a:xfrm>
                  <a:custGeom>
                    <a:avLst/>
                    <a:gdLst>
                      <a:gd name="connsiteX0" fmla="*/ 331664 w 5875674"/>
                      <a:gd name="connsiteY0" fmla="*/ 293066 h 1367271"/>
                      <a:gd name="connsiteX1" fmla="*/ 464829 w 5875674"/>
                      <a:gd name="connsiteY1" fmla="*/ 355210 h 1367271"/>
                      <a:gd name="connsiteX2" fmla="*/ 606872 w 5875674"/>
                      <a:gd name="connsiteY2" fmla="*/ 417354 h 1367271"/>
                      <a:gd name="connsiteX3" fmla="*/ 748915 w 5875674"/>
                      <a:gd name="connsiteY3" fmla="*/ 372965 h 1367271"/>
                      <a:gd name="connsiteX4" fmla="*/ 908713 w 5875674"/>
                      <a:gd name="connsiteY4" fmla="*/ 222045 h 1367271"/>
                      <a:gd name="connsiteX5" fmla="*/ 1059633 w 5875674"/>
                      <a:gd name="connsiteY5" fmla="*/ 103 h 1367271"/>
                      <a:gd name="connsiteX6" fmla="*/ 970857 w 5875674"/>
                      <a:gd name="connsiteY6" fmla="*/ 195412 h 1367271"/>
                      <a:gd name="connsiteX7" fmla="*/ 997490 w 5875674"/>
                      <a:gd name="connsiteY7" fmla="*/ 364087 h 1367271"/>
                      <a:gd name="connsiteX8" fmla="*/ 1121777 w 5875674"/>
                      <a:gd name="connsiteY8" fmla="*/ 523886 h 1367271"/>
                      <a:gd name="connsiteX9" fmla="*/ 1308208 w 5875674"/>
                      <a:gd name="connsiteY9" fmla="*/ 612662 h 1367271"/>
                      <a:gd name="connsiteX10" fmla="*/ 2062810 w 5875674"/>
                      <a:gd name="connsiteY10" fmla="*/ 594907 h 1367271"/>
                      <a:gd name="connsiteX11" fmla="*/ 3358950 w 5875674"/>
                      <a:gd name="connsiteY11" fmla="*/ 603785 h 1367271"/>
                      <a:gd name="connsiteX12" fmla="*/ 4202329 w 5875674"/>
                      <a:gd name="connsiteY12" fmla="*/ 603785 h 1367271"/>
                      <a:gd name="connsiteX13" fmla="*/ 5107851 w 5875674"/>
                      <a:gd name="connsiteY13" fmla="*/ 594907 h 1367271"/>
                      <a:gd name="connsiteX14" fmla="*/ 5658266 w 5875674"/>
                      <a:gd name="connsiteY14" fmla="*/ 577152 h 1367271"/>
                      <a:gd name="connsiteX15" fmla="*/ 5755921 w 5875674"/>
                      <a:gd name="connsiteY15" fmla="*/ 568274 h 1367271"/>
                      <a:gd name="connsiteX16" fmla="*/ 5782554 w 5875674"/>
                      <a:gd name="connsiteY16" fmla="*/ 470620 h 1367271"/>
                      <a:gd name="connsiteX17" fmla="*/ 5862453 w 5875674"/>
                      <a:gd name="connsiteY17" fmla="*/ 390720 h 1367271"/>
                      <a:gd name="connsiteX18" fmla="*/ 5871330 w 5875674"/>
                      <a:gd name="connsiteY18" fmla="*/ 878992 h 1367271"/>
                      <a:gd name="connsiteX19" fmla="*/ 5818064 w 5875674"/>
                      <a:gd name="connsiteY19" fmla="*/ 843482 h 1367271"/>
                      <a:gd name="connsiteX20" fmla="*/ 5773676 w 5875674"/>
                      <a:gd name="connsiteY20" fmla="*/ 799093 h 1367271"/>
                      <a:gd name="connsiteX21" fmla="*/ 5755921 w 5875674"/>
                      <a:gd name="connsiteY21" fmla="*/ 710317 h 1367271"/>
                      <a:gd name="connsiteX22" fmla="*/ 5649389 w 5875674"/>
                      <a:gd name="connsiteY22" fmla="*/ 657051 h 1367271"/>
                      <a:gd name="connsiteX23" fmla="*/ 5374181 w 5875674"/>
                      <a:gd name="connsiteY23" fmla="*/ 665928 h 1367271"/>
                      <a:gd name="connsiteX24" fmla="*/ 4921420 w 5875674"/>
                      <a:gd name="connsiteY24" fmla="*/ 674806 h 1367271"/>
                      <a:gd name="connsiteX25" fmla="*/ 4388760 w 5875674"/>
                      <a:gd name="connsiteY25" fmla="*/ 665928 h 1367271"/>
                      <a:gd name="connsiteX26" fmla="*/ 3705179 w 5875674"/>
                      <a:gd name="connsiteY26" fmla="*/ 665928 h 1367271"/>
                      <a:gd name="connsiteX27" fmla="*/ 2959455 w 5875674"/>
                      <a:gd name="connsiteY27" fmla="*/ 665928 h 1367271"/>
                      <a:gd name="connsiteX28" fmla="*/ 2355773 w 5875674"/>
                      <a:gd name="connsiteY28" fmla="*/ 665928 h 1367271"/>
                      <a:gd name="connsiteX29" fmla="*/ 1707703 w 5875674"/>
                      <a:gd name="connsiteY29" fmla="*/ 665928 h 1367271"/>
                      <a:gd name="connsiteX30" fmla="*/ 1272697 w 5875674"/>
                      <a:gd name="connsiteY30" fmla="*/ 692561 h 1367271"/>
                      <a:gd name="connsiteX31" fmla="*/ 1050756 w 5875674"/>
                      <a:gd name="connsiteY31" fmla="*/ 763583 h 1367271"/>
                      <a:gd name="connsiteX32" fmla="*/ 802181 w 5875674"/>
                      <a:gd name="connsiteY32" fmla="*/ 905625 h 1367271"/>
                      <a:gd name="connsiteX33" fmla="*/ 704527 w 5875674"/>
                      <a:gd name="connsiteY33" fmla="*/ 1056546 h 1367271"/>
                      <a:gd name="connsiteX34" fmla="*/ 589117 w 5875674"/>
                      <a:gd name="connsiteY34" fmla="*/ 1367264 h 1367271"/>
                      <a:gd name="connsiteX35" fmla="*/ 651261 w 5875674"/>
                      <a:gd name="connsiteY35" fmla="*/ 1065423 h 1367271"/>
                      <a:gd name="connsiteX36" fmla="*/ 642383 w 5875674"/>
                      <a:gd name="connsiteY36" fmla="*/ 905625 h 1367271"/>
                      <a:gd name="connsiteX37" fmla="*/ 589117 w 5875674"/>
                      <a:gd name="connsiteY37" fmla="*/ 790216 h 1367271"/>
                      <a:gd name="connsiteX38" fmla="*/ 447074 w 5875674"/>
                      <a:gd name="connsiteY38" fmla="*/ 745827 h 1367271"/>
                      <a:gd name="connsiteX39" fmla="*/ 91967 w 5875674"/>
                      <a:gd name="connsiteY39" fmla="*/ 878992 h 1367271"/>
                      <a:gd name="connsiteX40" fmla="*/ 3191 w 5875674"/>
                      <a:gd name="connsiteY40" fmla="*/ 905625 h 1367271"/>
                      <a:gd name="connsiteX41" fmla="*/ 171866 w 5875674"/>
                      <a:gd name="connsiteY41" fmla="*/ 790216 h 1367271"/>
                      <a:gd name="connsiteX42" fmla="*/ 349420 w 5875674"/>
                      <a:gd name="connsiteY42" fmla="*/ 701439 h 1367271"/>
                      <a:gd name="connsiteX43" fmla="*/ 464829 w 5875674"/>
                      <a:gd name="connsiteY43" fmla="*/ 568274 h 1367271"/>
                      <a:gd name="connsiteX44" fmla="*/ 438196 w 5875674"/>
                      <a:gd name="connsiteY44" fmla="*/ 435109 h 1367271"/>
                      <a:gd name="connsiteX45" fmla="*/ 198499 w 5875674"/>
                      <a:gd name="connsiteY45" fmla="*/ 239800 h 1367271"/>
                      <a:gd name="connsiteX46" fmla="*/ 376053 w 5875674"/>
                      <a:gd name="connsiteY46" fmla="*/ 319699 h 1367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875674" h="1367271">
                        <a:moveTo>
                          <a:pt x="331664" y="293066"/>
                        </a:moveTo>
                        <a:lnTo>
                          <a:pt x="464829" y="355210"/>
                        </a:lnTo>
                        <a:cubicBezTo>
                          <a:pt x="510697" y="375925"/>
                          <a:pt x="559524" y="414395"/>
                          <a:pt x="606872" y="417354"/>
                        </a:cubicBezTo>
                        <a:cubicBezTo>
                          <a:pt x="654220" y="420313"/>
                          <a:pt x="698608" y="405517"/>
                          <a:pt x="748915" y="372965"/>
                        </a:cubicBezTo>
                        <a:cubicBezTo>
                          <a:pt x="799222" y="340414"/>
                          <a:pt x="856927" y="284189"/>
                          <a:pt x="908713" y="222045"/>
                        </a:cubicBezTo>
                        <a:cubicBezTo>
                          <a:pt x="960499" y="159901"/>
                          <a:pt x="1049276" y="4542"/>
                          <a:pt x="1059633" y="103"/>
                        </a:cubicBezTo>
                        <a:cubicBezTo>
                          <a:pt x="1069990" y="-4336"/>
                          <a:pt x="981214" y="134748"/>
                          <a:pt x="970857" y="195412"/>
                        </a:cubicBezTo>
                        <a:cubicBezTo>
                          <a:pt x="960500" y="256076"/>
                          <a:pt x="972337" y="309341"/>
                          <a:pt x="997490" y="364087"/>
                        </a:cubicBezTo>
                        <a:cubicBezTo>
                          <a:pt x="1022643" y="418833"/>
                          <a:pt x="1069991" y="482457"/>
                          <a:pt x="1121777" y="523886"/>
                        </a:cubicBezTo>
                        <a:cubicBezTo>
                          <a:pt x="1173563" y="565315"/>
                          <a:pt x="1151369" y="600825"/>
                          <a:pt x="1308208" y="612662"/>
                        </a:cubicBezTo>
                        <a:cubicBezTo>
                          <a:pt x="1465047" y="624499"/>
                          <a:pt x="2062810" y="594907"/>
                          <a:pt x="2062810" y="594907"/>
                        </a:cubicBezTo>
                        <a:lnTo>
                          <a:pt x="3358950" y="603785"/>
                        </a:lnTo>
                        <a:lnTo>
                          <a:pt x="4202329" y="603785"/>
                        </a:lnTo>
                        <a:lnTo>
                          <a:pt x="5107851" y="594907"/>
                        </a:lnTo>
                        <a:cubicBezTo>
                          <a:pt x="5350507" y="590468"/>
                          <a:pt x="5550254" y="581591"/>
                          <a:pt x="5658266" y="577152"/>
                        </a:cubicBezTo>
                        <a:cubicBezTo>
                          <a:pt x="5766278" y="572713"/>
                          <a:pt x="5735206" y="586029"/>
                          <a:pt x="5755921" y="568274"/>
                        </a:cubicBezTo>
                        <a:cubicBezTo>
                          <a:pt x="5776636" y="550519"/>
                          <a:pt x="5764799" y="500212"/>
                          <a:pt x="5782554" y="470620"/>
                        </a:cubicBezTo>
                        <a:cubicBezTo>
                          <a:pt x="5800309" y="441028"/>
                          <a:pt x="5847657" y="322658"/>
                          <a:pt x="5862453" y="390720"/>
                        </a:cubicBezTo>
                        <a:cubicBezTo>
                          <a:pt x="5877249" y="458782"/>
                          <a:pt x="5878728" y="803532"/>
                          <a:pt x="5871330" y="878992"/>
                        </a:cubicBezTo>
                        <a:cubicBezTo>
                          <a:pt x="5863932" y="954452"/>
                          <a:pt x="5834340" y="856798"/>
                          <a:pt x="5818064" y="843482"/>
                        </a:cubicBezTo>
                        <a:cubicBezTo>
                          <a:pt x="5801788" y="830166"/>
                          <a:pt x="5784033" y="821287"/>
                          <a:pt x="5773676" y="799093"/>
                        </a:cubicBezTo>
                        <a:cubicBezTo>
                          <a:pt x="5763319" y="776899"/>
                          <a:pt x="5776635" y="733991"/>
                          <a:pt x="5755921" y="710317"/>
                        </a:cubicBezTo>
                        <a:cubicBezTo>
                          <a:pt x="5735207" y="686643"/>
                          <a:pt x="5713012" y="664449"/>
                          <a:pt x="5649389" y="657051"/>
                        </a:cubicBezTo>
                        <a:cubicBezTo>
                          <a:pt x="5585766" y="649653"/>
                          <a:pt x="5374181" y="665928"/>
                          <a:pt x="5374181" y="665928"/>
                        </a:cubicBezTo>
                        <a:cubicBezTo>
                          <a:pt x="5252853" y="668887"/>
                          <a:pt x="5085657" y="674806"/>
                          <a:pt x="4921420" y="674806"/>
                        </a:cubicBezTo>
                        <a:cubicBezTo>
                          <a:pt x="4757183" y="674806"/>
                          <a:pt x="4388760" y="665928"/>
                          <a:pt x="4388760" y="665928"/>
                        </a:cubicBezTo>
                        <a:lnTo>
                          <a:pt x="3705179" y="665928"/>
                        </a:lnTo>
                        <a:lnTo>
                          <a:pt x="2959455" y="665928"/>
                        </a:lnTo>
                        <a:lnTo>
                          <a:pt x="2355773" y="665928"/>
                        </a:lnTo>
                        <a:lnTo>
                          <a:pt x="1707703" y="665928"/>
                        </a:lnTo>
                        <a:cubicBezTo>
                          <a:pt x="1527190" y="670367"/>
                          <a:pt x="1382188" y="676285"/>
                          <a:pt x="1272697" y="692561"/>
                        </a:cubicBezTo>
                        <a:cubicBezTo>
                          <a:pt x="1163206" y="708837"/>
                          <a:pt x="1129175" y="728072"/>
                          <a:pt x="1050756" y="763583"/>
                        </a:cubicBezTo>
                        <a:cubicBezTo>
                          <a:pt x="972337" y="799094"/>
                          <a:pt x="859886" y="856798"/>
                          <a:pt x="802181" y="905625"/>
                        </a:cubicBezTo>
                        <a:cubicBezTo>
                          <a:pt x="744476" y="954452"/>
                          <a:pt x="740038" y="979606"/>
                          <a:pt x="704527" y="1056546"/>
                        </a:cubicBezTo>
                        <a:cubicBezTo>
                          <a:pt x="669016" y="1133486"/>
                          <a:pt x="597995" y="1365785"/>
                          <a:pt x="589117" y="1367264"/>
                        </a:cubicBezTo>
                        <a:cubicBezTo>
                          <a:pt x="580239" y="1368743"/>
                          <a:pt x="642383" y="1142363"/>
                          <a:pt x="651261" y="1065423"/>
                        </a:cubicBezTo>
                        <a:cubicBezTo>
                          <a:pt x="660139" y="988483"/>
                          <a:pt x="652740" y="951493"/>
                          <a:pt x="642383" y="905625"/>
                        </a:cubicBezTo>
                        <a:cubicBezTo>
                          <a:pt x="632026" y="859757"/>
                          <a:pt x="621668" y="816849"/>
                          <a:pt x="589117" y="790216"/>
                        </a:cubicBezTo>
                        <a:cubicBezTo>
                          <a:pt x="556566" y="763583"/>
                          <a:pt x="529932" y="731031"/>
                          <a:pt x="447074" y="745827"/>
                        </a:cubicBezTo>
                        <a:cubicBezTo>
                          <a:pt x="364216" y="760623"/>
                          <a:pt x="165947" y="852359"/>
                          <a:pt x="91967" y="878992"/>
                        </a:cubicBezTo>
                        <a:cubicBezTo>
                          <a:pt x="17987" y="905625"/>
                          <a:pt x="-10125" y="920421"/>
                          <a:pt x="3191" y="905625"/>
                        </a:cubicBezTo>
                        <a:cubicBezTo>
                          <a:pt x="16507" y="890829"/>
                          <a:pt x="114161" y="824247"/>
                          <a:pt x="171866" y="790216"/>
                        </a:cubicBezTo>
                        <a:cubicBezTo>
                          <a:pt x="229571" y="756185"/>
                          <a:pt x="300593" y="738429"/>
                          <a:pt x="349420" y="701439"/>
                        </a:cubicBezTo>
                        <a:cubicBezTo>
                          <a:pt x="398247" y="664449"/>
                          <a:pt x="450033" y="612662"/>
                          <a:pt x="464829" y="568274"/>
                        </a:cubicBezTo>
                        <a:cubicBezTo>
                          <a:pt x="479625" y="523886"/>
                          <a:pt x="482584" y="489855"/>
                          <a:pt x="438196" y="435109"/>
                        </a:cubicBezTo>
                        <a:cubicBezTo>
                          <a:pt x="393808" y="380363"/>
                          <a:pt x="208856" y="259035"/>
                          <a:pt x="198499" y="239800"/>
                        </a:cubicBezTo>
                        <a:cubicBezTo>
                          <a:pt x="188142" y="220565"/>
                          <a:pt x="282097" y="270132"/>
                          <a:pt x="376053" y="319699"/>
                        </a:cubicBezTo>
                      </a:path>
                    </a:pathLst>
                  </a:custGeom>
                  <a:solidFill>
                    <a:schemeClr val="accent4"/>
                  </a:solid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grpSp>
              <p:nvGrpSpPr>
                <p:cNvPr id="181" name="Ομάδα 180"/>
                <p:cNvGrpSpPr/>
                <p:nvPr/>
              </p:nvGrpSpPr>
              <p:grpSpPr>
                <a:xfrm>
                  <a:off x="2101673" y="4543541"/>
                  <a:ext cx="513809" cy="402505"/>
                  <a:chOff x="2101673" y="4543541"/>
                  <a:chExt cx="513809" cy="402505"/>
                </a:xfrm>
              </p:grpSpPr>
              <p:grpSp>
                <p:nvGrpSpPr>
                  <p:cNvPr id="130" name="Ομάδα 129"/>
                  <p:cNvGrpSpPr/>
                  <p:nvPr/>
                </p:nvGrpSpPr>
                <p:grpSpPr>
                  <a:xfrm rot="1263151">
                    <a:off x="2196767" y="4681234"/>
                    <a:ext cx="242006" cy="156901"/>
                    <a:chOff x="3286212" y="2457788"/>
                    <a:chExt cx="656947" cy="288032"/>
                  </a:xfrm>
                </p:grpSpPr>
                <p:sp>
                  <p:nvSpPr>
                    <p:cNvPr id="139" name="Έλλειψη 138"/>
                    <p:cNvSpPr/>
                    <p:nvPr/>
                  </p:nvSpPr>
                  <p:spPr>
                    <a:xfrm>
                      <a:off x="3286212" y="2457788"/>
                      <a:ext cx="656947" cy="288032"/>
                    </a:xfrm>
                    <a:prstGeom prst="ellipse">
                      <a:avLst/>
                    </a:pr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40" name="Διάγραμμα ροής: Παραπομπή 139"/>
                    <p:cNvSpPr/>
                    <p:nvPr/>
                  </p:nvSpPr>
                  <p:spPr>
                    <a:xfrm>
                      <a:off x="3491880" y="2527178"/>
                      <a:ext cx="216024" cy="94542"/>
                    </a:xfrm>
                    <a:prstGeom prst="flowChartConnector">
                      <a:avLst/>
                    </a:prstGeom>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sp>
                <p:nvSpPr>
                  <p:cNvPr id="131" name="Διάγραμμα ροής: Παραπομπή 130"/>
                  <p:cNvSpPr/>
                  <p:nvPr/>
                </p:nvSpPr>
                <p:spPr>
                  <a:xfrm>
                    <a:off x="2386008" y="4543541"/>
                    <a:ext cx="44039" cy="55439"/>
                  </a:xfrm>
                  <a:prstGeom prst="flowChartConnector">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32" name="Διάγραμμα ροής: Παραπομπή 131"/>
                  <p:cNvSpPr/>
                  <p:nvPr/>
                </p:nvSpPr>
                <p:spPr>
                  <a:xfrm>
                    <a:off x="2114782" y="4788551"/>
                    <a:ext cx="44039" cy="55439"/>
                  </a:xfrm>
                  <a:prstGeom prst="flowChartConnector">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33" name="Διάγραμμα ροής: Παραπομπή 132"/>
                  <p:cNvSpPr/>
                  <p:nvPr/>
                </p:nvSpPr>
                <p:spPr>
                  <a:xfrm>
                    <a:off x="2289916" y="4890607"/>
                    <a:ext cx="44039" cy="55439"/>
                  </a:xfrm>
                  <a:prstGeom prst="flowChartConnector">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34" name="Διάγραμμα ροής: Παραπομπή 133"/>
                  <p:cNvSpPr/>
                  <p:nvPr/>
                </p:nvSpPr>
                <p:spPr>
                  <a:xfrm>
                    <a:off x="2454780" y="4836065"/>
                    <a:ext cx="44039" cy="55439"/>
                  </a:xfrm>
                  <a:prstGeom prst="flowChartConnector">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35" name="Διάγραμμα ροής: Παραπομπή 134"/>
                  <p:cNvSpPr/>
                  <p:nvPr/>
                </p:nvSpPr>
                <p:spPr>
                  <a:xfrm>
                    <a:off x="2512256" y="4667272"/>
                    <a:ext cx="44039" cy="55439"/>
                  </a:xfrm>
                  <a:prstGeom prst="flowChartConnector">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36" name="Διάγραμμα ροής: Παραπομπή 135"/>
                  <p:cNvSpPr/>
                  <p:nvPr/>
                </p:nvSpPr>
                <p:spPr>
                  <a:xfrm>
                    <a:off x="2101673" y="4667272"/>
                    <a:ext cx="44039" cy="55439"/>
                  </a:xfrm>
                  <a:prstGeom prst="flowChartConnector">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37" name="Διάγραμμα ροής: Παραπομπή 136"/>
                  <p:cNvSpPr/>
                  <p:nvPr/>
                </p:nvSpPr>
                <p:spPr>
                  <a:xfrm>
                    <a:off x="2386007" y="4639498"/>
                    <a:ext cx="44039" cy="55439"/>
                  </a:xfrm>
                  <a:prstGeom prst="flowChartConnector">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38" name="Διάγραμμα ροής: Παραπομπή 137"/>
                  <p:cNvSpPr/>
                  <p:nvPr/>
                </p:nvSpPr>
                <p:spPr>
                  <a:xfrm>
                    <a:off x="2571443" y="4758271"/>
                    <a:ext cx="44039" cy="55439"/>
                  </a:xfrm>
                  <a:prstGeom prst="flowChartConnector">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grpSp>
              <p:nvGrpSpPr>
                <p:cNvPr id="175" name="Ομάδα 174"/>
                <p:cNvGrpSpPr/>
                <p:nvPr/>
              </p:nvGrpSpPr>
              <p:grpSpPr>
                <a:xfrm>
                  <a:off x="5272203" y="4689556"/>
                  <a:ext cx="362968" cy="213782"/>
                  <a:chOff x="3286212" y="2457788"/>
                  <a:chExt cx="656947" cy="288032"/>
                </a:xfrm>
              </p:grpSpPr>
              <p:sp>
                <p:nvSpPr>
                  <p:cNvPr id="176" name="Έλλειψη 175"/>
                  <p:cNvSpPr/>
                  <p:nvPr/>
                </p:nvSpPr>
                <p:spPr>
                  <a:xfrm>
                    <a:off x="3286212" y="2457788"/>
                    <a:ext cx="656947" cy="288032"/>
                  </a:xfrm>
                  <a:prstGeom prst="ellipse">
                    <a:avLst/>
                  </a:pr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77" name="Διάγραμμα ροής: Παραπομπή 176"/>
                  <p:cNvSpPr/>
                  <p:nvPr/>
                </p:nvSpPr>
                <p:spPr>
                  <a:xfrm>
                    <a:off x="3491880" y="2457788"/>
                    <a:ext cx="216024" cy="94542"/>
                  </a:xfrm>
                  <a:prstGeom prst="flowChartConnector">
                    <a:avLst/>
                  </a:prstGeom>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grpSp>
        </p:grpSp>
      </p:grpSp>
      <p:sp>
        <p:nvSpPr>
          <p:cNvPr id="2" name="Θέση αριθμού διαφάνειας 1"/>
          <p:cNvSpPr>
            <a:spLocks noGrp="1"/>
          </p:cNvSpPr>
          <p:nvPr>
            <p:ph type="sldNum" sz="quarter" idx="12"/>
          </p:nvPr>
        </p:nvSpPr>
        <p:spPr/>
        <p:txBody>
          <a:bodyPr/>
          <a:lstStyle/>
          <a:p>
            <a:pPr>
              <a:defRPr/>
            </a:pPr>
            <a:fld id="{63AFF046-591F-4830-A797-9EF1B50D2833}" type="slidenum">
              <a:rPr lang="el-GR" smtClean="0"/>
              <a:pPr>
                <a:defRPr/>
              </a:pPr>
              <a:t>9</a:t>
            </a:fld>
            <a:endParaRPr lang="el-GR" dirty="0"/>
          </a:p>
        </p:txBody>
      </p:sp>
    </p:spTree>
    <p:extLst>
      <p:ext uri="{BB962C8B-B14F-4D97-AF65-F5344CB8AC3E}">
        <p14:creationId xmlns:p14="http://schemas.microsoft.com/office/powerpoint/2010/main" val="7968669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Μυϊκή Ατροφία </a:t>
            </a:r>
            <a:br>
              <a:rPr lang="el-GR" dirty="0"/>
            </a:br>
            <a:r>
              <a:rPr lang="el-GR" dirty="0"/>
              <a:t>μετά την Απονεύρωση</a:t>
            </a:r>
          </a:p>
        </p:txBody>
      </p:sp>
      <p:sp>
        <p:nvSpPr>
          <p:cNvPr id="6147" name="Rectangle 3"/>
          <p:cNvSpPr>
            <a:spLocks noGrp="1" noChangeArrowheads="1"/>
          </p:cNvSpPr>
          <p:nvPr>
            <p:ph idx="1"/>
          </p:nvPr>
        </p:nvSpPr>
        <p:spPr>
          <a:xfrm>
            <a:off x="107504" y="1916832"/>
            <a:ext cx="4186808" cy="4582542"/>
          </a:xfrm>
        </p:spPr>
        <p:txBody>
          <a:bodyPr/>
          <a:lstStyle/>
          <a:p>
            <a:pPr eaLnBrk="1" hangingPunct="1">
              <a:lnSpc>
                <a:spcPct val="114000"/>
              </a:lnSpc>
              <a:spcBef>
                <a:spcPts val="1200"/>
              </a:spcBef>
              <a:buClr>
                <a:srgbClr val="800000"/>
              </a:buClr>
              <a:buSzPct val="100000"/>
              <a:buFont typeface="Wingdings" panose="05000000000000000000" pitchFamily="2" charset="2"/>
              <a:buChar char="§"/>
            </a:pPr>
            <a:r>
              <a:rPr lang="el-GR" dirty="0" smtClean="0"/>
              <a:t>Σημαντική απώλεια βάρους και ακόμα πιο ραγδαία μείωση της διαμέτρου των μυϊκών ινών σημειώνεται τους 2-3 πρώτους μήνες μετά την απονεύρωση. </a:t>
            </a:r>
          </a:p>
          <a:p>
            <a:pPr eaLnBrk="1" hangingPunct="1">
              <a:lnSpc>
                <a:spcPct val="114000"/>
              </a:lnSpc>
              <a:spcBef>
                <a:spcPts val="1200"/>
              </a:spcBef>
              <a:buClr>
                <a:srgbClr val="800000"/>
              </a:buClr>
              <a:buSzPct val="100000"/>
              <a:buFont typeface="Wingdings" panose="05000000000000000000" pitchFamily="2" charset="2"/>
              <a:buChar char="§"/>
            </a:pPr>
            <a:r>
              <a:rPr lang="el-GR" dirty="0" smtClean="0"/>
              <a:t>Μετά τον 4</a:t>
            </a:r>
            <a:r>
              <a:rPr lang="el-GR" baseline="30000" dirty="0" smtClean="0"/>
              <a:t>ο</a:t>
            </a:r>
            <a:r>
              <a:rPr lang="el-GR" dirty="0" smtClean="0"/>
              <a:t> μήνα, ο μυς διατηρεί σχετικά σταθερό βάρος. Μέρος της απώλειας βάρους του μυ αναπληρώνεται από την πάχυνση - αύξηση του ενδομυϊκού συνδετικού ιστού.</a:t>
            </a:r>
            <a:endParaRPr lang="el-GR" dirty="0" smtClean="0">
              <a:solidFill>
                <a:schemeClr val="bg1"/>
              </a:solidFill>
            </a:endParaRPr>
          </a:p>
        </p:txBody>
      </p:sp>
      <p:pic>
        <p:nvPicPr>
          <p:cNvPr id="3" name="Θέση περιεχομένου 2"/>
          <p:cNvPicPr>
            <a:picLocks noGrp="1" noChangeAspect="1"/>
          </p:cNvPicPr>
          <p:nvPr>
            <p:ph sz="half" idx="4294967295"/>
          </p:nvPr>
        </p:nvPicPr>
        <p:blipFill rotWithShape="1">
          <a:blip r:embed="rId3" cstate="print">
            <a:extLst>
              <a:ext uri="{28A0092B-C50C-407E-A947-70E740481C1C}">
                <a14:useLocalDpi xmlns:a14="http://schemas.microsoft.com/office/drawing/2010/main" val="0"/>
              </a:ext>
            </a:extLst>
          </a:blip>
          <a:srcRect l="7808" r="15635" b="5566"/>
          <a:stretch/>
        </p:blipFill>
        <p:spPr>
          <a:xfrm>
            <a:off x="4355976" y="2421160"/>
            <a:ext cx="4670425" cy="3240088"/>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8575" cmpd="thickThin">
            <a:solidFill>
              <a:srgbClr val="800000"/>
            </a:solidFill>
          </a:ln>
        </p:spPr>
      </p:pic>
      <p:sp>
        <p:nvSpPr>
          <p:cNvPr id="2" name="Θέση αριθμού διαφάνειας 1"/>
          <p:cNvSpPr>
            <a:spLocks noGrp="1"/>
          </p:cNvSpPr>
          <p:nvPr>
            <p:ph type="sldNum" sz="quarter" idx="12"/>
          </p:nvPr>
        </p:nvSpPr>
        <p:spPr/>
        <p:txBody>
          <a:bodyPr/>
          <a:lstStyle/>
          <a:p>
            <a:pPr>
              <a:defRPr/>
            </a:pPr>
            <a:fld id="{44207B58-808E-42F4-9881-88645C632675}" type="slidenum">
              <a:rPr lang="el-GR" smtClean="0"/>
              <a:pPr>
                <a:defRPr/>
              </a:pPr>
              <a:t>10</a:t>
            </a:fld>
            <a:endParaRPr lang="el-GR" dirty="0"/>
          </a:p>
        </p:txBody>
      </p:sp>
    </p:spTree>
    <p:extLst>
      <p:ext uri="{BB962C8B-B14F-4D97-AF65-F5344CB8AC3E}">
        <p14:creationId xmlns:p14="http://schemas.microsoft.com/office/powerpoint/2010/main" val="15389962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457200" y="332656"/>
            <a:ext cx="8229600" cy="936104"/>
          </a:xfrm>
        </p:spPr>
        <p:txBody>
          <a:bodyPr/>
          <a:lstStyle/>
          <a:p>
            <a:r>
              <a:rPr lang="el-GR" dirty="0"/>
              <a:t>Απώλεια Μυϊκού Όγκου και Μάζας</a:t>
            </a:r>
          </a:p>
        </p:txBody>
      </p:sp>
      <p:sp>
        <p:nvSpPr>
          <p:cNvPr id="3" name="Θέση περιεχομένου 2"/>
          <p:cNvSpPr>
            <a:spLocks noGrp="1"/>
          </p:cNvSpPr>
          <p:nvPr>
            <p:ph idx="1"/>
          </p:nvPr>
        </p:nvSpPr>
        <p:spPr>
          <a:xfrm>
            <a:off x="518864" y="1846312"/>
            <a:ext cx="8229600" cy="4679032"/>
          </a:xfrm>
        </p:spPr>
        <p:txBody>
          <a:bodyPr/>
          <a:lstStyle/>
          <a:p>
            <a:pPr>
              <a:lnSpc>
                <a:spcPct val="114000"/>
              </a:lnSpc>
              <a:spcBef>
                <a:spcPts val="1200"/>
              </a:spcBef>
              <a:buClr>
                <a:srgbClr val="A80000"/>
              </a:buClr>
              <a:buSzPct val="100000"/>
              <a:buFont typeface="Wingdings" panose="05000000000000000000" pitchFamily="2" charset="2"/>
              <a:buChar char="§"/>
            </a:pPr>
            <a:r>
              <a:rPr lang="el-GR" sz="2400" dirty="0" smtClean="0"/>
              <a:t>Η απώλεια του μυϊκού όγκου οφείλεται σε αλλαγές σε μικροσκοπικό επίπεδο, όπου οι μεμονωμένες μυϊκές ίνες γίνονται πιο λεπτές λόγω της απώλειας μυονηματίων. Επιπλέον, παρατηρείται συρρίκνωση του συστήματος των τριχοειδών αγγείων στον μυ.</a:t>
            </a:r>
          </a:p>
          <a:p>
            <a:pPr>
              <a:lnSpc>
                <a:spcPct val="114000"/>
              </a:lnSpc>
              <a:spcBef>
                <a:spcPts val="1200"/>
              </a:spcBef>
              <a:buClr>
                <a:srgbClr val="A80000"/>
              </a:buClr>
              <a:buSzPct val="100000"/>
              <a:buFont typeface="Wingdings" panose="05000000000000000000" pitchFamily="2" charset="2"/>
              <a:buChar char="§"/>
            </a:pPr>
            <a:r>
              <a:rPr lang="el-GR" sz="2400" dirty="0" smtClean="0"/>
              <a:t>Το μεγαλύτερο μέρος του εναπομείναντος «μυός» είναι  ο σημαντικά αυξημένος υποστηρικτικός συνδετικός ιστός, ο οποίος αποτελείται κατά βάση από δομές κολλαγόνου</a:t>
            </a:r>
            <a:r>
              <a:rPr lang="el-GR" sz="2000" dirty="0" smtClean="0"/>
              <a:t>.</a:t>
            </a:r>
            <a:endParaRPr lang="el-GR" sz="2000" dirty="0"/>
          </a:p>
        </p:txBody>
      </p:sp>
      <p:sp>
        <p:nvSpPr>
          <p:cNvPr id="4" name="Θέση αριθμού διαφάνειας 3"/>
          <p:cNvSpPr>
            <a:spLocks noGrp="1"/>
          </p:cNvSpPr>
          <p:nvPr>
            <p:ph type="sldNum" sz="quarter" idx="12"/>
          </p:nvPr>
        </p:nvSpPr>
        <p:spPr/>
        <p:txBody>
          <a:bodyPr/>
          <a:lstStyle/>
          <a:p>
            <a:pPr>
              <a:defRPr/>
            </a:pPr>
            <a:fld id="{8198C6A6-8556-485F-81D9-A8F098D09877}" type="slidenum">
              <a:rPr lang="el-GR" smtClean="0"/>
              <a:pPr>
                <a:defRPr/>
              </a:pPr>
              <a:t>11</a:t>
            </a:fld>
            <a:endParaRPr lang="el-GR" dirty="0"/>
          </a:p>
        </p:txBody>
      </p:sp>
    </p:spTree>
    <p:extLst>
      <p:ext uri="{BB962C8B-B14F-4D97-AF65-F5344CB8AC3E}">
        <p14:creationId xmlns:p14="http://schemas.microsoft.com/office/powerpoint/2010/main" val="22051226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smtClean="0"/>
              <a:t>Απονευρωμένος – Φυσιολογικός</a:t>
            </a:r>
            <a:br>
              <a:rPr lang="el-GR" dirty="0" smtClean="0"/>
            </a:br>
            <a:r>
              <a:rPr lang="el-GR" dirty="0" smtClean="0"/>
              <a:t>Μυϊκός </a:t>
            </a:r>
            <a:r>
              <a:rPr lang="el-GR" dirty="0"/>
              <a:t>Ιστός</a:t>
            </a:r>
          </a:p>
        </p:txBody>
      </p:sp>
      <p:pic>
        <p:nvPicPr>
          <p:cNvPr id="3" name="Θέση περιεχομένου 2"/>
          <p:cNvPicPr>
            <a:picLocks noGrp="1" noChangeAspect="1"/>
          </p:cNvPicPr>
          <p:nvPr>
            <p:ph idx="1"/>
          </p:nvPr>
        </p:nvPicPr>
        <p:blipFill rotWithShape="1">
          <a:blip r:embed="rId3" cstate="print">
            <a:extLst>
              <a:ext uri="{BEBA8EAE-BF5A-486C-A8C5-ECC9F3942E4B}">
                <a14:imgProps xmlns:a14="http://schemas.microsoft.com/office/drawing/2010/main">
                  <a14:imgLayer r:embed="rId4">
                    <a14:imgEffect>
                      <a14:brightnessContrast bright="-2000" contrast="15000"/>
                    </a14:imgEffect>
                  </a14:imgLayer>
                </a14:imgProps>
              </a:ext>
              <a:ext uri="{28A0092B-C50C-407E-A947-70E740481C1C}">
                <a14:useLocalDpi xmlns:a14="http://schemas.microsoft.com/office/drawing/2010/main" val="0"/>
              </a:ext>
            </a:extLst>
          </a:blip>
          <a:srcRect l="10562" t="20208" r="56361" b="16040"/>
          <a:stretch/>
        </p:blipFill>
        <p:spPr>
          <a:xfrm>
            <a:off x="1403648" y="1988840"/>
            <a:ext cx="2938509" cy="4248000"/>
          </a:xfrm>
          <a:ln w="28575">
            <a:solidFill>
              <a:schemeClr val="accent4">
                <a:lumMod val="10000"/>
              </a:schemeClr>
            </a:solidFill>
          </a:ln>
        </p:spPr>
      </p:pic>
      <p:sp>
        <p:nvSpPr>
          <p:cNvPr id="2" name="Θέση αριθμού διαφάνειας 1"/>
          <p:cNvSpPr>
            <a:spLocks noGrp="1"/>
          </p:cNvSpPr>
          <p:nvPr>
            <p:ph type="sldNum" sz="quarter" idx="12"/>
          </p:nvPr>
        </p:nvSpPr>
        <p:spPr/>
        <p:txBody>
          <a:bodyPr/>
          <a:lstStyle/>
          <a:p>
            <a:pPr>
              <a:defRPr/>
            </a:pPr>
            <a:fld id="{8198C6A6-8556-485F-81D9-A8F098D09877}" type="slidenum">
              <a:rPr lang="el-GR" smtClean="0"/>
              <a:pPr>
                <a:defRPr/>
              </a:pPr>
              <a:t>12</a:t>
            </a:fld>
            <a:endParaRPr lang="el-GR" dirty="0"/>
          </a:p>
        </p:txBody>
      </p:sp>
      <p:pic>
        <p:nvPicPr>
          <p:cNvPr id="6" name="Θέση περιεχομένου 2"/>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 contrast="15000"/>
                    </a14:imgEffect>
                  </a14:imgLayer>
                </a14:imgProps>
              </a:ext>
              <a:ext uri="{28A0092B-C50C-407E-A947-70E740481C1C}">
                <a14:useLocalDpi xmlns:a14="http://schemas.microsoft.com/office/drawing/2010/main" val="0"/>
              </a:ext>
            </a:extLst>
          </a:blip>
          <a:srcRect l="43144" t="20208" r="24202" b="16040"/>
          <a:stretch/>
        </p:blipFill>
        <p:spPr bwMode="auto">
          <a:xfrm>
            <a:off x="4788024" y="1988840"/>
            <a:ext cx="2901029" cy="4248000"/>
          </a:xfrm>
          <a:prstGeom prst="rect">
            <a:avLst/>
          </a:prstGeom>
          <a:noFill/>
          <a:ln w="19050">
            <a:solidFill>
              <a:schemeClr val="accent4">
                <a:lumMod val="10000"/>
              </a:schemeClr>
            </a:solidFill>
            <a:miter lim="800000"/>
            <a:headEnd/>
            <a:tailEnd/>
          </a:ln>
          <a:effectLst/>
        </p:spPr>
      </p:pic>
    </p:spTree>
    <p:extLst>
      <p:ext uri="{BB962C8B-B14F-4D97-AF65-F5344CB8AC3E}">
        <p14:creationId xmlns:p14="http://schemas.microsoft.com/office/powerpoint/2010/main" val="35735633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457200" y="332656"/>
            <a:ext cx="8229600" cy="936104"/>
          </a:xfrm>
        </p:spPr>
        <p:txBody>
          <a:bodyPr/>
          <a:lstStyle/>
          <a:p>
            <a:r>
              <a:rPr lang="el-GR" dirty="0"/>
              <a:t>Η Καρδιά του Προβλήματος</a:t>
            </a:r>
          </a:p>
        </p:txBody>
      </p:sp>
      <p:sp>
        <p:nvSpPr>
          <p:cNvPr id="313347" name="Rectangle 3"/>
          <p:cNvSpPr>
            <a:spLocks noGrp="1" noChangeArrowheads="1"/>
          </p:cNvSpPr>
          <p:nvPr>
            <p:ph idx="1"/>
          </p:nvPr>
        </p:nvSpPr>
        <p:spPr/>
        <p:txBody>
          <a:bodyPr/>
          <a:lstStyle/>
          <a:p>
            <a:pPr algn="just" eaLnBrk="1" hangingPunct="1">
              <a:buClr>
                <a:srgbClr val="A80000"/>
              </a:buClr>
              <a:buSzPct val="100000"/>
              <a:buFont typeface="Wingdings" panose="05000000000000000000" pitchFamily="2" charset="2"/>
              <a:buChar char="§"/>
              <a:defRPr/>
            </a:pPr>
            <a:r>
              <a:rPr lang="el-GR" sz="2400" dirty="0" smtClean="0"/>
              <a:t>Δεν είναι η ατροφία των απονευρωμένων μυών, η οποία άλλωστε αποκαθίσταται μετά την επανανεύρωση τους, αλλά είναι:</a:t>
            </a:r>
          </a:p>
        </p:txBody>
      </p:sp>
      <p:graphicFrame>
        <p:nvGraphicFramePr>
          <p:cNvPr id="6" name="Διάγραμμα 5"/>
          <p:cNvGraphicFramePr/>
          <p:nvPr>
            <p:extLst>
              <p:ext uri="{D42A27DB-BD31-4B8C-83A1-F6EECF244321}">
                <p14:modId xmlns:p14="http://schemas.microsoft.com/office/powerpoint/2010/main" val="4094392623"/>
              </p:ext>
            </p:extLst>
          </p:nvPr>
        </p:nvGraphicFramePr>
        <p:xfrm>
          <a:off x="2051720" y="2942587"/>
          <a:ext cx="5112568" cy="6304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Ορθογώνιο 2"/>
          <p:cNvSpPr/>
          <p:nvPr/>
        </p:nvSpPr>
        <p:spPr>
          <a:xfrm>
            <a:off x="395536" y="4014391"/>
            <a:ext cx="8280920" cy="1200329"/>
          </a:xfrm>
          <a:prstGeom prst="rect">
            <a:avLst/>
          </a:prstGeom>
        </p:spPr>
        <p:txBody>
          <a:bodyPr wrap="square">
            <a:spAutoFit/>
          </a:bodyPr>
          <a:lstStyle/>
          <a:p>
            <a:pPr marL="446088" lvl="0" indent="-446088">
              <a:spcBef>
                <a:spcPct val="20000"/>
              </a:spcBef>
              <a:buClr>
                <a:srgbClr val="A80000"/>
              </a:buClr>
              <a:buSzPct val="100000"/>
              <a:buFont typeface="Wingdings" panose="05000000000000000000" pitchFamily="2" charset="2"/>
              <a:buChar char="§"/>
              <a:defRPr/>
            </a:pPr>
            <a:r>
              <a:rPr lang="el-GR" sz="2400" kern="0" dirty="0">
                <a:solidFill>
                  <a:srgbClr val="DADADA">
                    <a:lumMod val="10000"/>
                  </a:srgbClr>
                </a:solidFill>
                <a:latin typeface="Calibri" panose="020F0502020204030204" pitchFamily="34" charset="0"/>
                <a:cs typeface="Calibri" panose="020F0502020204030204" pitchFamily="34" charset="0"/>
              </a:rPr>
              <a:t>Η εκφύλιση, όταν εγκατασταθεί, δεν επιτρέπει την επανανεύρωση των </a:t>
            </a:r>
            <a:r>
              <a:rPr lang="el-GR" sz="2400" kern="0" dirty="0" smtClean="0">
                <a:solidFill>
                  <a:srgbClr val="DADADA">
                    <a:lumMod val="10000"/>
                  </a:srgbClr>
                </a:solidFill>
                <a:latin typeface="Calibri" panose="020F0502020204030204" pitchFamily="34" charset="0"/>
                <a:cs typeface="Calibri" panose="020F0502020204030204" pitchFamily="34" charset="0"/>
              </a:rPr>
              <a:t>μυών, </a:t>
            </a:r>
            <a:r>
              <a:rPr lang="el-GR" sz="2400" kern="0" dirty="0">
                <a:solidFill>
                  <a:srgbClr val="DADADA">
                    <a:lumMod val="10000"/>
                  </a:srgbClr>
                </a:solidFill>
                <a:latin typeface="Calibri" panose="020F0502020204030204" pitchFamily="34" charset="0"/>
                <a:cs typeface="Calibri" panose="020F0502020204030204" pitchFamily="34" charset="0"/>
              </a:rPr>
              <a:t>ακόμα και εάν απελευθερωθεί ή αναγεννηθεί το νεύρο.</a:t>
            </a:r>
          </a:p>
        </p:txBody>
      </p:sp>
      <p:sp>
        <p:nvSpPr>
          <p:cNvPr id="2" name="Θέση αριθμού διαφάνειας 1"/>
          <p:cNvSpPr>
            <a:spLocks noGrp="1"/>
          </p:cNvSpPr>
          <p:nvPr>
            <p:ph type="sldNum" sz="quarter" idx="12"/>
          </p:nvPr>
        </p:nvSpPr>
        <p:spPr/>
        <p:txBody>
          <a:bodyPr/>
          <a:lstStyle/>
          <a:p>
            <a:pPr>
              <a:defRPr/>
            </a:pPr>
            <a:fld id="{8198C6A6-8556-485F-81D9-A8F098D09877}" type="slidenum">
              <a:rPr lang="el-GR" smtClean="0"/>
              <a:pPr>
                <a:defRPr/>
              </a:pPr>
              <a:t>13</a:t>
            </a:fld>
            <a:endParaRPr lang="el-GR" dirty="0"/>
          </a:p>
        </p:txBody>
      </p:sp>
    </p:spTree>
    <p:extLst>
      <p:ext uri="{BB962C8B-B14F-4D97-AF65-F5344CB8AC3E}">
        <p14:creationId xmlns:p14="http://schemas.microsoft.com/office/powerpoint/2010/main" val="15978196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395536" y="332656"/>
            <a:ext cx="8229600" cy="936104"/>
          </a:xfrm>
        </p:spPr>
        <p:txBody>
          <a:bodyPr/>
          <a:lstStyle/>
          <a:p>
            <a:r>
              <a:rPr lang="el-GR" dirty="0"/>
              <a:t>Ηλεκτρομυογραφικές Αλλαγές</a:t>
            </a:r>
          </a:p>
        </p:txBody>
      </p:sp>
      <p:sp>
        <p:nvSpPr>
          <p:cNvPr id="3" name="Θέση περιεχομένου 2"/>
          <p:cNvSpPr>
            <a:spLocks noGrp="1"/>
          </p:cNvSpPr>
          <p:nvPr>
            <p:ph idx="1"/>
          </p:nvPr>
        </p:nvSpPr>
        <p:spPr/>
        <p:txBody>
          <a:bodyPr/>
          <a:lstStyle/>
          <a:p>
            <a:pPr>
              <a:lnSpc>
                <a:spcPct val="114000"/>
              </a:lnSpc>
              <a:spcBef>
                <a:spcPts val="1200"/>
              </a:spcBef>
              <a:buClr>
                <a:srgbClr val="A80000"/>
              </a:buClr>
              <a:buSzPct val="100000"/>
              <a:buFont typeface="Wingdings" panose="05000000000000000000" pitchFamily="2" charset="2"/>
              <a:buChar char="§"/>
            </a:pPr>
            <a:r>
              <a:rPr lang="el-GR" sz="2400" dirty="0" smtClean="0"/>
              <a:t>Έλλειψη δυναμικών των κινητικών μονάδων κατά την εκούσια προσπάθεια ενεργητικής σύσπασης. Η έλλειψη οφείλεται στην αδυναμία των κινητικών νευρώνων να μεταβιβάσουν ερεθίσματα στις τελικές κινητικές πλάκες.</a:t>
            </a:r>
            <a:endParaRPr lang="el-GR" sz="800" dirty="0" smtClean="0"/>
          </a:p>
          <a:p>
            <a:pPr>
              <a:lnSpc>
                <a:spcPct val="114000"/>
              </a:lnSpc>
              <a:spcBef>
                <a:spcPts val="1200"/>
              </a:spcBef>
              <a:buClr>
                <a:srgbClr val="A80000"/>
              </a:buClr>
              <a:buSzPct val="100000"/>
              <a:buFont typeface="Wingdings" panose="05000000000000000000" pitchFamily="2" charset="2"/>
              <a:buChar char="§"/>
            </a:pPr>
            <a:r>
              <a:rPr lang="el-GR" sz="2400" dirty="0" smtClean="0"/>
              <a:t>Εμφάνιση ινιδικών δυναμικών όταν ο μυς βρίσκεται σε χαλάρωση. Το φαινόμενο αυτό είναι γνωστό ως ινιδισμός, οφείλεται στην αυξημένη ευαισθησία των μυϊκών ινών στην </a:t>
            </a:r>
            <a:r>
              <a:rPr lang="el-GR" sz="2400" dirty="0" err="1" smtClean="0"/>
              <a:t>ακετυλοχολίνη</a:t>
            </a:r>
            <a:r>
              <a:rPr lang="el-GR" sz="2400" dirty="0" smtClean="0"/>
              <a:t> και εκδηλώνεται με αυτόματες στιγμιαίες μυϊκές συστολές. Ο ινιδισμός είναι συνήθως ορατός και εντοπίζεται κατά τη ηλεκτρομυογραφική διερεύνηση.</a:t>
            </a:r>
            <a:endParaRPr lang="el-GR" sz="2400" dirty="0"/>
          </a:p>
        </p:txBody>
      </p:sp>
      <p:sp>
        <p:nvSpPr>
          <p:cNvPr id="4" name="Θέση αριθμού διαφάνειας 3"/>
          <p:cNvSpPr>
            <a:spLocks noGrp="1"/>
          </p:cNvSpPr>
          <p:nvPr>
            <p:ph type="sldNum" sz="quarter" idx="12"/>
          </p:nvPr>
        </p:nvSpPr>
        <p:spPr/>
        <p:txBody>
          <a:bodyPr/>
          <a:lstStyle/>
          <a:p>
            <a:pPr>
              <a:defRPr/>
            </a:pPr>
            <a:fld id="{8198C6A6-8556-485F-81D9-A8F098D09877}" type="slidenum">
              <a:rPr lang="el-GR" smtClean="0"/>
              <a:pPr>
                <a:defRPr/>
              </a:pPr>
              <a:t>14</a:t>
            </a:fld>
            <a:endParaRPr lang="el-GR" dirty="0"/>
          </a:p>
        </p:txBody>
      </p:sp>
    </p:spTree>
    <p:extLst>
      <p:ext uri="{BB962C8B-B14F-4D97-AF65-F5344CB8AC3E}">
        <p14:creationId xmlns:p14="http://schemas.microsoft.com/office/powerpoint/2010/main" val="12654583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518864" y="332656"/>
            <a:ext cx="8229600" cy="936104"/>
          </a:xfrm>
        </p:spPr>
        <p:txBody>
          <a:bodyPr/>
          <a:lstStyle/>
          <a:p>
            <a:r>
              <a:rPr lang="el-GR" dirty="0"/>
              <a:t>Αλλαγές στις Ηλεκτρικές Αντιδράσεις</a:t>
            </a:r>
          </a:p>
        </p:txBody>
      </p:sp>
      <p:sp>
        <p:nvSpPr>
          <p:cNvPr id="3" name="Θέση περιεχομένου 2"/>
          <p:cNvSpPr>
            <a:spLocks noGrp="1"/>
          </p:cNvSpPr>
          <p:nvPr>
            <p:ph idx="1"/>
          </p:nvPr>
        </p:nvSpPr>
        <p:spPr>
          <a:xfrm>
            <a:off x="518864" y="1774304"/>
            <a:ext cx="8229600" cy="4679032"/>
          </a:xfrm>
        </p:spPr>
        <p:txBody>
          <a:bodyPr/>
          <a:lstStyle/>
          <a:p>
            <a:pPr>
              <a:lnSpc>
                <a:spcPct val="114000"/>
              </a:lnSpc>
              <a:spcBef>
                <a:spcPts val="1200"/>
              </a:spcBef>
              <a:buClr>
                <a:srgbClr val="A80000"/>
              </a:buClr>
              <a:buSzPct val="100000"/>
              <a:buFont typeface="Wingdings" panose="05000000000000000000" pitchFamily="2" charset="2"/>
              <a:buChar char="§"/>
            </a:pPr>
            <a:r>
              <a:rPr lang="el-GR" sz="2400" dirty="0" smtClean="0"/>
              <a:t>Ο ηλεκτρικός ερεθισμός των απονευρωμένων μυών δεν μπορεί να γίνει μέσω των νευρικών ινών, διότι δεν υπάρχει ενεργός νευρομυϊκή σύνδεση, ούτε κινητικά σημεία.</a:t>
            </a:r>
          </a:p>
          <a:p>
            <a:pPr>
              <a:lnSpc>
                <a:spcPct val="114000"/>
              </a:lnSpc>
              <a:spcBef>
                <a:spcPts val="1200"/>
              </a:spcBef>
              <a:buClr>
                <a:srgbClr val="A80000"/>
              </a:buClr>
              <a:buSzPct val="100000"/>
              <a:buFont typeface="Wingdings" panose="05000000000000000000" pitchFamily="2" charset="2"/>
              <a:buChar char="§"/>
            </a:pPr>
            <a:r>
              <a:rPr lang="el-GR" sz="2400" dirty="0" smtClean="0"/>
              <a:t>Η χροναξία των απονευρωμένων μυϊκών ινών είναι αρκετά μεγαλύτερη από τη χροναξία των νευρικών ινών.</a:t>
            </a:r>
          </a:p>
          <a:p>
            <a:pPr>
              <a:lnSpc>
                <a:spcPct val="114000"/>
              </a:lnSpc>
              <a:spcBef>
                <a:spcPts val="1200"/>
              </a:spcBef>
              <a:buClr>
                <a:srgbClr val="A80000"/>
              </a:buClr>
              <a:buSzPct val="100000"/>
              <a:buFont typeface="Wingdings" panose="05000000000000000000" pitchFamily="2" charset="2"/>
              <a:buChar char="§"/>
            </a:pPr>
            <a:r>
              <a:rPr lang="el-GR" sz="2400" dirty="0" smtClean="0"/>
              <a:t>Ο χρόνος ανόδου των ηλεκτρικών ερεθισμάτων δεν έχει ιδιαίτερη αξία στην απάντηση της απονευρωμένης μυϊκής ίνας, γιατί η ικανότητα προσαρμογής είναι ασήμαντη.</a:t>
            </a:r>
            <a:endParaRPr lang="el-GR" sz="2400" dirty="0"/>
          </a:p>
        </p:txBody>
      </p:sp>
      <p:sp>
        <p:nvSpPr>
          <p:cNvPr id="4" name="Θέση αριθμού διαφάνειας 3"/>
          <p:cNvSpPr>
            <a:spLocks noGrp="1"/>
          </p:cNvSpPr>
          <p:nvPr>
            <p:ph type="sldNum" sz="quarter" idx="12"/>
          </p:nvPr>
        </p:nvSpPr>
        <p:spPr/>
        <p:txBody>
          <a:bodyPr/>
          <a:lstStyle/>
          <a:p>
            <a:pPr>
              <a:defRPr/>
            </a:pPr>
            <a:fld id="{8198C6A6-8556-485F-81D9-A8F098D09877}" type="slidenum">
              <a:rPr lang="el-GR" smtClean="0"/>
              <a:pPr>
                <a:defRPr/>
              </a:pPr>
              <a:t>15</a:t>
            </a:fld>
            <a:endParaRPr lang="el-GR" dirty="0"/>
          </a:p>
        </p:txBody>
      </p:sp>
    </p:spTree>
    <p:extLst>
      <p:ext uri="{BB962C8B-B14F-4D97-AF65-F5344CB8AC3E}">
        <p14:creationId xmlns:p14="http://schemas.microsoft.com/office/powerpoint/2010/main" val="24051222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332656"/>
            <a:ext cx="8229600" cy="936104"/>
          </a:xfrm>
        </p:spPr>
        <p:txBody>
          <a:bodyPr/>
          <a:lstStyle/>
          <a:p>
            <a:r>
              <a:rPr lang="el-GR" dirty="0"/>
              <a:t>Καμπύλη </a:t>
            </a:r>
            <a:r>
              <a:rPr lang="el-GR" dirty="0" smtClean="0"/>
              <a:t>γ </a:t>
            </a:r>
            <a:r>
              <a:rPr lang="el-GR" baseline="-16000" dirty="0" smtClean="0"/>
              <a:t>[1/2]</a:t>
            </a:r>
            <a:endParaRPr lang="el-GR" baseline="-16000" dirty="0"/>
          </a:p>
        </p:txBody>
      </p:sp>
      <p:sp>
        <p:nvSpPr>
          <p:cNvPr id="31746" name="Rectangle 2"/>
          <p:cNvSpPr>
            <a:spLocks noGrp="1"/>
          </p:cNvSpPr>
          <p:nvPr>
            <p:ph idx="1"/>
          </p:nvPr>
        </p:nvSpPr>
        <p:spPr bwMode="auto">
          <a:noFill/>
          <a:ln cap="flat">
            <a:noFill/>
            <a:round/>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a:spcBef>
                <a:spcPts val="600"/>
              </a:spcBef>
              <a:buClr>
                <a:srgbClr val="A80000"/>
              </a:buClr>
              <a:buSzPct val="100000"/>
              <a:buFont typeface="Wingdings" panose="05000000000000000000" pitchFamily="2" charset="2"/>
              <a:buChar char="§"/>
            </a:pPr>
            <a:r>
              <a:rPr lang="el-GR" altLang="el-GR" sz="2400" dirty="0" smtClean="0"/>
              <a:t>Στους εννευρωμένους μύες, η </a:t>
            </a:r>
            <a:r>
              <a:rPr lang="el-GR" altLang="el-GR" sz="2400" dirty="0"/>
              <a:t>σχέση </a:t>
            </a:r>
            <a:r>
              <a:rPr lang="el-GR" altLang="el-GR" sz="2400" dirty="0" smtClean="0"/>
              <a:t>έντασης - διάρκειας του ερεθίσματος (</a:t>
            </a:r>
            <a:r>
              <a:rPr lang="en-US" altLang="el-GR" sz="2400" dirty="0" smtClean="0"/>
              <a:t>I-t)</a:t>
            </a:r>
            <a:r>
              <a:rPr lang="el-GR" altLang="el-GR" sz="2400" dirty="0" smtClean="0"/>
              <a:t> για την πρόκληση </a:t>
            </a:r>
            <a:r>
              <a:rPr lang="el-GR" altLang="el-GR" sz="2400" dirty="0"/>
              <a:t>ελάχιστα ορατής συστολής (με τη χρήση παλμικού συνεχούς ρεύματος ορθογώνιας </a:t>
            </a:r>
            <a:r>
              <a:rPr lang="el-GR" altLang="el-GR" sz="2400" dirty="0" smtClean="0"/>
              <a:t>μορφής</a:t>
            </a:r>
            <a:r>
              <a:rPr lang="el-GR" altLang="el-GR" sz="2400" dirty="0"/>
              <a:t>) παριστάνεται στην </a:t>
            </a:r>
            <a:r>
              <a:rPr lang="el-GR" altLang="el-GR" sz="2400" b="1" dirty="0">
                <a:solidFill>
                  <a:srgbClr val="800000"/>
                </a:solidFill>
              </a:rPr>
              <a:t>καμπύλη γ</a:t>
            </a:r>
            <a:r>
              <a:rPr lang="el-GR" altLang="el-GR" sz="2400" dirty="0"/>
              <a:t>.</a:t>
            </a:r>
          </a:p>
        </p:txBody>
      </p:sp>
      <p:grpSp>
        <p:nvGrpSpPr>
          <p:cNvPr id="5" name="Ομάδα 4"/>
          <p:cNvGrpSpPr/>
          <p:nvPr/>
        </p:nvGrpSpPr>
        <p:grpSpPr>
          <a:xfrm>
            <a:off x="1296569" y="3408362"/>
            <a:ext cx="6704533" cy="2633663"/>
            <a:chOff x="1296569" y="3408362"/>
            <a:chExt cx="6704533" cy="2633663"/>
          </a:xfrm>
        </p:grpSpPr>
        <p:sp>
          <p:nvSpPr>
            <p:cNvPr id="31747" name="Line 3"/>
            <p:cNvSpPr>
              <a:spLocks noChangeShapeType="1"/>
            </p:cNvSpPr>
            <p:nvPr/>
          </p:nvSpPr>
          <p:spPr bwMode="auto">
            <a:xfrm flipH="1" flipV="1">
              <a:off x="2088731" y="3408362"/>
              <a:ext cx="521" cy="2263775"/>
            </a:xfrm>
            <a:prstGeom prst="line">
              <a:avLst/>
            </a:prstGeom>
            <a:noFill/>
            <a:ln w="19050" cap="flat" cmpd="sng">
              <a:solidFill>
                <a:srgbClr val="000000"/>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solidFill>
                  <a:srgbClr val="000000"/>
                </a:solidFill>
              </a:endParaRPr>
            </a:p>
          </p:txBody>
        </p:sp>
        <p:sp>
          <p:nvSpPr>
            <p:cNvPr id="31748" name="Line 4"/>
            <p:cNvSpPr>
              <a:spLocks noChangeShapeType="1"/>
            </p:cNvSpPr>
            <p:nvPr/>
          </p:nvSpPr>
          <p:spPr bwMode="auto">
            <a:xfrm>
              <a:off x="2089252" y="5672138"/>
              <a:ext cx="5911850" cy="0"/>
            </a:xfrm>
            <a:prstGeom prst="line">
              <a:avLst/>
            </a:prstGeom>
            <a:noFill/>
            <a:ln w="6350" cap="flat" cmpd="sng">
              <a:solidFill>
                <a:srgbClr val="000000"/>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solidFill>
                  <a:srgbClr val="000000"/>
                </a:solidFill>
              </a:endParaRPr>
            </a:p>
          </p:txBody>
        </p:sp>
        <p:sp>
          <p:nvSpPr>
            <p:cNvPr id="31749" name="AutoShape 5"/>
            <p:cNvSpPr>
              <a:spLocks/>
            </p:cNvSpPr>
            <p:nvPr/>
          </p:nvSpPr>
          <p:spPr bwMode="auto">
            <a:xfrm>
              <a:off x="1296569" y="3408363"/>
              <a:ext cx="792162" cy="368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charset="0"/>
                  <a:ea typeface="Helvetica" charset="0"/>
                  <a:cs typeface="Helvetica" charset="0"/>
                  <a:sym typeface="Helvetica" charset="0"/>
                </a:defRPr>
              </a:lvl1pPr>
              <a:lvl2pPr>
                <a:defRPr sz="1200">
                  <a:solidFill>
                    <a:srgbClr val="000000"/>
                  </a:solidFill>
                  <a:latin typeface="Helvetica" charset="0"/>
                  <a:ea typeface="Helvetica" charset="0"/>
                  <a:cs typeface="Helvetica" charset="0"/>
                  <a:sym typeface="Helvetica" charset="0"/>
                </a:defRPr>
              </a:lvl2pPr>
              <a:lvl3pPr>
                <a:defRPr sz="1200">
                  <a:solidFill>
                    <a:srgbClr val="000000"/>
                  </a:solidFill>
                  <a:latin typeface="Helvetica" charset="0"/>
                  <a:ea typeface="Helvetica" charset="0"/>
                  <a:cs typeface="Helvetica" charset="0"/>
                  <a:sym typeface="Helvetica" charset="0"/>
                </a:defRPr>
              </a:lvl3pPr>
              <a:lvl4pPr>
                <a:defRPr sz="1200">
                  <a:solidFill>
                    <a:srgbClr val="000000"/>
                  </a:solidFill>
                  <a:latin typeface="Helvetica" charset="0"/>
                  <a:ea typeface="Helvetica" charset="0"/>
                  <a:cs typeface="Helvetica" charset="0"/>
                  <a:sym typeface="Helvetica" charset="0"/>
                </a:defRPr>
              </a:lvl4pPr>
              <a:lvl5pPr>
                <a:defRPr sz="1200">
                  <a:solidFill>
                    <a:srgbClr val="000000"/>
                  </a:solidFill>
                  <a:latin typeface="Helvetica" charset="0"/>
                  <a:ea typeface="Helvetica" charset="0"/>
                  <a:cs typeface="Helvetica" charset="0"/>
                  <a:sym typeface="Helvetica" charset="0"/>
                </a:defRPr>
              </a:lvl5pPr>
              <a:lvl6pPr marL="13716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18288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22860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27432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r>
                <a:rPr lang="el-GR" altLang="el-GR" sz="1800" dirty="0">
                  <a:latin typeface="Arial" pitchFamily="34" charset="0"/>
                  <a:cs typeface="Arial" pitchFamily="34" charset="0"/>
                  <a:sym typeface="Arial" pitchFamily="34" charset="0"/>
                </a:rPr>
                <a:t>Ι </a:t>
              </a:r>
              <a:r>
                <a:rPr lang="el-GR" altLang="el-GR" sz="1800" dirty="0" smtClean="0">
                  <a:latin typeface="Arial" pitchFamily="34" charset="0"/>
                  <a:cs typeface="Arial" pitchFamily="34" charset="0"/>
                  <a:sym typeface="Arial" pitchFamily="34" charset="0"/>
                </a:rPr>
                <a:t>(</a:t>
              </a:r>
              <a:r>
                <a:rPr lang="en-US" altLang="el-GR" sz="1800" dirty="0" smtClean="0">
                  <a:latin typeface="Arial" pitchFamily="34" charset="0"/>
                  <a:cs typeface="Arial" pitchFamily="34" charset="0"/>
                  <a:sym typeface="Arial" pitchFamily="34" charset="0"/>
                </a:rPr>
                <a:t>m</a:t>
              </a:r>
              <a:r>
                <a:rPr lang="el-GR" altLang="el-GR" sz="1800" dirty="0" smtClean="0">
                  <a:latin typeface="Arial" pitchFamily="34" charset="0"/>
                  <a:cs typeface="Arial" pitchFamily="34" charset="0"/>
                  <a:sym typeface="Arial" pitchFamily="34" charset="0"/>
                </a:rPr>
                <a:t>Α</a:t>
              </a:r>
              <a:r>
                <a:rPr lang="el-GR" altLang="el-GR" sz="1800" dirty="0">
                  <a:latin typeface="Arial" pitchFamily="34" charset="0"/>
                  <a:cs typeface="Arial" pitchFamily="34" charset="0"/>
                  <a:sym typeface="Arial" pitchFamily="34" charset="0"/>
                </a:rPr>
                <a:t>)</a:t>
              </a:r>
              <a:endParaRPr lang="el-GR" altLang="el-GR" dirty="0"/>
            </a:p>
          </p:txBody>
        </p:sp>
        <p:sp>
          <p:nvSpPr>
            <p:cNvPr id="31750" name="AutoShape 6"/>
            <p:cNvSpPr>
              <a:spLocks/>
            </p:cNvSpPr>
            <p:nvPr/>
          </p:nvSpPr>
          <p:spPr bwMode="auto">
            <a:xfrm>
              <a:off x="6993040" y="5672138"/>
              <a:ext cx="1008062" cy="368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charset="0"/>
                  <a:ea typeface="Helvetica" charset="0"/>
                  <a:cs typeface="Helvetica" charset="0"/>
                  <a:sym typeface="Helvetica" charset="0"/>
                </a:defRPr>
              </a:lvl1pPr>
              <a:lvl2pPr>
                <a:defRPr sz="1200">
                  <a:solidFill>
                    <a:srgbClr val="000000"/>
                  </a:solidFill>
                  <a:latin typeface="Helvetica" charset="0"/>
                  <a:ea typeface="Helvetica" charset="0"/>
                  <a:cs typeface="Helvetica" charset="0"/>
                  <a:sym typeface="Helvetica" charset="0"/>
                </a:defRPr>
              </a:lvl2pPr>
              <a:lvl3pPr>
                <a:defRPr sz="1200">
                  <a:solidFill>
                    <a:srgbClr val="000000"/>
                  </a:solidFill>
                  <a:latin typeface="Helvetica" charset="0"/>
                  <a:ea typeface="Helvetica" charset="0"/>
                  <a:cs typeface="Helvetica" charset="0"/>
                  <a:sym typeface="Helvetica" charset="0"/>
                </a:defRPr>
              </a:lvl3pPr>
              <a:lvl4pPr>
                <a:defRPr sz="1200">
                  <a:solidFill>
                    <a:srgbClr val="000000"/>
                  </a:solidFill>
                  <a:latin typeface="Helvetica" charset="0"/>
                  <a:ea typeface="Helvetica" charset="0"/>
                  <a:cs typeface="Helvetica" charset="0"/>
                  <a:sym typeface="Helvetica" charset="0"/>
                </a:defRPr>
              </a:lvl4pPr>
              <a:lvl5pPr>
                <a:defRPr sz="1200">
                  <a:solidFill>
                    <a:srgbClr val="000000"/>
                  </a:solidFill>
                  <a:latin typeface="Helvetica" charset="0"/>
                  <a:ea typeface="Helvetica" charset="0"/>
                  <a:cs typeface="Helvetica" charset="0"/>
                  <a:sym typeface="Helvetica" charset="0"/>
                </a:defRPr>
              </a:lvl5pPr>
              <a:lvl6pPr marL="13716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18288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22860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27432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r>
                <a:rPr lang="en-GB" altLang="el-GR" sz="1800" dirty="0" smtClean="0">
                  <a:latin typeface="Arial" pitchFamily="34" charset="0"/>
                  <a:cs typeface="Arial" pitchFamily="34" charset="0"/>
                  <a:sym typeface="Arial" pitchFamily="34" charset="0"/>
                </a:rPr>
                <a:t>t</a:t>
              </a:r>
              <a:r>
                <a:rPr lang="en-US" altLang="el-GR" sz="1800" dirty="0" smtClean="0">
                  <a:latin typeface="Arial" pitchFamily="34" charset="0"/>
                  <a:cs typeface="Arial" pitchFamily="34" charset="0"/>
                  <a:sym typeface="Arial" pitchFamily="34" charset="0"/>
                </a:rPr>
                <a:t> </a:t>
              </a:r>
              <a:r>
                <a:rPr lang="el-GR" altLang="el-GR" sz="1800" dirty="0" smtClean="0">
                  <a:latin typeface="Arial" pitchFamily="34" charset="0"/>
                  <a:cs typeface="Arial" pitchFamily="34" charset="0"/>
                  <a:sym typeface="Arial" pitchFamily="34" charset="0"/>
                </a:rPr>
                <a:t>(</a:t>
              </a:r>
              <a:r>
                <a:rPr lang="en-US" altLang="el-GR" sz="1800" dirty="0" smtClean="0">
                  <a:latin typeface="Arial" pitchFamily="34" charset="0"/>
                  <a:cs typeface="Arial" pitchFamily="34" charset="0"/>
                  <a:sym typeface="Arial" pitchFamily="34" charset="0"/>
                </a:rPr>
                <a:t>m</a:t>
              </a:r>
              <a:r>
                <a:rPr lang="el-GR" altLang="el-GR" sz="1800" dirty="0" err="1" smtClean="0">
                  <a:latin typeface="Arial" pitchFamily="34" charset="0"/>
                  <a:cs typeface="Arial" pitchFamily="34" charset="0"/>
                  <a:sym typeface="Arial" pitchFamily="34" charset="0"/>
                </a:rPr>
                <a:t>sec</a:t>
              </a:r>
              <a:r>
                <a:rPr lang="el-GR" altLang="el-GR" sz="1800" dirty="0">
                  <a:latin typeface="Arial" pitchFamily="34" charset="0"/>
                  <a:cs typeface="Arial" pitchFamily="34" charset="0"/>
                  <a:sym typeface="Arial" pitchFamily="34" charset="0"/>
                </a:rPr>
                <a:t>)</a:t>
              </a:r>
              <a:endParaRPr lang="el-GR" altLang="el-GR" dirty="0"/>
            </a:p>
          </p:txBody>
        </p:sp>
        <p:sp>
          <p:nvSpPr>
            <p:cNvPr id="31751" name="AutoShape 7"/>
            <p:cNvSpPr>
              <a:spLocks/>
            </p:cNvSpPr>
            <p:nvPr/>
          </p:nvSpPr>
          <p:spPr bwMode="auto">
            <a:xfrm>
              <a:off x="2441677" y="5659438"/>
              <a:ext cx="439068" cy="3714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charset="0"/>
                  <a:ea typeface="Helvetica" charset="0"/>
                  <a:cs typeface="Helvetica" charset="0"/>
                  <a:sym typeface="Helvetica" charset="0"/>
                </a:defRPr>
              </a:lvl1pPr>
              <a:lvl2pPr>
                <a:defRPr sz="1200">
                  <a:solidFill>
                    <a:srgbClr val="000000"/>
                  </a:solidFill>
                  <a:latin typeface="Helvetica" charset="0"/>
                  <a:ea typeface="Helvetica" charset="0"/>
                  <a:cs typeface="Helvetica" charset="0"/>
                  <a:sym typeface="Helvetica" charset="0"/>
                </a:defRPr>
              </a:lvl2pPr>
              <a:lvl3pPr>
                <a:defRPr sz="1200">
                  <a:solidFill>
                    <a:srgbClr val="000000"/>
                  </a:solidFill>
                  <a:latin typeface="Helvetica" charset="0"/>
                  <a:ea typeface="Helvetica" charset="0"/>
                  <a:cs typeface="Helvetica" charset="0"/>
                  <a:sym typeface="Helvetica" charset="0"/>
                </a:defRPr>
              </a:lvl3pPr>
              <a:lvl4pPr>
                <a:defRPr sz="1200">
                  <a:solidFill>
                    <a:srgbClr val="000000"/>
                  </a:solidFill>
                  <a:latin typeface="Helvetica" charset="0"/>
                  <a:ea typeface="Helvetica" charset="0"/>
                  <a:cs typeface="Helvetica" charset="0"/>
                  <a:sym typeface="Helvetica" charset="0"/>
                </a:defRPr>
              </a:lvl4pPr>
              <a:lvl5pPr>
                <a:defRPr sz="1200">
                  <a:solidFill>
                    <a:srgbClr val="000000"/>
                  </a:solidFill>
                  <a:latin typeface="Helvetica" charset="0"/>
                  <a:ea typeface="Helvetica" charset="0"/>
                  <a:cs typeface="Helvetica" charset="0"/>
                  <a:sym typeface="Helvetica" charset="0"/>
                </a:defRPr>
              </a:lvl5pPr>
              <a:lvl6pPr marL="13716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18288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22860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27432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r>
                <a:rPr lang="en-US" altLang="el-GR" sz="1800" dirty="0" smtClean="0">
                  <a:latin typeface="Arial" pitchFamily="34" charset="0"/>
                  <a:cs typeface="Arial" pitchFamily="34" charset="0"/>
                  <a:sym typeface="Arial" pitchFamily="34" charset="0"/>
                </a:rPr>
                <a:t>0,5</a:t>
              </a:r>
              <a:endParaRPr lang="el-GR" altLang="el-GR" dirty="0"/>
            </a:p>
          </p:txBody>
        </p:sp>
        <p:sp>
          <p:nvSpPr>
            <p:cNvPr id="31752" name="AutoShape 8"/>
            <p:cNvSpPr>
              <a:spLocks/>
            </p:cNvSpPr>
            <p:nvPr/>
          </p:nvSpPr>
          <p:spPr bwMode="auto">
            <a:xfrm>
              <a:off x="3006827" y="5672138"/>
              <a:ext cx="449982" cy="368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charset="0"/>
                  <a:ea typeface="Helvetica" charset="0"/>
                  <a:cs typeface="Helvetica" charset="0"/>
                  <a:sym typeface="Helvetica" charset="0"/>
                </a:defRPr>
              </a:lvl1pPr>
              <a:lvl2pPr>
                <a:defRPr sz="1200">
                  <a:solidFill>
                    <a:srgbClr val="000000"/>
                  </a:solidFill>
                  <a:latin typeface="Helvetica" charset="0"/>
                  <a:ea typeface="Helvetica" charset="0"/>
                  <a:cs typeface="Helvetica" charset="0"/>
                  <a:sym typeface="Helvetica" charset="0"/>
                </a:defRPr>
              </a:lvl2pPr>
              <a:lvl3pPr>
                <a:defRPr sz="1200">
                  <a:solidFill>
                    <a:srgbClr val="000000"/>
                  </a:solidFill>
                  <a:latin typeface="Helvetica" charset="0"/>
                  <a:ea typeface="Helvetica" charset="0"/>
                  <a:cs typeface="Helvetica" charset="0"/>
                  <a:sym typeface="Helvetica" charset="0"/>
                </a:defRPr>
              </a:lvl3pPr>
              <a:lvl4pPr>
                <a:defRPr sz="1200">
                  <a:solidFill>
                    <a:srgbClr val="000000"/>
                  </a:solidFill>
                  <a:latin typeface="Helvetica" charset="0"/>
                  <a:ea typeface="Helvetica" charset="0"/>
                  <a:cs typeface="Helvetica" charset="0"/>
                  <a:sym typeface="Helvetica" charset="0"/>
                </a:defRPr>
              </a:lvl4pPr>
              <a:lvl5pPr>
                <a:defRPr sz="1200">
                  <a:solidFill>
                    <a:srgbClr val="000000"/>
                  </a:solidFill>
                  <a:latin typeface="Helvetica" charset="0"/>
                  <a:ea typeface="Helvetica" charset="0"/>
                  <a:cs typeface="Helvetica" charset="0"/>
                  <a:sym typeface="Helvetica" charset="0"/>
                </a:defRPr>
              </a:lvl5pPr>
              <a:lvl6pPr marL="13716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18288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22860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27432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r>
                <a:rPr lang="en-US" altLang="el-GR" sz="1800" dirty="0" smtClean="0">
                  <a:latin typeface="Arial" pitchFamily="34" charset="0"/>
                  <a:cs typeface="Arial" pitchFamily="34" charset="0"/>
                  <a:sym typeface="Arial" pitchFamily="34" charset="0"/>
                </a:rPr>
                <a:t>0,8</a:t>
              </a:r>
              <a:endParaRPr lang="el-GR" altLang="el-GR" dirty="0"/>
            </a:p>
          </p:txBody>
        </p:sp>
        <p:sp>
          <p:nvSpPr>
            <p:cNvPr id="31753" name="AutoShape 9"/>
            <p:cNvSpPr>
              <a:spLocks/>
            </p:cNvSpPr>
            <p:nvPr/>
          </p:nvSpPr>
          <p:spPr bwMode="auto">
            <a:xfrm>
              <a:off x="3571977" y="5672138"/>
              <a:ext cx="323850" cy="368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charset="0"/>
                  <a:ea typeface="Helvetica" charset="0"/>
                  <a:cs typeface="Helvetica" charset="0"/>
                  <a:sym typeface="Helvetica" charset="0"/>
                </a:defRPr>
              </a:lvl1pPr>
              <a:lvl2pPr>
                <a:defRPr sz="1200">
                  <a:solidFill>
                    <a:srgbClr val="000000"/>
                  </a:solidFill>
                  <a:latin typeface="Helvetica" charset="0"/>
                  <a:ea typeface="Helvetica" charset="0"/>
                  <a:cs typeface="Helvetica" charset="0"/>
                  <a:sym typeface="Helvetica" charset="0"/>
                </a:defRPr>
              </a:lvl2pPr>
              <a:lvl3pPr>
                <a:defRPr sz="1200">
                  <a:solidFill>
                    <a:srgbClr val="000000"/>
                  </a:solidFill>
                  <a:latin typeface="Helvetica" charset="0"/>
                  <a:ea typeface="Helvetica" charset="0"/>
                  <a:cs typeface="Helvetica" charset="0"/>
                  <a:sym typeface="Helvetica" charset="0"/>
                </a:defRPr>
              </a:lvl3pPr>
              <a:lvl4pPr>
                <a:defRPr sz="1200">
                  <a:solidFill>
                    <a:srgbClr val="000000"/>
                  </a:solidFill>
                  <a:latin typeface="Helvetica" charset="0"/>
                  <a:ea typeface="Helvetica" charset="0"/>
                  <a:cs typeface="Helvetica" charset="0"/>
                  <a:sym typeface="Helvetica" charset="0"/>
                </a:defRPr>
              </a:lvl4pPr>
              <a:lvl5pPr>
                <a:defRPr sz="1200">
                  <a:solidFill>
                    <a:srgbClr val="000000"/>
                  </a:solidFill>
                  <a:latin typeface="Helvetica" charset="0"/>
                  <a:ea typeface="Helvetica" charset="0"/>
                  <a:cs typeface="Helvetica" charset="0"/>
                  <a:sym typeface="Helvetica" charset="0"/>
                </a:defRPr>
              </a:lvl5pPr>
              <a:lvl6pPr marL="13716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18288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22860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27432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r>
                <a:rPr lang="en-US" altLang="el-GR" sz="1800" dirty="0" smtClean="0">
                  <a:latin typeface="Arial" panose="020B0604020202020204" pitchFamily="34" charset="0"/>
                  <a:cs typeface="Arial" panose="020B0604020202020204" pitchFamily="34" charset="0"/>
                </a:rPr>
                <a:t>1</a:t>
              </a:r>
              <a:endParaRPr lang="el-GR" altLang="el-GR" sz="1800" dirty="0">
                <a:latin typeface="Arial" panose="020B0604020202020204" pitchFamily="34" charset="0"/>
                <a:cs typeface="Arial" panose="020B0604020202020204" pitchFamily="34" charset="0"/>
              </a:endParaRPr>
            </a:p>
          </p:txBody>
        </p:sp>
        <p:sp>
          <p:nvSpPr>
            <p:cNvPr id="31754" name="AutoShape 10"/>
            <p:cNvSpPr>
              <a:spLocks/>
            </p:cNvSpPr>
            <p:nvPr/>
          </p:nvSpPr>
          <p:spPr bwMode="auto">
            <a:xfrm>
              <a:off x="4114902" y="5659438"/>
              <a:ext cx="323850" cy="368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charset="0"/>
                  <a:ea typeface="Helvetica" charset="0"/>
                  <a:cs typeface="Helvetica" charset="0"/>
                  <a:sym typeface="Helvetica" charset="0"/>
                </a:defRPr>
              </a:lvl1pPr>
              <a:lvl2pPr>
                <a:defRPr sz="1200">
                  <a:solidFill>
                    <a:srgbClr val="000000"/>
                  </a:solidFill>
                  <a:latin typeface="Helvetica" charset="0"/>
                  <a:ea typeface="Helvetica" charset="0"/>
                  <a:cs typeface="Helvetica" charset="0"/>
                  <a:sym typeface="Helvetica" charset="0"/>
                </a:defRPr>
              </a:lvl2pPr>
              <a:lvl3pPr>
                <a:defRPr sz="1200">
                  <a:solidFill>
                    <a:srgbClr val="000000"/>
                  </a:solidFill>
                  <a:latin typeface="Helvetica" charset="0"/>
                  <a:ea typeface="Helvetica" charset="0"/>
                  <a:cs typeface="Helvetica" charset="0"/>
                  <a:sym typeface="Helvetica" charset="0"/>
                </a:defRPr>
              </a:lvl3pPr>
              <a:lvl4pPr>
                <a:defRPr sz="1200">
                  <a:solidFill>
                    <a:srgbClr val="000000"/>
                  </a:solidFill>
                  <a:latin typeface="Helvetica" charset="0"/>
                  <a:ea typeface="Helvetica" charset="0"/>
                  <a:cs typeface="Helvetica" charset="0"/>
                  <a:sym typeface="Helvetica" charset="0"/>
                </a:defRPr>
              </a:lvl4pPr>
              <a:lvl5pPr>
                <a:defRPr sz="1200">
                  <a:solidFill>
                    <a:srgbClr val="000000"/>
                  </a:solidFill>
                  <a:latin typeface="Helvetica" charset="0"/>
                  <a:ea typeface="Helvetica" charset="0"/>
                  <a:cs typeface="Helvetica" charset="0"/>
                  <a:sym typeface="Helvetica" charset="0"/>
                </a:defRPr>
              </a:lvl5pPr>
              <a:lvl6pPr marL="13716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18288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22860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27432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r>
                <a:rPr lang="en-US" altLang="el-GR" sz="1800" dirty="0" smtClean="0">
                  <a:latin typeface="Arial" pitchFamily="34" charset="0"/>
                  <a:cs typeface="Arial" pitchFamily="34" charset="0"/>
                  <a:sym typeface="Arial" pitchFamily="34" charset="0"/>
                </a:rPr>
                <a:t>2</a:t>
              </a:r>
              <a:endParaRPr lang="el-GR" altLang="el-GR" dirty="0"/>
            </a:p>
          </p:txBody>
        </p:sp>
        <p:sp>
          <p:nvSpPr>
            <p:cNvPr id="31755" name="AutoShape 11"/>
            <p:cNvSpPr>
              <a:spLocks/>
            </p:cNvSpPr>
            <p:nvPr/>
          </p:nvSpPr>
          <p:spPr bwMode="auto">
            <a:xfrm>
              <a:off x="4697515" y="5672138"/>
              <a:ext cx="325437" cy="369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charset="0"/>
                  <a:ea typeface="Helvetica" charset="0"/>
                  <a:cs typeface="Helvetica" charset="0"/>
                  <a:sym typeface="Helvetica" charset="0"/>
                </a:defRPr>
              </a:lvl1pPr>
              <a:lvl2pPr>
                <a:defRPr sz="1200">
                  <a:solidFill>
                    <a:srgbClr val="000000"/>
                  </a:solidFill>
                  <a:latin typeface="Helvetica" charset="0"/>
                  <a:ea typeface="Helvetica" charset="0"/>
                  <a:cs typeface="Helvetica" charset="0"/>
                  <a:sym typeface="Helvetica" charset="0"/>
                </a:defRPr>
              </a:lvl2pPr>
              <a:lvl3pPr>
                <a:defRPr sz="1200">
                  <a:solidFill>
                    <a:srgbClr val="000000"/>
                  </a:solidFill>
                  <a:latin typeface="Helvetica" charset="0"/>
                  <a:ea typeface="Helvetica" charset="0"/>
                  <a:cs typeface="Helvetica" charset="0"/>
                  <a:sym typeface="Helvetica" charset="0"/>
                </a:defRPr>
              </a:lvl3pPr>
              <a:lvl4pPr>
                <a:defRPr sz="1200">
                  <a:solidFill>
                    <a:srgbClr val="000000"/>
                  </a:solidFill>
                  <a:latin typeface="Helvetica" charset="0"/>
                  <a:ea typeface="Helvetica" charset="0"/>
                  <a:cs typeface="Helvetica" charset="0"/>
                  <a:sym typeface="Helvetica" charset="0"/>
                </a:defRPr>
              </a:lvl4pPr>
              <a:lvl5pPr>
                <a:defRPr sz="1200">
                  <a:solidFill>
                    <a:srgbClr val="000000"/>
                  </a:solidFill>
                  <a:latin typeface="Helvetica" charset="0"/>
                  <a:ea typeface="Helvetica" charset="0"/>
                  <a:cs typeface="Helvetica" charset="0"/>
                  <a:sym typeface="Helvetica" charset="0"/>
                </a:defRPr>
              </a:lvl5pPr>
              <a:lvl6pPr marL="13716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18288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22860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27432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r>
                <a:rPr lang="en-US" altLang="el-GR" sz="1800" dirty="0" smtClean="0">
                  <a:latin typeface="Arial" pitchFamily="34" charset="0"/>
                  <a:cs typeface="Arial" pitchFamily="34" charset="0"/>
                  <a:sym typeface="Arial" pitchFamily="34" charset="0"/>
                </a:rPr>
                <a:t>5</a:t>
              </a:r>
              <a:endParaRPr lang="el-GR" altLang="el-GR" dirty="0"/>
            </a:p>
          </p:txBody>
        </p:sp>
        <p:sp>
          <p:nvSpPr>
            <p:cNvPr id="31756" name="AutoShape 12"/>
            <p:cNvSpPr>
              <a:spLocks/>
            </p:cNvSpPr>
            <p:nvPr/>
          </p:nvSpPr>
          <p:spPr bwMode="auto">
            <a:xfrm>
              <a:off x="5276951" y="5657575"/>
              <a:ext cx="412105" cy="368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charset="0"/>
                  <a:ea typeface="Helvetica" charset="0"/>
                  <a:cs typeface="Helvetica" charset="0"/>
                  <a:sym typeface="Helvetica" charset="0"/>
                </a:defRPr>
              </a:lvl1pPr>
              <a:lvl2pPr>
                <a:defRPr sz="1200">
                  <a:solidFill>
                    <a:srgbClr val="000000"/>
                  </a:solidFill>
                  <a:latin typeface="Helvetica" charset="0"/>
                  <a:ea typeface="Helvetica" charset="0"/>
                  <a:cs typeface="Helvetica" charset="0"/>
                  <a:sym typeface="Helvetica" charset="0"/>
                </a:defRPr>
              </a:lvl2pPr>
              <a:lvl3pPr>
                <a:defRPr sz="1200">
                  <a:solidFill>
                    <a:srgbClr val="000000"/>
                  </a:solidFill>
                  <a:latin typeface="Helvetica" charset="0"/>
                  <a:ea typeface="Helvetica" charset="0"/>
                  <a:cs typeface="Helvetica" charset="0"/>
                  <a:sym typeface="Helvetica" charset="0"/>
                </a:defRPr>
              </a:lvl3pPr>
              <a:lvl4pPr>
                <a:defRPr sz="1200">
                  <a:solidFill>
                    <a:srgbClr val="000000"/>
                  </a:solidFill>
                  <a:latin typeface="Helvetica" charset="0"/>
                  <a:ea typeface="Helvetica" charset="0"/>
                  <a:cs typeface="Helvetica" charset="0"/>
                  <a:sym typeface="Helvetica" charset="0"/>
                </a:defRPr>
              </a:lvl4pPr>
              <a:lvl5pPr>
                <a:defRPr sz="1200">
                  <a:solidFill>
                    <a:srgbClr val="000000"/>
                  </a:solidFill>
                  <a:latin typeface="Helvetica" charset="0"/>
                  <a:ea typeface="Helvetica" charset="0"/>
                  <a:cs typeface="Helvetica" charset="0"/>
                  <a:sym typeface="Helvetica" charset="0"/>
                </a:defRPr>
              </a:lvl5pPr>
              <a:lvl6pPr marL="13716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18288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22860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27432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r>
                <a:rPr lang="en-US" altLang="el-GR" sz="1800" dirty="0" smtClean="0">
                  <a:latin typeface="Arial" pitchFamily="34" charset="0"/>
                  <a:cs typeface="Arial" pitchFamily="34" charset="0"/>
                  <a:sym typeface="Arial" pitchFamily="34" charset="0"/>
                </a:rPr>
                <a:t>10</a:t>
              </a:r>
              <a:endParaRPr lang="el-GR" altLang="el-GR" dirty="0"/>
            </a:p>
          </p:txBody>
        </p:sp>
        <p:sp>
          <p:nvSpPr>
            <p:cNvPr id="31757" name="AutoShape 13"/>
            <p:cNvSpPr>
              <a:spLocks/>
            </p:cNvSpPr>
            <p:nvPr/>
          </p:nvSpPr>
          <p:spPr bwMode="auto">
            <a:xfrm>
              <a:off x="1643165" y="5111750"/>
              <a:ext cx="446087" cy="369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charset="0"/>
                  <a:ea typeface="Helvetica" charset="0"/>
                  <a:cs typeface="Helvetica" charset="0"/>
                  <a:sym typeface="Helvetica" charset="0"/>
                </a:defRPr>
              </a:lvl1pPr>
              <a:lvl2pPr>
                <a:defRPr sz="1200">
                  <a:solidFill>
                    <a:srgbClr val="000000"/>
                  </a:solidFill>
                  <a:latin typeface="Helvetica" charset="0"/>
                  <a:ea typeface="Helvetica" charset="0"/>
                  <a:cs typeface="Helvetica" charset="0"/>
                  <a:sym typeface="Helvetica" charset="0"/>
                </a:defRPr>
              </a:lvl2pPr>
              <a:lvl3pPr>
                <a:defRPr sz="1200">
                  <a:solidFill>
                    <a:srgbClr val="000000"/>
                  </a:solidFill>
                  <a:latin typeface="Helvetica" charset="0"/>
                  <a:ea typeface="Helvetica" charset="0"/>
                  <a:cs typeface="Helvetica" charset="0"/>
                  <a:sym typeface="Helvetica" charset="0"/>
                </a:defRPr>
              </a:lvl3pPr>
              <a:lvl4pPr>
                <a:defRPr sz="1200">
                  <a:solidFill>
                    <a:srgbClr val="000000"/>
                  </a:solidFill>
                  <a:latin typeface="Helvetica" charset="0"/>
                  <a:ea typeface="Helvetica" charset="0"/>
                  <a:cs typeface="Helvetica" charset="0"/>
                  <a:sym typeface="Helvetica" charset="0"/>
                </a:defRPr>
              </a:lvl4pPr>
              <a:lvl5pPr>
                <a:defRPr sz="1200">
                  <a:solidFill>
                    <a:srgbClr val="000000"/>
                  </a:solidFill>
                  <a:latin typeface="Helvetica" charset="0"/>
                  <a:ea typeface="Helvetica" charset="0"/>
                  <a:cs typeface="Helvetica" charset="0"/>
                  <a:sym typeface="Helvetica" charset="0"/>
                </a:defRPr>
              </a:lvl5pPr>
              <a:lvl6pPr marL="13716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18288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22860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27432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r>
                <a:rPr lang="el-GR" altLang="el-GR" sz="1800">
                  <a:latin typeface="Arial" pitchFamily="34" charset="0"/>
                  <a:cs typeface="Arial" pitchFamily="34" charset="0"/>
                  <a:sym typeface="Arial" pitchFamily="34" charset="0"/>
                </a:rPr>
                <a:t>10</a:t>
              </a:r>
              <a:endParaRPr lang="el-GR" altLang="el-GR"/>
            </a:p>
          </p:txBody>
        </p:sp>
        <p:sp>
          <p:nvSpPr>
            <p:cNvPr id="31758" name="AutoShape 14"/>
            <p:cNvSpPr>
              <a:spLocks/>
            </p:cNvSpPr>
            <p:nvPr/>
          </p:nvSpPr>
          <p:spPr bwMode="auto">
            <a:xfrm>
              <a:off x="1643165" y="4649788"/>
              <a:ext cx="446087" cy="369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charset="0"/>
                  <a:ea typeface="Helvetica" charset="0"/>
                  <a:cs typeface="Helvetica" charset="0"/>
                  <a:sym typeface="Helvetica" charset="0"/>
                </a:defRPr>
              </a:lvl1pPr>
              <a:lvl2pPr>
                <a:defRPr sz="1200">
                  <a:solidFill>
                    <a:srgbClr val="000000"/>
                  </a:solidFill>
                  <a:latin typeface="Helvetica" charset="0"/>
                  <a:ea typeface="Helvetica" charset="0"/>
                  <a:cs typeface="Helvetica" charset="0"/>
                  <a:sym typeface="Helvetica" charset="0"/>
                </a:defRPr>
              </a:lvl2pPr>
              <a:lvl3pPr>
                <a:defRPr sz="1200">
                  <a:solidFill>
                    <a:srgbClr val="000000"/>
                  </a:solidFill>
                  <a:latin typeface="Helvetica" charset="0"/>
                  <a:ea typeface="Helvetica" charset="0"/>
                  <a:cs typeface="Helvetica" charset="0"/>
                  <a:sym typeface="Helvetica" charset="0"/>
                </a:defRPr>
              </a:lvl3pPr>
              <a:lvl4pPr>
                <a:defRPr sz="1200">
                  <a:solidFill>
                    <a:srgbClr val="000000"/>
                  </a:solidFill>
                  <a:latin typeface="Helvetica" charset="0"/>
                  <a:ea typeface="Helvetica" charset="0"/>
                  <a:cs typeface="Helvetica" charset="0"/>
                  <a:sym typeface="Helvetica" charset="0"/>
                </a:defRPr>
              </a:lvl4pPr>
              <a:lvl5pPr>
                <a:defRPr sz="1200">
                  <a:solidFill>
                    <a:srgbClr val="000000"/>
                  </a:solidFill>
                  <a:latin typeface="Helvetica" charset="0"/>
                  <a:ea typeface="Helvetica" charset="0"/>
                  <a:cs typeface="Helvetica" charset="0"/>
                  <a:sym typeface="Helvetica" charset="0"/>
                </a:defRPr>
              </a:lvl5pPr>
              <a:lvl6pPr marL="13716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18288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22860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27432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r>
                <a:rPr lang="el-GR" altLang="el-GR" sz="1800" dirty="0">
                  <a:latin typeface="Arial" pitchFamily="34" charset="0"/>
                  <a:cs typeface="Arial" pitchFamily="34" charset="0"/>
                  <a:sym typeface="Arial" pitchFamily="34" charset="0"/>
                </a:rPr>
                <a:t>20</a:t>
              </a:r>
              <a:endParaRPr lang="el-GR" altLang="el-GR" dirty="0"/>
            </a:p>
          </p:txBody>
        </p:sp>
        <p:sp>
          <p:nvSpPr>
            <p:cNvPr id="31759" name="AutoShape 15"/>
            <p:cNvSpPr>
              <a:spLocks/>
            </p:cNvSpPr>
            <p:nvPr/>
          </p:nvSpPr>
          <p:spPr bwMode="auto">
            <a:xfrm>
              <a:off x="1643165" y="3794125"/>
              <a:ext cx="446087" cy="369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charset="0"/>
                  <a:ea typeface="Helvetica" charset="0"/>
                  <a:cs typeface="Helvetica" charset="0"/>
                  <a:sym typeface="Helvetica" charset="0"/>
                </a:defRPr>
              </a:lvl1pPr>
              <a:lvl2pPr>
                <a:defRPr sz="1200">
                  <a:solidFill>
                    <a:srgbClr val="000000"/>
                  </a:solidFill>
                  <a:latin typeface="Helvetica" charset="0"/>
                  <a:ea typeface="Helvetica" charset="0"/>
                  <a:cs typeface="Helvetica" charset="0"/>
                  <a:sym typeface="Helvetica" charset="0"/>
                </a:defRPr>
              </a:lvl2pPr>
              <a:lvl3pPr>
                <a:defRPr sz="1200">
                  <a:solidFill>
                    <a:srgbClr val="000000"/>
                  </a:solidFill>
                  <a:latin typeface="Helvetica" charset="0"/>
                  <a:ea typeface="Helvetica" charset="0"/>
                  <a:cs typeface="Helvetica" charset="0"/>
                  <a:sym typeface="Helvetica" charset="0"/>
                </a:defRPr>
              </a:lvl3pPr>
              <a:lvl4pPr>
                <a:defRPr sz="1200">
                  <a:solidFill>
                    <a:srgbClr val="000000"/>
                  </a:solidFill>
                  <a:latin typeface="Helvetica" charset="0"/>
                  <a:ea typeface="Helvetica" charset="0"/>
                  <a:cs typeface="Helvetica" charset="0"/>
                  <a:sym typeface="Helvetica" charset="0"/>
                </a:defRPr>
              </a:lvl4pPr>
              <a:lvl5pPr>
                <a:defRPr sz="1200">
                  <a:solidFill>
                    <a:srgbClr val="000000"/>
                  </a:solidFill>
                  <a:latin typeface="Helvetica" charset="0"/>
                  <a:ea typeface="Helvetica" charset="0"/>
                  <a:cs typeface="Helvetica" charset="0"/>
                  <a:sym typeface="Helvetica" charset="0"/>
                </a:defRPr>
              </a:lvl5pPr>
              <a:lvl6pPr marL="13716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18288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22860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27432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r>
                <a:rPr lang="el-GR" altLang="el-GR" sz="1800">
                  <a:latin typeface="Arial" pitchFamily="34" charset="0"/>
                  <a:cs typeface="Arial" pitchFamily="34" charset="0"/>
                  <a:sym typeface="Arial" pitchFamily="34" charset="0"/>
                </a:rPr>
                <a:t>50</a:t>
              </a:r>
              <a:endParaRPr lang="el-GR" altLang="el-GR"/>
            </a:p>
          </p:txBody>
        </p:sp>
        <p:sp>
          <p:nvSpPr>
            <p:cNvPr id="31760" name="AutoShape 16"/>
            <p:cNvSpPr>
              <a:spLocks/>
            </p:cNvSpPr>
            <p:nvPr/>
          </p:nvSpPr>
          <p:spPr bwMode="auto">
            <a:xfrm>
              <a:off x="2335315" y="3683000"/>
              <a:ext cx="3657600" cy="1624013"/>
            </a:xfrm>
            <a:custGeom>
              <a:avLst/>
              <a:gdLst>
                <a:gd name="T0" fmla="*/ 10800 w 21600"/>
                <a:gd name="T1" fmla="*/ 10549 h 21098"/>
                <a:gd name="T2" fmla="*/ 10800 w 21600"/>
                <a:gd name="T3" fmla="*/ 10549 h 21098"/>
                <a:gd name="T4" fmla="*/ 10800 w 21600"/>
                <a:gd name="T5" fmla="*/ 10549 h 21098"/>
                <a:gd name="T6" fmla="*/ 10800 w 21600"/>
                <a:gd name="T7" fmla="*/ 10549 h 21098"/>
              </a:gdLst>
              <a:ahLst/>
              <a:cxnLst>
                <a:cxn ang="0">
                  <a:pos x="T0" y="T1"/>
                </a:cxn>
                <a:cxn ang="0">
                  <a:pos x="T2" y="T3"/>
                </a:cxn>
                <a:cxn ang="0">
                  <a:pos x="T4" y="T5"/>
                </a:cxn>
                <a:cxn ang="0">
                  <a:pos x="T6" y="T7"/>
                </a:cxn>
              </a:cxnLst>
              <a:rect l="0" t="0" r="r" b="b"/>
              <a:pathLst>
                <a:path w="21600" h="21098">
                  <a:moveTo>
                    <a:pt x="0" y="0"/>
                  </a:moveTo>
                  <a:cubicBezTo>
                    <a:pt x="416" y="7283"/>
                    <a:pt x="832" y="14567"/>
                    <a:pt x="4432" y="18083"/>
                  </a:cubicBezTo>
                  <a:cubicBezTo>
                    <a:pt x="8032" y="21600"/>
                    <a:pt x="18644" y="20565"/>
                    <a:pt x="21600" y="21097"/>
                  </a:cubicBezTo>
                </a:path>
              </a:pathLst>
            </a:custGeom>
            <a:noFill/>
            <a:ln w="19050" cap="flat" cmpd="sng">
              <a:solidFill>
                <a:srgbClr val="000000"/>
              </a:solid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sz="1200">
                  <a:solidFill>
                    <a:srgbClr val="000000"/>
                  </a:solidFill>
                  <a:latin typeface="Helvetica" charset="0"/>
                  <a:ea typeface="Helvetica" charset="0"/>
                  <a:cs typeface="Helvetica" charset="0"/>
                  <a:sym typeface="Helvetica" charset="0"/>
                </a:defRPr>
              </a:lvl1pPr>
              <a:lvl2pPr>
                <a:defRPr sz="1200">
                  <a:solidFill>
                    <a:srgbClr val="000000"/>
                  </a:solidFill>
                  <a:latin typeface="Helvetica" charset="0"/>
                  <a:ea typeface="Helvetica" charset="0"/>
                  <a:cs typeface="Helvetica" charset="0"/>
                  <a:sym typeface="Helvetica" charset="0"/>
                </a:defRPr>
              </a:lvl2pPr>
              <a:lvl3pPr>
                <a:defRPr sz="1200">
                  <a:solidFill>
                    <a:srgbClr val="000000"/>
                  </a:solidFill>
                  <a:latin typeface="Helvetica" charset="0"/>
                  <a:ea typeface="Helvetica" charset="0"/>
                  <a:cs typeface="Helvetica" charset="0"/>
                  <a:sym typeface="Helvetica" charset="0"/>
                </a:defRPr>
              </a:lvl3pPr>
              <a:lvl4pPr>
                <a:defRPr sz="1200">
                  <a:solidFill>
                    <a:srgbClr val="000000"/>
                  </a:solidFill>
                  <a:latin typeface="Helvetica" charset="0"/>
                  <a:ea typeface="Helvetica" charset="0"/>
                  <a:cs typeface="Helvetica" charset="0"/>
                  <a:sym typeface="Helvetica" charset="0"/>
                </a:defRPr>
              </a:lvl4pPr>
              <a:lvl5pPr>
                <a:defRPr sz="1200">
                  <a:solidFill>
                    <a:srgbClr val="000000"/>
                  </a:solidFill>
                  <a:latin typeface="Helvetica" charset="0"/>
                  <a:ea typeface="Helvetica" charset="0"/>
                  <a:cs typeface="Helvetica" charset="0"/>
                  <a:sym typeface="Helvetica" charset="0"/>
                </a:defRPr>
              </a:lvl5pPr>
              <a:lvl6pPr marL="13716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18288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22860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27432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algn="ctr"/>
              <a:endParaRPr lang="el-GR" altLang="el-GR" sz="1800">
                <a:latin typeface="Arial" pitchFamily="34" charset="0"/>
                <a:cs typeface="Arial" pitchFamily="34" charset="0"/>
                <a:sym typeface="Arial" pitchFamily="34" charset="0"/>
              </a:endParaRPr>
            </a:p>
          </p:txBody>
        </p:sp>
        <p:sp>
          <p:nvSpPr>
            <p:cNvPr id="31761" name="Line 17"/>
            <p:cNvSpPr>
              <a:spLocks noChangeShapeType="1"/>
            </p:cNvSpPr>
            <p:nvPr/>
          </p:nvSpPr>
          <p:spPr bwMode="auto">
            <a:xfrm flipV="1">
              <a:off x="3736903" y="5289349"/>
              <a:ext cx="0" cy="362746"/>
            </a:xfrm>
            <a:prstGeom prst="line">
              <a:avLst/>
            </a:prstGeom>
            <a:noFill/>
            <a:ln w="19050" cap="flat" cmpd="sng">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solidFill>
                  <a:srgbClr val="000000"/>
                </a:solidFill>
              </a:endParaRPr>
            </a:p>
          </p:txBody>
        </p:sp>
        <p:sp>
          <p:nvSpPr>
            <p:cNvPr id="31763" name="AutoShape 19"/>
            <p:cNvSpPr>
              <a:spLocks/>
            </p:cNvSpPr>
            <p:nvPr/>
          </p:nvSpPr>
          <p:spPr bwMode="auto">
            <a:xfrm>
              <a:off x="3307807" y="4211935"/>
              <a:ext cx="2381250" cy="369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charset="0"/>
                  <a:ea typeface="Helvetica" charset="0"/>
                  <a:cs typeface="Helvetica" charset="0"/>
                  <a:sym typeface="Helvetica" charset="0"/>
                </a:defRPr>
              </a:lvl1pPr>
              <a:lvl2pPr>
                <a:defRPr sz="1200">
                  <a:solidFill>
                    <a:srgbClr val="000000"/>
                  </a:solidFill>
                  <a:latin typeface="Helvetica" charset="0"/>
                  <a:ea typeface="Helvetica" charset="0"/>
                  <a:cs typeface="Helvetica" charset="0"/>
                  <a:sym typeface="Helvetica" charset="0"/>
                </a:defRPr>
              </a:lvl2pPr>
              <a:lvl3pPr>
                <a:defRPr sz="1200">
                  <a:solidFill>
                    <a:srgbClr val="000000"/>
                  </a:solidFill>
                  <a:latin typeface="Helvetica" charset="0"/>
                  <a:ea typeface="Helvetica" charset="0"/>
                  <a:cs typeface="Helvetica" charset="0"/>
                  <a:sym typeface="Helvetica" charset="0"/>
                </a:defRPr>
              </a:lvl3pPr>
              <a:lvl4pPr>
                <a:defRPr sz="1200">
                  <a:solidFill>
                    <a:srgbClr val="000000"/>
                  </a:solidFill>
                  <a:latin typeface="Helvetica" charset="0"/>
                  <a:ea typeface="Helvetica" charset="0"/>
                  <a:cs typeface="Helvetica" charset="0"/>
                  <a:sym typeface="Helvetica" charset="0"/>
                </a:defRPr>
              </a:lvl4pPr>
              <a:lvl5pPr>
                <a:defRPr sz="1200">
                  <a:solidFill>
                    <a:srgbClr val="000000"/>
                  </a:solidFill>
                  <a:latin typeface="Helvetica" charset="0"/>
                  <a:ea typeface="Helvetica" charset="0"/>
                  <a:cs typeface="Helvetica" charset="0"/>
                  <a:sym typeface="Helvetica" charset="0"/>
                </a:defRPr>
              </a:lvl5pPr>
              <a:lvl6pPr marL="13716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18288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22860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27432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r>
                <a:rPr lang="el-GR" altLang="el-GR" sz="1800" dirty="0" smtClean="0">
                  <a:latin typeface="Arial" pitchFamily="34" charset="0"/>
                  <a:cs typeface="Arial" pitchFamily="34" charset="0"/>
                  <a:sym typeface="Arial" pitchFamily="34" charset="0"/>
                </a:rPr>
                <a:t>Καμπύλη </a:t>
              </a:r>
              <a:r>
                <a:rPr lang="el-GR" altLang="el-GR" sz="2400" dirty="0" smtClean="0">
                  <a:latin typeface="Arial" pitchFamily="34" charset="0"/>
                  <a:cs typeface="Arial" pitchFamily="34" charset="0"/>
                  <a:sym typeface="Arial" pitchFamily="34" charset="0"/>
                </a:rPr>
                <a:t>γ</a:t>
              </a:r>
              <a:endParaRPr lang="el-GR" altLang="el-GR" sz="2400" dirty="0"/>
            </a:p>
          </p:txBody>
        </p:sp>
        <p:sp>
          <p:nvSpPr>
            <p:cNvPr id="21" name="AutoShape 12"/>
            <p:cNvSpPr>
              <a:spLocks/>
            </p:cNvSpPr>
            <p:nvPr/>
          </p:nvSpPr>
          <p:spPr bwMode="auto">
            <a:xfrm>
              <a:off x="5853016" y="5652951"/>
              <a:ext cx="412105" cy="368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charset="0"/>
                  <a:ea typeface="Helvetica" charset="0"/>
                  <a:cs typeface="Helvetica" charset="0"/>
                  <a:sym typeface="Helvetica" charset="0"/>
                </a:defRPr>
              </a:lvl1pPr>
              <a:lvl2pPr>
                <a:defRPr sz="1200">
                  <a:solidFill>
                    <a:srgbClr val="000000"/>
                  </a:solidFill>
                  <a:latin typeface="Helvetica" charset="0"/>
                  <a:ea typeface="Helvetica" charset="0"/>
                  <a:cs typeface="Helvetica" charset="0"/>
                  <a:sym typeface="Helvetica" charset="0"/>
                </a:defRPr>
              </a:lvl2pPr>
              <a:lvl3pPr>
                <a:defRPr sz="1200">
                  <a:solidFill>
                    <a:srgbClr val="000000"/>
                  </a:solidFill>
                  <a:latin typeface="Helvetica" charset="0"/>
                  <a:ea typeface="Helvetica" charset="0"/>
                  <a:cs typeface="Helvetica" charset="0"/>
                  <a:sym typeface="Helvetica" charset="0"/>
                </a:defRPr>
              </a:lvl3pPr>
              <a:lvl4pPr>
                <a:defRPr sz="1200">
                  <a:solidFill>
                    <a:srgbClr val="000000"/>
                  </a:solidFill>
                  <a:latin typeface="Helvetica" charset="0"/>
                  <a:ea typeface="Helvetica" charset="0"/>
                  <a:cs typeface="Helvetica" charset="0"/>
                  <a:sym typeface="Helvetica" charset="0"/>
                </a:defRPr>
              </a:lvl4pPr>
              <a:lvl5pPr>
                <a:defRPr sz="1200">
                  <a:solidFill>
                    <a:srgbClr val="000000"/>
                  </a:solidFill>
                  <a:latin typeface="Helvetica" charset="0"/>
                  <a:ea typeface="Helvetica" charset="0"/>
                  <a:cs typeface="Helvetica" charset="0"/>
                  <a:sym typeface="Helvetica" charset="0"/>
                </a:defRPr>
              </a:lvl5pPr>
              <a:lvl6pPr marL="13716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18288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22860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27432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r>
                <a:rPr lang="en-US" altLang="el-GR" sz="1800" dirty="0" smtClean="0">
                  <a:latin typeface="Arial" pitchFamily="34" charset="0"/>
                  <a:cs typeface="Arial" pitchFamily="34" charset="0"/>
                  <a:sym typeface="Arial" pitchFamily="34" charset="0"/>
                </a:rPr>
                <a:t>50</a:t>
              </a:r>
              <a:endParaRPr lang="el-GR" altLang="el-GR" dirty="0"/>
            </a:p>
          </p:txBody>
        </p:sp>
      </p:grpSp>
      <p:sp>
        <p:nvSpPr>
          <p:cNvPr id="2" name="Θέση αριθμού διαφάνειας 1"/>
          <p:cNvSpPr>
            <a:spLocks noGrp="1"/>
          </p:cNvSpPr>
          <p:nvPr>
            <p:ph type="sldNum" sz="quarter" idx="12"/>
          </p:nvPr>
        </p:nvSpPr>
        <p:spPr/>
        <p:txBody>
          <a:bodyPr/>
          <a:lstStyle/>
          <a:p>
            <a:pPr>
              <a:defRPr/>
            </a:pPr>
            <a:fld id="{8198C6A6-8556-485F-81D9-A8F098D09877}" type="slidenum">
              <a:rPr lang="el-GR" smtClean="0"/>
              <a:pPr>
                <a:defRPr/>
              </a:pPr>
              <a:t>16</a:t>
            </a:fld>
            <a:endParaRPr lang="el-GR" dirty="0"/>
          </a:p>
        </p:txBody>
      </p:sp>
    </p:spTree>
    <p:extLst>
      <p:ext uri="{BB962C8B-B14F-4D97-AF65-F5344CB8AC3E}">
        <p14:creationId xmlns:p14="http://schemas.microsoft.com/office/powerpoint/2010/main" val="539181634"/>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457200" y="332656"/>
            <a:ext cx="8229600" cy="936104"/>
          </a:xfrm>
        </p:spPr>
        <p:txBody>
          <a:bodyPr/>
          <a:lstStyle/>
          <a:p>
            <a:r>
              <a:rPr lang="el-GR" dirty="0"/>
              <a:t>Καμπύλη </a:t>
            </a:r>
            <a:r>
              <a:rPr lang="el-GR" dirty="0" smtClean="0"/>
              <a:t>γ </a:t>
            </a:r>
            <a:r>
              <a:rPr lang="el-GR" baseline="-16000" dirty="0" smtClean="0"/>
              <a:t>[2/2</a:t>
            </a:r>
            <a:r>
              <a:rPr lang="el-GR" baseline="-16000" dirty="0"/>
              <a:t>]</a:t>
            </a:r>
            <a:endParaRPr lang="el-GR" dirty="0"/>
          </a:p>
        </p:txBody>
      </p:sp>
      <p:sp>
        <p:nvSpPr>
          <p:cNvPr id="32770" name="Rectangle 2"/>
          <p:cNvSpPr>
            <a:spLocks noGrp="1"/>
          </p:cNvSpPr>
          <p:nvPr>
            <p:ph idx="1"/>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algn="l">
              <a:lnSpc>
                <a:spcPct val="110000"/>
              </a:lnSpc>
              <a:spcBef>
                <a:spcPts val="1200"/>
              </a:spcBef>
              <a:buClr>
                <a:srgbClr val="A80000"/>
              </a:buClr>
              <a:buSzPct val="100000"/>
              <a:buFont typeface="Wingdings" panose="05000000000000000000" pitchFamily="2" charset="2"/>
              <a:buChar char="§"/>
            </a:pPr>
            <a:r>
              <a:rPr lang="el-GR" altLang="el-GR" sz="2400" dirty="0"/>
              <a:t>Η </a:t>
            </a:r>
            <a:r>
              <a:rPr lang="el-GR" altLang="el-GR" sz="2400" b="1" dirty="0">
                <a:solidFill>
                  <a:srgbClr val="000000"/>
                </a:solidFill>
              </a:rPr>
              <a:t>καμπύλη γ</a:t>
            </a:r>
            <a:r>
              <a:rPr lang="el-GR" altLang="el-GR" sz="2400" dirty="0"/>
              <a:t> προς τα δεξιά γίνεται ευθεία. Αυτό σημαίνει ότι </a:t>
            </a:r>
            <a:r>
              <a:rPr lang="el-GR" altLang="el-GR" sz="2400" dirty="0" smtClean="0"/>
              <a:t>η περαιτέρω αύξηση της διάρκειας του παλμού δεν συνοδεύεται από περαιτέρω μείωση της έντασης του ρεύματος για την πρόκληση ελάχιστα ορατής συστολής.</a:t>
            </a:r>
            <a:endParaRPr lang="el-GR" altLang="el-GR" sz="600" dirty="0"/>
          </a:p>
          <a:p>
            <a:pPr>
              <a:lnSpc>
                <a:spcPct val="110000"/>
              </a:lnSpc>
              <a:spcBef>
                <a:spcPts val="1200"/>
              </a:spcBef>
              <a:buClr>
                <a:srgbClr val="A80000"/>
              </a:buClr>
              <a:buSzPct val="100000"/>
              <a:buFont typeface="Wingdings" panose="05000000000000000000" pitchFamily="2" charset="2"/>
              <a:buChar char="§"/>
            </a:pPr>
            <a:r>
              <a:rPr lang="el-GR" altLang="el-GR" sz="2400" dirty="0" smtClean="0"/>
              <a:t>Αντίθετα, η απότομη άνοδος της </a:t>
            </a:r>
            <a:r>
              <a:rPr lang="el-GR" altLang="el-GR" sz="2400" b="1" dirty="0" smtClean="0">
                <a:solidFill>
                  <a:srgbClr val="000000"/>
                </a:solidFill>
              </a:rPr>
              <a:t>γ καμπύλης </a:t>
            </a:r>
            <a:r>
              <a:rPr lang="el-GR" altLang="el-GR" sz="2400" dirty="0"/>
              <a:t>προς τα αριστερά </a:t>
            </a:r>
            <a:r>
              <a:rPr lang="el-GR" altLang="el-GR" sz="2400" dirty="0" smtClean="0"/>
              <a:t>σημαίνει ότι με τη μείωση της </a:t>
            </a:r>
            <a:r>
              <a:rPr lang="el-GR" altLang="el-GR" sz="2400" dirty="0">
                <a:solidFill>
                  <a:srgbClr val="000000"/>
                </a:solidFill>
              </a:rPr>
              <a:t>διάρκειας του παλμού </a:t>
            </a:r>
            <a:r>
              <a:rPr lang="el-GR" altLang="el-GR" sz="2400" dirty="0" smtClean="0">
                <a:solidFill>
                  <a:srgbClr val="000000"/>
                </a:solidFill>
              </a:rPr>
              <a:t>απαιτείται σημαντική αύξηση της έντασης για </a:t>
            </a:r>
            <a:r>
              <a:rPr lang="el-GR" altLang="el-GR" sz="2400" dirty="0">
                <a:solidFill>
                  <a:srgbClr val="000000"/>
                </a:solidFill>
              </a:rPr>
              <a:t>την πρόκληση ελάχιστα ορατής </a:t>
            </a:r>
            <a:r>
              <a:rPr lang="el-GR" altLang="el-GR" sz="2400" dirty="0" smtClean="0">
                <a:solidFill>
                  <a:srgbClr val="000000"/>
                </a:solidFill>
              </a:rPr>
              <a:t>συστολής</a:t>
            </a:r>
            <a:r>
              <a:rPr lang="el-GR" altLang="el-GR" sz="2400" dirty="0" smtClean="0"/>
              <a:t>.</a:t>
            </a:r>
            <a:endParaRPr lang="el-GR" altLang="el-GR" sz="600" dirty="0"/>
          </a:p>
          <a:p>
            <a:pPr>
              <a:lnSpc>
                <a:spcPct val="110000"/>
              </a:lnSpc>
              <a:spcBef>
                <a:spcPts val="1200"/>
              </a:spcBef>
              <a:buClr>
                <a:srgbClr val="A80000"/>
              </a:buClr>
              <a:buSzPct val="100000"/>
              <a:buFont typeface="Wingdings" panose="05000000000000000000" pitchFamily="2" charset="2"/>
              <a:buChar char="§"/>
            </a:pPr>
            <a:r>
              <a:rPr lang="el-GR" altLang="el-GR" sz="2400" dirty="0">
                <a:solidFill>
                  <a:srgbClr val="000000"/>
                </a:solidFill>
              </a:rPr>
              <a:t>Η </a:t>
            </a:r>
            <a:r>
              <a:rPr lang="el-GR" altLang="el-GR" sz="2400" b="1" dirty="0">
                <a:solidFill>
                  <a:srgbClr val="000000"/>
                </a:solidFill>
              </a:rPr>
              <a:t>καμπύλη </a:t>
            </a:r>
            <a:r>
              <a:rPr lang="el-GR" altLang="el-GR" sz="2400" b="1" dirty="0" smtClean="0">
                <a:solidFill>
                  <a:srgbClr val="000000"/>
                </a:solidFill>
              </a:rPr>
              <a:t>γ</a:t>
            </a:r>
            <a:r>
              <a:rPr lang="el-GR" altLang="el-GR" sz="2400" dirty="0" smtClean="0"/>
              <a:t> δεν </a:t>
            </a:r>
            <a:r>
              <a:rPr lang="el-GR" altLang="el-GR" sz="2400" dirty="0"/>
              <a:t>τέμνει </a:t>
            </a:r>
            <a:r>
              <a:rPr lang="el-GR" altLang="el-GR" sz="2400" dirty="0" smtClean="0"/>
              <a:t>ποτέ τον κατακόρυφο άξονα της έντασης, διότι η διάρκεια του παλμού δεν μπορεί να έχει μηδενική τιμή.</a:t>
            </a:r>
            <a:endParaRPr lang="el-GR" altLang="el-GR" sz="2400" dirty="0"/>
          </a:p>
        </p:txBody>
      </p:sp>
      <p:sp>
        <p:nvSpPr>
          <p:cNvPr id="2" name="Θέση αριθμού διαφάνειας 1"/>
          <p:cNvSpPr>
            <a:spLocks noGrp="1"/>
          </p:cNvSpPr>
          <p:nvPr>
            <p:ph type="sldNum" sz="quarter" idx="12"/>
          </p:nvPr>
        </p:nvSpPr>
        <p:spPr/>
        <p:txBody>
          <a:bodyPr/>
          <a:lstStyle/>
          <a:p>
            <a:pPr>
              <a:defRPr/>
            </a:pPr>
            <a:fld id="{8198C6A6-8556-485F-81D9-A8F098D09877}" type="slidenum">
              <a:rPr lang="el-GR" smtClean="0"/>
              <a:pPr>
                <a:defRPr/>
              </a:pPr>
              <a:t>17</a:t>
            </a:fld>
            <a:endParaRPr lang="el-GR" dirty="0"/>
          </a:p>
        </p:txBody>
      </p:sp>
    </p:spTree>
    <p:extLst>
      <p:ext uri="{BB962C8B-B14F-4D97-AF65-F5344CB8AC3E}">
        <p14:creationId xmlns:p14="http://schemas.microsoft.com/office/powerpoint/2010/main" val="3799595976"/>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457200" y="332656"/>
            <a:ext cx="8229600" cy="936104"/>
          </a:xfrm>
        </p:spPr>
        <p:txBody>
          <a:bodyPr/>
          <a:lstStyle/>
          <a:p>
            <a:r>
              <a:rPr lang="el-GR" dirty="0"/>
              <a:t>Καμπύλη </a:t>
            </a:r>
            <a:r>
              <a:rPr lang="el-GR" dirty="0" smtClean="0"/>
              <a:t>α </a:t>
            </a:r>
            <a:r>
              <a:rPr lang="el-GR" baseline="-16000" dirty="0" smtClean="0"/>
              <a:t>[1/2]</a:t>
            </a:r>
            <a:endParaRPr lang="el-GR" baseline="-16000" dirty="0"/>
          </a:p>
        </p:txBody>
      </p:sp>
      <p:sp>
        <p:nvSpPr>
          <p:cNvPr id="35842" name="Rectangle 2"/>
          <p:cNvSpPr>
            <a:spLocks noGrp="1"/>
          </p:cNvSpPr>
          <p:nvPr>
            <p:ph idx="1"/>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a:spcBef>
                <a:spcPts val="700"/>
              </a:spcBef>
              <a:buClr>
                <a:srgbClr val="A80000"/>
              </a:buClr>
              <a:buSzPct val="100000"/>
              <a:buFont typeface="Wingdings" panose="05000000000000000000" pitchFamily="2" charset="2"/>
              <a:buChar char="§"/>
            </a:pPr>
            <a:r>
              <a:rPr lang="el-GR" altLang="el-GR" sz="2400" dirty="0">
                <a:solidFill>
                  <a:srgbClr val="000000"/>
                </a:solidFill>
              </a:rPr>
              <a:t>Στους </a:t>
            </a:r>
            <a:r>
              <a:rPr lang="el-GR" altLang="el-GR" sz="2400" dirty="0" smtClean="0">
                <a:solidFill>
                  <a:srgbClr val="000000"/>
                </a:solidFill>
              </a:rPr>
              <a:t>απονευρωμένους </a:t>
            </a:r>
            <a:r>
              <a:rPr lang="el-GR" altLang="el-GR" sz="2400" dirty="0">
                <a:solidFill>
                  <a:srgbClr val="000000"/>
                </a:solidFill>
              </a:rPr>
              <a:t>μύες, η σχέση έντασης - διάρκειας του ερεθίσματος (</a:t>
            </a:r>
            <a:r>
              <a:rPr lang="en-US" altLang="el-GR" sz="2400" dirty="0">
                <a:solidFill>
                  <a:srgbClr val="000000"/>
                </a:solidFill>
              </a:rPr>
              <a:t>I-t)</a:t>
            </a:r>
            <a:r>
              <a:rPr lang="el-GR" altLang="el-GR" sz="2400" dirty="0">
                <a:solidFill>
                  <a:srgbClr val="000000"/>
                </a:solidFill>
              </a:rPr>
              <a:t> για την πρόκληση ελάχιστα ορατής συστολής</a:t>
            </a:r>
            <a:r>
              <a:rPr lang="el-GR" altLang="el-GR" sz="2400" dirty="0" smtClean="0"/>
              <a:t> </a:t>
            </a:r>
            <a:r>
              <a:rPr lang="el-GR" altLang="el-GR" sz="2400" dirty="0"/>
              <a:t>παριστάνεται με την </a:t>
            </a:r>
            <a:r>
              <a:rPr lang="el-GR" altLang="el-GR" sz="2400" b="1" dirty="0">
                <a:solidFill>
                  <a:srgbClr val="000000"/>
                </a:solidFill>
              </a:rPr>
              <a:t>καμπύλη </a:t>
            </a:r>
            <a:r>
              <a:rPr lang="el-GR" altLang="el-GR" sz="2400" b="1" dirty="0" smtClean="0">
                <a:solidFill>
                  <a:srgbClr val="000000"/>
                </a:solidFill>
              </a:rPr>
              <a:t>άλφα (α)</a:t>
            </a:r>
            <a:r>
              <a:rPr lang="el-GR" altLang="el-GR" sz="2400" dirty="0" smtClean="0"/>
              <a:t>.</a:t>
            </a:r>
            <a:endParaRPr lang="el-GR" altLang="el-GR" sz="2400" dirty="0"/>
          </a:p>
        </p:txBody>
      </p:sp>
      <p:sp>
        <p:nvSpPr>
          <p:cNvPr id="2" name="Θέση αριθμού διαφάνειας 1"/>
          <p:cNvSpPr>
            <a:spLocks noGrp="1"/>
          </p:cNvSpPr>
          <p:nvPr>
            <p:ph type="sldNum" sz="quarter" idx="12"/>
          </p:nvPr>
        </p:nvSpPr>
        <p:spPr/>
        <p:txBody>
          <a:bodyPr/>
          <a:lstStyle/>
          <a:p>
            <a:pPr>
              <a:defRPr/>
            </a:pPr>
            <a:fld id="{8198C6A6-8556-485F-81D9-A8F098D09877}" type="slidenum">
              <a:rPr lang="el-GR" smtClean="0"/>
              <a:pPr>
                <a:defRPr/>
              </a:pPr>
              <a:t>18</a:t>
            </a:fld>
            <a:endParaRPr lang="el-GR" dirty="0"/>
          </a:p>
        </p:txBody>
      </p:sp>
      <p:grpSp>
        <p:nvGrpSpPr>
          <p:cNvPr id="4" name="Ομάδα 3"/>
          <p:cNvGrpSpPr/>
          <p:nvPr/>
        </p:nvGrpSpPr>
        <p:grpSpPr>
          <a:xfrm>
            <a:off x="899592" y="3044358"/>
            <a:ext cx="7632799" cy="3111524"/>
            <a:chOff x="899592" y="3044358"/>
            <a:chExt cx="7632799" cy="3111524"/>
          </a:xfrm>
        </p:grpSpPr>
        <p:sp>
          <p:nvSpPr>
            <p:cNvPr id="35843" name="Line 3"/>
            <p:cNvSpPr>
              <a:spLocks noChangeShapeType="1"/>
            </p:cNvSpPr>
            <p:nvPr/>
          </p:nvSpPr>
          <p:spPr bwMode="auto">
            <a:xfrm flipV="1">
              <a:off x="1692275" y="3083500"/>
              <a:ext cx="0" cy="2630487"/>
            </a:xfrm>
            <a:prstGeom prst="line">
              <a:avLst/>
            </a:prstGeom>
            <a:noFill/>
            <a:ln w="19050" cap="flat" cmpd="sng">
              <a:solidFill>
                <a:srgbClr val="000000"/>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solidFill>
                  <a:srgbClr val="000000"/>
                </a:solidFill>
              </a:endParaRPr>
            </a:p>
          </p:txBody>
        </p:sp>
        <p:sp>
          <p:nvSpPr>
            <p:cNvPr id="35844" name="Line 4"/>
            <p:cNvSpPr>
              <a:spLocks noChangeShapeType="1"/>
            </p:cNvSpPr>
            <p:nvPr/>
          </p:nvSpPr>
          <p:spPr bwMode="auto">
            <a:xfrm>
              <a:off x="1690688" y="5713987"/>
              <a:ext cx="6121400" cy="0"/>
            </a:xfrm>
            <a:prstGeom prst="line">
              <a:avLst/>
            </a:prstGeom>
            <a:noFill/>
            <a:ln w="6350" cap="flat" cmpd="sng">
              <a:solidFill>
                <a:srgbClr val="000000"/>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solidFill>
                  <a:srgbClr val="000000"/>
                </a:solidFill>
              </a:endParaRPr>
            </a:p>
          </p:txBody>
        </p:sp>
        <p:sp>
          <p:nvSpPr>
            <p:cNvPr id="35845" name="AutoShape 5"/>
            <p:cNvSpPr>
              <a:spLocks/>
            </p:cNvSpPr>
            <p:nvPr/>
          </p:nvSpPr>
          <p:spPr bwMode="auto">
            <a:xfrm>
              <a:off x="899592" y="3044358"/>
              <a:ext cx="985837" cy="368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charset="0"/>
                  <a:ea typeface="Helvetica" charset="0"/>
                  <a:cs typeface="Helvetica" charset="0"/>
                  <a:sym typeface="Helvetica" charset="0"/>
                </a:defRPr>
              </a:lvl1pPr>
              <a:lvl2pPr>
                <a:defRPr sz="1200">
                  <a:solidFill>
                    <a:srgbClr val="000000"/>
                  </a:solidFill>
                  <a:latin typeface="Helvetica" charset="0"/>
                  <a:ea typeface="Helvetica" charset="0"/>
                  <a:cs typeface="Helvetica" charset="0"/>
                  <a:sym typeface="Helvetica" charset="0"/>
                </a:defRPr>
              </a:lvl2pPr>
              <a:lvl3pPr>
                <a:defRPr sz="1200">
                  <a:solidFill>
                    <a:srgbClr val="000000"/>
                  </a:solidFill>
                  <a:latin typeface="Helvetica" charset="0"/>
                  <a:ea typeface="Helvetica" charset="0"/>
                  <a:cs typeface="Helvetica" charset="0"/>
                  <a:sym typeface="Helvetica" charset="0"/>
                </a:defRPr>
              </a:lvl3pPr>
              <a:lvl4pPr>
                <a:defRPr sz="1200">
                  <a:solidFill>
                    <a:srgbClr val="000000"/>
                  </a:solidFill>
                  <a:latin typeface="Helvetica" charset="0"/>
                  <a:ea typeface="Helvetica" charset="0"/>
                  <a:cs typeface="Helvetica" charset="0"/>
                  <a:sym typeface="Helvetica" charset="0"/>
                </a:defRPr>
              </a:lvl4pPr>
              <a:lvl5pPr>
                <a:defRPr sz="1200">
                  <a:solidFill>
                    <a:srgbClr val="000000"/>
                  </a:solidFill>
                  <a:latin typeface="Helvetica" charset="0"/>
                  <a:ea typeface="Helvetica" charset="0"/>
                  <a:cs typeface="Helvetica" charset="0"/>
                  <a:sym typeface="Helvetica" charset="0"/>
                </a:defRPr>
              </a:lvl5pPr>
              <a:lvl6pPr marL="13716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18288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22860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27432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r>
                <a:rPr lang="el-GR" altLang="el-GR" sz="1800" dirty="0">
                  <a:latin typeface="Arial" pitchFamily="34" charset="0"/>
                  <a:cs typeface="Arial" pitchFamily="34" charset="0"/>
                  <a:sym typeface="Arial" pitchFamily="34" charset="0"/>
                </a:rPr>
                <a:t>Ι (</a:t>
              </a:r>
              <a:r>
                <a:rPr lang="el-GR" altLang="el-GR" sz="1800" dirty="0" err="1">
                  <a:latin typeface="Arial" pitchFamily="34" charset="0"/>
                  <a:cs typeface="Arial" pitchFamily="34" charset="0"/>
                  <a:sym typeface="Arial" pitchFamily="34" charset="0"/>
                </a:rPr>
                <a:t>mΑ</a:t>
              </a:r>
              <a:r>
                <a:rPr lang="el-GR" altLang="el-GR" sz="1800" dirty="0">
                  <a:latin typeface="Arial" pitchFamily="34" charset="0"/>
                  <a:cs typeface="Arial" pitchFamily="34" charset="0"/>
                  <a:sym typeface="Arial" pitchFamily="34" charset="0"/>
                </a:rPr>
                <a:t>)</a:t>
              </a:r>
              <a:endParaRPr lang="el-GR" altLang="el-GR" dirty="0"/>
            </a:p>
          </p:txBody>
        </p:sp>
        <p:sp>
          <p:nvSpPr>
            <p:cNvPr id="35846" name="AutoShape 6"/>
            <p:cNvSpPr>
              <a:spLocks/>
            </p:cNvSpPr>
            <p:nvPr/>
          </p:nvSpPr>
          <p:spPr bwMode="auto">
            <a:xfrm>
              <a:off x="7524328" y="5785995"/>
              <a:ext cx="1008063" cy="369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charset="0"/>
                  <a:ea typeface="Helvetica" charset="0"/>
                  <a:cs typeface="Helvetica" charset="0"/>
                  <a:sym typeface="Helvetica" charset="0"/>
                </a:defRPr>
              </a:lvl1pPr>
              <a:lvl2pPr>
                <a:defRPr sz="1200">
                  <a:solidFill>
                    <a:srgbClr val="000000"/>
                  </a:solidFill>
                  <a:latin typeface="Helvetica" charset="0"/>
                  <a:ea typeface="Helvetica" charset="0"/>
                  <a:cs typeface="Helvetica" charset="0"/>
                  <a:sym typeface="Helvetica" charset="0"/>
                </a:defRPr>
              </a:lvl2pPr>
              <a:lvl3pPr>
                <a:defRPr sz="1200">
                  <a:solidFill>
                    <a:srgbClr val="000000"/>
                  </a:solidFill>
                  <a:latin typeface="Helvetica" charset="0"/>
                  <a:ea typeface="Helvetica" charset="0"/>
                  <a:cs typeface="Helvetica" charset="0"/>
                  <a:sym typeface="Helvetica" charset="0"/>
                </a:defRPr>
              </a:lvl3pPr>
              <a:lvl4pPr>
                <a:defRPr sz="1200">
                  <a:solidFill>
                    <a:srgbClr val="000000"/>
                  </a:solidFill>
                  <a:latin typeface="Helvetica" charset="0"/>
                  <a:ea typeface="Helvetica" charset="0"/>
                  <a:cs typeface="Helvetica" charset="0"/>
                  <a:sym typeface="Helvetica" charset="0"/>
                </a:defRPr>
              </a:lvl4pPr>
              <a:lvl5pPr>
                <a:defRPr sz="1200">
                  <a:solidFill>
                    <a:srgbClr val="000000"/>
                  </a:solidFill>
                  <a:latin typeface="Helvetica" charset="0"/>
                  <a:ea typeface="Helvetica" charset="0"/>
                  <a:cs typeface="Helvetica" charset="0"/>
                  <a:sym typeface="Helvetica" charset="0"/>
                </a:defRPr>
              </a:lvl5pPr>
              <a:lvl6pPr marL="13716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18288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22860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27432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r>
                <a:rPr lang="en-GB" altLang="el-GR" sz="1800" dirty="0" smtClean="0">
                  <a:latin typeface="Arial" pitchFamily="34" charset="0"/>
                  <a:cs typeface="Arial" pitchFamily="34" charset="0"/>
                  <a:sym typeface="Arial" pitchFamily="34" charset="0"/>
                </a:rPr>
                <a:t>t</a:t>
              </a:r>
              <a:r>
                <a:rPr lang="el-GR" altLang="el-GR" sz="1800" dirty="0" smtClean="0">
                  <a:latin typeface="Arial" pitchFamily="34" charset="0"/>
                  <a:cs typeface="Arial" pitchFamily="34" charset="0"/>
                  <a:sym typeface="Arial" pitchFamily="34" charset="0"/>
                </a:rPr>
                <a:t> (</a:t>
              </a:r>
              <a:r>
                <a:rPr lang="el-GR" altLang="el-GR" sz="1800" dirty="0" err="1">
                  <a:latin typeface="Arial" pitchFamily="34" charset="0"/>
                  <a:cs typeface="Arial" pitchFamily="34" charset="0"/>
                  <a:sym typeface="Arial" pitchFamily="34" charset="0"/>
                </a:rPr>
                <a:t>msec</a:t>
              </a:r>
              <a:r>
                <a:rPr lang="el-GR" altLang="el-GR" sz="1800" dirty="0">
                  <a:latin typeface="Arial" pitchFamily="34" charset="0"/>
                  <a:cs typeface="Arial" pitchFamily="34" charset="0"/>
                  <a:sym typeface="Arial" pitchFamily="34" charset="0"/>
                </a:rPr>
                <a:t>)</a:t>
              </a:r>
              <a:endParaRPr lang="el-GR" altLang="el-GR" dirty="0"/>
            </a:p>
          </p:txBody>
        </p:sp>
        <p:sp>
          <p:nvSpPr>
            <p:cNvPr id="35847" name="AutoShape 7"/>
            <p:cNvSpPr>
              <a:spLocks/>
            </p:cNvSpPr>
            <p:nvPr/>
          </p:nvSpPr>
          <p:spPr bwMode="auto">
            <a:xfrm>
              <a:off x="3347864" y="3297886"/>
              <a:ext cx="3657600" cy="1624013"/>
            </a:xfrm>
            <a:custGeom>
              <a:avLst/>
              <a:gdLst>
                <a:gd name="T0" fmla="*/ 10800 w 21600"/>
                <a:gd name="T1" fmla="*/ 10549 h 21098"/>
                <a:gd name="T2" fmla="*/ 10800 w 21600"/>
                <a:gd name="T3" fmla="*/ 10549 h 21098"/>
                <a:gd name="T4" fmla="*/ 10800 w 21600"/>
                <a:gd name="T5" fmla="*/ 10549 h 21098"/>
                <a:gd name="T6" fmla="*/ 10800 w 21600"/>
                <a:gd name="T7" fmla="*/ 10549 h 21098"/>
              </a:gdLst>
              <a:ahLst/>
              <a:cxnLst>
                <a:cxn ang="0">
                  <a:pos x="T0" y="T1"/>
                </a:cxn>
                <a:cxn ang="0">
                  <a:pos x="T2" y="T3"/>
                </a:cxn>
                <a:cxn ang="0">
                  <a:pos x="T4" y="T5"/>
                </a:cxn>
                <a:cxn ang="0">
                  <a:pos x="T6" y="T7"/>
                </a:cxn>
              </a:cxnLst>
              <a:rect l="0" t="0" r="r" b="b"/>
              <a:pathLst>
                <a:path w="21600" h="21098">
                  <a:moveTo>
                    <a:pt x="0" y="0"/>
                  </a:moveTo>
                  <a:cubicBezTo>
                    <a:pt x="416" y="7283"/>
                    <a:pt x="832" y="14567"/>
                    <a:pt x="4432" y="18083"/>
                  </a:cubicBezTo>
                  <a:cubicBezTo>
                    <a:pt x="8032" y="21600"/>
                    <a:pt x="18644" y="20565"/>
                    <a:pt x="21600" y="21097"/>
                  </a:cubicBezTo>
                </a:path>
              </a:pathLst>
            </a:custGeom>
            <a:noFill/>
            <a:ln w="19050" cap="flat" cmpd="sng">
              <a:solidFill>
                <a:srgbClr val="000000"/>
              </a:solid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sz="1200">
                  <a:solidFill>
                    <a:srgbClr val="000000"/>
                  </a:solidFill>
                  <a:latin typeface="Helvetica" charset="0"/>
                  <a:ea typeface="Helvetica" charset="0"/>
                  <a:cs typeface="Helvetica" charset="0"/>
                  <a:sym typeface="Helvetica" charset="0"/>
                </a:defRPr>
              </a:lvl1pPr>
              <a:lvl2pPr>
                <a:defRPr sz="1200">
                  <a:solidFill>
                    <a:srgbClr val="000000"/>
                  </a:solidFill>
                  <a:latin typeface="Helvetica" charset="0"/>
                  <a:ea typeface="Helvetica" charset="0"/>
                  <a:cs typeface="Helvetica" charset="0"/>
                  <a:sym typeface="Helvetica" charset="0"/>
                </a:defRPr>
              </a:lvl2pPr>
              <a:lvl3pPr>
                <a:defRPr sz="1200">
                  <a:solidFill>
                    <a:srgbClr val="000000"/>
                  </a:solidFill>
                  <a:latin typeface="Helvetica" charset="0"/>
                  <a:ea typeface="Helvetica" charset="0"/>
                  <a:cs typeface="Helvetica" charset="0"/>
                  <a:sym typeface="Helvetica" charset="0"/>
                </a:defRPr>
              </a:lvl3pPr>
              <a:lvl4pPr>
                <a:defRPr sz="1200">
                  <a:solidFill>
                    <a:srgbClr val="000000"/>
                  </a:solidFill>
                  <a:latin typeface="Helvetica" charset="0"/>
                  <a:ea typeface="Helvetica" charset="0"/>
                  <a:cs typeface="Helvetica" charset="0"/>
                  <a:sym typeface="Helvetica" charset="0"/>
                </a:defRPr>
              </a:lvl4pPr>
              <a:lvl5pPr>
                <a:defRPr sz="1200">
                  <a:solidFill>
                    <a:srgbClr val="000000"/>
                  </a:solidFill>
                  <a:latin typeface="Helvetica" charset="0"/>
                  <a:ea typeface="Helvetica" charset="0"/>
                  <a:cs typeface="Helvetica" charset="0"/>
                  <a:sym typeface="Helvetica" charset="0"/>
                </a:defRPr>
              </a:lvl5pPr>
              <a:lvl6pPr marL="13716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18288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22860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27432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algn="ctr"/>
              <a:endParaRPr lang="el-GR" altLang="el-GR" sz="1800">
                <a:latin typeface="Arial" pitchFamily="34" charset="0"/>
                <a:cs typeface="Arial" pitchFamily="34" charset="0"/>
                <a:sym typeface="Arial" pitchFamily="34" charset="0"/>
              </a:endParaRPr>
            </a:p>
          </p:txBody>
        </p:sp>
        <p:sp>
          <p:nvSpPr>
            <p:cNvPr id="35848" name="AutoShape 8"/>
            <p:cNvSpPr>
              <a:spLocks/>
            </p:cNvSpPr>
            <p:nvPr/>
          </p:nvSpPr>
          <p:spPr bwMode="auto">
            <a:xfrm>
              <a:off x="1332012" y="3506321"/>
              <a:ext cx="647700" cy="3063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charset="0"/>
                  <a:ea typeface="Helvetica" charset="0"/>
                  <a:cs typeface="Helvetica" charset="0"/>
                  <a:sym typeface="Helvetica" charset="0"/>
                </a:defRPr>
              </a:lvl1pPr>
              <a:lvl2pPr>
                <a:defRPr sz="1200">
                  <a:solidFill>
                    <a:srgbClr val="000000"/>
                  </a:solidFill>
                  <a:latin typeface="Helvetica" charset="0"/>
                  <a:ea typeface="Helvetica" charset="0"/>
                  <a:cs typeface="Helvetica" charset="0"/>
                  <a:sym typeface="Helvetica" charset="0"/>
                </a:defRPr>
              </a:lvl2pPr>
              <a:lvl3pPr>
                <a:defRPr sz="1200">
                  <a:solidFill>
                    <a:srgbClr val="000000"/>
                  </a:solidFill>
                  <a:latin typeface="Helvetica" charset="0"/>
                  <a:ea typeface="Helvetica" charset="0"/>
                  <a:cs typeface="Helvetica" charset="0"/>
                  <a:sym typeface="Helvetica" charset="0"/>
                </a:defRPr>
              </a:lvl3pPr>
              <a:lvl4pPr>
                <a:defRPr sz="1200">
                  <a:solidFill>
                    <a:srgbClr val="000000"/>
                  </a:solidFill>
                  <a:latin typeface="Helvetica" charset="0"/>
                  <a:ea typeface="Helvetica" charset="0"/>
                  <a:cs typeface="Helvetica" charset="0"/>
                  <a:sym typeface="Helvetica" charset="0"/>
                </a:defRPr>
              </a:lvl4pPr>
              <a:lvl5pPr>
                <a:defRPr sz="1200">
                  <a:solidFill>
                    <a:srgbClr val="000000"/>
                  </a:solidFill>
                  <a:latin typeface="Helvetica" charset="0"/>
                  <a:ea typeface="Helvetica" charset="0"/>
                  <a:cs typeface="Helvetica" charset="0"/>
                  <a:sym typeface="Helvetica" charset="0"/>
                </a:defRPr>
              </a:lvl5pPr>
              <a:lvl6pPr marL="13716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18288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22860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27432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r>
                <a:rPr lang="el-GR" altLang="el-GR" sz="1400" dirty="0" smtClean="0">
                  <a:latin typeface="Arial" pitchFamily="34" charset="0"/>
                  <a:cs typeface="Arial" pitchFamily="34" charset="0"/>
                  <a:sym typeface="Arial" pitchFamily="34" charset="0"/>
                </a:rPr>
                <a:t>80</a:t>
              </a:r>
              <a:endParaRPr lang="el-GR" altLang="el-GR" dirty="0"/>
            </a:p>
          </p:txBody>
        </p:sp>
        <p:sp>
          <p:nvSpPr>
            <p:cNvPr id="35849" name="AutoShape 9"/>
            <p:cNvSpPr>
              <a:spLocks/>
            </p:cNvSpPr>
            <p:nvPr/>
          </p:nvSpPr>
          <p:spPr bwMode="auto">
            <a:xfrm>
              <a:off x="1332012" y="4390558"/>
              <a:ext cx="647700" cy="307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charset="0"/>
                  <a:ea typeface="Helvetica" charset="0"/>
                  <a:cs typeface="Helvetica" charset="0"/>
                  <a:sym typeface="Helvetica" charset="0"/>
                </a:defRPr>
              </a:lvl1pPr>
              <a:lvl2pPr>
                <a:defRPr sz="1200">
                  <a:solidFill>
                    <a:srgbClr val="000000"/>
                  </a:solidFill>
                  <a:latin typeface="Helvetica" charset="0"/>
                  <a:ea typeface="Helvetica" charset="0"/>
                  <a:cs typeface="Helvetica" charset="0"/>
                  <a:sym typeface="Helvetica" charset="0"/>
                </a:defRPr>
              </a:lvl2pPr>
              <a:lvl3pPr>
                <a:defRPr sz="1200">
                  <a:solidFill>
                    <a:srgbClr val="000000"/>
                  </a:solidFill>
                  <a:latin typeface="Helvetica" charset="0"/>
                  <a:ea typeface="Helvetica" charset="0"/>
                  <a:cs typeface="Helvetica" charset="0"/>
                  <a:sym typeface="Helvetica" charset="0"/>
                </a:defRPr>
              </a:lvl3pPr>
              <a:lvl4pPr>
                <a:defRPr sz="1200">
                  <a:solidFill>
                    <a:srgbClr val="000000"/>
                  </a:solidFill>
                  <a:latin typeface="Helvetica" charset="0"/>
                  <a:ea typeface="Helvetica" charset="0"/>
                  <a:cs typeface="Helvetica" charset="0"/>
                  <a:sym typeface="Helvetica" charset="0"/>
                </a:defRPr>
              </a:lvl4pPr>
              <a:lvl5pPr>
                <a:defRPr sz="1200">
                  <a:solidFill>
                    <a:srgbClr val="000000"/>
                  </a:solidFill>
                  <a:latin typeface="Helvetica" charset="0"/>
                  <a:ea typeface="Helvetica" charset="0"/>
                  <a:cs typeface="Helvetica" charset="0"/>
                  <a:sym typeface="Helvetica" charset="0"/>
                </a:defRPr>
              </a:lvl5pPr>
              <a:lvl6pPr marL="13716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18288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22860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27432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r>
                <a:rPr lang="el-GR" altLang="el-GR" sz="1400" dirty="0">
                  <a:latin typeface="Arial" pitchFamily="34" charset="0"/>
                  <a:cs typeface="Arial" pitchFamily="34" charset="0"/>
                  <a:sym typeface="Arial" pitchFamily="34" charset="0"/>
                </a:rPr>
                <a:t>20</a:t>
              </a:r>
              <a:endParaRPr lang="el-GR" altLang="el-GR" dirty="0"/>
            </a:p>
          </p:txBody>
        </p:sp>
        <p:sp>
          <p:nvSpPr>
            <p:cNvPr id="35850" name="AutoShape 10"/>
            <p:cNvSpPr>
              <a:spLocks/>
            </p:cNvSpPr>
            <p:nvPr/>
          </p:nvSpPr>
          <p:spPr bwMode="auto">
            <a:xfrm>
              <a:off x="3122613" y="5785995"/>
              <a:ext cx="649287" cy="307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charset="0"/>
                  <a:ea typeface="Helvetica" charset="0"/>
                  <a:cs typeface="Helvetica" charset="0"/>
                  <a:sym typeface="Helvetica" charset="0"/>
                </a:defRPr>
              </a:lvl1pPr>
              <a:lvl2pPr>
                <a:defRPr sz="1200">
                  <a:solidFill>
                    <a:srgbClr val="000000"/>
                  </a:solidFill>
                  <a:latin typeface="Helvetica" charset="0"/>
                  <a:ea typeface="Helvetica" charset="0"/>
                  <a:cs typeface="Helvetica" charset="0"/>
                  <a:sym typeface="Helvetica" charset="0"/>
                </a:defRPr>
              </a:lvl2pPr>
              <a:lvl3pPr>
                <a:defRPr sz="1200">
                  <a:solidFill>
                    <a:srgbClr val="000000"/>
                  </a:solidFill>
                  <a:latin typeface="Helvetica" charset="0"/>
                  <a:ea typeface="Helvetica" charset="0"/>
                  <a:cs typeface="Helvetica" charset="0"/>
                  <a:sym typeface="Helvetica" charset="0"/>
                </a:defRPr>
              </a:lvl3pPr>
              <a:lvl4pPr>
                <a:defRPr sz="1200">
                  <a:solidFill>
                    <a:srgbClr val="000000"/>
                  </a:solidFill>
                  <a:latin typeface="Helvetica" charset="0"/>
                  <a:ea typeface="Helvetica" charset="0"/>
                  <a:cs typeface="Helvetica" charset="0"/>
                  <a:sym typeface="Helvetica" charset="0"/>
                </a:defRPr>
              </a:lvl4pPr>
              <a:lvl5pPr>
                <a:defRPr sz="1200">
                  <a:solidFill>
                    <a:srgbClr val="000000"/>
                  </a:solidFill>
                  <a:latin typeface="Helvetica" charset="0"/>
                  <a:ea typeface="Helvetica" charset="0"/>
                  <a:cs typeface="Helvetica" charset="0"/>
                  <a:sym typeface="Helvetica" charset="0"/>
                </a:defRPr>
              </a:lvl5pPr>
              <a:lvl6pPr marL="13716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18288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22860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27432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r>
                <a:rPr lang="el-GR" altLang="el-GR" sz="1400" dirty="0">
                  <a:latin typeface="Arial" pitchFamily="34" charset="0"/>
                  <a:cs typeface="Arial" pitchFamily="34" charset="0"/>
                  <a:sym typeface="Arial" pitchFamily="34" charset="0"/>
                </a:rPr>
                <a:t>10</a:t>
              </a:r>
              <a:endParaRPr lang="el-GR" altLang="el-GR" dirty="0"/>
            </a:p>
          </p:txBody>
        </p:sp>
        <p:sp>
          <p:nvSpPr>
            <p:cNvPr id="35851" name="AutoShape 11"/>
            <p:cNvSpPr>
              <a:spLocks/>
            </p:cNvSpPr>
            <p:nvPr/>
          </p:nvSpPr>
          <p:spPr bwMode="auto">
            <a:xfrm>
              <a:off x="4303713" y="5785995"/>
              <a:ext cx="647700" cy="307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charset="0"/>
                  <a:ea typeface="Helvetica" charset="0"/>
                  <a:cs typeface="Helvetica" charset="0"/>
                  <a:sym typeface="Helvetica" charset="0"/>
                </a:defRPr>
              </a:lvl1pPr>
              <a:lvl2pPr>
                <a:defRPr sz="1200">
                  <a:solidFill>
                    <a:srgbClr val="000000"/>
                  </a:solidFill>
                  <a:latin typeface="Helvetica" charset="0"/>
                  <a:ea typeface="Helvetica" charset="0"/>
                  <a:cs typeface="Helvetica" charset="0"/>
                  <a:sym typeface="Helvetica" charset="0"/>
                </a:defRPr>
              </a:lvl2pPr>
              <a:lvl3pPr>
                <a:defRPr sz="1200">
                  <a:solidFill>
                    <a:srgbClr val="000000"/>
                  </a:solidFill>
                  <a:latin typeface="Helvetica" charset="0"/>
                  <a:ea typeface="Helvetica" charset="0"/>
                  <a:cs typeface="Helvetica" charset="0"/>
                  <a:sym typeface="Helvetica" charset="0"/>
                </a:defRPr>
              </a:lvl3pPr>
              <a:lvl4pPr>
                <a:defRPr sz="1200">
                  <a:solidFill>
                    <a:srgbClr val="000000"/>
                  </a:solidFill>
                  <a:latin typeface="Helvetica" charset="0"/>
                  <a:ea typeface="Helvetica" charset="0"/>
                  <a:cs typeface="Helvetica" charset="0"/>
                  <a:sym typeface="Helvetica" charset="0"/>
                </a:defRPr>
              </a:lvl4pPr>
              <a:lvl5pPr>
                <a:defRPr sz="1200">
                  <a:solidFill>
                    <a:srgbClr val="000000"/>
                  </a:solidFill>
                  <a:latin typeface="Helvetica" charset="0"/>
                  <a:ea typeface="Helvetica" charset="0"/>
                  <a:cs typeface="Helvetica" charset="0"/>
                  <a:sym typeface="Helvetica" charset="0"/>
                </a:defRPr>
              </a:lvl5pPr>
              <a:lvl6pPr marL="13716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18288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22860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27432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r>
                <a:rPr lang="el-GR" altLang="el-GR" sz="1400" dirty="0">
                  <a:latin typeface="Arial" pitchFamily="34" charset="0"/>
                  <a:cs typeface="Arial" pitchFamily="34" charset="0"/>
                  <a:sym typeface="Arial" pitchFamily="34" charset="0"/>
                </a:rPr>
                <a:t>100</a:t>
              </a:r>
              <a:endParaRPr lang="el-GR" altLang="el-GR" dirty="0"/>
            </a:p>
          </p:txBody>
        </p:sp>
        <p:sp>
          <p:nvSpPr>
            <p:cNvPr id="35852" name="AutoShape 12"/>
            <p:cNvSpPr>
              <a:spLocks/>
            </p:cNvSpPr>
            <p:nvPr/>
          </p:nvSpPr>
          <p:spPr bwMode="auto">
            <a:xfrm>
              <a:off x="6323013" y="5785995"/>
              <a:ext cx="647700" cy="307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charset="0"/>
                  <a:ea typeface="Helvetica" charset="0"/>
                  <a:cs typeface="Helvetica" charset="0"/>
                  <a:sym typeface="Helvetica" charset="0"/>
                </a:defRPr>
              </a:lvl1pPr>
              <a:lvl2pPr>
                <a:defRPr sz="1200">
                  <a:solidFill>
                    <a:srgbClr val="000000"/>
                  </a:solidFill>
                  <a:latin typeface="Helvetica" charset="0"/>
                  <a:ea typeface="Helvetica" charset="0"/>
                  <a:cs typeface="Helvetica" charset="0"/>
                  <a:sym typeface="Helvetica" charset="0"/>
                </a:defRPr>
              </a:lvl2pPr>
              <a:lvl3pPr>
                <a:defRPr sz="1200">
                  <a:solidFill>
                    <a:srgbClr val="000000"/>
                  </a:solidFill>
                  <a:latin typeface="Helvetica" charset="0"/>
                  <a:ea typeface="Helvetica" charset="0"/>
                  <a:cs typeface="Helvetica" charset="0"/>
                  <a:sym typeface="Helvetica" charset="0"/>
                </a:defRPr>
              </a:lvl3pPr>
              <a:lvl4pPr>
                <a:defRPr sz="1200">
                  <a:solidFill>
                    <a:srgbClr val="000000"/>
                  </a:solidFill>
                  <a:latin typeface="Helvetica" charset="0"/>
                  <a:ea typeface="Helvetica" charset="0"/>
                  <a:cs typeface="Helvetica" charset="0"/>
                  <a:sym typeface="Helvetica" charset="0"/>
                </a:defRPr>
              </a:lvl4pPr>
              <a:lvl5pPr>
                <a:defRPr sz="1200">
                  <a:solidFill>
                    <a:srgbClr val="000000"/>
                  </a:solidFill>
                  <a:latin typeface="Helvetica" charset="0"/>
                  <a:ea typeface="Helvetica" charset="0"/>
                  <a:cs typeface="Helvetica" charset="0"/>
                  <a:sym typeface="Helvetica" charset="0"/>
                </a:defRPr>
              </a:lvl5pPr>
              <a:lvl6pPr marL="13716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18288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22860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27432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r>
                <a:rPr lang="el-GR" altLang="el-GR" sz="1400" dirty="0" smtClean="0">
                  <a:latin typeface="Arial" pitchFamily="34" charset="0"/>
                  <a:cs typeface="Arial" pitchFamily="34" charset="0"/>
                  <a:sym typeface="Arial" pitchFamily="34" charset="0"/>
                </a:rPr>
                <a:t>500</a:t>
              </a:r>
              <a:endParaRPr lang="el-GR" altLang="el-GR" dirty="0"/>
            </a:p>
          </p:txBody>
        </p:sp>
      </p:grpSp>
    </p:spTree>
    <p:extLst>
      <p:ext uri="{BB962C8B-B14F-4D97-AF65-F5344CB8AC3E}">
        <p14:creationId xmlns:p14="http://schemas.microsoft.com/office/powerpoint/2010/main" val="2999425066"/>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t>Ενότητα </a:t>
            </a:r>
            <a:r>
              <a:rPr lang="en-US" smtClean="0"/>
              <a:t>3</a:t>
            </a:r>
            <a:r>
              <a:rPr lang="el-GR" smtClean="0"/>
              <a:t>: </a:t>
            </a:r>
            <a:r>
              <a:rPr lang="el-GR" dirty="0"/>
              <a:t>«Ηλεκτρικός Ερεθισμός</a:t>
            </a:r>
            <a:br>
              <a:rPr lang="el-GR" dirty="0"/>
            </a:br>
            <a:r>
              <a:rPr lang="el-GR" dirty="0"/>
              <a:t>Απονευρωμένων Μυών – Μέρος </a:t>
            </a:r>
            <a:r>
              <a:rPr lang="el-GR" dirty="0" smtClean="0"/>
              <a:t>Α΄» </a:t>
            </a:r>
            <a:endParaRPr lang="el-GR" dirty="0"/>
          </a:p>
        </p:txBody>
      </p:sp>
      <p:sp>
        <p:nvSpPr>
          <p:cNvPr id="3" name="Θέση περιεχομένου 2"/>
          <p:cNvSpPr>
            <a:spLocks noGrp="1"/>
          </p:cNvSpPr>
          <p:nvPr>
            <p:ph idx="1"/>
          </p:nvPr>
        </p:nvSpPr>
        <p:spPr>
          <a:xfrm>
            <a:off x="457200" y="1942802"/>
            <a:ext cx="8229600" cy="4582542"/>
          </a:xfrm>
        </p:spPr>
        <p:txBody>
          <a:bodyPr/>
          <a:lstStyle/>
          <a:p>
            <a:pPr algn="l" defTabSz="276225">
              <a:spcBef>
                <a:spcPts val="2400"/>
              </a:spcBef>
              <a:buClr>
                <a:srgbClr val="A50021"/>
              </a:buClr>
              <a:buSzPct val="100000"/>
              <a:buFont typeface="Wingdings" panose="05000000000000000000" pitchFamily="2" charset="2"/>
              <a:buChar char="§"/>
            </a:pPr>
            <a:r>
              <a:rPr lang="el-GR" sz="2400" dirty="0" smtClean="0"/>
              <a:t>Κακώσεις και Παθήσεις Περιφερικών Νεύρων</a:t>
            </a:r>
            <a:r>
              <a:rPr lang="en-US" sz="2400" dirty="0" smtClean="0"/>
              <a:t>.</a:t>
            </a:r>
            <a:endParaRPr lang="en-US" sz="2400" dirty="0"/>
          </a:p>
          <a:p>
            <a:pPr algn="l" defTabSz="276225">
              <a:spcBef>
                <a:spcPts val="2400"/>
              </a:spcBef>
              <a:buClr>
                <a:srgbClr val="A50021"/>
              </a:buClr>
              <a:buSzPct val="100000"/>
              <a:buFont typeface="Wingdings" panose="05000000000000000000" pitchFamily="2" charset="2"/>
              <a:buChar char="§"/>
            </a:pPr>
            <a:r>
              <a:rPr lang="el-GR" sz="2400" dirty="0" smtClean="0"/>
              <a:t>Στοιχεία Παθοφυσιολογίας</a:t>
            </a:r>
            <a:r>
              <a:rPr lang="en-US" sz="2400" dirty="0"/>
              <a:t>.</a:t>
            </a:r>
            <a:endParaRPr lang="el-GR" sz="2400" dirty="0" smtClean="0"/>
          </a:p>
          <a:p>
            <a:pPr algn="l">
              <a:spcBef>
                <a:spcPts val="2400"/>
              </a:spcBef>
              <a:buClr>
                <a:srgbClr val="A50021"/>
              </a:buClr>
              <a:buSzPct val="100000"/>
              <a:buFont typeface="Wingdings" panose="05000000000000000000" pitchFamily="2" charset="2"/>
              <a:buChar char="§"/>
              <a:tabLst>
                <a:tab pos="266700" algn="l"/>
              </a:tabLst>
            </a:pPr>
            <a:r>
              <a:rPr lang="el-GR" sz="2400" dirty="0" smtClean="0"/>
              <a:t>Βλάβη σε Περιφερικό Νεύρο - Απονευρωμένος  Μυς</a:t>
            </a:r>
            <a:r>
              <a:rPr lang="en-US" sz="2400" dirty="0" smtClean="0"/>
              <a:t>.</a:t>
            </a:r>
            <a:endParaRPr lang="el-GR" sz="2400" dirty="0" smtClean="0"/>
          </a:p>
          <a:p>
            <a:pPr algn="l">
              <a:spcBef>
                <a:spcPts val="2400"/>
              </a:spcBef>
              <a:buClr>
                <a:srgbClr val="A50021"/>
              </a:buClr>
              <a:buSzPct val="100000"/>
              <a:buFont typeface="Wingdings" panose="05000000000000000000" pitchFamily="2" charset="2"/>
              <a:buChar char="§"/>
              <a:tabLst>
                <a:tab pos="266700" algn="l"/>
              </a:tabLst>
            </a:pPr>
            <a:r>
              <a:rPr lang="el-GR" sz="2400" dirty="0" smtClean="0"/>
              <a:t>Ηλεκτροφυσιολογικά Χαρακτηριστικά Απονευρωμένου Μυός</a:t>
            </a:r>
            <a:r>
              <a:rPr lang="en-US" sz="2400" dirty="0" smtClean="0"/>
              <a:t>.</a:t>
            </a:r>
            <a:endParaRPr lang="el-GR" sz="2400" dirty="0"/>
          </a:p>
        </p:txBody>
      </p:sp>
      <p:sp>
        <p:nvSpPr>
          <p:cNvPr id="4" name="Θέση αριθμού διαφάνειας 3"/>
          <p:cNvSpPr>
            <a:spLocks noGrp="1"/>
          </p:cNvSpPr>
          <p:nvPr>
            <p:ph type="sldNum" sz="quarter" idx="12"/>
          </p:nvPr>
        </p:nvSpPr>
        <p:spPr/>
        <p:txBody>
          <a:bodyPr/>
          <a:lstStyle/>
          <a:p>
            <a:pPr>
              <a:defRPr/>
            </a:pPr>
            <a:fld id="{8198C6A6-8556-485F-81D9-A8F098D09877}" type="slidenum">
              <a:rPr lang="el-GR" smtClean="0"/>
              <a:pPr>
                <a:defRPr/>
              </a:pPr>
              <a:t>1</a:t>
            </a:fld>
            <a:endParaRPr lang="el-GR" dirty="0"/>
          </a:p>
        </p:txBody>
      </p:sp>
    </p:spTree>
    <p:extLst>
      <p:ext uri="{BB962C8B-B14F-4D97-AF65-F5344CB8AC3E}">
        <p14:creationId xmlns:p14="http://schemas.microsoft.com/office/powerpoint/2010/main" val="3873087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457200" y="332656"/>
            <a:ext cx="8229600" cy="936104"/>
          </a:xfrm>
        </p:spPr>
        <p:txBody>
          <a:bodyPr/>
          <a:lstStyle/>
          <a:p>
            <a:r>
              <a:rPr lang="el-GR" dirty="0"/>
              <a:t>Καμπύλη </a:t>
            </a:r>
            <a:r>
              <a:rPr lang="el-GR" dirty="0" smtClean="0"/>
              <a:t>α </a:t>
            </a:r>
            <a:r>
              <a:rPr lang="el-GR" baseline="-16000" dirty="0" smtClean="0"/>
              <a:t>[2/2</a:t>
            </a:r>
            <a:r>
              <a:rPr lang="el-GR" baseline="-16000" dirty="0"/>
              <a:t>]</a:t>
            </a:r>
            <a:endParaRPr lang="el-GR" dirty="0"/>
          </a:p>
        </p:txBody>
      </p:sp>
      <p:sp>
        <p:nvSpPr>
          <p:cNvPr id="36866" name="Rectangle 2"/>
          <p:cNvSpPr>
            <a:spLocks noGrp="1"/>
          </p:cNvSpPr>
          <p:nvPr>
            <p:ph idx="1"/>
          </p:nvPr>
        </p:nvSpPr>
        <p:spPr bwMode="auto">
          <a:xfrm>
            <a:off x="457200" y="1774304"/>
            <a:ext cx="8229600" cy="46790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a:lnSpc>
                <a:spcPct val="120000"/>
              </a:lnSpc>
              <a:spcBef>
                <a:spcPts val="500"/>
              </a:spcBef>
              <a:buClr>
                <a:srgbClr val="A80000"/>
              </a:buClr>
              <a:buSzPct val="100000"/>
              <a:buFont typeface="Wingdings" panose="05000000000000000000" pitchFamily="2" charset="2"/>
              <a:buChar char="§"/>
            </a:pPr>
            <a:r>
              <a:rPr lang="el-GR" altLang="el-GR" sz="2400" dirty="0" smtClean="0"/>
              <a:t>Στους απονευρωμένους μύες η </a:t>
            </a:r>
            <a:r>
              <a:rPr lang="el-GR" altLang="el-GR" sz="2400" dirty="0">
                <a:solidFill>
                  <a:srgbClr val="000000"/>
                </a:solidFill>
              </a:rPr>
              <a:t>καμπύλη </a:t>
            </a:r>
            <a:r>
              <a:rPr lang="el-GR" altLang="el-GR" sz="2400" dirty="0" smtClean="0">
                <a:solidFill>
                  <a:srgbClr val="000000"/>
                </a:solidFill>
              </a:rPr>
              <a:t>έντασης </a:t>
            </a:r>
            <a:r>
              <a:rPr lang="el-GR" altLang="el-GR" sz="2400" dirty="0">
                <a:solidFill>
                  <a:srgbClr val="000000"/>
                </a:solidFill>
              </a:rPr>
              <a:t>- διάρκειας του ερεθίσματος </a:t>
            </a:r>
            <a:r>
              <a:rPr lang="el-GR" altLang="el-GR" sz="2400" dirty="0" smtClean="0">
                <a:solidFill>
                  <a:srgbClr val="000000"/>
                </a:solidFill>
              </a:rPr>
              <a:t>(σχέση </a:t>
            </a:r>
            <a:r>
              <a:rPr lang="en-US" altLang="el-GR" sz="2400" dirty="0" smtClean="0">
                <a:solidFill>
                  <a:srgbClr val="000000"/>
                </a:solidFill>
              </a:rPr>
              <a:t>I-t</a:t>
            </a:r>
            <a:r>
              <a:rPr lang="el-GR" altLang="el-GR" sz="2400" dirty="0" smtClean="0">
                <a:solidFill>
                  <a:srgbClr val="000000"/>
                </a:solidFill>
              </a:rPr>
              <a:t>, </a:t>
            </a:r>
            <a:r>
              <a:rPr lang="el-GR" altLang="el-GR" sz="2400" b="1" dirty="0" smtClean="0">
                <a:solidFill>
                  <a:srgbClr val="000000"/>
                </a:solidFill>
              </a:rPr>
              <a:t>καμπύλη α</a:t>
            </a:r>
            <a:r>
              <a:rPr lang="el-GR" altLang="el-GR" sz="2400" dirty="0" smtClean="0"/>
              <a:t>) μετατοπίζεται δεξιά και επάνω σε σύγκριση με την καμπύλη γ. </a:t>
            </a:r>
          </a:p>
          <a:p>
            <a:pPr>
              <a:lnSpc>
                <a:spcPct val="120000"/>
              </a:lnSpc>
              <a:spcBef>
                <a:spcPts val="500"/>
              </a:spcBef>
              <a:buClr>
                <a:srgbClr val="A80000"/>
              </a:buClr>
              <a:buSzPct val="100000"/>
              <a:buFont typeface="Wingdings" panose="05000000000000000000" pitchFamily="2" charset="2"/>
              <a:buChar char="§"/>
            </a:pPr>
            <a:r>
              <a:rPr lang="el-GR" altLang="el-GR" sz="2400" dirty="0" smtClean="0"/>
              <a:t>Αυτό </a:t>
            </a:r>
            <a:r>
              <a:rPr lang="el-GR" altLang="el-GR" sz="2400" dirty="0"/>
              <a:t>οφείλεται στο γεγονός ότι </a:t>
            </a:r>
            <a:r>
              <a:rPr lang="el-GR" altLang="el-GR" sz="2400" dirty="0" smtClean="0"/>
              <a:t>οι απονευρωμένοι μύες έχουν </a:t>
            </a:r>
            <a:r>
              <a:rPr lang="el-GR" altLang="el-GR" sz="2400" dirty="0"/>
              <a:t>μεγαλύτερη χροναξία από </a:t>
            </a:r>
            <a:r>
              <a:rPr lang="el-GR" altLang="el-GR" sz="2400" dirty="0" smtClean="0"/>
              <a:t>τους </a:t>
            </a:r>
            <a:r>
              <a:rPr lang="el-GR" altLang="el-GR" sz="2400" dirty="0"/>
              <a:t>φυσιολογικά </a:t>
            </a:r>
            <a:r>
              <a:rPr lang="el-GR" altLang="el-GR" sz="2400" dirty="0" smtClean="0"/>
              <a:t>εννευρωμένους (δεξιά μετατόπιση).</a:t>
            </a:r>
          </a:p>
          <a:p>
            <a:pPr>
              <a:lnSpc>
                <a:spcPct val="120000"/>
              </a:lnSpc>
              <a:spcBef>
                <a:spcPts val="500"/>
              </a:spcBef>
              <a:buClr>
                <a:srgbClr val="A80000"/>
              </a:buClr>
              <a:buSzPct val="100000"/>
              <a:buFont typeface="Wingdings" panose="05000000000000000000" pitchFamily="2" charset="2"/>
              <a:buChar char="§"/>
            </a:pPr>
            <a:r>
              <a:rPr lang="el-GR" altLang="el-GR" sz="2400" dirty="0" smtClean="0"/>
              <a:t>Επίσης, απαιτούν </a:t>
            </a:r>
            <a:r>
              <a:rPr lang="el-GR" altLang="el-GR" sz="2400" dirty="0"/>
              <a:t>μεγαλύτερη ένταση </a:t>
            </a:r>
            <a:r>
              <a:rPr lang="el-GR" altLang="el-GR" sz="2400" dirty="0" smtClean="0"/>
              <a:t>ρεύματος και έχουν μεγαλύτερη ρεόβαση (προς τα άνω μετατόπιση).</a:t>
            </a:r>
            <a:endParaRPr lang="el-GR" altLang="el-GR" dirty="0"/>
          </a:p>
        </p:txBody>
      </p:sp>
      <p:sp>
        <p:nvSpPr>
          <p:cNvPr id="2" name="Θέση αριθμού διαφάνειας 1"/>
          <p:cNvSpPr>
            <a:spLocks noGrp="1"/>
          </p:cNvSpPr>
          <p:nvPr>
            <p:ph type="sldNum" sz="quarter" idx="12"/>
          </p:nvPr>
        </p:nvSpPr>
        <p:spPr/>
        <p:txBody>
          <a:bodyPr/>
          <a:lstStyle/>
          <a:p>
            <a:pPr>
              <a:defRPr/>
            </a:pPr>
            <a:fld id="{8198C6A6-8556-485F-81D9-A8F098D09877}" type="slidenum">
              <a:rPr lang="el-GR" smtClean="0"/>
              <a:pPr>
                <a:defRPr/>
              </a:pPr>
              <a:t>19</a:t>
            </a:fld>
            <a:endParaRPr lang="el-GR" dirty="0"/>
          </a:p>
        </p:txBody>
      </p:sp>
    </p:spTree>
    <p:extLst>
      <p:ext uri="{BB962C8B-B14F-4D97-AF65-F5344CB8AC3E}">
        <p14:creationId xmlns:p14="http://schemas.microsoft.com/office/powerpoint/2010/main" val="4087338110"/>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a:xfrm>
            <a:off x="457200" y="332656"/>
            <a:ext cx="8229600" cy="936104"/>
          </a:xfrm>
        </p:spPr>
        <p:txBody>
          <a:bodyPr/>
          <a:lstStyle/>
          <a:p>
            <a:r>
              <a:rPr lang="el-GR" dirty="0"/>
              <a:t>Καμπύλη Έντασης – Διάρκειας </a:t>
            </a:r>
          </a:p>
        </p:txBody>
      </p:sp>
      <p:pic>
        <p:nvPicPr>
          <p:cNvPr id="4" name="Θέση περιεχομένου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tretch/>
        </p:blipFill>
        <p:spPr>
          <a:xfrm>
            <a:off x="1760220" y="1774478"/>
            <a:ext cx="5623560" cy="4534593"/>
          </a:xfrm>
          <a:ln w="28575">
            <a:solidFill>
              <a:srgbClr val="800000"/>
            </a:solidFill>
          </a:ln>
        </p:spPr>
      </p:pic>
      <p:sp>
        <p:nvSpPr>
          <p:cNvPr id="6" name="Θέση αριθμού διαφάνειας 5"/>
          <p:cNvSpPr>
            <a:spLocks noGrp="1"/>
          </p:cNvSpPr>
          <p:nvPr>
            <p:ph type="sldNum" sz="quarter" idx="12"/>
          </p:nvPr>
        </p:nvSpPr>
        <p:spPr/>
        <p:txBody>
          <a:bodyPr/>
          <a:lstStyle/>
          <a:p>
            <a:pPr>
              <a:defRPr/>
            </a:pPr>
            <a:fld id="{8198C6A6-8556-485F-81D9-A8F098D09877}" type="slidenum">
              <a:rPr lang="el-GR" smtClean="0"/>
              <a:pPr>
                <a:defRPr/>
              </a:pPr>
              <a:t>20</a:t>
            </a:fld>
            <a:endParaRPr lang="el-GR" dirty="0"/>
          </a:p>
        </p:txBody>
      </p:sp>
      <p:sp>
        <p:nvSpPr>
          <p:cNvPr id="3" name="Ορθογώνιο 2"/>
          <p:cNvSpPr/>
          <p:nvPr/>
        </p:nvSpPr>
        <p:spPr>
          <a:xfrm>
            <a:off x="1907704" y="6372036"/>
            <a:ext cx="5400600" cy="276999"/>
          </a:xfrm>
          <a:prstGeom prst="rect">
            <a:avLst/>
          </a:prstGeom>
        </p:spPr>
        <p:txBody>
          <a:bodyPr wrap="square">
            <a:spAutoFit/>
          </a:bodyPr>
          <a:lstStyle/>
          <a:p>
            <a:pPr algn="ctr">
              <a:spcBef>
                <a:spcPct val="20000"/>
              </a:spcBef>
              <a:buClr>
                <a:srgbClr val="3333CC"/>
              </a:buClr>
              <a:buSzPct val="75000"/>
              <a:defRPr/>
            </a:pPr>
            <a:r>
              <a:rPr lang="en-US" sz="1200" i="1" dirty="0">
                <a:solidFill>
                  <a:srgbClr val="000000"/>
                </a:solidFill>
                <a:latin typeface="Calibri" panose="020F0502020204030204" pitchFamily="34" charset="0"/>
                <a:cs typeface="Calibri" panose="020F0502020204030204" pitchFamily="34" charset="0"/>
                <a:sym typeface="Wingdings"/>
              </a:rPr>
              <a:t> </a:t>
            </a:r>
            <a:r>
              <a:rPr lang="en-US" sz="1200" i="1" dirty="0" smtClean="0">
                <a:solidFill>
                  <a:srgbClr val="000000"/>
                </a:solidFill>
                <a:latin typeface="Calibri" panose="020F0502020204030204" pitchFamily="34" charset="0"/>
                <a:cs typeface="Calibri" panose="020F0502020204030204" pitchFamily="34" charset="0"/>
                <a:sym typeface="Wingdings"/>
              </a:rPr>
              <a:t> </a:t>
            </a:r>
            <a:r>
              <a:rPr lang="el-GR" sz="1200" dirty="0" err="1" smtClean="0">
                <a:solidFill>
                  <a:srgbClr val="000000"/>
                </a:solidFill>
                <a:latin typeface="Calibri" panose="020F0502020204030204" pitchFamily="34" charset="0"/>
                <a:cs typeface="Calibri" panose="020F0502020204030204" pitchFamily="34" charset="0"/>
              </a:rPr>
              <a:t>Φραγκοράπτης</a:t>
            </a:r>
            <a:r>
              <a:rPr lang="el-GR" sz="1200" dirty="0" smtClean="0">
                <a:solidFill>
                  <a:srgbClr val="000000"/>
                </a:solidFill>
                <a:latin typeface="Calibri" panose="020F0502020204030204" pitchFamily="34" charset="0"/>
                <a:cs typeface="Calibri" panose="020F0502020204030204" pitchFamily="34" charset="0"/>
              </a:rPr>
              <a:t> 1994, </a:t>
            </a:r>
            <a:r>
              <a:rPr lang="el-GR" sz="1200" dirty="0">
                <a:solidFill>
                  <a:srgbClr val="000000"/>
                </a:solidFill>
                <a:latin typeface="Calibri" panose="020F0502020204030204" pitchFamily="34" charset="0"/>
                <a:cs typeface="Calibri" panose="020F0502020204030204" pitchFamily="34" charset="0"/>
              </a:rPr>
              <a:t>«Εφαρμοσμένη Ηλεκτροθεραπεία»</a:t>
            </a:r>
          </a:p>
        </p:txBody>
      </p:sp>
    </p:spTree>
    <p:extLst>
      <p:ext uri="{BB962C8B-B14F-4D97-AF65-F5344CB8AC3E}">
        <p14:creationId xmlns:p14="http://schemas.microsoft.com/office/powerpoint/2010/main" val="23537415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ΗΕ Απονευρωμένων </a:t>
            </a:r>
            <a:r>
              <a:rPr lang="el-GR" dirty="0" smtClean="0"/>
              <a:t>Μυών</a:t>
            </a:r>
            <a:br>
              <a:rPr lang="el-GR" dirty="0" smtClean="0"/>
            </a:br>
            <a:r>
              <a:rPr lang="el-GR" sz="3200" dirty="0" smtClean="0"/>
              <a:t>Αποτελέσματα </a:t>
            </a:r>
            <a:r>
              <a:rPr lang="el-GR" sz="3200" baseline="-16000" dirty="0"/>
              <a:t>[1/2]</a:t>
            </a:r>
          </a:p>
        </p:txBody>
      </p:sp>
      <p:sp>
        <p:nvSpPr>
          <p:cNvPr id="181251" name="Rectangle 3"/>
          <p:cNvSpPr>
            <a:spLocks noGrp="1" noChangeArrowheads="1"/>
          </p:cNvSpPr>
          <p:nvPr>
            <p:ph idx="1"/>
          </p:nvPr>
        </p:nvSpPr>
        <p:spPr>
          <a:xfrm>
            <a:off x="518864" y="1870794"/>
            <a:ext cx="8229600" cy="4582542"/>
          </a:xfrm>
        </p:spPr>
        <p:txBody>
          <a:bodyPr/>
          <a:lstStyle/>
          <a:p>
            <a:pPr eaLnBrk="1" hangingPunct="1">
              <a:lnSpc>
                <a:spcPct val="120000"/>
              </a:lnSpc>
              <a:buClr>
                <a:srgbClr val="A80000"/>
              </a:buClr>
              <a:buSzTx/>
              <a:buFont typeface="Wingdings" panose="05000000000000000000" pitchFamily="2" charset="2"/>
              <a:buChar char="§"/>
              <a:defRPr/>
            </a:pPr>
            <a:r>
              <a:rPr lang="el-GR" sz="2400" dirty="0" smtClean="0"/>
              <a:t>Αύξηση της αιματικής ροής, περιορισμός του οιδήματος και της στάσης του αίματος, διατήρηση ή βελτίωση της φλεβικής, της λεμφικής κυκλοφορίας και της τροφικότητας των απονευρωμένων μυών</a:t>
            </a:r>
            <a:r>
              <a:rPr lang="en-US" sz="2400" dirty="0" smtClean="0"/>
              <a:t>.</a:t>
            </a:r>
            <a:endParaRPr lang="el-GR" sz="800" dirty="0" smtClean="0"/>
          </a:p>
          <a:p>
            <a:pPr eaLnBrk="1" hangingPunct="1">
              <a:lnSpc>
                <a:spcPct val="120000"/>
              </a:lnSpc>
              <a:buClr>
                <a:srgbClr val="A80000"/>
              </a:buClr>
              <a:buSzTx/>
              <a:buFont typeface="Wingdings" panose="05000000000000000000" pitchFamily="2" charset="2"/>
              <a:buChar char="§"/>
              <a:defRPr/>
            </a:pPr>
            <a:r>
              <a:rPr lang="el-GR" sz="2400" dirty="0" smtClean="0"/>
              <a:t>Διατήρηση της καλής σχετικά ηλεκτρολυτικής ισορροπίας και δραστηριότητας της </a:t>
            </a:r>
            <a:r>
              <a:rPr lang="en-US" sz="2400" dirty="0" smtClean="0"/>
              <a:t>ATP.</a:t>
            </a:r>
            <a:endParaRPr lang="el-GR" sz="800" dirty="0" smtClean="0"/>
          </a:p>
          <a:p>
            <a:pPr eaLnBrk="1" hangingPunct="1">
              <a:lnSpc>
                <a:spcPct val="120000"/>
              </a:lnSpc>
              <a:buClr>
                <a:srgbClr val="A80000"/>
              </a:buClr>
              <a:buSzTx/>
              <a:buFont typeface="Wingdings" panose="05000000000000000000" pitchFamily="2" charset="2"/>
              <a:buChar char="§"/>
              <a:defRPr/>
            </a:pPr>
            <a:r>
              <a:rPr lang="el-GR" sz="2400" dirty="0" smtClean="0"/>
              <a:t>Καθυστέρηση των αλλαγών στη διεγερσιμότητα του μυός (αύξηση χροναξίας – </a:t>
            </a:r>
            <a:r>
              <a:rPr lang="el-GR" sz="2400" dirty="0" err="1" smtClean="0"/>
              <a:t>ρεόβασης</a:t>
            </a:r>
            <a:r>
              <a:rPr lang="el-GR" sz="2400" dirty="0" smtClean="0"/>
              <a:t>).</a:t>
            </a:r>
          </a:p>
        </p:txBody>
      </p:sp>
      <p:sp>
        <p:nvSpPr>
          <p:cNvPr id="2" name="Θέση αριθμού διαφάνειας 1"/>
          <p:cNvSpPr>
            <a:spLocks noGrp="1"/>
          </p:cNvSpPr>
          <p:nvPr>
            <p:ph type="sldNum" sz="quarter" idx="12"/>
          </p:nvPr>
        </p:nvSpPr>
        <p:spPr/>
        <p:txBody>
          <a:bodyPr/>
          <a:lstStyle/>
          <a:p>
            <a:pPr>
              <a:defRPr/>
            </a:pPr>
            <a:fld id="{8198C6A6-8556-485F-81D9-A8F098D09877}" type="slidenum">
              <a:rPr lang="el-GR" smtClean="0"/>
              <a:pPr>
                <a:defRPr/>
              </a:pPr>
              <a:t>21</a:t>
            </a:fld>
            <a:endParaRPr lang="el-GR" dirty="0"/>
          </a:p>
        </p:txBody>
      </p:sp>
    </p:spTree>
    <p:extLst>
      <p:ext uri="{BB962C8B-B14F-4D97-AF65-F5344CB8AC3E}">
        <p14:creationId xmlns:p14="http://schemas.microsoft.com/office/powerpoint/2010/main" val="1232493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ΗΕ Απονευρωμένων Μυών</a:t>
            </a:r>
            <a:br>
              <a:rPr lang="el-GR" dirty="0"/>
            </a:br>
            <a:r>
              <a:rPr lang="el-GR" sz="3200" dirty="0"/>
              <a:t>Αποτελέσματα </a:t>
            </a:r>
            <a:r>
              <a:rPr lang="el-GR" sz="3200" baseline="-16000" dirty="0" smtClean="0"/>
              <a:t>[2/2</a:t>
            </a:r>
            <a:r>
              <a:rPr lang="el-GR" sz="3200" baseline="-16000" dirty="0"/>
              <a:t>]</a:t>
            </a:r>
            <a:endParaRPr lang="el-GR" dirty="0"/>
          </a:p>
        </p:txBody>
      </p:sp>
      <p:sp>
        <p:nvSpPr>
          <p:cNvPr id="185347" name="Rectangle 3"/>
          <p:cNvSpPr>
            <a:spLocks noGrp="1" noChangeArrowheads="1"/>
          </p:cNvSpPr>
          <p:nvPr>
            <p:ph idx="1"/>
          </p:nvPr>
        </p:nvSpPr>
        <p:spPr>
          <a:xfrm>
            <a:off x="518864" y="1870794"/>
            <a:ext cx="8229600" cy="4582542"/>
          </a:xfrm>
        </p:spPr>
        <p:txBody>
          <a:bodyPr/>
          <a:lstStyle/>
          <a:p>
            <a:pPr eaLnBrk="1" hangingPunct="1">
              <a:lnSpc>
                <a:spcPct val="120000"/>
              </a:lnSpc>
              <a:buClr>
                <a:srgbClr val="A80000"/>
              </a:buClr>
              <a:buSzTx/>
              <a:buFont typeface="Wingdings" panose="05000000000000000000" pitchFamily="2" charset="2"/>
              <a:buChar char="§"/>
              <a:defRPr/>
            </a:pPr>
            <a:r>
              <a:rPr lang="el-GR" sz="2400" dirty="0" smtClean="0"/>
              <a:t>Καθυστέρηση</a:t>
            </a:r>
            <a:r>
              <a:rPr lang="en-US" sz="2400" dirty="0" smtClean="0"/>
              <a:t> </a:t>
            </a:r>
            <a:r>
              <a:rPr lang="el-GR" sz="2400" dirty="0" smtClean="0"/>
              <a:t>της εκφυλιστικής ατροφίας των απονευρωμένων μυών</a:t>
            </a:r>
            <a:r>
              <a:rPr lang="en-US" sz="2400" dirty="0" smtClean="0"/>
              <a:t> (</a:t>
            </a:r>
            <a:r>
              <a:rPr lang="el-GR" sz="2400" dirty="0" smtClean="0"/>
              <a:t>καθυστέρηση της υποκατάστασης του μυϊκού ιστού από λιπώδη και ινώδη ιστό)</a:t>
            </a:r>
            <a:r>
              <a:rPr lang="en-US" sz="2400" dirty="0" smtClean="0"/>
              <a:t>. </a:t>
            </a:r>
            <a:endParaRPr lang="el-GR" sz="1200" dirty="0" smtClean="0"/>
          </a:p>
          <a:p>
            <a:pPr eaLnBrk="1" hangingPunct="1">
              <a:lnSpc>
                <a:spcPct val="120000"/>
              </a:lnSpc>
              <a:buClr>
                <a:srgbClr val="A80000"/>
              </a:buClr>
              <a:buSzTx/>
              <a:buFont typeface="Wingdings" panose="05000000000000000000" pitchFamily="2" charset="2"/>
              <a:buChar char="§"/>
              <a:defRPr/>
            </a:pPr>
            <a:r>
              <a:rPr lang="el-GR" sz="2400" dirty="0" smtClean="0"/>
              <a:t>Αναχαίτιση ή καθυστέρηση της μειούμενης εκτατικότητας που ακολουθεί την απονεύρωση</a:t>
            </a:r>
            <a:r>
              <a:rPr lang="en-US" sz="2400" dirty="0" smtClean="0"/>
              <a:t>.</a:t>
            </a:r>
            <a:endParaRPr lang="el-GR" sz="2400" dirty="0" smtClean="0"/>
          </a:p>
          <a:p>
            <a:pPr eaLnBrk="1" hangingPunct="1">
              <a:lnSpc>
                <a:spcPct val="120000"/>
              </a:lnSpc>
              <a:buClr>
                <a:srgbClr val="A80000"/>
              </a:buClr>
              <a:buSzTx/>
              <a:buFont typeface="Wingdings" panose="05000000000000000000" pitchFamily="2" charset="2"/>
              <a:buChar char="§"/>
              <a:defRPr/>
            </a:pPr>
            <a:r>
              <a:rPr lang="el-GR" sz="2400" dirty="0" smtClean="0"/>
              <a:t>Περιορισμός της ανάπτυξης και της σκλήρυνσης του συνδετικού ιστού, της ανάπτυξης ενδομυϊκών συμφύσεων και καθυστέρηση της ίνωσης</a:t>
            </a:r>
            <a:r>
              <a:rPr lang="en-US" sz="2400" dirty="0" smtClean="0"/>
              <a:t>.</a:t>
            </a:r>
            <a:endParaRPr lang="el-GR" sz="3600" dirty="0" smtClean="0"/>
          </a:p>
        </p:txBody>
      </p:sp>
      <p:sp>
        <p:nvSpPr>
          <p:cNvPr id="2" name="Θέση αριθμού διαφάνειας 1"/>
          <p:cNvSpPr>
            <a:spLocks noGrp="1"/>
          </p:cNvSpPr>
          <p:nvPr>
            <p:ph type="sldNum" sz="quarter" idx="12"/>
          </p:nvPr>
        </p:nvSpPr>
        <p:spPr/>
        <p:txBody>
          <a:bodyPr/>
          <a:lstStyle/>
          <a:p>
            <a:pPr>
              <a:defRPr/>
            </a:pPr>
            <a:fld id="{8198C6A6-8556-485F-81D9-A8F098D09877}" type="slidenum">
              <a:rPr lang="el-GR" smtClean="0"/>
              <a:pPr>
                <a:defRPr/>
              </a:pPr>
              <a:t>22</a:t>
            </a:fld>
            <a:endParaRPr lang="el-GR" dirty="0"/>
          </a:p>
        </p:txBody>
      </p:sp>
    </p:spTree>
    <p:extLst>
      <p:ext uri="{BB962C8B-B14F-4D97-AF65-F5344CB8AC3E}">
        <p14:creationId xmlns:p14="http://schemas.microsoft.com/office/powerpoint/2010/main" val="37968911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457200" y="332656"/>
            <a:ext cx="8229600" cy="936104"/>
          </a:xfrm>
        </p:spPr>
        <p:txBody>
          <a:bodyPr/>
          <a:lstStyle/>
          <a:p>
            <a:r>
              <a:rPr lang="el-GR" dirty="0"/>
              <a:t> Προτεινόμενη Βιβλιογραφία </a:t>
            </a:r>
            <a:r>
              <a:rPr lang="el-GR" baseline="-16000" dirty="0" smtClean="0"/>
              <a:t>[</a:t>
            </a:r>
            <a:r>
              <a:rPr lang="el-GR" baseline="-16000" dirty="0"/>
              <a:t>1/2]</a:t>
            </a:r>
          </a:p>
        </p:txBody>
      </p:sp>
      <p:sp>
        <p:nvSpPr>
          <p:cNvPr id="336899" name="Rectangle 3"/>
          <p:cNvSpPr>
            <a:spLocks noGrp="1" noChangeArrowheads="1"/>
          </p:cNvSpPr>
          <p:nvPr>
            <p:ph idx="1"/>
          </p:nvPr>
        </p:nvSpPr>
        <p:spPr>
          <a:xfrm>
            <a:off x="518864" y="1846312"/>
            <a:ext cx="8229600" cy="4679032"/>
          </a:xfrm>
        </p:spPr>
        <p:txBody>
          <a:bodyPr/>
          <a:lstStyle/>
          <a:p>
            <a:pPr lvl="0">
              <a:lnSpc>
                <a:spcPct val="115000"/>
              </a:lnSpc>
              <a:spcAft>
                <a:spcPts val="0"/>
              </a:spcAft>
              <a:buClr>
                <a:srgbClr val="A80000"/>
              </a:buClr>
              <a:buSzPct val="100000"/>
              <a:buFont typeface="+mj-lt"/>
              <a:buAutoNum type="arabicPeriod"/>
            </a:pPr>
            <a:r>
              <a:rPr lang="el-GR" sz="2000" dirty="0" err="1">
                <a:ea typeface="Times New Roman"/>
              </a:rPr>
              <a:t>Γιόκαρης</a:t>
            </a:r>
            <a:r>
              <a:rPr lang="el-GR" sz="2000" dirty="0">
                <a:ea typeface="Times New Roman"/>
              </a:rPr>
              <a:t> Π. Θεραπευτικά Σχήματα - Κλινική Ηλεκτροθεραπεία. Αθήνα: Εκδόσεις Γράμμα A.E., 2007.</a:t>
            </a:r>
            <a:endParaRPr lang="el-GR" sz="2000" dirty="0">
              <a:ea typeface="Calibri"/>
            </a:endParaRPr>
          </a:p>
          <a:p>
            <a:pPr lvl="0">
              <a:lnSpc>
                <a:spcPct val="115000"/>
              </a:lnSpc>
              <a:spcAft>
                <a:spcPts val="0"/>
              </a:spcAft>
              <a:buClr>
                <a:srgbClr val="A80000"/>
              </a:buClr>
              <a:buSzPct val="100000"/>
              <a:buFont typeface="+mj-lt"/>
              <a:buAutoNum type="arabicPeriod"/>
            </a:pPr>
            <a:r>
              <a:rPr lang="el-GR" sz="2000" dirty="0">
                <a:solidFill>
                  <a:srgbClr val="000000"/>
                </a:solidFill>
              </a:rPr>
              <a:t>Μπάκας</a:t>
            </a:r>
            <a:r>
              <a:rPr lang="en-US" sz="2000" dirty="0">
                <a:solidFill>
                  <a:srgbClr val="000000"/>
                </a:solidFill>
              </a:rPr>
              <a:t> </a:t>
            </a:r>
            <a:r>
              <a:rPr lang="el-GR" sz="2000" dirty="0">
                <a:solidFill>
                  <a:srgbClr val="000000"/>
                </a:solidFill>
              </a:rPr>
              <a:t>Ε</a:t>
            </a:r>
            <a:r>
              <a:rPr lang="en-US" sz="2000" dirty="0">
                <a:solidFill>
                  <a:srgbClr val="000000"/>
                </a:solidFill>
              </a:rPr>
              <a:t>.</a:t>
            </a:r>
            <a:r>
              <a:rPr lang="el-GR" sz="2000" dirty="0">
                <a:solidFill>
                  <a:srgbClr val="000000"/>
                </a:solidFill>
              </a:rPr>
              <a:t> Φυσική Ιατρική και Αποκατάσταση</a:t>
            </a:r>
            <a:r>
              <a:rPr lang="en-US" sz="2000" dirty="0">
                <a:solidFill>
                  <a:srgbClr val="000000"/>
                </a:solidFill>
              </a:rPr>
              <a:t>.</a:t>
            </a:r>
            <a:r>
              <a:rPr lang="el-GR" sz="2000" dirty="0">
                <a:solidFill>
                  <a:srgbClr val="000000"/>
                </a:solidFill>
              </a:rPr>
              <a:t> Τόμος</a:t>
            </a:r>
            <a:r>
              <a:rPr lang="en-US" sz="2000" dirty="0">
                <a:solidFill>
                  <a:srgbClr val="000000"/>
                </a:solidFill>
              </a:rPr>
              <a:t> </a:t>
            </a:r>
            <a:r>
              <a:rPr lang="el-GR" sz="2000" dirty="0">
                <a:solidFill>
                  <a:srgbClr val="000000"/>
                </a:solidFill>
              </a:rPr>
              <a:t>1</a:t>
            </a:r>
            <a:r>
              <a:rPr lang="el-GR" sz="2000" baseline="30000" dirty="0">
                <a:solidFill>
                  <a:srgbClr val="000000"/>
                </a:solidFill>
              </a:rPr>
              <a:t>ος</a:t>
            </a:r>
            <a:r>
              <a:rPr lang="en-US" sz="2000" dirty="0">
                <a:solidFill>
                  <a:srgbClr val="000000"/>
                </a:solidFill>
              </a:rPr>
              <a:t>. </a:t>
            </a:r>
            <a:r>
              <a:rPr lang="el-GR" sz="2000" dirty="0">
                <a:solidFill>
                  <a:srgbClr val="000000"/>
                </a:solidFill>
              </a:rPr>
              <a:t>Αθήνα: Ιατρικές Εκδόσεις Ζήτα, </a:t>
            </a:r>
            <a:r>
              <a:rPr lang="el-GR" sz="2000" dirty="0" smtClean="0">
                <a:solidFill>
                  <a:srgbClr val="000000"/>
                </a:solidFill>
              </a:rPr>
              <a:t>1995</a:t>
            </a:r>
            <a:r>
              <a:rPr lang="en-US" sz="2000" dirty="0" smtClean="0">
                <a:solidFill>
                  <a:srgbClr val="000000"/>
                </a:solidFill>
              </a:rPr>
              <a:t>.</a:t>
            </a:r>
          </a:p>
          <a:p>
            <a:pPr lvl="0">
              <a:lnSpc>
                <a:spcPct val="115000"/>
              </a:lnSpc>
              <a:spcAft>
                <a:spcPts val="0"/>
              </a:spcAft>
              <a:buClr>
                <a:srgbClr val="A80000"/>
              </a:buClr>
              <a:buSzPct val="100000"/>
              <a:buFont typeface="+mj-lt"/>
              <a:buAutoNum type="arabicPeriod"/>
            </a:pPr>
            <a:r>
              <a:rPr lang="el-GR" sz="2000" dirty="0" err="1" smtClean="0">
                <a:ea typeface="Times New Roman"/>
              </a:rPr>
              <a:t>Φραγκοράπτης</a:t>
            </a:r>
            <a:r>
              <a:rPr lang="el-GR" sz="2000" dirty="0" smtClean="0">
                <a:ea typeface="Times New Roman"/>
              </a:rPr>
              <a:t> </a:t>
            </a:r>
            <a:r>
              <a:rPr lang="el-GR" sz="2000" dirty="0">
                <a:ea typeface="Times New Roman"/>
              </a:rPr>
              <a:t>Ε. Εφαρμοσμένη Ηλεκτροθεραπεία - Θεωρία και Πράξη Μεθόδων Ηλεκτροθεραπείας . Θεσσαλονίκη: Εκδόσεις </a:t>
            </a:r>
            <a:r>
              <a:rPr lang="el-GR" sz="2000" dirty="0" smtClean="0">
                <a:ea typeface="Times New Roman"/>
              </a:rPr>
              <a:t>Πετρούλα, </a:t>
            </a:r>
            <a:r>
              <a:rPr lang="el-GR" sz="2000" dirty="0">
                <a:ea typeface="Times New Roman"/>
              </a:rPr>
              <a:t>1994</a:t>
            </a:r>
            <a:r>
              <a:rPr lang="el-GR" sz="2000" dirty="0" smtClean="0">
                <a:ea typeface="Times New Roman"/>
              </a:rPr>
              <a:t>.</a:t>
            </a:r>
            <a:endParaRPr lang="en-US" sz="2000" dirty="0" smtClean="0">
              <a:ea typeface="Times New Roman"/>
            </a:endParaRPr>
          </a:p>
          <a:p>
            <a:pPr lvl="0">
              <a:lnSpc>
                <a:spcPct val="115000"/>
              </a:lnSpc>
              <a:spcAft>
                <a:spcPts val="0"/>
              </a:spcAft>
              <a:buClr>
                <a:srgbClr val="A80000"/>
              </a:buClr>
              <a:buSzPct val="100000"/>
              <a:buFont typeface="+mj-lt"/>
              <a:buAutoNum type="arabicPeriod"/>
            </a:pPr>
            <a:r>
              <a:rPr lang="en-US" sz="2000" dirty="0" smtClean="0">
                <a:ea typeface="Calibri"/>
              </a:rPr>
              <a:t>Frederick C.M, Saladin F.A. Pathophysiology of the motor systems: Principles and Clinical Presentation. Philadelphia</a:t>
            </a:r>
            <a:r>
              <a:rPr lang="el-GR" sz="2000" dirty="0" smtClean="0">
                <a:ea typeface="Calibri"/>
              </a:rPr>
              <a:t>: </a:t>
            </a:r>
            <a:r>
              <a:rPr lang="en-US" sz="2000" dirty="0" smtClean="0">
                <a:ea typeface="Calibri"/>
              </a:rPr>
              <a:t>Davis Company, 1996.</a:t>
            </a:r>
            <a:endParaRPr lang="el-GR" sz="2000" dirty="0">
              <a:ea typeface="Calibri"/>
            </a:endParaRPr>
          </a:p>
          <a:p>
            <a:pPr lvl="0">
              <a:lnSpc>
                <a:spcPct val="115000"/>
              </a:lnSpc>
              <a:spcAft>
                <a:spcPts val="0"/>
              </a:spcAft>
              <a:buClr>
                <a:srgbClr val="A80000"/>
              </a:buClr>
              <a:buSzPct val="100000"/>
              <a:buFont typeface="+mj-lt"/>
              <a:buAutoNum type="arabicPeriod"/>
            </a:pPr>
            <a:r>
              <a:rPr lang="en-US" sz="2000" dirty="0" err="1">
                <a:solidFill>
                  <a:srgbClr val="000000"/>
                </a:solidFill>
              </a:rPr>
              <a:t>Mackler</a:t>
            </a:r>
            <a:r>
              <a:rPr lang="el-GR" sz="2000" dirty="0">
                <a:solidFill>
                  <a:srgbClr val="000000"/>
                </a:solidFill>
              </a:rPr>
              <a:t> </a:t>
            </a:r>
            <a:r>
              <a:rPr lang="en-US" sz="2000" dirty="0">
                <a:solidFill>
                  <a:srgbClr val="000000"/>
                </a:solidFill>
              </a:rPr>
              <a:t>L</a:t>
            </a:r>
            <a:r>
              <a:rPr lang="el-GR" sz="2000" dirty="0">
                <a:solidFill>
                  <a:srgbClr val="000000"/>
                </a:solidFill>
              </a:rPr>
              <a:t>, </a:t>
            </a:r>
            <a:r>
              <a:rPr lang="en-US" sz="2000" dirty="0">
                <a:solidFill>
                  <a:srgbClr val="000000"/>
                </a:solidFill>
              </a:rPr>
              <a:t>Robinson A</a:t>
            </a:r>
            <a:r>
              <a:rPr lang="el-GR" sz="2000" dirty="0">
                <a:solidFill>
                  <a:srgbClr val="000000"/>
                </a:solidFill>
              </a:rPr>
              <a:t>. </a:t>
            </a:r>
            <a:r>
              <a:rPr lang="en-US" sz="2000" dirty="0">
                <a:solidFill>
                  <a:srgbClr val="000000"/>
                </a:solidFill>
              </a:rPr>
              <a:t>Clinical Electrophysiology: Electrotherapy and Electrophysiologic Testing</a:t>
            </a:r>
            <a:r>
              <a:rPr lang="el-GR" sz="2000" dirty="0">
                <a:solidFill>
                  <a:srgbClr val="000000"/>
                </a:solidFill>
              </a:rPr>
              <a:t>. </a:t>
            </a:r>
            <a:r>
              <a:rPr lang="en-US" sz="2000" dirty="0">
                <a:solidFill>
                  <a:srgbClr val="000000"/>
                </a:solidFill>
              </a:rPr>
              <a:t>Third Edition. Baltimore, MD: </a:t>
            </a:r>
            <a:r>
              <a:rPr lang="en-US" sz="2000" dirty="0" err="1">
                <a:solidFill>
                  <a:srgbClr val="000000"/>
                </a:solidFill>
              </a:rPr>
              <a:t>Wolters</a:t>
            </a:r>
            <a:r>
              <a:rPr lang="en-US" sz="2000" dirty="0">
                <a:solidFill>
                  <a:srgbClr val="000000"/>
                </a:solidFill>
              </a:rPr>
              <a:t> Kluwer - </a:t>
            </a:r>
            <a:r>
              <a:rPr lang="en-GB" sz="2000" dirty="0">
                <a:solidFill>
                  <a:srgbClr val="000000"/>
                </a:solidFill>
              </a:rPr>
              <a:t>Lippincott Williams &amp; Wilkins</a:t>
            </a:r>
            <a:r>
              <a:rPr lang="el-GR" sz="2000" dirty="0">
                <a:solidFill>
                  <a:srgbClr val="000000"/>
                </a:solidFill>
              </a:rPr>
              <a:t>, </a:t>
            </a:r>
            <a:r>
              <a:rPr lang="en-US" sz="2000" dirty="0" smtClean="0">
                <a:solidFill>
                  <a:srgbClr val="000000"/>
                </a:solidFill>
              </a:rPr>
              <a:t>2008.</a:t>
            </a:r>
          </a:p>
        </p:txBody>
      </p:sp>
      <p:sp>
        <p:nvSpPr>
          <p:cNvPr id="2" name="Θέση αριθμού διαφάνειας 1"/>
          <p:cNvSpPr>
            <a:spLocks noGrp="1"/>
          </p:cNvSpPr>
          <p:nvPr>
            <p:ph type="sldNum" sz="quarter" idx="12"/>
          </p:nvPr>
        </p:nvSpPr>
        <p:spPr/>
        <p:txBody>
          <a:bodyPr/>
          <a:lstStyle/>
          <a:p>
            <a:pPr>
              <a:defRPr/>
            </a:pPr>
            <a:fld id="{8198C6A6-8556-485F-81D9-A8F098D09877}" type="slidenum">
              <a:rPr lang="el-GR" smtClean="0"/>
              <a:pPr>
                <a:defRPr/>
              </a:pPr>
              <a:t>23</a:t>
            </a:fld>
            <a:endParaRPr lang="el-GR" dirty="0"/>
          </a:p>
        </p:txBody>
      </p:sp>
    </p:spTree>
    <p:extLst>
      <p:ext uri="{BB962C8B-B14F-4D97-AF65-F5344CB8AC3E}">
        <p14:creationId xmlns:p14="http://schemas.microsoft.com/office/powerpoint/2010/main" val="39422428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457200" y="332656"/>
            <a:ext cx="8229600" cy="936104"/>
          </a:xfrm>
        </p:spPr>
        <p:txBody>
          <a:bodyPr/>
          <a:lstStyle/>
          <a:p>
            <a:r>
              <a:rPr lang="el-GR" dirty="0"/>
              <a:t> Προτεινόμενη Βιβλιογραφία </a:t>
            </a:r>
            <a:r>
              <a:rPr lang="el-GR" baseline="-16000" dirty="0" smtClean="0"/>
              <a:t>[2/2</a:t>
            </a:r>
            <a:r>
              <a:rPr lang="el-GR" baseline="-16000" dirty="0"/>
              <a:t>]</a:t>
            </a:r>
            <a:endParaRPr lang="el-GR" dirty="0"/>
          </a:p>
        </p:txBody>
      </p:sp>
      <p:sp>
        <p:nvSpPr>
          <p:cNvPr id="336899" name="Rectangle 3"/>
          <p:cNvSpPr>
            <a:spLocks noGrp="1" noChangeArrowheads="1"/>
          </p:cNvSpPr>
          <p:nvPr>
            <p:ph idx="1"/>
          </p:nvPr>
        </p:nvSpPr>
        <p:spPr>
          <a:xfrm>
            <a:off x="457200" y="1846312"/>
            <a:ext cx="8229600" cy="4679032"/>
          </a:xfrm>
        </p:spPr>
        <p:txBody>
          <a:bodyPr/>
          <a:lstStyle/>
          <a:p>
            <a:pPr marL="457200" lvl="0" indent="-457200">
              <a:lnSpc>
                <a:spcPct val="115000"/>
              </a:lnSpc>
              <a:spcAft>
                <a:spcPts val="0"/>
              </a:spcAft>
              <a:buClr>
                <a:srgbClr val="A80000"/>
              </a:buClr>
              <a:buSzPct val="100000"/>
              <a:buFont typeface="+mj-lt"/>
              <a:buAutoNum type="arabicPeriod" startAt="6"/>
            </a:pPr>
            <a:r>
              <a:rPr lang="en-US" sz="2000" dirty="0">
                <a:solidFill>
                  <a:srgbClr val="000000"/>
                </a:solidFill>
                <a:ea typeface="Times New Roman"/>
              </a:rPr>
              <a:t>Nelson RM, Currier DP, Hayes KW. Clinical Electrotherapy. Third Edition. USA: </a:t>
            </a:r>
            <a:r>
              <a:rPr lang="en-US" sz="2000" dirty="0" err="1">
                <a:solidFill>
                  <a:srgbClr val="000000"/>
                </a:solidFill>
                <a:ea typeface="Times New Roman"/>
              </a:rPr>
              <a:t>Apleton</a:t>
            </a:r>
            <a:r>
              <a:rPr lang="en-US" sz="2000" dirty="0">
                <a:solidFill>
                  <a:srgbClr val="000000"/>
                </a:solidFill>
                <a:ea typeface="Times New Roman"/>
              </a:rPr>
              <a:t> &amp; Lange, 1999.</a:t>
            </a:r>
          </a:p>
          <a:p>
            <a:pPr marL="457200" lvl="0" indent="-457200">
              <a:lnSpc>
                <a:spcPct val="115000"/>
              </a:lnSpc>
              <a:spcAft>
                <a:spcPts val="0"/>
              </a:spcAft>
              <a:buClr>
                <a:srgbClr val="A80000"/>
              </a:buClr>
              <a:buSzPct val="100000"/>
              <a:buFont typeface="+mj-lt"/>
              <a:buAutoNum type="arabicPeriod" startAt="6"/>
            </a:pPr>
            <a:r>
              <a:rPr lang="en-US" sz="2000" dirty="0" smtClean="0">
                <a:solidFill>
                  <a:srgbClr val="000000"/>
                </a:solidFill>
                <a:ea typeface="Times New Roman"/>
              </a:rPr>
              <a:t>Robertson </a:t>
            </a:r>
            <a:r>
              <a:rPr lang="en-US" sz="2000" dirty="0">
                <a:solidFill>
                  <a:srgbClr val="000000"/>
                </a:solidFill>
                <a:ea typeface="Times New Roman"/>
              </a:rPr>
              <a:t>V, Ward A, Low J, et al. </a:t>
            </a:r>
            <a:r>
              <a:rPr lang="el-GR" sz="2000" dirty="0">
                <a:solidFill>
                  <a:srgbClr val="000000"/>
                </a:solidFill>
                <a:ea typeface="Times New Roman"/>
              </a:rPr>
              <a:t>Ηλεκτροθεραπεία - Βασικές Αρχές και Πρακτική Εφαρμογή. 4η Έκδοση. Αθήνα: Εκδόσεις </a:t>
            </a:r>
            <a:r>
              <a:rPr lang="el-GR" sz="2000" dirty="0" err="1">
                <a:solidFill>
                  <a:srgbClr val="000000"/>
                </a:solidFill>
                <a:ea typeface="Times New Roman"/>
              </a:rPr>
              <a:t>Παρισιάνου</a:t>
            </a:r>
            <a:r>
              <a:rPr lang="el-GR" sz="2000" dirty="0">
                <a:solidFill>
                  <a:srgbClr val="000000"/>
                </a:solidFill>
                <a:ea typeface="Times New Roman"/>
              </a:rPr>
              <a:t> Α.Ε., 2011</a:t>
            </a:r>
            <a:r>
              <a:rPr lang="el-GR" sz="2000" dirty="0" smtClean="0">
                <a:solidFill>
                  <a:srgbClr val="000000"/>
                </a:solidFill>
                <a:ea typeface="Times New Roman"/>
              </a:rPr>
              <a:t>.</a:t>
            </a:r>
            <a:endParaRPr lang="en-US" sz="2000" dirty="0" smtClean="0">
              <a:solidFill>
                <a:srgbClr val="000000"/>
              </a:solidFill>
              <a:ea typeface="Times New Roman"/>
            </a:endParaRPr>
          </a:p>
          <a:p>
            <a:pPr marL="457200" lvl="0" indent="-457200">
              <a:lnSpc>
                <a:spcPct val="115000"/>
              </a:lnSpc>
              <a:spcAft>
                <a:spcPts val="0"/>
              </a:spcAft>
              <a:buClr>
                <a:srgbClr val="A80000"/>
              </a:buClr>
              <a:buSzPct val="100000"/>
              <a:buFont typeface="+mj-lt"/>
              <a:buAutoNum type="arabicPeriod" startAt="6"/>
            </a:pPr>
            <a:r>
              <a:rPr lang="el-GR" sz="2000" dirty="0" err="1">
                <a:solidFill>
                  <a:srgbClr val="000000"/>
                </a:solidFill>
                <a:ea typeface="Times New Roman"/>
              </a:rPr>
              <a:t>Watson</a:t>
            </a:r>
            <a:r>
              <a:rPr lang="el-GR" sz="2000" dirty="0">
                <a:solidFill>
                  <a:srgbClr val="000000"/>
                </a:solidFill>
                <a:ea typeface="Times New Roman"/>
              </a:rPr>
              <a:t> T. Ηλεκτροθεραπεία – Τεκμηριωμένη Πρακτική. Αθήνα: Ιατρικές Εκδόσεις Π.Χ. Πασχαλίδης, </a:t>
            </a:r>
            <a:r>
              <a:rPr lang="el-GR" sz="2000" dirty="0" smtClean="0">
                <a:solidFill>
                  <a:srgbClr val="000000"/>
                </a:solidFill>
                <a:ea typeface="Times New Roman"/>
              </a:rPr>
              <a:t>2011</a:t>
            </a:r>
            <a:r>
              <a:rPr lang="en-US" sz="2000" dirty="0" smtClean="0">
                <a:solidFill>
                  <a:srgbClr val="000000"/>
                </a:solidFill>
                <a:ea typeface="Times New Roman"/>
              </a:rPr>
              <a:t>.</a:t>
            </a:r>
          </a:p>
          <a:p>
            <a:pPr marL="457200" lvl="0" indent="-457200">
              <a:lnSpc>
                <a:spcPct val="115000"/>
              </a:lnSpc>
              <a:spcAft>
                <a:spcPts val="0"/>
              </a:spcAft>
              <a:buClr>
                <a:srgbClr val="A80000"/>
              </a:buClr>
              <a:buSzPct val="100000"/>
              <a:buFont typeface="+mj-lt"/>
              <a:buAutoNum type="arabicPeriod" startAt="6"/>
            </a:pPr>
            <a:r>
              <a:rPr lang="en-US" sz="2000" dirty="0">
                <a:ea typeface="Times New Roman"/>
              </a:rPr>
              <a:t>William P. Therapeutics Modalities in Rehabilitation. 4th Edition. Columbus, OH: McGraw-Hill Global Education Holdings, </a:t>
            </a:r>
            <a:r>
              <a:rPr lang="en-US" sz="2000" dirty="0" smtClean="0">
                <a:ea typeface="Times New Roman"/>
              </a:rPr>
              <a:t>2011.</a:t>
            </a:r>
            <a:endParaRPr lang="en-US" sz="2000" dirty="0"/>
          </a:p>
          <a:p>
            <a:pPr marL="457200" lvl="0" indent="-457200">
              <a:lnSpc>
                <a:spcPct val="115000"/>
              </a:lnSpc>
              <a:spcAft>
                <a:spcPts val="0"/>
              </a:spcAft>
              <a:buClr>
                <a:srgbClr val="A80000"/>
              </a:buClr>
              <a:buSzPct val="100000"/>
              <a:buFont typeface="+mj-lt"/>
              <a:buAutoNum type="arabicPeriod" startAt="6"/>
            </a:pPr>
            <a:r>
              <a:rPr lang="en-US" sz="2000" dirty="0" smtClean="0">
                <a:solidFill>
                  <a:srgbClr val="000000"/>
                </a:solidFill>
                <a:ea typeface="Times New Roman"/>
              </a:rPr>
              <a:t>Robertson V, Ward A, Low J, et al. Electrotherapy Explained. Principles and Practice. 4th Edition. </a:t>
            </a:r>
            <a:r>
              <a:rPr lang="el-GR" sz="2000" dirty="0" err="1" smtClean="0">
                <a:solidFill>
                  <a:srgbClr val="000000"/>
                </a:solidFill>
                <a:ea typeface="Times New Roman"/>
              </a:rPr>
              <a:t>Edinburgh</a:t>
            </a:r>
            <a:r>
              <a:rPr lang="el-GR" sz="2000" dirty="0" smtClean="0">
                <a:solidFill>
                  <a:srgbClr val="000000"/>
                </a:solidFill>
                <a:ea typeface="Times New Roman"/>
              </a:rPr>
              <a:t>: </a:t>
            </a:r>
            <a:r>
              <a:rPr lang="el-GR" sz="2000" dirty="0" err="1" smtClean="0">
                <a:solidFill>
                  <a:srgbClr val="000000"/>
                </a:solidFill>
                <a:ea typeface="Times New Roman"/>
              </a:rPr>
              <a:t>Butterworth</a:t>
            </a:r>
            <a:r>
              <a:rPr lang="el-GR" sz="2000" dirty="0" smtClean="0">
                <a:solidFill>
                  <a:srgbClr val="000000"/>
                </a:solidFill>
                <a:ea typeface="Times New Roman"/>
              </a:rPr>
              <a:t>­ </a:t>
            </a:r>
            <a:r>
              <a:rPr lang="el-GR" sz="2000" dirty="0" err="1" smtClean="0">
                <a:solidFill>
                  <a:srgbClr val="000000"/>
                </a:solidFill>
                <a:ea typeface="Times New Roman"/>
              </a:rPr>
              <a:t>Heinemann</a:t>
            </a:r>
            <a:r>
              <a:rPr lang="el-GR" sz="2000" dirty="0" smtClean="0">
                <a:solidFill>
                  <a:srgbClr val="000000"/>
                </a:solidFill>
                <a:ea typeface="Times New Roman"/>
              </a:rPr>
              <a:t>, 2006.</a:t>
            </a:r>
            <a:endParaRPr lang="el-GR" sz="2000" dirty="0">
              <a:ea typeface="Calibri"/>
            </a:endParaRPr>
          </a:p>
        </p:txBody>
      </p:sp>
      <p:sp>
        <p:nvSpPr>
          <p:cNvPr id="2" name="Θέση αριθμού διαφάνειας 1"/>
          <p:cNvSpPr>
            <a:spLocks noGrp="1"/>
          </p:cNvSpPr>
          <p:nvPr>
            <p:ph type="sldNum" sz="quarter" idx="12"/>
          </p:nvPr>
        </p:nvSpPr>
        <p:spPr/>
        <p:txBody>
          <a:bodyPr/>
          <a:lstStyle/>
          <a:p>
            <a:pPr>
              <a:defRPr/>
            </a:pPr>
            <a:fld id="{8198C6A6-8556-485F-81D9-A8F098D09877}" type="slidenum">
              <a:rPr lang="el-GR" smtClean="0"/>
              <a:pPr>
                <a:defRPr/>
              </a:pPr>
              <a:t>24</a:t>
            </a:fld>
            <a:endParaRPr lang="el-GR" dirty="0"/>
          </a:p>
        </p:txBody>
      </p:sp>
    </p:spTree>
    <p:extLst>
      <p:ext uri="{BB962C8B-B14F-4D97-AF65-F5344CB8AC3E}">
        <p14:creationId xmlns:p14="http://schemas.microsoft.com/office/powerpoint/2010/main" val="29350477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sz="quarter"/>
          </p:nvPr>
        </p:nvSpPr>
        <p:spPr/>
        <p:txBody>
          <a:bodyPr/>
          <a:lstStyle/>
          <a:p>
            <a:r>
              <a:rPr lang="el-GR" sz="5400" b="1" dirty="0" smtClean="0">
                <a:solidFill>
                  <a:srgbClr val="A50021"/>
                </a:solidFill>
                <a:latin typeface="Arial Narrow" pitchFamily="34" charset="0"/>
              </a:rPr>
              <a:t>Τέλος Ενότητας</a:t>
            </a:r>
            <a:endParaRPr lang="el-GR" sz="5400" b="1" dirty="0">
              <a:solidFill>
                <a:srgbClr val="A50021"/>
              </a:solidFill>
              <a:latin typeface="Arial Narrow" pitchFamily="34" charset="0"/>
            </a:endParaRPr>
          </a:p>
        </p:txBody>
      </p:sp>
      <p:grpSp>
        <p:nvGrpSpPr>
          <p:cNvPr id="5" name="Ομάδα 4"/>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8"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525057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30504524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Αναφορά</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a:t>Γεώργιος </a:t>
            </a:r>
            <a:r>
              <a:rPr lang="el-GR" sz="2000" dirty="0" err="1" smtClean="0"/>
              <a:t>Παπαθανασίου</a:t>
            </a:r>
            <a:r>
              <a:rPr lang="el-GR" sz="2000" dirty="0" smtClean="0"/>
              <a:t>. «Ηλεκτροθεραπεία (Θ). Ενότητα </a:t>
            </a:r>
            <a:r>
              <a:rPr lang="el-GR" sz="2000" dirty="0"/>
              <a:t>3</a:t>
            </a:r>
            <a:r>
              <a:rPr lang="en-US" sz="2000" dirty="0" smtClean="0"/>
              <a:t>:</a:t>
            </a:r>
            <a:r>
              <a:rPr lang="el-GR" sz="2000" dirty="0"/>
              <a:t> Ηλεκτρικός </a:t>
            </a:r>
            <a:r>
              <a:rPr lang="el-GR" sz="2000" dirty="0" smtClean="0"/>
              <a:t>Ερεθισμός - Απονευρωμένων </a:t>
            </a:r>
            <a:r>
              <a:rPr lang="el-GR" sz="2000" dirty="0"/>
              <a:t>Μυών – Μέρος Α΄».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 Copyright </a:t>
            </a:r>
            <a:r>
              <a:rPr lang="el-GR" sz="2000" dirty="0"/>
              <a:t>Τεχνολογικό Εκπαιδευτικό Ίδρυμα Αθήνας</a:t>
            </a:r>
            <a:r>
              <a:rPr lang="en-US" sz="2000" dirty="0"/>
              <a:t>, </a:t>
            </a:r>
            <a:r>
              <a:rPr lang="el-GR" sz="2000" dirty="0"/>
              <a:t>Γεώργιος </a:t>
            </a:r>
            <a:r>
              <a:rPr lang="el-GR" sz="2000" dirty="0" err="1" smtClean="0"/>
              <a:t>Παπαθανασίου</a:t>
            </a:r>
            <a:r>
              <a:rPr lang="el-GR" sz="2000" dirty="0" smtClean="0"/>
              <a:t> </a:t>
            </a:r>
            <a:r>
              <a:rPr lang="el-GR" sz="2000" dirty="0"/>
              <a:t>2014.</a:t>
            </a:r>
          </a:p>
          <a:p>
            <a:endParaRPr lang="el-GR" sz="2000" dirty="0"/>
          </a:p>
        </p:txBody>
      </p:sp>
    </p:spTree>
    <p:extLst>
      <p:ext uri="{BB962C8B-B14F-4D97-AF65-F5344CB8AC3E}">
        <p14:creationId xmlns:p14="http://schemas.microsoft.com/office/powerpoint/2010/main" val="5686180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33877963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Περιφερικές Νευροπάθειες</a:t>
            </a:r>
            <a:br>
              <a:rPr lang="el-GR" dirty="0"/>
            </a:br>
            <a:r>
              <a:rPr lang="el-GR" dirty="0"/>
              <a:t>Στοιχεία Παθοφυσιολογίας</a:t>
            </a:r>
          </a:p>
        </p:txBody>
      </p:sp>
      <p:sp>
        <p:nvSpPr>
          <p:cNvPr id="3" name="Θέση περιεχομένου 2"/>
          <p:cNvSpPr>
            <a:spLocks noGrp="1"/>
          </p:cNvSpPr>
          <p:nvPr>
            <p:ph idx="1"/>
          </p:nvPr>
        </p:nvSpPr>
        <p:spPr/>
        <p:txBody>
          <a:bodyPr/>
          <a:lstStyle/>
          <a:p>
            <a:pPr>
              <a:spcBef>
                <a:spcPts val="1200"/>
              </a:spcBef>
              <a:buSzPct val="100000"/>
              <a:buFont typeface="Wingdings" panose="05000000000000000000" pitchFamily="2" charset="2"/>
              <a:buChar char="Ø"/>
            </a:pPr>
            <a:r>
              <a:rPr lang="el-GR" sz="2400" dirty="0" smtClean="0"/>
              <a:t>Μετά από κάκωση ή χρόνια πάθηση, η διαταραχή της λειτουργίας των περιφερικών νεύρων που οδηγεί σε απονεύρωση των σκελετικών μυών μπορεί να διαχωριστεί σε δύο κατηγορίες:</a:t>
            </a:r>
            <a:endParaRPr lang="el-GR" sz="200" dirty="0" smtClean="0"/>
          </a:p>
          <a:p>
            <a:pPr>
              <a:spcBef>
                <a:spcPts val="1200"/>
              </a:spcBef>
              <a:buSzPct val="100000"/>
              <a:buFont typeface="Wingdings" panose="05000000000000000000" pitchFamily="2" charset="2"/>
              <a:buChar char="§"/>
            </a:pPr>
            <a:r>
              <a:rPr lang="el-GR" sz="2400" dirty="0" smtClean="0"/>
              <a:t>Βλάβη του άξονα του νεύρου, η οποία μπορεί να είναι:</a:t>
            </a:r>
            <a:endParaRPr lang="en-US" sz="2400" dirty="0" smtClean="0"/>
          </a:p>
          <a:p>
            <a:pPr lvl="1">
              <a:spcBef>
                <a:spcPts val="1200"/>
              </a:spcBef>
              <a:buSzPct val="100000"/>
              <a:buFont typeface="Calibri" panose="020F0502020204030204" pitchFamily="34" charset="0"/>
              <a:buChar char="‒"/>
            </a:pPr>
            <a:r>
              <a:rPr lang="el-GR" sz="2400" dirty="0" smtClean="0"/>
              <a:t>τραυματικής αιτιολογίας (αξονότμηση)</a:t>
            </a:r>
            <a:r>
              <a:rPr lang="el-GR" sz="2400" dirty="0"/>
              <a:t>,</a:t>
            </a:r>
            <a:endParaRPr lang="en-US" sz="2400" dirty="0" smtClean="0"/>
          </a:p>
          <a:p>
            <a:pPr lvl="1">
              <a:spcBef>
                <a:spcPts val="1200"/>
              </a:spcBef>
              <a:buSzPct val="100000"/>
              <a:buFont typeface="Calibri" panose="020F0502020204030204" pitchFamily="34" charset="0"/>
              <a:buChar char="‒"/>
            </a:pPr>
            <a:r>
              <a:rPr lang="el-GR" sz="2400" dirty="0" smtClean="0"/>
              <a:t>εκφυλιστικής αιτιολογίας (αξονοπάθεια).</a:t>
            </a:r>
            <a:endParaRPr lang="el-GR" sz="200" dirty="0" smtClean="0"/>
          </a:p>
          <a:p>
            <a:pPr lvl="0">
              <a:spcBef>
                <a:spcPts val="1200"/>
              </a:spcBef>
              <a:buSzPct val="100000"/>
              <a:buFont typeface="Wingdings" panose="05000000000000000000" pitchFamily="2" charset="2"/>
              <a:buChar char="§"/>
            </a:pPr>
            <a:r>
              <a:rPr lang="el-GR" sz="2400" dirty="0" smtClean="0"/>
              <a:t>Βλάβη στο έλυτρο της μυελίνης, </a:t>
            </a:r>
            <a:r>
              <a:rPr lang="el-GR" sz="2400" dirty="0">
                <a:solidFill>
                  <a:prstClr val="black"/>
                </a:solidFill>
              </a:rPr>
              <a:t>η οποία μπορεί να είναι:</a:t>
            </a:r>
          </a:p>
          <a:p>
            <a:pPr lvl="1">
              <a:spcBef>
                <a:spcPts val="1200"/>
              </a:spcBef>
              <a:buSzPct val="100000"/>
              <a:buFont typeface="Calibri" panose="020F0502020204030204" pitchFamily="34" charset="0"/>
              <a:buChar char="‒"/>
            </a:pPr>
            <a:r>
              <a:rPr lang="el-GR" sz="2400" dirty="0" smtClean="0">
                <a:solidFill>
                  <a:prstClr val="black"/>
                </a:solidFill>
              </a:rPr>
              <a:t>τραυματικής </a:t>
            </a:r>
            <a:r>
              <a:rPr lang="el-GR" sz="2400" dirty="0">
                <a:solidFill>
                  <a:prstClr val="black"/>
                </a:solidFill>
              </a:rPr>
              <a:t>αιτιολογίας </a:t>
            </a:r>
            <a:r>
              <a:rPr lang="el-GR" sz="2400" dirty="0" smtClean="0">
                <a:solidFill>
                  <a:prstClr val="black"/>
                </a:solidFill>
              </a:rPr>
              <a:t>(νευρότμηση),</a:t>
            </a:r>
            <a:endParaRPr lang="el-GR" sz="2400" dirty="0" smtClean="0"/>
          </a:p>
          <a:p>
            <a:pPr lvl="1">
              <a:spcBef>
                <a:spcPts val="1200"/>
              </a:spcBef>
              <a:buFont typeface="Calibri" panose="020F0502020204030204" pitchFamily="34" charset="0"/>
              <a:buChar char="‒"/>
            </a:pPr>
            <a:r>
              <a:rPr lang="el-GR" sz="2400" dirty="0" smtClean="0">
                <a:solidFill>
                  <a:prstClr val="black"/>
                </a:solidFill>
              </a:rPr>
              <a:t>εκφυλιστικής </a:t>
            </a:r>
            <a:r>
              <a:rPr lang="el-GR" sz="2400" dirty="0">
                <a:solidFill>
                  <a:prstClr val="black"/>
                </a:solidFill>
              </a:rPr>
              <a:t>αιτιολογίας </a:t>
            </a:r>
            <a:r>
              <a:rPr lang="el-GR" sz="2400" dirty="0" smtClean="0">
                <a:solidFill>
                  <a:prstClr val="black"/>
                </a:solidFill>
              </a:rPr>
              <a:t>(μυελινοπάθεια).</a:t>
            </a:r>
            <a:endParaRPr lang="el-GR" sz="2400" dirty="0"/>
          </a:p>
        </p:txBody>
      </p:sp>
      <p:sp>
        <p:nvSpPr>
          <p:cNvPr id="5" name="Θέση αριθμού διαφάνειας 4"/>
          <p:cNvSpPr>
            <a:spLocks noGrp="1"/>
          </p:cNvSpPr>
          <p:nvPr>
            <p:ph type="sldNum" sz="quarter" idx="12"/>
          </p:nvPr>
        </p:nvSpPr>
        <p:spPr/>
        <p:txBody>
          <a:bodyPr/>
          <a:lstStyle/>
          <a:p>
            <a:pPr>
              <a:defRPr/>
            </a:pPr>
            <a:fld id="{8198C6A6-8556-485F-81D9-A8F098D09877}" type="slidenum">
              <a:rPr lang="el-GR" smtClean="0"/>
              <a:pPr>
                <a:defRPr/>
              </a:pPr>
              <a:t>2</a:t>
            </a:fld>
            <a:endParaRPr lang="el-GR" dirty="0"/>
          </a:p>
        </p:txBody>
      </p:sp>
    </p:spTree>
    <p:extLst>
      <p:ext uri="{BB962C8B-B14F-4D97-AF65-F5344CB8AC3E}">
        <p14:creationId xmlns:p14="http://schemas.microsoft.com/office/powerpoint/2010/main" val="302932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96591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39725794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a:t>
            </a:r>
            <a:r>
              <a:rPr lang="el-GR" sz="2000" dirty="0" smtClean="0"/>
              <a:t>έργων:</a:t>
            </a:r>
          </a:p>
          <a:p>
            <a:pPr lvl="0"/>
            <a:r>
              <a:rPr lang="el-GR" sz="2000" dirty="0" smtClean="0"/>
              <a:t>Ε</a:t>
            </a:r>
            <a:r>
              <a:rPr lang="el-GR" sz="2000" dirty="0"/>
              <a:t>. </a:t>
            </a:r>
            <a:r>
              <a:rPr lang="el-GR" sz="2000" dirty="0" err="1"/>
              <a:t>Φραγκοράπτης</a:t>
            </a:r>
            <a:r>
              <a:rPr lang="el-GR" sz="2000" dirty="0"/>
              <a:t> , </a:t>
            </a:r>
            <a:r>
              <a:rPr lang="el-GR" sz="2000" dirty="0" smtClean="0"/>
              <a:t>«Εφαρμοσμένη Ηλεκτροθεραπεία», </a:t>
            </a:r>
            <a:r>
              <a:rPr lang="el-GR" sz="2000" dirty="0"/>
              <a:t>Θεσσαλονίκη : Εκδόσεις Πετρούλα , 1994</a:t>
            </a:r>
            <a:r>
              <a:rPr lang="el-GR" sz="2000" dirty="0" smtClean="0"/>
              <a:t>.</a:t>
            </a:r>
            <a:endParaRPr lang="el-GR" sz="2000" dirty="0"/>
          </a:p>
        </p:txBody>
      </p:sp>
    </p:spTree>
    <p:extLst>
      <p:ext uri="{BB962C8B-B14F-4D97-AF65-F5344CB8AC3E}">
        <p14:creationId xmlns:p14="http://schemas.microsoft.com/office/powerpoint/2010/main" val="457048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5364660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Τραυματική Βλάβη</a:t>
            </a:r>
            <a:br>
              <a:rPr lang="el-GR" dirty="0"/>
            </a:br>
            <a:r>
              <a:rPr lang="el-GR" dirty="0"/>
              <a:t>του Νευρικού </a:t>
            </a:r>
            <a:r>
              <a:rPr lang="el-GR" dirty="0" smtClean="0"/>
              <a:t>Άξονα</a:t>
            </a:r>
            <a:r>
              <a:rPr lang="en-US" dirty="0" smtClean="0"/>
              <a:t> </a:t>
            </a:r>
            <a:r>
              <a:rPr lang="el-GR" baseline="-16000" dirty="0" smtClean="0"/>
              <a:t>[1/2]</a:t>
            </a:r>
            <a:endParaRPr lang="el-GR" baseline="-16000" dirty="0"/>
          </a:p>
        </p:txBody>
      </p:sp>
      <p:sp>
        <p:nvSpPr>
          <p:cNvPr id="3" name="Θέση περιεχομένου 2"/>
          <p:cNvSpPr>
            <a:spLocks noGrp="1"/>
          </p:cNvSpPr>
          <p:nvPr>
            <p:ph idx="1"/>
          </p:nvPr>
        </p:nvSpPr>
        <p:spPr>
          <a:xfrm>
            <a:off x="457200" y="1942802"/>
            <a:ext cx="8229600" cy="4582542"/>
          </a:xfrm>
        </p:spPr>
        <p:txBody>
          <a:bodyPr/>
          <a:lstStyle/>
          <a:p>
            <a:pPr>
              <a:lnSpc>
                <a:spcPct val="110000"/>
              </a:lnSpc>
              <a:spcBef>
                <a:spcPts val="600"/>
              </a:spcBef>
              <a:buClr>
                <a:srgbClr val="A80000"/>
              </a:buClr>
              <a:buSzPct val="100000"/>
              <a:buFont typeface="Wingdings" panose="05000000000000000000" pitchFamily="2" charset="2"/>
              <a:buChar char="Ø"/>
            </a:pPr>
            <a:r>
              <a:rPr lang="el-GR" sz="2400" dirty="0" smtClean="0"/>
              <a:t>Εστιακή βλάβη (πχ</a:t>
            </a:r>
            <a:r>
              <a:rPr lang="en-US" sz="2400" dirty="0" smtClean="0"/>
              <a:t>.</a:t>
            </a:r>
            <a:r>
              <a:rPr lang="el-GR" sz="2400" dirty="0" smtClean="0"/>
              <a:t> διατμητικό φορτίο) η οποία διαταράσσει τη συνέχεια του άξονα: </a:t>
            </a:r>
          </a:p>
          <a:p>
            <a:pPr marL="447675" indent="-268288">
              <a:lnSpc>
                <a:spcPct val="110000"/>
              </a:lnSpc>
              <a:spcBef>
                <a:spcPts val="600"/>
              </a:spcBef>
              <a:buClr>
                <a:srgbClr val="A80000"/>
              </a:buClr>
              <a:buSzPct val="100000"/>
              <a:buFont typeface="Wingdings" panose="05000000000000000000" pitchFamily="2" charset="2"/>
              <a:buChar char="§"/>
            </a:pPr>
            <a:r>
              <a:rPr lang="el-GR" sz="2400" dirty="0" smtClean="0"/>
              <a:t>Ο πυρήνας του νευρώνα κινείται στην περιφέρεια του κυττάρου, ενώ παρατηρείται χρωματόλυση.</a:t>
            </a:r>
          </a:p>
          <a:p>
            <a:pPr marL="447675" indent="-268288">
              <a:lnSpc>
                <a:spcPct val="110000"/>
              </a:lnSpc>
              <a:spcBef>
                <a:spcPts val="600"/>
              </a:spcBef>
              <a:buClr>
                <a:srgbClr val="A80000"/>
              </a:buClr>
              <a:buSzPct val="100000"/>
              <a:buFont typeface="Wingdings" panose="05000000000000000000" pitchFamily="2" charset="2"/>
              <a:buChar char="§"/>
            </a:pPr>
            <a:r>
              <a:rPr lang="el-GR" sz="2400" dirty="0" smtClean="0"/>
              <a:t>Το </a:t>
            </a:r>
            <a:r>
              <a:rPr lang="el-GR" sz="2400" dirty="0"/>
              <a:t>απομακρυσμένο </a:t>
            </a:r>
            <a:r>
              <a:rPr lang="el-GR" sz="2400" dirty="0" smtClean="0"/>
              <a:t>(περιφερικό)</a:t>
            </a:r>
            <a:r>
              <a:rPr lang="en-US" sz="2400" dirty="0" smtClean="0"/>
              <a:t>,</a:t>
            </a:r>
            <a:r>
              <a:rPr lang="el-GR" sz="2400" dirty="0" smtClean="0"/>
              <a:t> από </a:t>
            </a:r>
            <a:r>
              <a:rPr lang="el-GR" sz="2400" dirty="0"/>
              <a:t>το σημείο της </a:t>
            </a:r>
            <a:r>
              <a:rPr lang="el-GR" sz="2400" dirty="0" smtClean="0"/>
              <a:t>βλάβης</a:t>
            </a:r>
            <a:r>
              <a:rPr lang="en-US" sz="2400" dirty="0" smtClean="0"/>
              <a:t>,</a:t>
            </a:r>
            <a:r>
              <a:rPr lang="el-GR" sz="2400" dirty="0" smtClean="0"/>
              <a:t> τμήμα της νευρικής ίνας εκφυλίζεται κατά μήκος του ελύτρου μυελίνης</a:t>
            </a:r>
            <a:r>
              <a:rPr lang="en-US" sz="2400" dirty="0" smtClean="0"/>
              <a:t>.</a:t>
            </a:r>
          </a:p>
          <a:p>
            <a:pPr marL="447675" indent="-268288">
              <a:lnSpc>
                <a:spcPct val="110000"/>
              </a:lnSpc>
              <a:spcBef>
                <a:spcPts val="600"/>
              </a:spcBef>
              <a:buClr>
                <a:srgbClr val="A80000"/>
              </a:buClr>
              <a:buSzPct val="100000"/>
              <a:buFont typeface="Wingdings" panose="05000000000000000000" pitchFamily="2" charset="2"/>
              <a:buChar char="§"/>
            </a:pPr>
            <a:r>
              <a:rPr lang="el-GR" sz="2400" dirty="0" smtClean="0"/>
              <a:t>Παρατηρείται φαγοκυττάρωση των συγκριμάτων από μακροφάγα κύτταρα (Βαλεριανή Εκφύλιση). </a:t>
            </a:r>
          </a:p>
        </p:txBody>
      </p:sp>
      <p:sp>
        <p:nvSpPr>
          <p:cNvPr id="5" name="Θέση αριθμού διαφάνειας 4"/>
          <p:cNvSpPr>
            <a:spLocks noGrp="1"/>
          </p:cNvSpPr>
          <p:nvPr>
            <p:ph type="sldNum" sz="quarter" idx="12"/>
          </p:nvPr>
        </p:nvSpPr>
        <p:spPr/>
        <p:txBody>
          <a:bodyPr/>
          <a:lstStyle/>
          <a:p>
            <a:pPr>
              <a:defRPr/>
            </a:pPr>
            <a:fld id="{8198C6A6-8556-485F-81D9-A8F098D09877}" type="slidenum">
              <a:rPr lang="el-GR" smtClean="0"/>
              <a:pPr>
                <a:defRPr/>
              </a:pPr>
              <a:t>3</a:t>
            </a:fld>
            <a:endParaRPr lang="el-GR" dirty="0"/>
          </a:p>
        </p:txBody>
      </p:sp>
    </p:spTree>
    <p:extLst>
      <p:ext uri="{BB962C8B-B14F-4D97-AF65-F5344CB8AC3E}">
        <p14:creationId xmlns:p14="http://schemas.microsoft.com/office/powerpoint/2010/main" val="4881209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Τραυματική Βλάβη</a:t>
            </a:r>
            <a:br>
              <a:rPr lang="el-GR" dirty="0"/>
            </a:br>
            <a:r>
              <a:rPr lang="el-GR" dirty="0"/>
              <a:t>του Νευρικού </a:t>
            </a:r>
            <a:r>
              <a:rPr lang="el-GR" dirty="0" smtClean="0"/>
              <a:t>Άξονα</a:t>
            </a:r>
            <a:r>
              <a:rPr lang="en-US" dirty="0" smtClean="0"/>
              <a:t> </a:t>
            </a:r>
            <a:r>
              <a:rPr lang="el-GR" baseline="-16000" dirty="0" smtClean="0"/>
              <a:t>[2/2]</a:t>
            </a:r>
            <a:endParaRPr lang="el-GR" baseline="-16000" dirty="0"/>
          </a:p>
        </p:txBody>
      </p:sp>
      <p:sp>
        <p:nvSpPr>
          <p:cNvPr id="3" name="Θέση περιεχομένου 2"/>
          <p:cNvSpPr>
            <a:spLocks noGrp="1"/>
          </p:cNvSpPr>
          <p:nvPr>
            <p:ph idx="1"/>
          </p:nvPr>
        </p:nvSpPr>
        <p:spPr>
          <a:xfrm>
            <a:off x="457200" y="1942802"/>
            <a:ext cx="8435280" cy="4582542"/>
          </a:xfrm>
        </p:spPr>
        <p:txBody>
          <a:bodyPr/>
          <a:lstStyle/>
          <a:p>
            <a:pPr>
              <a:lnSpc>
                <a:spcPct val="110000"/>
              </a:lnSpc>
              <a:spcBef>
                <a:spcPts val="600"/>
              </a:spcBef>
              <a:buClr>
                <a:srgbClr val="A80000"/>
              </a:buClr>
              <a:buSzPct val="100000"/>
              <a:buFont typeface="Wingdings" panose="05000000000000000000" pitchFamily="2" charset="2"/>
              <a:buChar char="§"/>
            </a:pPr>
            <a:r>
              <a:rPr lang="el-GR" sz="2400" dirty="0" smtClean="0"/>
              <a:t>Οι νευρούμενες μυϊκές ίνες (</a:t>
            </a:r>
            <a:r>
              <a:rPr lang="el-GR" sz="2400" dirty="0"/>
              <a:t>ή </a:t>
            </a:r>
            <a:r>
              <a:rPr lang="el-GR" sz="2400" dirty="0" smtClean="0"/>
              <a:t>μυϊκές ομάδες) </a:t>
            </a:r>
            <a:r>
              <a:rPr lang="el-GR" sz="2400" dirty="0"/>
              <a:t>γρήγορα </a:t>
            </a:r>
            <a:r>
              <a:rPr lang="el-GR" sz="2400" dirty="0" smtClean="0"/>
              <a:t>ατροφούν.</a:t>
            </a:r>
          </a:p>
          <a:p>
            <a:pPr>
              <a:lnSpc>
                <a:spcPct val="110000"/>
              </a:lnSpc>
              <a:spcBef>
                <a:spcPts val="600"/>
              </a:spcBef>
              <a:buClr>
                <a:srgbClr val="A80000"/>
              </a:buClr>
              <a:buSzPct val="100000"/>
              <a:buFont typeface="Wingdings" panose="05000000000000000000" pitchFamily="2" charset="2"/>
              <a:buChar char="§"/>
            </a:pPr>
            <a:r>
              <a:rPr lang="el-GR" sz="2400" dirty="0" smtClean="0"/>
              <a:t>Το εγγύς (κεντρικό)</a:t>
            </a:r>
            <a:r>
              <a:rPr lang="en-US" sz="2400" dirty="0" smtClean="0">
                <a:solidFill>
                  <a:srgbClr val="DADADA">
                    <a:lumMod val="10000"/>
                  </a:srgbClr>
                </a:solidFill>
              </a:rPr>
              <a:t>,</a:t>
            </a:r>
            <a:r>
              <a:rPr lang="el-GR" sz="2400" dirty="0" smtClean="0">
                <a:solidFill>
                  <a:srgbClr val="DADADA">
                    <a:lumMod val="10000"/>
                  </a:srgbClr>
                </a:solidFill>
              </a:rPr>
              <a:t> </a:t>
            </a:r>
            <a:r>
              <a:rPr lang="el-GR" sz="2400" dirty="0">
                <a:solidFill>
                  <a:srgbClr val="DADADA">
                    <a:lumMod val="10000"/>
                  </a:srgbClr>
                </a:solidFill>
              </a:rPr>
              <a:t>από το σημείο της βλάβης</a:t>
            </a:r>
            <a:r>
              <a:rPr lang="en-US" sz="2400" dirty="0">
                <a:solidFill>
                  <a:srgbClr val="DADADA">
                    <a:lumMod val="10000"/>
                  </a:srgbClr>
                </a:solidFill>
              </a:rPr>
              <a:t>,</a:t>
            </a:r>
            <a:r>
              <a:rPr lang="el-GR" sz="2400" dirty="0" smtClean="0"/>
              <a:t> τμήμα του νευρικού άξονα αρχίζει να αναγεννιέται, τα κύτταρα του </a:t>
            </a:r>
            <a:r>
              <a:rPr lang="en-US" sz="2400" dirty="0" smtClean="0"/>
              <a:t>Schwann </a:t>
            </a:r>
            <a:r>
              <a:rPr lang="el-GR" sz="2400" dirty="0" smtClean="0"/>
              <a:t>πολλαπλασιάζονται και δημιουργείται νέο έλυτρο. </a:t>
            </a:r>
          </a:p>
          <a:p>
            <a:pPr>
              <a:lnSpc>
                <a:spcPct val="110000"/>
              </a:lnSpc>
              <a:spcBef>
                <a:spcPts val="600"/>
              </a:spcBef>
              <a:buClr>
                <a:srgbClr val="A80000"/>
              </a:buClr>
              <a:buSzPct val="100000"/>
              <a:buFont typeface="Wingdings" panose="05000000000000000000" pitchFamily="2" charset="2"/>
              <a:buChar char="§"/>
            </a:pPr>
            <a:r>
              <a:rPr lang="el-GR" sz="2400" dirty="0" smtClean="0"/>
              <a:t>Ο νευράξονας </a:t>
            </a:r>
            <a:r>
              <a:rPr lang="el-GR" sz="2400" dirty="0">
                <a:solidFill>
                  <a:srgbClr val="DADADA">
                    <a:lumMod val="10000"/>
                  </a:srgbClr>
                </a:solidFill>
              </a:rPr>
              <a:t>αναγεννιέται </a:t>
            </a:r>
            <a:r>
              <a:rPr lang="el-GR" sz="2400" dirty="0" smtClean="0">
                <a:solidFill>
                  <a:srgbClr val="DADADA">
                    <a:lumMod val="10000"/>
                  </a:srgbClr>
                </a:solidFill>
              </a:rPr>
              <a:t>και </a:t>
            </a:r>
            <a:r>
              <a:rPr lang="el-GR" sz="2400" dirty="0" smtClean="0"/>
              <a:t>αυξάνει με ρυθμό 0,5-3,0</a:t>
            </a:r>
            <a:r>
              <a:rPr lang="en-US" sz="2400" dirty="0" smtClean="0"/>
              <a:t> mm </a:t>
            </a:r>
            <a:r>
              <a:rPr lang="el-GR" sz="2400" dirty="0" smtClean="0"/>
              <a:t>την ημέρα.</a:t>
            </a:r>
          </a:p>
          <a:p>
            <a:pPr>
              <a:lnSpc>
                <a:spcPct val="110000"/>
              </a:lnSpc>
              <a:spcBef>
                <a:spcPts val="600"/>
              </a:spcBef>
              <a:buClr>
                <a:srgbClr val="A80000"/>
              </a:buClr>
              <a:buSzPct val="100000"/>
              <a:buFont typeface="Wingdings" panose="05000000000000000000" pitchFamily="2" charset="2"/>
              <a:buChar char="§"/>
            </a:pPr>
            <a:r>
              <a:rPr lang="el-GR" sz="2400" dirty="0" smtClean="0"/>
              <a:t>Η αναγέννηση ολοκληρώνεται με λεπτότερο άξονα και έλυτρο μυελίνης</a:t>
            </a:r>
            <a:r>
              <a:rPr lang="el-GR" sz="2400" dirty="0"/>
              <a:t>. </a:t>
            </a:r>
            <a:endParaRPr lang="el-GR" sz="2400" dirty="0" smtClean="0"/>
          </a:p>
          <a:p>
            <a:pPr marL="0" indent="0">
              <a:lnSpc>
                <a:spcPct val="110000"/>
              </a:lnSpc>
              <a:spcBef>
                <a:spcPts val="600"/>
              </a:spcBef>
              <a:buClr>
                <a:srgbClr val="A80000"/>
              </a:buClr>
              <a:buSzPct val="100000"/>
              <a:buNone/>
            </a:pPr>
            <a:endParaRPr lang="el-GR" sz="2400" dirty="0"/>
          </a:p>
        </p:txBody>
      </p:sp>
      <p:sp>
        <p:nvSpPr>
          <p:cNvPr id="5" name="Θέση αριθμού διαφάνειας 4"/>
          <p:cNvSpPr>
            <a:spLocks noGrp="1"/>
          </p:cNvSpPr>
          <p:nvPr>
            <p:ph type="sldNum" sz="quarter" idx="12"/>
          </p:nvPr>
        </p:nvSpPr>
        <p:spPr/>
        <p:txBody>
          <a:bodyPr/>
          <a:lstStyle/>
          <a:p>
            <a:pPr>
              <a:defRPr/>
            </a:pPr>
            <a:fld id="{8198C6A6-8556-485F-81D9-A8F098D09877}" type="slidenum">
              <a:rPr lang="el-GR" smtClean="0"/>
              <a:pPr>
                <a:defRPr/>
              </a:pPr>
              <a:t>4</a:t>
            </a:fld>
            <a:endParaRPr lang="el-GR" dirty="0"/>
          </a:p>
        </p:txBody>
      </p:sp>
    </p:spTree>
    <p:extLst>
      <p:ext uri="{BB962C8B-B14F-4D97-AF65-F5344CB8AC3E}">
        <p14:creationId xmlns:p14="http://schemas.microsoft.com/office/powerpoint/2010/main" val="38722191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err="1"/>
              <a:t>Βαλλεριανή</a:t>
            </a:r>
            <a:r>
              <a:rPr lang="el-GR" dirty="0"/>
              <a:t> Εκφύλιση – Αναγέννηση</a:t>
            </a:r>
            <a:br>
              <a:rPr lang="el-GR" dirty="0"/>
            </a:br>
            <a:r>
              <a:rPr lang="el-GR" dirty="0"/>
              <a:t>του Νευρικού Άξονα</a:t>
            </a:r>
          </a:p>
        </p:txBody>
      </p:sp>
      <p:grpSp>
        <p:nvGrpSpPr>
          <p:cNvPr id="3" name="Ομάδα 2"/>
          <p:cNvGrpSpPr/>
          <p:nvPr/>
        </p:nvGrpSpPr>
        <p:grpSpPr>
          <a:xfrm>
            <a:off x="1381300" y="1683929"/>
            <a:ext cx="6218823" cy="4769407"/>
            <a:chOff x="1381300" y="1410567"/>
            <a:chExt cx="6218823" cy="4769407"/>
          </a:xfrm>
        </p:grpSpPr>
        <p:grpSp>
          <p:nvGrpSpPr>
            <p:cNvPr id="1050" name="Ομάδα 1049"/>
            <p:cNvGrpSpPr/>
            <p:nvPr/>
          </p:nvGrpSpPr>
          <p:grpSpPr>
            <a:xfrm>
              <a:off x="1403648" y="1410567"/>
              <a:ext cx="6196475" cy="1106127"/>
              <a:chOff x="1135498" y="1909242"/>
              <a:chExt cx="6432851" cy="1367271"/>
            </a:xfrm>
          </p:grpSpPr>
          <p:grpSp>
            <p:nvGrpSpPr>
              <p:cNvPr id="98" name="Ομάδα 97"/>
              <p:cNvGrpSpPr/>
              <p:nvPr/>
            </p:nvGrpSpPr>
            <p:grpSpPr>
              <a:xfrm>
                <a:off x="1135498" y="1909242"/>
                <a:ext cx="6432851" cy="1367271"/>
                <a:chOff x="1133373" y="1918168"/>
                <a:chExt cx="6432851" cy="1367271"/>
              </a:xfrm>
            </p:grpSpPr>
            <p:grpSp>
              <p:nvGrpSpPr>
                <p:cNvPr id="21" name="Ομάδα 20"/>
                <p:cNvGrpSpPr/>
                <p:nvPr/>
              </p:nvGrpSpPr>
              <p:grpSpPr>
                <a:xfrm>
                  <a:off x="2411760" y="2408314"/>
                  <a:ext cx="656947" cy="288032"/>
                  <a:chOff x="3286212" y="2457788"/>
                  <a:chExt cx="656947" cy="288032"/>
                </a:xfrm>
              </p:grpSpPr>
              <p:sp>
                <p:nvSpPr>
                  <p:cNvPr id="19" name="Έλλειψη 18"/>
                  <p:cNvSpPr/>
                  <p:nvPr/>
                </p:nvSpPr>
                <p:spPr>
                  <a:xfrm>
                    <a:off x="3286212" y="2457788"/>
                    <a:ext cx="656947" cy="288032"/>
                  </a:xfrm>
                  <a:prstGeom prst="ellipse">
                    <a:avLst/>
                  </a:pr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Διάγραμμα ροής: Παραπομπή 19"/>
                  <p:cNvSpPr/>
                  <p:nvPr/>
                </p:nvSpPr>
                <p:spPr>
                  <a:xfrm>
                    <a:off x="3491880" y="2457788"/>
                    <a:ext cx="216024" cy="94542"/>
                  </a:xfrm>
                  <a:prstGeom prst="flowChartConnector">
                    <a:avLst/>
                  </a:prstGeom>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26" name="Ομάδα 25"/>
                <p:cNvGrpSpPr/>
                <p:nvPr/>
              </p:nvGrpSpPr>
              <p:grpSpPr>
                <a:xfrm>
                  <a:off x="3131840" y="2408314"/>
                  <a:ext cx="656947" cy="288032"/>
                  <a:chOff x="3286212" y="2457788"/>
                  <a:chExt cx="656947" cy="288032"/>
                </a:xfrm>
              </p:grpSpPr>
              <p:sp>
                <p:nvSpPr>
                  <p:cNvPr id="27" name="Έλλειψη 26"/>
                  <p:cNvSpPr/>
                  <p:nvPr/>
                </p:nvSpPr>
                <p:spPr>
                  <a:xfrm>
                    <a:off x="3286212" y="2457788"/>
                    <a:ext cx="656947" cy="288032"/>
                  </a:xfrm>
                  <a:prstGeom prst="ellipse">
                    <a:avLst/>
                  </a:pr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 name="Διάγραμμα ροής: Παραπομπή 27"/>
                  <p:cNvSpPr/>
                  <p:nvPr/>
                </p:nvSpPr>
                <p:spPr>
                  <a:xfrm>
                    <a:off x="3491880" y="2457788"/>
                    <a:ext cx="216024" cy="94542"/>
                  </a:xfrm>
                  <a:prstGeom prst="flowChartConnector">
                    <a:avLst/>
                  </a:prstGeom>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29" name="Ομάδα 28"/>
                <p:cNvGrpSpPr/>
                <p:nvPr/>
              </p:nvGrpSpPr>
              <p:grpSpPr>
                <a:xfrm>
                  <a:off x="4644008" y="2395983"/>
                  <a:ext cx="656947" cy="288032"/>
                  <a:chOff x="3286212" y="2457788"/>
                  <a:chExt cx="656947" cy="288032"/>
                </a:xfrm>
              </p:grpSpPr>
              <p:sp>
                <p:nvSpPr>
                  <p:cNvPr id="30" name="Έλλειψη 29"/>
                  <p:cNvSpPr/>
                  <p:nvPr/>
                </p:nvSpPr>
                <p:spPr>
                  <a:xfrm>
                    <a:off x="3286212" y="2457788"/>
                    <a:ext cx="656947" cy="288032"/>
                  </a:xfrm>
                  <a:prstGeom prst="ellipse">
                    <a:avLst/>
                  </a:pr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1" name="Διάγραμμα ροής: Παραπομπή 30"/>
                  <p:cNvSpPr/>
                  <p:nvPr/>
                </p:nvSpPr>
                <p:spPr>
                  <a:xfrm>
                    <a:off x="3491880" y="2457788"/>
                    <a:ext cx="216024" cy="94542"/>
                  </a:xfrm>
                  <a:prstGeom prst="flowChartConnector">
                    <a:avLst/>
                  </a:prstGeom>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32" name="Ομάδα 31"/>
                <p:cNvGrpSpPr/>
                <p:nvPr/>
              </p:nvGrpSpPr>
              <p:grpSpPr>
                <a:xfrm>
                  <a:off x="3909134" y="2395983"/>
                  <a:ext cx="656947" cy="288032"/>
                  <a:chOff x="3286212" y="2457788"/>
                  <a:chExt cx="656947" cy="288032"/>
                </a:xfrm>
              </p:grpSpPr>
              <p:sp>
                <p:nvSpPr>
                  <p:cNvPr id="33" name="Έλλειψη 32"/>
                  <p:cNvSpPr/>
                  <p:nvPr/>
                </p:nvSpPr>
                <p:spPr>
                  <a:xfrm>
                    <a:off x="3286212" y="2457788"/>
                    <a:ext cx="656947" cy="288032"/>
                  </a:xfrm>
                  <a:prstGeom prst="ellipse">
                    <a:avLst/>
                  </a:pr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4" name="Διάγραμμα ροής: Παραπομπή 33"/>
                  <p:cNvSpPr/>
                  <p:nvPr/>
                </p:nvSpPr>
                <p:spPr>
                  <a:xfrm>
                    <a:off x="3491880" y="2457788"/>
                    <a:ext cx="216024" cy="94542"/>
                  </a:xfrm>
                  <a:prstGeom prst="flowChartConnector">
                    <a:avLst/>
                  </a:prstGeom>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35" name="Ομάδα 34"/>
                <p:cNvGrpSpPr/>
                <p:nvPr/>
              </p:nvGrpSpPr>
              <p:grpSpPr>
                <a:xfrm>
                  <a:off x="6084168" y="2408314"/>
                  <a:ext cx="656947" cy="288032"/>
                  <a:chOff x="3286212" y="2457788"/>
                  <a:chExt cx="656947" cy="288032"/>
                </a:xfrm>
              </p:grpSpPr>
              <p:sp>
                <p:nvSpPr>
                  <p:cNvPr id="36" name="Έλλειψη 35"/>
                  <p:cNvSpPr/>
                  <p:nvPr/>
                </p:nvSpPr>
                <p:spPr>
                  <a:xfrm>
                    <a:off x="3286212" y="2457788"/>
                    <a:ext cx="656947" cy="288032"/>
                  </a:xfrm>
                  <a:prstGeom prst="ellipse">
                    <a:avLst/>
                  </a:pr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7" name="Διάγραμμα ροής: Παραπομπή 36"/>
                  <p:cNvSpPr/>
                  <p:nvPr/>
                </p:nvSpPr>
                <p:spPr>
                  <a:xfrm>
                    <a:off x="3491880" y="2457788"/>
                    <a:ext cx="216024" cy="94542"/>
                  </a:xfrm>
                  <a:prstGeom prst="flowChartConnector">
                    <a:avLst/>
                  </a:prstGeom>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38" name="Ομάδα 37"/>
                <p:cNvGrpSpPr/>
                <p:nvPr/>
              </p:nvGrpSpPr>
              <p:grpSpPr>
                <a:xfrm>
                  <a:off x="5364088" y="2408314"/>
                  <a:ext cx="656947" cy="288032"/>
                  <a:chOff x="3286212" y="2457788"/>
                  <a:chExt cx="656947" cy="288032"/>
                </a:xfrm>
              </p:grpSpPr>
              <p:sp>
                <p:nvSpPr>
                  <p:cNvPr id="39" name="Έλλειψη 38"/>
                  <p:cNvSpPr/>
                  <p:nvPr/>
                </p:nvSpPr>
                <p:spPr>
                  <a:xfrm>
                    <a:off x="3286212" y="2457788"/>
                    <a:ext cx="656947" cy="288032"/>
                  </a:xfrm>
                  <a:prstGeom prst="ellipse">
                    <a:avLst/>
                  </a:pr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0" name="Διάγραμμα ροής: Παραπομπή 39"/>
                  <p:cNvSpPr/>
                  <p:nvPr/>
                </p:nvSpPr>
                <p:spPr>
                  <a:xfrm>
                    <a:off x="3491880" y="2457788"/>
                    <a:ext cx="216024" cy="94542"/>
                  </a:xfrm>
                  <a:prstGeom prst="flowChartConnector">
                    <a:avLst/>
                  </a:prstGeom>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41" name="Ελεύθερη σχεδίαση 40"/>
                <p:cNvSpPr/>
                <p:nvPr/>
              </p:nvSpPr>
              <p:spPr>
                <a:xfrm>
                  <a:off x="7001563" y="2015231"/>
                  <a:ext cx="127206" cy="1074198"/>
                </a:xfrm>
                <a:custGeom>
                  <a:avLst/>
                  <a:gdLst>
                    <a:gd name="connsiteX0" fmla="*/ 109451 w 127206"/>
                    <a:gd name="connsiteY0" fmla="*/ 0 h 1074198"/>
                    <a:gd name="connsiteX1" fmla="*/ 2919 w 127206"/>
                    <a:gd name="connsiteY1" fmla="*/ 266330 h 1074198"/>
                    <a:gd name="connsiteX2" fmla="*/ 38429 w 127206"/>
                    <a:gd name="connsiteY2" fmla="*/ 878889 h 1074198"/>
                    <a:gd name="connsiteX3" fmla="*/ 127206 w 127206"/>
                    <a:gd name="connsiteY3" fmla="*/ 1074198 h 1074198"/>
                  </a:gdLst>
                  <a:ahLst/>
                  <a:cxnLst>
                    <a:cxn ang="0">
                      <a:pos x="connsiteX0" y="connsiteY0"/>
                    </a:cxn>
                    <a:cxn ang="0">
                      <a:pos x="connsiteX1" y="connsiteY1"/>
                    </a:cxn>
                    <a:cxn ang="0">
                      <a:pos x="connsiteX2" y="connsiteY2"/>
                    </a:cxn>
                    <a:cxn ang="0">
                      <a:pos x="connsiteX3" y="connsiteY3"/>
                    </a:cxn>
                  </a:cxnLst>
                  <a:rect l="l" t="t" r="r" b="b"/>
                  <a:pathLst>
                    <a:path w="127206" h="1074198">
                      <a:moveTo>
                        <a:pt x="109451" y="0"/>
                      </a:moveTo>
                      <a:cubicBezTo>
                        <a:pt x="62103" y="59924"/>
                        <a:pt x="14756" y="119849"/>
                        <a:pt x="2919" y="266330"/>
                      </a:cubicBezTo>
                      <a:cubicBezTo>
                        <a:pt x="-8918" y="412811"/>
                        <a:pt x="17714" y="744244"/>
                        <a:pt x="38429" y="878889"/>
                      </a:cubicBezTo>
                      <a:cubicBezTo>
                        <a:pt x="59143" y="1013534"/>
                        <a:pt x="93174" y="1043866"/>
                        <a:pt x="127206" y="1074198"/>
                      </a:cubicBezTo>
                    </a:path>
                  </a:pathLst>
                </a:cu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2" name="Ελεύθερη σχεδίαση 41"/>
                <p:cNvSpPr/>
                <p:nvPr/>
              </p:nvSpPr>
              <p:spPr>
                <a:xfrm>
                  <a:off x="7083953" y="2041863"/>
                  <a:ext cx="106960" cy="1047565"/>
                </a:xfrm>
                <a:custGeom>
                  <a:avLst/>
                  <a:gdLst>
                    <a:gd name="connsiteX0" fmla="*/ 106960 w 106960"/>
                    <a:gd name="connsiteY0" fmla="*/ 0 h 914400"/>
                    <a:gd name="connsiteX1" fmla="*/ 44816 w 106960"/>
                    <a:gd name="connsiteY1" fmla="*/ 133165 h 914400"/>
                    <a:gd name="connsiteX2" fmla="*/ 428 w 106960"/>
                    <a:gd name="connsiteY2" fmla="*/ 497150 h 914400"/>
                    <a:gd name="connsiteX3" fmla="*/ 71449 w 10696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106960" h="914400">
                      <a:moveTo>
                        <a:pt x="106960" y="0"/>
                      </a:moveTo>
                      <a:cubicBezTo>
                        <a:pt x="84765" y="25153"/>
                        <a:pt x="62571" y="50307"/>
                        <a:pt x="44816" y="133165"/>
                      </a:cubicBezTo>
                      <a:cubicBezTo>
                        <a:pt x="27061" y="216023"/>
                        <a:pt x="-4011" y="366944"/>
                        <a:pt x="428" y="497150"/>
                      </a:cubicBezTo>
                      <a:cubicBezTo>
                        <a:pt x="4867" y="627356"/>
                        <a:pt x="38158" y="770878"/>
                        <a:pt x="71449" y="914400"/>
                      </a:cubicBezTo>
                    </a:path>
                  </a:pathLst>
                </a:cu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3" name="Ελεύθερη σχεδίαση 42"/>
                <p:cNvSpPr/>
                <p:nvPr/>
              </p:nvSpPr>
              <p:spPr>
                <a:xfrm>
                  <a:off x="7188962" y="2059619"/>
                  <a:ext cx="46339" cy="1029810"/>
                </a:xfrm>
                <a:custGeom>
                  <a:avLst/>
                  <a:gdLst>
                    <a:gd name="connsiteX0" fmla="*/ 46339 w 46339"/>
                    <a:gd name="connsiteY0" fmla="*/ 0 h 1029810"/>
                    <a:gd name="connsiteX1" fmla="*/ 1951 w 46339"/>
                    <a:gd name="connsiteY1" fmla="*/ 310719 h 1029810"/>
                    <a:gd name="connsiteX2" fmla="*/ 10828 w 46339"/>
                    <a:gd name="connsiteY2" fmla="*/ 710214 h 1029810"/>
                    <a:gd name="connsiteX3" fmla="*/ 37461 w 46339"/>
                    <a:gd name="connsiteY3" fmla="*/ 949911 h 1029810"/>
                    <a:gd name="connsiteX4" fmla="*/ 46339 w 46339"/>
                    <a:gd name="connsiteY4" fmla="*/ 1029810 h 1029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39" h="1029810">
                      <a:moveTo>
                        <a:pt x="46339" y="0"/>
                      </a:moveTo>
                      <a:cubicBezTo>
                        <a:pt x="27104" y="96175"/>
                        <a:pt x="7869" y="192350"/>
                        <a:pt x="1951" y="310719"/>
                      </a:cubicBezTo>
                      <a:cubicBezTo>
                        <a:pt x="-3967" y="429088"/>
                        <a:pt x="4910" y="603682"/>
                        <a:pt x="10828" y="710214"/>
                      </a:cubicBezTo>
                      <a:cubicBezTo>
                        <a:pt x="16746" y="816746"/>
                        <a:pt x="37461" y="949911"/>
                        <a:pt x="37461" y="949911"/>
                      </a:cubicBezTo>
                      <a:lnTo>
                        <a:pt x="46339" y="1029810"/>
                      </a:lnTo>
                    </a:path>
                  </a:pathLst>
                </a:cu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4" name="Ελεύθερη σχεδίαση 43"/>
                <p:cNvSpPr/>
                <p:nvPr/>
              </p:nvSpPr>
              <p:spPr>
                <a:xfrm>
                  <a:off x="7297445" y="2059619"/>
                  <a:ext cx="45719" cy="1029810"/>
                </a:xfrm>
                <a:custGeom>
                  <a:avLst/>
                  <a:gdLst>
                    <a:gd name="connsiteX0" fmla="*/ 0 w 17755"/>
                    <a:gd name="connsiteY0" fmla="*/ 0 h 1178581"/>
                    <a:gd name="connsiteX1" fmla="*/ 8878 w 17755"/>
                    <a:gd name="connsiteY1" fmla="*/ 1003177 h 1178581"/>
                    <a:gd name="connsiteX2" fmla="*/ 17755 w 17755"/>
                    <a:gd name="connsiteY2" fmla="*/ 1171853 h 1178581"/>
                  </a:gdLst>
                  <a:ahLst/>
                  <a:cxnLst>
                    <a:cxn ang="0">
                      <a:pos x="connsiteX0" y="connsiteY0"/>
                    </a:cxn>
                    <a:cxn ang="0">
                      <a:pos x="connsiteX1" y="connsiteY1"/>
                    </a:cxn>
                    <a:cxn ang="0">
                      <a:pos x="connsiteX2" y="connsiteY2"/>
                    </a:cxn>
                  </a:cxnLst>
                  <a:rect l="l" t="t" r="r" b="b"/>
                  <a:pathLst>
                    <a:path w="17755" h="1178581">
                      <a:moveTo>
                        <a:pt x="0" y="0"/>
                      </a:moveTo>
                      <a:cubicBezTo>
                        <a:pt x="2959" y="403934"/>
                        <a:pt x="5919" y="807868"/>
                        <a:pt x="8878" y="1003177"/>
                      </a:cubicBezTo>
                      <a:cubicBezTo>
                        <a:pt x="11837" y="1198486"/>
                        <a:pt x="14796" y="1185169"/>
                        <a:pt x="17755" y="1171853"/>
                      </a:cubicBezTo>
                    </a:path>
                  </a:pathLst>
                </a:cu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5" name="Ελεύθερη σχεδίαση 44"/>
                <p:cNvSpPr/>
                <p:nvPr/>
              </p:nvSpPr>
              <p:spPr>
                <a:xfrm>
                  <a:off x="7386221" y="2068497"/>
                  <a:ext cx="64141" cy="1003177"/>
                </a:xfrm>
                <a:custGeom>
                  <a:avLst/>
                  <a:gdLst>
                    <a:gd name="connsiteX0" fmla="*/ 0 w 64141"/>
                    <a:gd name="connsiteY0" fmla="*/ 0 h 1003177"/>
                    <a:gd name="connsiteX1" fmla="*/ 53266 w 64141"/>
                    <a:gd name="connsiteY1" fmla="*/ 292963 h 1003177"/>
                    <a:gd name="connsiteX2" fmla="*/ 62144 w 64141"/>
                    <a:gd name="connsiteY2" fmla="*/ 692458 h 1003177"/>
                    <a:gd name="connsiteX3" fmla="*/ 26633 w 64141"/>
                    <a:gd name="connsiteY3" fmla="*/ 1003177 h 1003177"/>
                  </a:gdLst>
                  <a:ahLst/>
                  <a:cxnLst>
                    <a:cxn ang="0">
                      <a:pos x="connsiteX0" y="connsiteY0"/>
                    </a:cxn>
                    <a:cxn ang="0">
                      <a:pos x="connsiteX1" y="connsiteY1"/>
                    </a:cxn>
                    <a:cxn ang="0">
                      <a:pos x="connsiteX2" y="connsiteY2"/>
                    </a:cxn>
                    <a:cxn ang="0">
                      <a:pos x="connsiteX3" y="connsiteY3"/>
                    </a:cxn>
                  </a:cxnLst>
                  <a:rect l="l" t="t" r="r" b="b"/>
                  <a:pathLst>
                    <a:path w="64141" h="1003177">
                      <a:moveTo>
                        <a:pt x="0" y="0"/>
                      </a:moveTo>
                      <a:cubicBezTo>
                        <a:pt x="21454" y="88776"/>
                        <a:pt x="42909" y="177553"/>
                        <a:pt x="53266" y="292963"/>
                      </a:cubicBezTo>
                      <a:cubicBezTo>
                        <a:pt x="63623" y="408373"/>
                        <a:pt x="66583" y="574089"/>
                        <a:pt x="62144" y="692458"/>
                      </a:cubicBezTo>
                      <a:cubicBezTo>
                        <a:pt x="57705" y="810827"/>
                        <a:pt x="42169" y="907002"/>
                        <a:pt x="26633" y="1003177"/>
                      </a:cubicBezTo>
                    </a:path>
                  </a:pathLst>
                </a:cu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6" name="Ελεύθερη σχεδίαση 45"/>
                <p:cNvSpPr/>
                <p:nvPr/>
              </p:nvSpPr>
              <p:spPr>
                <a:xfrm>
                  <a:off x="7474998" y="2041864"/>
                  <a:ext cx="91226" cy="1056443"/>
                </a:xfrm>
                <a:custGeom>
                  <a:avLst/>
                  <a:gdLst>
                    <a:gd name="connsiteX0" fmla="*/ 0 w 91226"/>
                    <a:gd name="connsiteY0" fmla="*/ 0 h 1056443"/>
                    <a:gd name="connsiteX1" fmla="*/ 71021 w 91226"/>
                    <a:gd name="connsiteY1" fmla="*/ 230819 h 1056443"/>
                    <a:gd name="connsiteX2" fmla="*/ 88777 w 91226"/>
                    <a:gd name="connsiteY2" fmla="*/ 692458 h 1056443"/>
                    <a:gd name="connsiteX3" fmla="*/ 26633 w 91226"/>
                    <a:gd name="connsiteY3" fmla="*/ 1056443 h 1056443"/>
                  </a:gdLst>
                  <a:ahLst/>
                  <a:cxnLst>
                    <a:cxn ang="0">
                      <a:pos x="connsiteX0" y="connsiteY0"/>
                    </a:cxn>
                    <a:cxn ang="0">
                      <a:pos x="connsiteX1" y="connsiteY1"/>
                    </a:cxn>
                    <a:cxn ang="0">
                      <a:pos x="connsiteX2" y="connsiteY2"/>
                    </a:cxn>
                    <a:cxn ang="0">
                      <a:pos x="connsiteX3" y="connsiteY3"/>
                    </a:cxn>
                  </a:cxnLst>
                  <a:rect l="l" t="t" r="r" b="b"/>
                  <a:pathLst>
                    <a:path w="91226" h="1056443">
                      <a:moveTo>
                        <a:pt x="0" y="0"/>
                      </a:moveTo>
                      <a:cubicBezTo>
                        <a:pt x="28112" y="57705"/>
                        <a:pt x="56225" y="115410"/>
                        <a:pt x="71021" y="230819"/>
                      </a:cubicBezTo>
                      <a:cubicBezTo>
                        <a:pt x="85817" y="346228"/>
                        <a:pt x="96175" y="554854"/>
                        <a:pt x="88777" y="692458"/>
                      </a:cubicBezTo>
                      <a:cubicBezTo>
                        <a:pt x="81379" y="830062"/>
                        <a:pt x="54006" y="943252"/>
                        <a:pt x="26633" y="1056443"/>
                      </a:cubicBezTo>
                    </a:path>
                  </a:pathLst>
                </a:cu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 name="Ελεύθερη σχεδίαση 24"/>
                <p:cNvSpPr/>
                <p:nvPr/>
              </p:nvSpPr>
              <p:spPr>
                <a:xfrm>
                  <a:off x="1133373" y="1918168"/>
                  <a:ext cx="5875674" cy="1367271"/>
                </a:xfrm>
                <a:custGeom>
                  <a:avLst/>
                  <a:gdLst>
                    <a:gd name="connsiteX0" fmla="*/ 331664 w 5875674"/>
                    <a:gd name="connsiteY0" fmla="*/ 293066 h 1367271"/>
                    <a:gd name="connsiteX1" fmla="*/ 464829 w 5875674"/>
                    <a:gd name="connsiteY1" fmla="*/ 355210 h 1367271"/>
                    <a:gd name="connsiteX2" fmla="*/ 606872 w 5875674"/>
                    <a:gd name="connsiteY2" fmla="*/ 417354 h 1367271"/>
                    <a:gd name="connsiteX3" fmla="*/ 748915 w 5875674"/>
                    <a:gd name="connsiteY3" fmla="*/ 372965 h 1367271"/>
                    <a:gd name="connsiteX4" fmla="*/ 908713 w 5875674"/>
                    <a:gd name="connsiteY4" fmla="*/ 222045 h 1367271"/>
                    <a:gd name="connsiteX5" fmla="*/ 1059633 w 5875674"/>
                    <a:gd name="connsiteY5" fmla="*/ 103 h 1367271"/>
                    <a:gd name="connsiteX6" fmla="*/ 970857 w 5875674"/>
                    <a:gd name="connsiteY6" fmla="*/ 195412 h 1367271"/>
                    <a:gd name="connsiteX7" fmla="*/ 997490 w 5875674"/>
                    <a:gd name="connsiteY7" fmla="*/ 364087 h 1367271"/>
                    <a:gd name="connsiteX8" fmla="*/ 1121777 w 5875674"/>
                    <a:gd name="connsiteY8" fmla="*/ 523886 h 1367271"/>
                    <a:gd name="connsiteX9" fmla="*/ 1308208 w 5875674"/>
                    <a:gd name="connsiteY9" fmla="*/ 612662 h 1367271"/>
                    <a:gd name="connsiteX10" fmla="*/ 2062810 w 5875674"/>
                    <a:gd name="connsiteY10" fmla="*/ 594907 h 1367271"/>
                    <a:gd name="connsiteX11" fmla="*/ 3358950 w 5875674"/>
                    <a:gd name="connsiteY11" fmla="*/ 603785 h 1367271"/>
                    <a:gd name="connsiteX12" fmla="*/ 4202329 w 5875674"/>
                    <a:gd name="connsiteY12" fmla="*/ 603785 h 1367271"/>
                    <a:gd name="connsiteX13" fmla="*/ 5107851 w 5875674"/>
                    <a:gd name="connsiteY13" fmla="*/ 594907 h 1367271"/>
                    <a:gd name="connsiteX14" fmla="*/ 5658266 w 5875674"/>
                    <a:gd name="connsiteY14" fmla="*/ 577152 h 1367271"/>
                    <a:gd name="connsiteX15" fmla="*/ 5755921 w 5875674"/>
                    <a:gd name="connsiteY15" fmla="*/ 568274 h 1367271"/>
                    <a:gd name="connsiteX16" fmla="*/ 5782554 w 5875674"/>
                    <a:gd name="connsiteY16" fmla="*/ 470620 h 1367271"/>
                    <a:gd name="connsiteX17" fmla="*/ 5862453 w 5875674"/>
                    <a:gd name="connsiteY17" fmla="*/ 390720 h 1367271"/>
                    <a:gd name="connsiteX18" fmla="*/ 5871330 w 5875674"/>
                    <a:gd name="connsiteY18" fmla="*/ 878992 h 1367271"/>
                    <a:gd name="connsiteX19" fmla="*/ 5818064 w 5875674"/>
                    <a:gd name="connsiteY19" fmla="*/ 843482 h 1367271"/>
                    <a:gd name="connsiteX20" fmla="*/ 5773676 w 5875674"/>
                    <a:gd name="connsiteY20" fmla="*/ 799093 h 1367271"/>
                    <a:gd name="connsiteX21" fmla="*/ 5755921 w 5875674"/>
                    <a:gd name="connsiteY21" fmla="*/ 710317 h 1367271"/>
                    <a:gd name="connsiteX22" fmla="*/ 5649389 w 5875674"/>
                    <a:gd name="connsiteY22" fmla="*/ 657051 h 1367271"/>
                    <a:gd name="connsiteX23" fmla="*/ 5374181 w 5875674"/>
                    <a:gd name="connsiteY23" fmla="*/ 665928 h 1367271"/>
                    <a:gd name="connsiteX24" fmla="*/ 4921420 w 5875674"/>
                    <a:gd name="connsiteY24" fmla="*/ 674806 h 1367271"/>
                    <a:gd name="connsiteX25" fmla="*/ 4388760 w 5875674"/>
                    <a:gd name="connsiteY25" fmla="*/ 665928 h 1367271"/>
                    <a:gd name="connsiteX26" fmla="*/ 3705179 w 5875674"/>
                    <a:gd name="connsiteY26" fmla="*/ 665928 h 1367271"/>
                    <a:gd name="connsiteX27" fmla="*/ 2959455 w 5875674"/>
                    <a:gd name="connsiteY27" fmla="*/ 665928 h 1367271"/>
                    <a:gd name="connsiteX28" fmla="*/ 2355773 w 5875674"/>
                    <a:gd name="connsiteY28" fmla="*/ 665928 h 1367271"/>
                    <a:gd name="connsiteX29" fmla="*/ 1707703 w 5875674"/>
                    <a:gd name="connsiteY29" fmla="*/ 665928 h 1367271"/>
                    <a:gd name="connsiteX30" fmla="*/ 1272697 w 5875674"/>
                    <a:gd name="connsiteY30" fmla="*/ 692561 h 1367271"/>
                    <a:gd name="connsiteX31" fmla="*/ 1050756 w 5875674"/>
                    <a:gd name="connsiteY31" fmla="*/ 763583 h 1367271"/>
                    <a:gd name="connsiteX32" fmla="*/ 802181 w 5875674"/>
                    <a:gd name="connsiteY32" fmla="*/ 905625 h 1367271"/>
                    <a:gd name="connsiteX33" fmla="*/ 704527 w 5875674"/>
                    <a:gd name="connsiteY33" fmla="*/ 1056546 h 1367271"/>
                    <a:gd name="connsiteX34" fmla="*/ 589117 w 5875674"/>
                    <a:gd name="connsiteY34" fmla="*/ 1367264 h 1367271"/>
                    <a:gd name="connsiteX35" fmla="*/ 651261 w 5875674"/>
                    <a:gd name="connsiteY35" fmla="*/ 1065423 h 1367271"/>
                    <a:gd name="connsiteX36" fmla="*/ 642383 w 5875674"/>
                    <a:gd name="connsiteY36" fmla="*/ 905625 h 1367271"/>
                    <a:gd name="connsiteX37" fmla="*/ 589117 w 5875674"/>
                    <a:gd name="connsiteY37" fmla="*/ 790216 h 1367271"/>
                    <a:gd name="connsiteX38" fmla="*/ 447074 w 5875674"/>
                    <a:gd name="connsiteY38" fmla="*/ 745827 h 1367271"/>
                    <a:gd name="connsiteX39" fmla="*/ 91967 w 5875674"/>
                    <a:gd name="connsiteY39" fmla="*/ 878992 h 1367271"/>
                    <a:gd name="connsiteX40" fmla="*/ 3191 w 5875674"/>
                    <a:gd name="connsiteY40" fmla="*/ 905625 h 1367271"/>
                    <a:gd name="connsiteX41" fmla="*/ 171866 w 5875674"/>
                    <a:gd name="connsiteY41" fmla="*/ 790216 h 1367271"/>
                    <a:gd name="connsiteX42" fmla="*/ 349420 w 5875674"/>
                    <a:gd name="connsiteY42" fmla="*/ 701439 h 1367271"/>
                    <a:gd name="connsiteX43" fmla="*/ 464829 w 5875674"/>
                    <a:gd name="connsiteY43" fmla="*/ 568274 h 1367271"/>
                    <a:gd name="connsiteX44" fmla="*/ 438196 w 5875674"/>
                    <a:gd name="connsiteY44" fmla="*/ 435109 h 1367271"/>
                    <a:gd name="connsiteX45" fmla="*/ 198499 w 5875674"/>
                    <a:gd name="connsiteY45" fmla="*/ 239800 h 1367271"/>
                    <a:gd name="connsiteX46" fmla="*/ 376053 w 5875674"/>
                    <a:gd name="connsiteY46" fmla="*/ 319699 h 1367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875674" h="1367271">
                      <a:moveTo>
                        <a:pt x="331664" y="293066"/>
                      </a:moveTo>
                      <a:lnTo>
                        <a:pt x="464829" y="355210"/>
                      </a:lnTo>
                      <a:cubicBezTo>
                        <a:pt x="510697" y="375925"/>
                        <a:pt x="559524" y="414395"/>
                        <a:pt x="606872" y="417354"/>
                      </a:cubicBezTo>
                      <a:cubicBezTo>
                        <a:pt x="654220" y="420313"/>
                        <a:pt x="698608" y="405517"/>
                        <a:pt x="748915" y="372965"/>
                      </a:cubicBezTo>
                      <a:cubicBezTo>
                        <a:pt x="799222" y="340414"/>
                        <a:pt x="856927" y="284189"/>
                        <a:pt x="908713" y="222045"/>
                      </a:cubicBezTo>
                      <a:cubicBezTo>
                        <a:pt x="960499" y="159901"/>
                        <a:pt x="1049276" y="4542"/>
                        <a:pt x="1059633" y="103"/>
                      </a:cubicBezTo>
                      <a:cubicBezTo>
                        <a:pt x="1069990" y="-4336"/>
                        <a:pt x="981214" y="134748"/>
                        <a:pt x="970857" y="195412"/>
                      </a:cubicBezTo>
                      <a:cubicBezTo>
                        <a:pt x="960500" y="256076"/>
                        <a:pt x="972337" y="309341"/>
                        <a:pt x="997490" y="364087"/>
                      </a:cubicBezTo>
                      <a:cubicBezTo>
                        <a:pt x="1022643" y="418833"/>
                        <a:pt x="1069991" y="482457"/>
                        <a:pt x="1121777" y="523886"/>
                      </a:cubicBezTo>
                      <a:cubicBezTo>
                        <a:pt x="1173563" y="565315"/>
                        <a:pt x="1151369" y="600825"/>
                        <a:pt x="1308208" y="612662"/>
                      </a:cubicBezTo>
                      <a:cubicBezTo>
                        <a:pt x="1465047" y="624499"/>
                        <a:pt x="2062810" y="594907"/>
                        <a:pt x="2062810" y="594907"/>
                      </a:cubicBezTo>
                      <a:lnTo>
                        <a:pt x="3358950" y="603785"/>
                      </a:lnTo>
                      <a:lnTo>
                        <a:pt x="4202329" y="603785"/>
                      </a:lnTo>
                      <a:lnTo>
                        <a:pt x="5107851" y="594907"/>
                      </a:lnTo>
                      <a:cubicBezTo>
                        <a:pt x="5350507" y="590468"/>
                        <a:pt x="5550254" y="581591"/>
                        <a:pt x="5658266" y="577152"/>
                      </a:cubicBezTo>
                      <a:cubicBezTo>
                        <a:pt x="5766278" y="572713"/>
                        <a:pt x="5735206" y="586029"/>
                        <a:pt x="5755921" y="568274"/>
                      </a:cubicBezTo>
                      <a:cubicBezTo>
                        <a:pt x="5776636" y="550519"/>
                        <a:pt x="5764799" y="500212"/>
                        <a:pt x="5782554" y="470620"/>
                      </a:cubicBezTo>
                      <a:cubicBezTo>
                        <a:pt x="5800309" y="441028"/>
                        <a:pt x="5847657" y="322658"/>
                        <a:pt x="5862453" y="390720"/>
                      </a:cubicBezTo>
                      <a:cubicBezTo>
                        <a:pt x="5877249" y="458782"/>
                        <a:pt x="5878728" y="803532"/>
                        <a:pt x="5871330" y="878992"/>
                      </a:cubicBezTo>
                      <a:cubicBezTo>
                        <a:pt x="5863932" y="954452"/>
                        <a:pt x="5834340" y="856798"/>
                        <a:pt x="5818064" y="843482"/>
                      </a:cubicBezTo>
                      <a:cubicBezTo>
                        <a:pt x="5801788" y="830166"/>
                        <a:pt x="5784033" y="821287"/>
                        <a:pt x="5773676" y="799093"/>
                      </a:cubicBezTo>
                      <a:cubicBezTo>
                        <a:pt x="5763319" y="776899"/>
                        <a:pt x="5776635" y="733991"/>
                        <a:pt x="5755921" y="710317"/>
                      </a:cubicBezTo>
                      <a:cubicBezTo>
                        <a:pt x="5735207" y="686643"/>
                        <a:pt x="5713012" y="664449"/>
                        <a:pt x="5649389" y="657051"/>
                      </a:cubicBezTo>
                      <a:cubicBezTo>
                        <a:pt x="5585766" y="649653"/>
                        <a:pt x="5374181" y="665928"/>
                        <a:pt x="5374181" y="665928"/>
                      </a:cubicBezTo>
                      <a:cubicBezTo>
                        <a:pt x="5252853" y="668887"/>
                        <a:pt x="5085657" y="674806"/>
                        <a:pt x="4921420" y="674806"/>
                      </a:cubicBezTo>
                      <a:cubicBezTo>
                        <a:pt x="4757183" y="674806"/>
                        <a:pt x="4388760" y="665928"/>
                        <a:pt x="4388760" y="665928"/>
                      </a:cubicBezTo>
                      <a:lnTo>
                        <a:pt x="3705179" y="665928"/>
                      </a:lnTo>
                      <a:lnTo>
                        <a:pt x="2959455" y="665928"/>
                      </a:lnTo>
                      <a:lnTo>
                        <a:pt x="2355773" y="665928"/>
                      </a:lnTo>
                      <a:lnTo>
                        <a:pt x="1707703" y="665928"/>
                      </a:lnTo>
                      <a:cubicBezTo>
                        <a:pt x="1527190" y="670367"/>
                        <a:pt x="1382188" y="676285"/>
                        <a:pt x="1272697" y="692561"/>
                      </a:cubicBezTo>
                      <a:cubicBezTo>
                        <a:pt x="1163206" y="708837"/>
                        <a:pt x="1129175" y="728072"/>
                        <a:pt x="1050756" y="763583"/>
                      </a:cubicBezTo>
                      <a:cubicBezTo>
                        <a:pt x="972337" y="799094"/>
                        <a:pt x="859886" y="856798"/>
                        <a:pt x="802181" y="905625"/>
                      </a:cubicBezTo>
                      <a:cubicBezTo>
                        <a:pt x="744476" y="954452"/>
                        <a:pt x="740038" y="979606"/>
                        <a:pt x="704527" y="1056546"/>
                      </a:cubicBezTo>
                      <a:cubicBezTo>
                        <a:pt x="669016" y="1133486"/>
                        <a:pt x="597995" y="1365785"/>
                        <a:pt x="589117" y="1367264"/>
                      </a:cubicBezTo>
                      <a:cubicBezTo>
                        <a:pt x="580239" y="1368743"/>
                        <a:pt x="642383" y="1142363"/>
                        <a:pt x="651261" y="1065423"/>
                      </a:cubicBezTo>
                      <a:cubicBezTo>
                        <a:pt x="660139" y="988483"/>
                        <a:pt x="652740" y="951493"/>
                        <a:pt x="642383" y="905625"/>
                      </a:cubicBezTo>
                      <a:cubicBezTo>
                        <a:pt x="632026" y="859757"/>
                        <a:pt x="621668" y="816849"/>
                        <a:pt x="589117" y="790216"/>
                      </a:cubicBezTo>
                      <a:cubicBezTo>
                        <a:pt x="556566" y="763583"/>
                        <a:pt x="529932" y="731031"/>
                        <a:pt x="447074" y="745827"/>
                      </a:cubicBezTo>
                      <a:cubicBezTo>
                        <a:pt x="364216" y="760623"/>
                        <a:pt x="165947" y="852359"/>
                        <a:pt x="91967" y="878992"/>
                      </a:cubicBezTo>
                      <a:cubicBezTo>
                        <a:pt x="17987" y="905625"/>
                        <a:pt x="-10125" y="920421"/>
                        <a:pt x="3191" y="905625"/>
                      </a:cubicBezTo>
                      <a:cubicBezTo>
                        <a:pt x="16507" y="890829"/>
                        <a:pt x="114161" y="824247"/>
                        <a:pt x="171866" y="790216"/>
                      </a:cubicBezTo>
                      <a:cubicBezTo>
                        <a:pt x="229571" y="756185"/>
                        <a:pt x="300593" y="738429"/>
                        <a:pt x="349420" y="701439"/>
                      </a:cubicBezTo>
                      <a:cubicBezTo>
                        <a:pt x="398247" y="664449"/>
                        <a:pt x="450033" y="612662"/>
                        <a:pt x="464829" y="568274"/>
                      </a:cubicBezTo>
                      <a:cubicBezTo>
                        <a:pt x="479625" y="523886"/>
                        <a:pt x="482584" y="489855"/>
                        <a:pt x="438196" y="435109"/>
                      </a:cubicBezTo>
                      <a:cubicBezTo>
                        <a:pt x="393808" y="380363"/>
                        <a:pt x="208856" y="259035"/>
                        <a:pt x="198499" y="239800"/>
                      </a:cubicBezTo>
                      <a:cubicBezTo>
                        <a:pt x="188142" y="220565"/>
                        <a:pt x="282097" y="270132"/>
                        <a:pt x="376053" y="319699"/>
                      </a:cubicBezTo>
                    </a:path>
                  </a:pathLst>
                </a:custGeom>
                <a:solidFill>
                  <a:schemeClr val="accent4"/>
                </a:solid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00" name="Ομάδα 99"/>
              <p:cNvGrpSpPr/>
              <p:nvPr/>
            </p:nvGrpSpPr>
            <p:grpSpPr>
              <a:xfrm rot="1263151">
                <a:off x="1814480" y="2404315"/>
                <a:ext cx="251238" cy="193944"/>
                <a:chOff x="3286212" y="2457788"/>
                <a:chExt cx="656947" cy="288032"/>
              </a:xfrm>
            </p:grpSpPr>
            <p:sp>
              <p:nvSpPr>
                <p:cNvPr id="101" name="Έλλειψη 100"/>
                <p:cNvSpPr/>
                <p:nvPr/>
              </p:nvSpPr>
              <p:spPr>
                <a:xfrm>
                  <a:off x="3286212" y="2457788"/>
                  <a:ext cx="656947" cy="288032"/>
                </a:xfrm>
                <a:prstGeom prst="ellipse">
                  <a:avLst/>
                </a:pr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2" name="Διάγραμμα ροής: Παραπομπή 101"/>
                <p:cNvSpPr/>
                <p:nvPr/>
              </p:nvSpPr>
              <p:spPr>
                <a:xfrm>
                  <a:off x="3491880" y="2527178"/>
                  <a:ext cx="216024" cy="94542"/>
                </a:xfrm>
                <a:prstGeom prst="flowChartConnector">
                  <a:avLst/>
                </a:prstGeom>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99" name="Διάγραμμα ροής: Παραπομπή 98"/>
              <p:cNvSpPr/>
              <p:nvPr/>
            </p:nvSpPr>
            <p:spPr>
              <a:xfrm>
                <a:off x="2010940" y="2234114"/>
                <a:ext cx="45719" cy="68528"/>
              </a:xfrm>
              <a:prstGeom prst="flowChartConnector">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4" name="Διάγραμμα ροής: Παραπομπή 103"/>
              <p:cNvSpPr/>
              <p:nvPr/>
            </p:nvSpPr>
            <p:spPr>
              <a:xfrm>
                <a:off x="1729368" y="2536969"/>
                <a:ext cx="45719" cy="68528"/>
              </a:xfrm>
              <a:prstGeom prst="flowChartConnector">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5" name="Διάγραμμα ροής: Παραπομπή 104"/>
              <p:cNvSpPr/>
              <p:nvPr/>
            </p:nvSpPr>
            <p:spPr>
              <a:xfrm>
                <a:off x="1911183" y="2663119"/>
                <a:ext cx="45719" cy="68528"/>
              </a:xfrm>
              <a:prstGeom prst="flowChartConnector">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6" name="Διάγραμμα ροής: Παραπομπή 105"/>
              <p:cNvSpPr/>
              <p:nvPr/>
            </p:nvSpPr>
            <p:spPr>
              <a:xfrm>
                <a:off x="2082336" y="2595700"/>
                <a:ext cx="45719" cy="68528"/>
              </a:xfrm>
              <a:prstGeom prst="flowChartConnector">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7" name="Διάγραμμα ροής: Παραπομπή 106"/>
              <p:cNvSpPr/>
              <p:nvPr/>
            </p:nvSpPr>
            <p:spPr>
              <a:xfrm>
                <a:off x="2142004" y="2387057"/>
                <a:ext cx="45719" cy="68528"/>
              </a:xfrm>
              <a:prstGeom prst="flowChartConnector">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8" name="Διάγραμμα ροής: Παραπομπή 107"/>
              <p:cNvSpPr/>
              <p:nvPr/>
            </p:nvSpPr>
            <p:spPr>
              <a:xfrm>
                <a:off x="1715759" y="2387057"/>
                <a:ext cx="45719" cy="68528"/>
              </a:xfrm>
              <a:prstGeom prst="flowChartConnector">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9" name="Διάγραμμα ροής: Παραπομπή 108"/>
              <p:cNvSpPr/>
              <p:nvPr/>
            </p:nvSpPr>
            <p:spPr>
              <a:xfrm>
                <a:off x="2010939" y="2352726"/>
                <a:ext cx="45719" cy="68528"/>
              </a:xfrm>
              <a:prstGeom prst="flowChartConnector">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0" name="Διάγραμμα ροής: Παραπομπή 109"/>
              <p:cNvSpPr/>
              <p:nvPr/>
            </p:nvSpPr>
            <p:spPr>
              <a:xfrm>
                <a:off x="2203449" y="2499540"/>
                <a:ext cx="45719" cy="68528"/>
              </a:xfrm>
              <a:prstGeom prst="flowChartConnector">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049" name="Ομάδα 1048"/>
            <p:cNvGrpSpPr/>
            <p:nvPr/>
          </p:nvGrpSpPr>
          <p:grpSpPr>
            <a:xfrm>
              <a:off x="1403648" y="5073847"/>
              <a:ext cx="6196475" cy="1106127"/>
              <a:chOff x="-51562" y="5571985"/>
              <a:chExt cx="6432851" cy="1367271"/>
            </a:xfrm>
          </p:grpSpPr>
          <p:grpSp>
            <p:nvGrpSpPr>
              <p:cNvPr id="97" name="Ομάδα 96"/>
              <p:cNvGrpSpPr/>
              <p:nvPr/>
            </p:nvGrpSpPr>
            <p:grpSpPr>
              <a:xfrm>
                <a:off x="-51562" y="5571985"/>
                <a:ext cx="6432851" cy="1367271"/>
                <a:chOff x="1706171" y="4974068"/>
                <a:chExt cx="6432851" cy="1367271"/>
              </a:xfrm>
            </p:grpSpPr>
            <p:grpSp>
              <p:nvGrpSpPr>
                <p:cNvPr id="47" name="Ομάδα 46"/>
                <p:cNvGrpSpPr/>
                <p:nvPr/>
              </p:nvGrpSpPr>
              <p:grpSpPr>
                <a:xfrm>
                  <a:off x="2984558" y="5464214"/>
                  <a:ext cx="656947" cy="288032"/>
                  <a:chOff x="3286212" y="2457788"/>
                  <a:chExt cx="656947" cy="288032"/>
                </a:xfrm>
              </p:grpSpPr>
              <p:sp>
                <p:nvSpPr>
                  <p:cNvPr id="48" name="Έλλειψη 47"/>
                  <p:cNvSpPr/>
                  <p:nvPr/>
                </p:nvSpPr>
                <p:spPr>
                  <a:xfrm>
                    <a:off x="3286212" y="2457788"/>
                    <a:ext cx="656947" cy="288032"/>
                  </a:xfrm>
                  <a:prstGeom prst="ellipse">
                    <a:avLst/>
                  </a:pr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9" name="Διάγραμμα ροής: Παραπομπή 48"/>
                  <p:cNvSpPr/>
                  <p:nvPr/>
                </p:nvSpPr>
                <p:spPr>
                  <a:xfrm>
                    <a:off x="3491880" y="2457788"/>
                    <a:ext cx="216024" cy="94542"/>
                  </a:xfrm>
                  <a:prstGeom prst="flowChartConnector">
                    <a:avLst/>
                  </a:prstGeom>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50" name="Ομάδα 49"/>
                <p:cNvGrpSpPr/>
                <p:nvPr/>
              </p:nvGrpSpPr>
              <p:grpSpPr>
                <a:xfrm>
                  <a:off x="3704638" y="5464214"/>
                  <a:ext cx="656947" cy="288032"/>
                  <a:chOff x="3286212" y="2457788"/>
                  <a:chExt cx="656947" cy="288032"/>
                </a:xfrm>
              </p:grpSpPr>
              <p:sp>
                <p:nvSpPr>
                  <p:cNvPr id="51" name="Έλλειψη 50"/>
                  <p:cNvSpPr/>
                  <p:nvPr/>
                </p:nvSpPr>
                <p:spPr>
                  <a:xfrm>
                    <a:off x="3286212" y="2457788"/>
                    <a:ext cx="656947" cy="288032"/>
                  </a:xfrm>
                  <a:prstGeom prst="ellipse">
                    <a:avLst/>
                  </a:pr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2" name="Διάγραμμα ροής: Παραπομπή 51"/>
                  <p:cNvSpPr/>
                  <p:nvPr/>
                </p:nvSpPr>
                <p:spPr>
                  <a:xfrm>
                    <a:off x="3491880" y="2457788"/>
                    <a:ext cx="216024" cy="94542"/>
                  </a:xfrm>
                  <a:prstGeom prst="flowChartConnector">
                    <a:avLst/>
                  </a:prstGeom>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53" name="Ομάδα 52"/>
                <p:cNvGrpSpPr/>
                <p:nvPr/>
              </p:nvGrpSpPr>
              <p:grpSpPr>
                <a:xfrm>
                  <a:off x="5216806" y="5451883"/>
                  <a:ext cx="656947" cy="288032"/>
                  <a:chOff x="3286212" y="2457788"/>
                  <a:chExt cx="656947" cy="288032"/>
                </a:xfrm>
              </p:grpSpPr>
              <p:sp>
                <p:nvSpPr>
                  <p:cNvPr id="54" name="Έλλειψη 53"/>
                  <p:cNvSpPr/>
                  <p:nvPr/>
                </p:nvSpPr>
                <p:spPr>
                  <a:xfrm>
                    <a:off x="3286212" y="2457788"/>
                    <a:ext cx="656947" cy="288032"/>
                  </a:xfrm>
                  <a:prstGeom prst="ellipse">
                    <a:avLst/>
                  </a:pr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5" name="Διάγραμμα ροής: Παραπομπή 54"/>
                  <p:cNvSpPr/>
                  <p:nvPr/>
                </p:nvSpPr>
                <p:spPr>
                  <a:xfrm>
                    <a:off x="3491880" y="2457788"/>
                    <a:ext cx="216024" cy="94542"/>
                  </a:xfrm>
                  <a:prstGeom prst="flowChartConnector">
                    <a:avLst/>
                  </a:prstGeom>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56" name="Ομάδα 55"/>
                <p:cNvGrpSpPr/>
                <p:nvPr/>
              </p:nvGrpSpPr>
              <p:grpSpPr>
                <a:xfrm>
                  <a:off x="4481932" y="5451883"/>
                  <a:ext cx="656947" cy="288032"/>
                  <a:chOff x="3286212" y="2457788"/>
                  <a:chExt cx="656947" cy="288032"/>
                </a:xfrm>
              </p:grpSpPr>
              <p:sp>
                <p:nvSpPr>
                  <p:cNvPr id="57" name="Έλλειψη 56"/>
                  <p:cNvSpPr/>
                  <p:nvPr/>
                </p:nvSpPr>
                <p:spPr>
                  <a:xfrm>
                    <a:off x="3286212" y="2457788"/>
                    <a:ext cx="656947" cy="288032"/>
                  </a:xfrm>
                  <a:prstGeom prst="ellipse">
                    <a:avLst/>
                  </a:pr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8" name="Διάγραμμα ροής: Παραπομπή 57"/>
                  <p:cNvSpPr/>
                  <p:nvPr/>
                </p:nvSpPr>
                <p:spPr>
                  <a:xfrm>
                    <a:off x="3491880" y="2457788"/>
                    <a:ext cx="216024" cy="94542"/>
                  </a:xfrm>
                  <a:prstGeom prst="flowChartConnector">
                    <a:avLst/>
                  </a:prstGeom>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59" name="Ομάδα 58"/>
                <p:cNvGrpSpPr/>
                <p:nvPr/>
              </p:nvGrpSpPr>
              <p:grpSpPr>
                <a:xfrm>
                  <a:off x="6656966" y="5464214"/>
                  <a:ext cx="656947" cy="288032"/>
                  <a:chOff x="3286212" y="2457788"/>
                  <a:chExt cx="656947" cy="288032"/>
                </a:xfrm>
              </p:grpSpPr>
              <p:sp>
                <p:nvSpPr>
                  <p:cNvPr id="60" name="Έλλειψη 59"/>
                  <p:cNvSpPr/>
                  <p:nvPr/>
                </p:nvSpPr>
                <p:spPr>
                  <a:xfrm>
                    <a:off x="3286212" y="2457788"/>
                    <a:ext cx="656947" cy="288032"/>
                  </a:xfrm>
                  <a:prstGeom prst="ellipse">
                    <a:avLst/>
                  </a:pr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1" name="Διάγραμμα ροής: Παραπομπή 60"/>
                  <p:cNvSpPr/>
                  <p:nvPr/>
                </p:nvSpPr>
                <p:spPr>
                  <a:xfrm>
                    <a:off x="3491880" y="2457788"/>
                    <a:ext cx="216024" cy="94542"/>
                  </a:xfrm>
                  <a:prstGeom prst="flowChartConnector">
                    <a:avLst/>
                  </a:prstGeom>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62" name="Ομάδα 61"/>
                <p:cNvGrpSpPr/>
                <p:nvPr/>
              </p:nvGrpSpPr>
              <p:grpSpPr>
                <a:xfrm>
                  <a:off x="5936886" y="5464214"/>
                  <a:ext cx="656947" cy="288032"/>
                  <a:chOff x="3286212" y="2457788"/>
                  <a:chExt cx="656947" cy="288032"/>
                </a:xfrm>
              </p:grpSpPr>
              <p:sp>
                <p:nvSpPr>
                  <p:cNvPr id="63" name="Έλλειψη 62"/>
                  <p:cNvSpPr/>
                  <p:nvPr/>
                </p:nvSpPr>
                <p:spPr>
                  <a:xfrm>
                    <a:off x="3286212" y="2457788"/>
                    <a:ext cx="656947" cy="288032"/>
                  </a:xfrm>
                  <a:prstGeom prst="ellipse">
                    <a:avLst/>
                  </a:pr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4" name="Διάγραμμα ροής: Παραπομπή 63"/>
                  <p:cNvSpPr/>
                  <p:nvPr/>
                </p:nvSpPr>
                <p:spPr>
                  <a:xfrm>
                    <a:off x="3491880" y="2457788"/>
                    <a:ext cx="216024" cy="94542"/>
                  </a:xfrm>
                  <a:prstGeom prst="flowChartConnector">
                    <a:avLst/>
                  </a:prstGeom>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65" name="Ελεύθερη σχεδίαση 64"/>
                <p:cNvSpPr/>
                <p:nvPr/>
              </p:nvSpPr>
              <p:spPr>
                <a:xfrm>
                  <a:off x="7574361" y="5071131"/>
                  <a:ext cx="127206" cy="1074198"/>
                </a:xfrm>
                <a:custGeom>
                  <a:avLst/>
                  <a:gdLst>
                    <a:gd name="connsiteX0" fmla="*/ 109451 w 127206"/>
                    <a:gd name="connsiteY0" fmla="*/ 0 h 1074198"/>
                    <a:gd name="connsiteX1" fmla="*/ 2919 w 127206"/>
                    <a:gd name="connsiteY1" fmla="*/ 266330 h 1074198"/>
                    <a:gd name="connsiteX2" fmla="*/ 38429 w 127206"/>
                    <a:gd name="connsiteY2" fmla="*/ 878889 h 1074198"/>
                    <a:gd name="connsiteX3" fmla="*/ 127206 w 127206"/>
                    <a:gd name="connsiteY3" fmla="*/ 1074198 h 1074198"/>
                  </a:gdLst>
                  <a:ahLst/>
                  <a:cxnLst>
                    <a:cxn ang="0">
                      <a:pos x="connsiteX0" y="connsiteY0"/>
                    </a:cxn>
                    <a:cxn ang="0">
                      <a:pos x="connsiteX1" y="connsiteY1"/>
                    </a:cxn>
                    <a:cxn ang="0">
                      <a:pos x="connsiteX2" y="connsiteY2"/>
                    </a:cxn>
                    <a:cxn ang="0">
                      <a:pos x="connsiteX3" y="connsiteY3"/>
                    </a:cxn>
                  </a:cxnLst>
                  <a:rect l="l" t="t" r="r" b="b"/>
                  <a:pathLst>
                    <a:path w="127206" h="1074198">
                      <a:moveTo>
                        <a:pt x="109451" y="0"/>
                      </a:moveTo>
                      <a:cubicBezTo>
                        <a:pt x="62103" y="59924"/>
                        <a:pt x="14756" y="119849"/>
                        <a:pt x="2919" y="266330"/>
                      </a:cubicBezTo>
                      <a:cubicBezTo>
                        <a:pt x="-8918" y="412811"/>
                        <a:pt x="17714" y="744244"/>
                        <a:pt x="38429" y="878889"/>
                      </a:cubicBezTo>
                      <a:cubicBezTo>
                        <a:pt x="59143" y="1013534"/>
                        <a:pt x="93174" y="1043866"/>
                        <a:pt x="127206" y="1074198"/>
                      </a:cubicBezTo>
                    </a:path>
                  </a:pathLst>
                </a:cu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6" name="Ελεύθερη σχεδίαση 65"/>
                <p:cNvSpPr/>
                <p:nvPr/>
              </p:nvSpPr>
              <p:spPr>
                <a:xfrm>
                  <a:off x="7656751" y="5097763"/>
                  <a:ext cx="106960" cy="1047565"/>
                </a:xfrm>
                <a:custGeom>
                  <a:avLst/>
                  <a:gdLst>
                    <a:gd name="connsiteX0" fmla="*/ 106960 w 106960"/>
                    <a:gd name="connsiteY0" fmla="*/ 0 h 914400"/>
                    <a:gd name="connsiteX1" fmla="*/ 44816 w 106960"/>
                    <a:gd name="connsiteY1" fmla="*/ 133165 h 914400"/>
                    <a:gd name="connsiteX2" fmla="*/ 428 w 106960"/>
                    <a:gd name="connsiteY2" fmla="*/ 497150 h 914400"/>
                    <a:gd name="connsiteX3" fmla="*/ 71449 w 10696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106960" h="914400">
                      <a:moveTo>
                        <a:pt x="106960" y="0"/>
                      </a:moveTo>
                      <a:cubicBezTo>
                        <a:pt x="84765" y="25153"/>
                        <a:pt x="62571" y="50307"/>
                        <a:pt x="44816" y="133165"/>
                      </a:cubicBezTo>
                      <a:cubicBezTo>
                        <a:pt x="27061" y="216023"/>
                        <a:pt x="-4011" y="366944"/>
                        <a:pt x="428" y="497150"/>
                      </a:cubicBezTo>
                      <a:cubicBezTo>
                        <a:pt x="4867" y="627356"/>
                        <a:pt x="38158" y="770878"/>
                        <a:pt x="71449" y="914400"/>
                      </a:cubicBezTo>
                    </a:path>
                  </a:pathLst>
                </a:cu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7" name="Ελεύθερη σχεδίαση 66"/>
                <p:cNvSpPr/>
                <p:nvPr/>
              </p:nvSpPr>
              <p:spPr>
                <a:xfrm>
                  <a:off x="7761760" y="5115519"/>
                  <a:ext cx="46339" cy="1029810"/>
                </a:xfrm>
                <a:custGeom>
                  <a:avLst/>
                  <a:gdLst>
                    <a:gd name="connsiteX0" fmla="*/ 46339 w 46339"/>
                    <a:gd name="connsiteY0" fmla="*/ 0 h 1029810"/>
                    <a:gd name="connsiteX1" fmla="*/ 1951 w 46339"/>
                    <a:gd name="connsiteY1" fmla="*/ 310719 h 1029810"/>
                    <a:gd name="connsiteX2" fmla="*/ 10828 w 46339"/>
                    <a:gd name="connsiteY2" fmla="*/ 710214 h 1029810"/>
                    <a:gd name="connsiteX3" fmla="*/ 37461 w 46339"/>
                    <a:gd name="connsiteY3" fmla="*/ 949911 h 1029810"/>
                    <a:gd name="connsiteX4" fmla="*/ 46339 w 46339"/>
                    <a:gd name="connsiteY4" fmla="*/ 1029810 h 1029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39" h="1029810">
                      <a:moveTo>
                        <a:pt x="46339" y="0"/>
                      </a:moveTo>
                      <a:cubicBezTo>
                        <a:pt x="27104" y="96175"/>
                        <a:pt x="7869" y="192350"/>
                        <a:pt x="1951" y="310719"/>
                      </a:cubicBezTo>
                      <a:cubicBezTo>
                        <a:pt x="-3967" y="429088"/>
                        <a:pt x="4910" y="603682"/>
                        <a:pt x="10828" y="710214"/>
                      </a:cubicBezTo>
                      <a:cubicBezTo>
                        <a:pt x="16746" y="816746"/>
                        <a:pt x="37461" y="949911"/>
                        <a:pt x="37461" y="949911"/>
                      </a:cubicBezTo>
                      <a:lnTo>
                        <a:pt x="46339" y="1029810"/>
                      </a:lnTo>
                    </a:path>
                  </a:pathLst>
                </a:cu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8" name="Ελεύθερη σχεδίαση 67"/>
                <p:cNvSpPr/>
                <p:nvPr/>
              </p:nvSpPr>
              <p:spPr>
                <a:xfrm>
                  <a:off x="7870243" y="5115519"/>
                  <a:ext cx="45719" cy="1029810"/>
                </a:xfrm>
                <a:custGeom>
                  <a:avLst/>
                  <a:gdLst>
                    <a:gd name="connsiteX0" fmla="*/ 0 w 17755"/>
                    <a:gd name="connsiteY0" fmla="*/ 0 h 1178581"/>
                    <a:gd name="connsiteX1" fmla="*/ 8878 w 17755"/>
                    <a:gd name="connsiteY1" fmla="*/ 1003177 h 1178581"/>
                    <a:gd name="connsiteX2" fmla="*/ 17755 w 17755"/>
                    <a:gd name="connsiteY2" fmla="*/ 1171853 h 1178581"/>
                  </a:gdLst>
                  <a:ahLst/>
                  <a:cxnLst>
                    <a:cxn ang="0">
                      <a:pos x="connsiteX0" y="connsiteY0"/>
                    </a:cxn>
                    <a:cxn ang="0">
                      <a:pos x="connsiteX1" y="connsiteY1"/>
                    </a:cxn>
                    <a:cxn ang="0">
                      <a:pos x="connsiteX2" y="connsiteY2"/>
                    </a:cxn>
                  </a:cxnLst>
                  <a:rect l="l" t="t" r="r" b="b"/>
                  <a:pathLst>
                    <a:path w="17755" h="1178581">
                      <a:moveTo>
                        <a:pt x="0" y="0"/>
                      </a:moveTo>
                      <a:cubicBezTo>
                        <a:pt x="2959" y="403934"/>
                        <a:pt x="5919" y="807868"/>
                        <a:pt x="8878" y="1003177"/>
                      </a:cubicBezTo>
                      <a:cubicBezTo>
                        <a:pt x="11837" y="1198486"/>
                        <a:pt x="14796" y="1185169"/>
                        <a:pt x="17755" y="1171853"/>
                      </a:cubicBezTo>
                    </a:path>
                  </a:pathLst>
                </a:cu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9" name="Ελεύθερη σχεδίαση 68"/>
                <p:cNvSpPr/>
                <p:nvPr/>
              </p:nvSpPr>
              <p:spPr>
                <a:xfrm>
                  <a:off x="7959019" y="5124397"/>
                  <a:ext cx="64141" cy="1003177"/>
                </a:xfrm>
                <a:custGeom>
                  <a:avLst/>
                  <a:gdLst>
                    <a:gd name="connsiteX0" fmla="*/ 0 w 64141"/>
                    <a:gd name="connsiteY0" fmla="*/ 0 h 1003177"/>
                    <a:gd name="connsiteX1" fmla="*/ 53266 w 64141"/>
                    <a:gd name="connsiteY1" fmla="*/ 292963 h 1003177"/>
                    <a:gd name="connsiteX2" fmla="*/ 62144 w 64141"/>
                    <a:gd name="connsiteY2" fmla="*/ 692458 h 1003177"/>
                    <a:gd name="connsiteX3" fmla="*/ 26633 w 64141"/>
                    <a:gd name="connsiteY3" fmla="*/ 1003177 h 1003177"/>
                  </a:gdLst>
                  <a:ahLst/>
                  <a:cxnLst>
                    <a:cxn ang="0">
                      <a:pos x="connsiteX0" y="connsiteY0"/>
                    </a:cxn>
                    <a:cxn ang="0">
                      <a:pos x="connsiteX1" y="connsiteY1"/>
                    </a:cxn>
                    <a:cxn ang="0">
                      <a:pos x="connsiteX2" y="connsiteY2"/>
                    </a:cxn>
                    <a:cxn ang="0">
                      <a:pos x="connsiteX3" y="connsiteY3"/>
                    </a:cxn>
                  </a:cxnLst>
                  <a:rect l="l" t="t" r="r" b="b"/>
                  <a:pathLst>
                    <a:path w="64141" h="1003177">
                      <a:moveTo>
                        <a:pt x="0" y="0"/>
                      </a:moveTo>
                      <a:cubicBezTo>
                        <a:pt x="21454" y="88776"/>
                        <a:pt x="42909" y="177553"/>
                        <a:pt x="53266" y="292963"/>
                      </a:cubicBezTo>
                      <a:cubicBezTo>
                        <a:pt x="63623" y="408373"/>
                        <a:pt x="66583" y="574089"/>
                        <a:pt x="62144" y="692458"/>
                      </a:cubicBezTo>
                      <a:cubicBezTo>
                        <a:pt x="57705" y="810827"/>
                        <a:pt x="42169" y="907002"/>
                        <a:pt x="26633" y="1003177"/>
                      </a:cubicBezTo>
                    </a:path>
                  </a:pathLst>
                </a:cu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0" name="Ελεύθερη σχεδίαση 69"/>
                <p:cNvSpPr/>
                <p:nvPr/>
              </p:nvSpPr>
              <p:spPr>
                <a:xfrm>
                  <a:off x="8047796" y="5097764"/>
                  <a:ext cx="91226" cy="1056443"/>
                </a:xfrm>
                <a:custGeom>
                  <a:avLst/>
                  <a:gdLst>
                    <a:gd name="connsiteX0" fmla="*/ 0 w 91226"/>
                    <a:gd name="connsiteY0" fmla="*/ 0 h 1056443"/>
                    <a:gd name="connsiteX1" fmla="*/ 71021 w 91226"/>
                    <a:gd name="connsiteY1" fmla="*/ 230819 h 1056443"/>
                    <a:gd name="connsiteX2" fmla="*/ 88777 w 91226"/>
                    <a:gd name="connsiteY2" fmla="*/ 692458 h 1056443"/>
                    <a:gd name="connsiteX3" fmla="*/ 26633 w 91226"/>
                    <a:gd name="connsiteY3" fmla="*/ 1056443 h 1056443"/>
                  </a:gdLst>
                  <a:ahLst/>
                  <a:cxnLst>
                    <a:cxn ang="0">
                      <a:pos x="connsiteX0" y="connsiteY0"/>
                    </a:cxn>
                    <a:cxn ang="0">
                      <a:pos x="connsiteX1" y="connsiteY1"/>
                    </a:cxn>
                    <a:cxn ang="0">
                      <a:pos x="connsiteX2" y="connsiteY2"/>
                    </a:cxn>
                    <a:cxn ang="0">
                      <a:pos x="connsiteX3" y="connsiteY3"/>
                    </a:cxn>
                  </a:cxnLst>
                  <a:rect l="l" t="t" r="r" b="b"/>
                  <a:pathLst>
                    <a:path w="91226" h="1056443">
                      <a:moveTo>
                        <a:pt x="0" y="0"/>
                      </a:moveTo>
                      <a:cubicBezTo>
                        <a:pt x="28112" y="57705"/>
                        <a:pt x="56225" y="115410"/>
                        <a:pt x="71021" y="230819"/>
                      </a:cubicBezTo>
                      <a:cubicBezTo>
                        <a:pt x="85817" y="346228"/>
                        <a:pt x="96175" y="554854"/>
                        <a:pt x="88777" y="692458"/>
                      </a:cubicBezTo>
                      <a:cubicBezTo>
                        <a:pt x="81379" y="830062"/>
                        <a:pt x="54006" y="943252"/>
                        <a:pt x="26633" y="1056443"/>
                      </a:cubicBezTo>
                    </a:path>
                  </a:pathLst>
                </a:cu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1" name="Ελεύθερη σχεδίαση 70"/>
                <p:cNvSpPr/>
                <p:nvPr/>
              </p:nvSpPr>
              <p:spPr>
                <a:xfrm>
                  <a:off x="1706171" y="4974068"/>
                  <a:ext cx="5875674" cy="1367271"/>
                </a:xfrm>
                <a:custGeom>
                  <a:avLst/>
                  <a:gdLst>
                    <a:gd name="connsiteX0" fmla="*/ 331664 w 5875674"/>
                    <a:gd name="connsiteY0" fmla="*/ 293066 h 1367271"/>
                    <a:gd name="connsiteX1" fmla="*/ 464829 w 5875674"/>
                    <a:gd name="connsiteY1" fmla="*/ 355210 h 1367271"/>
                    <a:gd name="connsiteX2" fmla="*/ 606872 w 5875674"/>
                    <a:gd name="connsiteY2" fmla="*/ 417354 h 1367271"/>
                    <a:gd name="connsiteX3" fmla="*/ 748915 w 5875674"/>
                    <a:gd name="connsiteY3" fmla="*/ 372965 h 1367271"/>
                    <a:gd name="connsiteX4" fmla="*/ 908713 w 5875674"/>
                    <a:gd name="connsiteY4" fmla="*/ 222045 h 1367271"/>
                    <a:gd name="connsiteX5" fmla="*/ 1059633 w 5875674"/>
                    <a:gd name="connsiteY5" fmla="*/ 103 h 1367271"/>
                    <a:gd name="connsiteX6" fmla="*/ 970857 w 5875674"/>
                    <a:gd name="connsiteY6" fmla="*/ 195412 h 1367271"/>
                    <a:gd name="connsiteX7" fmla="*/ 997490 w 5875674"/>
                    <a:gd name="connsiteY7" fmla="*/ 364087 h 1367271"/>
                    <a:gd name="connsiteX8" fmla="*/ 1121777 w 5875674"/>
                    <a:gd name="connsiteY8" fmla="*/ 523886 h 1367271"/>
                    <a:gd name="connsiteX9" fmla="*/ 1308208 w 5875674"/>
                    <a:gd name="connsiteY9" fmla="*/ 612662 h 1367271"/>
                    <a:gd name="connsiteX10" fmla="*/ 2062810 w 5875674"/>
                    <a:gd name="connsiteY10" fmla="*/ 594907 h 1367271"/>
                    <a:gd name="connsiteX11" fmla="*/ 3358950 w 5875674"/>
                    <a:gd name="connsiteY11" fmla="*/ 603785 h 1367271"/>
                    <a:gd name="connsiteX12" fmla="*/ 4202329 w 5875674"/>
                    <a:gd name="connsiteY12" fmla="*/ 603785 h 1367271"/>
                    <a:gd name="connsiteX13" fmla="*/ 5107851 w 5875674"/>
                    <a:gd name="connsiteY13" fmla="*/ 594907 h 1367271"/>
                    <a:gd name="connsiteX14" fmla="*/ 5658266 w 5875674"/>
                    <a:gd name="connsiteY14" fmla="*/ 577152 h 1367271"/>
                    <a:gd name="connsiteX15" fmla="*/ 5755921 w 5875674"/>
                    <a:gd name="connsiteY15" fmla="*/ 568274 h 1367271"/>
                    <a:gd name="connsiteX16" fmla="*/ 5782554 w 5875674"/>
                    <a:gd name="connsiteY16" fmla="*/ 470620 h 1367271"/>
                    <a:gd name="connsiteX17" fmla="*/ 5862453 w 5875674"/>
                    <a:gd name="connsiteY17" fmla="*/ 390720 h 1367271"/>
                    <a:gd name="connsiteX18" fmla="*/ 5871330 w 5875674"/>
                    <a:gd name="connsiteY18" fmla="*/ 878992 h 1367271"/>
                    <a:gd name="connsiteX19" fmla="*/ 5818064 w 5875674"/>
                    <a:gd name="connsiteY19" fmla="*/ 843482 h 1367271"/>
                    <a:gd name="connsiteX20" fmla="*/ 5773676 w 5875674"/>
                    <a:gd name="connsiteY20" fmla="*/ 799093 h 1367271"/>
                    <a:gd name="connsiteX21" fmla="*/ 5755921 w 5875674"/>
                    <a:gd name="connsiteY21" fmla="*/ 710317 h 1367271"/>
                    <a:gd name="connsiteX22" fmla="*/ 5649389 w 5875674"/>
                    <a:gd name="connsiteY22" fmla="*/ 657051 h 1367271"/>
                    <a:gd name="connsiteX23" fmla="*/ 5374181 w 5875674"/>
                    <a:gd name="connsiteY23" fmla="*/ 665928 h 1367271"/>
                    <a:gd name="connsiteX24" fmla="*/ 4921420 w 5875674"/>
                    <a:gd name="connsiteY24" fmla="*/ 674806 h 1367271"/>
                    <a:gd name="connsiteX25" fmla="*/ 4388760 w 5875674"/>
                    <a:gd name="connsiteY25" fmla="*/ 665928 h 1367271"/>
                    <a:gd name="connsiteX26" fmla="*/ 3705179 w 5875674"/>
                    <a:gd name="connsiteY26" fmla="*/ 665928 h 1367271"/>
                    <a:gd name="connsiteX27" fmla="*/ 2959455 w 5875674"/>
                    <a:gd name="connsiteY27" fmla="*/ 665928 h 1367271"/>
                    <a:gd name="connsiteX28" fmla="*/ 2355773 w 5875674"/>
                    <a:gd name="connsiteY28" fmla="*/ 665928 h 1367271"/>
                    <a:gd name="connsiteX29" fmla="*/ 1707703 w 5875674"/>
                    <a:gd name="connsiteY29" fmla="*/ 665928 h 1367271"/>
                    <a:gd name="connsiteX30" fmla="*/ 1272697 w 5875674"/>
                    <a:gd name="connsiteY30" fmla="*/ 692561 h 1367271"/>
                    <a:gd name="connsiteX31" fmla="*/ 1050756 w 5875674"/>
                    <a:gd name="connsiteY31" fmla="*/ 763583 h 1367271"/>
                    <a:gd name="connsiteX32" fmla="*/ 802181 w 5875674"/>
                    <a:gd name="connsiteY32" fmla="*/ 905625 h 1367271"/>
                    <a:gd name="connsiteX33" fmla="*/ 704527 w 5875674"/>
                    <a:gd name="connsiteY33" fmla="*/ 1056546 h 1367271"/>
                    <a:gd name="connsiteX34" fmla="*/ 589117 w 5875674"/>
                    <a:gd name="connsiteY34" fmla="*/ 1367264 h 1367271"/>
                    <a:gd name="connsiteX35" fmla="*/ 651261 w 5875674"/>
                    <a:gd name="connsiteY35" fmla="*/ 1065423 h 1367271"/>
                    <a:gd name="connsiteX36" fmla="*/ 642383 w 5875674"/>
                    <a:gd name="connsiteY36" fmla="*/ 905625 h 1367271"/>
                    <a:gd name="connsiteX37" fmla="*/ 589117 w 5875674"/>
                    <a:gd name="connsiteY37" fmla="*/ 790216 h 1367271"/>
                    <a:gd name="connsiteX38" fmla="*/ 447074 w 5875674"/>
                    <a:gd name="connsiteY38" fmla="*/ 745827 h 1367271"/>
                    <a:gd name="connsiteX39" fmla="*/ 91967 w 5875674"/>
                    <a:gd name="connsiteY39" fmla="*/ 878992 h 1367271"/>
                    <a:gd name="connsiteX40" fmla="*/ 3191 w 5875674"/>
                    <a:gd name="connsiteY40" fmla="*/ 905625 h 1367271"/>
                    <a:gd name="connsiteX41" fmla="*/ 171866 w 5875674"/>
                    <a:gd name="connsiteY41" fmla="*/ 790216 h 1367271"/>
                    <a:gd name="connsiteX42" fmla="*/ 349420 w 5875674"/>
                    <a:gd name="connsiteY42" fmla="*/ 701439 h 1367271"/>
                    <a:gd name="connsiteX43" fmla="*/ 464829 w 5875674"/>
                    <a:gd name="connsiteY43" fmla="*/ 568274 h 1367271"/>
                    <a:gd name="connsiteX44" fmla="*/ 438196 w 5875674"/>
                    <a:gd name="connsiteY44" fmla="*/ 435109 h 1367271"/>
                    <a:gd name="connsiteX45" fmla="*/ 198499 w 5875674"/>
                    <a:gd name="connsiteY45" fmla="*/ 239800 h 1367271"/>
                    <a:gd name="connsiteX46" fmla="*/ 376053 w 5875674"/>
                    <a:gd name="connsiteY46" fmla="*/ 319699 h 1367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875674" h="1367271">
                      <a:moveTo>
                        <a:pt x="331664" y="293066"/>
                      </a:moveTo>
                      <a:lnTo>
                        <a:pt x="464829" y="355210"/>
                      </a:lnTo>
                      <a:cubicBezTo>
                        <a:pt x="510697" y="375925"/>
                        <a:pt x="559524" y="414395"/>
                        <a:pt x="606872" y="417354"/>
                      </a:cubicBezTo>
                      <a:cubicBezTo>
                        <a:pt x="654220" y="420313"/>
                        <a:pt x="698608" y="405517"/>
                        <a:pt x="748915" y="372965"/>
                      </a:cubicBezTo>
                      <a:cubicBezTo>
                        <a:pt x="799222" y="340414"/>
                        <a:pt x="856927" y="284189"/>
                        <a:pt x="908713" y="222045"/>
                      </a:cubicBezTo>
                      <a:cubicBezTo>
                        <a:pt x="960499" y="159901"/>
                        <a:pt x="1049276" y="4542"/>
                        <a:pt x="1059633" y="103"/>
                      </a:cubicBezTo>
                      <a:cubicBezTo>
                        <a:pt x="1069990" y="-4336"/>
                        <a:pt x="981214" y="134748"/>
                        <a:pt x="970857" y="195412"/>
                      </a:cubicBezTo>
                      <a:cubicBezTo>
                        <a:pt x="960500" y="256076"/>
                        <a:pt x="972337" y="309341"/>
                        <a:pt x="997490" y="364087"/>
                      </a:cubicBezTo>
                      <a:cubicBezTo>
                        <a:pt x="1022643" y="418833"/>
                        <a:pt x="1069991" y="482457"/>
                        <a:pt x="1121777" y="523886"/>
                      </a:cubicBezTo>
                      <a:cubicBezTo>
                        <a:pt x="1173563" y="565315"/>
                        <a:pt x="1151369" y="600825"/>
                        <a:pt x="1308208" y="612662"/>
                      </a:cubicBezTo>
                      <a:cubicBezTo>
                        <a:pt x="1465047" y="624499"/>
                        <a:pt x="2062810" y="594907"/>
                        <a:pt x="2062810" y="594907"/>
                      </a:cubicBezTo>
                      <a:lnTo>
                        <a:pt x="3358950" y="603785"/>
                      </a:lnTo>
                      <a:lnTo>
                        <a:pt x="4202329" y="603785"/>
                      </a:lnTo>
                      <a:lnTo>
                        <a:pt x="5107851" y="594907"/>
                      </a:lnTo>
                      <a:cubicBezTo>
                        <a:pt x="5350507" y="590468"/>
                        <a:pt x="5550254" y="581591"/>
                        <a:pt x="5658266" y="577152"/>
                      </a:cubicBezTo>
                      <a:cubicBezTo>
                        <a:pt x="5766278" y="572713"/>
                        <a:pt x="5735206" y="586029"/>
                        <a:pt x="5755921" y="568274"/>
                      </a:cubicBezTo>
                      <a:cubicBezTo>
                        <a:pt x="5776636" y="550519"/>
                        <a:pt x="5764799" y="500212"/>
                        <a:pt x="5782554" y="470620"/>
                      </a:cubicBezTo>
                      <a:cubicBezTo>
                        <a:pt x="5800309" y="441028"/>
                        <a:pt x="5847657" y="322658"/>
                        <a:pt x="5862453" y="390720"/>
                      </a:cubicBezTo>
                      <a:cubicBezTo>
                        <a:pt x="5877249" y="458782"/>
                        <a:pt x="5878728" y="803532"/>
                        <a:pt x="5871330" y="878992"/>
                      </a:cubicBezTo>
                      <a:cubicBezTo>
                        <a:pt x="5863932" y="954452"/>
                        <a:pt x="5834340" y="856798"/>
                        <a:pt x="5818064" y="843482"/>
                      </a:cubicBezTo>
                      <a:cubicBezTo>
                        <a:pt x="5801788" y="830166"/>
                        <a:pt x="5784033" y="821287"/>
                        <a:pt x="5773676" y="799093"/>
                      </a:cubicBezTo>
                      <a:cubicBezTo>
                        <a:pt x="5763319" y="776899"/>
                        <a:pt x="5776635" y="733991"/>
                        <a:pt x="5755921" y="710317"/>
                      </a:cubicBezTo>
                      <a:cubicBezTo>
                        <a:pt x="5735207" y="686643"/>
                        <a:pt x="5713012" y="664449"/>
                        <a:pt x="5649389" y="657051"/>
                      </a:cubicBezTo>
                      <a:cubicBezTo>
                        <a:pt x="5585766" y="649653"/>
                        <a:pt x="5374181" y="665928"/>
                        <a:pt x="5374181" y="665928"/>
                      </a:cubicBezTo>
                      <a:cubicBezTo>
                        <a:pt x="5252853" y="668887"/>
                        <a:pt x="5085657" y="674806"/>
                        <a:pt x="4921420" y="674806"/>
                      </a:cubicBezTo>
                      <a:cubicBezTo>
                        <a:pt x="4757183" y="674806"/>
                        <a:pt x="4388760" y="665928"/>
                        <a:pt x="4388760" y="665928"/>
                      </a:cubicBezTo>
                      <a:lnTo>
                        <a:pt x="3705179" y="665928"/>
                      </a:lnTo>
                      <a:lnTo>
                        <a:pt x="2959455" y="665928"/>
                      </a:lnTo>
                      <a:lnTo>
                        <a:pt x="2355773" y="665928"/>
                      </a:lnTo>
                      <a:lnTo>
                        <a:pt x="1707703" y="665928"/>
                      </a:lnTo>
                      <a:cubicBezTo>
                        <a:pt x="1527190" y="670367"/>
                        <a:pt x="1382188" y="676285"/>
                        <a:pt x="1272697" y="692561"/>
                      </a:cubicBezTo>
                      <a:cubicBezTo>
                        <a:pt x="1163206" y="708837"/>
                        <a:pt x="1129175" y="728072"/>
                        <a:pt x="1050756" y="763583"/>
                      </a:cubicBezTo>
                      <a:cubicBezTo>
                        <a:pt x="972337" y="799094"/>
                        <a:pt x="859886" y="856798"/>
                        <a:pt x="802181" y="905625"/>
                      </a:cubicBezTo>
                      <a:cubicBezTo>
                        <a:pt x="744476" y="954452"/>
                        <a:pt x="740038" y="979606"/>
                        <a:pt x="704527" y="1056546"/>
                      </a:cubicBezTo>
                      <a:cubicBezTo>
                        <a:pt x="669016" y="1133486"/>
                        <a:pt x="597995" y="1365785"/>
                        <a:pt x="589117" y="1367264"/>
                      </a:cubicBezTo>
                      <a:cubicBezTo>
                        <a:pt x="580239" y="1368743"/>
                        <a:pt x="642383" y="1142363"/>
                        <a:pt x="651261" y="1065423"/>
                      </a:cubicBezTo>
                      <a:cubicBezTo>
                        <a:pt x="660139" y="988483"/>
                        <a:pt x="652740" y="951493"/>
                        <a:pt x="642383" y="905625"/>
                      </a:cubicBezTo>
                      <a:cubicBezTo>
                        <a:pt x="632026" y="859757"/>
                        <a:pt x="621668" y="816849"/>
                        <a:pt x="589117" y="790216"/>
                      </a:cubicBezTo>
                      <a:cubicBezTo>
                        <a:pt x="556566" y="763583"/>
                        <a:pt x="529932" y="731031"/>
                        <a:pt x="447074" y="745827"/>
                      </a:cubicBezTo>
                      <a:cubicBezTo>
                        <a:pt x="364216" y="760623"/>
                        <a:pt x="165947" y="852359"/>
                        <a:pt x="91967" y="878992"/>
                      </a:cubicBezTo>
                      <a:cubicBezTo>
                        <a:pt x="17987" y="905625"/>
                        <a:pt x="-10125" y="920421"/>
                        <a:pt x="3191" y="905625"/>
                      </a:cubicBezTo>
                      <a:cubicBezTo>
                        <a:pt x="16507" y="890829"/>
                        <a:pt x="114161" y="824247"/>
                        <a:pt x="171866" y="790216"/>
                      </a:cubicBezTo>
                      <a:cubicBezTo>
                        <a:pt x="229571" y="756185"/>
                        <a:pt x="300593" y="738429"/>
                        <a:pt x="349420" y="701439"/>
                      </a:cubicBezTo>
                      <a:cubicBezTo>
                        <a:pt x="398247" y="664449"/>
                        <a:pt x="450033" y="612662"/>
                        <a:pt x="464829" y="568274"/>
                      </a:cubicBezTo>
                      <a:cubicBezTo>
                        <a:pt x="479625" y="523886"/>
                        <a:pt x="482584" y="489855"/>
                        <a:pt x="438196" y="435109"/>
                      </a:cubicBezTo>
                      <a:cubicBezTo>
                        <a:pt x="393808" y="380363"/>
                        <a:pt x="208856" y="259035"/>
                        <a:pt x="198499" y="239800"/>
                      </a:cubicBezTo>
                      <a:cubicBezTo>
                        <a:pt x="188142" y="220565"/>
                        <a:pt x="282097" y="270132"/>
                        <a:pt x="376053" y="319699"/>
                      </a:cubicBezTo>
                    </a:path>
                  </a:pathLst>
                </a:custGeom>
                <a:solidFill>
                  <a:schemeClr val="accent4"/>
                </a:solid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74" name="Ομάδα 173"/>
              <p:cNvGrpSpPr/>
              <p:nvPr/>
            </p:nvGrpSpPr>
            <p:grpSpPr>
              <a:xfrm rot="1263151">
                <a:off x="578049" y="6109176"/>
                <a:ext cx="251238" cy="193944"/>
                <a:chOff x="3286212" y="2457788"/>
                <a:chExt cx="656947" cy="288032"/>
              </a:xfrm>
            </p:grpSpPr>
            <p:sp>
              <p:nvSpPr>
                <p:cNvPr id="175" name="Έλλειψη 174"/>
                <p:cNvSpPr/>
                <p:nvPr/>
              </p:nvSpPr>
              <p:spPr>
                <a:xfrm>
                  <a:off x="3286212" y="2457788"/>
                  <a:ext cx="656947" cy="288032"/>
                </a:xfrm>
                <a:prstGeom prst="ellipse">
                  <a:avLst/>
                </a:pr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6" name="Διάγραμμα ροής: Παραπομπή 175"/>
                <p:cNvSpPr/>
                <p:nvPr/>
              </p:nvSpPr>
              <p:spPr>
                <a:xfrm>
                  <a:off x="3491880" y="2527178"/>
                  <a:ext cx="216024" cy="94542"/>
                </a:xfrm>
                <a:prstGeom prst="flowChartConnector">
                  <a:avLst/>
                </a:prstGeom>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177" name="Διάγραμμα ροής: Παραπομπή 176"/>
              <p:cNvSpPr/>
              <p:nvPr/>
            </p:nvSpPr>
            <p:spPr>
              <a:xfrm>
                <a:off x="774509" y="5938975"/>
                <a:ext cx="45719" cy="68528"/>
              </a:xfrm>
              <a:prstGeom prst="flowChartConnector">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8" name="Διάγραμμα ροής: Παραπομπή 177"/>
              <p:cNvSpPr/>
              <p:nvPr/>
            </p:nvSpPr>
            <p:spPr>
              <a:xfrm>
                <a:off x="492937" y="6241830"/>
                <a:ext cx="45719" cy="68528"/>
              </a:xfrm>
              <a:prstGeom prst="flowChartConnector">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9" name="Διάγραμμα ροής: Παραπομπή 178"/>
              <p:cNvSpPr/>
              <p:nvPr/>
            </p:nvSpPr>
            <p:spPr>
              <a:xfrm>
                <a:off x="674752" y="6367980"/>
                <a:ext cx="45719" cy="68528"/>
              </a:xfrm>
              <a:prstGeom prst="flowChartConnector">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0" name="Διάγραμμα ροής: Παραπομπή 179"/>
              <p:cNvSpPr/>
              <p:nvPr/>
            </p:nvSpPr>
            <p:spPr>
              <a:xfrm>
                <a:off x="845905" y="6300561"/>
                <a:ext cx="45719" cy="68528"/>
              </a:xfrm>
              <a:prstGeom prst="flowChartConnector">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1" name="Διάγραμμα ροής: Παραπομπή 180"/>
              <p:cNvSpPr/>
              <p:nvPr/>
            </p:nvSpPr>
            <p:spPr>
              <a:xfrm>
                <a:off x="905573" y="6091918"/>
                <a:ext cx="45719" cy="68528"/>
              </a:xfrm>
              <a:prstGeom prst="flowChartConnector">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2" name="Διάγραμμα ροής: Παραπομπή 181"/>
              <p:cNvSpPr/>
              <p:nvPr/>
            </p:nvSpPr>
            <p:spPr>
              <a:xfrm>
                <a:off x="479328" y="6091918"/>
                <a:ext cx="45719" cy="68528"/>
              </a:xfrm>
              <a:prstGeom prst="flowChartConnector">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3" name="Διάγραμμα ροής: Παραπομπή 182"/>
              <p:cNvSpPr/>
              <p:nvPr/>
            </p:nvSpPr>
            <p:spPr>
              <a:xfrm>
                <a:off x="774508" y="6057587"/>
                <a:ext cx="45719" cy="68528"/>
              </a:xfrm>
              <a:prstGeom prst="flowChartConnector">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4" name="Διάγραμμα ροής: Παραπομπή 183"/>
              <p:cNvSpPr/>
              <p:nvPr/>
            </p:nvSpPr>
            <p:spPr>
              <a:xfrm>
                <a:off x="967018" y="6204401"/>
                <a:ext cx="45719" cy="68528"/>
              </a:xfrm>
              <a:prstGeom prst="flowChartConnector">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052" name="Ομάδα 1051"/>
            <p:cNvGrpSpPr/>
            <p:nvPr/>
          </p:nvGrpSpPr>
          <p:grpSpPr>
            <a:xfrm>
              <a:off x="1473763" y="2668313"/>
              <a:ext cx="5931355" cy="1164681"/>
              <a:chOff x="1675768" y="2793040"/>
              <a:chExt cx="6157617" cy="1439649"/>
            </a:xfrm>
          </p:grpSpPr>
          <p:sp>
            <p:nvSpPr>
              <p:cNvPr id="90" name="Ελεύθερη σχεδίαση 89"/>
              <p:cNvSpPr/>
              <p:nvPr/>
            </p:nvSpPr>
            <p:spPr>
              <a:xfrm>
                <a:off x="7268724" y="2863241"/>
                <a:ext cx="127206" cy="1074198"/>
              </a:xfrm>
              <a:custGeom>
                <a:avLst/>
                <a:gdLst>
                  <a:gd name="connsiteX0" fmla="*/ 109451 w 127206"/>
                  <a:gd name="connsiteY0" fmla="*/ 0 h 1074198"/>
                  <a:gd name="connsiteX1" fmla="*/ 2919 w 127206"/>
                  <a:gd name="connsiteY1" fmla="*/ 266330 h 1074198"/>
                  <a:gd name="connsiteX2" fmla="*/ 38429 w 127206"/>
                  <a:gd name="connsiteY2" fmla="*/ 878889 h 1074198"/>
                  <a:gd name="connsiteX3" fmla="*/ 127206 w 127206"/>
                  <a:gd name="connsiteY3" fmla="*/ 1074198 h 1074198"/>
                </a:gdLst>
                <a:ahLst/>
                <a:cxnLst>
                  <a:cxn ang="0">
                    <a:pos x="connsiteX0" y="connsiteY0"/>
                  </a:cxn>
                  <a:cxn ang="0">
                    <a:pos x="connsiteX1" y="connsiteY1"/>
                  </a:cxn>
                  <a:cxn ang="0">
                    <a:pos x="connsiteX2" y="connsiteY2"/>
                  </a:cxn>
                  <a:cxn ang="0">
                    <a:pos x="connsiteX3" y="connsiteY3"/>
                  </a:cxn>
                </a:cxnLst>
                <a:rect l="l" t="t" r="r" b="b"/>
                <a:pathLst>
                  <a:path w="127206" h="1074198">
                    <a:moveTo>
                      <a:pt x="109451" y="0"/>
                    </a:moveTo>
                    <a:cubicBezTo>
                      <a:pt x="62103" y="59924"/>
                      <a:pt x="14756" y="119849"/>
                      <a:pt x="2919" y="266330"/>
                    </a:cubicBezTo>
                    <a:cubicBezTo>
                      <a:pt x="-8918" y="412811"/>
                      <a:pt x="17714" y="744244"/>
                      <a:pt x="38429" y="878889"/>
                    </a:cubicBezTo>
                    <a:cubicBezTo>
                      <a:pt x="59143" y="1013534"/>
                      <a:pt x="93174" y="1043866"/>
                      <a:pt x="127206" y="1074198"/>
                    </a:cubicBezTo>
                  </a:path>
                </a:pathLst>
              </a:cu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1" name="Ελεύθερη σχεδίαση 90"/>
              <p:cNvSpPr/>
              <p:nvPr/>
            </p:nvSpPr>
            <p:spPr>
              <a:xfrm>
                <a:off x="7351114" y="2889873"/>
                <a:ext cx="106960" cy="1047565"/>
              </a:xfrm>
              <a:custGeom>
                <a:avLst/>
                <a:gdLst>
                  <a:gd name="connsiteX0" fmla="*/ 106960 w 106960"/>
                  <a:gd name="connsiteY0" fmla="*/ 0 h 914400"/>
                  <a:gd name="connsiteX1" fmla="*/ 44816 w 106960"/>
                  <a:gd name="connsiteY1" fmla="*/ 133165 h 914400"/>
                  <a:gd name="connsiteX2" fmla="*/ 428 w 106960"/>
                  <a:gd name="connsiteY2" fmla="*/ 497150 h 914400"/>
                  <a:gd name="connsiteX3" fmla="*/ 71449 w 10696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106960" h="914400">
                    <a:moveTo>
                      <a:pt x="106960" y="0"/>
                    </a:moveTo>
                    <a:cubicBezTo>
                      <a:pt x="84765" y="25153"/>
                      <a:pt x="62571" y="50307"/>
                      <a:pt x="44816" y="133165"/>
                    </a:cubicBezTo>
                    <a:cubicBezTo>
                      <a:pt x="27061" y="216023"/>
                      <a:pt x="-4011" y="366944"/>
                      <a:pt x="428" y="497150"/>
                    </a:cubicBezTo>
                    <a:cubicBezTo>
                      <a:pt x="4867" y="627356"/>
                      <a:pt x="38158" y="770878"/>
                      <a:pt x="71449" y="914400"/>
                    </a:cubicBezTo>
                  </a:path>
                </a:pathLst>
              </a:cu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2" name="Ελεύθερη σχεδίαση 91"/>
              <p:cNvSpPr/>
              <p:nvPr/>
            </p:nvSpPr>
            <p:spPr>
              <a:xfrm>
                <a:off x="7456123" y="2907629"/>
                <a:ext cx="46339" cy="1029810"/>
              </a:xfrm>
              <a:custGeom>
                <a:avLst/>
                <a:gdLst>
                  <a:gd name="connsiteX0" fmla="*/ 46339 w 46339"/>
                  <a:gd name="connsiteY0" fmla="*/ 0 h 1029810"/>
                  <a:gd name="connsiteX1" fmla="*/ 1951 w 46339"/>
                  <a:gd name="connsiteY1" fmla="*/ 310719 h 1029810"/>
                  <a:gd name="connsiteX2" fmla="*/ 10828 w 46339"/>
                  <a:gd name="connsiteY2" fmla="*/ 710214 h 1029810"/>
                  <a:gd name="connsiteX3" fmla="*/ 37461 w 46339"/>
                  <a:gd name="connsiteY3" fmla="*/ 949911 h 1029810"/>
                  <a:gd name="connsiteX4" fmla="*/ 46339 w 46339"/>
                  <a:gd name="connsiteY4" fmla="*/ 1029810 h 1029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39" h="1029810">
                    <a:moveTo>
                      <a:pt x="46339" y="0"/>
                    </a:moveTo>
                    <a:cubicBezTo>
                      <a:pt x="27104" y="96175"/>
                      <a:pt x="7869" y="192350"/>
                      <a:pt x="1951" y="310719"/>
                    </a:cubicBezTo>
                    <a:cubicBezTo>
                      <a:pt x="-3967" y="429088"/>
                      <a:pt x="4910" y="603682"/>
                      <a:pt x="10828" y="710214"/>
                    </a:cubicBezTo>
                    <a:cubicBezTo>
                      <a:pt x="16746" y="816746"/>
                      <a:pt x="37461" y="949911"/>
                      <a:pt x="37461" y="949911"/>
                    </a:cubicBezTo>
                    <a:lnTo>
                      <a:pt x="46339" y="1029810"/>
                    </a:lnTo>
                  </a:path>
                </a:pathLst>
              </a:cu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3" name="Ελεύθερη σχεδίαση 92"/>
              <p:cNvSpPr/>
              <p:nvPr/>
            </p:nvSpPr>
            <p:spPr>
              <a:xfrm>
                <a:off x="7564606" y="2907629"/>
                <a:ext cx="45719" cy="1029810"/>
              </a:xfrm>
              <a:custGeom>
                <a:avLst/>
                <a:gdLst>
                  <a:gd name="connsiteX0" fmla="*/ 0 w 17755"/>
                  <a:gd name="connsiteY0" fmla="*/ 0 h 1178581"/>
                  <a:gd name="connsiteX1" fmla="*/ 8878 w 17755"/>
                  <a:gd name="connsiteY1" fmla="*/ 1003177 h 1178581"/>
                  <a:gd name="connsiteX2" fmla="*/ 17755 w 17755"/>
                  <a:gd name="connsiteY2" fmla="*/ 1171853 h 1178581"/>
                </a:gdLst>
                <a:ahLst/>
                <a:cxnLst>
                  <a:cxn ang="0">
                    <a:pos x="connsiteX0" y="connsiteY0"/>
                  </a:cxn>
                  <a:cxn ang="0">
                    <a:pos x="connsiteX1" y="connsiteY1"/>
                  </a:cxn>
                  <a:cxn ang="0">
                    <a:pos x="connsiteX2" y="connsiteY2"/>
                  </a:cxn>
                </a:cxnLst>
                <a:rect l="l" t="t" r="r" b="b"/>
                <a:pathLst>
                  <a:path w="17755" h="1178581">
                    <a:moveTo>
                      <a:pt x="0" y="0"/>
                    </a:moveTo>
                    <a:cubicBezTo>
                      <a:pt x="2959" y="403934"/>
                      <a:pt x="5919" y="807868"/>
                      <a:pt x="8878" y="1003177"/>
                    </a:cubicBezTo>
                    <a:cubicBezTo>
                      <a:pt x="11837" y="1198486"/>
                      <a:pt x="14796" y="1185169"/>
                      <a:pt x="17755" y="1171853"/>
                    </a:cubicBezTo>
                  </a:path>
                </a:pathLst>
              </a:cu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4" name="Ελεύθερη σχεδίαση 93"/>
              <p:cNvSpPr/>
              <p:nvPr/>
            </p:nvSpPr>
            <p:spPr>
              <a:xfrm>
                <a:off x="7653382" y="2916507"/>
                <a:ext cx="64141" cy="1003177"/>
              </a:xfrm>
              <a:custGeom>
                <a:avLst/>
                <a:gdLst>
                  <a:gd name="connsiteX0" fmla="*/ 0 w 64141"/>
                  <a:gd name="connsiteY0" fmla="*/ 0 h 1003177"/>
                  <a:gd name="connsiteX1" fmla="*/ 53266 w 64141"/>
                  <a:gd name="connsiteY1" fmla="*/ 292963 h 1003177"/>
                  <a:gd name="connsiteX2" fmla="*/ 62144 w 64141"/>
                  <a:gd name="connsiteY2" fmla="*/ 692458 h 1003177"/>
                  <a:gd name="connsiteX3" fmla="*/ 26633 w 64141"/>
                  <a:gd name="connsiteY3" fmla="*/ 1003177 h 1003177"/>
                </a:gdLst>
                <a:ahLst/>
                <a:cxnLst>
                  <a:cxn ang="0">
                    <a:pos x="connsiteX0" y="connsiteY0"/>
                  </a:cxn>
                  <a:cxn ang="0">
                    <a:pos x="connsiteX1" y="connsiteY1"/>
                  </a:cxn>
                  <a:cxn ang="0">
                    <a:pos x="connsiteX2" y="connsiteY2"/>
                  </a:cxn>
                  <a:cxn ang="0">
                    <a:pos x="connsiteX3" y="connsiteY3"/>
                  </a:cxn>
                </a:cxnLst>
                <a:rect l="l" t="t" r="r" b="b"/>
                <a:pathLst>
                  <a:path w="64141" h="1003177">
                    <a:moveTo>
                      <a:pt x="0" y="0"/>
                    </a:moveTo>
                    <a:cubicBezTo>
                      <a:pt x="21454" y="88776"/>
                      <a:pt x="42909" y="177553"/>
                      <a:pt x="53266" y="292963"/>
                    </a:cubicBezTo>
                    <a:cubicBezTo>
                      <a:pt x="63623" y="408373"/>
                      <a:pt x="66583" y="574089"/>
                      <a:pt x="62144" y="692458"/>
                    </a:cubicBezTo>
                    <a:cubicBezTo>
                      <a:pt x="57705" y="810827"/>
                      <a:pt x="42169" y="907002"/>
                      <a:pt x="26633" y="1003177"/>
                    </a:cubicBezTo>
                  </a:path>
                </a:pathLst>
              </a:cu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5" name="Ελεύθερη σχεδίαση 94"/>
              <p:cNvSpPr/>
              <p:nvPr/>
            </p:nvSpPr>
            <p:spPr>
              <a:xfrm>
                <a:off x="7742159" y="2889874"/>
                <a:ext cx="91226" cy="1056443"/>
              </a:xfrm>
              <a:custGeom>
                <a:avLst/>
                <a:gdLst>
                  <a:gd name="connsiteX0" fmla="*/ 0 w 91226"/>
                  <a:gd name="connsiteY0" fmla="*/ 0 h 1056443"/>
                  <a:gd name="connsiteX1" fmla="*/ 71021 w 91226"/>
                  <a:gd name="connsiteY1" fmla="*/ 230819 h 1056443"/>
                  <a:gd name="connsiteX2" fmla="*/ 88777 w 91226"/>
                  <a:gd name="connsiteY2" fmla="*/ 692458 h 1056443"/>
                  <a:gd name="connsiteX3" fmla="*/ 26633 w 91226"/>
                  <a:gd name="connsiteY3" fmla="*/ 1056443 h 1056443"/>
                </a:gdLst>
                <a:ahLst/>
                <a:cxnLst>
                  <a:cxn ang="0">
                    <a:pos x="connsiteX0" y="connsiteY0"/>
                  </a:cxn>
                  <a:cxn ang="0">
                    <a:pos x="connsiteX1" y="connsiteY1"/>
                  </a:cxn>
                  <a:cxn ang="0">
                    <a:pos x="connsiteX2" y="connsiteY2"/>
                  </a:cxn>
                  <a:cxn ang="0">
                    <a:pos x="connsiteX3" y="connsiteY3"/>
                  </a:cxn>
                </a:cxnLst>
                <a:rect l="l" t="t" r="r" b="b"/>
                <a:pathLst>
                  <a:path w="91226" h="1056443">
                    <a:moveTo>
                      <a:pt x="0" y="0"/>
                    </a:moveTo>
                    <a:cubicBezTo>
                      <a:pt x="28112" y="57705"/>
                      <a:pt x="56225" y="115410"/>
                      <a:pt x="71021" y="230819"/>
                    </a:cubicBezTo>
                    <a:cubicBezTo>
                      <a:pt x="85817" y="346228"/>
                      <a:pt x="96175" y="554854"/>
                      <a:pt x="88777" y="692458"/>
                    </a:cubicBezTo>
                    <a:cubicBezTo>
                      <a:pt x="81379" y="830062"/>
                      <a:pt x="54006" y="943252"/>
                      <a:pt x="26633" y="1056443"/>
                    </a:cubicBezTo>
                  </a:path>
                </a:pathLst>
              </a:cu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188" name="Ομάδα 187"/>
              <p:cNvGrpSpPr/>
              <p:nvPr/>
            </p:nvGrpSpPr>
            <p:grpSpPr>
              <a:xfrm>
                <a:off x="1675768" y="2793040"/>
                <a:ext cx="5593932" cy="1439649"/>
                <a:chOff x="2481932" y="4921652"/>
                <a:chExt cx="5593932" cy="1439649"/>
              </a:xfrm>
            </p:grpSpPr>
            <p:pic>
              <p:nvPicPr>
                <p:cNvPr id="189" name="Picture 2" descr="C:\Users\fkaram2\Desktop\1.png"/>
                <p:cNvPicPr>
                  <a:picLocks noChangeAspect="1" noChangeArrowheads="1"/>
                </p:cNvPicPr>
                <p:nvPr/>
              </p:nvPicPr>
              <p:blipFill rotWithShape="1">
                <a:blip r:embed="rId3">
                  <a:extLst>
                    <a:ext uri="{28A0092B-C50C-407E-A947-70E740481C1C}">
                      <a14:useLocalDpi xmlns:a14="http://schemas.microsoft.com/office/drawing/2010/main" val="0"/>
                    </a:ext>
                  </a:extLst>
                </a:blip>
                <a:srcRect l="16395" t="29959" r="44068" b="20968"/>
                <a:stretch/>
              </p:blipFill>
              <p:spPr bwMode="auto">
                <a:xfrm>
                  <a:off x="2481932" y="4921652"/>
                  <a:ext cx="3743316" cy="1439649"/>
                </a:xfrm>
                <a:prstGeom prst="rect">
                  <a:avLst/>
                </a:prstGeom>
                <a:noFill/>
                <a:extLst>
                  <a:ext uri="{909E8E84-426E-40DD-AFC4-6F175D3DCCD1}">
                    <a14:hiddenFill xmlns:a14="http://schemas.microsoft.com/office/drawing/2010/main">
                      <a:solidFill>
                        <a:srgbClr val="FFFFFF"/>
                      </a:solidFill>
                    </a14:hiddenFill>
                  </a:ext>
                </a:extLst>
              </p:spPr>
            </p:pic>
            <p:grpSp>
              <p:nvGrpSpPr>
                <p:cNvPr id="190" name="Ομάδα 189"/>
                <p:cNvGrpSpPr/>
                <p:nvPr/>
              </p:nvGrpSpPr>
              <p:grpSpPr>
                <a:xfrm rot="1263151">
                  <a:off x="3248177" y="5404609"/>
                  <a:ext cx="251238" cy="193944"/>
                  <a:chOff x="3286212" y="2457788"/>
                  <a:chExt cx="656947" cy="288032"/>
                </a:xfrm>
              </p:grpSpPr>
              <p:sp>
                <p:nvSpPr>
                  <p:cNvPr id="219" name="Έλλειψη 218"/>
                  <p:cNvSpPr/>
                  <p:nvPr/>
                </p:nvSpPr>
                <p:spPr>
                  <a:xfrm>
                    <a:off x="3286212" y="2457788"/>
                    <a:ext cx="656947" cy="288032"/>
                  </a:xfrm>
                  <a:prstGeom prst="ellipse">
                    <a:avLst/>
                  </a:pr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0" name="Διάγραμμα ροής: Παραπομπή 219"/>
                  <p:cNvSpPr/>
                  <p:nvPr/>
                </p:nvSpPr>
                <p:spPr>
                  <a:xfrm>
                    <a:off x="3491880" y="2527178"/>
                    <a:ext cx="216024" cy="94542"/>
                  </a:xfrm>
                  <a:prstGeom prst="flowChartConnector">
                    <a:avLst/>
                  </a:prstGeom>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191" name="Διάγραμμα ροής: Παραπομπή 190"/>
                <p:cNvSpPr/>
                <p:nvPr/>
              </p:nvSpPr>
              <p:spPr>
                <a:xfrm>
                  <a:off x="3444637" y="5234408"/>
                  <a:ext cx="45719" cy="68528"/>
                </a:xfrm>
                <a:prstGeom prst="flowChartConnector">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2" name="Διάγραμμα ροής: Παραπομπή 191"/>
                <p:cNvSpPr/>
                <p:nvPr/>
              </p:nvSpPr>
              <p:spPr>
                <a:xfrm>
                  <a:off x="3163065" y="5537263"/>
                  <a:ext cx="45719" cy="68528"/>
                </a:xfrm>
                <a:prstGeom prst="flowChartConnector">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3" name="Διάγραμμα ροής: Παραπομπή 192"/>
                <p:cNvSpPr/>
                <p:nvPr/>
              </p:nvSpPr>
              <p:spPr>
                <a:xfrm>
                  <a:off x="3344880" y="5663413"/>
                  <a:ext cx="45719" cy="68528"/>
                </a:xfrm>
                <a:prstGeom prst="flowChartConnector">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4" name="Διάγραμμα ροής: Παραπομπή 193"/>
                <p:cNvSpPr/>
                <p:nvPr/>
              </p:nvSpPr>
              <p:spPr>
                <a:xfrm>
                  <a:off x="3516033" y="5595994"/>
                  <a:ext cx="45719" cy="68528"/>
                </a:xfrm>
                <a:prstGeom prst="flowChartConnector">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5" name="Διάγραμμα ροής: Παραπομπή 194"/>
                <p:cNvSpPr/>
                <p:nvPr/>
              </p:nvSpPr>
              <p:spPr>
                <a:xfrm>
                  <a:off x="3575701" y="5387351"/>
                  <a:ext cx="45719" cy="68528"/>
                </a:xfrm>
                <a:prstGeom prst="flowChartConnector">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6" name="Διάγραμμα ροής: Παραπομπή 195"/>
                <p:cNvSpPr/>
                <p:nvPr/>
              </p:nvSpPr>
              <p:spPr>
                <a:xfrm>
                  <a:off x="3149456" y="5387351"/>
                  <a:ext cx="45719" cy="68528"/>
                </a:xfrm>
                <a:prstGeom prst="flowChartConnector">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7" name="Διάγραμμα ροής: Παραπομπή 196"/>
                <p:cNvSpPr/>
                <p:nvPr/>
              </p:nvSpPr>
              <p:spPr>
                <a:xfrm>
                  <a:off x="3444636" y="5353020"/>
                  <a:ext cx="45719" cy="68528"/>
                </a:xfrm>
                <a:prstGeom prst="flowChartConnector">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8" name="Διάγραμμα ροής: Παραπομπή 197"/>
                <p:cNvSpPr/>
                <p:nvPr/>
              </p:nvSpPr>
              <p:spPr>
                <a:xfrm>
                  <a:off x="3637146" y="5499834"/>
                  <a:ext cx="45719" cy="68528"/>
                </a:xfrm>
                <a:prstGeom prst="flowChartConnector">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99" name="Ευθεία γραμμή σύνδεσης 198"/>
                <p:cNvCxnSpPr/>
                <p:nvPr/>
              </p:nvCxnSpPr>
              <p:spPr>
                <a:xfrm>
                  <a:off x="6105948" y="5413101"/>
                  <a:ext cx="1969916" cy="0"/>
                </a:xfrm>
                <a:prstGeom prst="line">
                  <a:avLst/>
                </a:prstGeom>
                <a:ln w="12700">
                  <a:solidFill>
                    <a:schemeClr val="accent4">
                      <a:lumMod val="2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00" name="Ευθεία γραμμή σύνδεσης 199"/>
                <p:cNvCxnSpPr/>
                <p:nvPr/>
              </p:nvCxnSpPr>
              <p:spPr>
                <a:xfrm>
                  <a:off x="6105948" y="5610659"/>
                  <a:ext cx="1969916" cy="0"/>
                </a:xfrm>
                <a:prstGeom prst="line">
                  <a:avLst/>
                </a:prstGeom>
                <a:ln w="12700">
                  <a:solidFill>
                    <a:schemeClr val="accent4">
                      <a:lumMod val="25000"/>
                    </a:schemeClr>
                  </a:solidFill>
                  <a:prstDash val="lgDash"/>
                </a:ln>
              </p:spPr>
              <p:style>
                <a:lnRef idx="1">
                  <a:schemeClr val="accent1"/>
                </a:lnRef>
                <a:fillRef idx="0">
                  <a:schemeClr val="accent1"/>
                </a:fillRef>
                <a:effectRef idx="0">
                  <a:schemeClr val="accent1"/>
                </a:effectRef>
                <a:fontRef idx="minor">
                  <a:schemeClr val="tx1"/>
                </a:fontRef>
              </p:style>
            </p:cxnSp>
            <p:sp>
              <p:nvSpPr>
                <p:cNvPr id="201" name="Διάγραμμα ροής: Παραπομπή 200"/>
                <p:cNvSpPr/>
                <p:nvPr/>
              </p:nvSpPr>
              <p:spPr>
                <a:xfrm>
                  <a:off x="6379527" y="5488378"/>
                  <a:ext cx="45719" cy="45719"/>
                </a:xfrm>
                <a:prstGeom prst="flowChartConnector">
                  <a:avLst/>
                </a:prstGeom>
                <a:solidFill>
                  <a:schemeClr val="accent4">
                    <a:lumMod val="25000"/>
                  </a:schemeClr>
                </a:solid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2" name="Διάγραμμα ροής: Παραπομπή 201"/>
                <p:cNvSpPr/>
                <p:nvPr/>
              </p:nvSpPr>
              <p:spPr>
                <a:xfrm>
                  <a:off x="6662008" y="5548623"/>
                  <a:ext cx="45719" cy="45719"/>
                </a:xfrm>
                <a:prstGeom prst="flowChartConnector">
                  <a:avLst/>
                </a:prstGeom>
                <a:solidFill>
                  <a:schemeClr val="accent4">
                    <a:lumMod val="25000"/>
                  </a:schemeClr>
                </a:solid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3" name="Διάγραμμα ροής: Παραπομπή 202"/>
                <p:cNvSpPr/>
                <p:nvPr/>
              </p:nvSpPr>
              <p:spPr>
                <a:xfrm>
                  <a:off x="6965452" y="5494479"/>
                  <a:ext cx="45719" cy="45719"/>
                </a:xfrm>
                <a:prstGeom prst="flowChartConnector">
                  <a:avLst/>
                </a:prstGeom>
                <a:solidFill>
                  <a:schemeClr val="accent4">
                    <a:lumMod val="25000"/>
                  </a:schemeClr>
                </a:solid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4" name="Διάγραμμα ροής: Παραπομπή 203"/>
                <p:cNvSpPr/>
                <p:nvPr/>
              </p:nvSpPr>
              <p:spPr>
                <a:xfrm flipH="1">
                  <a:off x="7342712" y="5463497"/>
                  <a:ext cx="45719" cy="45719"/>
                </a:xfrm>
                <a:prstGeom prst="flowChartConnector">
                  <a:avLst/>
                </a:prstGeom>
                <a:solidFill>
                  <a:schemeClr val="accent4">
                    <a:lumMod val="25000"/>
                  </a:schemeClr>
                </a:solid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5" name="Διάγραμμα ροής: Παραπομπή 204"/>
                <p:cNvSpPr/>
                <p:nvPr/>
              </p:nvSpPr>
              <p:spPr>
                <a:xfrm>
                  <a:off x="7588913" y="5526266"/>
                  <a:ext cx="45719" cy="45719"/>
                </a:xfrm>
                <a:prstGeom prst="flowChartConnector">
                  <a:avLst/>
                </a:prstGeom>
                <a:solidFill>
                  <a:schemeClr val="accent4">
                    <a:lumMod val="25000"/>
                  </a:schemeClr>
                </a:solid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6" name="Διάγραμμα ροής: Παραπομπή 205"/>
                <p:cNvSpPr/>
                <p:nvPr/>
              </p:nvSpPr>
              <p:spPr>
                <a:xfrm>
                  <a:off x="7899208" y="5497405"/>
                  <a:ext cx="45719" cy="45719"/>
                </a:xfrm>
                <a:prstGeom prst="flowChartConnector">
                  <a:avLst/>
                </a:prstGeom>
                <a:solidFill>
                  <a:schemeClr val="accent4">
                    <a:lumMod val="25000"/>
                  </a:schemeClr>
                </a:solid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7" name="Ρόμβος 206"/>
                <p:cNvSpPr/>
                <p:nvPr/>
              </p:nvSpPr>
              <p:spPr>
                <a:xfrm>
                  <a:off x="7463195" y="5517697"/>
                  <a:ext cx="45719" cy="58022"/>
                </a:xfrm>
                <a:prstGeom prst="diamond">
                  <a:avLst/>
                </a:prstGeom>
                <a:noFill/>
                <a:ln w="15875">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8" name="Ρόμβος 207"/>
                <p:cNvSpPr/>
                <p:nvPr/>
              </p:nvSpPr>
              <p:spPr>
                <a:xfrm>
                  <a:off x="7766640" y="5515148"/>
                  <a:ext cx="45719" cy="58022"/>
                </a:xfrm>
                <a:prstGeom prst="diamond">
                  <a:avLst/>
                </a:prstGeom>
                <a:noFill/>
                <a:ln w="15875">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9" name="Ρόμβος 208"/>
                <p:cNvSpPr/>
                <p:nvPr/>
              </p:nvSpPr>
              <p:spPr>
                <a:xfrm>
                  <a:off x="6535541" y="5486356"/>
                  <a:ext cx="45719" cy="58022"/>
                </a:xfrm>
                <a:prstGeom prst="diamond">
                  <a:avLst/>
                </a:prstGeom>
                <a:noFill/>
                <a:ln w="15875">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0" name="Ρόμβος 209"/>
                <p:cNvSpPr/>
                <p:nvPr/>
              </p:nvSpPr>
              <p:spPr>
                <a:xfrm>
                  <a:off x="7071581" y="5530264"/>
                  <a:ext cx="45719" cy="58022"/>
                </a:xfrm>
                <a:prstGeom prst="diamond">
                  <a:avLst/>
                </a:prstGeom>
                <a:noFill/>
                <a:ln w="15875">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1" name="Ρόμβος 210"/>
                <p:cNvSpPr/>
                <p:nvPr/>
              </p:nvSpPr>
              <p:spPr>
                <a:xfrm>
                  <a:off x="6831884" y="5501403"/>
                  <a:ext cx="45719" cy="58022"/>
                </a:xfrm>
                <a:prstGeom prst="diamond">
                  <a:avLst/>
                </a:prstGeom>
                <a:noFill/>
                <a:ln w="15875">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12" name="Ευθεία γραμμή σύνδεσης 211"/>
                <p:cNvCxnSpPr/>
                <p:nvPr/>
              </p:nvCxnSpPr>
              <p:spPr>
                <a:xfrm>
                  <a:off x="7112354" y="5479433"/>
                  <a:ext cx="77433" cy="0"/>
                </a:xfrm>
                <a:prstGeom prst="line">
                  <a:avLst/>
                </a:prstGeom>
                <a:ln w="12700">
                  <a:solidFill>
                    <a:schemeClr val="accent4">
                      <a:lumMod val="25000"/>
                    </a:schemeClr>
                  </a:solidFill>
                </a:ln>
              </p:spPr>
              <p:style>
                <a:lnRef idx="1">
                  <a:schemeClr val="accent1"/>
                </a:lnRef>
                <a:fillRef idx="0">
                  <a:schemeClr val="accent1"/>
                </a:fillRef>
                <a:effectRef idx="0">
                  <a:schemeClr val="accent1"/>
                </a:effectRef>
                <a:fontRef idx="minor">
                  <a:schemeClr val="tx1"/>
                </a:fontRef>
              </p:style>
            </p:cxnSp>
            <p:cxnSp>
              <p:nvCxnSpPr>
                <p:cNvPr id="213" name="Ευθεία γραμμή σύνδεσης 212"/>
                <p:cNvCxnSpPr/>
                <p:nvPr/>
              </p:nvCxnSpPr>
              <p:spPr>
                <a:xfrm flipV="1">
                  <a:off x="7568349" y="5455879"/>
                  <a:ext cx="95432" cy="12913"/>
                </a:xfrm>
                <a:prstGeom prst="line">
                  <a:avLst/>
                </a:prstGeom>
                <a:ln w="12700">
                  <a:solidFill>
                    <a:schemeClr val="accent4">
                      <a:lumMod val="25000"/>
                    </a:schemeClr>
                  </a:solidFill>
                </a:ln>
              </p:spPr>
              <p:style>
                <a:lnRef idx="1">
                  <a:schemeClr val="accent1"/>
                </a:lnRef>
                <a:fillRef idx="0">
                  <a:schemeClr val="accent1"/>
                </a:fillRef>
                <a:effectRef idx="0">
                  <a:schemeClr val="accent1"/>
                </a:effectRef>
                <a:fontRef idx="minor">
                  <a:schemeClr val="tx1"/>
                </a:fontRef>
              </p:style>
            </p:cxnSp>
            <p:cxnSp>
              <p:nvCxnSpPr>
                <p:cNvPr id="214" name="Ευθεία γραμμή σύνδεσης 213"/>
                <p:cNvCxnSpPr/>
                <p:nvPr/>
              </p:nvCxnSpPr>
              <p:spPr>
                <a:xfrm>
                  <a:off x="6707728" y="5463497"/>
                  <a:ext cx="68769" cy="10591"/>
                </a:xfrm>
                <a:prstGeom prst="line">
                  <a:avLst/>
                </a:prstGeom>
                <a:ln w="12700">
                  <a:solidFill>
                    <a:schemeClr val="accent4">
                      <a:lumMod val="25000"/>
                    </a:schemeClr>
                  </a:solidFill>
                </a:ln>
              </p:spPr>
              <p:style>
                <a:lnRef idx="1">
                  <a:schemeClr val="accent1"/>
                </a:lnRef>
                <a:fillRef idx="0">
                  <a:schemeClr val="accent1"/>
                </a:fillRef>
                <a:effectRef idx="0">
                  <a:schemeClr val="accent1"/>
                </a:effectRef>
                <a:fontRef idx="minor">
                  <a:schemeClr val="tx1"/>
                </a:fontRef>
              </p:style>
            </p:cxnSp>
            <p:cxnSp>
              <p:nvCxnSpPr>
                <p:cNvPr id="215" name="Ευθεία γραμμή σύνδεσης 214"/>
                <p:cNvCxnSpPr/>
                <p:nvPr/>
              </p:nvCxnSpPr>
              <p:spPr>
                <a:xfrm>
                  <a:off x="7279949" y="5564536"/>
                  <a:ext cx="108397" cy="23750"/>
                </a:xfrm>
                <a:prstGeom prst="line">
                  <a:avLst/>
                </a:prstGeom>
                <a:ln w="12700">
                  <a:solidFill>
                    <a:schemeClr val="accent4">
                      <a:lumMod val="25000"/>
                    </a:schemeClr>
                  </a:solidFill>
                </a:ln>
              </p:spPr>
              <p:style>
                <a:lnRef idx="1">
                  <a:schemeClr val="accent1"/>
                </a:lnRef>
                <a:fillRef idx="0">
                  <a:schemeClr val="accent1"/>
                </a:fillRef>
                <a:effectRef idx="0">
                  <a:schemeClr val="accent1"/>
                </a:effectRef>
                <a:fontRef idx="minor">
                  <a:schemeClr val="tx1"/>
                </a:fontRef>
              </p:style>
            </p:cxnSp>
            <p:cxnSp>
              <p:nvCxnSpPr>
                <p:cNvPr id="216" name="Ευθεία γραμμή σύνδεσης 215"/>
                <p:cNvCxnSpPr/>
                <p:nvPr/>
              </p:nvCxnSpPr>
              <p:spPr>
                <a:xfrm flipV="1">
                  <a:off x="7899208" y="5568362"/>
                  <a:ext cx="77433" cy="12771"/>
                </a:xfrm>
                <a:prstGeom prst="line">
                  <a:avLst/>
                </a:prstGeom>
                <a:ln w="12700">
                  <a:solidFill>
                    <a:schemeClr val="accent4">
                      <a:lumMod val="25000"/>
                    </a:schemeClr>
                  </a:solidFill>
                </a:ln>
              </p:spPr>
              <p:style>
                <a:lnRef idx="1">
                  <a:schemeClr val="accent1"/>
                </a:lnRef>
                <a:fillRef idx="0">
                  <a:schemeClr val="accent1"/>
                </a:fillRef>
                <a:effectRef idx="0">
                  <a:schemeClr val="accent1"/>
                </a:effectRef>
                <a:fontRef idx="minor">
                  <a:schemeClr val="tx1"/>
                </a:fontRef>
              </p:style>
            </p:cxnSp>
            <p:cxnSp>
              <p:nvCxnSpPr>
                <p:cNvPr id="217" name="Ευθεία γραμμή σύνδεσης 216"/>
                <p:cNvCxnSpPr/>
                <p:nvPr/>
              </p:nvCxnSpPr>
              <p:spPr>
                <a:xfrm>
                  <a:off x="6337332" y="5570604"/>
                  <a:ext cx="87914" cy="17682"/>
                </a:xfrm>
                <a:prstGeom prst="line">
                  <a:avLst/>
                </a:prstGeom>
                <a:ln w="12700">
                  <a:solidFill>
                    <a:schemeClr val="accent4">
                      <a:lumMod val="25000"/>
                    </a:schemeClr>
                  </a:solidFill>
                </a:ln>
              </p:spPr>
              <p:style>
                <a:lnRef idx="1">
                  <a:schemeClr val="accent1"/>
                </a:lnRef>
                <a:fillRef idx="0">
                  <a:schemeClr val="accent1"/>
                </a:fillRef>
                <a:effectRef idx="0">
                  <a:schemeClr val="accent1"/>
                </a:effectRef>
                <a:fontRef idx="minor">
                  <a:schemeClr val="tx1"/>
                </a:fontRef>
              </p:style>
            </p:cxnSp>
            <p:sp>
              <p:nvSpPr>
                <p:cNvPr id="218" name="Ορθογώνιο 217"/>
                <p:cNvSpPr/>
                <p:nvPr/>
              </p:nvSpPr>
              <p:spPr>
                <a:xfrm flipH="1">
                  <a:off x="6786165" y="5150158"/>
                  <a:ext cx="45719" cy="688641"/>
                </a:xfrm>
                <a:prstGeom prst="rect">
                  <a:avLst/>
                </a:prstGeom>
                <a:solidFill>
                  <a:schemeClr val="accent3">
                    <a:lumMod val="20000"/>
                    <a:lumOff val="80000"/>
                  </a:schemeClr>
                </a:solidFill>
                <a:ln>
                  <a:solidFill>
                    <a:schemeClr val="accent4">
                      <a:lumMod val="25000"/>
                    </a:schemeClr>
                  </a:solidFill>
                </a:ln>
                <a:scene3d>
                  <a:camera prst="orthographicFront">
                    <a:rot lat="0" lon="0" rev="191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grpSp>
          <p:nvGrpSpPr>
            <p:cNvPr id="1060" name="Ομάδα 1059"/>
            <p:cNvGrpSpPr/>
            <p:nvPr/>
          </p:nvGrpSpPr>
          <p:grpSpPr>
            <a:xfrm>
              <a:off x="1381300" y="3887798"/>
              <a:ext cx="5979881" cy="1164681"/>
              <a:chOff x="1473359" y="4542166"/>
              <a:chExt cx="6207995" cy="1439649"/>
            </a:xfrm>
          </p:grpSpPr>
          <p:pic>
            <p:nvPicPr>
              <p:cNvPr id="1026" name="Picture 2" descr="C:\Users\fkaram2\Desktop\1.png"/>
              <p:cNvPicPr>
                <a:picLocks noChangeAspect="1" noChangeArrowheads="1"/>
              </p:cNvPicPr>
              <p:nvPr/>
            </p:nvPicPr>
            <p:blipFill rotWithShape="1">
              <a:blip r:embed="rId3">
                <a:extLst>
                  <a:ext uri="{28A0092B-C50C-407E-A947-70E740481C1C}">
                    <a14:useLocalDpi xmlns:a14="http://schemas.microsoft.com/office/drawing/2010/main" val="0"/>
                  </a:ext>
                </a:extLst>
              </a:blip>
              <a:srcRect l="16395" t="29959" r="44068" b="20968"/>
              <a:stretch/>
            </p:blipFill>
            <p:spPr bwMode="auto">
              <a:xfrm>
                <a:off x="1473359" y="4542166"/>
                <a:ext cx="3743316" cy="1439649"/>
              </a:xfrm>
              <a:prstGeom prst="rect">
                <a:avLst/>
              </a:prstGeom>
              <a:noFill/>
              <a:extLst>
                <a:ext uri="{909E8E84-426E-40DD-AFC4-6F175D3DCCD1}">
                  <a14:hiddenFill xmlns:a14="http://schemas.microsoft.com/office/drawing/2010/main">
                    <a:solidFill>
                      <a:srgbClr val="FFFFFF"/>
                    </a:solidFill>
                  </a14:hiddenFill>
                </a:ext>
              </a:extLst>
            </p:spPr>
          </p:pic>
          <p:grpSp>
            <p:nvGrpSpPr>
              <p:cNvPr id="1059" name="Ομάδα 1058"/>
              <p:cNvGrpSpPr/>
              <p:nvPr/>
            </p:nvGrpSpPr>
            <p:grpSpPr>
              <a:xfrm>
                <a:off x="2140883" y="4565493"/>
                <a:ext cx="5540471" cy="1083076"/>
                <a:chOff x="2140883" y="4565493"/>
                <a:chExt cx="5540471" cy="1083076"/>
              </a:xfrm>
            </p:grpSpPr>
            <p:grpSp>
              <p:nvGrpSpPr>
                <p:cNvPr id="122" name="Ομάδα 121"/>
                <p:cNvGrpSpPr/>
                <p:nvPr/>
              </p:nvGrpSpPr>
              <p:grpSpPr>
                <a:xfrm rot="1263151">
                  <a:off x="2239604" y="5025123"/>
                  <a:ext cx="251238" cy="193944"/>
                  <a:chOff x="3286212" y="2457788"/>
                  <a:chExt cx="656947" cy="288032"/>
                </a:xfrm>
              </p:grpSpPr>
              <p:sp>
                <p:nvSpPr>
                  <p:cNvPr id="123" name="Έλλειψη 122"/>
                  <p:cNvSpPr/>
                  <p:nvPr/>
                </p:nvSpPr>
                <p:spPr>
                  <a:xfrm>
                    <a:off x="3286212" y="2457788"/>
                    <a:ext cx="656947" cy="288032"/>
                  </a:xfrm>
                  <a:prstGeom prst="ellipse">
                    <a:avLst/>
                  </a:pr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4" name="Διάγραμμα ροής: Παραπομπή 123"/>
                  <p:cNvSpPr/>
                  <p:nvPr/>
                </p:nvSpPr>
                <p:spPr>
                  <a:xfrm>
                    <a:off x="3491880" y="2527178"/>
                    <a:ext cx="216024" cy="94542"/>
                  </a:xfrm>
                  <a:prstGeom prst="flowChartConnector">
                    <a:avLst/>
                  </a:prstGeom>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125" name="Διάγραμμα ροής: Παραπομπή 124"/>
                <p:cNvSpPr/>
                <p:nvPr/>
              </p:nvSpPr>
              <p:spPr>
                <a:xfrm>
                  <a:off x="2436064" y="4854922"/>
                  <a:ext cx="45719" cy="68528"/>
                </a:xfrm>
                <a:prstGeom prst="flowChartConnector">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6" name="Διάγραμμα ροής: Παραπομπή 125"/>
                <p:cNvSpPr/>
                <p:nvPr/>
              </p:nvSpPr>
              <p:spPr>
                <a:xfrm>
                  <a:off x="2154492" y="5157777"/>
                  <a:ext cx="45719" cy="68528"/>
                </a:xfrm>
                <a:prstGeom prst="flowChartConnector">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7" name="Διάγραμμα ροής: Παραπομπή 126"/>
                <p:cNvSpPr/>
                <p:nvPr/>
              </p:nvSpPr>
              <p:spPr>
                <a:xfrm>
                  <a:off x="2336307" y="5283927"/>
                  <a:ext cx="45719" cy="68528"/>
                </a:xfrm>
                <a:prstGeom prst="flowChartConnector">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8" name="Διάγραμμα ροής: Παραπομπή 127"/>
                <p:cNvSpPr/>
                <p:nvPr/>
              </p:nvSpPr>
              <p:spPr>
                <a:xfrm>
                  <a:off x="2507460" y="5216508"/>
                  <a:ext cx="45719" cy="68528"/>
                </a:xfrm>
                <a:prstGeom prst="flowChartConnector">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9" name="Διάγραμμα ροής: Παραπομπή 128"/>
                <p:cNvSpPr/>
                <p:nvPr/>
              </p:nvSpPr>
              <p:spPr>
                <a:xfrm>
                  <a:off x="2567128" y="5007865"/>
                  <a:ext cx="45719" cy="68528"/>
                </a:xfrm>
                <a:prstGeom prst="flowChartConnector">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0" name="Διάγραμμα ροής: Παραπομπή 129"/>
                <p:cNvSpPr/>
                <p:nvPr/>
              </p:nvSpPr>
              <p:spPr>
                <a:xfrm>
                  <a:off x="2140883" y="5007865"/>
                  <a:ext cx="45719" cy="68528"/>
                </a:xfrm>
                <a:prstGeom prst="flowChartConnector">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1" name="Διάγραμμα ροής: Παραπομπή 130"/>
                <p:cNvSpPr/>
                <p:nvPr/>
              </p:nvSpPr>
              <p:spPr>
                <a:xfrm>
                  <a:off x="2436063" y="4973534"/>
                  <a:ext cx="45719" cy="68528"/>
                </a:xfrm>
                <a:prstGeom prst="flowChartConnector">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2" name="Διάγραμμα ροής: Παραπομπή 131"/>
                <p:cNvSpPr/>
                <p:nvPr/>
              </p:nvSpPr>
              <p:spPr>
                <a:xfrm>
                  <a:off x="2628573" y="5120348"/>
                  <a:ext cx="45719" cy="68528"/>
                </a:xfrm>
                <a:prstGeom prst="flowChartConnector">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024" name="Ευθεία γραμμή σύνδεσης 1023"/>
                <p:cNvCxnSpPr/>
                <p:nvPr/>
              </p:nvCxnSpPr>
              <p:spPr>
                <a:xfrm>
                  <a:off x="5097375" y="5033615"/>
                  <a:ext cx="1969916" cy="0"/>
                </a:xfrm>
                <a:prstGeom prst="line">
                  <a:avLst/>
                </a:prstGeom>
                <a:ln w="12700">
                  <a:solidFill>
                    <a:schemeClr val="accent4">
                      <a:lumMod val="2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35" name="Ευθεία γραμμή σύνδεσης 134"/>
                <p:cNvCxnSpPr/>
                <p:nvPr/>
              </p:nvCxnSpPr>
              <p:spPr>
                <a:xfrm>
                  <a:off x="5097375" y="5231173"/>
                  <a:ext cx="1969916" cy="0"/>
                </a:xfrm>
                <a:prstGeom prst="line">
                  <a:avLst/>
                </a:prstGeom>
                <a:ln w="12700">
                  <a:solidFill>
                    <a:schemeClr val="accent4">
                      <a:lumMod val="25000"/>
                    </a:schemeClr>
                  </a:solidFill>
                  <a:prstDash val="lgDash"/>
                </a:ln>
              </p:spPr>
              <p:style>
                <a:lnRef idx="1">
                  <a:schemeClr val="accent1"/>
                </a:lnRef>
                <a:fillRef idx="0">
                  <a:schemeClr val="accent1"/>
                </a:fillRef>
                <a:effectRef idx="0">
                  <a:schemeClr val="accent1"/>
                </a:effectRef>
                <a:fontRef idx="minor">
                  <a:schemeClr val="tx1"/>
                </a:fontRef>
              </p:style>
            </p:cxnSp>
            <p:sp>
              <p:nvSpPr>
                <p:cNvPr id="224" name="Ελεύθερη σχεδίαση 223"/>
                <p:cNvSpPr/>
                <p:nvPr/>
              </p:nvSpPr>
              <p:spPr>
                <a:xfrm>
                  <a:off x="7116693" y="4565493"/>
                  <a:ext cx="127206" cy="1074198"/>
                </a:xfrm>
                <a:custGeom>
                  <a:avLst/>
                  <a:gdLst>
                    <a:gd name="connsiteX0" fmla="*/ 109451 w 127206"/>
                    <a:gd name="connsiteY0" fmla="*/ 0 h 1074198"/>
                    <a:gd name="connsiteX1" fmla="*/ 2919 w 127206"/>
                    <a:gd name="connsiteY1" fmla="*/ 266330 h 1074198"/>
                    <a:gd name="connsiteX2" fmla="*/ 38429 w 127206"/>
                    <a:gd name="connsiteY2" fmla="*/ 878889 h 1074198"/>
                    <a:gd name="connsiteX3" fmla="*/ 127206 w 127206"/>
                    <a:gd name="connsiteY3" fmla="*/ 1074198 h 1074198"/>
                  </a:gdLst>
                  <a:ahLst/>
                  <a:cxnLst>
                    <a:cxn ang="0">
                      <a:pos x="connsiteX0" y="connsiteY0"/>
                    </a:cxn>
                    <a:cxn ang="0">
                      <a:pos x="connsiteX1" y="connsiteY1"/>
                    </a:cxn>
                    <a:cxn ang="0">
                      <a:pos x="connsiteX2" y="connsiteY2"/>
                    </a:cxn>
                    <a:cxn ang="0">
                      <a:pos x="connsiteX3" y="connsiteY3"/>
                    </a:cxn>
                  </a:cxnLst>
                  <a:rect l="l" t="t" r="r" b="b"/>
                  <a:pathLst>
                    <a:path w="127206" h="1074198">
                      <a:moveTo>
                        <a:pt x="109451" y="0"/>
                      </a:moveTo>
                      <a:cubicBezTo>
                        <a:pt x="62103" y="59924"/>
                        <a:pt x="14756" y="119849"/>
                        <a:pt x="2919" y="266330"/>
                      </a:cubicBezTo>
                      <a:cubicBezTo>
                        <a:pt x="-8918" y="412811"/>
                        <a:pt x="17714" y="744244"/>
                        <a:pt x="38429" y="878889"/>
                      </a:cubicBezTo>
                      <a:cubicBezTo>
                        <a:pt x="59143" y="1013534"/>
                        <a:pt x="93174" y="1043866"/>
                        <a:pt x="127206" y="1074198"/>
                      </a:cubicBezTo>
                    </a:path>
                  </a:pathLst>
                </a:cu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5" name="Ελεύθερη σχεδίαση 224"/>
                <p:cNvSpPr/>
                <p:nvPr/>
              </p:nvSpPr>
              <p:spPr>
                <a:xfrm>
                  <a:off x="7199083" y="4592125"/>
                  <a:ext cx="106960" cy="1047565"/>
                </a:xfrm>
                <a:custGeom>
                  <a:avLst/>
                  <a:gdLst>
                    <a:gd name="connsiteX0" fmla="*/ 106960 w 106960"/>
                    <a:gd name="connsiteY0" fmla="*/ 0 h 914400"/>
                    <a:gd name="connsiteX1" fmla="*/ 44816 w 106960"/>
                    <a:gd name="connsiteY1" fmla="*/ 133165 h 914400"/>
                    <a:gd name="connsiteX2" fmla="*/ 428 w 106960"/>
                    <a:gd name="connsiteY2" fmla="*/ 497150 h 914400"/>
                    <a:gd name="connsiteX3" fmla="*/ 71449 w 10696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106960" h="914400">
                      <a:moveTo>
                        <a:pt x="106960" y="0"/>
                      </a:moveTo>
                      <a:cubicBezTo>
                        <a:pt x="84765" y="25153"/>
                        <a:pt x="62571" y="50307"/>
                        <a:pt x="44816" y="133165"/>
                      </a:cubicBezTo>
                      <a:cubicBezTo>
                        <a:pt x="27061" y="216023"/>
                        <a:pt x="-4011" y="366944"/>
                        <a:pt x="428" y="497150"/>
                      </a:cubicBezTo>
                      <a:cubicBezTo>
                        <a:pt x="4867" y="627356"/>
                        <a:pt x="38158" y="770878"/>
                        <a:pt x="71449" y="914400"/>
                      </a:cubicBezTo>
                    </a:path>
                  </a:pathLst>
                </a:cu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6" name="Ελεύθερη σχεδίαση 225"/>
                <p:cNvSpPr/>
                <p:nvPr/>
              </p:nvSpPr>
              <p:spPr>
                <a:xfrm>
                  <a:off x="7304092" y="4609881"/>
                  <a:ext cx="46339" cy="1029810"/>
                </a:xfrm>
                <a:custGeom>
                  <a:avLst/>
                  <a:gdLst>
                    <a:gd name="connsiteX0" fmla="*/ 46339 w 46339"/>
                    <a:gd name="connsiteY0" fmla="*/ 0 h 1029810"/>
                    <a:gd name="connsiteX1" fmla="*/ 1951 w 46339"/>
                    <a:gd name="connsiteY1" fmla="*/ 310719 h 1029810"/>
                    <a:gd name="connsiteX2" fmla="*/ 10828 w 46339"/>
                    <a:gd name="connsiteY2" fmla="*/ 710214 h 1029810"/>
                    <a:gd name="connsiteX3" fmla="*/ 37461 w 46339"/>
                    <a:gd name="connsiteY3" fmla="*/ 949911 h 1029810"/>
                    <a:gd name="connsiteX4" fmla="*/ 46339 w 46339"/>
                    <a:gd name="connsiteY4" fmla="*/ 1029810 h 1029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39" h="1029810">
                      <a:moveTo>
                        <a:pt x="46339" y="0"/>
                      </a:moveTo>
                      <a:cubicBezTo>
                        <a:pt x="27104" y="96175"/>
                        <a:pt x="7869" y="192350"/>
                        <a:pt x="1951" y="310719"/>
                      </a:cubicBezTo>
                      <a:cubicBezTo>
                        <a:pt x="-3967" y="429088"/>
                        <a:pt x="4910" y="603682"/>
                        <a:pt x="10828" y="710214"/>
                      </a:cubicBezTo>
                      <a:cubicBezTo>
                        <a:pt x="16746" y="816746"/>
                        <a:pt x="37461" y="949911"/>
                        <a:pt x="37461" y="949911"/>
                      </a:cubicBezTo>
                      <a:lnTo>
                        <a:pt x="46339" y="1029810"/>
                      </a:lnTo>
                    </a:path>
                  </a:pathLst>
                </a:cu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7" name="Ελεύθερη σχεδίαση 226"/>
                <p:cNvSpPr/>
                <p:nvPr/>
              </p:nvSpPr>
              <p:spPr>
                <a:xfrm>
                  <a:off x="7412575" y="4609881"/>
                  <a:ext cx="45719" cy="1029810"/>
                </a:xfrm>
                <a:custGeom>
                  <a:avLst/>
                  <a:gdLst>
                    <a:gd name="connsiteX0" fmla="*/ 0 w 17755"/>
                    <a:gd name="connsiteY0" fmla="*/ 0 h 1178581"/>
                    <a:gd name="connsiteX1" fmla="*/ 8878 w 17755"/>
                    <a:gd name="connsiteY1" fmla="*/ 1003177 h 1178581"/>
                    <a:gd name="connsiteX2" fmla="*/ 17755 w 17755"/>
                    <a:gd name="connsiteY2" fmla="*/ 1171853 h 1178581"/>
                  </a:gdLst>
                  <a:ahLst/>
                  <a:cxnLst>
                    <a:cxn ang="0">
                      <a:pos x="connsiteX0" y="connsiteY0"/>
                    </a:cxn>
                    <a:cxn ang="0">
                      <a:pos x="connsiteX1" y="connsiteY1"/>
                    </a:cxn>
                    <a:cxn ang="0">
                      <a:pos x="connsiteX2" y="connsiteY2"/>
                    </a:cxn>
                  </a:cxnLst>
                  <a:rect l="l" t="t" r="r" b="b"/>
                  <a:pathLst>
                    <a:path w="17755" h="1178581">
                      <a:moveTo>
                        <a:pt x="0" y="0"/>
                      </a:moveTo>
                      <a:cubicBezTo>
                        <a:pt x="2959" y="403934"/>
                        <a:pt x="5919" y="807868"/>
                        <a:pt x="8878" y="1003177"/>
                      </a:cubicBezTo>
                      <a:cubicBezTo>
                        <a:pt x="11837" y="1198486"/>
                        <a:pt x="14796" y="1185169"/>
                        <a:pt x="17755" y="1171853"/>
                      </a:cubicBezTo>
                    </a:path>
                  </a:pathLst>
                </a:cu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8" name="Ελεύθερη σχεδίαση 227"/>
                <p:cNvSpPr/>
                <p:nvPr/>
              </p:nvSpPr>
              <p:spPr>
                <a:xfrm>
                  <a:off x="7501351" y="4618759"/>
                  <a:ext cx="64141" cy="1003177"/>
                </a:xfrm>
                <a:custGeom>
                  <a:avLst/>
                  <a:gdLst>
                    <a:gd name="connsiteX0" fmla="*/ 0 w 64141"/>
                    <a:gd name="connsiteY0" fmla="*/ 0 h 1003177"/>
                    <a:gd name="connsiteX1" fmla="*/ 53266 w 64141"/>
                    <a:gd name="connsiteY1" fmla="*/ 292963 h 1003177"/>
                    <a:gd name="connsiteX2" fmla="*/ 62144 w 64141"/>
                    <a:gd name="connsiteY2" fmla="*/ 692458 h 1003177"/>
                    <a:gd name="connsiteX3" fmla="*/ 26633 w 64141"/>
                    <a:gd name="connsiteY3" fmla="*/ 1003177 h 1003177"/>
                  </a:gdLst>
                  <a:ahLst/>
                  <a:cxnLst>
                    <a:cxn ang="0">
                      <a:pos x="connsiteX0" y="connsiteY0"/>
                    </a:cxn>
                    <a:cxn ang="0">
                      <a:pos x="connsiteX1" y="connsiteY1"/>
                    </a:cxn>
                    <a:cxn ang="0">
                      <a:pos x="connsiteX2" y="connsiteY2"/>
                    </a:cxn>
                    <a:cxn ang="0">
                      <a:pos x="connsiteX3" y="connsiteY3"/>
                    </a:cxn>
                  </a:cxnLst>
                  <a:rect l="l" t="t" r="r" b="b"/>
                  <a:pathLst>
                    <a:path w="64141" h="1003177">
                      <a:moveTo>
                        <a:pt x="0" y="0"/>
                      </a:moveTo>
                      <a:cubicBezTo>
                        <a:pt x="21454" y="88776"/>
                        <a:pt x="42909" y="177553"/>
                        <a:pt x="53266" y="292963"/>
                      </a:cubicBezTo>
                      <a:cubicBezTo>
                        <a:pt x="63623" y="408373"/>
                        <a:pt x="66583" y="574089"/>
                        <a:pt x="62144" y="692458"/>
                      </a:cubicBezTo>
                      <a:cubicBezTo>
                        <a:pt x="57705" y="810827"/>
                        <a:pt x="42169" y="907002"/>
                        <a:pt x="26633" y="1003177"/>
                      </a:cubicBezTo>
                    </a:path>
                  </a:pathLst>
                </a:cu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9" name="Ελεύθερη σχεδίαση 228"/>
                <p:cNvSpPr/>
                <p:nvPr/>
              </p:nvSpPr>
              <p:spPr>
                <a:xfrm>
                  <a:off x="7590128" y="4592126"/>
                  <a:ext cx="91226" cy="1056443"/>
                </a:xfrm>
                <a:custGeom>
                  <a:avLst/>
                  <a:gdLst>
                    <a:gd name="connsiteX0" fmla="*/ 0 w 91226"/>
                    <a:gd name="connsiteY0" fmla="*/ 0 h 1056443"/>
                    <a:gd name="connsiteX1" fmla="*/ 71021 w 91226"/>
                    <a:gd name="connsiteY1" fmla="*/ 230819 h 1056443"/>
                    <a:gd name="connsiteX2" fmla="*/ 88777 w 91226"/>
                    <a:gd name="connsiteY2" fmla="*/ 692458 h 1056443"/>
                    <a:gd name="connsiteX3" fmla="*/ 26633 w 91226"/>
                    <a:gd name="connsiteY3" fmla="*/ 1056443 h 1056443"/>
                  </a:gdLst>
                  <a:ahLst/>
                  <a:cxnLst>
                    <a:cxn ang="0">
                      <a:pos x="connsiteX0" y="connsiteY0"/>
                    </a:cxn>
                    <a:cxn ang="0">
                      <a:pos x="connsiteX1" y="connsiteY1"/>
                    </a:cxn>
                    <a:cxn ang="0">
                      <a:pos x="connsiteX2" y="connsiteY2"/>
                    </a:cxn>
                    <a:cxn ang="0">
                      <a:pos x="connsiteX3" y="connsiteY3"/>
                    </a:cxn>
                  </a:cxnLst>
                  <a:rect l="l" t="t" r="r" b="b"/>
                  <a:pathLst>
                    <a:path w="91226" h="1056443">
                      <a:moveTo>
                        <a:pt x="0" y="0"/>
                      </a:moveTo>
                      <a:cubicBezTo>
                        <a:pt x="28112" y="57705"/>
                        <a:pt x="56225" y="115410"/>
                        <a:pt x="71021" y="230819"/>
                      </a:cubicBezTo>
                      <a:cubicBezTo>
                        <a:pt x="85817" y="346228"/>
                        <a:pt x="96175" y="554854"/>
                        <a:pt x="88777" y="692458"/>
                      </a:cubicBezTo>
                      <a:cubicBezTo>
                        <a:pt x="81379" y="830062"/>
                        <a:pt x="54006" y="943252"/>
                        <a:pt x="26633" y="1056443"/>
                      </a:cubicBezTo>
                    </a:path>
                  </a:pathLst>
                </a:cu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55" name="Ελεύθερη σχεδίαση 1054"/>
                <p:cNvSpPr/>
                <p:nvPr/>
              </p:nvSpPr>
              <p:spPr>
                <a:xfrm>
                  <a:off x="5174295" y="4868906"/>
                  <a:ext cx="1372922" cy="504310"/>
                </a:xfrm>
                <a:custGeom>
                  <a:avLst/>
                  <a:gdLst>
                    <a:gd name="connsiteX0" fmla="*/ 29852 w 1143470"/>
                    <a:gd name="connsiteY0" fmla="*/ 258009 h 538324"/>
                    <a:gd name="connsiteX1" fmla="*/ 455365 w 1143470"/>
                    <a:gd name="connsiteY1" fmla="*/ 248956 h 538324"/>
                    <a:gd name="connsiteX2" fmla="*/ 699809 w 1143470"/>
                    <a:gd name="connsiteY2" fmla="*/ 49780 h 538324"/>
                    <a:gd name="connsiteX3" fmla="*/ 772236 w 1143470"/>
                    <a:gd name="connsiteY3" fmla="*/ 13566 h 538324"/>
                    <a:gd name="connsiteX4" fmla="*/ 545900 w 1143470"/>
                    <a:gd name="connsiteY4" fmla="*/ 239903 h 538324"/>
                    <a:gd name="connsiteX5" fmla="*/ 736022 w 1143470"/>
                    <a:gd name="connsiteY5" fmla="*/ 276116 h 538324"/>
                    <a:gd name="connsiteX6" fmla="*/ 935199 w 1143470"/>
                    <a:gd name="connsiteY6" fmla="*/ 194635 h 538324"/>
                    <a:gd name="connsiteX7" fmla="*/ 1071001 w 1143470"/>
                    <a:gd name="connsiteY7" fmla="*/ 176528 h 538324"/>
                    <a:gd name="connsiteX8" fmla="*/ 871824 w 1143470"/>
                    <a:gd name="connsiteY8" fmla="*/ 267063 h 538324"/>
                    <a:gd name="connsiteX9" fmla="*/ 1143428 w 1143470"/>
                    <a:gd name="connsiteY9" fmla="*/ 285170 h 538324"/>
                    <a:gd name="connsiteX10" fmla="*/ 889931 w 1143470"/>
                    <a:gd name="connsiteY10" fmla="*/ 312330 h 538324"/>
                    <a:gd name="connsiteX11" fmla="*/ 564007 w 1143470"/>
                    <a:gd name="connsiteY11" fmla="*/ 330437 h 538324"/>
                    <a:gd name="connsiteX12" fmla="*/ 699809 w 1143470"/>
                    <a:gd name="connsiteY12" fmla="*/ 393811 h 538324"/>
                    <a:gd name="connsiteX13" fmla="*/ 527793 w 1143470"/>
                    <a:gd name="connsiteY13" fmla="*/ 357598 h 538324"/>
                    <a:gd name="connsiteX14" fmla="*/ 319563 w 1143470"/>
                    <a:gd name="connsiteY14" fmla="*/ 348544 h 538324"/>
                    <a:gd name="connsiteX15" fmla="*/ 364830 w 1143470"/>
                    <a:gd name="connsiteY15" fmla="*/ 430025 h 538324"/>
                    <a:gd name="connsiteX16" fmla="*/ 410098 w 1143470"/>
                    <a:gd name="connsiteY16" fmla="*/ 484346 h 538324"/>
                    <a:gd name="connsiteX17" fmla="*/ 636434 w 1143470"/>
                    <a:gd name="connsiteY17" fmla="*/ 529613 h 538324"/>
                    <a:gd name="connsiteX18" fmla="*/ 437258 w 1143470"/>
                    <a:gd name="connsiteY18" fmla="*/ 529613 h 538324"/>
                    <a:gd name="connsiteX19" fmla="*/ 292403 w 1143470"/>
                    <a:gd name="connsiteY19" fmla="*/ 439079 h 538324"/>
                    <a:gd name="connsiteX20" fmla="*/ 256189 w 1143470"/>
                    <a:gd name="connsiteY20" fmla="*/ 348544 h 538324"/>
                    <a:gd name="connsiteX21" fmla="*/ 57013 w 1143470"/>
                    <a:gd name="connsiteY21" fmla="*/ 330437 h 538324"/>
                    <a:gd name="connsiteX22" fmla="*/ 29852 w 1143470"/>
                    <a:gd name="connsiteY22" fmla="*/ 258009 h 53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43470" h="538324">
                      <a:moveTo>
                        <a:pt x="29852" y="258009"/>
                      </a:moveTo>
                      <a:cubicBezTo>
                        <a:pt x="96244" y="244429"/>
                        <a:pt x="343705" y="283661"/>
                        <a:pt x="455365" y="248956"/>
                      </a:cubicBezTo>
                      <a:cubicBezTo>
                        <a:pt x="567025" y="214251"/>
                        <a:pt x="646997" y="89012"/>
                        <a:pt x="699809" y="49780"/>
                      </a:cubicBezTo>
                      <a:cubicBezTo>
                        <a:pt x="752621" y="10548"/>
                        <a:pt x="797888" y="-18121"/>
                        <a:pt x="772236" y="13566"/>
                      </a:cubicBezTo>
                      <a:cubicBezTo>
                        <a:pt x="746584" y="45253"/>
                        <a:pt x="551936" y="196145"/>
                        <a:pt x="545900" y="239903"/>
                      </a:cubicBezTo>
                      <a:cubicBezTo>
                        <a:pt x="539864" y="283661"/>
                        <a:pt x="671139" y="283661"/>
                        <a:pt x="736022" y="276116"/>
                      </a:cubicBezTo>
                      <a:cubicBezTo>
                        <a:pt x="800905" y="268571"/>
                        <a:pt x="879369" y="211233"/>
                        <a:pt x="935199" y="194635"/>
                      </a:cubicBezTo>
                      <a:cubicBezTo>
                        <a:pt x="991029" y="178037"/>
                        <a:pt x="1081563" y="164457"/>
                        <a:pt x="1071001" y="176528"/>
                      </a:cubicBezTo>
                      <a:cubicBezTo>
                        <a:pt x="1060439" y="188599"/>
                        <a:pt x="859753" y="248956"/>
                        <a:pt x="871824" y="267063"/>
                      </a:cubicBezTo>
                      <a:cubicBezTo>
                        <a:pt x="883895" y="285170"/>
                        <a:pt x="1140410" y="277626"/>
                        <a:pt x="1143428" y="285170"/>
                      </a:cubicBezTo>
                      <a:cubicBezTo>
                        <a:pt x="1146446" y="292714"/>
                        <a:pt x="986501" y="304786"/>
                        <a:pt x="889931" y="312330"/>
                      </a:cubicBezTo>
                      <a:cubicBezTo>
                        <a:pt x="793361" y="319875"/>
                        <a:pt x="595694" y="316857"/>
                        <a:pt x="564007" y="330437"/>
                      </a:cubicBezTo>
                      <a:cubicBezTo>
                        <a:pt x="532320" y="344017"/>
                        <a:pt x="705845" y="389284"/>
                        <a:pt x="699809" y="393811"/>
                      </a:cubicBezTo>
                      <a:cubicBezTo>
                        <a:pt x="693773" y="398338"/>
                        <a:pt x="591167" y="365142"/>
                        <a:pt x="527793" y="357598"/>
                      </a:cubicBezTo>
                      <a:cubicBezTo>
                        <a:pt x="464419" y="350054"/>
                        <a:pt x="346724" y="336473"/>
                        <a:pt x="319563" y="348544"/>
                      </a:cubicBezTo>
                      <a:cubicBezTo>
                        <a:pt x="292403" y="360615"/>
                        <a:pt x="349741" y="407391"/>
                        <a:pt x="364830" y="430025"/>
                      </a:cubicBezTo>
                      <a:cubicBezTo>
                        <a:pt x="379919" y="452659"/>
                        <a:pt x="364831" y="467748"/>
                        <a:pt x="410098" y="484346"/>
                      </a:cubicBezTo>
                      <a:cubicBezTo>
                        <a:pt x="455365" y="500944"/>
                        <a:pt x="631907" y="522069"/>
                        <a:pt x="636434" y="529613"/>
                      </a:cubicBezTo>
                      <a:cubicBezTo>
                        <a:pt x="640961" y="537157"/>
                        <a:pt x="494596" y="544702"/>
                        <a:pt x="437258" y="529613"/>
                      </a:cubicBezTo>
                      <a:cubicBezTo>
                        <a:pt x="379920" y="514524"/>
                        <a:pt x="322581" y="469257"/>
                        <a:pt x="292403" y="439079"/>
                      </a:cubicBezTo>
                      <a:cubicBezTo>
                        <a:pt x="262225" y="408901"/>
                        <a:pt x="295421" y="366651"/>
                        <a:pt x="256189" y="348544"/>
                      </a:cubicBezTo>
                      <a:cubicBezTo>
                        <a:pt x="216957" y="330437"/>
                        <a:pt x="90209" y="344017"/>
                        <a:pt x="57013" y="330437"/>
                      </a:cubicBezTo>
                      <a:cubicBezTo>
                        <a:pt x="23817" y="316857"/>
                        <a:pt x="-36540" y="271589"/>
                        <a:pt x="29852" y="258009"/>
                      </a:cubicBezTo>
                      <a:close/>
                    </a:path>
                  </a:pathLst>
                </a:custGeom>
                <a:solidFill>
                  <a:schemeClr val="tx2">
                    <a:lumMod val="85000"/>
                  </a:schemeClr>
                </a:solid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1058" name="Ομάδα 1057"/>
                <p:cNvGrpSpPr/>
                <p:nvPr/>
              </p:nvGrpSpPr>
              <p:grpSpPr>
                <a:xfrm>
                  <a:off x="6553533" y="5084900"/>
                  <a:ext cx="152401" cy="76200"/>
                  <a:chOff x="7793303" y="4221088"/>
                  <a:chExt cx="180003" cy="72008"/>
                </a:xfrm>
              </p:grpSpPr>
              <p:sp>
                <p:nvSpPr>
                  <p:cNvPr id="1056" name="Έλλειψη 1055"/>
                  <p:cNvSpPr/>
                  <p:nvPr/>
                </p:nvSpPr>
                <p:spPr>
                  <a:xfrm>
                    <a:off x="7793303" y="4221088"/>
                    <a:ext cx="180003" cy="72008"/>
                  </a:xfrm>
                  <a:prstGeom prst="ellipse">
                    <a:avLst/>
                  </a:pr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57" name="Διάγραμμα ροής: Παραπομπή 1056"/>
                  <p:cNvSpPr/>
                  <p:nvPr/>
                </p:nvSpPr>
                <p:spPr>
                  <a:xfrm>
                    <a:off x="7857444" y="4221088"/>
                    <a:ext cx="70249" cy="72008"/>
                  </a:xfrm>
                  <a:prstGeom prst="flowChartConnector">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234" name="Ομάδα 233"/>
                <p:cNvGrpSpPr/>
                <p:nvPr/>
              </p:nvGrpSpPr>
              <p:grpSpPr>
                <a:xfrm>
                  <a:off x="6743522" y="5083995"/>
                  <a:ext cx="152401" cy="76200"/>
                  <a:chOff x="7793303" y="4221088"/>
                  <a:chExt cx="180003" cy="72008"/>
                </a:xfrm>
              </p:grpSpPr>
              <p:sp>
                <p:nvSpPr>
                  <p:cNvPr id="235" name="Έλλειψη 234"/>
                  <p:cNvSpPr/>
                  <p:nvPr/>
                </p:nvSpPr>
                <p:spPr>
                  <a:xfrm>
                    <a:off x="7793303" y="4221088"/>
                    <a:ext cx="180003" cy="72008"/>
                  </a:xfrm>
                  <a:prstGeom prst="ellipse">
                    <a:avLst/>
                  </a:pr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6" name="Διάγραμμα ροής: Παραπομπή 235"/>
                  <p:cNvSpPr/>
                  <p:nvPr/>
                </p:nvSpPr>
                <p:spPr>
                  <a:xfrm>
                    <a:off x="7857444" y="4221088"/>
                    <a:ext cx="70249" cy="72008"/>
                  </a:xfrm>
                  <a:prstGeom prst="flowChartConnector">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237" name="Ομάδα 236"/>
                <p:cNvGrpSpPr/>
                <p:nvPr/>
              </p:nvGrpSpPr>
              <p:grpSpPr>
                <a:xfrm>
                  <a:off x="6956825" y="5086686"/>
                  <a:ext cx="152401" cy="76200"/>
                  <a:chOff x="7793303" y="4221088"/>
                  <a:chExt cx="180003" cy="72008"/>
                </a:xfrm>
              </p:grpSpPr>
              <p:sp>
                <p:nvSpPr>
                  <p:cNvPr id="238" name="Έλλειψη 237"/>
                  <p:cNvSpPr/>
                  <p:nvPr/>
                </p:nvSpPr>
                <p:spPr>
                  <a:xfrm>
                    <a:off x="7793303" y="4221088"/>
                    <a:ext cx="180003" cy="72008"/>
                  </a:xfrm>
                  <a:prstGeom prst="ellipse">
                    <a:avLst/>
                  </a:pr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9" name="Διάγραμμα ροής: Παραπομπή 238"/>
                  <p:cNvSpPr/>
                  <p:nvPr/>
                </p:nvSpPr>
                <p:spPr>
                  <a:xfrm>
                    <a:off x="7857444" y="4221088"/>
                    <a:ext cx="70249" cy="72008"/>
                  </a:xfrm>
                  <a:prstGeom prst="flowChartConnector">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grpSp>
      </p:grpSp>
      <p:sp>
        <p:nvSpPr>
          <p:cNvPr id="6" name="Θέση αριθμού διαφάνειας 5"/>
          <p:cNvSpPr>
            <a:spLocks noGrp="1"/>
          </p:cNvSpPr>
          <p:nvPr>
            <p:ph type="sldNum" sz="quarter" idx="12"/>
          </p:nvPr>
        </p:nvSpPr>
        <p:spPr/>
        <p:txBody>
          <a:bodyPr/>
          <a:lstStyle/>
          <a:p>
            <a:pPr>
              <a:defRPr/>
            </a:pPr>
            <a:fld id="{8198C6A6-8556-485F-81D9-A8F098D09877}" type="slidenum">
              <a:rPr lang="el-GR" smtClean="0"/>
              <a:pPr>
                <a:defRPr/>
              </a:pPr>
              <a:t>5</a:t>
            </a:fld>
            <a:endParaRPr lang="el-GR" dirty="0"/>
          </a:p>
        </p:txBody>
      </p:sp>
    </p:spTree>
    <p:extLst>
      <p:ext uri="{BB962C8B-B14F-4D97-AF65-F5344CB8AC3E}">
        <p14:creationId xmlns:p14="http://schemas.microsoft.com/office/powerpoint/2010/main" val="12340300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t>Εκφυλιστική Βλάβη</a:t>
            </a:r>
            <a:br>
              <a:rPr lang="el-GR" dirty="0"/>
            </a:br>
            <a:r>
              <a:rPr lang="el-GR" dirty="0"/>
              <a:t>του Νευρικού Άξονα  </a:t>
            </a:r>
            <a:r>
              <a:rPr lang="el-GR" baseline="-16000" dirty="0"/>
              <a:t>[1/2]</a:t>
            </a:r>
          </a:p>
        </p:txBody>
      </p:sp>
      <p:sp>
        <p:nvSpPr>
          <p:cNvPr id="3" name="Θέση περιεχομένου 2"/>
          <p:cNvSpPr>
            <a:spLocks noGrp="1"/>
          </p:cNvSpPr>
          <p:nvPr>
            <p:ph idx="1"/>
          </p:nvPr>
        </p:nvSpPr>
        <p:spPr>
          <a:xfrm>
            <a:off x="457200" y="2014810"/>
            <a:ext cx="8229600" cy="4582542"/>
          </a:xfrm>
        </p:spPr>
        <p:txBody>
          <a:bodyPr/>
          <a:lstStyle/>
          <a:p>
            <a:pPr>
              <a:lnSpc>
                <a:spcPct val="114000"/>
              </a:lnSpc>
              <a:spcBef>
                <a:spcPts val="1800"/>
              </a:spcBef>
              <a:buClr>
                <a:srgbClr val="A80000"/>
              </a:buClr>
              <a:buSzPct val="100000"/>
              <a:buFont typeface="Wingdings" panose="05000000000000000000" pitchFamily="2" charset="2"/>
              <a:buChar char="§"/>
            </a:pPr>
            <a:r>
              <a:rPr lang="el-GR" sz="2400" dirty="0" smtClean="0"/>
              <a:t>Εκφύλιση του άξονα παρατηρείται και σε χρόνιες παθήσεις των περιφερικών νεύρων. </a:t>
            </a:r>
          </a:p>
          <a:p>
            <a:pPr>
              <a:lnSpc>
                <a:spcPct val="114000"/>
              </a:lnSpc>
              <a:spcBef>
                <a:spcPts val="1800"/>
              </a:spcBef>
              <a:buClr>
                <a:srgbClr val="A80000"/>
              </a:buClr>
              <a:buSzPct val="100000"/>
              <a:buFont typeface="Wingdings" panose="05000000000000000000" pitchFamily="2" charset="2"/>
              <a:buChar char="§"/>
            </a:pPr>
            <a:r>
              <a:rPr lang="el-GR" sz="2400" dirty="0" smtClean="0">
                <a:solidFill>
                  <a:srgbClr val="DADADA">
                    <a:lumMod val="10000"/>
                  </a:srgbClr>
                </a:solidFill>
              </a:rPr>
              <a:t>Η εκφύλιση </a:t>
            </a:r>
            <a:r>
              <a:rPr lang="el-GR" sz="2400" dirty="0">
                <a:solidFill>
                  <a:srgbClr val="DADADA">
                    <a:lumMod val="10000"/>
                  </a:srgbClr>
                </a:solidFill>
              </a:rPr>
              <a:t>του άξονα </a:t>
            </a:r>
            <a:r>
              <a:rPr lang="el-GR" sz="2400" dirty="0" smtClean="0"/>
              <a:t>αρχίζει από την περιφέρεια του και επεκτείνεται κεντρικά προς το νευρικό κύτταρο.</a:t>
            </a:r>
          </a:p>
          <a:p>
            <a:pPr>
              <a:lnSpc>
                <a:spcPct val="114000"/>
              </a:lnSpc>
              <a:spcBef>
                <a:spcPts val="1800"/>
              </a:spcBef>
              <a:buClr>
                <a:srgbClr val="A80000"/>
              </a:buClr>
              <a:buSzPct val="100000"/>
              <a:buFont typeface="Wingdings" panose="05000000000000000000" pitchFamily="2" charset="2"/>
              <a:buChar char="§"/>
            </a:pPr>
            <a:r>
              <a:rPr lang="el-GR" sz="2400" dirty="0" smtClean="0"/>
              <a:t>Συνοδεύεται από καταστροφή του ελύτρου μυελίνης και των κυττάρων του </a:t>
            </a:r>
            <a:r>
              <a:rPr lang="en-US" sz="2400" dirty="0" smtClean="0">
                <a:latin typeface="Calibri" panose="020F0502020204030204" pitchFamily="34" charset="0"/>
              </a:rPr>
              <a:t>Schwann</a:t>
            </a:r>
            <a:r>
              <a:rPr lang="en-US" sz="2400" dirty="0" smtClean="0"/>
              <a:t> </a:t>
            </a:r>
            <a:r>
              <a:rPr lang="el-GR" sz="2400" dirty="0" smtClean="0"/>
              <a:t>και μπορεί να προκαλέσει κυτταρική νέκρωση.</a:t>
            </a:r>
            <a:endParaRPr lang="el-GR" dirty="0"/>
          </a:p>
        </p:txBody>
      </p:sp>
      <p:sp>
        <p:nvSpPr>
          <p:cNvPr id="4" name="Θέση αριθμού διαφάνειας 3"/>
          <p:cNvSpPr>
            <a:spLocks noGrp="1"/>
          </p:cNvSpPr>
          <p:nvPr>
            <p:ph type="sldNum" sz="quarter" idx="12"/>
          </p:nvPr>
        </p:nvSpPr>
        <p:spPr/>
        <p:txBody>
          <a:bodyPr/>
          <a:lstStyle/>
          <a:p>
            <a:pPr>
              <a:defRPr/>
            </a:pPr>
            <a:fld id="{8198C6A6-8556-485F-81D9-A8F098D09877}" type="slidenum">
              <a:rPr lang="el-GR" smtClean="0"/>
              <a:pPr>
                <a:defRPr/>
              </a:pPr>
              <a:t>6</a:t>
            </a:fld>
            <a:endParaRPr lang="el-GR" dirty="0"/>
          </a:p>
        </p:txBody>
      </p:sp>
    </p:spTree>
    <p:extLst>
      <p:ext uri="{BB962C8B-B14F-4D97-AF65-F5344CB8AC3E}">
        <p14:creationId xmlns:p14="http://schemas.microsoft.com/office/powerpoint/2010/main" val="22985668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Εκφυλιστική Βλάβη</a:t>
            </a:r>
            <a:br>
              <a:rPr lang="el-GR" dirty="0"/>
            </a:br>
            <a:r>
              <a:rPr lang="el-GR" dirty="0"/>
              <a:t>του Νευρικού Άξονα  </a:t>
            </a:r>
            <a:r>
              <a:rPr lang="el-GR" baseline="-16000" dirty="0" smtClean="0"/>
              <a:t>[2/2</a:t>
            </a:r>
            <a:r>
              <a:rPr lang="el-GR" baseline="-16000" dirty="0"/>
              <a:t>]</a:t>
            </a:r>
            <a:endParaRPr lang="el-GR" dirty="0"/>
          </a:p>
        </p:txBody>
      </p:sp>
      <p:grpSp>
        <p:nvGrpSpPr>
          <p:cNvPr id="5" name="Ομάδα 4"/>
          <p:cNvGrpSpPr/>
          <p:nvPr/>
        </p:nvGrpSpPr>
        <p:grpSpPr>
          <a:xfrm>
            <a:off x="1348113" y="1890096"/>
            <a:ext cx="6214397" cy="4017411"/>
            <a:chOff x="1348113" y="1818817"/>
            <a:chExt cx="6214397" cy="4017411"/>
          </a:xfrm>
        </p:grpSpPr>
        <p:grpSp>
          <p:nvGrpSpPr>
            <p:cNvPr id="7" name="Ομάδα 6"/>
            <p:cNvGrpSpPr/>
            <p:nvPr/>
          </p:nvGrpSpPr>
          <p:grpSpPr>
            <a:xfrm>
              <a:off x="1366035" y="1818817"/>
              <a:ext cx="6196475" cy="1106127"/>
              <a:chOff x="1135498" y="1909242"/>
              <a:chExt cx="6432851" cy="1367271"/>
            </a:xfrm>
          </p:grpSpPr>
          <p:grpSp>
            <p:nvGrpSpPr>
              <p:cNvPr id="8" name="Ομάδα 7"/>
              <p:cNvGrpSpPr/>
              <p:nvPr/>
            </p:nvGrpSpPr>
            <p:grpSpPr>
              <a:xfrm>
                <a:off x="1135498" y="1909242"/>
                <a:ext cx="6432851" cy="1367271"/>
                <a:chOff x="1133373" y="1918168"/>
                <a:chExt cx="6432851" cy="1367271"/>
              </a:xfrm>
            </p:grpSpPr>
            <p:grpSp>
              <p:nvGrpSpPr>
                <p:cNvPr id="20" name="Ομάδα 19"/>
                <p:cNvGrpSpPr/>
                <p:nvPr/>
              </p:nvGrpSpPr>
              <p:grpSpPr>
                <a:xfrm>
                  <a:off x="2411760" y="2408314"/>
                  <a:ext cx="656947" cy="288032"/>
                  <a:chOff x="3286212" y="2457788"/>
                  <a:chExt cx="656947" cy="288032"/>
                </a:xfrm>
              </p:grpSpPr>
              <p:sp>
                <p:nvSpPr>
                  <p:cNvPr id="43" name="Έλλειψη 42"/>
                  <p:cNvSpPr/>
                  <p:nvPr/>
                </p:nvSpPr>
                <p:spPr>
                  <a:xfrm>
                    <a:off x="3286212" y="2457788"/>
                    <a:ext cx="656947" cy="288032"/>
                  </a:xfrm>
                  <a:prstGeom prst="ellipse">
                    <a:avLst/>
                  </a:pr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4" name="Διάγραμμα ροής: Παραπομπή 43"/>
                  <p:cNvSpPr/>
                  <p:nvPr/>
                </p:nvSpPr>
                <p:spPr>
                  <a:xfrm>
                    <a:off x="3491880" y="2457788"/>
                    <a:ext cx="216024" cy="94542"/>
                  </a:xfrm>
                  <a:prstGeom prst="flowChartConnector">
                    <a:avLst/>
                  </a:prstGeom>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21" name="Ομάδα 20"/>
                <p:cNvGrpSpPr/>
                <p:nvPr/>
              </p:nvGrpSpPr>
              <p:grpSpPr>
                <a:xfrm>
                  <a:off x="3131840" y="2408314"/>
                  <a:ext cx="656947" cy="288032"/>
                  <a:chOff x="3286212" y="2457788"/>
                  <a:chExt cx="656947" cy="288032"/>
                </a:xfrm>
              </p:grpSpPr>
              <p:sp>
                <p:nvSpPr>
                  <p:cNvPr id="41" name="Έλλειψη 40"/>
                  <p:cNvSpPr/>
                  <p:nvPr/>
                </p:nvSpPr>
                <p:spPr>
                  <a:xfrm>
                    <a:off x="3286212" y="2457788"/>
                    <a:ext cx="656947" cy="288032"/>
                  </a:xfrm>
                  <a:prstGeom prst="ellipse">
                    <a:avLst/>
                  </a:pr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2" name="Διάγραμμα ροής: Παραπομπή 41"/>
                  <p:cNvSpPr/>
                  <p:nvPr/>
                </p:nvSpPr>
                <p:spPr>
                  <a:xfrm>
                    <a:off x="3491880" y="2457788"/>
                    <a:ext cx="216024" cy="94542"/>
                  </a:xfrm>
                  <a:prstGeom prst="flowChartConnector">
                    <a:avLst/>
                  </a:prstGeom>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22" name="Ομάδα 21"/>
                <p:cNvGrpSpPr/>
                <p:nvPr/>
              </p:nvGrpSpPr>
              <p:grpSpPr>
                <a:xfrm>
                  <a:off x="4644008" y="2395983"/>
                  <a:ext cx="656947" cy="288032"/>
                  <a:chOff x="3286212" y="2457788"/>
                  <a:chExt cx="656947" cy="288032"/>
                </a:xfrm>
              </p:grpSpPr>
              <p:sp>
                <p:nvSpPr>
                  <p:cNvPr id="39" name="Έλλειψη 38"/>
                  <p:cNvSpPr/>
                  <p:nvPr/>
                </p:nvSpPr>
                <p:spPr>
                  <a:xfrm>
                    <a:off x="3286212" y="2457788"/>
                    <a:ext cx="656947" cy="288032"/>
                  </a:xfrm>
                  <a:prstGeom prst="ellipse">
                    <a:avLst/>
                  </a:pr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0" name="Διάγραμμα ροής: Παραπομπή 39"/>
                  <p:cNvSpPr/>
                  <p:nvPr/>
                </p:nvSpPr>
                <p:spPr>
                  <a:xfrm>
                    <a:off x="3491880" y="2457788"/>
                    <a:ext cx="216024" cy="94542"/>
                  </a:xfrm>
                  <a:prstGeom prst="flowChartConnector">
                    <a:avLst/>
                  </a:prstGeom>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23" name="Ομάδα 22"/>
                <p:cNvGrpSpPr/>
                <p:nvPr/>
              </p:nvGrpSpPr>
              <p:grpSpPr>
                <a:xfrm>
                  <a:off x="3909134" y="2395983"/>
                  <a:ext cx="656947" cy="288032"/>
                  <a:chOff x="3286212" y="2457788"/>
                  <a:chExt cx="656947" cy="288032"/>
                </a:xfrm>
              </p:grpSpPr>
              <p:sp>
                <p:nvSpPr>
                  <p:cNvPr id="37" name="Έλλειψη 36"/>
                  <p:cNvSpPr/>
                  <p:nvPr/>
                </p:nvSpPr>
                <p:spPr>
                  <a:xfrm>
                    <a:off x="3286212" y="2457788"/>
                    <a:ext cx="656947" cy="288032"/>
                  </a:xfrm>
                  <a:prstGeom prst="ellipse">
                    <a:avLst/>
                  </a:pr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8" name="Διάγραμμα ροής: Παραπομπή 37"/>
                  <p:cNvSpPr/>
                  <p:nvPr/>
                </p:nvSpPr>
                <p:spPr>
                  <a:xfrm>
                    <a:off x="3491880" y="2457788"/>
                    <a:ext cx="216024" cy="94542"/>
                  </a:xfrm>
                  <a:prstGeom prst="flowChartConnector">
                    <a:avLst/>
                  </a:prstGeom>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24" name="Ομάδα 23"/>
                <p:cNvGrpSpPr/>
                <p:nvPr/>
              </p:nvGrpSpPr>
              <p:grpSpPr>
                <a:xfrm>
                  <a:off x="6084168" y="2408314"/>
                  <a:ext cx="656947" cy="288032"/>
                  <a:chOff x="3286212" y="2457788"/>
                  <a:chExt cx="656947" cy="288032"/>
                </a:xfrm>
              </p:grpSpPr>
              <p:sp>
                <p:nvSpPr>
                  <p:cNvPr id="35" name="Έλλειψη 34"/>
                  <p:cNvSpPr/>
                  <p:nvPr/>
                </p:nvSpPr>
                <p:spPr>
                  <a:xfrm>
                    <a:off x="3286212" y="2457788"/>
                    <a:ext cx="656947" cy="288032"/>
                  </a:xfrm>
                  <a:prstGeom prst="ellipse">
                    <a:avLst/>
                  </a:pr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6" name="Διάγραμμα ροής: Παραπομπή 35"/>
                  <p:cNvSpPr/>
                  <p:nvPr/>
                </p:nvSpPr>
                <p:spPr>
                  <a:xfrm>
                    <a:off x="3491880" y="2457788"/>
                    <a:ext cx="216024" cy="94542"/>
                  </a:xfrm>
                  <a:prstGeom prst="flowChartConnector">
                    <a:avLst/>
                  </a:prstGeom>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25" name="Ομάδα 24"/>
                <p:cNvGrpSpPr/>
                <p:nvPr/>
              </p:nvGrpSpPr>
              <p:grpSpPr>
                <a:xfrm>
                  <a:off x="5364088" y="2408314"/>
                  <a:ext cx="656947" cy="288032"/>
                  <a:chOff x="3286212" y="2457788"/>
                  <a:chExt cx="656947" cy="288032"/>
                </a:xfrm>
              </p:grpSpPr>
              <p:sp>
                <p:nvSpPr>
                  <p:cNvPr id="33" name="Έλλειψη 32"/>
                  <p:cNvSpPr/>
                  <p:nvPr/>
                </p:nvSpPr>
                <p:spPr>
                  <a:xfrm>
                    <a:off x="3286212" y="2457788"/>
                    <a:ext cx="656947" cy="288032"/>
                  </a:xfrm>
                  <a:prstGeom prst="ellipse">
                    <a:avLst/>
                  </a:pr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4" name="Διάγραμμα ροής: Παραπομπή 33"/>
                  <p:cNvSpPr/>
                  <p:nvPr/>
                </p:nvSpPr>
                <p:spPr>
                  <a:xfrm>
                    <a:off x="3491880" y="2457788"/>
                    <a:ext cx="216024" cy="94542"/>
                  </a:xfrm>
                  <a:prstGeom prst="flowChartConnector">
                    <a:avLst/>
                  </a:prstGeom>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26" name="Ελεύθερη σχεδίαση 25"/>
                <p:cNvSpPr/>
                <p:nvPr/>
              </p:nvSpPr>
              <p:spPr>
                <a:xfrm>
                  <a:off x="7001563" y="2015231"/>
                  <a:ext cx="127206" cy="1074198"/>
                </a:xfrm>
                <a:custGeom>
                  <a:avLst/>
                  <a:gdLst>
                    <a:gd name="connsiteX0" fmla="*/ 109451 w 127206"/>
                    <a:gd name="connsiteY0" fmla="*/ 0 h 1074198"/>
                    <a:gd name="connsiteX1" fmla="*/ 2919 w 127206"/>
                    <a:gd name="connsiteY1" fmla="*/ 266330 h 1074198"/>
                    <a:gd name="connsiteX2" fmla="*/ 38429 w 127206"/>
                    <a:gd name="connsiteY2" fmla="*/ 878889 h 1074198"/>
                    <a:gd name="connsiteX3" fmla="*/ 127206 w 127206"/>
                    <a:gd name="connsiteY3" fmla="*/ 1074198 h 1074198"/>
                  </a:gdLst>
                  <a:ahLst/>
                  <a:cxnLst>
                    <a:cxn ang="0">
                      <a:pos x="connsiteX0" y="connsiteY0"/>
                    </a:cxn>
                    <a:cxn ang="0">
                      <a:pos x="connsiteX1" y="connsiteY1"/>
                    </a:cxn>
                    <a:cxn ang="0">
                      <a:pos x="connsiteX2" y="connsiteY2"/>
                    </a:cxn>
                    <a:cxn ang="0">
                      <a:pos x="connsiteX3" y="connsiteY3"/>
                    </a:cxn>
                  </a:cxnLst>
                  <a:rect l="l" t="t" r="r" b="b"/>
                  <a:pathLst>
                    <a:path w="127206" h="1074198">
                      <a:moveTo>
                        <a:pt x="109451" y="0"/>
                      </a:moveTo>
                      <a:cubicBezTo>
                        <a:pt x="62103" y="59924"/>
                        <a:pt x="14756" y="119849"/>
                        <a:pt x="2919" y="266330"/>
                      </a:cubicBezTo>
                      <a:cubicBezTo>
                        <a:pt x="-8918" y="412811"/>
                        <a:pt x="17714" y="744244"/>
                        <a:pt x="38429" y="878889"/>
                      </a:cubicBezTo>
                      <a:cubicBezTo>
                        <a:pt x="59143" y="1013534"/>
                        <a:pt x="93174" y="1043866"/>
                        <a:pt x="127206" y="1074198"/>
                      </a:cubicBezTo>
                    </a:path>
                  </a:pathLst>
                </a:cu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 name="Ελεύθερη σχεδίαση 26"/>
                <p:cNvSpPr/>
                <p:nvPr/>
              </p:nvSpPr>
              <p:spPr>
                <a:xfrm>
                  <a:off x="7083953" y="2041863"/>
                  <a:ext cx="106960" cy="1047565"/>
                </a:xfrm>
                <a:custGeom>
                  <a:avLst/>
                  <a:gdLst>
                    <a:gd name="connsiteX0" fmla="*/ 106960 w 106960"/>
                    <a:gd name="connsiteY0" fmla="*/ 0 h 914400"/>
                    <a:gd name="connsiteX1" fmla="*/ 44816 w 106960"/>
                    <a:gd name="connsiteY1" fmla="*/ 133165 h 914400"/>
                    <a:gd name="connsiteX2" fmla="*/ 428 w 106960"/>
                    <a:gd name="connsiteY2" fmla="*/ 497150 h 914400"/>
                    <a:gd name="connsiteX3" fmla="*/ 71449 w 10696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106960" h="914400">
                      <a:moveTo>
                        <a:pt x="106960" y="0"/>
                      </a:moveTo>
                      <a:cubicBezTo>
                        <a:pt x="84765" y="25153"/>
                        <a:pt x="62571" y="50307"/>
                        <a:pt x="44816" y="133165"/>
                      </a:cubicBezTo>
                      <a:cubicBezTo>
                        <a:pt x="27061" y="216023"/>
                        <a:pt x="-4011" y="366944"/>
                        <a:pt x="428" y="497150"/>
                      </a:cubicBezTo>
                      <a:cubicBezTo>
                        <a:pt x="4867" y="627356"/>
                        <a:pt x="38158" y="770878"/>
                        <a:pt x="71449" y="914400"/>
                      </a:cubicBezTo>
                    </a:path>
                  </a:pathLst>
                </a:cu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 name="Ελεύθερη σχεδίαση 27"/>
                <p:cNvSpPr/>
                <p:nvPr/>
              </p:nvSpPr>
              <p:spPr>
                <a:xfrm>
                  <a:off x="7188962" y="2059619"/>
                  <a:ext cx="46339" cy="1029810"/>
                </a:xfrm>
                <a:custGeom>
                  <a:avLst/>
                  <a:gdLst>
                    <a:gd name="connsiteX0" fmla="*/ 46339 w 46339"/>
                    <a:gd name="connsiteY0" fmla="*/ 0 h 1029810"/>
                    <a:gd name="connsiteX1" fmla="*/ 1951 w 46339"/>
                    <a:gd name="connsiteY1" fmla="*/ 310719 h 1029810"/>
                    <a:gd name="connsiteX2" fmla="*/ 10828 w 46339"/>
                    <a:gd name="connsiteY2" fmla="*/ 710214 h 1029810"/>
                    <a:gd name="connsiteX3" fmla="*/ 37461 w 46339"/>
                    <a:gd name="connsiteY3" fmla="*/ 949911 h 1029810"/>
                    <a:gd name="connsiteX4" fmla="*/ 46339 w 46339"/>
                    <a:gd name="connsiteY4" fmla="*/ 1029810 h 1029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39" h="1029810">
                      <a:moveTo>
                        <a:pt x="46339" y="0"/>
                      </a:moveTo>
                      <a:cubicBezTo>
                        <a:pt x="27104" y="96175"/>
                        <a:pt x="7869" y="192350"/>
                        <a:pt x="1951" y="310719"/>
                      </a:cubicBezTo>
                      <a:cubicBezTo>
                        <a:pt x="-3967" y="429088"/>
                        <a:pt x="4910" y="603682"/>
                        <a:pt x="10828" y="710214"/>
                      </a:cubicBezTo>
                      <a:cubicBezTo>
                        <a:pt x="16746" y="816746"/>
                        <a:pt x="37461" y="949911"/>
                        <a:pt x="37461" y="949911"/>
                      </a:cubicBezTo>
                      <a:lnTo>
                        <a:pt x="46339" y="1029810"/>
                      </a:lnTo>
                    </a:path>
                  </a:pathLst>
                </a:cu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Ελεύθερη σχεδίαση 28"/>
                <p:cNvSpPr/>
                <p:nvPr/>
              </p:nvSpPr>
              <p:spPr>
                <a:xfrm>
                  <a:off x="7297445" y="2059619"/>
                  <a:ext cx="45719" cy="1029810"/>
                </a:xfrm>
                <a:custGeom>
                  <a:avLst/>
                  <a:gdLst>
                    <a:gd name="connsiteX0" fmla="*/ 0 w 17755"/>
                    <a:gd name="connsiteY0" fmla="*/ 0 h 1178581"/>
                    <a:gd name="connsiteX1" fmla="*/ 8878 w 17755"/>
                    <a:gd name="connsiteY1" fmla="*/ 1003177 h 1178581"/>
                    <a:gd name="connsiteX2" fmla="*/ 17755 w 17755"/>
                    <a:gd name="connsiteY2" fmla="*/ 1171853 h 1178581"/>
                  </a:gdLst>
                  <a:ahLst/>
                  <a:cxnLst>
                    <a:cxn ang="0">
                      <a:pos x="connsiteX0" y="connsiteY0"/>
                    </a:cxn>
                    <a:cxn ang="0">
                      <a:pos x="connsiteX1" y="connsiteY1"/>
                    </a:cxn>
                    <a:cxn ang="0">
                      <a:pos x="connsiteX2" y="connsiteY2"/>
                    </a:cxn>
                  </a:cxnLst>
                  <a:rect l="l" t="t" r="r" b="b"/>
                  <a:pathLst>
                    <a:path w="17755" h="1178581">
                      <a:moveTo>
                        <a:pt x="0" y="0"/>
                      </a:moveTo>
                      <a:cubicBezTo>
                        <a:pt x="2959" y="403934"/>
                        <a:pt x="5919" y="807868"/>
                        <a:pt x="8878" y="1003177"/>
                      </a:cubicBezTo>
                      <a:cubicBezTo>
                        <a:pt x="11837" y="1198486"/>
                        <a:pt x="14796" y="1185169"/>
                        <a:pt x="17755" y="1171853"/>
                      </a:cubicBezTo>
                    </a:path>
                  </a:pathLst>
                </a:cu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 name="Ελεύθερη σχεδίαση 29"/>
                <p:cNvSpPr/>
                <p:nvPr/>
              </p:nvSpPr>
              <p:spPr>
                <a:xfrm>
                  <a:off x="7386221" y="2068497"/>
                  <a:ext cx="64141" cy="1003177"/>
                </a:xfrm>
                <a:custGeom>
                  <a:avLst/>
                  <a:gdLst>
                    <a:gd name="connsiteX0" fmla="*/ 0 w 64141"/>
                    <a:gd name="connsiteY0" fmla="*/ 0 h 1003177"/>
                    <a:gd name="connsiteX1" fmla="*/ 53266 w 64141"/>
                    <a:gd name="connsiteY1" fmla="*/ 292963 h 1003177"/>
                    <a:gd name="connsiteX2" fmla="*/ 62144 w 64141"/>
                    <a:gd name="connsiteY2" fmla="*/ 692458 h 1003177"/>
                    <a:gd name="connsiteX3" fmla="*/ 26633 w 64141"/>
                    <a:gd name="connsiteY3" fmla="*/ 1003177 h 1003177"/>
                  </a:gdLst>
                  <a:ahLst/>
                  <a:cxnLst>
                    <a:cxn ang="0">
                      <a:pos x="connsiteX0" y="connsiteY0"/>
                    </a:cxn>
                    <a:cxn ang="0">
                      <a:pos x="connsiteX1" y="connsiteY1"/>
                    </a:cxn>
                    <a:cxn ang="0">
                      <a:pos x="connsiteX2" y="connsiteY2"/>
                    </a:cxn>
                    <a:cxn ang="0">
                      <a:pos x="connsiteX3" y="connsiteY3"/>
                    </a:cxn>
                  </a:cxnLst>
                  <a:rect l="l" t="t" r="r" b="b"/>
                  <a:pathLst>
                    <a:path w="64141" h="1003177">
                      <a:moveTo>
                        <a:pt x="0" y="0"/>
                      </a:moveTo>
                      <a:cubicBezTo>
                        <a:pt x="21454" y="88776"/>
                        <a:pt x="42909" y="177553"/>
                        <a:pt x="53266" y="292963"/>
                      </a:cubicBezTo>
                      <a:cubicBezTo>
                        <a:pt x="63623" y="408373"/>
                        <a:pt x="66583" y="574089"/>
                        <a:pt x="62144" y="692458"/>
                      </a:cubicBezTo>
                      <a:cubicBezTo>
                        <a:pt x="57705" y="810827"/>
                        <a:pt x="42169" y="907002"/>
                        <a:pt x="26633" y="1003177"/>
                      </a:cubicBezTo>
                    </a:path>
                  </a:pathLst>
                </a:cu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1" name="Ελεύθερη σχεδίαση 30"/>
                <p:cNvSpPr/>
                <p:nvPr/>
              </p:nvSpPr>
              <p:spPr>
                <a:xfrm>
                  <a:off x="7474998" y="2041864"/>
                  <a:ext cx="91226" cy="1056443"/>
                </a:xfrm>
                <a:custGeom>
                  <a:avLst/>
                  <a:gdLst>
                    <a:gd name="connsiteX0" fmla="*/ 0 w 91226"/>
                    <a:gd name="connsiteY0" fmla="*/ 0 h 1056443"/>
                    <a:gd name="connsiteX1" fmla="*/ 71021 w 91226"/>
                    <a:gd name="connsiteY1" fmla="*/ 230819 h 1056443"/>
                    <a:gd name="connsiteX2" fmla="*/ 88777 w 91226"/>
                    <a:gd name="connsiteY2" fmla="*/ 692458 h 1056443"/>
                    <a:gd name="connsiteX3" fmla="*/ 26633 w 91226"/>
                    <a:gd name="connsiteY3" fmla="*/ 1056443 h 1056443"/>
                  </a:gdLst>
                  <a:ahLst/>
                  <a:cxnLst>
                    <a:cxn ang="0">
                      <a:pos x="connsiteX0" y="connsiteY0"/>
                    </a:cxn>
                    <a:cxn ang="0">
                      <a:pos x="connsiteX1" y="connsiteY1"/>
                    </a:cxn>
                    <a:cxn ang="0">
                      <a:pos x="connsiteX2" y="connsiteY2"/>
                    </a:cxn>
                    <a:cxn ang="0">
                      <a:pos x="connsiteX3" y="connsiteY3"/>
                    </a:cxn>
                  </a:cxnLst>
                  <a:rect l="l" t="t" r="r" b="b"/>
                  <a:pathLst>
                    <a:path w="91226" h="1056443">
                      <a:moveTo>
                        <a:pt x="0" y="0"/>
                      </a:moveTo>
                      <a:cubicBezTo>
                        <a:pt x="28112" y="57705"/>
                        <a:pt x="56225" y="115410"/>
                        <a:pt x="71021" y="230819"/>
                      </a:cubicBezTo>
                      <a:cubicBezTo>
                        <a:pt x="85817" y="346228"/>
                        <a:pt x="96175" y="554854"/>
                        <a:pt x="88777" y="692458"/>
                      </a:cubicBezTo>
                      <a:cubicBezTo>
                        <a:pt x="81379" y="830062"/>
                        <a:pt x="54006" y="943252"/>
                        <a:pt x="26633" y="1056443"/>
                      </a:cubicBezTo>
                    </a:path>
                  </a:pathLst>
                </a:cu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2" name="Ελεύθερη σχεδίαση 31"/>
                <p:cNvSpPr/>
                <p:nvPr/>
              </p:nvSpPr>
              <p:spPr>
                <a:xfrm>
                  <a:off x="1133373" y="1918168"/>
                  <a:ext cx="5875674" cy="1367271"/>
                </a:xfrm>
                <a:custGeom>
                  <a:avLst/>
                  <a:gdLst>
                    <a:gd name="connsiteX0" fmla="*/ 331664 w 5875674"/>
                    <a:gd name="connsiteY0" fmla="*/ 293066 h 1367271"/>
                    <a:gd name="connsiteX1" fmla="*/ 464829 w 5875674"/>
                    <a:gd name="connsiteY1" fmla="*/ 355210 h 1367271"/>
                    <a:gd name="connsiteX2" fmla="*/ 606872 w 5875674"/>
                    <a:gd name="connsiteY2" fmla="*/ 417354 h 1367271"/>
                    <a:gd name="connsiteX3" fmla="*/ 748915 w 5875674"/>
                    <a:gd name="connsiteY3" fmla="*/ 372965 h 1367271"/>
                    <a:gd name="connsiteX4" fmla="*/ 908713 w 5875674"/>
                    <a:gd name="connsiteY4" fmla="*/ 222045 h 1367271"/>
                    <a:gd name="connsiteX5" fmla="*/ 1059633 w 5875674"/>
                    <a:gd name="connsiteY5" fmla="*/ 103 h 1367271"/>
                    <a:gd name="connsiteX6" fmla="*/ 970857 w 5875674"/>
                    <a:gd name="connsiteY6" fmla="*/ 195412 h 1367271"/>
                    <a:gd name="connsiteX7" fmla="*/ 997490 w 5875674"/>
                    <a:gd name="connsiteY7" fmla="*/ 364087 h 1367271"/>
                    <a:gd name="connsiteX8" fmla="*/ 1121777 w 5875674"/>
                    <a:gd name="connsiteY8" fmla="*/ 523886 h 1367271"/>
                    <a:gd name="connsiteX9" fmla="*/ 1308208 w 5875674"/>
                    <a:gd name="connsiteY9" fmla="*/ 612662 h 1367271"/>
                    <a:gd name="connsiteX10" fmla="*/ 2062810 w 5875674"/>
                    <a:gd name="connsiteY10" fmla="*/ 594907 h 1367271"/>
                    <a:gd name="connsiteX11" fmla="*/ 3358950 w 5875674"/>
                    <a:gd name="connsiteY11" fmla="*/ 603785 h 1367271"/>
                    <a:gd name="connsiteX12" fmla="*/ 4202329 w 5875674"/>
                    <a:gd name="connsiteY12" fmla="*/ 603785 h 1367271"/>
                    <a:gd name="connsiteX13" fmla="*/ 5107851 w 5875674"/>
                    <a:gd name="connsiteY13" fmla="*/ 594907 h 1367271"/>
                    <a:gd name="connsiteX14" fmla="*/ 5658266 w 5875674"/>
                    <a:gd name="connsiteY14" fmla="*/ 577152 h 1367271"/>
                    <a:gd name="connsiteX15" fmla="*/ 5755921 w 5875674"/>
                    <a:gd name="connsiteY15" fmla="*/ 568274 h 1367271"/>
                    <a:gd name="connsiteX16" fmla="*/ 5782554 w 5875674"/>
                    <a:gd name="connsiteY16" fmla="*/ 470620 h 1367271"/>
                    <a:gd name="connsiteX17" fmla="*/ 5862453 w 5875674"/>
                    <a:gd name="connsiteY17" fmla="*/ 390720 h 1367271"/>
                    <a:gd name="connsiteX18" fmla="*/ 5871330 w 5875674"/>
                    <a:gd name="connsiteY18" fmla="*/ 878992 h 1367271"/>
                    <a:gd name="connsiteX19" fmla="*/ 5818064 w 5875674"/>
                    <a:gd name="connsiteY19" fmla="*/ 843482 h 1367271"/>
                    <a:gd name="connsiteX20" fmla="*/ 5773676 w 5875674"/>
                    <a:gd name="connsiteY20" fmla="*/ 799093 h 1367271"/>
                    <a:gd name="connsiteX21" fmla="*/ 5755921 w 5875674"/>
                    <a:gd name="connsiteY21" fmla="*/ 710317 h 1367271"/>
                    <a:gd name="connsiteX22" fmla="*/ 5649389 w 5875674"/>
                    <a:gd name="connsiteY22" fmla="*/ 657051 h 1367271"/>
                    <a:gd name="connsiteX23" fmla="*/ 5374181 w 5875674"/>
                    <a:gd name="connsiteY23" fmla="*/ 665928 h 1367271"/>
                    <a:gd name="connsiteX24" fmla="*/ 4921420 w 5875674"/>
                    <a:gd name="connsiteY24" fmla="*/ 674806 h 1367271"/>
                    <a:gd name="connsiteX25" fmla="*/ 4388760 w 5875674"/>
                    <a:gd name="connsiteY25" fmla="*/ 665928 h 1367271"/>
                    <a:gd name="connsiteX26" fmla="*/ 3705179 w 5875674"/>
                    <a:gd name="connsiteY26" fmla="*/ 665928 h 1367271"/>
                    <a:gd name="connsiteX27" fmla="*/ 2959455 w 5875674"/>
                    <a:gd name="connsiteY27" fmla="*/ 665928 h 1367271"/>
                    <a:gd name="connsiteX28" fmla="*/ 2355773 w 5875674"/>
                    <a:gd name="connsiteY28" fmla="*/ 665928 h 1367271"/>
                    <a:gd name="connsiteX29" fmla="*/ 1707703 w 5875674"/>
                    <a:gd name="connsiteY29" fmla="*/ 665928 h 1367271"/>
                    <a:gd name="connsiteX30" fmla="*/ 1272697 w 5875674"/>
                    <a:gd name="connsiteY30" fmla="*/ 692561 h 1367271"/>
                    <a:gd name="connsiteX31" fmla="*/ 1050756 w 5875674"/>
                    <a:gd name="connsiteY31" fmla="*/ 763583 h 1367271"/>
                    <a:gd name="connsiteX32" fmla="*/ 802181 w 5875674"/>
                    <a:gd name="connsiteY32" fmla="*/ 905625 h 1367271"/>
                    <a:gd name="connsiteX33" fmla="*/ 704527 w 5875674"/>
                    <a:gd name="connsiteY33" fmla="*/ 1056546 h 1367271"/>
                    <a:gd name="connsiteX34" fmla="*/ 589117 w 5875674"/>
                    <a:gd name="connsiteY34" fmla="*/ 1367264 h 1367271"/>
                    <a:gd name="connsiteX35" fmla="*/ 651261 w 5875674"/>
                    <a:gd name="connsiteY35" fmla="*/ 1065423 h 1367271"/>
                    <a:gd name="connsiteX36" fmla="*/ 642383 w 5875674"/>
                    <a:gd name="connsiteY36" fmla="*/ 905625 h 1367271"/>
                    <a:gd name="connsiteX37" fmla="*/ 589117 w 5875674"/>
                    <a:gd name="connsiteY37" fmla="*/ 790216 h 1367271"/>
                    <a:gd name="connsiteX38" fmla="*/ 447074 w 5875674"/>
                    <a:gd name="connsiteY38" fmla="*/ 745827 h 1367271"/>
                    <a:gd name="connsiteX39" fmla="*/ 91967 w 5875674"/>
                    <a:gd name="connsiteY39" fmla="*/ 878992 h 1367271"/>
                    <a:gd name="connsiteX40" fmla="*/ 3191 w 5875674"/>
                    <a:gd name="connsiteY40" fmla="*/ 905625 h 1367271"/>
                    <a:gd name="connsiteX41" fmla="*/ 171866 w 5875674"/>
                    <a:gd name="connsiteY41" fmla="*/ 790216 h 1367271"/>
                    <a:gd name="connsiteX42" fmla="*/ 349420 w 5875674"/>
                    <a:gd name="connsiteY42" fmla="*/ 701439 h 1367271"/>
                    <a:gd name="connsiteX43" fmla="*/ 464829 w 5875674"/>
                    <a:gd name="connsiteY43" fmla="*/ 568274 h 1367271"/>
                    <a:gd name="connsiteX44" fmla="*/ 438196 w 5875674"/>
                    <a:gd name="connsiteY44" fmla="*/ 435109 h 1367271"/>
                    <a:gd name="connsiteX45" fmla="*/ 198499 w 5875674"/>
                    <a:gd name="connsiteY45" fmla="*/ 239800 h 1367271"/>
                    <a:gd name="connsiteX46" fmla="*/ 376053 w 5875674"/>
                    <a:gd name="connsiteY46" fmla="*/ 319699 h 1367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875674" h="1367271">
                      <a:moveTo>
                        <a:pt x="331664" y="293066"/>
                      </a:moveTo>
                      <a:lnTo>
                        <a:pt x="464829" y="355210"/>
                      </a:lnTo>
                      <a:cubicBezTo>
                        <a:pt x="510697" y="375925"/>
                        <a:pt x="559524" y="414395"/>
                        <a:pt x="606872" y="417354"/>
                      </a:cubicBezTo>
                      <a:cubicBezTo>
                        <a:pt x="654220" y="420313"/>
                        <a:pt x="698608" y="405517"/>
                        <a:pt x="748915" y="372965"/>
                      </a:cubicBezTo>
                      <a:cubicBezTo>
                        <a:pt x="799222" y="340414"/>
                        <a:pt x="856927" y="284189"/>
                        <a:pt x="908713" y="222045"/>
                      </a:cubicBezTo>
                      <a:cubicBezTo>
                        <a:pt x="960499" y="159901"/>
                        <a:pt x="1049276" y="4542"/>
                        <a:pt x="1059633" y="103"/>
                      </a:cubicBezTo>
                      <a:cubicBezTo>
                        <a:pt x="1069990" y="-4336"/>
                        <a:pt x="981214" y="134748"/>
                        <a:pt x="970857" y="195412"/>
                      </a:cubicBezTo>
                      <a:cubicBezTo>
                        <a:pt x="960500" y="256076"/>
                        <a:pt x="972337" y="309341"/>
                        <a:pt x="997490" y="364087"/>
                      </a:cubicBezTo>
                      <a:cubicBezTo>
                        <a:pt x="1022643" y="418833"/>
                        <a:pt x="1069991" y="482457"/>
                        <a:pt x="1121777" y="523886"/>
                      </a:cubicBezTo>
                      <a:cubicBezTo>
                        <a:pt x="1173563" y="565315"/>
                        <a:pt x="1151369" y="600825"/>
                        <a:pt x="1308208" y="612662"/>
                      </a:cubicBezTo>
                      <a:cubicBezTo>
                        <a:pt x="1465047" y="624499"/>
                        <a:pt x="2062810" y="594907"/>
                        <a:pt x="2062810" y="594907"/>
                      </a:cubicBezTo>
                      <a:lnTo>
                        <a:pt x="3358950" y="603785"/>
                      </a:lnTo>
                      <a:lnTo>
                        <a:pt x="4202329" y="603785"/>
                      </a:lnTo>
                      <a:lnTo>
                        <a:pt x="5107851" y="594907"/>
                      </a:lnTo>
                      <a:cubicBezTo>
                        <a:pt x="5350507" y="590468"/>
                        <a:pt x="5550254" y="581591"/>
                        <a:pt x="5658266" y="577152"/>
                      </a:cubicBezTo>
                      <a:cubicBezTo>
                        <a:pt x="5766278" y="572713"/>
                        <a:pt x="5735206" y="586029"/>
                        <a:pt x="5755921" y="568274"/>
                      </a:cubicBezTo>
                      <a:cubicBezTo>
                        <a:pt x="5776636" y="550519"/>
                        <a:pt x="5764799" y="500212"/>
                        <a:pt x="5782554" y="470620"/>
                      </a:cubicBezTo>
                      <a:cubicBezTo>
                        <a:pt x="5800309" y="441028"/>
                        <a:pt x="5847657" y="322658"/>
                        <a:pt x="5862453" y="390720"/>
                      </a:cubicBezTo>
                      <a:cubicBezTo>
                        <a:pt x="5877249" y="458782"/>
                        <a:pt x="5878728" y="803532"/>
                        <a:pt x="5871330" y="878992"/>
                      </a:cubicBezTo>
                      <a:cubicBezTo>
                        <a:pt x="5863932" y="954452"/>
                        <a:pt x="5834340" y="856798"/>
                        <a:pt x="5818064" y="843482"/>
                      </a:cubicBezTo>
                      <a:cubicBezTo>
                        <a:pt x="5801788" y="830166"/>
                        <a:pt x="5784033" y="821287"/>
                        <a:pt x="5773676" y="799093"/>
                      </a:cubicBezTo>
                      <a:cubicBezTo>
                        <a:pt x="5763319" y="776899"/>
                        <a:pt x="5776635" y="733991"/>
                        <a:pt x="5755921" y="710317"/>
                      </a:cubicBezTo>
                      <a:cubicBezTo>
                        <a:pt x="5735207" y="686643"/>
                        <a:pt x="5713012" y="664449"/>
                        <a:pt x="5649389" y="657051"/>
                      </a:cubicBezTo>
                      <a:cubicBezTo>
                        <a:pt x="5585766" y="649653"/>
                        <a:pt x="5374181" y="665928"/>
                        <a:pt x="5374181" y="665928"/>
                      </a:cubicBezTo>
                      <a:cubicBezTo>
                        <a:pt x="5252853" y="668887"/>
                        <a:pt x="5085657" y="674806"/>
                        <a:pt x="4921420" y="674806"/>
                      </a:cubicBezTo>
                      <a:cubicBezTo>
                        <a:pt x="4757183" y="674806"/>
                        <a:pt x="4388760" y="665928"/>
                        <a:pt x="4388760" y="665928"/>
                      </a:cubicBezTo>
                      <a:lnTo>
                        <a:pt x="3705179" y="665928"/>
                      </a:lnTo>
                      <a:lnTo>
                        <a:pt x="2959455" y="665928"/>
                      </a:lnTo>
                      <a:lnTo>
                        <a:pt x="2355773" y="665928"/>
                      </a:lnTo>
                      <a:lnTo>
                        <a:pt x="1707703" y="665928"/>
                      </a:lnTo>
                      <a:cubicBezTo>
                        <a:pt x="1527190" y="670367"/>
                        <a:pt x="1382188" y="676285"/>
                        <a:pt x="1272697" y="692561"/>
                      </a:cubicBezTo>
                      <a:cubicBezTo>
                        <a:pt x="1163206" y="708837"/>
                        <a:pt x="1129175" y="728072"/>
                        <a:pt x="1050756" y="763583"/>
                      </a:cubicBezTo>
                      <a:cubicBezTo>
                        <a:pt x="972337" y="799094"/>
                        <a:pt x="859886" y="856798"/>
                        <a:pt x="802181" y="905625"/>
                      </a:cubicBezTo>
                      <a:cubicBezTo>
                        <a:pt x="744476" y="954452"/>
                        <a:pt x="740038" y="979606"/>
                        <a:pt x="704527" y="1056546"/>
                      </a:cubicBezTo>
                      <a:cubicBezTo>
                        <a:pt x="669016" y="1133486"/>
                        <a:pt x="597995" y="1365785"/>
                        <a:pt x="589117" y="1367264"/>
                      </a:cubicBezTo>
                      <a:cubicBezTo>
                        <a:pt x="580239" y="1368743"/>
                        <a:pt x="642383" y="1142363"/>
                        <a:pt x="651261" y="1065423"/>
                      </a:cubicBezTo>
                      <a:cubicBezTo>
                        <a:pt x="660139" y="988483"/>
                        <a:pt x="652740" y="951493"/>
                        <a:pt x="642383" y="905625"/>
                      </a:cubicBezTo>
                      <a:cubicBezTo>
                        <a:pt x="632026" y="859757"/>
                        <a:pt x="621668" y="816849"/>
                        <a:pt x="589117" y="790216"/>
                      </a:cubicBezTo>
                      <a:cubicBezTo>
                        <a:pt x="556566" y="763583"/>
                        <a:pt x="529932" y="731031"/>
                        <a:pt x="447074" y="745827"/>
                      </a:cubicBezTo>
                      <a:cubicBezTo>
                        <a:pt x="364216" y="760623"/>
                        <a:pt x="165947" y="852359"/>
                        <a:pt x="91967" y="878992"/>
                      </a:cubicBezTo>
                      <a:cubicBezTo>
                        <a:pt x="17987" y="905625"/>
                        <a:pt x="-10125" y="920421"/>
                        <a:pt x="3191" y="905625"/>
                      </a:cubicBezTo>
                      <a:cubicBezTo>
                        <a:pt x="16507" y="890829"/>
                        <a:pt x="114161" y="824247"/>
                        <a:pt x="171866" y="790216"/>
                      </a:cubicBezTo>
                      <a:cubicBezTo>
                        <a:pt x="229571" y="756185"/>
                        <a:pt x="300593" y="738429"/>
                        <a:pt x="349420" y="701439"/>
                      </a:cubicBezTo>
                      <a:cubicBezTo>
                        <a:pt x="398247" y="664449"/>
                        <a:pt x="450033" y="612662"/>
                        <a:pt x="464829" y="568274"/>
                      </a:cubicBezTo>
                      <a:cubicBezTo>
                        <a:pt x="479625" y="523886"/>
                        <a:pt x="482584" y="489855"/>
                        <a:pt x="438196" y="435109"/>
                      </a:cubicBezTo>
                      <a:cubicBezTo>
                        <a:pt x="393808" y="380363"/>
                        <a:pt x="208856" y="259035"/>
                        <a:pt x="198499" y="239800"/>
                      </a:cubicBezTo>
                      <a:cubicBezTo>
                        <a:pt x="188142" y="220565"/>
                        <a:pt x="282097" y="270132"/>
                        <a:pt x="376053" y="319699"/>
                      </a:cubicBezTo>
                    </a:path>
                  </a:pathLst>
                </a:custGeom>
                <a:solidFill>
                  <a:schemeClr val="accent4"/>
                </a:solid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9" name="Ομάδα 8"/>
              <p:cNvGrpSpPr/>
              <p:nvPr/>
            </p:nvGrpSpPr>
            <p:grpSpPr>
              <a:xfrm rot="1263151">
                <a:off x="1814480" y="2404315"/>
                <a:ext cx="251238" cy="193944"/>
                <a:chOff x="3286212" y="2457788"/>
                <a:chExt cx="656947" cy="288032"/>
              </a:xfrm>
            </p:grpSpPr>
            <p:sp>
              <p:nvSpPr>
                <p:cNvPr id="18" name="Έλλειψη 17"/>
                <p:cNvSpPr/>
                <p:nvPr/>
              </p:nvSpPr>
              <p:spPr>
                <a:xfrm>
                  <a:off x="3286212" y="2457788"/>
                  <a:ext cx="656947" cy="288032"/>
                </a:xfrm>
                <a:prstGeom prst="ellipse">
                  <a:avLst/>
                </a:pr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Διάγραμμα ροής: Παραπομπή 18"/>
                <p:cNvSpPr/>
                <p:nvPr/>
              </p:nvSpPr>
              <p:spPr>
                <a:xfrm>
                  <a:off x="3491880" y="2527178"/>
                  <a:ext cx="216024" cy="94542"/>
                </a:xfrm>
                <a:prstGeom prst="flowChartConnector">
                  <a:avLst/>
                </a:prstGeom>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10" name="Διάγραμμα ροής: Παραπομπή 9"/>
              <p:cNvSpPr/>
              <p:nvPr/>
            </p:nvSpPr>
            <p:spPr>
              <a:xfrm>
                <a:off x="2010940" y="2234114"/>
                <a:ext cx="45719" cy="68528"/>
              </a:xfrm>
              <a:prstGeom prst="flowChartConnector">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Διάγραμμα ροής: Παραπομπή 10"/>
              <p:cNvSpPr/>
              <p:nvPr/>
            </p:nvSpPr>
            <p:spPr>
              <a:xfrm>
                <a:off x="1729368" y="2536969"/>
                <a:ext cx="45719" cy="68528"/>
              </a:xfrm>
              <a:prstGeom prst="flowChartConnector">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Διάγραμμα ροής: Παραπομπή 11"/>
              <p:cNvSpPr/>
              <p:nvPr/>
            </p:nvSpPr>
            <p:spPr>
              <a:xfrm>
                <a:off x="1911183" y="2663119"/>
                <a:ext cx="45719" cy="68528"/>
              </a:xfrm>
              <a:prstGeom prst="flowChartConnector">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Διάγραμμα ροής: Παραπομπή 12"/>
              <p:cNvSpPr/>
              <p:nvPr/>
            </p:nvSpPr>
            <p:spPr>
              <a:xfrm>
                <a:off x="2082336" y="2595700"/>
                <a:ext cx="45719" cy="68528"/>
              </a:xfrm>
              <a:prstGeom prst="flowChartConnector">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Διάγραμμα ροής: Παραπομπή 13"/>
              <p:cNvSpPr/>
              <p:nvPr/>
            </p:nvSpPr>
            <p:spPr>
              <a:xfrm>
                <a:off x="2142004" y="2387057"/>
                <a:ext cx="45719" cy="68528"/>
              </a:xfrm>
              <a:prstGeom prst="flowChartConnector">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Διάγραμμα ροής: Παραπομπή 14"/>
              <p:cNvSpPr/>
              <p:nvPr/>
            </p:nvSpPr>
            <p:spPr>
              <a:xfrm>
                <a:off x="1715759" y="2387057"/>
                <a:ext cx="45719" cy="68528"/>
              </a:xfrm>
              <a:prstGeom prst="flowChartConnector">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Διάγραμμα ροής: Παραπομπή 15"/>
              <p:cNvSpPr/>
              <p:nvPr/>
            </p:nvSpPr>
            <p:spPr>
              <a:xfrm>
                <a:off x="2010939" y="2352726"/>
                <a:ext cx="45719" cy="68528"/>
              </a:xfrm>
              <a:prstGeom prst="flowChartConnector">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Διάγραμμα ροής: Παραπομπή 16"/>
              <p:cNvSpPr/>
              <p:nvPr/>
            </p:nvSpPr>
            <p:spPr>
              <a:xfrm>
                <a:off x="2203449" y="2499540"/>
                <a:ext cx="45719" cy="68528"/>
              </a:xfrm>
              <a:prstGeom prst="flowChartConnector">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2053" name="Ομάδα 2052"/>
            <p:cNvGrpSpPr/>
            <p:nvPr/>
          </p:nvGrpSpPr>
          <p:grpSpPr>
            <a:xfrm>
              <a:off x="1507327" y="3175941"/>
              <a:ext cx="5888295" cy="1329563"/>
              <a:chOff x="1516823" y="2560940"/>
              <a:chExt cx="5888295" cy="1329563"/>
            </a:xfrm>
          </p:grpSpPr>
          <p:pic>
            <p:nvPicPr>
              <p:cNvPr id="2050" name="Picture 2" descr="C:\Users\fkaram2\Desktop\1.png"/>
              <p:cNvPicPr>
                <a:picLocks noChangeAspect="1" noChangeArrowheads="1"/>
              </p:cNvPicPr>
              <p:nvPr/>
            </p:nvPicPr>
            <p:blipFill rotWithShape="1">
              <a:blip r:embed="rId2">
                <a:extLst>
                  <a:ext uri="{28A0092B-C50C-407E-A947-70E740481C1C}">
                    <a14:useLocalDpi xmlns:a14="http://schemas.microsoft.com/office/drawing/2010/main" val="0"/>
                  </a:ext>
                </a:extLst>
              </a:blip>
              <a:srcRect l="17029" t="28262" r="28145" b="20735"/>
              <a:stretch/>
            </p:blipFill>
            <p:spPr bwMode="auto">
              <a:xfrm>
                <a:off x="1516823" y="2560940"/>
                <a:ext cx="4612432" cy="1329563"/>
              </a:xfrm>
              <a:prstGeom prst="rect">
                <a:avLst/>
              </a:prstGeom>
              <a:noFill/>
              <a:extLst>
                <a:ext uri="{909E8E84-426E-40DD-AFC4-6F175D3DCCD1}">
                  <a14:hiddenFill xmlns:a14="http://schemas.microsoft.com/office/drawing/2010/main">
                    <a:solidFill>
                      <a:srgbClr val="FFFFFF"/>
                    </a:solidFill>
                  </a14:hiddenFill>
                </a:ext>
              </a:extLst>
            </p:spPr>
          </p:pic>
          <p:sp>
            <p:nvSpPr>
              <p:cNvPr id="46" name="Ελεύθερη σχεδίαση 45"/>
              <p:cNvSpPr/>
              <p:nvPr/>
            </p:nvSpPr>
            <p:spPr>
              <a:xfrm>
                <a:off x="6861206" y="2725106"/>
                <a:ext cx="122532" cy="869030"/>
              </a:xfrm>
              <a:custGeom>
                <a:avLst/>
                <a:gdLst>
                  <a:gd name="connsiteX0" fmla="*/ 109451 w 127206"/>
                  <a:gd name="connsiteY0" fmla="*/ 0 h 1074198"/>
                  <a:gd name="connsiteX1" fmla="*/ 2919 w 127206"/>
                  <a:gd name="connsiteY1" fmla="*/ 266330 h 1074198"/>
                  <a:gd name="connsiteX2" fmla="*/ 38429 w 127206"/>
                  <a:gd name="connsiteY2" fmla="*/ 878889 h 1074198"/>
                  <a:gd name="connsiteX3" fmla="*/ 127206 w 127206"/>
                  <a:gd name="connsiteY3" fmla="*/ 1074198 h 1074198"/>
                </a:gdLst>
                <a:ahLst/>
                <a:cxnLst>
                  <a:cxn ang="0">
                    <a:pos x="connsiteX0" y="connsiteY0"/>
                  </a:cxn>
                  <a:cxn ang="0">
                    <a:pos x="connsiteX1" y="connsiteY1"/>
                  </a:cxn>
                  <a:cxn ang="0">
                    <a:pos x="connsiteX2" y="connsiteY2"/>
                  </a:cxn>
                  <a:cxn ang="0">
                    <a:pos x="connsiteX3" y="connsiteY3"/>
                  </a:cxn>
                </a:cxnLst>
                <a:rect l="l" t="t" r="r" b="b"/>
                <a:pathLst>
                  <a:path w="127206" h="1074198">
                    <a:moveTo>
                      <a:pt x="109451" y="0"/>
                    </a:moveTo>
                    <a:cubicBezTo>
                      <a:pt x="62103" y="59924"/>
                      <a:pt x="14756" y="119849"/>
                      <a:pt x="2919" y="266330"/>
                    </a:cubicBezTo>
                    <a:cubicBezTo>
                      <a:pt x="-8918" y="412811"/>
                      <a:pt x="17714" y="744244"/>
                      <a:pt x="38429" y="878889"/>
                    </a:cubicBezTo>
                    <a:cubicBezTo>
                      <a:pt x="59143" y="1013534"/>
                      <a:pt x="93174" y="1043866"/>
                      <a:pt x="127206" y="1074198"/>
                    </a:cubicBezTo>
                  </a:path>
                </a:pathLst>
              </a:cu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7" name="Ελεύθερη σχεδίαση 46"/>
              <p:cNvSpPr/>
              <p:nvPr/>
            </p:nvSpPr>
            <p:spPr>
              <a:xfrm>
                <a:off x="6940568" y="2746651"/>
                <a:ext cx="103030" cy="847484"/>
              </a:xfrm>
              <a:custGeom>
                <a:avLst/>
                <a:gdLst>
                  <a:gd name="connsiteX0" fmla="*/ 106960 w 106960"/>
                  <a:gd name="connsiteY0" fmla="*/ 0 h 914400"/>
                  <a:gd name="connsiteX1" fmla="*/ 44816 w 106960"/>
                  <a:gd name="connsiteY1" fmla="*/ 133165 h 914400"/>
                  <a:gd name="connsiteX2" fmla="*/ 428 w 106960"/>
                  <a:gd name="connsiteY2" fmla="*/ 497150 h 914400"/>
                  <a:gd name="connsiteX3" fmla="*/ 71449 w 10696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106960" h="914400">
                    <a:moveTo>
                      <a:pt x="106960" y="0"/>
                    </a:moveTo>
                    <a:cubicBezTo>
                      <a:pt x="84765" y="25153"/>
                      <a:pt x="62571" y="50307"/>
                      <a:pt x="44816" y="133165"/>
                    </a:cubicBezTo>
                    <a:cubicBezTo>
                      <a:pt x="27061" y="216023"/>
                      <a:pt x="-4011" y="366944"/>
                      <a:pt x="428" y="497150"/>
                    </a:cubicBezTo>
                    <a:cubicBezTo>
                      <a:pt x="4867" y="627356"/>
                      <a:pt x="38158" y="770878"/>
                      <a:pt x="71449" y="914400"/>
                    </a:cubicBezTo>
                  </a:path>
                </a:pathLst>
              </a:cu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8" name="Ελεύθερη σχεδίαση 47"/>
              <p:cNvSpPr/>
              <p:nvPr/>
            </p:nvSpPr>
            <p:spPr>
              <a:xfrm>
                <a:off x="7041719" y="2761016"/>
                <a:ext cx="44636" cy="833120"/>
              </a:xfrm>
              <a:custGeom>
                <a:avLst/>
                <a:gdLst>
                  <a:gd name="connsiteX0" fmla="*/ 46339 w 46339"/>
                  <a:gd name="connsiteY0" fmla="*/ 0 h 1029810"/>
                  <a:gd name="connsiteX1" fmla="*/ 1951 w 46339"/>
                  <a:gd name="connsiteY1" fmla="*/ 310719 h 1029810"/>
                  <a:gd name="connsiteX2" fmla="*/ 10828 w 46339"/>
                  <a:gd name="connsiteY2" fmla="*/ 710214 h 1029810"/>
                  <a:gd name="connsiteX3" fmla="*/ 37461 w 46339"/>
                  <a:gd name="connsiteY3" fmla="*/ 949911 h 1029810"/>
                  <a:gd name="connsiteX4" fmla="*/ 46339 w 46339"/>
                  <a:gd name="connsiteY4" fmla="*/ 1029810 h 1029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39" h="1029810">
                    <a:moveTo>
                      <a:pt x="46339" y="0"/>
                    </a:moveTo>
                    <a:cubicBezTo>
                      <a:pt x="27104" y="96175"/>
                      <a:pt x="7869" y="192350"/>
                      <a:pt x="1951" y="310719"/>
                    </a:cubicBezTo>
                    <a:cubicBezTo>
                      <a:pt x="-3967" y="429088"/>
                      <a:pt x="4910" y="603682"/>
                      <a:pt x="10828" y="710214"/>
                    </a:cubicBezTo>
                    <a:cubicBezTo>
                      <a:pt x="16746" y="816746"/>
                      <a:pt x="37461" y="949911"/>
                      <a:pt x="37461" y="949911"/>
                    </a:cubicBezTo>
                    <a:lnTo>
                      <a:pt x="46339" y="1029810"/>
                    </a:lnTo>
                  </a:path>
                </a:pathLst>
              </a:cu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9" name="Ελεύθερη σχεδίαση 48"/>
              <p:cNvSpPr/>
              <p:nvPr/>
            </p:nvSpPr>
            <p:spPr>
              <a:xfrm>
                <a:off x="7146215" y="2761016"/>
                <a:ext cx="44039" cy="833120"/>
              </a:xfrm>
              <a:custGeom>
                <a:avLst/>
                <a:gdLst>
                  <a:gd name="connsiteX0" fmla="*/ 0 w 17755"/>
                  <a:gd name="connsiteY0" fmla="*/ 0 h 1178581"/>
                  <a:gd name="connsiteX1" fmla="*/ 8878 w 17755"/>
                  <a:gd name="connsiteY1" fmla="*/ 1003177 h 1178581"/>
                  <a:gd name="connsiteX2" fmla="*/ 17755 w 17755"/>
                  <a:gd name="connsiteY2" fmla="*/ 1171853 h 1178581"/>
                </a:gdLst>
                <a:ahLst/>
                <a:cxnLst>
                  <a:cxn ang="0">
                    <a:pos x="connsiteX0" y="connsiteY0"/>
                  </a:cxn>
                  <a:cxn ang="0">
                    <a:pos x="connsiteX1" y="connsiteY1"/>
                  </a:cxn>
                  <a:cxn ang="0">
                    <a:pos x="connsiteX2" y="connsiteY2"/>
                  </a:cxn>
                </a:cxnLst>
                <a:rect l="l" t="t" r="r" b="b"/>
                <a:pathLst>
                  <a:path w="17755" h="1178581">
                    <a:moveTo>
                      <a:pt x="0" y="0"/>
                    </a:moveTo>
                    <a:cubicBezTo>
                      <a:pt x="2959" y="403934"/>
                      <a:pt x="5919" y="807868"/>
                      <a:pt x="8878" y="1003177"/>
                    </a:cubicBezTo>
                    <a:cubicBezTo>
                      <a:pt x="11837" y="1198486"/>
                      <a:pt x="14796" y="1185169"/>
                      <a:pt x="17755" y="1171853"/>
                    </a:cubicBezTo>
                  </a:path>
                </a:pathLst>
              </a:cu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0" name="Ελεύθερη σχεδίαση 49"/>
              <p:cNvSpPr/>
              <p:nvPr/>
            </p:nvSpPr>
            <p:spPr>
              <a:xfrm>
                <a:off x="7231729" y="2768198"/>
                <a:ext cx="61784" cy="811574"/>
              </a:xfrm>
              <a:custGeom>
                <a:avLst/>
                <a:gdLst>
                  <a:gd name="connsiteX0" fmla="*/ 0 w 64141"/>
                  <a:gd name="connsiteY0" fmla="*/ 0 h 1003177"/>
                  <a:gd name="connsiteX1" fmla="*/ 53266 w 64141"/>
                  <a:gd name="connsiteY1" fmla="*/ 292963 h 1003177"/>
                  <a:gd name="connsiteX2" fmla="*/ 62144 w 64141"/>
                  <a:gd name="connsiteY2" fmla="*/ 692458 h 1003177"/>
                  <a:gd name="connsiteX3" fmla="*/ 26633 w 64141"/>
                  <a:gd name="connsiteY3" fmla="*/ 1003177 h 1003177"/>
                </a:gdLst>
                <a:ahLst/>
                <a:cxnLst>
                  <a:cxn ang="0">
                    <a:pos x="connsiteX0" y="connsiteY0"/>
                  </a:cxn>
                  <a:cxn ang="0">
                    <a:pos x="connsiteX1" y="connsiteY1"/>
                  </a:cxn>
                  <a:cxn ang="0">
                    <a:pos x="connsiteX2" y="connsiteY2"/>
                  </a:cxn>
                  <a:cxn ang="0">
                    <a:pos x="connsiteX3" y="connsiteY3"/>
                  </a:cxn>
                </a:cxnLst>
                <a:rect l="l" t="t" r="r" b="b"/>
                <a:pathLst>
                  <a:path w="64141" h="1003177">
                    <a:moveTo>
                      <a:pt x="0" y="0"/>
                    </a:moveTo>
                    <a:cubicBezTo>
                      <a:pt x="21454" y="88776"/>
                      <a:pt x="42909" y="177553"/>
                      <a:pt x="53266" y="292963"/>
                    </a:cubicBezTo>
                    <a:cubicBezTo>
                      <a:pt x="63623" y="408373"/>
                      <a:pt x="66583" y="574089"/>
                      <a:pt x="62144" y="692458"/>
                    </a:cubicBezTo>
                    <a:cubicBezTo>
                      <a:pt x="57705" y="810827"/>
                      <a:pt x="42169" y="907002"/>
                      <a:pt x="26633" y="1003177"/>
                    </a:cubicBezTo>
                  </a:path>
                </a:pathLst>
              </a:cu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1" name="Ελεύθερη σχεδίαση 50"/>
              <p:cNvSpPr/>
              <p:nvPr/>
            </p:nvSpPr>
            <p:spPr>
              <a:xfrm>
                <a:off x="7317244" y="2746652"/>
                <a:ext cx="87874" cy="854666"/>
              </a:xfrm>
              <a:custGeom>
                <a:avLst/>
                <a:gdLst>
                  <a:gd name="connsiteX0" fmla="*/ 0 w 91226"/>
                  <a:gd name="connsiteY0" fmla="*/ 0 h 1056443"/>
                  <a:gd name="connsiteX1" fmla="*/ 71021 w 91226"/>
                  <a:gd name="connsiteY1" fmla="*/ 230819 h 1056443"/>
                  <a:gd name="connsiteX2" fmla="*/ 88777 w 91226"/>
                  <a:gd name="connsiteY2" fmla="*/ 692458 h 1056443"/>
                  <a:gd name="connsiteX3" fmla="*/ 26633 w 91226"/>
                  <a:gd name="connsiteY3" fmla="*/ 1056443 h 1056443"/>
                </a:gdLst>
                <a:ahLst/>
                <a:cxnLst>
                  <a:cxn ang="0">
                    <a:pos x="connsiteX0" y="connsiteY0"/>
                  </a:cxn>
                  <a:cxn ang="0">
                    <a:pos x="connsiteX1" y="connsiteY1"/>
                  </a:cxn>
                  <a:cxn ang="0">
                    <a:pos x="connsiteX2" y="connsiteY2"/>
                  </a:cxn>
                  <a:cxn ang="0">
                    <a:pos x="connsiteX3" y="connsiteY3"/>
                  </a:cxn>
                </a:cxnLst>
                <a:rect l="l" t="t" r="r" b="b"/>
                <a:pathLst>
                  <a:path w="91226" h="1056443">
                    <a:moveTo>
                      <a:pt x="0" y="0"/>
                    </a:moveTo>
                    <a:cubicBezTo>
                      <a:pt x="28112" y="57705"/>
                      <a:pt x="56225" y="115410"/>
                      <a:pt x="71021" y="230819"/>
                    </a:cubicBezTo>
                    <a:cubicBezTo>
                      <a:pt x="85817" y="346228"/>
                      <a:pt x="96175" y="554854"/>
                      <a:pt x="88777" y="692458"/>
                    </a:cubicBezTo>
                    <a:cubicBezTo>
                      <a:pt x="81379" y="830062"/>
                      <a:pt x="54006" y="943252"/>
                      <a:pt x="26633" y="1056443"/>
                    </a:cubicBezTo>
                  </a:path>
                </a:pathLst>
              </a:cu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54" name="Ομάδα 53"/>
              <p:cNvGrpSpPr/>
              <p:nvPr/>
            </p:nvGrpSpPr>
            <p:grpSpPr>
              <a:xfrm rot="1263151">
                <a:off x="2199056" y="3129171"/>
                <a:ext cx="242006" cy="156901"/>
                <a:chOff x="3286212" y="2457788"/>
                <a:chExt cx="656947" cy="288032"/>
              </a:xfrm>
            </p:grpSpPr>
            <p:sp>
              <p:nvSpPr>
                <p:cNvPr id="83" name="Έλλειψη 82"/>
                <p:cNvSpPr/>
                <p:nvPr/>
              </p:nvSpPr>
              <p:spPr>
                <a:xfrm>
                  <a:off x="3286212" y="2457788"/>
                  <a:ext cx="656947" cy="288032"/>
                </a:xfrm>
                <a:prstGeom prst="ellipse">
                  <a:avLst/>
                </a:pr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4" name="Διάγραμμα ροής: Παραπομπή 83"/>
                <p:cNvSpPr/>
                <p:nvPr/>
              </p:nvSpPr>
              <p:spPr>
                <a:xfrm>
                  <a:off x="3491880" y="2527178"/>
                  <a:ext cx="216024" cy="94542"/>
                </a:xfrm>
                <a:prstGeom prst="flowChartConnector">
                  <a:avLst/>
                </a:prstGeom>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55" name="Διάγραμμα ροής: Παραπομπή 54"/>
              <p:cNvSpPr/>
              <p:nvPr/>
            </p:nvSpPr>
            <p:spPr>
              <a:xfrm>
                <a:off x="2359198" y="2909016"/>
                <a:ext cx="44039" cy="55439"/>
              </a:xfrm>
              <a:prstGeom prst="flowChartConnector">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6" name="Διάγραμμα ροής: Παραπομπή 55"/>
              <p:cNvSpPr/>
              <p:nvPr/>
            </p:nvSpPr>
            <p:spPr>
              <a:xfrm>
                <a:off x="2087973" y="3154026"/>
                <a:ext cx="44039" cy="55439"/>
              </a:xfrm>
              <a:prstGeom prst="flowChartConnector">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7" name="Διάγραμμα ροής: Παραπομπή 56"/>
              <p:cNvSpPr/>
              <p:nvPr/>
            </p:nvSpPr>
            <p:spPr>
              <a:xfrm>
                <a:off x="2263107" y="3256082"/>
                <a:ext cx="44039" cy="55439"/>
              </a:xfrm>
              <a:prstGeom prst="flowChartConnector">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8" name="Διάγραμμα ροής: Παραπομπή 57"/>
              <p:cNvSpPr/>
              <p:nvPr/>
            </p:nvSpPr>
            <p:spPr>
              <a:xfrm>
                <a:off x="2427971" y="3201540"/>
                <a:ext cx="44039" cy="55439"/>
              </a:xfrm>
              <a:prstGeom prst="flowChartConnector">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9" name="Διάγραμμα ροής: Παραπομπή 58"/>
              <p:cNvSpPr/>
              <p:nvPr/>
            </p:nvSpPr>
            <p:spPr>
              <a:xfrm>
                <a:off x="2485446" y="3032747"/>
                <a:ext cx="44039" cy="55439"/>
              </a:xfrm>
              <a:prstGeom prst="flowChartConnector">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0" name="Διάγραμμα ροής: Παραπομπή 59"/>
              <p:cNvSpPr/>
              <p:nvPr/>
            </p:nvSpPr>
            <p:spPr>
              <a:xfrm>
                <a:off x="2074864" y="3032747"/>
                <a:ext cx="44039" cy="55439"/>
              </a:xfrm>
              <a:prstGeom prst="flowChartConnector">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1" name="Διάγραμμα ροής: Παραπομπή 60"/>
              <p:cNvSpPr/>
              <p:nvPr/>
            </p:nvSpPr>
            <p:spPr>
              <a:xfrm>
                <a:off x="2359197" y="3004973"/>
                <a:ext cx="44039" cy="55439"/>
              </a:xfrm>
              <a:prstGeom prst="flowChartConnector">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2" name="Διάγραμμα ροής: Παραπομπή 61"/>
              <p:cNvSpPr/>
              <p:nvPr/>
            </p:nvSpPr>
            <p:spPr>
              <a:xfrm>
                <a:off x="2544634" y="3123746"/>
                <a:ext cx="44039" cy="55439"/>
              </a:xfrm>
              <a:prstGeom prst="flowChartConnector">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63" name="Ευθεία γραμμή σύνδεσης 62"/>
              <p:cNvCxnSpPr/>
              <p:nvPr/>
            </p:nvCxnSpPr>
            <p:spPr>
              <a:xfrm>
                <a:off x="6111712" y="3065897"/>
                <a:ext cx="750434" cy="0"/>
              </a:xfrm>
              <a:prstGeom prst="line">
                <a:avLst/>
              </a:prstGeom>
              <a:ln w="12700">
                <a:solidFill>
                  <a:schemeClr val="accent4">
                    <a:lumMod val="2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Ευθεία γραμμή σύνδεσης 63"/>
              <p:cNvCxnSpPr/>
              <p:nvPr/>
            </p:nvCxnSpPr>
            <p:spPr>
              <a:xfrm>
                <a:off x="6095477" y="3221783"/>
                <a:ext cx="766669" cy="3939"/>
              </a:xfrm>
              <a:prstGeom prst="line">
                <a:avLst/>
              </a:prstGeom>
              <a:ln w="12700">
                <a:solidFill>
                  <a:schemeClr val="accent4">
                    <a:lumMod val="25000"/>
                  </a:schemeClr>
                </a:solidFill>
                <a:prstDash val="lgDash"/>
              </a:ln>
            </p:spPr>
            <p:style>
              <a:lnRef idx="1">
                <a:schemeClr val="accent1"/>
              </a:lnRef>
              <a:fillRef idx="0">
                <a:schemeClr val="accent1"/>
              </a:fillRef>
              <a:effectRef idx="0">
                <a:schemeClr val="accent1"/>
              </a:effectRef>
              <a:fontRef idx="minor">
                <a:schemeClr val="tx1"/>
              </a:fontRef>
            </p:style>
          </p:cxnSp>
          <p:sp>
            <p:nvSpPr>
              <p:cNvPr id="68" name="Διάγραμμα ροής: Παραπομπή 67"/>
              <p:cNvSpPr/>
              <p:nvPr/>
            </p:nvSpPr>
            <p:spPr>
              <a:xfrm flipH="1">
                <a:off x="6155934" y="3106667"/>
                <a:ext cx="44039" cy="36987"/>
              </a:xfrm>
              <a:prstGeom prst="flowChartConnector">
                <a:avLst/>
              </a:prstGeom>
              <a:solidFill>
                <a:schemeClr val="accent4">
                  <a:lumMod val="25000"/>
                </a:schemeClr>
              </a:solid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9" name="Διάγραμμα ροής: Παραπομπή 68"/>
              <p:cNvSpPr/>
              <p:nvPr/>
            </p:nvSpPr>
            <p:spPr>
              <a:xfrm>
                <a:off x="6393088" y="3157448"/>
                <a:ext cx="44039" cy="36987"/>
              </a:xfrm>
              <a:prstGeom prst="flowChartConnector">
                <a:avLst/>
              </a:prstGeom>
              <a:solidFill>
                <a:schemeClr val="accent4">
                  <a:lumMod val="25000"/>
                </a:schemeClr>
              </a:solid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0" name="Διάγραμμα ροής: Παραπομπή 69"/>
              <p:cNvSpPr/>
              <p:nvPr/>
            </p:nvSpPr>
            <p:spPr>
              <a:xfrm>
                <a:off x="6691981" y="3134099"/>
                <a:ext cx="44039" cy="36987"/>
              </a:xfrm>
              <a:prstGeom prst="flowChartConnector">
                <a:avLst/>
              </a:prstGeom>
              <a:solidFill>
                <a:schemeClr val="accent4">
                  <a:lumMod val="25000"/>
                </a:schemeClr>
              </a:solid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1" name="Ρόμβος 70"/>
              <p:cNvSpPr/>
              <p:nvPr/>
            </p:nvSpPr>
            <p:spPr>
              <a:xfrm>
                <a:off x="6271990" y="3150515"/>
                <a:ext cx="44039" cy="46940"/>
              </a:xfrm>
              <a:prstGeom prst="diamond">
                <a:avLst/>
              </a:prstGeom>
              <a:noFill/>
              <a:ln w="15875">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2" name="Ρόμβος 71"/>
              <p:cNvSpPr/>
              <p:nvPr/>
            </p:nvSpPr>
            <p:spPr>
              <a:xfrm>
                <a:off x="6564284" y="3148453"/>
                <a:ext cx="44039" cy="46940"/>
              </a:xfrm>
              <a:prstGeom prst="diamond">
                <a:avLst/>
              </a:prstGeom>
              <a:noFill/>
              <a:ln w="15875">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77" name="Ευθεία γραμμή σύνδεσης 76"/>
              <p:cNvCxnSpPr/>
              <p:nvPr/>
            </p:nvCxnSpPr>
            <p:spPr>
              <a:xfrm flipV="1">
                <a:off x="6373280" y="3100504"/>
                <a:ext cx="91925" cy="10447"/>
              </a:xfrm>
              <a:prstGeom prst="line">
                <a:avLst/>
              </a:prstGeom>
              <a:ln w="12700">
                <a:solidFill>
                  <a:schemeClr val="accent4">
                    <a:lumMod val="25000"/>
                  </a:schemeClr>
                </a:solidFill>
              </a:ln>
            </p:spPr>
            <p:style>
              <a:lnRef idx="1">
                <a:schemeClr val="accent1"/>
              </a:lnRef>
              <a:fillRef idx="0">
                <a:schemeClr val="accent1"/>
              </a:fillRef>
              <a:effectRef idx="0">
                <a:schemeClr val="accent1"/>
              </a:effectRef>
              <a:fontRef idx="minor">
                <a:schemeClr val="tx1"/>
              </a:fontRef>
            </p:style>
          </p:cxnSp>
          <p:cxnSp>
            <p:nvCxnSpPr>
              <p:cNvPr id="79" name="Ευθεία γραμμή σύνδεσης 78"/>
              <p:cNvCxnSpPr/>
              <p:nvPr/>
            </p:nvCxnSpPr>
            <p:spPr>
              <a:xfrm>
                <a:off x="6095477" y="3188408"/>
                <a:ext cx="104414" cy="19214"/>
              </a:xfrm>
              <a:prstGeom prst="line">
                <a:avLst/>
              </a:prstGeom>
              <a:ln w="12700">
                <a:solidFill>
                  <a:schemeClr val="accent4">
                    <a:lumMod val="25000"/>
                  </a:schemeClr>
                </a:solidFill>
              </a:ln>
            </p:spPr>
            <p:style>
              <a:lnRef idx="1">
                <a:schemeClr val="accent1"/>
              </a:lnRef>
              <a:fillRef idx="0">
                <a:schemeClr val="accent1"/>
              </a:fillRef>
              <a:effectRef idx="0">
                <a:schemeClr val="accent1"/>
              </a:effectRef>
              <a:fontRef idx="minor">
                <a:schemeClr val="tx1"/>
              </a:fontRef>
            </p:style>
          </p:cxnSp>
          <p:cxnSp>
            <p:nvCxnSpPr>
              <p:cNvPr id="80" name="Ευθεία γραμμή σύνδεσης 79"/>
              <p:cNvCxnSpPr/>
              <p:nvPr/>
            </p:nvCxnSpPr>
            <p:spPr>
              <a:xfrm flipV="1">
                <a:off x="6691981" y="3191504"/>
                <a:ext cx="74588" cy="10332"/>
              </a:xfrm>
              <a:prstGeom prst="line">
                <a:avLst/>
              </a:prstGeom>
              <a:ln w="12700">
                <a:solidFill>
                  <a:schemeClr val="accent4">
                    <a:lumMod val="25000"/>
                  </a:schemeClr>
                </a:solidFill>
              </a:ln>
            </p:spPr>
            <p:style>
              <a:lnRef idx="1">
                <a:schemeClr val="accent1"/>
              </a:lnRef>
              <a:fillRef idx="0">
                <a:schemeClr val="accent1"/>
              </a:fillRef>
              <a:effectRef idx="0">
                <a:schemeClr val="accent1"/>
              </a:effectRef>
              <a:fontRef idx="minor">
                <a:schemeClr val="tx1"/>
              </a:fontRef>
            </p:style>
          </p:cxnSp>
        </p:grpSp>
        <p:grpSp>
          <p:nvGrpSpPr>
            <p:cNvPr id="2051" name="Ομάδα 2050"/>
            <p:cNvGrpSpPr/>
            <p:nvPr/>
          </p:nvGrpSpPr>
          <p:grpSpPr>
            <a:xfrm>
              <a:off x="1348113" y="4671547"/>
              <a:ext cx="5939323" cy="1164681"/>
              <a:chOff x="1348113" y="4671547"/>
              <a:chExt cx="5939323" cy="1164681"/>
            </a:xfrm>
          </p:grpSpPr>
          <p:pic>
            <p:nvPicPr>
              <p:cNvPr id="53" name="Picture 2" descr="C:\Users\fkaram2\Desktop\1.png"/>
              <p:cNvPicPr>
                <a:picLocks noChangeAspect="1" noChangeArrowheads="1"/>
              </p:cNvPicPr>
              <p:nvPr/>
            </p:nvPicPr>
            <p:blipFill rotWithShape="1">
              <a:blip r:embed="rId2">
                <a:extLst>
                  <a:ext uri="{28A0092B-C50C-407E-A947-70E740481C1C}">
                    <a14:useLocalDpi xmlns:a14="http://schemas.microsoft.com/office/drawing/2010/main" val="0"/>
                  </a:ext>
                </a:extLst>
              </a:blip>
              <a:srcRect l="16395" t="29959" r="52042" b="20968"/>
              <a:stretch/>
            </p:blipFill>
            <p:spPr bwMode="auto">
              <a:xfrm>
                <a:off x="1348113" y="4671547"/>
                <a:ext cx="2878512" cy="1164681"/>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87" name="Ομάδα 86"/>
              <p:cNvGrpSpPr/>
              <p:nvPr/>
            </p:nvGrpSpPr>
            <p:grpSpPr>
              <a:xfrm rot="1263151">
                <a:off x="2133078" y="5155552"/>
                <a:ext cx="242006" cy="156901"/>
                <a:chOff x="3286212" y="2457788"/>
                <a:chExt cx="656947" cy="288032"/>
              </a:xfrm>
            </p:grpSpPr>
            <p:sp>
              <p:nvSpPr>
                <p:cNvPr id="88" name="Έλλειψη 87"/>
                <p:cNvSpPr/>
                <p:nvPr/>
              </p:nvSpPr>
              <p:spPr>
                <a:xfrm>
                  <a:off x="3286212" y="2457788"/>
                  <a:ext cx="656947" cy="288032"/>
                </a:xfrm>
                <a:prstGeom prst="ellipse">
                  <a:avLst/>
                </a:pr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9" name="Διάγραμμα ροής: Παραπομπή 88"/>
                <p:cNvSpPr/>
                <p:nvPr/>
              </p:nvSpPr>
              <p:spPr>
                <a:xfrm>
                  <a:off x="3491880" y="2527178"/>
                  <a:ext cx="216024" cy="94542"/>
                </a:xfrm>
                <a:prstGeom prst="flowChartConnector">
                  <a:avLst/>
                </a:prstGeom>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90" name="Διάγραμμα ροής: Παραπομπή 89"/>
              <p:cNvSpPr/>
              <p:nvPr/>
            </p:nvSpPr>
            <p:spPr>
              <a:xfrm>
                <a:off x="2293220" y="4935397"/>
                <a:ext cx="44039" cy="55439"/>
              </a:xfrm>
              <a:prstGeom prst="flowChartConnector">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1" name="Διάγραμμα ροής: Παραπομπή 90"/>
              <p:cNvSpPr/>
              <p:nvPr/>
            </p:nvSpPr>
            <p:spPr>
              <a:xfrm>
                <a:off x="2021995" y="5180407"/>
                <a:ext cx="44039" cy="55439"/>
              </a:xfrm>
              <a:prstGeom prst="flowChartConnector">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2" name="Διάγραμμα ροής: Παραπομπή 91"/>
              <p:cNvSpPr/>
              <p:nvPr/>
            </p:nvSpPr>
            <p:spPr>
              <a:xfrm>
                <a:off x="2197129" y="5282463"/>
                <a:ext cx="44039" cy="55439"/>
              </a:xfrm>
              <a:prstGeom prst="flowChartConnector">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3" name="Διάγραμμα ροής: Παραπομπή 92"/>
              <p:cNvSpPr/>
              <p:nvPr/>
            </p:nvSpPr>
            <p:spPr>
              <a:xfrm>
                <a:off x="2361993" y="5227921"/>
                <a:ext cx="44039" cy="55439"/>
              </a:xfrm>
              <a:prstGeom prst="flowChartConnector">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4" name="Διάγραμμα ροής: Παραπομπή 93"/>
              <p:cNvSpPr/>
              <p:nvPr/>
            </p:nvSpPr>
            <p:spPr>
              <a:xfrm>
                <a:off x="2419468" y="5059128"/>
                <a:ext cx="44039" cy="55439"/>
              </a:xfrm>
              <a:prstGeom prst="flowChartConnector">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5" name="Διάγραμμα ροής: Παραπομπή 94"/>
              <p:cNvSpPr/>
              <p:nvPr/>
            </p:nvSpPr>
            <p:spPr>
              <a:xfrm>
                <a:off x="2008886" y="5059128"/>
                <a:ext cx="44039" cy="55439"/>
              </a:xfrm>
              <a:prstGeom prst="flowChartConnector">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6" name="Διάγραμμα ροής: Παραπομπή 95"/>
              <p:cNvSpPr/>
              <p:nvPr/>
            </p:nvSpPr>
            <p:spPr>
              <a:xfrm>
                <a:off x="2293219" y="5031354"/>
                <a:ext cx="44039" cy="55439"/>
              </a:xfrm>
              <a:prstGeom prst="flowChartConnector">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7" name="Διάγραμμα ροής: Παραπομπή 96"/>
              <p:cNvSpPr/>
              <p:nvPr/>
            </p:nvSpPr>
            <p:spPr>
              <a:xfrm>
                <a:off x="2478656" y="5150127"/>
                <a:ext cx="44039" cy="55439"/>
              </a:xfrm>
              <a:prstGeom prst="flowChartConnector">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8" name="Ελεύθερη σχεδίαση 97"/>
              <p:cNvSpPr/>
              <p:nvPr/>
            </p:nvSpPr>
            <p:spPr>
              <a:xfrm>
                <a:off x="6743524" y="4741923"/>
                <a:ext cx="122532" cy="869030"/>
              </a:xfrm>
              <a:custGeom>
                <a:avLst/>
                <a:gdLst>
                  <a:gd name="connsiteX0" fmla="*/ 109451 w 127206"/>
                  <a:gd name="connsiteY0" fmla="*/ 0 h 1074198"/>
                  <a:gd name="connsiteX1" fmla="*/ 2919 w 127206"/>
                  <a:gd name="connsiteY1" fmla="*/ 266330 h 1074198"/>
                  <a:gd name="connsiteX2" fmla="*/ 38429 w 127206"/>
                  <a:gd name="connsiteY2" fmla="*/ 878889 h 1074198"/>
                  <a:gd name="connsiteX3" fmla="*/ 127206 w 127206"/>
                  <a:gd name="connsiteY3" fmla="*/ 1074198 h 1074198"/>
                </a:gdLst>
                <a:ahLst/>
                <a:cxnLst>
                  <a:cxn ang="0">
                    <a:pos x="connsiteX0" y="connsiteY0"/>
                  </a:cxn>
                  <a:cxn ang="0">
                    <a:pos x="connsiteX1" y="connsiteY1"/>
                  </a:cxn>
                  <a:cxn ang="0">
                    <a:pos x="connsiteX2" y="connsiteY2"/>
                  </a:cxn>
                  <a:cxn ang="0">
                    <a:pos x="connsiteX3" y="connsiteY3"/>
                  </a:cxn>
                </a:cxnLst>
                <a:rect l="l" t="t" r="r" b="b"/>
                <a:pathLst>
                  <a:path w="127206" h="1074198">
                    <a:moveTo>
                      <a:pt x="109451" y="0"/>
                    </a:moveTo>
                    <a:cubicBezTo>
                      <a:pt x="62103" y="59924"/>
                      <a:pt x="14756" y="119849"/>
                      <a:pt x="2919" y="266330"/>
                    </a:cubicBezTo>
                    <a:cubicBezTo>
                      <a:pt x="-8918" y="412811"/>
                      <a:pt x="17714" y="744244"/>
                      <a:pt x="38429" y="878889"/>
                    </a:cubicBezTo>
                    <a:cubicBezTo>
                      <a:pt x="59143" y="1013534"/>
                      <a:pt x="93174" y="1043866"/>
                      <a:pt x="127206" y="1074198"/>
                    </a:cubicBezTo>
                  </a:path>
                </a:pathLst>
              </a:cu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9" name="Ελεύθερη σχεδίαση 98"/>
              <p:cNvSpPr/>
              <p:nvPr/>
            </p:nvSpPr>
            <p:spPr>
              <a:xfrm>
                <a:off x="6822886" y="4763468"/>
                <a:ext cx="103030" cy="847484"/>
              </a:xfrm>
              <a:custGeom>
                <a:avLst/>
                <a:gdLst>
                  <a:gd name="connsiteX0" fmla="*/ 106960 w 106960"/>
                  <a:gd name="connsiteY0" fmla="*/ 0 h 914400"/>
                  <a:gd name="connsiteX1" fmla="*/ 44816 w 106960"/>
                  <a:gd name="connsiteY1" fmla="*/ 133165 h 914400"/>
                  <a:gd name="connsiteX2" fmla="*/ 428 w 106960"/>
                  <a:gd name="connsiteY2" fmla="*/ 497150 h 914400"/>
                  <a:gd name="connsiteX3" fmla="*/ 71449 w 10696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106960" h="914400">
                    <a:moveTo>
                      <a:pt x="106960" y="0"/>
                    </a:moveTo>
                    <a:cubicBezTo>
                      <a:pt x="84765" y="25153"/>
                      <a:pt x="62571" y="50307"/>
                      <a:pt x="44816" y="133165"/>
                    </a:cubicBezTo>
                    <a:cubicBezTo>
                      <a:pt x="27061" y="216023"/>
                      <a:pt x="-4011" y="366944"/>
                      <a:pt x="428" y="497150"/>
                    </a:cubicBezTo>
                    <a:cubicBezTo>
                      <a:pt x="4867" y="627356"/>
                      <a:pt x="38158" y="770878"/>
                      <a:pt x="71449" y="914400"/>
                    </a:cubicBezTo>
                  </a:path>
                </a:pathLst>
              </a:cu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0" name="Ελεύθερη σχεδίαση 99"/>
              <p:cNvSpPr/>
              <p:nvPr/>
            </p:nvSpPr>
            <p:spPr>
              <a:xfrm>
                <a:off x="6924037" y="4777833"/>
                <a:ext cx="44636" cy="833120"/>
              </a:xfrm>
              <a:custGeom>
                <a:avLst/>
                <a:gdLst>
                  <a:gd name="connsiteX0" fmla="*/ 46339 w 46339"/>
                  <a:gd name="connsiteY0" fmla="*/ 0 h 1029810"/>
                  <a:gd name="connsiteX1" fmla="*/ 1951 w 46339"/>
                  <a:gd name="connsiteY1" fmla="*/ 310719 h 1029810"/>
                  <a:gd name="connsiteX2" fmla="*/ 10828 w 46339"/>
                  <a:gd name="connsiteY2" fmla="*/ 710214 h 1029810"/>
                  <a:gd name="connsiteX3" fmla="*/ 37461 w 46339"/>
                  <a:gd name="connsiteY3" fmla="*/ 949911 h 1029810"/>
                  <a:gd name="connsiteX4" fmla="*/ 46339 w 46339"/>
                  <a:gd name="connsiteY4" fmla="*/ 1029810 h 1029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39" h="1029810">
                    <a:moveTo>
                      <a:pt x="46339" y="0"/>
                    </a:moveTo>
                    <a:cubicBezTo>
                      <a:pt x="27104" y="96175"/>
                      <a:pt x="7869" y="192350"/>
                      <a:pt x="1951" y="310719"/>
                    </a:cubicBezTo>
                    <a:cubicBezTo>
                      <a:pt x="-3967" y="429088"/>
                      <a:pt x="4910" y="603682"/>
                      <a:pt x="10828" y="710214"/>
                    </a:cubicBezTo>
                    <a:cubicBezTo>
                      <a:pt x="16746" y="816746"/>
                      <a:pt x="37461" y="949911"/>
                      <a:pt x="37461" y="949911"/>
                    </a:cubicBezTo>
                    <a:lnTo>
                      <a:pt x="46339" y="1029810"/>
                    </a:lnTo>
                  </a:path>
                </a:pathLst>
              </a:cu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1" name="Ελεύθερη σχεδίαση 100"/>
              <p:cNvSpPr/>
              <p:nvPr/>
            </p:nvSpPr>
            <p:spPr>
              <a:xfrm>
                <a:off x="7028533" y="4777833"/>
                <a:ext cx="44039" cy="833120"/>
              </a:xfrm>
              <a:custGeom>
                <a:avLst/>
                <a:gdLst>
                  <a:gd name="connsiteX0" fmla="*/ 0 w 17755"/>
                  <a:gd name="connsiteY0" fmla="*/ 0 h 1178581"/>
                  <a:gd name="connsiteX1" fmla="*/ 8878 w 17755"/>
                  <a:gd name="connsiteY1" fmla="*/ 1003177 h 1178581"/>
                  <a:gd name="connsiteX2" fmla="*/ 17755 w 17755"/>
                  <a:gd name="connsiteY2" fmla="*/ 1171853 h 1178581"/>
                </a:gdLst>
                <a:ahLst/>
                <a:cxnLst>
                  <a:cxn ang="0">
                    <a:pos x="connsiteX0" y="connsiteY0"/>
                  </a:cxn>
                  <a:cxn ang="0">
                    <a:pos x="connsiteX1" y="connsiteY1"/>
                  </a:cxn>
                  <a:cxn ang="0">
                    <a:pos x="connsiteX2" y="connsiteY2"/>
                  </a:cxn>
                </a:cxnLst>
                <a:rect l="l" t="t" r="r" b="b"/>
                <a:pathLst>
                  <a:path w="17755" h="1178581">
                    <a:moveTo>
                      <a:pt x="0" y="0"/>
                    </a:moveTo>
                    <a:cubicBezTo>
                      <a:pt x="2959" y="403934"/>
                      <a:pt x="5919" y="807868"/>
                      <a:pt x="8878" y="1003177"/>
                    </a:cubicBezTo>
                    <a:cubicBezTo>
                      <a:pt x="11837" y="1198486"/>
                      <a:pt x="14796" y="1185169"/>
                      <a:pt x="17755" y="1171853"/>
                    </a:cubicBezTo>
                  </a:path>
                </a:pathLst>
              </a:cu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2" name="Ελεύθερη σχεδίαση 101"/>
              <p:cNvSpPr/>
              <p:nvPr/>
            </p:nvSpPr>
            <p:spPr>
              <a:xfrm>
                <a:off x="7114047" y="4785015"/>
                <a:ext cx="61784" cy="811574"/>
              </a:xfrm>
              <a:custGeom>
                <a:avLst/>
                <a:gdLst>
                  <a:gd name="connsiteX0" fmla="*/ 0 w 64141"/>
                  <a:gd name="connsiteY0" fmla="*/ 0 h 1003177"/>
                  <a:gd name="connsiteX1" fmla="*/ 53266 w 64141"/>
                  <a:gd name="connsiteY1" fmla="*/ 292963 h 1003177"/>
                  <a:gd name="connsiteX2" fmla="*/ 62144 w 64141"/>
                  <a:gd name="connsiteY2" fmla="*/ 692458 h 1003177"/>
                  <a:gd name="connsiteX3" fmla="*/ 26633 w 64141"/>
                  <a:gd name="connsiteY3" fmla="*/ 1003177 h 1003177"/>
                </a:gdLst>
                <a:ahLst/>
                <a:cxnLst>
                  <a:cxn ang="0">
                    <a:pos x="connsiteX0" y="connsiteY0"/>
                  </a:cxn>
                  <a:cxn ang="0">
                    <a:pos x="connsiteX1" y="connsiteY1"/>
                  </a:cxn>
                  <a:cxn ang="0">
                    <a:pos x="connsiteX2" y="connsiteY2"/>
                  </a:cxn>
                  <a:cxn ang="0">
                    <a:pos x="connsiteX3" y="connsiteY3"/>
                  </a:cxn>
                </a:cxnLst>
                <a:rect l="l" t="t" r="r" b="b"/>
                <a:pathLst>
                  <a:path w="64141" h="1003177">
                    <a:moveTo>
                      <a:pt x="0" y="0"/>
                    </a:moveTo>
                    <a:cubicBezTo>
                      <a:pt x="21454" y="88776"/>
                      <a:pt x="42909" y="177553"/>
                      <a:pt x="53266" y="292963"/>
                    </a:cubicBezTo>
                    <a:cubicBezTo>
                      <a:pt x="63623" y="408373"/>
                      <a:pt x="66583" y="574089"/>
                      <a:pt x="62144" y="692458"/>
                    </a:cubicBezTo>
                    <a:cubicBezTo>
                      <a:pt x="57705" y="810827"/>
                      <a:pt x="42169" y="907002"/>
                      <a:pt x="26633" y="1003177"/>
                    </a:cubicBezTo>
                  </a:path>
                </a:pathLst>
              </a:cu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3" name="Ελεύθερη σχεδίαση 102"/>
              <p:cNvSpPr/>
              <p:nvPr/>
            </p:nvSpPr>
            <p:spPr>
              <a:xfrm>
                <a:off x="7199562" y="4763469"/>
                <a:ext cx="87874" cy="854666"/>
              </a:xfrm>
              <a:custGeom>
                <a:avLst/>
                <a:gdLst>
                  <a:gd name="connsiteX0" fmla="*/ 0 w 91226"/>
                  <a:gd name="connsiteY0" fmla="*/ 0 h 1056443"/>
                  <a:gd name="connsiteX1" fmla="*/ 71021 w 91226"/>
                  <a:gd name="connsiteY1" fmla="*/ 230819 h 1056443"/>
                  <a:gd name="connsiteX2" fmla="*/ 88777 w 91226"/>
                  <a:gd name="connsiteY2" fmla="*/ 692458 h 1056443"/>
                  <a:gd name="connsiteX3" fmla="*/ 26633 w 91226"/>
                  <a:gd name="connsiteY3" fmla="*/ 1056443 h 1056443"/>
                </a:gdLst>
                <a:ahLst/>
                <a:cxnLst>
                  <a:cxn ang="0">
                    <a:pos x="connsiteX0" y="connsiteY0"/>
                  </a:cxn>
                  <a:cxn ang="0">
                    <a:pos x="connsiteX1" y="connsiteY1"/>
                  </a:cxn>
                  <a:cxn ang="0">
                    <a:pos x="connsiteX2" y="connsiteY2"/>
                  </a:cxn>
                  <a:cxn ang="0">
                    <a:pos x="connsiteX3" y="connsiteY3"/>
                  </a:cxn>
                </a:cxnLst>
                <a:rect l="l" t="t" r="r" b="b"/>
                <a:pathLst>
                  <a:path w="91226" h="1056443">
                    <a:moveTo>
                      <a:pt x="0" y="0"/>
                    </a:moveTo>
                    <a:cubicBezTo>
                      <a:pt x="28112" y="57705"/>
                      <a:pt x="56225" y="115410"/>
                      <a:pt x="71021" y="230819"/>
                    </a:cubicBezTo>
                    <a:cubicBezTo>
                      <a:pt x="85817" y="346228"/>
                      <a:pt x="96175" y="554854"/>
                      <a:pt x="88777" y="692458"/>
                    </a:cubicBezTo>
                    <a:cubicBezTo>
                      <a:pt x="81379" y="830062"/>
                      <a:pt x="54006" y="943252"/>
                      <a:pt x="26633" y="1056443"/>
                    </a:cubicBezTo>
                  </a:path>
                </a:pathLst>
              </a:custGeom>
              <a:no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04" name="Ευθεία γραμμή σύνδεσης 103"/>
              <p:cNvCxnSpPr/>
              <p:nvPr/>
            </p:nvCxnSpPr>
            <p:spPr>
              <a:xfrm>
                <a:off x="4226625" y="5082714"/>
                <a:ext cx="2517839" cy="1"/>
              </a:xfrm>
              <a:prstGeom prst="line">
                <a:avLst/>
              </a:prstGeom>
              <a:ln w="12700">
                <a:solidFill>
                  <a:schemeClr val="accent4">
                    <a:lumMod val="2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05" name="Ευθεία γραμμή σύνδεσης 104"/>
              <p:cNvCxnSpPr>
                <a:stCxn id="53" idx="3"/>
              </p:cNvCxnSpPr>
              <p:nvPr/>
            </p:nvCxnSpPr>
            <p:spPr>
              <a:xfrm flipV="1">
                <a:off x="4226625" y="5251327"/>
                <a:ext cx="2494986" cy="2561"/>
              </a:xfrm>
              <a:prstGeom prst="line">
                <a:avLst/>
              </a:prstGeom>
              <a:ln w="12700">
                <a:solidFill>
                  <a:schemeClr val="accent4">
                    <a:lumMod val="2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06" name="Διάγραμμα ροής: Παραπομπή 105"/>
              <p:cNvSpPr/>
              <p:nvPr/>
            </p:nvSpPr>
            <p:spPr>
              <a:xfrm flipH="1">
                <a:off x="6038252" y="5123484"/>
                <a:ext cx="44039" cy="36987"/>
              </a:xfrm>
              <a:prstGeom prst="flowChartConnector">
                <a:avLst/>
              </a:prstGeom>
              <a:solidFill>
                <a:schemeClr val="accent4">
                  <a:lumMod val="25000"/>
                </a:schemeClr>
              </a:solid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7" name="Διάγραμμα ροής: Παραπομπή 106"/>
              <p:cNvSpPr/>
              <p:nvPr/>
            </p:nvSpPr>
            <p:spPr>
              <a:xfrm>
                <a:off x="6275406" y="5174265"/>
                <a:ext cx="44039" cy="36987"/>
              </a:xfrm>
              <a:prstGeom prst="flowChartConnector">
                <a:avLst/>
              </a:prstGeom>
              <a:solidFill>
                <a:schemeClr val="accent4">
                  <a:lumMod val="25000"/>
                </a:schemeClr>
              </a:solid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8" name="Διάγραμμα ροής: Παραπομπή 107"/>
              <p:cNvSpPr/>
              <p:nvPr/>
            </p:nvSpPr>
            <p:spPr>
              <a:xfrm>
                <a:off x="6574299" y="5150916"/>
                <a:ext cx="44039" cy="36987"/>
              </a:xfrm>
              <a:prstGeom prst="flowChartConnector">
                <a:avLst/>
              </a:prstGeom>
              <a:solidFill>
                <a:schemeClr val="accent4">
                  <a:lumMod val="25000"/>
                </a:schemeClr>
              </a:solid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9" name="Ρόμβος 108"/>
              <p:cNvSpPr/>
              <p:nvPr/>
            </p:nvSpPr>
            <p:spPr>
              <a:xfrm>
                <a:off x="6154308" y="5167332"/>
                <a:ext cx="44039" cy="46940"/>
              </a:xfrm>
              <a:prstGeom prst="diamond">
                <a:avLst/>
              </a:prstGeom>
              <a:noFill/>
              <a:ln w="15875">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0" name="Ρόμβος 109"/>
              <p:cNvSpPr/>
              <p:nvPr/>
            </p:nvSpPr>
            <p:spPr>
              <a:xfrm>
                <a:off x="6446602" y="5165270"/>
                <a:ext cx="44039" cy="46940"/>
              </a:xfrm>
              <a:prstGeom prst="diamond">
                <a:avLst/>
              </a:prstGeom>
              <a:noFill/>
              <a:ln w="15875">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11" name="Ευθεία γραμμή σύνδεσης 110"/>
              <p:cNvCxnSpPr/>
              <p:nvPr/>
            </p:nvCxnSpPr>
            <p:spPr>
              <a:xfrm flipV="1">
                <a:off x="6255598" y="5117321"/>
                <a:ext cx="91925" cy="10447"/>
              </a:xfrm>
              <a:prstGeom prst="line">
                <a:avLst/>
              </a:prstGeom>
              <a:ln w="12700">
                <a:solidFill>
                  <a:schemeClr val="accent4">
                    <a:lumMod val="25000"/>
                  </a:schemeClr>
                </a:solidFill>
              </a:ln>
            </p:spPr>
            <p:style>
              <a:lnRef idx="1">
                <a:schemeClr val="accent1"/>
              </a:lnRef>
              <a:fillRef idx="0">
                <a:schemeClr val="accent1"/>
              </a:fillRef>
              <a:effectRef idx="0">
                <a:schemeClr val="accent1"/>
              </a:effectRef>
              <a:fontRef idx="minor">
                <a:schemeClr val="tx1"/>
              </a:fontRef>
            </p:style>
          </p:cxnSp>
          <p:cxnSp>
            <p:nvCxnSpPr>
              <p:cNvPr id="112" name="Ευθεία γραμμή σύνδεσης 111"/>
              <p:cNvCxnSpPr/>
              <p:nvPr/>
            </p:nvCxnSpPr>
            <p:spPr>
              <a:xfrm>
                <a:off x="5977795" y="5205225"/>
                <a:ext cx="104414" cy="19214"/>
              </a:xfrm>
              <a:prstGeom prst="line">
                <a:avLst/>
              </a:prstGeom>
              <a:ln w="12700">
                <a:solidFill>
                  <a:schemeClr val="accent4">
                    <a:lumMod val="25000"/>
                  </a:schemeClr>
                </a:solidFill>
              </a:ln>
            </p:spPr>
            <p:style>
              <a:lnRef idx="1">
                <a:schemeClr val="accent1"/>
              </a:lnRef>
              <a:fillRef idx="0">
                <a:schemeClr val="accent1"/>
              </a:fillRef>
              <a:effectRef idx="0">
                <a:schemeClr val="accent1"/>
              </a:effectRef>
              <a:fontRef idx="minor">
                <a:schemeClr val="tx1"/>
              </a:fontRef>
            </p:style>
          </p:cxnSp>
          <p:cxnSp>
            <p:nvCxnSpPr>
              <p:cNvPr id="113" name="Ευθεία γραμμή σύνδεσης 112"/>
              <p:cNvCxnSpPr/>
              <p:nvPr/>
            </p:nvCxnSpPr>
            <p:spPr>
              <a:xfrm flipV="1">
                <a:off x="6574299" y="5208321"/>
                <a:ext cx="74588" cy="10332"/>
              </a:xfrm>
              <a:prstGeom prst="line">
                <a:avLst/>
              </a:prstGeom>
              <a:ln w="12700">
                <a:solidFill>
                  <a:schemeClr val="accent4">
                    <a:lumMod val="25000"/>
                  </a:schemeClr>
                </a:solidFill>
              </a:ln>
            </p:spPr>
            <p:style>
              <a:lnRef idx="1">
                <a:schemeClr val="accent1"/>
              </a:lnRef>
              <a:fillRef idx="0">
                <a:schemeClr val="accent1"/>
              </a:fillRef>
              <a:effectRef idx="0">
                <a:schemeClr val="accent1"/>
              </a:effectRef>
              <a:fontRef idx="minor">
                <a:schemeClr val="tx1"/>
              </a:fontRef>
            </p:style>
          </p:cxnSp>
          <p:sp>
            <p:nvSpPr>
              <p:cNvPr id="118" name="Διάγραμμα ροής: Παραπομπή 117"/>
              <p:cNvSpPr/>
              <p:nvPr/>
            </p:nvSpPr>
            <p:spPr>
              <a:xfrm flipH="1">
                <a:off x="5236885" y="5112652"/>
                <a:ext cx="44039" cy="36987"/>
              </a:xfrm>
              <a:prstGeom prst="flowChartConnector">
                <a:avLst/>
              </a:prstGeom>
              <a:solidFill>
                <a:schemeClr val="accent4">
                  <a:lumMod val="25000"/>
                </a:schemeClr>
              </a:solid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9" name="Διάγραμμα ροής: Παραπομπή 118"/>
              <p:cNvSpPr/>
              <p:nvPr/>
            </p:nvSpPr>
            <p:spPr>
              <a:xfrm>
                <a:off x="5474039" y="5163433"/>
                <a:ext cx="44039" cy="36987"/>
              </a:xfrm>
              <a:prstGeom prst="flowChartConnector">
                <a:avLst/>
              </a:prstGeom>
              <a:solidFill>
                <a:schemeClr val="accent4">
                  <a:lumMod val="25000"/>
                </a:schemeClr>
              </a:solid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0" name="Διάγραμμα ροής: Παραπομπή 119"/>
              <p:cNvSpPr/>
              <p:nvPr/>
            </p:nvSpPr>
            <p:spPr>
              <a:xfrm>
                <a:off x="5772932" y="5140084"/>
                <a:ext cx="44039" cy="36987"/>
              </a:xfrm>
              <a:prstGeom prst="flowChartConnector">
                <a:avLst/>
              </a:prstGeom>
              <a:solidFill>
                <a:schemeClr val="accent4">
                  <a:lumMod val="25000"/>
                </a:schemeClr>
              </a:solid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1" name="Ρόμβος 120"/>
              <p:cNvSpPr/>
              <p:nvPr/>
            </p:nvSpPr>
            <p:spPr>
              <a:xfrm>
                <a:off x="5352941" y="5156500"/>
                <a:ext cx="44039" cy="46940"/>
              </a:xfrm>
              <a:prstGeom prst="diamond">
                <a:avLst/>
              </a:prstGeom>
              <a:noFill/>
              <a:ln w="15875">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2" name="Ρόμβος 121"/>
              <p:cNvSpPr/>
              <p:nvPr/>
            </p:nvSpPr>
            <p:spPr>
              <a:xfrm>
                <a:off x="5645235" y="5154438"/>
                <a:ext cx="44039" cy="46940"/>
              </a:xfrm>
              <a:prstGeom prst="diamond">
                <a:avLst/>
              </a:prstGeom>
              <a:noFill/>
              <a:ln w="15875">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23" name="Ευθεία γραμμή σύνδεσης 122"/>
              <p:cNvCxnSpPr/>
              <p:nvPr/>
            </p:nvCxnSpPr>
            <p:spPr>
              <a:xfrm flipV="1">
                <a:off x="5454231" y="5106489"/>
                <a:ext cx="91925" cy="10447"/>
              </a:xfrm>
              <a:prstGeom prst="line">
                <a:avLst/>
              </a:prstGeom>
              <a:ln w="12700">
                <a:solidFill>
                  <a:schemeClr val="accent4">
                    <a:lumMod val="25000"/>
                  </a:schemeClr>
                </a:solidFill>
              </a:ln>
            </p:spPr>
            <p:style>
              <a:lnRef idx="1">
                <a:schemeClr val="accent1"/>
              </a:lnRef>
              <a:fillRef idx="0">
                <a:schemeClr val="accent1"/>
              </a:fillRef>
              <a:effectRef idx="0">
                <a:schemeClr val="accent1"/>
              </a:effectRef>
              <a:fontRef idx="minor">
                <a:schemeClr val="tx1"/>
              </a:fontRef>
            </p:style>
          </p:cxnSp>
          <p:cxnSp>
            <p:nvCxnSpPr>
              <p:cNvPr id="124" name="Ευθεία γραμμή σύνδεσης 123"/>
              <p:cNvCxnSpPr/>
              <p:nvPr/>
            </p:nvCxnSpPr>
            <p:spPr>
              <a:xfrm>
                <a:off x="5176428" y="5194393"/>
                <a:ext cx="104414" cy="19214"/>
              </a:xfrm>
              <a:prstGeom prst="line">
                <a:avLst/>
              </a:prstGeom>
              <a:ln w="12700">
                <a:solidFill>
                  <a:schemeClr val="accent4">
                    <a:lumMod val="25000"/>
                  </a:schemeClr>
                </a:solidFill>
              </a:ln>
            </p:spPr>
            <p:style>
              <a:lnRef idx="1">
                <a:schemeClr val="accent1"/>
              </a:lnRef>
              <a:fillRef idx="0">
                <a:schemeClr val="accent1"/>
              </a:fillRef>
              <a:effectRef idx="0">
                <a:schemeClr val="accent1"/>
              </a:effectRef>
              <a:fontRef idx="minor">
                <a:schemeClr val="tx1"/>
              </a:fontRef>
            </p:style>
          </p:cxnSp>
          <p:cxnSp>
            <p:nvCxnSpPr>
              <p:cNvPr id="125" name="Ευθεία γραμμή σύνδεσης 124"/>
              <p:cNvCxnSpPr/>
              <p:nvPr/>
            </p:nvCxnSpPr>
            <p:spPr>
              <a:xfrm flipV="1">
                <a:off x="5772932" y="5197489"/>
                <a:ext cx="74588" cy="10332"/>
              </a:xfrm>
              <a:prstGeom prst="line">
                <a:avLst/>
              </a:prstGeom>
              <a:ln w="12700">
                <a:solidFill>
                  <a:schemeClr val="accent4">
                    <a:lumMod val="25000"/>
                  </a:schemeClr>
                </a:solidFill>
              </a:ln>
            </p:spPr>
            <p:style>
              <a:lnRef idx="1">
                <a:schemeClr val="accent1"/>
              </a:lnRef>
              <a:fillRef idx="0">
                <a:schemeClr val="accent1"/>
              </a:fillRef>
              <a:effectRef idx="0">
                <a:schemeClr val="accent1"/>
              </a:effectRef>
              <a:fontRef idx="minor">
                <a:schemeClr val="tx1"/>
              </a:fontRef>
            </p:style>
          </p:cxnSp>
          <p:sp>
            <p:nvSpPr>
              <p:cNvPr id="131" name="Διάγραμμα ροής: Παραπομπή 130"/>
              <p:cNvSpPr/>
              <p:nvPr/>
            </p:nvSpPr>
            <p:spPr>
              <a:xfrm flipH="1">
                <a:off x="4451475" y="5102439"/>
                <a:ext cx="44039" cy="36987"/>
              </a:xfrm>
              <a:prstGeom prst="flowChartConnector">
                <a:avLst/>
              </a:prstGeom>
              <a:solidFill>
                <a:schemeClr val="accent4">
                  <a:lumMod val="25000"/>
                </a:schemeClr>
              </a:solid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2" name="Διάγραμμα ροής: Παραπομπή 131"/>
              <p:cNvSpPr/>
              <p:nvPr/>
            </p:nvSpPr>
            <p:spPr>
              <a:xfrm>
                <a:off x="4688629" y="5153220"/>
                <a:ext cx="44039" cy="36987"/>
              </a:xfrm>
              <a:prstGeom prst="flowChartConnector">
                <a:avLst/>
              </a:prstGeom>
              <a:solidFill>
                <a:schemeClr val="accent4">
                  <a:lumMod val="25000"/>
                </a:schemeClr>
              </a:solid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3" name="Διάγραμμα ροής: Παραπομπή 132"/>
              <p:cNvSpPr/>
              <p:nvPr/>
            </p:nvSpPr>
            <p:spPr>
              <a:xfrm>
                <a:off x="4987522" y="5129871"/>
                <a:ext cx="44039" cy="36987"/>
              </a:xfrm>
              <a:prstGeom prst="flowChartConnector">
                <a:avLst/>
              </a:prstGeom>
              <a:solidFill>
                <a:schemeClr val="accent4">
                  <a:lumMod val="25000"/>
                </a:schemeClr>
              </a:solid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4" name="Ρόμβος 133"/>
              <p:cNvSpPr/>
              <p:nvPr/>
            </p:nvSpPr>
            <p:spPr>
              <a:xfrm>
                <a:off x="4567531" y="5146287"/>
                <a:ext cx="44039" cy="46940"/>
              </a:xfrm>
              <a:prstGeom prst="diamond">
                <a:avLst/>
              </a:prstGeom>
              <a:noFill/>
              <a:ln w="15875">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5" name="Ρόμβος 134"/>
              <p:cNvSpPr/>
              <p:nvPr/>
            </p:nvSpPr>
            <p:spPr>
              <a:xfrm>
                <a:off x="4859825" y="5144225"/>
                <a:ext cx="44039" cy="46940"/>
              </a:xfrm>
              <a:prstGeom prst="diamond">
                <a:avLst/>
              </a:prstGeom>
              <a:noFill/>
              <a:ln w="15875">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36" name="Ευθεία γραμμή σύνδεσης 135"/>
              <p:cNvCxnSpPr/>
              <p:nvPr/>
            </p:nvCxnSpPr>
            <p:spPr>
              <a:xfrm flipV="1">
                <a:off x="4668821" y="5096276"/>
                <a:ext cx="91925" cy="10447"/>
              </a:xfrm>
              <a:prstGeom prst="line">
                <a:avLst/>
              </a:prstGeom>
              <a:ln w="12700">
                <a:solidFill>
                  <a:schemeClr val="accent4">
                    <a:lumMod val="25000"/>
                  </a:schemeClr>
                </a:solidFill>
              </a:ln>
            </p:spPr>
            <p:style>
              <a:lnRef idx="1">
                <a:schemeClr val="accent1"/>
              </a:lnRef>
              <a:fillRef idx="0">
                <a:schemeClr val="accent1"/>
              </a:fillRef>
              <a:effectRef idx="0">
                <a:schemeClr val="accent1"/>
              </a:effectRef>
              <a:fontRef idx="minor">
                <a:schemeClr val="tx1"/>
              </a:fontRef>
            </p:style>
          </p:cxnSp>
          <p:cxnSp>
            <p:nvCxnSpPr>
              <p:cNvPr id="137" name="Ευθεία γραμμή σύνδεσης 136"/>
              <p:cNvCxnSpPr/>
              <p:nvPr/>
            </p:nvCxnSpPr>
            <p:spPr>
              <a:xfrm>
                <a:off x="4391018" y="5184180"/>
                <a:ext cx="104414" cy="19214"/>
              </a:xfrm>
              <a:prstGeom prst="line">
                <a:avLst/>
              </a:prstGeom>
              <a:ln w="12700">
                <a:solidFill>
                  <a:schemeClr val="accent4">
                    <a:lumMod val="25000"/>
                  </a:schemeClr>
                </a:solidFill>
              </a:ln>
            </p:spPr>
            <p:style>
              <a:lnRef idx="1">
                <a:schemeClr val="accent1"/>
              </a:lnRef>
              <a:fillRef idx="0">
                <a:schemeClr val="accent1"/>
              </a:fillRef>
              <a:effectRef idx="0">
                <a:schemeClr val="accent1"/>
              </a:effectRef>
              <a:fontRef idx="minor">
                <a:schemeClr val="tx1"/>
              </a:fontRef>
            </p:style>
          </p:cxnSp>
          <p:cxnSp>
            <p:nvCxnSpPr>
              <p:cNvPr id="138" name="Ευθεία γραμμή σύνδεσης 137"/>
              <p:cNvCxnSpPr/>
              <p:nvPr/>
            </p:nvCxnSpPr>
            <p:spPr>
              <a:xfrm flipV="1">
                <a:off x="4987522" y="5187276"/>
                <a:ext cx="74588" cy="10332"/>
              </a:xfrm>
              <a:prstGeom prst="line">
                <a:avLst/>
              </a:prstGeom>
              <a:ln w="12700">
                <a:solidFill>
                  <a:schemeClr val="accent4">
                    <a:lumMod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Θέση αριθμού διαφάνειας 1"/>
          <p:cNvSpPr>
            <a:spLocks noGrp="1"/>
          </p:cNvSpPr>
          <p:nvPr>
            <p:ph type="sldNum" sz="quarter" idx="12"/>
          </p:nvPr>
        </p:nvSpPr>
        <p:spPr/>
        <p:txBody>
          <a:bodyPr/>
          <a:lstStyle/>
          <a:p>
            <a:pPr>
              <a:defRPr/>
            </a:pPr>
            <a:fld id="{63AFF046-591F-4830-A797-9EF1B50D2833}" type="slidenum">
              <a:rPr lang="el-GR" smtClean="0"/>
              <a:pPr>
                <a:defRPr/>
              </a:pPr>
              <a:t>7</a:t>
            </a:fld>
            <a:endParaRPr lang="el-GR"/>
          </a:p>
        </p:txBody>
      </p:sp>
    </p:spTree>
    <p:extLst>
      <p:ext uri="{BB962C8B-B14F-4D97-AF65-F5344CB8AC3E}">
        <p14:creationId xmlns:p14="http://schemas.microsoft.com/office/powerpoint/2010/main" val="22129270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t>Μη Τραυματική Βλάβη</a:t>
            </a:r>
            <a:br>
              <a:rPr lang="el-GR" dirty="0"/>
            </a:br>
            <a:r>
              <a:rPr lang="el-GR" dirty="0"/>
              <a:t>του Ελύτρου Μυελίνης </a:t>
            </a:r>
            <a:r>
              <a:rPr lang="el-GR" baseline="-16000" dirty="0"/>
              <a:t>[1/2]</a:t>
            </a:r>
          </a:p>
        </p:txBody>
      </p:sp>
      <p:sp>
        <p:nvSpPr>
          <p:cNvPr id="3" name="Θέση περιεχομένου 2"/>
          <p:cNvSpPr>
            <a:spLocks noGrp="1"/>
          </p:cNvSpPr>
          <p:nvPr>
            <p:ph idx="1"/>
          </p:nvPr>
        </p:nvSpPr>
        <p:spPr>
          <a:xfrm>
            <a:off x="518864" y="1942802"/>
            <a:ext cx="8229600" cy="4582542"/>
          </a:xfrm>
        </p:spPr>
        <p:txBody>
          <a:bodyPr/>
          <a:lstStyle/>
          <a:p>
            <a:pPr>
              <a:lnSpc>
                <a:spcPct val="110000"/>
              </a:lnSpc>
              <a:spcBef>
                <a:spcPts val="1800"/>
              </a:spcBef>
              <a:buClr>
                <a:srgbClr val="A80000"/>
              </a:buClr>
              <a:buSzPct val="100000"/>
              <a:buFont typeface="Wingdings" panose="05000000000000000000" pitchFamily="2" charset="2"/>
              <a:buChar char="§"/>
            </a:pPr>
            <a:r>
              <a:rPr lang="el-GR" sz="2400" dirty="0" smtClean="0"/>
              <a:t>Ένα πλήθος γενετικών, ανοσολογικών και τοξικών αιτιών μπορεί να προκαλέσουν διαταραχή της λειτουργίας σε ένα περιφερικό νεύρο, όχι στον άξονα, αλλά στο έλυτρο της μυελίνης ή στα κύτταρα του </a:t>
            </a:r>
            <a:r>
              <a:rPr lang="en-US" sz="2400" dirty="0" smtClean="0">
                <a:latin typeface="Calibri" panose="020F0502020204030204" pitchFamily="34" charset="0"/>
              </a:rPr>
              <a:t>Schwann</a:t>
            </a:r>
            <a:r>
              <a:rPr lang="en-US" sz="2400" dirty="0" smtClean="0"/>
              <a:t>. </a:t>
            </a:r>
            <a:endParaRPr lang="el-GR" sz="800" dirty="0" smtClean="0"/>
          </a:p>
          <a:p>
            <a:pPr>
              <a:lnSpc>
                <a:spcPct val="110000"/>
              </a:lnSpc>
              <a:spcBef>
                <a:spcPts val="1800"/>
              </a:spcBef>
              <a:buClr>
                <a:srgbClr val="A80000"/>
              </a:buClr>
              <a:buSzPct val="100000"/>
              <a:buFont typeface="Wingdings" panose="05000000000000000000" pitchFamily="2" charset="2"/>
              <a:buChar char="§"/>
            </a:pPr>
            <a:r>
              <a:rPr lang="el-GR" sz="2400" dirty="0" smtClean="0"/>
              <a:t>Τις περισσότερες φορές δημιουργείται ένα νέο έλυτρο, λεπτότερο και με κοντύτερες περισφίξεις </a:t>
            </a:r>
            <a:r>
              <a:rPr lang="en-US" sz="2400" dirty="0" smtClean="0">
                <a:latin typeface="Calibri" panose="020F0502020204030204" pitchFamily="34" charset="0"/>
              </a:rPr>
              <a:t>Ranvier</a:t>
            </a:r>
            <a:r>
              <a:rPr lang="en-US" sz="2400" dirty="0" smtClean="0"/>
              <a:t>.</a:t>
            </a:r>
            <a:endParaRPr lang="el-GR" sz="800" dirty="0" smtClean="0"/>
          </a:p>
          <a:p>
            <a:pPr>
              <a:lnSpc>
                <a:spcPct val="110000"/>
              </a:lnSpc>
              <a:spcBef>
                <a:spcPts val="1800"/>
              </a:spcBef>
              <a:buClr>
                <a:srgbClr val="A80000"/>
              </a:buClr>
              <a:buSzPct val="100000"/>
              <a:buFont typeface="Wingdings" panose="05000000000000000000" pitchFamily="2" charset="2"/>
              <a:buChar char="§"/>
            </a:pPr>
            <a:r>
              <a:rPr lang="el-GR" sz="2400" dirty="0" smtClean="0"/>
              <a:t>Συνήθης τέτοια περίπτωση αποτελεί </a:t>
            </a:r>
            <a:r>
              <a:rPr lang="el-GR" sz="2400" dirty="0"/>
              <a:t>το σύνδρομο </a:t>
            </a:r>
            <a:r>
              <a:rPr lang="en-US" sz="2400" dirty="0">
                <a:latin typeface="Calibri" panose="020F0502020204030204" pitchFamily="34" charset="0"/>
              </a:rPr>
              <a:t>Guillain-Barre</a:t>
            </a:r>
            <a:r>
              <a:rPr lang="en-US" sz="2400" dirty="0" smtClean="0"/>
              <a:t>.</a:t>
            </a:r>
          </a:p>
        </p:txBody>
      </p:sp>
      <p:sp>
        <p:nvSpPr>
          <p:cNvPr id="4" name="Θέση αριθμού διαφάνειας 3"/>
          <p:cNvSpPr>
            <a:spLocks noGrp="1"/>
          </p:cNvSpPr>
          <p:nvPr>
            <p:ph type="sldNum" sz="quarter" idx="12"/>
          </p:nvPr>
        </p:nvSpPr>
        <p:spPr/>
        <p:txBody>
          <a:bodyPr/>
          <a:lstStyle/>
          <a:p>
            <a:pPr>
              <a:defRPr/>
            </a:pPr>
            <a:fld id="{8198C6A6-8556-485F-81D9-A8F098D09877}" type="slidenum">
              <a:rPr lang="el-GR" smtClean="0"/>
              <a:pPr>
                <a:defRPr/>
              </a:pPr>
              <a:t>8</a:t>
            </a:fld>
            <a:endParaRPr lang="el-GR" dirty="0"/>
          </a:p>
        </p:txBody>
      </p:sp>
    </p:spTree>
    <p:extLst>
      <p:ext uri="{BB962C8B-B14F-4D97-AF65-F5344CB8AC3E}">
        <p14:creationId xmlns:p14="http://schemas.microsoft.com/office/powerpoint/2010/main" val="137043568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template_GP_HL">
  <a:themeElements>
    <a:clrScheme name="Προσαρμοσμένο 96">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D6D6D"/>
      </a:hlink>
      <a:folHlink>
        <a:srgbClr val="FFCC99"/>
      </a:folHlink>
    </a:clrScheme>
    <a:fontScheme name="1_Ωκεανός">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Ωκεανός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Ωκεανός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1_Ωκεανός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1_Ωκεανός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1_Ωκεανός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1_Ωκεανός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1_Ωκεανός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1_Ωκεανός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xo-opistho_simeiomata">
  <a:themeElements>
    <a:clrScheme name="Προσαρμοσμένο 22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exo-opistho_simeiomata">
  <a:themeElements>
    <a:clrScheme name="Προσαρμοσμένο 24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template_GP_HL</Template>
  <TotalTime>93</TotalTime>
  <Words>2002</Words>
  <Application>Microsoft Office PowerPoint</Application>
  <PresentationFormat>Προβολή στην οθόνη (4:3)</PresentationFormat>
  <Paragraphs>210</Paragraphs>
  <Slides>33</Slides>
  <Notes>14</Notes>
  <HiddenSlides>0</HiddenSlides>
  <MMClips>0</MMClips>
  <ScaleCrop>false</ScaleCrop>
  <HeadingPairs>
    <vt:vector size="4" baseType="variant">
      <vt:variant>
        <vt:lpstr>Θέμα</vt:lpstr>
      </vt:variant>
      <vt:variant>
        <vt:i4>4</vt:i4>
      </vt:variant>
      <vt:variant>
        <vt:lpstr>Τίτλοι διαφανειών</vt:lpstr>
      </vt:variant>
      <vt:variant>
        <vt:i4>33</vt:i4>
      </vt:variant>
    </vt:vector>
  </HeadingPairs>
  <TitlesOfParts>
    <vt:vector size="37" baseType="lpstr">
      <vt:lpstr>template_GP_HL</vt:lpstr>
      <vt:lpstr>exo-opistho_simeiomata</vt:lpstr>
      <vt:lpstr>OC_template_updated</vt:lpstr>
      <vt:lpstr>1_exo-opistho_simeiomata</vt:lpstr>
      <vt:lpstr>Ηλεκτροθεραπεία (Θ) </vt:lpstr>
      <vt:lpstr>Ενότητα 3: «Ηλεκτρικός Ερεθισμός Απονευρωμένων Μυών – Μέρος Α΄» </vt:lpstr>
      <vt:lpstr>Περιφερικές Νευροπάθειες Στοιχεία Παθοφυσιολογίας</vt:lpstr>
      <vt:lpstr>Τραυματική Βλάβη του Νευρικού Άξονα [1/2]</vt:lpstr>
      <vt:lpstr>Τραυματική Βλάβη του Νευρικού Άξονα [2/2]</vt:lpstr>
      <vt:lpstr>Βαλλεριανή Εκφύλιση – Αναγέννηση του Νευρικού Άξονα</vt:lpstr>
      <vt:lpstr>Εκφυλιστική Βλάβη του Νευρικού Άξονα  [1/2]</vt:lpstr>
      <vt:lpstr>Εκφυλιστική Βλάβη του Νευρικού Άξονα  [2/2]</vt:lpstr>
      <vt:lpstr>Μη Τραυματική Βλάβη του Ελύτρου Μυελίνης [1/2]</vt:lpstr>
      <vt:lpstr>Μη Τραυματική Βλάβη του Ελύτρου Μυελίνης [2/2]</vt:lpstr>
      <vt:lpstr>Μυϊκή Ατροφία  μετά την Απονεύρωση</vt:lpstr>
      <vt:lpstr>Απώλεια Μυϊκού Όγκου και Μάζας</vt:lpstr>
      <vt:lpstr>Απονευρωμένος – Φυσιολογικός Μυϊκός Ιστός</vt:lpstr>
      <vt:lpstr>Η Καρδιά του Προβλήματος</vt:lpstr>
      <vt:lpstr>Ηλεκτρομυογραφικές Αλλαγές</vt:lpstr>
      <vt:lpstr>Αλλαγές στις Ηλεκτρικές Αντιδράσεις</vt:lpstr>
      <vt:lpstr>Καμπύλη γ [1/2]</vt:lpstr>
      <vt:lpstr>Καμπύλη γ [2/2]</vt:lpstr>
      <vt:lpstr>Καμπύλη α [1/2]</vt:lpstr>
      <vt:lpstr>Καμπύλη α [2/2]</vt:lpstr>
      <vt:lpstr>Καμπύλη Έντασης – Διάρκειας </vt:lpstr>
      <vt:lpstr>ΗΕ Απονευρωμένων Μυών Αποτελέσματα [1/2]</vt:lpstr>
      <vt:lpstr>ΗΕ Απονευρωμένων Μυών Αποτελέσματα [2/2]</vt:lpstr>
      <vt:lpstr> Προτεινόμενη Βιβλιογραφία [1/2]</vt:lpstr>
      <vt:lpstr> Προτεινόμενη Βιβλιογραφία [2/2]</vt:lpstr>
      <vt:lpstr>Τέλος Ενότητας</vt:lpstr>
      <vt:lpstr>Σημειώματα</vt:lpstr>
      <vt:lpstr>Αναφορά</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Ηλεκτροθεραπεία</dc:title>
  <dc:creator>opencourses@teiath.gr</dc:creator>
  <cp:lastModifiedBy>fkaram2</cp:lastModifiedBy>
  <cp:revision>26</cp:revision>
  <dcterms:created xsi:type="dcterms:W3CDTF">2014-04-01T10:40:11Z</dcterms:created>
  <dcterms:modified xsi:type="dcterms:W3CDTF">2015-05-19T06:56:05Z</dcterms:modified>
</cp:coreProperties>
</file>