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9"/>
  </p:notesMasterIdLst>
  <p:handoutMasterIdLst>
    <p:handoutMasterId r:id="rId30"/>
  </p:handoutMasterIdLst>
  <p:sldIdLst>
    <p:sldId id="256" r:id="rId3"/>
    <p:sldId id="413" r:id="rId4"/>
    <p:sldId id="459" r:id="rId5"/>
    <p:sldId id="414" r:id="rId6"/>
    <p:sldId id="415" r:id="rId7"/>
    <p:sldId id="460" r:id="rId8"/>
    <p:sldId id="416" r:id="rId9"/>
    <p:sldId id="417" r:id="rId10"/>
    <p:sldId id="418" r:id="rId11"/>
    <p:sldId id="419" r:id="rId12"/>
    <p:sldId id="420" r:id="rId13"/>
    <p:sldId id="421" r:id="rId14"/>
    <p:sldId id="422" r:id="rId15"/>
    <p:sldId id="423" r:id="rId16"/>
    <p:sldId id="424" r:id="rId17"/>
    <p:sldId id="425" r:id="rId18"/>
    <p:sldId id="426" r:id="rId19"/>
    <p:sldId id="461" r:id="rId20"/>
    <p:sldId id="257" r:id="rId21"/>
    <p:sldId id="262" r:id="rId22"/>
    <p:sldId id="264" r:id="rId23"/>
    <p:sldId id="462" r:id="rId24"/>
    <p:sldId id="463" r:id="rId25"/>
    <p:sldId id="266" r:id="rId26"/>
    <p:sldId id="267" r:id="rId27"/>
    <p:sldId id="261" r:id="rId28"/>
  </p:sldIdLst>
  <p:sldSz cx="9144000" cy="6858000" type="screen4x3"/>
  <p:notesSz cx="7104063" cy="10234613"/>
  <p:custDataLst>
    <p:tags r:id="rId3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135" autoAdjust="0"/>
    <p:restoredTop sz="94660"/>
  </p:normalViewPr>
  <p:slideViewPr>
    <p:cSldViewPr>
      <p:cViewPr varScale="1">
        <p:scale>
          <a:sx n="107" d="100"/>
          <a:sy n="107" d="100"/>
        </p:scale>
        <p:origin x="-163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28"/>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16/4/2015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16/4/2015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02423A60-A994-4B45-AFD5-B524252A1F70}" type="slidenum">
              <a:rPr lang="en-US" altLang="el-GR" sz="1200" b="0">
                <a:solidFill>
                  <a:prstClr val="black"/>
                </a:solidFill>
              </a:rPr>
              <a:pPr eaLnBrk="1" hangingPunct="1"/>
              <a:t>9</a:t>
            </a:fld>
            <a:endParaRPr lang="en-US" altLang="el-GR" sz="1200" b="0">
              <a:solidFill>
                <a:prstClr val="black"/>
              </a:solidFill>
            </a:endParaRPr>
          </a:p>
        </p:txBody>
      </p:sp>
      <p:sp>
        <p:nvSpPr>
          <p:cNvPr id="321538" name="Rectangle 2"/>
          <p:cNvSpPr>
            <a:spLocks noGrp="1" noRot="1" noChangeAspect="1" noChangeArrowheads="1" noTextEdit="1"/>
          </p:cNvSpPr>
          <p:nvPr>
            <p:ph type="sldImg"/>
          </p:nvPr>
        </p:nvSpPr>
        <p:spPr>
          <a:xfrm>
            <a:off x="993775" y="768350"/>
            <a:ext cx="5116513" cy="3836988"/>
          </a:xfrm>
          <a:ln/>
        </p:spPr>
      </p:sp>
      <p:sp>
        <p:nvSpPr>
          <p:cNvPr id="32153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9E6891ED-53FC-4A68-86B5-1CEECBAE599F}" type="slidenum">
              <a:rPr lang="en-US" altLang="el-GR" sz="1200" b="0">
                <a:solidFill>
                  <a:prstClr val="black"/>
                </a:solidFill>
              </a:rPr>
              <a:pPr eaLnBrk="1" hangingPunct="1"/>
              <a:t>10</a:t>
            </a:fld>
            <a:endParaRPr lang="en-US" altLang="el-GR" sz="1200" b="0">
              <a:solidFill>
                <a:prstClr val="black"/>
              </a:solidFill>
            </a:endParaRPr>
          </a:p>
        </p:txBody>
      </p:sp>
      <p:sp>
        <p:nvSpPr>
          <p:cNvPr id="323586" name="Rectangle 2"/>
          <p:cNvSpPr>
            <a:spLocks noGrp="1" noRot="1" noChangeAspect="1" noChangeArrowheads="1" noTextEdit="1"/>
          </p:cNvSpPr>
          <p:nvPr>
            <p:ph type="sldImg"/>
          </p:nvPr>
        </p:nvSpPr>
        <p:spPr>
          <a:xfrm>
            <a:off x="993775" y="768350"/>
            <a:ext cx="5116513" cy="3836988"/>
          </a:xfrm>
          <a:ln/>
        </p:spPr>
      </p:sp>
      <p:sp>
        <p:nvSpPr>
          <p:cNvPr id="32358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1AD5708B-A35B-4887-9601-5226402F573A}" type="slidenum">
              <a:rPr lang="en-US" altLang="el-GR" sz="1200" b="0">
                <a:solidFill>
                  <a:prstClr val="black"/>
                </a:solidFill>
              </a:rPr>
              <a:pPr eaLnBrk="1" hangingPunct="1"/>
              <a:t>11</a:t>
            </a:fld>
            <a:endParaRPr lang="en-US" altLang="el-GR" sz="1200" b="0">
              <a:solidFill>
                <a:prstClr val="black"/>
              </a:solidFill>
            </a:endParaRPr>
          </a:p>
        </p:txBody>
      </p:sp>
      <p:sp>
        <p:nvSpPr>
          <p:cNvPr id="325634" name="Rectangle 2"/>
          <p:cNvSpPr>
            <a:spLocks noGrp="1" noRot="1" noChangeAspect="1" noChangeArrowheads="1" noTextEdit="1"/>
          </p:cNvSpPr>
          <p:nvPr>
            <p:ph type="sldImg"/>
          </p:nvPr>
        </p:nvSpPr>
        <p:spPr>
          <a:xfrm>
            <a:off x="993775" y="768350"/>
            <a:ext cx="5116513" cy="3836988"/>
          </a:xfrm>
          <a:ln/>
        </p:spPr>
      </p:sp>
      <p:sp>
        <p:nvSpPr>
          <p:cNvPr id="32563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7F5A45CA-D6DD-4361-8DA8-BCE5C631C702}" type="slidenum">
              <a:rPr lang="en-US" altLang="el-GR" sz="1200" b="0">
                <a:solidFill>
                  <a:prstClr val="black"/>
                </a:solidFill>
              </a:rPr>
              <a:pPr eaLnBrk="1" hangingPunct="1"/>
              <a:t>12</a:t>
            </a:fld>
            <a:endParaRPr lang="en-US" altLang="el-GR" sz="1200" b="0">
              <a:solidFill>
                <a:prstClr val="black"/>
              </a:solidFill>
            </a:endParaRPr>
          </a:p>
        </p:txBody>
      </p:sp>
      <p:sp>
        <p:nvSpPr>
          <p:cNvPr id="327682" name="Rectangle 2"/>
          <p:cNvSpPr>
            <a:spLocks noGrp="1" noRot="1" noChangeAspect="1" noChangeArrowheads="1" noTextEdit="1"/>
          </p:cNvSpPr>
          <p:nvPr>
            <p:ph type="sldImg"/>
          </p:nvPr>
        </p:nvSpPr>
        <p:spPr>
          <a:xfrm>
            <a:off x="993775" y="768350"/>
            <a:ext cx="5116513" cy="3836988"/>
          </a:xfrm>
          <a:ln/>
        </p:spPr>
      </p:sp>
      <p:sp>
        <p:nvSpPr>
          <p:cNvPr id="32768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DD8DA553-B3A1-478D-A6FB-782B10B92887}" type="slidenum">
              <a:rPr lang="en-US" altLang="el-GR" sz="1200" b="0">
                <a:solidFill>
                  <a:prstClr val="black"/>
                </a:solidFill>
              </a:rPr>
              <a:pPr eaLnBrk="1" hangingPunct="1"/>
              <a:t>13</a:t>
            </a:fld>
            <a:endParaRPr lang="en-US" altLang="el-GR" sz="1200" b="0">
              <a:solidFill>
                <a:prstClr val="black"/>
              </a:solidFill>
            </a:endParaRPr>
          </a:p>
        </p:txBody>
      </p:sp>
      <p:sp>
        <p:nvSpPr>
          <p:cNvPr id="329730" name="Rectangle 2"/>
          <p:cNvSpPr>
            <a:spLocks noGrp="1" noRot="1" noChangeAspect="1" noChangeArrowheads="1" noTextEdit="1"/>
          </p:cNvSpPr>
          <p:nvPr>
            <p:ph type="sldImg"/>
          </p:nvPr>
        </p:nvSpPr>
        <p:spPr>
          <a:xfrm>
            <a:off x="993775" y="768350"/>
            <a:ext cx="5116513" cy="3836988"/>
          </a:xfrm>
          <a:ln/>
        </p:spPr>
      </p:sp>
      <p:sp>
        <p:nvSpPr>
          <p:cNvPr id="32973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1064CEE2-8169-4A1C-8F55-2B873EF29229}" type="slidenum">
              <a:rPr lang="en-US" altLang="el-GR" sz="1200" b="0">
                <a:solidFill>
                  <a:prstClr val="black"/>
                </a:solidFill>
              </a:rPr>
              <a:pPr eaLnBrk="1" hangingPunct="1"/>
              <a:t>14</a:t>
            </a:fld>
            <a:endParaRPr lang="en-US" altLang="el-GR" sz="1200" b="0">
              <a:solidFill>
                <a:prstClr val="black"/>
              </a:solidFill>
            </a:endParaRPr>
          </a:p>
        </p:txBody>
      </p:sp>
      <p:sp>
        <p:nvSpPr>
          <p:cNvPr id="331778" name="Rectangle 2"/>
          <p:cNvSpPr>
            <a:spLocks noGrp="1" noRot="1" noChangeAspect="1" noChangeArrowheads="1" noTextEdit="1"/>
          </p:cNvSpPr>
          <p:nvPr>
            <p:ph type="sldImg"/>
          </p:nvPr>
        </p:nvSpPr>
        <p:spPr>
          <a:xfrm>
            <a:off x="993775" y="768350"/>
            <a:ext cx="5116513" cy="3836988"/>
          </a:xfrm>
          <a:ln/>
        </p:spPr>
      </p:sp>
      <p:sp>
        <p:nvSpPr>
          <p:cNvPr id="33177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30FD383C-793F-470C-8658-FF5026D5634E}" type="slidenum">
              <a:rPr lang="en-US" altLang="el-GR" sz="1200" b="0">
                <a:solidFill>
                  <a:prstClr val="black"/>
                </a:solidFill>
              </a:rPr>
              <a:pPr eaLnBrk="1" hangingPunct="1"/>
              <a:t>15</a:t>
            </a:fld>
            <a:endParaRPr lang="en-US" altLang="el-GR" sz="1200" b="0">
              <a:solidFill>
                <a:prstClr val="black"/>
              </a:solidFill>
            </a:endParaRPr>
          </a:p>
        </p:txBody>
      </p:sp>
      <p:sp>
        <p:nvSpPr>
          <p:cNvPr id="333826" name="Rectangle 2"/>
          <p:cNvSpPr>
            <a:spLocks noGrp="1" noRot="1" noChangeAspect="1" noChangeArrowheads="1" noTextEdit="1"/>
          </p:cNvSpPr>
          <p:nvPr>
            <p:ph type="sldImg"/>
          </p:nvPr>
        </p:nvSpPr>
        <p:spPr>
          <a:xfrm>
            <a:off x="993775" y="768350"/>
            <a:ext cx="5116513" cy="3836988"/>
          </a:xfrm>
          <a:ln/>
        </p:spPr>
      </p:sp>
      <p:sp>
        <p:nvSpPr>
          <p:cNvPr id="33382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D99F6EB0-3957-4B9C-874D-6EFD4A53B529}" type="slidenum">
              <a:rPr lang="en-US" altLang="el-GR" sz="1200" b="0">
                <a:solidFill>
                  <a:prstClr val="black"/>
                </a:solidFill>
              </a:rPr>
              <a:pPr eaLnBrk="1" hangingPunct="1"/>
              <a:t>16</a:t>
            </a:fld>
            <a:endParaRPr lang="en-US" altLang="el-GR" sz="1200" b="0">
              <a:solidFill>
                <a:prstClr val="black"/>
              </a:solidFill>
            </a:endParaRPr>
          </a:p>
        </p:txBody>
      </p:sp>
      <p:sp>
        <p:nvSpPr>
          <p:cNvPr id="335874" name="Rectangle 2"/>
          <p:cNvSpPr>
            <a:spLocks noGrp="1" noRot="1" noChangeAspect="1" noChangeArrowheads="1" noTextEdit="1"/>
          </p:cNvSpPr>
          <p:nvPr>
            <p:ph type="sldImg"/>
          </p:nvPr>
        </p:nvSpPr>
        <p:spPr>
          <a:xfrm>
            <a:off x="993775" y="768350"/>
            <a:ext cx="5116513" cy="3836988"/>
          </a:xfrm>
          <a:ln/>
        </p:spPr>
      </p:sp>
      <p:sp>
        <p:nvSpPr>
          <p:cNvPr id="33587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01DFF9F5-A139-40F9-AC20-665F6E751278}" type="slidenum">
              <a:rPr lang="en-US" altLang="el-GR" sz="1200" b="0">
                <a:solidFill>
                  <a:prstClr val="black"/>
                </a:solidFill>
              </a:rPr>
              <a:pPr eaLnBrk="1" hangingPunct="1"/>
              <a:t>1</a:t>
            </a:fld>
            <a:endParaRPr lang="en-US" altLang="el-GR" sz="1200" b="0">
              <a:solidFill>
                <a:prstClr val="black"/>
              </a:solidFill>
            </a:endParaRPr>
          </a:p>
        </p:txBody>
      </p:sp>
      <p:sp>
        <p:nvSpPr>
          <p:cNvPr id="309250" name="Rectangle 2"/>
          <p:cNvSpPr>
            <a:spLocks noGrp="1" noRot="1" noChangeAspect="1" noChangeArrowheads="1" noTextEdit="1"/>
          </p:cNvSpPr>
          <p:nvPr>
            <p:ph type="sldImg"/>
          </p:nvPr>
        </p:nvSpPr>
        <p:spPr>
          <a:xfrm>
            <a:off x="993775" y="768350"/>
            <a:ext cx="5116513" cy="3836988"/>
          </a:xfrm>
          <a:ln/>
        </p:spPr>
      </p:sp>
      <p:sp>
        <p:nvSpPr>
          <p:cNvPr id="30925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l-GR" dirty="0" smtClean="0">
                <a:latin typeface="Arial" pitchFamily="34" charset="0"/>
                <a:ea typeface="ＭＳ Ｐゴシック" pitchFamily="34" charset="-128"/>
              </a:rPr>
              <a:t>12</a:t>
            </a:r>
            <a:r>
              <a:rPr lang="el-GR" altLang="el-GR" baseline="0" dirty="0" smtClean="0">
                <a:latin typeface="Arial" pitchFamily="34" charset="0"/>
                <a:ea typeface="ＭＳ Ｐゴシック" pitchFamily="34" charset="-128"/>
              </a:rPr>
              <a:t> </a:t>
            </a:r>
            <a:r>
              <a:rPr lang="el-GR" dirty="0" smtClean="0"/>
              <a:t>Η συμβολή των κοινωνικών λειτουργών στον τομέα των εξαρτήσεων </a:t>
            </a:r>
            <a:endParaRPr lang="en-GB" altLang="el-GR" dirty="0"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01DFF9F5-A139-40F9-AC20-665F6E751278}" type="slidenum">
              <a:rPr lang="en-US" altLang="el-GR" sz="1200" b="0">
                <a:solidFill>
                  <a:prstClr val="black"/>
                </a:solidFill>
              </a:rPr>
              <a:pPr eaLnBrk="1" hangingPunct="1"/>
              <a:t>2</a:t>
            </a:fld>
            <a:endParaRPr lang="en-US" altLang="el-GR" sz="1200" b="0">
              <a:solidFill>
                <a:prstClr val="black"/>
              </a:solidFill>
            </a:endParaRPr>
          </a:p>
        </p:txBody>
      </p:sp>
      <p:sp>
        <p:nvSpPr>
          <p:cNvPr id="309250" name="Rectangle 2"/>
          <p:cNvSpPr>
            <a:spLocks noGrp="1" noRot="1" noChangeAspect="1" noChangeArrowheads="1" noTextEdit="1"/>
          </p:cNvSpPr>
          <p:nvPr>
            <p:ph type="sldImg"/>
          </p:nvPr>
        </p:nvSpPr>
        <p:spPr>
          <a:xfrm>
            <a:off x="993775" y="768350"/>
            <a:ext cx="5116513" cy="3836988"/>
          </a:xfrm>
          <a:ln/>
        </p:spPr>
      </p:sp>
      <p:sp>
        <p:nvSpPr>
          <p:cNvPr id="30925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0D8CFCC8-6B79-4D90-B1CB-E6A1F1386D03}" type="slidenum">
              <a:rPr lang="en-US" altLang="el-GR" sz="1200" b="0">
                <a:solidFill>
                  <a:prstClr val="black"/>
                </a:solidFill>
              </a:rPr>
              <a:pPr eaLnBrk="1" hangingPunct="1"/>
              <a:t>3</a:t>
            </a:fld>
            <a:endParaRPr lang="en-US" altLang="el-GR" sz="1200" b="0">
              <a:solidFill>
                <a:prstClr val="black"/>
              </a:solidFill>
            </a:endParaRPr>
          </a:p>
        </p:txBody>
      </p:sp>
      <p:sp>
        <p:nvSpPr>
          <p:cNvPr id="311298" name="Rectangle 2"/>
          <p:cNvSpPr>
            <a:spLocks noGrp="1" noRot="1" noChangeAspect="1" noChangeArrowheads="1" noTextEdit="1"/>
          </p:cNvSpPr>
          <p:nvPr>
            <p:ph type="sldImg"/>
          </p:nvPr>
        </p:nvSpPr>
        <p:spPr>
          <a:xfrm>
            <a:off x="993775" y="768350"/>
            <a:ext cx="5116513" cy="3836988"/>
          </a:xfrm>
          <a:ln/>
        </p:spPr>
      </p:sp>
      <p:sp>
        <p:nvSpPr>
          <p:cNvPr id="31129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66E248B1-7693-4095-8C7A-39E4C7CE0D85}" type="slidenum">
              <a:rPr lang="en-US" altLang="el-GR" sz="1200" b="0">
                <a:solidFill>
                  <a:prstClr val="black"/>
                </a:solidFill>
              </a:rPr>
              <a:pPr eaLnBrk="1" hangingPunct="1"/>
              <a:t>4</a:t>
            </a:fld>
            <a:endParaRPr lang="en-US" altLang="el-GR" sz="1200" b="0">
              <a:solidFill>
                <a:prstClr val="black"/>
              </a:solidFill>
            </a:endParaRPr>
          </a:p>
        </p:txBody>
      </p:sp>
      <p:sp>
        <p:nvSpPr>
          <p:cNvPr id="313346" name="Rectangle 2"/>
          <p:cNvSpPr>
            <a:spLocks noGrp="1" noRot="1" noChangeAspect="1" noChangeArrowheads="1" noTextEdit="1"/>
          </p:cNvSpPr>
          <p:nvPr>
            <p:ph type="sldImg"/>
          </p:nvPr>
        </p:nvSpPr>
        <p:spPr>
          <a:xfrm>
            <a:off x="993775" y="768350"/>
            <a:ext cx="5116513" cy="3836988"/>
          </a:xfrm>
          <a:ln/>
        </p:spPr>
      </p:sp>
      <p:sp>
        <p:nvSpPr>
          <p:cNvPr id="31334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66E248B1-7693-4095-8C7A-39E4C7CE0D85}" type="slidenum">
              <a:rPr lang="en-US" altLang="el-GR" sz="1200" b="0">
                <a:solidFill>
                  <a:prstClr val="black"/>
                </a:solidFill>
              </a:rPr>
              <a:pPr eaLnBrk="1" hangingPunct="1"/>
              <a:t>5</a:t>
            </a:fld>
            <a:endParaRPr lang="en-US" altLang="el-GR" sz="1200" b="0">
              <a:solidFill>
                <a:prstClr val="black"/>
              </a:solidFill>
            </a:endParaRPr>
          </a:p>
        </p:txBody>
      </p:sp>
      <p:sp>
        <p:nvSpPr>
          <p:cNvPr id="313346" name="Rectangle 2"/>
          <p:cNvSpPr>
            <a:spLocks noGrp="1" noRot="1" noChangeAspect="1" noChangeArrowheads="1" noTextEdit="1"/>
          </p:cNvSpPr>
          <p:nvPr>
            <p:ph type="sldImg"/>
          </p:nvPr>
        </p:nvSpPr>
        <p:spPr>
          <a:xfrm>
            <a:off x="993775" y="768350"/>
            <a:ext cx="5116513" cy="3836988"/>
          </a:xfrm>
          <a:ln/>
        </p:spPr>
      </p:sp>
      <p:sp>
        <p:nvSpPr>
          <p:cNvPr id="31334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B623C5A2-7BC6-4504-8712-1EB1A78A0D1C}" type="slidenum">
              <a:rPr lang="en-US" altLang="el-GR" sz="1200" b="0">
                <a:solidFill>
                  <a:prstClr val="black"/>
                </a:solidFill>
              </a:rPr>
              <a:pPr eaLnBrk="1" hangingPunct="1"/>
              <a:t>6</a:t>
            </a:fld>
            <a:endParaRPr lang="en-US" altLang="el-GR" sz="1200" b="0">
              <a:solidFill>
                <a:prstClr val="black"/>
              </a:solidFill>
            </a:endParaRPr>
          </a:p>
        </p:txBody>
      </p:sp>
      <p:sp>
        <p:nvSpPr>
          <p:cNvPr id="315394" name="Rectangle 2"/>
          <p:cNvSpPr>
            <a:spLocks noGrp="1" noRot="1" noChangeAspect="1" noChangeArrowheads="1" noTextEdit="1"/>
          </p:cNvSpPr>
          <p:nvPr>
            <p:ph type="sldImg"/>
          </p:nvPr>
        </p:nvSpPr>
        <p:spPr>
          <a:xfrm>
            <a:off x="993775" y="768350"/>
            <a:ext cx="5116513" cy="3836988"/>
          </a:xfrm>
          <a:ln/>
        </p:spPr>
      </p:sp>
      <p:sp>
        <p:nvSpPr>
          <p:cNvPr id="31539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A97C115E-2F74-4A8A-9216-BCDAA2B04A3A}" type="slidenum">
              <a:rPr lang="en-US" altLang="el-GR" sz="1200" b="0">
                <a:solidFill>
                  <a:prstClr val="black"/>
                </a:solidFill>
              </a:rPr>
              <a:pPr eaLnBrk="1" hangingPunct="1"/>
              <a:t>7</a:t>
            </a:fld>
            <a:endParaRPr lang="en-US" altLang="el-GR" sz="1200" b="0">
              <a:solidFill>
                <a:prstClr val="black"/>
              </a:solidFill>
            </a:endParaRPr>
          </a:p>
        </p:txBody>
      </p:sp>
      <p:sp>
        <p:nvSpPr>
          <p:cNvPr id="317442" name="Rectangle 2"/>
          <p:cNvSpPr>
            <a:spLocks noGrp="1" noRot="1" noChangeAspect="1" noChangeArrowheads="1" noTextEdit="1"/>
          </p:cNvSpPr>
          <p:nvPr>
            <p:ph type="sldImg"/>
          </p:nvPr>
        </p:nvSpPr>
        <p:spPr>
          <a:xfrm>
            <a:off x="993775" y="768350"/>
            <a:ext cx="5116513" cy="3836988"/>
          </a:xfrm>
          <a:ln/>
        </p:spPr>
      </p:sp>
      <p:sp>
        <p:nvSpPr>
          <p:cNvPr id="31744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F20DE2F8-7222-40F7-B4B9-05EFD71B96C8}" type="slidenum">
              <a:rPr lang="en-US" altLang="el-GR" sz="1200" b="0">
                <a:solidFill>
                  <a:prstClr val="black"/>
                </a:solidFill>
              </a:rPr>
              <a:pPr eaLnBrk="1" hangingPunct="1"/>
              <a:t>8</a:t>
            </a:fld>
            <a:endParaRPr lang="en-US" altLang="el-GR" sz="1200" b="0">
              <a:solidFill>
                <a:prstClr val="black"/>
              </a:solidFill>
            </a:endParaRPr>
          </a:p>
        </p:txBody>
      </p:sp>
      <p:sp>
        <p:nvSpPr>
          <p:cNvPr id="319490" name="Rectangle 2"/>
          <p:cNvSpPr>
            <a:spLocks noGrp="1" noRot="1" noChangeAspect="1" noChangeArrowheads="1" noTextEdit="1"/>
          </p:cNvSpPr>
          <p:nvPr>
            <p:ph type="sldImg"/>
          </p:nvPr>
        </p:nvSpPr>
        <p:spPr>
          <a:xfrm>
            <a:off x="993775" y="768350"/>
            <a:ext cx="5116513" cy="3836988"/>
          </a:xfrm>
          <a:ln/>
        </p:spPr>
      </p:sp>
      <p:sp>
        <p:nvSpPr>
          <p:cNvPr id="31949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fld id="{FF2DDF39-B344-4D87-8993-1FC083A84DE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22719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9A4E1628-C28E-42FF-9E0B-4B613A76FD8F}"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345594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69083683-DB08-450B-9640-F5753097ED3A}"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0983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537D370A-D5DB-4EAD-887E-39E5E43B926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6644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fld id="{4A86CF14-207A-43CD-99F9-EFC93A33334E}"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9492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fld id="{2A97B9DE-3650-417A-8AF7-1C928A761C88}"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7544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fld id="{9A1D8761-F5A4-4780-A906-4F960C1BA53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205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6A5B3F9D-2268-4259-824F-D28105C5FCC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712183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7FC58CD8-2CDE-4A42-90EE-B1CED75C3F8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717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374C7296-BD6F-43B7-964E-DD01976F8C8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176301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7052186D-FEA1-445A-9DE6-007C518509D5}"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4975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274638"/>
            <a:ext cx="6985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0339BF04-3AA5-47CD-BA32-11F46FEEF48B}" type="slidenum">
              <a:rPr lang="en-US" altLang="el-GR" smtClean="0">
                <a:solidFill>
                  <a:srgbClr val="000000"/>
                </a:solidFill>
                <a:latin typeface="Arial" pitchFamily="34" charset="0"/>
                <a:ea typeface="ＭＳ Ｐゴシック" pitchFamily="34" charset="-128"/>
              </a:rPr>
              <a:pPr/>
              <a:t>‹#›</a:t>
            </a:fld>
            <a:endParaRPr lang="en-US" altLang="el-GR" smtClean="0">
              <a:solidFill>
                <a:srgbClr val="000000"/>
              </a:solidFill>
              <a:latin typeface="Arial" pitchFamily="34" charset="0"/>
              <a:ea typeface="ＭＳ Ｐゴシック" pitchFamily="34" charset="-128"/>
            </a:endParaRPr>
          </a:p>
        </p:txBody>
      </p:sp>
      <p:sp>
        <p:nvSpPr>
          <p:cNvPr id="2" name="Line 8"/>
          <p:cNvSpPr>
            <a:spLocks noChangeShapeType="1"/>
          </p:cNvSpPr>
          <p:nvPr userDrawn="1"/>
        </p:nvSpPr>
        <p:spPr bwMode="auto">
          <a:xfrm>
            <a:off x="34925" y="1125538"/>
            <a:ext cx="9036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sz="2400" b="1" smtClean="0">
              <a:solidFill>
                <a:srgbClr val="000000"/>
              </a:solidFill>
              <a:latin typeface="Arial" pitchFamily="34" charset="0"/>
              <a:ea typeface="ＭＳ Ｐゴシック" pitchFamily="34" charset="-128"/>
            </a:endParaRPr>
          </a:p>
        </p:txBody>
      </p:sp>
      <p:sp>
        <p:nvSpPr>
          <p:cNvPr id="1031" name="Rectangle 9"/>
          <p:cNvSpPr>
            <a:spLocks noChangeArrowheads="1"/>
          </p:cNvSpPr>
          <p:nvPr userDrawn="1"/>
        </p:nvSpPr>
        <p:spPr bwMode="auto">
          <a:xfrm>
            <a:off x="0" y="-26988"/>
            <a:ext cx="9144000" cy="288926"/>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
        <p:nvSpPr>
          <p:cNvPr id="1032" name="Rectangle 10"/>
          <p:cNvSpPr>
            <a:spLocks noChangeArrowheads="1"/>
          </p:cNvSpPr>
          <p:nvPr userDrawn="1"/>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Tree>
    <p:extLst>
      <p:ext uri="{BB962C8B-B14F-4D97-AF65-F5344CB8AC3E}">
        <p14:creationId xmlns:p14="http://schemas.microsoft.com/office/powerpoint/2010/main" val="2687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s://www.youtube.com/channel/UC-JSU0mmEkAHBuqMywJLE5A" TargetMode="External"/><Relationship Id="rId5" Type="http://schemas.openxmlformats.org/officeDocument/2006/relationships/hyperlink" Target="https://www.youtube.com/watch?v=XQ5q9njAN6E" TargetMode="External"/><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Κοινωνική Εργασία με Εξαρτημένα Άτομα</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lnSpcReduction="10000"/>
          </a:bodyPr>
          <a:lstStyle/>
          <a:p>
            <a:pPr>
              <a:spcBef>
                <a:spcPts val="0"/>
              </a:spcBef>
              <a:spcAft>
                <a:spcPts val="1200"/>
              </a:spcAft>
            </a:pPr>
            <a:r>
              <a:rPr lang="el-GR" sz="2600" b="1" dirty="0" smtClean="0"/>
              <a:t>Ενότητα 12</a:t>
            </a:r>
            <a:r>
              <a:rPr lang="el-GR" sz="2600" dirty="0" smtClean="0"/>
              <a:t>:</a:t>
            </a:r>
            <a:r>
              <a:rPr lang="en-US" sz="2600" dirty="0" smtClean="0"/>
              <a:t> </a:t>
            </a:r>
            <a:r>
              <a:rPr lang="el-GR" sz="2600" dirty="0"/>
              <a:t>Η συμβολή των κοινωνικών λειτουργών στον τομέα των εξαρτήσεων </a:t>
            </a:r>
            <a:endParaRPr lang="el-GR" sz="2600" dirty="0" smtClean="0"/>
          </a:p>
          <a:p>
            <a:pPr>
              <a:spcBef>
                <a:spcPts val="0"/>
              </a:spcBef>
              <a:spcAft>
                <a:spcPts val="1200"/>
              </a:spcAft>
            </a:pPr>
            <a:r>
              <a:rPr lang="el-GR" sz="2200" dirty="0" smtClean="0"/>
              <a:t>Δέσποινα </a:t>
            </a:r>
            <a:r>
              <a:rPr lang="el-GR" sz="2200" dirty="0" err="1" smtClean="0"/>
              <a:t>Κομπότη</a:t>
            </a:r>
            <a:endParaRPr lang="el-GR" sz="2200" dirty="0" smtClean="0"/>
          </a:p>
          <a:p>
            <a:pPr>
              <a:spcBef>
                <a:spcPts val="0"/>
              </a:spcBef>
              <a:spcAft>
                <a:spcPts val="1200"/>
              </a:spcAft>
            </a:pPr>
            <a:r>
              <a:rPr lang="el-GR" sz="2200" dirty="0" smtClean="0"/>
              <a:t>Τμήμα κοινωνικής Εργασίας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6A9EA0FA-34B5-4E65-8B78-CB7B99780BFF}" type="slidenum">
              <a:rPr lang="en-US" altLang="el-GR" sz="1400" b="0">
                <a:solidFill>
                  <a:srgbClr val="000000"/>
                </a:solidFill>
              </a:rPr>
              <a:pPr eaLnBrk="1" hangingPunct="1"/>
              <a:t>9</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 ρόλος του κοινωνικού λειτουργού, ως εκ τούτου, στις θεραπευτικές κοινότητες είναι να δημιουργήσει τις συνθήκες για τη λειτουργία ενός πλαισίου που προάγει τόσο την προσωπική όσο και την κοινωνική αλλαγή.</a:t>
            </a:r>
          </a:p>
          <a:p>
            <a:r>
              <a:rPr lang="el-GR" dirty="0" smtClean="0"/>
              <a:t>Χρειάζεται να έχει γνώσεις, δεξιότητες και στάσεις που να κινητοποιούν τα μέλη για αλλαγή, επιδιώκοντας τη δημιουργία σχέσεων εμπιστοσύνης και συνεργασίας.</a:t>
            </a:r>
          </a:p>
          <a:p>
            <a:r>
              <a:rPr lang="el-GR" dirty="0" smtClean="0"/>
              <a:t>Χρειάζεται, επίσης, να μπορεί να λειτουργήσει στο πλαίσιο της διεπιστημονικής ομάδας, αναλαμβάνοντας διαφορετικούς ρόλους, συμμετέχοντας στην αξιολόγηση, στον θεραπευτικό σχεδιασμό και στη θεραπευτική παρέμβαση σε ατομικό και ομαδικό επίπεδο και ενισχύοντας την κοινωνική επανένταξη των μελών.</a:t>
            </a:r>
          </a:p>
        </p:txBody>
      </p:sp>
      <p:sp>
        <p:nvSpPr>
          <p:cNvPr id="3" name="Τίτλος 2"/>
          <p:cNvSpPr>
            <a:spLocks noGrp="1"/>
          </p:cNvSpPr>
          <p:nvPr>
            <p:ph type="title"/>
          </p:nvPr>
        </p:nvSpPr>
        <p:spPr/>
        <p:txBody>
          <a:bodyPr/>
          <a:lstStyle/>
          <a:p>
            <a:r>
              <a:rPr lang="el-GR" dirty="0"/>
              <a:t>Η συμβολή των κοινωνικών λειτουργών στον τομέα των εξαρτήσεων </a:t>
            </a:r>
            <a:r>
              <a:rPr lang="el-GR" sz="2800" b="0" dirty="0" smtClean="0"/>
              <a:t>2/9</a:t>
            </a:r>
            <a:endParaRPr lang="el-GR" dirty="0"/>
          </a:p>
        </p:txBody>
      </p:sp>
    </p:spTree>
    <p:extLst>
      <p:ext uri="{BB962C8B-B14F-4D97-AF65-F5344CB8AC3E}">
        <p14:creationId xmlns:p14="http://schemas.microsoft.com/office/powerpoint/2010/main" val="4049906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7AF747F1-2867-4BF8-9289-A47FAACD586C}" type="slidenum">
              <a:rPr lang="en-US" altLang="el-GR" sz="1400" b="0">
                <a:solidFill>
                  <a:srgbClr val="000000"/>
                </a:solidFill>
              </a:rPr>
              <a:pPr eaLnBrk="1" hangingPunct="1"/>
              <a:t>10</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δέσμευσή του, η θετική του στάση, η διάθεσή του για προσωπική ανάπτυξη αποτελούν στοιχεία με τα οποία τα μέλη της κοινότητας μπορούν να ταυτιστούν.</a:t>
            </a:r>
          </a:p>
          <a:p>
            <a:r>
              <a:rPr lang="el-GR" dirty="0" smtClean="0"/>
              <a:t>Η συνεχής εκπαίδευση αποτελεί αναγκαία προϋπόθεση, προκειμένου να ανταποκρίνεται στις ολοένα αυξανόμενες και διαφοροποιημένες ανάγκες της εργασίας αυτής.</a:t>
            </a:r>
          </a:p>
          <a:p>
            <a:r>
              <a:rPr lang="el-GR" dirty="0" smtClean="0"/>
              <a:t>Παρά το γεγονός ότι πολλοί κοινωνικοί λειτουργοί έχουν εργαστεί και εργάζονται σε θεραπευτικές κοινότητες, δεν έχει προσδιοριστεί σαφώς ο ρόλος τους με βάση την ειδικότητά τους, αλλά κυριαρχεί ο ρόλος του συμβούλου ή του θεραπευτή που είναι ισχυρότερος και σαφώς </a:t>
            </a:r>
            <a:r>
              <a:rPr lang="el-GR" dirty="0" err="1" smtClean="0"/>
              <a:t>περιεγεγραμμένος</a:t>
            </a:r>
            <a:r>
              <a:rPr lang="el-GR" dirty="0" smtClean="0"/>
              <a:t>.</a:t>
            </a:r>
          </a:p>
          <a:p>
            <a:r>
              <a:rPr lang="el-GR" dirty="0" smtClean="0"/>
              <a:t>Αυτό ισχύει και για τις άλλες ειδικότητες που συμμετέχουν στη διεπιστημονική ομάδα της θεραπευτικής κοινότητας.</a:t>
            </a:r>
          </a:p>
        </p:txBody>
      </p:sp>
      <p:sp>
        <p:nvSpPr>
          <p:cNvPr id="3" name="Τίτλος 2"/>
          <p:cNvSpPr>
            <a:spLocks noGrp="1"/>
          </p:cNvSpPr>
          <p:nvPr>
            <p:ph type="title"/>
          </p:nvPr>
        </p:nvSpPr>
        <p:spPr/>
        <p:txBody>
          <a:bodyPr/>
          <a:lstStyle/>
          <a:p>
            <a:r>
              <a:rPr lang="el-GR" dirty="0"/>
              <a:t>Η συμβολή των κοινωνικών λειτουργών στον τομέα των εξαρτήσεων </a:t>
            </a:r>
            <a:r>
              <a:rPr lang="el-GR" sz="2800" b="0" dirty="0" smtClean="0"/>
              <a:t>3/9</a:t>
            </a:r>
            <a:endParaRPr lang="el-GR" dirty="0"/>
          </a:p>
        </p:txBody>
      </p:sp>
    </p:spTree>
    <p:extLst>
      <p:ext uri="{BB962C8B-B14F-4D97-AF65-F5344CB8AC3E}">
        <p14:creationId xmlns:p14="http://schemas.microsoft.com/office/powerpoint/2010/main" val="1702242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E641BF1D-BB11-475B-9206-4925293A8D05}" type="slidenum">
              <a:rPr lang="en-US" altLang="el-GR" sz="1400" b="0">
                <a:solidFill>
                  <a:srgbClr val="000000"/>
                </a:solidFill>
              </a:rPr>
              <a:pPr eaLnBrk="1" hangingPunct="1"/>
              <a:t>11</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Οι κοινωνικοί λειτουργοί καλούνται να αντιμετωπίσουν τις νέες προκλήσεις στον τομέα αντιμετώπισης των εξαρτήσεων αναλαμβάνοντας ρόλους στο πεδίο της θεραπείας, της πρόληψης και της εκπαίδευσης.</a:t>
            </a:r>
          </a:p>
          <a:p>
            <a:r>
              <a:rPr lang="el-GR" dirty="0" smtClean="0"/>
              <a:t>Μπορούν να εργαστούν αποτελεσματικά στο πλαίσιο της διεπιστημονικής ομάδας, καθώς και να αναλάβουν με την κατάλληλη εκπαίδευση διευθυντικούς ρόλους και θέσεις ευθύνης σε κέντρα πρόληψης και θεραπείας, συνεισφέροντας στη βελτίωση και στην ανάπτυξη του δικτύου υπηρεσιών αντιμετώπισης των εξαρτήσεων.</a:t>
            </a:r>
          </a:p>
          <a:p>
            <a:r>
              <a:rPr lang="el-GR" dirty="0" smtClean="0"/>
              <a:t>Μεταξύ άλλων μπορούν να λειτουργήσουν ως επόπτες των διαφόρων υπηρεσιών αντιμετώπισης των εξαρτήσεων.</a:t>
            </a:r>
          </a:p>
        </p:txBody>
      </p:sp>
      <p:sp>
        <p:nvSpPr>
          <p:cNvPr id="3" name="Τίτλος 2"/>
          <p:cNvSpPr>
            <a:spLocks noGrp="1"/>
          </p:cNvSpPr>
          <p:nvPr>
            <p:ph type="title"/>
          </p:nvPr>
        </p:nvSpPr>
        <p:spPr/>
        <p:txBody>
          <a:bodyPr/>
          <a:lstStyle/>
          <a:p>
            <a:r>
              <a:rPr lang="el-GR" dirty="0"/>
              <a:t>Η συμβολή των κοινωνικών λειτουργών στον τομέα των εξαρτήσεων </a:t>
            </a:r>
            <a:r>
              <a:rPr lang="el-GR" sz="2800" b="0" dirty="0" smtClean="0"/>
              <a:t>4/9</a:t>
            </a:r>
            <a:endParaRPr lang="el-GR" dirty="0"/>
          </a:p>
        </p:txBody>
      </p:sp>
    </p:spTree>
    <p:extLst>
      <p:ext uri="{BB962C8B-B14F-4D97-AF65-F5344CB8AC3E}">
        <p14:creationId xmlns:p14="http://schemas.microsoft.com/office/powerpoint/2010/main" val="3745889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DD3FF83E-3E4F-462F-9179-F51F77228DCC}" type="slidenum">
              <a:rPr lang="en-US" altLang="el-GR" sz="1400" b="0">
                <a:solidFill>
                  <a:srgbClr val="000000"/>
                </a:solidFill>
              </a:rPr>
              <a:pPr eaLnBrk="1" hangingPunct="1"/>
              <a:t>12</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496944" cy="5472956"/>
          </a:xfrm>
        </p:spPr>
        <p:txBody>
          <a:bodyPr/>
          <a:lstStyle/>
          <a:p>
            <a:r>
              <a:rPr lang="el-GR" dirty="0" smtClean="0"/>
              <a:t>Οι κοινωνικοί λειτουργοί χρειάζεται να προσπαθήσουν να υπερασπιστούν τα δικαιώματα των ανθρώπων που βρίσκονται σε κίνδυνο και να προωθήσουν τη συνεργασία μεταξύ των διαφόρων συστημάτων και επαγγελματιών, προκειμένου να ανταποκρίνονται αποτελεσματικά στις ανάγκες που υπάρχουν.</a:t>
            </a:r>
          </a:p>
          <a:p>
            <a:r>
              <a:rPr lang="el-GR" dirty="0" smtClean="0"/>
              <a:t>Η ενδυνάμωση των εξυπηρετουμένων, των επαγγελματιών και της  κοινότητας προϋποθέτει αυτογνωσία και κριτική συνειδητοποίηση της κατάστασης και αποτελεί την καλύτερη συνθήκη για την προσωπική και την κοινωνική αλλαγή.</a:t>
            </a:r>
          </a:p>
          <a:p>
            <a:r>
              <a:rPr lang="el-GR" dirty="0" smtClean="0"/>
              <a:t>Οι κοινωνικοί λειτουργοί που εργάζονται στις εξαρτήσεις χρειάζεται επίσης να γνωρίζουν τις αντίστοιχες θεωρίες και μεθόδους που έχουν σε αυτό τον τομέα και να βελτιώνουν συνεχώς τις γνώσεις τους και τις δεξιότητές τους, προκειμένου να παρέχουν αποτελεσματικές υπηρεσίες.</a:t>
            </a:r>
          </a:p>
        </p:txBody>
      </p:sp>
      <p:sp>
        <p:nvSpPr>
          <p:cNvPr id="3" name="Τίτλος 2"/>
          <p:cNvSpPr>
            <a:spLocks noGrp="1"/>
          </p:cNvSpPr>
          <p:nvPr>
            <p:ph type="title"/>
          </p:nvPr>
        </p:nvSpPr>
        <p:spPr/>
        <p:txBody>
          <a:bodyPr/>
          <a:lstStyle/>
          <a:p>
            <a:r>
              <a:rPr lang="el-GR" dirty="0"/>
              <a:t>Η συμβολή των κοινωνικών λειτουργών στον τομέα των εξαρτήσεων </a:t>
            </a:r>
            <a:r>
              <a:rPr lang="el-GR" sz="2800" b="0" dirty="0" smtClean="0"/>
              <a:t>5/9</a:t>
            </a:r>
            <a:endParaRPr lang="el-GR" dirty="0"/>
          </a:p>
        </p:txBody>
      </p:sp>
    </p:spTree>
    <p:extLst>
      <p:ext uri="{BB962C8B-B14F-4D97-AF65-F5344CB8AC3E}">
        <p14:creationId xmlns:p14="http://schemas.microsoft.com/office/powerpoint/2010/main" val="772899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BA134DA1-7613-472B-A355-AAA3BE097F1C}" type="slidenum">
              <a:rPr lang="en-US" altLang="el-GR" sz="1400" b="0">
                <a:solidFill>
                  <a:srgbClr val="000000"/>
                </a:solidFill>
              </a:rPr>
              <a:pPr eaLnBrk="1" hangingPunct="1"/>
              <a:t>13</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496944" cy="5589588"/>
          </a:xfrm>
        </p:spPr>
        <p:txBody>
          <a:bodyPr/>
          <a:lstStyle/>
          <a:p>
            <a:r>
              <a:rPr lang="el-GR" dirty="0" smtClean="0"/>
              <a:t>Οι βασικές παρεμβάσεις που εφαρμόζονται στον τομέα των εξαρτήσεων περιλαμβάνουν διάγνωση και αξιολόγηση, θεραπευτικό σχεδιασμό, παρέμβαση σε κρίση, ατομική και ομαδική θεραπεία, συμβουλευτική ζευγαριών και οικογενειών, παραπομπή, κοινωνική δραστηριοποίηση και πρόληψη της υποτροπής.</a:t>
            </a:r>
          </a:p>
          <a:p>
            <a:r>
              <a:rPr lang="el-GR" dirty="0" smtClean="0"/>
              <a:t>Ορισμένες φορές, το κύρος που έχει μια ειδικότητα στην κοινωνία και στην αγορά εργασία καθώς και τα στερεότυπα και οι προκαταλήψεις που τη συνοδεύουν αναπαράγονται στον χώρο των εξαρτήσεων, επηρεάζοντας την επιλογή προσώπων σε θέση ευθύνης.</a:t>
            </a:r>
          </a:p>
          <a:p>
            <a:r>
              <a:rPr lang="el-GR" dirty="0" smtClean="0"/>
              <a:t>Στις περιπτώσεις αυτές οι κοινωνικοί λειτουργοί, λόγω των στερεοτύπων και των προκαταλήψεων στην ειδικότητά τους, μπορεί να χρειάζεται να καταβάλλουν μεγαλύτερη προσπάθεια από άλλες επαγγελματικές ομάδες για καταξίωση.</a:t>
            </a:r>
          </a:p>
        </p:txBody>
      </p:sp>
      <p:sp>
        <p:nvSpPr>
          <p:cNvPr id="3" name="Τίτλος 2"/>
          <p:cNvSpPr>
            <a:spLocks noGrp="1"/>
          </p:cNvSpPr>
          <p:nvPr>
            <p:ph type="title"/>
          </p:nvPr>
        </p:nvSpPr>
        <p:spPr/>
        <p:txBody>
          <a:bodyPr/>
          <a:lstStyle/>
          <a:p>
            <a:r>
              <a:rPr lang="el-GR" dirty="0"/>
              <a:t>Η συμβολή των κοινωνικών λειτουργών στον τομέα των εξαρτήσεων </a:t>
            </a:r>
            <a:r>
              <a:rPr lang="el-GR" sz="2800" b="0" dirty="0" smtClean="0"/>
              <a:t>6/9</a:t>
            </a:r>
            <a:endParaRPr lang="el-GR" dirty="0"/>
          </a:p>
        </p:txBody>
      </p:sp>
    </p:spTree>
    <p:extLst>
      <p:ext uri="{BB962C8B-B14F-4D97-AF65-F5344CB8AC3E}">
        <p14:creationId xmlns:p14="http://schemas.microsoft.com/office/powerpoint/2010/main" val="1998809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2279443C-7501-4002-AA65-8BC25CE7E507}" type="slidenum">
              <a:rPr lang="en-US" altLang="el-GR" sz="1400" b="0">
                <a:solidFill>
                  <a:srgbClr val="000000"/>
                </a:solidFill>
              </a:rPr>
              <a:pPr eaLnBrk="1" hangingPunct="1"/>
              <a:t>14</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sz="2100" dirty="0" smtClean="0"/>
              <a:t>Η ερευνητική δραστηριότητα των κοινωνικών λειτουργών που εργάζονται στον τομέα των εξαρτήσεων – αλλά και όσων προσφέρουν υπηρεσίες και παραπέμπουν τους εξαρτημένους και τις οικογένειές τους χωρίς να ανήκουν στο δίκτυο των δομών αντιμετώπισης της εξάρτησης – συμβάλλει στην επιστημονική γνώση και αναβαθμίζει την κοινωνική εργασία.</a:t>
            </a:r>
          </a:p>
          <a:p>
            <a:r>
              <a:rPr lang="el-GR" sz="2100" dirty="0" smtClean="0"/>
              <a:t>Η δημοσίευση ερευνών στον χώρο της κοινωνικής εργασίας δίνει τη δυνατότητα για καλύτερη κατανόηση των αιτιολογικών παραγόντων της εξάρτησης, των διαφορετικών αναγκών και χαρακτηριστικών των εξαρτημένων και των οικογενειών τους και των παρεμβάσεων που είναι κατάλληλες ανά ομάδα-στόχο.</a:t>
            </a:r>
          </a:p>
          <a:p>
            <a:r>
              <a:rPr lang="el-GR" sz="2100" dirty="0" smtClean="0"/>
              <a:t>Συγχρόνως είναι σημαντικό οι κοινωνικοί λειτουργοί να ενημερώνονται για τα νέα στοιχεία που φέρνουν στο φως έρευνες σε άλλα πεδία και τα οποία μπορεί να επηρεάσουν την επαγγελματική τους πρακτική.</a:t>
            </a:r>
          </a:p>
        </p:txBody>
      </p:sp>
      <p:sp>
        <p:nvSpPr>
          <p:cNvPr id="3" name="Τίτλος 2"/>
          <p:cNvSpPr>
            <a:spLocks noGrp="1"/>
          </p:cNvSpPr>
          <p:nvPr>
            <p:ph type="title"/>
          </p:nvPr>
        </p:nvSpPr>
        <p:spPr/>
        <p:txBody>
          <a:bodyPr/>
          <a:lstStyle/>
          <a:p>
            <a:r>
              <a:rPr lang="el-GR" dirty="0"/>
              <a:t>Η συμβολή των κοινωνικών λειτουργών στον τομέα των εξαρτήσεων </a:t>
            </a:r>
            <a:r>
              <a:rPr lang="el-GR" sz="2800" b="0" dirty="0" smtClean="0"/>
              <a:t>7/9</a:t>
            </a:r>
            <a:endParaRPr lang="el-GR" dirty="0"/>
          </a:p>
        </p:txBody>
      </p:sp>
    </p:spTree>
    <p:extLst>
      <p:ext uri="{BB962C8B-B14F-4D97-AF65-F5344CB8AC3E}">
        <p14:creationId xmlns:p14="http://schemas.microsoft.com/office/powerpoint/2010/main" val="3105246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A55EFA28-902E-4915-A76D-43EFBD1B492B}" type="slidenum">
              <a:rPr lang="en-US" altLang="el-GR" sz="1400" b="0">
                <a:solidFill>
                  <a:srgbClr val="000000"/>
                </a:solidFill>
              </a:rPr>
              <a:pPr eaLnBrk="1" hangingPunct="1"/>
              <a:t>15</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εποπτεία αποτελεί απαραίτητη διαδικασία για την αποτελεσματική εργασία στον τομέα των εξαρτήσεων τόσο στο κλινικό όσο και στο διοικητικό πεδίο και η εφαρμογή της υποστηρίζεται από τις εκδόσεις σχετικών οδηγιών και εγχειριδίων από αναγνωρισμένους οργανισμούς και συλλόγους επαγγελματιών.</a:t>
            </a:r>
          </a:p>
          <a:p>
            <a:r>
              <a:rPr lang="el-GR" dirty="0" smtClean="0"/>
              <a:t>Οι επαγγελματίες είναι απαραίτητο να αναζητούν εποπτεία, προκειμένου να μπορούν να αναγνωρίζουν τα δικά τους συναισθήματα, στερεότυπα και προκαταλήψεις που επηρεάζουν τη δουλειά τους, ώστε να παραμείνουν λειτουργικοί και αποτελεσματικοί σε αυτόν τον τομέα.</a:t>
            </a:r>
          </a:p>
          <a:p>
            <a:r>
              <a:rPr lang="el-GR" dirty="0" smtClean="0"/>
              <a:t>Οι κοινωνικοί λειτουργοί μπορούν φυσικά μπορούν να λειτουργήσουν ως επόπτες ή εποπτευόμενοι στους οργανισμούς, κατανοώντας τις δικές τους ανάγκες, δυνατότητες και περιορισμούς.</a:t>
            </a:r>
          </a:p>
        </p:txBody>
      </p:sp>
      <p:sp>
        <p:nvSpPr>
          <p:cNvPr id="3" name="Τίτλος 2"/>
          <p:cNvSpPr>
            <a:spLocks noGrp="1"/>
          </p:cNvSpPr>
          <p:nvPr>
            <p:ph type="title"/>
          </p:nvPr>
        </p:nvSpPr>
        <p:spPr/>
        <p:txBody>
          <a:bodyPr/>
          <a:lstStyle/>
          <a:p>
            <a:r>
              <a:rPr lang="el-GR" dirty="0"/>
              <a:t>Η συμβολή των κοινωνικών λειτουργών στον τομέα των εξαρτήσεων </a:t>
            </a:r>
            <a:r>
              <a:rPr lang="el-GR" sz="2800" b="0" dirty="0" smtClean="0"/>
              <a:t>8/9</a:t>
            </a:r>
            <a:endParaRPr lang="el-GR" dirty="0"/>
          </a:p>
        </p:txBody>
      </p:sp>
    </p:spTree>
    <p:extLst>
      <p:ext uri="{BB962C8B-B14F-4D97-AF65-F5344CB8AC3E}">
        <p14:creationId xmlns:p14="http://schemas.microsoft.com/office/powerpoint/2010/main" val="1667401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F222C28E-7C5A-4DBB-9EC9-CD7F09053C7C}" type="slidenum">
              <a:rPr lang="en-US" altLang="el-GR" sz="1400" b="0">
                <a:solidFill>
                  <a:srgbClr val="000000"/>
                </a:solidFill>
              </a:rPr>
              <a:pPr eaLnBrk="1" hangingPunct="1"/>
              <a:t>16</a:t>
            </a:fld>
            <a:endParaRPr lang="en-US" altLang="el-GR" sz="1400" b="0">
              <a:solidFill>
                <a:srgbClr val="000000"/>
              </a:solidFill>
            </a:endParaRPr>
          </a:p>
        </p:txBody>
      </p:sp>
      <p:sp>
        <p:nvSpPr>
          <p:cNvPr id="3" name="Θέση περιεχομένου 2"/>
          <p:cNvSpPr>
            <a:spLocks noGrp="1"/>
          </p:cNvSpPr>
          <p:nvPr>
            <p:ph idx="1"/>
          </p:nvPr>
        </p:nvSpPr>
        <p:spPr/>
        <p:txBody>
          <a:bodyPr/>
          <a:lstStyle/>
          <a:p>
            <a:r>
              <a:rPr lang="el-GR" dirty="0" smtClean="0"/>
              <a:t>Η οικονομική κρίση που ξέσπασε το τελευταίο διάστημα, επηρεάζει σημαντικά τόσο τον τομέα των εξαρτήσεων όσο και την εκπαίδευση και εφαρμογή της κοινωνικής εργασίας και δημιουργεί νέες ανάγκες και νέες προκλήσεις.</a:t>
            </a:r>
          </a:p>
          <a:p>
            <a:r>
              <a:rPr lang="el-GR" dirty="0" smtClean="0"/>
              <a:t>Η αύξηση της φτώχειας και του κοινωνικού αποκλεισμού με την παράλληλη μείωση των δαπανών του κοινωνικού κράτους, τη μεταφορά των υπηρεσιών υγείας από τον δημόσιο στον ιδιωτικό τομέα και τη μετάθεση ευθύνης για κοινωνική φροντίδα στο άτομο και την οικογένεια δημιουργούν ένα νέο πλαίσιο για τον ρόλο των κοινωνικών λειτουργών.</a:t>
            </a:r>
          </a:p>
        </p:txBody>
      </p:sp>
      <p:sp>
        <p:nvSpPr>
          <p:cNvPr id="4" name="Τίτλος 3"/>
          <p:cNvSpPr>
            <a:spLocks noGrp="1"/>
          </p:cNvSpPr>
          <p:nvPr>
            <p:ph type="title"/>
          </p:nvPr>
        </p:nvSpPr>
        <p:spPr/>
        <p:txBody>
          <a:bodyPr/>
          <a:lstStyle/>
          <a:p>
            <a:r>
              <a:rPr lang="el-GR" dirty="0"/>
              <a:t>Η συμβολή των κοινωνικών λειτουργών στον τομέα των εξαρτήσεων </a:t>
            </a:r>
            <a:r>
              <a:rPr lang="el-GR" sz="2800" b="0" dirty="0" smtClean="0"/>
              <a:t>9/9</a:t>
            </a:r>
            <a:endParaRPr lang="el-GR" dirty="0"/>
          </a:p>
        </p:txBody>
      </p:sp>
    </p:spTree>
    <p:extLst>
      <p:ext uri="{BB962C8B-B14F-4D97-AF65-F5344CB8AC3E}">
        <p14:creationId xmlns:p14="http://schemas.microsoft.com/office/powerpoint/2010/main" val="2849942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Αλληλεγγύη  </a:t>
            </a:r>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17</a:t>
            </a:fld>
            <a:endParaRPr lang="en-US" altLang="el-GR">
              <a:solidFill>
                <a:srgbClr val="000000"/>
              </a:solidFill>
            </a:endParaRPr>
          </a:p>
        </p:txBody>
      </p:sp>
      <p:sp>
        <p:nvSpPr>
          <p:cNvPr id="5" name="Ορθογώνιο 4"/>
          <p:cNvSpPr/>
          <p:nvPr/>
        </p:nvSpPr>
        <p:spPr>
          <a:xfrm>
            <a:off x="3629306" y="5711502"/>
            <a:ext cx="1885388" cy="276999"/>
          </a:xfrm>
          <a:prstGeom prst="rect">
            <a:avLst/>
          </a:prstGeom>
        </p:spPr>
        <p:txBody>
          <a:bodyPr wrap="none">
            <a:spAutoFit/>
          </a:bodyPr>
          <a:lstStyle/>
          <a:p>
            <a:r>
              <a:rPr lang="el-GR" sz="1200" dirty="0">
                <a:latin typeface="Calibri" panose="020F0502020204030204" pitchFamily="34" charset="0"/>
                <a:hlinkClick r:id="rId5"/>
              </a:rPr>
              <a:t>Σποτ </a:t>
            </a:r>
            <a:r>
              <a:rPr lang="el-GR" sz="1200" dirty="0" smtClean="0">
                <a:latin typeface="Calibri" panose="020F0502020204030204" pitchFamily="34" charset="0"/>
                <a:hlinkClick r:id="rId5"/>
              </a:rPr>
              <a:t>ΚΕΘΕΑ</a:t>
            </a:r>
            <a:r>
              <a:rPr lang="el-GR" sz="1200" dirty="0" smtClean="0">
                <a:latin typeface="Calibri" panose="020F0502020204030204" pitchFamily="34" charset="0"/>
              </a:rPr>
              <a:t> από </a:t>
            </a:r>
            <a:r>
              <a:rPr lang="en-US" sz="1200" dirty="0" err="1">
                <a:latin typeface="+mn-lt"/>
                <a:hlinkClick r:id="rId6"/>
              </a:rPr>
              <a:t>Kam</a:t>
            </a:r>
            <a:r>
              <a:rPr lang="en-US" sz="1200" dirty="0">
                <a:latin typeface="+mn-lt"/>
                <a:hlinkClick r:id="rId6"/>
              </a:rPr>
              <a:t> </a:t>
            </a:r>
            <a:r>
              <a:rPr lang="en-US" sz="1200" dirty="0" err="1">
                <a:latin typeface="+mn-lt"/>
                <a:hlinkClick r:id="rId6"/>
              </a:rPr>
              <a:t>Ato</a:t>
            </a:r>
            <a:endParaRPr lang="el-GR" sz="1200" dirty="0">
              <a:latin typeface="+mn-lt"/>
            </a:endParaRPr>
          </a:p>
        </p:txBody>
      </p:sp>
    </p:spTree>
    <p:controls>
      <mc:AlternateContent xmlns:mc="http://schemas.openxmlformats.org/markup-compatibility/2006">
        <mc:Choice xmlns:v="urn:schemas-microsoft-com:vml" Requires="v">
          <p:control spid="1030" name="ShockwaveFlash1" r:id="rId2" imgW="6857143" imgH="3847619"/>
        </mc:Choice>
        <mc:Fallback>
          <p:control name="ShockwaveFlash1" r:id="rId2" imgW="6857143" imgH="3847619">
            <p:pic>
              <p:nvPicPr>
                <p:cNvPr id="0" name="ShockwaveFlash1"/>
                <p:cNvPicPr preferRelativeResize="0">
                  <a:picLocks noChangeArrowheads="1" noChangeShapeType="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143000" y="1504950"/>
                  <a:ext cx="6858000" cy="38481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894254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F1429F97-85E7-495B-8FFD-1FFB9CE391DB}" type="slidenum">
              <a:rPr lang="en-US" altLang="el-GR" sz="1400" b="0">
                <a:solidFill>
                  <a:srgbClr val="000000"/>
                </a:solidFill>
              </a:rPr>
              <a:pPr eaLnBrk="1" hangingPunct="1"/>
              <a:t>1</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διεπιστημονική ομάδα αποκαλείται «ψυχιατρική ή θεραπευτική ομάδα» και συνήθως συμμετέχουν σε αυτήν ψυχίατρος, ψυχολόγος, κοινωνικός λειτουργός, νοσηλευτής και </a:t>
            </a:r>
            <a:r>
              <a:rPr lang="el-GR" dirty="0" err="1" smtClean="0"/>
              <a:t>εργοθεραπευτής</a:t>
            </a:r>
            <a:r>
              <a:rPr lang="el-GR" dirty="0" smtClean="0"/>
              <a:t>. Ανάλογα με την ιδιαιτερότητα του πλαισίου μπορεί να συμμετέχουν ειδικοί παιδαγωγοί, λογοθεραπευτές, κ.ά. </a:t>
            </a:r>
          </a:p>
        </p:txBody>
      </p:sp>
      <p:sp>
        <p:nvSpPr>
          <p:cNvPr id="3" name="Τίτλος 2"/>
          <p:cNvSpPr>
            <a:spLocks noGrp="1"/>
          </p:cNvSpPr>
          <p:nvPr>
            <p:ph type="title"/>
          </p:nvPr>
        </p:nvSpPr>
        <p:spPr/>
        <p:txBody>
          <a:bodyPr/>
          <a:lstStyle/>
          <a:p>
            <a:r>
              <a:rPr lang="el-GR" dirty="0" smtClean="0"/>
              <a:t>Η διεπιστημονική ομάδα </a:t>
            </a:r>
            <a:r>
              <a:rPr lang="el-GR" sz="2800" b="0" dirty="0" smtClean="0"/>
              <a:t>1/3</a:t>
            </a:r>
            <a:endParaRPr lang="el-GR" sz="2800" b="0" dirty="0"/>
          </a:p>
        </p:txBody>
      </p:sp>
    </p:spTree>
    <p:extLst>
      <p:ext uri="{BB962C8B-B14F-4D97-AF65-F5344CB8AC3E}">
        <p14:creationId xmlns:p14="http://schemas.microsoft.com/office/powerpoint/2010/main" val="3403440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Δέσποινα </a:t>
            </a:r>
            <a:r>
              <a:rPr lang="el-GR" sz="2000" dirty="0" err="1"/>
              <a:t>Κομπότη</a:t>
            </a:r>
            <a:r>
              <a:rPr lang="el-GR" sz="2000" dirty="0"/>
              <a:t> </a:t>
            </a:r>
            <a:r>
              <a:rPr lang="el-GR" sz="2000" dirty="0" smtClean="0"/>
              <a:t>2014. </a:t>
            </a:r>
            <a:r>
              <a:rPr lang="el-GR" sz="2000" dirty="0"/>
              <a:t>Δέσποινα </a:t>
            </a:r>
            <a:r>
              <a:rPr lang="el-GR" sz="2000" dirty="0" err="1"/>
              <a:t>Κομπότη</a:t>
            </a:r>
            <a:r>
              <a:rPr lang="el-GR" sz="2000" dirty="0"/>
              <a:t>. «Κοινωνική Εργασία με Εξαρτημένα Άτομα. </a:t>
            </a:r>
            <a:r>
              <a:rPr lang="el-GR" sz="2000" dirty="0" smtClean="0"/>
              <a:t>Ενότητα 12</a:t>
            </a:r>
            <a:r>
              <a:rPr lang="en-US" sz="2000" dirty="0" smtClean="0"/>
              <a:t>:</a:t>
            </a:r>
            <a:r>
              <a:rPr lang="el-GR" sz="2000" dirty="0"/>
              <a:t> Η συμβολή των κοινωνικών λειτουργών στον τομέα των εξαρτήσεων ».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151557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1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r>
              <a:rPr lang="el-GR" sz="2000" dirty="0" smtClean="0"/>
              <a:t>Πουλόπουλος Χαράλαμπος. Κοινωνική Εργασία και Εξαρτήσεις: </a:t>
            </a:r>
            <a:r>
              <a:rPr lang="el-GR" sz="2000" dirty="0"/>
              <a:t>Ο</a:t>
            </a:r>
            <a:r>
              <a:rPr lang="el-GR" sz="2000" dirty="0" smtClean="0"/>
              <a:t>ι κοινότητες της αλλαγής. Μοτίβο εκδοτική </a:t>
            </a:r>
            <a:r>
              <a:rPr lang="el-GR" sz="2000" dirty="0"/>
              <a:t>Α</a:t>
            </a:r>
            <a:r>
              <a:rPr lang="el-GR" sz="2000" dirty="0" smtClean="0"/>
              <a:t>.Ε. Αθήνα 2011</a:t>
            </a:r>
            <a:endParaRPr lang="en-US" sz="2000" dirty="0" smtClean="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F1429F97-85E7-495B-8FFD-1FFB9CE391DB}" type="slidenum">
              <a:rPr lang="en-US" altLang="el-GR" sz="1400" b="0">
                <a:solidFill>
                  <a:srgbClr val="000000"/>
                </a:solidFill>
              </a:rPr>
              <a:pPr eaLnBrk="1" hangingPunct="1"/>
              <a:t>2</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κατανομή των ρόλων γίνεται βάσει των ειδικοτήτων των συμμετεχόντων τόσο όσον αφορά τη διάγνωση όσο και τη θεραπεία.</a:t>
            </a:r>
          </a:p>
          <a:p>
            <a:r>
              <a:rPr lang="el-GR" dirty="0" smtClean="0"/>
              <a:t>Ο ψυχίατρος συμβάλλει στη διαγνωστική διαδικασία με τη χρήση ψυχολογικών τεστ, ενώ μπορεί να συμμετέχει και στις διάφορες ψυχοθεραπευτικές διαδικασίες.</a:t>
            </a:r>
          </a:p>
          <a:p>
            <a:r>
              <a:rPr lang="el-GR" dirty="0" smtClean="0"/>
              <a:t>Ο κοινωνικός λειτουργός έχοντας λάβει το κοινωνικό και οικογενειακό ιστορικό, δίνει πληροφορίες για την κατάσταση του ατόμου και του κοινωνικού περιβάλλοντος και μπορεί να συνδέσει το περιβάλλον του </a:t>
            </a:r>
            <a:r>
              <a:rPr lang="el-GR" dirty="0" err="1" smtClean="0"/>
              <a:t>θεραπευόμενου</a:t>
            </a:r>
            <a:r>
              <a:rPr lang="el-GR" dirty="0" smtClean="0"/>
              <a:t> με το θεματικό πλαίσιο.</a:t>
            </a:r>
          </a:p>
        </p:txBody>
      </p:sp>
      <p:sp>
        <p:nvSpPr>
          <p:cNvPr id="3" name="Τίτλος 2"/>
          <p:cNvSpPr>
            <a:spLocks noGrp="1"/>
          </p:cNvSpPr>
          <p:nvPr>
            <p:ph type="title"/>
          </p:nvPr>
        </p:nvSpPr>
        <p:spPr/>
        <p:txBody>
          <a:bodyPr/>
          <a:lstStyle/>
          <a:p>
            <a:r>
              <a:rPr lang="el-GR" dirty="0"/>
              <a:t>Η διεπιστημονική ομάδα </a:t>
            </a:r>
            <a:r>
              <a:rPr lang="el-GR" sz="2800" b="0" dirty="0" smtClean="0"/>
              <a:t>2/3</a:t>
            </a:r>
            <a:endParaRPr lang="el-GR" dirty="0"/>
          </a:p>
        </p:txBody>
      </p:sp>
    </p:spTree>
    <p:extLst>
      <p:ext uri="{BB962C8B-B14F-4D97-AF65-F5344CB8AC3E}">
        <p14:creationId xmlns:p14="http://schemas.microsoft.com/office/powerpoint/2010/main" val="588107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08A2BFBD-015E-4E86-B800-8938B70937B0}" type="slidenum">
              <a:rPr lang="en-US" altLang="el-GR" sz="1400" b="0">
                <a:solidFill>
                  <a:srgbClr val="000000"/>
                </a:solidFill>
              </a:rPr>
              <a:pPr eaLnBrk="1" hangingPunct="1"/>
              <a:t>3</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568952" cy="5184924"/>
          </a:xfrm>
        </p:spPr>
        <p:txBody>
          <a:bodyPr/>
          <a:lstStyle/>
          <a:p>
            <a:r>
              <a:rPr lang="el-GR" dirty="0" smtClean="0"/>
              <a:t>Ο </a:t>
            </a:r>
            <a:r>
              <a:rPr lang="el-GR" dirty="0" err="1" smtClean="0"/>
              <a:t>εργοθεραπευτής</a:t>
            </a:r>
            <a:r>
              <a:rPr lang="el-GR" dirty="0" smtClean="0"/>
              <a:t> απασχολεί δημιουργικά το άτομο. Ο νοσηλευτής βρίσκεται αρκετές ώρες με τον </a:t>
            </a:r>
            <a:r>
              <a:rPr lang="el-GR" dirty="0" err="1" smtClean="0"/>
              <a:t>θεραπευόμενο</a:t>
            </a:r>
            <a:r>
              <a:rPr lang="el-GR" dirty="0" smtClean="0"/>
              <a:t> και του παρέχει υποστήριξη για τη φροντίδα της υγείας του.</a:t>
            </a:r>
          </a:p>
          <a:p>
            <a:r>
              <a:rPr lang="el-GR" dirty="0" smtClean="0"/>
              <a:t>Τα μέλη της διεπιστημονικής ομάδας συναντώνται συχνά, ανταλλάσουν πληροφορίες για την πορεία του </a:t>
            </a:r>
            <a:r>
              <a:rPr lang="el-GR" dirty="0" err="1" smtClean="0"/>
              <a:t>θεραπευομένου</a:t>
            </a:r>
            <a:r>
              <a:rPr lang="el-GR" dirty="0" smtClean="0"/>
              <a:t> και σχεδιάζουν τη βραχυπρόθεσμη και τη μακροπρόθεσμη θεραπεία του.</a:t>
            </a:r>
          </a:p>
          <a:p>
            <a:r>
              <a:rPr lang="el-GR" dirty="0" smtClean="0"/>
              <a:t>Στο πλαίσιο της ομάδας είναι δυνατόν να ανατεθούν πρόσθετοι ρόλοι στους επαγγελματίες με την προϋπόθεση ότι έχουν αποκτήσει κατάλληλη γνώση και πείρα.</a:t>
            </a:r>
          </a:p>
          <a:p>
            <a:r>
              <a:rPr lang="el-GR" dirty="0" smtClean="0"/>
              <a:t>Ωστόσο, η διεπιστημονική ομάδα σε ένα τυπικό θεραπευτικό πλαίσιο παρεμβαίνει περιορισμένα στο κοινωνικό περιβάλλον και επικεντρώνεται κυρίως στην προσωπική αλλαγή των ατόμων στα οποία απευθύνεται.</a:t>
            </a:r>
          </a:p>
        </p:txBody>
      </p:sp>
      <p:sp>
        <p:nvSpPr>
          <p:cNvPr id="3" name="Τίτλος 2"/>
          <p:cNvSpPr>
            <a:spLocks noGrp="1"/>
          </p:cNvSpPr>
          <p:nvPr>
            <p:ph type="title"/>
          </p:nvPr>
        </p:nvSpPr>
        <p:spPr/>
        <p:txBody>
          <a:bodyPr/>
          <a:lstStyle/>
          <a:p>
            <a:r>
              <a:rPr lang="el-GR" dirty="0"/>
              <a:t>Η διεπιστημονική ομάδα </a:t>
            </a:r>
            <a:r>
              <a:rPr lang="el-GR" sz="2800" b="0" dirty="0" smtClean="0"/>
              <a:t>3/3</a:t>
            </a:r>
            <a:endParaRPr lang="el-GR" dirty="0"/>
          </a:p>
        </p:txBody>
      </p:sp>
    </p:spTree>
    <p:extLst>
      <p:ext uri="{BB962C8B-B14F-4D97-AF65-F5344CB8AC3E}">
        <p14:creationId xmlns:p14="http://schemas.microsoft.com/office/powerpoint/2010/main" val="3424892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74B3AA53-0AB8-45D3-B614-6A3A98BA8D2C}" type="slidenum">
              <a:rPr lang="en-US" altLang="el-GR" sz="1400" b="0">
                <a:solidFill>
                  <a:srgbClr val="000000"/>
                </a:solidFill>
              </a:rPr>
              <a:pPr eaLnBrk="1" hangingPunct="1"/>
              <a:t>4</a:t>
            </a:fld>
            <a:endParaRPr lang="en-US" altLang="el-GR" sz="1400" b="0">
              <a:solidFill>
                <a:srgbClr val="000000"/>
              </a:solidFill>
            </a:endParaRPr>
          </a:p>
        </p:txBody>
      </p:sp>
      <p:sp>
        <p:nvSpPr>
          <p:cNvPr id="3" name="Θέση περιεχομένου 2"/>
          <p:cNvSpPr>
            <a:spLocks noGrp="1"/>
          </p:cNvSpPr>
          <p:nvPr>
            <p:ph idx="1"/>
          </p:nvPr>
        </p:nvSpPr>
        <p:spPr/>
        <p:txBody>
          <a:bodyPr/>
          <a:lstStyle/>
          <a:p>
            <a:r>
              <a:rPr lang="el-GR" dirty="0" smtClean="0"/>
              <a:t>Το προσωπικό στις θεραπευτικές κοινότητες αναλαμβάνει συντονιστικό ρόλο στις ομάδες θεραπείας των μελών, αλλά είναι δυνατόν να λειτουργήσει και ως ισότιμο με τα υπόλοιπα μέλη της κοινότητας, εάν κάτι τέτοιο ζητηθεί.</a:t>
            </a:r>
          </a:p>
          <a:p>
            <a:r>
              <a:rPr lang="el-GR" dirty="0" smtClean="0"/>
              <a:t>Ο ρόλος του προσωπικού στη θεραπευτική κοινότητα είναι να δημιουργεί τις συνθήκες για τη λειτουργία ενός θεραπευτικού πλαισίου που προάγει την αλλαγή.</a:t>
            </a:r>
          </a:p>
        </p:txBody>
      </p:sp>
      <p:sp>
        <p:nvSpPr>
          <p:cNvPr id="4" name="Τίτλος 3"/>
          <p:cNvSpPr>
            <a:spLocks noGrp="1"/>
          </p:cNvSpPr>
          <p:nvPr>
            <p:ph type="title"/>
          </p:nvPr>
        </p:nvSpPr>
        <p:spPr/>
        <p:txBody>
          <a:bodyPr/>
          <a:lstStyle/>
          <a:p>
            <a:r>
              <a:rPr lang="el-GR" dirty="0" smtClean="0"/>
              <a:t>Ρόλοι και ευθύνες </a:t>
            </a:r>
            <a:r>
              <a:rPr lang="el-GR" sz="2800" b="0" dirty="0" smtClean="0"/>
              <a:t>1/4</a:t>
            </a:r>
            <a:endParaRPr lang="el-GR" sz="2800" b="0" dirty="0"/>
          </a:p>
        </p:txBody>
      </p:sp>
    </p:spTree>
    <p:extLst>
      <p:ext uri="{BB962C8B-B14F-4D97-AF65-F5344CB8AC3E}">
        <p14:creationId xmlns:p14="http://schemas.microsoft.com/office/powerpoint/2010/main" val="3236609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74B3AA53-0AB8-45D3-B614-6A3A98BA8D2C}" type="slidenum">
              <a:rPr lang="en-US" altLang="el-GR" sz="1400" b="0">
                <a:solidFill>
                  <a:srgbClr val="000000"/>
                </a:solidFill>
              </a:rPr>
              <a:pPr eaLnBrk="1" hangingPunct="1"/>
              <a:t>5</a:t>
            </a:fld>
            <a:endParaRPr lang="en-US" altLang="el-GR" sz="1400" b="0">
              <a:solidFill>
                <a:srgbClr val="000000"/>
              </a:solidFill>
            </a:endParaRPr>
          </a:p>
        </p:txBody>
      </p:sp>
      <p:sp>
        <p:nvSpPr>
          <p:cNvPr id="3" name="Θέση περιεχομένου 2"/>
          <p:cNvSpPr>
            <a:spLocks noGrp="1"/>
          </p:cNvSpPr>
          <p:nvPr>
            <p:ph idx="1"/>
          </p:nvPr>
        </p:nvSpPr>
        <p:spPr/>
        <p:txBody>
          <a:bodyPr/>
          <a:lstStyle/>
          <a:p>
            <a:r>
              <a:rPr lang="el-GR" dirty="0" smtClean="0"/>
              <a:t>Παρακολουθεί και αξιολογεί την κατάσταση των μελών, εποπτεύει τις ομάδες, αναθέτει και επιβλέπει τις εργασίες και τη λειτουργία των εγκαταστάσεων.</a:t>
            </a:r>
          </a:p>
          <a:p>
            <a:r>
              <a:rPr lang="el-GR" dirty="0" smtClean="0"/>
              <a:t>Οργανώνει όλες τις θεραπευτικές ομάδες, παρέχει ατομικές συνεδρίες συμβουλευτικής, διοργανώνει δραστηριότητες κοινωνικής φύσης και αναψυχής και προσπαθεί να αναπτύξει ή και να ενισχύσει τα δίκτυα κοινωνικής υποστήριξης των μελών.</a:t>
            </a:r>
          </a:p>
          <a:p>
            <a:r>
              <a:rPr lang="el-GR" dirty="0" smtClean="0"/>
              <a:t>Συμμετέχει στον θεραπευτικό σχεδιασμό ως μοντέλο προς μίμηση για τα μέλη.</a:t>
            </a:r>
          </a:p>
        </p:txBody>
      </p:sp>
      <p:sp>
        <p:nvSpPr>
          <p:cNvPr id="2" name="Τίτλος 1"/>
          <p:cNvSpPr>
            <a:spLocks noGrp="1"/>
          </p:cNvSpPr>
          <p:nvPr>
            <p:ph type="title"/>
          </p:nvPr>
        </p:nvSpPr>
        <p:spPr/>
        <p:txBody>
          <a:bodyPr/>
          <a:lstStyle/>
          <a:p>
            <a:r>
              <a:rPr lang="el-GR" dirty="0"/>
              <a:t>Ρόλοι και ευθύνες </a:t>
            </a:r>
            <a:r>
              <a:rPr lang="el-GR" sz="2800" b="0" dirty="0" smtClean="0"/>
              <a:t>2/4</a:t>
            </a:r>
            <a:endParaRPr lang="el-GR" dirty="0"/>
          </a:p>
        </p:txBody>
      </p:sp>
    </p:spTree>
    <p:extLst>
      <p:ext uri="{BB962C8B-B14F-4D97-AF65-F5344CB8AC3E}">
        <p14:creationId xmlns:p14="http://schemas.microsoft.com/office/powerpoint/2010/main" val="2144563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99CC2DCE-FEAE-4CD8-AEF7-23B7330639A8}" type="slidenum">
              <a:rPr lang="en-US" altLang="el-GR" sz="1400" b="0">
                <a:solidFill>
                  <a:srgbClr val="000000"/>
                </a:solidFill>
              </a:rPr>
              <a:pPr eaLnBrk="1" hangingPunct="1"/>
              <a:t>6</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568952" cy="5472956"/>
          </a:xfrm>
        </p:spPr>
        <p:txBody>
          <a:bodyPr/>
          <a:lstStyle/>
          <a:p>
            <a:r>
              <a:rPr lang="el-GR" sz="2100" dirty="0" smtClean="0"/>
              <a:t>Χρειάζεται να έχει γνώσεις, δεξιότητες και στάσεις που να κινητοποιούν τα μέλη για αλλαγή και να επιδιώκει τη δημιουργία σχέσεων εμπιστοσύνης και συνεργασίας.</a:t>
            </a:r>
          </a:p>
          <a:p>
            <a:r>
              <a:rPr lang="el-GR" sz="2100" dirty="0" smtClean="0"/>
              <a:t>Πληροφορίες, ωστόσο, για τα εκπαιδευτικά προσόντα και τη πείρα του προσωπικού δεν είναι πάντα διαθέσιμες σε όλες τις θεραπευτικές κοινότητες.</a:t>
            </a:r>
          </a:p>
          <a:p>
            <a:r>
              <a:rPr lang="el-GR" sz="2100" dirty="0" smtClean="0"/>
              <a:t>Για τις θεραπευτικές κοινότητες το βασικό στοιχείο που χρειάζεται να διαθέτει ένας θεραπευτής, εκτός από τις απαραίτητες γνώσεις και δεξιότητες, είναι να πιστεύει ότι το μέλος μπορεί να αλλάξει την αυτοκαταστροφική συμπεριφορά του στο πλαίσιο της κοινότητας.</a:t>
            </a:r>
          </a:p>
          <a:p>
            <a:r>
              <a:rPr lang="el-GR" sz="2100" dirty="0" smtClean="0"/>
              <a:t>Μπορεί μάλιστα να συνεισφέρει από τον ρόλο του στη διαδικασία της αλλαγής, αξιοποιώντας την ομάδα στην κατεύθυνση της αυτοβοήθειας και της αλληλοβοήθειας. Η εμπιστοσύνη στο άτομο και στην ομάδα αποτελεί βασική προϋπόθεση για τη δουλειά στην κοινότητα.</a:t>
            </a:r>
          </a:p>
        </p:txBody>
      </p:sp>
      <p:sp>
        <p:nvSpPr>
          <p:cNvPr id="3" name="Τίτλος 2"/>
          <p:cNvSpPr>
            <a:spLocks noGrp="1"/>
          </p:cNvSpPr>
          <p:nvPr>
            <p:ph type="title"/>
          </p:nvPr>
        </p:nvSpPr>
        <p:spPr/>
        <p:txBody>
          <a:bodyPr/>
          <a:lstStyle/>
          <a:p>
            <a:r>
              <a:rPr lang="el-GR" dirty="0"/>
              <a:t>Ρόλοι και ευθύνες </a:t>
            </a:r>
            <a:r>
              <a:rPr lang="el-GR" sz="2800" b="0" dirty="0" smtClean="0"/>
              <a:t>3/4</a:t>
            </a:r>
            <a:endParaRPr lang="el-GR" dirty="0"/>
          </a:p>
        </p:txBody>
      </p:sp>
    </p:spTree>
    <p:extLst>
      <p:ext uri="{BB962C8B-B14F-4D97-AF65-F5344CB8AC3E}">
        <p14:creationId xmlns:p14="http://schemas.microsoft.com/office/powerpoint/2010/main" val="3655870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4936E5C7-443E-4D48-AA0D-5CDD53724E63}" type="slidenum">
              <a:rPr lang="en-US" altLang="el-GR" sz="1400" b="0">
                <a:solidFill>
                  <a:srgbClr val="000000"/>
                </a:solidFill>
              </a:rPr>
              <a:pPr eaLnBrk="1" hangingPunct="1"/>
              <a:t>7</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568952" cy="5472956"/>
          </a:xfrm>
        </p:spPr>
        <p:txBody>
          <a:bodyPr/>
          <a:lstStyle/>
          <a:p>
            <a:r>
              <a:rPr lang="el-GR" sz="2100" dirty="0" smtClean="0"/>
              <a:t>Η θεραπευτική κοινότητα χρειάζεται θεραπευτές που είναι ευαίσθητοι στις ανάγκες της και μπορούν να προσαρμόσουν ανάλογα το θεραπευτικό τους στυλ.</a:t>
            </a:r>
          </a:p>
          <a:p>
            <a:r>
              <a:rPr lang="el-GR" sz="2100" dirty="0" smtClean="0"/>
              <a:t>Ο μη-</a:t>
            </a:r>
            <a:r>
              <a:rPr lang="el-GR" sz="2100" dirty="0" err="1" smtClean="0"/>
              <a:t>κατευθυντικός</a:t>
            </a:r>
            <a:r>
              <a:rPr lang="el-GR" sz="2100" dirty="0" smtClean="0"/>
              <a:t> τρόπος θεραπείας είναι κατάλληλος όταν η κοινότητα λειτουργεί καλά και το προσωπικό και τα μέλη είναι διαθέσιμα να αναλάβουν τις ευθύνες τους με θετικό τρόπο.</a:t>
            </a:r>
          </a:p>
          <a:p>
            <a:r>
              <a:rPr lang="el-GR" sz="2100" dirty="0" smtClean="0"/>
              <a:t>Ακόμη και όταν υπάρχει άγχος, ο θεραπευτής μπορεί να βοηθήσει τα μέλη της κοινότητας να το επεξεργαστούν και να βρουν λύσεις στα προβλήματά τους.</a:t>
            </a:r>
          </a:p>
          <a:p>
            <a:r>
              <a:rPr lang="el-GR" sz="2100" dirty="0" smtClean="0"/>
              <a:t>Ο </a:t>
            </a:r>
            <a:r>
              <a:rPr lang="el-GR" sz="2100" dirty="0" err="1" smtClean="0"/>
              <a:t>κατευθυντικός</a:t>
            </a:r>
            <a:r>
              <a:rPr lang="el-GR" sz="2100" dirty="0" smtClean="0"/>
              <a:t> τρόπος θεραπείας μπορεί να υιοθετηθεί ορισμένες φορές, όταν το άγχος είναι τόσο, ώστε η αποτελεσματικότητα των ατόμων κατά την επίλυση των προβλημάτων τους να έχει μειωθεί σημαντικά και να υπάρχει αδράνεια ή όταν περιστατικά </a:t>
            </a:r>
            <a:r>
              <a:rPr lang="el-GR" sz="2100" dirty="0" err="1" smtClean="0"/>
              <a:t>εκδραμάτισης</a:t>
            </a:r>
            <a:r>
              <a:rPr lang="el-GR" sz="2100" dirty="0" smtClean="0"/>
              <a:t> (</a:t>
            </a:r>
            <a:r>
              <a:rPr lang="el-GR" sz="2100" dirty="0" err="1" smtClean="0"/>
              <a:t>acting</a:t>
            </a:r>
            <a:r>
              <a:rPr lang="el-GR" sz="2100" dirty="0" smtClean="0"/>
              <a:t> </a:t>
            </a:r>
            <a:r>
              <a:rPr lang="el-GR" sz="2100" dirty="0" err="1" smtClean="0"/>
              <a:t>out</a:t>
            </a:r>
            <a:r>
              <a:rPr lang="el-GR" sz="2100" dirty="0" smtClean="0"/>
              <a:t>) παραβλέπονται από τα μέλη της κοινότητας.</a:t>
            </a:r>
          </a:p>
        </p:txBody>
      </p:sp>
      <p:sp>
        <p:nvSpPr>
          <p:cNvPr id="3" name="Τίτλος 2"/>
          <p:cNvSpPr>
            <a:spLocks noGrp="1"/>
          </p:cNvSpPr>
          <p:nvPr>
            <p:ph type="title"/>
          </p:nvPr>
        </p:nvSpPr>
        <p:spPr/>
        <p:txBody>
          <a:bodyPr/>
          <a:lstStyle/>
          <a:p>
            <a:r>
              <a:rPr lang="el-GR" dirty="0"/>
              <a:t>Ρόλοι και ευθύνες </a:t>
            </a:r>
            <a:r>
              <a:rPr lang="el-GR" sz="2800" b="0" dirty="0" smtClean="0"/>
              <a:t>4/4</a:t>
            </a:r>
            <a:endParaRPr lang="el-GR" dirty="0"/>
          </a:p>
        </p:txBody>
      </p:sp>
    </p:spTree>
    <p:extLst>
      <p:ext uri="{BB962C8B-B14F-4D97-AF65-F5344CB8AC3E}">
        <p14:creationId xmlns:p14="http://schemas.microsoft.com/office/powerpoint/2010/main" val="1061101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6CC1309C-DCE9-44AF-985D-307B0F38D71D}" type="slidenum">
              <a:rPr lang="en-US" altLang="el-GR" sz="1400" b="0">
                <a:solidFill>
                  <a:srgbClr val="000000"/>
                </a:solidFill>
              </a:rPr>
              <a:pPr eaLnBrk="1" hangingPunct="1"/>
              <a:t>8</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424936" cy="5589588"/>
          </a:xfrm>
        </p:spPr>
        <p:txBody>
          <a:bodyPr/>
          <a:lstStyle/>
          <a:p>
            <a:r>
              <a:rPr lang="el-GR" dirty="0" smtClean="0"/>
              <a:t>Παρά το γεγονός ότι δεν έχει περιγραφεί επαρκώς ο ρόλος των κοινωνικών λειτουργών στον τομέα των εξαρτήσεων και η συμβολή τους σε αυτόν, οι κοινωνικοί λειτουργοί εργάζονται με τους εξαρτημένους και τις οικογένειές τους από την εμφάνιση του προβλήματος της </a:t>
            </a:r>
            <a:r>
              <a:rPr lang="el-GR" dirty="0" err="1" smtClean="0"/>
              <a:t>τοξικοεξάρτησης</a:t>
            </a:r>
            <a:r>
              <a:rPr lang="el-GR" dirty="0" smtClean="0"/>
              <a:t>.</a:t>
            </a:r>
          </a:p>
          <a:p>
            <a:r>
              <a:rPr lang="el-GR" dirty="0" smtClean="0"/>
              <a:t>Η θεραπευτική κοινότητα δεν αντιμετωπίζει την εξάρτηση στενά ως νόσο, αλλά τοποθετεί στο κοινωνικό επίπεδο μεγάλο μέρος της </a:t>
            </a:r>
            <a:r>
              <a:rPr lang="el-GR" dirty="0" err="1" smtClean="0"/>
              <a:t>εξαρτητικής</a:t>
            </a:r>
            <a:r>
              <a:rPr lang="el-GR" dirty="0" smtClean="0"/>
              <a:t> συμπεριφοράς και ως εκ τούτου σηματοδοτεί την απεξάρτηση και την αλλαγή ως δυναμική που αναπτύσσεται από τον ίδιο τον άνθρωπο μέσα στην κοινωνία και όχι σε ένα ίδρυμα.</a:t>
            </a:r>
          </a:p>
          <a:p>
            <a:r>
              <a:rPr lang="el-GR" dirty="0" smtClean="0"/>
              <a:t>Με τον τρόπο αυτό, τα μέλη της θεραπευτικής κοινότητας δεν επιδιώκουν μόνο την προσωπική αλλαγή, αλλά μαθαίνουν να αναλύουν, να κατανοούν, να σχεδιάζουν και να επιδιώκουν την αλλαγή στο κοινωνικό περιβάλλον.</a:t>
            </a:r>
          </a:p>
        </p:txBody>
      </p:sp>
      <p:sp>
        <p:nvSpPr>
          <p:cNvPr id="3" name="Τίτλος 2"/>
          <p:cNvSpPr>
            <a:spLocks noGrp="1"/>
          </p:cNvSpPr>
          <p:nvPr>
            <p:ph type="title"/>
          </p:nvPr>
        </p:nvSpPr>
        <p:spPr/>
        <p:txBody>
          <a:bodyPr/>
          <a:lstStyle/>
          <a:p>
            <a:r>
              <a:rPr lang="el-GR" dirty="0" smtClean="0"/>
              <a:t>Η συμβολή των κοινωνικών λειτουργών στον τομέα των εξαρτήσεων </a:t>
            </a:r>
            <a:r>
              <a:rPr lang="el-GR" sz="2800" b="0" dirty="0" smtClean="0"/>
              <a:t>1/9</a:t>
            </a:r>
            <a:endParaRPr lang="el-GR" sz="2800" b="0" dirty="0"/>
          </a:p>
        </p:txBody>
      </p:sp>
    </p:spTree>
    <p:extLst>
      <p:ext uri="{BB962C8B-B14F-4D97-AF65-F5344CB8AC3E}">
        <p14:creationId xmlns:p14="http://schemas.microsoft.com/office/powerpoint/2010/main" val="18456396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3fa95cecc54470f03f1c695fcb6a3871472c1"/>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XQ5q9njAN6E"/>
</p:tagLst>
</file>

<file path=ppt/theme/theme1.xml><?xml version="1.0" encoding="utf-8"?>
<a:theme xmlns:a="http://schemas.openxmlformats.org/drawingml/2006/main" name="template final">
  <a:themeElements>
    <a:clrScheme name="Προσαρμοσμένο 1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Προσαρμοσμένο 17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F3F3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final</Template>
  <TotalTime>320</TotalTime>
  <Words>2342</Words>
  <Application>Microsoft Office PowerPoint</Application>
  <PresentationFormat>On-screen Show (4:3)</PresentationFormat>
  <Paragraphs>169</Paragraphs>
  <Slides>26</Slides>
  <Notes>24</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template final</vt:lpstr>
      <vt:lpstr>Default Design</vt:lpstr>
      <vt:lpstr>Κοινωνική Εργασία με Εξαρτημένα Άτομα</vt:lpstr>
      <vt:lpstr>Η διεπιστημονική ομάδα 1/3</vt:lpstr>
      <vt:lpstr>Η διεπιστημονική ομάδα 2/3</vt:lpstr>
      <vt:lpstr>Η διεπιστημονική ομάδα 3/3</vt:lpstr>
      <vt:lpstr>Ρόλοι και ευθύνες 1/4</vt:lpstr>
      <vt:lpstr>Ρόλοι και ευθύνες 2/4</vt:lpstr>
      <vt:lpstr>Ρόλοι και ευθύνες 3/4</vt:lpstr>
      <vt:lpstr>Ρόλοι και ευθύνες 4/4</vt:lpstr>
      <vt:lpstr>Η συμβολή των κοινωνικών λειτουργών στον τομέα των εξαρτήσεων 1/9</vt:lpstr>
      <vt:lpstr>Η συμβολή των κοινωνικών λειτουργών στον τομέα των εξαρτήσεων 2/9</vt:lpstr>
      <vt:lpstr>Η συμβολή των κοινωνικών λειτουργών στον τομέα των εξαρτήσεων 3/9</vt:lpstr>
      <vt:lpstr>Η συμβολή των κοινωνικών λειτουργών στον τομέα των εξαρτήσεων 4/9</vt:lpstr>
      <vt:lpstr>Η συμβολή των κοινωνικών λειτουργών στον τομέα των εξαρτήσεων 5/9</vt:lpstr>
      <vt:lpstr>Η συμβολή των κοινωνικών λειτουργών στον τομέα των εξαρτήσεων 6/9</vt:lpstr>
      <vt:lpstr>Η συμβολή των κοινωνικών λειτουργών στον τομέα των εξαρτήσεων 7/9</vt:lpstr>
      <vt:lpstr>Η συμβολή των κοινωνικών λειτουργών στον τομέα των εξαρτήσεων 8/9</vt:lpstr>
      <vt:lpstr>Η συμβολή των κοινωνικών λειτουργών στον τομέα των εξαρτήσεων 9/9</vt:lpstr>
      <vt:lpstr>Αλληλεγγύη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Εργασία με Εξαρτημένα Άτομα</dc:title>
  <dc:creator>opencourses@teiath.gr</dc:creator>
  <cp:lastModifiedBy>alex</cp:lastModifiedBy>
  <cp:revision>43</cp:revision>
  <dcterms:created xsi:type="dcterms:W3CDTF">2014-10-15T10:57:23Z</dcterms:created>
  <dcterms:modified xsi:type="dcterms:W3CDTF">2015-04-16T08:01:27Z</dcterms:modified>
</cp:coreProperties>
</file>