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0" r:id="rId3"/>
  </p:sldMasterIdLst>
  <p:notesMasterIdLst>
    <p:notesMasterId r:id="rId74"/>
  </p:notesMasterIdLst>
  <p:handoutMasterIdLst>
    <p:handoutMasterId r:id="rId75"/>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257" r:id="rId66"/>
    <p:sldId id="262" r:id="rId67"/>
    <p:sldId id="264" r:id="rId68"/>
    <p:sldId id="329" r:id="rId69"/>
    <p:sldId id="330" r:id="rId70"/>
    <p:sldId id="331" r:id="rId71"/>
    <p:sldId id="328" r:id="rId72"/>
    <p:sldId id="332" r:id="rId73"/>
  </p:sldIdLst>
  <p:sldSz cx="9144000" cy="6858000" type="screen4x3"/>
  <p:notesSz cx="7104063" cy="10234613"/>
  <p:custDataLst>
    <p:tags r:id="rId7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44.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dirty="0"/>
          </a:p>
        </p:txBody>
      </p:sp>
    </p:spTree>
    <p:extLst>
      <p:ext uri="{BB962C8B-B14F-4D97-AF65-F5344CB8AC3E}">
        <p14:creationId xmlns:p14="http://schemas.microsoft.com/office/powerpoint/2010/main" val="174787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300" dirty="0"/>
              <a:t>Στη φασιστική Ιταλία (και στην Ελλάδα κατά τη δικτατορία του Μεταξά) το καθεστώς του Μπενίτο Μουσσολίνι χρησιμοποίησε την υποχρεωτική κατάποση ρετσινόλαδου ως μέσο πολιτικής τρομοκρατίας</a:t>
            </a:r>
            <a:endParaRPr lang="el-GR" b="0" dirty="0">
              <a:solidFill>
                <a:schemeClr val="tx1"/>
              </a:solidFill>
            </a:endParaRPr>
          </a:p>
        </p:txBody>
      </p:sp>
      <p:sp>
        <p:nvSpPr>
          <p:cNvPr id="4" name="Slide Number Placeholder 3"/>
          <p:cNvSpPr>
            <a:spLocks noGrp="1"/>
          </p:cNvSpPr>
          <p:nvPr>
            <p:ph type="sldNum" sz="quarter" idx="10"/>
          </p:nvPr>
        </p:nvSpPr>
        <p:spPr/>
        <p:txBody>
          <a:bodyPr/>
          <a:lstStyle/>
          <a:p>
            <a:fld id="{A816D01D-9F76-4F56-A80A-D68AD1E58144}" type="slidenum">
              <a:rPr lang="el-GR" smtClean="0">
                <a:solidFill>
                  <a:prstClr val="black"/>
                </a:solidFill>
              </a:rPr>
              <a:pPr/>
              <a:t>12</a:t>
            </a:fld>
            <a:endParaRPr lang="el-GR" dirty="0">
              <a:solidFill>
                <a:prstClr val="black"/>
              </a:solidFill>
            </a:endParaRPr>
          </a:p>
        </p:txBody>
      </p:sp>
    </p:spTree>
    <p:extLst>
      <p:ext uri="{BB962C8B-B14F-4D97-AF65-F5344CB8AC3E}">
        <p14:creationId xmlns:p14="http://schemas.microsoft.com/office/powerpoint/2010/main" val="279734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53196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82860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Πινένιο: τερεβινθέλαιο, ρητίνες πεύκων</a:t>
            </a:r>
          </a:p>
          <a:p>
            <a:pPr marL="0" marR="0" indent="0" algn="l" defTabSz="914400" rtl="0" eaLnBrk="0" fontAlgn="base" latinLnBrk="0" hangingPunct="0">
              <a:lnSpc>
                <a:spcPct val="100000"/>
              </a:lnSpc>
              <a:spcBef>
                <a:spcPct val="30000"/>
              </a:spcBef>
              <a:spcAft>
                <a:spcPct val="0"/>
              </a:spcAft>
              <a:buClrTx/>
              <a:buSzTx/>
              <a:buFontTx/>
              <a:buNone/>
              <a:tabLst/>
              <a:defRPr/>
            </a:pPr>
            <a:r>
              <a:rPr lang="el-GR" baseline="0" dirty="0" smtClean="0"/>
              <a:t>Βορνεόλη: </a:t>
            </a:r>
            <a:r>
              <a:rPr lang="en-US" sz="1200" b="1" i="0" kern="1200" dirty="0" smtClean="0">
                <a:solidFill>
                  <a:schemeClr val="tx1"/>
                </a:solidFill>
                <a:effectLst/>
                <a:latin typeface="+mn-lt"/>
                <a:ea typeface="+mn-ea"/>
                <a:cs typeface="+mn-cs"/>
              </a:rPr>
              <a:t>Dipterocarpaceae</a:t>
            </a:r>
            <a:r>
              <a:rPr lang="en-US" sz="1200" b="0" i="0" kern="1200" dirty="0" smtClean="0">
                <a:solidFill>
                  <a:schemeClr val="tx1"/>
                </a:solidFill>
                <a:effectLst/>
                <a:latin typeface="+mn-lt"/>
                <a:ea typeface="+mn-ea"/>
                <a:cs typeface="+mn-cs"/>
              </a:rPr>
              <a:t> </a:t>
            </a:r>
            <a:r>
              <a:rPr lang="el-GR" sz="1200" b="0" i="0" kern="1200" dirty="0" smtClean="0">
                <a:solidFill>
                  <a:schemeClr val="tx1"/>
                </a:solidFill>
                <a:effectLst/>
                <a:latin typeface="+mn-lt"/>
                <a:ea typeface="+mn-ea"/>
                <a:cs typeface="+mn-cs"/>
              </a:rPr>
              <a:t>, </a:t>
            </a:r>
            <a:r>
              <a:rPr lang="el-GR" sz="1200" b="1" i="0" kern="1200" dirty="0" smtClean="0">
                <a:solidFill>
                  <a:schemeClr val="tx1"/>
                </a:solidFill>
                <a:effectLst/>
                <a:latin typeface="+mn-lt"/>
                <a:ea typeface="+mn-ea"/>
                <a:cs typeface="+mn-cs"/>
              </a:rPr>
              <a:t>Αρτεμισία</a:t>
            </a:r>
            <a:r>
              <a:rPr lang="el-GR" sz="1200" b="0" i="0" kern="1200" dirty="0" smtClean="0">
                <a:solidFill>
                  <a:schemeClr val="tx1"/>
                </a:solidFill>
                <a:effectLst/>
                <a:latin typeface="+mn-lt"/>
                <a:ea typeface="+mn-ea"/>
                <a:cs typeface="+mn-cs"/>
              </a:rPr>
              <a:t> (απωθητικό για έντομα, σκώρους, κλπ.)</a:t>
            </a:r>
          </a:p>
          <a:p>
            <a:r>
              <a:rPr lang="el-GR" dirty="0" smtClean="0"/>
              <a:t>Γερανιόλη: κιτρονέλα, ροδέλαιο,</a:t>
            </a:r>
            <a:r>
              <a:rPr lang="el-GR" baseline="0" dirty="0" smtClean="0"/>
              <a:t> γεράνι, λεμόνι</a:t>
            </a:r>
          </a:p>
          <a:p>
            <a:r>
              <a:rPr lang="el-GR" baseline="0" dirty="0" smtClean="0"/>
              <a:t>Καρβόνη: κύμινο</a:t>
            </a:r>
          </a:p>
          <a:p>
            <a:endParaRPr lang="el-GR" baseline="0" dirty="0" smtClean="0"/>
          </a:p>
          <a:p>
            <a:endParaRPr lang="el-GR" baseline="0" dirty="0" smtClean="0"/>
          </a:p>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401026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38</a:t>
            </a:fld>
            <a:endParaRPr lang="el-GR" dirty="0"/>
          </a:p>
        </p:txBody>
      </p:sp>
    </p:spTree>
    <p:extLst>
      <p:ext uri="{BB962C8B-B14F-4D97-AF65-F5344CB8AC3E}">
        <p14:creationId xmlns:p14="http://schemas.microsoft.com/office/powerpoint/2010/main" val="312952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62854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dirty="0"/>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52039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a:lnSpc>
                <a:spcPct val="110000"/>
              </a:lnSpc>
              <a:spcBef>
                <a:spcPts val="1200"/>
              </a:spcBef>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141335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39092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224373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13970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88265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160841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198891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87662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714212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l-GR" dirty="0">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l-GR" dirty="0">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17F24FB-1786-4D09-9F9B-628CE2330F62}" type="slidenum">
              <a:rPr lang="el-GR">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9139379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dirty="0">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dirty="0">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493770B-855B-43C2-98C6-6B04EAA824F8}" type="slidenum">
              <a:rPr lang="el-GR">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3747571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l-GR" dirty="0">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l-GR" dirty="0">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C42AF23-5733-42BD-B7F5-1CFF0F0DA5FE}" type="slidenum">
              <a:rPr lang="el-GR">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6969149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13066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832672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032951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5240179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652710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87895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364325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252646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49936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01519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623819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6089737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Triglyceride_unsaturated_Structural_Formulae_V.1.png" TargetMode="External"/><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hyperlink" Target="http://commons.wikimedia.org/wiki/User:J%C3%B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Juglans_regia_Echte_Walnussfrucht_3.jpg" TargetMode="External"/><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hyperlink" Target="http://creativecommons.org/licenses/by-sa/2.5/deed.en" TargetMode="External"/><Relationship Id="rId4" Type="http://schemas.openxmlformats.org/officeDocument/2006/relationships/hyperlink" Target="http://commons.wikimedia.org/wiki/User:B%C3%B6hringer"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hyperlink" Target="http://commons.wikimedia.org/wiki/File:Poppy_seeds.jpg" TargetMode="External"/><Relationship Id="rId7" Type="http://schemas.openxmlformats.org/officeDocument/2006/relationships/hyperlink" Target="http://commons.wikimedia.org/wiki/User:Centpacrr" TargetMode="External"/><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hyperlink" Target="http://commons.wikimedia.org/wiki/File:Poppy-1.jpg" TargetMode="External"/><Relationship Id="rId5" Type="http://schemas.openxmlformats.org/officeDocument/2006/relationships/image" Target="../media/image12.jpeg"/><Relationship Id="rId4" Type="http://schemas.openxmlformats.org/officeDocument/2006/relationships/hyperlink" Target="http://commons.wikimedia.org/wiki/User:OsamaK" TargetMode="Externa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hyperlink" Target="http://creativecommons.org/licenses/by-sa/3.0/deed.en"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hyperlink" Target="http://commons.wikimedia.org/w/index.php?title=User:HediBougghanmi2014&amp;action=edit&amp;redlink=1" TargetMode="External"/><Relationship Id="rId5" Type="http://schemas.openxmlformats.org/officeDocument/2006/relationships/hyperlink" Target="http://commons.wikimedia.org/wiki/File:Castor_beans1.jpg" TargetMode="External"/><Relationship Id="rId4" Type="http://schemas.openxmlformats.org/officeDocument/2006/relationships/image" Target="../media/image14.jpeg"/><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3.bin"/><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UV-lamp.jpg" TargetMode="External"/><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Nohka"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The_cat" TargetMode="External"/><Relationship Id="rId4" Type="http://schemas.openxmlformats.org/officeDocument/2006/relationships/hyperlink" Target="http://commons.wikimedia.org/wiki/File:Leavessnipedale.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28.emf"/><Relationship Id="rId4" Type="http://schemas.openxmlformats.org/officeDocument/2006/relationships/package" Target="../embeddings/Microsoft_Excel_Worksheet1.xls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hyperlink" Target="http://commons.wikimedia.org/wiki/User:Slashme" TargetMode="External"/><Relationship Id="rId3" Type="http://schemas.openxmlformats.org/officeDocument/2006/relationships/hyperlink" Target="http://www.inlandlapidary.com/content/fossils.asp" TargetMode="External"/><Relationship Id="rId7" Type="http://schemas.openxmlformats.org/officeDocument/2006/relationships/hyperlink" Target="http://en.wikipedia.org/wiki/Mastic_(plant_resin)#mediaviewer/File:Mastic.jpg" TargetMode="External"/><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1.jpeg"/><Relationship Id="rId11" Type="http://schemas.openxmlformats.org/officeDocument/2006/relationships/hyperlink" Target="http://trade.indiamart.com/search.mp?search=damar+resin" TargetMode="External"/><Relationship Id="rId5" Type="http://schemas.openxmlformats.org/officeDocument/2006/relationships/hyperlink" Target="http://www.artisansofthevalley.com/ed_shellac.shtml" TargetMode="External"/><Relationship Id="rId10" Type="http://schemas.openxmlformats.org/officeDocument/2006/relationships/image" Target="../media/image32.jpeg"/><Relationship Id="rId4" Type="http://schemas.openxmlformats.org/officeDocument/2006/relationships/image" Target="../media/image30.jpeg"/><Relationship Id="rId9" Type="http://schemas.openxmlformats.org/officeDocument/2006/relationships/hyperlink" Target="http://creativecommons.org/licenses/by-sa/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6" Type="http://schemas.openxmlformats.org/officeDocument/2006/relationships/hyperlink" Target="http://en.wikipedia.org/wiki/File:CupGutterSystem.jpg" TargetMode="External"/><Relationship Id="rId5" Type="http://schemas.openxmlformats.org/officeDocument/2006/relationships/hyperlink" Target="http://creativecommons.org/licenses/by-sa/3.0/" TargetMode="External"/><Relationship Id="rId4" Type="http://schemas.openxmlformats.org/officeDocument/2006/relationships/hyperlink" Target="http://en.wikipedia.org/wiki/File:R%C3%A9sine.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xml"/><Relationship Id="rId7" Type="http://schemas.openxmlformats.org/officeDocument/2006/relationships/image" Target="../media/image36.wmf"/><Relationship Id="rId2" Type="http://schemas.openxmlformats.org/officeDocument/2006/relationships/slideLayout" Target="../slideLayouts/slideLayout23.xml"/><Relationship Id="rId1" Type="http://schemas.openxmlformats.org/officeDocument/2006/relationships/vmlDrawing" Target="../drawings/vmlDrawing8.vml"/><Relationship Id="rId6" Type="http://schemas.openxmlformats.org/officeDocument/2006/relationships/oleObject" Target="../embeddings/oleObject10.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3.xml"/><Relationship Id="rId1" Type="http://schemas.openxmlformats.org/officeDocument/2006/relationships/vmlDrawing" Target="../drawings/vmlDrawing9.vml"/><Relationship Id="rId4" Type="http://schemas.openxmlformats.org/officeDocument/2006/relationships/image" Target="../media/image39.wmf"/></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creativecommons.org/licenses/by-sa/3.0/" TargetMode="External"/><Relationship Id="rId2" Type="http://schemas.openxmlformats.org/officeDocument/2006/relationships/slideLayout" Target="../slideLayouts/slideLayout23.xml"/><Relationship Id="rId1" Type="http://schemas.openxmlformats.org/officeDocument/2006/relationships/vmlDrawing" Target="../drawings/vmlDrawing10.vml"/><Relationship Id="rId6" Type="http://schemas.openxmlformats.org/officeDocument/2006/relationships/hyperlink" Target="http://en.wikipedia.org/wiki/File:PolyIsopreneCorrected.png" TargetMode="External"/><Relationship Id="rId5" Type="http://schemas.openxmlformats.org/officeDocument/2006/relationships/image" Target="../media/image39.wmf"/><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3.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16.bin"/><Relationship Id="rId4" Type="http://schemas.openxmlformats.org/officeDocument/2006/relationships/image" Target="../media/image41.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5.xml"/><Relationship Id="rId7" Type="http://schemas.openxmlformats.org/officeDocument/2006/relationships/image" Target="../media/image38.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18.bin"/><Relationship Id="rId5" Type="http://schemas.openxmlformats.org/officeDocument/2006/relationships/image" Target="../media/image37.wmf"/><Relationship Id="rId4" Type="http://schemas.openxmlformats.org/officeDocument/2006/relationships/oleObject" Target="../embeddings/oleObject17.bin"/><Relationship Id="rId9" Type="http://schemas.openxmlformats.org/officeDocument/2006/relationships/image" Target="../media/image4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43.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6.xml"/><Relationship Id="rId7" Type="http://schemas.openxmlformats.org/officeDocument/2006/relationships/image" Target="../media/image44.wmf"/><Relationship Id="rId2" Type="http://schemas.openxmlformats.org/officeDocument/2006/relationships/slideLayout" Target="../slideLayouts/slideLayout23.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35.wmf"/><Relationship Id="rId4" Type="http://schemas.openxmlformats.org/officeDocument/2006/relationships/oleObject" Target="../embeddings/oleObject21.bin"/><Relationship Id="rId9" Type="http://schemas.openxmlformats.org/officeDocument/2006/relationships/image" Target="../media/image3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commons.wikimedia.org/wiki/File:Conifers,_Lydcott_Wood_-_geograph.org.uk_-_191022.jpg" TargetMode="External"/><Relationship Id="rId2" Type="http://schemas.openxmlformats.org/officeDocument/2006/relationships/image" Target="../media/image45.jpg"/><Relationship Id="rId1" Type="http://schemas.openxmlformats.org/officeDocument/2006/relationships/slideLayout" Target="../slideLayouts/slideLayout12.xml"/><Relationship Id="rId5" Type="http://schemas.openxmlformats.org/officeDocument/2006/relationships/hyperlink" Target="http://creativecommons.org/licenses/by-sa/2.0/deed.en" TargetMode="External"/><Relationship Id="rId4" Type="http://schemas.openxmlformats.org/officeDocument/2006/relationships/hyperlink" Target="http://commons.wikimedia.org/wiki/User:GeographBot" TargetMode="Externa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47.wmf"/><Relationship Id="rId5" Type="http://schemas.openxmlformats.org/officeDocument/2006/relationships/oleObject" Target="../embeddings/oleObject25.bin"/><Relationship Id="rId4" Type="http://schemas.openxmlformats.org/officeDocument/2006/relationships/image" Target="../media/image4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49.wmf"/><Relationship Id="rId5" Type="http://schemas.openxmlformats.org/officeDocument/2006/relationships/oleObject" Target="../embeddings/oleObject27.bin"/><Relationship Id="rId4" Type="http://schemas.openxmlformats.org/officeDocument/2006/relationships/image" Target="../media/image48.wmf"/></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File:R%C3%A9sine.jpg" TargetMode="External"/><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hyperlink" Target="http://creativecommons.org/licenses/by-sa/3.0/" TargetMode="Externa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53.jpeg"/><Relationship Id="rId7" Type="http://schemas.openxmlformats.org/officeDocument/2006/relationships/image" Target="../media/image51.wmf"/><Relationship Id="rId2" Type="http://schemas.openxmlformats.org/officeDocument/2006/relationships/slideLayout" Target="../slideLayouts/slideLayout22.xml"/><Relationship Id="rId1" Type="http://schemas.openxmlformats.org/officeDocument/2006/relationships/vmlDrawing" Target="../drawings/vmlDrawing17.vml"/><Relationship Id="rId6" Type="http://schemas.openxmlformats.org/officeDocument/2006/relationships/oleObject" Target="../embeddings/oleObject29.bin"/><Relationship Id="rId5" Type="http://schemas.openxmlformats.org/officeDocument/2006/relationships/image" Target="../media/image50.wmf"/><Relationship Id="rId10" Type="http://schemas.openxmlformats.org/officeDocument/2006/relationships/hyperlink" Target="http://en.wikipedia.org/wiki/File:Abies_balsamea_branch.jpg" TargetMode="External"/><Relationship Id="rId4" Type="http://schemas.openxmlformats.org/officeDocument/2006/relationships/oleObject" Target="../embeddings/oleObject28.bin"/><Relationship Id="rId9" Type="http://schemas.openxmlformats.org/officeDocument/2006/relationships/image" Target="../media/image52.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hyperlink" Target="http://trade.indiamart.com/search.mp?search=damar+resin" TargetMode="External"/><Relationship Id="rId2" Type="http://schemas.openxmlformats.org/officeDocument/2006/relationships/image" Target="../media/image31.jpeg"/><Relationship Id="rId1" Type="http://schemas.openxmlformats.org/officeDocument/2006/relationships/slideLayout" Target="../slideLayouts/slideLayout21.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Slashme" TargetMode="External"/><Relationship Id="rId4" Type="http://schemas.openxmlformats.org/officeDocument/2006/relationships/hyperlink" Target="http://en.wikipedia.org/wiki/Mastic_(plant_resin)#mediaviewer/File:Mastic.jpg" TargetMode="Externa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3.xml"/><Relationship Id="rId1" Type="http://schemas.openxmlformats.org/officeDocument/2006/relationships/vmlDrawing" Target="../drawings/vmlDrawing18.vml"/><Relationship Id="rId6" Type="http://schemas.openxmlformats.org/officeDocument/2006/relationships/image" Target="../media/image36.wmf"/><Relationship Id="rId5" Type="http://schemas.openxmlformats.org/officeDocument/2006/relationships/oleObject" Target="../embeddings/oleObject32.bin"/><Relationship Id="rId4" Type="http://schemas.openxmlformats.org/officeDocument/2006/relationships/image" Target="../media/image44.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1.xml"/><Relationship Id="rId1" Type="http://schemas.openxmlformats.org/officeDocument/2006/relationships/vmlDrawing" Target="../drawings/vmlDrawing19.vml"/><Relationship Id="rId6" Type="http://schemas.openxmlformats.org/officeDocument/2006/relationships/image" Target="../media/image56.wmf"/><Relationship Id="rId5" Type="http://schemas.openxmlformats.org/officeDocument/2006/relationships/oleObject" Target="../embeddings/oleObject34.bin"/><Relationship Id="rId4" Type="http://schemas.openxmlformats.org/officeDocument/2006/relationships/image" Target="../media/image5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hyperlink" Target="http://trade.indiamart.com/search.mp?search=damar+resin" TargetMode="External"/><Relationship Id="rId5" Type="http://schemas.openxmlformats.org/officeDocument/2006/relationships/image" Target="../media/image58.jpeg"/><Relationship Id="rId4" Type="http://schemas.openxmlformats.org/officeDocument/2006/relationships/image" Target="../media/image57.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www.artisansofthevalley.com/ed_shellac.shtml" TargetMode="External"/><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59.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File:Colours_of_Baltic_Amber.jpg" TargetMode="External"/><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Amber#mediaviewer/File:Baltic_Amber_necklace_with_insects_inclusions.jpg" TargetMode="External"/><Relationship Id="rId2" Type="http://schemas.openxmlformats.org/officeDocument/2006/relationships/image" Target="../media/image61.jpeg"/><Relationship Id="rId1" Type="http://schemas.openxmlformats.org/officeDocument/2006/relationships/slideLayout" Target="../slideLayouts/slideLayout1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Mbz1"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commons.wikimedia.org/wiki/File:Baltic_Sea_map.png" TargetMode="External"/><Relationship Id="rId2" Type="http://schemas.openxmlformats.org/officeDocument/2006/relationships/image" Target="../media/image62.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Ras67"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image" Target="../media/image63.jpeg"/><Relationship Id="rId7" Type="http://schemas.openxmlformats.org/officeDocument/2006/relationships/hyperlink" Target="http://commons.wikimedia.org/wiki/User:File_Upload_Bot_(Magnus_Manske)" TargetMode="External"/><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hyperlink" Target="http://en.wikipedia.org/wiki/Amber#mediaviewer/File:Amber2.jpg" TargetMode="External"/><Relationship Id="rId5" Type="http://schemas.openxmlformats.org/officeDocument/2006/relationships/hyperlink" Target="http://commons.wikimedia.org/wiki/User:Jurema_Oliveira" TargetMode="External"/><Relationship Id="rId4" Type="http://schemas.openxmlformats.org/officeDocument/2006/relationships/hyperlink" Target="http://en.wikipedia.org/wiki/Amber#mediaviewer/File:Amber.pendants.800pix.050203.jp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Amber_Road#mediaviewer/File:Amber_sources_in_Europe.jpg" TargetMode="External"/><Relationship Id="rId2" Type="http://schemas.openxmlformats.org/officeDocument/2006/relationships/image" Target="../media/image64.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Ori~"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hyperlink" Target="http://en.wikipedia.org/wiki/Metropolitan_Museum_of_Art" TargetMode="Externa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commons.wikimedia.org/wiki/User:Rasbak" TargetMode="External"/><Relationship Id="rId3" Type="http://schemas.openxmlformats.org/officeDocument/2006/relationships/hyperlink" Target="http://commons.wikimedia.org/wiki/File:Brown_Flax_Seeds.jpg" TargetMode="External"/><Relationship Id="rId7" Type="http://schemas.openxmlformats.org/officeDocument/2006/relationships/hyperlink" Target="http://commons.wikimedia.org/wiki/File:Linum_usitatissimum_capsules,_vlas_zaadbollen.jpg" TargetMode="Externa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Sanjay_a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chemeClr val="tx1"/>
                </a:solidFill>
                <a:latin typeface="+mn-lt"/>
              </a:rPr>
              <a:t>Επιστήμη Υλικών ΙΙ (Θ)</a:t>
            </a:r>
            <a:endParaRPr lang="el-GR" sz="44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8</a:t>
            </a:r>
            <a:r>
              <a:rPr lang="el-GR" sz="2800" dirty="0" smtClean="0"/>
              <a:t>:</a:t>
            </a:r>
            <a:r>
              <a:rPr lang="en-US" sz="2800" dirty="0" smtClean="0"/>
              <a:t> </a:t>
            </a:r>
            <a:r>
              <a:rPr lang="el-GR" sz="2800" dirty="0"/>
              <a:t>Λιπαρές ύ</a:t>
            </a:r>
            <a:r>
              <a:rPr lang="el-GR" sz="2800" dirty="0" smtClean="0"/>
              <a:t>λες </a:t>
            </a:r>
            <a:r>
              <a:rPr lang="el-GR" sz="2800" dirty="0"/>
              <a:t>και φυσικές ρητίνες</a:t>
            </a:r>
          </a:p>
          <a:p>
            <a:pPr>
              <a:spcBef>
                <a:spcPts val="0"/>
              </a:spcBef>
            </a:pPr>
            <a:r>
              <a:rPr lang="el-GR" sz="2400" dirty="0" smtClean="0"/>
              <a:t>Σταμάτης </a:t>
            </a:r>
            <a:r>
              <a:rPr lang="el-GR" sz="2400" dirty="0"/>
              <a:t>Μπογιατζής, επίκουρος καθηγητής</a:t>
            </a:r>
          </a:p>
          <a:p>
            <a:pPr>
              <a:spcBef>
                <a:spcPts val="0"/>
              </a:spcBef>
            </a:pPr>
            <a:r>
              <a:rPr lang="el-GR" sz="24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p:txBody>
          <a:bodyPr>
            <a:normAutofit/>
          </a:bodyPr>
          <a:lstStyle/>
          <a:p>
            <a:r>
              <a:rPr lang="el-GR" b="1" dirty="0" smtClean="0"/>
              <a:t>Λινέλαιο </a:t>
            </a:r>
            <a:r>
              <a:rPr lang="el-GR" sz="3200" b="0" dirty="0" smtClean="0"/>
              <a:t>(</a:t>
            </a:r>
            <a:r>
              <a:rPr lang="en-US" sz="3200" b="0" dirty="0" smtClean="0"/>
              <a:t>linseed o</a:t>
            </a:r>
            <a:r>
              <a:rPr lang="el-GR" sz="3200" b="0" dirty="0" smtClean="0"/>
              <a:t>il</a:t>
            </a:r>
            <a:r>
              <a:rPr lang="en-US" sz="3200" b="0" dirty="0" smtClean="0"/>
              <a:t>) </a:t>
            </a:r>
            <a:r>
              <a:rPr lang="el-GR" sz="3200" b="0" dirty="0" smtClean="0"/>
              <a:t>(2 από 2)</a:t>
            </a:r>
            <a:endParaRPr lang="el-GR" sz="3200" b="0" dirty="0"/>
          </a:p>
        </p:txBody>
      </p:sp>
      <p:sp>
        <p:nvSpPr>
          <p:cNvPr id="2" name="TextBox 1"/>
          <p:cNvSpPr txBox="1"/>
          <p:nvPr/>
        </p:nvSpPr>
        <p:spPr>
          <a:xfrm>
            <a:off x="899592" y="1268760"/>
            <a:ext cx="6266139" cy="461665"/>
          </a:xfrm>
          <a:prstGeom prst="rect">
            <a:avLst/>
          </a:prstGeom>
          <a:noFill/>
        </p:spPr>
        <p:txBody>
          <a:bodyPr wrap="none" rtlCol="0">
            <a:spAutoFit/>
          </a:bodyPr>
          <a:lstStyle/>
          <a:p>
            <a:r>
              <a:rPr lang="el-GR" sz="2400" dirty="0" smtClean="0">
                <a:solidFill>
                  <a:prstClr val="black"/>
                </a:solidFill>
                <a:latin typeface="Calibri"/>
              </a:rPr>
              <a:t>Τυπικός τριεστέρας της γλυκερίνης στο λινέλαιο.</a:t>
            </a:r>
            <a:endParaRPr lang="el-GR" sz="2400" dirty="0">
              <a:solidFill>
                <a:prstClr val="black"/>
              </a:solidFill>
              <a:latin typeface="Calibri"/>
            </a:endParaRPr>
          </a:p>
        </p:txBody>
      </p:sp>
      <p:grpSp>
        <p:nvGrpSpPr>
          <p:cNvPr id="8" name="Ομάδα 7" descr="τριεστέρας της γλυκερίνης στο λινέλαιο.&#10;"/>
          <p:cNvGrpSpPr/>
          <p:nvPr/>
        </p:nvGrpSpPr>
        <p:grpSpPr>
          <a:xfrm>
            <a:off x="548454" y="1916832"/>
            <a:ext cx="7971138" cy="4468804"/>
            <a:chOff x="548454" y="1916832"/>
            <a:chExt cx="7971138" cy="4468804"/>
          </a:xfrm>
        </p:grpSpPr>
        <p:sp>
          <p:nvSpPr>
            <p:cNvPr id="12" name="TextBox 11"/>
            <p:cNvSpPr txBox="1"/>
            <p:nvPr/>
          </p:nvSpPr>
          <p:spPr>
            <a:xfrm>
              <a:off x="5436096" y="5923971"/>
              <a:ext cx="1972015" cy="461665"/>
            </a:xfrm>
            <a:prstGeom prst="rect">
              <a:avLst/>
            </a:prstGeom>
            <a:noFill/>
          </p:spPr>
          <p:txBody>
            <a:bodyPr wrap="none" rtlCol="0">
              <a:spAutoFit/>
            </a:bodyPr>
            <a:lstStyle/>
            <a:p>
              <a:r>
                <a:rPr lang="el-GR" sz="2400" b="1" dirty="0" smtClean="0">
                  <a:solidFill>
                    <a:srgbClr val="008000"/>
                  </a:solidFill>
                  <a:latin typeface="Calibri"/>
                </a:rPr>
                <a:t>Λινελαϊκό οξύ</a:t>
              </a:r>
              <a:endParaRPr lang="el-GR" sz="2400" b="1" dirty="0">
                <a:solidFill>
                  <a:srgbClr val="008000"/>
                </a:solidFill>
                <a:latin typeface="Calibri"/>
              </a:endParaRPr>
            </a:p>
          </p:txBody>
        </p:sp>
        <p:grpSp>
          <p:nvGrpSpPr>
            <p:cNvPr id="4" name="Ομάδα 3"/>
            <p:cNvGrpSpPr/>
            <p:nvPr/>
          </p:nvGrpSpPr>
          <p:grpSpPr>
            <a:xfrm>
              <a:off x="548454" y="1916832"/>
              <a:ext cx="7971138" cy="4010026"/>
              <a:chOff x="548454" y="1916832"/>
              <a:chExt cx="7971138" cy="4010026"/>
            </a:xfrm>
          </p:grpSpPr>
          <p:grpSp>
            <p:nvGrpSpPr>
              <p:cNvPr id="3" name="Ομάδα 2"/>
              <p:cNvGrpSpPr/>
              <p:nvPr/>
            </p:nvGrpSpPr>
            <p:grpSpPr>
              <a:xfrm>
                <a:off x="548454" y="1916832"/>
                <a:ext cx="7971138" cy="4010026"/>
                <a:chOff x="548454" y="1916832"/>
                <a:chExt cx="7971138" cy="4010026"/>
              </a:xfrm>
            </p:grpSpPr>
            <p:pic>
              <p:nvPicPr>
                <p:cNvPr id="248839" name="Picture 7" descr="τριεστέρας της γλυκερίνης στο λινέλαιο"/>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1916832"/>
                  <a:ext cx="7620000" cy="4010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454" y="5229200"/>
                  <a:ext cx="2044662" cy="461665"/>
                </a:xfrm>
                <a:prstGeom prst="rect">
                  <a:avLst/>
                </a:prstGeom>
                <a:noFill/>
              </p:spPr>
              <p:txBody>
                <a:bodyPr wrap="none" rtlCol="0">
                  <a:spAutoFit/>
                </a:bodyPr>
                <a:lstStyle/>
                <a:p>
                  <a:r>
                    <a:rPr lang="el-GR" sz="2400" dirty="0" smtClean="0">
                      <a:solidFill>
                        <a:srgbClr val="C00000"/>
                      </a:solidFill>
                      <a:latin typeface="Calibri"/>
                    </a:rPr>
                    <a:t>Λινολενικό οξύ</a:t>
                  </a:r>
                  <a:endParaRPr lang="el-GR" sz="2400" dirty="0">
                    <a:solidFill>
                      <a:srgbClr val="C00000"/>
                    </a:solidFill>
                    <a:latin typeface="Calibri"/>
                  </a:endParaRPr>
                </a:p>
              </p:txBody>
            </p:sp>
            <p:sp>
              <p:nvSpPr>
                <p:cNvPr id="13" name="TextBox 12"/>
                <p:cNvSpPr txBox="1"/>
                <p:nvPr/>
              </p:nvSpPr>
              <p:spPr>
                <a:xfrm>
                  <a:off x="6456543" y="2132856"/>
                  <a:ext cx="1571841" cy="461665"/>
                </a:xfrm>
                <a:prstGeom prst="rect">
                  <a:avLst/>
                </a:prstGeom>
                <a:noFill/>
              </p:spPr>
              <p:txBody>
                <a:bodyPr wrap="none" rtlCol="0">
                  <a:spAutoFit/>
                </a:bodyPr>
                <a:lstStyle/>
                <a:p>
                  <a:r>
                    <a:rPr lang="el-GR" sz="2400" b="1" dirty="0" smtClean="0">
                      <a:solidFill>
                        <a:srgbClr val="0070C0"/>
                      </a:solidFill>
                      <a:latin typeface="Calibri"/>
                    </a:rPr>
                    <a:t>Ελαϊκό οξύ</a:t>
                  </a:r>
                  <a:endParaRPr lang="el-GR" sz="2400" b="1" dirty="0">
                    <a:solidFill>
                      <a:srgbClr val="0070C0"/>
                    </a:solidFill>
                    <a:latin typeface="Calibri"/>
                  </a:endParaRPr>
                </a:p>
              </p:txBody>
            </p:sp>
          </p:grpSp>
          <p:sp>
            <p:nvSpPr>
              <p:cNvPr id="6" name="Freeform 5"/>
              <p:cNvSpPr/>
              <p:nvPr/>
            </p:nvSpPr>
            <p:spPr>
              <a:xfrm>
                <a:off x="2576945" y="3020291"/>
                <a:ext cx="1911928" cy="1648691"/>
              </a:xfrm>
              <a:custGeom>
                <a:avLst/>
                <a:gdLst>
                  <a:gd name="connsiteX0" fmla="*/ 720437 w 1911928"/>
                  <a:gd name="connsiteY0" fmla="*/ 55418 h 1648691"/>
                  <a:gd name="connsiteX1" fmla="*/ 193964 w 1911928"/>
                  <a:gd name="connsiteY1" fmla="*/ 290945 h 1648691"/>
                  <a:gd name="connsiteX2" fmla="*/ 13855 w 1911928"/>
                  <a:gd name="connsiteY2" fmla="*/ 429491 h 1648691"/>
                  <a:gd name="connsiteX3" fmla="*/ 0 w 1911928"/>
                  <a:gd name="connsiteY3" fmla="*/ 651164 h 1648691"/>
                  <a:gd name="connsiteX4" fmla="*/ 13855 w 1911928"/>
                  <a:gd name="connsiteY4" fmla="*/ 900545 h 1648691"/>
                  <a:gd name="connsiteX5" fmla="*/ 748146 w 1911928"/>
                  <a:gd name="connsiteY5" fmla="*/ 997527 h 1648691"/>
                  <a:gd name="connsiteX6" fmla="*/ 928255 w 1911928"/>
                  <a:gd name="connsiteY6" fmla="*/ 997527 h 1648691"/>
                  <a:gd name="connsiteX7" fmla="*/ 1080655 w 1911928"/>
                  <a:gd name="connsiteY7" fmla="*/ 1427018 h 1648691"/>
                  <a:gd name="connsiteX8" fmla="*/ 1136073 w 1911928"/>
                  <a:gd name="connsiteY8" fmla="*/ 1648691 h 1648691"/>
                  <a:gd name="connsiteX9" fmla="*/ 1704110 w 1911928"/>
                  <a:gd name="connsiteY9" fmla="*/ 1593273 h 1648691"/>
                  <a:gd name="connsiteX10" fmla="*/ 1856510 w 1911928"/>
                  <a:gd name="connsiteY10" fmla="*/ 1524000 h 1648691"/>
                  <a:gd name="connsiteX11" fmla="*/ 1828800 w 1911928"/>
                  <a:gd name="connsiteY11" fmla="*/ 1316182 h 1648691"/>
                  <a:gd name="connsiteX12" fmla="*/ 1745673 w 1911928"/>
                  <a:gd name="connsiteY12" fmla="*/ 1052945 h 1648691"/>
                  <a:gd name="connsiteX13" fmla="*/ 1745673 w 1911928"/>
                  <a:gd name="connsiteY13" fmla="*/ 817418 h 1648691"/>
                  <a:gd name="connsiteX14" fmla="*/ 1911928 w 1911928"/>
                  <a:gd name="connsiteY14" fmla="*/ 429491 h 1648691"/>
                  <a:gd name="connsiteX15" fmla="*/ 1911928 w 1911928"/>
                  <a:gd name="connsiteY15" fmla="*/ 263236 h 1648691"/>
                  <a:gd name="connsiteX16" fmla="*/ 1510146 w 1911928"/>
                  <a:gd name="connsiteY16" fmla="*/ 0 h 1648691"/>
                  <a:gd name="connsiteX17" fmla="*/ 720437 w 1911928"/>
                  <a:gd name="connsiteY17" fmla="*/ 55418 h 164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1928" h="1648691">
                    <a:moveTo>
                      <a:pt x="720437" y="55418"/>
                    </a:moveTo>
                    <a:lnTo>
                      <a:pt x="193964" y="290945"/>
                    </a:lnTo>
                    <a:lnTo>
                      <a:pt x="13855" y="429491"/>
                    </a:lnTo>
                    <a:lnTo>
                      <a:pt x="0" y="651164"/>
                    </a:lnTo>
                    <a:lnTo>
                      <a:pt x="13855" y="900545"/>
                    </a:lnTo>
                    <a:lnTo>
                      <a:pt x="748146" y="997527"/>
                    </a:lnTo>
                    <a:lnTo>
                      <a:pt x="928255" y="997527"/>
                    </a:lnTo>
                    <a:lnTo>
                      <a:pt x="1080655" y="1427018"/>
                    </a:lnTo>
                    <a:lnTo>
                      <a:pt x="1136073" y="1648691"/>
                    </a:lnTo>
                    <a:lnTo>
                      <a:pt x="1704110" y="1593273"/>
                    </a:lnTo>
                    <a:lnTo>
                      <a:pt x="1856510" y="1524000"/>
                    </a:lnTo>
                    <a:lnTo>
                      <a:pt x="1828800" y="1316182"/>
                    </a:lnTo>
                    <a:lnTo>
                      <a:pt x="1745673" y="1052945"/>
                    </a:lnTo>
                    <a:lnTo>
                      <a:pt x="1745673" y="817418"/>
                    </a:lnTo>
                    <a:lnTo>
                      <a:pt x="1911928" y="429491"/>
                    </a:lnTo>
                    <a:lnTo>
                      <a:pt x="1911928" y="263236"/>
                    </a:lnTo>
                    <a:lnTo>
                      <a:pt x="1510146" y="0"/>
                    </a:lnTo>
                    <a:lnTo>
                      <a:pt x="720437" y="55418"/>
                    </a:lnTo>
                    <a:close/>
                  </a:path>
                </a:pathLst>
              </a:custGeom>
              <a:noFill/>
              <a:ln w="381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grpSp>
      <p:sp>
        <p:nvSpPr>
          <p:cNvPr id="14" name="Rectangle 8"/>
          <p:cNvSpPr/>
          <p:nvPr/>
        </p:nvSpPr>
        <p:spPr>
          <a:xfrm>
            <a:off x="2944263" y="6308079"/>
            <a:ext cx="305038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Triglyceride unsaturated Structural Formulae V.1</a:t>
            </a:r>
            <a:r>
              <a:rPr lang="en-US" sz="1200" dirty="0" smtClean="0">
                <a:solidFill>
                  <a:prstClr val="black"/>
                </a:solidFill>
                <a:latin typeface="Calibri"/>
                <a:hlinkClick r:id="rId3"/>
              </a:rPr>
              <a:t>.</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tooltip="User:Jü"/>
              </a:rPr>
              <a:t>Jü</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901107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p:txBody>
          <a:bodyPr>
            <a:normAutofit/>
          </a:bodyPr>
          <a:lstStyle/>
          <a:p>
            <a:r>
              <a:rPr lang="el-GR" b="1" dirty="0" smtClean="0"/>
              <a:t>Καρυδέλαιο </a:t>
            </a:r>
            <a:r>
              <a:rPr lang="el-GR" sz="3200" b="0" dirty="0" smtClean="0"/>
              <a:t>(</a:t>
            </a:r>
            <a:r>
              <a:rPr lang="en-US" sz="3200" b="0" dirty="0" smtClean="0"/>
              <a:t>walnut o</a:t>
            </a:r>
            <a:r>
              <a:rPr lang="el-GR" sz="3200" b="0" dirty="0" err="1" smtClean="0"/>
              <a:t>il</a:t>
            </a:r>
            <a:r>
              <a:rPr lang="en-US" sz="3200" b="0" dirty="0" smtClean="0"/>
              <a:t>)</a:t>
            </a:r>
            <a:endParaRPr lang="el-GR" sz="3200" b="0" dirty="0"/>
          </a:p>
        </p:txBody>
      </p:sp>
      <p:sp>
        <p:nvSpPr>
          <p:cNvPr id="3" name="TextBox 2"/>
          <p:cNvSpPr txBox="1"/>
          <p:nvPr/>
        </p:nvSpPr>
        <p:spPr>
          <a:xfrm>
            <a:off x="315422" y="3282436"/>
            <a:ext cx="2705934" cy="1200329"/>
          </a:xfrm>
          <a:prstGeom prst="rect">
            <a:avLst/>
          </a:prstGeom>
          <a:noFill/>
        </p:spPr>
        <p:txBody>
          <a:bodyPr wrap="none" rtlCol="0">
            <a:spAutoFit/>
          </a:bodyPr>
          <a:lstStyle/>
          <a:p>
            <a:r>
              <a:rPr lang="el-GR" sz="2400" b="1" dirty="0" smtClean="0">
                <a:solidFill>
                  <a:srgbClr val="9E0000"/>
                </a:solidFill>
                <a:latin typeface="Calibri"/>
              </a:rPr>
              <a:t>Ελαϊκό οξύ 22%</a:t>
            </a:r>
          </a:p>
          <a:p>
            <a:r>
              <a:rPr lang="el-GR" sz="2400" b="1" dirty="0" smtClean="0">
                <a:solidFill>
                  <a:srgbClr val="9E0000"/>
                </a:solidFill>
                <a:latin typeface="Calibri"/>
              </a:rPr>
              <a:t>Λινελαϊκό οξύ 53%</a:t>
            </a:r>
          </a:p>
          <a:p>
            <a:r>
              <a:rPr lang="el-GR" sz="2400" b="1" dirty="0" smtClean="0">
                <a:solidFill>
                  <a:srgbClr val="9E0000"/>
                </a:solidFill>
                <a:latin typeface="Calibri"/>
              </a:rPr>
              <a:t>Λινολενικό οξύ 10%</a:t>
            </a:r>
            <a:endParaRPr lang="el-GR" sz="2400" b="1" dirty="0">
              <a:solidFill>
                <a:srgbClr val="9E0000"/>
              </a:solidFill>
              <a:latin typeface="Calibri"/>
            </a:endParaRPr>
          </a:p>
        </p:txBody>
      </p:sp>
      <p:pic>
        <p:nvPicPr>
          <p:cNvPr id="254980" name="Picture 4" descr="καρπός καρυδιού"/>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9872" y="2060848"/>
            <a:ext cx="4639585" cy="32114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p:nvPr/>
        </p:nvSpPr>
        <p:spPr>
          <a:xfrm>
            <a:off x="4283968" y="5373216"/>
            <a:ext cx="305038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de-DE" sz="1200" dirty="0">
                <a:solidFill>
                  <a:prstClr val="black"/>
                </a:solidFill>
                <a:latin typeface="Calibri"/>
                <a:hlinkClick r:id="rId3"/>
              </a:rPr>
              <a:t>Juglans regia Echte Walnussfrucht </a:t>
            </a:r>
            <a:r>
              <a:rPr lang="de-DE" sz="1200" dirty="0" smtClean="0">
                <a:solidFill>
                  <a:prstClr val="black"/>
                </a:solidFill>
                <a:latin typeface="Calibri"/>
                <a:hlinkClick r:id="rId3"/>
              </a:rPr>
              <a:t>3</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Böhringer"/>
              </a:rPr>
              <a:t>Böhringer</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BY-SA 2.5</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839331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p:txBody>
          <a:bodyPr>
            <a:normAutofit/>
          </a:bodyPr>
          <a:lstStyle/>
          <a:p>
            <a:r>
              <a:rPr lang="el-GR" b="1" dirty="0" smtClean="0"/>
              <a:t>Παπαρουνέλαιο </a:t>
            </a:r>
            <a:r>
              <a:rPr lang="el-GR" sz="3200" b="0" dirty="0" smtClean="0"/>
              <a:t>(</a:t>
            </a:r>
            <a:r>
              <a:rPr lang="en-US" sz="3200" b="0" dirty="0" smtClean="0"/>
              <a:t>poppyseed o</a:t>
            </a:r>
            <a:r>
              <a:rPr lang="el-GR" sz="3200" b="0" dirty="0" smtClean="0"/>
              <a:t>il</a:t>
            </a:r>
            <a:r>
              <a:rPr lang="en-US" sz="3200" b="0" dirty="0" smtClean="0"/>
              <a:t>)</a:t>
            </a:r>
            <a:endParaRPr lang="el-GR" sz="3200" b="0" dirty="0"/>
          </a:p>
        </p:txBody>
      </p:sp>
      <p:sp>
        <p:nvSpPr>
          <p:cNvPr id="3" name="TextBox 2"/>
          <p:cNvSpPr txBox="1"/>
          <p:nvPr/>
        </p:nvSpPr>
        <p:spPr>
          <a:xfrm>
            <a:off x="1854996" y="1704998"/>
            <a:ext cx="2576346" cy="1200329"/>
          </a:xfrm>
          <a:prstGeom prst="rect">
            <a:avLst/>
          </a:prstGeom>
          <a:noFill/>
        </p:spPr>
        <p:txBody>
          <a:bodyPr wrap="none" rtlCol="0">
            <a:spAutoFit/>
          </a:bodyPr>
          <a:lstStyle/>
          <a:p>
            <a:r>
              <a:rPr lang="el-GR" sz="2400" b="1" dirty="0" smtClean="0">
                <a:solidFill>
                  <a:srgbClr val="9E0000"/>
                </a:solidFill>
                <a:latin typeface="Calibri"/>
              </a:rPr>
              <a:t>Ελαϊκό οξύ 22%</a:t>
            </a:r>
          </a:p>
          <a:p>
            <a:r>
              <a:rPr lang="el-GR" sz="2400" b="1" dirty="0" smtClean="0">
                <a:solidFill>
                  <a:srgbClr val="9E0000"/>
                </a:solidFill>
                <a:latin typeface="Calibri"/>
              </a:rPr>
              <a:t>Λινελαϊκό οξύ </a:t>
            </a:r>
            <a:r>
              <a:rPr lang="en-US" sz="2400" b="1" dirty="0" smtClean="0">
                <a:solidFill>
                  <a:srgbClr val="9E0000"/>
                </a:solidFill>
                <a:latin typeface="Calibri"/>
              </a:rPr>
              <a:t>74</a:t>
            </a:r>
            <a:r>
              <a:rPr lang="el-GR" sz="2400" b="1" dirty="0" smtClean="0">
                <a:solidFill>
                  <a:srgbClr val="9E0000"/>
                </a:solidFill>
                <a:latin typeface="Calibri"/>
              </a:rPr>
              <a:t>%</a:t>
            </a:r>
          </a:p>
          <a:p>
            <a:r>
              <a:rPr lang="el-GR" sz="2400" b="1" dirty="0" smtClean="0">
                <a:solidFill>
                  <a:srgbClr val="9E0000"/>
                </a:solidFill>
                <a:latin typeface="Calibri"/>
              </a:rPr>
              <a:t>Λινολενικό οξύ 0%</a:t>
            </a:r>
            <a:endParaRPr lang="el-GR" sz="2400" b="1" dirty="0">
              <a:solidFill>
                <a:srgbClr val="9E0000"/>
              </a:solidFill>
              <a:latin typeface="Calibri"/>
            </a:endParaRPr>
          </a:p>
        </p:txBody>
      </p:sp>
      <p:pic>
        <p:nvPicPr>
          <p:cNvPr id="5" name="Picture 4" descr="σπόροι παπαρούνας"/>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1355" y="3140968"/>
            <a:ext cx="3048000" cy="22860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8"/>
          <p:cNvSpPr/>
          <p:nvPr/>
        </p:nvSpPr>
        <p:spPr>
          <a:xfrm>
            <a:off x="1908449" y="5431864"/>
            <a:ext cx="23042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Poppy </a:t>
            </a:r>
            <a:r>
              <a:rPr lang="en-US" sz="1200" dirty="0" smtClean="0">
                <a:solidFill>
                  <a:prstClr val="black"/>
                </a:solidFill>
                <a:latin typeface="Calibri"/>
                <a:hlinkClick r:id="rId3"/>
              </a:rPr>
              <a:t>seeds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OsamaK"/>
              </a:rPr>
              <a:t>OsamaK</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pic>
        <p:nvPicPr>
          <p:cNvPr id="254978" name="Picture 2" descr="παπαρούνα"/>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8064" y="1556792"/>
            <a:ext cx="3557335" cy="4743113"/>
          </a:xfrm>
          <a:prstGeom prst="rect">
            <a:avLst/>
          </a:prstGeom>
          <a:noFill/>
          <a:ln>
            <a:solidFill>
              <a:srgbClr val="373F28"/>
            </a:solidFill>
          </a:ln>
          <a:extLst>
            <a:ext uri="{909E8E84-426E-40DD-AFC4-6F175D3DCCD1}">
              <a14:hiddenFill xmlns:a14="http://schemas.microsoft.com/office/drawing/2010/main">
                <a:solidFill>
                  <a:srgbClr val="FFFFFF"/>
                </a:solidFill>
              </a14:hiddenFill>
            </a:ext>
          </a:extLst>
        </p:spPr>
      </p:pic>
      <p:sp>
        <p:nvSpPr>
          <p:cNvPr id="10" name="Rectangle 8"/>
          <p:cNvSpPr/>
          <p:nvPr/>
        </p:nvSpPr>
        <p:spPr>
          <a:xfrm>
            <a:off x="5774603" y="6303122"/>
            <a:ext cx="23042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6"/>
              </a:rPr>
              <a:t>Poppy-1</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7" tooltip="User:Centpacrr"/>
              </a:rPr>
              <a:t>Centpacrr</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a:rPr>
              <a:t>CC BY-SA 3.0</a:t>
            </a:r>
            <a:endParaRPr lang="en-US" sz="1200" dirty="0">
              <a:solidFill>
                <a:prstClr val="black"/>
              </a:solidFill>
              <a:latin typeface="Calibri"/>
            </a:endParaRPr>
          </a:p>
        </p:txBody>
      </p:sp>
      <p:sp>
        <p:nvSpPr>
          <p:cNvPr id="7" name="Θέση αριθμού διαφάνειας 6"/>
          <p:cNvSpPr>
            <a:spLocks noGrp="1"/>
          </p:cNvSpPr>
          <p:nvPr>
            <p:ph type="sldNum" sz="quarter" idx="12"/>
          </p:nvPr>
        </p:nvSpPr>
        <p:spPr>
          <a:xfrm>
            <a:off x="7010399" y="6461432"/>
            <a:ext cx="2133600" cy="365125"/>
          </a:xfrm>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4230233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a:xfrm>
            <a:off x="467544" y="116632"/>
            <a:ext cx="8229600" cy="1080120"/>
          </a:xfrm>
        </p:spPr>
        <p:txBody>
          <a:bodyPr>
            <a:normAutofit fontScale="90000"/>
          </a:bodyPr>
          <a:lstStyle/>
          <a:p>
            <a:r>
              <a:rPr lang="el-GR" sz="4400" b="1" dirty="0" smtClean="0"/>
              <a:t>Κικινέλαιο </a:t>
            </a:r>
            <a:r>
              <a:rPr lang="en-US" b="1" dirty="0" smtClean="0"/>
              <a:t/>
            </a:r>
            <a:br>
              <a:rPr lang="en-US" b="1" dirty="0" smtClean="0"/>
            </a:br>
            <a:r>
              <a:rPr lang="el-GR" sz="3600" b="0" dirty="0" smtClean="0"/>
              <a:t>(ρετσινόλαδο, </a:t>
            </a:r>
            <a:r>
              <a:rPr lang="en-US" sz="3600" b="0" dirty="0" smtClean="0"/>
              <a:t>c</a:t>
            </a:r>
            <a:r>
              <a:rPr lang="el-GR" sz="3600" b="0" dirty="0" smtClean="0"/>
              <a:t>astor </a:t>
            </a:r>
            <a:r>
              <a:rPr lang="en-US" sz="3600" b="0" dirty="0"/>
              <a:t>o</a:t>
            </a:r>
            <a:r>
              <a:rPr lang="el-GR" sz="3600" b="0" dirty="0" smtClean="0"/>
              <a:t>il</a:t>
            </a:r>
            <a:r>
              <a:rPr lang="en-US" sz="3600" b="0" dirty="0" smtClean="0"/>
              <a:t>)</a:t>
            </a:r>
            <a:endParaRPr lang="el-GR" sz="3600" b="0" dirty="0"/>
          </a:p>
        </p:txBody>
      </p:sp>
      <p:sp>
        <p:nvSpPr>
          <p:cNvPr id="3" name="Text Placeholder 2"/>
          <p:cNvSpPr>
            <a:spLocks noGrp="1"/>
          </p:cNvSpPr>
          <p:nvPr>
            <p:ph idx="1"/>
          </p:nvPr>
        </p:nvSpPr>
        <p:spPr>
          <a:xfrm>
            <a:off x="457200" y="1196752"/>
            <a:ext cx="4906888" cy="5040560"/>
          </a:xfrm>
        </p:spPr>
        <p:txBody>
          <a:bodyPr>
            <a:normAutofit/>
          </a:bodyPr>
          <a:lstStyle/>
          <a:p>
            <a:r>
              <a:rPr lang="el-GR" sz="2400" dirty="0" smtClean="0"/>
              <a:t>Ακόρεστο λάδι που προέρχεται από το φυτό </a:t>
            </a:r>
            <a:r>
              <a:rPr lang="en-US" sz="2400" i="1" dirty="0"/>
              <a:t>Ricinus </a:t>
            </a:r>
            <a:r>
              <a:rPr lang="en-US" sz="2400" i="1" dirty="0" smtClean="0"/>
              <a:t>communis</a:t>
            </a:r>
            <a:r>
              <a:rPr lang="el-GR" sz="2400" i="1" dirty="0" smtClean="0"/>
              <a:t> </a:t>
            </a:r>
            <a:r>
              <a:rPr lang="el-GR" sz="2400" dirty="0" smtClean="0"/>
              <a:t>(σε όλη την Ανατολική Μεσόγειο).</a:t>
            </a:r>
          </a:p>
          <a:p>
            <a:r>
              <a:rPr lang="el-GR" sz="2400" dirty="0" smtClean="0"/>
              <a:t>Βρίσκει πολλές χρήσεις στη βιομηχανία με κυριότερη στα χρώματα και τα βερνίκια.</a:t>
            </a:r>
            <a:endParaRPr lang="el-GR" sz="2400" dirty="0"/>
          </a:p>
        </p:txBody>
      </p:sp>
      <p:pic>
        <p:nvPicPr>
          <p:cNvPr id="248834" name="Picture 2" descr="Castor bea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112" y="1524000"/>
            <a:ext cx="2991718" cy="2895056"/>
          </a:xfrm>
          <a:prstGeom prst="rect">
            <a:avLst/>
          </a:prstGeom>
          <a:noFill/>
          <a:ln>
            <a:solidFill>
              <a:srgbClr val="373F28"/>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5400092" y="4399031"/>
            <a:ext cx="3351757"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Castor </a:t>
            </a:r>
            <a:r>
              <a:rPr lang="en-US" sz="1200" dirty="0" smtClean="0">
                <a:solidFill>
                  <a:prstClr val="black"/>
                </a:solidFill>
                <a:latin typeface="Calibri"/>
                <a:hlinkClick r:id="rId5"/>
              </a:rPr>
              <a:t>beans1</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tooltip="User:HediBougghanmi2014 (page does not exist)"/>
              </a:rPr>
              <a:t>HediBougghanmi2014</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CC BY-SA 3.0</a:t>
            </a:r>
            <a:endParaRPr lang="en-US" sz="1200" dirty="0">
              <a:solidFill>
                <a:prstClr val="black"/>
              </a:solidFill>
              <a:latin typeface="Calibri"/>
            </a:endParaRPr>
          </a:p>
        </p:txBody>
      </p:sp>
      <p:graphicFrame>
        <p:nvGraphicFramePr>
          <p:cNvPr id="6" name="Object 5"/>
          <p:cNvGraphicFramePr>
            <a:graphicFrameLocks noChangeAspect="1"/>
          </p:cNvGraphicFramePr>
          <p:nvPr>
            <p:extLst/>
          </p:nvPr>
        </p:nvGraphicFramePr>
        <p:xfrm>
          <a:off x="652463" y="4870450"/>
          <a:ext cx="3919537" cy="1331913"/>
        </p:xfrm>
        <a:graphic>
          <a:graphicData uri="http://schemas.openxmlformats.org/presentationml/2006/ole">
            <mc:AlternateContent xmlns:mc="http://schemas.openxmlformats.org/markup-compatibility/2006">
              <mc:Choice xmlns:v="urn:schemas-microsoft-com:vml" Requires="v">
                <p:oleObj spid="_x0000_s1035" name="ChemSketch" r:id="rId8" imgW="3919680" imgH="1332000" progId="ACD.ChemSketch.20">
                  <p:embed/>
                </p:oleObj>
              </mc:Choice>
              <mc:Fallback>
                <p:oleObj name="ChemSketch" r:id="rId8" imgW="3919680" imgH="1332000" progId="ACD.ChemSketch.20">
                  <p:embed/>
                  <p:pic>
                    <p:nvPicPr>
                      <p:cNvPr id="0" name=""/>
                      <p:cNvPicPr/>
                      <p:nvPr/>
                    </p:nvPicPr>
                    <p:blipFill>
                      <a:blip r:embed="rId9"/>
                      <a:stretch>
                        <a:fillRect/>
                      </a:stretch>
                    </p:blipFill>
                    <p:spPr>
                      <a:xfrm>
                        <a:off x="652463" y="4870450"/>
                        <a:ext cx="3919537" cy="1331913"/>
                      </a:xfrm>
                      <a:prstGeom prst="rect">
                        <a:avLst/>
                      </a:prstGeom>
                    </p:spPr>
                  </p:pic>
                </p:oleObj>
              </mc:Fallback>
            </mc:AlternateContent>
          </a:graphicData>
        </a:graphic>
      </p:graphicFrame>
      <p:sp>
        <p:nvSpPr>
          <p:cNvPr id="7" name="TextBox 6"/>
          <p:cNvSpPr txBox="1"/>
          <p:nvPr/>
        </p:nvSpPr>
        <p:spPr>
          <a:xfrm>
            <a:off x="5580112" y="4938909"/>
            <a:ext cx="3312368" cy="1938992"/>
          </a:xfrm>
          <a:prstGeom prst="rect">
            <a:avLst/>
          </a:prstGeom>
          <a:noFill/>
        </p:spPr>
        <p:txBody>
          <a:bodyPr wrap="square" rtlCol="0">
            <a:spAutoFit/>
          </a:bodyPr>
          <a:lstStyle/>
          <a:p>
            <a:r>
              <a:rPr lang="el-GR" sz="2400" b="1" dirty="0" smtClean="0">
                <a:solidFill>
                  <a:srgbClr val="9E0000"/>
                </a:solidFill>
                <a:latin typeface="Calibri"/>
              </a:rPr>
              <a:t>Ρικινελαϊκό οξύ 89%</a:t>
            </a:r>
          </a:p>
          <a:p>
            <a:r>
              <a:rPr lang="el-GR" sz="2400" b="1" dirty="0" smtClean="0">
                <a:solidFill>
                  <a:srgbClr val="9E0000"/>
                </a:solidFill>
                <a:latin typeface="Calibri"/>
              </a:rPr>
              <a:t>Λινελαϊκό  </a:t>
            </a:r>
            <a:r>
              <a:rPr lang="en-US" sz="2400" b="1" dirty="0" smtClean="0">
                <a:solidFill>
                  <a:srgbClr val="9E0000"/>
                </a:solidFill>
                <a:latin typeface="Calibri"/>
              </a:rPr>
              <a:t>4%</a:t>
            </a:r>
          </a:p>
          <a:p>
            <a:r>
              <a:rPr lang="el-GR" sz="2400" b="1" dirty="0" smtClean="0">
                <a:solidFill>
                  <a:srgbClr val="9E0000"/>
                </a:solidFill>
                <a:latin typeface="Calibri"/>
              </a:rPr>
              <a:t>Ελαϊκό  </a:t>
            </a:r>
            <a:r>
              <a:rPr lang="en-US" sz="2400" b="1" dirty="0" smtClean="0">
                <a:solidFill>
                  <a:srgbClr val="9E0000"/>
                </a:solidFill>
                <a:latin typeface="Calibri"/>
              </a:rPr>
              <a:t>3%</a:t>
            </a:r>
          </a:p>
          <a:p>
            <a:r>
              <a:rPr lang="el-GR" sz="2400" b="1" dirty="0" smtClean="0">
                <a:solidFill>
                  <a:srgbClr val="9E0000"/>
                </a:solidFill>
                <a:latin typeface="Calibri"/>
              </a:rPr>
              <a:t>Παλμιτικό  </a:t>
            </a:r>
            <a:endParaRPr lang="en-US" sz="2400" b="1" dirty="0" smtClean="0">
              <a:solidFill>
                <a:srgbClr val="9E0000"/>
              </a:solidFill>
              <a:latin typeface="Calibri"/>
            </a:endParaRPr>
          </a:p>
          <a:p>
            <a:r>
              <a:rPr lang="el-GR" sz="2400" b="1" dirty="0" smtClean="0">
                <a:solidFill>
                  <a:srgbClr val="9E0000"/>
                </a:solidFill>
                <a:latin typeface="Calibri"/>
              </a:rPr>
              <a:t>Στεατικό </a:t>
            </a:r>
            <a:r>
              <a:rPr lang="en-US" sz="2400" b="1" dirty="0" smtClean="0">
                <a:solidFill>
                  <a:srgbClr val="9E0000"/>
                </a:solidFill>
                <a:latin typeface="Calibri"/>
              </a:rPr>
              <a:t> </a:t>
            </a:r>
            <a:endParaRPr lang="el-GR" sz="2400" b="1" dirty="0">
              <a:solidFill>
                <a:srgbClr val="9E0000"/>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43615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noFill/>
          <a:ln>
            <a:noFill/>
            <a:miter lim="800000"/>
            <a:headEnd/>
            <a:tailEnd/>
          </a:ln>
        </p:spPr>
        <p:txBody>
          <a:bodyPr>
            <a:noAutofit/>
          </a:bodyPr>
          <a:lstStyle/>
          <a:p>
            <a:r>
              <a:rPr lang="el-GR" sz="3200" dirty="0" smtClean="0"/>
              <a:t>Φθορά των λαδιών: αυτοξείδωση παρουσία ιόντων μετάλλων από χρωστικές</a:t>
            </a:r>
            <a:endParaRPr lang="el-GR" sz="3200" dirty="0"/>
          </a:p>
        </p:txBody>
      </p:sp>
      <p:sp>
        <p:nvSpPr>
          <p:cNvPr id="2" name="Content Placeholder 1"/>
          <p:cNvSpPr>
            <a:spLocks noGrp="1"/>
          </p:cNvSpPr>
          <p:nvPr>
            <p:ph idx="1"/>
          </p:nvPr>
        </p:nvSpPr>
        <p:spPr>
          <a:xfrm>
            <a:off x="179512" y="6093296"/>
            <a:ext cx="8964488" cy="648072"/>
          </a:xfrm>
        </p:spPr>
        <p:txBody>
          <a:bodyPr>
            <a:noAutofit/>
          </a:bodyPr>
          <a:lstStyle/>
          <a:p>
            <a:pPr marL="0" indent="0">
              <a:buNone/>
            </a:pPr>
            <a:r>
              <a:rPr lang="el-GR" sz="1400" dirty="0"/>
              <a:t>Πηγή: </a:t>
            </a:r>
            <a:r>
              <a:rPr lang="en-US" sz="1400" dirty="0"/>
              <a:t>S. BOYATZIS</a:t>
            </a:r>
            <a:r>
              <a:rPr lang="en-US" sz="1400" dirty="0" smtClean="0"/>
              <a:t>, </a:t>
            </a:r>
            <a:r>
              <a:rPr lang="en-US" sz="1400" dirty="0"/>
              <a:t>E. IOAKIMOGLOU</a:t>
            </a:r>
            <a:r>
              <a:rPr lang="en-US" sz="1400" dirty="0" smtClean="0"/>
              <a:t>, </a:t>
            </a:r>
            <a:r>
              <a:rPr lang="en-US" sz="1400" dirty="0"/>
              <a:t>P. </a:t>
            </a:r>
            <a:r>
              <a:rPr lang="en-US" sz="1400" dirty="0" smtClean="0"/>
              <a:t>ARGITIS, </a:t>
            </a:r>
            <a:r>
              <a:rPr lang="en-US" sz="1400" dirty="0"/>
              <a:t>UV Exposure and Temperature Effects on </a:t>
            </a:r>
            <a:r>
              <a:rPr lang="en-US" sz="1400" dirty="0" smtClean="0"/>
              <a:t>Curing Mechanisms </a:t>
            </a:r>
            <a:r>
              <a:rPr lang="en-US" sz="1400" dirty="0"/>
              <a:t>in Thin Linseed Oil Films: Spectroscopic </a:t>
            </a:r>
            <a:r>
              <a:rPr lang="en-US" sz="1400" dirty="0" smtClean="0"/>
              <a:t>and Chromatographic Studies</a:t>
            </a:r>
            <a:r>
              <a:rPr lang="en-US" sz="1400" dirty="0"/>
              <a:t>, </a:t>
            </a:r>
            <a:r>
              <a:rPr lang="en-US" sz="1400" dirty="0" smtClean="0"/>
              <a:t>J</a:t>
            </a:r>
            <a:r>
              <a:rPr lang="en-US" sz="1400" dirty="0"/>
              <a:t>. Appl. Polym. Sci., 84 (5), 2 May 2002, 936-949</a:t>
            </a:r>
            <a:endParaRPr lang="el-GR" sz="1400" dirty="0"/>
          </a:p>
          <a:p>
            <a:pPr marL="0" indent="0">
              <a:buNone/>
            </a:pPr>
            <a:endParaRPr lang="el-GR" sz="1400" dirty="0"/>
          </a:p>
        </p:txBody>
      </p:sp>
      <p:graphicFrame>
        <p:nvGraphicFramePr>
          <p:cNvPr id="8" name="Object 7"/>
          <p:cNvGraphicFramePr>
            <a:graphicFrameLocks noChangeAspect="1"/>
          </p:cNvGraphicFramePr>
          <p:nvPr>
            <p:extLst>
              <p:ext uri="{D42A27DB-BD31-4B8C-83A1-F6EECF244321}">
                <p14:modId xmlns:p14="http://schemas.microsoft.com/office/powerpoint/2010/main" val="1022567078"/>
              </p:ext>
            </p:extLst>
          </p:nvPr>
        </p:nvGraphicFramePr>
        <p:xfrm>
          <a:off x="77444" y="1268761"/>
          <a:ext cx="9066553" cy="4793757"/>
        </p:xfrm>
        <a:graphic>
          <a:graphicData uri="http://schemas.openxmlformats.org/presentationml/2006/ole">
            <mc:AlternateContent xmlns:mc="http://schemas.openxmlformats.org/markup-compatibility/2006">
              <mc:Choice xmlns:v="urn:schemas-microsoft-com:vml" Requires="v">
                <p:oleObj spid="_x0000_s2059" name="ChemSketch" r:id="rId3" imgW="10164960" imgH="5214960" progId="ACD.ChemSketch.20">
                  <p:embed/>
                </p:oleObj>
              </mc:Choice>
              <mc:Fallback>
                <p:oleObj name="ChemSketch" r:id="rId3" imgW="10164960" imgH="5214960" progId="ACD.ChemSketch.20">
                  <p:embed/>
                  <p:pic>
                    <p:nvPicPr>
                      <p:cNvPr id="0" name=""/>
                      <p:cNvPicPr/>
                      <p:nvPr/>
                    </p:nvPicPr>
                    <p:blipFill>
                      <a:blip r:embed="rId4"/>
                      <a:stretch>
                        <a:fillRect/>
                      </a:stretch>
                    </p:blipFill>
                    <p:spPr>
                      <a:xfrm>
                        <a:off x="77444" y="1268761"/>
                        <a:ext cx="9066553" cy="4793757"/>
                      </a:xfrm>
                      <a:prstGeom prst="rect">
                        <a:avLst/>
                      </a:prstGeom>
                    </p:spPr>
                  </p:pic>
                </p:oleObj>
              </mc:Fallback>
            </mc:AlternateContent>
          </a:graphicData>
        </a:graphic>
      </p:graphicFrame>
      <p:sp>
        <p:nvSpPr>
          <p:cNvPr id="3" name="Θέση αριθμού διαφάνειας 2"/>
          <p:cNvSpPr>
            <a:spLocks noGrp="1"/>
          </p:cNvSpPr>
          <p:nvPr>
            <p:ph type="sldNum" sz="quarter" idx="12"/>
          </p:nvPr>
        </p:nvSpPr>
        <p:spPr>
          <a:xfrm>
            <a:off x="6876256" y="6453336"/>
            <a:ext cx="2133600" cy="365125"/>
          </a:xfrm>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
        <p:nvSpPr>
          <p:cNvPr id="4" name="TextBox 3"/>
          <p:cNvSpPr txBox="1"/>
          <p:nvPr/>
        </p:nvSpPr>
        <p:spPr>
          <a:xfrm>
            <a:off x="3347864" y="5467953"/>
            <a:ext cx="478016" cy="400110"/>
          </a:xfrm>
          <a:prstGeom prst="rect">
            <a:avLst/>
          </a:prstGeom>
          <a:solidFill>
            <a:schemeClr val="bg1"/>
          </a:solidFill>
        </p:spPr>
        <p:txBody>
          <a:bodyPr wrap="none" rtlCol="0">
            <a:spAutoFit/>
          </a:bodyPr>
          <a:lstStyle/>
          <a:p>
            <a:r>
              <a:rPr lang="el-GR" sz="2000" b="1" dirty="0" smtClean="0">
                <a:solidFill>
                  <a:srgbClr val="C00000"/>
                </a:solidFill>
              </a:rPr>
              <a:t>Ο</a:t>
            </a:r>
            <a:r>
              <a:rPr lang="el-GR" sz="2000" b="1" baseline="-25000" dirty="0" smtClean="0">
                <a:solidFill>
                  <a:srgbClr val="C00000"/>
                </a:solidFill>
              </a:rPr>
              <a:t>2</a:t>
            </a:r>
            <a:endParaRPr lang="el-GR" sz="2000" b="1" baseline="-25000" dirty="0">
              <a:solidFill>
                <a:srgbClr val="C00000"/>
              </a:solidFill>
            </a:endParaRPr>
          </a:p>
        </p:txBody>
      </p:sp>
      <p:sp>
        <p:nvSpPr>
          <p:cNvPr id="5" name="Oval 4"/>
          <p:cNvSpPr/>
          <p:nvPr/>
        </p:nvSpPr>
        <p:spPr>
          <a:xfrm>
            <a:off x="3948055" y="4481736"/>
            <a:ext cx="1224136" cy="1274249"/>
          </a:xfrm>
          <a:prstGeom prst="ellipse">
            <a:avLst/>
          </a:prstGeom>
          <a:noFill/>
          <a:ln>
            <a:solidFill>
              <a:srgbClr val="FF3D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Rectangle 5"/>
          <p:cNvSpPr/>
          <p:nvPr/>
        </p:nvSpPr>
        <p:spPr>
          <a:xfrm>
            <a:off x="3131840" y="5467953"/>
            <a:ext cx="816215" cy="40011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TextBox 6"/>
          <p:cNvSpPr txBox="1"/>
          <p:nvPr/>
        </p:nvSpPr>
        <p:spPr>
          <a:xfrm>
            <a:off x="6087100" y="5723964"/>
            <a:ext cx="2852063" cy="338554"/>
          </a:xfrm>
          <a:prstGeom prst="rect">
            <a:avLst/>
          </a:prstGeom>
          <a:solidFill>
            <a:schemeClr val="bg1"/>
          </a:solidFill>
        </p:spPr>
        <p:txBody>
          <a:bodyPr wrap="none" rtlCol="0">
            <a:spAutoFit/>
          </a:bodyPr>
          <a:lstStyle/>
          <a:p>
            <a:r>
              <a:rPr lang="el-GR" sz="1600" b="1" dirty="0" smtClean="0">
                <a:solidFill>
                  <a:prstClr val="black"/>
                </a:solidFill>
              </a:rPr>
              <a:t>Σχηματισμός υπεροξειδίων</a:t>
            </a:r>
            <a:endParaRPr lang="el-GR" sz="1600" b="1" dirty="0">
              <a:solidFill>
                <a:prstClr val="black"/>
              </a:solidFill>
            </a:endParaRPr>
          </a:p>
        </p:txBody>
      </p:sp>
      <p:sp>
        <p:nvSpPr>
          <p:cNvPr id="14" name="Oval 13"/>
          <p:cNvSpPr/>
          <p:nvPr/>
        </p:nvSpPr>
        <p:spPr>
          <a:xfrm>
            <a:off x="6821343" y="4461496"/>
            <a:ext cx="1224136" cy="1274249"/>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Tree>
    <p:extLst>
      <p:ext uri="{BB962C8B-B14F-4D97-AF65-F5344CB8AC3E}">
        <p14:creationId xmlns:p14="http://schemas.microsoft.com/office/powerpoint/2010/main" val="19999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l-GR" sz="4000" b="1" dirty="0" smtClean="0"/>
              <a:t>Φθορά των λαδιών</a:t>
            </a:r>
            <a:endParaRPr lang="el-GR" sz="4000" b="1" dirty="0"/>
          </a:p>
        </p:txBody>
      </p:sp>
      <p:sp>
        <p:nvSpPr>
          <p:cNvPr id="4109" name="Text Box 13"/>
          <p:cNvSpPr txBox="1">
            <a:spLocks noChangeArrowheads="1"/>
          </p:cNvSpPr>
          <p:nvPr/>
        </p:nvSpPr>
        <p:spPr bwMode="auto">
          <a:xfrm>
            <a:off x="4618630" y="1477031"/>
            <a:ext cx="471051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2200" dirty="0">
                <a:solidFill>
                  <a:prstClr val="black"/>
                </a:solidFill>
                <a:latin typeface="Calibri"/>
              </a:rPr>
              <a:t>Μείωση του ΜΒ και δημιουργία πτητικών </a:t>
            </a:r>
            <a:r>
              <a:rPr lang="el-GR" sz="2200" dirty="0" smtClean="0">
                <a:solidFill>
                  <a:prstClr val="black"/>
                </a:solidFill>
                <a:latin typeface="Calibri"/>
              </a:rPr>
              <a:t>προϊόντων </a:t>
            </a:r>
          </a:p>
          <a:p>
            <a:pPr algn="ctr"/>
            <a:r>
              <a:rPr lang="el-GR" sz="2200" dirty="0" smtClean="0">
                <a:solidFill>
                  <a:prstClr val="black"/>
                </a:solidFill>
                <a:latin typeface="Calibri"/>
              </a:rPr>
              <a:t>(π.χ. </a:t>
            </a:r>
            <a:r>
              <a:rPr lang="el-GR" sz="2200" b="1" dirty="0" smtClean="0">
                <a:solidFill>
                  <a:prstClr val="black"/>
                </a:solidFill>
                <a:latin typeface="Calibri"/>
              </a:rPr>
              <a:t>δικαρβοξυλικά οξέα</a:t>
            </a:r>
            <a:r>
              <a:rPr lang="el-GR" sz="2200" dirty="0" smtClean="0">
                <a:solidFill>
                  <a:prstClr val="black"/>
                </a:solidFill>
                <a:latin typeface="Calibri"/>
              </a:rPr>
              <a:t> και παράγωγά τους)</a:t>
            </a:r>
            <a:endParaRPr lang="el-GR" sz="2200" dirty="0">
              <a:solidFill>
                <a:prstClr val="black"/>
              </a:solidFill>
              <a:latin typeface="Calibri"/>
            </a:endParaRPr>
          </a:p>
        </p:txBody>
      </p:sp>
      <p:grpSp>
        <p:nvGrpSpPr>
          <p:cNvPr id="4099" name="Group 3"/>
          <p:cNvGrpSpPr>
            <a:grpSpLocks/>
          </p:cNvGrpSpPr>
          <p:nvPr/>
        </p:nvGrpSpPr>
        <p:grpSpPr bwMode="auto">
          <a:xfrm>
            <a:off x="2350799" y="2951611"/>
            <a:ext cx="6531256" cy="3217864"/>
            <a:chOff x="939" y="1888"/>
            <a:chExt cx="4740" cy="2027"/>
          </a:xfrm>
        </p:grpSpPr>
        <p:grpSp>
          <p:nvGrpSpPr>
            <p:cNvPr id="4100" name="Group 4"/>
            <p:cNvGrpSpPr>
              <a:grpSpLocks/>
            </p:cNvGrpSpPr>
            <p:nvPr/>
          </p:nvGrpSpPr>
          <p:grpSpPr bwMode="auto">
            <a:xfrm>
              <a:off x="2710" y="1888"/>
              <a:ext cx="2969" cy="1627"/>
              <a:chOff x="2710" y="1888"/>
              <a:chExt cx="2969" cy="1627"/>
            </a:xfrm>
          </p:grpSpPr>
          <p:sp>
            <p:nvSpPr>
              <p:cNvPr id="4102" name="AutoShape 6"/>
              <p:cNvSpPr>
                <a:spLocks noChangeArrowheads="1"/>
              </p:cNvSpPr>
              <p:nvPr/>
            </p:nvSpPr>
            <p:spPr bwMode="auto">
              <a:xfrm>
                <a:off x="2710" y="2019"/>
                <a:ext cx="587" cy="360"/>
              </a:xfrm>
              <a:prstGeom prst="rightArrow">
                <a:avLst>
                  <a:gd name="adj1" fmla="val 50000"/>
                  <a:gd name="adj2" fmla="val 93923"/>
                </a:avLst>
              </a:prstGeom>
              <a:gradFill flip="none" rotWithShape="1">
                <a:gsLst>
                  <a:gs pos="0">
                    <a:srgbClr val="72AFC4">
                      <a:tint val="66000"/>
                      <a:satMod val="160000"/>
                    </a:srgbClr>
                  </a:gs>
                  <a:gs pos="50000">
                    <a:srgbClr val="72AFC4">
                      <a:tint val="44500"/>
                      <a:satMod val="160000"/>
                    </a:srgbClr>
                  </a:gs>
                  <a:gs pos="100000">
                    <a:srgbClr val="72AFC4">
                      <a:tint val="23500"/>
                      <a:satMod val="160000"/>
                    </a:srgbClr>
                  </a:gs>
                </a:gsLst>
                <a:lin ang="10800000" scaled="1"/>
                <a:tileRect/>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sz="2000" dirty="0">
                  <a:solidFill>
                    <a:prstClr val="black"/>
                  </a:solidFill>
                  <a:latin typeface="Calibri"/>
                </a:endParaRPr>
              </a:p>
            </p:txBody>
          </p:sp>
          <p:sp>
            <p:nvSpPr>
              <p:cNvPr id="4103" name="Text Box 7"/>
              <p:cNvSpPr txBox="1">
                <a:spLocks noChangeArrowheads="1"/>
              </p:cNvSpPr>
              <p:nvPr/>
            </p:nvSpPr>
            <p:spPr bwMode="auto">
              <a:xfrm>
                <a:off x="3427" y="3224"/>
                <a:ext cx="21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2400" dirty="0" smtClean="0">
                    <a:solidFill>
                      <a:prstClr val="black"/>
                    </a:solidFill>
                    <a:latin typeface="Calibri"/>
                  </a:rPr>
                  <a:t>προϊόντα μικρού Μ.Β.</a:t>
                </a:r>
                <a:endParaRPr lang="el-GR" sz="2400" dirty="0">
                  <a:solidFill>
                    <a:prstClr val="black"/>
                  </a:solidFill>
                  <a:latin typeface="Calibri"/>
                </a:endParaRPr>
              </a:p>
            </p:txBody>
          </p:sp>
          <p:grpSp>
            <p:nvGrpSpPr>
              <p:cNvPr id="4104" name="Group 8"/>
              <p:cNvGrpSpPr>
                <a:grpSpLocks/>
              </p:cNvGrpSpPr>
              <p:nvPr/>
            </p:nvGrpSpPr>
            <p:grpSpPr bwMode="auto">
              <a:xfrm>
                <a:off x="3107" y="1888"/>
                <a:ext cx="2572" cy="1120"/>
                <a:chOff x="3198" y="1979"/>
                <a:chExt cx="2572" cy="1120"/>
              </a:xfrm>
            </p:grpSpPr>
            <p:graphicFrame>
              <p:nvGraphicFramePr>
                <p:cNvPr id="4105" name="Object 9"/>
                <p:cNvGraphicFramePr>
                  <a:graphicFrameLocks noChangeAspect="1"/>
                </p:cNvGraphicFramePr>
                <p:nvPr>
                  <p:extLst/>
                </p:nvPr>
              </p:nvGraphicFramePr>
              <p:xfrm>
                <a:off x="3198" y="1979"/>
                <a:ext cx="2572" cy="796"/>
              </p:xfrm>
              <a:graphic>
                <a:graphicData uri="http://schemas.openxmlformats.org/presentationml/2006/ole">
                  <mc:AlternateContent xmlns:mc="http://schemas.openxmlformats.org/markup-compatibility/2006">
                    <mc:Choice xmlns:v="urn:schemas-microsoft-com:vml" Requires="v">
                      <p:oleObj spid="_x0000_s3083" name="ChemSketch" r:id="rId4" imgW="2953440" imgH="914400" progId="ACD.ChemSketch.20">
                        <p:embed/>
                      </p:oleObj>
                    </mc:Choice>
                    <mc:Fallback>
                      <p:oleObj name="ChemSketch" r:id="rId4" imgW="2953440" imgH="91440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 y="1979"/>
                              <a:ext cx="2572" cy="796"/>
                            </a:xfrm>
                            <a:prstGeom prst="rect">
                              <a:avLst/>
                            </a:prstGeom>
                            <a:noFill/>
                            <a:ln>
                              <a:noFill/>
                            </a:ln>
                            <a:effectLst/>
                            <a:extLst/>
                          </p:spPr>
                        </p:pic>
                      </p:oleObj>
                    </mc:Fallback>
                  </mc:AlternateContent>
                </a:graphicData>
              </a:graphic>
            </p:graphicFrame>
            <p:sp>
              <p:nvSpPr>
                <p:cNvPr id="4106" name="Text Box 10"/>
                <p:cNvSpPr txBox="1">
                  <a:spLocks noChangeArrowheads="1"/>
                </p:cNvSpPr>
                <p:nvPr/>
              </p:nvSpPr>
              <p:spPr bwMode="auto">
                <a:xfrm>
                  <a:off x="3923" y="2251"/>
                  <a:ext cx="127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2000" dirty="0">
                      <a:solidFill>
                        <a:prstClr val="black"/>
                      </a:solidFill>
                      <a:latin typeface="Calibri"/>
                    </a:rPr>
                    <a:t>Αζελαϊκό </a:t>
                  </a:r>
                  <a:r>
                    <a:rPr lang="el-GR" sz="2000" dirty="0" smtClean="0">
                      <a:solidFill>
                        <a:prstClr val="black"/>
                      </a:solidFill>
                      <a:latin typeface="Calibri"/>
                    </a:rPr>
                    <a:t>οξύ </a:t>
                  </a:r>
                  <a:endParaRPr lang="el-GR" sz="2000" dirty="0">
                    <a:solidFill>
                      <a:prstClr val="black"/>
                    </a:solidFill>
                    <a:latin typeface="Calibri"/>
                  </a:endParaRPr>
                </a:p>
              </p:txBody>
            </p:sp>
            <p:sp>
              <p:nvSpPr>
                <p:cNvPr id="4107" name="Text Box 11"/>
                <p:cNvSpPr txBox="1">
                  <a:spLocks noChangeArrowheads="1"/>
                </p:cNvSpPr>
                <p:nvPr/>
              </p:nvSpPr>
              <p:spPr bwMode="auto">
                <a:xfrm>
                  <a:off x="3633" y="2847"/>
                  <a:ext cx="192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2000" dirty="0">
                      <a:solidFill>
                        <a:prstClr val="black"/>
                      </a:solidFill>
                      <a:latin typeface="Calibri"/>
                    </a:rPr>
                    <a:t>Αζελαϊκή ημιαλδεϋδη</a:t>
                  </a:r>
                </a:p>
              </p:txBody>
            </p:sp>
          </p:grpSp>
        </p:grpSp>
        <p:sp>
          <p:nvSpPr>
            <p:cNvPr id="4108" name="Text Box 12"/>
            <p:cNvSpPr txBox="1">
              <a:spLocks noChangeArrowheads="1"/>
            </p:cNvSpPr>
            <p:nvPr/>
          </p:nvSpPr>
          <p:spPr bwMode="auto">
            <a:xfrm>
              <a:off x="939" y="3663"/>
              <a:ext cx="226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sz="2000" dirty="0">
                  <a:solidFill>
                    <a:prstClr val="black"/>
                  </a:solidFill>
                  <a:latin typeface="Calibri"/>
                </a:rPr>
                <a:t>Πολυμερισμένο (ξηραμένο) λάδι</a:t>
              </a: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46" name="Picture 4" title="Λάδια ζωγραφικής: πολυμεριζόμενα (ή «ξηραινόμενα») λάδια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9295" y="3710680"/>
            <a:ext cx="1243091" cy="201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title="Λάδια ζωγραφικής: πολυμεριζόμενα (ή «ξηραινόμενα») λάδια 1"/>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696771" y="974376"/>
            <a:ext cx="115212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title="Λάδια ζωγραφικής: πολυμεριζόμενα (ή «ξηραινόμενα») λάδια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956" y="2342528"/>
            <a:ext cx="1241301" cy="203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17 - Ευθεία γραμμή σύνδεσης" title="γραμμή ένωσης"/>
          <p:cNvCxnSpPr/>
          <p:nvPr/>
        </p:nvCxnSpPr>
        <p:spPr>
          <a:xfrm flipV="1">
            <a:off x="1242855" y="2631152"/>
            <a:ext cx="428628" cy="71438"/>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50" name="18 - Ευθεία γραμμή σύνδεσης" title="γραμμή ένωσης"/>
          <p:cNvCxnSpPr/>
          <p:nvPr/>
        </p:nvCxnSpPr>
        <p:spPr>
          <a:xfrm>
            <a:off x="1242854" y="3998712"/>
            <a:ext cx="571504" cy="71438"/>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51" name="21 - Ευθεία γραμμή σύνδεσης" title="γραμμή ένωσης"/>
          <p:cNvCxnSpPr/>
          <p:nvPr/>
        </p:nvCxnSpPr>
        <p:spPr>
          <a:xfrm rot="5400000">
            <a:off x="2613857" y="4336703"/>
            <a:ext cx="357190" cy="214314"/>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pic>
        <p:nvPicPr>
          <p:cNvPr id="52" name="Picture 5" title="Λάδια ζωγραφικής: πολυμεριζόμενα (ή «ξηραινόμενα») λάδια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3240" y="3893792"/>
            <a:ext cx="23844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25 - Ευθεία γραμμή σύνδεσης" title="γραμμή ένωσης"/>
          <p:cNvCxnSpPr/>
          <p:nvPr/>
        </p:nvCxnSpPr>
        <p:spPr>
          <a:xfrm rot="10800000">
            <a:off x="1190991" y="5208241"/>
            <a:ext cx="571504" cy="285752"/>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pic>
        <p:nvPicPr>
          <p:cNvPr id="54" name="Picture 6" title="Λάδια ζωγραφικής: πολυμεριζόμενα (ή «ξηραινόμενα») λάδια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936" y="4778453"/>
            <a:ext cx="1047055" cy="171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21 - Ευθεία γραμμή σύνδεσης" title="γραμμή ένωσης"/>
          <p:cNvCxnSpPr/>
          <p:nvPr/>
        </p:nvCxnSpPr>
        <p:spPr>
          <a:xfrm flipH="1">
            <a:off x="2145645" y="3350933"/>
            <a:ext cx="1048676" cy="106294"/>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pic>
        <p:nvPicPr>
          <p:cNvPr id="56" name="Picture 5" title="Λάδια ζωγραφικής: πολυμεριζόμενα (ή «ξηραινόμενα») λάδια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2730771" y="1727660"/>
            <a:ext cx="23844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21 - Ευθεία γραμμή σύνδεσης" title="γραμμή ένωσης"/>
          <p:cNvCxnSpPr/>
          <p:nvPr/>
        </p:nvCxnSpPr>
        <p:spPr>
          <a:xfrm>
            <a:off x="4378463" y="2789348"/>
            <a:ext cx="395064" cy="1072050"/>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58" name="21 - Ευθεία γραμμή σύνδεσης" title="γραμμή ένωσης"/>
          <p:cNvCxnSpPr/>
          <p:nvPr/>
        </p:nvCxnSpPr>
        <p:spPr>
          <a:xfrm flipH="1">
            <a:off x="3637714" y="1372004"/>
            <a:ext cx="1048676" cy="106294"/>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59" name="21 - Ευθεία γραμμή σύνδεσης" title="γραμμή ένωσης"/>
          <p:cNvCxnSpPr/>
          <p:nvPr/>
        </p:nvCxnSpPr>
        <p:spPr>
          <a:xfrm flipH="1" flipV="1">
            <a:off x="4021005" y="5078717"/>
            <a:ext cx="1040554" cy="304794"/>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60" name="21 - Ευθεία γραμμή σύνδεσης" title="γραμμή ένωσης"/>
          <p:cNvCxnSpPr/>
          <p:nvPr/>
        </p:nvCxnSpPr>
        <p:spPr>
          <a:xfrm flipH="1" flipV="1">
            <a:off x="367896" y="985664"/>
            <a:ext cx="1328875" cy="251213"/>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83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53" presetClass="entr" presetSubtype="16"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ppt_w</p:attrName>
                                        </p:attrNameLst>
                                      </p:cBhvr>
                                      <p:tavLst>
                                        <p:tav tm="0">
                                          <p:val>
                                            <p:fltVal val="0"/>
                                          </p:val>
                                        </p:tav>
                                        <p:tav tm="100000">
                                          <p:val>
                                            <p:strVal val="#ppt_w"/>
                                          </p:val>
                                        </p:tav>
                                      </p:tavLst>
                                    </p:anim>
                                    <p:anim calcmode="lin" valueType="num">
                                      <p:cBhvr>
                                        <p:cTn id="39" dur="500" fill="hold"/>
                                        <p:tgtEl>
                                          <p:spTgt spid="52"/>
                                        </p:tgtEl>
                                        <p:attrNameLst>
                                          <p:attrName>ppt_h</p:attrName>
                                        </p:attrNameLst>
                                      </p:cBhvr>
                                      <p:tavLst>
                                        <p:tav tm="0">
                                          <p:val>
                                            <p:fltVal val="0"/>
                                          </p:val>
                                        </p:tav>
                                        <p:tav tm="100000">
                                          <p:val>
                                            <p:strVal val="#ppt_h"/>
                                          </p:val>
                                        </p:tav>
                                      </p:tavLst>
                                    </p:anim>
                                    <p:animEffect transition="in" filter="fade">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childTnLst>
                                </p:cTn>
                              </p:par>
                              <p:par>
                                <p:cTn id="48" presetID="53" presetClass="entr" presetSubtype="16"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par>
                                <p:cTn id="60" presetID="53" presetClass="entr" presetSubtype="16"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Effect transition="in" filter="fade">
                                      <p:cBhvr>
                                        <p:cTn id="64" dur="5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500" fill="hold"/>
                                        <p:tgtEl>
                                          <p:spTgt spid="57"/>
                                        </p:tgtEl>
                                        <p:attrNameLst>
                                          <p:attrName>ppt_w</p:attrName>
                                        </p:attrNameLst>
                                      </p:cBhvr>
                                      <p:tavLst>
                                        <p:tav tm="0">
                                          <p:val>
                                            <p:fltVal val="0"/>
                                          </p:val>
                                        </p:tav>
                                        <p:tav tm="100000">
                                          <p:val>
                                            <p:strVal val="#ppt_w"/>
                                          </p:val>
                                        </p:tav>
                                      </p:tavLst>
                                    </p:anim>
                                    <p:anim calcmode="lin" valueType="num">
                                      <p:cBhvr>
                                        <p:cTn id="70" dur="500" fill="hold"/>
                                        <p:tgtEl>
                                          <p:spTgt spid="57"/>
                                        </p:tgtEl>
                                        <p:attrNameLst>
                                          <p:attrName>ppt_h</p:attrName>
                                        </p:attrNameLst>
                                      </p:cBhvr>
                                      <p:tavLst>
                                        <p:tav tm="0">
                                          <p:val>
                                            <p:fltVal val="0"/>
                                          </p:val>
                                        </p:tav>
                                        <p:tav tm="100000">
                                          <p:val>
                                            <p:strVal val="#ppt_h"/>
                                          </p:val>
                                        </p:tav>
                                      </p:tavLst>
                                    </p:anim>
                                    <p:animEffect transition="in" filter="fade">
                                      <p:cBhvr>
                                        <p:cTn id="71" dur="500"/>
                                        <p:tgtEl>
                                          <p:spTgt spid="5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p:cTn id="76" dur="500" fill="hold"/>
                                        <p:tgtEl>
                                          <p:spTgt spid="58"/>
                                        </p:tgtEl>
                                        <p:attrNameLst>
                                          <p:attrName>ppt_w</p:attrName>
                                        </p:attrNameLst>
                                      </p:cBhvr>
                                      <p:tavLst>
                                        <p:tav tm="0">
                                          <p:val>
                                            <p:fltVal val="0"/>
                                          </p:val>
                                        </p:tav>
                                        <p:tav tm="100000">
                                          <p:val>
                                            <p:strVal val="#ppt_w"/>
                                          </p:val>
                                        </p:tav>
                                      </p:tavLst>
                                    </p:anim>
                                    <p:anim calcmode="lin" valueType="num">
                                      <p:cBhvr>
                                        <p:cTn id="77" dur="500" fill="hold"/>
                                        <p:tgtEl>
                                          <p:spTgt spid="58"/>
                                        </p:tgtEl>
                                        <p:attrNameLst>
                                          <p:attrName>ppt_h</p:attrName>
                                        </p:attrNameLst>
                                      </p:cBhvr>
                                      <p:tavLst>
                                        <p:tav tm="0">
                                          <p:val>
                                            <p:fltVal val="0"/>
                                          </p:val>
                                        </p:tav>
                                        <p:tav tm="100000">
                                          <p:val>
                                            <p:strVal val="#ppt_h"/>
                                          </p:val>
                                        </p:tav>
                                      </p:tavLst>
                                    </p:anim>
                                    <p:animEffect transition="in" filter="fade">
                                      <p:cBhvr>
                                        <p:cTn id="78" dur="500"/>
                                        <p:tgtEl>
                                          <p:spTgt spid="58"/>
                                        </p:tgtEl>
                                      </p:cBhvr>
                                    </p:animEffect>
                                  </p:childTnLst>
                                </p:cTn>
                              </p:par>
                            </p:childTnLst>
                          </p:cTn>
                        </p:par>
                        <p:par>
                          <p:cTn id="79" fill="hold">
                            <p:stCondLst>
                              <p:cond delay="500"/>
                            </p:stCondLst>
                            <p:childTnLst>
                              <p:par>
                                <p:cTn id="80" presetID="53" presetClass="entr" presetSubtype="16" fill="hold" nodeType="after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childTnLst>
                          </p:cTn>
                        </p:par>
                        <p:par>
                          <p:cTn id="85" fill="hold">
                            <p:stCondLst>
                              <p:cond delay="1000"/>
                            </p:stCondLst>
                            <p:childTnLst>
                              <p:par>
                                <p:cTn id="86" presetID="53" presetClass="entr" presetSubtype="16" fill="hold"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p:cTn id="88" dur="500" fill="hold"/>
                                        <p:tgtEl>
                                          <p:spTgt spid="60"/>
                                        </p:tgtEl>
                                        <p:attrNameLst>
                                          <p:attrName>ppt_w</p:attrName>
                                        </p:attrNameLst>
                                      </p:cBhvr>
                                      <p:tavLst>
                                        <p:tav tm="0">
                                          <p:val>
                                            <p:fltVal val="0"/>
                                          </p:val>
                                        </p:tav>
                                        <p:tav tm="100000">
                                          <p:val>
                                            <p:strVal val="#ppt_w"/>
                                          </p:val>
                                        </p:tav>
                                      </p:tavLst>
                                    </p:anim>
                                    <p:anim calcmode="lin" valueType="num">
                                      <p:cBhvr>
                                        <p:cTn id="89" dur="500" fill="hold"/>
                                        <p:tgtEl>
                                          <p:spTgt spid="60"/>
                                        </p:tgtEl>
                                        <p:attrNameLst>
                                          <p:attrName>ppt_h</p:attrName>
                                        </p:attrNameLst>
                                      </p:cBhvr>
                                      <p:tavLst>
                                        <p:tav tm="0">
                                          <p:val>
                                            <p:fltVal val="0"/>
                                          </p:val>
                                        </p:tav>
                                        <p:tav tm="100000">
                                          <p:val>
                                            <p:strVal val="#ppt_h"/>
                                          </p:val>
                                        </p:tav>
                                      </p:tavLst>
                                    </p:anim>
                                    <p:animEffect transition="in" filter="fade">
                                      <p:cBhvr>
                                        <p:cTn id="9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normAutofit/>
          </a:bodyPr>
          <a:lstStyle/>
          <a:p>
            <a:r>
              <a:rPr lang="el-GR" dirty="0"/>
              <a:t>Κιτρίνισμα των λαδιών</a:t>
            </a:r>
          </a:p>
        </p:txBody>
      </p:sp>
      <p:sp>
        <p:nvSpPr>
          <p:cNvPr id="2" name="Content Placeholder 1"/>
          <p:cNvSpPr>
            <a:spLocks noGrp="1"/>
          </p:cNvSpPr>
          <p:nvPr>
            <p:ph idx="1"/>
          </p:nvPr>
        </p:nvSpPr>
        <p:spPr/>
        <p:txBody>
          <a:bodyPr>
            <a:noAutofit/>
          </a:bodyPr>
          <a:lstStyle/>
          <a:p>
            <a:r>
              <a:rPr lang="el-GR" dirty="0"/>
              <a:t>Δημιουργία έγχρωμων ενώσεων που συνήθως έχουν ακόρεστους δεσμούς</a:t>
            </a:r>
            <a:r>
              <a:rPr lang="en-US" dirty="0"/>
              <a:t> C=C</a:t>
            </a:r>
            <a:r>
              <a:rPr lang="el-GR" dirty="0"/>
              <a:t> σε σύζευξη με καρβονύλιο (</a:t>
            </a:r>
            <a:r>
              <a:rPr lang="en-US" dirty="0"/>
              <a:t>C=O)</a:t>
            </a:r>
          </a:p>
          <a:p>
            <a:pPr marL="0" indent="0">
              <a:buNone/>
            </a:pPr>
            <a:r>
              <a:rPr lang="el-GR" dirty="0" smtClean="0"/>
              <a:t>	π.χ</a:t>
            </a:r>
            <a:r>
              <a:rPr lang="en-US" dirty="0"/>
              <a:t>. </a:t>
            </a:r>
            <a:r>
              <a:rPr lang="el-GR" dirty="0"/>
              <a:t>-</a:t>
            </a:r>
            <a:r>
              <a:rPr lang="en-US" dirty="0"/>
              <a:t>C=C–C=C-C=O</a:t>
            </a:r>
            <a:r>
              <a:rPr lang="el-GR" dirty="0" smtClean="0"/>
              <a:t>-</a:t>
            </a:r>
            <a:endParaRPr lang="en-US" dirty="0"/>
          </a:p>
          <a:p>
            <a:r>
              <a:rPr lang="el-GR" dirty="0"/>
              <a:t>Αλλά και </a:t>
            </a:r>
            <a:r>
              <a:rPr lang="el-GR" i="1" dirty="0"/>
              <a:t>πολυενίων</a:t>
            </a:r>
            <a:r>
              <a:rPr lang="el-GR" dirty="0"/>
              <a:t> με 5 δ.δ.</a:t>
            </a:r>
          </a:p>
          <a:p>
            <a:pPr marL="0" indent="0">
              <a:buNone/>
            </a:pPr>
            <a:r>
              <a:rPr lang="el-GR" dirty="0" smtClean="0"/>
              <a:t>	</a:t>
            </a:r>
            <a:r>
              <a:rPr lang="el-GR" dirty="0"/>
              <a:t> π.χ</a:t>
            </a:r>
            <a:r>
              <a:rPr lang="en-US" dirty="0"/>
              <a:t>. </a:t>
            </a:r>
            <a:r>
              <a:rPr lang="el-GR" dirty="0" smtClean="0"/>
              <a:t>-</a:t>
            </a:r>
            <a:r>
              <a:rPr lang="en-US" dirty="0"/>
              <a:t>C=C–C=C-C=C-C=C</a:t>
            </a:r>
            <a:r>
              <a:rPr lang="el-GR" dirty="0"/>
              <a:t>-</a:t>
            </a:r>
            <a:r>
              <a:rPr lang="en-US" dirty="0" smtClean="0"/>
              <a:t>C=C-</a:t>
            </a:r>
            <a:endParaRPr lang="el-GR" dirty="0"/>
          </a:p>
          <a:p>
            <a:r>
              <a:rPr lang="el-GR" dirty="0"/>
              <a:t>Το κιτρίνισμα </a:t>
            </a:r>
            <a:r>
              <a:rPr lang="el-GR" dirty="0" smtClean="0"/>
              <a:t>μπορεί να αντιστραφεί, </a:t>
            </a:r>
            <a:r>
              <a:rPr lang="el-GR" dirty="0"/>
              <a:t>εάν</a:t>
            </a:r>
            <a:r>
              <a:rPr lang="en-US" dirty="0"/>
              <a:t> </a:t>
            </a:r>
            <a:r>
              <a:rPr lang="el-GR" dirty="0"/>
              <a:t>εκτεθούν τα λάδια σε υπεριώδη ακτινοβολία (</a:t>
            </a:r>
            <a:r>
              <a:rPr lang="en-US" dirty="0"/>
              <a:t>UV</a:t>
            </a:r>
            <a:r>
              <a:rPr lang="en-US" dirty="0" smtClean="0"/>
              <a:t>)</a:t>
            </a:r>
            <a:r>
              <a:rPr lang="en-US" dirty="0"/>
              <a:t>.</a:t>
            </a:r>
            <a:endParaRPr lang="el-GR" dirty="0"/>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920002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l-GR" dirty="0"/>
              <a:t>Φθορισμός των λαδιών</a:t>
            </a:r>
          </a:p>
        </p:txBody>
      </p:sp>
      <p:sp>
        <p:nvSpPr>
          <p:cNvPr id="2" name="Content Placeholder 1"/>
          <p:cNvSpPr>
            <a:spLocks noGrp="1"/>
          </p:cNvSpPr>
          <p:nvPr>
            <p:ph idx="1"/>
          </p:nvPr>
        </p:nvSpPr>
        <p:spPr>
          <a:xfrm>
            <a:off x="323528" y="1196752"/>
            <a:ext cx="4618855" cy="5040560"/>
          </a:xfrm>
        </p:spPr>
        <p:txBody>
          <a:bodyPr>
            <a:normAutofit lnSpcReduction="10000"/>
          </a:bodyPr>
          <a:lstStyle/>
          <a:p>
            <a:r>
              <a:rPr lang="el-GR" dirty="0" smtClean="0"/>
              <a:t>Τα ξηραινόμενα λάδια σε </a:t>
            </a:r>
            <a:r>
              <a:rPr lang="el-GR" b="1" dirty="0" smtClean="0"/>
              <a:t>φρέσκια</a:t>
            </a:r>
            <a:r>
              <a:rPr lang="el-GR" dirty="0" smtClean="0"/>
              <a:t> μορφή </a:t>
            </a:r>
            <a:r>
              <a:rPr lang="el-GR" b="1" dirty="0" smtClean="0"/>
              <a:t>δεν φθορίζουν</a:t>
            </a:r>
            <a:r>
              <a:rPr lang="el-GR" b="1" dirty="0"/>
              <a:t>.</a:t>
            </a:r>
            <a:endParaRPr lang="el-GR" b="1" dirty="0" smtClean="0"/>
          </a:p>
          <a:p>
            <a:r>
              <a:rPr lang="el-GR" dirty="0" smtClean="0"/>
              <a:t>Επιφάνειες που περιέχουν </a:t>
            </a:r>
            <a:r>
              <a:rPr lang="el-GR" b="1" dirty="0" smtClean="0"/>
              <a:t>γηρασμένο</a:t>
            </a:r>
            <a:r>
              <a:rPr lang="el-GR" dirty="0" smtClean="0"/>
              <a:t> λάδι ζωγραφικής </a:t>
            </a:r>
            <a:r>
              <a:rPr lang="el-GR" b="1" dirty="0" smtClean="0"/>
              <a:t>φθορίζει</a:t>
            </a:r>
            <a:r>
              <a:rPr lang="el-GR" dirty="0" smtClean="0"/>
              <a:t> στα 500-550</a:t>
            </a:r>
            <a:r>
              <a:rPr lang="en-US" dirty="0" smtClean="0"/>
              <a:t>nm (</a:t>
            </a:r>
            <a:r>
              <a:rPr lang="el-GR" i="1" dirty="0" err="1" smtClean="0"/>
              <a:t>λ</a:t>
            </a:r>
            <a:r>
              <a:rPr lang="el-GR" baseline="-25000" dirty="0" err="1" smtClean="0"/>
              <a:t>διεγ</a:t>
            </a:r>
            <a:r>
              <a:rPr lang="en-US" dirty="0" smtClean="0"/>
              <a:t>=350nm)</a:t>
            </a:r>
            <a:r>
              <a:rPr lang="el-GR" dirty="0" smtClean="0"/>
              <a:t>.</a:t>
            </a:r>
          </a:p>
          <a:p>
            <a:r>
              <a:rPr lang="el-GR" dirty="0" smtClean="0"/>
              <a:t>Κατά τη γήρανση: δημιουργία </a:t>
            </a:r>
            <a:r>
              <a:rPr lang="el-GR" dirty="0"/>
              <a:t>ακόρεστων μορίων που έχουν την ιδιότητα να </a:t>
            </a:r>
            <a:r>
              <a:rPr lang="el-GR" i="1" dirty="0" smtClean="0"/>
              <a:t>φθορίζουν</a:t>
            </a:r>
            <a:r>
              <a:rPr lang="el-GR" dirty="0"/>
              <a:t>.</a:t>
            </a:r>
          </a:p>
          <a:p>
            <a:pPr marL="360363" indent="0">
              <a:buNone/>
            </a:pPr>
            <a:r>
              <a:rPr lang="el-GR" dirty="0"/>
              <a:t>(=να εκπέμπουν δευτερογενή ακτινοβολία όταν τα φωτίζουμε με υπεριώδες ή ορατό </a:t>
            </a:r>
            <a:r>
              <a:rPr lang="el-GR" dirty="0" smtClean="0"/>
              <a:t>φως).</a:t>
            </a:r>
            <a:endParaRPr lang="el-GR" dirty="0"/>
          </a:p>
        </p:txBody>
      </p:sp>
      <p:pic>
        <p:nvPicPr>
          <p:cNvPr id="256004" name="Picture 4" descr="λάμπα υπεριώδους φωτός"/>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76056" y="1025352"/>
            <a:ext cx="3707904" cy="51861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p:nvPr/>
        </p:nvSpPr>
        <p:spPr>
          <a:xfrm>
            <a:off x="5796136" y="6211500"/>
            <a:ext cx="2031019"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UV-lamp</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Nohka"/>
              </a:rPr>
              <a:t>Nohka</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808372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l-GR" sz="4000" dirty="0"/>
              <a:t>Ελάσσονα συστατικά των </a:t>
            </a:r>
            <a:r>
              <a:rPr lang="el-GR" sz="4000" dirty="0" smtClean="0"/>
              <a:t>λαδιών</a:t>
            </a:r>
            <a:br>
              <a:rPr lang="el-GR" sz="4000" dirty="0" smtClean="0"/>
            </a:br>
            <a:r>
              <a:rPr lang="el-GR" sz="3300" b="0" dirty="0" smtClean="0"/>
              <a:t>(μη σαπωνοποιούμενα) 1/3</a:t>
            </a:r>
            <a:endParaRPr lang="el-GR" sz="3300" b="0" dirty="0"/>
          </a:p>
        </p:txBody>
      </p:sp>
      <p:graphicFrame>
        <p:nvGraphicFramePr>
          <p:cNvPr id="9226" name="Object 10" descr="Χοληστερόλη&#10;"/>
          <p:cNvGraphicFramePr>
            <a:graphicFrameLocks noGrp="1" noChangeAspect="1"/>
          </p:cNvGraphicFramePr>
          <p:nvPr>
            <p:ph idx="1"/>
            <p:extLst/>
          </p:nvPr>
        </p:nvGraphicFramePr>
        <p:xfrm>
          <a:off x="3606920" y="3045004"/>
          <a:ext cx="5264580" cy="2832268"/>
        </p:xfrm>
        <a:graphic>
          <a:graphicData uri="http://schemas.openxmlformats.org/presentationml/2006/ole">
            <mc:AlternateContent xmlns:mc="http://schemas.openxmlformats.org/markup-compatibility/2006">
              <mc:Choice xmlns:v="urn:schemas-microsoft-com:vml" Requires="v">
                <p:oleObj spid="_x0000_s4116" name="ChemSketch" r:id="rId3" imgW="4617720" imgH="2484000" progId="ACD.ChemSketch.20">
                  <p:embed/>
                </p:oleObj>
              </mc:Choice>
              <mc:Fallback>
                <p:oleObj name="ChemSketch" r:id="rId3" imgW="4617720" imgH="24840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920" y="3045004"/>
                        <a:ext cx="5264580" cy="2832268"/>
                      </a:xfrm>
                      <a:prstGeom prst="rect">
                        <a:avLst/>
                      </a:prstGeom>
                      <a:noFill/>
                      <a:ln>
                        <a:noFill/>
                      </a:ln>
                      <a:effectLst/>
                      <a:extLst/>
                    </p:spPr>
                  </p:pic>
                </p:oleObj>
              </mc:Fallback>
            </mc:AlternateContent>
          </a:graphicData>
        </a:graphic>
      </p:graphicFrame>
      <p:sp>
        <p:nvSpPr>
          <p:cNvPr id="9219" name="Text Box 3"/>
          <p:cNvSpPr txBox="1">
            <a:spLocks noChangeArrowheads="1"/>
          </p:cNvSpPr>
          <p:nvPr/>
        </p:nvSpPr>
        <p:spPr bwMode="auto">
          <a:xfrm>
            <a:off x="4643438" y="1844675"/>
            <a:ext cx="185499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dirty="0">
                <a:solidFill>
                  <a:prstClr val="black"/>
                </a:solidFill>
                <a:latin typeface="Calibri"/>
              </a:rPr>
              <a:t>Στερόλες:</a:t>
            </a:r>
          </a:p>
          <a:p>
            <a:endParaRPr lang="el-GR" sz="2400" dirty="0">
              <a:solidFill>
                <a:prstClr val="black"/>
              </a:solidFill>
              <a:latin typeface="Calibri"/>
            </a:endParaRPr>
          </a:p>
          <a:p>
            <a:r>
              <a:rPr lang="el-GR" sz="2400" dirty="0">
                <a:solidFill>
                  <a:prstClr val="black"/>
                </a:solidFill>
                <a:latin typeface="Calibri"/>
              </a:rPr>
              <a:t>Χοληστερόλη</a:t>
            </a:r>
          </a:p>
        </p:txBody>
      </p:sp>
      <p:grpSp>
        <p:nvGrpSpPr>
          <p:cNvPr id="9220" name="Group 4" descr="σιτοστερόλη&#10;"/>
          <p:cNvGrpSpPr>
            <a:grpSpLocks/>
          </p:cNvGrpSpPr>
          <p:nvPr/>
        </p:nvGrpSpPr>
        <p:grpSpPr bwMode="auto">
          <a:xfrm>
            <a:off x="611560" y="2708920"/>
            <a:ext cx="2995360" cy="1908609"/>
            <a:chOff x="612" y="1162"/>
            <a:chExt cx="2131" cy="1473"/>
          </a:xfrm>
          <a:noFill/>
        </p:grpSpPr>
        <p:graphicFrame>
          <p:nvGraphicFramePr>
            <p:cNvPr id="9221" name="Object 5"/>
            <p:cNvGraphicFramePr>
              <a:graphicFrameLocks noChangeAspect="1"/>
            </p:cNvGraphicFramePr>
            <p:nvPr>
              <p:extLst/>
            </p:nvPr>
          </p:nvGraphicFramePr>
          <p:xfrm>
            <a:off x="612" y="1162"/>
            <a:ext cx="2131" cy="1473"/>
          </p:xfrm>
          <a:graphic>
            <a:graphicData uri="http://schemas.openxmlformats.org/presentationml/2006/ole">
              <mc:AlternateContent xmlns:mc="http://schemas.openxmlformats.org/markup-compatibility/2006">
                <mc:Choice xmlns:v="urn:schemas-microsoft-com:vml" Requires="v">
                  <p:oleObj spid="_x0000_s4117" name="ChemSketch" r:id="rId5" imgW="2200680" imgH="1521000" progId="ACD.ChemSketch.20">
                    <p:embed/>
                  </p:oleObj>
                </mc:Choice>
                <mc:Fallback>
                  <p:oleObj name="ChemSketch" r:id="rId5" imgW="2200680" imgH="152100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 y="1162"/>
                          <a:ext cx="2131" cy="1473"/>
                        </a:xfrm>
                        <a:prstGeom prst="rect">
                          <a:avLst/>
                        </a:prstGeom>
                        <a:noFill/>
                        <a:ln>
                          <a:noFill/>
                        </a:ln>
                        <a:effectLst/>
                        <a:extLst/>
                      </p:spPr>
                    </p:pic>
                  </p:oleObj>
                </mc:Fallback>
              </mc:AlternateContent>
            </a:graphicData>
          </a:graphic>
        </p:graphicFrame>
        <p:sp>
          <p:nvSpPr>
            <p:cNvPr id="9222" name="Text Box 6"/>
            <p:cNvSpPr txBox="1">
              <a:spLocks noChangeArrowheads="1"/>
            </p:cNvSpPr>
            <p:nvPr/>
          </p:nvSpPr>
          <p:spPr bwMode="auto">
            <a:xfrm>
              <a:off x="1148" y="2160"/>
              <a:ext cx="205" cy="18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sz="1400" b="1" dirty="0">
                  <a:solidFill>
                    <a:prstClr val="black"/>
                  </a:solidFill>
                </a:rPr>
                <a:t>Α</a:t>
              </a:r>
            </a:p>
          </p:txBody>
        </p:sp>
        <p:sp>
          <p:nvSpPr>
            <p:cNvPr id="9223" name="Text Box 7"/>
            <p:cNvSpPr txBox="1">
              <a:spLocks noChangeArrowheads="1"/>
            </p:cNvSpPr>
            <p:nvPr/>
          </p:nvSpPr>
          <p:spPr bwMode="auto">
            <a:xfrm>
              <a:off x="1648" y="2115"/>
              <a:ext cx="205" cy="18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sz="1400" b="1" dirty="0">
                  <a:solidFill>
                    <a:prstClr val="black"/>
                  </a:solidFill>
                </a:rPr>
                <a:t>Β</a:t>
              </a:r>
            </a:p>
          </p:txBody>
        </p:sp>
        <p:sp>
          <p:nvSpPr>
            <p:cNvPr id="9224" name="Text Box 8"/>
            <p:cNvSpPr txBox="1">
              <a:spLocks noChangeArrowheads="1"/>
            </p:cNvSpPr>
            <p:nvPr/>
          </p:nvSpPr>
          <p:spPr bwMode="auto">
            <a:xfrm>
              <a:off x="1931" y="1706"/>
              <a:ext cx="191" cy="18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sz="1400" b="1" dirty="0">
                  <a:solidFill>
                    <a:prstClr val="black"/>
                  </a:solidFill>
                </a:rPr>
                <a:t>Γ</a:t>
              </a:r>
            </a:p>
          </p:txBody>
        </p:sp>
        <p:sp>
          <p:nvSpPr>
            <p:cNvPr id="9225" name="Text Box 9"/>
            <p:cNvSpPr txBox="1">
              <a:spLocks noChangeArrowheads="1"/>
            </p:cNvSpPr>
            <p:nvPr/>
          </p:nvSpPr>
          <p:spPr bwMode="auto">
            <a:xfrm>
              <a:off x="2331" y="1706"/>
              <a:ext cx="205" cy="18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sz="1400" b="1" dirty="0">
                  <a:solidFill>
                    <a:prstClr val="black"/>
                  </a:solidFill>
                </a:rPr>
                <a:t>Δ</a:t>
              </a:r>
            </a:p>
          </p:txBody>
        </p:sp>
      </p:grpSp>
      <p:sp>
        <p:nvSpPr>
          <p:cNvPr id="9227" name="Line 11"/>
          <p:cNvSpPr>
            <a:spLocks noChangeShapeType="1"/>
          </p:cNvSpPr>
          <p:nvPr/>
        </p:nvSpPr>
        <p:spPr bwMode="auto">
          <a:xfrm>
            <a:off x="5364163" y="3141663"/>
            <a:ext cx="3603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dirty="0">
              <a:solidFill>
                <a:prstClr val="black"/>
              </a:solidFill>
            </a:endParaRPr>
          </a:p>
        </p:txBody>
      </p:sp>
      <p:sp>
        <p:nvSpPr>
          <p:cNvPr id="3" name="TextBox 2"/>
          <p:cNvSpPr txBox="1"/>
          <p:nvPr/>
        </p:nvSpPr>
        <p:spPr>
          <a:xfrm>
            <a:off x="1272250" y="4782649"/>
            <a:ext cx="1755802" cy="461665"/>
          </a:xfrm>
          <a:prstGeom prst="rect">
            <a:avLst/>
          </a:prstGeom>
          <a:noFill/>
        </p:spPr>
        <p:txBody>
          <a:bodyPr wrap="none" rtlCol="0">
            <a:spAutoFit/>
          </a:bodyPr>
          <a:lstStyle/>
          <a:p>
            <a:r>
              <a:rPr lang="el-GR" sz="2400" dirty="0" smtClean="0">
                <a:solidFill>
                  <a:prstClr val="black"/>
                </a:solidFill>
                <a:latin typeface="Calibri"/>
              </a:rPr>
              <a:t>σιτοστερόλη</a:t>
            </a:r>
            <a:endParaRPr lang="el-GR" sz="24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4042887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prstClr val="black"/>
                </a:solidFill>
              </a:rPr>
              <a:t>Ελάσσονα συστατικά των λαδιών</a:t>
            </a:r>
            <a:br>
              <a:rPr lang="el-GR" dirty="0">
                <a:solidFill>
                  <a:prstClr val="black"/>
                </a:solidFill>
              </a:rPr>
            </a:br>
            <a:r>
              <a:rPr lang="el-GR" sz="3300" b="0" dirty="0">
                <a:solidFill>
                  <a:prstClr val="black"/>
                </a:solidFill>
              </a:rPr>
              <a:t>(μη σαπωνοποιούμενα) </a:t>
            </a:r>
            <a:r>
              <a:rPr lang="el-GR" sz="3300" b="0" dirty="0" smtClean="0">
                <a:solidFill>
                  <a:prstClr val="black"/>
                </a:solidFill>
              </a:rPr>
              <a:t>2/3</a:t>
            </a:r>
            <a:endParaRPr lang="el-GR" dirty="0"/>
          </a:p>
        </p:txBody>
      </p:sp>
      <p:sp>
        <p:nvSpPr>
          <p:cNvPr id="3" name="Content Placeholder 2"/>
          <p:cNvSpPr>
            <a:spLocks noGrp="1"/>
          </p:cNvSpPr>
          <p:nvPr>
            <p:ph idx="1"/>
          </p:nvPr>
        </p:nvSpPr>
        <p:spPr>
          <a:xfrm>
            <a:off x="457200" y="1700808"/>
            <a:ext cx="3178696" cy="4536504"/>
          </a:xfrm>
        </p:spPr>
        <p:txBody>
          <a:bodyPr/>
          <a:lstStyle/>
          <a:p>
            <a:r>
              <a:rPr lang="el-GR" dirty="0" smtClean="0"/>
              <a:t>Χλωροφύλλη.</a:t>
            </a:r>
            <a:endParaRPr lang="el-GR" dirty="0"/>
          </a:p>
        </p:txBody>
      </p:sp>
      <p:pic>
        <p:nvPicPr>
          <p:cNvPr id="254978" name="Picture 2" descr="File:Chlorophyll a.sv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8224" y="697871"/>
            <a:ext cx="2473719" cy="6184298"/>
          </a:xfrm>
          <a:prstGeom prst="rect">
            <a:avLst/>
          </a:prstGeom>
          <a:noFill/>
          <a:extLst>
            <a:ext uri="{909E8E84-426E-40DD-AFC4-6F175D3DCCD1}">
              <a14:hiddenFill xmlns:a14="http://schemas.microsoft.com/office/drawing/2010/main">
                <a:solidFill>
                  <a:srgbClr val="FFFFFF"/>
                </a:solidFill>
              </a14:hiddenFill>
            </a:ext>
          </a:extLst>
        </p:spPr>
      </p:pic>
      <p:pic>
        <p:nvPicPr>
          <p:cNvPr id="254980" name="Picture 4" descr="Leavessnipeda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936" y="1695143"/>
            <a:ext cx="2305725" cy="34620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95936" y="5161370"/>
            <a:ext cx="230572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Leavessnipedal</a:t>
            </a:r>
            <a:r>
              <a:rPr lang="en-US" sz="1200" dirty="0" smtClean="0">
                <a:solidFill>
                  <a:prstClr val="black"/>
                </a:solidFill>
                <a:latin typeface="Calibri"/>
              </a:rPr>
              <a:t>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tooltip="User:The cat"/>
              </a:rPr>
              <a:t>The cat</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BY-SA 3.0</a:t>
            </a:r>
            <a:endParaRPr lang="en-US" sz="1200" dirty="0">
              <a:solidFill>
                <a:prstClr val="black"/>
              </a:solidFill>
              <a:latin typeface="Calibri"/>
            </a:endParaRP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701299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Βασικοί </a:t>
            </a:r>
            <a:r>
              <a:rPr lang="el-GR" dirty="0" smtClean="0"/>
              <a:t>όροι </a:t>
            </a:r>
            <a:r>
              <a:rPr lang="el-GR" sz="3200" b="0" dirty="0" smtClean="0"/>
              <a:t>(1 από 2)</a:t>
            </a:r>
            <a:endParaRPr lang="el-GR" sz="3200" b="0" dirty="0"/>
          </a:p>
        </p:txBody>
      </p:sp>
      <p:sp>
        <p:nvSpPr>
          <p:cNvPr id="3" name="Content Placeholder 2"/>
          <p:cNvSpPr>
            <a:spLocks noGrp="1"/>
          </p:cNvSpPr>
          <p:nvPr>
            <p:ph idx="1"/>
          </p:nvPr>
        </p:nvSpPr>
        <p:spPr>
          <a:xfrm>
            <a:off x="683568" y="1548980"/>
            <a:ext cx="3528392" cy="3240360"/>
          </a:xfrm>
        </p:spPr>
        <p:txBody>
          <a:bodyPr>
            <a:noAutofit/>
          </a:bodyPr>
          <a:lstStyle/>
          <a:p>
            <a:pPr>
              <a:lnSpc>
                <a:spcPct val="100000"/>
              </a:lnSpc>
              <a:spcBef>
                <a:spcPts val="300"/>
              </a:spcBef>
              <a:spcAft>
                <a:spcPts val="300"/>
              </a:spcAft>
              <a:buFont typeface="Wingdings" pitchFamily="2" charset="2"/>
              <a:buChar char="§"/>
            </a:pPr>
            <a:r>
              <a:rPr lang="el-GR" sz="2200" dirty="0" smtClean="0"/>
              <a:t>Εστέρες</a:t>
            </a:r>
            <a:r>
              <a:rPr lang="en-US" sz="2200" dirty="0" smtClean="0"/>
              <a:t>,</a:t>
            </a:r>
            <a:endParaRPr lang="el-GR" sz="2200" dirty="0"/>
          </a:p>
          <a:p>
            <a:pPr>
              <a:lnSpc>
                <a:spcPct val="100000"/>
              </a:lnSpc>
              <a:spcBef>
                <a:spcPts val="300"/>
              </a:spcBef>
              <a:spcAft>
                <a:spcPts val="300"/>
              </a:spcAft>
              <a:buFont typeface="Wingdings" pitchFamily="2" charset="2"/>
              <a:buChar char="§"/>
            </a:pPr>
            <a:r>
              <a:rPr lang="el-GR" sz="2200" dirty="0" smtClean="0"/>
              <a:t>Τριγλυκερίδια</a:t>
            </a:r>
            <a:r>
              <a:rPr lang="en-US" sz="2200" dirty="0" smtClean="0"/>
              <a:t>,</a:t>
            </a:r>
            <a:endParaRPr lang="el-GR" sz="2200" dirty="0"/>
          </a:p>
          <a:p>
            <a:pPr>
              <a:lnSpc>
                <a:spcPct val="100000"/>
              </a:lnSpc>
              <a:spcBef>
                <a:spcPts val="300"/>
              </a:spcBef>
              <a:spcAft>
                <a:spcPts val="300"/>
              </a:spcAft>
              <a:buFont typeface="Wingdings" pitchFamily="2" charset="2"/>
              <a:buChar char="§"/>
            </a:pPr>
            <a:r>
              <a:rPr lang="el-GR" sz="2200" dirty="0" smtClean="0"/>
              <a:t>«Ξήρανση» λαδιών,</a:t>
            </a:r>
            <a:endParaRPr lang="el-GR" sz="2200" dirty="0"/>
          </a:p>
          <a:p>
            <a:pPr>
              <a:lnSpc>
                <a:spcPct val="100000"/>
              </a:lnSpc>
              <a:spcBef>
                <a:spcPts val="300"/>
              </a:spcBef>
              <a:spcAft>
                <a:spcPts val="300"/>
              </a:spcAft>
              <a:buFont typeface="Wingdings" pitchFamily="2" charset="2"/>
              <a:buChar char="§"/>
            </a:pPr>
            <a:r>
              <a:rPr lang="el-GR" sz="2200" dirty="0" smtClean="0"/>
              <a:t>Πολυμερισμός,</a:t>
            </a:r>
            <a:endParaRPr lang="el-GR" sz="2200" dirty="0"/>
          </a:p>
          <a:p>
            <a:pPr>
              <a:lnSpc>
                <a:spcPct val="100000"/>
              </a:lnSpc>
              <a:spcBef>
                <a:spcPts val="300"/>
              </a:spcBef>
              <a:spcAft>
                <a:spcPts val="300"/>
              </a:spcAft>
              <a:buFont typeface="Wingdings" pitchFamily="2" charset="2"/>
              <a:buChar char="§"/>
            </a:pPr>
            <a:r>
              <a:rPr lang="el-GR" sz="2200" dirty="0" smtClean="0"/>
              <a:t>Οξείδωση λαδιών,</a:t>
            </a:r>
            <a:endParaRPr lang="el-GR" sz="2200" dirty="0"/>
          </a:p>
          <a:p>
            <a:pPr>
              <a:lnSpc>
                <a:spcPct val="100000"/>
              </a:lnSpc>
              <a:spcBef>
                <a:spcPts val="300"/>
              </a:spcBef>
              <a:spcAft>
                <a:spcPts val="300"/>
              </a:spcAft>
              <a:buFont typeface="Wingdings" pitchFamily="2" charset="2"/>
              <a:buChar char="§"/>
            </a:pPr>
            <a:r>
              <a:rPr lang="el-GR" sz="2200" dirty="0"/>
              <a:t>Ελεύθερα λιπαρά </a:t>
            </a:r>
            <a:r>
              <a:rPr lang="el-GR" sz="2200" dirty="0" smtClean="0"/>
              <a:t>οξέα,</a:t>
            </a:r>
            <a:endParaRPr lang="en-US" sz="2200" dirty="0"/>
          </a:p>
          <a:p>
            <a:pPr>
              <a:lnSpc>
                <a:spcPct val="100000"/>
              </a:lnSpc>
              <a:spcBef>
                <a:spcPts val="300"/>
              </a:spcBef>
              <a:spcAft>
                <a:spcPts val="300"/>
              </a:spcAft>
              <a:buFont typeface="Wingdings" pitchFamily="2" charset="2"/>
              <a:buChar char="§"/>
            </a:pPr>
            <a:r>
              <a:rPr lang="el-GR" sz="2200" dirty="0" smtClean="0"/>
              <a:t>Βαθμός οξύτητας,</a:t>
            </a:r>
            <a:endParaRPr lang="en-US" sz="2200" dirty="0" smtClean="0"/>
          </a:p>
          <a:p>
            <a:pPr>
              <a:lnSpc>
                <a:spcPct val="100000"/>
              </a:lnSpc>
              <a:spcBef>
                <a:spcPts val="300"/>
              </a:spcBef>
              <a:spcAft>
                <a:spcPts val="300"/>
              </a:spcAft>
              <a:buFont typeface="Wingdings" pitchFamily="2" charset="2"/>
              <a:buChar char="§"/>
            </a:pPr>
            <a:endParaRPr lang="en-US" dirty="0"/>
          </a:p>
          <a:p>
            <a:pPr>
              <a:lnSpc>
                <a:spcPct val="100000"/>
              </a:lnSpc>
              <a:spcBef>
                <a:spcPts val="300"/>
              </a:spcBef>
              <a:spcAft>
                <a:spcPts val="300"/>
              </a:spcAft>
              <a:buFont typeface="Wingdings" pitchFamily="2" charset="2"/>
              <a:buChar char="§"/>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5" name="Rectangle 4"/>
          <p:cNvSpPr/>
          <p:nvPr/>
        </p:nvSpPr>
        <p:spPr>
          <a:xfrm>
            <a:off x="5148064" y="1772816"/>
            <a:ext cx="3384376" cy="2792688"/>
          </a:xfrm>
          <a:prstGeom prst="rect">
            <a:avLst/>
          </a:prstGeom>
        </p:spPr>
        <p:txBody>
          <a:bodyPr wrap="square">
            <a:spAutoFit/>
          </a:bodyPr>
          <a:lstStyle/>
          <a:p>
            <a:pPr marL="342000" indent="-324000">
              <a:lnSpc>
                <a:spcPct val="114000"/>
              </a:lnSpc>
              <a:spcBef>
                <a:spcPts val="300"/>
              </a:spcBef>
              <a:spcAft>
                <a:spcPts val="300"/>
              </a:spcAft>
              <a:buFont typeface="Wingdings" pitchFamily="2" charset="2"/>
              <a:buChar char="§"/>
            </a:pPr>
            <a:r>
              <a:rPr lang="el-GR" sz="2200" dirty="0">
                <a:solidFill>
                  <a:prstClr val="black"/>
                </a:solidFill>
                <a:latin typeface="Calibri"/>
              </a:rPr>
              <a:t>Τερπενικές </a:t>
            </a:r>
            <a:r>
              <a:rPr lang="el-GR" sz="2200" dirty="0" smtClean="0">
                <a:solidFill>
                  <a:prstClr val="black"/>
                </a:solidFill>
                <a:latin typeface="Calibri"/>
              </a:rPr>
              <a:t>ρητίνες,</a:t>
            </a:r>
            <a:endParaRPr lang="el-GR" sz="2200" dirty="0">
              <a:solidFill>
                <a:prstClr val="black"/>
              </a:solidFill>
              <a:latin typeface="Calibri"/>
            </a:endParaRPr>
          </a:p>
          <a:p>
            <a:pPr marL="342000" indent="-324000">
              <a:lnSpc>
                <a:spcPct val="114000"/>
              </a:lnSpc>
              <a:spcBef>
                <a:spcPts val="300"/>
              </a:spcBef>
              <a:spcAft>
                <a:spcPts val="300"/>
              </a:spcAft>
              <a:buFont typeface="Wingdings" pitchFamily="2" charset="2"/>
              <a:buChar char="§"/>
            </a:pPr>
            <a:r>
              <a:rPr lang="el-GR" sz="2200" dirty="0" smtClean="0">
                <a:solidFill>
                  <a:prstClr val="black"/>
                </a:solidFill>
                <a:latin typeface="Calibri"/>
              </a:rPr>
              <a:t>Ισοπρένιο,</a:t>
            </a:r>
          </a:p>
          <a:p>
            <a:pPr marL="342000" indent="-324000">
              <a:lnSpc>
                <a:spcPct val="114000"/>
              </a:lnSpc>
              <a:spcBef>
                <a:spcPts val="300"/>
              </a:spcBef>
              <a:spcAft>
                <a:spcPts val="300"/>
              </a:spcAft>
              <a:buFont typeface="Wingdings" pitchFamily="2" charset="2"/>
              <a:buChar char="§"/>
            </a:pPr>
            <a:r>
              <a:rPr lang="el-GR" sz="2200" dirty="0" smtClean="0">
                <a:solidFill>
                  <a:prstClr val="black"/>
                </a:solidFill>
                <a:latin typeface="Calibri"/>
              </a:rPr>
              <a:t>Μονοτερπενικές ρητίνες,</a:t>
            </a:r>
            <a:endParaRPr lang="el-GR" sz="2200" dirty="0">
              <a:solidFill>
                <a:prstClr val="black"/>
              </a:solidFill>
              <a:latin typeface="Calibri"/>
            </a:endParaRPr>
          </a:p>
          <a:p>
            <a:pPr marL="342000" indent="-324000">
              <a:lnSpc>
                <a:spcPct val="114000"/>
              </a:lnSpc>
              <a:spcBef>
                <a:spcPts val="300"/>
              </a:spcBef>
              <a:spcAft>
                <a:spcPts val="300"/>
              </a:spcAft>
              <a:buFont typeface="Wingdings" pitchFamily="2" charset="2"/>
              <a:buChar char="§"/>
            </a:pPr>
            <a:r>
              <a:rPr lang="el-GR" sz="2200" dirty="0">
                <a:solidFill>
                  <a:prstClr val="black"/>
                </a:solidFill>
                <a:latin typeface="Calibri"/>
              </a:rPr>
              <a:t>Διτερπενικές </a:t>
            </a:r>
            <a:r>
              <a:rPr lang="el-GR" sz="2200" dirty="0" smtClean="0">
                <a:solidFill>
                  <a:prstClr val="black"/>
                </a:solidFill>
                <a:latin typeface="Calibri"/>
              </a:rPr>
              <a:t>ρητίνες,</a:t>
            </a:r>
            <a:endParaRPr lang="en-US" sz="2200" dirty="0">
              <a:solidFill>
                <a:prstClr val="black"/>
              </a:solidFill>
              <a:latin typeface="Calibri"/>
            </a:endParaRPr>
          </a:p>
          <a:p>
            <a:pPr marL="342000" indent="-324000">
              <a:lnSpc>
                <a:spcPct val="114000"/>
              </a:lnSpc>
              <a:spcBef>
                <a:spcPts val="300"/>
              </a:spcBef>
              <a:spcAft>
                <a:spcPts val="300"/>
              </a:spcAft>
              <a:buFont typeface="Wingdings" pitchFamily="2" charset="2"/>
              <a:buChar char="§"/>
            </a:pPr>
            <a:r>
              <a:rPr lang="el-GR" sz="2200" dirty="0">
                <a:solidFill>
                  <a:prstClr val="black"/>
                </a:solidFill>
                <a:latin typeface="Calibri"/>
              </a:rPr>
              <a:t>Τριτερπενικές </a:t>
            </a:r>
            <a:r>
              <a:rPr lang="el-GR" sz="2200" dirty="0" smtClean="0">
                <a:solidFill>
                  <a:prstClr val="black"/>
                </a:solidFill>
                <a:latin typeface="Calibri"/>
              </a:rPr>
              <a:t>ρητίνες,</a:t>
            </a:r>
            <a:endParaRPr lang="el-GR" sz="2200" dirty="0">
              <a:solidFill>
                <a:prstClr val="black"/>
              </a:solidFill>
              <a:latin typeface="Calibri"/>
            </a:endParaRPr>
          </a:p>
          <a:p>
            <a:pPr marL="342000" indent="-324000">
              <a:lnSpc>
                <a:spcPct val="114000"/>
              </a:lnSpc>
              <a:spcBef>
                <a:spcPts val="300"/>
              </a:spcBef>
              <a:spcAft>
                <a:spcPts val="300"/>
              </a:spcAft>
              <a:buFont typeface="Wingdings" pitchFamily="2" charset="2"/>
              <a:buChar char="§"/>
            </a:pPr>
            <a:r>
              <a:rPr lang="el-GR" sz="2200" dirty="0" smtClean="0">
                <a:solidFill>
                  <a:prstClr val="black"/>
                </a:solidFill>
                <a:latin typeface="Calibri"/>
              </a:rPr>
              <a:t>Κολοφώνιο,</a:t>
            </a:r>
            <a:endParaRPr lang="el-GR" sz="2200" dirty="0">
              <a:solidFill>
                <a:prstClr val="black"/>
              </a:solidFill>
              <a:latin typeface="Calibri"/>
            </a:endParaRPr>
          </a:p>
        </p:txBody>
      </p:sp>
    </p:spTree>
    <p:extLst>
      <p:ext uri="{BB962C8B-B14F-4D97-AF65-F5344CB8AC3E}">
        <p14:creationId xmlns:p14="http://schemas.microsoft.com/office/powerpoint/2010/main" val="1347939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prstClr val="black"/>
                </a:solidFill>
              </a:rPr>
              <a:t>Ελάσσονα συστατικά των λαδιών</a:t>
            </a:r>
            <a:br>
              <a:rPr lang="el-GR" dirty="0">
                <a:solidFill>
                  <a:prstClr val="black"/>
                </a:solidFill>
              </a:rPr>
            </a:br>
            <a:r>
              <a:rPr lang="el-GR" sz="3300" b="0" dirty="0">
                <a:solidFill>
                  <a:prstClr val="black"/>
                </a:solidFill>
              </a:rPr>
              <a:t>(μη σαπωνοποιούμενα) </a:t>
            </a:r>
            <a:r>
              <a:rPr lang="el-GR" sz="3300" b="0" dirty="0" smtClean="0">
                <a:solidFill>
                  <a:prstClr val="black"/>
                </a:solidFill>
              </a:rPr>
              <a:t>3/3</a:t>
            </a:r>
            <a:endParaRPr lang="el-GR" dirty="0"/>
          </a:p>
        </p:txBody>
      </p:sp>
      <p:sp>
        <p:nvSpPr>
          <p:cNvPr id="3" name="Content Placeholder 2"/>
          <p:cNvSpPr>
            <a:spLocks noGrp="1"/>
          </p:cNvSpPr>
          <p:nvPr>
            <p:ph idx="1"/>
          </p:nvPr>
        </p:nvSpPr>
        <p:spPr>
          <a:xfrm>
            <a:off x="457200" y="1412776"/>
            <a:ext cx="8229600" cy="4824536"/>
          </a:xfrm>
        </p:spPr>
        <p:txBody>
          <a:bodyPr/>
          <a:lstStyle/>
          <a:p>
            <a:r>
              <a:rPr lang="el-GR" dirty="0" smtClean="0"/>
              <a:t>Καροτένια </a:t>
            </a:r>
            <a:endParaRPr lang="el-GR" dirty="0"/>
          </a:p>
        </p:txBody>
      </p:sp>
      <p:graphicFrame>
        <p:nvGraphicFramePr>
          <p:cNvPr id="7" name="Object 7" descr="β-καροτένιο&#10;"/>
          <p:cNvGraphicFramePr>
            <a:graphicFrameLocks noGrp="1" noChangeAspect="1"/>
          </p:cNvGraphicFramePr>
          <p:nvPr>
            <p:ph sz="half" idx="4294967295"/>
            <p:extLst/>
          </p:nvPr>
        </p:nvGraphicFramePr>
        <p:xfrm>
          <a:off x="251520" y="2420888"/>
          <a:ext cx="8689657" cy="1800200"/>
        </p:xfrm>
        <a:graphic>
          <a:graphicData uri="http://schemas.openxmlformats.org/presentationml/2006/ole">
            <mc:AlternateContent xmlns:mc="http://schemas.openxmlformats.org/markup-compatibility/2006">
              <mc:Choice xmlns:v="urn:schemas-microsoft-com:vml" Requires="v">
                <p:oleObj spid="_x0000_s5131" name="ChemSketch" r:id="rId3" imgW="6586560" imgH="1365480" progId="ACD.ChemSketch.20">
                  <p:embed/>
                </p:oleObj>
              </mc:Choice>
              <mc:Fallback>
                <p:oleObj name="ChemSketch" r:id="rId3" imgW="6586560" imgH="136548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420888"/>
                        <a:ext cx="8689657" cy="1800200"/>
                      </a:xfrm>
                      <a:prstGeom prst="rect">
                        <a:avLst/>
                      </a:prstGeom>
                      <a:noFill/>
                      <a:ln w="12700">
                        <a:noFill/>
                        <a:miter lim="800000"/>
                        <a:headEnd/>
                        <a:tailEnd/>
                      </a:ln>
                      <a:effectLst/>
                    </p:spPr>
                  </p:pic>
                </p:oleObj>
              </mc:Fallback>
            </mc:AlternateContent>
          </a:graphicData>
        </a:graphic>
      </p:graphicFrame>
      <p:sp>
        <p:nvSpPr>
          <p:cNvPr id="8" name="Text Box 11"/>
          <p:cNvSpPr txBox="1">
            <a:spLocks noChangeArrowheads="1"/>
          </p:cNvSpPr>
          <p:nvPr/>
        </p:nvSpPr>
        <p:spPr bwMode="auto">
          <a:xfrm>
            <a:off x="3868552" y="4509120"/>
            <a:ext cx="1455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l-GR" sz="2000" dirty="0">
                <a:solidFill>
                  <a:prstClr val="black"/>
                </a:solidFill>
                <a:latin typeface="Calibri"/>
              </a:rPr>
              <a:t>β-καροτένιο</a:t>
            </a: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1228424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l-GR" sz="3600" dirty="0"/>
              <a:t>Ανάλυση με αέρια χρωματογραφία (</a:t>
            </a:r>
            <a:r>
              <a:rPr lang="en-US" sz="3600" dirty="0"/>
              <a:t>GC)</a:t>
            </a:r>
            <a:endParaRPr lang="el-GR" sz="3600" dirty="0"/>
          </a:p>
        </p:txBody>
      </p:sp>
      <p:sp>
        <p:nvSpPr>
          <p:cNvPr id="25603" name="Rectangle 3"/>
          <p:cNvSpPr>
            <a:spLocks noGrp="1" noChangeArrowheads="1"/>
          </p:cNvSpPr>
          <p:nvPr>
            <p:ph idx="1"/>
          </p:nvPr>
        </p:nvSpPr>
        <p:spPr>
          <a:xfrm>
            <a:off x="179512" y="1196752"/>
            <a:ext cx="8784976" cy="5040560"/>
          </a:xfrm>
          <a:noFill/>
        </p:spPr>
        <p:txBody>
          <a:bodyPr>
            <a:noAutofit/>
          </a:bodyPr>
          <a:lstStyle/>
          <a:p>
            <a:pPr marL="609600" indent="-609600">
              <a:lnSpc>
                <a:spcPct val="110000"/>
              </a:lnSpc>
              <a:spcBef>
                <a:spcPts val="600"/>
              </a:spcBef>
              <a:spcAft>
                <a:spcPts val="600"/>
              </a:spcAft>
            </a:pPr>
            <a:r>
              <a:rPr lang="el-GR" sz="2200" dirty="0"/>
              <a:t>Τα λίπη (τριεστέρες της γλυκερίνης) είναι μεγάλου Μ.Β. μόρια. Συνεπώς η λιπαρή ύλη πρέπει να υποστεί επεξεργασία.</a:t>
            </a:r>
          </a:p>
          <a:p>
            <a:pPr marL="609600" indent="-609600">
              <a:lnSpc>
                <a:spcPct val="110000"/>
              </a:lnSpc>
              <a:spcBef>
                <a:spcPts val="600"/>
              </a:spcBef>
              <a:spcAft>
                <a:spcPts val="600"/>
              </a:spcAft>
            </a:pPr>
            <a:r>
              <a:rPr lang="el-GR" sz="2200" dirty="0"/>
              <a:t>Διαχωρίζονται τα </a:t>
            </a:r>
            <a:r>
              <a:rPr lang="el-GR" sz="2200" b="1" dirty="0"/>
              <a:t>σαπωνοποιούμενα</a:t>
            </a:r>
            <a:r>
              <a:rPr lang="el-GR" sz="2200" dirty="0"/>
              <a:t> από τα </a:t>
            </a:r>
            <a:r>
              <a:rPr lang="el-GR" sz="2200" b="1" i="1" dirty="0"/>
              <a:t>μη</a:t>
            </a:r>
            <a:r>
              <a:rPr lang="el-GR" sz="2200" b="1" dirty="0"/>
              <a:t> σαπωνοποιούμενα</a:t>
            </a:r>
            <a:r>
              <a:rPr lang="el-GR" sz="2200" dirty="0"/>
              <a:t> συστατικά.</a:t>
            </a:r>
          </a:p>
          <a:p>
            <a:pPr marL="990600" lvl="1" indent="-533400">
              <a:lnSpc>
                <a:spcPct val="110000"/>
              </a:lnSpc>
              <a:spcBef>
                <a:spcPts val="600"/>
              </a:spcBef>
              <a:spcAft>
                <a:spcPts val="600"/>
              </a:spcAft>
            </a:pPr>
            <a:r>
              <a:rPr lang="el-GR" sz="2200" dirty="0"/>
              <a:t>Τα μη σαπωνοποιούμενα (στερόλες, </a:t>
            </a:r>
            <a:r>
              <a:rPr lang="el-GR" sz="2200" dirty="0" smtClean="0"/>
              <a:t>αλδεΰδες</a:t>
            </a:r>
            <a:r>
              <a:rPr lang="el-GR" sz="2200" dirty="0"/>
              <a:t>, φυσ. ρητίνες) αναλύονται με </a:t>
            </a:r>
            <a:r>
              <a:rPr lang="en-US" sz="2200" dirty="0"/>
              <a:t>GC </a:t>
            </a:r>
            <a:r>
              <a:rPr lang="el-GR" sz="2200" dirty="0"/>
              <a:t>ως </a:t>
            </a:r>
            <a:r>
              <a:rPr lang="el-GR" sz="2200" dirty="0" smtClean="0"/>
              <a:t>έχουν.</a:t>
            </a:r>
            <a:endParaRPr lang="el-GR" sz="2200" dirty="0"/>
          </a:p>
          <a:p>
            <a:pPr marL="990600" lvl="1" indent="-533400">
              <a:lnSpc>
                <a:spcPct val="110000"/>
              </a:lnSpc>
              <a:spcBef>
                <a:spcPts val="600"/>
              </a:spcBef>
              <a:spcAft>
                <a:spcPts val="600"/>
              </a:spcAft>
            </a:pPr>
            <a:r>
              <a:rPr lang="el-GR" sz="2200" dirty="0"/>
              <a:t>Τα σαπωνοποιούμενα: υφίστανται </a:t>
            </a:r>
            <a:r>
              <a:rPr lang="el-GR" sz="2200" b="1" dirty="0"/>
              <a:t>μετεστεροποίηση</a:t>
            </a:r>
            <a:r>
              <a:rPr lang="el-GR" sz="2200" dirty="0"/>
              <a:t>, δηλ. δ</a:t>
            </a:r>
            <a:r>
              <a:rPr lang="el-GR" sz="2200" i="1" dirty="0"/>
              <a:t>ιασπώνται</a:t>
            </a:r>
            <a:r>
              <a:rPr lang="el-GR" sz="2200" dirty="0"/>
              <a:t> σε μικρότερα μόρια και ταυτόχρονα μετατρέπονται σε</a:t>
            </a:r>
            <a:r>
              <a:rPr lang="el-GR" sz="2200" b="1" dirty="0"/>
              <a:t> μεθυλεστέρες </a:t>
            </a:r>
            <a:r>
              <a:rPr lang="el-GR" sz="2200" dirty="0"/>
              <a:t>των λιπαρών </a:t>
            </a:r>
            <a:r>
              <a:rPr lang="el-GR" sz="2200" dirty="0" smtClean="0"/>
              <a:t>οξέων.</a:t>
            </a:r>
            <a:endParaRPr lang="el-GR" sz="2200" dirty="0"/>
          </a:p>
          <a:p>
            <a:pPr marL="609600" indent="-609600">
              <a:lnSpc>
                <a:spcPct val="110000"/>
              </a:lnSpc>
              <a:spcBef>
                <a:spcPts val="600"/>
              </a:spcBef>
              <a:spcAft>
                <a:spcPts val="600"/>
              </a:spcAft>
            </a:pPr>
            <a:r>
              <a:rPr lang="el-GR" sz="2200" dirty="0"/>
              <a:t>Σε ειδικές συνθήκες αέριας χρωματογραφίας (π.χ. </a:t>
            </a:r>
            <a:r>
              <a:rPr lang="en-US" sz="2200" b="1" dirty="0"/>
              <a:t>HTGC</a:t>
            </a:r>
            <a:r>
              <a:rPr lang="en-US" sz="2200" dirty="0"/>
              <a:t>)</a:t>
            </a:r>
            <a:r>
              <a:rPr lang="el-GR" sz="2200" dirty="0"/>
              <a:t> μπορούν να αναλυθούν οι τριεστέρες ως έχουν. Ανιχνεύονται δηλαδή οι μονοεστέρες</a:t>
            </a:r>
            <a:r>
              <a:rPr lang="en-US" sz="2200" dirty="0"/>
              <a:t> (MAG)</a:t>
            </a:r>
            <a:r>
              <a:rPr lang="el-GR" sz="2200" dirty="0"/>
              <a:t>, οι</a:t>
            </a:r>
            <a:r>
              <a:rPr lang="en-US" sz="2200" dirty="0"/>
              <a:t> </a:t>
            </a:r>
            <a:r>
              <a:rPr lang="el-GR" sz="2200" dirty="0"/>
              <a:t>διεστέρες (</a:t>
            </a:r>
            <a:r>
              <a:rPr lang="en-US" sz="2200" dirty="0"/>
              <a:t>DAG)</a:t>
            </a:r>
            <a:r>
              <a:rPr lang="el-GR" sz="2200" dirty="0"/>
              <a:t> και οι τριεστέρες </a:t>
            </a:r>
            <a:r>
              <a:rPr lang="en-US" sz="2200" dirty="0"/>
              <a:t>(TAG) </a:t>
            </a:r>
            <a:r>
              <a:rPr lang="el-GR" sz="2200" dirty="0"/>
              <a:t>της </a:t>
            </a:r>
            <a:r>
              <a:rPr lang="el-GR" sz="2200" dirty="0" smtClean="0"/>
              <a:t>γλυκερίνης.</a:t>
            </a:r>
            <a:endParaRPr lang="el-GR" sz="2200" dirty="0"/>
          </a:p>
          <a:p>
            <a:pPr marL="990600" lvl="1" indent="-533400">
              <a:lnSpc>
                <a:spcPct val="110000"/>
              </a:lnSpc>
              <a:spcBef>
                <a:spcPts val="600"/>
              </a:spcBef>
              <a:spcAft>
                <a:spcPts val="600"/>
              </a:spcAft>
              <a:buFontTx/>
              <a:buNone/>
            </a:pP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648623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Αέρια χρωματογραφία στην ταυτοποίηση των </a:t>
            </a:r>
            <a:r>
              <a:rPr lang="el-GR" dirty="0" smtClean="0"/>
              <a:t>λαδιών </a:t>
            </a:r>
            <a:r>
              <a:rPr lang="el-GR" sz="3600" b="0" dirty="0" smtClean="0"/>
              <a:t>1/2</a:t>
            </a:r>
            <a:endParaRPr lang="el-GR" sz="3600" b="0" dirty="0"/>
          </a:p>
        </p:txBody>
      </p:sp>
      <p:sp>
        <p:nvSpPr>
          <p:cNvPr id="22" name="TextBox 21"/>
          <p:cNvSpPr txBox="1"/>
          <p:nvPr/>
        </p:nvSpPr>
        <p:spPr>
          <a:xfrm>
            <a:off x="384938" y="2080758"/>
            <a:ext cx="2890918" cy="2936188"/>
          </a:xfrm>
          <a:prstGeom prst="rect">
            <a:avLst/>
          </a:prstGeom>
          <a:noFill/>
        </p:spPr>
        <p:txBody>
          <a:bodyPr wrap="square" rtlCol="0">
            <a:spAutoFit/>
          </a:bodyPr>
          <a:lstStyle/>
          <a:p>
            <a:pPr>
              <a:lnSpc>
                <a:spcPct val="110000"/>
              </a:lnSpc>
            </a:pPr>
            <a:r>
              <a:rPr lang="el-GR" sz="2400" dirty="0" smtClean="0">
                <a:solidFill>
                  <a:prstClr val="black"/>
                </a:solidFill>
                <a:latin typeface="Calibri"/>
              </a:rPr>
              <a:t>Δείγμα λαδιού:</a:t>
            </a:r>
          </a:p>
          <a:p>
            <a:pPr>
              <a:lnSpc>
                <a:spcPct val="110000"/>
              </a:lnSpc>
            </a:pPr>
            <a:r>
              <a:rPr lang="el-GR" sz="2400" dirty="0" smtClean="0">
                <a:solidFill>
                  <a:prstClr val="black"/>
                </a:solidFill>
                <a:latin typeface="Calibri"/>
              </a:rPr>
              <a:t>Σαπωνοποιούμενο κλάσμα</a:t>
            </a:r>
          </a:p>
          <a:p>
            <a:pPr>
              <a:lnSpc>
                <a:spcPct val="110000"/>
              </a:lnSpc>
            </a:pPr>
            <a:r>
              <a:rPr lang="el-GR" sz="2400" dirty="0" smtClean="0">
                <a:solidFill>
                  <a:prstClr val="black"/>
                </a:solidFill>
                <a:latin typeface="Calibri"/>
              </a:rPr>
              <a:t>(</a:t>
            </a:r>
            <a:r>
              <a:rPr lang="el-GR" sz="2400" b="1" dirty="0" smtClean="0">
                <a:solidFill>
                  <a:prstClr val="black"/>
                </a:solidFill>
                <a:latin typeface="Calibri"/>
              </a:rPr>
              <a:t>τριεστέρες</a:t>
            </a:r>
            <a:r>
              <a:rPr lang="el-GR" sz="2400" dirty="0" smtClean="0">
                <a:solidFill>
                  <a:prstClr val="black"/>
                </a:solidFill>
                <a:latin typeface="Calibri"/>
              </a:rPr>
              <a:t>,</a:t>
            </a:r>
          </a:p>
          <a:p>
            <a:pPr>
              <a:lnSpc>
                <a:spcPct val="110000"/>
              </a:lnSpc>
            </a:pPr>
            <a:r>
              <a:rPr lang="el-GR" sz="2400" b="1" dirty="0" smtClean="0">
                <a:solidFill>
                  <a:prstClr val="black"/>
                </a:solidFill>
                <a:latin typeface="Calibri"/>
              </a:rPr>
              <a:t>διεστέρες</a:t>
            </a:r>
          </a:p>
          <a:p>
            <a:pPr>
              <a:lnSpc>
                <a:spcPct val="110000"/>
              </a:lnSpc>
            </a:pPr>
            <a:r>
              <a:rPr lang="el-GR" sz="2400" b="1" dirty="0" smtClean="0">
                <a:solidFill>
                  <a:prstClr val="black"/>
                </a:solidFill>
                <a:latin typeface="Calibri"/>
              </a:rPr>
              <a:t>μονοεστέρες</a:t>
            </a:r>
          </a:p>
          <a:p>
            <a:pPr>
              <a:lnSpc>
                <a:spcPct val="110000"/>
              </a:lnSpc>
            </a:pPr>
            <a:r>
              <a:rPr lang="el-GR" sz="2400" dirty="0" smtClean="0">
                <a:solidFill>
                  <a:prstClr val="black"/>
                </a:solidFill>
                <a:latin typeface="Calibri"/>
              </a:rPr>
              <a:t>της γλυκερίνης)</a:t>
            </a:r>
            <a:endParaRPr lang="el-GR" sz="2400" dirty="0">
              <a:solidFill>
                <a:prstClr val="black"/>
              </a:solidFill>
              <a:latin typeface="Calibri"/>
            </a:endParaRPr>
          </a:p>
        </p:txBody>
      </p:sp>
      <p:sp>
        <p:nvSpPr>
          <p:cNvPr id="23" name="Right Arrow 22"/>
          <p:cNvSpPr/>
          <p:nvPr/>
        </p:nvSpPr>
        <p:spPr>
          <a:xfrm>
            <a:off x="3188816" y="3117000"/>
            <a:ext cx="3591647" cy="395174"/>
          </a:xfrm>
          <a:prstGeom prst="rightArrow">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4" name="TextBox 23"/>
          <p:cNvSpPr txBox="1"/>
          <p:nvPr/>
        </p:nvSpPr>
        <p:spPr>
          <a:xfrm>
            <a:off x="2822463" y="2424538"/>
            <a:ext cx="3951060" cy="707886"/>
          </a:xfrm>
          <a:prstGeom prst="rect">
            <a:avLst/>
          </a:prstGeom>
          <a:noFill/>
        </p:spPr>
        <p:txBody>
          <a:bodyPr wrap="square" rtlCol="0">
            <a:spAutoFit/>
          </a:bodyPr>
          <a:lstStyle/>
          <a:p>
            <a:pPr algn="ctr"/>
            <a:r>
              <a:rPr lang="el-GR" sz="2000" u="sng" dirty="0" smtClean="0">
                <a:solidFill>
                  <a:srgbClr val="002060"/>
                </a:solidFill>
                <a:latin typeface="Calibri"/>
              </a:rPr>
              <a:t>μετεστεροποίηση</a:t>
            </a:r>
            <a:r>
              <a:rPr lang="el-GR" sz="2000" dirty="0" smtClean="0">
                <a:solidFill>
                  <a:srgbClr val="002060"/>
                </a:solidFill>
                <a:latin typeface="Calibri"/>
              </a:rPr>
              <a:t> </a:t>
            </a:r>
            <a:r>
              <a:rPr lang="el-GR" sz="2000" dirty="0" smtClean="0">
                <a:solidFill>
                  <a:prstClr val="black"/>
                </a:solidFill>
                <a:latin typeface="Calibri"/>
              </a:rPr>
              <a:t>με</a:t>
            </a:r>
            <a:r>
              <a:rPr lang="el-GR" sz="2000" dirty="0" smtClean="0">
                <a:solidFill>
                  <a:srgbClr val="002060"/>
                </a:solidFill>
                <a:latin typeface="Calibri"/>
              </a:rPr>
              <a:t> </a:t>
            </a:r>
            <a:r>
              <a:rPr lang="el-GR" sz="2000" b="1" i="1" dirty="0" smtClean="0">
                <a:solidFill>
                  <a:srgbClr val="002060"/>
                </a:solidFill>
                <a:latin typeface="Calibri"/>
              </a:rPr>
              <a:t>μεθυλιωτικό</a:t>
            </a:r>
            <a:r>
              <a:rPr lang="el-GR" sz="2000" dirty="0" smtClean="0">
                <a:solidFill>
                  <a:srgbClr val="002060"/>
                </a:solidFill>
                <a:latin typeface="Calibri"/>
              </a:rPr>
              <a:t> </a:t>
            </a:r>
            <a:r>
              <a:rPr lang="el-GR" sz="2000" dirty="0" smtClean="0">
                <a:solidFill>
                  <a:prstClr val="black"/>
                </a:solidFill>
                <a:latin typeface="Calibri"/>
              </a:rPr>
              <a:t>αντιδραστήριο, π.χ. </a:t>
            </a:r>
            <a:r>
              <a:rPr lang="en-US" sz="2000" dirty="0" smtClean="0">
                <a:solidFill>
                  <a:prstClr val="black"/>
                </a:solidFill>
                <a:latin typeface="Calibri"/>
              </a:rPr>
              <a:t>CH</a:t>
            </a:r>
            <a:r>
              <a:rPr lang="en-US" sz="2000" baseline="-25000" dirty="0" smtClean="0">
                <a:solidFill>
                  <a:prstClr val="black"/>
                </a:solidFill>
                <a:latin typeface="Calibri"/>
              </a:rPr>
              <a:t>3</a:t>
            </a:r>
            <a:r>
              <a:rPr lang="en-US" sz="2000" dirty="0" smtClean="0">
                <a:solidFill>
                  <a:prstClr val="black"/>
                </a:solidFill>
                <a:latin typeface="Calibri"/>
              </a:rPr>
              <a:t>OH / HCl</a:t>
            </a:r>
            <a:r>
              <a:rPr lang="el-GR" sz="2000" dirty="0" smtClean="0">
                <a:solidFill>
                  <a:prstClr val="black"/>
                </a:solidFill>
                <a:latin typeface="Calibri"/>
              </a:rPr>
              <a:t> </a:t>
            </a:r>
            <a:endParaRPr lang="el-GR" sz="2000" dirty="0">
              <a:solidFill>
                <a:prstClr val="black"/>
              </a:solidFill>
              <a:latin typeface="Calibri"/>
            </a:endParaRPr>
          </a:p>
        </p:txBody>
      </p:sp>
      <p:sp>
        <p:nvSpPr>
          <p:cNvPr id="25" name="TextBox 24"/>
          <p:cNvSpPr txBox="1"/>
          <p:nvPr/>
        </p:nvSpPr>
        <p:spPr>
          <a:xfrm>
            <a:off x="6715665" y="1923102"/>
            <a:ext cx="2320831" cy="2677656"/>
          </a:xfrm>
          <a:prstGeom prst="rect">
            <a:avLst/>
          </a:prstGeom>
          <a:noFill/>
        </p:spPr>
        <p:txBody>
          <a:bodyPr wrap="square" rtlCol="0">
            <a:spAutoFit/>
          </a:bodyPr>
          <a:lstStyle/>
          <a:p>
            <a:r>
              <a:rPr lang="el-GR" sz="2400" dirty="0" smtClean="0">
                <a:solidFill>
                  <a:prstClr val="black"/>
                </a:solidFill>
                <a:latin typeface="Calibri"/>
              </a:rPr>
              <a:t>Μεθυλεστέρες λιπαρών οξέων</a:t>
            </a:r>
          </a:p>
          <a:p>
            <a:pPr marL="263525"/>
            <a:r>
              <a:rPr lang="en-US" sz="2400" dirty="0" smtClean="0">
                <a:solidFill>
                  <a:prstClr val="black"/>
                </a:solidFill>
                <a:latin typeface="Calibri"/>
              </a:rPr>
              <a:t>C</a:t>
            </a:r>
            <a:r>
              <a:rPr lang="en-US" sz="2400" baseline="-16000" dirty="0" smtClean="0">
                <a:solidFill>
                  <a:prstClr val="black"/>
                </a:solidFill>
                <a:latin typeface="Calibri"/>
              </a:rPr>
              <a:t>16:0</a:t>
            </a:r>
            <a:r>
              <a:rPr lang="en-US" sz="2400" dirty="0" smtClean="0">
                <a:solidFill>
                  <a:prstClr val="black"/>
                </a:solidFill>
                <a:latin typeface="Calibri"/>
              </a:rPr>
              <a:t>Me</a:t>
            </a:r>
            <a:endParaRPr lang="el-GR" sz="2400" dirty="0" smtClean="0">
              <a:solidFill>
                <a:prstClr val="black"/>
              </a:solidFill>
              <a:latin typeface="Calibri"/>
            </a:endParaRPr>
          </a:p>
          <a:p>
            <a:pPr marL="263525"/>
            <a:r>
              <a:rPr lang="en-US" sz="2400" dirty="0" smtClean="0">
                <a:solidFill>
                  <a:prstClr val="black"/>
                </a:solidFill>
                <a:latin typeface="Calibri"/>
              </a:rPr>
              <a:t>C</a:t>
            </a:r>
            <a:r>
              <a:rPr lang="en-US" sz="2400" baseline="-16000" dirty="0" smtClean="0">
                <a:solidFill>
                  <a:prstClr val="black"/>
                </a:solidFill>
                <a:latin typeface="Calibri"/>
              </a:rPr>
              <a:t>1</a:t>
            </a:r>
            <a:r>
              <a:rPr lang="el-GR" sz="2400" baseline="-16000" dirty="0" smtClean="0">
                <a:solidFill>
                  <a:prstClr val="black"/>
                </a:solidFill>
                <a:latin typeface="Calibri"/>
              </a:rPr>
              <a:t>8</a:t>
            </a:r>
            <a:r>
              <a:rPr lang="en-US" sz="2400" baseline="-16000" dirty="0" smtClean="0">
                <a:solidFill>
                  <a:prstClr val="black"/>
                </a:solidFill>
                <a:latin typeface="Calibri"/>
              </a:rPr>
              <a:t>:0</a:t>
            </a:r>
            <a:r>
              <a:rPr lang="en-US" sz="2400" dirty="0" smtClean="0">
                <a:solidFill>
                  <a:prstClr val="black"/>
                </a:solidFill>
                <a:latin typeface="Calibri"/>
              </a:rPr>
              <a:t>Me</a:t>
            </a:r>
            <a:endParaRPr lang="el-GR" sz="2400" dirty="0" smtClean="0">
              <a:solidFill>
                <a:prstClr val="black"/>
              </a:solidFill>
              <a:latin typeface="Calibri"/>
            </a:endParaRPr>
          </a:p>
          <a:p>
            <a:pPr marL="263525"/>
            <a:r>
              <a:rPr lang="en-US" sz="2400" dirty="0" smtClean="0">
                <a:solidFill>
                  <a:prstClr val="black"/>
                </a:solidFill>
                <a:latin typeface="Calibri"/>
              </a:rPr>
              <a:t>C</a:t>
            </a:r>
            <a:r>
              <a:rPr lang="en-US" sz="2400" baseline="-16000" dirty="0" smtClean="0">
                <a:solidFill>
                  <a:prstClr val="black"/>
                </a:solidFill>
                <a:latin typeface="Calibri"/>
              </a:rPr>
              <a:t>1</a:t>
            </a:r>
            <a:r>
              <a:rPr lang="el-GR" sz="2400" baseline="-16000" dirty="0" smtClean="0">
                <a:solidFill>
                  <a:prstClr val="black"/>
                </a:solidFill>
                <a:latin typeface="Calibri"/>
              </a:rPr>
              <a:t>8</a:t>
            </a:r>
            <a:r>
              <a:rPr lang="en-US" sz="2400" baseline="-16000" dirty="0" smtClean="0">
                <a:solidFill>
                  <a:prstClr val="black"/>
                </a:solidFill>
                <a:latin typeface="Calibri"/>
              </a:rPr>
              <a:t>:</a:t>
            </a:r>
            <a:r>
              <a:rPr lang="el-GR" sz="2400" baseline="-16000" dirty="0" smtClean="0">
                <a:solidFill>
                  <a:prstClr val="black"/>
                </a:solidFill>
                <a:latin typeface="Calibri"/>
              </a:rPr>
              <a:t>1</a:t>
            </a:r>
            <a:r>
              <a:rPr lang="en-US" sz="2400" dirty="0" smtClean="0">
                <a:solidFill>
                  <a:prstClr val="black"/>
                </a:solidFill>
                <a:latin typeface="Calibri"/>
              </a:rPr>
              <a:t>Me</a:t>
            </a:r>
            <a:endParaRPr lang="el-GR" sz="2400" dirty="0" smtClean="0">
              <a:solidFill>
                <a:prstClr val="black"/>
              </a:solidFill>
              <a:latin typeface="Calibri"/>
            </a:endParaRPr>
          </a:p>
          <a:p>
            <a:pPr marL="263525"/>
            <a:r>
              <a:rPr lang="en-US" sz="2400" dirty="0" smtClean="0">
                <a:solidFill>
                  <a:prstClr val="black"/>
                </a:solidFill>
                <a:latin typeface="Calibri"/>
              </a:rPr>
              <a:t>C</a:t>
            </a:r>
            <a:r>
              <a:rPr lang="en-US" sz="2400" baseline="-16000" dirty="0" smtClean="0">
                <a:solidFill>
                  <a:prstClr val="black"/>
                </a:solidFill>
                <a:latin typeface="Calibri"/>
              </a:rPr>
              <a:t>1</a:t>
            </a:r>
            <a:r>
              <a:rPr lang="el-GR" sz="2400" baseline="-16000" dirty="0" smtClean="0">
                <a:solidFill>
                  <a:prstClr val="black"/>
                </a:solidFill>
                <a:latin typeface="Calibri"/>
              </a:rPr>
              <a:t>8</a:t>
            </a:r>
            <a:r>
              <a:rPr lang="en-US" sz="2400" baseline="-16000" dirty="0" smtClean="0">
                <a:solidFill>
                  <a:prstClr val="black"/>
                </a:solidFill>
                <a:latin typeface="Calibri"/>
              </a:rPr>
              <a:t>:</a:t>
            </a:r>
            <a:r>
              <a:rPr lang="el-GR" sz="2400" baseline="-16000" dirty="0" smtClean="0">
                <a:solidFill>
                  <a:prstClr val="black"/>
                </a:solidFill>
                <a:latin typeface="Calibri"/>
              </a:rPr>
              <a:t>2</a:t>
            </a:r>
            <a:r>
              <a:rPr lang="en-US" sz="2400" dirty="0" smtClean="0">
                <a:solidFill>
                  <a:prstClr val="black"/>
                </a:solidFill>
                <a:latin typeface="Calibri"/>
              </a:rPr>
              <a:t>Me</a:t>
            </a:r>
            <a:endParaRPr lang="el-GR" sz="2400" dirty="0" smtClean="0">
              <a:solidFill>
                <a:prstClr val="black"/>
              </a:solidFill>
              <a:latin typeface="Calibri"/>
            </a:endParaRPr>
          </a:p>
          <a:p>
            <a:pPr marL="263525"/>
            <a:r>
              <a:rPr lang="en-US" sz="2400" dirty="0">
                <a:solidFill>
                  <a:prstClr val="black"/>
                </a:solidFill>
                <a:latin typeface="Calibri"/>
              </a:rPr>
              <a:t>C</a:t>
            </a:r>
            <a:r>
              <a:rPr lang="en-US" sz="2400" baseline="-16000" dirty="0">
                <a:solidFill>
                  <a:prstClr val="black"/>
                </a:solidFill>
                <a:latin typeface="Calibri"/>
              </a:rPr>
              <a:t>1</a:t>
            </a:r>
            <a:r>
              <a:rPr lang="el-GR" sz="2400" baseline="-16000" dirty="0">
                <a:solidFill>
                  <a:prstClr val="black"/>
                </a:solidFill>
                <a:latin typeface="Calibri"/>
              </a:rPr>
              <a:t>8</a:t>
            </a:r>
            <a:r>
              <a:rPr lang="en-US" sz="2400" baseline="-16000" dirty="0" smtClean="0">
                <a:solidFill>
                  <a:prstClr val="black"/>
                </a:solidFill>
                <a:latin typeface="Calibri"/>
              </a:rPr>
              <a:t>:</a:t>
            </a:r>
            <a:r>
              <a:rPr lang="el-GR" sz="2400" baseline="-16000" dirty="0" smtClean="0">
                <a:solidFill>
                  <a:prstClr val="black"/>
                </a:solidFill>
                <a:latin typeface="Calibri"/>
              </a:rPr>
              <a:t>3</a:t>
            </a:r>
            <a:r>
              <a:rPr lang="en-US" sz="2400" dirty="0" smtClean="0">
                <a:solidFill>
                  <a:prstClr val="black"/>
                </a:solidFill>
                <a:latin typeface="Calibri"/>
              </a:rPr>
              <a:t>Me</a:t>
            </a:r>
            <a:endParaRPr lang="el-GR" sz="2400" dirty="0" smtClean="0">
              <a:solidFill>
                <a:prstClr val="black"/>
              </a:solidFill>
              <a:latin typeface="Calibri"/>
            </a:endParaRPr>
          </a:p>
        </p:txBody>
      </p:sp>
      <p:sp>
        <p:nvSpPr>
          <p:cNvPr id="26" name="Oval 25"/>
          <p:cNvSpPr/>
          <p:nvPr/>
        </p:nvSpPr>
        <p:spPr>
          <a:xfrm>
            <a:off x="92920" y="1726435"/>
            <a:ext cx="2880320" cy="35630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7" name="TextBox 26"/>
          <p:cNvSpPr txBox="1"/>
          <p:nvPr/>
        </p:nvSpPr>
        <p:spPr>
          <a:xfrm>
            <a:off x="161528" y="5289448"/>
            <a:ext cx="3474368" cy="1323439"/>
          </a:xfrm>
          <a:prstGeom prst="rect">
            <a:avLst/>
          </a:prstGeom>
          <a:noFill/>
        </p:spPr>
        <p:txBody>
          <a:bodyPr wrap="square" rtlCol="0">
            <a:spAutoFit/>
          </a:bodyPr>
          <a:lstStyle/>
          <a:p>
            <a:pPr algn="ctr"/>
            <a:r>
              <a:rPr lang="el-GR" sz="2000" dirty="0" smtClean="0">
                <a:solidFill>
                  <a:prstClr val="black"/>
                </a:solidFill>
                <a:latin typeface="Calibri"/>
              </a:rPr>
              <a:t>Τριεστέρες: μεγάλα Μ.Β. (~890)</a:t>
            </a:r>
          </a:p>
          <a:p>
            <a:pPr algn="ctr"/>
            <a:r>
              <a:rPr lang="el-GR" sz="2000" dirty="0" smtClean="0">
                <a:solidFill>
                  <a:prstClr val="black"/>
                </a:solidFill>
                <a:latin typeface="Calibri"/>
              </a:rPr>
              <a:t>Δεν αναλύονται με συνήθεις στήλες της χρωματογραφίας</a:t>
            </a:r>
            <a:endParaRPr lang="el-GR" sz="2000" dirty="0">
              <a:solidFill>
                <a:prstClr val="black"/>
              </a:solidFill>
              <a:latin typeface="Calibri"/>
            </a:endParaRPr>
          </a:p>
        </p:txBody>
      </p:sp>
      <p:sp>
        <p:nvSpPr>
          <p:cNvPr id="28" name="TextBox 27"/>
          <p:cNvSpPr txBox="1"/>
          <p:nvPr/>
        </p:nvSpPr>
        <p:spPr>
          <a:xfrm>
            <a:off x="6012160" y="4819744"/>
            <a:ext cx="2962672" cy="1446550"/>
          </a:xfrm>
          <a:prstGeom prst="rect">
            <a:avLst/>
          </a:prstGeom>
          <a:noFill/>
        </p:spPr>
        <p:txBody>
          <a:bodyPr wrap="square" rtlCol="0">
            <a:spAutoFit/>
          </a:bodyPr>
          <a:lstStyle/>
          <a:p>
            <a:pPr algn="ctr"/>
            <a:r>
              <a:rPr lang="el-GR" sz="2200" dirty="0" smtClean="0">
                <a:solidFill>
                  <a:prstClr val="black"/>
                </a:solidFill>
                <a:latin typeface="Calibri"/>
              </a:rPr>
              <a:t>Μ.Β. 284, 292-298 </a:t>
            </a:r>
          </a:p>
          <a:p>
            <a:pPr algn="ctr"/>
            <a:r>
              <a:rPr lang="el-GR" sz="2200" dirty="0" smtClean="0">
                <a:solidFill>
                  <a:prstClr val="black"/>
                </a:solidFill>
                <a:latin typeface="Calibri"/>
              </a:rPr>
              <a:t>αναλύονται εύκολα με συνήθεις στήλες της χρωματογραφίας</a:t>
            </a:r>
            <a:endParaRPr lang="el-GR" sz="2200" dirty="0">
              <a:solidFill>
                <a:prstClr val="black"/>
              </a:solidFill>
              <a:latin typeface="Calibri"/>
            </a:endParaRPr>
          </a:p>
        </p:txBody>
      </p:sp>
      <p:sp>
        <p:nvSpPr>
          <p:cNvPr id="6" name="Slide Number Placeholder 5"/>
          <p:cNvSpPr>
            <a:spLocks noGrp="1"/>
          </p:cNvSpPr>
          <p:nvPr>
            <p:ph type="sldNum" sz="quarter" idx="12"/>
          </p:nvPr>
        </p:nvSpPr>
        <p:spPr/>
        <p:txBody>
          <a:bodyPr/>
          <a:lstStyle/>
          <a:p>
            <a:fld id="{9493770B-855B-43C2-98C6-6B04EAA824F8}"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3956483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Αέρια χρωματογραφία στην ταυτοποίηση των λαδιών, διάγραμμα"/>
          <p:cNvSpPr>
            <a:spLocks noGrp="1"/>
          </p:cNvSpPr>
          <p:nvPr>
            <p:ph type="title"/>
          </p:nvPr>
        </p:nvSpPr>
        <p:spPr/>
        <p:txBody>
          <a:bodyPr>
            <a:normAutofit fontScale="90000"/>
          </a:bodyPr>
          <a:lstStyle/>
          <a:p>
            <a:r>
              <a:rPr lang="el-GR" dirty="0" smtClean="0"/>
              <a:t>Αέρια χρωματογραφία στην ταυτοποίηση των </a:t>
            </a:r>
            <a:r>
              <a:rPr lang="el-GR" dirty="0" smtClean="0"/>
              <a:t>λαδιών </a:t>
            </a:r>
            <a:r>
              <a:rPr lang="el-GR" sz="3600" b="0" dirty="0" smtClean="0"/>
              <a:t>2/2</a:t>
            </a:r>
            <a:endParaRPr lang="el-GR" sz="3600" b="0" dirty="0"/>
          </a:p>
        </p:txBody>
      </p:sp>
      <p:grpSp>
        <p:nvGrpSpPr>
          <p:cNvPr id="5" name="Ομάδα 4"/>
          <p:cNvGrpSpPr/>
          <p:nvPr/>
        </p:nvGrpSpPr>
        <p:grpSpPr>
          <a:xfrm>
            <a:off x="179512" y="1338229"/>
            <a:ext cx="8856984" cy="4755067"/>
            <a:chOff x="-59320" y="1388829"/>
            <a:chExt cx="9232098" cy="4840132"/>
          </a:xfrm>
        </p:grpSpPr>
        <p:grpSp>
          <p:nvGrpSpPr>
            <p:cNvPr id="18" name="Group 17"/>
            <p:cNvGrpSpPr/>
            <p:nvPr/>
          </p:nvGrpSpPr>
          <p:grpSpPr>
            <a:xfrm>
              <a:off x="-59320" y="1388829"/>
              <a:ext cx="9232098" cy="4840132"/>
              <a:chOff x="-59320" y="1388829"/>
              <a:chExt cx="9232098" cy="4840132"/>
            </a:xfrm>
          </p:grpSpPr>
          <p:graphicFrame>
            <p:nvGraphicFramePr>
              <p:cNvPr id="8" name="Object 7"/>
              <p:cNvGraphicFramePr>
                <a:graphicFrameLocks noChangeAspect="1"/>
              </p:cNvGraphicFramePr>
              <p:nvPr>
                <p:extLst/>
              </p:nvPr>
            </p:nvGraphicFramePr>
            <p:xfrm>
              <a:off x="-59320" y="1656961"/>
              <a:ext cx="9229725" cy="4572000"/>
            </p:xfrm>
            <a:graphic>
              <a:graphicData uri="http://schemas.openxmlformats.org/presentationml/2006/ole">
                <mc:AlternateContent xmlns:mc="http://schemas.openxmlformats.org/markup-compatibility/2006">
                  <mc:Choice xmlns:v="urn:schemas-microsoft-com:vml" Requires="v">
                    <p:oleObj spid="_x0000_s6155" name="Picture" r:id="rId3" imgW="6699504" imgH="4175760" progId="Word.Picture.8">
                      <p:embed/>
                    </p:oleObj>
                  </mc:Choice>
                  <mc:Fallback>
                    <p:oleObj name="Picture" r:id="rId3" imgW="6699504" imgH="417576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0" y="1656961"/>
                            <a:ext cx="9229725"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2"/>
              <p:cNvSpPr>
                <a:spLocks noChangeArrowheads="1"/>
              </p:cNvSpPr>
              <p:nvPr/>
            </p:nvSpPr>
            <p:spPr bwMode="auto">
              <a:xfrm>
                <a:off x="28778" y="13888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solidFill>
                    <a:prstClr val="black"/>
                  </a:solidFill>
                </a:endParaRPr>
              </a:p>
            </p:txBody>
          </p:sp>
          <p:sp>
            <p:nvSpPr>
              <p:cNvPr id="9" name="TextBox 8"/>
              <p:cNvSpPr txBox="1"/>
              <p:nvPr/>
            </p:nvSpPr>
            <p:spPr>
              <a:xfrm>
                <a:off x="1763688" y="3140968"/>
                <a:ext cx="1117614" cy="461665"/>
              </a:xfrm>
              <a:prstGeom prst="rect">
                <a:avLst/>
              </a:prstGeom>
              <a:noFill/>
            </p:spPr>
            <p:txBody>
              <a:bodyPr wrap="none" rtlCol="0">
                <a:spAutoFit/>
              </a:bodyPr>
              <a:lstStyle/>
              <a:p>
                <a:r>
                  <a:rPr lang="en-US" sz="2400" b="1" dirty="0" smtClean="0">
                    <a:solidFill>
                      <a:prstClr val="black"/>
                    </a:solidFill>
                  </a:rPr>
                  <a:t>C</a:t>
                </a:r>
                <a:r>
                  <a:rPr lang="en-US" sz="2400" b="1" baseline="-25000" dirty="0" smtClean="0">
                    <a:solidFill>
                      <a:prstClr val="black"/>
                    </a:solidFill>
                  </a:rPr>
                  <a:t>9</a:t>
                </a:r>
                <a:r>
                  <a:rPr lang="en-US" sz="2400" b="1" dirty="0" smtClean="0">
                    <a:solidFill>
                      <a:prstClr val="black"/>
                    </a:solidFill>
                  </a:rPr>
                  <a:t>diMe</a:t>
                </a:r>
                <a:endParaRPr lang="el-GR" sz="2400" b="1" dirty="0">
                  <a:solidFill>
                    <a:prstClr val="black"/>
                  </a:solidFill>
                </a:endParaRPr>
              </a:p>
            </p:txBody>
          </p:sp>
          <p:sp>
            <p:nvSpPr>
              <p:cNvPr id="10" name="TextBox 9"/>
              <p:cNvSpPr txBox="1"/>
              <p:nvPr/>
            </p:nvSpPr>
            <p:spPr>
              <a:xfrm>
                <a:off x="755576" y="4220712"/>
                <a:ext cx="1117614" cy="461665"/>
              </a:xfrm>
              <a:prstGeom prst="rect">
                <a:avLst/>
              </a:prstGeom>
              <a:noFill/>
            </p:spPr>
            <p:txBody>
              <a:bodyPr wrap="none" rtlCol="0">
                <a:spAutoFit/>
              </a:bodyPr>
              <a:lstStyle/>
              <a:p>
                <a:r>
                  <a:rPr lang="en-US" sz="2400" b="1" dirty="0" smtClean="0">
                    <a:solidFill>
                      <a:prstClr val="black"/>
                    </a:solidFill>
                  </a:rPr>
                  <a:t>C</a:t>
                </a:r>
                <a:r>
                  <a:rPr lang="en-US" sz="2400" b="1" baseline="-25000" dirty="0" smtClean="0">
                    <a:solidFill>
                      <a:prstClr val="black"/>
                    </a:solidFill>
                  </a:rPr>
                  <a:t>8</a:t>
                </a:r>
                <a:r>
                  <a:rPr lang="en-US" sz="2400" b="1" dirty="0" smtClean="0">
                    <a:solidFill>
                      <a:prstClr val="black"/>
                    </a:solidFill>
                  </a:rPr>
                  <a:t>diMe</a:t>
                </a:r>
                <a:endParaRPr lang="el-GR" sz="2400" b="1" dirty="0">
                  <a:solidFill>
                    <a:prstClr val="black"/>
                  </a:solidFill>
                </a:endParaRPr>
              </a:p>
            </p:txBody>
          </p:sp>
          <p:sp>
            <p:nvSpPr>
              <p:cNvPr id="11" name="TextBox 10"/>
              <p:cNvSpPr txBox="1"/>
              <p:nvPr/>
            </p:nvSpPr>
            <p:spPr>
              <a:xfrm>
                <a:off x="3635896" y="2612430"/>
                <a:ext cx="1141659" cy="461665"/>
              </a:xfrm>
              <a:prstGeom prst="rect">
                <a:avLst/>
              </a:prstGeom>
              <a:noFill/>
            </p:spPr>
            <p:txBody>
              <a:bodyPr wrap="none" rtlCol="0">
                <a:spAutoFit/>
              </a:bodyPr>
              <a:lstStyle/>
              <a:p>
                <a:r>
                  <a:rPr lang="en-US" sz="2400" b="1" dirty="0" smtClean="0">
                    <a:solidFill>
                      <a:prstClr val="black"/>
                    </a:solidFill>
                  </a:rPr>
                  <a:t>C</a:t>
                </a:r>
                <a:r>
                  <a:rPr lang="en-US" sz="2400" b="1" baseline="-16000" dirty="0" smtClean="0">
                    <a:solidFill>
                      <a:prstClr val="black"/>
                    </a:solidFill>
                  </a:rPr>
                  <a:t>16:0</a:t>
                </a:r>
                <a:r>
                  <a:rPr lang="en-US" sz="2400" b="1" dirty="0" smtClean="0">
                    <a:solidFill>
                      <a:prstClr val="black"/>
                    </a:solidFill>
                  </a:rPr>
                  <a:t>Me</a:t>
                </a:r>
                <a:endParaRPr lang="el-GR" sz="2400" b="1" dirty="0">
                  <a:solidFill>
                    <a:prstClr val="black"/>
                  </a:solidFill>
                </a:endParaRPr>
              </a:p>
            </p:txBody>
          </p:sp>
          <p:sp>
            <p:nvSpPr>
              <p:cNvPr id="13" name="TextBox 12"/>
              <p:cNvSpPr txBox="1"/>
              <p:nvPr/>
            </p:nvSpPr>
            <p:spPr>
              <a:xfrm>
                <a:off x="6558314" y="3908952"/>
                <a:ext cx="1141659" cy="461665"/>
              </a:xfrm>
              <a:prstGeom prst="rect">
                <a:avLst/>
              </a:prstGeom>
              <a:noFill/>
            </p:spPr>
            <p:txBody>
              <a:bodyPr wrap="none" rtlCol="0">
                <a:spAutoFit/>
              </a:bodyPr>
              <a:lstStyle/>
              <a:p>
                <a:r>
                  <a:rPr lang="en-US" sz="2400" b="1" dirty="0" smtClean="0">
                    <a:solidFill>
                      <a:prstClr val="black"/>
                    </a:solidFill>
                  </a:rPr>
                  <a:t>C</a:t>
                </a:r>
                <a:r>
                  <a:rPr lang="en-US" sz="2400" b="1" baseline="-16000" dirty="0" smtClean="0">
                    <a:solidFill>
                      <a:prstClr val="black"/>
                    </a:solidFill>
                  </a:rPr>
                  <a:t>18:0</a:t>
                </a:r>
                <a:r>
                  <a:rPr lang="en-US" sz="2400" b="1" dirty="0" smtClean="0">
                    <a:solidFill>
                      <a:prstClr val="black"/>
                    </a:solidFill>
                  </a:rPr>
                  <a:t>Me</a:t>
                </a:r>
                <a:endParaRPr lang="el-GR" sz="2400" b="1" dirty="0">
                  <a:solidFill>
                    <a:prstClr val="black"/>
                  </a:solidFill>
                </a:endParaRPr>
              </a:p>
            </p:txBody>
          </p:sp>
          <p:sp>
            <p:nvSpPr>
              <p:cNvPr id="14" name="TextBox 13"/>
              <p:cNvSpPr txBox="1"/>
              <p:nvPr/>
            </p:nvSpPr>
            <p:spPr>
              <a:xfrm>
                <a:off x="5292080" y="3665962"/>
                <a:ext cx="1141659" cy="461665"/>
              </a:xfrm>
              <a:prstGeom prst="rect">
                <a:avLst/>
              </a:prstGeom>
              <a:noFill/>
            </p:spPr>
            <p:txBody>
              <a:bodyPr wrap="none" rtlCol="0">
                <a:spAutoFit/>
              </a:bodyPr>
              <a:lstStyle/>
              <a:p>
                <a:r>
                  <a:rPr lang="en-US" sz="2400" b="1" dirty="0" smtClean="0">
                    <a:solidFill>
                      <a:prstClr val="black"/>
                    </a:solidFill>
                  </a:rPr>
                  <a:t>C</a:t>
                </a:r>
                <a:r>
                  <a:rPr lang="en-US" sz="2400" b="1" baseline="-16000" dirty="0" smtClean="0">
                    <a:solidFill>
                      <a:prstClr val="black"/>
                    </a:solidFill>
                  </a:rPr>
                  <a:t>18:1</a:t>
                </a:r>
                <a:r>
                  <a:rPr lang="en-US" sz="2400" b="1" dirty="0" smtClean="0">
                    <a:solidFill>
                      <a:prstClr val="black"/>
                    </a:solidFill>
                  </a:rPr>
                  <a:t>Me</a:t>
                </a:r>
                <a:endParaRPr lang="el-GR" sz="2400" b="1" dirty="0">
                  <a:solidFill>
                    <a:prstClr val="black"/>
                  </a:solidFill>
                </a:endParaRPr>
              </a:p>
            </p:txBody>
          </p:sp>
          <p:sp>
            <p:nvSpPr>
              <p:cNvPr id="15" name="TextBox 14"/>
              <p:cNvSpPr txBox="1"/>
              <p:nvPr/>
            </p:nvSpPr>
            <p:spPr>
              <a:xfrm>
                <a:off x="6300192" y="5091586"/>
                <a:ext cx="1141659" cy="461665"/>
              </a:xfrm>
              <a:prstGeom prst="rect">
                <a:avLst/>
              </a:prstGeom>
              <a:noFill/>
            </p:spPr>
            <p:txBody>
              <a:bodyPr wrap="none" rtlCol="0">
                <a:spAutoFit/>
              </a:bodyPr>
              <a:lstStyle/>
              <a:p>
                <a:r>
                  <a:rPr lang="en-US" sz="2400" b="1" dirty="0" smtClean="0">
                    <a:solidFill>
                      <a:prstClr val="black"/>
                    </a:solidFill>
                  </a:rPr>
                  <a:t>C</a:t>
                </a:r>
                <a:r>
                  <a:rPr lang="en-US" sz="2400" b="1" baseline="-16000" dirty="0" smtClean="0">
                    <a:solidFill>
                      <a:prstClr val="black"/>
                    </a:solidFill>
                  </a:rPr>
                  <a:t>18:2</a:t>
                </a:r>
                <a:r>
                  <a:rPr lang="en-US" sz="2400" b="1" dirty="0" smtClean="0">
                    <a:solidFill>
                      <a:prstClr val="black"/>
                    </a:solidFill>
                  </a:rPr>
                  <a:t>Me</a:t>
                </a:r>
                <a:endParaRPr lang="el-GR" sz="2400" b="1" dirty="0">
                  <a:solidFill>
                    <a:prstClr val="black"/>
                  </a:solidFill>
                </a:endParaRPr>
              </a:p>
            </p:txBody>
          </p:sp>
          <p:sp>
            <p:nvSpPr>
              <p:cNvPr id="16" name="TextBox 15"/>
              <p:cNvSpPr txBox="1"/>
              <p:nvPr/>
            </p:nvSpPr>
            <p:spPr>
              <a:xfrm>
                <a:off x="6586043" y="4758097"/>
                <a:ext cx="1141659" cy="461665"/>
              </a:xfrm>
              <a:prstGeom prst="rect">
                <a:avLst/>
              </a:prstGeom>
              <a:noFill/>
            </p:spPr>
            <p:txBody>
              <a:bodyPr wrap="none" rtlCol="0">
                <a:spAutoFit/>
              </a:bodyPr>
              <a:lstStyle/>
              <a:p>
                <a:r>
                  <a:rPr lang="en-US" sz="2400" b="1" dirty="0" smtClean="0">
                    <a:solidFill>
                      <a:prstClr val="black"/>
                    </a:solidFill>
                  </a:rPr>
                  <a:t>C</a:t>
                </a:r>
                <a:r>
                  <a:rPr lang="en-US" sz="2400" b="1" baseline="-16000" dirty="0" smtClean="0">
                    <a:solidFill>
                      <a:prstClr val="black"/>
                    </a:solidFill>
                  </a:rPr>
                  <a:t>18:3</a:t>
                </a:r>
                <a:r>
                  <a:rPr lang="en-US" sz="2400" b="1" dirty="0" smtClean="0">
                    <a:solidFill>
                      <a:prstClr val="black"/>
                    </a:solidFill>
                  </a:rPr>
                  <a:t>Me</a:t>
                </a:r>
                <a:endParaRPr lang="el-GR" sz="2400" b="1" dirty="0">
                  <a:solidFill>
                    <a:prstClr val="black"/>
                  </a:solidFill>
                </a:endParaRPr>
              </a:p>
            </p:txBody>
          </p:sp>
          <p:sp>
            <p:nvSpPr>
              <p:cNvPr id="17" name="TextBox 16"/>
              <p:cNvSpPr txBox="1"/>
              <p:nvPr/>
            </p:nvSpPr>
            <p:spPr>
              <a:xfrm>
                <a:off x="108602" y="1521554"/>
                <a:ext cx="2706254" cy="461665"/>
              </a:xfrm>
              <a:prstGeom prst="rect">
                <a:avLst/>
              </a:prstGeom>
              <a:solidFill>
                <a:schemeClr val="bg1"/>
              </a:solidFill>
            </p:spPr>
            <p:txBody>
              <a:bodyPr wrap="none" rtlCol="0">
                <a:spAutoFit/>
              </a:bodyPr>
              <a:lstStyle/>
              <a:p>
                <a:r>
                  <a:rPr lang="el-GR" sz="2400" dirty="0" smtClean="0">
                    <a:solidFill>
                      <a:prstClr val="black"/>
                    </a:solidFill>
                    <a:latin typeface="Calibri"/>
                  </a:rPr>
                  <a:t>Γηρασμένο λινέλαιο</a:t>
                </a:r>
                <a:endParaRPr lang="el-GR" sz="2400" dirty="0">
                  <a:solidFill>
                    <a:prstClr val="black"/>
                  </a:solidFill>
                  <a:latin typeface="Calibri"/>
                </a:endParaRPr>
              </a:p>
            </p:txBody>
          </p:sp>
        </p:grpSp>
        <p:sp>
          <p:nvSpPr>
            <p:cNvPr id="3" name="Oval 2"/>
            <p:cNvSpPr/>
            <p:nvPr/>
          </p:nvSpPr>
          <p:spPr>
            <a:xfrm>
              <a:off x="3419872" y="1772816"/>
              <a:ext cx="2599928" cy="1656184"/>
            </a:xfrm>
            <a:prstGeom prst="ellipse">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Oval 3"/>
            <p:cNvSpPr/>
            <p:nvPr/>
          </p:nvSpPr>
          <p:spPr>
            <a:xfrm>
              <a:off x="6107527" y="3874542"/>
              <a:ext cx="2309491" cy="948512"/>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0" name="Straight Arrow Connector 19"/>
            <p:cNvCxnSpPr/>
            <p:nvPr/>
          </p:nvCxnSpPr>
          <p:spPr>
            <a:xfrm flipH="1">
              <a:off x="6586043" y="5553251"/>
              <a:ext cx="218205" cy="25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475656" y="2348880"/>
              <a:ext cx="1800200" cy="1253753"/>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6" name="Slide Number Placeholder 5"/>
          <p:cNvSpPr>
            <a:spLocks noGrp="1"/>
          </p:cNvSpPr>
          <p:nvPr>
            <p:ph type="sldNum" sz="quarter" idx="12"/>
          </p:nvPr>
        </p:nvSpPr>
        <p:spPr/>
        <p:txBody>
          <a:bodyPr/>
          <a:lstStyle/>
          <a:p>
            <a:fld id="{9493770B-855B-43C2-98C6-6B04EAA824F8}" type="slidenum">
              <a:rPr lang="el-GR" smtClean="0">
                <a:solidFill>
                  <a:prstClr val="black"/>
                </a:solidFill>
              </a:rPr>
              <a:pPr/>
              <a:t>22</a:t>
            </a:fld>
            <a:endParaRPr lang="el-GR" dirty="0">
              <a:solidFill>
                <a:prstClr val="black"/>
              </a:solidFill>
            </a:endParaRPr>
          </a:p>
        </p:txBody>
      </p:sp>
      <p:sp>
        <p:nvSpPr>
          <p:cNvPr id="12" name="TextBox 11"/>
          <p:cNvSpPr txBox="1"/>
          <p:nvPr/>
        </p:nvSpPr>
        <p:spPr>
          <a:xfrm>
            <a:off x="1210371" y="3758295"/>
            <a:ext cx="2200411" cy="369332"/>
          </a:xfrm>
          <a:prstGeom prst="rect">
            <a:avLst/>
          </a:prstGeom>
          <a:noFill/>
        </p:spPr>
        <p:txBody>
          <a:bodyPr wrap="none" rtlCol="0">
            <a:spAutoFit/>
          </a:bodyPr>
          <a:lstStyle/>
          <a:p>
            <a:r>
              <a:rPr lang="el-GR" dirty="0" smtClean="0">
                <a:solidFill>
                  <a:prstClr val="black"/>
                </a:solidFill>
              </a:rPr>
              <a:t>Δικαρβοξυλικά οξέα</a:t>
            </a:r>
            <a:endParaRPr lang="el-GR" dirty="0">
              <a:solidFill>
                <a:prstClr val="black"/>
              </a:solidFill>
            </a:endParaRPr>
          </a:p>
        </p:txBody>
      </p:sp>
      <p:cxnSp>
        <p:nvCxnSpPr>
          <p:cNvPr id="22" name="Straight Arrow Connector 21"/>
          <p:cNvCxnSpPr/>
          <p:nvPr/>
        </p:nvCxnSpPr>
        <p:spPr>
          <a:xfrm>
            <a:off x="2322495" y="4139784"/>
            <a:ext cx="0" cy="1182634"/>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p:cNvCxnSpPr>
          <p:nvPr/>
        </p:nvCxnSpPr>
        <p:spPr>
          <a:xfrm>
            <a:off x="2310577" y="4127627"/>
            <a:ext cx="504279" cy="242990"/>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54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l-GR" sz="4000" dirty="0"/>
              <a:t>Αναγνώριση του συνδετικού μέσου</a:t>
            </a:r>
          </a:p>
        </p:txBody>
      </p:sp>
      <p:sp>
        <p:nvSpPr>
          <p:cNvPr id="15363" name="Rectangle 3"/>
          <p:cNvSpPr>
            <a:spLocks noGrp="1" noChangeArrowheads="1"/>
          </p:cNvSpPr>
          <p:nvPr>
            <p:ph type="body" sz="half" idx="4294967295"/>
          </p:nvPr>
        </p:nvSpPr>
        <p:spPr>
          <a:xfrm>
            <a:off x="467544" y="1556792"/>
            <a:ext cx="8229600" cy="4525963"/>
          </a:xfrm>
        </p:spPr>
        <p:txBody>
          <a:bodyPr>
            <a:normAutofit/>
          </a:bodyPr>
          <a:lstStyle/>
          <a:p>
            <a:pPr marL="36000">
              <a:lnSpc>
                <a:spcPct val="110000"/>
              </a:lnSpc>
              <a:spcBef>
                <a:spcPts val="0"/>
              </a:spcBef>
              <a:spcAft>
                <a:spcPts val="600"/>
              </a:spcAft>
              <a:buFontTx/>
              <a:buNone/>
            </a:pPr>
            <a:r>
              <a:rPr lang="en-US" sz="2400" dirty="0"/>
              <a:t>	</a:t>
            </a:r>
            <a:r>
              <a:rPr lang="el-GR" sz="2400" dirty="0"/>
              <a:t>Μέσω </a:t>
            </a:r>
            <a:r>
              <a:rPr lang="el-GR" sz="2400" dirty="0" smtClean="0"/>
              <a:t>ανάλυσης με </a:t>
            </a:r>
            <a:r>
              <a:rPr lang="el-GR" sz="2400" b="1" dirty="0" smtClean="0"/>
              <a:t>αέρια χρωματογραφία (</a:t>
            </a:r>
            <a:r>
              <a:rPr lang="en-US" sz="2400" b="1" dirty="0" smtClean="0"/>
              <a:t>GC)</a:t>
            </a:r>
            <a:r>
              <a:rPr lang="el-GR" sz="2400" dirty="0" smtClean="0"/>
              <a:t>, η ταυτότητα του ελαιώδους συστατικού σε ένα συνδετικό που χρησιμοποιείται στη ζωγραφική μπορεί να ταυτοποιηθεί από </a:t>
            </a:r>
            <a:r>
              <a:rPr lang="el-GR" sz="2400" dirty="0"/>
              <a:t>τους </a:t>
            </a:r>
            <a:r>
              <a:rPr lang="el-GR" sz="2400" b="1" dirty="0"/>
              <a:t>λόγους</a:t>
            </a:r>
            <a:r>
              <a:rPr lang="el-GR" sz="2400" dirty="0"/>
              <a:t> των λιπαρών </a:t>
            </a:r>
            <a:r>
              <a:rPr lang="el-GR" sz="2400" dirty="0" smtClean="0"/>
              <a:t>οξέων.</a:t>
            </a:r>
            <a:endParaRPr lang="el-GR" sz="2400" dirty="0"/>
          </a:p>
          <a:p>
            <a:pPr marL="36000" lvl="1">
              <a:lnSpc>
                <a:spcPct val="110000"/>
              </a:lnSpc>
              <a:spcBef>
                <a:spcPts val="0"/>
              </a:spcBef>
              <a:spcAft>
                <a:spcPts val="600"/>
              </a:spcAft>
              <a:buFontTx/>
              <a:buNone/>
            </a:pPr>
            <a:endParaRPr lang="el-GR" sz="2400" dirty="0" smtClean="0"/>
          </a:p>
          <a:p>
            <a:pPr marL="36000" lvl="1">
              <a:lnSpc>
                <a:spcPct val="110000"/>
              </a:lnSpc>
              <a:spcBef>
                <a:spcPts val="0"/>
              </a:spcBef>
              <a:spcAft>
                <a:spcPts val="600"/>
              </a:spcAft>
              <a:buFontTx/>
              <a:buNone/>
            </a:pPr>
            <a:endParaRPr lang="el-GR" sz="2400" dirty="0"/>
          </a:p>
          <a:p>
            <a:pPr marL="36000" lvl="1">
              <a:lnSpc>
                <a:spcPct val="110000"/>
              </a:lnSpc>
              <a:spcBef>
                <a:spcPts val="0"/>
              </a:spcBef>
              <a:spcAft>
                <a:spcPts val="600"/>
              </a:spcAft>
              <a:buFontTx/>
              <a:buAutoNum type="arabicPeriod"/>
            </a:pPr>
            <a:r>
              <a:rPr lang="el-GR" sz="2400" b="1" dirty="0"/>
              <a:t>Α/Π</a:t>
            </a:r>
            <a:r>
              <a:rPr lang="el-GR" sz="2400" dirty="0"/>
              <a:t> αζελαϊκό/παλμιτικό</a:t>
            </a:r>
          </a:p>
          <a:p>
            <a:pPr marL="36000" lvl="1">
              <a:lnSpc>
                <a:spcPct val="110000"/>
              </a:lnSpc>
              <a:spcBef>
                <a:spcPts val="0"/>
              </a:spcBef>
              <a:spcAft>
                <a:spcPts val="600"/>
              </a:spcAft>
              <a:buFontTx/>
              <a:buAutoNum type="arabicPeriod"/>
            </a:pPr>
            <a:r>
              <a:rPr lang="el-GR" sz="2400" b="1" dirty="0"/>
              <a:t>Π/Σ</a:t>
            </a:r>
            <a:r>
              <a:rPr lang="el-GR" sz="2400" dirty="0"/>
              <a:t> παλμιτικό/στεατικό</a:t>
            </a:r>
          </a:p>
          <a:p>
            <a:pPr marL="36000" lvl="1">
              <a:lnSpc>
                <a:spcPct val="110000"/>
              </a:lnSpc>
              <a:spcBef>
                <a:spcPts val="0"/>
              </a:spcBef>
              <a:spcAft>
                <a:spcPts val="600"/>
              </a:spcAft>
              <a:buFontTx/>
              <a:buNone/>
            </a:pPr>
            <a:r>
              <a:rPr lang="el-GR" sz="2400" dirty="0"/>
              <a:t> </a:t>
            </a:r>
          </a:p>
        </p:txBody>
      </p:sp>
      <p:graphicFrame>
        <p:nvGraphicFramePr>
          <p:cNvPr id="3" name="Πίνακας 2"/>
          <p:cNvGraphicFramePr>
            <a:graphicFrameLocks noGrp="1"/>
          </p:cNvGraphicFramePr>
          <p:nvPr>
            <p:extLst/>
          </p:nvPr>
        </p:nvGraphicFramePr>
        <p:xfrm>
          <a:off x="4176936" y="3717032"/>
          <a:ext cx="4752528" cy="2286000"/>
        </p:xfrm>
        <a:graphic>
          <a:graphicData uri="http://schemas.openxmlformats.org/drawingml/2006/table">
            <a:tbl>
              <a:tblPr firstRow="1" bandRow="1">
                <a:tableStyleId>{5940675A-B579-460E-94D1-54222C63F5DA}</a:tableStyleId>
              </a:tblPr>
              <a:tblGrid>
                <a:gridCol w="3216577"/>
                <a:gridCol w="1535951"/>
              </a:tblGrid>
              <a:tr h="370840">
                <a:tc>
                  <a:txBody>
                    <a:bodyPr/>
                    <a:lstStyle/>
                    <a:p>
                      <a:r>
                        <a:rPr lang="el-GR" sz="2400" b="1" dirty="0" smtClean="0"/>
                        <a:t>Είδος</a:t>
                      </a:r>
                      <a:r>
                        <a:rPr lang="el-GR" sz="2400" b="1" baseline="0" dirty="0" smtClean="0"/>
                        <a:t> ελαιώδους μέσου</a:t>
                      </a:r>
                      <a:endParaRPr lang="el-GR" sz="2400" b="1" dirty="0"/>
                    </a:p>
                  </a:txBody>
                  <a:tcPr>
                    <a:solidFill>
                      <a:schemeClr val="bg2">
                        <a:lumMod val="90000"/>
                      </a:schemeClr>
                    </a:solidFill>
                  </a:tcPr>
                </a:tc>
                <a:tc>
                  <a:txBody>
                    <a:bodyPr/>
                    <a:lstStyle/>
                    <a:p>
                      <a:r>
                        <a:rPr lang="el-GR" sz="2400" b="1" dirty="0" smtClean="0"/>
                        <a:t>λόγος Π/Σ</a:t>
                      </a:r>
                      <a:endParaRPr lang="el-GR" sz="2400" b="1" dirty="0"/>
                    </a:p>
                  </a:txBody>
                  <a:tcPr>
                    <a:solidFill>
                      <a:schemeClr val="bg2">
                        <a:lumMod val="90000"/>
                      </a:schemeClr>
                    </a:solidFill>
                  </a:tcPr>
                </a:tc>
              </a:tr>
              <a:tr h="370840">
                <a:tc>
                  <a:txBody>
                    <a:bodyPr/>
                    <a:lstStyle/>
                    <a:p>
                      <a:r>
                        <a:rPr lang="el-GR" sz="2400" dirty="0" smtClean="0"/>
                        <a:t>Λινέλαιο</a:t>
                      </a:r>
                      <a:endParaRPr lang="el-GR" sz="2400" dirty="0"/>
                    </a:p>
                  </a:txBody>
                  <a:tcPr/>
                </a:tc>
                <a:tc>
                  <a:txBody>
                    <a:bodyPr/>
                    <a:lstStyle/>
                    <a:p>
                      <a:r>
                        <a:rPr lang="el-GR" sz="2400" dirty="0" smtClean="0"/>
                        <a:t>1,7</a:t>
                      </a:r>
                      <a:endParaRPr lang="el-GR" sz="2400" dirty="0"/>
                    </a:p>
                  </a:txBody>
                  <a:tcPr/>
                </a:tc>
              </a:tr>
              <a:tr h="370840">
                <a:tc>
                  <a:txBody>
                    <a:bodyPr/>
                    <a:lstStyle/>
                    <a:p>
                      <a:r>
                        <a:rPr lang="el-GR" sz="2400" dirty="0" smtClean="0"/>
                        <a:t>Καρυδέλαιο</a:t>
                      </a:r>
                      <a:endParaRPr lang="el-GR" sz="2400" dirty="0"/>
                    </a:p>
                  </a:txBody>
                  <a:tcPr/>
                </a:tc>
                <a:tc>
                  <a:txBody>
                    <a:bodyPr/>
                    <a:lstStyle/>
                    <a:p>
                      <a:r>
                        <a:rPr lang="el-GR" sz="2400" dirty="0" smtClean="0"/>
                        <a:t>2,6</a:t>
                      </a:r>
                      <a:endParaRPr lang="el-GR" sz="2400" dirty="0"/>
                    </a:p>
                  </a:txBody>
                  <a:tcPr/>
                </a:tc>
              </a:tr>
              <a:tr h="370840">
                <a:tc>
                  <a:txBody>
                    <a:bodyPr/>
                    <a:lstStyle/>
                    <a:p>
                      <a:r>
                        <a:rPr lang="el-GR" sz="2400" dirty="0" smtClean="0"/>
                        <a:t>Παπαρουνέλαιο</a:t>
                      </a:r>
                      <a:endParaRPr lang="el-GR" sz="2400" dirty="0"/>
                    </a:p>
                  </a:txBody>
                  <a:tcPr/>
                </a:tc>
                <a:tc>
                  <a:txBody>
                    <a:bodyPr/>
                    <a:lstStyle/>
                    <a:p>
                      <a:r>
                        <a:rPr lang="el-GR" sz="2400" dirty="0" smtClean="0"/>
                        <a:t>3,5-5,5</a:t>
                      </a:r>
                      <a:endParaRPr lang="el-GR" sz="2400" dirty="0"/>
                    </a:p>
                  </a:txBody>
                  <a:tcPr/>
                </a:tc>
              </a:tr>
              <a:tr h="370840">
                <a:tc>
                  <a:txBody>
                    <a:bodyPr/>
                    <a:lstStyle/>
                    <a:p>
                      <a:r>
                        <a:rPr lang="el-GR" sz="2400" dirty="0" smtClean="0"/>
                        <a:t>Αυγό</a:t>
                      </a:r>
                      <a:endParaRPr lang="el-GR" sz="2400" dirty="0"/>
                    </a:p>
                  </a:txBody>
                  <a:tcPr/>
                </a:tc>
                <a:tc>
                  <a:txBody>
                    <a:bodyPr/>
                    <a:lstStyle/>
                    <a:p>
                      <a:r>
                        <a:rPr lang="el-GR" sz="2400" dirty="0" smtClean="0"/>
                        <a:t>3,0</a:t>
                      </a:r>
                      <a:endParaRPr lang="el-GR" sz="2400" dirty="0"/>
                    </a:p>
                  </a:txBody>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142847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λόγος Π/Σ </a:t>
            </a:r>
            <a:r>
              <a:rPr lang="el-GR" dirty="0" smtClean="0"/>
              <a:t>σε </a:t>
            </a:r>
            <a:r>
              <a:rPr lang="el-GR" dirty="0"/>
              <a:t>έργα ζωγραφικής της Ιταλίας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graphicFrame>
        <p:nvGraphicFramePr>
          <p:cNvPr id="5" name="Object 4"/>
          <p:cNvGraphicFramePr>
            <a:graphicFrameLocks noGrp="1" noChangeAspect="1"/>
          </p:cNvGraphicFramePr>
          <p:nvPr>
            <p:ph idx="1"/>
            <p:extLst/>
          </p:nvPr>
        </p:nvGraphicFramePr>
        <p:xfrm>
          <a:off x="488835" y="1170694"/>
          <a:ext cx="4288027" cy="5040313"/>
        </p:xfrm>
        <a:graphic>
          <a:graphicData uri="http://schemas.openxmlformats.org/presentationml/2006/ole">
            <mc:AlternateContent xmlns:mc="http://schemas.openxmlformats.org/markup-compatibility/2006">
              <mc:Choice xmlns:v="urn:schemas-microsoft-com:vml" Requires="v">
                <p:oleObj spid="_x0000_s7179" name="Worksheet" r:id="rId4" imgW="6515023" imgH="7658016" progId="Excel.Sheet.12">
                  <p:embed/>
                </p:oleObj>
              </mc:Choice>
              <mc:Fallback>
                <p:oleObj name="Worksheet" r:id="rId4" imgW="6515023" imgH="7658016" progId="Excel.Sheet.12">
                  <p:embed/>
                  <p:pic>
                    <p:nvPicPr>
                      <p:cNvPr id="0" name=""/>
                      <p:cNvPicPr/>
                      <p:nvPr/>
                    </p:nvPicPr>
                    <p:blipFill>
                      <a:blip r:embed="rId5"/>
                      <a:stretch>
                        <a:fillRect/>
                      </a:stretch>
                    </p:blipFill>
                    <p:spPr>
                      <a:xfrm>
                        <a:off x="488835" y="1170694"/>
                        <a:ext cx="4288027" cy="5040313"/>
                      </a:xfrm>
                      <a:prstGeom prst="rect">
                        <a:avLst/>
                      </a:prstGeom>
                    </p:spPr>
                  </p:pic>
                </p:oleObj>
              </mc:Fallback>
            </mc:AlternateContent>
          </a:graphicData>
        </a:graphic>
      </p:graphicFrame>
      <p:sp>
        <p:nvSpPr>
          <p:cNvPr id="6" name="Right Arrow 20"/>
          <p:cNvSpPr/>
          <p:nvPr/>
        </p:nvSpPr>
        <p:spPr>
          <a:xfrm>
            <a:off x="2123728" y="4365104"/>
            <a:ext cx="576064" cy="360040"/>
          </a:xfrm>
          <a:prstGeom prst="rightArrow">
            <a:avLst>
              <a:gd name="adj1" fmla="val 50000"/>
              <a:gd name="adj2" fmla="val 42945"/>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l-GR" dirty="0" smtClean="0">
                <a:solidFill>
                  <a:prstClr val="black"/>
                </a:solidFill>
              </a:rPr>
              <a:t>2.6</a:t>
            </a:r>
            <a:endParaRPr lang="el-GR" dirty="0">
              <a:solidFill>
                <a:prstClr val="black"/>
              </a:solidFill>
            </a:endParaRPr>
          </a:p>
        </p:txBody>
      </p:sp>
      <p:grpSp>
        <p:nvGrpSpPr>
          <p:cNvPr id="8" name="Ομάδα 7"/>
          <p:cNvGrpSpPr/>
          <p:nvPr/>
        </p:nvGrpSpPr>
        <p:grpSpPr>
          <a:xfrm>
            <a:off x="899592" y="2780928"/>
            <a:ext cx="576064" cy="369332"/>
            <a:chOff x="611560" y="2267580"/>
            <a:chExt cx="576064" cy="369332"/>
          </a:xfrm>
        </p:grpSpPr>
        <p:sp>
          <p:nvSpPr>
            <p:cNvPr id="9" name="Right Arrow 1"/>
            <p:cNvSpPr/>
            <p:nvPr/>
          </p:nvSpPr>
          <p:spPr>
            <a:xfrm rot="10800000">
              <a:off x="611560" y="2276872"/>
              <a:ext cx="576064" cy="36004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TextBox 9"/>
            <p:cNvSpPr txBox="1"/>
            <p:nvPr/>
          </p:nvSpPr>
          <p:spPr>
            <a:xfrm>
              <a:off x="611560" y="2267580"/>
              <a:ext cx="505267" cy="369332"/>
            </a:xfrm>
            <a:prstGeom prst="rect">
              <a:avLst/>
            </a:prstGeom>
            <a:noFill/>
          </p:spPr>
          <p:txBody>
            <a:bodyPr wrap="none" rtlCol="0">
              <a:spAutoFit/>
            </a:bodyPr>
            <a:lstStyle/>
            <a:p>
              <a:r>
                <a:rPr lang="el-GR" b="1" dirty="0" smtClean="0">
                  <a:solidFill>
                    <a:prstClr val="black"/>
                  </a:solidFill>
                </a:rPr>
                <a:t>1.7</a:t>
              </a:r>
              <a:endParaRPr lang="el-GR" b="1" dirty="0">
                <a:solidFill>
                  <a:prstClr val="black"/>
                </a:solidFill>
              </a:endParaRPr>
            </a:p>
          </p:txBody>
        </p:sp>
      </p:grpSp>
      <p:graphicFrame>
        <p:nvGraphicFramePr>
          <p:cNvPr id="11" name="Πίνακας 2"/>
          <p:cNvGraphicFramePr>
            <a:graphicFrameLocks noGrp="1"/>
          </p:cNvGraphicFramePr>
          <p:nvPr>
            <p:extLst/>
          </p:nvPr>
        </p:nvGraphicFramePr>
        <p:xfrm>
          <a:off x="5009191" y="2276872"/>
          <a:ext cx="3687953" cy="2651760"/>
        </p:xfrm>
        <a:graphic>
          <a:graphicData uri="http://schemas.openxmlformats.org/drawingml/2006/table">
            <a:tbl>
              <a:tblPr firstRow="1" bandRow="1">
                <a:tableStyleId>{5940675A-B579-460E-94D1-54222C63F5DA}</a:tableStyleId>
              </a:tblPr>
              <a:tblGrid>
                <a:gridCol w="2496058"/>
                <a:gridCol w="1191895"/>
              </a:tblGrid>
              <a:tr h="370840">
                <a:tc>
                  <a:txBody>
                    <a:bodyPr/>
                    <a:lstStyle/>
                    <a:p>
                      <a:r>
                        <a:rPr lang="el-GR" sz="2400" b="1" dirty="0" smtClean="0"/>
                        <a:t>Είδος</a:t>
                      </a:r>
                      <a:r>
                        <a:rPr lang="el-GR" sz="2400" b="1" baseline="0" dirty="0" smtClean="0"/>
                        <a:t> ελαιώδους μέσου</a:t>
                      </a:r>
                      <a:endParaRPr lang="el-GR" sz="2400" b="1" dirty="0"/>
                    </a:p>
                  </a:txBody>
                  <a:tcPr>
                    <a:solidFill>
                      <a:schemeClr val="bg2">
                        <a:lumMod val="90000"/>
                      </a:schemeClr>
                    </a:solidFill>
                  </a:tcPr>
                </a:tc>
                <a:tc>
                  <a:txBody>
                    <a:bodyPr/>
                    <a:lstStyle/>
                    <a:p>
                      <a:r>
                        <a:rPr lang="el-GR" sz="2400" b="1" dirty="0" smtClean="0"/>
                        <a:t>λόγος Π/Σ</a:t>
                      </a:r>
                      <a:endParaRPr lang="el-GR" sz="2400" b="1" dirty="0"/>
                    </a:p>
                  </a:txBody>
                  <a:tcPr>
                    <a:solidFill>
                      <a:schemeClr val="bg2">
                        <a:lumMod val="90000"/>
                      </a:schemeClr>
                    </a:solidFill>
                  </a:tcPr>
                </a:tc>
              </a:tr>
              <a:tr h="370840">
                <a:tc>
                  <a:txBody>
                    <a:bodyPr/>
                    <a:lstStyle/>
                    <a:p>
                      <a:r>
                        <a:rPr lang="el-GR" sz="2400" dirty="0" smtClean="0"/>
                        <a:t>Λινέλαιο</a:t>
                      </a:r>
                      <a:endParaRPr lang="el-GR" sz="2400" dirty="0"/>
                    </a:p>
                  </a:txBody>
                  <a:tcPr>
                    <a:solidFill>
                      <a:schemeClr val="bg2">
                        <a:lumMod val="90000"/>
                      </a:schemeClr>
                    </a:solidFill>
                  </a:tcPr>
                </a:tc>
                <a:tc>
                  <a:txBody>
                    <a:bodyPr/>
                    <a:lstStyle/>
                    <a:p>
                      <a:r>
                        <a:rPr lang="el-GR" sz="2400" b="1" dirty="0" smtClean="0">
                          <a:solidFill>
                            <a:srgbClr val="9E0000"/>
                          </a:solidFill>
                        </a:rPr>
                        <a:t>1,7</a:t>
                      </a:r>
                      <a:endParaRPr lang="el-GR" sz="2400" b="1" dirty="0">
                        <a:solidFill>
                          <a:srgbClr val="9E0000"/>
                        </a:solidFill>
                      </a:endParaRPr>
                    </a:p>
                  </a:txBody>
                  <a:tcPr>
                    <a:solidFill>
                      <a:schemeClr val="bg2">
                        <a:lumMod val="90000"/>
                      </a:schemeClr>
                    </a:solidFill>
                  </a:tcPr>
                </a:tc>
              </a:tr>
              <a:tr h="370840">
                <a:tc>
                  <a:txBody>
                    <a:bodyPr/>
                    <a:lstStyle/>
                    <a:p>
                      <a:r>
                        <a:rPr lang="el-GR" sz="2400" dirty="0" smtClean="0"/>
                        <a:t>Καρυδέλαιο</a:t>
                      </a:r>
                      <a:endParaRPr lang="el-GR" sz="2400" dirty="0"/>
                    </a:p>
                  </a:txBody>
                  <a:tcPr>
                    <a:solidFill>
                      <a:schemeClr val="bg2">
                        <a:lumMod val="90000"/>
                      </a:schemeClr>
                    </a:solidFill>
                  </a:tcPr>
                </a:tc>
                <a:tc>
                  <a:txBody>
                    <a:bodyPr/>
                    <a:lstStyle/>
                    <a:p>
                      <a:r>
                        <a:rPr lang="el-GR" sz="2400" b="1" dirty="0" smtClean="0">
                          <a:solidFill>
                            <a:srgbClr val="9E0000"/>
                          </a:solidFill>
                        </a:rPr>
                        <a:t>2,6</a:t>
                      </a:r>
                      <a:endParaRPr lang="el-GR" sz="2400" b="1" dirty="0">
                        <a:solidFill>
                          <a:srgbClr val="9E0000"/>
                        </a:solidFill>
                      </a:endParaRPr>
                    </a:p>
                  </a:txBody>
                  <a:tcPr>
                    <a:solidFill>
                      <a:schemeClr val="bg2">
                        <a:lumMod val="90000"/>
                      </a:schemeClr>
                    </a:solidFill>
                  </a:tcPr>
                </a:tc>
              </a:tr>
              <a:tr h="370840">
                <a:tc>
                  <a:txBody>
                    <a:bodyPr/>
                    <a:lstStyle/>
                    <a:p>
                      <a:r>
                        <a:rPr lang="el-GR" sz="2400" dirty="0" smtClean="0"/>
                        <a:t>Παπαρουνέλαιο</a:t>
                      </a:r>
                      <a:endParaRPr lang="el-GR" sz="2400" dirty="0"/>
                    </a:p>
                  </a:txBody>
                  <a:tcPr>
                    <a:solidFill>
                      <a:schemeClr val="bg2">
                        <a:lumMod val="90000"/>
                      </a:schemeClr>
                    </a:solidFill>
                  </a:tcPr>
                </a:tc>
                <a:tc>
                  <a:txBody>
                    <a:bodyPr/>
                    <a:lstStyle/>
                    <a:p>
                      <a:r>
                        <a:rPr lang="el-GR" sz="2400" dirty="0" smtClean="0"/>
                        <a:t>3,5-5,5</a:t>
                      </a:r>
                      <a:endParaRPr lang="el-GR" sz="2400" dirty="0"/>
                    </a:p>
                  </a:txBody>
                  <a:tcPr>
                    <a:solidFill>
                      <a:schemeClr val="bg2">
                        <a:lumMod val="90000"/>
                      </a:schemeClr>
                    </a:solidFill>
                  </a:tcPr>
                </a:tc>
              </a:tr>
              <a:tr h="370840">
                <a:tc>
                  <a:txBody>
                    <a:bodyPr/>
                    <a:lstStyle/>
                    <a:p>
                      <a:r>
                        <a:rPr lang="el-GR" sz="2400" dirty="0" smtClean="0"/>
                        <a:t>Αυγό</a:t>
                      </a:r>
                      <a:endParaRPr lang="el-GR" sz="2400" dirty="0"/>
                    </a:p>
                  </a:txBody>
                  <a:tcPr>
                    <a:solidFill>
                      <a:schemeClr val="bg2">
                        <a:lumMod val="90000"/>
                      </a:schemeClr>
                    </a:solidFill>
                  </a:tcPr>
                </a:tc>
                <a:tc>
                  <a:txBody>
                    <a:bodyPr/>
                    <a:lstStyle/>
                    <a:p>
                      <a:r>
                        <a:rPr lang="el-GR" sz="2400" dirty="0" smtClean="0"/>
                        <a:t>3,0</a:t>
                      </a:r>
                      <a:endParaRPr lang="el-GR" sz="2400" dirty="0"/>
                    </a:p>
                  </a:txBody>
                  <a:tcPr>
                    <a:solidFill>
                      <a:schemeClr val="bg2">
                        <a:lumMod val="90000"/>
                      </a:schemeClr>
                    </a:solidFill>
                  </a:tcPr>
                </a:tc>
              </a:tr>
            </a:tbl>
          </a:graphicData>
        </a:graphic>
      </p:graphicFrame>
    </p:spTree>
    <p:extLst>
      <p:ext uri="{BB962C8B-B14F-4D97-AF65-F5344CB8AC3E}">
        <p14:creationId xmlns:p14="http://schemas.microsoft.com/office/powerpoint/2010/main" val="84765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Φυσικές </a:t>
            </a:r>
            <a:r>
              <a:rPr lang="el-GR" dirty="0" smtClean="0"/>
              <a:t>ρητίνες</a:t>
            </a:r>
            <a:r>
              <a:rPr lang="en-US" dirty="0" smtClean="0"/>
              <a:t> </a:t>
            </a:r>
            <a:r>
              <a:rPr lang="en-US" sz="3200" b="0" dirty="0" smtClean="0"/>
              <a:t>(1 </a:t>
            </a:r>
            <a:r>
              <a:rPr lang="el-GR" sz="3200" b="0" dirty="0" smtClean="0"/>
              <a:t>από 2)</a:t>
            </a:r>
            <a:endParaRPr lang="el-GR" sz="3200" b="0" dirty="0"/>
          </a:p>
        </p:txBody>
      </p:sp>
      <p:sp>
        <p:nvSpPr>
          <p:cNvPr id="3" name="Θέση περιεχομένου 2"/>
          <p:cNvSpPr>
            <a:spLocks noGrp="1"/>
          </p:cNvSpPr>
          <p:nvPr>
            <p:ph idx="1"/>
          </p:nvPr>
        </p:nvSpPr>
        <p:spPr/>
        <p:txBody>
          <a:bodyPr/>
          <a:lstStyle/>
          <a:p>
            <a:r>
              <a:rPr lang="el-GR" dirty="0"/>
              <a:t>Οι φυσικές ρητίνες χρησιμοποιήθηκαν από την αρχαιότητα ως σήμερα ως </a:t>
            </a:r>
          </a:p>
          <a:p>
            <a:pPr lvl="1"/>
            <a:r>
              <a:rPr lang="el-GR" dirty="0"/>
              <a:t>υλικά κατασκευής κοσμημάτων, κτερισμάτων, κλπ.</a:t>
            </a:r>
          </a:p>
          <a:p>
            <a:pPr lvl="1"/>
            <a:r>
              <a:rPr lang="el-GR" dirty="0"/>
              <a:t>μέσα </a:t>
            </a:r>
            <a:r>
              <a:rPr lang="el-GR" dirty="0" smtClean="0"/>
              <a:t>ταρίχευσης</a:t>
            </a:r>
            <a:r>
              <a:rPr lang="en-US" dirty="0" smtClean="0"/>
              <a:t>,</a:t>
            </a:r>
            <a:endParaRPr lang="el-GR" dirty="0"/>
          </a:p>
          <a:p>
            <a:pPr lvl="1"/>
            <a:r>
              <a:rPr lang="el-GR" dirty="0"/>
              <a:t>συγκολλητικά </a:t>
            </a:r>
            <a:r>
              <a:rPr lang="el-GR" dirty="0" smtClean="0"/>
              <a:t>μέσα</a:t>
            </a:r>
            <a:r>
              <a:rPr lang="en-US" dirty="0" smtClean="0"/>
              <a:t>,</a:t>
            </a:r>
            <a:endParaRPr lang="el-GR" dirty="0"/>
          </a:p>
          <a:p>
            <a:pPr lvl="1"/>
            <a:r>
              <a:rPr lang="el-GR" dirty="0"/>
              <a:t>συνδετικά υλικά </a:t>
            </a:r>
            <a:r>
              <a:rPr lang="el-GR" dirty="0" smtClean="0"/>
              <a:t>χρωστικών</a:t>
            </a:r>
            <a:r>
              <a:rPr lang="en-US" dirty="0" smtClean="0"/>
              <a:t>,</a:t>
            </a:r>
            <a:endParaRPr lang="el-GR" dirty="0"/>
          </a:p>
          <a:p>
            <a:pPr lvl="1"/>
            <a:r>
              <a:rPr lang="el-GR" dirty="0" smtClean="0"/>
              <a:t>Επικαλυπτικά</a:t>
            </a:r>
            <a:r>
              <a:rPr lang="en-US" dirty="0" smtClean="0"/>
              <a:t>,</a:t>
            </a:r>
            <a:r>
              <a:rPr lang="el-GR" dirty="0" smtClean="0"/>
              <a:t> </a:t>
            </a:r>
            <a:endParaRPr lang="el-GR" dirty="0"/>
          </a:p>
          <a:p>
            <a:pPr lvl="1"/>
            <a:r>
              <a:rPr lang="el-GR" dirty="0" smtClean="0"/>
              <a:t>Βερνίκια</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580761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Φυσικές ρητίνες</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pic>
        <p:nvPicPr>
          <p:cNvPr id="5" name="Picture 4" descr="Amber2"/>
          <p:cNvPicPr>
            <a:picLocks noChangeAspect="1" noChangeArrowheads="1"/>
          </p:cNvPicPr>
          <p:nvPr/>
        </p:nvPicPr>
        <p:blipFill rotWithShape="1">
          <a:blip r:embed="rId2">
            <a:extLst>
              <a:ext uri="{28A0092B-C50C-407E-A947-70E740481C1C}">
                <a14:useLocalDpi xmlns:a14="http://schemas.microsoft.com/office/drawing/2010/main" val="0"/>
              </a:ext>
            </a:extLst>
          </a:blip>
          <a:srcRect l="20613" t="37404" r="17548" b="27059"/>
          <a:stretch/>
        </p:blipFill>
        <p:spPr bwMode="auto">
          <a:xfrm>
            <a:off x="1835696" y="1456295"/>
            <a:ext cx="1871997" cy="1575017"/>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087564" y="3057286"/>
            <a:ext cx="1368260" cy="276999"/>
          </a:xfrm>
          <a:prstGeom prst="rect">
            <a:avLst/>
          </a:prstGeom>
        </p:spPr>
        <p:txBody>
          <a:bodyPr wrap="none">
            <a:spAutoFit/>
          </a:bodyPr>
          <a:lstStyle/>
          <a:p>
            <a:r>
              <a:rPr lang="en-US" sz="1200" dirty="0">
                <a:solidFill>
                  <a:prstClr val="black"/>
                </a:solidFill>
                <a:latin typeface="Calibri"/>
                <a:hlinkClick r:id="rId3"/>
              </a:rPr>
              <a:t>inlandlapidary.com</a:t>
            </a:r>
            <a:endParaRPr lang="el-GR" sz="1200" dirty="0">
              <a:solidFill>
                <a:prstClr val="black"/>
              </a:solidFill>
              <a:latin typeface="Calibri"/>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456295"/>
            <a:ext cx="2133961" cy="1575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Ορθογώνιο 7"/>
          <p:cNvSpPr/>
          <p:nvPr/>
        </p:nvSpPr>
        <p:spPr>
          <a:xfrm>
            <a:off x="5364089" y="3058673"/>
            <a:ext cx="1663276" cy="276999"/>
          </a:xfrm>
          <a:prstGeom prst="rect">
            <a:avLst/>
          </a:prstGeom>
        </p:spPr>
        <p:txBody>
          <a:bodyPr wrap="none">
            <a:spAutoFit/>
          </a:bodyPr>
          <a:lstStyle/>
          <a:p>
            <a:r>
              <a:rPr lang="en-US" sz="1200" dirty="0">
                <a:solidFill>
                  <a:prstClr val="black"/>
                </a:solidFill>
                <a:latin typeface="Calibri"/>
                <a:hlinkClick r:id="rId5"/>
              </a:rPr>
              <a:t>artisansofthevalley.com</a:t>
            </a:r>
            <a:endParaRPr lang="el-GR" sz="1200" dirty="0">
              <a:solidFill>
                <a:prstClr val="black"/>
              </a:solidFill>
              <a:latin typeface="Calibri"/>
            </a:endParaRPr>
          </a:p>
        </p:txBody>
      </p:sp>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407" r="11111" b="15269"/>
          <a:stretch/>
        </p:blipFill>
        <p:spPr bwMode="auto">
          <a:xfrm>
            <a:off x="1745300" y="3867709"/>
            <a:ext cx="2052788" cy="16009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78539" y="5463742"/>
            <a:ext cx="2186310" cy="461665"/>
          </a:xfrm>
          <a:prstGeom prst="rect">
            <a:avLst/>
          </a:prstGeom>
          <a:noFill/>
        </p:spPr>
        <p:txBody>
          <a:bodyPr wrap="square" rtlCol="0">
            <a:spAutoFit/>
          </a:bodyPr>
          <a:lstStyle/>
          <a:p>
            <a:pPr algn="ctr"/>
            <a:r>
              <a:rPr lang="en-US" sz="1200" dirty="0" smtClean="0">
                <a:solidFill>
                  <a:prstClr val="black"/>
                </a:solidFill>
                <a:latin typeface="Calibri"/>
                <a:hlinkClick r:id="rId7"/>
              </a:rPr>
              <a:t>Mastic</a:t>
            </a:r>
            <a:r>
              <a:rPr lang="el-GR" sz="1200" dirty="0" smtClean="0">
                <a:solidFill>
                  <a:prstClr val="black"/>
                </a:solidFill>
                <a:latin typeface="Calibri"/>
              </a:rPr>
              <a:t> από </a:t>
            </a:r>
            <a:r>
              <a:rPr lang="en-US" sz="1200" dirty="0" smtClean="0">
                <a:solidFill>
                  <a:prstClr val="black"/>
                </a:solidFill>
                <a:latin typeface="Calibri"/>
                <a:hlinkClick r:id="rId8"/>
              </a:rPr>
              <a:t>Slashme</a:t>
            </a:r>
            <a:r>
              <a:rPr lang="el-GR" sz="1200" dirty="0" smtClean="0">
                <a:solidFill>
                  <a:prstClr val="black"/>
                </a:solidFill>
                <a:latin typeface="Calibri"/>
              </a:rPr>
              <a:t> διαθέσιμο με άδεια  </a:t>
            </a:r>
            <a:r>
              <a:rPr lang="en-US" sz="1200" dirty="0" smtClean="0">
                <a:solidFill>
                  <a:prstClr val="black"/>
                </a:solidFill>
                <a:latin typeface="Calibri"/>
                <a:hlinkClick r:id="rId9"/>
              </a:rPr>
              <a:t>CC </a:t>
            </a:r>
            <a:r>
              <a:rPr lang="en-US" sz="1200" dirty="0">
                <a:solidFill>
                  <a:prstClr val="black"/>
                </a:solidFill>
                <a:latin typeface="Calibri"/>
                <a:hlinkClick r:id="rId9"/>
              </a:rPr>
              <a:t>BY-SA </a:t>
            </a:r>
            <a:r>
              <a:rPr lang="en-US" sz="1200" dirty="0" smtClean="0">
                <a:solidFill>
                  <a:prstClr val="black"/>
                </a:solidFill>
                <a:latin typeface="Calibri"/>
                <a:hlinkClick r:id="rId9"/>
              </a:rPr>
              <a:t>3.0</a:t>
            </a:r>
            <a:endParaRPr lang="en-US" sz="1200" dirty="0">
              <a:solidFill>
                <a:prstClr val="black"/>
              </a:solidFill>
              <a:latin typeface="Calibri"/>
            </a:endParaRPr>
          </a:p>
        </p:txBody>
      </p:sp>
      <p:pic>
        <p:nvPicPr>
          <p:cNvPr id="11" name="Picture 4" descr="Damma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1642" y="3822380"/>
            <a:ext cx="1918375" cy="1691649"/>
          </a:xfrm>
          <a:prstGeom prst="rect">
            <a:avLst/>
          </a:prstGeom>
          <a:noFill/>
          <a:extLst>
            <a:ext uri="{909E8E84-426E-40DD-AFC4-6F175D3DCCD1}">
              <a14:hiddenFill xmlns:a14="http://schemas.microsoft.com/office/drawing/2010/main">
                <a:solidFill>
                  <a:srgbClr val="FFFFFF"/>
                </a:solidFill>
              </a14:hiddenFill>
            </a:ext>
          </a:extLst>
        </p:spPr>
      </p:pic>
      <p:sp>
        <p:nvSpPr>
          <p:cNvPr id="13" name="Ορθογώνιο 12"/>
          <p:cNvSpPr/>
          <p:nvPr/>
        </p:nvSpPr>
        <p:spPr>
          <a:xfrm>
            <a:off x="5701479" y="5556074"/>
            <a:ext cx="1098699" cy="276999"/>
          </a:xfrm>
          <a:prstGeom prst="rect">
            <a:avLst/>
          </a:prstGeom>
        </p:spPr>
        <p:txBody>
          <a:bodyPr wrap="none">
            <a:spAutoFit/>
          </a:bodyPr>
          <a:lstStyle/>
          <a:p>
            <a:r>
              <a:rPr lang="en-US" sz="1200" dirty="0">
                <a:solidFill>
                  <a:prstClr val="black"/>
                </a:solidFill>
                <a:latin typeface="Calibri"/>
                <a:hlinkClick r:id="rId11"/>
              </a:rPr>
              <a:t>indiamart.com</a:t>
            </a:r>
            <a:endParaRPr lang="el-GR" sz="1200" dirty="0">
              <a:solidFill>
                <a:prstClr val="black"/>
              </a:solidFill>
              <a:latin typeface="Calibri"/>
            </a:endParaRPr>
          </a:p>
        </p:txBody>
      </p:sp>
    </p:spTree>
    <p:extLst>
      <p:ext uri="{BB962C8B-B14F-4D97-AF65-F5344CB8AC3E}">
        <p14:creationId xmlns:p14="http://schemas.microsoft.com/office/powerpoint/2010/main" val="2419823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Κατηγορίες ρητινών</a:t>
            </a:r>
            <a:r>
              <a:rPr lang="en-US" dirty="0" smtClean="0"/>
              <a:t> </a:t>
            </a:r>
            <a:r>
              <a:rPr lang="el-GR" sz="3600" b="0" dirty="0" smtClean="0"/>
              <a:t>(</a:t>
            </a:r>
            <a:r>
              <a:rPr lang="en-US" sz="3600" b="0" dirty="0" smtClean="0"/>
              <a:t>1</a:t>
            </a:r>
            <a:r>
              <a:rPr lang="el-GR" sz="3600" b="0" dirty="0" smtClean="0"/>
              <a:t> </a:t>
            </a:r>
            <a:r>
              <a:rPr lang="el-GR" sz="3600" b="0" dirty="0"/>
              <a:t>από </a:t>
            </a:r>
            <a:r>
              <a:rPr lang="el-GR" sz="3600" b="0" dirty="0" smtClean="0"/>
              <a:t>4)</a:t>
            </a:r>
            <a:endParaRPr lang="el-GR" sz="3600" b="0" dirty="0"/>
          </a:p>
        </p:txBody>
      </p:sp>
      <p:sp>
        <p:nvSpPr>
          <p:cNvPr id="3" name="Content Placeholder 2"/>
          <p:cNvSpPr>
            <a:spLocks noGrp="1"/>
          </p:cNvSpPr>
          <p:nvPr>
            <p:ph idx="1"/>
          </p:nvPr>
        </p:nvSpPr>
        <p:spPr/>
        <p:txBody>
          <a:bodyPr>
            <a:noAutofit/>
          </a:bodyPr>
          <a:lstStyle/>
          <a:p>
            <a:pPr>
              <a:spcBef>
                <a:spcPts val="300"/>
              </a:spcBef>
              <a:spcAft>
                <a:spcPts val="300"/>
              </a:spcAft>
            </a:pPr>
            <a:r>
              <a:rPr lang="el-GR" sz="2400" dirty="0" smtClean="0"/>
              <a:t>Από πλευράς μορφολογίας και φυσικής κατάστασης:</a:t>
            </a:r>
          </a:p>
          <a:p>
            <a:pPr>
              <a:spcBef>
                <a:spcPts val="300"/>
              </a:spcBef>
              <a:spcAft>
                <a:spcPts val="300"/>
              </a:spcAft>
            </a:pPr>
            <a:endParaRPr lang="el-GR" sz="2400" dirty="0" smtClean="0"/>
          </a:p>
          <a:p>
            <a:pPr>
              <a:spcBef>
                <a:spcPts val="300"/>
              </a:spcBef>
              <a:spcAft>
                <a:spcPts val="300"/>
              </a:spcAft>
            </a:pPr>
            <a:r>
              <a:rPr lang="el-GR" sz="2400" b="1" dirty="0" smtClean="0"/>
              <a:t>Ελαιορητίνες – βάλσαμα </a:t>
            </a:r>
            <a:r>
              <a:rPr lang="el-GR" sz="2400" dirty="0" smtClean="0"/>
              <a:t>(εκκρίσεις δέντρων, ημίρρευστες, «διαφανείς» κιτρινωπές) από έλατο και λάρικα. Τερεβινθίνες (</a:t>
            </a:r>
            <a:r>
              <a:rPr lang="en-US" sz="2400" dirty="0" smtClean="0"/>
              <a:t>turpentines)</a:t>
            </a:r>
            <a:endParaRPr lang="el-GR" sz="2400" dirty="0" smtClean="0"/>
          </a:p>
          <a:p>
            <a:pPr>
              <a:spcBef>
                <a:spcPts val="300"/>
              </a:spcBef>
              <a:spcAft>
                <a:spcPts val="300"/>
              </a:spcAft>
            </a:pPr>
            <a:r>
              <a:rPr lang="el-GR" sz="2400" b="1" dirty="0" smtClean="0"/>
              <a:t>Μαλακές ρητίνες </a:t>
            </a:r>
            <a:r>
              <a:rPr lang="el-GR" sz="2400" dirty="0" smtClean="0"/>
              <a:t>(ημιρευστες, π.χ. μαστίχα, δάμμαρη)</a:t>
            </a:r>
          </a:p>
          <a:p>
            <a:pPr>
              <a:spcBef>
                <a:spcPts val="300"/>
              </a:spcBef>
              <a:spcAft>
                <a:spcPts val="300"/>
              </a:spcAft>
            </a:pPr>
            <a:r>
              <a:rPr lang="el-GR" sz="2400" b="1" dirty="0" smtClean="0"/>
              <a:t>Σκληρές ρητίνες </a:t>
            </a:r>
            <a:r>
              <a:rPr lang="el-GR" sz="2400" dirty="0" smtClean="0"/>
              <a:t>(μακρομόρια – πολυμερή, π.χ. σανδαράχη)</a:t>
            </a:r>
          </a:p>
          <a:p>
            <a:pPr>
              <a:spcBef>
                <a:spcPts val="300"/>
              </a:spcBef>
              <a:spcAft>
                <a:spcPts val="300"/>
              </a:spcAft>
            </a:pPr>
            <a:r>
              <a:rPr lang="el-GR" sz="2400" b="1" dirty="0" smtClean="0"/>
              <a:t>Απολιθωμένες ρητίνες </a:t>
            </a:r>
            <a:r>
              <a:rPr lang="el-GR" sz="2400" dirty="0" smtClean="0"/>
              <a:t>(σχηματίζονται υπό την επίδραση πίεσης και θερμοκρασίας στο υπέδαφος, κατά την διάρκεια γεωλογικών αιώνων), π.χ. κοπάλια, ήλεκτρο</a:t>
            </a:r>
            <a:endParaRPr lang="el-GR" sz="2400" dirty="0"/>
          </a:p>
        </p:txBody>
      </p:sp>
      <p:sp>
        <p:nvSpPr>
          <p:cNvPr id="6" name="Slide Number Placeholder 5"/>
          <p:cNvSpPr>
            <a:spLocks noGrp="1"/>
          </p:cNvSpPr>
          <p:nvPr>
            <p:ph type="sldNum" sz="quarter" idx="12"/>
          </p:nvPr>
        </p:nvSpPr>
        <p:spPr/>
        <p:txBody>
          <a:bodyPr/>
          <a:lstStyle/>
          <a:p>
            <a:fld id="{7C42AF23-5733-42BD-B7F5-1CFF0F0DA5FE}"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2010195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Κατηγορίες ρητινών</a:t>
            </a:r>
            <a:r>
              <a:rPr lang="en-US" dirty="0"/>
              <a:t> </a:t>
            </a:r>
            <a:r>
              <a:rPr lang="el-GR" sz="3200" b="0" dirty="0" smtClean="0"/>
              <a:t>(2 </a:t>
            </a:r>
            <a:r>
              <a:rPr lang="el-GR" sz="3200" b="0" dirty="0"/>
              <a:t>από </a:t>
            </a:r>
            <a:r>
              <a:rPr lang="el-GR" sz="3200" b="0" dirty="0" smtClean="0"/>
              <a:t>4)</a:t>
            </a:r>
            <a:endParaRPr lang="el-GR" sz="3200" dirty="0"/>
          </a:p>
        </p:txBody>
      </p:sp>
      <p:sp>
        <p:nvSpPr>
          <p:cNvPr id="6" name="Θέση αριθμού διαφάνειας 5"/>
          <p:cNvSpPr>
            <a:spLocks noGrp="1"/>
          </p:cNvSpPr>
          <p:nvPr>
            <p:ph type="sldNum" sz="quarter" idx="12"/>
          </p:nvPr>
        </p:nvSpPr>
        <p:spPr/>
        <p:txBody>
          <a:bodyPr/>
          <a:lstStyle/>
          <a:p>
            <a:fld id="{7C42AF23-5733-42BD-B7F5-1CFF0F0DA5FE}" type="slidenum">
              <a:rPr lang="el-GR" smtClean="0">
                <a:solidFill>
                  <a:prstClr val="black"/>
                </a:solidFill>
              </a:rPr>
              <a:pPr/>
              <a:t>28</a:t>
            </a:fld>
            <a:endParaRPr lang="el-GR" dirty="0">
              <a:solidFill>
                <a:prstClr val="black"/>
              </a:solidFill>
            </a:endParaRPr>
          </a:p>
        </p:txBody>
      </p:sp>
      <p:pic>
        <p:nvPicPr>
          <p:cNvPr id="8" name="Picture 2" descr="CupGutter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396754"/>
            <a:ext cx="2302674" cy="2364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és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659526"/>
            <a:ext cx="1763688" cy="30689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59756" y="4760997"/>
            <a:ext cx="2371551"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4"/>
              </a:rPr>
              <a:t>Résine</a:t>
            </a:r>
            <a:r>
              <a:rPr lang="en-US" sz="1200" dirty="0" smtClean="0">
                <a:solidFill>
                  <a:prstClr val="black"/>
                </a:solidFill>
                <a:latin typeface="Calibri"/>
              </a:rPr>
              <a:t>”</a:t>
            </a:r>
            <a:r>
              <a:rPr lang="el-GR" sz="1200" dirty="0" smtClean="0">
                <a:solidFill>
                  <a:prstClr val="black"/>
                </a:solidFill>
                <a:latin typeface="Calibri"/>
              </a:rPr>
              <a:t> από </a:t>
            </a:r>
            <a:r>
              <a:rPr lang="en-US" sz="1200" dirty="0">
                <a:solidFill>
                  <a:prstClr val="black"/>
                </a:solidFill>
                <a:latin typeface="Calibri"/>
              </a:rPr>
              <a:t>Maksim</a:t>
            </a:r>
            <a:r>
              <a:rPr lang="el-GR" sz="1200" dirty="0" smtClean="0">
                <a:solidFill>
                  <a:prstClr val="black"/>
                </a:solidFill>
                <a:latin typeface="Calibri"/>
              </a:rPr>
              <a:t> διαθέσιμο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a:t>
            </a:r>
            <a:r>
              <a:rPr lang="en-US" sz="1200" dirty="0" smtClean="0">
                <a:solidFill>
                  <a:prstClr val="black"/>
                </a:solidFill>
                <a:latin typeface="Calibri"/>
                <a:hlinkClick r:id="rId5"/>
              </a:rPr>
              <a:t>3.0</a:t>
            </a:r>
            <a:endParaRPr lang="en-US" sz="1200" dirty="0">
              <a:solidFill>
                <a:prstClr val="black"/>
              </a:solidFill>
              <a:latin typeface="Calibri"/>
            </a:endParaRPr>
          </a:p>
        </p:txBody>
      </p:sp>
      <p:sp>
        <p:nvSpPr>
          <p:cNvPr id="13" name="TextBox 12"/>
          <p:cNvSpPr txBox="1"/>
          <p:nvPr/>
        </p:nvSpPr>
        <p:spPr>
          <a:xfrm>
            <a:off x="5680420" y="4760997"/>
            <a:ext cx="2390090"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6"/>
              </a:rPr>
              <a:t>CupGutterSystem</a:t>
            </a:r>
            <a:r>
              <a:rPr lang="en-US" sz="1200" dirty="0" smtClean="0">
                <a:solidFill>
                  <a:prstClr val="black"/>
                </a:solidFill>
                <a:latin typeface="Calibri"/>
              </a:rPr>
              <a:t>”</a:t>
            </a:r>
            <a:r>
              <a:rPr lang="el-GR" sz="1200" dirty="0" smtClean="0">
                <a:solidFill>
                  <a:prstClr val="black"/>
                </a:solidFill>
                <a:latin typeface="Calibri"/>
              </a:rPr>
              <a:t> από </a:t>
            </a:r>
            <a:r>
              <a:rPr lang="en-US" sz="1200" dirty="0" smtClean="0">
                <a:solidFill>
                  <a:prstClr val="black"/>
                </a:solidFill>
                <a:latin typeface="Calibri"/>
              </a:rPr>
              <a:t>Finavon</a:t>
            </a:r>
            <a:r>
              <a:rPr lang="el-GR" sz="1200" dirty="0" smtClean="0">
                <a:solidFill>
                  <a:prstClr val="black"/>
                </a:solidFill>
                <a:latin typeface="Calibri"/>
              </a:rPr>
              <a:t> διαθέσιμο ως κοινό κτήμα</a:t>
            </a:r>
            <a:endParaRPr lang="en-US" sz="1200" dirty="0">
              <a:solidFill>
                <a:prstClr val="black"/>
              </a:solidFill>
              <a:latin typeface="Calibri"/>
            </a:endParaRPr>
          </a:p>
        </p:txBody>
      </p:sp>
    </p:spTree>
    <p:extLst>
      <p:ext uri="{BB962C8B-B14F-4D97-AF65-F5344CB8AC3E}">
        <p14:creationId xmlns:p14="http://schemas.microsoft.com/office/powerpoint/2010/main" val="2140699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Βασικοί όροι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2987824" y="1628800"/>
            <a:ext cx="3466728" cy="3096344"/>
          </a:xfrm>
        </p:spPr>
        <p:txBody>
          <a:bodyPr/>
          <a:lstStyle/>
          <a:p>
            <a:pPr marL="342000" indent="-324000">
              <a:lnSpc>
                <a:spcPct val="114000"/>
              </a:lnSpc>
              <a:spcBef>
                <a:spcPts val="300"/>
              </a:spcBef>
              <a:spcAft>
                <a:spcPts val="300"/>
              </a:spcAft>
              <a:buFont typeface="Wingdings" pitchFamily="2" charset="2"/>
              <a:buChar char="§"/>
            </a:pPr>
            <a:r>
              <a:rPr lang="el-GR" dirty="0" smtClean="0"/>
              <a:t>Δάμμαρη,</a:t>
            </a:r>
            <a:endParaRPr lang="el-GR" dirty="0"/>
          </a:p>
          <a:p>
            <a:pPr marL="342000" indent="-324000">
              <a:lnSpc>
                <a:spcPct val="114000"/>
              </a:lnSpc>
              <a:spcBef>
                <a:spcPts val="300"/>
              </a:spcBef>
              <a:spcAft>
                <a:spcPts val="300"/>
              </a:spcAft>
              <a:buFont typeface="Wingdings" pitchFamily="2" charset="2"/>
              <a:buChar char="§"/>
            </a:pPr>
            <a:r>
              <a:rPr lang="el-GR" dirty="0" smtClean="0"/>
              <a:t>Μαστίχα,</a:t>
            </a:r>
            <a:endParaRPr lang="el-GR" dirty="0"/>
          </a:p>
          <a:p>
            <a:pPr marL="342000" indent="-324000">
              <a:lnSpc>
                <a:spcPct val="114000"/>
              </a:lnSpc>
              <a:spcBef>
                <a:spcPts val="300"/>
              </a:spcBef>
              <a:spcAft>
                <a:spcPts val="300"/>
              </a:spcAft>
              <a:buFont typeface="Wingdings" pitchFamily="2" charset="2"/>
              <a:buChar char="§"/>
            </a:pPr>
            <a:r>
              <a:rPr lang="el-GR" dirty="0" smtClean="0"/>
              <a:t>Γομαλάκα, </a:t>
            </a:r>
            <a:endParaRPr lang="el-GR" dirty="0"/>
          </a:p>
          <a:p>
            <a:pPr marL="342000" indent="-324000">
              <a:lnSpc>
                <a:spcPct val="114000"/>
              </a:lnSpc>
              <a:spcBef>
                <a:spcPts val="300"/>
              </a:spcBef>
              <a:spcAft>
                <a:spcPts val="300"/>
              </a:spcAft>
              <a:buFont typeface="Wingdings" pitchFamily="2" charset="2"/>
              <a:buChar char="§"/>
            </a:pPr>
            <a:r>
              <a:rPr lang="el-GR" dirty="0"/>
              <a:t>Απολιθωμένες </a:t>
            </a:r>
            <a:r>
              <a:rPr lang="el-GR" dirty="0" smtClean="0"/>
              <a:t>ρητίνες,</a:t>
            </a:r>
            <a:endParaRPr lang="el-GR" dirty="0"/>
          </a:p>
          <a:p>
            <a:pPr marL="342000" indent="-324000">
              <a:lnSpc>
                <a:spcPct val="114000"/>
              </a:lnSpc>
              <a:spcBef>
                <a:spcPts val="300"/>
              </a:spcBef>
              <a:spcAft>
                <a:spcPts val="300"/>
              </a:spcAft>
              <a:buFont typeface="Wingdings" pitchFamily="2" charset="2"/>
              <a:buChar char="§"/>
            </a:pPr>
            <a:r>
              <a:rPr lang="el-GR" dirty="0" smtClean="0"/>
              <a:t>Ήλεκτρο, </a:t>
            </a:r>
            <a:endParaRPr lang="el-GR" dirty="0"/>
          </a:p>
          <a:p>
            <a:pPr marL="342000" indent="-324000">
              <a:lnSpc>
                <a:spcPct val="114000"/>
              </a:lnSpc>
              <a:spcBef>
                <a:spcPts val="300"/>
              </a:spcBef>
              <a:spcAft>
                <a:spcPts val="300"/>
              </a:spcAft>
              <a:buFont typeface="Wingdings" pitchFamily="2" charset="2"/>
              <a:buChar char="§"/>
            </a:pPr>
            <a:r>
              <a:rPr lang="el-GR" dirty="0" smtClean="0"/>
              <a:t>Κοπάλια.</a:t>
            </a:r>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136529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Κατηγορίες ρητινών</a:t>
            </a:r>
            <a:r>
              <a:rPr lang="en-US" dirty="0"/>
              <a:t> </a:t>
            </a:r>
            <a:r>
              <a:rPr lang="el-GR" sz="3200" b="0" dirty="0" smtClean="0"/>
              <a:t>(3 </a:t>
            </a:r>
            <a:r>
              <a:rPr lang="el-GR" sz="3200" b="0" dirty="0"/>
              <a:t>από </a:t>
            </a:r>
            <a:r>
              <a:rPr lang="el-GR" sz="3200" b="0" dirty="0" smtClean="0"/>
              <a:t>4)</a:t>
            </a:r>
            <a:endParaRPr lang="el-GR" dirty="0"/>
          </a:p>
        </p:txBody>
      </p:sp>
      <p:sp>
        <p:nvSpPr>
          <p:cNvPr id="3" name="Content Placeholder 2"/>
          <p:cNvSpPr>
            <a:spLocks noGrp="1"/>
          </p:cNvSpPr>
          <p:nvPr>
            <p:ph idx="1"/>
          </p:nvPr>
        </p:nvSpPr>
        <p:spPr/>
        <p:txBody>
          <a:bodyPr>
            <a:noAutofit/>
          </a:bodyPr>
          <a:lstStyle/>
          <a:p>
            <a:pPr marL="0" indent="0">
              <a:lnSpc>
                <a:spcPct val="150000"/>
              </a:lnSpc>
              <a:spcAft>
                <a:spcPts val="600"/>
              </a:spcAft>
              <a:buNone/>
            </a:pPr>
            <a:r>
              <a:rPr lang="el-GR" sz="2400" dirty="0" smtClean="0"/>
              <a:t>Από πλευράς προέλευσης:</a:t>
            </a:r>
          </a:p>
          <a:p>
            <a:pPr>
              <a:spcAft>
                <a:spcPts val="600"/>
              </a:spcAft>
            </a:pPr>
            <a:r>
              <a:rPr lang="el-GR" sz="2400" b="1" dirty="0" smtClean="0"/>
              <a:t>Φυτικές</a:t>
            </a:r>
            <a:r>
              <a:rPr lang="en-US" sz="2400" b="1" dirty="0" smtClean="0"/>
              <a:t> </a:t>
            </a:r>
            <a:r>
              <a:rPr lang="el-GR" sz="2400" b="1" dirty="0" smtClean="0"/>
              <a:t>ρητίνες</a:t>
            </a:r>
          </a:p>
          <a:p>
            <a:pPr lvl="1">
              <a:spcAft>
                <a:spcPts val="600"/>
              </a:spcAft>
            </a:pPr>
            <a:r>
              <a:rPr lang="el-GR" sz="2400" dirty="0" smtClean="0"/>
              <a:t>Κωνοφόρων  </a:t>
            </a:r>
            <a:r>
              <a:rPr lang="el-GR" sz="2400" dirty="0" smtClean="0">
                <a:latin typeface="Cambria Math" panose="02040503050406030204" pitchFamily="18" charset="0"/>
                <a:ea typeface="Cambria Math" panose="02040503050406030204" pitchFamily="18" charset="0"/>
                <a:sym typeface="Wingdings" panose="05000000000000000000" pitchFamily="2" charset="2"/>
              </a:rPr>
              <a:t>⟹</a:t>
            </a:r>
            <a:r>
              <a:rPr lang="el-GR" sz="2400" dirty="0" smtClean="0">
                <a:sym typeface="Wingdings" panose="05000000000000000000" pitchFamily="2" charset="2"/>
              </a:rPr>
              <a:t> </a:t>
            </a:r>
            <a:r>
              <a:rPr lang="el-GR" sz="2400" dirty="0" smtClean="0"/>
              <a:t>πευκίδες, κυπαρισσίδες, αρωκαρίδες</a:t>
            </a:r>
          </a:p>
          <a:p>
            <a:pPr lvl="1">
              <a:spcAft>
                <a:spcPts val="600"/>
              </a:spcAft>
            </a:pPr>
            <a:r>
              <a:rPr lang="el-GR" sz="2400" dirty="0" smtClean="0"/>
              <a:t>Ψυχανθών (κοπάλια)</a:t>
            </a:r>
          </a:p>
          <a:p>
            <a:pPr lvl="1">
              <a:spcAft>
                <a:spcPts val="600"/>
              </a:spcAft>
            </a:pPr>
            <a:r>
              <a:rPr lang="el-GR" sz="2400" dirty="0" smtClean="0"/>
              <a:t>Πλατύφυλλων αγγειόσπερμων (μαστίχα δάμμαρη)</a:t>
            </a:r>
          </a:p>
          <a:p>
            <a:pPr>
              <a:spcAft>
                <a:spcPts val="600"/>
              </a:spcAft>
            </a:pPr>
            <a:r>
              <a:rPr lang="el-GR" sz="2400" b="1" dirty="0" smtClean="0"/>
              <a:t>Ζωικές </a:t>
            </a:r>
            <a:r>
              <a:rPr lang="el-GR" sz="2400" b="1" dirty="0"/>
              <a:t>ρητίνες</a:t>
            </a:r>
            <a:endParaRPr lang="el-GR" sz="2400" b="1" dirty="0" smtClean="0"/>
          </a:p>
          <a:p>
            <a:pPr lvl="1">
              <a:spcAft>
                <a:spcPts val="600"/>
              </a:spcAft>
            </a:pPr>
            <a:r>
              <a:rPr lang="el-GR" sz="2400" dirty="0" smtClean="0"/>
              <a:t>Γομαλάκα </a:t>
            </a:r>
          </a:p>
          <a:p>
            <a:pPr>
              <a:lnSpc>
                <a:spcPct val="150000"/>
              </a:lnSpc>
              <a:spcAft>
                <a:spcPts val="600"/>
              </a:spcAft>
            </a:pPr>
            <a:endParaRPr lang="el-GR" sz="2400" b="1" dirty="0" smtClean="0"/>
          </a:p>
        </p:txBody>
      </p:sp>
      <p:sp>
        <p:nvSpPr>
          <p:cNvPr id="6" name="Slide Number Placeholder 5"/>
          <p:cNvSpPr>
            <a:spLocks noGrp="1"/>
          </p:cNvSpPr>
          <p:nvPr>
            <p:ph type="sldNum" sz="quarter" idx="12"/>
          </p:nvPr>
        </p:nvSpPr>
        <p:spPr/>
        <p:txBody>
          <a:bodyPr/>
          <a:lstStyle/>
          <a:p>
            <a:fld id="{7C42AF23-5733-42BD-B7F5-1CFF0F0DA5FE}"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1578399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0189" y="3692298"/>
            <a:ext cx="3333558" cy="3078321"/>
          </a:xfrm>
          <a:prstGeom prst="rect">
            <a:avLst/>
          </a:prstGeom>
          <a:solidFill>
            <a:schemeClr val="bg2"/>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Rectangle 11"/>
          <p:cNvSpPr/>
          <p:nvPr/>
        </p:nvSpPr>
        <p:spPr>
          <a:xfrm>
            <a:off x="3707904" y="3626015"/>
            <a:ext cx="4824536" cy="2736047"/>
          </a:xfrm>
          <a:prstGeom prst="rect">
            <a:avLst/>
          </a:prstGeom>
          <a:solidFill>
            <a:schemeClr val="bg2"/>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Rectangle 1"/>
          <p:cNvSpPr/>
          <p:nvPr/>
        </p:nvSpPr>
        <p:spPr>
          <a:xfrm>
            <a:off x="3707904" y="995758"/>
            <a:ext cx="5167852" cy="2577257"/>
          </a:xfrm>
          <a:prstGeom prst="rect">
            <a:avLst/>
          </a:prstGeom>
          <a:solidFill>
            <a:schemeClr val="bg2"/>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962" name="Rectangle 2"/>
          <p:cNvSpPr>
            <a:spLocks noGrp="1" noChangeArrowheads="1"/>
          </p:cNvSpPr>
          <p:nvPr>
            <p:ph type="title"/>
          </p:nvPr>
        </p:nvSpPr>
        <p:spPr>
          <a:xfrm>
            <a:off x="457200" y="274638"/>
            <a:ext cx="8229600" cy="561975"/>
          </a:xfrm>
        </p:spPr>
        <p:txBody>
          <a:bodyPr>
            <a:noAutofit/>
          </a:bodyPr>
          <a:lstStyle/>
          <a:p>
            <a:r>
              <a:rPr lang="el-GR" dirty="0"/>
              <a:t>Κατηγορίες ρητινών</a:t>
            </a:r>
            <a:r>
              <a:rPr lang="en-US" dirty="0"/>
              <a:t> </a:t>
            </a:r>
            <a:r>
              <a:rPr lang="el-GR" sz="3200" b="0" dirty="0" smtClean="0"/>
              <a:t>(4 </a:t>
            </a:r>
            <a:r>
              <a:rPr lang="el-GR" sz="3200" b="0" dirty="0"/>
              <a:t>από </a:t>
            </a:r>
            <a:r>
              <a:rPr lang="el-GR" sz="3200" b="0" dirty="0" smtClean="0"/>
              <a:t>4)</a:t>
            </a:r>
            <a:endParaRPr lang="el-GR" dirty="0"/>
          </a:p>
        </p:txBody>
      </p:sp>
      <p:graphicFrame>
        <p:nvGraphicFramePr>
          <p:cNvPr id="40963" name="Object 3"/>
          <p:cNvGraphicFramePr>
            <a:graphicFrameLocks noGrp="1" noChangeAspect="1"/>
          </p:cNvGraphicFramePr>
          <p:nvPr>
            <p:ph sz="half" idx="1"/>
            <p:extLst/>
          </p:nvPr>
        </p:nvGraphicFramePr>
        <p:xfrm>
          <a:off x="565126" y="4276837"/>
          <a:ext cx="2609159" cy="2548366"/>
        </p:xfrm>
        <a:graphic>
          <a:graphicData uri="http://schemas.openxmlformats.org/presentationml/2006/ole">
            <mc:AlternateContent xmlns:mc="http://schemas.openxmlformats.org/markup-compatibility/2006">
              <mc:Choice xmlns:v="urn:schemas-microsoft-com:vml" Requires="v">
                <p:oleObj spid="_x0000_s8230" name="ChemSketch" r:id="rId4" imgW="3029760" imgH="3200400" progId="ACD.ChemSketch.20">
                  <p:embed/>
                </p:oleObj>
              </mc:Choice>
              <mc:Fallback>
                <p:oleObj name="ChemSketch" r:id="rId4" imgW="3029760" imgH="320040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26" y="4276837"/>
                        <a:ext cx="2609159" cy="2548366"/>
                      </a:xfrm>
                      <a:prstGeom prst="rect">
                        <a:avLst/>
                      </a:prstGeom>
                      <a:noFill/>
                      <a:ln>
                        <a:noFill/>
                      </a:ln>
                      <a:effectLst/>
                      <a:extLst/>
                    </p:spPr>
                  </p:pic>
                </p:oleObj>
              </mc:Fallback>
            </mc:AlternateContent>
          </a:graphicData>
        </a:graphic>
      </p:graphicFrame>
      <p:graphicFrame>
        <p:nvGraphicFramePr>
          <p:cNvPr id="40964" name="Object 4"/>
          <p:cNvGraphicFramePr>
            <a:graphicFrameLocks noGrp="1" noChangeAspect="1"/>
          </p:cNvGraphicFramePr>
          <p:nvPr>
            <p:ph sz="quarter" idx="2"/>
            <p:extLst>
              <p:ext uri="{D42A27DB-BD31-4B8C-83A1-F6EECF244321}">
                <p14:modId xmlns:p14="http://schemas.microsoft.com/office/powerpoint/2010/main" val="3635598588"/>
              </p:ext>
            </p:extLst>
          </p:nvPr>
        </p:nvGraphicFramePr>
        <p:xfrm>
          <a:off x="4387545" y="4040775"/>
          <a:ext cx="3762995" cy="2620688"/>
        </p:xfrm>
        <a:graphic>
          <a:graphicData uri="http://schemas.openxmlformats.org/presentationml/2006/ole">
            <mc:AlternateContent xmlns:mc="http://schemas.openxmlformats.org/markup-compatibility/2006">
              <mc:Choice xmlns:v="urn:schemas-microsoft-com:vml" Requires="v">
                <p:oleObj spid="_x0000_s8231" name="ChemSketch" r:id="rId6" imgW="4550760" imgH="3169800" progId="ACD.ChemSketch.20">
                  <p:embed/>
                </p:oleObj>
              </mc:Choice>
              <mc:Fallback>
                <p:oleObj name="ChemSketch" r:id="rId6" imgW="4550760" imgH="3169800" progId="ACD.ChemSketch.2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7545" y="4040775"/>
                        <a:ext cx="3762995" cy="2620688"/>
                      </a:xfrm>
                      <a:prstGeom prst="rect">
                        <a:avLst/>
                      </a:prstGeom>
                      <a:noFill/>
                      <a:ln>
                        <a:noFill/>
                      </a:ln>
                      <a:effectLst/>
                      <a:extLst/>
                    </p:spPr>
                  </p:pic>
                </p:oleObj>
              </mc:Fallback>
            </mc:AlternateContent>
          </a:graphicData>
        </a:graphic>
      </p:graphicFrame>
      <p:sp>
        <p:nvSpPr>
          <p:cNvPr id="40966" name="Text Box 6"/>
          <p:cNvSpPr txBox="1">
            <a:spLocks noChangeArrowheads="1"/>
          </p:cNvSpPr>
          <p:nvPr/>
        </p:nvSpPr>
        <p:spPr bwMode="auto">
          <a:xfrm>
            <a:off x="459025" y="3742850"/>
            <a:ext cx="27744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dirty="0" smtClean="0">
                <a:solidFill>
                  <a:prstClr val="black"/>
                </a:solidFill>
                <a:latin typeface="Calibri"/>
              </a:rPr>
              <a:t>Διτερπενικές ρητίνες</a:t>
            </a:r>
            <a:endParaRPr lang="en-US" sz="2400" dirty="0" smtClean="0">
              <a:solidFill>
                <a:prstClr val="black"/>
              </a:solidFill>
              <a:latin typeface="Calibri"/>
            </a:endParaRPr>
          </a:p>
          <a:p>
            <a:r>
              <a:rPr lang="en-US" sz="2400" dirty="0" smtClean="0">
                <a:solidFill>
                  <a:prstClr val="black"/>
                </a:solidFill>
                <a:latin typeface="Calibri"/>
              </a:rPr>
              <a:t>C20</a:t>
            </a:r>
            <a:endParaRPr lang="el-GR" sz="2400" dirty="0">
              <a:solidFill>
                <a:prstClr val="black"/>
              </a:solidFill>
              <a:latin typeface="Calibri"/>
            </a:endParaRPr>
          </a:p>
        </p:txBody>
      </p:sp>
      <p:sp>
        <p:nvSpPr>
          <p:cNvPr id="40967" name="Text Box 7"/>
          <p:cNvSpPr txBox="1">
            <a:spLocks noChangeArrowheads="1"/>
          </p:cNvSpPr>
          <p:nvPr/>
        </p:nvSpPr>
        <p:spPr bwMode="auto">
          <a:xfrm>
            <a:off x="5314319" y="3626016"/>
            <a:ext cx="29090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dirty="0" smtClean="0">
                <a:solidFill>
                  <a:prstClr val="black"/>
                </a:solidFill>
                <a:latin typeface="Calibri"/>
              </a:rPr>
              <a:t>Τριτερπενικές ρητίνες</a:t>
            </a:r>
            <a:endParaRPr lang="en-US" sz="2400" dirty="0" smtClean="0">
              <a:solidFill>
                <a:prstClr val="black"/>
              </a:solidFill>
              <a:latin typeface="Calibri"/>
            </a:endParaRPr>
          </a:p>
          <a:p>
            <a:r>
              <a:rPr lang="en-US" sz="2400" dirty="0" smtClean="0">
                <a:solidFill>
                  <a:prstClr val="black"/>
                </a:solidFill>
                <a:latin typeface="Calibri"/>
              </a:rPr>
              <a:t>C30</a:t>
            </a:r>
            <a:endParaRPr lang="el-GR" sz="2400" dirty="0">
              <a:solidFill>
                <a:prstClr val="black"/>
              </a:solidFill>
              <a:latin typeface="Calibri"/>
            </a:endParaRPr>
          </a:p>
        </p:txBody>
      </p:sp>
      <p:graphicFrame>
        <p:nvGraphicFramePr>
          <p:cNvPr id="8" name="Object 7"/>
          <p:cNvGraphicFramePr>
            <a:graphicFrameLocks noChangeAspect="1"/>
          </p:cNvGraphicFramePr>
          <p:nvPr>
            <p:extLst/>
          </p:nvPr>
        </p:nvGraphicFramePr>
        <p:xfrm>
          <a:off x="457200" y="1112391"/>
          <a:ext cx="1584176" cy="1426658"/>
        </p:xfrm>
        <a:graphic>
          <a:graphicData uri="http://schemas.openxmlformats.org/presentationml/2006/ole">
            <mc:AlternateContent xmlns:mc="http://schemas.openxmlformats.org/markup-compatibility/2006">
              <mc:Choice xmlns:v="urn:schemas-microsoft-com:vml" Requires="v">
                <p:oleObj spid="_x0000_s8232" name="ChemSketch" r:id="rId8" imgW="838080" imgH="756000" progId="ACD.ChemSketch.20">
                  <p:embed/>
                </p:oleObj>
              </mc:Choice>
              <mc:Fallback>
                <p:oleObj name="ChemSketch" r:id="rId8" imgW="838080" imgH="756000" progId="ACD.ChemSketch.20">
                  <p:embed/>
                  <p:pic>
                    <p:nvPicPr>
                      <p:cNvPr id="0" name=""/>
                      <p:cNvPicPr/>
                      <p:nvPr/>
                    </p:nvPicPr>
                    <p:blipFill>
                      <a:blip r:embed="rId9"/>
                      <a:stretch>
                        <a:fillRect/>
                      </a:stretch>
                    </p:blipFill>
                    <p:spPr>
                      <a:xfrm>
                        <a:off x="457200" y="1112391"/>
                        <a:ext cx="1584176" cy="142665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nvPr>
        </p:nvGraphicFramePr>
        <p:xfrm>
          <a:off x="3789062" y="1048758"/>
          <a:ext cx="1719041" cy="2641094"/>
        </p:xfrm>
        <a:graphic>
          <a:graphicData uri="http://schemas.openxmlformats.org/presentationml/2006/ole">
            <mc:AlternateContent xmlns:mc="http://schemas.openxmlformats.org/markup-compatibility/2006">
              <mc:Choice xmlns:v="urn:schemas-microsoft-com:vml" Requires="v">
                <p:oleObj spid="_x0000_s8233" name="ChemSketch" r:id="rId10" imgW="1112400" imgH="1710000" progId="ACD.ChemSketch.20">
                  <p:embed/>
                </p:oleObj>
              </mc:Choice>
              <mc:Fallback>
                <p:oleObj name="ChemSketch" r:id="rId10" imgW="1112400" imgH="1710000" progId="ACD.ChemSketch.20">
                  <p:embed/>
                  <p:pic>
                    <p:nvPicPr>
                      <p:cNvPr id="0" name=""/>
                      <p:cNvPicPr/>
                      <p:nvPr/>
                    </p:nvPicPr>
                    <p:blipFill>
                      <a:blip r:embed="rId11"/>
                      <a:stretch>
                        <a:fillRect/>
                      </a:stretch>
                    </p:blipFill>
                    <p:spPr>
                      <a:xfrm>
                        <a:off x="3789062" y="1048758"/>
                        <a:ext cx="1719041" cy="2641094"/>
                      </a:xfrm>
                      <a:prstGeom prst="rect">
                        <a:avLst/>
                      </a:prstGeom>
                    </p:spPr>
                  </p:pic>
                </p:oleObj>
              </mc:Fallback>
            </mc:AlternateContent>
          </a:graphicData>
        </a:graphic>
      </p:graphicFrame>
      <p:sp>
        <p:nvSpPr>
          <p:cNvPr id="13" name="Text Box 7"/>
          <p:cNvSpPr txBox="1">
            <a:spLocks noChangeArrowheads="1"/>
          </p:cNvSpPr>
          <p:nvPr/>
        </p:nvSpPr>
        <p:spPr bwMode="auto">
          <a:xfrm>
            <a:off x="5436096" y="1655194"/>
            <a:ext cx="32453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dirty="0" smtClean="0">
                <a:solidFill>
                  <a:prstClr val="black"/>
                </a:solidFill>
                <a:latin typeface="Calibri"/>
              </a:rPr>
              <a:t>Μονοτερπενικές ρητίνες</a:t>
            </a:r>
          </a:p>
          <a:p>
            <a:r>
              <a:rPr lang="en-US" sz="2400" dirty="0" smtClean="0">
                <a:solidFill>
                  <a:prstClr val="black"/>
                </a:solidFill>
                <a:latin typeface="Calibri"/>
              </a:rPr>
              <a:t>C10</a:t>
            </a:r>
            <a:endParaRPr lang="el-GR" sz="2400" dirty="0">
              <a:solidFill>
                <a:prstClr val="black"/>
              </a:solidFill>
              <a:latin typeface="Calibri"/>
            </a:endParaRPr>
          </a:p>
        </p:txBody>
      </p:sp>
      <p:sp>
        <p:nvSpPr>
          <p:cNvPr id="14" name="Text Box 7"/>
          <p:cNvSpPr txBox="1">
            <a:spLocks noChangeArrowheads="1"/>
          </p:cNvSpPr>
          <p:nvPr/>
        </p:nvSpPr>
        <p:spPr bwMode="auto">
          <a:xfrm>
            <a:off x="653335" y="2583994"/>
            <a:ext cx="15065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dirty="0" smtClean="0">
                <a:solidFill>
                  <a:prstClr val="black"/>
                </a:solidFill>
                <a:latin typeface="Calibri"/>
              </a:rPr>
              <a:t>Ισοπρένιο</a:t>
            </a:r>
            <a:r>
              <a:rPr lang="en-US" sz="2400" dirty="0" smtClean="0">
                <a:solidFill>
                  <a:prstClr val="black"/>
                </a:solidFill>
                <a:latin typeface="Calibri"/>
              </a:rPr>
              <a:t> </a:t>
            </a:r>
          </a:p>
          <a:p>
            <a:r>
              <a:rPr lang="en-US" sz="2400" dirty="0" smtClean="0">
                <a:solidFill>
                  <a:prstClr val="black"/>
                </a:solidFill>
                <a:latin typeface="Calibri"/>
              </a:rPr>
              <a:t>C5</a:t>
            </a:r>
            <a:r>
              <a:rPr lang="el-GR" sz="2400" dirty="0" smtClean="0">
                <a:solidFill>
                  <a:prstClr val="black"/>
                </a:solidFill>
                <a:latin typeface="Calibri"/>
              </a:rPr>
              <a:t> </a:t>
            </a:r>
            <a:endParaRPr lang="el-GR" sz="2400" dirty="0">
              <a:solidFill>
                <a:prstClr val="black"/>
              </a:solidFill>
              <a:latin typeface="Calibri"/>
            </a:endParaRPr>
          </a:p>
        </p:txBody>
      </p:sp>
      <p:sp>
        <p:nvSpPr>
          <p:cNvPr id="3" name="Oval 2"/>
          <p:cNvSpPr/>
          <p:nvPr/>
        </p:nvSpPr>
        <p:spPr>
          <a:xfrm>
            <a:off x="90189" y="836613"/>
            <a:ext cx="2465587" cy="273640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Θέση αριθμού διαφάνειας 3"/>
          <p:cNvSpPr>
            <a:spLocks noGrp="1"/>
          </p:cNvSpPr>
          <p:nvPr>
            <p:ph type="sldNum" sz="quarter" idx="12"/>
          </p:nvPr>
        </p:nvSpPr>
        <p:spPr>
          <a:xfrm>
            <a:off x="6980738" y="6335213"/>
            <a:ext cx="2133600" cy="476250"/>
          </a:xfrm>
        </p:spPr>
        <p:txBody>
          <a:bodyPr/>
          <a:lstStyle/>
          <a:p>
            <a:fld id="{7C42AF23-5733-42BD-B7F5-1CFF0F0DA5FE}"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90498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l-GR" dirty="0" smtClean="0"/>
              <a:t>Διαλυτότητα </a:t>
            </a:r>
            <a:endParaRPr lang="el-GR" dirty="0"/>
          </a:p>
        </p:txBody>
      </p:sp>
      <p:sp>
        <p:nvSpPr>
          <p:cNvPr id="3" name="Content Placeholder 2"/>
          <p:cNvSpPr>
            <a:spLocks noGrp="1"/>
          </p:cNvSpPr>
          <p:nvPr>
            <p:ph sz="half" idx="1"/>
          </p:nvPr>
        </p:nvSpPr>
        <p:spPr>
          <a:xfrm>
            <a:off x="251520" y="1124744"/>
            <a:ext cx="8712968" cy="5596731"/>
          </a:xfrm>
        </p:spPr>
        <p:txBody>
          <a:bodyPr>
            <a:noAutofit/>
          </a:bodyPr>
          <a:lstStyle/>
          <a:p>
            <a:pPr>
              <a:spcAft>
                <a:spcPts val="600"/>
              </a:spcAft>
            </a:pPr>
            <a:r>
              <a:rPr lang="el-GR" sz="2400" dirty="0" smtClean="0"/>
              <a:t>Οι φυσικές ρητίνες είναι </a:t>
            </a:r>
            <a:r>
              <a:rPr lang="el-GR" sz="2400" i="1" dirty="0" smtClean="0"/>
              <a:t>γενικά</a:t>
            </a:r>
            <a:r>
              <a:rPr lang="el-GR" sz="2400" dirty="0" smtClean="0"/>
              <a:t> διαλυτές σε </a:t>
            </a:r>
            <a:r>
              <a:rPr lang="el-GR" sz="2400" b="1" dirty="0" smtClean="0"/>
              <a:t>οργανικούς</a:t>
            </a:r>
            <a:r>
              <a:rPr lang="el-GR" sz="2400" dirty="0" smtClean="0"/>
              <a:t> </a:t>
            </a:r>
            <a:r>
              <a:rPr lang="el-GR" sz="2400" b="1" dirty="0" smtClean="0"/>
              <a:t>διαλύτες </a:t>
            </a:r>
            <a:endParaRPr lang="el-GR" sz="2400" dirty="0"/>
          </a:p>
          <a:p>
            <a:pPr lvl="1">
              <a:spcAft>
                <a:spcPts val="600"/>
              </a:spcAft>
            </a:pPr>
            <a:r>
              <a:rPr lang="el-GR" sz="2400" dirty="0" smtClean="0"/>
              <a:t>Τερεβινθέλαιο (μίγμα μονοτερπενικών μορ</a:t>
            </a:r>
            <a:r>
              <a:rPr lang="el-GR" sz="2400" dirty="0"/>
              <a:t>ί</a:t>
            </a:r>
            <a:r>
              <a:rPr lang="el-GR" sz="2400" dirty="0" smtClean="0"/>
              <a:t>ων)</a:t>
            </a:r>
            <a:r>
              <a:rPr lang="el-GR" sz="2400" dirty="0" smtClean="0">
                <a:ea typeface="Cambria Math" panose="02040503050406030204" pitchFamily="18" charset="0"/>
                <a:sym typeface="Wingdings" panose="05000000000000000000" pitchFamily="2" charset="2"/>
              </a:rPr>
              <a:t>⟹</a:t>
            </a:r>
            <a:r>
              <a:rPr lang="el-GR" sz="2400" b="1" dirty="0" smtClean="0">
                <a:solidFill>
                  <a:srgbClr val="9E0000"/>
                </a:solidFill>
                <a:sym typeface="Wingdings" panose="05000000000000000000" pitchFamily="2" charset="2"/>
              </a:rPr>
              <a:t>διαλύτης</a:t>
            </a:r>
            <a:endParaRPr lang="el-GR" sz="2400" b="1" dirty="0" smtClean="0">
              <a:solidFill>
                <a:srgbClr val="9E0000"/>
              </a:solidFill>
            </a:endParaRPr>
          </a:p>
          <a:p>
            <a:pPr lvl="1">
              <a:spcAft>
                <a:spcPts val="600"/>
              </a:spcAft>
            </a:pPr>
            <a:r>
              <a:rPr lang="el-GR" sz="2400" dirty="0" smtClean="0"/>
              <a:t>Βάλσαμα ή «ελαιορητίνες» (διτερπενικές ρητίνες) : </a:t>
            </a:r>
            <a:r>
              <a:rPr lang="en-US" sz="2400" b="1" dirty="0" smtClean="0">
                <a:solidFill>
                  <a:srgbClr val="004A82"/>
                </a:solidFill>
              </a:rPr>
              <a:t>white spirit, </a:t>
            </a:r>
            <a:r>
              <a:rPr lang="el-GR" sz="2400" b="1" dirty="0" smtClean="0">
                <a:solidFill>
                  <a:srgbClr val="004A82"/>
                </a:solidFill>
              </a:rPr>
              <a:t>αιθανόλη, αιθέρας, τολουόλιο, χλωριωμένοι υδρογονάνθρακες</a:t>
            </a:r>
            <a:endParaRPr lang="el-GR" sz="2400" b="1" dirty="0">
              <a:solidFill>
                <a:srgbClr val="004A82"/>
              </a:solidFill>
            </a:endParaRPr>
          </a:p>
          <a:p>
            <a:pPr lvl="1">
              <a:spcAft>
                <a:spcPts val="600"/>
              </a:spcAft>
            </a:pPr>
            <a:r>
              <a:rPr lang="el-GR" sz="2400" dirty="0"/>
              <a:t>Μαλακές </a:t>
            </a:r>
            <a:r>
              <a:rPr lang="el-GR" sz="2400" dirty="0" smtClean="0"/>
              <a:t>ρητίνες (τριτερπενικές </a:t>
            </a:r>
            <a:r>
              <a:rPr lang="el-GR" sz="2400" dirty="0"/>
              <a:t>ρητίνες) </a:t>
            </a:r>
            <a:r>
              <a:rPr lang="el-GR" sz="2400" dirty="0" smtClean="0"/>
              <a:t>: </a:t>
            </a:r>
            <a:r>
              <a:rPr lang="el-GR" sz="2400" b="1" dirty="0" smtClean="0">
                <a:solidFill>
                  <a:srgbClr val="004A82"/>
                </a:solidFill>
              </a:rPr>
              <a:t>τολουόλιο</a:t>
            </a:r>
            <a:endParaRPr lang="el-GR" sz="2400" b="1" dirty="0">
              <a:solidFill>
                <a:srgbClr val="004A82"/>
              </a:solidFill>
            </a:endParaRPr>
          </a:p>
          <a:p>
            <a:pPr lvl="1">
              <a:spcAft>
                <a:spcPts val="600"/>
              </a:spcAft>
            </a:pPr>
            <a:r>
              <a:rPr lang="el-GR" sz="2400" dirty="0"/>
              <a:t>Σκληρές </a:t>
            </a:r>
            <a:r>
              <a:rPr lang="el-GR" sz="2400" dirty="0" smtClean="0"/>
              <a:t>ρητίνες: </a:t>
            </a:r>
            <a:r>
              <a:rPr lang="el-GR" sz="2400" b="1" dirty="0" smtClean="0">
                <a:solidFill>
                  <a:srgbClr val="004A82"/>
                </a:solidFill>
              </a:rPr>
              <a:t>ακετόνη, αιθανόλη, οξικός αιθυλεστέρας</a:t>
            </a:r>
          </a:p>
          <a:p>
            <a:pPr lvl="1">
              <a:spcAft>
                <a:spcPts val="600"/>
              </a:spcAft>
            </a:pPr>
            <a:r>
              <a:rPr lang="el-GR" sz="2400" dirty="0" smtClean="0"/>
              <a:t>Ζωικές ρητίνες (γομαλάκα): </a:t>
            </a:r>
            <a:r>
              <a:rPr lang="el-GR" sz="2400" b="1" dirty="0" smtClean="0">
                <a:solidFill>
                  <a:srgbClr val="004A82"/>
                </a:solidFill>
              </a:rPr>
              <a:t>αιθανόλη, ακετόνη</a:t>
            </a:r>
          </a:p>
          <a:p>
            <a:pPr lvl="1">
              <a:spcAft>
                <a:spcPts val="600"/>
              </a:spcAft>
            </a:pPr>
            <a:r>
              <a:rPr lang="el-GR" sz="2400" dirty="0" smtClean="0"/>
              <a:t>Απολιθωμένες ρητίνες (διτερπενικές): μικρή διαλυτότητα σε οργανικούς διαλύτες</a:t>
            </a:r>
            <a:endParaRPr lang="el-GR" sz="2400" dirty="0"/>
          </a:p>
        </p:txBody>
      </p:sp>
      <p:sp>
        <p:nvSpPr>
          <p:cNvPr id="6" name="Slide Number Placeholder 5"/>
          <p:cNvSpPr>
            <a:spLocks noGrp="1"/>
          </p:cNvSpPr>
          <p:nvPr>
            <p:ph type="sldNum" sz="quarter" idx="12"/>
          </p:nvPr>
        </p:nvSpPr>
        <p:spPr/>
        <p:txBody>
          <a:bodyPr/>
          <a:lstStyle/>
          <a:p>
            <a:fld id="{7C42AF23-5733-42BD-B7F5-1CFF0F0DA5FE}"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918712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Ισοπρένιο και τερπενικά μόρια</a:t>
            </a:r>
            <a:endParaRPr lang="el-GR" dirty="0"/>
          </a:p>
        </p:txBody>
      </p:sp>
      <p:sp>
        <p:nvSpPr>
          <p:cNvPr id="3" name="Content Placeholder 2"/>
          <p:cNvSpPr>
            <a:spLocks noGrp="1"/>
          </p:cNvSpPr>
          <p:nvPr>
            <p:ph sz="half" idx="1"/>
          </p:nvPr>
        </p:nvSpPr>
        <p:spPr>
          <a:xfrm>
            <a:off x="457200" y="1417638"/>
            <a:ext cx="6635080" cy="4708525"/>
          </a:xfrm>
        </p:spPr>
        <p:txBody>
          <a:bodyPr>
            <a:normAutofit/>
          </a:bodyPr>
          <a:lstStyle/>
          <a:p>
            <a:pPr>
              <a:spcAft>
                <a:spcPts val="600"/>
              </a:spcAft>
            </a:pPr>
            <a:r>
              <a:rPr lang="el-GR" sz="2400" dirty="0" smtClean="0"/>
              <a:t>Όλα τα τερπενικά μόρια προέρχονται από το ισοπρένιο</a:t>
            </a:r>
            <a:r>
              <a:rPr lang="en-US" sz="2400" dirty="0" smtClean="0"/>
              <a:t> (C5)</a:t>
            </a:r>
            <a:endParaRPr lang="el-GR" sz="2400" dirty="0" smtClean="0"/>
          </a:p>
          <a:p>
            <a:pPr>
              <a:spcAft>
                <a:spcPts val="600"/>
              </a:spcAft>
            </a:pPr>
            <a:r>
              <a:rPr lang="el-GR" sz="2400" dirty="0" smtClean="0"/>
              <a:t>ΙΣΟΠΡΕΝΙΟ:</a:t>
            </a:r>
          </a:p>
          <a:p>
            <a:pPr lvl="1">
              <a:spcAft>
                <a:spcPts val="600"/>
              </a:spcAft>
            </a:pPr>
            <a:r>
              <a:rPr lang="el-GR" sz="2400" dirty="0" smtClean="0"/>
              <a:t>σ.ζ.: 34°</a:t>
            </a:r>
            <a:r>
              <a:rPr lang="en-US" sz="2400" dirty="0" smtClean="0"/>
              <a:t>C</a:t>
            </a:r>
            <a:endParaRPr lang="el-GR" sz="2400" dirty="0" smtClean="0"/>
          </a:p>
          <a:p>
            <a:pPr lvl="1">
              <a:spcAft>
                <a:spcPts val="600"/>
              </a:spcAft>
            </a:pPr>
            <a:r>
              <a:rPr lang="el-GR" sz="2400" dirty="0" smtClean="0"/>
              <a:t>Παράγεται και εκπέμπεται στην ατμόσφαιρα από πολλά φυτά (βελανιδιά, ευκάλυπτος, κλπ.)</a:t>
            </a:r>
          </a:p>
          <a:p>
            <a:pPr lvl="1">
              <a:spcAft>
                <a:spcPts val="600"/>
              </a:spcAft>
            </a:pPr>
            <a:r>
              <a:rPr lang="el-GR" sz="2400" dirty="0" smtClean="0"/>
              <a:t>Εκτιμάται ότι ετησίως εκπέμπονται στην ατμόσφαιρα </a:t>
            </a:r>
            <a:r>
              <a:rPr lang="el-GR" sz="2400" b="1" dirty="0" smtClean="0"/>
              <a:t>600.000.000</a:t>
            </a:r>
            <a:r>
              <a:rPr lang="el-GR" sz="2400" dirty="0" smtClean="0"/>
              <a:t> τόνοι ισοπρενίου από φυτά όλης της γης</a:t>
            </a:r>
            <a:endParaRPr lang="en-US" sz="2400" dirty="0" smtClean="0"/>
          </a:p>
          <a:p>
            <a:pPr>
              <a:spcAft>
                <a:spcPts val="600"/>
              </a:spcAft>
            </a:pPr>
            <a:endParaRPr lang="el-GR" sz="2400" dirty="0"/>
          </a:p>
        </p:txBody>
      </p:sp>
      <p:sp>
        <p:nvSpPr>
          <p:cNvPr id="6" name="Slide Number Placeholder 5"/>
          <p:cNvSpPr>
            <a:spLocks noGrp="1"/>
          </p:cNvSpPr>
          <p:nvPr>
            <p:ph type="sldNum" sz="quarter" idx="12"/>
          </p:nvPr>
        </p:nvSpPr>
        <p:spPr/>
        <p:txBody>
          <a:bodyPr/>
          <a:lstStyle/>
          <a:p>
            <a:fld id="{7C42AF23-5733-42BD-B7F5-1CFF0F0DA5FE}" type="slidenum">
              <a:rPr lang="el-GR" smtClean="0">
                <a:solidFill>
                  <a:prstClr val="black"/>
                </a:solidFill>
              </a:rPr>
              <a:pPr/>
              <a:t>32</a:t>
            </a:fld>
            <a:endParaRPr lang="el-GR" dirty="0">
              <a:solidFill>
                <a:prstClr val="black"/>
              </a:solidFill>
            </a:endParaRPr>
          </a:p>
        </p:txBody>
      </p:sp>
      <p:graphicFrame>
        <p:nvGraphicFramePr>
          <p:cNvPr id="8" name="Object 7"/>
          <p:cNvGraphicFramePr>
            <a:graphicFrameLocks noChangeAspect="1"/>
          </p:cNvGraphicFramePr>
          <p:nvPr>
            <p:extLst/>
          </p:nvPr>
        </p:nvGraphicFramePr>
        <p:xfrm>
          <a:off x="6084168" y="2060848"/>
          <a:ext cx="2874695" cy="1583482"/>
        </p:xfrm>
        <a:graphic>
          <a:graphicData uri="http://schemas.openxmlformats.org/presentationml/2006/ole">
            <mc:AlternateContent xmlns:mc="http://schemas.openxmlformats.org/markup-compatibility/2006">
              <mc:Choice xmlns:v="urn:schemas-microsoft-com:vml" Requires="v">
                <p:oleObj spid="_x0000_s9227" name="ChemSketch" r:id="rId3" imgW="1045440" imgH="576000" progId="ACD.ChemSketch.20">
                  <p:embed/>
                </p:oleObj>
              </mc:Choice>
              <mc:Fallback>
                <p:oleObj name="ChemSketch" r:id="rId3" imgW="1045440" imgH="576000" progId="ACD.ChemSketch.20">
                  <p:embed/>
                  <p:pic>
                    <p:nvPicPr>
                      <p:cNvPr id="0" name=""/>
                      <p:cNvPicPr/>
                      <p:nvPr/>
                    </p:nvPicPr>
                    <p:blipFill>
                      <a:blip r:embed="rId4"/>
                      <a:stretch>
                        <a:fillRect/>
                      </a:stretch>
                    </p:blipFill>
                    <p:spPr>
                      <a:xfrm>
                        <a:off x="6084168" y="2060848"/>
                        <a:ext cx="2874695" cy="1583482"/>
                      </a:xfrm>
                      <a:prstGeom prst="rect">
                        <a:avLst/>
                      </a:prstGeom>
                    </p:spPr>
                  </p:pic>
                </p:oleObj>
              </mc:Fallback>
            </mc:AlternateContent>
          </a:graphicData>
        </a:graphic>
      </p:graphicFrame>
      <p:sp>
        <p:nvSpPr>
          <p:cNvPr id="7" name="Text Box 7"/>
          <p:cNvSpPr txBox="1">
            <a:spLocks noChangeArrowheads="1"/>
          </p:cNvSpPr>
          <p:nvPr/>
        </p:nvSpPr>
        <p:spPr bwMode="auto">
          <a:xfrm>
            <a:off x="7136257" y="3541068"/>
            <a:ext cx="15065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dirty="0" smtClean="0">
                <a:solidFill>
                  <a:prstClr val="black"/>
                </a:solidFill>
                <a:latin typeface="Calibri"/>
              </a:rPr>
              <a:t>Ισοπρένιο </a:t>
            </a:r>
            <a:endParaRPr lang="el-GR" sz="2400" dirty="0">
              <a:solidFill>
                <a:prstClr val="black"/>
              </a:solidFill>
              <a:latin typeface="Calibri"/>
            </a:endParaRPr>
          </a:p>
        </p:txBody>
      </p:sp>
    </p:spTree>
    <p:extLst>
      <p:ext uri="{BB962C8B-B14F-4D97-AF65-F5344CB8AC3E}">
        <p14:creationId xmlns:p14="http://schemas.microsoft.com/office/powerpoint/2010/main" val="1924000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Ισοπρένιο και καουτσούκ</a:t>
            </a:r>
            <a:endParaRPr lang="el-GR" dirty="0"/>
          </a:p>
        </p:txBody>
      </p:sp>
      <p:sp>
        <p:nvSpPr>
          <p:cNvPr id="3" name="Content Placeholder 2"/>
          <p:cNvSpPr>
            <a:spLocks noGrp="1"/>
          </p:cNvSpPr>
          <p:nvPr>
            <p:ph sz="half" idx="1"/>
          </p:nvPr>
        </p:nvSpPr>
        <p:spPr>
          <a:xfrm>
            <a:off x="457200" y="1600201"/>
            <a:ext cx="7931224" cy="1828800"/>
          </a:xfrm>
        </p:spPr>
        <p:txBody>
          <a:bodyPr>
            <a:normAutofit/>
          </a:bodyPr>
          <a:lstStyle/>
          <a:p>
            <a:r>
              <a:rPr lang="el-GR" sz="2400" dirty="0" smtClean="0"/>
              <a:t>Τα ισοπρενοειδή μόρια καλύπτουν τεράστιο εύρος ανάμεσα στα φυσικής προέλευσης υλικά</a:t>
            </a:r>
          </a:p>
          <a:p>
            <a:r>
              <a:rPr lang="el-GR" sz="2400" dirty="0" smtClean="0"/>
              <a:t>Ένα από τα πιο γνωστά: καουτσούκ</a:t>
            </a:r>
            <a:endParaRPr lang="el-GR" sz="2400" dirty="0"/>
          </a:p>
        </p:txBody>
      </p:sp>
      <p:sp>
        <p:nvSpPr>
          <p:cNvPr id="6" name="Slide Number Placeholder 5"/>
          <p:cNvSpPr>
            <a:spLocks noGrp="1"/>
          </p:cNvSpPr>
          <p:nvPr>
            <p:ph type="sldNum" sz="quarter" idx="12"/>
          </p:nvPr>
        </p:nvSpPr>
        <p:spPr/>
        <p:txBody>
          <a:bodyPr/>
          <a:lstStyle/>
          <a:p>
            <a:fld id="{7C42AF23-5733-42BD-B7F5-1CFF0F0DA5FE}" type="slidenum">
              <a:rPr lang="el-GR" smtClean="0">
                <a:solidFill>
                  <a:prstClr val="black"/>
                </a:solidFill>
              </a:rPr>
              <a:pPr/>
              <a:t>33</a:t>
            </a:fld>
            <a:endParaRPr lang="el-GR" dirty="0">
              <a:solidFill>
                <a:prstClr val="black"/>
              </a:solidFill>
            </a:endParaRPr>
          </a:p>
        </p:txBody>
      </p:sp>
      <p:pic>
        <p:nvPicPr>
          <p:cNvPr id="52226" name="Picture 2" descr="PolyIsopreneCorr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975026"/>
            <a:ext cx="7610475" cy="2066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8"/>
          <p:cNvGraphicFramePr>
            <a:graphicFrameLocks noChangeAspect="1"/>
          </p:cNvGraphicFramePr>
          <p:nvPr>
            <p:extLst/>
          </p:nvPr>
        </p:nvGraphicFramePr>
        <p:xfrm>
          <a:off x="6191124" y="2146226"/>
          <a:ext cx="2090344" cy="1151434"/>
        </p:xfrm>
        <a:graphic>
          <a:graphicData uri="http://schemas.openxmlformats.org/presentationml/2006/ole">
            <mc:AlternateContent xmlns:mc="http://schemas.openxmlformats.org/markup-compatibility/2006">
              <mc:Choice xmlns:v="urn:schemas-microsoft-com:vml" Requires="v">
                <p:oleObj spid="_x0000_s10251" name="ChemSketch" r:id="rId4" imgW="1045440" imgH="576000" progId="ACD.ChemSketch.20">
                  <p:embed/>
                </p:oleObj>
              </mc:Choice>
              <mc:Fallback>
                <p:oleObj name="ChemSketch" r:id="rId4" imgW="1045440" imgH="576000" progId="ACD.ChemSketch.20">
                  <p:embed/>
                  <p:pic>
                    <p:nvPicPr>
                      <p:cNvPr id="0" name=""/>
                      <p:cNvPicPr/>
                      <p:nvPr/>
                    </p:nvPicPr>
                    <p:blipFill>
                      <a:blip r:embed="rId5"/>
                      <a:stretch>
                        <a:fillRect/>
                      </a:stretch>
                    </p:blipFill>
                    <p:spPr>
                      <a:xfrm>
                        <a:off x="6191124" y="2146226"/>
                        <a:ext cx="2090344" cy="1151434"/>
                      </a:xfrm>
                      <a:prstGeom prst="rect">
                        <a:avLst/>
                      </a:prstGeom>
                      <a:solidFill>
                        <a:schemeClr val="accent3">
                          <a:lumMod val="20000"/>
                          <a:lumOff val="80000"/>
                        </a:schemeClr>
                      </a:solidFill>
                    </p:spPr>
                  </p:pic>
                </p:oleObj>
              </mc:Fallback>
            </mc:AlternateContent>
          </a:graphicData>
        </a:graphic>
      </p:graphicFrame>
      <p:sp>
        <p:nvSpPr>
          <p:cNvPr id="8" name="Down Arrow 7"/>
          <p:cNvSpPr/>
          <p:nvPr/>
        </p:nvSpPr>
        <p:spPr>
          <a:xfrm>
            <a:off x="6984268" y="3364955"/>
            <a:ext cx="504056" cy="46647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TextBox 9"/>
          <p:cNvSpPr txBox="1"/>
          <p:nvPr/>
        </p:nvSpPr>
        <p:spPr>
          <a:xfrm>
            <a:off x="3115016" y="5954713"/>
            <a:ext cx="2913968" cy="461665"/>
          </a:xfrm>
          <a:prstGeom prst="rect">
            <a:avLst/>
          </a:prstGeom>
          <a:noFill/>
        </p:spPr>
        <p:txBody>
          <a:bodyPr wrap="square" rtlCol="0">
            <a:spAutoFit/>
          </a:bodyPr>
          <a:lstStyle/>
          <a:p>
            <a:pPr algn="ctr"/>
            <a:r>
              <a:rPr lang="en-US" sz="1200" dirty="0">
                <a:solidFill>
                  <a:prstClr val="black"/>
                </a:solidFill>
                <a:latin typeface="Calibri"/>
              </a:rPr>
              <a:t>“</a:t>
            </a:r>
            <a:r>
              <a:rPr lang="en-US" sz="1200" dirty="0">
                <a:solidFill>
                  <a:prstClr val="black"/>
                </a:solidFill>
                <a:latin typeface="Calibri"/>
                <a:hlinkClick r:id="rId6"/>
              </a:rPr>
              <a:t>PolyIsopreneCorrected</a:t>
            </a:r>
            <a:r>
              <a:rPr lang="en-US" sz="1200" dirty="0">
                <a:solidFill>
                  <a:prstClr val="black"/>
                </a:solidFill>
                <a:latin typeface="Calibri"/>
              </a:rPr>
              <a:t>”</a:t>
            </a:r>
            <a:r>
              <a:rPr lang="el-GR" sz="1200" dirty="0" smtClean="0">
                <a:solidFill>
                  <a:prstClr val="black"/>
                </a:solidFill>
                <a:latin typeface="Calibri"/>
              </a:rPr>
              <a:t> από </a:t>
            </a:r>
            <a:r>
              <a:rPr lang="en-US" sz="1200" dirty="0">
                <a:solidFill>
                  <a:prstClr val="black"/>
                </a:solidFill>
                <a:latin typeface="Calibri"/>
              </a:rPr>
              <a:t>Smokefoot</a:t>
            </a:r>
            <a:r>
              <a:rPr lang="el-GR" sz="1200" dirty="0" smtClean="0">
                <a:solidFill>
                  <a:prstClr val="black"/>
                </a:solidFill>
                <a:latin typeface="Calibri"/>
              </a:rPr>
              <a:t> διαθέσιμο με άδεια  </a:t>
            </a:r>
            <a:r>
              <a:rPr lang="en-US" sz="1200" dirty="0" smtClean="0">
                <a:solidFill>
                  <a:prstClr val="black"/>
                </a:solidFill>
                <a:latin typeface="Calibri"/>
                <a:hlinkClick r:id="rId7"/>
              </a:rPr>
              <a:t>CC </a:t>
            </a:r>
            <a:r>
              <a:rPr lang="en-US" sz="1200" dirty="0">
                <a:solidFill>
                  <a:prstClr val="black"/>
                </a:solidFill>
                <a:latin typeface="Calibri"/>
                <a:hlinkClick r:id="rId7"/>
              </a:rPr>
              <a:t>BY-SA </a:t>
            </a:r>
            <a:r>
              <a:rPr lang="en-US" sz="1200" dirty="0" smtClean="0">
                <a:solidFill>
                  <a:prstClr val="black"/>
                </a:solidFill>
                <a:latin typeface="Calibri"/>
                <a:hlinkClick r:id="rId7"/>
              </a:rPr>
              <a:t>3.0</a:t>
            </a:r>
            <a:endParaRPr lang="en-US" sz="1200" dirty="0">
              <a:solidFill>
                <a:prstClr val="black"/>
              </a:solidFill>
              <a:latin typeface="Calibri"/>
            </a:endParaRPr>
          </a:p>
        </p:txBody>
      </p:sp>
    </p:spTree>
    <p:extLst>
      <p:ext uri="{BB962C8B-B14F-4D97-AF65-F5344CB8AC3E}">
        <p14:creationId xmlns:p14="http://schemas.microsoft.com/office/powerpoint/2010/main" val="1651755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Ισοπρένιο και καροτένιο</a:t>
            </a:r>
            <a:endParaRPr lang="el-GR" dirty="0"/>
          </a:p>
        </p:txBody>
      </p:sp>
      <p:sp>
        <p:nvSpPr>
          <p:cNvPr id="3" name="Content Placeholder 2"/>
          <p:cNvSpPr>
            <a:spLocks noGrp="1"/>
          </p:cNvSpPr>
          <p:nvPr>
            <p:ph sz="half" idx="1"/>
          </p:nvPr>
        </p:nvSpPr>
        <p:spPr>
          <a:xfrm>
            <a:off x="179512" y="1640190"/>
            <a:ext cx="5644758" cy="1639581"/>
          </a:xfrm>
        </p:spPr>
        <p:txBody>
          <a:bodyPr>
            <a:noAutofit/>
          </a:bodyPr>
          <a:lstStyle/>
          <a:p>
            <a:r>
              <a:rPr lang="el-GR" sz="2400" dirty="0" smtClean="0"/>
              <a:t>Το καροτένιο είναι τετρατερπενικό μόριο, δηλαδή σχηματίζεται από 8 μονάδες ισοπρενίου</a:t>
            </a:r>
            <a:endParaRPr lang="el-GR" sz="2400" dirty="0"/>
          </a:p>
        </p:txBody>
      </p:sp>
      <p:sp>
        <p:nvSpPr>
          <p:cNvPr id="6" name="Slide Number Placeholder 5"/>
          <p:cNvSpPr>
            <a:spLocks noGrp="1"/>
          </p:cNvSpPr>
          <p:nvPr>
            <p:ph type="sldNum" sz="quarter" idx="12"/>
          </p:nvPr>
        </p:nvSpPr>
        <p:spPr/>
        <p:txBody>
          <a:bodyPr/>
          <a:lstStyle/>
          <a:p>
            <a:fld id="{7C42AF23-5733-42BD-B7F5-1CFF0F0DA5FE}" type="slidenum">
              <a:rPr lang="el-GR" smtClean="0">
                <a:solidFill>
                  <a:prstClr val="black"/>
                </a:solidFill>
              </a:rPr>
              <a:pPr/>
              <a:t>34</a:t>
            </a:fld>
            <a:endParaRPr lang="el-GR" dirty="0">
              <a:solidFill>
                <a:prstClr val="black"/>
              </a:solidFill>
            </a:endParaRPr>
          </a:p>
        </p:txBody>
      </p:sp>
      <p:graphicFrame>
        <p:nvGraphicFramePr>
          <p:cNvPr id="7" name="Object 7"/>
          <p:cNvGraphicFramePr>
            <a:graphicFrameLocks noChangeAspect="1"/>
          </p:cNvGraphicFramePr>
          <p:nvPr>
            <p:extLst/>
          </p:nvPr>
        </p:nvGraphicFramePr>
        <p:xfrm>
          <a:off x="457200" y="3790801"/>
          <a:ext cx="8288364" cy="1198247"/>
        </p:xfrm>
        <a:graphic>
          <a:graphicData uri="http://schemas.openxmlformats.org/presentationml/2006/ole">
            <mc:AlternateContent xmlns:mc="http://schemas.openxmlformats.org/markup-compatibility/2006">
              <mc:Choice xmlns:v="urn:schemas-microsoft-com:vml" Requires="v">
                <p:oleObj spid="_x0000_s11284" name="ChemSketch" r:id="rId3" imgW="9003960" imgH="1301400" progId="ACD.ChemSketch.20">
                  <p:embed/>
                </p:oleObj>
              </mc:Choice>
              <mc:Fallback>
                <p:oleObj name="ChemSketch" r:id="rId3" imgW="9003960" imgH="13014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90801"/>
                        <a:ext cx="8288364" cy="119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11 - TextBox"/>
          <p:cNvSpPr txBox="1"/>
          <p:nvPr/>
        </p:nvSpPr>
        <p:spPr>
          <a:xfrm>
            <a:off x="2996435" y="5077271"/>
            <a:ext cx="3315908" cy="461665"/>
          </a:xfrm>
          <a:prstGeom prst="rect">
            <a:avLst/>
          </a:prstGeom>
          <a:noFill/>
        </p:spPr>
        <p:txBody>
          <a:bodyPr wrap="none" rtlCol="0">
            <a:spAutoFit/>
          </a:bodyPr>
          <a:lstStyle/>
          <a:p>
            <a:r>
              <a:rPr lang="el-GR" sz="2400" dirty="0" smtClean="0">
                <a:solidFill>
                  <a:prstClr val="black"/>
                </a:solidFill>
                <a:latin typeface="Calibri"/>
              </a:rPr>
              <a:t>καροτένιο: </a:t>
            </a:r>
            <a:r>
              <a:rPr lang="el-GR" sz="2400" b="1" dirty="0" smtClean="0">
                <a:solidFill>
                  <a:prstClr val="black"/>
                </a:solidFill>
                <a:latin typeface="Calibri"/>
              </a:rPr>
              <a:t>λ</a:t>
            </a:r>
            <a:r>
              <a:rPr lang="en-US" sz="2400" b="1" baseline="-25000" dirty="0" smtClean="0">
                <a:solidFill>
                  <a:prstClr val="black"/>
                </a:solidFill>
                <a:latin typeface="Calibri"/>
              </a:rPr>
              <a:t>abs</a:t>
            </a:r>
            <a:r>
              <a:rPr lang="en-US" sz="2400" b="1" dirty="0" smtClean="0">
                <a:solidFill>
                  <a:prstClr val="black"/>
                </a:solidFill>
                <a:latin typeface="Calibri"/>
              </a:rPr>
              <a:t> = </a:t>
            </a:r>
            <a:r>
              <a:rPr lang="el-GR" sz="2400" b="1" dirty="0" smtClean="0">
                <a:solidFill>
                  <a:prstClr val="black"/>
                </a:solidFill>
                <a:latin typeface="Calibri"/>
              </a:rPr>
              <a:t>425</a:t>
            </a:r>
            <a:r>
              <a:rPr lang="en-US" sz="2400" b="1" dirty="0" smtClean="0">
                <a:solidFill>
                  <a:prstClr val="black"/>
                </a:solidFill>
                <a:latin typeface="Calibri"/>
              </a:rPr>
              <a:t> nm</a:t>
            </a:r>
            <a:endParaRPr lang="el-GR" sz="2400" b="1" dirty="0">
              <a:solidFill>
                <a:prstClr val="black"/>
              </a:solidFill>
              <a:latin typeface="Calibri"/>
            </a:endParaRPr>
          </a:p>
        </p:txBody>
      </p:sp>
      <p:sp>
        <p:nvSpPr>
          <p:cNvPr id="9" name="8 - TextBox"/>
          <p:cNvSpPr txBox="1"/>
          <p:nvPr/>
        </p:nvSpPr>
        <p:spPr>
          <a:xfrm>
            <a:off x="2508358" y="5661248"/>
            <a:ext cx="4302973" cy="461665"/>
          </a:xfrm>
          <a:prstGeom prst="rect">
            <a:avLst/>
          </a:prstGeom>
          <a:noFill/>
        </p:spPr>
        <p:txBody>
          <a:bodyPr wrap="none" rtlCol="0">
            <a:spAutoFit/>
          </a:bodyPr>
          <a:lstStyle/>
          <a:p>
            <a:r>
              <a:rPr lang="el-GR" sz="2400" dirty="0" smtClean="0">
                <a:solidFill>
                  <a:prstClr val="black"/>
                </a:solidFill>
                <a:latin typeface="Calibri"/>
              </a:rPr>
              <a:t>11 συζυγιακοί διπλοί δεσμοί </a:t>
            </a:r>
            <a:r>
              <a:rPr lang="en-US" sz="2400" dirty="0" smtClean="0">
                <a:solidFill>
                  <a:prstClr val="black"/>
                </a:solidFill>
                <a:latin typeface="Calibri"/>
              </a:rPr>
              <a:t>C=C</a:t>
            </a:r>
            <a:endParaRPr lang="el-GR" sz="2400" dirty="0">
              <a:solidFill>
                <a:prstClr val="black"/>
              </a:solidFill>
              <a:latin typeface="Calibri"/>
            </a:endParaRPr>
          </a:p>
        </p:txBody>
      </p:sp>
      <p:graphicFrame>
        <p:nvGraphicFramePr>
          <p:cNvPr id="10" name="Object 9"/>
          <p:cNvGraphicFramePr>
            <a:graphicFrameLocks noChangeAspect="1"/>
          </p:cNvGraphicFramePr>
          <p:nvPr>
            <p:extLst/>
          </p:nvPr>
        </p:nvGraphicFramePr>
        <p:xfrm>
          <a:off x="6012160" y="1705530"/>
          <a:ext cx="2090344" cy="1151434"/>
        </p:xfrm>
        <a:graphic>
          <a:graphicData uri="http://schemas.openxmlformats.org/presentationml/2006/ole">
            <mc:AlternateContent xmlns:mc="http://schemas.openxmlformats.org/markup-compatibility/2006">
              <mc:Choice xmlns:v="urn:schemas-microsoft-com:vml" Requires="v">
                <p:oleObj spid="_x0000_s11285" name="ChemSketch" r:id="rId5" imgW="1045440" imgH="576000" progId="ACD.ChemSketch.20">
                  <p:embed/>
                </p:oleObj>
              </mc:Choice>
              <mc:Fallback>
                <p:oleObj name="ChemSketch" r:id="rId5" imgW="1045440" imgH="576000" progId="ACD.ChemSketch.20">
                  <p:embed/>
                  <p:pic>
                    <p:nvPicPr>
                      <p:cNvPr id="0" name=""/>
                      <p:cNvPicPr/>
                      <p:nvPr/>
                    </p:nvPicPr>
                    <p:blipFill>
                      <a:blip r:embed="rId6"/>
                      <a:stretch>
                        <a:fillRect/>
                      </a:stretch>
                    </p:blipFill>
                    <p:spPr>
                      <a:xfrm>
                        <a:off x="6012160" y="1705530"/>
                        <a:ext cx="2090344" cy="1151434"/>
                      </a:xfrm>
                      <a:prstGeom prst="rect">
                        <a:avLst/>
                      </a:prstGeom>
                      <a:solidFill>
                        <a:schemeClr val="accent3">
                          <a:lumMod val="20000"/>
                          <a:lumOff val="80000"/>
                        </a:schemeClr>
                      </a:solidFill>
                    </p:spPr>
                  </p:pic>
                </p:oleObj>
              </mc:Fallback>
            </mc:AlternateContent>
          </a:graphicData>
        </a:graphic>
      </p:graphicFrame>
      <p:sp>
        <p:nvSpPr>
          <p:cNvPr id="11" name="Down Arrow 10"/>
          <p:cNvSpPr/>
          <p:nvPr/>
        </p:nvSpPr>
        <p:spPr>
          <a:xfrm>
            <a:off x="6805304" y="2911618"/>
            <a:ext cx="504056" cy="466476"/>
          </a:xfrm>
          <a:prstGeom prst="downArrow">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Tree>
    <p:extLst>
      <p:ext uri="{BB962C8B-B14F-4D97-AF65-F5344CB8AC3E}">
        <p14:creationId xmlns:p14="http://schemas.microsoft.com/office/powerpoint/2010/main" val="3879329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p:txBody>
          <a:bodyPr>
            <a:normAutofit/>
          </a:bodyPr>
          <a:lstStyle/>
          <a:p>
            <a:r>
              <a:rPr lang="el-GR" dirty="0" smtClean="0"/>
              <a:t>Μονοτερπενικές ρητίνες </a:t>
            </a:r>
            <a:endParaRPr lang="el-GR" sz="2400" dirty="0"/>
          </a:p>
        </p:txBody>
      </p:sp>
      <p:sp>
        <p:nvSpPr>
          <p:cNvPr id="24583" name="Text Box 7"/>
          <p:cNvSpPr txBox="1">
            <a:spLocks noChangeArrowheads="1"/>
          </p:cNvSpPr>
          <p:nvPr/>
        </p:nvSpPr>
        <p:spPr bwMode="auto">
          <a:xfrm>
            <a:off x="-5295" y="1354005"/>
            <a:ext cx="742639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14900" indent="-342900">
              <a:spcBef>
                <a:spcPts val="1200"/>
              </a:spcBef>
              <a:spcAft>
                <a:spcPts val="600"/>
              </a:spcAft>
              <a:buFont typeface="Arial" panose="020B0604020202020204" pitchFamily="34" charset="0"/>
              <a:buChar char="•"/>
            </a:pPr>
            <a:r>
              <a:rPr lang="el-GR" sz="2400" dirty="0" smtClean="0">
                <a:solidFill>
                  <a:prstClr val="black"/>
                </a:solidFill>
                <a:latin typeface="Calibri"/>
              </a:rPr>
              <a:t>Αποτελούνται από </a:t>
            </a:r>
            <a:r>
              <a:rPr lang="el-GR" sz="2400" b="1" dirty="0" smtClean="0">
                <a:solidFill>
                  <a:prstClr val="black"/>
                </a:solidFill>
                <a:latin typeface="Calibri"/>
              </a:rPr>
              <a:t>δύο</a:t>
            </a:r>
            <a:r>
              <a:rPr lang="el-GR" sz="2400" dirty="0" smtClean="0">
                <a:solidFill>
                  <a:prstClr val="black"/>
                </a:solidFill>
                <a:latin typeface="Calibri"/>
              </a:rPr>
              <a:t> </a:t>
            </a:r>
            <a:r>
              <a:rPr lang="el-GR" sz="2400" dirty="0">
                <a:solidFill>
                  <a:prstClr val="black"/>
                </a:solidFill>
                <a:latin typeface="Calibri"/>
              </a:rPr>
              <a:t>μονάδες ισοπρενίου: </a:t>
            </a:r>
            <a:r>
              <a:rPr lang="en-US" sz="2400" b="1" dirty="0" smtClean="0">
                <a:solidFill>
                  <a:prstClr val="black"/>
                </a:solidFill>
                <a:latin typeface="Calibri"/>
              </a:rPr>
              <a:t>C10</a:t>
            </a:r>
            <a:r>
              <a:rPr lang="el-GR" sz="2400" b="1" dirty="0" smtClean="0">
                <a:solidFill>
                  <a:prstClr val="black"/>
                </a:solidFill>
                <a:latin typeface="Calibri"/>
              </a:rPr>
              <a:t>,</a:t>
            </a:r>
            <a:endParaRPr lang="el-GR" sz="2400" dirty="0" smtClean="0">
              <a:solidFill>
                <a:prstClr val="black"/>
              </a:solidFill>
              <a:latin typeface="Calibri"/>
            </a:endParaRPr>
          </a:p>
          <a:p>
            <a:pPr marL="414900" indent="-342900">
              <a:spcBef>
                <a:spcPts val="1200"/>
              </a:spcBef>
              <a:spcAft>
                <a:spcPts val="600"/>
              </a:spcAft>
              <a:buFont typeface="Arial" panose="020B0604020202020204" pitchFamily="34" charset="0"/>
              <a:buChar char="•"/>
            </a:pPr>
            <a:r>
              <a:rPr lang="el-GR" sz="2400" dirty="0" smtClean="0">
                <a:solidFill>
                  <a:prstClr val="black"/>
                </a:solidFill>
                <a:latin typeface="Calibri"/>
              </a:rPr>
              <a:t>Αιθέρια </a:t>
            </a:r>
            <a:r>
              <a:rPr lang="el-GR" sz="2400" dirty="0">
                <a:solidFill>
                  <a:prstClr val="black"/>
                </a:solidFill>
                <a:latin typeface="Calibri"/>
              </a:rPr>
              <a:t>έλαια </a:t>
            </a:r>
            <a:r>
              <a:rPr lang="el-GR" sz="2400" dirty="0" smtClean="0">
                <a:solidFill>
                  <a:prstClr val="black"/>
                </a:solidFill>
                <a:latin typeface="Calibri"/>
              </a:rPr>
              <a:t>φυτών,</a:t>
            </a:r>
            <a:endParaRPr lang="el-GR" sz="2400" dirty="0">
              <a:solidFill>
                <a:prstClr val="black"/>
              </a:solidFill>
              <a:latin typeface="Calibri"/>
            </a:endParaRPr>
          </a:p>
          <a:p>
            <a:pPr marL="414900" lvl="1" indent="-342900">
              <a:spcBef>
                <a:spcPts val="1200"/>
              </a:spcBef>
              <a:spcAft>
                <a:spcPts val="600"/>
              </a:spcAft>
              <a:buFont typeface="Arial" panose="020B0604020202020204" pitchFamily="34" charset="0"/>
              <a:buChar char="•"/>
            </a:pPr>
            <a:r>
              <a:rPr lang="el-GR" sz="2400" dirty="0">
                <a:solidFill>
                  <a:prstClr val="black"/>
                </a:solidFill>
                <a:latin typeface="Calibri"/>
              </a:rPr>
              <a:t>Οξειδωμένα </a:t>
            </a:r>
            <a:r>
              <a:rPr lang="el-GR" sz="2400" dirty="0" smtClean="0">
                <a:solidFill>
                  <a:prstClr val="black"/>
                </a:solidFill>
                <a:latin typeface="Calibri"/>
              </a:rPr>
              <a:t>μονοτερπένια.</a:t>
            </a:r>
            <a:endParaRPr lang="el-GR" sz="2400" dirty="0">
              <a:solidFill>
                <a:prstClr val="black"/>
              </a:solidFill>
              <a:latin typeface="Calibri"/>
            </a:endParaRPr>
          </a:p>
        </p:txBody>
      </p:sp>
      <p:graphicFrame>
        <p:nvGraphicFramePr>
          <p:cNvPr id="11" name="Object 10"/>
          <p:cNvGraphicFramePr>
            <a:graphicFrameLocks noChangeAspect="1"/>
          </p:cNvGraphicFramePr>
          <p:nvPr>
            <p:extLst/>
          </p:nvPr>
        </p:nvGraphicFramePr>
        <p:xfrm>
          <a:off x="599512" y="3406277"/>
          <a:ext cx="1676400" cy="1509712"/>
        </p:xfrm>
        <a:graphic>
          <a:graphicData uri="http://schemas.openxmlformats.org/presentationml/2006/ole">
            <mc:AlternateContent xmlns:mc="http://schemas.openxmlformats.org/markup-compatibility/2006">
              <mc:Choice xmlns:v="urn:schemas-microsoft-com:vml" Requires="v">
                <p:oleObj spid="_x0000_s12317" name="ChemSketch" r:id="rId4" imgW="838080" imgH="756000" progId="ACD.ChemSketch.20">
                  <p:embed/>
                </p:oleObj>
              </mc:Choice>
              <mc:Fallback>
                <p:oleObj name="ChemSketch" r:id="rId4" imgW="838080" imgH="756000" progId="ACD.ChemSketch.20">
                  <p:embed/>
                  <p:pic>
                    <p:nvPicPr>
                      <p:cNvPr id="0" name=""/>
                      <p:cNvPicPr/>
                      <p:nvPr/>
                    </p:nvPicPr>
                    <p:blipFill>
                      <a:blip r:embed="rId5"/>
                      <a:stretch>
                        <a:fillRect/>
                      </a:stretch>
                    </p:blipFill>
                    <p:spPr>
                      <a:xfrm>
                        <a:off x="599512" y="3406277"/>
                        <a:ext cx="1676400" cy="150971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nvPr>
        </p:nvGraphicFramePr>
        <p:xfrm>
          <a:off x="3760825" y="3015998"/>
          <a:ext cx="1872208" cy="2876417"/>
        </p:xfrm>
        <a:graphic>
          <a:graphicData uri="http://schemas.openxmlformats.org/presentationml/2006/ole">
            <mc:AlternateContent xmlns:mc="http://schemas.openxmlformats.org/markup-compatibility/2006">
              <mc:Choice xmlns:v="urn:schemas-microsoft-com:vml" Requires="v">
                <p:oleObj spid="_x0000_s12318" name="ChemSketch" r:id="rId6" imgW="1112400" imgH="1710000" progId="ACD.ChemSketch.20">
                  <p:embed/>
                </p:oleObj>
              </mc:Choice>
              <mc:Fallback>
                <p:oleObj name="ChemSketch" r:id="rId6" imgW="1112400" imgH="1710000" progId="ACD.ChemSketch.20">
                  <p:embed/>
                  <p:pic>
                    <p:nvPicPr>
                      <p:cNvPr id="0" name=""/>
                      <p:cNvPicPr/>
                      <p:nvPr/>
                    </p:nvPicPr>
                    <p:blipFill>
                      <a:blip r:embed="rId7"/>
                      <a:stretch>
                        <a:fillRect/>
                      </a:stretch>
                    </p:blipFill>
                    <p:spPr>
                      <a:xfrm>
                        <a:off x="3760825" y="3015998"/>
                        <a:ext cx="1872208" cy="2876417"/>
                      </a:xfrm>
                      <a:prstGeom prst="rect">
                        <a:avLst/>
                      </a:prstGeom>
                    </p:spPr>
                  </p:pic>
                </p:oleObj>
              </mc:Fallback>
            </mc:AlternateContent>
          </a:graphicData>
        </a:graphic>
      </p:graphicFrame>
      <p:sp>
        <p:nvSpPr>
          <p:cNvPr id="12" name="TextBox 11"/>
          <p:cNvSpPr txBox="1"/>
          <p:nvPr/>
        </p:nvSpPr>
        <p:spPr>
          <a:xfrm>
            <a:off x="830260" y="5306269"/>
            <a:ext cx="1445652" cy="461665"/>
          </a:xfrm>
          <a:prstGeom prst="rect">
            <a:avLst/>
          </a:prstGeom>
          <a:noFill/>
        </p:spPr>
        <p:txBody>
          <a:bodyPr wrap="none" rtlCol="0">
            <a:spAutoFit/>
          </a:bodyPr>
          <a:lstStyle/>
          <a:p>
            <a:r>
              <a:rPr lang="el-GR" sz="2400" dirty="0" smtClean="0">
                <a:solidFill>
                  <a:prstClr val="black"/>
                </a:solidFill>
                <a:latin typeface="Calibri"/>
              </a:rPr>
              <a:t>ισοπρένιο</a:t>
            </a:r>
            <a:endParaRPr lang="el-GR" sz="2400" dirty="0">
              <a:solidFill>
                <a:prstClr val="black"/>
              </a:solidFill>
              <a:latin typeface="Calibri"/>
            </a:endParaRPr>
          </a:p>
        </p:txBody>
      </p:sp>
      <p:graphicFrame>
        <p:nvGraphicFramePr>
          <p:cNvPr id="14" name="Object 13"/>
          <p:cNvGraphicFramePr>
            <a:graphicFrameLocks noChangeAspect="1"/>
          </p:cNvGraphicFramePr>
          <p:nvPr>
            <p:extLst/>
          </p:nvPr>
        </p:nvGraphicFramePr>
        <p:xfrm>
          <a:off x="6588224" y="3160611"/>
          <a:ext cx="1904908" cy="2607323"/>
        </p:xfrm>
        <a:graphic>
          <a:graphicData uri="http://schemas.openxmlformats.org/presentationml/2006/ole">
            <mc:AlternateContent xmlns:mc="http://schemas.openxmlformats.org/markup-compatibility/2006">
              <mc:Choice xmlns:v="urn:schemas-microsoft-com:vml" Requires="v">
                <p:oleObj spid="_x0000_s12319" name="ChemSketch" r:id="rId8" imgW="1045440" imgH="1432440" progId="ACD.ChemSketch.20">
                  <p:embed/>
                </p:oleObj>
              </mc:Choice>
              <mc:Fallback>
                <p:oleObj name="ChemSketch" r:id="rId8" imgW="1045440" imgH="1432440" progId="ACD.ChemSketch.20">
                  <p:embed/>
                  <p:pic>
                    <p:nvPicPr>
                      <p:cNvPr id="0" name=""/>
                      <p:cNvPicPr/>
                      <p:nvPr/>
                    </p:nvPicPr>
                    <p:blipFill>
                      <a:blip r:embed="rId9"/>
                      <a:stretch>
                        <a:fillRect/>
                      </a:stretch>
                    </p:blipFill>
                    <p:spPr>
                      <a:xfrm>
                        <a:off x="6588224" y="3160611"/>
                        <a:ext cx="1904908" cy="2607323"/>
                      </a:xfrm>
                      <a:prstGeom prst="rect">
                        <a:avLst/>
                      </a:prstGeom>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139047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Μονοτερπενικές ρητίνες </a:t>
            </a:r>
            <a:r>
              <a:rPr lang="el-GR" sz="3200" b="0" dirty="0" smtClean="0"/>
              <a:t>(1 από 2) </a:t>
            </a:r>
            <a:endParaRPr lang="el-GR" sz="3200" b="0" dirty="0"/>
          </a:p>
        </p:txBody>
      </p:sp>
      <p:sp>
        <p:nvSpPr>
          <p:cNvPr id="3" name="Θέση περιεχομένου 2"/>
          <p:cNvSpPr>
            <a:spLocks noGrp="1"/>
          </p:cNvSpPr>
          <p:nvPr>
            <p:ph idx="1"/>
          </p:nvPr>
        </p:nvSpPr>
        <p:spPr/>
        <p:txBody>
          <a:bodyPr>
            <a:normAutofit/>
          </a:bodyPr>
          <a:lstStyle/>
          <a:p>
            <a:pPr marL="378900" lvl="1" indent="-342900">
              <a:spcBef>
                <a:spcPts val="600"/>
              </a:spcBef>
              <a:spcAft>
                <a:spcPts val="600"/>
              </a:spcAft>
              <a:buFont typeface="Arial" panose="020B0604020202020204" pitchFamily="34" charset="0"/>
              <a:buChar char="•"/>
            </a:pPr>
            <a:r>
              <a:rPr lang="el-GR" b="1" dirty="0"/>
              <a:t>Λιμονένιο</a:t>
            </a:r>
            <a:r>
              <a:rPr lang="el-GR" dirty="0"/>
              <a:t>: αιθέρια έλαια λεμονιού, </a:t>
            </a:r>
            <a:r>
              <a:rPr lang="en-US" dirty="0"/>
              <a:t>pinus pinea</a:t>
            </a:r>
            <a:r>
              <a:rPr lang="el-GR" dirty="0"/>
              <a:t>:</a:t>
            </a:r>
          </a:p>
          <a:p>
            <a:pPr marL="378900">
              <a:spcBef>
                <a:spcPts val="600"/>
              </a:spcBef>
              <a:spcAft>
                <a:spcPts val="600"/>
              </a:spcAft>
            </a:pPr>
            <a:r>
              <a:rPr lang="el-GR" b="1" dirty="0"/>
              <a:t>Πινένια</a:t>
            </a:r>
            <a:r>
              <a:rPr lang="el-GR" dirty="0"/>
              <a:t>: τερεβινθέλαιο, ρητίνες πεύκων</a:t>
            </a:r>
          </a:p>
          <a:p>
            <a:pPr marL="378900" eaLnBrk="0" hangingPunct="0">
              <a:spcBef>
                <a:spcPts val="600"/>
              </a:spcBef>
              <a:spcAft>
                <a:spcPts val="600"/>
              </a:spcAft>
              <a:defRPr/>
            </a:pPr>
            <a:r>
              <a:rPr lang="el-GR" b="1" dirty="0"/>
              <a:t>Βορνεόλη</a:t>
            </a:r>
            <a:r>
              <a:rPr lang="el-GR" dirty="0"/>
              <a:t>: </a:t>
            </a:r>
            <a:r>
              <a:rPr lang="en-US" dirty="0"/>
              <a:t>Dipterocarpaceae </a:t>
            </a:r>
            <a:r>
              <a:rPr lang="el-GR" dirty="0"/>
              <a:t>, Αρτεμισία (απωθητικό για έντομα)</a:t>
            </a:r>
            <a:endParaRPr lang="en-US" dirty="0"/>
          </a:p>
          <a:p>
            <a:pPr marL="378900" eaLnBrk="0" hangingPunct="0">
              <a:spcBef>
                <a:spcPts val="600"/>
              </a:spcBef>
              <a:spcAft>
                <a:spcPts val="600"/>
              </a:spcAft>
              <a:defRPr/>
            </a:pPr>
            <a:r>
              <a:rPr lang="el-GR" b="1" dirty="0"/>
              <a:t>Καμφορά</a:t>
            </a:r>
            <a:r>
              <a:rPr lang="el-GR" dirty="0"/>
              <a:t>: </a:t>
            </a:r>
            <a:r>
              <a:rPr lang="en-US" dirty="0"/>
              <a:t>cinnamomum camphora</a:t>
            </a:r>
            <a:endParaRPr lang="el-GR" dirty="0"/>
          </a:p>
          <a:p>
            <a:pPr marL="378900">
              <a:spcBef>
                <a:spcPts val="600"/>
              </a:spcBef>
              <a:spcAft>
                <a:spcPts val="600"/>
              </a:spcAft>
            </a:pPr>
            <a:r>
              <a:rPr lang="el-GR" b="1" dirty="0"/>
              <a:t>Γερανιόλη</a:t>
            </a:r>
            <a:r>
              <a:rPr lang="el-GR" dirty="0"/>
              <a:t>: κιτρονέλα, ροδέλαιο, γεράνι, λεμόνι</a:t>
            </a:r>
          </a:p>
          <a:p>
            <a:pPr marL="378900">
              <a:spcBef>
                <a:spcPts val="600"/>
              </a:spcBef>
              <a:spcAft>
                <a:spcPts val="600"/>
              </a:spcAft>
            </a:pPr>
            <a:r>
              <a:rPr lang="el-GR" b="1" dirty="0"/>
              <a:t>Καρβόνη</a:t>
            </a:r>
            <a:r>
              <a:rPr lang="el-GR" dirty="0"/>
              <a:t>: κύμινο</a:t>
            </a:r>
          </a:p>
          <a:p>
            <a:pPr marL="378900" lvl="1" indent="-342900">
              <a:spcBef>
                <a:spcPts val="600"/>
              </a:spcBef>
              <a:spcAft>
                <a:spcPts val="600"/>
              </a:spcAft>
              <a:buFont typeface="Arial" panose="020B0604020202020204" pitchFamily="34" charset="0"/>
              <a:buChar char="•"/>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38921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Μονοτερπενικές ρητίνες </a:t>
            </a:r>
            <a:r>
              <a:rPr lang="el-GR" sz="3200" b="0" dirty="0" smtClean="0"/>
              <a:t>(2 </a:t>
            </a:r>
            <a:r>
              <a:rPr lang="el-GR" sz="3200" b="0" dirty="0"/>
              <a:t>από 2)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graphicFrame>
        <p:nvGraphicFramePr>
          <p:cNvPr id="5" name="Object 4"/>
          <p:cNvGraphicFramePr>
            <a:graphicFrameLocks noChangeAspect="1"/>
          </p:cNvGraphicFramePr>
          <p:nvPr>
            <p:extLst/>
          </p:nvPr>
        </p:nvGraphicFramePr>
        <p:xfrm>
          <a:off x="2764378" y="1203033"/>
          <a:ext cx="2991551" cy="5335879"/>
        </p:xfrm>
        <a:graphic>
          <a:graphicData uri="http://schemas.openxmlformats.org/presentationml/2006/ole">
            <mc:AlternateContent xmlns:mc="http://schemas.openxmlformats.org/markup-compatibility/2006">
              <mc:Choice xmlns:v="urn:schemas-microsoft-com:vml" Requires="v">
                <p:oleObj spid="_x0000_s13323" name="ChemSketch" r:id="rId3" imgW="4254840" imgH="7583400" progId="ACD.ChemSketch.20">
                  <p:embed/>
                </p:oleObj>
              </mc:Choice>
              <mc:Fallback>
                <p:oleObj name="ChemSketch" r:id="rId3" imgW="4254840" imgH="75834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4378" y="1203033"/>
                        <a:ext cx="2991551" cy="5335879"/>
                      </a:xfrm>
                      <a:prstGeom prst="rect">
                        <a:avLst/>
                      </a:prstGeom>
                      <a:noFill/>
                      <a:ln>
                        <a:noFill/>
                      </a:ln>
                      <a:effectLst/>
                      <a:extLst/>
                    </p:spPr>
                  </p:pic>
                </p:oleObj>
              </mc:Fallback>
            </mc:AlternateContent>
          </a:graphicData>
        </a:graphic>
      </p:graphicFrame>
      <p:sp>
        <p:nvSpPr>
          <p:cNvPr id="6" name="Oval 1"/>
          <p:cNvSpPr/>
          <p:nvPr/>
        </p:nvSpPr>
        <p:spPr>
          <a:xfrm>
            <a:off x="2681492" y="1236026"/>
            <a:ext cx="1026412" cy="1215477"/>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Rounded Rectangle 2"/>
          <p:cNvSpPr/>
          <p:nvPr/>
        </p:nvSpPr>
        <p:spPr>
          <a:xfrm>
            <a:off x="3851920" y="1187413"/>
            <a:ext cx="792088" cy="1232610"/>
          </a:xfrm>
          <a:prstGeom prst="roundRect">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ounded Rectangle 6"/>
          <p:cNvSpPr/>
          <p:nvPr/>
        </p:nvSpPr>
        <p:spPr>
          <a:xfrm>
            <a:off x="4932040" y="1218893"/>
            <a:ext cx="784138" cy="1232610"/>
          </a:xfrm>
          <a:prstGeom prst="roundRect">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Oval 7"/>
          <p:cNvSpPr/>
          <p:nvPr/>
        </p:nvSpPr>
        <p:spPr>
          <a:xfrm>
            <a:off x="3707904" y="2492896"/>
            <a:ext cx="1224136" cy="1296144"/>
          </a:xfrm>
          <a:prstGeom prst="ellipse">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Oval 8"/>
          <p:cNvSpPr/>
          <p:nvPr/>
        </p:nvSpPr>
        <p:spPr>
          <a:xfrm>
            <a:off x="2538735" y="5136193"/>
            <a:ext cx="1368151" cy="1499489"/>
          </a:xfrm>
          <a:prstGeom prst="ellipse">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Rounded Rectangle 9"/>
          <p:cNvSpPr/>
          <p:nvPr/>
        </p:nvSpPr>
        <p:spPr>
          <a:xfrm>
            <a:off x="2835583" y="3789040"/>
            <a:ext cx="774457" cy="1056842"/>
          </a:xfrm>
          <a:prstGeom prst="roundRect">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Rectangle 3"/>
          <p:cNvSpPr/>
          <p:nvPr/>
        </p:nvSpPr>
        <p:spPr>
          <a:xfrm>
            <a:off x="4932040" y="5234951"/>
            <a:ext cx="906775" cy="1301972"/>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Tree>
    <p:extLst>
      <p:ext uri="{BB962C8B-B14F-4D97-AF65-F5344CB8AC3E}">
        <p14:creationId xmlns:p14="http://schemas.microsoft.com/office/powerpoint/2010/main" val="122811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1"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1"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P spid="10" grpId="0" animBg="1"/>
      <p:bldP spid="10" grpId="1"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a:xfrm>
            <a:off x="457200" y="274638"/>
            <a:ext cx="8229600" cy="561975"/>
          </a:xfrm>
        </p:spPr>
        <p:txBody>
          <a:bodyPr>
            <a:normAutofit fontScale="90000"/>
          </a:bodyPr>
          <a:lstStyle/>
          <a:p>
            <a:pPr eaLnBrk="1" hangingPunct="1"/>
            <a:r>
              <a:rPr lang="el-GR" dirty="0" smtClean="0"/>
              <a:t>δι &amp; τρι-τερπενικές ρητίνες</a:t>
            </a:r>
          </a:p>
        </p:txBody>
      </p:sp>
      <p:graphicFrame>
        <p:nvGraphicFramePr>
          <p:cNvPr id="3075" name="Object 4"/>
          <p:cNvGraphicFramePr>
            <a:graphicFrameLocks noGrp="1" noChangeAspect="1"/>
          </p:cNvGraphicFramePr>
          <p:nvPr>
            <p:ph sz="half" idx="1"/>
          </p:nvPr>
        </p:nvGraphicFramePr>
        <p:xfrm>
          <a:off x="1258888" y="3141663"/>
          <a:ext cx="2520950" cy="2462212"/>
        </p:xfrm>
        <a:graphic>
          <a:graphicData uri="http://schemas.openxmlformats.org/presentationml/2006/ole">
            <mc:AlternateContent xmlns:mc="http://schemas.openxmlformats.org/markup-compatibility/2006">
              <mc:Choice xmlns:v="urn:schemas-microsoft-com:vml" Requires="v">
                <p:oleObj spid="_x0000_s14365" name="ChemSketch" r:id="rId4" imgW="3029712" imgH="3200400" progId="ACD.ChemSketch.20">
                  <p:embed/>
                </p:oleObj>
              </mc:Choice>
              <mc:Fallback>
                <p:oleObj name="ChemSketch" r:id="rId4" imgW="3029712" imgH="320040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141663"/>
                        <a:ext cx="2520950" cy="2462212"/>
                      </a:xfrm>
                      <a:prstGeom prst="rect">
                        <a:avLst/>
                      </a:prstGeom>
                      <a:solidFill>
                        <a:srgbClr val="FFFF99">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
          <p:cNvGraphicFramePr>
            <a:graphicFrameLocks noGrp="1" noChangeAspect="1"/>
          </p:cNvGraphicFramePr>
          <p:nvPr>
            <p:ph sz="quarter" idx="3"/>
            <p:extLst/>
          </p:nvPr>
        </p:nvGraphicFramePr>
        <p:xfrm>
          <a:off x="4716463" y="3989361"/>
          <a:ext cx="2952750" cy="2728912"/>
        </p:xfrm>
        <a:graphic>
          <a:graphicData uri="http://schemas.openxmlformats.org/presentationml/2006/ole">
            <mc:AlternateContent xmlns:mc="http://schemas.openxmlformats.org/markup-compatibility/2006">
              <mc:Choice xmlns:v="urn:schemas-microsoft-com:vml" Requires="v">
                <p:oleObj spid="_x0000_s14366" name="ChemSketch" r:id="rId6" imgW="3453384" imgH="3355848" progId="ACD.ChemSketch.20">
                  <p:embed/>
                </p:oleObj>
              </mc:Choice>
              <mc:Fallback>
                <p:oleObj name="ChemSketch" r:id="rId6" imgW="3453384" imgH="3355848" progId="ACD.ChemSketch.2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3989361"/>
                        <a:ext cx="2952750" cy="2728912"/>
                      </a:xfrm>
                      <a:prstGeom prst="rect">
                        <a:avLst/>
                      </a:prstGeom>
                      <a:solidFill>
                        <a:srgbClr val="FFFF99">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12"/>
          <p:cNvSpPr txBox="1">
            <a:spLocks noChangeArrowheads="1"/>
          </p:cNvSpPr>
          <p:nvPr/>
        </p:nvSpPr>
        <p:spPr bwMode="auto">
          <a:xfrm>
            <a:off x="1258888" y="2636838"/>
            <a:ext cx="28315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b="1" dirty="0">
                <a:solidFill>
                  <a:prstClr val="black"/>
                </a:solidFill>
              </a:rPr>
              <a:t>διτερπενικό </a:t>
            </a:r>
            <a:r>
              <a:rPr lang="el-GR" b="1" dirty="0" smtClean="0">
                <a:solidFill>
                  <a:prstClr val="black"/>
                </a:solidFill>
              </a:rPr>
              <a:t>μόριο (</a:t>
            </a:r>
            <a:r>
              <a:rPr lang="en-US" b="1" dirty="0" smtClean="0">
                <a:solidFill>
                  <a:prstClr val="black"/>
                </a:solidFill>
              </a:rPr>
              <a:t>C</a:t>
            </a:r>
            <a:r>
              <a:rPr lang="el-GR" b="1" dirty="0" smtClean="0">
                <a:solidFill>
                  <a:prstClr val="black"/>
                </a:solidFill>
              </a:rPr>
              <a:t>20)</a:t>
            </a:r>
            <a:endParaRPr lang="el-GR" b="1" dirty="0">
              <a:solidFill>
                <a:prstClr val="black"/>
              </a:solidFill>
            </a:endParaRPr>
          </a:p>
        </p:txBody>
      </p:sp>
      <p:grpSp>
        <p:nvGrpSpPr>
          <p:cNvPr id="3078" name="Group 1"/>
          <p:cNvGrpSpPr>
            <a:grpSpLocks/>
          </p:cNvGrpSpPr>
          <p:nvPr/>
        </p:nvGrpSpPr>
        <p:grpSpPr bwMode="auto">
          <a:xfrm>
            <a:off x="4716463" y="1041400"/>
            <a:ext cx="3519487" cy="2882900"/>
            <a:chOff x="4716463" y="1196975"/>
            <a:chExt cx="3519487" cy="2882900"/>
          </a:xfrm>
        </p:grpSpPr>
        <p:graphicFrame>
          <p:nvGraphicFramePr>
            <p:cNvPr id="3079" name="Object 7"/>
            <p:cNvGraphicFramePr>
              <a:graphicFrameLocks noChangeAspect="1"/>
            </p:cNvGraphicFramePr>
            <p:nvPr/>
          </p:nvGraphicFramePr>
          <p:xfrm>
            <a:off x="4716463" y="1628775"/>
            <a:ext cx="3519487" cy="2451100"/>
          </p:xfrm>
          <a:graphic>
            <a:graphicData uri="http://schemas.openxmlformats.org/presentationml/2006/ole">
              <mc:AlternateContent xmlns:mc="http://schemas.openxmlformats.org/markup-compatibility/2006">
                <mc:Choice xmlns:v="urn:schemas-microsoft-com:vml" Requires="v">
                  <p:oleObj spid="_x0000_s14367" name="ChemSketch" r:id="rId8" imgW="4550664" imgH="3169920" progId="ACD.ChemSketch.20">
                    <p:embed/>
                  </p:oleObj>
                </mc:Choice>
                <mc:Fallback>
                  <p:oleObj name="ChemSketch" r:id="rId8" imgW="4550664" imgH="3169920" progId="ACD.ChemSketch.2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1628775"/>
                          <a:ext cx="3519487" cy="2451100"/>
                        </a:xfrm>
                        <a:prstGeom prst="rect">
                          <a:avLst/>
                        </a:prstGeom>
                        <a:solidFill>
                          <a:srgbClr val="FFFF99">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13"/>
            <p:cNvSpPr txBox="1">
              <a:spLocks noChangeArrowheads="1"/>
            </p:cNvSpPr>
            <p:nvPr/>
          </p:nvSpPr>
          <p:spPr bwMode="auto">
            <a:xfrm>
              <a:off x="4859338" y="1196975"/>
              <a:ext cx="29197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b="1" dirty="0">
                  <a:solidFill>
                    <a:prstClr val="black"/>
                  </a:solidFill>
                </a:rPr>
                <a:t>τριτερπενικά </a:t>
              </a:r>
              <a:r>
                <a:rPr lang="el-GR" b="1" dirty="0" smtClean="0">
                  <a:solidFill>
                    <a:prstClr val="black"/>
                  </a:solidFill>
                </a:rPr>
                <a:t>μόρια</a:t>
              </a:r>
              <a:r>
                <a:rPr lang="en-US" b="1" dirty="0" smtClean="0">
                  <a:solidFill>
                    <a:prstClr val="black"/>
                  </a:solidFill>
                </a:rPr>
                <a:t> (C30)</a:t>
              </a:r>
              <a:endParaRPr lang="el-GR" b="1" dirty="0">
                <a:solidFill>
                  <a:prstClr val="black"/>
                </a:solidFill>
              </a:endParaRPr>
            </a:p>
          </p:txBody>
        </p:sp>
      </p:grpSp>
      <p:sp>
        <p:nvSpPr>
          <p:cNvPr id="2" name="Θέση αριθμού διαφάνειας 1"/>
          <p:cNvSpPr>
            <a:spLocks noGrp="1"/>
          </p:cNvSpPr>
          <p:nvPr>
            <p:ph type="sldNum" sz="quarter" idx="12"/>
          </p:nvPr>
        </p:nvSpPr>
        <p:spPr/>
        <p:txBody>
          <a:bodyPr/>
          <a:lstStyle/>
          <a:p>
            <a:fld id="{7C42AF23-5733-42BD-B7F5-1CFF0F0DA5FE}"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1294849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l-GR" dirty="0" smtClean="0"/>
              <a:t>«Ξήρανση» </a:t>
            </a:r>
            <a:r>
              <a:rPr lang="el-GR" dirty="0"/>
              <a:t>των λαδιών</a:t>
            </a:r>
          </a:p>
        </p:txBody>
      </p:sp>
      <p:sp>
        <p:nvSpPr>
          <p:cNvPr id="2" name="Θέση περιεχομένου 1"/>
          <p:cNvSpPr>
            <a:spLocks noGrp="1"/>
          </p:cNvSpPr>
          <p:nvPr>
            <p:ph idx="1"/>
          </p:nvPr>
        </p:nvSpPr>
        <p:spPr/>
        <p:txBody>
          <a:bodyPr/>
          <a:lstStyle/>
          <a:p>
            <a:r>
              <a:rPr lang="el-GR" dirty="0"/>
              <a:t>Η «ξήρανση» των λαδιών είναι </a:t>
            </a:r>
            <a:r>
              <a:rPr lang="el-GR" dirty="0" smtClean="0"/>
              <a:t>η αντίδραση </a:t>
            </a:r>
            <a:r>
              <a:rPr lang="el-GR" dirty="0"/>
              <a:t>που τα μετατρέπει σε υαλώδη (=άμορφα) στερεά, ή υψηλού ιξώδους ρευστά.</a:t>
            </a:r>
          </a:p>
          <a:p>
            <a:r>
              <a:rPr lang="el-GR" dirty="0"/>
              <a:t>Πρόκειται για αντίδραση πολυμερισμού υπό την επίδραση του οξυγόνου της ατμόσφαιρας (=αυτοξείδωση) που οδηγεί σε ένα μεγάλου Μ.Β. διασταυρωμένο πολυμερές (=τρισδιάστατο πλέγμα</a:t>
            </a:r>
            <a:r>
              <a:rPr lang="el-GR" dirty="0" smtClean="0"/>
              <a:t>).</a:t>
            </a:r>
            <a:endParaRPr lang="el-GR" dirty="0"/>
          </a:p>
          <a:p>
            <a:r>
              <a:rPr lang="el-GR" dirty="0"/>
              <a:t>[πάντα γίνεται σε συνδυασμό με άλλες αντιδράσεις που επηρεάζουν το χρώμα και την υφή των λαδιών</a:t>
            </a:r>
            <a:r>
              <a:rPr lang="el-GR" dirty="0" smtClean="0"/>
              <a:t>].</a:t>
            </a:r>
            <a:endParaRPr lang="el-GR" dirty="0"/>
          </a:p>
        </p:txBody>
      </p:sp>
      <p:sp>
        <p:nvSpPr>
          <p:cNvPr id="8196" name="Text Box 4"/>
          <p:cNvSpPr txBox="1">
            <a:spLocks noChangeArrowheads="1"/>
          </p:cNvSpPr>
          <p:nvPr/>
        </p:nvSpPr>
        <p:spPr bwMode="auto">
          <a:xfrm>
            <a:off x="683568" y="5465834"/>
            <a:ext cx="81369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400" b="1" dirty="0" smtClean="0">
                <a:solidFill>
                  <a:prstClr val="black"/>
                </a:solidFill>
                <a:latin typeface="Calibri"/>
              </a:rPr>
              <a:t>Πολυμερισμός</a:t>
            </a:r>
            <a:r>
              <a:rPr lang="el-GR" sz="2400" dirty="0" smtClean="0">
                <a:solidFill>
                  <a:prstClr val="black"/>
                </a:solidFill>
                <a:latin typeface="Calibri"/>
              </a:rPr>
              <a:t> </a:t>
            </a:r>
            <a:r>
              <a:rPr lang="el-GR" sz="2400" dirty="0">
                <a:solidFill>
                  <a:prstClr val="black"/>
                </a:solidFill>
                <a:latin typeface="Calibri"/>
              </a:rPr>
              <a:t>= αύξηση του μοριακού βάρους των </a:t>
            </a:r>
            <a:r>
              <a:rPr lang="el-GR" sz="2400" dirty="0" smtClean="0">
                <a:solidFill>
                  <a:prstClr val="black"/>
                </a:solidFill>
                <a:latin typeface="Calibri"/>
              </a:rPr>
              <a:t>τριγλυκεριδίων.</a:t>
            </a:r>
            <a:endParaRPr lang="el-GR" sz="24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034065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l-GR" dirty="0"/>
              <a:t>Διτερπενικές ρητίνες</a:t>
            </a:r>
            <a:br>
              <a:rPr lang="el-GR" dirty="0"/>
            </a:br>
            <a:r>
              <a:rPr lang="el-GR" sz="3600" b="0" dirty="0" smtClean="0"/>
              <a:t>τέσσερις </a:t>
            </a:r>
            <a:r>
              <a:rPr lang="el-GR" sz="3600" b="0" dirty="0"/>
              <a:t>μονάδες ισοπρενίου </a:t>
            </a:r>
            <a:r>
              <a:rPr lang="en-US" sz="3600" b="0" dirty="0" smtClean="0"/>
              <a:t>C20</a:t>
            </a:r>
            <a:endParaRPr lang="el-GR" sz="3600" b="0" dirty="0"/>
          </a:p>
        </p:txBody>
      </p:sp>
      <p:sp>
        <p:nvSpPr>
          <p:cNvPr id="6" name="Θέση αριθμού διαφάνειας 5"/>
          <p:cNvSpPr>
            <a:spLocks noGrp="1"/>
          </p:cNvSpPr>
          <p:nvPr>
            <p:ph type="sldNum" sz="quarter" idx="12"/>
          </p:nvPr>
        </p:nvSpPr>
        <p:spPr/>
        <p:txBody>
          <a:bodyPr/>
          <a:lstStyle/>
          <a:p>
            <a:fld id="{7C42AF23-5733-42BD-B7F5-1CFF0F0DA5FE}" type="slidenum">
              <a:rPr lang="el-GR" smtClean="0">
                <a:solidFill>
                  <a:prstClr val="black"/>
                </a:solidFill>
              </a:rPr>
              <a:pPr/>
              <a:t>39</a:t>
            </a:fld>
            <a:endParaRPr lang="el-GR" dirty="0">
              <a:solidFill>
                <a:prstClr val="black"/>
              </a:solidFill>
            </a:endParaRPr>
          </a:p>
        </p:txBody>
      </p:sp>
      <p:graphicFrame>
        <p:nvGraphicFramePr>
          <p:cNvPr id="11" name="Θέση περιεχομένου 10"/>
          <p:cNvGraphicFramePr>
            <a:graphicFrameLocks noGrp="1"/>
          </p:cNvGraphicFramePr>
          <p:nvPr>
            <p:ph idx="1"/>
            <p:extLst/>
          </p:nvPr>
        </p:nvGraphicFramePr>
        <p:xfrm>
          <a:off x="395536" y="1340768"/>
          <a:ext cx="8496944" cy="2895600"/>
        </p:xfrm>
        <a:graphic>
          <a:graphicData uri="http://schemas.openxmlformats.org/drawingml/2006/table">
            <a:tbl>
              <a:tblPr firstRow="1" bandRow="1">
                <a:tableStyleId>{5940675A-B579-460E-94D1-54222C63F5DA}</a:tableStyleId>
              </a:tblPr>
              <a:tblGrid>
                <a:gridCol w="1584176"/>
                <a:gridCol w="1800200"/>
                <a:gridCol w="1584176"/>
                <a:gridCol w="3528392"/>
              </a:tblGrid>
              <a:tr h="370840">
                <a:tc>
                  <a:txBody>
                    <a:bodyPr/>
                    <a:lstStyle/>
                    <a:p>
                      <a:r>
                        <a:rPr lang="el-GR" sz="2200" b="1" dirty="0" smtClean="0"/>
                        <a:t>Τάξη</a:t>
                      </a:r>
                      <a:r>
                        <a:rPr lang="el-GR" sz="2200" b="1" baseline="0" dirty="0" smtClean="0"/>
                        <a:t> </a:t>
                      </a:r>
                      <a:endParaRPr lang="el-GR" sz="2200" b="1" dirty="0"/>
                    </a:p>
                  </a:txBody>
                  <a:tcPr/>
                </a:tc>
                <a:tc>
                  <a:txBody>
                    <a:bodyPr/>
                    <a:lstStyle/>
                    <a:p>
                      <a:r>
                        <a:rPr lang="el-GR" sz="2200" b="1" dirty="0" smtClean="0"/>
                        <a:t>Οικογένεια </a:t>
                      </a:r>
                      <a:endParaRPr lang="el-GR" sz="2200" b="1" dirty="0"/>
                    </a:p>
                  </a:txBody>
                  <a:tcPr/>
                </a:tc>
                <a:tc>
                  <a:txBody>
                    <a:bodyPr/>
                    <a:lstStyle/>
                    <a:p>
                      <a:r>
                        <a:rPr lang="el-GR" sz="2200" b="1" dirty="0" smtClean="0"/>
                        <a:t>Γένος </a:t>
                      </a:r>
                      <a:endParaRPr lang="el-GR" sz="2200" b="1" dirty="0"/>
                    </a:p>
                  </a:txBody>
                  <a:tcPr/>
                </a:tc>
                <a:tc>
                  <a:txBody>
                    <a:bodyPr/>
                    <a:lstStyle/>
                    <a:p>
                      <a:endParaRPr lang="el-GR" sz="2200" b="1" dirty="0"/>
                    </a:p>
                  </a:txBody>
                  <a:tcPr/>
                </a:tc>
              </a:tr>
              <a:tr h="370840">
                <a:tc>
                  <a:txBody>
                    <a:bodyPr/>
                    <a:lstStyle/>
                    <a:p>
                      <a:r>
                        <a:rPr lang="el-GR" sz="2200" b="1" dirty="0" smtClean="0">
                          <a:solidFill>
                            <a:srgbClr val="9E0000"/>
                          </a:solidFill>
                        </a:rPr>
                        <a:t>Κωνοφόρα</a:t>
                      </a:r>
                      <a:endParaRPr lang="el-GR" sz="2200" b="1" dirty="0">
                        <a:solidFill>
                          <a:srgbClr val="9E0000"/>
                        </a:solidFill>
                      </a:endParaRPr>
                    </a:p>
                  </a:txBody>
                  <a:tcPr/>
                </a:tc>
                <a:tc>
                  <a:txBody>
                    <a:bodyPr/>
                    <a:lstStyle/>
                    <a:p>
                      <a:r>
                        <a:rPr lang="el-GR" sz="2200" b="1" dirty="0" smtClean="0">
                          <a:solidFill>
                            <a:srgbClr val="9E0000"/>
                          </a:solidFill>
                        </a:rPr>
                        <a:t>πευκίδες</a:t>
                      </a:r>
                      <a:endParaRPr lang="el-GR" sz="2200" b="1" dirty="0">
                        <a:solidFill>
                          <a:srgbClr val="9E0000"/>
                        </a:solidFill>
                      </a:endParaRPr>
                    </a:p>
                  </a:txBody>
                  <a:tcPr/>
                </a:tc>
                <a:tc>
                  <a:txBody>
                    <a:bodyPr/>
                    <a:lstStyle/>
                    <a:p>
                      <a:r>
                        <a:rPr lang="el-GR" sz="2200" b="1" dirty="0" smtClean="0">
                          <a:solidFill>
                            <a:srgbClr val="004A82"/>
                          </a:solidFill>
                        </a:rPr>
                        <a:t>πεύκα</a:t>
                      </a:r>
                      <a:endParaRPr lang="el-GR" sz="2200" b="1" dirty="0">
                        <a:solidFill>
                          <a:srgbClr val="004A82"/>
                        </a:solidFill>
                      </a:endParaRPr>
                    </a:p>
                  </a:txBody>
                  <a:tcPr/>
                </a:tc>
                <a:tc>
                  <a:txBody>
                    <a:bodyPr/>
                    <a:lstStyle/>
                    <a:p>
                      <a:r>
                        <a:rPr lang="el-GR" sz="2200" dirty="0" smtClean="0"/>
                        <a:t>κολοφώνιο (τερεβινθίνη)</a:t>
                      </a:r>
                    </a:p>
                  </a:txBody>
                  <a:tcPr/>
                </a:tc>
              </a:tr>
              <a:tr h="370840">
                <a:tc>
                  <a:txBody>
                    <a:bodyPr/>
                    <a:lstStyle/>
                    <a:p>
                      <a:r>
                        <a:rPr lang="el-GR" sz="2200" b="1" dirty="0" smtClean="0">
                          <a:solidFill>
                            <a:srgbClr val="9E0000"/>
                          </a:solidFill>
                        </a:rPr>
                        <a:t>Κωνοφόρα </a:t>
                      </a:r>
                      <a:endParaRPr lang="el-GR" sz="2200" b="1" dirty="0">
                        <a:solidFill>
                          <a:srgbClr val="9E0000"/>
                        </a:solidFill>
                      </a:endParaRPr>
                    </a:p>
                  </a:txBody>
                  <a:tcPr/>
                </a:tc>
                <a:tc>
                  <a:txBody>
                    <a:bodyPr/>
                    <a:lstStyle/>
                    <a:p>
                      <a:r>
                        <a:rPr lang="el-GR" sz="2200" b="1" dirty="0" smtClean="0">
                          <a:solidFill>
                            <a:srgbClr val="9E0000"/>
                          </a:solidFill>
                        </a:rPr>
                        <a:t>πευκίδες</a:t>
                      </a:r>
                      <a:endParaRPr lang="el-GR" sz="2200" b="1" dirty="0">
                        <a:solidFill>
                          <a:srgbClr val="9E0000"/>
                        </a:solidFill>
                      </a:endParaRPr>
                    </a:p>
                  </a:txBody>
                  <a:tcPr/>
                </a:tc>
                <a:tc>
                  <a:txBody>
                    <a:bodyPr/>
                    <a:lstStyle/>
                    <a:p>
                      <a:r>
                        <a:rPr lang="el-GR" sz="2200" b="1" dirty="0" smtClean="0">
                          <a:solidFill>
                            <a:srgbClr val="004A82"/>
                          </a:solidFill>
                        </a:rPr>
                        <a:t>έλατα </a:t>
                      </a:r>
                      <a:endParaRPr lang="el-GR" sz="2200" b="1" dirty="0">
                        <a:solidFill>
                          <a:srgbClr val="004A82"/>
                        </a:solidFill>
                      </a:endParaRPr>
                    </a:p>
                  </a:txBody>
                  <a:tcPr/>
                </a:tc>
                <a:tc>
                  <a:txBody>
                    <a:bodyPr/>
                    <a:lstStyle/>
                    <a:p>
                      <a:r>
                        <a:rPr lang="el-GR" sz="2200" dirty="0" smtClean="0"/>
                        <a:t>Τερεβινθίνη</a:t>
                      </a:r>
                      <a:r>
                        <a:rPr lang="el-GR" sz="2200" baseline="0" dirty="0" smtClean="0"/>
                        <a:t> </a:t>
                      </a:r>
                      <a:r>
                        <a:rPr lang="el-GR" sz="2200" dirty="0" smtClean="0"/>
                        <a:t>Στρασβούργου</a:t>
                      </a:r>
                      <a:r>
                        <a:rPr lang="el-GR" sz="2200" baseline="0" dirty="0" smtClean="0"/>
                        <a:t> </a:t>
                      </a:r>
                      <a:r>
                        <a:rPr lang="el-GR" sz="2200" dirty="0" smtClean="0"/>
                        <a:t>βάλσαμο του Καναδά</a:t>
                      </a:r>
                    </a:p>
                  </a:txBody>
                  <a:tcPr/>
                </a:tc>
              </a:tr>
              <a:tr h="370840">
                <a:tc>
                  <a:txBody>
                    <a:bodyPr/>
                    <a:lstStyle/>
                    <a:p>
                      <a:r>
                        <a:rPr lang="el-GR" sz="2200" b="1" dirty="0" smtClean="0">
                          <a:solidFill>
                            <a:srgbClr val="9E0000"/>
                          </a:solidFill>
                        </a:rPr>
                        <a:t>Κωνοφόρα</a:t>
                      </a:r>
                      <a:endParaRPr lang="el-GR" sz="2200" b="1" dirty="0">
                        <a:solidFill>
                          <a:srgbClr val="9E0000"/>
                        </a:solidFill>
                      </a:endParaRPr>
                    </a:p>
                  </a:txBody>
                  <a:tcPr/>
                </a:tc>
                <a:tc>
                  <a:txBody>
                    <a:bodyPr/>
                    <a:lstStyle/>
                    <a:p>
                      <a:r>
                        <a:rPr lang="el-GR" sz="2200" b="1" dirty="0" smtClean="0">
                          <a:solidFill>
                            <a:srgbClr val="9E0000"/>
                          </a:solidFill>
                        </a:rPr>
                        <a:t>πευκίδες</a:t>
                      </a:r>
                      <a:endParaRPr lang="el-GR" sz="2200" b="1" dirty="0">
                        <a:solidFill>
                          <a:srgbClr val="9E0000"/>
                        </a:solidFill>
                      </a:endParaRPr>
                    </a:p>
                  </a:txBody>
                  <a:tcPr/>
                </a:tc>
                <a:tc>
                  <a:txBody>
                    <a:bodyPr/>
                    <a:lstStyle/>
                    <a:p>
                      <a:r>
                        <a:rPr lang="el-GR" sz="2200" b="1" dirty="0" smtClean="0">
                          <a:solidFill>
                            <a:srgbClr val="004A82"/>
                          </a:solidFill>
                        </a:rPr>
                        <a:t>λάριξ</a:t>
                      </a:r>
                      <a:endParaRPr lang="el-GR" sz="2200" b="1" dirty="0">
                        <a:solidFill>
                          <a:srgbClr val="004A82"/>
                        </a:solidFill>
                      </a:endParaRPr>
                    </a:p>
                  </a:txBody>
                  <a:tcPr/>
                </a:tc>
                <a:tc>
                  <a:txBody>
                    <a:bodyPr/>
                    <a:lstStyle/>
                    <a:p>
                      <a:r>
                        <a:rPr lang="el-GR" sz="2200" dirty="0" smtClean="0"/>
                        <a:t>Βενετσιάνικη τερεβινθίνη</a:t>
                      </a:r>
                    </a:p>
                  </a:txBody>
                  <a:tcPr/>
                </a:tc>
              </a:tr>
              <a:tr h="370840">
                <a:tc>
                  <a:txBody>
                    <a:bodyPr/>
                    <a:lstStyle/>
                    <a:p>
                      <a:r>
                        <a:rPr lang="el-GR" sz="2200" b="1" dirty="0" smtClean="0">
                          <a:solidFill>
                            <a:srgbClr val="9E0000"/>
                          </a:solidFill>
                        </a:rPr>
                        <a:t>Κωνοφόρα</a:t>
                      </a:r>
                      <a:endParaRPr lang="el-GR" sz="2200" b="1" dirty="0">
                        <a:solidFill>
                          <a:srgbClr val="9E0000"/>
                        </a:solidFill>
                      </a:endParaRPr>
                    </a:p>
                  </a:txBody>
                  <a:tcPr/>
                </a:tc>
                <a:tc>
                  <a:txBody>
                    <a:bodyPr/>
                    <a:lstStyle/>
                    <a:p>
                      <a:r>
                        <a:rPr lang="el-GR" sz="2200" b="1" dirty="0" smtClean="0">
                          <a:solidFill>
                            <a:srgbClr val="9E0000"/>
                          </a:solidFill>
                        </a:rPr>
                        <a:t>κυπαρισσίδες</a:t>
                      </a:r>
                      <a:endParaRPr lang="el-GR" sz="2200" b="1" dirty="0">
                        <a:solidFill>
                          <a:srgbClr val="9E0000"/>
                        </a:solidFill>
                      </a:endParaRPr>
                    </a:p>
                  </a:txBody>
                  <a:tcPr/>
                </a:tc>
                <a:tc>
                  <a:txBody>
                    <a:bodyPr/>
                    <a:lstStyle/>
                    <a:p>
                      <a:r>
                        <a:rPr lang="el-GR" sz="2200" b="1" dirty="0" smtClean="0">
                          <a:solidFill>
                            <a:srgbClr val="004A82"/>
                          </a:solidFill>
                        </a:rPr>
                        <a:t>κυπαρίσσια</a:t>
                      </a:r>
                      <a:endParaRPr lang="el-GR" sz="2200" b="1" dirty="0">
                        <a:solidFill>
                          <a:srgbClr val="004A82"/>
                        </a:solidFill>
                      </a:endParaRPr>
                    </a:p>
                  </a:txBody>
                  <a:tcPr/>
                </a:tc>
                <a:tc>
                  <a:txBody>
                    <a:bodyPr/>
                    <a:lstStyle/>
                    <a:p>
                      <a:r>
                        <a:rPr lang="el-GR" sz="2200" dirty="0" smtClean="0"/>
                        <a:t>σανδαράχη</a:t>
                      </a:r>
                    </a:p>
                  </a:txBody>
                  <a:tcPr/>
                </a:tc>
              </a:tr>
              <a:tr h="370840">
                <a:tc>
                  <a:txBody>
                    <a:bodyPr/>
                    <a:lstStyle/>
                    <a:p>
                      <a:r>
                        <a:rPr lang="el-GR" sz="2200" b="1" dirty="0" smtClean="0">
                          <a:solidFill>
                            <a:srgbClr val="9E0000"/>
                          </a:solidFill>
                        </a:rPr>
                        <a:t>Κωνοφόρα</a:t>
                      </a:r>
                      <a:endParaRPr lang="el-GR" sz="2200" b="1" dirty="0">
                        <a:solidFill>
                          <a:srgbClr val="9E0000"/>
                        </a:solidFill>
                      </a:endParaRPr>
                    </a:p>
                  </a:txBody>
                  <a:tcPr/>
                </a:tc>
                <a:tc>
                  <a:txBody>
                    <a:bodyPr/>
                    <a:lstStyle/>
                    <a:p>
                      <a:r>
                        <a:rPr lang="el-GR" sz="2200" b="1" dirty="0" smtClean="0">
                          <a:solidFill>
                            <a:srgbClr val="9E0000"/>
                          </a:solidFill>
                        </a:rPr>
                        <a:t>ασωκαρίδες</a:t>
                      </a:r>
                      <a:endParaRPr lang="el-GR" sz="2200" b="1" dirty="0">
                        <a:solidFill>
                          <a:srgbClr val="9E0000"/>
                        </a:solidFill>
                      </a:endParaRPr>
                    </a:p>
                  </a:txBody>
                  <a:tcPr/>
                </a:tc>
                <a:tc>
                  <a:txBody>
                    <a:bodyPr/>
                    <a:lstStyle/>
                    <a:p>
                      <a:r>
                        <a:rPr lang="en-US" sz="2200" b="1" dirty="0" smtClean="0">
                          <a:solidFill>
                            <a:srgbClr val="004A82"/>
                          </a:solidFill>
                        </a:rPr>
                        <a:t>agathis</a:t>
                      </a:r>
                      <a:endParaRPr lang="el-GR" sz="2200" b="1" dirty="0">
                        <a:solidFill>
                          <a:srgbClr val="004A82"/>
                        </a:solidFill>
                      </a:endParaRPr>
                    </a:p>
                  </a:txBody>
                  <a:tcPr/>
                </a:tc>
                <a:tc>
                  <a:txBody>
                    <a:bodyPr/>
                    <a:lstStyle/>
                    <a:p>
                      <a:r>
                        <a:rPr lang="el-GR" sz="2200" dirty="0" smtClean="0"/>
                        <a:t>κοπάλια</a:t>
                      </a:r>
                    </a:p>
                  </a:txBody>
                  <a:tcPr/>
                </a:tc>
              </a:tr>
            </a:tbl>
          </a:graphicData>
        </a:graphic>
      </p:graphicFrame>
      <p:pic>
        <p:nvPicPr>
          <p:cNvPr id="12" name="Εικόνα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4311859"/>
            <a:ext cx="2726747" cy="1819252"/>
          </a:xfrm>
          <a:prstGeom prst="rect">
            <a:avLst/>
          </a:prstGeom>
        </p:spPr>
      </p:pic>
      <p:sp>
        <p:nvSpPr>
          <p:cNvPr id="13" name="TextBox 12"/>
          <p:cNvSpPr txBox="1"/>
          <p:nvPr/>
        </p:nvSpPr>
        <p:spPr>
          <a:xfrm>
            <a:off x="2657663" y="6125517"/>
            <a:ext cx="4107147"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3"/>
              </a:rPr>
              <a:t>Conifers</a:t>
            </a:r>
            <a:r>
              <a:rPr lang="en-US" sz="1200" dirty="0">
                <a:solidFill>
                  <a:prstClr val="black"/>
                </a:solidFill>
                <a:latin typeface="Calibri"/>
                <a:hlinkClick r:id="rId3"/>
              </a:rPr>
              <a:t>, Lydcott Wood - geograph.org.uk </a:t>
            </a:r>
            <a:r>
              <a:rPr lang="en-US" sz="1200" dirty="0" smtClean="0">
                <a:solidFill>
                  <a:prstClr val="black"/>
                </a:solidFill>
                <a:latin typeface="Calibri"/>
                <a:hlinkClick r:id="rId3"/>
              </a:rPr>
              <a:t>– 191022</a:t>
            </a:r>
            <a:r>
              <a:rPr lang="en-US" sz="1200" dirty="0" smtClean="0">
                <a:solidFill>
                  <a:prstClr val="black"/>
                </a:solidFill>
                <a:latin typeface="Calibri"/>
              </a:rPr>
              <a:t>” </a:t>
            </a:r>
            <a:r>
              <a:rPr lang="el-GR" sz="1200" dirty="0" smtClean="0">
                <a:solidFill>
                  <a:prstClr val="black"/>
                </a:solidFill>
                <a:latin typeface="Calibri"/>
              </a:rPr>
              <a:t>από </a:t>
            </a:r>
            <a:r>
              <a:rPr lang="en-US" sz="1200" dirty="0">
                <a:solidFill>
                  <a:prstClr val="black"/>
                </a:solidFill>
                <a:latin typeface="Calibri"/>
                <a:hlinkClick r:id="rId4"/>
              </a:rPr>
              <a:t>GeographBot</a:t>
            </a:r>
            <a:r>
              <a:rPr lang="el-GR" sz="1200" dirty="0" smtClean="0">
                <a:solidFill>
                  <a:prstClr val="black"/>
                </a:solidFill>
                <a:latin typeface="Calibri"/>
              </a:rPr>
              <a:t> διαθέσιμο με άδεια  </a:t>
            </a:r>
            <a:r>
              <a:rPr lang="en-US" sz="1200" dirty="0">
                <a:solidFill>
                  <a:prstClr val="black"/>
                </a:solidFill>
                <a:latin typeface="Calibri"/>
                <a:hlinkClick r:id="rId5"/>
              </a:rPr>
              <a:t>CC BY-SA 2.0</a:t>
            </a:r>
            <a:endParaRPr lang="en-US" sz="1200" dirty="0">
              <a:solidFill>
                <a:prstClr val="black"/>
              </a:solidFill>
              <a:latin typeface="Calibri"/>
            </a:endParaRPr>
          </a:p>
        </p:txBody>
      </p:sp>
    </p:spTree>
    <p:extLst>
      <p:ext uri="{BB962C8B-B14F-4D97-AF65-F5344CB8AC3E}">
        <p14:creationId xmlns:p14="http://schemas.microsoft.com/office/powerpoint/2010/main" val="2631491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sz="4000" dirty="0"/>
              <a:t>Ρητίνες </a:t>
            </a:r>
            <a:r>
              <a:rPr lang="el-GR" sz="4000" dirty="0" smtClean="0"/>
              <a:t>κωνοφόρων</a:t>
            </a:r>
            <a:r>
              <a:rPr lang="en-US" sz="4000" dirty="0" smtClean="0"/>
              <a:t> </a:t>
            </a:r>
            <a:r>
              <a:rPr lang="en-US" sz="3200" b="0" dirty="0" smtClean="0"/>
              <a:t>(1 </a:t>
            </a:r>
            <a:r>
              <a:rPr lang="el-GR" sz="3200" b="0" dirty="0" smtClean="0"/>
              <a:t>από 3)</a:t>
            </a:r>
            <a:endParaRPr lang="el-GR" sz="3200" b="0" dirty="0"/>
          </a:p>
        </p:txBody>
      </p:sp>
      <p:graphicFrame>
        <p:nvGraphicFramePr>
          <p:cNvPr id="5124" name="Object 4"/>
          <p:cNvGraphicFramePr>
            <a:graphicFrameLocks noGrp="1" noChangeAspect="1"/>
          </p:cNvGraphicFramePr>
          <p:nvPr>
            <p:ph idx="1"/>
            <p:extLst/>
          </p:nvPr>
        </p:nvGraphicFramePr>
        <p:xfrm>
          <a:off x="4441675" y="1140728"/>
          <a:ext cx="4657725" cy="5040313"/>
        </p:xfrm>
        <a:graphic>
          <a:graphicData uri="http://schemas.openxmlformats.org/presentationml/2006/ole">
            <mc:AlternateContent xmlns:mc="http://schemas.openxmlformats.org/markup-compatibility/2006">
              <mc:Choice xmlns:v="urn:schemas-microsoft-com:vml" Requires="v">
                <p:oleObj spid="_x0000_s15380" name="ChemSketch" r:id="rId3" imgW="5708880" imgH="6178320" progId="ACD.ChemSketch.20">
                  <p:embed/>
                </p:oleObj>
              </mc:Choice>
              <mc:Fallback>
                <p:oleObj name="ChemSketch" r:id="rId3" imgW="5708880" imgH="617832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675" y="1140728"/>
                        <a:ext cx="4657725" cy="5040313"/>
                      </a:xfrm>
                      <a:prstGeom prst="rect">
                        <a:avLst/>
                      </a:prstGeom>
                      <a:noFill/>
                      <a:ln>
                        <a:noFill/>
                      </a:ln>
                      <a:effectLst/>
                    </p:spPr>
                  </p:pic>
                </p:oleObj>
              </mc:Fallback>
            </mc:AlternateContent>
          </a:graphicData>
        </a:graphic>
      </p:graphicFrame>
      <p:sp>
        <p:nvSpPr>
          <p:cNvPr id="5123" name="Rectangle 3"/>
          <p:cNvSpPr>
            <a:spLocks noGrp="1" noChangeArrowheads="1"/>
          </p:cNvSpPr>
          <p:nvPr>
            <p:ph type="body" sz="half" idx="4294967295"/>
          </p:nvPr>
        </p:nvSpPr>
        <p:spPr>
          <a:xfrm>
            <a:off x="159380" y="1600200"/>
            <a:ext cx="3235321" cy="2198478"/>
          </a:xfrm>
        </p:spPr>
        <p:txBody>
          <a:bodyPr/>
          <a:lstStyle/>
          <a:p>
            <a:pPr>
              <a:buFontTx/>
              <a:buNone/>
            </a:pPr>
            <a:r>
              <a:rPr lang="el-GR" sz="2800" dirty="0"/>
              <a:t>    </a:t>
            </a:r>
            <a:r>
              <a:rPr lang="el-GR" sz="2800" dirty="0" smtClean="0"/>
              <a:t>Περιέχουν:</a:t>
            </a:r>
            <a:endParaRPr lang="el-GR" sz="1800" dirty="0" smtClean="0"/>
          </a:p>
          <a:p>
            <a:pPr marL="457200" indent="-457200">
              <a:spcBef>
                <a:spcPts val="1200"/>
              </a:spcBef>
              <a:buFont typeface="+mj-lt"/>
              <a:buAutoNum type="arabicPeriod"/>
            </a:pPr>
            <a:r>
              <a:rPr lang="el-GR" sz="2200" dirty="0" smtClean="0"/>
              <a:t>αβιεταδιενικά οξέα,</a:t>
            </a:r>
            <a:endParaRPr lang="el-GR" sz="2200" dirty="0"/>
          </a:p>
          <a:p>
            <a:pPr marL="457200" indent="-457200">
              <a:spcBef>
                <a:spcPts val="1200"/>
              </a:spcBef>
              <a:buFont typeface="+mj-lt"/>
              <a:buAutoNum type="arabicPeriod"/>
            </a:pPr>
            <a:r>
              <a:rPr lang="el-GR" sz="2200" dirty="0" smtClean="0"/>
              <a:t>πιμαραδιενικά οξέα,</a:t>
            </a:r>
            <a:endParaRPr lang="el-GR" sz="2200" dirty="0"/>
          </a:p>
          <a:p>
            <a:pPr marL="457200" indent="-457200">
              <a:spcBef>
                <a:spcPts val="1200"/>
              </a:spcBef>
              <a:buFont typeface="+mj-lt"/>
              <a:buAutoNum type="arabicPeriod"/>
            </a:pPr>
            <a:r>
              <a:rPr lang="el-GR" sz="2200" dirty="0" smtClean="0"/>
              <a:t>λαβδανικές ενώσεις.</a:t>
            </a:r>
            <a:endParaRPr lang="el-GR" sz="2200" dirty="0"/>
          </a:p>
        </p:txBody>
      </p:sp>
      <p:graphicFrame>
        <p:nvGraphicFramePr>
          <p:cNvPr id="5126" name="Object 6"/>
          <p:cNvGraphicFramePr>
            <a:graphicFrameLocks noGrp="1" noChangeAspect="1"/>
          </p:cNvGraphicFramePr>
          <p:nvPr>
            <p:ph sz="quarter" idx="4294967295"/>
            <p:extLst/>
          </p:nvPr>
        </p:nvGraphicFramePr>
        <p:xfrm>
          <a:off x="251520" y="5257533"/>
          <a:ext cx="6705600" cy="1177925"/>
        </p:xfrm>
        <a:graphic>
          <a:graphicData uri="http://schemas.openxmlformats.org/presentationml/2006/ole">
            <mc:AlternateContent xmlns:mc="http://schemas.openxmlformats.org/markup-compatibility/2006">
              <mc:Choice xmlns:v="urn:schemas-microsoft-com:vml" Requires="v">
                <p:oleObj spid="_x0000_s15381" name="ChemSketch" r:id="rId5" imgW="7339680" imgH="1289160" progId="ACD.ChemSketch.20">
                  <p:embed/>
                </p:oleObj>
              </mc:Choice>
              <mc:Fallback>
                <p:oleObj name="ChemSketch" r:id="rId5" imgW="7339680" imgH="128916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5257533"/>
                        <a:ext cx="6705600" cy="1177925"/>
                      </a:xfrm>
                      <a:prstGeom prst="rect">
                        <a:avLst/>
                      </a:prstGeom>
                      <a:solidFill>
                        <a:schemeClr val="bg2"/>
                      </a:solidFill>
                      <a:ln>
                        <a:noFill/>
                      </a:ln>
                      <a:effectLst/>
                    </p:spPr>
                  </p:pic>
                </p:oleObj>
              </mc:Fallback>
            </mc:AlternateContent>
          </a:graphicData>
        </a:graphic>
      </p:graphicFrame>
      <p:sp>
        <p:nvSpPr>
          <p:cNvPr id="5128" name="AutoShape 8"/>
          <p:cNvSpPr>
            <a:spLocks noChangeArrowheads="1"/>
          </p:cNvSpPr>
          <p:nvPr/>
        </p:nvSpPr>
        <p:spPr bwMode="auto">
          <a:xfrm>
            <a:off x="1361441" y="4060376"/>
            <a:ext cx="360362" cy="935459"/>
          </a:xfrm>
          <a:prstGeom prst="downArrow">
            <a:avLst>
              <a:gd name="adj1" fmla="val 50000"/>
              <a:gd name="adj2" fmla="val 29956"/>
            </a:avLst>
          </a:prstGeom>
          <a:solidFill>
            <a:srgbClr val="004A82"/>
          </a:solidFill>
          <a:ln w="9525">
            <a:noFill/>
            <a:miter lim="800000"/>
            <a:headEnd/>
            <a:tailEnd/>
          </a:ln>
          <a:effectLst/>
        </p:spPr>
        <p:txBody>
          <a:bodyPr wrap="none" anchor="ctr"/>
          <a:lstStyle/>
          <a:p>
            <a:endParaRPr lang="el-GR" dirty="0">
              <a:solidFill>
                <a:prstClr val="black"/>
              </a:solidFill>
            </a:endParaRPr>
          </a:p>
        </p:txBody>
      </p:sp>
      <p:sp>
        <p:nvSpPr>
          <p:cNvPr id="5129" name="AutoShape 9"/>
          <p:cNvSpPr>
            <a:spLocks noChangeArrowheads="1"/>
          </p:cNvSpPr>
          <p:nvPr/>
        </p:nvSpPr>
        <p:spPr bwMode="auto">
          <a:xfrm rot="20613567">
            <a:off x="3289503" y="2186507"/>
            <a:ext cx="833152" cy="503238"/>
          </a:xfrm>
          <a:prstGeom prst="rightArrow">
            <a:avLst>
              <a:gd name="adj1" fmla="val 50000"/>
              <a:gd name="adj2" fmla="val 39353"/>
            </a:avLst>
          </a:prstGeom>
          <a:solidFill>
            <a:srgbClr val="004A82"/>
          </a:solidFill>
          <a:ln w="9525">
            <a:noFill/>
            <a:miter lim="800000"/>
            <a:headEnd/>
            <a:tailEnd/>
          </a:ln>
          <a:effectLst/>
        </p:spPr>
        <p:txBody>
          <a:bodyPr wrap="none" anchor="ctr"/>
          <a:lstStyle/>
          <a:p>
            <a:endParaRPr lang="el-GR" dirty="0">
              <a:solidFill>
                <a:prstClr val="black"/>
              </a:solidFill>
            </a:endParaRPr>
          </a:p>
        </p:txBody>
      </p:sp>
      <p:sp>
        <p:nvSpPr>
          <p:cNvPr id="2" name="TextBox 1"/>
          <p:cNvSpPr txBox="1"/>
          <p:nvPr/>
        </p:nvSpPr>
        <p:spPr>
          <a:xfrm>
            <a:off x="7510222" y="2387043"/>
            <a:ext cx="1067665" cy="400110"/>
          </a:xfrm>
          <a:prstGeom prst="rect">
            <a:avLst/>
          </a:prstGeom>
          <a:noFill/>
        </p:spPr>
        <p:txBody>
          <a:bodyPr wrap="none" rtlCol="0">
            <a:spAutoFit/>
          </a:bodyPr>
          <a:lstStyle/>
          <a:p>
            <a:r>
              <a:rPr lang="el-GR" sz="2000" dirty="0" smtClean="0">
                <a:solidFill>
                  <a:prstClr val="black"/>
                </a:solidFill>
                <a:latin typeface="Calibri"/>
              </a:rPr>
              <a:t>αβιετικό</a:t>
            </a:r>
            <a:endParaRPr lang="el-GR" sz="2000" dirty="0">
              <a:solidFill>
                <a:prstClr val="black"/>
              </a:solidFill>
              <a:latin typeface="Calibri"/>
            </a:endParaRPr>
          </a:p>
        </p:txBody>
      </p:sp>
      <p:sp>
        <p:nvSpPr>
          <p:cNvPr id="10" name="TextBox 9"/>
          <p:cNvSpPr txBox="1"/>
          <p:nvPr/>
        </p:nvSpPr>
        <p:spPr>
          <a:xfrm>
            <a:off x="5458280" y="2362881"/>
            <a:ext cx="1689950" cy="400110"/>
          </a:xfrm>
          <a:prstGeom prst="rect">
            <a:avLst/>
          </a:prstGeom>
          <a:noFill/>
        </p:spPr>
        <p:txBody>
          <a:bodyPr wrap="none" rtlCol="0">
            <a:spAutoFit/>
          </a:bodyPr>
          <a:lstStyle/>
          <a:p>
            <a:r>
              <a:rPr lang="el-GR" sz="2000" dirty="0" smtClean="0">
                <a:solidFill>
                  <a:prstClr val="black"/>
                </a:solidFill>
                <a:latin typeface="Calibri"/>
              </a:rPr>
              <a:t>λεβοπιμαρικό </a:t>
            </a:r>
            <a:endParaRPr lang="el-GR" sz="2000" dirty="0">
              <a:solidFill>
                <a:prstClr val="black"/>
              </a:solidFill>
              <a:latin typeface="Calibri"/>
            </a:endParaRPr>
          </a:p>
        </p:txBody>
      </p:sp>
      <p:sp>
        <p:nvSpPr>
          <p:cNvPr id="11" name="TextBox 10"/>
          <p:cNvSpPr txBox="1"/>
          <p:nvPr/>
        </p:nvSpPr>
        <p:spPr>
          <a:xfrm>
            <a:off x="4038600" y="2350756"/>
            <a:ext cx="1540999" cy="400110"/>
          </a:xfrm>
          <a:prstGeom prst="rect">
            <a:avLst/>
          </a:prstGeom>
          <a:noFill/>
        </p:spPr>
        <p:txBody>
          <a:bodyPr wrap="none" rtlCol="0">
            <a:spAutoFit/>
          </a:bodyPr>
          <a:lstStyle/>
          <a:p>
            <a:r>
              <a:rPr lang="el-GR" sz="2000" dirty="0" smtClean="0">
                <a:solidFill>
                  <a:prstClr val="black"/>
                </a:solidFill>
                <a:latin typeface="Calibri"/>
              </a:rPr>
              <a:t>παλουστρικό</a:t>
            </a:r>
            <a:endParaRPr lang="el-GR" sz="2000" dirty="0">
              <a:solidFill>
                <a:prstClr val="black"/>
              </a:solidFill>
              <a:latin typeface="Calibri"/>
            </a:endParaRPr>
          </a:p>
        </p:txBody>
      </p:sp>
      <p:sp>
        <p:nvSpPr>
          <p:cNvPr id="12" name="TextBox 11"/>
          <p:cNvSpPr txBox="1"/>
          <p:nvPr/>
        </p:nvSpPr>
        <p:spPr>
          <a:xfrm>
            <a:off x="4773132" y="4717977"/>
            <a:ext cx="1997406" cy="400110"/>
          </a:xfrm>
          <a:prstGeom prst="rect">
            <a:avLst/>
          </a:prstGeom>
          <a:noFill/>
        </p:spPr>
        <p:txBody>
          <a:bodyPr wrap="none" rtlCol="0">
            <a:spAutoFit/>
          </a:bodyPr>
          <a:lstStyle/>
          <a:p>
            <a:r>
              <a:rPr lang="el-GR" sz="2000" dirty="0" smtClean="0">
                <a:solidFill>
                  <a:prstClr val="black"/>
                </a:solidFill>
                <a:latin typeface="Calibri"/>
              </a:rPr>
              <a:t>αφυδρο-αβιετικό</a:t>
            </a:r>
            <a:endParaRPr lang="el-GR" sz="2000" dirty="0">
              <a:solidFill>
                <a:prstClr val="black"/>
              </a:solidFill>
              <a:latin typeface="Calibri"/>
            </a:endParaRPr>
          </a:p>
        </p:txBody>
      </p:sp>
      <p:sp>
        <p:nvSpPr>
          <p:cNvPr id="13" name="TextBox 12"/>
          <p:cNvSpPr txBox="1"/>
          <p:nvPr/>
        </p:nvSpPr>
        <p:spPr>
          <a:xfrm>
            <a:off x="7095773" y="4528105"/>
            <a:ext cx="1881603" cy="707886"/>
          </a:xfrm>
          <a:prstGeom prst="rect">
            <a:avLst/>
          </a:prstGeom>
          <a:noFill/>
        </p:spPr>
        <p:txBody>
          <a:bodyPr wrap="square" rtlCol="0">
            <a:spAutoFit/>
          </a:bodyPr>
          <a:lstStyle/>
          <a:p>
            <a:r>
              <a:rPr lang="el-GR" sz="2000" dirty="0" smtClean="0">
                <a:solidFill>
                  <a:prstClr val="black"/>
                </a:solidFill>
                <a:latin typeface="Calibri"/>
              </a:rPr>
              <a:t>7-οξο-αφυδρο-αβιετικό</a:t>
            </a:r>
            <a:endParaRPr lang="el-GR" sz="2000" dirty="0">
              <a:solidFill>
                <a:prstClr val="black"/>
              </a:solidFill>
              <a:latin typeface="Calibri"/>
            </a:endParaRPr>
          </a:p>
        </p:txBody>
      </p:sp>
      <p:sp>
        <p:nvSpPr>
          <p:cNvPr id="14" name="TextBox 13"/>
          <p:cNvSpPr txBox="1"/>
          <p:nvPr/>
        </p:nvSpPr>
        <p:spPr>
          <a:xfrm>
            <a:off x="7287848" y="6303293"/>
            <a:ext cx="1125693" cy="400110"/>
          </a:xfrm>
          <a:prstGeom prst="rect">
            <a:avLst/>
          </a:prstGeom>
          <a:noFill/>
        </p:spPr>
        <p:txBody>
          <a:bodyPr wrap="none" rtlCol="0">
            <a:spAutoFit/>
          </a:bodyPr>
          <a:lstStyle/>
          <a:p>
            <a:r>
              <a:rPr lang="el-GR" sz="2000" dirty="0" smtClean="0">
                <a:solidFill>
                  <a:prstClr val="black"/>
                </a:solidFill>
                <a:latin typeface="Calibri"/>
              </a:rPr>
              <a:t>πιμαρικό</a:t>
            </a:r>
            <a:endParaRPr lang="el-GR" sz="2000" dirty="0">
              <a:solidFill>
                <a:prstClr val="black"/>
              </a:solidFill>
              <a:latin typeface="Calibri"/>
            </a:endParaRPr>
          </a:p>
        </p:txBody>
      </p:sp>
      <p:sp>
        <p:nvSpPr>
          <p:cNvPr id="3" name="Rounded Rectangle 2"/>
          <p:cNvSpPr/>
          <p:nvPr/>
        </p:nvSpPr>
        <p:spPr>
          <a:xfrm>
            <a:off x="7287848" y="908720"/>
            <a:ext cx="1775024" cy="1961911"/>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893955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dirty="0"/>
              <a:t>Ρητίνες κωνοφόρων</a:t>
            </a:r>
            <a:r>
              <a:rPr lang="en-US" dirty="0"/>
              <a:t> </a:t>
            </a:r>
            <a:r>
              <a:rPr lang="en-US" sz="3200" b="0" dirty="0" smtClean="0"/>
              <a:t>(</a:t>
            </a:r>
            <a:r>
              <a:rPr lang="el-GR" sz="3200" b="0" dirty="0" smtClean="0"/>
              <a:t>2</a:t>
            </a:r>
            <a:r>
              <a:rPr lang="en-US" sz="3200" b="0" dirty="0" smtClean="0"/>
              <a:t> </a:t>
            </a:r>
            <a:r>
              <a:rPr lang="el-GR" sz="3200" b="0" dirty="0" smtClean="0"/>
              <a:t>από 3)</a:t>
            </a:r>
            <a:endParaRPr lang="el-GR" sz="4000" dirty="0"/>
          </a:p>
        </p:txBody>
      </p:sp>
      <p:grpSp>
        <p:nvGrpSpPr>
          <p:cNvPr id="18" name="Group 13"/>
          <p:cNvGrpSpPr>
            <a:grpSpLocks/>
          </p:cNvGrpSpPr>
          <p:nvPr/>
        </p:nvGrpSpPr>
        <p:grpSpPr bwMode="auto">
          <a:xfrm>
            <a:off x="1475656" y="1988839"/>
            <a:ext cx="5807075" cy="2779716"/>
            <a:chOff x="1911" y="2139"/>
            <a:chExt cx="3658" cy="1751"/>
          </a:xfrm>
          <a:noFill/>
        </p:grpSpPr>
        <p:sp>
          <p:nvSpPr>
            <p:cNvPr id="19" name="Text Box 6"/>
            <p:cNvSpPr txBox="1">
              <a:spLocks noChangeArrowheads="1"/>
            </p:cNvSpPr>
            <p:nvPr/>
          </p:nvSpPr>
          <p:spPr bwMode="auto">
            <a:xfrm>
              <a:off x="1997" y="3599"/>
              <a:ext cx="1147"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dirty="0">
                  <a:solidFill>
                    <a:prstClr val="black"/>
                  </a:solidFill>
                </a:rPr>
                <a:t>αβιετικό οξύ</a:t>
              </a:r>
            </a:p>
          </p:txBody>
        </p:sp>
        <p:graphicFrame>
          <p:nvGraphicFramePr>
            <p:cNvPr id="20" name="Object 8"/>
            <p:cNvGraphicFramePr>
              <a:graphicFrameLocks noChangeAspect="1"/>
            </p:cNvGraphicFramePr>
            <p:nvPr>
              <p:extLst/>
            </p:nvPr>
          </p:nvGraphicFramePr>
          <p:xfrm>
            <a:off x="1911" y="2201"/>
            <a:ext cx="1665" cy="1320"/>
          </p:xfrm>
          <a:graphic>
            <a:graphicData uri="http://schemas.openxmlformats.org/presentationml/2006/ole">
              <mc:AlternateContent xmlns:mc="http://schemas.openxmlformats.org/markup-compatibility/2006">
                <mc:Choice xmlns:v="urn:schemas-microsoft-com:vml" Requires="v">
                  <p:oleObj spid="_x0000_s16404" name="ChemSketch" r:id="rId3" imgW="1807560" imgH="1432440" progId="ACD.ChemSketch.20">
                    <p:embed/>
                  </p:oleObj>
                </mc:Choice>
                <mc:Fallback>
                  <p:oleObj name="ChemSketch" r:id="rId3" imgW="1807560" imgH="143244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 y="2201"/>
                          <a:ext cx="1665" cy="1320"/>
                        </a:xfrm>
                        <a:prstGeom prst="rect">
                          <a:avLst/>
                        </a:prstGeom>
                        <a:noFill/>
                        <a:ln>
                          <a:noFill/>
                        </a:ln>
                        <a:effectLst/>
                      </p:spPr>
                    </p:pic>
                  </p:oleObj>
                </mc:Fallback>
              </mc:AlternateContent>
            </a:graphicData>
          </a:graphic>
        </p:graphicFrame>
        <p:graphicFrame>
          <p:nvGraphicFramePr>
            <p:cNvPr id="21" name="Object 10"/>
            <p:cNvGraphicFramePr>
              <a:graphicFrameLocks noChangeAspect="1"/>
            </p:cNvGraphicFramePr>
            <p:nvPr>
              <p:extLst/>
            </p:nvPr>
          </p:nvGraphicFramePr>
          <p:xfrm>
            <a:off x="3871" y="2139"/>
            <a:ext cx="1698" cy="1303"/>
          </p:xfrm>
          <a:graphic>
            <a:graphicData uri="http://schemas.openxmlformats.org/presentationml/2006/ole">
              <mc:AlternateContent xmlns:mc="http://schemas.openxmlformats.org/markup-compatibility/2006">
                <mc:Choice xmlns:v="urn:schemas-microsoft-com:vml" Requires="v">
                  <p:oleObj spid="_x0000_s16405" name="ChemSketch" r:id="rId5" imgW="1807560" imgH="1429560" progId="ACD.ChemSketch.20">
                    <p:embed/>
                  </p:oleObj>
                </mc:Choice>
                <mc:Fallback>
                  <p:oleObj name="ChemSketch" r:id="rId5" imgW="1807560" imgH="142956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1" y="2139"/>
                          <a:ext cx="1698" cy="1303"/>
                        </a:xfrm>
                        <a:prstGeom prst="rect">
                          <a:avLst/>
                        </a:prstGeom>
                        <a:noFill/>
                        <a:ln>
                          <a:noFill/>
                        </a:ln>
                        <a:effectLst/>
                      </p:spPr>
                    </p:pic>
                  </p:oleObj>
                </mc:Fallback>
              </mc:AlternateContent>
            </a:graphicData>
          </a:graphic>
        </p:graphicFrame>
        <p:sp>
          <p:nvSpPr>
            <p:cNvPr id="22" name="Text Box 11"/>
            <p:cNvSpPr txBox="1">
              <a:spLocks noChangeArrowheads="1"/>
            </p:cNvSpPr>
            <p:nvPr/>
          </p:nvSpPr>
          <p:spPr bwMode="auto">
            <a:xfrm>
              <a:off x="3635" y="3599"/>
              <a:ext cx="1807" cy="29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dirty="0">
                  <a:solidFill>
                    <a:prstClr val="black"/>
                  </a:solidFill>
                  <a:latin typeface="Calibri"/>
                </a:rPr>
                <a:t>αφυδρο-αβιετικό οξύ</a:t>
              </a: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4167424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Ρητίνες πεύκων: κολοφώνιο</a:t>
            </a:r>
            <a:endParaRPr lang="el-GR" dirty="0"/>
          </a:p>
        </p:txBody>
      </p:sp>
      <p:sp>
        <p:nvSpPr>
          <p:cNvPr id="3" name="Content Placeholder 2"/>
          <p:cNvSpPr>
            <a:spLocks noGrp="1"/>
          </p:cNvSpPr>
          <p:nvPr>
            <p:ph idx="1"/>
          </p:nvPr>
        </p:nvSpPr>
        <p:spPr>
          <a:xfrm>
            <a:off x="4283968" y="1144031"/>
            <a:ext cx="4536504" cy="5040560"/>
          </a:xfrm>
        </p:spPr>
        <p:txBody>
          <a:bodyPr>
            <a:noAutofit/>
          </a:bodyPr>
          <a:lstStyle/>
          <a:p>
            <a:r>
              <a:rPr lang="el-GR" dirty="0" smtClean="0"/>
              <a:t>Κολοφώνιο </a:t>
            </a:r>
            <a:r>
              <a:rPr lang="el-GR" dirty="0"/>
              <a:t>(</a:t>
            </a:r>
            <a:r>
              <a:rPr lang="en-US" dirty="0"/>
              <a:t>tall oil rosin</a:t>
            </a:r>
            <a:r>
              <a:rPr lang="en-US" dirty="0" smtClean="0"/>
              <a:t>)</a:t>
            </a:r>
            <a:endParaRPr lang="el-GR" dirty="0" smtClean="0"/>
          </a:p>
          <a:p>
            <a:pPr lvl="1"/>
            <a:r>
              <a:rPr lang="el-GR" dirty="0" smtClean="0"/>
              <a:t>Αβιετικό οξύ 50%</a:t>
            </a:r>
          </a:p>
          <a:p>
            <a:pPr lvl="1"/>
            <a:r>
              <a:rPr lang="el-GR" dirty="0" smtClean="0"/>
              <a:t>Παλουστρικό οξύ 14%</a:t>
            </a:r>
          </a:p>
          <a:p>
            <a:pPr lvl="1"/>
            <a:r>
              <a:rPr lang="el-GR" dirty="0" smtClean="0"/>
              <a:t>Νεοαβιετικό οξύ 13%</a:t>
            </a:r>
          </a:p>
          <a:p>
            <a:pPr lvl="1"/>
            <a:r>
              <a:rPr lang="el-GR" dirty="0" smtClean="0"/>
              <a:t>Ισοπιμαρικό οξύ 11%</a:t>
            </a:r>
          </a:p>
          <a:p>
            <a:pPr lvl="1"/>
            <a:r>
              <a:rPr lang="el-GR" dirty="0" smtClean="0"/>
              <a:t>Αφυδροαβιετικό οξύ 5%</a:t>
            </a:r>
          </a:p>
          <a:p>
            <a:endParaRPr lang="el-GR" dirty="0"/>
          </a:p>
          <a:p>
            <a:r>
              <a:rPr lang="el-GR" dirty="0" smtClean="0"/>
              <a:t>Βαλσαμοκολοφώνιο (</a:t>
            </a:r>
            <a:r>
              <a:rPr lang="en-US" dirty="0" smtClean="0"/>
              <a:t>gum rosin)</a:t>
            </a:r>
          </a:p>
          <a:p>
            <a:r>
              <a:rPr lang="el-GR" dirty="0" smtClean="0"/>
              <a:t>Ξυλοκολοφώνιο (</a:t>
            </a:r>
            <a:r>
              <a:rPr lang="en-US" dirty="0" smtClean="0"/>
              <a:t>wood rosin)</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pic>
        <p:nvPicPr>
          <p:cNvPr id="32772" name="Picture 4" descr="Rés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44031"/>
            <a:ext cx="3168352" cy="49039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43608" y="6077247"/>
            <a:ext cx="2371551"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3"/>
              </a:rPr>
              <a:t>Résine</a:t>
            </a:r>
            <a:r>
              <a:rPr lang="en-US" sz="1200" dirty="0" smtClean="0">
                <a:solidFill>
                  <a:prstClr val="black"/>
                </a:solidFill>
                <a:latin typeface="Calibri"/>
              </a:rPr>
              <a:t>”</a:t>
            </a:r>
            <a:r>
              <a:rPr lang="el-GR" sz="1200" dirty="0" smtClean="0">
                <a:solidFill>
                  <a:prstClr val="black"/>
                </a:solidFill>
                <a:latin typeface="Calibri"/>
              </a:rPr>
              <a:t> από </a:t>
            </a:r>
            <a:r>
              <a:rPr lang="en-US" sz="1200" dirty="0">
                <a:solidFill>
                  <a:prstClr val="black"/>
                </a:solidFill>
                <a:latin typeface="Calibri"/>
              </a:rPr>
              <a:t>Maksim</a:t>
            </a:r>
            <a:r>
              <a:rPr lang="el-GR" sz="1200" dirty="0" smtClean="0">
                <a:solidFill>
                  <a:prstClr val="black"/>
                </a:solidFill>
                <a:latin typeface="Calibri"/>
              </a:rPr>
              <a:t> διαθέσιμο με άδεια  </a:t>
            </a:r>
            <a:r>
              <a:rPr lang="en-US" sz="1200" dirty="0" smtClean="0">
                <a:solidFill>
                  <a:prstClr val="black"/>
                </a:solidFill>
                <a:latin typeface="Calibri"/>
                <a:hlinkClick r:id="rId4"/>
              </a:rPr>
              <a:t>CC </a:t>
            </a:r>
            <a:r>
              <a:rPr lang="en-US" sz="1200" dirty="0">
                <a:solidFill>
                  <a:prstClr val="black"/>
                </a:solidFill>
                <a:latin typeface="Calibri"/>
                <a:hlinkClick r:id="rId4"/>
              </a:rPr>
              <a:t>BY-SA </a:t>
            </a:r>
            <a:r>
              <a:rPr lang="en-US" sz="1200" dirty="0" smtClean="0">
                <a:solidFill>
                  <a:prstClr val="black"/>
                </a:solidFill>
                <a:latin typeface="Calibri"/>
                <a:hlinkClick r:id="rId4"/>
              </a:rPr>
              <a:t>3.0</a:t>
            </a:r>
            <a:endParaRPr lang="en-US" sz="1200" dirty="0">
              <a:solidFill>
                <a:prstClr val="black"/>
              </a:solidFill>
              <a:latin typeface="Calibri"/>
            </a:endParaRPr>
          </a:p>
        </p:txBody>
      </p:sp>
    </p:spTree>
    <p:extLst>
      <p:ext uri="{BB962C8B-B14F-4D97-AF65-F5344CB8AC3E}">
        <p14:creationId xmlns:p14="http://schemas.microsoft.com/office/powerpoint/2010/main" val="993706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2874" y="255253"/>
            <a:ext cx="8111244" cy="922337"/>
          </a:xfrm>
        </p:spPr>
        <p:txBody>
          <a:bodyPr>
            <a:normAutofit/>
          </a:bodyPr>
          <a:lstStyle/>
          <a:p>
            <a:r>
              <a:rPr lang="el-GR" dirty="0"/>
              <a:t>Λαβδανικές ενώσεις</a:t>
            </a:r>
          </a:p>
        </p:txBody>
      </p:sp>
      <p:sp>
        <p:nvSpPr>
          <p:cNvPr id="7171" name="Rectangle 3"/>
          <p:cNvSpPr>
            <a:spLocks noGrp="1" noChangeArrowheads="1"/>
          </p:cNvSpPr>
          <p:nvPr>
            <p:ph type="body" sz="half" idx="1"/>
          </p:nvPr>
        </p:nvSpPr>
        <p:spPr>
          <a:xfrm>
            <a:off x="457200" y="1600200"/>
            <a:ext cx="3610744" cy="2085907"/>
          </a:xfrm>
        </p:spPr>
        <p:txBody>
          <a:bodyPr>
            <a:normAutofit/>
          </a:bodyPr>
          <a:lstStyle/>
          <a:p>
            <a:pPr>
              <a:lnSpc>
                <a:spcPct val="90000"/>
              </a:lnSpc>
              <a:buFontTx/>
              <a:buNone/>
            </a:pPr>
            <a:r>
              <a:rPr lang="el-GR" sz="2400" dirty="0" smtClean="0"/>
              <a:t>Απαντώνται στα δέντρα </a:t>
            </a:r>
            <a:r>
              <a:rPr lang="el-GR" sz="2400" dirty="0"/>
              <a:t>των οικογενειών</a:t>
            </a:r>
          </a:p>
          <a:p>
            <a:pPr>
              <a:lnSpc>
                <a:spcPct val="90000"/>
              </a:lnSpc>
            </a:pPr>
            <a:r>
              <a:rPr lang="el-GR" sz="2400" dirty="0" smtClean="0"/>
              <a:t>Κυπαρισσίδες</a:t>
            </a:r>
            <a:endParaRPr lang="en-US" sz="2400" dirty="0" smtClean="0"/>
          </a:p>
          <a:p>
            <a:pPr>
              <a:lnSpc>
                <a:spcPct val="90000"/>
              </a:lnSpc>
            </a:pPr>
            <a:r>
              <a:rPr lang="el-GR" sz="2400" dirty="0" smtClean="0"/>
              <a:t>Πευκίδες</a:t>
            </a:r>
          </a:p>
          <a:p>
            <a:pPr>
              <a:lnSpc>
                <a:spcPct val="90000"/>
              </a:lnSpc>
            </a:pPr>
            <a:r>
              <a:rPr lang="el-GR" sz="2400" dirty="0" smtClean="0"/>
              <a:t>Αρωκαρίδες </a:t>
            </a:r>
          </a:p>
          <a:p>
            <a:pPr>
              <a:lnSpc>
                <a:spcPct val="90000"/>
              </a:lnSpc>
            </a:pPr>
            <a:endParaRPr lang="el-GR" sz="2000" i="1" dirty="0"/>
          </a:p>
          <a:p>
            <a:pPr marL="0" indent="0">
              <a:lnSpc>
                <a:spcPct val="90000"/>
              </a:lnSpc>
              <a:buNone/>
            </a:pPr>
            <a:endParaRPr lang="el-GR" sz="2000" i="1" dirty="0"/>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27" y="3686107"/>
            <a:ext cx="3048000" cy="2076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nvPr>
        </p:nvGraphicFramePr>
        <p:xfrm>
          <a:off x="4166437" y="1824527"/>
          <a:ext cx="1762125" cy="1258887"/>
        </p:xfrm>
        <a:graphic>
          <a:graphicData uri="http://schemas.openxmlformats.org/presentationml/2006/ole">
            <mc:AlternateContent xmlns:mc="http://schemas.openxmlformats.org/markup-compatibility/2006">
              <mc:Choice xmlns:v="urn:schemas-microsoft-com:vml" Requires="v">
                <p:oleObj spid="_x0000_s17437" name="ChemSketch" r:id="rId4" imgW="1761840" imgH="1258920" progId="ACD.ChemSketch.20">
                  <p:embed/>
                </p:oleObj>
              </mc:Choice>
              <mc:Fallback>
                <p:oleObj name="ChemSketch" r:id="rId4" imgW="1761840" imgH="1258920" progId="ACD.ChemSketch.20">
                  <p:embed/>
                  <p:pic>
                    <p:nvPicPr>
                      <p:cNvPr id="0" name=""/>
                      <p:cNvPicPr/>
                      <p:nvPr/>
                    </p:nvPicPr>
                    <p:blipFill>
                      <a:blip r:embed="rId5"/>
                      <a:stretch>
                        <a:fillRect/>
                      </a:stretch>
                    </p:blipFill>
                    <p:spPr>
                      <a:xfrm>
                        <a:off x="4166437" y="1824527"/>
                        <a:ext cx="1762125" cy="1258887"/>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6849287" y="1882116"/>
          <a:ext cx="1855787" cy="1201737"/>
        </p:xfrm>
        <a:graphic>
          <a:graphicData uri="http://schemas.openxmlformats.org/presentationml/2006/ole">
            <mc:AlternateContent xmlns:mc="http://schemas.openxmlformats.org/markup-compatibility/2006">
              <mc:Choice xmlns:v="urn:schemas-microsoft-com:vml" Requires="v">
                <p:oleObj spid="_x0000_s17438" name="ChemSketch" r:id="rId6" imgW="1856160" imgH="1200960" progId="ACD.ChemSketch.20">
                  <p:embed/>
                </p:oleObj>
              </mc:Choice>
              <mc:Fallback>
                <p:oleObj name="ChemSketch" r:id="rId6" imgW="1856160" imgH="1200960" progId="ACD.ChemSketch.20">
                  <p:embed/>
                  <p:pic>
                    <p:nvPicPr>
                      <p:cNvPr id="0" name=""/>
                      <p:cNvPicPr/>
                      <p:nvPr/>
                    </p:nvPicPr>
                    <p:blipFill>
                      <a:blip r:embed="rId7"/>
                      <a:stretch>
                        <a:fillRect/>
                      </a:stretch>
                    </p:blipFill>
                    <p:spPr>
                      <a:xfrm>
                        <a:off x="6849287" y="1882116"/>
                        <a:ext cx="1855787" cy="1201737"/>
                      </a:xfrm>
                      <a:prstGeom prst="rect">
                        <a:avLst/>
                      </a:prstGeom>
                    </p:spPr>
                  </p:pic>
                </p:oleObj>
              </mc:Fallback>
            </mc:AlternateContent>
          </a:graphicData>
        </a:graphic>
      </p:graphicFrame>
      <p:sp>
        <p:nvSpPr>
          <p:cNvPr id="7" name="TextBox 6"/>
          <p:cNvSpPr txBox="1"/>
          <p:nvPr/>
        </p:nvSpPr>
        <p:spPr>
          <a:xfrm>
            <a:off x="4051005" y="3360612"/>
            <a:ext cx="1676549" cy="400110"/>
          </a:xfrm>
          <a:prstGeom prst="rect">
            <a:avLst/>
          </a:prstGeom>
          <a:noFill/>
        </p:spPr>
        <p:txBody>
          <a:bodyPr wrap="none" rtlCol="0">
            <a:spAutoFit/>
          </a:bodyPr>
          <a:lstStyle/>
          <a:p>
            <a:r>
              <a:rPr lang="en-US" sz="2000" dirty="0" smtClean="0">
                <a:solidFill>
                  <a:prstClr val="black"/>
                </a:solidFill>
                <a:latin typeface="Calibri"/>
              </a:rPr>
              <a:t>cis-communic </a:t>
            </a:r>
            <a:endParaRPr lang="el-GR" sz="2000" dirty="0">
              <a:solidFill>
                <a:prstClr val="black"/>
              </a:solidFill>
              <a:latin typeface="Calibri"/>
            </a:endParaRPr>
          </a:p>
        </p:txBody>
      </p:sp>
      <p:sp>
        <p:nvSpPr>
          <p:cNvPr id="12" name="TextBox 11"/>
          <p:cNvSpPr txBox="1"/>
          <p:nvPr/>
        </p:nvSpPr>
        <p:spPr>
          <a:xfrm>
            <a:off x="6849287" y="3360612"/>
            <a:ext cx="1947456" cy="400110"/>
          </a:xfrm>
          <a:prstGeom prst="rect">
            <a:avLst/>
          </a:prstGeom>
          <a:noFill/>
        </p:spPr>
        <p:txBody>
          <a:bodyPr wrap="none" rtlCol="0">
            <a:spAutoFit/>
          </a:bodyPr>
          <a:lstStyle/>
          <a:p>
            <a:r>
              <a:rPr lang="en-US" sz="2000" dirty="0" smtClean="0">
                <a:solidFill>
                  <a:prstClr val="black"/>
                </a:solidFill>
                <a:latin typeface="Calibri"/>
              </a:rPr>
              <a:t>trans-communic </a:t>
            </a:r>
            <a:endParaRPr lang="el-GR" sz="2000" dirty="0">
              <a:solidFill>
                <a:prstClr val="black"/>
              </a:solidFill>
              <a:latin typeface="Calibri"/>
            </a:endParaRPr>
          </a:p>
        </p:txBody>
      </p:sp>
      <p:graphicFrame>
        <p:nvGraphicFramePr>
          <p:cNvPr id="9" name="Object 8"/>
          <p:cNvGraphicFramePr>
            <a:graphicFrameLocks noChangeAspect="1"/>
          </p:cNvGraphicFramePr>
          <p:nvPr>
            <p:extLst/>
          </p:nvPr>
        </p:nvGraphicFramePr>
        <p:xfrm>
          <a:off x="5708116" y="4042334"/>
          <a:ext cx="1706563" cy="1258887"/>
        </p:xfrm>
        <a:graphic>
          <a:graphicData uri="http://schemas.openxmlformats.org/presentationml/2006/ole">
            <mc:AlternateContent xmlns:mc="http://schemas.openxmlformats.org/markup-compatibility/2006">
              <mc:Choice xmlns:v="urn:schemas-microsoft-com:vml" Requires="v">
                <p:oleObj spid="_x0000_s17439" name="ChemSketch" r:id="rId8" imgW="1706760" imgH="1258920" progId="ACD.ChemSketch.20">
                  <p:embed/>
                </p:oleObj>
              </mc:Choice>
              <mc:Fallback>
                <p:oleObj name="ChemSketch" r:id="rId8" imgW="1706760" imgH="1258920" progId="ACD.ChemSketch.20">
                  <p:embed/>
                  <p:pic>
                    <p:nvPicPr>
                      <p:cNvPr id="0" name=""/>
                      <p:cNvPicPr/>
                      <p:nvPr/>
                    </p:nvPicPr>
                    <p:blipFill>
                      <a:blip r:embed="rId9"/>
                      <a:stretch>
                        <a:fillRect/>
                      </a:stretch>
                    </p:blipFill>
                    <p:spPr>
                      <a:xfrm>
                        <a:off x="5708116" y="4042334"/>
                        <a:ext cx="1706563" cy="1258887"/>
                      </a:xfrm>
                      <a:prstGeom prst="rect">
                        <a:avLst/>
                      </a:prstGeom>
                    </p:spPr>
                  </p:pic>
                </p:oleObj>
              </mc:Fallback>
            </mc:AlternateContent>
          </a:graphicData>
        </a:graphic>
      </p:graphicFrame>
      <p:sp>
        <p:nvSpPr>
          <p:cNvPr id="15" name="TextBox 14"/>
          <p:cNvSpPr txBox="1"/>
          <p:nvPr/>
        </p:nvSpPr>
        <p:spPr>
          <a:xfrm>
            <a:off x="5554440" y="5428945"/>
            <a:ext cx="1361270" cy="400110"/>
          </a:xfrm>
          <a:prstGeom prst="rect">
            <a:avLst/>
          </a:prstGeom>
          <a:noFill/>
        </p:spPr>
        <p:txBody>
          <a:bodyPr wrap="none" rtlCol="0">
            <a:spAutoFit/>
          </a:bodyPr>
          <a:lstStyle/>
          <a:p>
            <a:r>
              <a:rPr lang="en-US" sz="2000" dirty="0" smtClean="0">
                <a:solidFill>
                  <a:prstClr val="black"/>
                </a:solidFill>
                <a:latin typeface="Calibri"/>
              </a:rPr>
              <a:t>cis-abienol </a:t>
            </a:r>
            <a:endParaRPr lang="el-GR" sz="2000" dirty="0">
              <a:solidFill>
                <a:prstClr val="black"/>
              </a:solidFill>
              <a:latin typeface="Calibri"/>
            </a:endParaRPr>
          </a:p>
        </p:txBody>
      </p:sp>
      <p:sp>
        <p:nvSpPr>
          <p:cNvPr id="13" name="TextBox 12"/>
          <p:cNvSpPr txBox="1"/>
          <p:nvPr/>
        </p:nvSpPr>
        <p:spPr>
          <a:xfrm>
            <a:off x="755576" y="5856529"/>
            <a:ext cx="2371551" cy="461665"/>
          </a:xfrm>
          <a:prstGeom prst="rect">
            <a:avLst/>
          </a:prstGeom>
          <a:noFill/>
        </p:spPr>
        <p:txBody>
          <a:bodyPr wrap="square" rtlCol="0">
            <a:spAutoFit/>
          </a:bodyPr>
          <a:lstStyle/>
          <a:p>
            <a:pPr algn="ctr"/>
            <a:r>
              <a:rPr lang="en-US" sz="1200" dirty="0">
                <a:solidFill>
                  <a:prstClr val="black"/>
                </a:solidFill>
                <a:latin typeface="Calibri"/>
              </a:rPr>
              <a:t>“</a:t>
            </a:r>
            <a:r>
              <a:rPr lang="en-US" sz="1200" dirty="0">
                <a:solidFill>
                  <a:prstClr val="black"/>
                </a:solidFill>
                <a:latin typeface="Calibri"/>
                <a:hlinkClick r:id="rId10"/>
              </a:rPr>
              <a:t>Abies balsamea branch</a:t>
            </a:r>
            <a:r>
              <a:rPr lang="en-US" sz="1200" dirty="0">
                <a:solidFill>
                  <a:prstClr val="black"/>
                </a:solidFill>
                <a:latin typeface="Calibri"/>
              </a:rPr>
              <a:t>”</a:t>
            </a:r>
            <a:r>
              <a:rPr lang="el-GR" sz="1200" dirty="0" smtClean="0">
                <a:solidFill>
                  <a:prstClr val="black"/>
                </a:solidFill>
                <a:latin typeface="Calibri"/>
              </a:rPr>
              <a:t> από </a:t>
            </a:r>
            <a:r>
              <a:rPr lang="en-US" sz="1200" dirty="0">
                <a:solidFill>
                  <a:prstClr val="black"/>
                </a:solidFill>
                <a:latin typeface="Calibri"/>
              </a:rPr>
              <a:t>MPF</a:t>
            </a:r>
            <a:r>
              <a:rPr lang="el-GR" sz="1200" dirty="0" smtClean="0">
                <a:solidFill>
                  <a:prstClr val="black"/>
                </a:solidFill>
                <a:latin typeface="Calibri"/>
              </a:rPr>
              <a:t> διαθέσιμο ως κοινό κτήμα</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fld id="{9493770B-855B-43C2-98C6-6B04EAA824F8}"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1890086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08" name="Straight Arrow Connector 8207"/>
          <p:cNvCxnSpPr>
            <a:stCxn id="10" idx="2"/>
            <a:endCxn id="18" idx="0"/>
          </p:cNvCxnSpPr>
          <p:nvPr/>
        </p:nvCxnSpPr>
        <p:spPr>
          <a:xfrm flipH="1">
            <a:off x="5361546" y="2626587"/>
            <a:ext cx="10426" cy="244065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10" name="Straight Arrow Connector 8209"/>
          <p:cNvCxnSpPr>
            <a:stCxn id="11" idx="2"/>
            <a:endCxn id="19" idx="0"/>
          </p:cNvCxnSpPr>
          <p:nvPr/>
        </p:nvCxnSpPr>
        <p:spPr>
          <a:xfrm flipH="1">
            <a:off x="7532784" y="2815621"/>
            <a:ext cx="77486" cy="226383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220" name="Straight Arrow Connector 8219"/>
          <p:cNvCxnSpPr>
            <a:stCxn id="8" idx="2"/>
            <a:endCxn id="15" idx="0"/>
          </p:cNvCxnSpPr>
          <p:nvPr/>
        </p:nvCxnSpPr>
        <p:spPr>
          <a:xfrm flipH="1">
            <a:off x="1604917" y="3357840"/>
            <a:ext cx="716104" cy="1721619"/>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22" name="Straight Arrow Connector 8221"/>
          <p:cNvCxnSpPr>
            <a:stCxn id="9" idx="2"/>
            <a:endCxn id="16" idx="0"/>
          </p:cNvCxnSpPr>
          <p:nvPr/>
        </p:nvCxnSpPr>
        <p:spPr>
          <a:xfrm flipH="1">
            <a:off x="3353081" y="2954417"/>
            <a:ext cx="457049" cy="2125042"/>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8194" name="Rectangle 2"/>
          <p:cNvSpPr>
            <a:spLocks noGrp="1" noChangeArrowheads="1"/>
          </p:cNvSpPr>
          <p:nvPr>
            <p:ph type="title"/>
          </p:nvPr>
        </p:nvSpPr>
        <p:spPr>
          <a:xfrm>
            <a:off x="457200" y="274638"/>
            <a:ext cx="8229600" cy="922337"/>
          </a:xfrm>
        </p:spPr>
        <p:txBody>
          <a:bodyPr/>
          <a:lstStyle/>
          <a:p>
            <a:r>
              <a:rPr lang="el-GR" dirty="0"/>
              <a:t>Ρητίνες κωνοφόρων</a:t>
            </a:r>
            <a:r>
              <a:rPr lang="en-US" dirty="0"/>
              <a:t> </a:t>
            </a:r>
            <a:r>
              <a:rPr lang="en-US" sz="3200" b="0" dirty="0" smtClean="0"/>
              <a:t>(</a:t>
            </a:r>
            <a:r>
              <a:rPr lang="el-GR" sz="3200" b="0" dirty="0" smtClean="0"/>
              <a:t>3</a:t>
            </a:r>
            <a:r>
              <a:rPr lang="en-US" sz="3200" b="0" dirty="0" smtClean="0"/>
              <a:t> </a:t>
            </a:r>
            <a:r>
              <a:rPr lang="el-GR" sz="3200" b="0" dirty="0" smtClean="0"/>
              <a:t>από 3)</a:t>
            </a:r>
            <a:endParaRPr lang="el-GR" dirty="0"/>
          </a:p>
        </p:txBody>
      </p:sp>
      <p:sp>
        <p:nvSpPr>
          <p:cNvPr id="2" name="TextBox 1"/>
          <p:cNvSpPr txBox="1"/>
          <p:nvPr/>
        </p:nvSpPr>
        <p:spPr>
          <a:xfrm>
            <a:off x="229289" y="1412776"/>
            <a:ext cx="4075205" cy="400110"/>
          </a:xfrm>
          <a:prstGeom prst="rect">
            <a:avLst/>
          </a:prstGeom>
          <a:solidFill>
            <a:srgbClr val="FF3D01"/>
          </a:solidFill>
        </p:spPr>
        <p:txBody>
          <a:bodyPr wrap="square" rtlCol="0">
            <a:spAutoFit/>
          </a:bodyPr>
          <a:lstStyle/>
          <a:p>
            <a:pPr algn="ctr"/>
            <a:r>
              <a:rPr lang="el-GR" sz="2000" dirty="0" smtClean="0">
                <a:solidFill>
                  <a:prstClr val="black"/>
                </a:solidFill>
                <a:latin typeface="Calibri"/>
              </a:rPr>
              <a:t>Πευκίδες</a:t>
            </a:r>
            <a:endParaRPr lang="el-GR" sz="2000" dirty="0">
              <a:solidFill>
                <a:prstClr val="black"/>
              </a:solidFill>
              <a:latin typeface="Calibri"/>
            </a:endParaRPr>
          </a:p>
        </p:txBody>
      </p:sp>
      <p:sp>
        <p:nvSpPr>
          <p:cNvPr id="5" name="TextBox 4"/>
          <p:cNvSpPr txBox="1"/>
          <p:nvPr/>
        </p:nvSpPr>
        <p:spPr>
          <a:xfrm>
            <a:off x="4549770" y="1412776"/>
            <a:ext cx="1641219" cy="400110"/>
          </a:xfrm>
          <a:prstGeom prst="rect">
            <a:avLst/>
          </a:prstGeom>
          <a:solidFill>
            <a:srgbClr val="00B050"/>
          </a:solidFill>
        </p:spPr>
        <p:txBody>
          <a:bodyPr wrap="none" rtlCol="0">
            <a:spAutoFit/>
          </a:bodyPr>
          <a:lstStyle/>
          <a:p>
            <a:r>
              <a:rPr lang="el-GR" sz="2000" dirty="0" smtClean="0">
                <a:solidFill>
                  <a:prstClr val="black"/>
                </a:solidFill>
                <a:latin typeface="Calibri"/>
              </a:rPr>
              <a:t>Κυπαρισσίδες</a:t>
            </a:r>
            <a:endParaRPr lang="el-GR" sz="2000" dirty="0">
              <a:solidFill>
                <a:prstClr val="black"/>
              </a:solidFill>
              <a:latin typeface="Calibri"/>
            </a:endParaRPr>
          </a:p>
        </p:txBody>
      </p:sp>
      <p:sp>
        <p:nvSpPr>
          <p:cNvPr id="6" name="TextBox 5"/>
          <p:cNvSpPr txBox="1"/>
          <p:nvPr/>
        </p:nvSpPr>
        <p:spPr>
          <a:xfrm>
            <a:off x="6876256" y="1412776"/>
            <a:ext cx="1452705" cy="400110"/>
          </a:xfrm>
          <a:prstGeom prst="rect">
            <a:avLst/>
          </a:prstGeom>
          <a:solidFill>
            <a:schemeClr val="bg2">
              <a:lumMod val="50000"/>
            </a:schemeClr>
          </a:solidFill>
        </p:spPr>
        <p:txBody>
          <a:bodyPr wrap="none" rtlCol="0">
            <a:spAutoFit/>
          </a:bodyPr>
          <a:lstStyle/>
          <a:p>
            <a:r>
              <a:rPr lang="el-GR" sz="2000" dirty="0" smtClean="0">
                <a:solidFill>
                  <a:prstClr val="black"/>
                </a:solidFill>
                <a:latin typeface="Calibri"/>
              </a:rPr>
              <a:t>Αρωκαρίδες</a:t>
            </a:r>
            <a:endParaRPr lang="el-GR" sz="2000" dirty="0">
              <a:solidFill>
                <a:prstClr val="black"/>
              </a:solidFill>
              <a:latin typeface="Calibri"/>
            </a:endParaRPr>
          </a:p>
        </p:txBody>
      </p:sp>
      <p:sp>
        <p:nvSpPr>
          <p:cNvPr id="3" name="TextBox 2"/>
          <p:cNvSpPr txBox="1"/>
          <p:nvPr/>
        </p:nvSpPr>
        <p:spPr>
          <a:xfrm>
            <a:off x="85734" y="2308086"/>
            <a:ext cx="1456481" cy="923330"/>
          </a:xfrm>
          <a:prstGeom prst="rect">
            <a:avLst/>
          </a:prstGeom>
          <a:solidFill>
            <a:srgbClr val="F89D52"/>
          </a:solidFill>
        </p:spPr>
        <p:txBody>
          <a:bodyPr wrap="square" rtlCol="0">
            <a:spAutoFit/>
          </a:bodyPr>
          <a:lstStyle/>
          <a:p>
            <a:pPr algn="ctr"/>
            <a:r>
              <a:rPr lang="el-GR" b="1" dirty="0" smtClean="0">
                <a:solidFill>
                  <a:prstClr val="black"/>
                </a:solidFill>
                <a:latin typeface="Calibri"/>
              </a:rPr>
              <a:t>Τερεβινθίνη Πεύκων</a:t>
            </a:r>
          </a:p>
          <a:p>
            <a:pPr algn="ctr"/>
            <a:r>
              <a:rPr lang="el-GR" b="1" dirty="0" smtClean="0">
                <a:solidFill>
                  <a:prstClr val="black"/>
                </a:solidFill>
                <a:latin typeface="Calibri"/>
              </a:rPr>
              <a:t>Κολοφώνιο</a:t>
            </a:r>
            <a:endParaRPr lang="el-GR" b="1" dirty="0">
              <a:solidFill>
                <a:prstClr val="black"/>
              </a:solidFill>
              <a:latin typeface="Calibri"/>
            </a:endParaRPr>
          </a:p>
        </p:txBody>
      </p:sp>
      <p:sp>
        <p:nvSpPr>
          <p:cNvPr id="8" name="TextBox 7"/>
          <p:cNvSpPr txBox="1"/>
          <p:nvPr/>
        </p:nvSpPr>
        <p:spPr>
          <a:xfrm>
            <a:off x="1475117" y="2157511"/>
            <a:ext cx="1691807" cy="1200329"/>
          </a:xfrm>
          <a:prstGeom prst="rect">
            <a:avLst/>
          </a:prstGeom>
          <a:solidFill>
            <a:srgbClr val="F89D52"/>
          </a:solidFill>
        </p:spPr>
        <p:txBody>
          <a:bodyPr wrap="square" rtlCol="0">
            <a:spAutoFit/>
          </a:bodyPr>
          <a:lstStyle/>
          <a:p>
            <a:pPr algn="ctr"/>
            <a:r>
              <a:rPr lang="el-GR" b="1" dirty="0" smtClean="0">
                <a:solidFill>
                  <a:prstClr val="black"/>
                </a:solidFill>
                <a:latin typeface="Calibri"/>
              </a:rPr>
              <a:t>Τερεβινθίνη Στρασβούργου</a:t>
            </a:r>
          </a:p>
          <a:p>
            <a:pPr algn="ctr"/>
            <a:r>
              <a:rPr lang="el-GR" b="1" dirty="0" smtClean="0">
                <a:solidFill>
                  <a:prstClr val="black"/>
                </a:solidFill>
                <a:latin typeface="Calibri"/>
              </a:rPr>
              <a:t>Βάλσαμο του Καναδά</a:t>
            </a:r>
            <a:endParaRPr lang="el-GR" b="1" dirty="0">
              <a:solidFill>
                <a:prstClr val="black"/>
              </a:solidFill>
              <a:latin typeface="Calibri"/>
            </a:endParaRPr>
          </a:p>
        </p:txBody>
      </p:sp>
      <p:sp>
        <p:nvSpPr>
          <p:cNvPr id="9" name="TextBox 8"/>
          <p:cNvSpPr txBox="1"/>
          <p:nvPr/>
        </p:nvSpPr>
        <p:spPr>
          <a:xfrm>
            <a:off x="3082586" y="2308086"/>
            <a:ext cx="1455087" cy="646331"/>
          </a:xfrm>
          <a:prstGeom prst="rect">
            <a:avLst/>
          </a:prstGeom>
          <a:solidFill>
            <a:srgbClr val="F89D52"/>
          </a:solidFill>
        </p:spPr>
        <p:txBody>
          <a:bodyPr wrap="square" rtlCol="0">
            <a:spAutoFit/>
          </a:bodyPr>
          <a:lstStyle/>
          <a:p>
            <a:pPr algn="ctr"/>
            <a:r>
              <a:rPr lang="el-GR" b="1" dirty="0" smtClean="0">
                <a:solidFill>
                  <a:prstClr val="black"/>
                </a:solidFill>
                <a:latin typeface="Calibri"/>
              </a:rPr>
              <a:t>Βενετσιάνικη </a:t>
            </a:r>
            <a:r>
              <a:rPr lang="el-GR" b="1" dirty="0">
                <a:solidFill>
                  <a:prstClr val="black"/>
                </a:solidFill>
                <a:latin typeface="Calibri"/>
              </a:rPr>
              <a:t>τ</a:t>
            </a:r>
            <a:r>
              <a:rPr lang="el-GR" b="1" dirty="0" smtClean="0">
                <a:solidFill>
                  <a:prstClr val="black"/>
                </a:solidFill>
                <a:latin typeface="Calibri"/>
              </a:rPr>
              <a:t>ερεβινθίνη</a:t>
            </a:r>
            <a:endParaRPr lang="el-GR" b="1" dirty="0">
              <a:solidFill>
                <a:prstClr val="black"/>
              </a:solidFill>
              <a:latin typeface="Calibri"/>
            </a:endParaRPr>
          </a:p>
        </p:txBody>
      </p:sp>
      <p:sp>
        <p:nvSpPr>
          <p:cNvPr id="10" name="TextBox 9"/>
          <p:cNvSpPr txBox="1"/>
          <p:nvPr/>
        </p:nvSpPr>
        <p:spPr>
          <a:xfrm>
            <a:off x="4644428" y="2226477"/>
            <a:ext cx="1455087" cy="400110"/>
          </a:xfrm>
          <a:prstGeom prst="rect">
            <a:avLst/>
          </a:prstGeom>
          <a:solidFill>
            <a:schemeClr val="accent3">
              <a:lumMod val="40000"/>
              <a:lumOff val="60000"/>
            </a:schemeClr>
          </a:solidFill>
        </p:spPr>
        <p:txBody>
          <a:bodyPr wrap="square" rtlCol="0">
            <a:spAutoFit/>
          </a:bodyPr>
          <a:lstStyle/>
          <a:p>
            <a:pPr algn="ctr"/>
            <a:r>
              <a:rPr lang="el-GR" sz="2000" b="1" dirty="0" smtClean="0">
                <a:solidFill>
                  <a:prstClr val="black"/>
                </a:solidFill>
                <a:latin typeface="Calibri"/>
              </a:rPr>
              <a:t>Σανδαράχη </a:t>
            </a:r>
            <a:endParaRPr lang="el-GR" sz="2000" b="1" dirty="0">
              <a:solidFill>
                <a:prstClr val="black"/>
              </a:solidFill>
              <a:latin typeface="Calibri"/>
            </a:endParaRPr>
          </a:p>
        </p:txBody>
      </p:sp>
      <p:sp>
        <p:nvSpPr>
          <p:cNvPr id="11" name="TextBox 10"/>
          <p:cNvSpPr txBox="1"/>
          <p:nvPr/>
        </p:nvSpPr>
        <p:spPr>
          <a:xfrm>
            <a:off x="6716113" y="2107735"/>
            <a:ext cx="1788314" cy="707886"/>
          </a:xfrm>
          <a:prstGeom prst="rect">
            <a:avLst/>
          </a:prstGeom>
          <a:solidFill>
            <a:schemeClr val="bg2">
              <a:lumMod val="75000"/>
            </a:schemeClr>
          </a:solidFill>
        </p:spPr>
        <p:txBody>
          <a:bodyPr wrap="square" rtlCol="0">
            <a:spAutoFit/>
          </a:bodyPr>
          <a:lstStyle/>
          <a:p>
            <a:pPr algn="ctr"/>
            <a:r>
              <a:rPr lang="el-GR" sz="2000" b="1" dirty="0" smtClean="0">
                <a:solidFill>
                  <a:prstClr val="black"/>
                </a:solidFill>
                <a:latin typeface="Calibri"/>
              </a:rPr>
              <a:t>Κοπάλια (</a:t>
            </a:r>
            <a:r>
              <a:rPr lang="en-US" sz="2000" b="1" dirty="0" smtClean="0">
                <a:solidFill>
                  <a:prstClr val="black"/>
                </a:solidFill>
                <a:latin typeface="Calibri"/>
              </a:rPr>
              <a:t>Kauri, Manilla</a:t>
            </a:r>
            <a:endParaRPr lang="el-GR" sz="2000" b="1" dirty="0">
              <a:solidFill>
                <a:prstClr val="black"/>
              </a:solidFill>
              <a:latin typeface="Calibri"/>
            </a:endParaRPr>
          </a:p>
        </p:txBody>
      </p:sp>
      <p:sp>
        <p:nvSpPr>
          <p:cNvPr id="4" name="TextBox 3"/>
          <p:cNvSpPr txBox="1"/>
          <p:nvPr/>
        </p:nvSpPr>
        <p:spPr>
          <a:xfrm>
            <a:off x="229289" y="3789040"/>
            <a:ext cx="4075205" cy="400110"/>
          </a:xfrm>
          <a:prstGeom prst="rect">
            <a:avLst/>
          </a:prstGeom>
          <a:solidFill>
            <a:schemeClr val="accent4">
              <a:lumMod val="40000"/>
              <a:lumOff val="60000"/>
            </a:schemeClr>
          </a:solidFill>
        </p:spPr>
        <p:txBody>
          <a:bodyPr wrap="square" rtlCol="0">
            <a:spAutoFit/>
          </a:bodyPr>
          <a:lstStyle/>
          <a:p>
            <a:pPr algn="ctr"/>
            <a:r>
              <a:rPr lang="el-GR" sz="2000" b="1" dirty="0" smtClean="0">
                <a:solidFill>
                  <a:prstClr val="black"/>
                </a:solidFill>
                <a:latin typeface="Calibri"/>
              </a:rPr>
              <a:t>Αβιεταδιενικά οξέα</a:t>
            </a:r>
          </a:p>
        </p:txBody>
      </p:sp>
      <p:sp>
        <p:nvSpPr>
          <p:cNvPr id="14" name="TextBox 13"/>
          <p:cNvSpPr txBox="1"/>
          <p:nvPr/>
        </p:nvSpPr>
        <p:spPr>
          <a:xfrm>
            <a:off x="229289" y="4361570"/>
            <a:ext cx="4075205" cy="400110"/>
          </a:xfrm>
          <a:prstGeom prst="rect">
            <a:avLst/>
          </a:prstGeom>
          <a:solidFill>
            <a:schemeClr val="bg2">
              <a:lumMod val="75000"/>
            </a:schemeClr>
          </a:solidFill>
        </p:spPr>
        <p:txBody>
          <a:bodyPr wrap="square" rtlCol="0">
            <a:spAutoFit/>
          </a:bodyPr>
          <a:lstStyle/>
          <a:p>
            <a:pPr algn="ctr"/>
            <a:r>
              <a:rPr lang="el-GR" sz="2000" b="1" dirty="0" smtClean="0">
                <a:solidFill>
                  <a:prstClr val="black"/>
                </a:solidFill>
                <a:latin typeface="Calibri"/>
              </a:rPr>
              <a:t>Πιμαραδιενικά οξέα</a:t>
            </a:r>
          </a:p>
        </p:txBody>
      </p:sp>
      <p:sp>
        <p:nvSpPr>
          <p:cNvPr id="15" name="TextBox 14"/>
          <p:cNvSpPr txBox="1"/>
          <p:nvPr/>
        </p:nvSpPr>
        <p:spPr>
          <a:xfrm>
            <a:off x="877362" y="5079459"/>
            <a:ext cx="1455110" cy="707886"/>
          </a:xfrm>
          <a:prstGeom prst="rect">
            <a:avLst/>
          </a:prstGeom>
          <a:solidFill>
            <a:schemeClr val="accent5">
              <a:lumMod val="60000"/>
              <a:lumOff val="40000"/>
            </a:schemeClr>
          </a:solidFill>
        </p:spPr>
        <p:txBody>
          <a:bodyPr wrap="square" rtlCol="0">
            <a:spAutoFit/>
          </a:bodyPr>
          <a:lstStyle/>
          <a:p>
            <a:pPr algn="ctr"/>
            <a:r>
              <a:rPr lang="el-GR" sz="2000" b="1" dirty="0" smtClean="0">
                <a:solidFill>
                  <a:prstClr val="black"/>
                </a:solidFill>
                <a:latin typeface="Calibri"/>
              </a:rPr>
              <a:t>Λαβδανικές ενώσεις</a:t>
            </a:r>
            <a:endParaRPr lang="el-GR" sz="2000" b="1" dirty="0">
              <a:solidFill>
                <a:prstClr val="black"/>
              </a:solidFill>
              <a:latin typeface="Calibri"/>
            </a:endParaRPr>
          </a:p>
        </p:txBody>
      </p:sp>
      <p:sp>
        <p:nvSpPr>
          <p:cNvPr id="16" name="TextBox 15"/>
          <p:cNvSpPr txBox="1"/>
          <p:nvPr/>
        </p:nvSpPr>
        <p:spPr>
          <a:xfrm>
            <a:off x="2628697" y="5079459"/>
            <a:ext cx="1448767" cy="707886"/>
          </a:xfrm>
          <a:prstGeom prst="rect">
            <a:avLst/>
          </a:prstGeom>
          <a:solidFill>
            <a:schemeClr val="accent5">
              <a:lumMod val="60000"/>
              <a:lumOff val="40000"/>
            </a:schemeClr>
          </a:solidFill>
        </p:spPr>
        <p:txBody>
          <a:bodyPr wrap="square" rtlCol="0">
            <a:spAutoFit/>
          </a:bodyPr>
          <a:lstStyle/>
          <a:p>
            <a:pPr algn="ctr"/>
            <a:r>
              <a:rPr lang="el-GR" sz="2000" b="1" dirty="0" smtClean="0">
                <a:solidFill>
                  <a:prstClr val="black"/>
                </a:solidFill>
                <a:latin typeface="Calibri"/>
              </a:rPr>
              <a:t>Λαβδανικές ενώσεις</a:t>
            </a:r>
            <a:endParaRPr lang="el-GR" sz="2000" b="1" dirty="0">
              <a:solidFill>
                <a:prstClr val="black"/>
              </a:solidFill>
              <a:latin typeface="Calibri"/>
            </a:endParaRPr>
          </a:p>
        </p:txBody>
      </p:sp>
      <p:sp>
        <p:nvSpPr>
          <p:cNvPr id="17" name="TextBox 16"/>
          <p:cNvSpPr txBox="1"/>
          <p:nvPr/>
        </p:nvSpPr>
        <p:spPr>
          <a:xfrm>
            <a:off x="4549770" y="4376651"/>
            <a:ext cx="3781573" cy="400110"/>
          </a:xfrm>
          <a:prstGeom prst="rect">
            <a:avLst/>
          </a:prstGeom>
          <a:solidFill>
            <a:schemeClr val="bg2">
              <a:lumMod val="75000"/>
            </a:schemeClr>
          </a:solidFill>
        </p:spPr>
        <p:txBody>
          <a:bodyPr wrap="square" rtlCol="0">
            <a:spAutoFit/>
          </a:bodyPr>
          <a:lstStyle/>
          <a:p>
            <a:pPr algn="ctr"/>
            <a:r>
              <a:rPr lang="el-GR" sz="2000" b="1" dirty="0" smtClean="0">
                <a:solidFill>
                  <a:prstClr val="black"/>
                </a:solidFill>
                <a:latin typeface="Calibri"/>
              </a:rPr>
              <a:t>Πιμαραδιενικά οξέα</a:t>
            </a:r>
          </a:p>
        </p:txBody>
      </p:sp>
      <p:sp>
        <p:nvSpPr>
          <p:cNvPr id="18" name="TextBox 17"/>
          <p:cNvSpPr txBox="1"/>
          <p:nvPr/>
        </p:nvSpPr>
        <p:spPr>
          <a:xfrm>
            <a:off x="4623577" y="5067241"/>
            <a:ext cx="1475937" cy="707886"/>
          </a:xfrm>
          <a:prstGeom prst="rect">
            <a:avLst/>
          </a:prstGeom>
          <a:solidFill>
            <a:schemeClr val="accent5">
              <a:lumMod val="60000"/>
              <a:lumOff val="40000"/>
            </a:schemeClr>
          </a:solidFill>
        </p:spPr>
        <p:txBody>
          <a:bodyPr wrap="square" rtlCol="0">
            <a:spAutoFit/>
          </a:bodyPr>
          <a:lstStyle/>
          <a:p>
            <a:pPr algn="ctr"/>
            <a:r>
              <a:rPr lang="el-GR" sz="2000" b="1" dirty="0" smtClean="0">
                <a:solidFill>
                  <a:prstClr val="black"/>
                </a:solidFill>
                <a:latin typeface="Calibri"/>
              </a:rPr>
              <a:t>Λαβδανικές ενώσεις</a:t>
            </a:r>
            <a:endParaRPr lang="el-GR" sz="2000" b="1" dirty="0">
              <a:solidFill>
                <a:prstClr val="black"/>
              </a:solidFill>
              <a:latin typeface="Calibri"/>
            </a:endParaRPr>
          </a:p>
        </p:txBody>
      </p:sp>
      <p:sp>
        <p:nvSpPr>
          <p:cNvPr id="19" name="TextBox 18"/>
          <p:cNvSpPr txBox="1"/>
          <p:nvPr/>
        </p:nvSpPr>
        <p:spPr>
          <a:xfrm>
            <a:off x="6808400" y="5079459"/>
            <a:ext cx="1448767" cy="707886"/>
          </a:xfrm>
          <a:prstGeom prst="rect">
            <a:avLst/>
          </a:prstGeom>
          <a:solidFill>
            <a:schemeClr val="accent5">
              <a:lumMod val="60000"/>
              <a:lumOff val="40000"/>
            </a:schemeClr>
          </a:solidFill>
        </p:spPr>
        <p:txBody>
          <a:bodyPr wrap="square" rtlCol="0">
            <a:spAutoFit/>
          </a:bodyPr>
          <a:lstStyle/>
          <a:p>
            <a:pPr algn="ctr"/>
            <a:r>
              <a:rPr lang="el-GR" sz="2000" b="1" dirty="0" smtClean="0">
                <a:solidFill>
                  <a:prstClr val="black"/>
                </a:solidFill>
                <a:latin typeface="Calibri"/>
              </a:rPr>
              <a:t>Λαβδανικές ενώσεις</a:t>
            </a:r>
            <a:endParaRPr lang="el-GR" sz="2000" b="1" dirty="0">
              <a:solidFill>
                <a:prstClr val="black"/>
              </a:solidFill>
              <a:latin typeface="Calibri"/>
            </a:endParaRPr>
          </a:p>
        </p:txBody>
      </p:sp>
      <p:sp>
        <p:nvSpPr>
          <p:cNvPr id="20" name="TextBox 19"/>
          <p:cNvSpPr txBox="1"/>
          <p:nvPr/>
        </p:nvSpPr>
        <p:spPr>
          <a:xfrm>
            <a:off x="4529256" y="5911226"/>
            <a:ext cx="1682246" cy="707886"/>
          </a:xfrm>
          <a:prstGeom prst="rect">
            <a:avLst/>
          </a:prstGeom>
          <a:solidFill>
            <a:schemeClr val="accent2">
              <a:lumMod val="60000"/>
              <a:lumOff val="40000"/>
            </a:schemeClr>
          </a:solidFill>
        </p:spPr>
        <p:txBody>
          <a:bodyPr wrap="square" rtlCol="0">
            <a:spAutoFit/>
          </a:bodyPr>
          <a:lstStyle/>
          <a:p>
            <a:pPr algn="ctr"/>
            <a:r>
              <a:rPr lang="el-GR" sz="2000" b="1" dirty="0" smtClean="0">
                <a:solidFill>
                  <a:prstClr val="black"/>
                </a:solidFill>
                <a:latin typeface="Calibri"/>
              </a:rPr>
              <a:t>Φαινολικές ενώσεις</a:t>
            </a:r>
            <a:endParaRPr lang="el-GR" sz="2000" b="1" dirty="0">
              <a:solidFill>
                <a:prstClr val="black"/>
              </a:solidFill>
              <a:latin typeface="Calibri"/>
            </a:endParaRPr>
          </a:p>
        </p:txBody>
      </p:sp>
      <p:cxnSp>
        <p:nvCxnSpPr>
          <p:cNvPr id="21" name="Straight Arrow Connector 20"/>
          <p:cNvCxnSpPr>
            <a:stCxn id="3" idx="2"/>
            <a:endCxn id="4" idx="0"/>
          </p:cNvCxnSpPr>
          <p:nvPr/>
        </p:nvCxnSpPr>
        <p:spPr>
          <a:xfrm>
            <a:off x="813975" y="3231416"/>
            <a:ext cx="1452917" cy="557624"/>
          </a:xfrm>
          <a:prstGeom prst="straightConnector1">
            <a:avLst/>
          </a:prstGeom>
          <a:ln>
            <a:solidFill>
              <a:srgbClr val="4545C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2"/>
            <a:endCxn id="4" idx="0"/>
          </p:cNvCxnSpPr>
          <p:nvPr/>
        </p:nvCxnSpPr>
        <p:spPr>
          <a:xfrm flipH="1">
            <a:off x="2266892" y="3357840"/>
            <a:ext cx="54129" cy="431200"/>
          </a:xfrm>
          <a:prstGeom prst="straightConnector1">
            <a:avLst/>
          </a:prstGeom>
          <a:ln>
            <a:solidFill>
              <a:srgbClr val="4545C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2"/>
            <a:endCxn id="4" idx="0"/>
          </p:cNvCxnSpPr>
          <p:nvPr/>
        </p:nvCxnSpPr>
        <p:spPr>
          <a:xfrm flipH="1">
            <a:off x="2266892" y="2954417"/>
            <a:ext cx="1543238" cy="834623"/>
          </a:xfrm>
          <a:prstGeom prst="straightConnector1">
            <a:avLst/>
          </a:prstGeom>
          <a:ln>
            <a:solidFill>
              <a:srgbClr val="4545C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 idx="2"/>
            <a:endCxn id="3" idx="0"/>
          </p:cNvCxnSpPr>
          <p:nvPr/>
        </p:nvCxnSpPr>
        <p:spPr>
          <a:xfrm flipH="1">
            <a:off x="813975" y="1812886"/>
            <a:ext cx="1452917" cy="49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 idx="2"/>
            <a:endCxn id="8" idx="0"/>
          </p:cNvCxnSpPr>
          <p:nvPr/>
        </p:nvCxnSpPr>
        <p:spPr>
          <a:xfrm>
            <a:off x="2266892" y="1812886"/>
            <a:ext cx="54129" cy="344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93" name="Straight Arrow Connector 8192"/>
          <p:cNvCxnSpPr>
            <a:stCxn id="2" idx="2"/>
            <a:endCxn id="9" idx="0"/>
          </p:cNvCxnSpPr>
          <p:nvPr/>
        </p:nvCxnSpPr>
        <p:spPr>
          <a:xfrm>
            <a:off x="2266892" y="1812886"/>
            <a:ext cx="1543238" cy="49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98" name="Straight Arrow Connector 8197"/>
          <p:cNvCxnSpPr>
            <a:stCxn id="5" idx="2"/>
            <a:endCxn id="10" idx="0"/>
          </p:cNvCxnSpPr>
          <p:nvPr/>
        </p:nvCxnSpPr>
        <p:spPr>
          <a:xfrm>
            <a:off x="5370380" y="1812886"/>
            <a:ext cx="1592" cy="413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00" name="Straight Arrow Connector 8199"/>
          <p:cNvCxnSpPr>
            <a:stCxn id="6" idx="2"/>
            <a:endCxn id="11" idx="0"/>
          </p:cNvCxnSpPr>
          <p:nvPr/>
        </p:nvCxnSpPr>
        <p:spPr>
          <a:xfrm>
            <a:off x="7602609" y="1812886"/>
            <a:ext cx="7661" cy="294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02" name="Straight Arrow Connector 8201"/>
          <p:cNvCxnSpPr>
            <a:stCxn id="10" idx="2"/>
            <a:endCxn id="17" idx="0"/>
          </p:cNvCxnSpPr>
          <p:nvPr/>
        </p:nvCxnSpPr>
        <p:spPr>
          <a:xfrm>
            <a:off x="5371972" y="2626587"/>
            <a:ext cx="1068585" cy="1750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05" name="Straight Arrow Connector 8204"/>
          <p:cNvCxnSpPr>
            <a:stCxn id="11" idx="2"/>
            <a:endCxn id="17" idx="0"/>
          </p:cNvCxnSpPr>
          <p:nvPr/>
        </p:nvCxnSpPr>
        <p:spPr>
          <a:xfrm flipH="1">
            <a:off x="6440557" y="2815621"/>
            <a:ext cx="1169713" cy="1561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12" name="Straight Arrow Connector 8211"/>
          <p:cNvCxnSpPr>
            <a:stCxn id="18" idx="2"/>
            <a:endCxn id="20" idx="0"/>
          </p:cNvCxnSpPr>
          <p:nvPr/>
        </p:nvCxnSpPr>
        <p:spPr>
          <a:xfrm>
            <a:off x="5361546" y="5775127"/>
            <a:ext cx="8833" cy="136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18" name="Straight Arrow Connector 8217"/>
          <p:cNvCxnSpPr>
            <a:stCxn id="4" idx="2"/>
            <a:endCxn id="14" idx="0"/>
          </p:cNvCxnSpPr>
          <p:nvPr/>
        </p:nvCxnSpPr>
        <p:spPr>
          <a:xfrm>
            <a:off x="2266892" y="4189150"/>
            <a:ext cx="0" cy="17242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7617209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dirty="0" smtClean="0"/>
              <a:t>Τριτερπενικές Ρητίνες</a:t>
            </a:r>
          </a:p>
        </p:txBody>
      </p:sp>
      <p:sp>
        <p:nvSpPr>
          <p:cNvPr id="4099" name="Rectangle 3"/>
          <p:cNvSpPr>
            <a:spLocks noGrp="1" noChangeArrowheads="1"/>
          </p:cNvSpPr>
          <p:nvPr>
            <p:ph type="body" sz="half" idx="1"/>
          </p:nvPr>
        </p:nvSpPr>
        <p:spPr>
          <a:xfrm>
            <a:off x="457200" y="1700809"/>
            <a:ext cx="4038600" cy="936104"/>
          </a:xfrm>
        </p:spPr>
        <p:txBody>
          <a:bodyPr>
            <a:normAutofit/>
          </a:bodyPr>
          <a:lstStyle/>
          <a:p>
            <a:pPr marL="0" indent="0" eaLnBrk="1" hangingPunct="1">
              <a:buNone/>
            </a:pPr>
            <a:r>
              <a:rPr lang="el-GR" sz="2400" dirty="0" smtClean="0"/>
              <a:t>Μαστίχα Χίου</a:t>
            </a:r>
          </a:p>
          <a:p>
            <a:pPr eaLnBrk="1" hangingPunct="1">
              <a:buFontTx/>
              <a:buNone/>
            </a:pPr>
            <a:r>
              <a:rPr lang="en-US" sz="2400" i="1" dirty="0" smtClean="0"/>
              <a:t>pistacia lentiscus</a:t>
            </a:r>
            <a:endParaRPr lang="el-GR" sz="2400" i="1" dirty="0" smtClean="0"/>
          </a:p>
          <a:p>
            <a:pPr eaLnBrk="1" hangingPunct="1"/>
            <a:endParaRPr lang="el-GR" sz="2400" dirty="0" smtClean="0"/>
          </a:p>
          <a:p>
            <a:pPr eaLnBrk="1" hangingPunct="1"/>
            <a:endParaRPr lang="el-GR" sz="2400" dirty="0" smtClean="0"/>
          </a:p>
          <a:p>
            <a:pPr eaLnBrk="1" hangingPunct="1"/>
            <a:endParaRPr lang="el-GR" sz="2400" dirty="0" smtClean="0"/>
          </a:p>
          <a:p>
            <a:pPr eaLnBrk="1" hangingPunct="1"/>
            <a:endParaRPr lang="el-GR" sz="2400" dirty="0" smtClean="0"/>
          </a:p>
          <a:p>
            <a:pPr eaLnBrk="1" hangingPunct="1"/>
            <a:endParaRPr lang="el-GR" sz="2400" dirty="0" smtClean="0"/>
          </a:p>
        </p:txBody>
      </p:sp>
      <p:pic>
        <p:nvPicPr>
          <p:cNvPr id="60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07" r="11111" b="15269"/>
          <a:stretch/>
        </p:blipFill>
        <p:spPr bwMode="auto">
          <a:xfrm>
            <a:off x="4770996" y="1417638"/>
            <a:ext cx="2592288" cy="20217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amm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976" y="4365104"/>
            <a:ext cx="2406327" cy="1804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73984" y="3502124"/>
            <a:ext cx="2389299"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4"/>
              </a:rPr>
              <a:t>Mastic</a:t>
            </a:r>
            <a:r>
              <a:rPr lang="en-US" sz="1200" dirty="0" smtClean="0">
                <a:solidFill>
                  <a:prstClr val="black"/>
                </a:solidFill>
                <a:latin typeface="Calibri"/>
              </a:rPr>
              <a:t>”</a:t>
            </a:r>
            <a:r>
              <a:rPr lang="el-GR" sz="1200" dirty="0" smtClean="0">
                <a:solidFill>
                  <a:prstClr val="black"/>
                </a:solidFill>
                <a:latin typeface="Calibri"/>
              </a:rPr>
              <a:t> από </a:t>
            </a:r>
            <a:r>
              <a:rPr lang="en-US" sz="1200" dirty="0" smtClean="0">
                <a:solidFill>
                  <a:prstClr val="black"/>
                </a:solidFill>
                <a:latin typeface="Calibri"/>
                <a:hlinkClick r:id="rId5"/>
              </a:rPr>
              <a:t>Slashme</a:t>
            </a:r>
            <a:r>
              <a:rPr lang="el-GR" sz="1200" dirty="0" smtClean="0">
                <a:solidFill>
                  <a:prstClr val="black"/>
                </a:solidFill>
                <a:latin typeface="Calibri"/>
              </a:rPr>
              <a:t> διαθέσιμο με άδεια  </a:t>
            </a:r>
            <a:r>
              <a:rPr lang="en-US" sz="1200" dirty="0" smtClean="0">
                <a:solidFill>
                  <a:prstClr val="black"/>
                </a:solidFill>
                <a:latin typeface="Calibri"/>
                <a:hlinkClick r:id="rId6"/>
              </a:rPr>
              <a:t>CC </a:t>
            </a:r>
            <a:r>
              <a:rPr lang="en-US" sz="1200" dirty="0">
                <a:solidFill>
                  <a:prstClr val="black"/>
                </a:solidFill>
                <a:latin typeface="Calibri"/>
                <a:hlinkClick r:id="rId6"/>
              </a:rPr>
              <a:t>BY-SA </a:t>
            </a:r>
            <a:r>
              <a:rPr lang="en-US" sz="1200" dirty="0" smtClean="0">
                <a:solidFill>
                  <a:prstClr val="black"/>
                </a:solidFill>
                <a:latin typeface="Calibri"/>
                <a:hlinkClick r:id="rId6"/>
              </a:rPr>
              <a:t>3.0</a:t>
            </a:r>
            <a:endParaRPr lang="en-US" sz="1200" dirty="0">
              <a:solidFill>
                <a:prstClr val="black"/>
              </a:solidFill>
              <a:latin typeface="Calibri"/>
            </a:endParaRPr>
          </a:p>
        </p:txBody>
      </p:sp>
      <p:sp>
        <p:nvSpPr>
          <p:cNvPr id="2" name="Ορθογώνιο 1"/>
          <p:cNvSpPr/>
          <p:nvPr/>
        </p:nvSpPr>
        <p:spPr>
          <a:xfrm>
            <a:off x="683568" y="5013176"/>
            <a:ext cx="2376264" cy="830997"/>
          </a:xfrm>
          <a:prstGeom prst="rect">
            <a:avLst/>
          </a:prstGeom>
        </p:spPr>
        <p:txBody>
          <a:bodyPr wrap="square">
            <a:spAutoFit/>
          </a:bodyPr>
          <a:lstStyle/>
          <a:p>
            <a:r>
              <a:rPr lang="el-GR" sz="2400" dirty="0">
                <a:solidFill>
                  <a:prstClr val="black"/>
                </a:solidFill>
                <a:latin typeface="Calibri"/>
              </a:rPr>
              <a:t>Δάμμαρη</a:t>
            </a:r>
            <a:endParaRPr lang="en-US" sz="2400" dirty="0">
              <a:solidFill>
                <a:prstClr val="black"/>
              </a:solidFill>
              <a:latin typeface="Calibri"/>
            </a:endParaRPr>
          </a:p>
          <a:p>
            <a:r>
              <a:rPr lang="en-US" sz="2400" i="1" dirty="0" smtClean="0">
                <a:solidFill>
                  <a:prstClr val="black"/>
                </a:solidFill>
                <a:latin typeface="Calibri"/>
              </a:rPr>
              <a:t>dipterocarpaceae</a:t>
            </a:r>
            <a:endParaRPr lang="el-GR" sz="2400" dirty="0">
              <a:solidFill>
                <a:prstClr val="black"/>
              </a:solidFill>
              <a:latin typeface="Calibri"/>
            </a:endParaRPr>
          </a:p>
        </p:txBody>
      </p:sp>
      <p:sp>
        <p:nvSpPr>
          <p:cNvPr id="9" name="Ορθογώνιο 8"/>
          <p:cNvSpPr/>
          <p:nvPr/>
        </p:nvSpPr>
        <p:spPr>
          <a:xfrm>
            <a:off x="5580112" y="6169849"/>
            <a:ext cx="1098699" cy="276999"/>
          </a:xfrm>
          <a:prstGeom prst="rect">
            <a:avLst/>
          </a:prstGeom>
        </p:spPr>
        <p:txBody>
          <a:bodyPr wrap="none">
            <a:spAutoFit/>
          </a:bodyPr>
          <a:lstStyle/>
          <a:p>
            <a:r>
              <a:rPr lang="en-US" sz="1200" dirty="0">
                <a:solidFill>
                  <a:prstClr val="black"/>
                </a:solidFill>
                <a:latin typeface="Calibri"/>
                <a:hlinkClick r:id="rId7"/>
              </a:rPr>
              <a:t>indiamart.com</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017F24FB-1786-4D09-9F9B-628CE2330F62}" type="slidenum">
              <a:rPr lang="el-GR" smtClean="0">
                <a:solidFill>
                  <a:prstClr val="black"/>
                </a:solidFill>
              </a:rPr>
              <a:pPr/>
              <a:t>45</a:t>
            </a:fld>
            <a:endParaRPr lang="el-GR" dirty="0">
              <a:solidFill>
                <a:prstClr val="black"/>
              </a:solidFill>
            </a:endParaRPr>
          </a:p>
        </p:txBody>
      </p:sp>
    </p:spTree>
    <p:extLst>
      <p:ext uri="{BB962C8B-B14F-4D97-AF65-F5344CB8AC3E}">
        <p14:creationId xmlns:p14="http://schemas.microsoft.com/office/powerpoint/2010/main" val="3988476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a:xfrm>
            <a:off x="457200" y="274638"/>
            <a:ext cx="8229600" cy="561975"/>
          </a:xfrm>
        </p:spPr>
        <p:txBody>
          <a:bodyPr>
            <a:normAutofit fontScale="90000"/>
          </a:bodyPr>
          <a:lstStyle/>
          <a:p>
            <a:pPr eaLnBrk="1" hangingPunct="1"/>
            <a:r>
              <a:rPr lang="el-GR" dirty="0"/>
              <a:t>Τ</a:t>
            </a:r>
            <a:r>
              <a:rPr lang="el-GR" dirty="0" smtClean="0"/>
              <a:t>ρι-τερπενικές </a:t>
            </a:r>
            <a:r>
              <a:rPr lang="el-GR" dirty="0" smtClean="0"/>
              <a:t>ρητίνες</a:t>
            </a:r>
          </a:p>
        </p:txBody>
      </p:sp>
      <p:graphicFrame>
        <p:nvGraphicFramePr>
          <p:cNvPr id="3076" name="Object 10"/>
          <p:cNvGraphicFramePr>
            <a:graphicFrameLocks noGrp="1" noChangeAspect="1"/>
          </p:cNvGraphicFramePr>
          <p:nvPr>
            <p:ph sz="quarter" idx="3"/>
            <p:extLst/>
          </p:nvPr>
        </p:nvGraphicFramePr>
        <p:xfrm>
          <a:off x="971600" y="2852936"/>
          <a:ext cx="2952750" cy="2728912"/>
        </p:xfrm>
        <a:graphic>
          <a:graphicData uri="http://schemas.openxmlformats.org/presentationml/2006/ole">
            <mc:AlternateContent xmlns:mc="http://schemas.openxmlformats.org/markup-compatibility/2006">
              <mc:Choice xmlns:v="urn:schemas-microsoft-com:vml" Requires="v">
                <p:oleObj spid="_x0000_s18452" name="ChemSketch" r:id="rId3" imgW="3453384" imgH="3355848" progId="ACD.ChemSketch.20">
                  <p:embed/>
                </p:oleObj>
              </mc:Choice>
              <mc:Fallback>
                <p:oleObj name="ChemSketch" r:id="rId3" imgW="3453384" imgH="3355848"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852936"/>
                        <a:ext cx="2952750" cy="2728912"/>
                      </a:xfrm>
                      <a:prstGeom prst="rect">
                        <a:avLst/>
                      </a:prstGeom>
                      <a:noFill/>
                      <a:ln>
                        <a:noFill/>
                      </a:ln>
                      <a:effectLst/>
                      <a:extLst/>
                    </p:spPr>
                  </p:pic>
                </p:oleObj>
              </mc:Fallback>
            </mc:AlternateContent>
          </a:graphicData>
        </a:graphic>
      </p:graphicFrame>
      <p:graphicFrame>
        <p:nvGraphicFramePr>
          <p:cNvPr id="3079" name="Object 7"/>
          <p:cNvGraphicFramePr>
            <a:graphicFrameLocks noChangeAspect="1"/>
          </p:cNvGraphicFramePr>
          <p:nvPr>
            <p:extLst/>
          </p:nvPr>
        </p:nvGraphicFramePr>
        <p:xfrm>
          <a:off x="4788024" y="2924696"/>
          <a:ext cx="3519487" cy="2451100"/>
        </p:xfrm>
        <a:graphic>
          <a:graphicData uri="http://schemas.openxmlformats.org/presentationml/2006/ole">
            <mc:AlternateContent xmlns:mc="http://schemas.openxmlformats.org/markup-compatibility/2006">
              <mc:Choice xmlns:v="urn:schemas-microsoft-com:vml" Requires="v">
                <p:oleObj spid="_x0000_s18453" name="ChemSketch" r:id="rId5" imgW="4550664" imgH="3169920" progId="ACD.ChemSketch.20">
                  <p:embed/>
                </p:oleObj>
              </mc:Choice>
              <mc:Fallback>
                <p:oleObj name="ChemSketch" r:id="rId5" imgW="4550664" imgH="316992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2924696"/>
                        <a:ext cx="3519487" cy="2451100"/>
                      </a:xfrm>
                      <a:prstGeom prst="rect">
                        <a:avLst/>
                      </a:prstGeom>
                      <a:noFill/>
                      <a:ln>
                        <a:noFill/>
                      </a:ln>
                      <a:effectLst/>
                      <a:extLst/>
                    </p:spPr>
                  </p:pic>
                </p:oleObj>
              </mc:Fallback>
            </mc:AlternateContent>
          </a:graphicData>
        </a:graphic>
      </p:graphicFrame>
      <p:sp>
        <p:nvSpPr>
          <p:cNvPr id="10" name="Text Box 13"/>
          <p:cNvSpPr txBox="1">
            <a:spLocks noChangeArrowheads="1"/>
          </p:cNvSpPr>
          <p:nvPr/>
        </p:nvSpPr>
        <p:spPr bwMode="auto">
          <a:xfrm>
            <a:off x="611560" y="1393396"/>
            <a:ext cx="608083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Bef>
                <a:spcPts val="600"/>
              </a:spcBef>
              <a:spcAft>
                <a:spcPts val="600"/>
              </a:spcAft>
              <a:buFont typeface="Arial" panose="020B0604020202020204" pitchFamily="34" charset="0"/>
              <a:buChar char="•"/>
            </a:pPr>
            <a:r>
              <a:rPr lang="el-GR" sz="2400" dirty="0" smtClean="0">
                <a:solidFill>
                  <a:prstClr val="black"/>
                </a:solidFill>
              </a:rPr>
              <a:t>Αποτελούνται από τριτερπενικές ενώσεις</a:t>
            </a:r>
          </a:p>
          <a:p>
            <a:pPr marL="342900" indent="-342900">
              <a:spcBef>
                <a:spcPts val="600"/>
              </a:spcBef>
              <a:spcAft>
                <a:spcPts val="600"/>
              </a:spcAft>
              <a:buFont typeface="Arial" panose="020B0604020202020204" pitchFamily="34" charset="0"/>
              <a:buChar char="•"/>
            </a:pPr>
            <a:r>
              <a:rPr lang="el-GR" sz="2400" dirty="0" smtClean="0">
                <a:solidFill>
                  <a:prstClr val="black"/>
                </a:solidFill>
              </a:rPr>
              <a:t>(αποτελούνται από 3 μονάδες </a:t>
            </a:r>
            <a:r>
              <a:rPr lang="en-US" sz="2400" dirty="0" smtClean="0">
                <a:solidFill>
                  <a:prstClr val="black"/>
                </a:solidFill>
              </a:rPr>
              <a:t>C10)</a:t>
            </a:r>
            <a:endParaRPr lang="el-GR" sz="2400" dirty="0">
              <a:solidFill>
                <a:prstClr val="black"/>
              </a:solidFill>
            </a:endParaRPr>
          </a:p>
        </p:txBody>
      </p:sp>
      <p:sp>
        <p:nvSpPr>
          <p:cNvPr id="2" name="Θέση αριθμού διαφάνειας 1"/>
          <p:cNvSpPr>
            <a:spLocks noGrp="1"/>
          </p:cNvSpPr>
          <p:nvPr>
            <p:ph type="sldNum" sz="quarter" idx="12"/>
          </p:nvPr>
        </p:nvSpPr>
        <p:spPr/>
        <p:txBody>
          <a:bodyPr/>
          <a:lstStyle/>
          <a:p>
            <a:fld id="{7C42AF23-5733-42BD-B7F5-1CFF0F0DA5FE}" type="slidenum">
              <a:rPr lang="el-GR" smtClean="0">
                <a:solidFill>
                  <a:prstClr val="black"/>
                </a:solidFill>
              </a:rPr>
              <a:pPr/>
              <a:t>46</a:t>
            </a:fld>
            <a:endParaRPr lang="el-GR" dirty="0">
              <a:solidFill>
                <a:prstClr val="black"/>
              </a:solidFill>
            </a:endParaRPr>
          </a:p>
        </p:txBody>
      </p:sp>
    </p:spTree>
    <p:extLst>
      <p:ext uri="{BB962C8B-B14F-4D97-AF65-F5344CB8AC3E}">
        <p14:creationId xmlns:p14="http://schemas.microsoft.com/office/powerpoint/2010/main" val="3829000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l-GR" sz="4000" dirty="0" smtClean="0"/>
              <a:t>Τριτερπενικές Ρητίνες</a:t>
            </a:r>
            <a:br>
              <a:rPr lang="el-GR" sz="4000" dirty="0" smtClean="0"/>
            </a:br>
            <a:r>
              <a:rPr lang="el-GR" sz="3600" b="0" dirty="0" smtClean="0"/>
              <a:t> έξι μονάδες ισοπρενίου </a:t>
            </a:r>
            <a:r>
              <a:rPr lang="en-US" sz="3600" b="0" dirty="0" smtClean="0"/>
              <a:t>C</a:t>
            </a:r>
            <a:r>
              <a:rPr lang="el-GR" sz="3600" b="0" dirty="0" smtClean="0"/>
              <a:t>3</a:t>
            </a:r>
            <a:r>
              <a:rPr lang="en-US" sz="3600" b="0" dirty="0" smtClean="0"/>
              <a:t>0</a:t>
            </a:r>
            <a:endParaRPr lang="el-GR" sz="3600" b="0" dirty="0" smtClean="0"/>
          </a:p>
        </p:txBody>
      </p:sp>
      <p:sp>
        <p:nvSpPr>
          <p:cNvPr id="5123" name="Rectangle 3"/>
          <p:cNvSpPr>
            <a:spLocks noGrp="1" noChangeArrowheads="1"/>
          </p:cNvSpPr>
          <p:nvPr>
            <p:ph type="body" sz="half" idx="1"/>
          </p:nvPr>
        </p:nvSpPr>
        <p:spPr>
          <a:xfrm>
            <a:off x="323528" y="1854659"/>
            <a:ext cx="4038600" cy="964703"/>
          </a:xfrm>
        </p:spPr>
        <p:txBody>
          <a:bodyPr/>
          <a:lstStyle/>
          <a:p>
            <a:pPr marL="0" indent="0" eaLnBrk="1" hangingPunct="1">
              <a:buNone/>
            </a:pPr>
            <a:r>
              <a:rPr lang="el-GR" sz="2400" dirty="0" smtClean="0"/>
              <a:t>Τετρακυκλικές (</a:t>
            </a:r>
            <a:r>
              <a:rPr lang="el-GR" sz="2400" i="1" dirty="0" smtClean="0"/>
              <a:t>δαμμαρανικός</a:t>
            </a:r>
            <a:r>
              <a:rPr lang="el-GR" sz="2400" dirty="0" smtClean="0"/>
              <a:t>, </a:t>
            </a:r>
            <a:r>
              <a:rPr lang="el-GR" sz="2400" i="1" dirty="0" smtClean="0"/>
              <a:t>ευφανικός</a:t>
            </a:r>
            <a:r>
              <a:rPr lang="el-GR" sz="2400" dirty="0" smtClean="0"/>
              <a:t> σκελετός)</a:t>
            </a:r>
          </a:p>
          <a:p>
            <a:pPr eaLnBrk="1" hangingPunct="1"/>
            <a:endParaRPr lang="el-GR" sz="1600" dirty="0" smtClean="0"/>
          </a:p>
          <a:p>
            <a:pPr eaLnBrk="1" hangingPunct="1"/>
            <a:endParaRPr lang="el-GR" sz="1800" dirty="0" smtClean="0"/>
          </a:p>
          <a:p>
            <a:pPr eaLnBrk="1" hangingPunct="1"/>
            <a:endParaRPr lang="el-GR" sz="1800" dirty="0" smtClean="0"/>
          </a:p>
          <a:p>
            <a:pPr eaLnBrk="1" hangingPunct="1"/>
            <a:endParaRPr lang="el-GR" sz="1800" dirty="0"/>
          </a:p>
          <a:p>
            <a:pPr eaLnBrk="1" hangingPunct="1"/>
            <a:endParaRPr lang="el-GR" sz="1800" dirty="0" smtClean="0"/>
          </a:p>
          <a:p>
            <a:pPr eaLnBrk="1" hangingPunct="1"/>
            <a:endParaRPr lang="el-GR" sz="1800" dirty="0" smtClean="0"/>
          </a:p>
        </p:txBody>
      </p:sp>
      <p:graphicFrame>
        <p:nvGraphicFramePr>
          <p:cNvPr id="5124" name="Object 4"/>
          <p:cNvGraphicFramePr>
            <a:graphicFrameLocks noGrp="1" noChangeAspect="1"/>
          </p:cNvGraphicFramePr>
          <p:nvPr>
            <p:ph sz="quarter" idx="2"/>
            <p:extLst/>
          </p:nvPr>
        </p:nvGraphicFramePr>
        <p:xfrm>
          <a:off x="4549950" y="1584378"/>
          <a:ext cx="2106612" cy="1685925"/>
        </p:xfrm>
        <a:graphic>
          <a:graphicData uri="http://schemas.openxmlformats.org/presentationml/2006/ole">
            <mc:AlternateContent xmlns:mc="http://schemas.openxmlformats.org/markup-compatibility/2006">
              <mc:Choice xmlns:v="urn:schemas-microsoft-com:vml" Requires="v">
                <p:oleObj spid="_x0000_s19476" name="ChemSketch" r:id="rId3" imgW="2106168" imgH="1685544" progId="ACD.ChemSketch.20">
                  <p:embed/>
                </p:oleObj>
              </mc:Choice>
              <mc:Fallback>
                <p:oleObj name="ChemSketch" r:id="rId3" imgW="2106168" imgH="1685544"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950" y="1584378"/>
                        <a:ext cx="2106612" cy="1685925"/>
                      </a:xfrm>
                      <a:prstGeom prst="rect">
                        <a:avLst/>
                      </a:prstGeom>
                      <a:noFill/>
                      <a:ln>
                        <a:noFill/>
                      </a:ln>
                      <a:effectLst/>
                      <a:extLst/>
                    </p:spPr>
                  </p:pic>
                </p:oleObj>
              </mc:Fallback>
            </mc:AlternateContent>
          </a:graphicData>
        </a:graphic>
      </p:graphicFrame>
      <p:graphicFrame>
        <p:nvGraphicFramePr>
          <p:cNvPr id="5125" name="Object 8"/>
          <p:cNvGraphicFramePr>
            <a:graphicFrameLocks noGrp="1" noChangeAspect="1"/>
          </p:cNvGraphicFramePr>
          <p:nvPr>
            <p:ph sz="quarter" idx="3"/>
            <p:extLst/>
          </p:nvPr>
        </p:nvGraphicFramePr>
        <p:xfrm>
          <a:off x="4517504" y="4221088"/>
          <a:ext cx="3852862" cy="1736725"/>
        </p:xfrm>
        <a:graphic>
          <a:graphicData uri="http://schemas.openxmlformats.org/presentationml/2006/ole">
            <mc:AlternateContent xmlns:mc="http://schemas.openxmlformats.org/markup-compatibility/2006">
              <mc:Choice xmlns:v="urn:schemas-microsoft-com:vml" Requires="v">
                <p:oleObj spid="_x0000_s19477" name="ChemSketch" r:id="rId5" imgW="3852672" imgH="1737360" progId="ACD.ChemSketch.20">
                  <p:embed/>
                </p:oleObj>
              </mc:Choice>
              <mc:Fallback>
                <p:oleObj name="ChemSketch" r:id="rId5" imgW="3852672" imgH="173736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7504" y="4221088"/>
                        <a:ext cx="3852862" cy="1736725"/>
                      </a:xfrm>
                      <a:prstGeom prst="rect">
                        <a:avLst/>
                      </a:prstGeom>
                      <a:noFill/>
                      <a:ln>
                        <a:noFill/>
                      </a:ln>
                      <a:effectLst/>
                      <a:extLst/>
                    </p:spPr>
                  </p:pic>
                </p:oleObj>
              </mc:Fallback>
            </mc:AlternateContent>
          </a:graphicData>
        </a:graphic>
      </p:graphicFrame>
      <p:sp>
        <p:nvSpPr>
          <p:cNvPr id="2" name="Ορθογώνιο 1"/>
          <p:cNvSpPr/>
          <p:nvPr/>
        </p:nvSpPr>
        <p:spPr>
          <a:xfrm>
            <a:off x="573594" y="4797152"/>
            <a:ext cx="4010398" cy="830997"/>
          </a:xfrm>
          <a:prstGeom prst="rect">
            <a:avLst/>
          </a:prstGeom>
        </p:spPr>
        <p:txBody>
          <a:bodyPr wrap="square">
            <a:spAutoFit/>
          </a:bodyPr>
          <a:lstStyle/>
          <a:p>
            <a:r>
              <a:rPr lang="el-GR" sz="2400" dirty="0">
                <a:solidFill>
                  <a:prstClr val="black"/>
                </a:solidFill>
                <a:latin typeface="Calibri"/>
              </a:rPr>
              <a:t>Πεντακυκλικές (</a:t>
            </a:r>
            <a:r>
              <a:rPr lang="el-GR" sz="2400" i="1" dirty="0">
                <a:solidFill>
                  <a:prstClr val="black"/>
                </a:solidFill>
                <a:latin typeface="Calibri"/>
              </a:rPr>
              <a:t>ολεανανικός</a:t>
            </a:r>
            <a:r>
              <a:rPr lang="el-GR" sz="2400" dirty="0">
                <a:solidFill>
                  <a:prstClr val="black"/>
                </a:solidFill>
                <a:latin typeface="Calibri"/>
              </a:rPr>
              <a:t>, </a:t>
            </a:r>
            <a:r>
              <a:rPr lang="el-GR" sz="2400" i="1" dirty="0">
                <a:solidFill>
                  <a:prstClr val="black"/>
                </a:solidFill>
                <a:latin typeface="Calibri"/>
              </a:rPr>
              <a:t>ουρσανικός</a:t>
            </a:r>
            <a:r>
              <a:rPr lang="el-GR" sz="2400" dirty="0">
                <a:solidFill>
                  <a:prstClr val="black"/>
                </a:solidFill>
                <a:latin typeface="Calibri"/>
              </a:rPr>
              <a:t> σκελετός)</a:t>
            </a:r>
          </a:p>
        </p:txBody>
      </p:sp>
      <p:sp>
        <p:nvSpPr>
          <p:cNvPr id="3" name="Θέση αριθμού διαφάνειας 2"/>
          <p:cNvSpPr>
            <a:spLocks noGrp="1"/>
          </p:cNvSpPr>
          <p:nvPr>
            <p:ph type="sldNum" sz="quarter" idx="12"/>
          </p:nvPr>
        </p:nvSpPr>
        <p:spPr/>
        <p:txBody>
          <a:bodyPr/>
          <a:lstStyle/>
          <a:p>
            <a:fld id="{017F24FB-1786-4D09-9F9B-628CE2330F62}" type="slidenum">
              <a:rPr lang="el-GR" smtClean="0">
                <a:solidFill>
                  <a:prstClr val="black"/>
                </a:solidFill>
              </a:rPr>
              <a:pPr/>
              <a:t>47</a:t>
            </a:fld>
            <a:endParaRPr lang="el-GR" dirty="0">
              <a:solidFill>
                <a:prstClr val="black"/>
              </a:solidFill>
            </a:endParaRPr>
          </a:p>
        </p:txBody>
      </p:sp>
    </p:spTree>
    <p:extLst>
      <p:ext uri="{BB962C8B-B14F-4D97-AF65-F5344CB8AC3E}">
        <p14:creationId xmlns:p14="http://schemas.microsoft.com/office/powerpoint/2010/main" val="3802473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συστατικά της δάμμαρης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graphicFrame>
        <p:nvGraphicFramePr>
          <p:cNvPr id="5" name="Object 4"/>
          <p:cNvGraphicFramePr>
            <a:graphicFrameLocks noGrp="1" noChangeAspect="1"/>
          </p:cNvGraphicFramePr>
          <p:nvPr>
            <p:ph idx="1"/>
            <p:extLst/>
          </p:nvPr>
        </p:nvGraphicFramePr>
        <p:xfrm>
          <a:off x="467544" y="1025352"/>
          <a:ext cx="4292871" cy="5644718"/>
        </p:xfrm>
        <a:graphic>
          <a:graphicData uri="http://schemas.openxmlformats.org/presentationml/2006/ole">
            <mc:AlternateContent xmlns:mc="http://schemas.openxmlformats.org/markup-compatibility/2006">
              <mc:Choice xmlns:v="urn:schemas-microsoft-com:vml" Requires="v">
                <p:oleObj spid="_x0000_s20491" name="ChemSketch" r:id="rId3" imgW="7839456" imgH="10308336" progId="ACD.ChemSketch.20">
                  <p:embed/>
                </p:oleObj>
              </mc:Choice>
              <mc:Fallback>
                <p:oleObj name="ChemSketch" r:id="rId3" imgW="7839456" imgH="10308336"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025352"/>
                        <a:ext cx="4292871" cy="5644718"/>
                      </a:xfrm>
                      <a:prstGeom prst="rect">
                        <a:avLst/>
                      </a:prstGeom>
                      <a:noFill/>
                      <a:ln>
                        <a:noFill/>
                      </a:ln>
                      <a:extLst/>
                    </p:spPr>
                  </p:pic>
                </p:oleObj>
              </mc:Fallback>
            </mc:AlternateContent>
          </a:graphicData>
        </a:graphic>
      </p:graphicFrame>
      <p:pic>
        <p:nvPicPr>
          <p:cNvPr id="6" name="Picture 4" descr="Damm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2674349"/>
            <a:ext cx="3128964" cy="2346723"/>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6379220" y="5155035"/>
            <a:ext cx="1098699" cy="276999"/>
          </a:xfrm>
          <a:prstGeom prst="rect">
            <a:avLst/>
          </a:prstGeom>
        </p:spPr>
        <p:txBody>
          <a:bodyPr wrap="none">
            <a:spAutoFit/>
          </a:bodyPr>
          <a:lstStyle/>
          <a:p>
            <a:r>
              <a:rPr lang="en-US" sz="1200" dirty="0">
                <a:solidFill>
                  <a:prstClr val="black"/>
                </a:solidFill>
                <a:latin typeface="Calibri"/>
                <a:hlinkClick r:id="rId6"/>
              </a:rPr>
              <a:t>indiamart.com</a:t>
            </a:r>
            <a:endParaRPr lang="el-GR" sz="1200" dirty="0">
              <a:solidFill>
                <a:prstClr val="black"/>
              </a:solidFill>
              <a:latin typeface="Calibri"/>
            </a:endParaRPr>
          </a:p>
        </p:txBody>
      </p:sp>
    </p:spTree>
    <p:extLst>
      <p:ext uri="{BB962C8B-B14F-4D97-AF65-F5344CB8AC3E}">
        <p14:creationId xmlns:p14="http://schemas.microsoft.com/office/powerpoint/2010/main" val="3902112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Πολυμερισμός «ξηραινόμενων» </a:t>
            </a:r>
            <a:r>
              <a:rPr lang="el-GR" dirty="0" smtClean="0"/>
              <a:t>λαδιών</a:t>
            </a:r>
            <a:r>
              <a:rPr lang="en-US" dirty="0"/>
              <a:t> </a:t>
            </a:r>
            <a:r>
              <a:rPr lang="el-GR" dirty="0" smtClean="0"/>
              <a:t/>
            </a:r>
            <a:br>
              <a:rPr lang="el-GR" dirty="0" smtClean="0"/>
            </a:br>
            <a:r>
              <a:rPr lang="en-US" sz="3300" b="0" dirty="0" smtClean="0"/>
              <a:t>(1 </a:t>
            </a:r>
            <a:r>
              <a:rPr lang="el-GR" sz="3300" b="0" dirty="0" smtClean="0"/>
              <a:t>από 2)</a:t>
            </a:r>
            <a:endParaRPr lang="el-GR" sz="3300" b="0" dirty="0"/>
          </a:p>
        </p:txBody>
      </p:sp>
      <p:sp>
        <p:nvSpPr>
          <p:cNvPr id="13" name="Rectangle 12"/>
          <p:cNvSpPr/>
          <p:nvPr/>
        </p:nvSpPr>
        <p:spPr>
          <a:xfrm>
            <a:off x="5440986" y="3314476"/>
            <a:ext cx="2989056" cy="2263408"/>
          </a:xfrm>
          <a:prstGeom prst="rect">
            <a:avLst/>
          </a:prstGeom>
          <a:solidFill>
            <a:schemeClr val="accent5">
              <a:lumMod val="20000"/>
              <a:lumOff val="80000"/>
              <a:alpha val="16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Rectangle 11"/>
          <p:cNvSpPr/>
          <p:nvPr/>
        </p:nvSpPr>
        <p:spPr>
          <a:xfrm>
            <a:off x="1979712" y="4533190"/>
            <a:ext cx="2989056" cy="1584176"/>
          </a:xfrm>
          <a:prstGeom prst="rect">
            <a:avLst/>
          </a:prstGeom>
          <a:solidFill>
            <a:schemeClr val="accent2">
              <a:lumMod val="40000"/>
              <a:lumOff val="6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Rectangle 10"/>
          <p:cNvSpPr/>
          <p:nvPr/>
        </p:nvSpPr>
        <p:spPr>
          <a:xfrm>
            <a:off x="2032088" y="1916832"/>
            <a:ext cx="2808312" cy="1428804"/>
          </a:xfrm>
          <a:prstGeom prst="rect">
            <a:avLst/>
          </a:prstGeom>
          <a:solidFill>
            <a:schemeClr val="accent2">
              <a:lumMod val="40000"/>
              <a:lumOff val="6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6" name="Picture 5" title="Πολυακόρεστα έλαια"/>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32088" y="2140525"/>
            <a:ext cx="6016620" cy="4057079"/>
          </a:xfrm>
          <a:prstGeom prst="rect">
            <a:avLst/>
          </a:prstGeom>
        </p:spPr>
      </p:pic>
      <p:sp>
        <p:nvSpPr>
          <p:cNvPr id="7" name="TextBox 6"/>
          <p:cNvSpPr txBox="1"/>
          <p:nvPr/>
        </p:nvSpPr>
        <p:spPr>
          <a:xfrm>
            <a:off x="5202084" y="2802520"/>
            <a:ext cx="1296144" cy="400110"/>
          </a:xfrm>
          <a:prstGeom prst="rect">
            <a:avLst/>
          </a:prstGeom>
          <a:noFill/>
        </p:spPr>
        <p:txBody>
          <a:bodyPr wrap="square" rtlCol="0">
            <a:spAutoFit/>
          </a:bodyPr>
          <a:lstStyle/>
          <a:p>
            <a:r>
              <a:rPr lang="el-GR" sz="2000" b="1" dirty="0" smtClean="0">
                <a:solidFill>
                  <a:srgbClr val="1B4523"/>
                </a:solidFill>
                <a:latin typeface="Calibri"/>
              </a:rPr>
              <a:t>γλυκερίνη</a:t>
            </a:r>
            <a:endParaRPr lang="el-GR" sz="2000" b="1" dirty="0">
              <a:solidFill>
                <a:srgbClr val="1B4523"/>
              </a:solidFill>
              <a:latin typeface="Calibri"/>
            </a:endParaRPr>
          </a:p>
        </p:txBody>
      </p:sp>
      <p:sp>
        <p:nvSpPr>
          <p:cNvPr id="8" name="TextBox 7"/>
          <p:cNvSpPr txBox="1"/>
          <p:nvPr/>
        </p:nvSpPr>
        <p:spPr>
          <a:xfrm>
            <a:off x="2540604" y="3449478"/>
            <a:ext cx="1800200" cy="1077218"/>
          </a:xfrm>
          <a:prstGeom prst="rect">
            <a:avLst/>
          </a:prstGeom>
          <a:noFill/>
        </p:spPr>
        <p:txBody>
          <a:bodyPr wrap="square" rtlCol="0">
            <a:spAutoFit/>
          </a:bodyPr>
          <a:lstStyle/>
          <a:p>
            <a:r>
              <a:rPr lang="en-US" sz="2400" b="1" dirty="0" smtClean="0">
                <a:solidFill>
                  <a:srgbClr val="820000"/>
                </a:solidFill>
                <a:latin typeface="Calibri"/>
              </a:rPr>
              <a:t>R₁ </a:t>
            </a:r>
            <a:r>
              <a:rPr lang="el-GR" sz="2000" b="1" dirty="0">
                <a:solidFill>
                  <a:srgbClr val="820000"/>
                </a:solidFill>
                <a:latin typeface="Calibri"/>
              </a:rPr>
              <a:t>Λινολενικό </a:t>
            </a:r>
            <a:r>
              <a:rPr lang="en-US" sz="2000" b="1" dirty="0">
                <a:solidFill>
                  <a:srgbClr val="820000"/>
                </a:solidFill>
                <a:latin typeface="Calibri"/>
              </a:rPr>
              <a:t>C18:3</a:t>
            </a:r>
          </a:p>
          <a:p>
            <a:r>
              <a:rPr lang="en-US" sz="2000" dirty="0" smtClean="0">
                <a:solidFill>
                  <a:srgbClr val="820000"/>
                </a:solidFill>
                <a:latin typeface="Calibri"/>
              </a:rPr>
              <a:t> </a:t>
            </a:r>
            <a:endParaRPr lang="el-GR" sz="2000" dirty="0">
              <a:solidFill>
                <a:srgbClr val="820000"/>
              </a:solidFill>
              <a:latin typeface="Calibri"/>
            </a:endParaRPr>
          </a:p>
        </p:txBody>
      </p:sp>
      <p:sp>
        <p:nvSpPr>
          <p:cNvPr id="9" name="TextBox 8"/>
          <p:cNvSpPr txBox="1"/>
          <p:nvPr/>
        </p:nvSpPr>
        <p:spPr>
          <a:xfrm>
            <a:off x="5788658" y="4241566"/>
            <a:ext cx="1440160" cy="769441"/>
          </a:xfrm>
          <a:prstGeom prst="rect">
            <a:avLst/>
          </a:prstGeom>
          <a:noFill/>
        </p:spPr>
        <p:txBody>
          <a:bodyPr wrap="square" rtlCol="0">
            <a:spAutoFit/>
          </a:bodyPr>
          <a:lstStyle/>
          <a:p>
            <a:r>
              <a:rPr lang="en-US" sz="2400" b="1" dirty="0" smtClean="0">
                <a:solidFill>
                  <a:srgbClr val="820000"/>
                </a:solidFill>
                <a:latin typeface="Calibri"/>
              </a:rPr>
              <a:t>R₂ </a:t>
            </a:r>
            <a:r>
              <a:rPr lang="el-GR" sz="2000" b="1" dirty="0" smtClean="0">
                <a:solidFill>
                  <a:srgbClr val="820000"/>
                </a:solidFill>
                <a:latin typeface="Calibri"/>
              </a:rPr>
              <a:t>Ελαϊκό </a:t>
            </a:r>
            <a:r>
              <a:rPr lang="en-US" sz="2000" b="1" dirty="0" smtClean="0">
                <a:solidFill>
                  <a:srgbClr val="820000"/>
                </a:solidFill>
                <a:latin typeface="Calibri"/>
              </a:rPr>
              <a:t>C18:1</a:t>
            </a:r>
            <a:endParaRPr lang="en-US" sz="2000" b="1" dirty="0">
              <a:solidFill>
                <a:srgbClr val="820000"/>
              </a:solidFill>
              <a:latin typeface="Calibri"/>
            </a:endParaRPr>
          </a:p>
        </p:txBody>
      </p:sp>
      <p:sp>
        <p:nvSpPr>
          <p:cNvPr id="10" name="TextBox 9"/>
          <p:cNvSpPr txBox="1"/>
          <p:nvPr/>
        </p:nvSpPr>
        <p:spPr>
          <a:xfrm>
            <a:off x="2210064" y="6167819"/>
            <a:ext cx="2367424" cy="461665"/>
          </a:xfrm>
          <a:prstGeom prst="rect">
            <a:avLst/>
          </a:prstGeom>
          <a:noFill/>
        </p:spPr>
        <p:txBody>
          <a:bodyPr wrap="square" rtlCol="0">
            <a:spAutoFit/>
          </a:bodyPr>
          <a:lstStyle/>
          <a:p>
            <a:r>
              <a:rPr lang="en-US" sz="2400" b="1" dirty="0" smtClean="0">
                <a:solidFill>
                  <a:srgbClr val="820000"/>
                </a:solidFill>
                <a:latin typeface="Calibri"/>
              </a:rPr>
              <a:t>R₃ </a:t>
            </a:r>
            <a:r>
              <a:rPr lang="el-GR" sz="2000" b="1" dirty="0">
                <a:solidFill>
                  <a:srgbClr val="820000"/>
                </a:solidFill>
                <a:latin typeface="Calibri"/>
              </a:rPr>
              <a:t>Λινελαϊκό </a:t>
            </a:r>
            <a:r>
              <a:rPr lang="en-US" sz="2000" b="1" dirty="0" smtClean="0">
                <a:solidFill>
                  <a:srgbClr val="820000"/>
                </a:solidFill>
                <a:latin typeface="Calibri"/>
              </a:rPr>
              <a:t>C18:2</a:t>
            </a:r>
            <a:endParaRPr lang="en-US" sz="2000" b="1" dirty="0">
              <a:solidFill>
                <a:srgbClr val="820000"/>
              </a:solidFill>
              <a:latin typeface="Calibri"/>
            </a:endParaRPr>
          </a:p>
        </p:txBody>
      </p:sp>
      <p:sp>
        <p:nvSpPr>
          <p:cNvPr id="14" name="TextBox 13"/>
          <p:cNvSpPr txBox="1"/>
          <p:nvPr/>
        </p:nvSpPr>
        <p:spPr>
          <a:xfrm>
            <a:off x="6935514" y="2119892"/>
            <a:ext cx="2109431" cy="830997"/>
          </a:xfrm>
          <a:prstGeom prst="rect">
            <a:avLst/>
          </a:prstGeom>
          <a:noFill/>
        </p:spPr>
        <p:txBody>
          <a:bodyPr wrap="square" rtlCol="0">
            <a:spAutoFit/>
          </a:bodyPr>
          <a:lstStyle/>
          <a:p>
            <a:pPr algn="ctr"/>
            <a:r>
              <a:rPr lang="el-GR" sz="2400" dirty="0" smtClean="0">
                <a:solidFill>
                  <a:prstClr val="black"/>
                </a:solidFill>
                <a:latin typeface="Calibri"/>
              </a:rPr>
              <a:t>Έχει μόνο </a:t>
            </a:r>
            <a:r>
              <a:rPr lang="el-GR" sz="2400" b="1" dirty="0" smtClean="0">
                <a:solidFill>
                  <a:prstClr val="black"/>
                </a:solidFill>
                <a:latin typeface="Calibri"/>
              </a:rPr>
              <a:t>ένα</a:t>
            </a:r>
            <a:r>
              <a:rPr lang="el-GR" sz="2400" dirty="0" smtClean="0">
                <a:solidFill>
                  <a:prstClr val="black"/>
                </a:solidFill>
                <a:latin typeface="Calibri"/>
              </a:rPr>
              <a:t> διπλό δεσμό</a:t>
            </a:r>
            <a:endParaRPr lang="el-GR" sz="2400" dirty="0">
              <a:solidFill>
                <a:prstClr val="black"/>
              </a:solidFill>
              <a:latin typeface="Calibri"/>
            </a:endParaRPr>
          </a:p>
        </p:txBody>
      </p:sp>
      <p:sp>
        <p:nvSpPr>
          <p:cNvPr id="15" name="Right Arrow 14"/>
          <p:cNvSpPr/>
          <p:nvPr/>
        </p:nvSpPr>
        <p:spPr>
          <a:xfrm rot="7408729">
            <a:off x="7536564" y="3076976"/>
            <a:ext cx="1122087" cy="571205"/>
          </a:xfrm>
          <a:prstGeom prst="rightArrow">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Slide Number Placeholder 4"/>
          <p:cNvSpPr>
            <a:spLocks noGrp="1"/>
          </p:cNvSpPr>
          <p:nvPr>
            <p:ph type="sldNum" sz="quarter" idx="12"/>
          </p:nvPr>
        </p:nvSpPr>
        <p:spPr/>
        <p:txBody>
          <a:bodyPr/>
          <a:lstStyle/>
          <a:p>
            <a:fld id="{D3F1D1C4-C2D9-4231-9FB2-B2D9D97AA41D}" type="slidenum">
              <a:rPr lang="el-GR" smtClean="0">
                <a:solidFill>
                  <a:prstClr val="black"/>
                </a:solidFill>
              </a:rPr>
              <a:pPr/>
              <a:t>4</a:t>
            </a:fld>
            <a:endParaRPr lang="el-GR" dirty="0">
              <a:solidFill>
                <a:prstClr val="black"/>
              </a:solidFill>
            </a:endParaRPr>
          </a:p>
        </p:txBody>
      </p:sp>
      <p:sp>
        <p:nvSpPr>
          <p:cNvPr id="4" name="TextBox 3"/>
          <p:cNvSpPr txBox="1"/>
          <p:nvPr/>
        </p:nvSpPr>
        <p:spPr>
          <a:xfrm>
            <a:off x="511578" y="1353190"/>
            <a:ext cx="6220662" cy="461665"/>
          </a:xfrm>
          <a:prstGeom prst="rect">
            <a:avLst/>
          </a:prstGeom>
          <a:noFill/>
        </p:spPr>
        <p:txBody>
          <a:bodyPr wrap="square" rtlCol="0">
            <a:spAutoFit/>
          </a:bodyPr>
          <a:lstStyle/>
          <a:p>
            <a:r>
              <a:rPr lang="el-GR" sz="2400" dirty="0" smtClean="0">
                <a:solidFill>
                  <a:prstClr val="black"/>
                </a:solidFill>
                <a:latin typeface="Calibri"/>
              </a:rPr>
              <a:t>Προϋπόθεση: τα λάδια να είναι </a:t>
            </a:r>
            <a:r>
              <a:rPr lang="el-GR" sz="2400" b="1" dirty="0" smtClean="0">
                <a:solidFill>
                  <a:prstClr val="black"/>
                </a:solidFill>
                <a:latin typeface="Calibri"/>
              </a:rPr>
              <a:t>πολυακόρεστα</a:t>
            </a:r>
            <a:endParaRPr lang="el-GR" sz="2400" b="1" dirty="0">
              <a:solidFill>
                <a:prstClr val="black"/>
              </a:solidFill>
              <a:latin typeface="Calibri"/>
            </a:endParaRPr>
          </a:p>
        </p:txBody>
      </p:sp>
      <p:sp>
        <p:nvSpPr>
          <p:cNvPr id="16" name="Rounded Rectangle 15"/>
          <p:cNvSpPr/>
          <p:nvPr/>
        </p:nvSpPr>
        <p:spPr>
          <a:xfrm>
            <a:off x="2339752" y="3449478"/>
            <a:ext cx="2001052" cy="79208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Rounded Rectangle 16"/>
          <p:cNvSpPr/>
          <p:nvPr/>
        </p:nvSpPr>
        <p:spPr>
          <a:xfrm>
            <a:off x="2217274" y="6025253"/>
            <a:ext cx="2210709" cy="79208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Tree>
    <p:extLst>
      <p:ext uri="{BB962C8B-B14F-4D97-AF65-F5344CB8AC3E}">
        <p14:creationId xmlns:p14="http://schemas.microsoft.com/office/powerpoint/2010/main" val="307534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20072" y="2203921"/>
            <a:ext cx="3401164" cy="22819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Rectangle 2"/>
          <p:cNvSpPr>
            <a:spLocks noGrp="1" noChangeArrowheads="1"/>
          </p:cNvSpPr>
          <p:nvPr>
            <p:ph type="title"/>
          </p:nvPr>
        </p:nvSpPr>
        <p:spPr>
          <a:xfrm>
            <a:off x="457200" y="274638"/>
            <a:ext cx="8229600" cy="993775"/>
          </a:xfrm>
        </p:spPr>
        <p:txBody>
          <a:bodyPr>
            <a:noAutofit/>
          </a:bodyPr>
          <a:lstStyle/>
          <a:p>
            <a:pPr eaLnBrk="1" hangingPunct="1"/>
            <a:r>
              <a:rPr lang="el-GR" dirty="0" smtClean="0"/>
              <a:t>Ζωική φυσική ρητίνη: γομαλάκα (</a:t>
            </a:r>
            <a:r>
              <a:rPr lang="en-US" dirty="0" smtClean="0"/>
              <a:t>shellac)</a:t>
            </a:r>
            <a:endParaRPr lang="el-GR" dirty="0" smtClean="0"/>
          </a:p>
        </p:txBody>
      </p:sp>
      <p:sp>
        <p:nvSpPr>
          <p:cNvPr id="18435" name="Text Box 7"/>
          <p:cNvSpPr txBox="1">
            <a:spLocks noChangeArrowheads="1"/>
          </p:cNvSpPr>
          <p:nvPr/>
        </p:nvSpPr>
        <p:spPr bwMode="auto">
          <a:xfrm>
            <a:off x="179511" y="1556792"/>
            <a:ext cx="453650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6000" indent="-180000">
              <a:spcBef>
                <a:spcPct val="50000"/>
              </a:spcBef>
              <a:buFont typeface="Arial" panose="020B0604020202020204" pitchFamily="34" charset="0"/>
              <a:buChar char="•"/>
            </a:pPr>
            <a:r>
              <a:rPr lang="el-GR" sz="2400" dirty="0" smtClean="0">
                <a:solidFill>
                  <a:prstClr val="black"/>
                </a:solidFill>
                <a:latin typeface="Calibri"/>
              </a:rPr>
              <a:t>Ρητίνη </a:t>
            </a:r>
            <a:r>
              <a:rPr lang="el-GR" sz="2400" b="1" dirty="0">
                <a:solidFill>
                  <a:prstClr val="black"/>
                </a:solidFill>
                <a:latin typeface="Calibri"/>
              </a:rPr>
              <a:t>ζωικής</a:t>
            </a:r>
            <a:r>
              <a:rPr lang="el-GR" sz="2400" dirty="0">
                <a:solidFill>
                  <a:prstClr val="black"/>
                </a:solidFill>
                <a:latin typeface="Calibri"/>
              </a:rPr>
              <a:t> προέλευσης</a:t>
            </a:r>
          </a:p>
          <a:p>
            <a:pPr marL="36000" indent="-180000">
              <a:spcBef>
                <a:spcPct val="50000"/>
              </a:spcBef>
              <a:buFont typeface="Arial" panose="020B0604020202020204" pitchFamily="34" charset="0"/>
              <a:buChar char="•"/>
            </a:pPr>
            <a:r>
              <a:rPr lang="el-GR" sz="2400" dirty="0" smtClean="0">
                <a:solidFill>
                  <a:prstClr val="black"/>
                </a:solidFill>
                <a:latin typeface="Calibri"/>
              </a:rPr>
              <a:t>Προέρχεται </a:t>
            </a:r>
            <a:r>
              <a:rPr lang="el-GR" sz="2400" dirty="0">
                <a:solidFill>
                  <a:prstClr val="black"/>
                </a:solidFill>
                <a:latin typeface="Calibri"/>
              </a:rPr>
              <a:t>από τις εκκρίσεις του εντόμου </a:t>
            </a:r>
            <a:r>
              <a:rPr lang="en-US" sz="2400" i="1" dirty="0">
                <a:solidFill>
                  <a:prstClr val="black"/>
                </a:solidFill>
                <a:latin typeface="Calibri"/>
              </a:rPr>
              <a:t>laccifer lacca </a:t>
            </a:r>
            <a:r>
              <a:rPr lang="el-GR" sz="2400" dirty="0">
                <a:solidFill>
                  <a:prstClr val="black"/>
                </a:solidFill>
                <a:latin typeface="Calibri"/>
              </a:rPr>
              <a:t>(Ινδία) επάνω στο φύλλωμα των δέντρων κατά την περίοδο της κυοφορίας τους</a:t>
            </a:r>
            <a:r>
              <a:rPr lang="el-GR" sz="2400" dirty="0" smtClean="0">
                <a:solidFill>
                  <a:prstClr val="black"/>
                </a:solidFill>
                <a:latin typeface="Calibri"/>
              </a:rPr>
              <a:t>.</a:t>
            </a:r>
            <a:endParaRPr lang="el-GR" sz="2400" dirty="0">
              <a:solidFill>
                <a:prstClr val="black"/>
              </a:solidFill>
              <a:latin typeface="Calibri"/>
            </a:endParaRPr>
          </a:p>
          <a:p>
            <a:pPr marL="36000" indent="-180000">
              <a:spcBef>
                <a:spcPct val="50000"/>
              </a:spcBef>
              <a:buFont typeface="Arial" panose="020B0604020202020204" pitchFamily="34" charset="0"/>
              <a:buChar char="•"/>
            </a:pPr>
            <a:r>
              <a:rPr lang="el-GR" sz="2400" b="1" dirty="0" smtClean="0">
                <a:solidFill>
                  <a:prstClr val="black"/>
                </a:solidFill>
                <a:latin typeface="Calibri"/>
              </a:rPr>
              <a:t>Σύσταση</a:t>
            </a:r>
            <a:r>
              <a:rPr lang="en-US" sz="2400" b="1" dirty="0">
                <a:solidFill>
                  <a:prstClr val="black"/>
                </a:solidFill>
                <a:latin typeface="Calibri"/>
              </a:rPr>
              <a:t>:</a:t>
            </a:r>
            <a:endParaRPr lang="el-GR" sz="2400" b="1" dirty="0">
              <a:solidFill>
                <a:prstClr val="black"/>
              </a:solidFill>
              <a:latin typeface="Calibri"/>
            </a:endParaRPr>
          </a:p>
          <a:p>
            <a:pPr marL="493200" lvl="2" indent="-180000">
              <a:spcBef>
                <a:spcPct val="50000"/>
              </a:spcBef>
              <a:buFont typeface="Arial" panose="020B0604020202020204" pitchFamily="34" charset="0"/>
              <a:buChar char="•"/>
            </a:pPr>
            <a:r>
              <a:rPr lang="el-GR" sz="2400" dirty="0" smtClean="0">
                <a:solidFill>
                  <a:prstClr val="black"/>
                </a:solidFill>
                <a:latin typeface="Calibri"/>
              </a:rPr>
              <a:t>Ρητινικά μόρια </a:t>
            </a:r>
            <a:endParaRPr lang="el-GR" sz="2400" dirty="0">
              <a:solidFill>
                <a:prstClr val="black"/>
              </a:solidFill>
              <a:latin typeface="Calibri"/>
            </a:endParaRPr>
          </a:p>
          <a:p>
            <a:pPr marL="493200" lvl="2" indent="-180000">
              <a:spcBef>
                <a:spcPct val="50000"/>
              </a:spcBef>
              <a:buFont typeface="Arial" panose="020B0604020202020204" pitchFamily="34" charset="0"/>
              <a:buChar char="•"/>
            </a:pPr>
            <a:r>
              <a:rPr lang="el-GR" sz="2400" dirty="0">
                <a:solidFill>
                  <a:prstClr val="black"/>
                </a:solidFill>
                <a:latin typeface="Calibri"/>
              </a:rPr>
              <a:t>Φυσικές </a:t>
            </a:r>
            <a:r>
              <a:rPr lang="el-GR" sz="2400" dirty="0" smtClean="0">
                <a:solidFill>
                  <a:prstClr val="black"/>
                </a:solidFill>
                <a:latin typeface="Calibri"/>
              </a:rPr>
              <a:t>κόκκινες χρωστικές</a:t>
            </a:r>
            <a:endParaRPr lang="el-GR" sz="2400" dirty="0">
              <a:solidFill>
                <a:prstClr val="black"/>
              </a:solidFill>
              <a:latin typeface="Calibri"/>
            </a:endParaRPr>
          </a:p>
          <a:p>
            <a:pPr marL="493200" lvl="2" indent="-180000">
              <a:spcBef>
                <a:spcPct val="50000"/>
              </a:spcBef>
              <a:buFont typeface="Arial" panose="020B0604020202020204" pitchFamily="34" charset="0"/>
              <a:buChar char="•"/>
            </a:pPr>
            <a:r>
              <a:rPr lang="el-GR" sz="2400" dirty="0">
                <a:solidFill>
                  <a:prstClr val="black"/>
                </a:solidFill>
                <a:latin typeface="Calibri"/>
              </a:rPr>
              <a:t>Φυσικά </a:t>
            </a:r>
            <a:r>
              <a:rPr lang="el-GR" sz="2400" dirty="0" smtClean="0">
                <a:solidFill>
                  <a:prstClr val="black"/>
                </a:solidFill>
                <a:latin typeface="Calibri"/>
              </a:rPr>
              <a:t>κεριά</a:t>
            </a:r>
            <a:endParaRPr lang="el-GR" sz="2400" dirty="0">
              <a:solidFill>
                <a:prstClr val="black"/>
              </a:solidFill>
              <a:latin typeface="Calibri"/>
            </a:endParaRPr>
          </a:p>
        </p:txBody>
      </p:sp>
      <p:sp>
        <p:nvSpPr>
          <p:cNvPr id="5" name="Ορθογώνιο 4"/>
          <p:cNvSpPr/>
          <p:nvPr/>
        </p:nvSpPr>
        <p:spPr>
          <a:xfrm>
            <a:off x="6372200" y="4485824"/>
            <a:ext cx="1663276" cy="276999"/>
          </a:xfrm>
          <a:prstGeom prst="rect">
            <a:avLst/>
          </a:prstGeom>
        </p:spPr>
        <p:txBody>
          <a:bodyPr wrap="none">
            <a:spAutoFit/>
          </a:bodyPr>
          <a:lstStyle/>
          <a:p>
            <a:r>
              <a:rPr lang="en-US" sz="1200" dirty="0">
                <a:solidFill>
                  <a:prstClr val="black"/>
                </a:solidFill>
                <a:latin typeface="Calibri"/>
                <a:hlinkClick r:id="rId3"/>
              </a:rPr>
              <a:t>artisansofthevalley.com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697488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title"/>
          </p:nvPr>
        </p:nvSpPr>
        <p:spPr/>
        <p:txBody>
          <a:bodyPr/>
          <a:lstStyle/>
          <a:p>
            <a:pPr eaLnBrk="1" hangingPunct="1"/>
            <a:r>
              <a:rPr lang="el-GR" dirty="0" smtClean="0"/>
              <a:t>Συστατικά γομαλάκας</a:t>
            </a:r>
          </a:p>
        </p:txBody>
      </p:sp>
      <p:graphicFrame>
        <p:nvGraphicFramePr>
          <p:cNvPr id="19459" name="Object 14"/>
          <p:cNvGraphicFramePr>
            <a:graphicFrameLocks noGrp="1" noChangeAspect="1"/>
          </p:cNvGraphicFramePr>
          <p:nvPr>
            <p:ph idx="1"/>
            <p:extLst/>
          </p:nvPr>
        </p:nvGraphicFramePr>
        <p:xfrm>
          <a:off x="3563888" y="2091525"/>
          <a:ext cx="5325884" cy="2674950"/>
        </p:xfrm>
        <a:graphic>
          <a:graphicData uri="http://schemas.openxmlformats.org/presentationml/2006/ole">
            <mc:AlternateContent xmlns:mc="http://schemas.openxmlformats.org/markup-compatibility/2006">
              <mc:Choice xmlns:v="urn:schemas-microsoft-com:vml" Requires="v">
                <p:oleObj spid="_x0000_s21515" name="ChemSketch" r:id="rId3" imgW="5126736" imgH="2575560" progId="ACD.ChemSketch.20">
                  <p:embed/>
                </p:oleObj>
              </mc:Choice>
              <mc:Fallback>
                <p:oleObj name="ChemSketch" r:id="rId3" imgW="5126736" imgH="257556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091525"/>
                        <a:ext cx="5325884" cy="2674950"/>
                      </a:xfrm>
                      <a:prstGeom prst="rect">
                        <a:avLst/>
                      </a:prstGeom>
                      <a:noFill/>
                      <a:ln>
                        <a:noFill/>
                      </a:ln>
                      <a:effectLst/>
                      <a:extLst/>
                    </p:spPr>
                  </p:pic>
                </p:oleObj>
              </mc:Fallback>
            </mc:AlternateContent>
          </a:graphicData>
        </a:graphic>
      </p:graphicFrame>
      <p:sp>
        <p:nvSpPr>
          <p:cNvPr id="19461" name="Text Box 17"/>
          <p:cNvSpPr txBox="1">
            <a:spLocks noChangeArrowheads="1"/>
          </p:cNvSpPr>
          <p:nvPr/>
        </p:nvSpPr>
        <p:spPr bwMode="auto">
          <a:xfrm>
            <a:off x="467668" y="1452452"/>
            <a:ext cx="784874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Bef>
                <a:spcPct val="50000"/>
              </a:spcBef>
              <a:buFont typeface="Arial" panose="020B0604020202020204" pitchFamily="34" charset="0"/>
              <a:buChar char="•"/>
            </a:pPr>
            <a:r>
              <a:rPr lang="el-GR" sz="2400" dirty="0" smtClean="0">
                <a:solidFill>
                  <a:prstClr val="black"/>
                </a:solidFill>
              </a:rPr>
              <a:t>Ρητινικά μόρια: κυκλικό οξύ (</a:t>
            </a:r>
            <a:r>
              <a:rPr lang="en-US" sz="2400" dirty="0" smtClean="0">
                <a:solidFill>
                  <a:prstClr val="black"/>
                </a:solidFill>
              </a:rPr>
              <a:t>jalaric acid), </a:t>
            </a:r>
            <a:r>
              <a:rPr lang="el-GR" sz="2400" dirty="0" smtClean="0">
                <a:solidFill>
                  <a:prstClr val="black"/>
                </a:solidFill>
              </a:rPr>
              <a:t>κεδρένιο</a:t>
            </a:r>
          </a:p>
          <a:p>
            <a:pPr marL="342900" indent="-342900">
              <a:spcBef>
                <a:spcPct val="50000"/>
              </a:spcBef>
              <a:buFont typeface="Arial" panose="020B0604020202020204" pitchFamily="34" charset="0"/>
              <a:buChar char="•"/>
            </a:pPr>
            <a:endParaRPr lang="el-GR" sz="2400" dirty="0">
              <a:solidFill>
                <a:prstClr val="black"/>
              </a:solidFill>
            </a:endParaRPr>
          </a:p>
          <a:p>
            <a:pPr marL="342900" indent="-342900">
              <a:spcBef>
                <a:spcPct val="50000"/>
              </a:spcBef>
              <a:buFont typeface="Arial" panose="020B0604020202020204" pitchFamily="34" charset="0"/>
              <a:buChar char="•"/>
            </a:pPr>
            <a:endParaRPr lang="el-GR" sz="2400" dirty="0" smtClean="0">
              <a:solidFill>
                <a:prstClr val="black"/>
              </a:solidFill>
            </a:endParaRPr>
          </a:p>
          <a:p>
            <a:pPr marL="342900" indent="-342900">
              <a:spcBef>
                <a:spcPct val="50000"/>
              </a:spcBef>
              <a:buFont typeface="Arial" panose="020B0604020202020204" pitchFamily="34" charset="0"/>
              <a:buChar char="•"/>
            </a:pPr>
            <a:endParaRPr lang="el-GR" sz="2400" dirty="0">
              <a:solidFill>
                <a:prstClr val="black"/>
              </a:solidFill>
            </a:endParaRPr>
          </a:p>
          <a:p>
            <a:pPr marL="342900" indent="-342900">
              <a:spcBef>
                <a:spcPct val="50000"/>
              </a:spcBef>
              <a:buFont typeface="Arial" panose="020B0604020202020204" pitchFamily="34" charset="0"/>
              <a:buChar char="•"/>
            </a:pPr>
            <a:endParaRPr lang="el-GR" sz="2400" dirty="0" smtClean="0">
              <a:solidFill>
                <a:prstClr val="black"/>
              </a:solidFill>
            </a:endParaRPr>
          </a:p>
          <a:p>
            <a:pPr marL="342900" indent="-342900">
              <a:spcBef>
                <a:spcPct val="50000"/>
              </a:spcBef>
              <a:buFont typeface="Arial" panose="020B0604020202020204" pitchFamily="34" charset="0"/>
              <a:buChar char="•"/>
            </a:pPr>
            <a:endParaRPr lang="el-GR" sz="2400" dirty="0" smtClean="0">
              <a:solidFill>
                <a:prstClr val="black"/>
              </a:solidFill>
            </a:endParaRPr>
          </a:p>
          <a:p>
            <a:pPr marL="342900" indent="-342900">
              <a:spcBef>
                <a:spcPct val="50000"/>
              </a:spcBef>
              <a:buFont typeface="Arial" panose="020B0604020202020204" pitchFamily="34" charset="0"/>
              <a:buChar char="•"/>
            </a:pPr>
            <a:r>
              <a:rPr lang="el-GR" sz="2400" dirty="0" smtClean="0">
                <a:solidFill>
                  <a:prstClr val="black"/>
                </a:solidFill>
              </a:rPr>
              <a:t>Πολυ-υδροξυοξέα (εστεροποιούνται μεταξύ τους)</a:t>
            </a:r>
          </a:p>
          <a:p>
            <a:pPr lvl="1">
              <a:spcBef>
                <a:spcPct val="50000"/>
              </a:spcBef>
            </a:pPr>
            <a:r>
              <a:rPr lang="el-GR" sz="2400" dirty="0" smtClean="0">
                <a:solidFill>
                  <a:prstClr val="black"/>
                </a:solidFill>
              </a:rPr>
              <a:t>9,10,16-τριυδροξυ-παλμιτικό </a:t>
            </a:r>
            <a:r>
              <a:rPr lang="el-GR" sz="2400" dirty="0">
                <a:solidFill>
                  <a:prstClr val="black"/>
                </a:solidFill>
              </a:rPr>
              <a:t>οξύ</a:t>
            </a:r>
          </a:p>
          <a:p>
            <a:pPr lvl="1">
              <a:spcBef>
                <a:spcPct val="50000"/>
              </a:spcBef>
            </a:pPr>
            <a:r>
              <a:rPr lang="el-GR" sz="2400" dirty="0">
                <a:solidFill>
                  <a:prstClr val="black"/>
                </a:solidFill>
              </a:rPr>
              <a:t>6-υδροξυ-μυριστικό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2223136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Απολιθωμένες </a:t>
            </a:r>
            <a:r>
              <a:rPr lang="el-GR" dirty="0" smtClean="0"/>
              <a:t>ρητίνες </a:t>
            </a:r>
            <a:r>
              <a:rPr lang="el-GR" sz="3200" b="0" dirty="0" smtClean="0"/>
              <a:t>(1 από 2)</a:t>
            </a:r>
            <a:endParaRPr lang="el-GR" sz="3200" b="0" dirty="0"/>
          </a:p>
        </p:txBody>
      </p:sp>
      <p:sp>
        <p:nvSpPr>
          <p:cNvPr id="6" name="Θέση περιεχομένου 5"/>
          <p:cNvSpPr>
            <a:spLocks noGrp="1"/>
          </p:cNvSpPr>
          <p:nvPr>
            <p:ph idx="1"/>
          </p:nvPr>
        </p:nvSpPr>
        <p:spPr/>
        <p:txBody>
          <a:bodyPr/>
          <a:lstStyle/>
          <a:p>
            <a:r>
              <a:rPr lang="el-GR" dirty="0"/>
              <a:t>Οι απολιθωμένες ρητίνες στην περιοχή της Ευρώπης περιλαμβάνουν </a:t>
            </a:r>
          </a:p>
          <a:p>
            <a:pPr lvl="1"/>
            <a:r>
              <a:rPr lang="el-GR" dirty="0"/>
              <a:t>το ήλεκτρο της Βαλτικής</a:t>
            </a:r>
          </a:p>
          <a:p>
            <a:pPr lvl="1"/>
            <a:r>
              <a:rPr lang="el-GR" dirty="0"/>
              <a:t>την οικογένεια Agathis </a:t>
            </a:r>
          </a:p>
          <a:p>
            <a:r>
              <a:rPr lang="el-GR" dirty="0"/>
              <a:t>Οι απολιθωμένες ρητίνες στην Αφρικανική και Αμερικανική ήπειρο προέρχονται από το πιο σύγχρονο γένος Hymenaea.</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31654284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Απολιθωμένες ρητίνες </a:t>
            </a:r>
            <a:r>
              <a:rPr lang="el-GR" sz="3200" b="0" dirty="0" smtClean="0"/>
              <a:t>(2 </a:t>
            </a:r>
            <a:r>
              <a:rPr lang="el-GR" sz="3200" b="0" dirty="0"/>
              <a:t>από </a:t>
            </a:r>
            <a:r>
              <a:rPr lang="el-GR" sz="32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pic>
        <p:nvPicPr>
          <p:cNvPr id="5" name="Picture 2" descr="Colours of Baltic Amb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196752"/>
            <a:ext cx="6329398" cy="44393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07904" y="5636122"/>
            <a:ext cx="2389299" cy="461665"/>
          </a:xfrm>
          <a:prstGeom prst="rect">
            <a:avLst/>
          </a:prstGeom>
          <a:noFill/>
        </p:spPr>
        <p:txBody>
          <a:bodyPr wrap="square" rtlCol="0">
            <a:spAutoFit/>
          </a:bodyPr>
          <a:lstStyle/>
          <a:p>
            <a:pPr algn="ctr"/>
            <a:r>
              <a:rPr lang="en-US" sz="1200" dirty="0">
                <a:solidFill>
                  <a:prstClr val="black"/>
                </a:solidFill>
                <a:latin typeface="Calibri"/>
              </a:rPr>
              <a:t>“</a:t>
            </a:r>
            <a:r>
              <a:rPr lang="en-US" sz="1200" dirty="0">
                <a:solidFill>
                  <a:prstClr val="black"/>
                </a:solidFill>
                <a:latin typeface="Calibri"/>
                <a:hlinkClick r:id="rId3"/>
              </a:rPr>
              <a:t>Colours of Baltic Amber</a:t>
            </a:r>
            <a:r>
              <a:rPr lang="en-US" sz="1200" dirty="0">
                <a:solidFill>
                  <a:prstClr val="black"/>
                </a:solidFill>
                <a:latin typeface="Calibri"/>
              </a:rPr>
              <a:t>”</a:t>
            </a:r>
            <a:r>
              <a:rPr lang="el-GR" sz="1200" dirty="0" smtClean="0">
                <a:solidFill>
                  <a:prstClr val="black"/>
                </a:solidFill>
                <a:latin typeface="Calibri"/>
              </a:rPr>
              <a:t> από </a:t>
            </a:r>
            <a:r>
              <a:rPr lang="en-US" sz="1200" dirty="0" smtClean="0">
                <a:solidFill>
                  <a:prstClr val="black"/>
                </a:solidFill>
                <a:latin typeface="Calibri"/>
                <a:hlinkClick r:id="rId3"/>
              </a:rPr>
              <a:t>Homik8</a:t>
            </a:r>
            <a:r>
              <a:rPr lang="en-US" sz="1200" dirty="0" smtClean="0">
                <a:solidFill>
                  <a:prstClr val="black"/>
                </a:solidFill>
                <a:latin typeface="Calibri"/>
              </a:rPr>
              <a:t> </a:t>
            </a:r>
            <a:r>
              <a:rPr lang="el-GR" sz="1200" dirty="0" smtClean="0">
                <a:solidFill>
                  <a:prstClr val="black"/>
                </a:solidFill>
                <a:latin typeface="Calibri"/>
              </a:rPr>
              <a:t>διαθέσιμο ως κοινό κτήμα</a:t>
            </a:r>
            <a:endParaRPr lang="en-US" sz="1200" dirty="0">
              <a:solidFill>
                <a:prstClr val="black"/>
              </a:solidFill>
              <a:latin typeface="Calibri"/>
            </a:endParaRPr>
          </a:p>
        </p:txBody>
      </p:sp>
    </p:spTree>
    <p:extLst>
      <p:ext uri="{BB962C8B-B14F-4D97-AF65-F5344CB8AC3E}">
        <p14:creationId xmlns:p14="http://schemas.microsoft.com/office/powerpoint/2010/main" val="19820337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Ήλεκτρο </a:t>
            </a:r>
          </a:p>
        </p:txBody>
      </p:sp>
      <p:sp>
        <p:nvSpPr>
          <p:cNvPr id="7" name="Θέση περιεχομένου 6"/>
          <p:cNvSpPr>
            <a:spLocks noGrp="1"/>
          </p:cNvSpPr>
          <p:nvPr>
            <p:ph idx="1"/>
          </p:nvPr>
        </p:nvSpPr>
        <p:spPr>
          <a:xfrm>
            <a:off x="457200" y="1196752"/>
            <a:ext cx="8229600" cy="1440160"/>
          </a:xfrm>
        </p:spPr>
        <p:txBody>
          <a:bodyPr/>
          <a:lstStyle/>
          <a:p>
            <a:r>
              <a:rPr lang="el-GR" dirty="0"/>
              <a:t>Το ήλεκτρο είναι απολιθωμένη ρητίνη, η οποία προέρχεται κυρίως από κωνοφόρα δέντρα της οικογένειας των </a:t>
            </a:r>
            <a:r>
              <a:rPr lang="el-GR" i="1" dirty="0"/>
              <a:t>πευκίδων</a:t>
            </a:r>
            <a:r>
              <a:rPr lang="el-GR" dirty="0"/>
              <a:t>, της Βόρειας Ευρώπης. </a:t>
            </a:r>
          </a:p>
          <a:p>
            <a:endParaRPr lang="el-GR" dirty="0"/>
          </a:p>
        </p:txBody>
      </p:sp>
      <p:sp>
        <p:nvSpPr>
          <p:cNvPr id="5" name="Θέση αριθμού διαφάνειας 4"/>
          <p:cNvSpPr>
            <a:spLocks noGrp="1"/>
          </p:cNvSpPr>
          <p:nvPr>
            <p:ph type="sldNum" sz="quarter" idx="12"/>
          </p:nvPr>
        </p:nvSpPr>
        <p:spPr/>
        <p:txBody>
          <a:bodyPr/>
          <a:lstStyle/>
          <a:p>
            <a:fld id="{9493770B-855B-43C2-98C6-6B04EAA824F8}" type="slidenum">
              <a:rPr lang="el-GR" smtClean="0">
                <a:solidFill>
                  <a:prstClr val="black"/>
                </a:solidFill>
              </a:rPr>
              <a:pPr/>
              <a:t>53</a:t>
            </a:fld>
            <a:endParaRPr lang="el-GR" dirty="0">
              <a:solidFill>
                <a:prstClr val="black"/>
              </a:solidFill>
            </a:endParaRPr>
          </a:p>
        </p:txBody>
      </p:sp>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492896"/>
            <a:ext cx="5445375" cy="2692538"/>
          </a:xfrm>
          <a:prstGeom prst="rect">
            <a:avLst/>
          </a:prstGeom>
        </p:spPr>
      </p:pic>
      <p:sp>
        <p:nvSpPr>
          <p:cNvPr id="9" name="TextBox 8"/>
          <p:cNvSpPr txBox="1"/>
          <p:nvPr/>
        </p:nvSpPr>
        <p:spPr>
          <a:xfrm>
            <a:off x="3357507" y="5309226"/>
            <a:ext cx="3168352" cy="461665"/>
          </a:xfrm>
          <a:prstGeom prst="rect">
            <a:avLst/>
          </a:prstGeom>
          <a:noFill/>
        </p:spPr>
        <p:txBody>
          <a:bodyPr wrap="square" rtlCol="0">
            <a:spAutoFit/>
          </a:bodyPr>
          <a:lstStyle/>
          <a:p>
            <a:pPr algn="ctr"/>
            <a:r>
              <a:rPr lang="en-US" sz="1200" dirty="0">
                <a:solidFill>
                  <a:prstClr val="black"/>
                </a:solidFill>
                <a:latin typeface="Calibri"/>
              </a:rPr>
              <a:t>“</a:t>
            </a:r>
            <a:r>
              <a:rPr lang="en-US" sz="1200" dirty="0">
                <a:solidFill>
                  <a:prstClr val="black"/>
                </a:solidFill>
                <a:latin typeface="Calibri"/>
                <a:hlinkClick r:id="rId3"/>
              </a:rPr>
              <a:t>Baltic Amber necklace with insects inclusions</a:t>
            </a:r>
            <a:r>
              <a:rPr lang="en-US" sz="1200" dirty="0">
                <a:solidFill>
                  <a:prstClr val="black"/>
                </a:solidFill>
                <a:latin typeface="Calibri"/>
              </a:rPr>
              <a:t>”</a:t>
            </a:r>
            <a:r>
              <a:rPr lang="el-GR" sz="1200" dirty="0" smtClean="0">
                <a:solidFill>
                  <a:prstClr val="black"/>
                </a:solidFill>
                <a:latin typeface="Calibri"/>
              </a:rPr>
              <a:t> από </a:t>
            </a:r>
            <a:r>
              <a:rPr lang="en-US" sz="1200" dirty="0">
                <a:solidFill>
                  <a:prstClr val="black"/>
                </a:solidFill>
                <a:latin typeface="Calibri"/>
                <a:hlinkClick r:id="rId4"/>
              </a:rPr>
              <a:t>Mbz1</a:t>
            </a:r>
            <a:r>
              <a:rPr lang="en-US" sz="1200" dirty="0">
                <a:solidFill>
                  <a:prstClr val="black"/>
                </a:solidFill>
                <a:latin typeface="Calibri"/>
              </a:rPr>
              <a:t> </a:t>
            </a:r>
            <a:r>
              <a:rPr lang="el-GR" sz="1200" dirty="0" smtClean="0">
                <a:solidFill>
                  <a:prstClr val="black"/>
                </a:solidFill>
                <a:latin typeface="Calibri"/>
              </a:rPr>
              <a:t>διαθέσιμο με άδεια </a:t>
            </a:r>
            <a:r>
              <a:rPr lang="en-US" sz="1200" dirty="0">
                <a:solidFill>
                  <a:prstClr val="black"/>
                </a:solidFill>
                <a:latin typeface="Calibri"/>
                <a:hlinkClick r:id="rId5"/>
              </a:rPr>
              <a:t>CC BY-SA 3.0</a:t>
            </a:r>
            <a:endParaRPr lang="en-US" sz="1200" dirty="0">
              <a:solidFill>
                <a:prstClr val="black"/>
              </a:solidFill>
              <a:latin typeface="Calibri"/>
            </a:endParaRPr>
          </a:p>
        </p:txBody>
      </p:sp>
    </p:spTree>
    <p:extLst>
      <p:ext uri="{BB962C8B-B14F-4D97-AF65-F5344CB8AC3E}">
        <p14:creationId xmlns:p14="http://schemas.microsoft.com/office/powerpoint/2010/main" val="20516872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Ήλεκτρο της </a:t>
            </a:r>
            <a:r>
              <a:rPr lang="el-GR" dirty="0" smtClean="0"/>
              <a:t>Βαλτικής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r>
              <a:rPr lang="el-GR" dirty="0"/>
              <a:t>Τα μεγαλύτερα αποθέματα ήλεκτρου υπάρχουν σήμερα στην περιοχή της Βαλτικής θάλασσας, και προέρχονται από δέντρα του είδους Pinus succinifer, το οποίο έχει κοινά χαρακτηριστικά με τα σήμερα ζωντανά δέντρα του γένους  Pseudolarix. </a:t>
            </a:r>
          </a:p>
          <a:p>
            <a:r>
              <a:rPr lang="el-GR" dirty="0"/>
              <a:t>Το ήλεκτρο της Νότιας Βαλτικής Συλλέγεται από την περιοχή την επονομαζόμενη </a:t>
            </a:r>
            <a:r>
              <a:rPr lang="el-GR" b="1" dirty="0">
                <a:solidFill>
                  <a:srgbClr val="9E0000"/>
                </a:solidFill>
              </a:rPr>
              <a:t>«γαλάζια γη (blue earth)» </a:t>
            </a:r>
            <a:r>
              <a:rPr lang="el-GR" dirty="0"/>
              <a:t>η οποία ανήκει σήμερα στην Πολωνία και στην Λιθουανία. Τα αποθέματα αυτά, υπολογίζεται να είναι 40-50 εκατομμυρίων χρόνων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2933128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Ήλεκτρο της Βαλτικής </a:t>
            </a:r>
            <a:r>
              <a:rPr lang="el-GR" sz="3200" b="0" dirty="0" smtClean="0"/>
              <a:t>(2 </a:t>
            </a:r>
            <a:r>
              <a:rPr lang="el-GR" sz="3200" b="0" dirty="0"/>
              <a:t>από 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grpSp>
        <p:nvGrpSpPr>
          <p:cNvPr id="5" name="Ομάδα 4"/>
          <p:cNvGrpSpPr/>
          <p:nvPr/>
        </p:nvGrpSpPr>
        <p:grpSpPr>
          <a:xfrm>
            <a:off x="2051720" y="1072469"/>
            <a:ext cx="5688632" cy="5096530"/>
            <a:chOff x="6352" y="1140782"/>
            <a:chExt cx="5334000" cy="5705476"/>
          </a:xfrm>
        </p:grpSpPr>
        <p:pic>
          <p:nvPicPr>
            <p:cNvPr id="6" name="Picture 2" descr="File:Baltic Sea 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 y="1140782"/>
              <a:ext cx="5334000" cy="5705476"/>
            </a:xfrm>
            <a:prstGeom prst="rect">
              <a:avLst/>
            </a:prstGeom>
            <a:noFill/>
            <a:extLst>
              <a:ext uri="{909E8E84-426E-40DD-AFC4-6F175D3DCCD1}">
                <a14:hiddenFill xmlns:a14="http://schemas.microsoft.com/office/drawing/2010/main">
                  <a:solidFill>
                    <a:srgbClr val="FFFFFF"/>
                  </a:solidFill>
                </a14:hiddenFill>
              </a:ext>
            </a:extLst>
          </p:spPr>
        </p:pic>
        <p:sp>
          <p:nvSpPr>
            <p:cNvPr id="7" name="Oval 1"/>
            <p:cNvSpPr/>
            <p:nvPr/>
          </p:nvSpPr>
          <p:spPr>
            <a:xfrm rot="713284">
              <a:off x="1735860" y="2481067"/>
              <a:ext cx="1960787" cy="241436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8" name="Straight Arrow Connector 3"/>
            <p:cNvCxnSpPr>
              <a:stCxn id="7" idx="4"/>
            </p:cNvCxnSpPr>
            <p:nvPr/>
          </p:nvCxnSpPr>
          <p:spPr>
            <a:xfrm flipH="1">
              <a:off x="1187624" y="4869535"/>
              <a:ext cx="1279950" cy="1439785"/>
            </a:xfrm>
            <a:prstGeom prst="straightConnector1">
              <a:avLst/>
            </a:prstGeom>
            <a:ln w="28575">
              <a:solidFill>
                <a:srgbClr val="FF3D0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467574" y="4869535"/>
              <a:ext cx="205778" cy="1238546"/>
            </a:xfrm>
            <a:prstGeom prst="straightConnector1">
              <a:avLst/>
            </a:prstGeom>
            <a:ln w="28575">
              <a:solidFill>
                <a:srgbClr val="FF3D0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1"/>
            <p:cNvCxnSpPr/>
            <p:nvPr/>
          </p:nvCxnSpPr>
          <p:spPr>
            <a:xfrm>
              <a:off x="3195937" y="4681859"/>
              <a:ext cx="1232047" cy="2155667"/>
            </a:xfrm>
            <a:prstGeom prst="straightConnector1">
              <a:avLst/>
            </a:prstGeom>
            <a:ln w="28575">
              <a:solidFill>
                <a:srgbClr val="FF3D0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3"/>
            <p:cNvCxnSpPr/>
            <p:nvPr/>
          </p:nvCxnSpPr>
          <p:spPr>
            <a:xfrm flipV="1">
              <a:off x="3059849" y="1268413"/>
              <a:ext cx="935889" cy="1249047"/>
            </a:xfrm>
            <a:prstGeom prst="straightConnector1">
              <a:avLst/>
            </a:prstGeom>
            <a:ln w="28575">
              <a:solidFill>
                <a:srgbClr val="FF3D0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915816" y="6210050"/>
            <a:ext cx="4162345" cy="276999"/>
          </a:xfrm>
          <a:prstGeom prst="rect">
            <a:avLst/>
          </a:prstGeom>
          <a:noFill/>
        </p:spPr>
        <p:txBody>
          <a:bodyPr wrap="square" rtlCol="0">
            <a:spAutoFit/>
          </a:bodyPr>
          <a:lstStyle/>
          <a:p>
            <a:pPr algn="ctr"/>
            <a:r>
              <a:rPr lang="en-US" sz="1200" dirty="0">
                <a:solidFill>
                  <a:prstClr val="black"/>
                </a:solidFill>
                <a:latin typeface="Calibri"/>
              </a:rPr>
              <a:t>“</a:t>
            </a:r>
            <a:r>
              <a:rPr lang="en-US" sz="1200" dirty="0">
                <a:solidFill>
                  <a:prstClr val="black"/>
                </a:solidFill>
                <a:latin typeface="Calibri"/>
                <a:hlinkClick r:id="rId3"/>
              </a:rPr>
              <a:t>Baltic Sea map</a:t>
            </a:r>
            <a:r>
              <a:rPr lang="en-US" sz="1200" dirty="0">
                <a:solidFill>
                  <a:prstClr val="black"/>
                </a:solidFill>
                <a:latin typeface="Calibri"/>
              </a:rPr>
              <a:t>”</a:t>
            </a:r>
            <a:r>
              <a:rPr lang="el-GR" sz="1200" dirty="0" smtClean="0">
                <a:solidFill>
                  <a:prstClr val="black"/>
                </a:solidFill>
                <a:latin typeface="Calibri"/>
              </a:rPr>
              <a:t> από </a:t>
            </a:r>
            <a:r>
              <a:rPr lang="en-US" sz="1200" dirty="0">
                <a:solidFill>
                  <a:prstClr val="black"/>
                </a:solidFill>
                <a:latin typeface="Calibri"/>
                <a:hlinkClick r:id="rId4"/>
              </a:rPr>
              <a:t>Ras67</a:t>
            </a:r>
            <a:r>
              <a:rPr lang="en-US" sz="1200" dirty="0">
                <a:solidFill>
                  <a:prstClr val="black"/>
                </a:solidFill>
                <a:latin typeface="Calibri"/>
              </a:rPr>
              <a:t> </a:t>
            </a:r>
            <a:r>
              <a:rPr lang="el-GR" sz="1200" dirty="0" smtClean="0">
                <a:solidFill>
                  <a:prstClr val="black"/>
                </a:solidFill>
                <a:latin typeface="Calibri"/>
              </a:rPr>
              <a:t>διαθέσιμο με άδεια </a:t>
            </a:r>
            <a:r>
              <a:rPr lang="en-US" sz="1200" dirty="0">
                <a:solidFill>
                  <a:prstClr val="black"/>
                </a:solidFill>
                <a:latin typeface="Calibri"/>
                <a:hlinkClick r:id="rId5"/>
              </a:rPr>
              <a:t>CC BY-SA 3.0</a:t>
            </a:r>
            <a:endParaRPr lang="en-US" sz="1200" dirty="0">
              <a:solidFill>
                <a:prstClr val="black"/>
              </a:solidFill>
              <a:latin typeface="Calibri"/>
            </a:endParaRPr>
          </a:p>
        </p:txBody>
      </p:sp>
    </p:spTree>
    <p:extLst>
      <p:ext uri="{BB962C8B-B14F-4D97-AF65-F5344CB8AC3E}">
        <p14:creationId xmlns:p14="http://schemas.microsoft.com/office/powerpoint/2010/main" val="5412732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Amb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556792"/>
            <a:ext cx="2340171" cy="351319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18"/>
          <p:cNvSpPr>
            <a:spLocks noGrp="1" noChangeArrowheads="1"/>
          </p:cNvSpPr>
          <p:nvPr>
            <p:ph type="title"/>
          </p:nvPr>
        </p:nvSpPr>
        <p:spPr/>
        <p:txBody>
          <a:bodyPr/>
          <a:lstStyle/>
          <a:p>
            <a:pPr eaLnBrk="1" hangingPunct="1"/>
            <a:r>
              <a:rPr lang="el-GR" dirty="0" smtClean="0"/>
              <a:t>Εγκλεισμός σε ήλεκτρο</a:t>
            </a:r>
          </a:p>
        </p:txBody>
      </p:sp>
      <p:pic>
        <p:nvPicPr>
          <p:cNvPr id="61442" name="Picture 2" descr="Amber.pendants.800pix.050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348880"/>
            <a:ext cx="3699638" cy="27701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5602" y="5229199"/>
            <a:ext cx="2895650" cy="461665"/>
          </a:xfrm>
          <a:prstGeom prst="rect">
            <a:avLst/>
          </a:prstGeom>
          <a:noFill/>
        </p:spPr>
        <p:txBody>
          <a:bodyPr wrap="square" rtlCol="0">
            <a:spAutoFit/>
          </a:bodyPr>
          <a:lstStyle/>
          <a:p>
            <a:pPr algn="ctr"/>
            <a:r>
              <a:rPr lang="en-US" sz="1200" dirty="0">
                <a:solidFill>
                  <a:prstClr val="black"/>
                </a:solidFill>
                <a:latin typeface="Calibri"/>
              </a:rPr>
              <a:t>“</a:t>
            </a:r>
            <a:r>
              <a:rPr lang="en-US" sz="1200" dirty="0">
                <a:solidFill>
                  <a:prstClr val="black"/>
                </a:solidFill>
                <a:latin typeface="Calibri"/>
                <a:hlinkClick r:id="rId4"/>
              </a:rPr>
              <a:t>Amber.pendants.800pix.050203</a:t>
            </a:r>
            <a:r>
              <a:rPr lang="en-US" sz="1200" dirty="0">
                <a:solidFill>
                  <a:prstClr val="black"/>
                </a:solidFill>
                <a:latin typeface="Calibri"/>
              </a:rPr>
              <a:t>”</a:t>
            </a:r>
            <a:r>
              <a:rPr lang="el-GR" sz="1200" dirty="0" smtClean="0">
                <a:solidFill>
                  <a:prstClr val="black"/>
                </a:solidFill>
                <a:latin typeface="Calibri"/>
              </a:rPr>
              <a:t> από </a:t>
            </a:r>
            <a:r>
              <a:rPr lang="en-US" sz="1200" dirty="0">
                <a:solidFill>
                  <a:prstClr val="black"/>
                </a:solidFill>
                <a:latin typeface="Calibri"/>
                <a:hlinkClick r:id="rId5"/>
              </a:rPr>
              <a:t>Jurema Oliveira </a:t>
            </a:r>
            <a:r>
              <a:rPr lang="el-GR" sz="1200" dirty="0" smtClean="0">
                <a:solidFill>
                  <a:prstClr val="black"/>
                </a:solidFill>
                <a:latin typeface="Calibri"/>
              </a:rPr>
              <a:t>διαθέσιμο ως κοινό κτήμα</a:t>
            </a:r>
            <a:endParaRPr lang="en-US" sz="1200" dirty="0">
              <a:solidFill>
                <a:prstClr val="black"/>
              </a:solidFill>
              <a:latin typeface="Calibri"/>
            </a:endParaRPr>
          </a:p>
        </p:txBody>
      </p:sp>
      <p:sp>
        <p:nvSpPr>
          <p:cNvPr id="6" name="TextBox 5"/>
          <p:cNvSpPr txBox="1"/>
          <p:nvPr/>
        </p:nvSpPr>
        <p:spPr>
          <a:xfrm>
            <a:off x="5580112" y="5229198"/>
            <a:ext cx="2895650" cy="461665"/>
          </a:xfrm>
          <a:prstGeom prst="rect">
            <a:avLst/>
          </a:prstGeom>
          <a:noFill/>
        </p:spPr>
        <p:txBody>
          <a:bodyPr wrap="square" rtlCol="0">
            <a:spAutoFit/>
          </a:bodyPr>
          <a:lstStyle/>
          <a:p>
            <a:pPr algn="ctr"/>
            <a:r>
              <a:rPr lang="en-US" sz="1200" dirty="0">
                <a:solidFill>
                  <a:prstClr val="black"/>
                </a:solidFill>
                <a:latin typeface="Calibri"/>
              </a:rPr>
              <a:t>“</a:t>
            </a:r>
            <a:r>
              <a:rPr lang="en-US" sz="1200" dirty="0">
                <a:solidFill>
                  <a:prstClr val="black"/>
                </a:solidFill>
                <a:latin typeface="Calibri"/>
                <a:hlinkClick r:id="rId6"/>
              </a:rPr>
              <a:t>Amber2</a:t>
            </a:r>
            <a:r>
              <a:rPr lang="en-US" sz="1200" dirty="0">
                <a:solidFill>
                  <a:prstClr val="black"/>
                </a:solidFill>
                <a:latin typeface="Calibri"/>
              </a:rPr>
              <a:t>”</a:t>
            </a:r>
            <a:r>
              <a:rPr lang="el-GR" sz="1200" dirty="0" smtClean="0">
                <a:solidFill>
                  <a:prstClr val="black"/>
                </a:solidFill>
                <a:latin typeface="Calibri"/>
              </a:rPr>
              <a:t> από </a:t>
            </a:r>
            <a:r>
              <a:rPr lang="en-US" sz="1200" dirty="0">
                <a:solidFill>
                  <a:prstClr val="black"/>
                </a:solidFill>
                <a:latin typeface="Calibri"/>
                <a:hlinkClick r:id="rId7"/>
              </a:rPr>
              <a:t>File Upload Bot (Magnus Manske</a:t>
            </a:r>
            <a:r>
              <a:rPr lang="en-US" sz="1200" dirty="0" smtClean="0">
                <a:solidFill>
                  <a:prstClr val="black"/>
                </a:solidFill>
                <a:latin typeface="Calibri"/>
                <a:hlinkClick r:id="rId7"/>
              </a:rPr>
              <a:t>)</a:t>
            </a:r>
            <a:r>
              <a:rPr lang="el-GR" sz="1200" dirty="0" smtClean="0">
                <a:solidFill>
                  <a:prstClr val="black"/>
                </a:solidFill>
                <a:latin typeface="Calibri"/>
              </a:rPr>
              <a:t> διαθέσιμο με άδεια </a:t>
            </a:r>
            <a:r>
              <a:rPr lang="en-US" sz="1200" dirty="0">
                <a:solidFill>
                  <a:prstClr val="black"/>
                </a:solidFill>
                <a:latin typeface="Calibri"/>
                <a:hlinkClick r:id="rId8"/>
              </a:rPr>
              <a:t>CC BY-SA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33109689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Πηγές ήλεκτρου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735" r="5248"/>
          <a:stretch/>
        </p:blipFill>
        <p:spPr bwMode="auto">
          <a:xfrm>
            <a:off x="1675436" y="1025352"/>
            <a:ext cx="5813816" cy="5040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47864" y="6065665"/>
            <a:ext cx="2895650" cy="461665"/>
          </a:xfrm>
          <a:prstGeom prst="rect">
            <a:avLst/>
          </a:prstGeom>
          <a:noFill/>
        </p:spPr>
        <p:txBody>
          <a:bodyPr wrap="square" rtlCol="0">
            <a:spAutoFit/>
          </a:bodyPr>
          <a:lstStyle/>
          <a:p>
            <a:pPr algn="ctr"/>
            <a:r>
              <a:rPr lang="en-US" sz="1200" dirty="0">
                <a:solidFill>
                  <a:prstClr val="black"/>
                </a:solidFill>
                <a:latin typeface="Calibri"/>
              </a:rPr>
              <a:t>“</a:t>
            </a:r>
            <a:r>
              <a:rPr lang="en-US" sz="1200" dirty="0">
                <a:solidFill>
                  <a:prstClr val="black"/>
                </a:solidFill>
                <a:latin typeface="Calibri"/>
                <a:hlinkClick r:id="rId3"/>
              </a:rPr>
              <a:t>Amber sources in Europe</a:t>
            </a:r>
            <a:r>
              <a:rPr lang="en-US" sz="1200" dirty="0">
                <a:solidFill>
                  <a:prstClr val="black"/>
                </a:solidFill>
                <a:latin typeface="Calibri"/>
              </a:rPr>
              <a:t>”</a:t>
            </a:r>
            <a:r>
              <a:rPr lang="el-GR" sz="1200" dirty="0" smtClean="0">
                <a:solidFill>
                  <a:prstClr val="black"/>
                </a:solidFill>
                <a:latin typeface="Calibri"/>
              </a:rPr>
              <a:t> από </a:t>
            </a:r>
            <a:r>
              <a:rPr lang="en-US" sz="1200" dirty="0">
                <a:solidFill>
                  <a:prstClr val="black"/>
                </a:solidFill>
                <a:latin typeface="Calibri"/>
                <a:hlinkClick r:id="rId4"/>
              </a:rPr>
              <a:t>Ori</a:t>
            </a:r>
            <a:r>
              <a:rPr lang="en-US" sz="1200" dirty="0" smtClean="0">
                <a:solidFill>
                  <a:prstClr val="black"/>
                </a:solidFill>
                <a:latin typeface="Calibri"/>
                <a:hlinkClick r:id="rId4"/>
              </a:rPr>
              <a:t>~</a:t>
            </a:r>
            <a:r>
              <a:rPr lang="el-GR" sz="1200" dirty="0" smtClean="0">
                <a:solidFill>
                  <a:prstClr val="black"/>
                </a:solidFill>
                <a:latin typeface="Calibri"/>
                <a:hlinkClick r:id="rId4"/>
              </a:rPr>
              <a:t> </a:t>
            </a:r>
            <a:r>
              <a:rPr lang="el-GR" sz="1200" dirty="0" smtClean="0">
                <a:solidFill>
                  <a:prstClr val="black"/>
                </a:solidFill>
                <a:latin typeface="Calibri"/>
              </a:rPr>
              <a:t>διαθέσιμο με άδεια </a:t>
            </a:r>
            <a:r>
              <a:rPr lang="en-US" sz="1200" dirty="0">
                <a:solidFill>
                  <a:prstClr val="black"/>
                </a:solidFill>
                <a:latin typeface="Calibri"/>
                <a:hlinkClick r:id="rId5"/>
              </a:rPr>
              <a:t>CC BY-SA 3.0</a:t>
            </a:r>
            <a:endParaRPr lang="en-US" sz="1200" dirty="0">
              <a:solidFill>
                <a:prstClr val="black"/>
              </a:solidFill>
              <a:latin typeface="Calibri"/>
            </a:endParaRPr>
          </a:p>
        </p:txBody>
      </p:sp>
    </p:spTree>
    <p:extLst>
      <p:ext uri="{BB962C8B-B14F-4D97-AF65-F5344CB8AC3E}">
        <p14:creationId xmlns:p14="http://schemas.microsoft.com/office/powerpoint/2010/main" val="38579746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Προέλευση και σχηματισμός του ήλεκτρου </a:t>
            </a:r>
            <a:r>
              <a:rPr lang="el-GR" sz="3600" b="0" dirty="0" smtClean="0"/>
              <a:t>(1 από 3)</a:t>
            </a:r>
            <a:endParaRPr lang="el-GR" sz="3600" b="0" dirty="0"/>
          </a:p>
        </p:txBody>
      </p:sp>
      <p:sp>
        <p:nvSpPr>
          <p:cNvPr id="3" name="Θέση περιεχομένου 2"/>
          <p:cNvSpPr>
            <a:spLocks noGrp="1"/>
          </p:cNvSpPr>
          <p:nvPr>
            <p:ph idx="1"/>
          </p:nvPr>
        </p:nvSpPr>
        <p:spPr>
          <a:xfrm>
            <a:off x="899592" y="1190261"/>
            <a:ext cx="2818656" cy="504056"/>
          </a:xfrm>
        </p:spPr>
        <p:txBody>
          <a:bodyPr>
            <a:normAutofit/>
          </a:bodyPr>
          <a:lstStyle/>
          <a:p>
            <a:pPr marL="0" indent="0">
              <a:buNone/>
            </a:pPr>
            <a:r>
              <a:rPr lang="el-GR" b="1" dirty="0">
                <a:solidFill>
                  <a:schemeClr val="accent6">
                    <a:lumMod val="75000"/>
                  </a:schemeClr>
                </a:solidFill>
              </a:rPr>
              <a:t>Ρητίνες κωνοφόρων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
        <p:nvSpPr>
          <p:cNvPr id="5" name="Δεξιό βέλος 4" title="βέλος"/>
          <p:cNvSpPr/>
          <p:nvPr/>
        </p:nvSpPr>
        <p:spPr>
          <a:xfrm>
            <a:off x="3802636" y="1334277"/>
            <a:ext cx="648072" cy="216024"/>
          </a:xfrm>
          <a:prstGeom prst="righ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TextBox 5"/>
          <p:cNvSpPr txBox="1"/>
          <p:nvPr/>
        </p:nvSpPr>
        <p:spPr>
          <a:xfrm>
            <a:off x="4473251" y="1190261"/>
            <a:ext cx="1263166" cy="461665"/>
          </a:xfrm>
          <a:prstGeom prst="rect">
            <a:avLst/>
          </a:prstGeom>
          <a:noFill/>
        </p:spPr>
        <p:txBody>
          <a:bodyPr wrap="none" rtlCol="0">
            <a:spAutoFit/>
          </a:bodyPr>
          <a:lstStyle/>
          <a:p>
            <a:r>
              <a:rPr lang="el-GR" sz="2400" b="1" dirty="0" smtClean="0">
                <a:solidFill>
                  <a:srgbClr val="CC3300"/>
                </a:solidFill>
                <a:latin typeface="Calibri"/>
              </a:rPr>
              <a:t>κοπάλια</a:t>
            </a:r>
            <a:endParaRPr lang="el-GR" sz="2400" b="1" dirty="0">
              <a:solidFill>
                <a:srgbClr val="CC3300"/>
              </a:solidFill>
              <a:latin typeface="Calibri"/>
            </a:endParaRPr>
          </a:p>
        </p:txBody>
      </p:sp>
      <p:sp>
        <p:nvSpPr>
          <p:cNvPr id="7" name="Δεξιό βέλος 6" title="βέλος"/>
          <p:cNvSpPr/>
          <p:nvPr/>
        </p:nvSpPr>
        <p:spPr>
          <a:xfrm>
            <a:off x="5843348" y="1334277"/>
            <a:ext cx="648072" cy="216024"/>
          </a:xfrm>
          <a:prstGeom prst="righ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TextBox 7"/>
          <p:cNvSpPr txBox="1"/>
          <p:nvPr/>
        </p:nvSpPr>
        <p:spPr>
          <a:xfrm>
            <a:off x="6491420" y="1190260"/>
            <a:ext cx="1236044" cy="461665"/>
          </a:xfrm>
          <a:prstGeom prst="rect">
            <a:avLst/>
          </a:prstGeom>
          <a:noFill/>
        </p:spPr>
        <p:txBody>
          <a:bodyPr wrap="none" rtlCol="0">
            <a:spAutoFit/>
          </a:bodyPr>
          <a:lstStyle/>
          <a:p>
            <a:r>
              <a:rPr lang="el-GR" sz="2400" b="1" dirty="0" smtClean="0">
                <a:solidFill>
                  <a:srgbClr val="9E0000"/>
                </a:solidFill>
                <a:latin typeface="Calibri"/>
              </a:rPr>
              <a:t>ήλεκτρο</a:t>
            </a:r>
            <a:endParaRPr lang="el-GR" sz="2400" b="1" dirty="0">
              <a:solidFill>
                <a:srgbClr val="9E0000"/>
              </a:solidFill>
              <a:latin typeface="Calibri"/>
            </a:endParaRPr>
          </a:p>
        </p:txBody>
      </p:sp>
      <p:sp>
        <p:nvSpPr>
          <p:cNvPr id="9" name="Ορθογώνιο 8"/>
          <p:cNvSpPr/>
          <p:nvPr/>
        </p:nvSpPr>
        <p:spPr>
          <a:xfrm>
            <a:off x="323528" y="1694798"/>
            <a:ext cx="8712968" cy="4770537"/>
          </a:xfrm>
          <a:prstGeom prst="rect">
            <a:avLst/>
          </a:prstGeom>
        </p:spPr>
        <p:txBody>
          <a:bodyPr wrap="square">
            <a:spAutoFit/>
          </a:bodyPr>
          <a:lstStyle/>
          <a:p>
            <a:pPr marL="285750" indent="-285750">
              <a:spcBef>
                <a:spcPts val="1200"/>
              </a:spcBef>
              <a:buFont typeface="Arial" panose="020B0604020202020204" pitchFamily="34" charset="0"/>
              <a:buChar char="•"/>
            </a:pPr>
            <a:r>
              <a:rPr lang="el-GR" sz="2400" dirty="0">
                <a:solidFill>
                  <a:prstClr val="black"/>
                </a:solidFill>
                <a:latin typeface="Calibri"/>
              </a:rPr>
              <a:t>Η διαδικασία υπό την οποία η ρητίνη μετατρέπεται σε ήλεκτρο, δεν είναι ακόμα πλήρως γνωστή. </a:t>
            </a:r>
          </a:p>
          <a:p>
            <a:pPr marL="285750" indent="-285750">
              <a:spcBef>
                <a:spcPts val="1200"/>
              </a:spcBef>
              <a:buFont typeface="Arial" panose="020B0604020202020204" pitchFamily="34" charset="0"/>
              <a:buChar char="•"/>
            </a:pPr>
            <a:r>
              <a:rPr lang="el-GR" sz="2400" dirty="0">
                <a:solidFill>
                  <a:prstClr val="black"/>
                </a:solidFill>
                <a:latin typeface="Calibri"/>
              </a:rPr>
              <a:t>To ήλεκτρο προέρχεται από κωνοφόρα δέντρα, από τα οποία έχει εκκριθεί εκατομμύρια χρόνια πριν, ως προϊόν της αυτοάμυνας του δέντρου στην επίθεση κάποιου εντόμου ή στην ανάπτυξη μυκήτων. </a:t>
            </a:r>
          </a:p>
          <a:p>
            <a:pPr marL="285750" indent="-285750">
              <a:spcBef>
                <a:spcPts val="1200"/>
              </a:spcBef>
              <a:buFont typeface="Arial" panose="020B0604020202020204" pitchFamily="34" charset="0"/>
              <a:buChar char="•"/>
            </a:pPr>
            <a:r>
              <a:rPr lang="el-GR" sz="2400" dirty="0">
                <a:solidFill>
                  <a:prstClr val="black"/>
                </a:solidFill>
                <a:latin typeface="Calibri"/>
              </a:rPr>
              <a:t>Στην αρχική της φάση, η ρητίνη είναι μαλακιά, και κολλώδης. </a:t>
            </a:r>
          </a:p>
          <a:p>
            <a:pPr marL="285750" indent="-285750">
              <a:spcBef>
                <a:spcPts val="1200"/>
              </a:spcBef>
              <a:buFont typeface="Arial" panose="020B0604020202020204" pitchFamily="34" charset="0"/>
              <a:buChar char="•"/>
            </a:pPr>
            <a:r>
              <a:rPr lang="el-GR" sz="2400" dirty="0">
                <a:solidFill>
                  <a:prstClr val="black"/>
                </a:solidFill>
                <a:latin typeface="Calibri"/>
              </a:rPr>
              <a:t>Πρώτο στάδιο: μερικός πολυμερισμός, ο οποίος κάνει τους δεσμούς ισχυρότερους (σκλήρυνση της ρητίνης: </a:t>
            </a:r>
            <a:r>
              <a:rPr lang="el-GR" sz="2400" b="1" dirty="0">
                <a:solidFill>
                  <a:prstClr val="black"/>
                </a:solidFill>
                <a:latin typeface="Calibri"/>
              </a:rPr>
              <a:t>κοπάλιο</a:t>
            </a:r>
            <a:r>
              <a:rPr lang="el-GR" sz="2400" dirty="0">
                <a:solidFill>
                  <a:prstClr val="black"/>
                </a:solidFill>
                <a:latin typeface="Calibri"/>
              </a:rPr>
              <a:t>).</a:t>
            </a:r>
          </a:p>
          <a:p>
            <a:pPr marL="285750" indent="-285750">
              <a:spcBef>
                <a:spcPts val="1200"/>
              </a:spcBef>
              <a:buFont typeface="Arial" panose="020B0604020202020204" pitchFamily="34" charset="0"/>
              <a:buChar char="•"/>
            </a:pPr>
            <a:r>
              <a:rPr lang="el-GR" sz="2400" dirty="0">
                <a:solidFill>
                  <a:prstClr val="black"/>
                </a:solidFill>
                <a:latin typeface="Calibri"/>
              </a:rPr>
              <a:t>Εάν αυτό το προϊόν τριφτεί βίαια, δίνει δυνατή οσμή ρητίνης, καθώς περιλαμβάνει ακόμα αιθέρια έλαια στη μοριακή του δομή. </a:t>
            </a:r>
          </a:p>
        </p:txBody>
      </p:sp>
    </p:spTree>
    <p:extLst>
      <p:ext uri="{BB962C8B-B14F-4D97-AF65-F5344CB8AC3E}">
        <p14:creationId xmlns:p14="http://schemas.microsoft.com/office/powerpoint/2010/main" val="2029417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Λάδια ζωγραφικής: πολυμεριζόμενα (ή «ξηραινόμενα») λάδια 3"/>
          <p:cNvSpPr>
            <a:spLocks noGrp="1"/>
          </p:cNvSpPr>
          <p:nvPr>
            <p:ph type="title"/>
          </p:nvPr>
        </p:nvSpPr>
        <p:spPr/>
        <p:txBody>
          <a:bodyPr>
            <a:noAutofit/>
          </a:bodyPr>
          <a:lstStyle/>
          <a:p>
            <a:r>
              <a:rPr lang="el-GR" sz="3600" dirty="0">
                <a:solidFill>
                  <a:prstClr val="black"/>
                </a:solidFill>
              </a:rPr>
              <a:t>Πολυμερισμός «ξηραινόμενων» λαδιών</a:t>
            </a:r>
            <a:r>
              <a:rPr lang="en-US" sz="3600" dirty="0">
                <a:solidFill>
                  <a:prstClr val="black"/>
                </a:solidFill>
              </a:rPr>
              <a:t> </a:t>
            </a:r>
            <a:r>
              <a:rPr lang="el-GR" sz="3600" dirty="0">
                <a:solidFill>
                  <a:prstClr val="black"/>
                </a:solidFill>
              </a:rPr>
              <a:t/>
            </a:r>
            <a:br>
              <a:rPr lang="el-GR" sz="3600" dirty="0">
                <a:solidFill>
                  <a:prstClr val="black"/>
                </a:solidFill>
              </a:rPr>
            </a:br>
            <a:r>
              <a:rPr lang="en-US" sz="3000" b="0" dirty="0" smtClean="0">
                <a:solidFill>
                  <a:prstClr val="black"/>
                </a:solidFill>
              </a:rPr>
              <a:t>(</a:t>
            </a:r>
            <a:r>
              <a:rPr lang="el-GR" sz="3000" b="0" dirty="0" smtClean="0">
                <a:solidFill>
                  <a:prstClr val="black"/>
                </a:solidFill>
              </a:rPr>
              <a:t>2</a:t>
            </a:r>
            <a:r>
              <a:rPr lang="en-US" sz="3000" b="0" dirty="0" smtClean="0">
                <a:solidFill>
                  <a:prstClr val="black"/>
                </a:solidFill>
              </a:rPr>
              <a:t> </a:t>
            </a:r>
            <a:r>
              <a:rPr lang="el-GR" sz="3000" b="0" dirty="0">
                <a:solidFill>
                  <a:prstClr val="black"/>
                </a:solidFill>
              </a:rPr>
              <a:t>από 2)</a:t>
            </a:r>
            <a:endParaRPr lang="el-GR" sz="3200" b="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pic>
        <p:nvPicPr>
          <p:cNvPr id="5" name="Picture 4"/>
          <p:cNvPicPr>
            <a:picLocks noChangeAspect="1"/>
          </p:cNvPicPr>
          <p:nvPr/>
        </p:nvPicPr>
        <p:blipFill>
          <a:blip r:embed="rId2"/>
          <a:stretch>
            <a:fillRect/>
          </a:stretch>
        </p:blipFill>
        <p:spPr>
          <a:xfrm>
            <a:off x="1835696" y="1206119"/>
            <a:ext cx="6696744" cy="5525654"/>
          </a:xfrm>
          <a:prstGeom prst="rect">
            <a:avLst/>
          </a:prstGeom>
        </p:spPr>
      </p:pic>
      <p:grpSp>
        <p:nvGrpSpPr>
          <p:cNvPr id="6" name="Ομάδα 5"/>
          <p:cNvGrpSpPr/>
          <p:nvPr/>
        </p:nvGrpSpPr>
        <p:grpSpPr>
          <a:xfrm>
            <a:off x="611560" y="1025352"/>
            <a:ext cx="6768752" cy="5644008"/>
            <a:chOff x="356109" y="1025352"/>
            <a:chExt cx="7024203" cy="5912580"/>
          </a:xfrm>
        </p:grpSpPr>
        <p:sp>
          <p:nvSpPr>
            <p:cNvPr id="48" name="TextBox 47"/>
            <p:cNvSpPr txBox="1"/>
            <p:nvPr/>
          </p:nvSpPr>
          <p:spPr>
            <a:xfrm>
              <a:off x="356109" y="1556792"/>
              <a:ext cx="2625493" cy="1257447"/>
            </a:xfrm>
            <a:prstGeom prst="rect">
              <a:avLst/>
            </a:prstGeom>
            <a:solidFill>
              <a:schemeClr val="accent5">
                <a:lumMod val="20000"/>
                <a:lumOff val="80000"/>
              </a:schemeClr>
            </a:solidFill>
          </p:spPr>
          <p:txBody>
            <a:bodyPr wrap="square" rtlCol="0">
              <a:spAutoFit/>
            </a:bodyPr>
            <a:lstStyle/>
            <a:p>
              <a:pPr algn="ctr"/>
              <a:r>
                <a:rPr lang="el-GR" sz="2400" b="1" dirty="0" smtClean="0">
                  <a:solidFill>
                    <a:srgbClr val="002060"/>
                  </a:solidFill>
                  <a:latin typeface="Calibri"/>
                </a:rPr>
                <a:t>Περιοχές με 2 ή 3 διπλούς δεσμούς</a:t>
              </a:r>
            </a:p>
            <a:p>
              <a:pPr algn="ctr"/>
              <a:r>
                <a:rPr lang="el-GR" sz="2400" b="1" dirty="0" smtClean="0">
                  <a:solidFill>
                    <a:srgbClr val="002060"/>
                  </a:solidFill>
                  <a:latin typeface="Calibri"/>
                </a:rPr>
                <a:t>-</a:t>
              </a:r>
              <a:r>
                <a:rPr lang="en-US" sz="2400" b="1" dirty="0" smtClean="0">
                  <a:solidFill>
                    <a:srgbClr val="002060"/>
                  </a:solidFill>
                  <a:latin typeface="Calibri"/>
                </a:rPr>
                <a:t>C=C-C-C=C-</a:t>
              </a:r>
              <a:endParaRPr lang="el-GR" sz="2400" b="1" dirty="0">
                <a:solidFill>
                  <a:srgbClr val="002060"/>
                </a:solidFill>
                <a:latin typeface="Calibri"/>
              </a:endParaRPr>
            </a:p>
          </p:txBody>
        </p:sp>
        <p:cxnSp>
          <p:nvCxnSpPr>
            <p:cNvPr id="49" name="Curved Connector 48"/>
            <p:cNvCxnSpPr>
              <a:stCxn id="48" idx="3"/>
            </p:cNvCxnSpPr>
            <p:nvPr/>
          </p:nvCxnSpPr>
          <p:spPr>
            <a:xfrm>
              <a:off x="2981602" y="2185516"/>
              <a:ext cx="654294" cy="571603"/>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p:cNvCxnSpPr>
              <a:stCxn id="48" idx="2"/>
            </p:cNvCxnSpPr>
            <p:nvPr/>
          </p:nvCxnSpPr>
          <p:spPr>
            <a:xfrm rot="16200000" flipH="1">
              <a:off x="2270433" y="2212661"/>
              <a:ext cx="109592" cy="1312748"/>
            </a:xfrm>
            <a:prstGeom prst="curved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3347864" y="1025352"/>
              <a:ext cx="1440160" cy="233164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Oval 8"/>
            <p:cNvSpPr/>
            <p:nvPr/>
          </p:nvSpPr>
          <p:spPr>
            <a:xfrm>
              <a:off x="2616665" y="2491108"/>
              <a:ext cx="1440160" cy="233164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Oval 9"/>
            <p:cNvSpPr/>
            <p:nvPr/>
          </p:nvSpPr>
          <p:spPr>
            <a:xfrm>
              <a:off x="4831988" y="1406634"/>
              <a:ext cx="1440160" cy="233164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Oval 10"/>
            <p:cNvSpPr/>
            <p:nvPr/>
          </p:nvSpPr>
          <p:spPr>
            <a:xfrm>
              <a:off x="3391828" y="3735305"/>
              <a:ext cx="1440160" cy="233164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Oval 11"/>
            <p:cNvSpPr/>
            <p:nvPr/>
          </p:nvSpPr>
          <p:spPr>
            <a:xfrm>
              <a:off x="2123215" y="4606292"/>
              <a:ext cx="1440160" cy="233164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Oval 12"/>
            <p:cNvSpPr/>
            <p:nvPr/>
          </p:nvSpPr>
          <p:spPr>
            <a:xfrm rot="16200000">
              <a:off x="5094680" y="3375615"/>
              <a:ext cx="1925943" cy="2645321"/>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Tree>
    <p:extLst>
      <p:ext uri="{BB962C8B-B14F-4D97-AF65-F5344CB8AC3E}">
        <p14:creationId xmlns:p14="http://schemas.microsoft.com/office/powerpoint/2010/main" val="22945168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pPr eaLnBrk="1" hangingPunct="1"/>
            <a:r>
              <a:rPr lang="el-GR" sz="3600" dirty="0" smtClean="0"/>
              <a:t>Προέλευση και σχηματισμός του ήλεκτρου </a:t>
            </a:r>
            <a:r>
              <a:rPr lang="el-GR" sz="3200" b="0" dirty="0" smtClean="0"/>
              <a:t>(2 από 3)</a:t>
            </a:r>
          </a:p>
        </p:txBody>
      </p:sp>
      <p:sp>
        <p:nvSpPr>
          <p:cNvPr id="15363" name="Rectangle 3"/>
          <p:cNvSpPr>
            <a:spLocks noGrp="1" noChangeArrowheads="1"/>
          </p:cNvSpPr>
          <p:nvPr>
            <p:ph idx="1"/>
          </p:nvPr>
        </p:nvSpPr>
        <p:spPr/>
        <p:txBody>
          <a:bodyPr>
            <a:noAutofit/>
          </a:bodyPr>
          <a:lstStyle/>
          <a:p>
            <a:pPr eaLnBrk="1" hangingPunct="1">
              <a:spcAft>
                <a:spcPts val="600"/>
              </a:spcAft>
            </a:pPr>
            <a:r>
              <a:rPr lang="el-GR" sz="2400" dirty="0" smtClean="0"/>
              <a:t>Το επόμενο στάδιο πολυμερισμού, είναι η </a:t>
            </a:r>
            <a:r>
              <a:rPr lang="el-GR" sz="2400" b="1" dirty="0" smtClean="0"/>
              <a:t>εξάτμιση</a:t>
            </a:r>
            <a:r>
              <a:rPr lang="el-GR" sz="2400" dirty="0" smtClean="0"/>
              <a:t> των </a:t>
            </a:r>
            <a:r>
              <a:rPr lang="el-GR" sz="2400" b="1" dirty="0" smtClean="0"/>
              <a:t>πτητικών</a:t>
            </a:r>
            <a:r>
              <a:rPr lang="el-GR" sz="2400" dirty="0" smtClean="0"/>
              <a:t> ελαίων (μονοτερπενίων). </a:t>
            </a:r>
          </a:p>
          <a:p>
            <a:pPr eaLnBrk="1" hangingPunct="1">
              <a:spcAft>
                <a:spcPts val="600"/>
              </a:spcAft>
            </a:pPr>
            <a:r>
              <a:rPr lang="el-GR" sz="2400" dirty="0" smtClean="0"/>
              <a:t>Ο απαιτούμενος χρόνος για να απομακρυνθούν τα μονοτερπένια από τη ρητίνη εξαρτάται κυρίως από το γύρω περιβάλλον της ρητίνης, καθώς και από την ίδια τη φύση της τη στιγμή παραγωγής της. </a:t>
            </a:r>
          </a:p>
          <a:p>
            <a:pPr eaLnBrk="1" hangingPunct="1">
              <a:spcAft>
                <a:spcPts val="600"/>
              </a:spcAft>
            </a:pPr>
            <a:r>
              <a:rPr lang="el-GR" sz="2400" dirty="0" smtClean="0"/>
              <a:t>Η τελευταία διαδικασία μπορεί να κρατήσει εκατομμύρια χρόνια μέχρι να σχηματιστεί ήλεκτρο από το κοπάλιο. </a:t>
            </a:r>
          </a:p>
          <a:p>
            <a:pPr eaLnBrk="1" hangingPunct="1">
              <a:spcAft>
                <a:spcPts val="600"/>
              </a:spcAft>
            </a:pPr>
            <a:r>
              <a:rPr lang="el-GR" sz="2400" dirty="0" smtClean="0"/>
              <a:t>Προκειμένου να σχηματιστεί το ήλεκτρο, και τα δύο στάδια που περιγράψαμε, πρέπει να εκτυλιχθούν σε </a:t>
            </a:r>
            <a:r>
              <a:rPr lang="el-GR" sz="2400" b="1" dirty="0" smtClean="0"/>
              <a:t>αναερόβιο</a:t>
            </a:r>
            <a:r>
              <a:rPr lang="el-GR" sz="2400" dirty="0" smtClean="0"/>
              <a:t> περιβάλλον</a:t>
            </a:r>
            <a:r>
              <a:rPr lang="en-US" sz="2400" dirty="0"/>
              <a:t>.</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7194822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pPr eaLnBrk="1" hangingPunct="1"/>
            <a:r>
              <a:rPr lang="el-GR" sz="3600" dirty="0" smtClean="0"/>
              <a:t>Προέλευση και σχηματισμός του ήλεκτρου </a:t>
            </a:r>
            <a:r>
              <a:rPr lang="el-GR" sz="3200" b="0" dirty="0" smtClean="0"/>
              <a:t>(3 από 3)</a:t>
            </a:r>
          </a:p>
        </p:txBody>
      </p:sp>
      <p:sp>
        <p:nvSpPr>
          <p:cNvPr id="15363" name="Rectangle 3"/>
          <p:cNvSpPr>
            <a:spLocks noGrp="1" noChangeArrowheads="1"/>
          </p:cNvSpPr>
          <p:nvPr>
            <p:ph idx="1"/>
          </p:nvPr>
        </p:nvSpPr>
        <p:spPr/>
        <p:txBody>
          <a:bodyPr>
            <a:noAutofit/>
          </a:bodyPr>
          <a:lstStyle/>
          <a:p>
            <a:pPr eaLnBrk="1" hangingPunct="1">
              <a:spcBef>
                <a:spcPts val="600"/>
              </a:spcBef>
              <a:spcAft>
                <a:spcPts val="600"/>
              </a:spcAft>
            </a:pPr>
            <a:r>
              <a:rPr lang="el-GR" sz="2400" dirty="0" smtClean="0"/>
              <a:t>Μία περίοδος παραμονής της ρητίνης κάτω από θαλασσινό νερό είναι δυνατόν να δημιουργήσει ιδανικές συνθήκες. </a:t>
            </a:r>
          </a:p>
          <a:p>
            <a:pPr eaLnBrk="1" hangingPunct="1">
              <a:spcBef>
                <a:spcPts val="600"/>
              </a:spcBef>
              <a:spcAft>
                <a:spcPts val="600"/>
              </a:spcAft>
            </a:pPr>
            <a:r>
              <a:rPr lang="el-GR" sz="2400" dirty="0" smtClean="0"/>
              <a:t>Παράδειγμα σχηματισμού ήλεκτρου κάτω από το θαλάσσιο νερό έχουμε με αυτό της Βαλτικής και της Δομινικανής Δημοκρατίας. </a:t>
            </a:r>
          </a:p>
          <a:p>
            <a:pPr eaLnBrk="1" hangingPunct="1">
              <a:spcBef>
                <a:spcPts val="600"/>
              </a:spcBef>
              <a:spcAft>
                <a:spcPts val="600"/>
              </a:spcAft>
            </a:pPr>
            <a:r>
              <a:rPr lang="el-GR" sz="2400" dirty="0" smtClean="0"/>
              <a:t>Η πίεση και η σχετικά υψηλή θερμοκρασία παίζουν σημαντικό ρόλο, αλλά δεν είναι ακόμη γνωστό με ποιο τρόπο. </a:t>
            </a:r>
          </a:p>
          <a:p>
            <a:pPr eaLnBrk="1" hangingPunct="1">
              <a:spcBef>
                <a:spcPts val="600"/>
              </a:spcBef>
              <a:spcAft>
                <a:spcPts val="600"/>
              </a:spcAft>
            </a:pPr>
            <a:r>
              <a:rPr lang="el-GR" sz="2400" dirty="0" smtClean="0"/>
              <a:t>Πιθανότατα επιδρούν στον πολυμερισμό και στην εξάτμιση των τερπενίων.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39622429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67544" y="1025352"/>
            <a:ext cx="8363272" cy="5572000"/>
          </a:xfrm>
        </p:spPr>
        <p:txBody>
          <a:bodyPr>
            <a:noAutofit/>
          </a:bodyPr>
          <a:lstStyle/>
          <a:p>
            <a:pPr>
              <a:lnSpc>
                <a:spcPct val="100000"/>
              </a:lnSpc>
              <a:spcBef>
                <a:spcPts val="600"/>
              </a:spcBef>
              <a:spcAft>
                <a:spcPts val="600"/>
              </a:spcAft>
            </a:pPr>
            <a:r>
              <a:rPr lang="en-US" sz="2000" dirty="0"/>
              <a:t>McMurry John, </a:t>
            </a:r>
            <a:r>
              <a:rPr lang="el-GR" sz="2000" dirty="0"/>
              <a:t>Οργανική Χημεία, Πανεπιστημιακές Εκδόσεις Κρήτης, 2012 (ενιαίος τόμος) Πανεπιστημιακές εκδόσεις Κρήτης</a:t>
            </a:r>
            <a:r>
              <a:rPr lang="en-US" sz="2000" dirty="0"/>
              <a:t>,</a:t>
            </a:r>
            <a:endParaRPr lang="el-GR" sz="2000" dirty="0"/>
          </a:p>
          <a:p>
            <a:pPr>
              <a:lnSpc>
                <a:spcPct val="100000"/>
              </a:lnSpc>
              <a:spcBef>
                <a:spcPts val="600"/>
              </a:spcBef>
              <a:spcAft>
                <a:spcPts val="600"/>
              </a:spcAft>
            </a:pPr>
            <a:r>
              <a:rPr lang="en-US" sz="2000" dirty="0"/>
              <a:t>Mills J. S., The Organic Chemistry of Museum Objects, 2nd Ed., Butterworth-Heinemann, Oxford., 2004, </a:t>
            </a:r>
            <a:r>
              <a:rPr lang="el-GR" sz="2000" dirty="0"/>
              <a:t>σελ. 31-48</a:t>
            </a:r>
            <a:r>
              <a:rPr lang="en-US" sz="2000" dirty="0"/>
              <a:t>,</a:t>
            </a:r>
            <a:endParaRPr lang="el-GR" sz="2000" dirty="0"/>
          </a:p>
          <a:p>
            <a:pPr>
              <a:lnSpc>
                <a:spcPct val="100000"/>
              </a:lnSpc>
              <a:spcBef>
                <a:spcPts val="600"/>
              </a:spcBef>
              <a:spcAft>
                <a:spcPts val="600"/>
              </a:spcAft>
            </a:pPr>
            <a:r>
              <a:rPr lang="el-GR" sz="2000" dirty="0" smtClean="0"/>
              <a:t>Ε. Ιωακείμογλου, Τα οργανικά υλικά των Έργων Τέχνης, Αθήνα 2013</a:t>
            </a:r>
          </a:p>
          <a:p>
            <a:pPr>
              <a:lnSpc>
                <a:spcPct val="100000"/>
              </a:lnSpc>
              <a:spcBef>
                <a:spcPts val="600"/>
              </a:spcBef>
              <a:spcAft>
                <a:spcPts val="600"/>
              </a:spcAft>
            </a:pPr>
            <a:r>
              <a:rPr lang="en-US" sz="2000" dirty="0" smtClean="0"/>
              <a:t>W</a:t>
            </a:r>
            <a:r>
              <a:rPr lang="en-US" sz="2000" dirty="0"/>
              <a:t>. STANLEY TAFT, JR.</a:t>
            </a:r>
            <a:r>
              <a:rPr lang="el-GR" sz="2000" dirty="0"/>
              <a:t>, </a:t>
            </a:r>
            <a:r>
              <a:rPr lang="en-US" sz="2000" dirty="0"/>
              <a:t>JAMES W. MAYER</a:t>
            </a:r>
            <a:r>
              <a:rPr lang="el-GR" sz="2000" dirty="0"/>
              <a:t>, </a:t>
            </a:r>
            <a:r>
              <a:rPr lang="en-US" sz="2000" dirty="0"/>
              <a:t>The Science of Paintings, Springer-Verlag Inc., New York, 2000</a:t>
            </a:r>
          </a:p>
          <a:p>
            <a:pPr>
              <a:lnSpc>
                <a:spcPct val="100000"/>
              </a:lnSpc>
              <a:spcBef>
                <a:spcPts val="600"/>
              </a:spcBef>
              <a:spcAft>
                <a:spcPts val="600"/>
              </a:spcAft>
            </a:pPr>
            <a:r>
              <a:rPr lang="en-US" sz="2000" dirty="0"/>
              <a:t>Scientific Examination of Art: Modern Techniques in Conservation and Analysis, Proceedings of the National Academy of Sciences (Sackler NAS Colloquium), The National Academy of Sciences, Washington, DC, 2003.</a:t>
            </a:r>
          </a:p>
          <a:p>
            <a:pPr>
              <a:lnSpc>
                <a:spcPct val="100000"/>
              </a:lnSpc>
              <a:spcBef>
                <a:spcPts val="600"/>
              </a:spcBef>
              <a:spcAft>
                <a:spcPts val="600"/>
              </a:spcAft>
            </a:pPr>
            <a:r>
              <a:rPr lang="en-US" sz="2000" dirty="0" smtClean="0"/>
              <a:t>Centeno</a:t>
            </a:r>
            <a:r>
              <a:rPr lang="en-US" sz="2000" dirty="0"/>
              <a:t>, S. A. and Mahon, D., "The Chemistry of Aging in Oil Paintings: Metal Soaps and Visual Changes." </a:t>
            </a:r>
            <a:r>
              <a:rPr lang="en-US" sz="2000" dirty="0">
                <a:hlinkClick r:id="rId2"/>
              </a:rPr>
              <a:t>The Metropolitan Museum of Art Bulletin</a:t>
            </a:r>
            <a:r>
              <a:rPr lang="en-US" sz="2000" dirty="0"/>
              <a:t>’’, Summer 2009, pp. 12-19], </a:t>
            </a:r>
          </a:p>
          <a:p>
            <a:pPr>
              <a:lnSpc>
                <a:spcPct val="100000"/>
              </a:lnSpc>
              <a:spcBef>
                <a:spcPts val="600"/>
              </a:spcBef>
              <a:spcAft>
                <a:spcPts val="600"/>
              </a:spcAft>
            </a:pPr>
            <a:r>
              <a:rPr lang="en-US" sz="2000" dirty="0"/>
              <a:t>Boon J. and. Ferreira, E. S. B. Eds, Reporting Highlights_De Mayerne Programme, NWO, The Hague, 2006</a:t>
            </a:r>
            <a:r>
              <a:rPr lang="en-US" sz="2000" dirty="0" smtClean="0"/>
              <a:t>.</a:t>
            </a:r>
            <a:endParaRPr lang="el-GR" sz="2000"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solidFill>
                  <a:prstClr val="black"/>
                </a:solidFill>
              </a:rPr>
              <a:pPr/>
              <a:t>61</a:t>
            </a:fld>
            <a:endParaRPr lang="el-GR" dirty="0">
              <a:solidFill>
                <a:prstClr val="black"/>
              </a:solidFill>
            </a:endParaRPr>
          </a:p>
        </p:txBody>
      </p:sp>
    </p:spTree>
    <p:extLst>
      <p:ext uri="{BB962C8B-B14F-4D97-AF65-F5344CB8AC3E}">
        <p14:creationId xmlns:p14="http://schemas.microsoft.com/office/powerpoint/2010/main" val="1289467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Σταμάτης Μπογιατζής 2014. Σταμάτης Μπογιατζής. «Επιστήμη Υλικών ΙΙ (Θ). Ενότητα 8</a:t>
            </a:r>
            <a:r>
              <a:rPr lang="en-US" sz="2000" dirty="0" smtClean="0"/>
              <a:t>:</a:t>
            </a:r>
            <a:r>
              <a:rPr lang="el-GR" sz="2000" dirty="0" smtClean="0"/>
              <a:t> </a:t>
            </a:r>
            <a:r>
              <a:rPr lang="el-GR" sz="2000" dirty="0"/>
              <a:t>Λιπαρές ύ</a:t>
            </a:r>
            <a:r>
              <a:rPr lang="el-GR" sz="2000" dirty="0" smtClean="0"/>
              <a:t>λες </a:t>
            </a:r>
            <a:r>
              <a:rPr lang="el-GR" sz="2000" dirty="0"/>
              <a:t>και φυσικές </a:t>
            </a:r>
            <a:r>
              <a:rPr lang="el-GR" sz="2000" dirty="0" smtClean="0"/>
              <a:t>ρητίνες».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5210723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8084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8793272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a:solidFill>
                  <a:prstClr val="black"/>
                </a:solidFill>
              </a:rPr>
              <a:t>Ε. Ιωακείμογλου, Τα οργανικά υλικά των Έργων Τέχνης, Αθήνα </a:t>
            </a:r>
            <a:r>
              <a:rPr lang="el-GR" sz="2000" dirty="0" smtClean="0">
                <a:solidFill>
                  <a:prstClr val="black"/>
                </a:solidFill>
              </a:rPr>
              <a:t>2013</a:t>
            </a:r>
            <a:endParaRPr lang="en-US" sz="2000" dirty="0" smtClean="0">
              <a:solidFill>
                <a:prstClr val="black"/>
              </a:solidFill>
            </a:endParaRPr>
          </a:p>
          <a:p>
            <a:pPr marL="457200" indent="-457200">
              <a:buFont typeface="+mj-lt"/>
              <a:buAutoNum type="arabicPeriod"/>
            </a:pPr>
            <a:r>
              <a:rPr lang="en-US" sz="2000" dirty="0"/>
              <a:t>S. BOYATZIS, E. IOAKIMOGLOU, P. ARGITIS, UV Exposure and Temperature Effects on Curing Mechanisms in Thin Linseed Oil Films: Spectroscopic and Chromatographic Studies, J. Appl. Polym. Sci., 84 (5), 2 May 2002, 936-949</a:t>
            </a:r>
            <a:endParaRPr lang="el-GR" sz="2000" dirty="0"/>
          </a:p>
          <a:p>
            <a:pPr marL="0" indent="0">
              <a:buNone/>
            </a:pPr>
            <a:endParaRPr lang="el-GR" sz="2000" dirty="0"/>
          </a:p>
          <a:p>
            <a:pPr marL="457200" indent="-457200">
              <a:buFont typeface="+mj-lt"/>
              <a:buAutoNum type="arabicPeriod"/>
            </a:pPr>
            <a:endParaRPr lang="el-GR" sz="2000" dirty="0">
              <a:solidFill>
                <a:prstClr val="black"/>
              </a:solidFill>
            </a:endParaRPr>
          </a:p>
          <a:p>
            <a:pPr marL="0" indent="0">
              <a:buNone/>
            </a:pPr>
            <a:endParaRPr lang="el-GR" sz="2000" dirty="0"/>
          </a:p>
        </p:txBody>
      </p:sp>
    </p:spTree>
    <p:extLst>
      <p:ext uri="{BB962C8B-B14F-4D97-AF65-F5344CB8AC3E}">
        <p14:creationId xmlns:p14="http://schemas.microsoft.com/office/powerpoint/2010/main" val="457866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dirty="0"/>
              <a:t>Ποια έλαια είναι ξηραινόμενα;</a:t>
            </a:r>
          </a:p>
        </p:txBody>
      </p:sp>
      <p:graphicFrame>
        <p:nvGraphicFramePr>
          <p:cNvPr id="3" name="Content Placeholder 2"/>
          <p:cNvGraphicFramePr>
            <a:graphicFrameLocks noGrp="1"/>
          </p:cNvGraphicFramePr>
          <p:nvPr>
            <p:ph idx="1"/>
            <p:extLst/>
          </p:nvPr>
        </p:nvGraphicFramePr>
        <p:xfrm>
          <a:off x="476440" y="1268760"/>
          <a:ext cx="8229907" cy="3453327"/>
        </p:xfrm>
        <a:graphic>
          <a:graphicData uri="http://schemas.openxmlformats.org/drawingml/2006/table">
            <a:tbl>
              <a:tblPr firstRow="1">
                <a:tableStyleId>{5C22544A-7EE6-4342-B048-85BDC9FD1C3A}</a:tableStyleId>
              </a:tblPr>
              <a:tblGrid>
                <a:gridCol w="2772178"/>
                <a:gridCol w="2740677"/>
                <a:gridCol w="2717052"/>
              </a:tblGrid>
              <a:tr h="480143">
                <a:tc>
                  <a:txBody>
                    <a:bodyPr/>
                    <a:lstStyle/>
                    <a:p>
                      <a:pPr marL="72000" algn="l" fontAlgn="ctr">
                        <a:spcBef>
                          <a:spcPts val="600"/>
                        </a:spcBef>
                        <a:spcAft>
                          <a:spcPts val="600"/>
                        </a:spcAft>
                      </a:pPr>
                      <a:r>
                        <a:rPr lang="el-GR" sz="2400" u="none" strike="noStrike" dirty="0">
                          <a:solidFill>
                            <a:schemeClr val="bg1"/>
                          </a:solidFill>
                          <a:effectLst/>
                        </a:rPr>
                        <a:t>ξηραινόμενα</a:t>
                      </a:r>
                      <a:endParaRPr lang="el-GR" sz="2400" b="1" i="0" u="none" strike="noStrike" dirty="0">
                        <a:solidFill>
                          <a:schemeClr val="bg1"/>
                        </a:solidFill>
                        <a:effectLst/>
                        <a:latin typeface="Calibri" panose="020F0502020204030204" pitchFamily="34" charset="0"/>
                      </a:endParaRPr>
                    </a:p>
                  </a:txBody>
                  <a:tcPr marL="6588" marR="6588" marT="5888" marB="0" anchor="ctr">
                    <a:solidFill>
                      <a:schemeClr val="accent1">
                        <a:lumMod val="75000"/>
                      </a:schemeClr>
                    </a:solidFill>
                  </a:tcPr>
                </a:tc>
                <a:tc>
                  <a:txBody>
                    <a:bodyPr/>
                    <a:lstStyle/>
                    <a:p>
                      <a:pPr marL="72000" algn="ctr" fontAlgn="ctr">
                        <a:spcBef>
                          <a:spcPts val="600"/>
                        </a:spcBef>
                        <a:spcAft>
                          <a:spcPts val="600"/>
                        </a:spcAft>
                      </a:pPr>
                      <a:r>
                        <a:rPr lang="el-GR" sz="2400" u="none" strike="noStrike" dirty="0">
                          <a:solidFill>
                            <a:schemeClr val="bg1"/>
                          </a:solidFill>
                          <a:effectLst/>
                        </a:rPr>
                        <a:t>ημιξηραινόμενα</a:t>
                      </a:r>
                      <a:endParaRPr lang="el-GR" sz="2400" b="1" i="0" u="none" strike="noStrike" dirty="0">
                        <a:solidFill>
                          <a:schemeClr val="bg1"/>
                        </a:solidFill>
                        <a:effectLst/>
                        <a:latin typeface="Calibri" panose="020F0502020204030204" pitchFamily="34" charset="0"/>
                      </a:endParaRPr>
                    </a:p>
                  </a:txBody>
                  <a:tcPr marL="6588" marR="6588" marT="5888" marB="0" anchor="ctr">
                    <a:solidFill>
                      <a:schemeClr val="accent1">
                        <a:lumMod val="75000"/>
                      </a:schemeClr>
                    </a:solidFill>
                  </a:tcPr>
                </a:tc>
                <a:tc>
                  <a:txBody>
                    <a:bodyPr/>
                    <a:lstStyle/>
                    <a:p>
                      <a:pPr marL="72000" algn="l" fontAlgn="ctr">
                        <a:spcBef>
                          <a:spcPts val="600"/>
                        </a:spcBef>
                        <a:spcAft>
                          <a:spcPts val="600"/>
                        </a:spcAft>
                      </a:pPr>
                      <a:r>
                        <a:rPr lang="el-GR" sz="2400" u="none" strike="noStrike" dirty="0">
                          <a:solidFill>
                            <a:schemeClr val="bg1"/>
                          </a:solidFill>
                          <a:effectLst/>
                        </a:rPr>
                        <a:t>μη ξηραινόμενα</a:t>
                      </a:r>
                      <a:endParaRPr lang="el-GR" sz="2400" b="1" i="0" u="none" strike="noStrike" dirty="0">
                        <a:solidFill>
                          <a:schemeClr val="bg1"/>
                        </a:solidFill>
                        <a:effectLst/>
                        <a:latin typeface="Calibri" panose="020F0502020204030204" pitchFamily="34" charset="0"/>
                      </a:endParaRPr>
                    </a:p>
                  </a:txBody>
                  <a:tcPr marL="6588" marR="6588" marT="5888" marB="0" anchor="ctr">
                    <a:solidFill>
                      <a:schemeClr val="accent1">
                        <a:lumMod val="75000"/>
                      </a:schemeClr>
                    </a:solidFill>
                  </a:tcPr>
                </a:tc>
              </a:tr>
              <a:tr h="331134">
                <a:tc>
                  <a:txBody>
                    <a:bodyPr/>
                    <a:lstStyle/>
                    <a:p>
                      <a:pPr marL="72000" algn="l" fontAlgn="b">
                        <a:spcBef>
                          <a:spcPts val="600"/>
                        </a:spcBef>
                        <a:spcAft>
                          <a:spcPts val="600"/>
                        </a:spcAft>
                      </a:pPr>
                      <a:r>
                        <a:rPr lang="el-GR" sz="2400" u="none" strike="noStrike" dirty="0">
                          <a:effectLst/>
                        </a:rPr>
                        <a:t>λινέλαιο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75000"/>
                      </a:schemeClr>
                    </a:solidFill>
                  </a:tcPr>
                </a:tc>
                <a:tc>
                  <a:txBody>
                    <a:bodyPr/>
                    <a:lstStyle/>
                    <a:p>
                      <a:pPr marL="72000" algn="l" fontAlgn="b">
                        <a:spcBef>
                          <a:spcPts val="600"/>
                        </a:spcBef>
                        <a:spcAft>
                          <a:spcPts val="600"/>
                        </a:spcAft>
                      </a:pPr>
                      <a:r>
                        <a:rPr lang="el-GR" sz="2400" u="none" strike="noStrike" dirty="0">
                          <a:effectLst/>
                        </a:rPr>
                        <a:t>σογιέλαιο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60000"/>
                        <a:lumOff val="40000"/>
                      </a:schemeClr>
                    </a:solidFill>
                  </a:tcPr>
                </a:tc>
                <a:tc>
                  <a:txBody>
                    <a:bodyPr/>
                    <a:lstStyle/>
                    <a:p>
                      <a:pPr marL="72000" algn="l" fontAlgn="b">
                        <a:spcBef>
                          <a:spcPts val="600"/>
                        </a:spcBef>
                        <a:spcAft>
                          <a:spcPts val="600"/>
                        </a:spcAft>
                      </a:pPr>
                      <a:r>
                        <a:rPr lang="el-GR" sz="2400" u="none" strike="noStrike" dirty="0">
                          <a:effectLst/>
                        </a:rPr>
                        <a:t>ελαιόλαδο</a:t>
                      </a:r>
                      <a:endParaRPr lang="el-GR" sz="2400" b="0" i="0" u="none" strike="noStrike" dirty="0">
                        <a:solidFill>
                          <a:srgbClr val="000000"/>
                        </a:solidFill>
                        <a:effectLst/>
                        <a:latin typeface="Calibri" panose="020F0502020204030204" pitchFamily="34" charset="0"/>
                      </a:endParaRPr>
                    </a:p>
                  </a:txBody>
                  <a:tcPr marL="6588" marR="6588" marT="5888" marB="0" anchor="b">
                    <a:solidFill>
                      <a:srgbClr val="EFF286"/>
                    </a:solidFill>
                  </a:tcPr>
                </a:tc>
              </a:tr>
              <a:tr h="331134">
                <a:tc>
                  <a:txBody>
                    <a:bodyPr/>
                    <a:lstStyle/>
                    <a:p>
                      <a:pPr marL="72000" algn="l" fontAlgn="b">
                        <a:spcBef>
                          <a:spcPts val="600"/>
                        </a:spcBef>
                        <a:spcAft>
                          <a:spcPts val="600"/>
                        </a:spcAft>
                      </a:pPr>
                      <a:r>
                        <a:rPr lang="en-US" sz="2400" u="none" strike="noStrike" dirty="0">
                          <a:effectLst/>
                        </a:rPr>
                        <a:t>Oitica</a:t>
                      </a:r>
                      <a:endParaRPr lang="en-US"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75000"/>
                      </a:schemeClr>
                    </a:solidFill>
                  </a:tcPr>
                </a:tc>
                <a:tc>
                  <a:txBody>
                    <a:bodyPr/>
                    <a:lstStyle/>
                    <a:p>
                      <a:pPr marL="72000" algn="l" fontAlgn="b">
                        <a:spcBef>
                          <a:spcPts val="600"/>
                        </a:spcBef>
                        <a:spcAft>
                          <a:spcPts val="600"/>
                        </a:spcAft>
                      </a:pPr>
                      <a:r>
                        <a:rPr lang="el-GR" sz="2400" u="none" strike="noStrike" dirty="0">
                          <a:effectLst/>
                        </a:rPr>
                        <a:t>βαμβακέλαιο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60000"/>
                        <a:lumOff val="40000"/>
                      </a:schemeClr>
                    </a:solidFill>
                  </a:tcPr>
                </a:tc>
                <a:tc>
                  <a:txBody>
                    <a:bodyPr/>
                    <a:lstStyle/>
                    <a:p>
                      <a:pPr marL="72000" algn="l" fontAlgn="b">
                        <a:spcBef>
                          <a:spcPts val="600"/>
                        </a:spcBef>
                        <a:spcAft>
                          <a:spcPts val="600"/>
                        </a:spcAft>
                      </a:pPr>
                      <a:r>
                        <a:rPr lang="el-GR" sz="2400" u="none" strike="noStrike" dirty="0">
                          <a:effectLst/>
                        </a:rPr>
                        <a:t>αραχιδέλαιο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rgbClr val="EFF286"/>
                    </a:solidFill>
                  </a:tcPr>
                </a:tc>
              </a:tr>
              <a:tr h="331134">
                <a:tc>
                  <a:txBody>
                    <a:bodyPr/>
                    <a:lstStyle/>
                    <a:p>
                      <a:pPr marL="72000" algn="l" fontAlgn="b">
                        <a:spcBef>
                          <a:spcPts val="600"/>
                        </a:spcBef>
                        <a:spcAft>
                          <a:spcPts val="600"/>
                        </a:spcAft>
                      </a:pPr>
                      <a:r>
                        <a:rPr lang="en-US" sz="2400" u="none" strike="noStrike" dirty="0">
                          <a:effectLst/>
                        </a:rPr>
                        <a:t>Perilla</a:t>
                      </a:r>
                      <a:endParaRPr lang="en-US"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75000"/>
                      </a:schemeClr>
                    </a:solidFill>
                  </a:tcPr>
                </a:tc>
                <a:tc>
                  <a:txBody>
                    <a:bodyPr/>
                    <a:lstStyle/>
                    <a:p>
                      <a:pPr marL="72000" algn="l" fontAlgn="b">
                        <a:spcBef>
                          <a:spcPts val="600"/>
                        </a:spcBef>
                        <a:spcAft>
                          <a:spcPts val="600"/>
                        </a:spcAft>
                      </a:pPr>
                      <a:r>
                        <a:rPr lang="el-GR" sz="2400" u="none" strike="noStrike" dirty="0">
                          <a:effectLst/>
                        </a:rPr>
                        <a:t>σησαμέλαιο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60000"/>
                        <a:lumOff val="40000"/>
                      </a:schemeClr>
                    </a:solidFill>
                  </a:tcPr>
                </a:tc>
                <a:tc>
                  <a:txBody>
                    <a:bodyPr/>
                    <a:lstStyle/>
                    <a:p>
                      <a:pPr marL="72000" algn="l" fontAlgn="b">
                        <a:spcBef>
                          <a:spcPts val="600"/>
                        </a:spcBef>
                        <a:spcAft>
                          <a:spcPts val="600"/>
                        </a:spcAft>
                      </a:pPr>
                      <a:r>
                        <a:rPr lang="el-GR" sz="2400" u="none" strike="noStrike" dirty="0">
                          <a:effectLst/>
                        </a:rPr>
                        <a:t>κικινέλαιο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rgbClr val="EFF286"/>
                    </a:solidFill>
                  </a:tcPr>
                </a:tc>
              </a:tr>
              <a:tr h="331134">
                <a:tc>
                  <a:txBody>
                    <a:bodyPr/>
                    <a:lstStyle/>
                    <a:p>
                      <a:pPr marL="72000" algn="l" fontAlgn="b">
                        <a:spcBef>
                          <a:spcPts val="600"/>
                        </a:spcBef>
                        <a:spcAft>
                          <a:spcPts val="600"/>
                        </a:spcAft>
                      </a:pPr>
                      <a:r>
                        <a:rPr lang="el-GR" sz="2400" u="none" strike="noStrike" dirty="0">
                          <a:effectLst/>
                        </a:rPr>
                        <a:t>παπαρουνέλαιο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75000"/>
                      </a:schemeClr>
                    </a:solidFill>
                  </a:tcPr>
                </a:tc>
                <a:tc>
                  <a:txBody>
                    <a:bodyPr/>
                    <a:lstStyle/>
                    <a:p>
                      <a:pPr marL="72000" algn="l" fontAlgn="b">
                        <a:spcBef>
                          <a:spcPts val="600"/>
                        </a:spcBef>
                        <a:spcAft>
                          <a:spcPts val="600"/>
                        </a:spcAft>
                      </a:pPr>
                      <a:r>
                        <a:rPr lang="el-GR" sz="2400" u="none" strike="noStrike" dirty="0">
                          <a:effectLst/>
                        </a:rPr>
                        <a:t>καλαμποκέλαιο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60000"/>
                        <a:lumOff val="40000"/>
                      </a:schemeClr>
                    </a:solidFill>
                  </a:tcPr>
                </a:tc>
                <a:tc>
                  <a:txBody>
                    <a:bodyPr/>
                    <a:lstStyle/>
                    <a:p>
                      <a:pPr marL="72000" algn="l" fontAlgn="b">
                        <a:spcBef>
                          <a:spcPts val="600"/>
                        </a:spcBef>
                        <a:spcAft>
                          <a:spcPts val="600"/>
                        </a:spcAft>
                      </a:pPr>
                      <a:r>
                        <a:rPr lang="el-GR" sz="2400" u="none" strike="noStrike" dirty="0">
                          <a:effectLst/>
                        </a:rPr>
                        <a:t>αμυγδαλέλαιο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rgbClr val="EFF286"/>
                    </a:solidFill>
                  </a:tcPr>
                </a:tc>
              </a:tr>
              <a:tr h="331134">
                <a:tc>
                  <a:txBody>
                    <a:bodyPr/>
                    <a:lstStyle/>
                    <a:p>
                      <a:pPr marL="72000" algn="l" fontAlgn="b">
                        <a:spcBef>
                          <a:spcPts val="600"/>
                        </a:spcBef>
                        <a:spcAft>
                          <a:spcPts val="600"/>
                        </a:spcAft>
                      </a:pPr>
                      <a:r>
                        <a:rPr lang="el-GR" sz="2400" u="none" strike="noStrike" dirty="0">
                          <a:effectLst/>
                        </a:rPr>
                        <a:t>λάδι </a:t>
                      </a:r>
                      <a:r>
                        <a:rPr lang="en-US" sz="2400" u="none" strike="noStrike" dirty="0">
                          <a:effectLst/>
                        </a:rPr>
                        <a:t>tung</a:t>
                      </a:r>
                      <a:endParaRPr lang="en-US"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75000"/>
                      </a:schemeClr>
                    </a:solidFill>
                  </a:tcPr>
                </a:tc>
                <a:tc>
                  <a:txBody>
                    <a:bodyPr/>
                    <a:lstStyle/>
                    <a:p>
                      <a:pPr marL="72000" algn="l" fontAlgn="b">
                        <a:spcBef>
                          <a:spcPts val="600"/>
                        </a:spcBef>
                        <a:spcAft>
                          <a:spcPts val="600"/>
                        </a:spcAft>
                      </a:pPr>
                      <a:r>
                        <a:rPr lang="el-GR" sz="2400" u="none" strike="noStrike" dirty="0">
                          <a:effectLst/>
                        </a:rPr>
                        <a:t> </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60000"/>
                        <a:lumOff val="40000"/>
                      </a:schemeClr>
                    </a:solidFill>
                  </a:tcPr>
                </a:tc>
                <a:tc>
                  <a:txBody>
                    <a:bodyPr/>
                    <a:lstStyle/>
                    <a:p>
                      <a:pPr marL="72000" algn="l" fontAlgn="b">
                        <a:spcBef>
                          <a:spcPts val="600"/>
                        </a:spcBef>
                        <a:spcAft>
                          <a:spcPts val="600"/>
                        </a:spcAft>
                      </a:pPr>
                      <a:r>
                        <a:rPr lang="el-GR" sz="2400" u="none" strike="noStrike" dirty="0">
                          <a:effectLst/>
                        </a:rPr>
                        <a:t>φοινικέλαιο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rgbClr val="EFF286"/>
                    </a:solidFill>
                  </a:tcPr>
                </a:tc>
              </a:tr>
              <a:tr h="331134">
                <a:tc>
                  <a:txBody>
                    <a:bodyPr/>
                    <a:lstStyle/>
                    <a:p>
                      <a:pPr marL="72000" algn="l" fontAlgn="b">
                        <a:spcBef>
                          <a:spcPts val="600"/>
                        </a:spcBef>
                        <a:spcAft>
                          <a:spcPts val="600"/>
                        </a:spcAft>
                      </a:pPr>
                      <a:r>
                        <a:rPr lang="el-GR" sz="2400" u="none" strike="noStrike" dirty="0">
                          <a:effectLst/>
                        </a:rPr>
                        <a:t>καρυδέλαιο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75000"/>
                      </a:schemeClr>
                    </a:solidFill>
                  </a:tcPr>
                </a:tc>
                <a:tc>
                  <a:txBody>
                    <a:bodyPr/>
                    <a:lstStyle/>
                    <a:p>
                      <a:pPr marL="72000" algn="l" fontAlgn="b">
                        <a:spcBef>
                          <a:spcPts val="600"/>
                        </a:spcBef>
                        <a:spcAft>
                          <a:spcPts val="600"/>
                        </a:spcAft>
                      </a:pPr>
                      <a:r>
                        <a:rPr lang="el-GR" sz="2400" u="none" strike="noStrike" dirty="0">
                          <a:effectLst/>
                        </a:rPr>
                        <a:t> </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60000"/>
                        <a:lumOff val="40000"/>
                      </a:schemeClr>
                    </a:solidFill>
                  </a:tcPr>
                </a:tc>
                <a:tc>
                  <a:txBody>
                    <a:bodyPr/>
                    <a:lstStyle/>
                    <a:p>
                      <a:pPr marL="72000" algn="l" fontAlgn="b">
                        <a:spcBef>
                          <a:spcPts val="600"/>
                        </a:spcBef>
                        <a:spcAft>
                          <a:spcPts val="600"/>
                        </a:spcAft>
                      </a:pPr>
                      <a:r>
                        <a:rPr lang="el-GR" sz="2400" u="none" strike="noStrike" dirty="0">
                          <a:effectLst/>
                        </a:rPr>
                        <a:t> </a:t>
                      </a:r>
                      <a:endParaRPr lang="el-GR" sz="2400" b="0" i="0" u="none" strike="noStrike" dirty="0">
                        <a:solidFill>
                          <a:srgbClr val="000000"/>
                        </a:solidFill>
                        <a:effectLst/>
                        <a:latin typeface="Calibri" panose="020F0502020204030204" pitchFamily="34" charset="0"/>
                      </a:endParaRPr>
                    </a:p>
                  </a:txBody>
                  <a:tcPr marL="6588" marR="6588" marT="5888" marB="0" anchor="b">
                    <a:solidFill>
                      <a:srgbClr val="EFF286"/>
                    </a:solidFill>
                  </a:tcPr>
                </a:tc>
              </a:tr>
              <a:tr h="331134">
                <a:tc>
                  <a:txBody>
                    <a:bodyPr/>
                    <a:lstStyle/>
                    <a:p>
                      <a:pPr marL="72000" algn="l" fontAlgn="b">
                        <a:spcBef>
                          <a:spcPts val="600"/>
                        </a:spcBef>
                        <a:spcAft>
                          <a:spcPts val="600"/>
                        </a:spcAft>
                      </a:pPr>
                      <a:r>
                        <a:rPr lang="el-GR" sz="2400" u="none" strike="noStrike" dirty="0">
                          <a:effectLst/>
                        </a:rPr>
                        <a:t>κανναβέλαιο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75000"/>
                      </a:schemeClr>
                    </a:solidFill>
                  </a:tcPr>
                </a:tc>
                <a:tc>
                  <a:txBody>
                    <a:bodyPr/>
                    <a:lstStyle/>
                    <a:p>
                      <a:pPr marL="72000" algn="l" fontAlgn="b">
                        <a:spcBef>
                          <a:spcPts val="600"/>
                        </a:spcBef>
                        <a:spcAft>
                          <a:spcPts val="600"/>
                        </a:spcAft>
                      </a:pPr>
                      <a:r>
                        <a:rPr lang="el-GR" sz="2400" u="none" strike="noStrike" dirty="0">
                          <a:effectLst/>
                        </a:rPr>
                        <a:t> </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60000"/>
                        <a:lumOff val="40000"/>
                      </a:schemeClr>
                    </a:solidFill>
                  </a:tcPr>
                </a:tc>
                <a:tc>
                  <a:txBody>
                    <a:bodyPr/>
                    <a:lstStyle/>
                    <a:p>
                      <a:pPr marL="72000" algn="l" fontAlgn="b">
                        <a:spcBef>
                          <a:spcPts val="600"/>
                        </a:spcBef>
                        <a:spcAft>
                          <a:spcPts val="600"/>
                        </a:spcAft>
                      </a:pPr>
                      <a:r>
                        <a:rPr lang="el-GR" sz="2400" u="none" strike="noStrike" dirty="0">
                          <a:effectLst/>
                        </a:rPr>
                        <a:t> </a:t>
                      </a:r>
                      <a:endParaRPr lang="el-GR" sz="2400" b="0" i="0" u="none" strike="noStrike" dirty="0">
                        <a:solidFill>
                          <a:srgbClr val="000000"/>
                        </a:solidFill>
                        <a:effectLst/>
                        <a:latin typeface="Calibri" panose="020F0502020204030204" pitchFamily="34" charset="0"/>
                      </a:endParaRPr>
                    </a:p>
                  </a:txBody>
                  <a:tcPr marL="6588" marR="6588" marT="5888" marB="0" anchor="b">
                    <a:solidFill>
                      <a:srgbClr val="EFF286"/>
                    </a:solidFill>
                  </a:tcPr>
                </a:tc>
              </a:tr>
              <a:tr h="331134">
                <a:tc>
                  <a:txBody>
                    <a:bodyPr/>
                    <a:lstStyle/>
                    <a:p>
                      <a:pPr marL="72000" algn="l" fontAlgn="b">
                        <a:spcBef>
                          <a:spcPts val="600"/>
                        </a:spcBef>
                        <a:spcAft>
                          <a:spcPts val="600"/>
                        </a:spcAft>
                      </a:pPr>
                      <a:r>
                        <a:rPr lang="el-GR" sz="2400" u="none" strike="noStrike" dirty="0">
                          <a:effectLst/>
                        </a:rPr>
                        <a:t>ηλιέλαιο</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75000"/>
                      </a:schemeClr>
                    </a:solidFill>
                  </a:tcPr>
                </a:tc>
                <a:tc>
                  <a:txBody>
                    <a:bodyPr/>
                    <a:lstStyle/>
                    <a:p>
                      <a:pPr marL="72000" algn="l" fontAlgn="b">
                        <a:spcBef>
                          <a:spcPts val="600"/>
                        </a:spcBef>
                        <a:spcAft>
                          <a:spcPts val="600"/>
                        </a:spcAft>
                      </a:pPr>
                      <a:r>
                        <a:rPr lang="el-GR" sz="2400" u="none" strike="noStrike" dirty="0">
                          <a:effectLst/>
                        </a:rPr>
                        <a:t> </a:t>
                      </a:r>
                      <a:endParaRPr lang="el-GR" sz="2400" b="0" i="0" u="none" strike="noStrike" dirty="0">
                        <a:solidFill>
                          <a:srgbClr val="000000"/>
                        </a:solidFill>
                        <a:effectLst/>
                        <a:latin typeface="Calibri" panose="020F0502020204030204" pitchFamily="34" charset="0"/>
                      </a:endParaRPr>
                    </a:p>
                  </a:txBody>
                  <a:tcPr marL="6588" marR="6588" marT="5888" marB="0" anchor="b">
                    <a:solidFill>
                      <a:schemeClr val="accent3">
                        <a:lumMod val="60000"/>
                        <a:lumOff val="40000"/>
                      </a:schemeClr>
                    </a:solidFill>
                  </a:tcPr>
                </a:tc>
                <a:tc>
                  <a:txBody>
                    <a:bodyPr/>
                    <a:lstStyle/>
                    <a:p>
                      <a:pPr marL="72000" algn="l" fontAlgn="b">
                        <a:spcBef>
                          <a:spcPts val="600"/>
                        </a:spcBef>
                        <a:spcAft>
                          <a:spcPts val="600"/>
                        </a:spcAft>
                      </a:pPr>
                      <a:r>
                        <a:rPr lang="el-GR" sz="2400" u="none" strike="noStrike" dirty="0">
                          <a:effectLst/>
                        </a:rPr>
                        <a:t> </a:t>
                      </a:r>
                      <a:endParaRPr lang="el-GR" sz="2400" b="0" i="0" u="none" strike="noStrike" dirty="0">
                        <a:solidFill>
                          <a:srgbClr val="000000"/>
                        </a:solidFill>
                        <a:effectLst/>
                        <a:latin typeface="Calibri" panose="020F0502020204030204" pitchFamily="34" charset="0"/>
                      </a:endParaRPr>
                    </a:p>
                  </a:txBody>
                  <a:tcPr marL="6588" marR="6588" marT="5888" marB="0" anchor="b">
                    <a:solidFill>
                      <a:srgbClr val="EFF286"/>
                    </a:solidFill>
                  </a:tcPr>
                </a:tc>
              </a:tr>
            </a:tbl>
          </a:graphicData>
        </a:graphic>
      </p:graphicFrame>
      <p:sp>
        <p:nvSpPr>
          <p:cNvPr id="4" name="TextBox 3"/>
          <p:cNvSpPr txBox="1"/>
          <p:nvPr/>
        </p:nvSpPr>
        <p:spPr>
          <a:xfrm>
            <a:off x="621388" y="4725144"/>
            <a:ext cx="7921912" cy="400110"/>
          </a:xfrm>
          <a:prstGeom prst="rect">
            <a:avLst/>
          </a:prstGeom>
          <a:noFill/>
        </p:spPr>
        <p:txBody>
          <a:bodyPr wrap="none" rtlCol="0">
            <a:spAutoFit/>
          </a:bodyPr>
          <a:lstStyle/>
          <a:p>
            <a:r>
              <a:rPr lang="el-GR" sz="2000" dirty="0" smtClean="0">
                <a:solidFill>
                  <a:prstClr val="black"/>
                </a:solidFill>
                <a:latin typeface="Calibri"/>
              </a:rPr>
              <a:t>Πηγή: </a:t>
            </a:r>
            <a:r>
              <a:rPr lang="el-GR" sz="2000" dirty="0">
                <a:solidFill>
                  <a:prstClr val="black"/>
                </a:solidFill>
                <a:latin typeface="Calibri"/>
              </a:rPr>
              <a:t>Ε. Ιωακείμογλου, Τα οργανικά υλικά των Έργων Τέχνης, Αθήνα </a:t>
            </a:r>
            <a:r>
              <a:rPr lang="el-GR" sz="2000" dirty="0" smtClean="0">
                <a:solidFill>
                  <a:prstClr val="black"/>
                </a:solidFill>
                <a:latin typeface="Calibri"/>
              </a:rPr>
              <a:t>2013</a:t>
            </a:r>
            <a:endParaRPr lang="el-GR" sz="20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7959627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621552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l-GR" dirty="0"/>
              <a:t>Ιδιότητες ξηραινόμενων λαδιών</a:t>
            </a:r>
          </a:p>
        </p:txBody>
      </p:sp>
      <p:sp>
        <p:nvSpPr>
          <p:cNvPr id="4" name="TextBox 3"/>
          <p:cNvSpPr txBox="1"/>
          <p:nvPr/>
        </p:nvSpPr>
        <p:spPr>
          <a:xfrm>
            <a:off x="621388" y="4797152"/>
            <a:ext cx="7921912" cy="400110"/>
          </a:xfrm>
          <a:prstGeom prst="rect">
            <a:avLst/>
          </a:prstGeom>
          <a:noFill/>
        </p:spPr>
        <p:txBody>
          <a:bodyPr wrap="none" rtlCol="0">
            <a:spAutoFit/>
          </a:bodyPr>
          <a:lstStyle/>
          <a:p>
            <a:r>
              <a:rPr lang="el-GR" sz="2000" dirty="0" smtClean="0">
                <a:solidFill>
                  <a:prstClr val="black"/>
                </a:solidFill>
                <a:latin typeface="Calibri"/>
              </a:rPr>
              <a:t>Πηγή: </a:t>
            </a:r>
            <a:r>
              <a:rPr lang="el-GR" sz="2000" dirty="0">
                <a:solidFill>
                  <a:prstClr val="black"/>
                </a:solidFill>
                <a:latin typeface="Calibri"/>
              </a:rPr>
              <a:t>Ε. Ιωακείμογλου, Τα οργανικά υλικά των Έργων Τέχνης, Αθήνα </a:t>
            </a:r>
            <a:r>
              <a:rPr lang="el-GR" sz="2000" dirty="0" smtClean="0">
                <a:solidFill>
                  <a:prstClr val="black"/>
                </a:solidFill>
                <a:latin typeface="Calibri"/>
              </a:rPr>
              <a:t>2013</a:t>
            </a:r>
            <a:endParaRPr lang="el-GR" sz="2000" dirty="0">
              <a:solidFill>
                <a:prstClr val="black"/>
              </a:solidFill>
              <a:latin typeface="Calibri"/>
            </a:endParaRPr>
          </a:p>
        </p:txBody>
      </p:sp>
      <p:graphicFrame>
        <p:nvGraphicFramePr>
          <p:cNvPr id="5" name="Table 4"/>
          <p:cNvGraphicFramePr>
            <a:graphicFrameLocks noGrp="1"/>
          </p:cNvGraphicFramePr>
          <p:nvPr>
            <p:extLst/>
          </p:nvPr>
        </p:nvGraphicFramePr>
        <p:xfrm>
          <a:off x="210062" y="1556792"/>
          <a:ext cx="8744564" cy="3112770"/>
        </p:xfrm>
        <a:graphic>
          <a:graphicData uri="http://schemas.openxmlformats.org/drawingml/2006/table">
            <a:tbl>
              <a:tblPr>
                <a:tableStyleId>{5C22544A-7EE6-4342-B048-85BDC9FD1C3A}</a:tableStyleId>
              </a:tblPr>
              <a:tblGrid>
                <a:gridCol w="1619671"/>
                <a:gridCol w="1475349"/>
                <a:gridCol w="569291"/>
                <a:gridCol w="1519090"/>
                <a:gridCol w="615753"/>
                <a:gridCol w="1565551"/>
                <a:gridCol w="1379859"/>
              </a:tblGrid>
              <a:tr h="485775">
                <a:tc>
                  <a:txBody>
                    <a:bodyPr/>
                    <a:lstStyle/>
                    <a:p>
                      <a:pPr marL="72000" algn="l" fontAlgn="ctr"/>
                      <a:r>
                        <a:rPr lang="el-GR" sz="1800" u="none" strike="noStrike" dirty="0">
                          <a:solidFill>
                            <a:schemeClr val="tx1"/>
                          </a:solidFill>
                          <a:effectLst/>
                          <a:latin typeface="+mn-lt"/>
                        </a:rPr>
                        <a:t>λάδι</a:t>
                      </a:r>
                      <a:endParaRPr lang="el-GR" sz="1800" b="1" i="0" u="none" strike="noStrike" dirty="0">
                        <a:solidFill>
                          <a:schemeClr val="tx1"/>
                        </a:solidFill>
                        <a:effectLst/>
                        <a:latin typeface="+mn-lt"/>
                      </a:endParaRPr>
                    </a:p>
                  </a:txBody>
                  <a:tcPr marL="9525" marR="9525" marT="9525" marB="0" anchor="ctr">
                    <a:solidFill>
                      <a:schemeClr val="bg2">
                        <a:lumMod val="75000"/>
                      </a:schemeClr>
                    </a:solidFill>
                  </a:tcPr>
                </a:tc>
                <a:tc>
                  <a:txBody>
                    <a:bodyPr/>
                    <a:lstStyle/>
                    <a:p>
                      <a:pPr algn="ctr" fontAlgn="ctr"/>
                      <a:r>
                        <a:rPr lang="el-GR" sz="1800" u="none" strike="noStrike" dirty="0">
                          <a:solidFill>
                            <a:schemeClr val="tx1"/>
                          </a:solidFill>
                          <a:effectLst/>
                          <a:latin typeface="+mn-lt"/>
                        </a:rPr>
                        <a:t>Ειδικό βάρος</a:t>
                      </a:r>
                      <a:endParaRPr lang="el-GR" sz="1800" b="1" i="0" u="none" strike="noStrike" dirty="0">
                        <a:solidFill>
                          <a:schemeClr val="tx1"/>
                        </a:solidFill>
                        <a:effectLst/>
                        <a:latin typeface="+mn-lt"/>
                      </a:endParaRPr>
                    </a:p>
                  </a:txBody>
                  <a:tcPr marL="9525" marR="9525" marT="9525" marB="0" anchor="ctr">
                    <a:solidFill>
                      <a:schemeClr val="bg2">
                        <a:lumMod val="75000"/>
                      </a:schemeClr>
                    </a:solidFill>
                  </a:tcPr>
                </a:tc>
                <a:tc>
                  <a:txBody>
                    <a:bodyPr/>
                    <a:lstStyle/>
                    <a:p>
                      <a:pPr algn="ctr" fontAlgn="ctr"/>
                      <a:r>
                        <a:rPr lang="el-GR" sz="1800" u="none" strike="noStrike" dirty="0">
                          <a:solidFill>
                            <a:schemeClr val="tx1"/>
                          </a:solidFill>
                          <a:effectLst/>
                          <a:latin typeface="+mn-lt"/>
                        </a:rPr>
                        <a:t>θ (°</a:t>
                      </a:r>
                      <a:r>
                        <a:rPr lang="en-US" sz="1800" u="none" strike="noStrike" dirty="0">
                          <a:solidFill>
                            <a:schemeClr val="tx1"/>
                          </a:solidFill>
                          <a:effectLst/>
                          <a:latin typeface="+mn-lt"/>
                        </a:rPr>
                        <a:t>C)</a:t>
                      </a:r>
                      <a:endParaRPr lang="en-US" sz="1800" b="1" i="0" u="none" strike="noStrike" dirty="0">
                        <a:solidFill>
                          <a:schemeClr val="tx1"/>
                        </a:solidFill>
                        <a:effectLst/>
                        <a:latin typeface="+mn-lt"/>
                      </a:endParaRPr>
                    </a:p>
                  </a:txBody>
                  <a:tcPr marL="9525" marR="9525" marT="9525" marB="0" anchor="ctr">
                    <a:solidFill>
                      <a:schemeClr val="bg2">
                        <a:lumMod val="75000"/>
                      </a:schemeClr>
                    </a:solidFill>
                  </a:tcPr>
                </a:tc>
                <a:tc>
                  <a:txBody>
                    <a:bodyPr/>
                    <a:lstStyle/>
                    <a:p>
                      <a:pPr algn="ctr" fontAlgn="ctr"/>
                      <a:r>
                        <a:rPr lang="el-GR" sz="1800" u="none" strike="noStrike" dirty="0">
                          <a:solidFill>
                            <a:schemeClr val="tx1"/>
                          </a:solidFill>
                          <a:effectLst/>
                          <a:latin typeface="+mn-lt"/>
                        </a:rPr>
                        <a:t>δείκτης διάθλασης</a:t>
                      </a:r>
                      <a:endParaRPr lang="el-GR" sz="1800" b="1" i="0" u="none" strike="noStrike" dirty="0">
                        <a:solidFill>
                          <a:schemeClr val="tx1"/>
                        </a:solidFill>
                        <a:effectLst/>
                        <a:latin typeface="+mn-lt"/>
                      </a:endParaRPr>
                    </a:p>
                  </a:txBody>
                  <a:tcPr marL="9525" marR="9525" marT="9525" marB="0" anchor="ctr">
                    <a:solidFill>
                      <a:schemeClr val="bg2">
                        <a:lumMod val="75000"/>
                      </a:schemeClr>
                    </a:solidFill>
                  </a:tcPr>
                </a:tc>
                <a:tc>
                  <a:txBody>
                    <a:bodyPr/>
                    <a:lstStyle/>
                    <a:p>
                      <a:pPr algn="ctr" fontAlgn="ctr"/>
                      <a:r>
                        <a:rPr lang="el-GR" sz="1800" u="none" strike="noStrike" dirty="0">
                          <a:solidFill>
                            <a:schemeClr val="tx1"/>
                          </a:solidFill>
                          <a:effectLst/>
                          <a:latin typeface="+mn-lt"/>
                        </a:rPr>
                        <a:t>θ (°</a:t>
                      </a:r>
                      <a:r>
                        <a:rPr lang="en-US" sz="1800" u="none" strike="noStrike" dirty="0">
                          <a:solidFill>
                            <a:schemeClr val="tx1"/>
                          </a:solidFill>
                          <a:effectLst/>
                          <a:latin typeface="+mn-lt"/>
                        </a:rPr>
                        <a:t>C)</a:t>
                      </a:r>
                      <a:endParaRPr lang="en-US" sz="1800" b="1" i="0" u="none" strike="noStrike" dirty="0">
                        <a:solidFill>
                          <a:schemeClr val="tx1"/>
                        </a:solidFill>
                        <a:effectLst/>
                        <a:latin typeface="+mn-lt"/>
                      </a:endParaRPr>
                    </a:p>
                  </a:txBody>
                  <a:tcPr marL="9525" marR="9525" marT="9525" marB="0" anchor="ctr">
                    <a:solidFill>
                      <a:schemeClr val="bg2">
                        <a:lumMod val="75000"/>
                      </a:schemeClr>
                    </a:solidFill>
                  </a:tcPr>
                </a:tc>
                <a:tc>
                  <a:txBody>
                    <a:bodyPr/>
                    <a:lstStyle/>
                    <a:p>
                      <a:pPr algn="ctr" fontAlgn="ctr"/>
                      <a:r>
                        <a:rPr lang="el-GR" sz="1800" u="none" strike="noStrike" dirty="0">
                          <a:solidFill>
                            <a:schemeClr val="tx1"/>
                          </a:solidFill>
                          <a:effectLst/>
                          <a:latin typeface="+mn-lt"/>
                        </a:rPr>
                        <a:t>αριθμός σαπωνοποίησης</a:t>
                      </a:r>
                      <a:endParaRPr lang="el-GR" sz="1800" b="1" i="0" u="none" strike="noStrike" dirty="0">
                        <a:solidFill>
                          <a:schemeClr val="tx1"/>
                        </a:solidFill>
                        <a:effectLst/>
                        <a:latin typeface="+mn-lt"/>
                      </a:endParaRPr>
                    </a:p>
                  </a:txBody>
                  <a:tcPr marL="9525" marR="9525" marT="9525" marB="0" anchor="ctr">
                    <a:solidFill>
                      <a:schemeClr val="bg2">
                        <a:lumMod val="75000"/>
                      </a:schemeClr>
                    </a:solidFill>
                  </a:tcPr>
                </a:tc>
                <a:tc>
                  <a:txBody>
                    <a:bodyPr/>
                    <a:lstStyle/>
                    <a:p>
                      <a:pPr algn="ctr" fontAlgn="ctr"/>
                      <a:r>
                        <a:rPr lang="el-GR" sz="1800" u="none" strike="noStrike" dirty="0">
                          <a:solidFill>
                            <a:schemeClr val="tx1"/>
                          </a:solidFill>
                          <a:effectLst/>
                          <a:latin typeface="+mn-lt"/>
                        </a:rPr>
                        <a:t>αριθμός ιωδίου</a:t>
                      </a:r>
                      <a:endParaRPr lang="el-GR" sz="1800" b="1" i="0" u="none" strike="noStrike" dirty="0">
                        <a:solidFill>
                          <a:schemeClr val="tx1"/>
                        </a:solidFill>
                        <a:effectLst/>
                        <a:latin typeface="+mn-lt"/>
                      </a:endParaRPr>
                    </a:p>
                  </a:txBody>
                  <a:tcPr marL="9525" marR="9525" marT="9525" marB="0" anchor="ctr">
                    <a:solidFill>
                      <a:schemeClr val="bg2">
                        <a:lumMod val="75000"/>
                      </a:schemeClr>
                    </a:solidFill>
                  </a:tcPr>
                </a:tc>
              </a:tr>
              <a:tr h="200025">
                <a:tc>
                  <a:txBody>
                    <a:bodyPr/>
                    <a:lstStyle/>
                    <a:p>
                      <a:pPr marL="72000" algn="l" fontAlgn="b"/>
                      <a:r>
                        <a:rPr lang="el-GR" sz="1800" u="none" strike="noStrike" dirty="0">
                          <a:effectLst/>
                          <a:latin typeface="+mn-lt"/>
                        </a:rPr>
                        <a:t> </a:t>
                      </a:r>
                      <a:endParaRPr lang="el-GR" sz="1800" b="0" i="0" u="none" strike="noStrike" dirty="0">
                        <a:solidFill>
                          <a:srgbClr val="000000"/>
                        </a:solidFill>
                        <a:effectLst/>
                        <a:latin typeface="+mn-lt"/>
                      </a:endParaRPr>
                    </a:p>
                  </a:txBody>
                  <a:tcPr marL="9525" marR="9525" marT="9525" marB="0" anchor="b"/>
                </a:tc>
                <a:tc>
                  <a:txBody>
                    <a:bodyPr/>
                    <a:lstStyle/>
                    <a:p>
                      <a:pPr algn="l" fontAlgn="b"/>
                      <a:r>
                        <a:rPr lang="el-GR" sz="1800" u="none" strike="noStrike" dirty="0">
                          <a:effectLst/>
                          <a:latin typeface="+mn-lt"/>
                        </a:rPr>
                        <a:t> </a:t>
                      </a:r>
                      <a:endParaRPr lang="el-GR" sz="1800" b="0" i="0" u="none" strike="noStrike" dirty="0">
                        <a:solidFill>
                          <a:srgbClr val="000000"/>
                        </a:solidFill>
                        <a:effectLst/>
                        <a:latin typeface="+mn-lt"/>
                      </a:endParaRPr>
                    </a:p>
                  </a:txBody>
                  <a:tcPr marL="9525" marR="9525" marT="9525" marB="0" anchor="b"/>
                </a:tc>
                <a:tc>
                  <a:txBody>
                    <a:bodyPr/>
                    <a:lstStyle/>
                    <a:p>
                      <a:pPr algn="ctr" fontAlgn="ctr"/>
                      <a:r>
                        <a:rPr lang="el-GR" sz="1800" u="none" strike="noStrike" dirty="0">
                          <a:effectLst/>
                          <a:latin typeface="+mn-lt"/>
                        </a:rPr>
                        <a:t> </a:t>
                      </a:r>
                      <a:endParaRPr lang="el-GR" sz="1800" b="0" i="0" u="none" strike="noStrike" dirty="0">
                        <a:solidFill>
                          <a:srgbClr val="000000"/>
                        </a:solidFill>
                        <a:effectLst/>
                        <a:latin typeface="+mn-lt"/>
                      </a:endParaRPr>
                    </a:p>
                  </a:txBody>
                  <a:tcPr marL="9525" marR="9525" marT="9525" marB="0" anchor="ctr"/>
                </a:tc>
                <a:tc>
                  <a:txBody>
                    <a:bodyPr/>
                    <a:lstStyle/>
                    <a:p>
                      <a:pPr algn="l" fontAlgn="b"/>
                      <a:r>
                        <a:rPr lang="el-GR" sz="1800" u="none" strike="noStrike" dirty="0">
                          <a:effectLst/>
                          <a:latin typeface="+mn-lt"/>
                        </a:rPr>
                        <a:t> </a:t>
                      </a:r>
                      <a:endParaRPr lang="el-GR" sz="1800" b="0" i="0" u="none" strike="noStrike" dirty="0">
                        <a:solidFill>
                          <a:srgbClr val="000000"/>
                        </a:solidFill>
                        <a:effectLst/>
                        <a:latin typeface="+mn-lt"/>
                      </a:endParaRPr>
                    </a:p>
                  </a:txBody>
                  <a:tcPr marL="9525" marR="9525" marT="9525" marB="0" anchor="b"/>
                </a:tc>
                <a:tc>
                  <a:txBody>
                    <a:bodyPr/>
                    <a:lstStyle/>
                    <a:p>
                      <a:pPr algn="l" fontAlgn="b"/>
                      <a:r>
                        <a:rPr lang="el-GR" sz="1800" u="none" strike="noStrike" dirty="0">
                          <a:effectLst/>
                          <a:latin typeface="+mn-lt"/>
                        </a:rPr>
                        <a:t> </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 </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 </a:t>
                      </a:r>
                      <a:endParaRPr lang="el-GR" sz="1800" b="0" i="0" u="none" strike="noStrike" dirty="0">
                        <a:solidFill>
                          <a:srgbClr val="000000"/>
                        </a:solidFill>
                        <a:effectLst/>
                        <a:latin typeface="+mn-lt"/>
                      </a:endParaRPr>
                    </a:p>
                  </a:txBody>
                  <a:tcPr marL="9525" marR="9525" marT="9525" marB="0" anchor="b"/>
                </a:tc>
              </a:tr>
              <a:tr h="190500">
                <a:tc>
                  <a:txBody>
                    <a:bodyPr/>
                    <a:lstStyle/>
                    <a:p>
                      <a:pPr marL="72000" algn="l" fontAlgn="b"/>
                      <a:r>
                        <a:rPr lang="el-GR" sz="1800" u="none" strike="noStrike" dirty="0">
                          <a:effectLst/>
                          <a:latin typeface="+mn-lt"/>
                        </a:rPr>
                        <a:t>λινέλαιο</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0.9310 - 0.9380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1.4786-1.4815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189-190</a:t>
                      </a:r>
                      <a:endParaRPr lang="el-GR" sz="18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ctr" fontAlgn="b"/>
                      <a:r>
                        <a:rPr lang="el-GR" sz="1800" u="none" strike="noStrike" dirty="0">
                          <a:effectLst/>
                          <a:latin typeface="+mn-lt"/>
                        </a:rPr>
                        <a:t>175-204</a:t>
                      </a:r>
                      <a:endParaRPr lang="el-GR" sz="1800" b="0" i="0" u="none" strike="noStrike" dirty="0">
                        <a:solidFill>
                          <a:srgbClr val="000000"/>
                        </a:solidFill>
                        <a:effectLst/>
                        <a:latin typeface="+mn-lt"/>
                      </a:endParaRPr>
                    </a:p>
                  </a:txBody>
                  <a:tcPr marL="9525" marR="9525" marT="9525" marB="0" anchor="b">
                    <a:solidFill>
                      <a:schemeClr val="accent6">
                        <a:lumMod val="75000"/>
                      </a:schemeClr>
                    </a:solidFill>
                  </a:tcPr>
                </a:tc>
              </a:tr>
              <a:tr h="190500">
                <a:tc>
                  <a:txBody>
                    <a:bodyPr/>
                    <a:lstStyle/>
                    <a:p>
                      <a:pPr marL="72000" algn="l" fontAlgn="b"/>
                      <a:r>
                        <a:rPr lang="en-US" sz="1800" u="none" strike="noStrike" dirty="0">
                          <a:effectLst/>
                          <a:latin typeface="+mn-lt"/>
                        </a:rPr>
                        <a:t>Oitica</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0.9670 - 0.9780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20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1.5140-1.5180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20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186-195</a:t>
                      </a:r>
                      <a:endParaRPr lang="el-GR" sz="18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ctr" fontAlgn="b"/>
                      <a:r>
                        <a:rPr lang="el-GR" sz="1800" u="none" strike="noStrike" dirty="0">
                          <a:effectLst/>
                          <a:latin typeface="+mn-lt"/>
                        </a:rPr>
                        <a:t>140-152</a:t>
                      </a:r>
                      <a:endParaRPr lang="el-GR" sz="1800" b="0" i="0" u="none" strike="noStrike" dirty="0">
                        <a:solidFill>
                          <a:srgbClr val="000000"/>
                        </a:solidFill>
                        <a:effectLst/>
                        <a:latin typeface="+mn-lt"/>
                      </a:endParaRPr>
                    </a:p>
                  </a:txBody>
                  <a:tcPr marL="9525" marR="9525" marT="9525" marB="0" anchor="b">
                    <a:solidFill>
                      <a:schemeClr val="accent6">
                        <a:lumMod val="75000"/>
                      </a:schemeClr>
                    </a:solidFill>
                  </a:tcPr>
                </a:tc>
              </a:tr>
              <a:tr h="190500">
                <a:tc>
                  <a:txBody>
                    <a:bodyPr/>
                    <a:lstStyle/>
                    <a:p>
                      <a:pPr marL="72000" algn="l" fontAlgn="b"/>
                      <a:r>
                        <a:rPr lang="en-US" sz="1800" u="none" strike="noStrike" dirty="0">
                          <a:effectLst/>
                          <a:latin typeface="+mn-lt"/>
                        </a:rPr>
                        <a:t>Perilla</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0.9300 - 0.9370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1.4826-1.4856</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20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188-197</a:t>
                      </a:r>
                      <a:endParaRPr lang="el-GR" sz="18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ctr" fontAlgn="b"/>
                      <a:r>
                        <a:rPr lang="el-GR" sz="1800" u="none" strike="noStrike" dirty="0">
                          <a:effectLst/>
                          <a:latin typeface="+mn-lt"/>
                        </a:rPr>
                        <a:t>193-200</a:t>
                      </a:r>
                      <a:endParaRPr lang="el-GR" sz="1800" b="0" i="0" u="none" strike="noStrike" dirty="0">
                        <a:solidFill>
                          <a:srgbClr val="000000"/>
                        </a:solidFill>
                        <a:effectLst/>
                        <a:latin typeface="+mn-lt"/>
                      </a:endParaRPr>
                    </a:p>
                  </a:txBody>
                  <a:tcPr marL="9525" marR="9525" marT="9525" marB="0" anchor="b">
                    <a:solidFill>
                      <a:schemeClr val="accent6">
                        <a:lumMod val="75000"/>
                      </a:schemeClr>
                    </a:solidFill>
                  </a:tcPr>
                </a:tc>
              </a:tr>
              <a:tr h="190500">
                <a:tc>
                  <a:txBody>
                    <a:bodyPr/>
                    <a:lstStyle/>
                    <a:p>
                      <a:pPr marL="72000" algn="l" fontAlgn="b"/>
                      <a:r>
                        <a:rPr lang="el-GR" sz="1800" u="none" strike="noStrike" dirty="0">
                          <a:effectLst/>
                          <a:latin typeface="+mn-lt"/>
                        </a:rPr>
                        <a:t>παπαρουνέλαιο</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0.9240 - 0.9270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1.4670-1.4700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40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189-196</a:t>
                      </a:r>
                      <a:endParaRPr lang="el-GR" sz="18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ctr" fontAlgn="b"/>
                      <a:r>
                        <a:rPr lang="el-GR" sz="1800" u="none" strike="noStrike" dirty="0">
                          <a:effectLst/>
                          <a:latin typeface="+mn-lt"/>
                        </a:rPr>
                        <a:t>132-140</a:t>
                      </a:r>
                      <a:endParaRPr lang="el-GR" sz="1800" b="0" i="0" u="none" strike="noStrike" dirty="0">
                        <a:solidFill>
                          <a:srgbClr val="000000"/>
                        </a:solidFill>
                        <a:effectLst/>
                        <a:latin typeface="+mn-lt"/>
                      </a:endParaRPr>
                    </a:p>
                  </a:txBody>
                  <a:tcPr marL="9525" marR="9525" marT="9525" marB="0" anchor="b">
                    <a:solidFill>
                      <a:schemeClr val="accent6">
                        <a:lumMod val="75000"/>
                      </a:schemeClr>
                    </a:solidFill>
                  </a:tcPr>
                </a:tc>
              </a:tr>
              <a:tr h="190500">
                <a:tc>
                  <a:txBody>
                    <a:bodyPr/>
                    <a:lstStyle/>
                    <a:p>
                      <a:pPr marL="72000" algn="l" fontAlgn="b"/>
                      <a:r>
                        <a:rPr lang="el-GR" sz="1800" u="none" strike="noStrike" dirty="0">
                          <a:effectLst/>
                          <a:latin typeface="+mn-lt"/>
                        </a:rPr>
                        <a:t>ηλιέλαιο</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0.9200 - 0.9260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1.4740-1.4790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20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189-194</a:t>
                      </a:r>
                      <a:endParaRPr lang="el-GR" sz="18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ctr" fontAlgn="b"/>
                      <a:r>
                        <a:rPr lang="el-GR" sz="1800" u="none" strike="noStrike" dirty="0">
                          <a:effectLst/>
                          <a:latin typeface="+mn-lt"/>
                        </a:rPr>
                        <a:t>120-136</a:t>
                      </a:r>
                      <a:endParaRPr lang="el-GR" sz="1800" b="0" i="0" u="none" strike="noStrike" dirty="0">
                        <a:solidFill>
                          <a:srgbClr val="000000"/>
                        </a:solidFill>
                        <a:effectLst/>
                        <a:latin typeface="+mn-lt"/>
                      </a:endParaRPr>
                    </a:p>
                  </a:txBody>
                  <a:tcPr marL="9525" marR="9525" marT="9525" marB="0" anchor="b">
                    <a:solidFill>
                      <a:schemeClr val="accent6">
                        <a:lumMod val="75000"/>
                      </a:schemeClr>
                    </a:solidFill>
                  </a:tcPr>
                </a:tc>
              </a:tr>
              <a:tr h="190500">
                <a:tc>
                  <a:txBody>
                    <a:bodyPr/>
                    <a:lstStyle/>
                    <a:p>
                      <a:pPr marL="72000" algn="l" fontAlgn="b"/>
                      <a:r>
                        <a:rPr lang="el-GR" sz="1800" u="none" strike="noStrike" dirty="0">
                          <a:effectLst/>
                          <a:latin typeface="+mn-lt"/>
                        </a:rPr>
                        <a:t>λάδι </a:t>
                      </a:r>
                      <a:r>
                        <a:rPr lang="en-US" sz="1800" u="none" strike="noStrike" dirty="0">
                          <a:effectLst/>
                          <a:latin typeface="+mn-lt"/>
                        </a:rPr>
                        <a:t>tung</a:t>
                      </a:r>
                      <a:endParaRPr lang="en-US"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0.9321 - 0.9357</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25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1.5165-1.5200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25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190-195</a:t>
                      </a:r>
                      <a:endParaRPr lang="el-GR" sz="18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ctr" fontAlgn="b"/>
                      <a:r>
                        <a:rPr lang="el-GR" sz="1800" u="none" strike="noStrike" dirty="0">
                          <a:effectLst/>
                          <a:latin typeface="+mn-lt"/>
                        </a:rPr>
                        <a:t>156-175</a:t>
                      </a:r>
                      <a:endParaRPr lang="el-GR" sz="1800" b="0" i="0" u="none" strike="noStrike" dirty="0">
                        <a:solidFill>
                          <a:srgbClr val="000000"/>
                        </a:solidFill>
                        <a:effectLst/>
                        <a:latin typeface="+mn-lt"/>
                      </a:endParaRPr>
                    </a:p>
                  </a:txBody>
                  <a:tcPr marL="9525" marR="9525" marT="9525" marB="0" anchor="b">
                    <a:solidFill>
                      <a:schemeClr val="accent6">
                        <a:lumMod val="75000"/>
                      </a:schemeClr>
                    </a:solidFill>
                  </a:tcPr>
                </a:tc>
              </a:tr>
              <a:tr h="190500">
                <a:tc>
                  <a:txBody>
                    <a:bodyPr/>
                    <a:lstStyle/>
                    <a:p>
                      <a:pPr marL="72000" algn="l" fontAlgn="b"/>
                      <a:r>
                        <a:rPr lang="el-GR" sz="1800" u="none" strike="noStrike" dirty="0">
                          <a:effectLst/>
                          <a:latin typeface="+mn-lt"/>
                        </a:rPr>
                        <a:t>καρυδέλαιο</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0.9250 - 0.9270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1.4690-1.4710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40</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189-197</a:t>
                      </a:r>
                      <a:endParaRPr lang="el-GR" sz="18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ctr" fontAlgn="b"/>
                      <a:r>
                        <a:rPr lang="el-GR" sz="1800" u="none" strike="noStrike" dirty="0">
                          <a:effectLst/>
                          <a:latin typeface="+mn-lt"/>
                        </a:rPr>
                        <a:t>132-152</a:t>
                      </a:r>
                      <a:endParaRPr lang="el-GR" sz="1800" b="0" i="0" u="none" strike="noStrike" dirty="0">
                        <a:solidFill>
                          <a:srgbClr val="000000"/>
                        </a:solidFill>
                        <a:effectLst/>
                        <a:latin typeface="+mn-lt"/>
                      </a:endParaRPr>
                    </a:p>
                  </a:txBody>
                  <a:tcPr marL="9525" marR="9525" marT="9525" marB="0" anchor="b">
                    <a:solidFill>
                      <a:schemeClr val="accent6">
                        <a:lumMod val="75000"/>
                      </a:schemeClr>
                    </a:solidFill>
                  </a:tcPr>
                </a:tc>
              </a:tr>
              <a:tr h="200025">
                <a:tc>
                  <a:txBody>
                    <a:bodyPr/>
                    <a:lstStyle/>
                    <a:p>
                      <a:pPr marL="72000" algn="l" fontAlgn="b"/>
                      <a:r>
                        <a:rPr lang="el-GR" sz="1800" u="none" strike="noStrike" dirty="0">
                          <a:effectLst/>
                          <a:latin typeface="+mn-lt"/>
                        </a:rPr>
                        <a:t>σογιέλαιο</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0.9179 - 0.9245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25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1.4765-1.4775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15</a:t>
                      </a:r>
                      <a:endParaRPr lang="el-GR" sz="1800" b="0" i="0" u="none" strike="noStrike" dirty="0">
                        <a:solidFill>
                          <a:srgbClr val="000000"/>
                        </a:solidFill>
                        <a:effectLst/>
                        <a:latin typeface="+mn-lt"/>
                      </a:endParaRPr>
                    </a:p>
                  </a:txBody>
                  <a:tcPr marL="9525" marR="9525" marT="9525" marB="0" anchor="b"/>
                </a:tc>
                <a:tc>
                  <a:txBody>
                    <a:bodyPr/>
                    <a:lstStyle/>
                    <a:p>
                      <a:pPr algn="ctr" fontAlgn="b"/>
                      <a:r>
                        <a:rPr lang="el-GR" sz="1800" u="none" strike="noStrike" dirty="0">
                          <a:effectLst/>
                          <a:latin typeface="+mn-lt"/>
                        </a:rPr>
                        <a:t>190-195</a:t>
                      </a:r>
                      <a:endParaRPr lang="el-GR" sz="18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ctr" fontAlgn="b"/>
                      <a:r>
                        <a:rPr lang="el-GR" sz="1800" u="none" strike="noStrike" dirty="0">
                          <a:effectLst/>
                          <a:latin typeface="+mn-lt"/>
                        </a:rPr>
                        <a:t>103-152</a:t>
                      </a:r>
                      <a:endParaRPr lang="el-GR" sz="1800" b="0" i="0" u="none" strike="noStrike" dirty="0">
                        <a:solidFill>
                          <a:srgbClr val="000000"/>
                        </a:solidFill>
                        <a:effectLst/>
                        <a:latin typeface="+mn-lt"/>
                      </a:endParaRPr>
                    </a:p>
                  </a:txBody>
                  <a:tcPr marL="9525" marR="9525" marT="9525" marB="0" anchor="b">
                    <a:solidFill>
                      <a:schemeClr val="accent6">
                        <a:lumMod val="75000"/>
                      </a:schemeClr>
                    </a:solidFill>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846448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p:txBody>
          <a:bodyPr>
            <a:normAutofit/>
          </a:bodyPr>
          <a:lstStyle/>
          <a:p>
            <a:r>
              <a:rPr lang="el-GR" b="1" dirty="0" smtClean="0"/>
              <a:t>Λινέλαιο </a:t>
            </a:r>
            <a:r>
              <a:rPr lang="el-GR" sz="3200" b="0" dirty="0" smtClean="0"/>
              <a:t>(</a:t>
            </a:r>
            <a:r>
              <a:rPr lang="en-US" sz="3200" b="0" dirty="0" smtClean="0"/>
              <a:t>linseed o</a:t>
            </a:r>
            <a:r>
              <a:rPr lang="el-GR" sz="3200" b="0" dirty="0" smtClean="0"/>
              <a:t>il</a:t>
            </a:r>
            <a:r>
              <a:rPr lang="en-US" sz="3200" b="0" dirty="0" smtClean="0"/>
              <a:t>) </a:t>
            </a:r>
            <a:r>
              <a:rPr lang="el-GR" sz="3200" b="0" dirty="0" smtClean="0"/>
              <a:t>(1 από 2)</a:t>
            </a:r>
            <a:endParaRPr lang="el-GR" sz="3200" b="0" dirty="0"/>
          </a:p>
        </p:txBody>
      </p:sp>
      <p:sp>
        <p:nvSpPr>
          <p:cNvPr id="3" name="Text Placeholder 2"/>
          <p:cNvSpPr>
            <a:spLocks noGrp="1"/>
          </p:cNvSpPr>
          <p:nvPr>
            <p:ph idx="1"/>
          </p:nvPr>
        </p:nvSpPr>
        <p:spPr>
          <a:xfrm>
            <a:off x="179512" y="1113730"/>
            <a:ext cx="8319954" cy="1811214"/>
          </a:xfrm>
        </p:spPr>
        <p:txBody>
          <a:bodyPr>
            <a:normAutofit lnSpcReduction="10000"/>
          </a:bodyPr>
          <a:lstStyle/>
          <a:p>
            <a:r>
              <a:rPr lang="el-GR" sz="2400" dirty="0" smtClean="0"/>
              <a:t>Ακόρεστο λάδι που προέρχεται από τον καρπό το λιναριού (σε όλη την Ανατολική Μεσόγειο).</a:t>
            </a:r>
          </a:p>
          <a:p>
            <a:r>
              <a:rPr lang="el-GR" sz="2400" dirty="0" smtClean="0"/>
              <a:t>Το σημαντικό ξηραινόμενο έλαιο με εφαρμογές στη ζωγραφική.</a:t>
            </a:r>
            <a:endParaRPr lang="el-GR" sz="2400" dirty="0"/>
          </a:p>
        </p:txBody>
      </p:sp>
      <p:pic>
        <p:nvPicPr>
          <p:cNvPr id="248841" name="Picture 9" descr="καρπός λιναριού"/>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3140968"/>
            <a:ext cx="3169683" cy="2111802"/>
          </a:xfrm>
          <a:prstGeom prst="rect">
            <a:avLst/>
          </a:prstGeom>
          <a:noFill/>
          <a:ln>
            <a:solidFill>
              <a:srgbClr val="373F28"/>
            </a:solidFill>
          </a:ln>
          <a:extLst>
            <a:ext uri="{909E8E84-426E-40DD-AFC4-6F175D3DCCD1}">
              <a14:hiddenFill xmlns:a14="http://schemas.microsoft.com/office/drawing/2010/main">
                <a:solidFill>
                  <a:srgbClr val="FFFFFF"/>
                </a:solidFill>
              </a14:hiddenFill>
            </a:ext>
          </a:extLst>
        </p:spPr>
      </p:pic>
      <p:sp>
        <p:nvSpPr>
          <p:cNvPr id="11" name="Rectangle 8"/>
          <p:cNvSpPr/>
          <p:nvPr/>
        </p:nvSpPr>
        <p:spPr>
          <a:xfrm>
            <a:off x="746428" y="5260639"/>
            <a:ext cx="27559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Brown Flax </a:t>
            </a:r>
            <a:r>
              <a:rPr lang="en-US" sz="1200" dirty="0" smtClean="0">
                <a:solidFill>
                  <a:prstClr val="black"/>
                </a:solidFill>
                <a:latin typeface="Calibri"/>
                <a:hlinkClick r:id="rId3"/>
              </a:rPr>
              <a:t>Seeds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Sanjay ach"/>
              </a:rPr>
              <a:t>Sanjay ach</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pic>
        <p:nvPicPr>
          <p:cNvPr id="248843" name="Picture 11" descr="το φυτό λινάρι"/>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95936" y="3018169"/>
            <a:ext cx="2187060" cy="2695575"/>
          </a:xfrm>
          <a:prstGeom prst="rect">
            <a:avLst/>
          </a:prstGeom>
          <a:noFill/>
          <a:ln>
            <a:solidFill>
              <a:srgbClr val="373F28"/>
            </a:solidFill>
          </a:ln>
          <a:extLst>
            <a:ext uri="{909E8E84-426E-40DD-AFC4-6F175D3DCCD1}">
              <a14:hiddenFill xmlns:a14="http://schemas.microsoft.com/office/drawing/2010/main">
                <a:solidFill>
                  <a:srgbClr val="FFFFFF"/>
                </a:solidFill>
              </a14:hiddenFill>
            </a:ext>
          </a:extLst>
        </p:spPr>
      </p:pic>
      <p:sp>
        <p:nvSpPr>
          <p:cNvPr id="12" name="Rectangle 8"/>
          <p:cNvSpPr/>
          <p:nvPr/>
        </p:nvSpPr>
        <p:spPr>
          <a:xfrm>
            <a:off x="3793322" y="5713744"/>
            <a:ext cx="2592288"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Linum usitatissimum capsules, vlas </a:t>
            </a:r>
            <a:r>
              <a:rPr lang="en-US" sz="1200" dirty="0" smtClean="0">
                <a:solidFill>
                  <a:prstClr val="black"/>
                </a:solidFill>
                <a:latin typeface="Calibri"/>
                <a:hlinkClick r:id="rId7"/>
              </a:rPr>
              <a:t>zaadbollen</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8" tooltip="User:Rasbak"/>
              </a:rPr>
              <a:t>Rasbak</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sp>
        <p:nvSpPr>
          <p:cNvPr id="10" name="TextBox 9"/>
          <p:cNvSpPr txBox="1"/>
          <p:nvPr/>
        </p:nvSpPr>
        <p:spPr>
          <a:xfrm>
            <a:off x="6353472" y="4557256"/>
            <a:ext cx="2705934" cy="1200329"/>
          </a:xfrm>
          <a:prstGeom prst="rect">
            <a:avLst/>
          </a:prstGeom>
          <a:noFill/>
        </p:spPr>
        <p:txBody>
          <a:bodyPr wrap="none" rtlCol="0">
            <a:spAutoFit/>
          </a:bodyPr>
          <a:lstStyle/>
          <a:p>
            <a:r>
              <a:rPr lang="el-GR" sz="2400" b="1" dirty="0" smtClean="0">
                <a:solidFill>
                  <a:srgbClr val="9E0000"/>
                </a:solidFill>
                <a:latin typeface="Calibri"/>
              </a:rPr>
              <a:t>Ελαϊκό οξύ </a:t>
            </a:r>
            <a:r>
              <a:rPr lang="en-US" sz="2400" b="1" dirty="0" smtClean="0">
                <a:solidFill>
                  <a:srgbClr val="9E0000"/>
                </a:solidFill>
                <a:latin typeface="Calibri"/>
              </a:rPr>
              <a:t>17</a:t>
            </a:r>
            <a:r>
              <a:rPr lang="el-GR" sz="2400" b="1" dirty="0" smtClean="0">
                <a:solidFill>
                  <a:srgbClr val="9E0000"/>
                </a:solidFill>
                <a:latin typeface="Calibri"/>
              </a:rPr>
              <a:t>%</a:t>
            </a:r>
          </a:p>
          <a:p>
            <a:r>
              <a:rPr lang="el-GR" sz="2400" b="1" dirty="0" smtClean="0">
                <a:solidFill>
                  <a:srgbClr val="9E0000"/>
                </a:solidFill>
                <a:latin typeface="Calibri"/>
              </a:rPr>
              <a:t>Λινελαϊκό οξύ </a:t>
            </a:r>
            <a:r>
              <a:rPr lang="en-US" sz="2400" b="1" dirty="0" smtClean="0">
                <a:solidFill>
                  <a:srgbClr val="9E0000"/>
                </a:solidFill>
                <a:latin typeface="Calibri"/>
              </a:rPr>
              <a:t>22</a:t>
            </a:r>
            <a:r>
              <a:rPr lang="el-GR" sz="2400" b="1" dirty="0" smtClean="0">
                <a:solidFill>
                  <a:srgbClr val="9E0000"/>
                </a:solidFill>
                <a:latin typeface="Calibri"/>
              </a:rPr>
              <a:t>%</a:t>
            </a:r>
          </a:p>
          <a:p>
            <a:r>
              <a:rPr lang="el-GR" sz="2400" b="1" dirty="0" smtClean="0">
                <a:solidFill>
                  <a:srgbClr val="9E0000"/>
                </a:solidFill>
                <a:latin typeface="Calibri"/>
              </a:rPr>
              <a:t>Λινολενικό οξύ </a:t>
            </a:r>
            <a:r>
              <a:rPr lang="en-US" sz="2400" b="1" dirty="0" smtClean="0">
                <a:solidFill>
                  <a:srgbClr val="9E0000"/>
                </a:solidFill>
                <a:latin typeface="Calibri"/>
              </a:rPr>
              <a:t>55</a:t>
            </a:r>
            <a:r>
              <a:rPr lang="el-GR" sz="2400" b="1" dirty="0" smtClean="0">
                <a:solidFill>
                  <a:srgbClr val="9E0000"/>
                </a:solidFill>
                <a:latin typeface="Calibri"/>
              </a:rPr>
              <a:t>%</a:t>
            </a:r>
            <a:endParaRPr lang="el-GR" sz="2400" b="1" dirty="0">
              <a:solidFill>
                <a:srgbClr val="9E0000"/>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805517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12d7968f92655fd59c30baffcbbb67e4833df"/>
</p:tagLst>
</file>

<file path=ppt/theme/theme1.xml><?xml version="1.0" encoding="utf-8"?>
<a:theme xmlns:a="http://schemas.openxmlformats.org/drawingml/2006/main" name="OC_template_updated">
  <a:themeElements>
    <a:clrScheme name="Προσαρμοσμένο 1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TotalTime>
  <Words>3301</Words>
  <Application>Microsoft Office PowerPoint</Application>
  <PresentationFormat>Προβολή στην οθόνη (4:3)</PresentationFormat>
  <Paragraphs>664</Paragraphs>
  <Slides>70</Slides>
  <Notes>14</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3</vt:i4>
      </vt:variant>
      <vt:variant>
        <vt:lpstr>Ενσωματωμένοι διακομιστές OLE</vt:lpstr>
      </vt:variant>
      <vt:variant>
        <vt:i4>3</vt:i4>
      </vt:variant>
      <vt:variant>
        <vt:lpstr>Τίτλοι διαφανειών</vt:lpstr>
      </vt:variant>
      <vt:variant>
        <vt:i4>70</vt:i4>
      </vt:variant>
    </vt:vector>
  </HeadingPairs>
  <TitlesOfParts>
    <vt:vector size="81" baseType="lpstr">
      <vt:lpstr>Arial</vt:lpstr>
      <vt:lpstr>Calibri</vt:lpstr>
      <vt:lpstr>Cambria Math</vt:lpstr>
      <vt:lpstr>Times New Roman</vt:lpstr>
      <vt:lpstr>Wingdings</vt:lpstr>
      <vt:lpstr>OC_template_updated</vt:lpstr>
      <vt:lpstr>1_OC_template_updated</vt:lpstr>
      <vt:lpstr>2_OC_template_updated</vt:lpstr>
      <vt:lpstr>ChemSketch</vt:lpstr>
      <vt:lpstr>Picture</vt:lpstr>
      <vt:lpstr>Worksheet</vt:lpstr>
      <vt:lpstr>Επιστήμη Υλικών ΙΙ (Θ)</vt:lpstr>
      <vt:lpstr>Βασικοί όροι (1 από 2)</vt:lpstr>
      <vt:lpstr>Βασικοί όροι (2 από 2)</vt:lpstr>
      <vt:lpstr>«Ξήρανση» των λαδιών</vt:lpstr>
      <vt:lpstr>Πολυμερισμός «ξηραινόμενων» λαδιών  (1 από 2)</vt:lpstr>
      <vt:lpstr>Πολυμερισμός «ξηραινόμενων» λαδιών  (2 από 2)</vt:lpstr>
      <vt:lpstr>Ποια έλαια είναι ξηραινόμενα;</vt:lpstr>
      <vt:lpstr>Ιδιότητες ξηραινόμενων λαδιών</vt:lpstr>
      <vt:lpstr>Λινέλαιο (linseed oil) (1 από 2)</vt:lpstr>
      <vt:lpstr>Λινέλαιο (linseed oil) (2 από 2)</vt:lpstr>
      <vt:lpstr>Καρυδέλαιο (walnut oil)</vt:lpstr>
      <vt:lpstr>Παπαρουνέλαιο (poppyseed oil)</vt:lpstr>
      <vt:lpstr>Κικινέλαιο  (ρετσινόλαδο, castor oil)</vt:lpstr>
      <vt:lpstr>Φθορά των λαδιών: αυτοξείδωση παρουσία ιόντων μετάλλων από χρωστικές</vt:lpstr>
      <vt:lpstr>Φθορά των λαδιών</vt:lpstr>
      <vt:lpstr>Κιτρίνισμα των λαδιών</vt:lpstr>
      <vt:lpstr>Φθορισμός των λαδιών</vt:lpstr>
      <vt:lpstr>Ελάσσονα συστατικά των λαδιών (μη σαπωνοποιούμενα) 1/3</vt:lpstr>
      <vt:lpstr>Ελάσσονα συστατικά των λαδιών (μη σαπωνοποιούμενα) 2/3</vt:lpstr>
      <vt:lpstr>Ελάσσονα συστατικά των λαδιών (μη σαπωνοποιούμενα) 3/3</vt:lpstr>
      <vt:lpstr>Ανάλυση με αέρια χρωματογραφία (GC)</vt:lpstr>
      <vt:lpstr>Αέρια χρωματογραφία στην ταυτοποίηση των λαδιών 1/2</vt:lpstr>
      <vt:lpstr>Αέρια χρωματογραφία στην ταυτοποίηση των λαδιών 2/2</vt:lpstr>
      <vt:lpstr>Αναγνώριση του συνδετικού μέσου</vt:lpstr>
      <vt:lpstr>Ο λόγος Π/Σ σε έργα ζωγραφικής της Ιταλίας</vt:lpstr>
      <vt:lpstr>Φυσικές ρητίνες (1 από 2)</vt:lpstr>
      <vt:lpstr>Φυσικές ρητίνες (2 από 2)</vt:lpstr>
      <vt:lpstr>Κατηγορίες ρητινών (1 από 4)</vt:lpstr>
      <vt:lpstr>Κατηγορίες ρητινών (2 από 4)</vt:lpstr>
      <vt:lpstr>Κατηγορίες ρητινών (3 από 4)</vt:lpstr>
      <vt:lpstr>Κατηγορίες ρητινών (4 από 4)</vt:lpstr>
      <vt:lpstr>Διαλυτότητα </vt:lpstr>
      <vt:lpstr>Ισοπρένιο και τερπενικά μόρια</vt:lpstr>
      <vt:lpstr>Ισοπρένιο και καουτσούκ</vt:lpstr>
      <vt:lpstr>Ισοπρένιο και καροτένιο</vt:lpstr>
      <vt:lpstr>Μονοτερπενικές ρητίνες </vt:lpstr>
      <vt:lpstr>Μονοτερπενικές ρητίνες (1 από 2) </vt:lpstr>
      <vt:lpstr>Μονοτερπενικές ρητίνες (2 από 2) </vt:lpstr>
      <vt:lpstr>δι &amp; τρι-τερπενικές ρητίνες</vt:lpstr>
      <vt:lpstr>Διτερπενικές ρητίνες τέσσερις μονάδες ισοπρενίου C20</vt:lpstr>
      <vt:lpstr>Ρητίνες κωνοφόρων (1 από 3)</vt:lpstr>
      <vt:lpstr>Ρητίνες κωνοφόρων (2 από 3)</vt:lpstr>
      <vt:lpstr>Ρητίνες πεύκων: κολοφώνιο</vt:lpstr>
      <vt:lpstr>Λαβδανικές ενώσεις</vt:lpstr>
      <vt:lpstr>Ρητίνες κωνοφόρων (3 από 3)</vt:lpstr>
      <vt:lpstr>Τριτερπενικές Ρητίνες</vt:lpstr>
      <vt:lpstr>Τρι-τερπενικές ρητίνες</vt:lpstr>
      <vt:lpstr>Τριτερπενικές Ρητίνες  έξι μονάδες ισοπρενίου C30</vt:lpstr>
      <vt:lpstr>Τα συστατικά της δάμμαρης</vt:lpstr>
      <vt:lpstr>Ζωική φυσική ρητίνη: γομαλάκα (shellac)</vt:lpstr>
      <vt:lpstr>Συστατικά γομαλάκας</vt:lpstr>
      <vt:lpstr>Απολιθωμένες ρητίνες (1 από 2)</vt:lpstr>
      <vt:lpstr>Απολιθωμένες ρητίνες (2 από 2)</vt:lpstr>
      <vt:lpstr>Ήλεκτρο </vt:lpstr>
      <vt:lpstr>Ήλεκτρο της Βαλτικής (1 από 2)</vt:lpstr>
      <vt:lpstr>Ήλεκτρο της Βαλτικής (2 από 2)</vt:lpstr>
      <vt:lpstr>Εγκλεισμός σε ήλεκτρο</vt:lpstr>
      <vt:lpstr>Πηγές ήλεκτρου</vt:lpstr>
      <vt:lpstr>Προέλευση και σχηματισμός του ήλεκτρου (1 από 3)</vt:lpstr>
      <vt:lpstr>Προέλευση και σχηματισμός του ήλεκτρου (2 από 3)</vt:lpstr>
      <vt:lpstr>Προέλευση και σχηματισμός του ήλεκτρου (3 από 3)</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Natassa Karap</cp:lastModifiedBy>
  <cp:revision>45</cp:revision>
  <dcterms:created xsi:type="dcterms:W3CDTF">2013-03-04T13:35:19Z</dcterms:created>
  <dcterms:modified xsi:type="dcterms:W3CDTF">2015-09-15T10:03:57Z</dcterms:modified>
</cp:coreProperties>
</file>