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37"/>
  </p:notesMasterIdLst>
  <p:handoutMasterIdLst>
    <p:handoutMasterId r:id="rId38"/>
  </p:handoutMasterIdLst>
  <p:sldIdLst>
    <p:sldId id="396" r:id="rId3"/>
    <p:sldId id="365" r:id="rId4"/>
    <p:sldId id="366" r:id="rId5"/>
    <p:sldId id="367" r:id="rId6"/>
    <p:sldId id="368" r:id="rId7"/>
    <p:sldId id="369" r:id="rId8"/>
    <p:sldId id="370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57" r:id="rId28"/>
    <p:sldId id="257" r:id="rId29"/>
    <p:sldId id="262" r:id="rId30"/>
    <p:sldId id="264" r:id="rId31"/>
    <p:sldId id="334" r:id="rId32"/>
    <p:sldId id="335" r:id="rId33"/>
    <p:sldId id="266" r:id="rId34"/>
    <p:sldId id="397" r:id="rId35"/>
    <p:sldId id="261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2A85-8E50-48C8-B4CC-1D5593343A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70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D2F1-36AF-4DAC-A37B-F5A38B8430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04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6A36-C79F-4406-A57B-D223EDAF0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56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 smtClean="0"/>
              <a:t>Πολυμερικά</a:t>
            </a:r>
            <a:r>
              <a:rPr lang="el-GR" sz="2800" dirty="0" smtClean="0"/>
              <a:t> Υλικά (</a:t>
            </a:r>
            <a:r>
              <a:rPr lang="el-GR" sz="2800" dirty="0" err="1" smtClean="0"/>
              <a:t>β’μέρος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4339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Πολυαιθυλένιο υψηλής πυκνότητας </a:t>
            </a:r>
            <a:r>
              <a:rPr lang="en-US" sz="3600" b="1" dirty="0" smtClean="0"/>
              <a:t>HDPE</a:t>
            </a:r>
            <a:r>
              <a:rPr lang="el-GR" sz="3600" dirty="0" smtClean="0"/>
              <a:t> </a:t>
            </a:r>
          </a:p>
        </p:txBody>
      </p:sp>
      <p:sp>
        <p:nvSpPr>
          <p:cNvPr id="719877" name="Rectangle 5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Πρόκειται για μη πολικό, πολύ κρυσταλλικό, γαλακτώδες στην εμφάνιση υλικό και με εξαιρετική αντοχή στα χημικά αντιδραστήρια.</a:t>
            </a: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/>
              <a:t>Έχει μικρότερη διαπερατότητα κατά 5 έως 6 φορές σε υδρατμούς και οξυγόνο σε σχέση με το </a:t>
            </a:r>
            <a:r>
              <a:rPr lang="en-US" sz="2000" dirty="0" smtClean="0"/>
              <a:t>LDPE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/>
              <a:t>Διαθέτει μεγάλη διαπερατότητα στα αέρια. Σε σχέση με το </a:t>
            </a:r>
            <a:r>
              <a:rPr lang="en-US" sz="2000" dirty="0" smtClean="0"/>
              <a:t>LDPE </a:t>
            </a:r>
            <a:r>
              <a:rPr lang="el-GR" sz="2000" dirty="0" smtClean="0"/>
              <a:t>έχει μεγαλύτερη αδιαφάνεια και δυσκολότερη </a:t>
            </a:r>
            <a:r>
              <a:rPr lang="el-GR" sz="2000" dirty="0" err="1" smtClean="0"/>
              <a:t>θερμοσυγκόλληση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/>
              <a:t>Η πυκνότητά του είναι μεγαλύτερη από 0.94 </a:t>
            </a:r>
            <a:r>
              <a:rPr lang="en-US" sz="2000" dirty="0" smtClean="0"/>
              <a:t>gr</a:t>
            </a:r>
            <a:r>
              <a:rPr lang="el-GR" sz="2000" dirty="0" smtClean="0"/>
              <a:t>/</a:t>
            </a:r>
            <a:r>
              <a:rPr lang="en-US" sz="2000" dirty="0" smtClean="0"/>
              <a:t>cm</a:t>
            </a:r>
            <a:r>
              <a:rPr lang="el-GR" sz="2000" dirty="0" smtClean="0"/>
              <a:t>3 και το μοριακό του βάρος Μ.Β. κυμαίνεται μεταξύ 40000-200000.</a:t>
            </a: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/>
              <a:t>Οι μεμβράνες </a:t>
            </a:r>
            <a:r>
              <a:rPr lang="en-US" sz="2000" dirty="0" smtClean="0"/>
              <a:t>HDPE </a:t>
            </a:r>
            <a:r>
              <a:rPr lang="el-GR" sz="2000" dirty="0" smtClean="0"/>
              <a:t>είναι λευκές και αδιαφανείς.</a:t>
            </a: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/>
              <a:t>Αυτό έχει σαν αποτέλεσμα να αποτελούν μία εναλλακτική λύση για επιφάνεια γραφής.</a:t>
            </a: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/>
              <a:t>Θεωρείται δηλαδή το </a:t>
            </a:r>
            <a:r>
              <a:rPr lang="en-US" sz="2000" dirty="0" smtClean="0"/>
              <a:t>HDPE </a:t>
            </a:r>
            <a:r>
              <a:rPr lang="el-GR" sz="2000" dirty="0" smtClean="0"/>
              <a:t>ένα ανταγωνιστικό υλικό ως προς το χαρτί.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6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b="1" dirty="0" err="1" smtClean="0"/>
              <a:t>Πολυβινυλοχλωρίδιο</a:t>
            </a:r>
            <a:r>
              <a:rPr lang="el-GR" sz="3600" b="1" dirty="0" smtClean="0"/>
              <a:t> </a:t>
            </a:r>
            <a:r>
              <a:rPr lang="en-US" sz="3600" b="1" dirty="0" smtClean="0"/>
              <a:t>PVC</a:t>
            </a:r>
            <a:r>
              <a:rPr lang="el-GR" sz="3600" b="1" dirty="0" smtClean="0"/>
              <a:t>, </a:t>
            </a:r>
            <a:r>
              <a:rPr lang="en-US" sz="3600" b="1" dirty="0" smtClean="0"/>
              <a:t>poly</a:t>
            </a:r>
            <a:r>
              <a:rPr lang="el-GR" sz="3600" b="1" dirty="0" smtClean="0"/>
              <a:t>(</a:t>
            </a:r>
            <a:r>
              <a:rPr lang="en-US" sz="3600" b="1" dirty="0" smtClean="0"/>
              <a:t>vinyl chloride</a:t>
            </a:r>
            <a:r>
              <a:rPr lang="el-GR" sz="3600" b="1" dirty="0" smtClean="0"/>
              <a:t>)</a:t>
            </a:r>
            <a:r>
              <a:rPr lang="el-GR" sz="3600" dirty="0" smtClean="0"/>
              <a:t> </a:t>
            </a:r>
          </a:p>
        </p:txBody>
      </p:sp>
      <p:sp>
        <p:nvSpPr>
          <p:cNvPr id="722949" name="Rectangle 5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l-GR" sz="2000" dirty="0" smtClean="0"/>
              <a:t>Αποτελεί το πλέον χρησιμοποιούμενο πολυμερές μετά το </a:t>
            </a:r>
            <a:r>
              <a:rPr lang="en-US" sz="2000" dirty="0" smtClean="0"/>
              <a:t>PE </a:t>
            </a:r>
            <a:r>
              <a:rPr lang="el-GR" sz="2000" dirty="0" smtClean="0"/>
              <a:t>και το </a:t>
            </a:r>
            <a:r>
              <a:rPr lang="en-US" sz="2000" dirty="0" smtClean="0"/>
              <a:t>PP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l-GR" sz="2000" dirty="0" smtClean="0"/>
              <a:t>Το </a:t>
            </a:r>
            <a:r>
              <a:rPr lang="en-US" sz="2000" dirty="0" smtClean="0"/>
              <a:t>PVC</a:t>
            </a:r>
            <a:r>
              <a:rPr lang="el-GR" sz="2000" dirty="0" smtClean="0"/>
              <a:t> δίνει προϊόντα με μεγάλη ποικιλία μηχανικών ιδιοτήτων.</a:t>
            </a:r>
            <a:endParaRPr lang="en-US" sz="20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l-GR" sz="2000" dirty="0" smtClean="0"/>
              <a:t>Απαντάται από εύκαμπτο έως και σκληρό.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l-GR" sz="2000" dirty="0" smtClean="0"/>
              <a:t>Το δύσκαμπτο (μη πλαστικοποιημένο) πολυμερές είναι το πιο σημαντικό ισχυρό και σκληρό πλαστικό.</a:t>
            </a:r>
            <a:endParaRPr lang="en-US" sz="20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l-GR" sz="2000" dirty="0" smtClean="0"/>
              <a:t>Είναι αδιαφανές αλλά με κατάλληλη μορφοποίηση μπορεί να δώσει διαφανείς φιάλες.</a:t>
            </a:r>
            <a:endParaRPr lang="en-US" sz="20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l-GR" sz="2000" dirty="0" smtClean="0"/>
              <a:t>Επίσης, έχει καλή αντοχή στην κρούση και στα χημικά (οξέα, βάσεις, λίπη και έλαια), ενώ δεν είναι εύφλεκτο.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6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b="1" dirty="0" err="1" smtClean="0"/>
              <a:t>Πολυβινυλοχλωρίδιο</a:t>
            </a:r>
            <a:r>
              <a:rPr lang="el-GR" sz="3600" b="1" dirty="0" smtClean="0"/>
              <a:t> </a:t>
            </a:r>
            <a:r>
              <a:rPr lang="en-US" sz="3600" b="1" dirty="0" smtClean="0"/>
              <a:t>PVC</a:t>
            </a:r>
            <a:r>
              <a:rPr lang="el-GR" sz="3600" b="1" dirty="0" smtClean="0"/>
              <a:t>, </a:t>
            </a:r>
            <a:r>
              <a:rPr lang="en-US" sz="3600" b="1" dirty="0" smtClean="0"/>
              <a:t>poly</a:t>
            </a:r>
            <a:r>
              <a:rPr lang="el-GR" sz="3600" b="1" dirty="0" smtClean="0"/>
              <a:t>(</a:t>
            </a:r>
            <a:r>
              <a:rPr lang="en-US" sz="3600" b="1" dirty="0" smtClean="0"/>
              <a:t>vinyl chloride</a:t>
            </a:r>
            <a:r>
              <a:rPr lang="el-GR" sz="3600" b="1" dirty="0" smtClean="0"/>
              <a:t>)</a:t>
            </a:r>
            <a:r>
              <a:rPr lang="el-GR" sz="3600" dirty="0" smtClean="0"/>
              <a:t> </a:t>
            </a:r>
          </a:p>
        </p:txBody>
      </p:sp>
      <p:sp>
        <p:nvSpPr>
          <p:cNvPr id="7260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504" y="1196752"/>
            <a:ext cx="8393586" cy="56612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100" dirty="0" smtClean="0"/>
              <a:t>Ασταθές στην θερμότητα και το φως. Διαθέτει εξαιρετικές ηλεκτρικές και μονωτικές ιδιότητες.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100" dirty="0" smtClean="0"/>
              <a:t>Το πλαστικοποιημένο </a:t>
            </a:r>
            <a:r>
              <a:rPr lang="en-US" sz="2100" dirty="0" smtClean="0"/>
              <a:t>PVC </a:t>
            </a:r>
            <a:r>
              <a:rPr lang="el-GR" sz="2100" dirty="0" smtClean="0"/>
              <a:t>χαρακτηρίζεται από μεγάλη διαύγεια, ευκαμψία και διαπερατότητα στα αέρια και υδρατμούς. Επίσης, συγκριτικά με το </a:t>
            </a:r>
            <a:r>
              <a:rPr lang="en-US" sz="2100" dirty="0" smtClean="0"/>
              <a:t>PE </a:t>
            </a:r>
            <a:r>
              <a:rPr lang="el-GR" sz="2100" dirty="0" smtClean="0"/>
              <a:t>και το </a:t>
            </a:r>
            <a:r>
              <a:rPr lang="en-US" sz="2100" dirty="0" smtClean="0"/>
              <a:t>PP </a:t>
            </a:r>
            <a:r>
              <a:rPr lang="el-GR" sz="2100" dirty="0" smtClean="0"/>
              <a:t>έχει μεγαλύτερη διαπερατότητα στους υδρατμούς μικρότερη όμως στα αέρια.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100" dirty="0" smtClean="0"/>
              <a:t>Με την μορφή αιωρήματος (υγρό ή πάστα) και γαλακτώματος χρησιμοποιείται στην επίχριση μεταλλικών, ξύλινων, πλαστικών επιφανειών αλλά και υφασμάτων.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Πολυαιθυλένιο χαμηλής πυκνότητας </a:t>
            </a:r>
            <a:r>
              <a:rPr lang="en-US" sz="3600" b="1" dirty="0" smtClean="0"/>
              <a:t>LDPE</a:t>
            </a:r>
            <a:r>
              <a:rPr lang="el-GR" sz="3600" b="1" dirty="0" smtClean="0"/>
              <a:t>, </a:t>
            </a:r>
            <a:r>
              <a:rPr lang="en-US" sz="3600" b="1" dirty="0" smtClean="0"/>
              <a:t>Low density polyethylene</a:t>
            </a:r>
            <a:r>
              <a:rPr lang="el-GR" sz="3600" dirty="0" smtClean="0"/>
              <a:t> </a:t>
            </a:r>
          </a:p>
        </p:txBody>
      </p:sp>
      <p:sp>
        <p:nvSpPr>
          <p:cNvPr id="7270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900" dirty="0" smtClean="0"/>
              <a:t>To</a:t>
            </a:r>
            <a:r>
              <a:rPr lang="el-GR" sz="1900" dirty="0" smtClean="0"/>
              <a:t> πολυαιθυλένιο χαμηλής πυκνότητας ανήκει στα </a:t>
            </a:r>
            <a:r>
              <a:rPr lang="el-GR" sz="1900" b="1" dirty="0" smtClean="0"/>
              <a:t>διακλαδωμένα πολυαιθυλένια.</a:t>
            </a:r>
            <a:endParaRPr lang="en-US" sz="19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1900" dirty="0" smtClean="0"/>
              <a:t>Διαθέτει αρκετές </a:t>
            </a:r>
            <a:r>
              <a:rPr lang="el-GR" sz="1900" b="1" dirty="0" smtClean="0">
                <a:solidFill>
                  <a:srgbClr val="820000"/>
                </a:solidFill>
              </a:rPr>
              <a:t>μικρές και μεγάλες διακλαδώσεις</a:t>
            </a:r>
            <a:r>
              <a:rPr lang="el-GR" sz="1900" b="1" dirty="0" smtClean="0"/>
              <a:t> </a:t>
            </a:r>
            <a:r>
              <a:rPr lang="el-GR" sz="1900" dirty="0" smtClean="0"/>
              <a:t>γεγονός που έρχεται σε αντίθεση με τα άλλα πολυαιθυλένια.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1900" dirty="0" smtClean="0"/>
              <a:t>Ως συνέπεια </a:t>
            </a:r>
            <a:r>
              <a:rPr lang="el-GR" sz="1900" b="1" dirty="0" smtClean="0"/>
              <a:t>εμφανίζει δυσκολία στην κρυστάλλωσή του </a:t>
            </a:r>
            <a:r>
              <a:rPr lang="el-GR" sz="1900" dirty="0" smtClean="0"/>
              <a:t>(40% ο μέγιστος βαθμός κρυσταλλικότητας).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1900" dirty="0" smtClean="0"/>
              <a:t>Αυτό έχει ως αποτέλεσμα να είναι </a:t>
            </a:r>
            <a:r>
              <a:rPr lang="el-GR" sz="1900" b="1" dirty="0" err="1" smtClean="0">
                <a:solidFill>
                  <a:srgbClr val="820000"/>
                </a:solidFill>
              </a:rPr>
              <a:t>ημικρυσταλλικό</a:t>
            </a:r>
            <a:r>
              <a:rPr lang="el-GR" sz="1900" b="1" dirty="0" smtClean="0">
                <a:solidFill>
                  <a:srgbClr val="820000"/>
                </a:solidFill>
              </a:rPr>
              <a:t> με γαλακτώδη εμφάνιση λόγω σκεδασμού του φωτός και χαμηλής πυκνότητας </a:t>
            </a:r>
            <a:r>
              <a:rPr lang="el-GR" sz="1900" dirty="0" smtClean="0"/>
              <a:t>(0.915-0.940 </a:t>
            </a:r>
            <a:r>
              <a:rPr lang="en-US" sz="1900" dirty="0" smtClean="0"/>
              <a:t>gr</a:t>
            </a:r>
            <a:r>
              <a:rPr lang="el-GR" sz="1900" dirty="0" smtClean="0"/>
              <a:t>/</a:t>
            </a:r>
            <a:r>
              <a:rPr lang="en-US" sz="1900" dirty="0" smtClean="0"/>
              <a:t>cm</a:t>
            </a:r>
            <a:r>
              <a:rPr lang="el-GR" sz="1900" dirty="0" smtClean="0"/>
              <a:t>3).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1900" b="1" dirty="0" smtClean="0">
                <a:solidFill>
                  <a:schemeClr val="accent3">
                    <a:lumMod val="50000"/>
                  </a:schemeClr>
                </a:solidFill>
              </a:rPr>
              <a:t>Κατεργάζεται εύκολα και </a:t>
            </a:r>
            <a:r>
              <a:rPr lang="el-GR" sz="1900" b="1" dirty="0" err="1" smtClean="0">
                <a:solidFill>
                  <a:schemeClr val="accent3">
                    <a:lumMod val="50000"/>
                  </a:schemeClr>
                </a:solidFill>
              </a:rPr>
              <a:t>θερμοσυγκολλάται</a:t>
            </a:r>
            <a:r>
              <a:rPr lang="el-GR" sz="1900" b="1" dirty="0" smtClean="0">
                <a:solidFill>
                  <a:schemeClr val="accent3">
                    <a:lumMod val="50000"/>
                  </a:schemeClr>
                </a:solidFill>
              </a:rPr>
              <a:t> δίνοντας άριστης ποιότητας ραφές.</a:t>
            </a:r>
            <a:r>
              <a:rPr lang="el-GR" sz="1900" b="1" dirty="0" smtClean="0"/>
              <a:t> </a:t>
            </a:r>
            <a:r>
              <a:rPr lang="el-GR" sz="1900" dirty="0" smtClean="0"/>
              <a:t>Είναι</a:t>
            </a:r>
            <a:r>
              <a:rPr lang="el-GR" sz="1900" b="1" dirty="0" smtClean="0"/>
              <a:t> </a:t>
            </a:r>
            <a:r>
              <a:rPr lang="el-GR" sz="1900" b="1" dirty="0" smtClean="0">
                <a:solidFill>
                  <a:schemeClr val="tx2"/>
                </a:solidFill>
              </a:rPr>
              <a:t>χημικώς αδρανές και δεν διαλύεται από διαλύτη </a:t>
            </a:r>
            <a:r>
              <a:rPr lang="el-GR" sz="1900" dirty="0" smtClean="0"/>
              <a:t>σε θερμοκρασία περιβάλλοντος οπότε και δεν </a:t>
            </a:r>
            <a:r>
              <a:rPr lang="el-GR" sz="1900" dirty="0" err="1" smtClean="0"/>
              <a:t>συγκολλάται</a:t>
            </a:r>
            <a:r>
              <a:rPr lang="el-GR" sz="1900" dirty="0" smtClean="0"/>
              <a:t> με όμοιό του υλικό.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1900" dirty="0" smtClean="0"/>
              <a:t>Όμως </a:t>
            </a:r>
            <a:r>
              <a:rPr lang="el-GR" sz="1900" b="1" dirty="0" smtClean="0">
                <a:solidFill>
                  <a:schemeClr val="tx2"/>
                </a:solidFill>
              </a:rPr>
              <a:t>μπορεί να διογκωθεί σε θερμοκρασία περιβάλλοντος επειδή απορροφά διαλύτες </a:t>
            </a:r>
            <a:r>
              <a:rPr lang="el-GR" sz="1900" dirty="0" smtClean="0"/>
              <a:t>όπως υδρογονάνθρακες (</a:t>
            </a:r>
            <a:r>
              <a:rPr lang="el-GR" sz="1900" dirty="0" err="1" smtClean="0"/>
              <a:t>αλογονωμένους</a:t>
            </a:r>
            <a:r>
              <a:rPr lang="el-GR" sz="1900" dirty="0" smtClean="0"/>
              <a:t> και μη).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40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Πολυαιθυλένιο χαμηλής πυκνότητας </a:t>
            </a:r>
            <a:r>
              <a:rPr lang="en-US" sz="3600" b="1" dirty="0" smtClean="0"/>
              <a:t>LDPE</a:t>
            </a:r>
            <a:r>
              <a:rPr lang="el-GR" sz="3600" b="1" dirty="0" smtClean="0"/>
              <a:t>, </a:t>
            </a:r>
            <a:r>
              <a:rPr lang="en-US" sz="3600" b="1" dirty="0" smtClean="0"/>
              <a:t>Low density polyethylene</a:t>
            </a:r>
            <a:r>
              <a:rPr lang="el-GR" sz="3600" dirty="0" smtClean="0"/>
              <a:t> </a:t>
            </a:r>
          </a:p>
        </p:txBody>
      </p:sp>
      <p:sp>
        <p:nvSpPr>
          <p:cNvPr id="7280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0034" y="1928802"/>
            <a:ext cx="8115328" cy="344669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200" dirty="0" smtClean="0"/>
              <a:t>Έχει</a:t>
            </a:r>
            <a:r>
              <a:rPr lang="el-GR" sz="2200" b="1" dirty="0" smtClean="0"/>
              <a:t> χαμηλή διαπερατότητα στους υδρατμούς </a:t>
            </a:r>
            <a:r>
              <a:rPr lang="el-GR" sz="2200" dirty="0" smtClean="0"/>
              <a:t>ενώ αντιθέτως</a:t>
            </a:r>
            <a:r>
              <a:rPr lang="el-GR" sz="2200" b="1" dirty="0" smtClean="0"/>
              <a:t> μεγάλη στα αέρια. </a:t>
            </a:r>
            <a:r>
              <a:rPr lang="el-GR" sz="2200" b="1" dirty="0" smtClean="0">
                <a:solidFill>
                  <a:srgbClr val="820000"/>
                </a:solidFill>
              </a:rPr>
              <a:t>Άρα δεν ενδείκνυται για συσκευασία ευπαθών τροφίμων στο οξυγόνο.</a:t>
            </a:r>
            <a:endParaRPr lang="en-US" sz="2200" b="1" dirty="0" smtClean="0">
              <a:solidFill>
                <a:srgbClr val="82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200" b="1" dirty="0" smtClean="0">
                <a:solidFill>
                  <a:srgbClr val="7030A0"/>
                </a:solidFill>
              </a:rPr>
              <a:t>Κατάλληλο για το σχηματισμό </a:t>
            </a:r>
            <a:r>
              <a:rPr lang="el-GR" sz="2200" b="1" dirty="0" err="1" smtClean="0">
                <a:solidFill>
                  <a:srgbClr val="7030A0"/>
                </a:solidFill>
              </a:rPr>
              <a:t>πολυστρωματικών</a:t>
            </a:r>
            <a:r>
              <a:rPr lang="el-GR" sz="2200" b="1" dirty="0" smtClean="0">
                <a:solidFill>
                  <a:srgbClr val="7030A0"/>
                </a:solidFill>
              </a:rPr>
              <a:t> υλικών </a:t>
            </a:r>
            <a:r>
              <a:rPr lang="el-GR" sz="2200" dirty="0" smtClean="0"/>
              <a:t>επειδή συνδυάζεται άριστα με υλικά όπως χαρτί, αλουμινόχαρτο και άλλα πολυμερή.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200" dirty="0" smtClean="0"/>
              <a:t>Ύστερα από προσβολή με φλόγα ή ηλεκτρική εκκένωση </a:t>
            </a:r>
            <a:r>
              <a:rPr lang="el-GR" sz="2200" b="1" dirty="0" smtClean="0">
                <a:solidFill>
                  <a:schemeClr val="tx2"/>
                </a:solidFill>
              </a:rPr>
              <a:t>η επιφάνειά του μπορεί να γίνει «πολική».</a:t>
            </a:r>
            <a:endParaRPr lang="en-US" sz="22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200" b="1" dirty="0" smtClean="0">
                <a:solidFill>
                  <a:schemeClr val="accent5">
                    <a:lumMod val="50000"/>
                  </a:schemeClr>
                </a:solidFill>
              </a:rPr>
              <a:t>Η διαδικασία αυτή μπορεί να βελτιώσει την δυνατότητα εκτύπωσης των </a:t>
            </a:r>
            <a:r>
              <a:rPr lang="el-GR" sz="2200" b="1" dirty="0" err="1" smtClean="0">
                <a:solidFill>
                  <a:schemeClr val="accent5">
                    <a:lumMod val="50000"/>
                  </a:schemeClr>
                </a:solidFill>
              </a:rPr>
              <a:t>φιλμς</a:t>
            </a:r>
            <a:r>
              <a:rPr lang="el-GR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LDPE</a:t>
            </a:r>
            <a:r>
              <a:rPr lang="el-GR" sz="2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22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0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 smtClean="0"/>
              <a:t>Πολυπροπυλένιο </a:t>
            </a:r>
            <a:r>
              <a:rPr lang="en-US" sz="4000" b="1" smtClean="0"/>
              <a:t>PP</a:t>
            </a:r>
            <a:r>
              <a:rPr lang="el-GR" sz="4000" b="1" smtClean="0"/>
              <a:t>, </a:t>
            </a:r>
            <a:r>
              <a:rPr lang="en-US" sz="4000" b="1" smtClean="0"/>
              <a:t>polypropylene</a:t>
            </a:r>
            <a:r>
              <a:rPr lang="el-GR" sz="4000" smtClean="0"/>
              <a:t> </a:t>
            </a:r>
          </a:p>
        </p:txBody>
      </p:sp>
      <p:sp>
        <p:nvSpPr>
          <p:cNvPr id="7311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Έχει </a:t>
            </a:r>
            <a:r>
              <a:rPr lang="el-GR" sz="2400" b="1" dirty="0" smtClean="0">
                <a:solidFill>
                  <a:srgbClr val="7030A0"/>
                </a:solidFill>
              </a:rPr>
              <a:t>πολύ καλή αντοχή στα οξέα, αλκάλια, αλκοόλες, μέτρια στους υδρογονάνθρακες, προσβάλλεται από χλωριωμένους και αρωματικούς υδρογονάνθρακες.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Εξαιρετική αντοχή στην υγρασία και στην κάμψη, καλή αντοχή στην κόπωση και στην κρούση.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Χρησιμοποιείται σε θερμοκρασίες έως 125 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Διασπάται από την ακτινοβολία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UV</a:t>
            </a: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l-GR" sz="2400" dirty="0" smtClean="0"/>
              <a:t>Μικρή αντοχή στην γήρανση με τον καιρό (</a:t>
            </a:r>
            <a:r>
              <a:rPr lang="en-US" sz="2400" dirty="0" err="1" smtClean="0"/>
              <a:t>weatherability</a:t>
            </a:r>
            <a:r>
              <a:rPr lang="el-GR" sz="2400" dirty="0" smtClean="0"/>
              <a:t>). </a:t>
            </a:r>
            <a:r>
              <a:rPr lang="el-GR" sz="2400" b="1" dirty="0" smtClean="0">
                <a:solidFill>
                  <a:schemeClr val="tx2"/>
                </a:solidFill>
              </a:rPr>
              <a:t>Κολλά δύσκολα με άλλα υποστρώματα.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27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 smtClean="0"/>
              <a:t>Πολυπροπυλένιο </a:t>
            </a:r>
            <a:r>
              <a:rPr lang="en-US" sz="4000" b="1" smtClean="0"/>
              <a:t>PP</a:t>
            </a:r>
            <a:r>
              <a:rPr lang="el-GR" sz="4000" b="1" smtClean="0"/>
              <a:t>, </a:t>
            </a:r>
            <a:r>
              <a:rPr lang="en-US" sz="4000" b="1" smtClean="0"/>
              <a:t>polypropylene</a:t>
            </a:r>
            <a:r>
              <a:rPr lang="el-GR" sz="4000" smtClean="0"/>
              <a:t> </a:t>
            </a:r>
          </a:p>
        </p:txBody>
      </p:sp>
      <p:sp>
        <p:nvSpPr>
          <p:cNvPr id="7362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Μοιάζει αρκετά με το πολυαιθυλένιο.</a:t>
            </a:r>
            <a:endParaRPr lang="en-US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Έχει </a:t>
            </a:r>
            <a:r>
              <a:rPr lang="el-GR" sz="2400" b="1" dirty="0" smtClean="0">
                <a:solidFill>
                  <a:srgbClr val="820000"/>
                </a:solidFill>
              </a:rPr>
              <a:t>μικρή διαπερατότητα στους υδρατμούς και </a:t>
            </a:r>
            <a:r>
              <a:rPr lang="el-GR" sz="2400" b="1" dirty="0" smtClean="0">
                <a:solidFill>
                  <a:schemeClr val="tx2"/>
                </a:solidFill>
              </a:rPr>
              <a:t>μέτρια στα αέρια, </a:t>
            </a:r>
            <a:r>
              <a:rPr lang="el-GR" sz="2400" b="1" dirty="0" smtClean="0">
                <a:solidFill>
                  <a:srgbClr val="820000"/>
                </a:solidFill>
              </a:rPr>
              <a:t>καλή ανθεκτικότητα και </a:t>
            </a:r>
            <a:r>
              <a:rPr lang="el-GR" sz="2400" b="1" dirty="0" err="1" smtClean="0">
                <a:solidFill>
                  <a:srgbClr val="820000"/>
                </a:solidFill>
              </a:rPr>
              <a:t>αδιαπερατότητα</a:t>
            </a:r>
            <a:r>
              <a:rPr lang="el-GR" sz="2400" b="1" dirty="0" smtClean="0">
                <a:solidFill>
                  <a:srgbClr val="820000"/>
                </a:solidFill>
              </a:rPr>
              <a:t> στα λίπη, </a:t>
            </a:r>
            <a:r>
              <a:rPr lang="el-GR" sz="2400" b="1" dirty="0" smtClean="0">
                <a:solidFill>
                  <a:schemeClr val="tx2"/>
                </a:solidFill>
              </a:rPr>
              <a:t>καλή αντοχή σε υψηλές θερμοκρασίες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και στα χημικά αντιδραστήρια.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Δεν παρουσιάζει το σκάσιμο του πολυαιθυλενίου.</a:t>
            </a:r>
            <a:endParaRPr lang="en-US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Είναι στιλπνό και διαυγές ιδιότητες που του προσδίδουν την δυνατότητα </a:t>
            </a:r>
            <a:r>
              <a:rPr lang="el-GR" sz="2400" b="1" dirty="0" smtClean="0">
                <a:solidFill>
                  <a:srgbClr val="820000"/>
                </a:solidFill>
              </a:rPr>
              <a:t>να αποτελεί ιδανική επιφάνεια για εκτύπωση στην εσωτερική επιφάνεια.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Εδώ να σημειωθεί ότι συνήθως είναι αδιαφανές 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με την μορφή όμως διαξονικά προσανατολισμένων </a:t>
            </a:r>
            <a:r>
              <a:rPr lang="el-GR" sz="2400" b="1" dirty="0" err="1" smtClean="0">
                <a:solidFill>
                  <a:schemeClr val="accent6">
                    <a:lumMod val="50000"/>
                  </a:schemeClr>
                </a:solidFill>
              </a:rPr>
              <a:t>φιλμς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BOPP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) γίνεται διαφανές.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11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smtClean="0"/>
              <a:t>Πολυστυρένιο </a:t>
            </a:r>
            <a:r>
              <a:rPr lang="en-US" b="1" smtClean="0"/>
              <a:t>PS</a:t>
            </a:r>
            <a:r>
              <a:rPr lang="el-GR" b="1" smtClean="0"/>
              <a:t>, </a:t>
            </a:r>
            <a:r>
              <a:rPr lang="en-US" b="1" smtClean="0"/>
              <a:t>polysryrene</a:t>
            </a:r>
            <a:r>
              <a:rPr lang="el-GR" smtClean="0"/>
              <a:t> </a:t>
            </a:r>
          </a:p>
        </p:txBody>
      </p:sp>
      <p:sp>
        <p:nvSpPr>
          <p:cNvPr id="7331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Γραμμικό, </a:t>
            </a:r>
            <a:r>
              <a:rPr lang="el-GR" sz="2400" dirty="0" err="1" smtClean="0"/>
              <a:t>ατακτικό</a:t>
            </a:r>
            <a:r>
              <a:rPr lang="el-GR" sz="2400" dirty="0" smtClean="0"/>
              <a:t> πολυμερές με ογκώδεις πλευρικές </a:t>
            </a:r>
            <a:r>
              <a:rPr lang="el-GR" sz="2400" dirty="0" err="1" smtClean="0"/>
              <a:t>φαινυλομάδες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Λόγω των ομάδων αυτών εμποδίζεται η κρυστάλλωσή του και έτσι το παραγόμενο πολυμερές είναι σχεδόν πλήρως άμορφο και διαφανές.</a:t>
            </a:r>
            <a:endParaRPr lang="en-US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Δεν μπορεί να χρησιμοποιηθεί για συσκευασίες που απαιτούν αποστείρωση λόγω της θερμοκρασίας στην οποία μαλακώνει.</a:t>
            </a:r>
            <a:endParaRPr lang="en-US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Θεωρείται εύθραυστο, υαλώδες πλαστικό, το οποίο παράγει έναν μεταλλικό ήχο ύστερα από πτώση του στο δάπεδο.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5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smtClean="0"/>
              <a:t>Πολυστυρένιο </a:t>
            </a:r>
            <a:r>
              <a:rPr lang="en-US" b="1" smtClean="0"/>
              <a:t>PS</a:t>
            </a:r>
            <a:r>
              <a:rPr lang="el-GR" b="1" smtClean="0"/>
              <a:t>, </a:t>
            </a:r>
            <a:r>
              <a:rPr lang="en-US" b="1" smtClean="0"/>
              <a:t>polysryrene</a:t>
            </a:r>
            <a:endParaRPr lang="el-GR" b="1" smtClean="0"/>
          </a:p>
        </p:txBody>
      </p:sp>
      <p:sp>
        <p:nvSpPr>
          <p:cNvPr id="7342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 smtClean="0">
                <a:solidFill>
                  <a:srgbClr val="7030A0"/>
                </a:solidFill>
              </a:rPr>
              <a:t>Στην «κρυσταλλική» ποιότητά του (</a:t>
            </a:r>
            <a:r>
              <a:rPr lang="en-US" sz="2400" b="1" dirty="0" smtClean="0">
                <a:solidFill>
                  <a:srgbClr val="7030A0"/>
                </a:solidFill>
              </a:rPr>
              <a:t>crystal grade</a:t>
            </a:r>
            <a:r>
              <a:rPr lang="el-GR" sz="2400" b="1" dirty="0" smtClean="0">
                <a:solidFill>
                  <a:srgbClr val="7030A0"/>
                </a:solidFill>
              </a:rPr>
              <a:t>) είναι σκληρό υλικό, δύσκαμπτο, αστραφτερό και διαφανές το οποίο παράγει έναν μεταλλικό ήχο ύστερα από πτώση του στο δάπεδο.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 smtClean="0"/>
              <a:t>Είναι εύφλεκτο, προσβάλλεται από διαλύτες όπως εστέρες, κετόνες, ανώτερες αλκοόλες, αρωματικούς και χλωριωμένους υδρογονάνθρακες.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Η διαπερατότητά του στα αέρια είναι υψηλή κάτι που δεν ισχύει με τους υδρατμούς.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 smtClean="0"/>
              <a:t>Δεν αντέχει στις καιρικές συνθήκες και κιτρινίζει από το φως ύστερα από μακρόχρονη έκθεσή του.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Μορφοποιείται με έγχυση σε καλούπια.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 smtClean="0"/>
              <a:t>Αν γίνει διαξονικός προσανατολισμός του </a:t>
            </a:r>
            <a:r>
              <a:rPr lang="en-US" sz="2400" b="1" dirty="0" smtClean="0"/>
              <a:t>PS </a:t>
            </a:r>
            <a:r>
              <a:rPr lang="el-GR" sz="2400" b="1" dirty="0" smtClean="0"/>
              <a:t>μπορεί να </a:t>
            </a:r>
            <a:r>
              <a:rPr lang="el-GR" sz="2400" b="1" dirty="0" err="1" smtClean="0"/>
              <a:t>χρησιμοποιειθεί</a:t>
            </a:r>
            <a:r>
              <a:rPr lang="el-GR" sz="2400" b="1" dirty="0" smtClean="0"/>
              <a:t> για την παραγωγή φύλλων για </a:t>
            </a:r>
            <a:r>
              <a:rPr lang="el-GR" sz="2400" b="1" dirty="0" err="1" smtClean="0"/>
              <a:t>θερμομορφοποίηση</a:t>
            </a:r>
            <a:r>
              <a:rPr lang="el-GR" sz="2400" b="1" dirty="0" smtClean="0"/>
              <a:t> και μεμβράνες (</a:t>
            </a:r>
            <a:r>
              <a:rPr lang="en-US" sz="2400" b="1" dirty="0" smtClean="0"/>
              <a:t>crystal grade</a:t>
            </a:r>
            <a:r>
              <a:rPr lang="el-GR" sz="2400" b="1" dirty="0" smtClean="0"/>
              <a:t>).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49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/>
              <a:t>Πειραματικό μέρος</a:t>
            </a:r>
            <a:r>
              <a:rPr lang="el-GR" dirty="0" smtClean="0"/>
              <a:t> </a:t>
            </a:r>
          </a:p>
        </p:txBody>
      </p:sp>
      <p:sp>
        <p:nvSpPr>
          <p:cNvPr id="5857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solidFill>
                  <a:schemeClr val="tx2"/>
                </a:solidFill>
              </a:rPr>
              <a:t>Ταυτοποίηση θερμοπλαστικών πολυμερών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0824" y="3721051"/>
            <a:ext cx="43926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sz="2400" dirty="0">
                <a:latin typeface="+mn-lt"/>
              </a:rPr>
              <a:t>Στην ακόλουθη πειραματική διαδικασία γίνεται η ταυτοποίηση των έξι κυριότερων θερμοπλαστικών πολυμερών </a:t>
            </a: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με το τεστ πυκνότητας.</a:t>
            </a:r>
            <a:endParaRPr lang="en-US" altLang="el-GR" sz="2400" b="1" dirty="0">
              <a:solidFill>
                <a:srgbClr val="820000"/>
              </a:solidFill>
              <a:latin typeface="+mn-lt"/>
            </a:endParaRPr>
          </a:p>
          <a:p>
            <a:endParaRPr lang="en-US" altLang="el-GR" sz="2400" b="1" dirty="0">
              <a:solidFill>
                <a:srgbClr val="820000"/>
              </a:solidFill>
              <a:latin typeface="+mn-lt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413067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55021" y="6237312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Σ. Παπαδάκης, Σημειώσεις "Εργαστήριο Συσκευασία Τροφίμων", Τμήμα Τεχνολογίας Τροφίμων, ΤΕΙ Αθήνας, 2010.</a:t>
            </a:r>
          </a:p>
        </p:txBody>
      </p:sp>
    </p:spTree>
    <p:extLst>
      <p:ext uri="{BB962C8B-B14F-4D97-AF65-F5344CB8AC3E}">
        <p14:creationId xmlns:p14="http://schemas.microsoft.com/office/powerpoint/2010/main" val="1689712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7" name="Rectangle 5"/>
          <p:cNvSpPr>
            <a:spLocks noGrp="1" noChangeArrowheads="1"/>
          </p:cNvSpPr>
          <p:nvPr>
            <p:ph type="ctrTitle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el-GR" b="1" dirty="0" smtClean="0"/>
              <a:t>Θεωρητικό μέρος</a:t>
            </a:r>
            <a:r>
              <a:rPr lang="el-GR" dirty="0" smtClean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6297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5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4464996" cy="30739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285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88032" y="1412875"/>
            <a:ext cx="4283968" cy="525648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200" b="1" dirty="0" smtClean="0"/>
              <a:t>Από τον παραπάνω πίνακα παρατηρούμε ότι ορισμένα από τα πολυμερή (</a:t>
            </a:r>
            <a:r>
              <a:rPr lang="en-US" sz="2200" b="1" dirty="0" smtClean="0">
                <a:solidFill>
                  <a:srgbClr val="820000"/>
                </a:solidFill>
              </a:rPr>
              <a:t>HDPE</a:t>
            </a:r>
            <a:r>
              <a:rPr lang="el-GR" sz="2200" b="1" dirty="0" smtClean="0">
                <a:solidFill>
                  <a:srgbClr val="820000"/>
                </a:solidFill>
              </a:rPr>
              <a:t>, </a:t>
            </a:r>
            <a:r>
              <a:rPr lang="en-US" sz="2200" b="1" dirty="0" smtClean="0">
                <a:solidFill>
                  <a:srgbClr val="820000"/>
                </a:solidFill>
              </a:rPr>
              <a:t>LDPE </a:t>
            </a:r>
            <a:r>
              <a:rPr lang="el-GR" sz="2200" b="1" dirty="0" smtClean="0">
                <a:solidFill>
                  <a:srgbClr val="820000"/>
                </a:solidFill>
              </a:rPr>
              <a:t>και </a:t>
            </a:r>
            <a:r>
              <a:rPr lang="en-US" sz="2200" b="1" dirty="0" smtClean="0">
                <a:solidFill>
                  <a:srgbClr val="820000"/>
                </a:solidFill>
              </a:rPr>
              <a:t>PP</a:t>
            </a:r>
            <a:r>
              <a:rPr lang="el-GR" sz="2200" b="1" dirty="0" smtClean="0"/>
              <a:t>) </a:t>
            </a:r>
            <a:r>
              <a:rPr lang="el-GR" sz="2200" b="1" dirty="0" smtClean="0">
                <a:solidFill>
                  <a:schemeClr val="tx2"/>
                </a:solidFill>
              </a:rPr>
              <a:t>έχουν πυκνότητα μικρότερη από αυτή του νερού (1 </a:t>
            </a:r>
            <a:r>
              <a:rPr lang="en-US" sz="2200" b="1" dirty="0" smtClean="0">
                <a:solidFill>
                  <a:schemeClr val="tx2"/>
                </a:solidFill>
              </a:rPr>
              <a:t>gr</a:t>
            </a:r>
            <a:r>
              <a:rPr lang="el-GR" sz="2200" b="1" dirty="0" smtClean="0">
                <a:solidFill>
                  <a:schemeClr val="tx2"/>
                </a:solidFill>
              </a:rPr>
              <a:t>/</a:t>
            </a:r>
            <a:r>
              <a:rPr lang="en-US" sz="2200" b="1" dirty="0" smtClean="0">
                <a:solidFill>
                  <a:schemeClr val="tx2"/>
                </a:solidFill>
              </a:rPr>
              <a:t>ml</a:t>
            </a:r>
            <a:r>
              <a:rPr lang="el-GR" sz="2200" b="1" dirty="0" smtClean="0">
                <a:solidFill>
                  <a:schemeClr val="tx2"/>
                </a:solidFill>
              </a:rPr>
              <a:t>) </a:t>
            </a:r>
            <a:r>
              <a:rPr lang="el-GR" sz="2200" b="1" dirty="0" smtClean="0"/>
              <a:t>και επομένως όντας ελαφρύτερα του νερού δεν βυθίζονται σε αυτό.</a:t>
            </a:r>
            <a:endParaRPr lang="en-US" sz="22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200" b="1" dirty="0" smtClean="0"/>
              <a:t>Τα υπόλοιπα πολυμερή του πίνακα (</a:t>
            </a:r>
            <a:r>
              <a:rPr lang="en-US" sz="2200" b="1" dirty="0" smtClean="0">
                <a:solidFill>
                  <a:srgbClr val="820000"/>
                </a:solidFill>
              </a:rPr>
              <a:t>PET</a:t>
            </a:r>
            <a:r>
              <a:rPr lang="el-GR" sz="2200" b="1" dirty="0" smtClean="0">
                <a:solidFill>
                  <a:srgbClr val="820000"/>
                </a:solidFill>
              </a:rPr>
              <a:t>, </a:t>
            </a:r>
            <a:r>
              <a:rPr lang="en-US" sz="2200" b="1" dirty="0" smtClean="0">
                <a:solidFill>
                  <a:srgbClr val="820000"/>
                </a:solidFill>
              </a:rPr>
              <a:t>PVC</a:t>
            </a:r>
            <a:r>
              <a:rPr lang="el-GR" sz="2200" b="1" dirty="0" smtClean="0">
                <a:solidFill>
                  <a:srgbClr val="820000"/>
                </a:solidFill>
              </a:rPr>
              <a:t>, </a:t>
            </a:r>
            <a:r>
              <a:rPr lang="en-US" sz="2200" b="1" dirty="0" smtClean="0">
                <a:solidFill>
                  <a:srgbClr val="820000"/>
                </a:solidFill>
              </a:rPr>
              <a:t>PS</a:t>
            </a:r>
            <a:r>
              <a:rPr lang="el-GR" sz="2200" b="1" dirty="0" smtClean="0"/>
              <a:t>) </a:t>
            </a:r>
            <a:r>
              <a:rPr lang="el-GR" sz="2200" b="1" dirty="0" smtClean="0">
                <a:solidFill>
                  <a:schemeClr val="tx2"/>
                </a:solidFill>
              </a:rPr>
              <a:t>έχουν πυκνότητα μεγαλύτερη από αυτή του νερού (1 </a:t>
            </a:r>
            <a:r>
              <a:rPr lang="en-US" sz="2200" b="1" dirty="0" smtClean="0">
                <a:solidFill>
                  <a:schemeClr val="tx2"/>
                </a:solidFill>
              </a:rPr>
              <a:t>gr</a:t>
            </a:r>
            <a:r>
              <a:rPr lang="el-GR" sz="2200" b="1" dirty="0" smtClean="0">
                <a:solidFill>
                  <a:schemeClr val="tx2"/>
                </a:solidFill>
              </a:rPr>
              <a:t>/</a:t>
            </a:r>
            <a:r>
              <a:rPr lang="en-US" sz="2200" b="1" dirty="0" smtClean="0">
                <a:solidFill>
                  <a:schemeClr val="tx2"/>
                </a:solidFill>
              </a:rPr>
              <a:t>ml</a:t>
            </a:r>
            <a:r>
              <a:rPr lang="el-GR" sz="2200" b="1" dirty="0" smtClean="0">
                <a:solidFill>
                  <a:schemeClr val="tx2"/>
                </a:solidFill>
              </a:rPr>
              <a:t>)</a:t>
            </a:r>
            <a:r>
              <a:rPr lang="el-GR" sz="2200" b="1" dirty="0" smtClean="0"/>
              <a:t> και επομένως βυθίζονται σε αυτό.</a:t>
            </a:r>
            <a:r>
              <a:rPr lang="el-GR" sz="2200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6016" y="5013176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Σ. Παπαδάκης, Σημειώσεις "Εργαστήριο Συσκευασία Τροφίμων", Τμήμα Τεχνολογίας Τροφίμων, ΤΕΙ Αθήνας, 2010.</a:t>
            </a:r>
          </a:p>
        </p:txBody>
      </p:sp>
    </p:spTree>
    <p:extLst>
      <p:ext uri="{BB962C8B-B14F-4D97-AF65-F5344CB8AC3E}">
        <p14:creationId xmlns:p14="http://schemas.microsoft.com/office/powerpoint/2010/main" val="26623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57" y="2492896"/>
            <a:ext cx="4464996" cy="30739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9333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268760"/>
            <a:ext cx="4788024" cy="558924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l-GR" sz="2200" dirty="0" smtClean="0"/>
              <a:t>Τα πολυμερή που είναι </a:t>
            </a:r>
            <a:r>
              <a:rPr lang="el-GR" sz="2200" b="1" dirty="0" smtClean="0">
                <a:solidFill>
                  <a:schemeClr val="tx2"/>
                </a:solidFill>
              </a:rPr>
              <a:t>ελαφρύτερα του νερού</a:t>
            </a:r>
            <a:r>
              <a:rPr lang="el-GR" sz="2200" b="1" dirty="0" smtClean="0"/>
              <a:t> </a:t>
            </a:r>
            <a:r>
              <a:rPr lang="el-GR" sz="2200" dirty="0" smtClean="0"/>
              <a:t>μπορούν να διακριθούν σε δύο νέες υποκατηγορίες </a:t>
            </a:r>
            <a:r>
              <a:rPr lang="el-GR" sz="2200" b="1" dirty="0" smtClean="0">
                <a:solidFill>
                  <a:schemeClr val="tx2"/>
                </a:solidFill>
              </a:rPr>
              <a:t>(</a:t>
            </a:r>
            <a:r>
              <a:rPr lang="en-US" sz="2200" b="1" dirty="0" err="1" smtClean="0">
                <a:solidFill>
                  <a:schemeClr val="tx2"/>
                </a:solidFill>
              </a:rPr>
              <a:t>i</a:t>
            </a:r>
            <a:r>
              <a:rPr lang="el-GR" sz="2200" b="1" dirty="0" smtClean="0">
                <a:solidFill>
                  <a:schemeClr val="tx2"/>
                </a:solidFill>
              </a:rPr>
              <a:t>) </a:t>
            </a:r>
            <a:r>
              <a:rPr lang="en-US" sz="2200" b="1" dirty="0" smtClean="0">
                <a:solidFill>
                  <a:schemeClr val="tx2"/>
                </a:solidFill>
              </a:rPr>
              <a:t>HDPE </a:t>
            </a:r>
            <a:r>
              <a:rPr lang="el-GR" sz="2200" b="1" dirty="0" smtClean="0">
                <a:solidFill>
                  <a:schemeClr val="tx2"/>
                </a:solidFill>
              </a:rPr>
              <a:t>και (</a:t>
            </a:r>
            <a:r>
              <a:rPr lang="en-US" sz="2200" b="1" dirty="0" smtClean="0">
                <a:solidFill>
                  <a:schemeClr val="tx2"/>
                </a:solidFill>
              </a:rPr>
              <a:t>ii</a:t>
            </a:r>
            <a:r>
              <a:rPr lang="el-GR" sz="2200" b="1" dirty="0" smtClean="0">
                <a:solidFill>
                  <a:schemeClr val="tx2"/>
                </a:solidFill>
              </a:rPr>
              <a:t>) </a:t>
            </a:r>
            <a:r>
              <a:rPr lang="en-US" sz="2200" b="1" dirty="0" smtClean="0">
                <a:solidFill>
                  <a:schemeClr val="tx2"/>
                </a:solidFill>
              </a:rPr>
              <a:t>LDPE </a:t>
            </a:r>
            <a:r>
              <a:rPr lang="el-GR" sz="2200" b="1" dirty="0" smtClean="0">
                <a:solidFill>
                  <a:schemeClr val="tx2"/>
                </a:solidFill>
              </a:rPr>
              <a:t>και </a:t>
            </a:r>
            <a:r>
              <a:rPr lang="en-US" sz="2200" b="1" dirty="0" smtClean="0">
                <a:solidFill>
                  <a:schemeClr val="tx2"/>
                </a:solidFill>
              </a:rPr>
              <a:t>PP</a:t>
            </a:r>
            <a:r>
              <a:rPr lang="el-GR" sz="2200" dirty="0" smtClean="0"/>
              <a:t>, ανάλογα με το </a:t>
            </a:r>
            <a:r>
              <a:rPr lang="el-GR" sz="2200" b="1" dirty="0" smtClean="0"/>
              <a:t>αν βυθίζονται ή επιπλέουν σε υδατικό διάλυμα </a:t>
            </a:r>
            <a:r>
              <a:rPr lang="el-GR" sz="2200" b="1" dirty="0" err="1" smtClean="0"/>
              <a:t>ισοπροπυλικής</a:t>
            </a:r>
            <a:r>
              <a:rPr lang="el-GR" sz="2200" b="1" dirty="0" smtClean="0"/>
              <a:t> αλκοόλης πυκνότητας 0.945 </a:t>
            </a:r>
            <a:r>
              <a:rPr lang="en-US" sz="2200" b="1" dirty="0" smtClean="0"/>
              <a:t>gr</a:t>
            </a:r>
            <a:r>
              <a:rPr lang="el-GR" sz="2200" b="1" dirty="0" smtClean="0"/>
              <a:t>/</a:t>
            </a:r>
            <a:r>
              <a:rPr lang="en-US" sz="2200" b="1" dirty="0" smtClean="0"/>
              <a:t>ml</a:t>
            </a:r>
            <a:r>
              <a:rPr lang="el-GR" sz="2200" b="1" dirty="0" smtClean="0"/>
              <a:t>, αντίστοιχα.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200" dirty="0" smtClean="0">
              <a:solidFill>
                <a:srgbClr val="FFFF66"/>
              </a:solidFill>
            </a:endParaRPr>
          </a:p>
          <a:p>
            <a:pPr eaLnBrk="1" hangingPunct="1">
              <a:defRPr/>
            </a:pPr>
            <a:r>
              <a:rPr lang="el-GR" sz="2200" dirty="0" smtClean="0"/>
              <a:t>Προφανώς </a:t>
            </a:r>
            <a:r>
              <a:rPr lang="el-GR" sz="2200" b="1" dirty="0" smtClean="0"/>
              <a:t>τα ελαφρύτερα του συγκεκριμένου διαλύματος </a:t>
            </a:r>
            <a:r>
              <a:rPr lang="el-GR" sz="2200" b="1" dirty="0" err="1" smtClean="0"/>
              <a:t>ισοπροπυλικής</a:t>
            </a:r>
            <a:r>
              <a:rPr lang="el-GR" sz="2200" b="1" dirty="0" smtClean="0"/>
              <a:t> αλκοόλης είναι τα </a:t>
            </a:r>
            <a:r>
              <a:rPr lang="en-US" sz="2200" b="1" dirty="0" smtClean="0"/>
              <a:t>LDPE </a:t>
            </a:r>
            <a:r>
              <a:rPr lang="el-GR" sz="2200" b="1" dirty="0" smtClean="0"/>
              <a:t>και </a:t>
            </a:r>
            <a:r>
              <a:rPr lang="en-US" sz="2200" b="1" dirty="0" smtClean="0"/>
              <a:t>PP</a:t>
            </a:r>
            <a:r>
              <a:rPr lang="el-GR" sz="2200" b="1" dirty="0" smtClean="0"/>
              <a:t> </a:t>
            </a:r>
            <a:r>
              <a:rPr lang="el-GR" sz="2200" dirty="0" smtClean="0"/>
              <a:t>που μπορούν να διακριθούν μεταξύ τους ανάλογα με το αν βυθίζονται (</a:t>
            </a:r>
            <a:r>
              <a:rPr lang="en-US" sz="2200" dirty="0" smtClean="0"/>
              <a:t>LDPE</a:t>
            </a:r>
            <a:r>
              <a:rPr lang="el-GR" sz="2200" dirty="0" smtClean="0"/>
              <a:t>) ή επιπλέουν (</a:t>
            </a:r>
            <a:r>
              <a:rPr lang="en-US" sz="2200" dirty="0" smtClean="0"/>
              <a:t>PP</a:t>
            </a:r>
            <a:r>
              <a:rPr lang="el-GR" sz="2200" dirty="0" smtClean="0"/>
              <a:t>)</a:t>
            </a:r>
            <a:r>
              <a:rPr lang="el-GR" sz="2200" dirty="0" smtClean="0">
                <a:solidFill>
                  <a:srgbClr val="FF0000"/>
                </a:solidFill>
              </a:rPr>
              <a:t> </a:t>
            </a:r>
            <a:r>
              <a:rPr lang="el-GR" sz="2200" b="1" dirty="0" smtClean="0">
                <a:solidFill>
                  <a:schemeClr val="tx2"/>
                </a:solidFill>
              </a:rPr>
              <a:t>σε υδατικό διάλυμα </a:t>
            </a:r>
            <a:r>
              <a:rPr lang="el-GR" sz="2200" b="1" dirty="0" err="1" smtClean="0">
                <a:solidFill>
                  <a:schemeClr val="tx2"/>
                </a:solidFill>
              </a:rPr>
              <a:t>ισοπροπυλικής</a:t>
            </a:r>
            <a:r>
              <a:rPr lang="el-GR" sz="2200" b="1" dirty="0" smtClean="0">
                <a:solidFill>
                  <a:schemeClr val="tx2"/>
                </a:solidFill>
              </a:rPr>
              <a:t> αλκοόλης πυκνότητας 0.915 </a:t>
            </a:r>
            <a:r>
              <a:rPr lang="en-US" sz="2200" b="1" dirty="0" smtClean="0">
                <a:solidFill>
                  <a:schemeClr val="tx2"/>
                </a:solidFill>
              </a:rPr>
              <a:t>gr</a:t>
            </a:r>
            <a:r>
              <a:rPr lang="el-GR" sz="2200" b="1" dirty="0" smtClean="0">
                <a:solidFill>
                  <a:schemeClr val="tx2"/>
                </a:solidFill>
              </a:rPr>
              <a:t>/</a:t>
            </a:r>
            <a:r>
              <a:rPr lang="en-US" sz="2200" b="1" dirty="0" smtClean="0">
                <a:solidFill>
                  <a:schemeClr val="tx2"/>
                </a:solidFill>
              </a:rPr>
              <a:t>ml</a:t>
            </a:r>
            <a:r>
              <a:rPr lang="el-GR" sz="2200" dirty="0" smtClean="0">
                <a:solidFill>
                  <a:schemeClr val="tx2"/>
                </a:solidFill>
              </a:rPr>
              <a:t>,</a:t>
            </a:r>
            <a:r>
              <a:rPr lang="el-GR" sz="2200" dirty="0" smtClean="0"/>
              <a:t> αντίστοιχα.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2040" y="544522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Σ. Παπαδάκης, Σημειώσεις "Εργαστήριο Συσκευασία Τροφίμων", Τμήμα Τεχνολογίας Τροφίμων, ΤΕΙ Αθήνας, 2010.</a:t>
            </a:r>
          </a:p>
        </p:txBody>
      </p:sp>
    </p:spTree>
    <p:extLst>
      <p:ext uri="{BB962C8B-B14F-4D97-AF65-F5344CB8AC3E}">
        <p14:creationId xmlns:p14="http://schemas.microsoft.com/office/powerpoint/2010/main" val="31695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413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l-GR" smtClean="0"/>
              <a:t>	</a:t>
            </a:r>
            <a:r>
              <a:rPr lang="el-GR" b="1" smtClean="0"/>
              <a:t>Ορισμένες παρατηρήσεις που θα φανούν εξαιρετικά χρήσιμες στην ταυτοποίηση των πολυμερών είναι οι ακόλουθες:</a:t>
            </a:r>
          </a:p>
        </p:txBody>
      </p:sp>
    </p:spTree>
    <p:extLst>
      <p:ext uri="{BB962C8B-B14F-4D97-AF65-F5344CB8AC3E}">
        <p14:creationId xmlns:p14="http://schemas.microsoft.com/office/powerpoint/2010/main" val="30358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424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b="1" dirty="0" smtClean="0"/>
              <a:t>	(1) Προκειμένου να διαπιστωθεί </a:t>
            </a:r>
            <a:r>
              <a:rPr lang="el-GR" sz="2400" b="1" dirty="0" smtClean="0">
                <a:solidFill>
                  <a:srgbClr val="820000"/>
                </a:solidFill>
              </a:rPr>
              <a:t>αν ένα πολυμερές έχει αλογόνα (φθόριο ή χλώριο)</a:t>
            </a:r>
            <a:r>
              <a:rPr lang="el-GR" sz="2400" b="1" dirty="0" smtClean="0"/>
              <a:t> αρκεί να ακολουθηθεί η εξής διαδικασία: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b="1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b="1" dirty="0" smtClean="0">
                <a:solidFill>
                  <a:schemeClr val="tx2"/>
                </a:solidFill>
              </a:rPr>
              <a:t>Σε φλόγα λύχνου </a:t>
            </a:r>
            <a:r>
              <a:rPr lang="en-US" sz="2400" b="1" dirty="0" smtClean="0">
                <a:solidFill>
                  <a:schemeClr val="tx2"/>
                </a:solidFill>
              </a:rPr>
              <a:t>Bunsen </a:t>
            </a:r>
            <a:r>
              <a:rPr lang="el-GR" sz="2400" b="1" dirty="0" smtClean="0">
                <a:solidFill>
                  <a:schemeClr val="tx2"/>
                </a:solidFill>
              </a:rPr>
              <a:t>θερμαίνεται χάλκινο σύρμα μέχρι να </a:t>
            </a:r>
            <a:r>
              <a:rPr lang="el-GR" sz="2400" b="1" dirty="0" err="1" smtClean="0">
                <a:solidFill>
                  <a:schemeClr val="tx2"/>
                </a:solidFill>
              </a:rPr>
              <a:t>ερυθροπυρωθεί</a:t>
            </a:r>
            <a:r>
              <a:rPr lang="el-GR" sz="2400" b="1" dirty="0" smtClean="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b="1" dirty="0" smtClean="0">
              <a:solidFill>
                <a:srgbClr val="FFFF66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b="1" dirty="0" smtClean="0"/>
              <a:t>Στη συνέχεια το σύρμα φέρεται πάνω στο πλαστικό ώστε να συγκρατήσει μία ποσότητα πλαστικού και επαναφέρεται στην φλόγα του λύχνου.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b="1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Στην περίπτωση που η φλόγα γίνει πράσινη τότε το πολυμερές είναι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PVC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b="1" dirty="0" smtClean="0">
              <a:solidFill>
                <a:srgbClr val="00CC66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Ενώ, για όλα τα άλλα πολυμερή η φλόγα θα παραμείνει πορτοκαλί.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9635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434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l-GR" b="1" dirty="0" smtClean="0"/>
              <a:t>(2) Το </a:t>
            </a:r>
            <a:r>
              <a:rPr lang="en-US" b="1" dirty="0" smtClean="0">
                <a:solidFill>
                  <a:schemeClr val="tx2"/>
                </a:solidFill>
              </a:rPr>
              <a:t>PS </a:t>
            </a:r>
            <a:r>
              <a:rPr lang="el-GR" b="1" dirty="0" smtClean="0"/>
              <a:t>έχει την χαρακτηριστική ιδιότητα να μαλακώνει και να γίνεται </a:t>
            </a:r>
            <a:r>
              <a:rPr lang="el-GR" b="1" dirty="0" smtClean="0">
                <a:solidFill>
                  <a:schemeClr val="tx2"/>
                </a:solidFill>
              </a:rPr>
              <a:t>κολλώδες ύστερα από την παραμονή του σε ακετόνη για 20 </a:t>
            </a:r>
            <a:r>
              <a:rPr lang="en-US" b="1" dirty="0" smtClean="0">
                <a:solidFill>
                  <a:schemeClr val="tx2"/>
                </a:solidFill>
              </a:rPr>
              <a:t>sec</a:t>
            </a:r>
            <a:r>
              <a:rPr lang="el-GR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62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-1"/>
            <a:ext cx="4067944" cy="685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899592" y="6390533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[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rPr>
              <a:t>Σ. Παπαδάκης, Σημειώσεις "Εργαστήριο Συσκευασία Τροφίμων", Τμήμα Τεχνολογίας Τροφίμων, ΤΕΙ Αθήνας, 2010].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4536504" cy="1656184"/>
          </a:xfrm>
        </p:spPr>
        <p:txBody>
          <a:bodyPr>
            <a:normAutofit fontScale="90000"/>
          </a:bodyPr>
          <a:lstStyle/>
          <a:p>
            <a:r>
              <a:rPr lang="el-GR" dirty="0"/>
              <a:t>Πορεία ταυτοποίησης των πλαστικών με το τεστ της πυκνότητας </a:t>
            </a:r>
          </a:p>
        </p:txBody>
      </p:sp>
    </p:spTree>
    <p:extLst>
      <p:ext uri="{BB962C8B-B14F-4D97-AF65-F5344CB8AC3E}">
        <p14:creationId xmlns:p14="http://schemas.microsoft.com/office/powerpoint/2010/main" val="30653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200" dirty="0" smtClean="0"/>
              <a:t>Σ. Παπαδάκης, Συσκευασία Τροφίμων, Εκδόσεις </a:t>
            </a:r>
            <a:r>
              <a:rPr lang="el-GR" sz="2200" dirty="0" err="1" smtClean="0"/>
              <a:t>Τζιόλα</a:t>
            </a:r>
            <a:r>
              <a:rPr lang="el-GR" sz="2200" dirty="0" smtClean="0"/>
              <a:t>, 2010.</a:t>
            </a:r>
          </a:p>
          <a:p>
            <a:pPr>
              <a:defRPr/>
            </a:pPr>
            <a:r>
              <a:rPr lang="el-GR" sz="2200" dirty="0" smtClean="0"/>
              <a:t>Σ. Παπαδάκης, Σημειώσεις "Εργαστήριο Συσκευασία Τροφίμων", Τμήμα Τεχνολογίας Τροφίμων, ΤΕΙ Αθήνας, 2010.</a:t>
            </a:r>
          </a:p>
          <a:p>
            <a:pPr>
              <a:defRPr/>
            </a:pPr>
            <a:r>
              <a:rPr lang="el-GR" sz="2200" dirty="0" smtClean="0"/>
              <a:t>Μ. </a:t>
            </a:r>
            <a:r>
              <a:rPr lang="el-GR" sz="2200" dirty="0" err="1" smtClean="0"/>
              <a:t>Κοντομηνάς</a:t>
            </a:r>
            <a:r>
              <a:rPr lang="el-GR" sz="2200" dirty="0" smtClean="0"/>
              <a:t>, Συσκευασία Τροφίμων, Εκδόσεις Πανεπιστημίου Ιωαννίνων.</a:t>
            </a:r>
          </a:p>
          <a:p>
            <a:pPr>
              <a:defRPr/>
            </a:pPr>
            <a:r>
              <a:rPr lang="el-GR" sz="2200" dirty="0" smtClean="0"/>
              <a:t>Γ. </a:t>
            </a:r>
            <a:r>
              <a:rPr lang="el-GR" sz="2200" dirty="0" err="1" smtClean="0"/>
              <a:t>Καραγιαννίδης</a:t>
            </a:r>
            <a:r>
              <a:rPr lang="el-GR" sz="2200" dirty="0" smtClean="0"/>
              <a:t>, Ε. </a:t>
            </a:r>
            <a:r>
              <a:rPr lang="el-GR" sz="2200" dirty="0" err="1" smtClean="0"/>
              <a:t>Σιδερίδου</a:t>
            </a:r>
            <a:r>
              <a:rPr lang="el-GR" sz="2200" dirty="0" smtClean="0"/>
              <a:t>, Δ. </a:t>
            </a:r>
            <a:r>
              <a:rPr lang="el-GR" sz="2200" dirty="0" err="1" smtClean="0"/>
              <a:t>Αχιλιάς</a:t>
            </a:r>
            <a:r>
              <a:rPr lang="el-GR" sz="2200" dirty="0" smtClean="0"/>
              <a:t>, Δ. </a:t>
            </a:r>
            <a:r>
              <a:rPr lang="el-GR" sz="2200" dirty="0" err="1" smtClean="0"/>
              <a:t>Μπικιάρης</a:t>
            </a:r>
            <a:r>
              <a:rPr lang="el-GR" sz="2200" dirty="0" smtClean="0"/>
              <a:t>, Τεχνολογία Πολυμερών, Εκδόσεις Ζήτη.</a:t>
            </a:r>
          </a:p>
          <a:p>
            <a:pPr>
              <a:defRPr/>
            </a:pPr>
            <a:r>
              <a:rPr lang="el-GR" sz="2200" dirty="0" smtClean="0"/>
              <a:t>Κ. </a:t>
            </a:r>
            <a:r>
              <a:rPr lang="el-GR" sz="2200" dirty="0" err="1" smtClean="0"/>
              <a:t>Παναγιώτου</a:t>
            </a:r>
            <a:r>
              <a:rPr lang="el-GR" sz="2200" dirty="0" smtClean="0"/>
              <a:t>, Επιστήμη και Τεχνολογία Πολυμερών, Εκδόσεις Πήγασος, 2000.</a:t>
            </a:r>
          </a:p>
          <a:p>
            <a:pPr>
              <a:defRPr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2014</a:t>
            </a:r>
            <a:r>
              <a:rPr lang="el-GR" sz="2000" dirty="0"/>
              <a:t>. Βασιλική </a:t>
            </a:r>
            <a:r>
              <a:rPr lang="el-GR" sz="2000" dirty="0" smtClean="0"/>
              <a:t>Μπέλεση. </a:t>
            </a:r>
            <a:r>
              <a:rPr lang="el-GR" sz="2000" dirty="0"/>
              <a:t>«Υλικά Γραφικών Τεχνών (Ε). Ενότητα </a:t>
            </a:r>
            <a:r>
              <a:rPr lang="el-GR" sz="2000" dirty="0" smtClean="0"/>
              <a:t>5</a:t>
            </a:r>
            <a:r>
              <a:rPr lang="el-GR" sz="2000" dirty="0"/>
              <a:t>: </a:t>
            </a:r>
            <a:r>
              <a:rPr lang="el-GR" sz="2000" dirty="0" err="1"/>
              <a:t>Πολυμερικά</a:t>
            </a:r>
            <a:r>
              <a:rPr lang="el-GR" sz="2000" dirty="0"/>
              <a:t> Υλικά (</a:t>
            </a:r>
            <a:r>
              <a:rPr lang="el-GR" sz="2000" dirty="0" err="1"/>
              <a:t>β’μέρος</a:t>
            </a:r>
            <a:r>
              <a:rPr lang="el-GR" sz="2000" dirty="0"/>
              <a:t>)».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358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Τα πολυμερή, όπως ορίζει και η ετυμολογία τους, είναι </a:t>
            </a:r>
            <a:r>
              <a:rPr lang="el-GR" sz="2800" b="1" dirty="0" smtClean="0">
                <a:solidFill>
                  <a:srgbClr val="820000"/>
                </a:solidFill>
              </a:rPr>
              <a:t>γιγαντιαία μόρια ή </a:t>
            </a:r>
            <a:r>
              <a:rPr lang="el-GR" sz="2800" b="1" dirty="0" err="1" smtClean="0">
                <a:solidFill>
                  <a:srgbClr val="820000"/>
                </a:solidFill>
              </a:rPr>
              <a:t>μακρομόρια</a:t>
            </a:r>
            <a:r>
              <a:rPr lang="el-GR" sz="2800" b="1" dirty="0" smtClean="0">
                <a:solidFill>
                  <a:srgbClr val="820000"/>
                </a:solidFill>
              </a:rPr>
              <a:t> </a:t>
            </a:r>
            <a:r>
              <a:rPr lang="el-GR" sz="2800" dirty="0" smtClean="0"/>
              <a:t>(μόρια με υψηλό μοριακό βάρος) που σχηματίζονται από την </a:t>
            </a:r>
            <a:r>
              <a:rPr lang="el-GR" sz="2800" b="1" dirty="0" smtClean="0">
                <a:solidFill>
                  <a:srgbClr val="820000"/>
                </a:solidFill>
              </a:rPr>
              <a:t>συνεχή επανάληψη απλών δομικών μονάδων </a:t>
            </a:r>
            <a:r>
              <a:rPr lang="el-GR" sz="2800" dirty="0" smtClean="0"/>
              <a:t>που ονομάζονται μονομερή.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	</a:t>
            </a:r>
            <a:endParaRPr lang="el-GR" sz="28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51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defRPr/>
            </a:pPr>
            <a:r>
              <a:rPr lang="el-GR" sz="2000" dirty="0"/>
              <a:t>Σ. Παπαδάκης, Συσκευασία Τροφίμων, Εκδόσεις </a:t>
            </a:r>
            <a:r>
              <a:rPr lang="el-GR" sz="2000" dirty="0" err="1"/>
              <a:t>Τζιόλα</a:t>
            </a:r>
            <a:r>
              <a:rPr lang="el-GR" sz="2000" dirty="0"/>
              <a:t>, 2010.</a:t>
            </a:r>
          </a:p>
          <a:p>
            <a:pPr>
              <a:defRPr/>
            </a:pPr>
            <a:r>
              <a:rPr lang="el-GR" sz="2000" dirty="0" err="1"/>
              <a:t>Κοντομηνάς</a:t>
            </a:r>
            <a:r>
              <a:rPr lang="el-GR" sz="2000" dirty="0"/>
              <a:t>, Συσκευασία Τροφίμων, Εκδόσεις Πανεπιστημίου Ιωαννίνων.</a:t>
            </a:r>
          </a:p>
          <a:p>
            <a:pPr>
              <a:defRPr/>
            </a:pPr>
            <a:r>
              <a:rPr lang="el-GR" sz="2000" dirty="0"/>
              <a:t>Γ. </a:t>
            </a:r>
            <a:r>
              <a:rPr lang="el-GR" sz="2000" dirty="0" err="1"/>
              <a:t>Καραγιαννίδης</a:t>
            </a:r>
            <a:r>
              <a:rPr lang="el-GR" sz="2000" dirty="0"/>
              <a:t>, Ε. </a:t>
            </a:r>
            <a:r>
              <a:rPr lang="el-GR" sz="2000" dirty="0" err="1"/>
              <a:t>Σιδερίδου</a:t>
            </a:r>
            <a:r>
              <a:rPr lang="el-GR" sz="2000" dirty="0"/>
              <a:t>, Δ. </a:t>
            </a:r>
            <a:r>
              <a:rPr lang="el-GR" sz="2000" dirty="0" err="1"/>
              <a:t>Αχιλιάς</a:t>
            </a:r>
            <a:r>
              <a:rPr lang="el-GR" sz="2000" dirty="0"/>
              <a:t>, Δ. </a:t>
            </a:r>
            <a:r>
              <a:rPr lang="el-GR" sz="2000" dirty="0" err="1"/>
              <a:t>Μπικιάρης</a:t>
            </a:r>
            <a:r>
              <a:rPr lang="el-GR" sz="2000" dirty="0"/>
              <a:t>, Τεχνολογία Πολυμερών, Εκδόσεις Ζήτη.</a:t>
            </a:r>
          </a:p>
          <a:p>
            <a:pPr>
              <a:defRPr/>
            </a:pPr>
            <a:r>
              <a:rPr lang="el-GR" sz="2000" dirty="0"/>
              <a:t>Κ. </a:t>
            </a:r>
            <a:r>
              <a:rPr lang="el-GR" sz="2000" dirty="0" err="1"/>
              <a:t>Παναγιώτου</a:t>
            </a:r>
            <a:r>
              <a:rPr lang="el-GR" sz="2000" dirty="0"/>
              <a:t>, Επιστήμη και Τεχνολογία Πολυμερών, Εκδόσεις Πήγασος, 2000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377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976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Να σημειωθεί ότι οι χαρακτηριστικές </a:t>
            </a: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</a:rPr>
              <a:t>ιδιότητες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2800" dirty="0" smtClean="0"/>
              <a:t>των πολυμερών οφείλονται στη </a:t>
            </a:r>
            <a:r>
              <a:rPr lang="el-GR" sz="2800" b="1" dirty="0" smtClean="0">
                <a:solidFill>
                  <a:srgbClr val="820000"/>
                </a:solidFill>
              </a:rPr>
              <a:t>δομή του επαναλαμβανόμενου τμήματος των αλυσίδων, </a:t>
            </a:r>
            <a:r>
              <a:rPr lang="el-GR" sz="2800" dirty="0" smtClean="0"/>
              <a:t>αλλά τα μονομερή ενδέχεται να διαθέτουν εντελώς διαφορετικές ιδιότητες από τα πολυμερή.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85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 smtClean="0"/>
              <a:t>Τα </a:t>
            </a:r>
            <a:r>
              <a:rPr lang="el-GR" altLang="el-GR" sz="2400" dirty="0"/>
              <a:t>πολυμερή στα οποία θα αναφερθούμε είναι </a:t>
            </a:r>
            <a:r>
              <a:rPr lang="el-GR" altLang="el-GR" sz="2400" b="1" dirty="0">
                <a:solidFill>
                  <a:srgbClr val="820000"/>
                </a:solidFill>
              </a:rPr>
              <a:t>θερμοπλαστικά.</a:t>
            </a:r>
            <a:endParaRPr lang="en-US" altLang="el-GR" sz="2400" b="1" dirty="0">
              <a:solidFill>
                <a:srgbClr val="820000"/>
              </a:solidFill>
            </a:endParaRPr>
          </a:p>
          <a:p>
            <a:r>
              <a:rPr lang="el-GR" altLang="el-GR" sz="2400" dirty="0" smtClean="0"/>
              <a:t>Ως </a:t>
            </a:r>
            <a:r>
              <a:rPr lang="el-GR" altLang="el-GR" sz="2400" dirty="0"/>
              <a:t>θερμοπλαστικά πολυμερή χαρακτηρίζονται </a:t>
            </a:r>
            <a:r>
              <a:rPr lang="el-GR" altLang="el-GR" sz="2400" b="1" dirty="0">
                <a:solidFill>
                  <a:srgbClr val="820000"/>
                </a:solidFill>
              </a:rPr>
              <a:t>εκείνα τα οποία μαλακώνουν με την θέρμανση και τελικά λιώνουν.</a:t>
            </a:r>
            <a:endParaRPr lang="en-US" altLang="el-GR" sz="2400" b="1" dirty="0">
              <a:solidFill>
                <a:srgbClr val="820000"/>
              </a:solidFill>
            </a:endParaRPr>
          </a:p>
          <a:p>
            <a:r>
              <a:rPr lang="el-GR" altLang="el-GR" sz="2400" dirty="0" smtClean="0"/>
              <a:t>Αυτή </a:t>
            </a:r>
            <a:r>
              <a:rPr lang="el-GR" altLang="el-GR" sz="2400" dirty="0"/>
              <a:t>η ιδιότητά τους, τους δίνει την δυνατότητα </a:t>
            </a:r>
            <a:r>
              <a:rPr lang="el-GR" altLang="el-GR" sz="2400" b="1" dirty="0">
                <a:solidFill>
                  <a:schemeClr val="tx2"/>
                </a:solidFill>
              </a:rPr>
              <a:t>μορφοποίησής τους σε καλούπια.</a:t>
            </a:r>
            <a:endParaRPr lang="en-US" altLang="el-GR" sz="2400" b="1" dirty="0">
              <a:solidFill>
                <a:schemeClr val="tx2"/>
              </a:solidFill>
            </a:endParaRPr>
          </a:p>
          <a:p>
            <a:r>
              <a:rPr lang="el-GR" altLang="el-GR" sz="2400" dirty="0" smtClean="0"/>
              <a:t>Τέλος</a:t>
            </a:r>
            <a:r>
              <a:rPr lang="el-GR" altLang="el-GR" sz="2400" dirty="0"/>
              <a:t>, </a:t>
            </a:r>
            <a:r>
              <a:rPr lang="el-GR" altLang="el-GR" sz="2400" b="1" dirty="0">
                <a:solidFill>
                  <a:srgbClr val="820000"/>
                </a:solidFill>
              </a:rPr>
              <a:t>όταν ψυχθούν σκληραίνουν.</a:t>
            </a:r>
            <a:endParaRPr lang="en-US" altLang="el-GR" sz="2400" b="1" dirty="0">
              <a:solidFill>
                <a:srgbClr val="820000"/>
              </a:solidFill>
            </a:endParaRPr>
          </a:p>
          <a:p>
            <a:r>
              <a:rPr lang="el-GR" altLang="el-GR" sz="2400" dirty="0" smtClean="0"/>
              <a:t>Η </a:t>
            </a:r>
            <a:r>
              <a:rPr lang="el-GR" altLang="el-GR" sz="2400" dirty="0"/>
              <a:t>διεργασία θέρμανση – μορφοποίηση – ψύξη μπορεί να επαναληφθεί πολλές φορές στα </a:t>
            </a:r>
            <a:r>
              <a:rPr lang="el-GR" altLang="el-GR" sz="2400" dirty="0" smtClean="0"/>
              <a:t>θερμοπλαστικά.</a:t>
            </a:r>
            <a:endParaRPr lang="el-GR" alt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4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Στα θερμοπλαστικά ανήκουν οι </a:t>
            </a:r>
            <a:r>
              <a:rPr lang="el-GR" altLang="el-GR" sz="2800" b="1" dirty="0" err="1">
                <a:solidFill>
                  <a:srgbClr val="820000"/>
                </a:solidFill>
              </a:rPr>
              <a:t>πολυολεφίνες</a:t>
            </a:r>
            <a:r>
              <a:rPr lang="el-GR" altLang="el-GR" sz="2800" b="1" dirty="0">
                <a:solidFill>
                  <a:srgbClr val="820000"/>
                </a:solidFill>
              </a:rPr>
              <a:t> (π.χ. </a:t>
            </a:r>
            <a:r>
              <a:rPr lang="en-US" altLang="el-GR" sz="2800" b="1" dirty="0">
                <a:solidFill>
                  <a:srgbClr val="820000"/>
                </a:solidFill>
              </a:rPr>
              <a:t>PE</a:t>
            </a:r>
            <a:r>
              <a:rPr lang="el-GR" altLang="el-GR" sz="2800" b="1" dirty="0">
                <a:solidFill>
                  <a:srgbClr val="820000"/>
                </a:solidFill>
              </a:rPr>
              <a:t>, </a:t>
            </a:r>
            <a:r>
              <a:rPr lang="en-US" altLang="el-GR" sz="2800" b="1" dirty="0">
                <a:solidFill>
                  <a:srgbClr val="820000"/>
                </a:solidFill>
              </a:rPr>
              <a:t>PP</a:t>
            </a:r>
            <a:r>
              <a:rPr lang="el-GR" altLang="el-GR" sz="2800" b="1" dirty="0">
                <a:solidFill>
                  <a:srgbClr val="820000"/>
                </a:solidFill>
              </a:rPr>
              <a:t>),</a:t>
            </a:r>
            <a:r>
              <a:rPr lang="el-GR" altLang="el-GR" sz="2800" b="1" dirty="0"/>
              <a:t> </a:t>
            </a:r>
            <a:r>
              <a:rPr lang="el-GR" altLang="el-GR" sz="2800" dirty="0"/>
              <a:t>τα </a:t>
            </a:r>
            <a:r>
              <a:rPr lang="el-GR" altLang="el-GR" sz="2800" dirty="0" err="1"/>
              <a:t>αλογονούχα</a:t>
            </a:r>
            <a:r>
              <a:rPr lang="el-GR" altLang="el-GR" sz="2800" dirty="0"/>
              <a:t> </a:t>
            </a:r>
            <a:r>
              <a:rPr lang="el-GR" altLang="el-GR" sz="2800" dirty="0" err="1"/>
              <a:t>βινυλοπολυμερή</a:t>
            </a:r>
            <a:r>
              <a:rPr lang="el-GR" altLang="el-GR" sz="2800" dirty="0"/>
              <a:t> (π.χ. </a:t>
            </a:r>
            <a:r>
              <a:rPr lang="en-US" altLang="el-GR" sz="2800" dirty="0"/>
              <a:t>PVC</a:t>
            </a:r>
            <a:r>
              <a:rPr lang="el-GR" altLang="el-GR" sz="2800" dirty="0"/>
              <a:t>, </a:t>
            </a:r>
            <a:r>
              <a:rPr lang="en-US" altLang="el-GR" sz="2800" dirty="0"/>
              <a:t>PVDC</a:t>
            </a:r>
            <a:r>
              <a:rPr lang="el-GR" altLang="el-GR" sz="2800" dirty="0"/>
              <a:t>),</a:t>
            </a:r>
            <a:r>
              <a:rPr lang="el-GR" altLang="el-GR" sz="2800" b="1" dirty="0"/>
              <a:t> </a:t>
            </a:r>
            <a:r>
              <a:rPr lang="el-GR" altLang="el-GR" sz="2800" b="1" dirty="0">
                <a:solidFill>
                  <a:schemeClr val="tx2"/>
                </a:solidFill>
              </a:rPr>
              <a:t>τα πολυμερή </a:t>
            </a:r>
            <a:r>
              <a:rPr lang="el-GR" altLang="el-GR" sz="2800" b="1" dirty="0" err="1">
                <a:solidFill>
                  <a:schemeClr val="tx2"/>
                </a:solidFill>
              </a:rPr>
              <a:t>στυρενίου</a:t>
            </a:r>
            <a:r>
              <a:rPr lang="el-GR" altLang="el-GR" sz="2800" b="1" dirty="0">
                <a:solidFill>
                  <a:schemeClr val="tx2"/>
                </a:solidFill>
              </a:rPr>
              <a:t> (π.χ. </a:t>
            </a:r>
            <a:r>
              <a:rPr lang="en-US" altLang="el-GR" sz="2800" b="1" dirty="0">
                <a:solidFill>
                  <a:schemeClr val="tx2"/>
                </a:solidFill>
              </a:rPr>
              <a:t>PS</a:t>
            </a:r>
            <a:r>
              <a:rPr lang="el-GR" altLang="el-GR" sz="2800" b="1" dirty="0">
                <a:solidFill>
                  <a:schemeClr val="tx2"/>
                </a:solidFill>
              </a:rPr>
              <a:t>, </a:t>
            </a:r>
            <a:r>
              <a:rPr lang="en-US" altLang="el-GR" sz="2800" b="1" dirty="0">
                <a:solidFill>
                  <a:schemeClr val="tx2"/>
                </a:solidFill>
              </a:rPr>
              <a:t>SAN</a:t>
            </a:r>
            <a:r>
              <a:rPr lang="el-GR" altLang="el-GR" sz="2800" b="1" dirty="0">
                <a:solidFill>
                  <a:schemeClr val="tx2"/>
                </a:solidFill>
              </a:rPr>
              <a:t>),</a:t>
            </a:r>
            <a:r>
              <a:rPr lang="el-GR" altLang="el-GR" sz="2800" b="1" dirty="0"/>
              <a:t> </a:t>
            </a:r>
            <a:r>
              <a:rPr lang="el-GR" altLang="el-GR" sz="2800" dirty="0"/>
              <a:t>τα </a:t>
            </a:r>
            <a:r>
              <a:rPr lang="el-GR" altLang="el-GR" sz="2800" b="1" dirty="0" err="1">
                <a:solidFill>
                  <a:schemeClr val="accent4">
                    <a:lumMod val="75000"/>
                  </a:schemeClr>
                </a:solidFill>
              </a:rPr>
              <a:t>βινυλοπολυμερή</a:t>
            </a:r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</a:rPr>
              <a:t> με πολικές πλευρικές ομάδες (π.χ. </a:t>
            </a:r>
            <a:r>
              <a:rPr lang="en-US" altLang="el-GR" sz="2800" b="1" dirty="0">
                <a:solidFill>
                  <a:schemeClr val="accent4">
                    <a:lumMod val="75000"/>
                  </a:schemeClr>
                </a:solidFill>
              </a:rPr>
              <a:t>PMMA</a:t>
            </a:r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</a:rPr>
              <a:t>),</a:t>
            </a:r>
            <a:r>
              <a:rPr lang="el-GR" altLang="el-GR" sz="2800" b="1" dirty="0"/>
              <a:t> </a:t>
            </a:r>
            <a:r>
              <a:rPr lang="el-GR" altLang="el-GR" sz="2800" dirty="0"/>
              <a:t>οι θερμοπλαστικοί πολυεστέρες (π.χ. </a:t>
            </a:r>
            <a:r>
              <a:rPr lang="en-US" altLang="el-GR" sz="2800" dirty="0"/>
              <a:t>PET</a:t>
            </a:r>
            <a:r>
              <a:rPr lang="el-GR" altLang="el-GR" sz="2800" dirty="0"/>
              <a:t>), </a:t>
            </a:r>
            <a:r>
              <a:rPr lang="el-GR" altLang="el-GR" sz="2800" b="1" dirty="0">
                <a:solidFill>
                  <a:schemeClr val="accent3">
                    <a:lumMod val="50000"/>
                  </a:schemeClr>
                </a:solidFill>
              </a:rPr>
              <a:t>τα </a:t>
            </a:r>
            <a:r>
              <a:rPr lang="el-GR" altLang="el-GR" sz="2800" b="1" dirty="0" err="1">
                <a:solidFill>
                  <a:schemeClr val="accent3">
                    <a:lumMod val="50000"/>
                  </a:schemeClr>
                </a:solidFill>
              </a:rPr>
              <a:t>πολυαμίδια</a:t>
            </a:r>
            <a:r>
              <a:rPr lang="el-GR" altLang="el-GR" sz="2800" b="1" dirty="0">
                <a:solidFill>
                  <a:schemeClr val="accent3">
                    <a:lumMod val="50000"/>
                  </a:schemeClr>
                </a:solidFill>
              </a:rPr>
              <a:t> (π.χ. </a:t>
            </a:r>
            <a:r>
              <a:rPr lang="en-US" altLang="el-GR" sz="2800" b="1" dirty="0">
                <a:solidFill>
                  <a:schemeClr val="accent3">
                    <a:lumMod val="50000"/>
                  </a:schemeClr>
                </a:solidFill>
              </a:rPr>
              <a:t>PA</a:t>
            </a:r>
            <a:r>
              <a:rPr lang="el-GR" altLang="el-GR" sz="2800" b="1" dirty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el-GR" altLang="el-GR" sz="2800" dirty="0"/>
              <a:t>οι </a:t>
            </a:r>
            <a:r>
              <a:rPr lang="el-GR" altLang="el-GR" sz="2800" dirty="0" err="1"/>
              <a:t>πολυαιθέρες</a:t>
            </a:r>
            <a:r>
              <a:rPr lang="el-GR" altLang="el-GR" sz="2800" dirty="0"/>
              <a:t>, </a:t>
            </a:r>
            <a:r>
              <a:rPr lang="el-GR" altLang="el-GR" sz="2800" b="1" dirty="0">
                <a:solidFill>
                  <a:schemeClr val="folHlink"/>
                </a:solidFill>
              </a:rPr>
              <a:t>οι </a:t>
            </a:r>
            <a:r>
              <a:rPr lang="el-GR" altLang="el-GR" sz="2800" b="1" dirty="0" err="1">
                <a:solidFill>
                  <a:schemeClr val="accent1">
                    <a:lumMod val="75000"/>
                  </a:schemeClr>
                </a:solidFill>
              </a:rPr>
              <a:t>πολυσουλφόνες</a:t>
            </a:r>
            <a:r>
              <a:rPr lang="el-GR" altLang="el-GR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altLang="el-GR" sz="2800" dirty="0"/>
              <a:t>τα θερμοπλαστικά </a:t>
            </a:r>
            <a:r>
              <a:rPr lang="el-GR" altLang="el-GR" sz="2800" dirty="0" err="1"/>
              <a:t>πολυιμίδια</a:t>
            </a:r>
            <a:r>
              <a:rPr lang="el-GR" altLang="el-GR" sz="2800" dirty="0"/>
              <a:t> και οι</a:t>
            </a:r>
            <a:r>
              <a:rPr lang="el-GR" altLang="el-GR" sz="2800" b="1" dirty="0"/>
              <a:t> </a:t>
            </a:r>
            <a:r>
              <a:rPr lang="el-GR" altLang="el-GR" sz="2800" b="1" dirty="0">
                <a:solidFill>
                  <a:schemeClr val="accent6">
                    <a:lumMod val="50000"/>
                  </a:schemeClr>
                </a:solidFill>
              </a:rPr>
              <a:t>εστέρες κυτταρίνης.</a:t>
            </a:r>
            <a:r>
              <a:rPr lang="el-GR" altLang="el-GR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63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72421" name="Rectangle 5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Στην παρούσα ενότητα θα ασχοληθούμε με τα εξής: </a:t>
            </a:r>
          </a:p>
        </p:txBody>
      </p:sp>
      <p:pic>
        <p:nvPicPr>
          <p:cNvPr id="5" name="il_fi" descr="http://chem.sci.utsunomiya-u.ac.jp/v14n1/2Dey/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844" y="1916832"/>
            <a:ext cx="5458312" cy="456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8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b="1" dirty="0" err="1" smtClean="0"/>
              <a:t>Πολύ(τερεφθαλικός</a:t>
            </a:r>
            <a:r>
              <a:rPr lang="el-GR" sz="3200" b="1" dirty="0" smtClean="0"/>
              <a:t> </a:t>
            </a:r>
            <a:r>
              <a:rPr lang="el-GR" sz="3200" b="1" dirty="0" err="1" smtClean="0"/>
              <a:t>αιθυλενεστέρας</a:t>
            </a:r>
            <a:r>
              <a:rPr lang="el-GR" sz="3200" b="1" dirty="0" smtClean="0"/>
              <a:t>), </a:t>
            </a:r>
            <a:r>
              <a:rPr lang="en-US" sz="3200" b="1" dirty="0" smtClean="0"/>
              <a:t>PET</a:t>
            </a:r>
            <a:r>
              <a:rPr lang="el-GR" sz="3200" b="1" dirty="0" smtClean="0"/>
              <a:t> [</a:t>
            </a:r>
            <a:r>
              <a:rPr lang="en-US" sz="3200" b="1" dirty="0" smtClean="0"/>
              <a:t>poly</a:t>
            </a:r>
            <a:r>
              <a:rPr lang="el-GR" sz="3200" b="1" dirty="0" smtClean="0"/>
              <a:t>(</a:t>
            </a:r>
            <a:r>
              <a:rPr lang="en-US" sz="3200" b="1" dirty="0" err="1" smtClean="0"/>
              <a:t>ethyleneterephthalate</a:t>
            </a:r>
            <a:r>
              <a:rPr lang="el-GR" sz="3200" b="1" dirty="0" smtClean="0"/>
              <a:t>)]</a:t>
            </a:r>
          </a:p>
        </p:txBody>
      </p:sp>
      <p:sp>
        <p:nvSpPr>
          <p:cNvPr id="717829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571472" y="1643050"/>
            <a:ext cx="8072462" cy="358957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100" dirty="0" smtClean="0"/>
              <a:t>O</a:t>
            </a:r>
            <a:r>
              <a:rPr lang="el-GR" sz="2100" dirty="0" smtClean="0"/>
              <a:t> εμπορικός πολυεστέρας τήκεται περίπου στους 250 </a:t>
            </a:r>
            <a:r>
              <a:rPr lang="el-GR" sz="2100" baseline="30000" dirty="0" smtClean="0"/>
              <a:t>ο</a:t>
            </a:r>
            <a:r>
              <a:rPr lang="en-US" sz="2100" dirty="0" smtClean="0"/>
              <a:t>C</a:t>
            </a:r>
            <a:r>
              <a:rPr lang="el-GR" sz="2100" dirty="0" smtClean="0"/>
              <a:t>.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100" dirty="0" smtClean="0"/>
              <a:t>Ο περισσότερο κρυσταλλικός </a:t>
            </a:r>
            <a:r>
              <a:rPr lang="en-US" sz="2100" dirty="0" smtClean="0"/>
              <a:t>PET</a:t>
            </a:r>
            <a:r>
              <a:rPr lang="el-GR" sz="2100" dirty="0" smtClean="0"/>
              <a:t> μπορεί να έχει σημείο τήξης που φθάνει τους 270 </a:t>
            </a:r>
            <a:r>
              <a:rPr lang="en-US" sz="2100" baseline="30000" dirty="0" err="1" smtClean="0"/>
              <a:t>o</a:t>
            </a:r>
            <a:r>
              <a:rPr lang="en-US" sz="2100" dirty="0" err="1" smtClean="0"/>
              <a:t>C</a:t>
            </a:r>
            <a:r>
              <a:rPr lang="el-GR" sz="2100" dirty="0" smtClean="0"/>
              <a:t>.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100" dirty="0" smtClean="0"/>
              <a:t>Το προσανατολισμένο κρυσταλλικό </a:t>
            </a:r>
            <a:r>
              <a:rPr lang="en-US" sz="2100" dirty="0" smtClean="0"/>
              <a:t>PET </a:t>
            </a:r>
            <a:r>
              <a:rPr lang="el-GR" sz="2100" dirty="0" smtClean="0"/>
              <a:t>έχει καλή αντοχή και διαύγεια.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100" dirty="0" smtClean="0"/>
              <a:t>Αντέχει στην προσβολή από ασθενή οξέα, βάσεις και πολλούς διαλύτες.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100" dirty="0" smtClean="0"/>
              <a:t>Συγκρατεί το </a:t>
            </a:r>
            <a:r>
              <a:rPr lang="en-US" sz="2100" dirty="0" smtClean="0"/>
              <a:t>CO</a:t>
            </a:r>
            <a:r>
              <a:rPr lang="en-US" sz="2100" baseline="-25000" dirty="0" smtClean="0"/>
              <a:t>2</a:t>
            </a:r>
            <a:r>
              <a:rPr lang="el-GR" sz="2100" dirty="0" smtClean="0"/>
              <a:t> εντός των φιαλών για μεγάλο χρονικό διάστημα και γενικότερα παρουσιάζει καλές ιδιότητες φραγής.</a:t>
            </a:r>
            <a:endParaRPr lang="en-US" sz="21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2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</a:t>
            </a:r>
            <a:endParaRPr lang="el-GR" dirty="0"/>
          </a:p>
        </p:txBody>
      </p:sp>
      <p:sp>
        <p:nvSpPr>
          <p:cNvPr id="7290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200" dirty="0" smtClean="0"/>
              <a:t>διαφανές προς αδιαφανές.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200" dirty="0" smtClean="0"/>
              <a:t>Χρωματίζεται ελαφρά κατά την επίδραση του φωτός.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200" dirty="0" smtClean="0"/>
              <a:t>Προσβάλλεται από οξειδωτικά οξέα και </a:t>
            </a:r>
            <a:r>
              <a:rPr lang="el-GR" sz="2200" dirty="0" err="1" smtClean="0"/>
              <a:t>αλογονωμένους</a:t>
            </a:r>
            <a:r>
              <a:rPr lang="el-GR" sz="2200" dirty="0" smtClean="0"/>
              <a:t> υδρογονάνθρακες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200" dirty="0" smtClean="0"/>
              <a:t>Οι φιάλες του είναι ελαφριές και έχουν αντοχή στην κρούση.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200" dirty="0" smtClean="0"/>
              <a:t>Πρόκειται για υλικό που ανακυκλώνεται.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2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2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49a53258e58efa8752e2fa83e8d54eaaf30af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551</TotalTime>
  <Words>2198</Words>
  <Application>Microsoft Office PowerPoint</Application>
  <PresentationFormat>On-screen Show (4:3)</PresentationFormat>
  <Paragraphs>199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exo-opistho_simeiomata</vt:lpstr>
      <vt:lpstr>OC_template_updated</vt:lpstr>
      <vt:lpstr>Υλικά Γραφικών Τεχνών (Ε)</vt:lpstr>
      <vt:lpstr>Θεωρητικό μέρος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Πολύ(τερεφθαλικός αιθυλενεστέρας), PET [poly(ethyleneterephthalate)]</vt:lpstr>
      <vt:lpstr>PET</vt:lpstr>
      <vt:lpstr>Πολυαιθυλένιο υψηλής πυκνότητας HDPE </vt:lpstr>
      <vt:lpstr>Πολυβινυλοχλωρίδιο PVC, poly(vinyl chloride) </vt:lpstr>
      <vt:lpstr>Πολυβινυλοχλωρίδιο PVC, poly(vinyl chloride) </vt:lpstr>
      <vt:lpstr>Πολυαιθυλένιο χαμηλής πυκνότητας LDPE, Low density polyethylene </vt:lpstr>
      <vt:lpstr>Πολυαιθυλένιο χαμηλής πυκνότητας LDPE, Low density polyethylene </vt:lpstr>
      <vt:lpstr>Πολυπροπυλένιο PP, polypropylene </vt:lpstr>
      <vt:lpstr>Πολυπροπυλένιο PP, polypropylene </vt:lpstr>
      <vt:lpstr>Πολυστυρένιο PS, polysryrene </vt:lpstr>
      <vt:lpstr>Πολυστυρένιο PS, polysryrene</vt:lpstr>
      <vt:lpstr>Πειραματικό μέρος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Πορεία ταυτοποίησης των πλαστικών με το τεστ της πυκνότητας 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121</cp:revision>
  <dcterms:created xsi:type="dcterms:W3CDTF">2015-05-19T06:24:50Z</dcterms:created>
  <dcterms:modified xsi:type="dcterms:W3CDTF">2015-10-26T11:33:26Z</dcterms:modified>
</cp:coreProperties>
</file>