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32"/>
  </p:notesMasterIdLst>
  <p:handoutMasterIdLst>
    <p:handoutMasterId r:id="rId33"/>
  </p:handoutMasterIdLst>
  <p:sldIdLst>
    <p:sldId id="256" r:id="rId4"/>
    <p:sldId id="267" r:id="rId5"/>
    <p:sldId id="268" r:id="rId6"/>
    <p:sldId id="269" r:id="rId7"/>
    <p:sldId id="270" r:id="rId8"/>
    <p:sldId id="271" r:id="rId9"/>
    <p:sldId id="272" r:id="rId10"/>
    <p:sldId id="273" r:id="rId11"/>
    <p:sldId id="274" r:id="rId12"/>
    <p:sldId id="275" r:id="rId13"/>
    <p:sldId id="277" r:id="rId14"/>
    <p:sldId id="278" r:id="rId15"/>
    <p:sldId id="279" r:id="rId16"/>
    <p:sldId id="280" r:id="rId17"/>
    <p:sldId id="281" r:id="rId18"/>
    <p:sldId id="282" r:id="rId19"/>
    <p:sldId id="283" r:id="rId20"/>
    <p:sldId id="284" r:id="rId21"/>
    <p:sldId id="285" r:id="rId22"/>
    <p:sldId id="287" r:id="rId23"/>
    <p:sldId id="286" r:id="rId24"/>
    <p:sldId id="257" r:id="rId25"/>
    <p:sldId id="262" r:id="rId26"/>
    <p:sldId id="264" r:id="rId27"/>
    <p:sldId id="288" r:id="rId28"/>
    <p:sldId id="289"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F7A7F0AE-E2DA-46D5-AD76-CC937AC12297}"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B076B792-8363-4CBE-8DC3-DDC370367347}" type="slidenum">
              <a:rPr lang="el-GR"/>
              <a:pPr>
                <a:defRPr/>
              </a:pPr>
              <a:t>‹#›</a:t>
            </a:fld>
            <a:endParaRPr lang="el-GR"/>
          </a:p>
        </p:txBody>
      </p:sp>
    </p:spTree>
    <p:extLst>
      <p:ext uri="{BB962C8B-B14F-4D97-AF65-F5344CB8AC3E}">
        <p14:creationId xmlns:p14="http://schemas.microsoft.com/office/powerpoint/2010/main" val="3772793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B6533821-F6DF-4403-803C-A499268C5ABD}"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F8B8C9A9-E7C6-4546-BADA-225105FA6820}" type="slidenum">
              <a:rPr lang="el-GR"/>
              <a:pPr>
                <a:defRPr/>
              </a:pPr>
              <a:t>‹#›</a:t>
            </a:fld>
            <a:endParaRPr lang="el-GR"/>
          </a:p>
        </p:txBody>
      </p:sp>
    </p:spTree>
    <p:extLst>
      <p:ext uri="{BB962C8B-B14F-4D97-AF65-F5344CB8AC3E}">
        <p14:creationId xmlns:p14="http://schemas.microsoft.com/office/powerpoint/2010/main" val="4068040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414580C-856E-455D-B641-35849544D4A1}"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6EA6DC2-59D7-45E4-8066-6DF9856A44CE}" type="slidenum">
              <a:rPr lang="el-GR" altLang="el-GR" smtClean="0"/>
              <a:pPr/>
              <a:t>26</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6451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0474828-5F32-48BB-AEF9-0F603375A0F7}" type="slidenum">
              <a:rPr lang="el-GR" altLang="el-GR" smtClean="0"/>
              <a:pPr/>
              <a:t>27</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5646758-6DCE-420C-A971-71D65002795F}"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072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5B95ADC-08D1-4A9A-8F38-ACCFF7D78C58}" type="slidenum">
              <a:rPr lang="el-GR" altLang="el-GR" smtClean="0">
                <a:solidFill>
                  <a:srgbClr val="000000"/>
                </a:solidFill>
              </a:rPr>
              <a:pPr/>
              <a:t>2</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584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3312EDD-14E6-41AA-BAEC-1BC848803B10}" type="slidenum">
              <a:rPr lang="el-GR" altLang="el-GR" smtClean="0">
                <a:solidFill>
                  <a:srgbClr val="000000"/>
                </a:solidFill>
              </a:rPr>
              <a:pPr/>
              <a:t>6</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789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6BB0120-ECD7-4247-8838-113919EC0399}" type="slidenum">
              <a:rPr lang="el-GR" altLang="el-GR" smtClean="0">
                <a:solidFill>
                  <a:srgbClr val="000000"/>
                </a:solidFill>
              </a:rPr>
              <a:pPr/>
              <a:t>7</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096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53BD422-D75C-44FB-A130-B0E82C689DC5}" type="slidenum">
              <a:rPr lang="el-GR" altLang="el-GR" smtClean="0">
                <a:solidFill>
                  <a:srgbClr val="000000"/>
                </a:solidFill>
              </a:rPr>
              <a:pPr/>
              <a:t>9</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A64C394-6EB1-44F9-974A-A0B3348D9C4A}" type="slidenum">
              <a:rPr lang="el-GR" altLang="el-GR" smtClean="0"/>
              <a:pPr/>
              <a:t>21</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B35958F-1679-42E5-886E-3F5B7A2650CB}" type="slidenum">
              <a:rPr lang="el-GR" altLang="el-GR" smtClean="0"/>
              <a:pPr/>
              <a:t>22</a:t>
            </a:fld>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9B16244-81E3-4E8B-9551-5D2DE0738B4A}" type="slidenum">
              <a:rPr lang="el-GR" altLang="el-GR" smtClean="0"/>
              <a:pPr/>
              <a:t>23</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0FFF11-5442-4BB3-8866-321EB9F8587A}" type="slidenum">
              <a:rPr lang="el-GR"/>
              <a:pPr>
                <a:defRPr/>
              </a:pPr>
              <a:t>‹#›</a:t>
            </a:fld>
            <a:endParaRPr lang="el-GR"/>
          </a:p>
        </p:txBody>
      </p:sp>
    </p:spTree>
    <p:extLst>
      <p:ext uri="{BB962C8B-B14F-4D97-AF65-F5344CB8AC3E}">
        <p14:creationId xmlns:p14="http://schemas.microsoft.com/office/powerpoint/2010/main" val="60511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1739DC1-5249-473D-8925-26321DFA1481}" type="slidenum">
              <a:rPr lang="el-GR"/>
              <a:pPr>
                <a:defRPr/>
              </a:pPr>
              <a:t>‹#›</a:t>
            </a:fld>
            <a:endParaRPr lang="el-GR"/>
          </a:p>
        </p:txBody>
      </p:sp>
    </p:spTree>
    <p:extLst>
      <p:ext uri="{BB962C8B-B14F-4D97-AF65-F5344CB8AC3E}">
        <p14:creationId xmlns:p14="http://schemas.microsoft.com/office/powerpoint/2010/main" val="377849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03E561A-87C9-4378-9AFB-3545B33D73B2}" type="slidenum">
              <a:rPr lang="el-GR"/>
              <a:pPr>
                <a:defRPr/>
              </a:pPr>
              <a:t>‹#›</a:t>
            </a:fld>
            <a:endParaRPr lang="el-GR"/>
          </a:p>
        </p:txBody>
      </p:sp>
    </p:spTree>
    <p:extLst>
      <p:ext uri="{BB962C8B-B14F-4D97-AF65-F5344CB8AC3E}">
        <p14:creationId xmlns:p14="http://schemas.microsoft.com/office/powerpoint/2010/main" val="708536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3DB00E2-A262-40A1-8929-9D8E11306610}" type="slidenum">
              <a:rPr lang="el-GR"/>
              <a:pPr>
                <a:defRPr/>
              </a:pPr>
              <a:t>‹#›</a:t>
            </a:fld>
            <a:endParaRPr lang="el-GR"/>
          </a:p>
        </p:txBody>
      </p:sp>
    </p:spTree>
    <p:extLst>
      <p:ext uri="{BB962C8B-B14F-4D97-AF65-F5344CB8AC3E}">
        <p14:creationId xmlns:p14="http://schemas.microsoft.com/office/powerpoint/2010/main" val="415749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A3AFC6E-A6AE-49D8-9E40-7EEF3719FB56}" type="slidenum">
              <a:rPr lang="el-GR"/>
              <a:pPr>
                <a:defRPr/>
              </a:pPr>
              <a:t>‹#›</a:t>
            </a:fld>
            <a:endParaRPr lang="el-GR"/>
          </a:p>
        </p:txBody>
      </p:sp>
    </p:spTree>
    <p:extLst>
      <p:ext uri="{BB962C8B-B14F-4D97-AF65-F5344CB8AC3E}">
        <p14:creationId xmlns:p14="http://schemas.microsoft.com/office/powerpoint/2010/main" val="243862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4B8D319-175C-475E-85A5-0FD5B905F0D6}" type="slidenum">
              <a:rPr lang="el-GR"/>
              <a:pPr>
                <a:defRPr/>
              </a:pPr>
              <a:t>‹#›</a:t>
            </a:fld>
            <a:endParaRPr lang="el-GR"/>
          </a:p>
        </p:txBody>
      </p:sp>
    </p:spTree>
    <p:extLst>
      <p:ext uri="{BB962C8B-B14F-4D97-AF65-F5344CB8AC3E}">
        <p14:creationId xmlns:p14="http://schemas.microsoft.com/office/powerpoint/2010/main" val="406473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5B43EB8-DE5C-4DD9-BBB2-DAB66ED03FE1}" type="slidenum">
              <a:rPr lang="el-GR"/>
              <a:pPr>
                <a:defRPr/>
              </a:pPr>
              <a:t>‹#›</a:t>
            </a:fld>
            <a:endParaRPr lang="el-GR"/>
          </a:p>
        </p:txBody>
      </p:sp>
    </p:spTree>
    <p:extLst>
      <p:ext uri="{BB962C8B-B14F-4D97-AF65-F5344CB8AC3E}">
        <p14:creationId xmlns:p14="http://schemas.microsoft.com/office/powerpoint/2010/main" val="3412990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48EC178C-D853-4E05-A619-D00A4651AD6C}" type="slidenum">
              <a:rPr lang="el-GR"/>
              <a:pPr>
                <a:defRPr/>
              </a:pPr>
              <a:t>‹#›</a:t>
            </a:fld>
            <a:endParaRPr lang="el-GR"/>
          </a:p>
        </p:txBody>
      </p:sp>
    </p:spTree>
    <p:extLst>
      <p:ext uri="{BB962C8B-B14F-4D97-AF65-F5344CB8AC3E}">
        <p14:creationId xmlns:p14="http://schemas.microsoft.com/office/powerpoint/2010/main" val="55162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1FCB510-8220-4104-8297-E75143FB455E}" type="slidenum">
              <a:rPr lang="el-GR"/>
              <a:pPr>
                <a:defRPr/>
              </a:pPr>
              <a:t>‹#›</a:t>
            </a:fld>
            <a:endParaRPr lang="el-GR"/>
          </a:p>
        </p:txBody>
      </p:sp>
    </p:spTree>
    <p:extLst>
      <p:ext uri="{BB962C8B-B14F-4D97-AF65-F5344CB8AC3E}">
        <p14:creationId xmlns:p14="http://schemas.microsoft.com/office/powerpoint/2010/main" val="244741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2CFA0ED-1874-4079-9E0E-86C7F5BB24A8}" type="slidenum">
              <a:rPr lang="el-GR"/>
              <a:pPr>
                <a:defRPr/>
              </a:pPr>
              <a:t>‹#›</a:t>
            </a:fld>
            <a:endParaRPr lang="el-GR"/>
          </a:p>
        </p:txBody>
      </p:sp>
    </p:spTree>
    <p:extLst>
      <p:ext uri="{BB962C8B-B14F-4D97-AF65-F5344CB8AC3E}">
        <p14:creationId xmlns:p14="http://schemas.microsoft.com/office/powerpoint/2010/main" val="182390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EA67B6B-46B6-4DE0-A957-659DDC94E4C0}" type="slidenum">
              <a:rPr lang="el-GR"/>
              <a:pPr>
                <a:defRPr/>
              </a:pPr>
              <a:t>‹#›</a:t>
            </a:fld>
            <a:endParaRPr lang="el-GR"/>
          </a:p>
        </p:txBody>
      </p:sp>
    </p:spTree>
    <p:extLst>
      <p:ext uri="{BB962C8B-B14F-4D97-AF65-F5344CB8AC3E}">
        <p14:creationId xmlns:p14="http://schemas.microsoft.com/office/powerpoint/2010/main" val="15942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D1D3455-9A6D-4662-9DD4-7F4A4D4F7943}" type="slidenum">
              <a:rPr lang="el-GR"/>
              <a:pPr>
                <a:defRPr/>
              </a:pPr>
              <a:t>‹#›</a:t>
            </a:fld>
            <a:endParaRPr lang="el-GR"/>
          </a:p>
        </p:txBody>
      </p:sp>
    </p:spTree>
    <p:extLst>
      <p:ext uri="{BB962C8B-B14F-4D97-AF65-F5344CB8AC3E}">
        <p14:creationId xmlns:p14="http://schemas.microsoft.com/office/powerpoint/2010/main" val="953372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3256E24-C326-40EE-A0D3-2BBA29881468}" type="slidenum">
              <a:rPr lang="el-GR"/>
              <a:pPr>
                <a:defRPr/>
              </a:pPr>
              <a:t>‹#›</a:t>
            </a:fld>
            <a:endParaRPr lang="el-GR"/>
          </a:p>
        </p:txBody>
      </p:sp>
    </p:spTree>
    <p:extLst>
      <p:ext uri="{BB962C8B-B14F-4D97-AF65-F5344CB8AC3E}">
        <p14:creationId xmlns:p14="http://schemas.microsoft.com/office/powerpoint/2010/main" val="3868869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a:lvl1pPr>
          </a:lstStyle>
          <a:p>
            <a:pPr>
              <a:defRPr/>
            </a:pPr>
            <a:fld id="{C572927F-70FD-44E3-8483-3EA95A28F0C6}" type="slidenum">
              <a:rPr lang="el-GR"/>
              <a:pPr>
                <a:defRPr/>
              </a:pPr>
              <a:t>‹#›</a:t>
            </a:fld>
            <a:endParaRPr lang="el-GR"/>
          </a:p>
        </p:txBody>
      </p:sp>
    </p:spTree>
    <p:extLst>
      <p:ext uri="{BB962C8B-B14F-4D97-AF65-F5344CB8AC3E}">
        <p14:creationId xmlns:p14="http://schemas.microsoft.com/office/powerpoint/2010/main" val="4112265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439CFEA-BED6-4B47-A5E1-21CDD268D1F2}" type="slidenum">
              <a:rPr lang="el-GR"/>
              <a:pPr>
                <a:defRPr/>
              </a:pPr>
              <a:t>‹#›</a:t>
            </a:fld>
            <a:endParaRPr lang="el-GR"/>
          </a:p>
        </p:txBody>
      </p:sp>
    </p:spTree>
    <p:extLst>
      <p:ext uri="{BB962C8B-B14F-4D97-AF65-F5344CB8AC3E}">
        <p14:creationId xmlns:p14="http://schemas.microsoft.com/office/powerpoint/2010/main" val="4063494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7CD2DFC-57DF-4F56-8AAF-7B8EF51569B6}" type="slidenum">
              <a:rPr lang="el-GR"/>
              <a:pPr>
                <a:defRPr/>
              </a:pPr>
              <a:t>‹#›</a:t>
            </a:fld>
            <a:endParaRPr lang="el-GR"/>
          </a:p>
        </p:txBody>
      </p:sp>
    </p:spTree>
    <p:extLst>
      <p:ext uri="{BB962C8B-B14F-4D97-AF65-F5344CB8AC3E}">
        <p14:creationId xmlns:p14="http://schemas.microsoft.com/office/powerpoint/2010/main" val="364249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F877899E-1803-4248-8747-CB68E1424B19}" type="slidenum">
              <a:rPr lang="el-GR"/>
              <a:pPr>
                <a:defRPr/>
              </a:pPr>
              <a:t>‹#›</a:t>
            </a:fld>
            <a:endParaRPr lang="el-GR"/>
          </a:p>
        </p:txBody>
      </p:sp>
    </p:spTree>
    <p:extLst>
      <p:ext uri="{BB962C8B-B14F-4D97-AF65-F5344CB8AC3E}">
        <p14:creationId xmlns:p14="http://schemas.microsoft.com/office/powerpoint/2010/main" val="346564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DBD5BC4-40DD-4FDD-82DF-808E2DD224F6}" type="slidenum">
              <a:rPr lang="el-GR"/>
              <a:pPr>
                <a:defRPr/>
              </a:pPr>
              <a:t>‹#›</a:t>
            </a:fld>
            <a:endParaRPr lang="el-GR"/>
          </a:p>
        </p:txBody>
      </p:sp>
    </p:spTree>
    <p:extLst>
      <p:ext uri="{BB962C8B-B14F-4D97-AF65-F5344CB8AC3E}">
        <p14:creationId xmlns:p14="http://schemas.microsoft.com/office/powerpoint/2010/main" val="227208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753ACD2-B40C-4FBB-89F8-B493FD6F1866}" type="slidenum">
              <a:rPr lang="el-GR"/>
              <a:pPr>
                <a:defRPr/>
              </a:pPr>
              <a:t>‹#›</a:t>
            </a:fld>
            <a:endParaRPr lang="el-GR"/>
          </a:p>
        </p:txBody>
      </p:sp>
    </p:spTree>
    <p:extLst>
      <p:ext uri="{BB962C8B-B14F-4D97-AF65-F5344CB8AC3E}">
        <p14:creationId xmlns:p14="http://schemas.microsoft.com/office/powerpoint/2010/main" val="81160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2BC1505-2910-43FA-94D7-5C6F3B53ECEC}" type="slidenum">
              <a:rPr lang="el-GR"/>
              <a:pPr>
                <a:defRPr/>
              </a:pPr>
              <a:t>‹#›</a:t>
            </a:fld>
            <a:endParaRPr lang="el-GR"/>
          </a:p>
        </p:txBody>
      </p:sp>
    </p:spTree>
    <p:extLst>
      <p:ext uri="{BB962C8B-B14F-4D97-AF65-F5344CB8AC3E}">
        <p14:creationId xmlns:p14="http://schemas.microsoft.com/office/powerpoint/2010/main" val="49199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707E0F0-5801-4A70-A499-A1923AE4CACD}" type="slidenum">
              <a:rPr lang="el-GR"/>
              <a:pPr>
                <a:defRPr/>
              </a:pPr>
              <a:t>‹#›</a:t>
            </a:fld>
            <a:endParaRPr lang="el-GR"/>
          </a:p>
        </p:txBody>
      </p:sp>
    </p:spTree>
    <p:extLst>
      <p:ext uri="{BB962C8B-B14F-4D97-AF65-F5344CB8AC3E}">
        <p14:creationId xmlns:p14="http://schemas.microsoft.com/office/powerpoint/2010/main" val="164896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C23E0111-E9FA-4A69-8BA4-29BA4D75E65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5C25EE22-3409-4898-BB3B-FBEE2662EB2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sa/3.0/de/deed.en" TargetMode="External"/><Relationship Id="rId5" Type="http://schemas.openxmlformats.org/officeDocument/2006/relationships/hyperlink" Target="http://commons.wikimedia.org/wiki/User:Maercli" TargetMode="External"/><Relationship Id="rId4" Type="http://schemas.openxmlformats.org/officeDocument/2006/relationships/hyperlink" Target="http://commons.wikimedia.org/wiki/File:Gelatine_Particles_01.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Yellow&amp;Magenta_coldset_offset_inks.JPG" TargetMode="External"/><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hyperlink" Target="http://commons.wikimedia.org/wiki/User:Jul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hyperlink" Target="http://en.wikipedia.org/wiki/File:White-Mortar-and-Pestle.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hyperlink" Target="http://creativecommons.org/licenses/by-sa/3.0/deed.en" TargetMode="External"/><Relationship Id="rId5" Type="http://schemas.openxmlformats.org/officeDocument/2006/relationships/hyperlink" Target="http://commons.wikimedia.org/wiki/User:Calvero" TargetMode="External"/><Relationship Id="rId10" Type="http://schemas.openxmlformats.org/officeDocument/2006/relationships/hyperlink" Target="http://commons.wikimedia.org/w/index.php?title=User:Picsel&amp;action=edit&amp;redlink=1" TargetMode="External"/><Relationship Id="rId4" Type="http://schemas.openxmlformats.org/officeDocument/2006/relationships/hyperlink" Target="http://commons.wikimedia.org/wiki/File:Natural_ultramarine_pigment.jpg" TargetMode="External"/><Relationship Id="rId9" Type="http://schemas.openxmlformats.org/officeDocument/2006/relationships/hyperlink" Target="http://commons.wikimedia.org/wiki/File:Indigo_cak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creativecommons.org/licenses/by-nc/2.0/" TargetMode="External"/><Relationship Id="rId4" Type="http://schemas.openxmlformats.org/officeDocument/2006/relationships/hyperlink" Target="http://www.flickr.com/photos/didbygraham/350380013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3</a:t>
            </a:r>
            <a:r>
              <a:rPr lang="el-GR" altLang="el-GR" sz="2600" smtClean="0">
                <a:solidFill>
                  <a:srgbClr val="000000"/>
                </a:solidFill>
              </a:rPr>
              <a:t>:</a:t>
            </a:r>
            <a:r>
              <a:rPr lang="en-US" altLang="el-GR" sz="2600" smtClean="0">
                <a:solidFill>
                  <a:srgbClr val="000000"/>
                </a:solidFill>
              </a:rPr>
              <a:t> </a:t>
            </a:r>
            <a:r>
              <a:rPr lang="el-GR" altLang="el-GR" sz="2600" smtClean="0"/>
              <a:t>Διαδικασίες παραγωγής μελανιών εκτύπωσης</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1152525"/>
          </a:xfrm>
        </p:spPr>
        <p:txBody>
          <a:bodyPr/>
          <a:lstStyle/>
          <a:p>
            <a:r>
              <a:rPr lang="el-GR" altLang="el-GR" smtClean="0"/>
              <a:t>Παράδειγμα διασποράς </a:t>
            </a:r>
            <a:br>
              <a:rPr lang="el-GR" altLang="el-GR" smtClean="0"/>
            </a:br>
            <a:r>
              <a:rPr lang="el-GR" altLang="el-GR" smtClean="0"/>
              <a:t>πολυμερών σε</a:t>
            </a:r>
            <a:r>
              <a:rPr lang="en-US" altLang="el-GR" smtClean="0"/>
              <a:t> </a:t>
            </a:r>
            <a:r>
              <a:rPr lang="el-GR" altLang="el-GR" smtClean="0"/>
              <a:t>νανοδιαστάσεις</a:t>
            </a:r>
          </a:p>
        </p:txBody>
      </p:sp>
      <p:pic>
        <p:nvPicPr>
          <p:cNvPr id="39938" name="Picture 2" descr="File:Gelatine Particles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557338"/>
            <a:ext cx="6048375" cy="4535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39" name="Rectangle 8"/>
          <p:cNvSpPr>
            <a:spLocks noChangeArrowheads="1"/>
          </p:cNvSpPr>
          <p:nvPr/>
        </p:nvSpPr>
        <p:spPr bwMode="auto">
          <a:xfrm>
            <a:off x="3198813" y="6135688"/>
            <a:ext cx="274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Gelatine Particles 01</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tooltip="User:Maercli"/>
              </a:rPr>
              <a:t>Maercli</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6"/>
              </a:rPr>
              <a:t>CC </a:t>
            </a:r>
            <a:r>
              <a:rPr lang="el-GR" altLang="el-GR" sz="1200">
                <a:solidFill>
                  <a:srgbClr val="000000"/>
                </a:solidFill>
                <a:latin typeface="Calibri" pitchFamily="34" charset="0"/>
                <a:hlinkClick r:id="rId6"/>
              </a:rPr>
              <a:t>από</a:t>
            </a:r>
            <a:r>
              <a:rPr lang="en-US" altLang="el-GR" sz="1200">
                <a:solidFill>
                  <a:srgbClr val="000000"/>
                </a:solidFill>
                <a:latin typeface="Calibri" pitchFamily="34" charset="0"/>
                <a:hlinkClick r:id="rId6"/>
              </a:rPr>
              <a:t>-SA 3.0 DE</a:t>
            </a:r>
            <a:endParaRPr lang="en-US" altLang="el-GR" sz="1200">
              <a:solidFill>
                <a:srgbClr val="000000"/>
              </a:solidFill>
              <a:latin typeface="Calibri" pitchFamily="34" charset="0"/>
            </a:endParaRPr>
          </a:p>
        </p:txBody>
      </p:sp>
      <p:sp>
        <p:nvSpPr>
          <p:cNvPr id="399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C1F14BD-AF71-43E3-BF83-882378D0037A}"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1009650"/>
          </a:xfrm>
        </p:spPr>
        <p:txBody>
          <a:bodyPr/>
          <a:lstStyle/>
          <a:p>
            <a:r>
              <a:rPr lang="el-GR" altLang="el-GR" sz="4400" smtClean="0"/>
              <a:t>Μηχανές διασποράς μελανιών</a:t>
            </a:r>
            <a:endParaRPr lang="el-GR" altLang="el-GR" sz="3600" smtClean="0"/>
          </a:p>
        </p:txBody>
      </p:sp>
      <p:sp>
        <p:nvSpPr>
          <p:cNvPr id="43010" name="Θέση περιεχομένου 2"/>
          <p:cNvSpPr>
            <a:spLocks noGrp="1"/>
          </p:cNvSpPr>
          <p:nvPr>
            <p:ph idx="1"/>
          </p:nvPr>
        </p:nvSpPr>
        <p:spPr>
          <a:xfrm>
            <a:off x="457200" y="1484313"/>
            <a:ext cx="8229600" cy="4752975"/>
          </a:xfrm>
        </p:spPr>
        <p:txBody>
          <a:bodyPr/>
          <a:lstStyle/>
          <a:p>
            <a:pPr>
              <a:lnSpc>
                <a:spcPct val="114000"/>
              </a:lnSpc>
              <a:spcBef>
                <a:spcPts val="1800"/>
              </a:spcBef>
            </a:pPr>
            <a:r>
              <a:rPr lang="el-GR" altLang="el-GR" smtClean="0"/>
              <a:t>Όπως αναφέρθηκε διατίθενται πολλές μηχανές που μπορούν να χρησιμοποιηθούν για την διασπορά μελανιών. Σ’ αυτές περιλαμβάνονται:</a:t>
            </a:r>
          </a:p>
          <a:p>
            <a:pPr lvl="1">
              <a:lnSpc>
                <a:spcPct val="114000"/>
              </a:lnSpc>
              <a:spcBef>
                <a:spcPts val="1800"/>
              </a:spcBef>
              <a:buFont typeface="Wingdings" pitchFamily="2" charset="2"/>
              <a:buChar char="Ø"/>
            </a:pPr>
            <a:r>
              <a:rPr lang="el-GR" altLang="el-GR" b="1" smtClean="0">
                <a:solidFill>
                  <a:srgbClr val="004A82"/>
                </a:solidFill>
              </a:rPr>
              <a:t>Κυλινδρόμυλοι</a:t>
            </a:r>
            <a:r>
              <a:rPr lang="el-GR" altLang="el-GR" smtClean="0"/>
              <a:t> , όπως είναι αυτοί με τους τρεις κυλίνδρους.</a:t>
            </a:r>
          </a:p>
          <a:p>
            <a:pPr lvl="1">
              <a:buFont typeface="Wingdings" pitchFamily="2" charset="2"/>
              <a:buChar char="Ø"/>
            </a:pPr>
            <a:r>
              <a:rPr lang="el-GR" altLang="el-GR" b="1" smtClean="0">
                <a:solidFill>
                  <a:srgbClr val="004A82"/>
                </a:solidFill>
              </a:rPr>
              <a:t>Σφαιρόμυλοι</a:t>
            </a:r>
            <a:r>
              <a:rPr lang="el-GR" altLang="el-GR" smtClean="0"/>
              <a:t>, όπως είναι οι οριζόντιοι κύλινδροι με σφαίρες εσωτερικά, που διακρίνονται σε:</a:t>
            </a:r>
          </a:p>
          <a:p>
            <a:pPr lvl="2">
              <a:spcBef>
                <a:spcPts val="1800"/>
              </a:spcBef>
              <a:buFont typeface="Wingdings" pitchFamily="2" charset="2"/>
              <a:buChar char="ü"/>
            </a:pPr>
            <a:r>
              <a:rPr lang="el-GR" altLang="el-GR" sz="2200" smtClean="0"/>
              <a:t>Μύλους με σφαιρίδια.</a:t>
            </a:r>
          </a:p>
          <a:p>
            <a:pPr lvl="2">
              <a:spcBef>
                <a:spcPts val="1800"/>
              </a:spcBef>
              <a:buFont typeface="Wingdings" pitchFamily="2" charset="2"/>
              <a:buChar char="ü"/>
            </a:pPr>
            <a:r>
              <a:rPr lang="el-GR" altLang="el-GR" sz="2200" smtClean="0"/>
              <a:t>Μύλους με κύλινδρο και εσωτερικά ελάσματα ή ράβδους.</a:t>
            </a:r>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7E0672D-9B9D-4516-8A73-E29D0239EA7F}"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0" y="115888"/>
            <a:ext cx="9144000" cy="1009650"/>
          </a:xfrm>
        </p:spPr>
        <p:txBody>
          <a:bodyPr/>
          <a:lstStyle/>
          <a:p>
            <a:r>
              <a:rPr lang="el-GR" altLang="el-GR" sz="4400" smtClean="0"/>
              <a:t>Τύποι συσκευών</a:t>
            </a:r>
            <a:endParaRPr lang="el-GR" altLang="el-GR" sz="3600" smtClean="0"/>
          </a:p>
        </p:txBody>
      </p:sp>
      <p:sp>
        <p:nvSpPr>
          <p:cNvPr id="3" name="Θέση περιεχομένου 2"/>
          <p:cNvSpPr>
            <a:spLocks noGrp="1"/>
          </p:cNvSpPr>
          <p:nvPr>
            <p:ph idx="1"/>
          </p:nvPr>
        </p:nvSpPr>
        <p:spPr>
          <a:xfrm>
            <a:off x="457200" y="1412875"/>
            <a:ext cx="8229600" cy="4824413"/>
          </a:xfrm>
        </p:spPr>
        <p:txBody>
          <a:bodyPr rtlCol="0">
            <a:normAutofit/>
          </a:bodyPr>
          <a:lstStyle/>
          <a:p>
            <a:pPr marL="0" indent="0" fontAlgn="auto">
              <a:lnSpc>
                <a:spcPct val="114000"/>
              </a:lnSpc>
              <a:spcBef>
                <a:spcPts val="1200"/>
              </a:spcBef>
              <a:spcAft>
                <a:spcPts val="0"/>
              </a:spcAft>
              <a:buFont typeface="Arial" pitchFamily="34" charset="0"/>
              <a:buNone/>
              <a:defRPr/>
            </a:pPr>
            <a:r>
              <a:rPr lang="el-GR" dirty="0" smtClean="0"/>
              <a:t>Επίσης, υπάρχουν διάφοροι τύποι αναμεικτήρων </a:t>
            </a:r>
            <a:r>
              <a:rPr lang="el-GR" dirty="0"/>
              <a:t>και </a:t>
            </a:r>
            <a:r>
              <a:rPr lang="el-GR" dirty="0" smtClean="0"/>
              <a:t>συσκευών διασποράς, όπως:</a:t>
            </a:r>
            <a:endParaRPr lang="en-US" dirty="0" smtClean="0"/>
          </a:p>
          <a:p>
            <a:pPr fontAlgn="auto">
              <a:lnSpc>
                <a:spcPct val="114000"/>
              </a:lnSpc>
              <a:spcBef>
                <a:spcPts val="1200"/>
              </a:spcBef>
              <a:spcAft>
                <a:spcPts val="0"/>
              </a:spcAft>
              <a:buFont typeface="Arial" pitchFamily="34" charset="0"/>
              <a:buChar char="•"/>
              <a:defRPr/>
            </a:pPr>
            <a:r>
              <a:rPr lang="el-GR" dirty="0" smtClean="0"/>
              <a:t>Οδοντωτοί αναμεικτήρες</a:t>
            </a:r>
            <a:r>
              <a:rPr lang="en-US" dirty="0" smtClean="0"/>
              <a:t>,</a:t>
            </a:r>
            <a:endParaRPr lang="el-GR" dirty="0"/>
          </a:p>
          <a:p>
            <a:pPr fontAlgn="auto">
              <a:lnSpc>
                <a:spcPct val="114000"/>
              </a:lnSpc>
              <a:spcBef>
                <a:spcPts val="1200"/>
              </a:spcBef>
              <a:spcAft>
                <a:spcPts val="0"/>
              </a:spcAft>
              <a:buFont typeface="Arial" pitchFamily="34" charset="0"/>
              <a:buChar char="•"/>
              <a:defRPr/>
            </a:pPr>
            <a:r>
              <a:rPr lang="el-GR" dirty="0" smtClean="0"/>
              <a:t>Αναμεικτήρες υψηλής </a:t>
            </a:r>
            <a:r>
              <a:rPr lang="el-GR" dirty="0"/>
              <a:t>ταχύτητας </a:t>
            </a:r>
            <a:r>
              <a:rPr lang="el-GR" dirty="0" smtClean="0"/>
              <a:t>και </a:t>
            </a:r>
            <a:r>
              <a:rPr lang="el-GR" dirty="0" err="1" smtClean="0"/>
              <a:t>τάρακτρα</a:t>
            </a:r>
            <a:r>
              <a:rPr lang="en-US" dirty="0" smtClean="0"/>
              <a:t>,</a:t>
            </a:r>
            <a:endParaRPr lang="el-GR" dirty="0"/>
          </a:p>
          <a:p>
            <a:pPr fontAlgn="auto">
              <a:lnSpc>
                <a:spcPct val="114000"/>
              </a:lnSpc>
              <a:spcBef>
                <a:spcPts val="1200"/>
              </a:spcBef>
              <a:spcAft>
                <a:spcPts val="0"/>
              </a:spcAft>
              <a:buFont typeface="Arial" pitchFamily="34" charset="0"/>
              <a:buChar char="•"/>
              <a:defRPr/>
            </a:pPr>
            <a:r>
              <a:rPr lang="el-GR" dirty="0" smtClean="0"/>
              <a:t>Αναμεικτήρες </a:t>
            </a:r>
            <a:r>
              <a:rPr lang="el-GR" dirty="0"/>
              <a:t>και ελάσματα σχήματος Ζ, </a:t>
            </a:r>
            <a:r>
              <a:rPr lang="el-GR" dirty="0" err="1"/>
              <a:t>διατμητικοί</a:t>
            </a:r>
            <a:r>
              <a:rPr lang="el-GR" dirty="0"/>
              <a:t> και τύπου </a:t>
            </a:r>
            <a:r>
              <a:rPr lang="el-GR" dirty="0" smtClean="0"/>
              <a:t>μπετονιέρας</a:t>
            </a:r>
            <a:r>
              <a:rPr lang="en-US" dirty="0"/>
              <a:t>,</a:t>
            </a:r>
            <a:endParaRPr lang="en-US" dirty="0" smtClean="0"/>
          </a:p>
          <a:p>
            <a:pPr fontAlgn="auto">
              <a:lnSpc>
                <a:spcPct val="114000"/>
              </a:lnSpc>
              <a:spcBef>
                <a:spcPts val="1200"/>
              </a:spcBef>
              <a:spcAft>
                <a:spcPts val="0"/>
              </a:spcAft>
              <a:buFont typeface="Arial" pitchFamily="34" charset="0"/>
              <a:buChar char="•"/>
              <a:defRPr/>
            </a:pPr>
            <a:r>
              <a:rPr lang="el-GR" dirty="0" smtClean="0"/>
              <a:t>Αναμεικτήρες υψηλής </a:t>
            </a:r>
            <a:r>
              <a:rPr lang="el-GR" dirty="0"/>
              <a:t>ταχύτητας </a:t>
            </a:r>
            <a:r>
              <a:rPr lang="el-GR" dirty="0" smtClean="0"/>
              <a:t>διπλού άξονα</a:t>
            </a:r>
            <a:r>
              <a:rPr lang="en-US" dirty="0"/>
              <a:t>,</a:t>
            </a:r>
            <a:endParaRPr lang="en-US" dirty="0" smtClean="0"/>
          </a:p>
          <a:p>
            <a:pPr fontAlgn="auto">
              <a:lnSpc>
                <a:spcPct val="114000"/>
              </a:lnSpc>
              <a:spcBef>
                <a:spcPts val="1200"/>
              </a:spcBef>
              <a:spcAft>
                <a:spcPts val="0"/>
              </a:spcAft>
              <a:buFont typeface="Arial" pitchFamily="34" charset="0"/>
              <a:buChar char="•"/>
              <a:defRPr/>
            </a:pPr>
            <a:r>
              <a:rPr lang="el-GR" dirty="0" smtClean="0"/>
              <a:t>Μύλοι </a:t>
            </a:r>
            <a:r>
              <a:rPr lang="el-GR" dirty="0"/>
              <a:t>διασποράς τύπου </a:t>
            </a:r>
            <a:r>
              <a:rPr lang="el-GR" dirty="0" err="1" smtClean="0"/>
              <a:t>ρότορα</a:t>
            </a:r>
            <a:r>
              <a:rPr lang="el-GR" dirty="0" smtClean="0"/>
              <a:t>-</a:t>
            </a:r>
            <a:r>
              <a:rPr lang="el-GR" dirty="0" err="1" smtClean="0"/>
              <a:t>στάτορα</a:t>
            </a:r>
            <a:r>
              <a:rPr lang="en-US" dirty="0" smtClean="0"/>
              <a:t>.</a:t>
            </a:r>
            <a:endParaRPr lang="el-GR" dirty="0"/>
          </a:p>
        </p:txBody>
      </p:sp>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5E8B387-4B4A-4176-8B9E-D394EC050A71}"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a:xfrm>
            <a:off x="0" y="115888"/>
            <a:ext cx="9144000" cy="909637"/>
          </a:xfrm>
        </p:spPr>
        <p:txBody>
          <a:bodyPr/>
          <a:lstStyle/>
          <a:p>
            <a:r>
              <a:rPr lang="el-GR" altLang="el-GR" smtClean="0"/>
              <a:t>Μύλος τριών κυλίνδρων </a:t>
            </a:r>
            <a:r>
              <a:rPr lang="el-GR" altLang="el-GR" sz="3200" b="0" smtClean="0"/>
              <a:t>(1 από 2)</a:t>
            </a:r>
          </a:p>
        </p:txBody>
      </p:sp>
      <p:sp>
        <p:nvSpPr>
          <p:cNvPr id="45058" name="Θέση περιεχομένου 2"/>
          <p:cNvSpPr>
            <a:spLocks noGrp="1"/>
          </p:cNvSpPr>
          <p:nvPr>
            <p:ph idx="1"/>
          </p:nvPr>
        </p:nvSpPr>
        <p:spPr>
          <a:xfrm>
            <a:off x="457200" y="1196975"/>
            <a:ext cx="8291513" cy="5256213"/>
          </a:xfrm>
        </p:spPr>
        <p:txBody>
          <a:bodyPr/>
          <a:lstStyle/>
          <a:p>
            <a:pPr>
              <a:lnSpc>
                <a:spcPct val="114000"/>
              </a:lnSpc>
              <a:spcBef>
                <a:spcPts val="1200"/>
              </a:spcBef>
            </a:pPr>
            <a:r>
              <a:rPr lang="el-GR" altLang="el-GR" smtClean="0"/>
              <a:t>Ο </a:t>
            </a:r>
            <a:r>
              <a:rPr lang="el-GR" altLang="el-GR" b="1" smtClean="0">
                <a:solidFill>
                  <a:srgbClr val="004A82"/>
                </a:solidFill>
              </a:rPr>
              <a:t>μύλος τριών κυλίνδρων </a:t>
            </a:r>
            <a:r>
              <a:rPr lang="el-GR" altLang="el-GR" smtClean="0"/>
              <a:t>αποτελείται από ένα σύστημα ψυχόμενων</a:t>
            </a:r>
            <a:r>
              <a:rPr lang="el-GR" altLang="el-GR" smtClean="0">
                <a:latin typeface="Arial" charset="0"/>
              </a:rPr>
              <a:t> </a:t>
            </a:r>
            <a:r>
              <a:rPr lang="el-GR" altLang="el-GR" smtClean="0"/>
              <a:t>κυλίνδρων, που βρίσκονται σχεδόν σε επαφή ο ένας με τον άλλον. </a:t>
            </a:r>
          </a:p>
          <a:p>
            <a:pPr>
              <a:lnSpc>
                <a:spcPct val="114000"/>
              </a:lnSpc>
              <a:spcBef>
                <a:spcPts val="1200"/>
              </a:spcBef>
            </a:pPr>
            <a:r>
              <a:rPr lang="el-GR" altLang="el-GR" smtClean="0"/>
              <a:t>Το μελάνι τροφοδοτείται από χοάνη μεταξύ των δύο κυλίνδρων. </a:t>
            </a:r>
          </a:p>
          <a:p>
            <a:pPr>
              <a:lnSpc>
                <a:spcPct val="114000"/>
              </a:lnSpc>
              <a:spcBef>
                <a:spcPts val="1200"/>
              </a:spcBef>
            </a:pPr>
            <a:r>
              <a:rPr lang="el-GR" altLang="el-GR" smtClean="0"/>
              <a:t>Κάθε κύλινδρος περιστρέφεται με διαφορετική ταχύτητα. </a:t>
            </a:r>
          </a:p>
          <a:p>
            <a:pPr>
              <a:lnSpc>
                <a:spcPct val="114000"/>
              </a:lnSpc>
              <a:spcBef>
                <a:spcPts val="1200"/>
              </a:spcBef>
            </a:pPr>
            <a:r>
              <a:rPr lang="el-GR" altLang="el-GR" smtClean="0"/>
              <a:t>Ο πρώτος κύλινδρος είναι αργός, ο μεσαίος γρήγορος και ο τρίτος, ακόμη πιο γρήγορος. </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5EBEE4-C9E0-4640-83E8-3A82A5878EB0}"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mtClean="0"/>
              <a:t>Μύλος τριών κυλίνδρων </a:t>
            </a:r>
            <a:r>
              <a:rPr lang="el-GR" altLang="el-GR" sz="3200" b="0" smtClean="0"/>
              <a:t>(2 από 2)</a:t>
            </a:r>
          </a:p>
        </p:txBody>
      </p:sp>
      <p:sp>
        <p:nvSpPr>
          <p:cNvPr id="46082" name="Θέση περιεχομένου 2"/>
          <p:cNvSpPr>
            <a:spLocks noGrp="1"/>
          </p:cNvSpPr>
          <p:nvPr>
            <p:ph idx="1"/>
          </p:nvPr>
        </p:nvSpPr>
        <p:spPr>
          <a:xfrm>
            <a:off x="457200" y="1196975"/>
            <a:ext cx="8291513" cy="5256213"/>
          </a:xfrm>
        </p:spPr>
        <p:txBody>
          <a:bodyPr/>
          <a:lstStyle/>
          <a:p>
            <a:pPr>
              <a:lnSpc>
                <a:spcPct val="114000"/>
              </a:lnSpc>
              <a:spcBef>
                <a:spcPts val="1200"/>
              </a:spcBef>
            </a:pPr>
            <a:r>
              <a:rPr lang="el-GR" altLang="el-GR" smtClean="0"/>
              <a:t>Όταν η μηχανή λειτουργεί και το μελάνι αρχίζει να περνάει ανάμεσα από τους κυλίνδρους, οι κύλινδροι πλησιάζουν μεταξύ τους σταδιακά μέχρι να επιτευχθεί ικανοποιητικό αποτέλεσμα. </a:t>
            </a:r>
          </a:p>
          <a:p>
            <a:pPr>
              <a:lnSpc>
                <a:spcPct val="114000"/>
              </a:lnSpc>
              <a:spcBef>
                <a:spcPts val="1200"/>
              </a:spcBef>
            </a:pPr>
            <a:r>
              <a:rPr lang="el-GR" altLang="el-GR" smtClean="0"/>
              <a:t>Οι κύλινδροι πιέζουν τους κόκκους του χρώματος, το κονιοποιούν και το διαμοιράζουν με τριβή, ενώ περιστρέφονται με διαφορετική ταχύτητα, κάτι που προκαλεί την καλή διασπορά των συστατικών του μελανιού.</a:t>
            </a:r>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5534DA1-99A0-4D13-AD6D-DA93ED83748E}"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0" y="115888"/>
            <a:ext cx="9144000" cy="909637"/>
          </a:xfrm>
        </p:spPr>
        <p:txBody>
          <a:bodyPr/>
          <a:lstStyle/>
          <a:p>
            <a:r>
              <a:rPr lang="el-GR" altLang="el-GR" smtClean="0"/>
              <a:t>Σφαιρόμυλοι </a:t>
            </a:r>
            <a:r>
              <a:rPr lang="el-GR" altLang="el-GR" sz="3200" b="0" smtClean="0"/>
              <a:t>(1 από 2)</a:t>
            </a:r>
            <a:endParaRPr lang="el-GR" altLang="el-GR" sz="3600" smtClean="0"/>
          </a:p>
        </p:txBody>
      </p:sp>
      <p:sp>
        <p:nvSpPr>
          <p:cNvPr id="3" name="Θέση περιεχομένου 2"/>
          <p:cNvSpPr>
            <a:spLocks noGrp="1"/>
          </p:cNvSpPr>
          <p:nvPr>
            <p:ph idx="1"/>
          </p:nvPr>
        </p:nvSpPr>
        <p:spPr>
          <a:xfrm>
            <a:off x="457200" y="1196975"/>
            <a:ext cx="8291513" cy="5256213"/>
          </a:xfrm>
        </p:spPr>
        <p:txBody>
          <a:bodyPr>
            <a:normAutofit lnSpcReduction="10000"/>
          </a:bodyPr>
          <a:lstStyle/>
          <a:p>
            <a:pPr>
              <a:spcBef>
                <a:spcPts val="1200"/>
              </a:spcBef>
            </a:pPr>
            <a:r>
              <a:rPr lang="el-GR" altLang="el-GR" smtClean="0"/>
              <a:t>Όλοι οι </a:t>
            </a:r>
            <a:r>
              <a:rPr lang="el-GR" altLang="el-GR" b="1" smtClean="0"/>
              <a:t>σφαιρόμυλοι</a:t>
            </a:r>
            <a:r>
              <a:rPr lang="el-GR" altLang="el-GR" smtClean="0"/>
              <a:t> λειτουργούν με βάση την ίδια αρχή, σύμφωνα με την οποία το δοχείο ανάμειξης είναι γεμάτο με σφαιρίδια διαμέτρου 1-2mm. Αυτά είναι κατασκευασμένα συνήθως από πορσελάνη, αλλά υπάρχουν και χαλύβδινα ή σφαιρίδια από άλλα υλικά.</a:t>
            </a:r>
          </a:p>
          <a:p>
            <a:pPr>
              <a:spcBef>
                <a:spcPts val="1200"/>
              </a:spcBef>
            </a:pPr>
            <a:r>
              <a:rPr lang="el-GR" altLang="el-GR" smtClean="0"/>
              <a:t>Τα </a:t>
            </a:r>
            <a:r>
              <a:rPr lang="el-GR" altLang="el-GR" b="1" smtClean="0"/>
              <a:t>χαλύβδινα</a:t>
            </a:r>
            <a:r>
              <a:rPr lang="el-GR" altLang="el-GR" smtClean="0"/>
              <a:t> σφαιρίδια είναι πιο αποτελεσματικά αλλά έχουν το μειονέκτημα να «λερώνουν» τα λευκά χρώματα με ελαφρές αποχρώσεις. Αυτό συμβαίνει γιατί καθώς τρίβονται μεταξύ τους, φθείρονται και μεταφέρουν σίδηρο στο μελάνι. Σήμερα χρησιμοποιούνται </a:t>
            </a:r>
            <a:r>
              <a:rPr lang="el-GR" altLang="el-GR" b="1" smtClean="0"/>
              <a:t>ανοξείδωτα</a:t>
            </a:r>
            <a:r>
              <a:rPr lang="el-GR" altLang="el-GR" smtClean="0"/>
              <a:t> σφαιρίδια.</a:t>
            </a:r>
          </a:p>
          <a:p>
            <a:pPr>
              <a:spcBef>
                <a:spcPts val="1200"/>
              </a:spcBef>
            </a:pPr>
            <a:r>
              <a:rPr lang="el-GR" altLang="el-GR" smtClean="0"/>
              <a:t>Μέσα στον μύλο υπάρχει </a:t>
            </a:r>
            <a:r>
              <a:rPr lang="el-GR" altLang="el-GR" b="1" smtClean="0"/>
              <a:t>κόσκινο</a:t>
            </a:r>
            <a:r>
              <a:rPr lang="el-GR" altLang="el-GR" smtClean="0"/>
              <a:t> για να διαχωρίζονται τα σφαιρίδια, αφού το μελάνι περνάει μέσα από αυτό, και τα σφαιρίδια μένουν στον μύλο ενώ δονούνται με μηχανικό τρόπο. </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4B6FB9B-CC63-4ACD-BCFF-C6A362A295FE}"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0" y="115888"/>
            <a:ext cx="9144000" cy="909637"/>
          </a:xfrm>
        </p:spPr>
        <p:txBody>
          <a:bodyPr/>
          <a:lstStyle/>
          <a:p>
            <a:r>
              <a:rPr lang="el-GR" altLang="el-GR" smtClean="0"/>
              <a:t>Σφαιρόμυλοι </a:t>
            </a:r>
            <a:r>
              <a:rPr lang="el-GR" altLang="el-GR" sz="3200" b="0" smtClean="0"/>
              <a:t>(2 από 2)</a:t>
            </a:r>
            <a:endParaRPr lang="el-GR" altLang="el-GR" sz="3600" smtClean="0"/>
          </a:p>
        </p:txBody>
      </p:sp>
      <p:sp>
        <p:nvSpPr>
          <p:cNvPr id="48130" name="Θέση περιεχομένου 2"/>
          <p:cNvSpPr>
            <a:spLocks noGrp="1"/>
          </p:cNvSpPr>
          <p:nvPr>
            <p:ph idx="1"/>
          </p:nvPr>
        </p:nvSpPr>
        <p:spPr/>
        <p:txBody>
          <a:bodyPr/>
          <a:lstStyle/>
          <a:p>
            <a:pPr>
              <a:spcBef>
                <a:spcPts val="2400"/>
              </a:spcBef>
            </a:pPr>
            <a:r>
              <a:rPr lang="el-GR" altLang="el-GR" smtClean="0"/>
              <a:t>Αρχικά, η μηχανή γεμίζει με μελάνι και μετά το </a:t>
            </a:r>
            <a:r>
              <a:rPr lang="el-GR" altLang="el-GR" b="1" smtClean="0"/>
              <a:t>τάρακτρο </a:t>
            </a:r>
            <a:r>
              <a:rPr lang="el-GR" altLang="el-GR" smtClean="0"/>
              <a:t>αρχίζει να περιστρέφεται, οπότε αναγκάζει τα σφαιρίδια να κινούνται βίαια γύρω από το τύμπανο και να χτυπούν το ένα το άλλο. Τότε, οι κόκκοι του χρώματος κονιοποιούνται, δηλαδή αλέθονται σε πολύ μικρά σωματίδια.</a:t>
            </a:r>
          </a:p>
          <a:p>
            <a:pPr>
              <a:spcBef>
                <a:spcPts val="2400"/>
              </a:spcBef>
            </a:pPr>
            <a:r>
              <a:rPr lang="el-GR" altLang="el-GR" smtClean="0"/>
              <a:t>Τελικά, ανοίγει η </a:t>
            </a:r>
            <a:r>
              <a:rPr lang="el-GR" altLang="el-GR" b="1" smtClean="0"/>
              <a:t>βαλβίδα εξόδου </a:t>
            </a:r>
            <a:r>
              <a:rPr lang="el-GR" altLang="el-GR" smtClean="0"/>
              <a:t>του μελανιού και λαμβάνεται δείγμα, το οποίο ελέγχεται για τον βαθμό διασποράς του χρώματος. Αν η διασπορά δεν είναι ικανοποιητική, η κατεργασία συνεχίζεται. Ο μύλος ρυθμίζεται κατάλληλα, μέχρι να παραχθεί μελάνι κατάλληλης ποιότητας.</a:t>
            </a:r>
          </a:p>
          <a:p>
            <a:pPr>
              <a:spcBef>
                <a:spcPts val="2400"/>
              </a:spcBef>
            </a:pPr>
            <a:endParaRPr lang="el-GR" altLang="el-GR" smtClean="0"/>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F844502-AEE0-45FA-845D-51F9C6F075F7}"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0" y="115888"/>
            <a:ext cx="9144000" cy="1009650"/>
          </a:xfrm>
        </p:spPr>
        <p:txBody>
          <a:bodyPr/>
          <a:lstStyle/>
          <a:p>
            <a:r>
              <a:rPr lang="el-GR" altLang="el-GR" smtClean="0"/>
              <a:t>Αναμεικτήρες σχήματος Ζ</a:t>
            </a:r>
            <a:endParaRPr lang="el-GR" altLang="el-GR" sz="3200" b="0" smtClean="0"/>
          </a:p>
        </p:txBody>
      </p:sp>
      <p:sp>
        <p:nvSpPr>
          <p:cNvPr id="49154" name="Θέση περιεχομένου 2"/>
          <p:cNvSpPr>
            <a:spLocks noGrp="1"/>
          </p:cNvSpPr>
          <p:nvPr>
            <p:ph idx="1"/>
          </p:nvPr>
        </p:nvSpPr>
        <p:spPr>
          <a:xfrm>
            <a:off x="457200" y="1484313"/>
            <a:ext cx="8229600" cy="4752975"/>
          </a:xfrm>
        </p:spPr>
        <p:txBody>
          <a:bodyPr/>
          <a:lstStyle/>
          <a:p>
            <a:pPr>
              <a:lnSpc>
                <a:spcPct val="114000"/>
              </a:lnSpc>
              <a:spcBef>
                <a:spcPts val="2400"/>
              </a:spcBef>
            </a:pPr>
            <a:r>
              <a:rPr lang="el-GR" altLang="el-GR" smtClean="0"/>
              <a:t>Οι αναμεικτήρες αυτοί είναι </a:t>
            </a:r>
            <a:r>
              <a:rPr lang="el-GR" altLang="el-GR" b="1" smtClean="0"/>
              <a:t>μύλοι </a:t>
            </a:r>
            <a:r>
              <a:rPr lang="el-GR" altLang="el-GR" smtClean="0"/>
              <a:t>ειδικού τύπου, που χρησιμοποιούνται για την ανάμειξη και την έκπλυση χρωστικών που λαμβάνονται κατευθείαν από υδατικά αιωρήματα. </a:t>
            </a:r>
          </a:p>
          <a:p>
            <a:pPr>
              <a:lnSpc>
                <a:spcPct val="114000"/>
              </a:lnSpc>
              <a:spcBef>
                <a:spcPts val="2400"/>
              </a:spcBef>
            </a:pPr>
            <a:r>
              <a:rPr lang="el-GR" altLang="el-GR" smtClean="0"/>
              <a:t>Στη συνέχεια, η υδατική φάση αντικαθίσταται από κατάλληλο βερνίκι ή φορέα, ενώ για την απομάκρυνση της υγρασίας χρησιμοποιείται κενό.</a:t>
            </a:r>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64F4EB6-3CE4-4466-A2C6-AEE2836DE5BB}"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909637"/>
          </a:xfrm>
        </p:spPr>
        <p:txBody>
          <a:bodyPr/>
          <a:lstStyle/>
          <a:p>
            <a:r>
              <a:rPr lang="el-GR" altLang="el-GR" smtClean="0"/>
              <a:t>Άλλοι τύποι αναμεικτήρων</a:t>
            </a:r>
          </a:p>
        </p:txBody>
      </p:sp>
      <p:sp>
        <p:nvSpPr>
          <p:cNvPr id="50178" name="Θέση περιεχομένου 2"/>
          <p:cNvSpPr>
            <a:spLocks noGrp="1"/>
          </p:cNvSpPr>
          <p:nvPr>
            <p:ph idx="1"/>
          </p:nvPr>
        </p:nvSpPr>
        <p:spPr/>
        <p:txBody>
          <a:bodyPr/>
          <a:lstStyle/>
          <a:p>
            <a:pPr>
              <a:lnSpc>
                <a:spcPct val="114000"/>
              </a:lnSpc>
              <a:spcBef>
                <a:spcPts val="1200"/>
              </a:spcBef>
              <a:buFont typeface="Arial" charset="0"/>
              <a:buNone/>
            </a:pPr>
            <a:r>
              <a:rPr lang="el-GR" altLang="el-GR" smtClean="0"/>
              <a:t>Άλλοι τύποι αναμεικτήρων και μύλων διασποράς είναι:</a:t>
            </a:r>
          </a:p>
          <a:p>
            <a:pPr>
              <a:lnSpc>
                <a:spcPct val="114000"/>
              </a:lnSpc>
              <a:spcBef>
                <a:spcPts val="1200"/>
              </a:spcBef>
            </a:pPr>
            <a:r>
              <a:rPr lang="el-GR" altLang="el-GR" smtClean="0"/>
              <a:t>Αναμεικτήρας υψηλής ταχύτητας, ικανός για διασπορά χρωστικών, ρητινών και ειδικών χρωμάτων για την παραγωγή σειράς μελανιών και βερνικιών.</a:t>
            </a:r>
          </a:p>
          <a:p>
            <a:pPr>
              <a:lnSpc>
                <a:spcPct val="114000"/>
              </a:lnSpc>
              <a:spcBef>
                <a:spcPts val="1200"/>
              </a:spcBef>
            </a:pPr>
            <a:r>
              <a:rPr lang="el-GR" altLang="el-GR" smtClean="0"/>
              <a:t>Αναμεικτήρας με ακιδωτό δίσκο.</a:t>
            </a:r>
          </a:p>
          <a:p>
            <a:pPr>
              <a:lnSpc>
                <a:spcPct val="114000"/>
              </a:lnSpc>
              <a:spcBef>
                <a:spcPts val="1200"/>
              </a:spcBef>
            </a:pPr>
            <a:r>
              <a:rPr lang="el-GR" altLang="el-GR" smtClean="0"/>
              <a:t>Άλλοι αναμεικτήρες υψηλής ροπής, που χρησιμοποιούνται για την προδιασπορά μελανιού, πριν δηλαδή αυτό τροφοδοτηθεί στον μύλο διασποράς.</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4BA3EBB-B516-4ED5-B50F-3090DCCFB6CE}" type="slidenum">
              <a:rPr lang="el-GR" altLang="el-GR">
                <a:solidFill>
                  <a:srgbClr val="000000"/>
                </a:solidFill>
              </a:rPr>
              <a:pPr/>
              <a:t>17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0" y="115888"/>
            <a:ext cx="9144000" cy="909637"/>
          </a:xfrm>
        </p:spPr>
        <p:txBody>
          <a:bodyPr/>
          <a:lstStyle/>
          <a:p>
            <a:r>
              <a:rPr lang="el-GR" altLang="el-GR" sz="4400" smtClean="0"/>
              <a:t>Μεγάλοι κάδοι ανάμειξης</a:t>
            </a:r>
            <a:endParaRPr lang="el-GR" altLang="el-GR" sz="3600" smtClean="0"/>
          </a:p>
        </p:txBody>
      </p:sp>
      <p:sp>
        <p:nvSpPr>
          <p:cNvPr id="51202" name="Θέση περιεχομένου 2"/>
          <p:cNvSpPr>
            <a:spLocks noGrp="1"/>
          </p:cNvSpPr>
          <p:nvPr>
            <p:ph idx="1"/>
          </p:nvPr>
        </p:nvSpPr>
        <p:spPr/>
        <p:txBody>
          <a:bodyPr/>
          <a:lstStyle/>
          <a:p>
            <a:pPr>
              <a:lnSpc>
                <a:spcPct val="114000"/>
              </a:lnSpc>
              <a:spcBef>
                <a:spcPts val="1200"/>
              </a:spcBef>
            </a:pPr>
            <a:r>
              <a:rPr lang="el-GR" altLang="el-GR" smtClean="0"/>
              <a:t>Η χρήση κάδων μεγάλης χωρητικότητας επιτρέπει την ικανοποιητική ανάμειξη και ανάδευση προκατεργασμένων μελανιών με διαλύτες ή πρόσθετα πριν την τελική έξοδό τους προς τα δοχεία συσκευασίας.</a:t>
            </a:r>
          </a:p>
          <a:p>
            <a:pPr>
              <a:lnSpc>
                <a:spcPct val="114000"/>
              </a:lnSpc>
              <a:spcBef>
                <a:spcPts val="1200"/>
              </a:spcBef>
            </a:pPr>
            <a:r>
              <a:rPr lang="el-GR" altLang="el-GR" smtClean="0"/>
              <a:t>Η μέθοδος παρασκευής μπορεί να επιδράσει σημαντικά στην δέσμευση αέρα μέσα στα μελάνια. Αυτό μπορεί να είναι ένα πρόβλημα για ορισμένα μελάνια, όπως τα μελάνια  του οξειδωτικού πολυμερισμού. Σε αυτές τις περιπτώσεις το μελάνι πρέπει να περάσει από απαερωτή, δηλαδή σύστημα που λειτουργεί με κενό και αφαιρεί τον εγκλωβισμένο αέρα.</a:t>
            </a:r>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352442A-1E1D-4500-A707-5D34E602FD55}"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mtClean="0"/>
              <a:t>Στόχος της ενότητας αυτής είναι η παρουσίαση των διαδικασιών παραγωγής των μελανιών εκτύπωσης.</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9E7BD53-C6A9-49E0-9100-119F592BA742}"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Συσκευασία μελανιών</a:t>
            </a:r>
          </a:p>
        </p:txBody>
      </p:sp>
      <p:sp>
        <p:nvSpPr>
          <p:cNvPr id="3" name="Θέση περιεχομένου 2"/>
          <p:cNvSpPr>
            <a:spLocks noGrp="1"/>
          </p:cNvSpPr>
          <p:nvPr>
            <p:ph idx="4294967295"/>
          </p:nvPr>
        </p:nvSpPr>
        <p:spPr>
          <a:xfrm>
            <a:off x="255588" y="1341438"/>
            <a:ext cx="5324475" cy="5040312"/>
          </a:xfrm>
        </p:spPr>
        <p:txBody>
          <a:bodyPr>
            <a:normAutofit/>
          </a:bodyPr>
          <a:lstStyle/>
          <a:p>
            <a:pPr marL="0" indent="0">
              <a:lnSpc>
                <a:spcPct val="114000"/>
              </a:lnSpc>
              <a:spcBef>
                <a:spcPts val="1200"/>
              </a:spcBef>
              <a:buFont typeface="Arial" charset="0"/>
              <a:buNone/>
            </a:pPr>
            <a:r>
              <a:rPr lang="el-GR" altLang="el-GR" sz="2400" smtClean="0"/>
              <a:t>Τέλος, πραγματοποιείται στο προϊόν:</a:t>
            </a:r>
          </a:p>
          <a:p>
            <a:pPr marL="0" indent="0">
              <a:lnSpc>
                <a:spcPct val="114000"/>
              </a:lnSpc>
              <a:spcBef>
                <a:spcPts val="1200"/>
              </a:spcBef>
            </a:pPr>
            <a:r>
              <a:rPr lang="el-GR" altLang="el-GR" sz="2400" b="1" smtClean="0"/>
              <a:t>Δειγματοληψία </a:t>
            </a:r>
            <a:r>
              <a:rPr lang="el-GR" altLang="el-GR" sz="2400" smtClean="0"/>
              <a:t>(έλεγχος ιξώδους, απόχρωσης, ειδικού βάρους, απόδοσης, κτλ.) και διορθώσεις εάν χρειαστεί.</a:t>
            </a:r>
          </a:p>
          <a:p>
            <a:pPr marL="0" indent="0">
              <a:lnSpc>
                <a:spcPct val="114000"/>
              </a:lnSpc>
              <a:spcBef>
                <a:spcPts val="1200"/>
              </a:spcBef>
            </a:pPr>
            <a:r>
              <a:rPr lang="el-GR" altLang="el-GR" sz="2400" b="1" smtClean="0"/>
              <a:t>Συσκευασία</a:t>
            </a:r>
            <a:r>
              <a:rPr lang="el-GR" altLang="el-GR" sz="2400" smtClean="0"/>
              <a:t> (σε δοχεία με βάση το βάρος σε kg, ή με βάση τον όγκο σε L).</a:t>
            </a:r>
          </a:p>
          <a:p>
            <a:pPr marL="0" indent="0">
              <a:lnSpc>
                <a:spcPct val="114000"/>
              </a:lnSpc>
              <a:spcBef>
                <a:spcPts val="1200"/>
              </a:spcBef>
            </a:pPr>
            <a:r>
              <a:rPr lang="el-GR" altLang="el-GR" sz="2400" b="1" smtClean="0"/>
              <a:t>Σήμανση</a:t>
            </a:r>
            <a:r>
              <a:rPr lang="el-GR" altLang="el-GR" sz="2400" smtClean="0"/>
              <a:t> και </a:t>
            </a:r>
            <a:r>
              <a:rPr lang="el-GR" altLang="el-GR" sz="2400" b="1" smtClean="0"/>
              <a:t>ετικέτες </a:t>
            </a:r>
            <a:r>
              <a:rPr lang="el-GR" altLang="el-GR" sz="2400" smtClean="0"/>
              <a:t>(πληροφορίες* για το προϊόν).</a:t>
            </a:r>
          </a:p>
          <a:p>
            <a:pPr marL="0" indent="0">
              <a:lnSpc>
                <a:spcPct val="114000"/>
              </a:lnSpc>
              <a:spcBef>
                <a:spcPts val="1200"/>
              </a:spcBef>
              <a:buFont typeface="Arial" charset="0"/>
              <a:buNone/>
            </a:pPr>
            <a:r>
              <a:rPr lang="el-GR" altLang="el-GR" sz="2400" smtClean="0"/>
              <a:t>* Περισσότερα στοιχεία στα </a:t>
            </a:r>
            <a:r>
              <a:rPr lang="en-US" altLang="el-GR" sz="2400" b="1" smtClean="0"/>
              <a:t>MSDS</a:t>
            </a:r>
            <a:endParaRPr lang="el-GR" altLang="el-GR" sz="2400" smtClean="0"/>
          </a:p>
        </p:txBody>
      </p:sp>
      <p:pic>
        <p:nvPicPr>
          <p:cNvPr id="65540" name="Picture 2" descr="File:Yellow&amp;Magenta coldset offset in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0538" y="1989138"/>
            <a:ext cx="3265487"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5541" name="Rectangle 8"/>
          <p:cNvSpPr>
            <a:spLocks noChangeArrowheads="1"/>
          </p:cNvSpPr>
          <p:nvPr/>
        </p:nvSpPr>
        <p:spPr bwMode="auto">
          <a:xfrm>
            <a:off x="5759450" y="4479925"/>
            <a:ext cx="2887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3"/>
              </a:rPr>
              <a:t>Yellow&amp;Magenta coldset offset inks</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4" tooltip="User:Julo"/>
              </a:rPr>
              <a:t>Julo</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ως κοινό κτήμα</a:t>
            </a:r>
            <a:endParaRPr lang="en-US" altLang="el-GR" sz="1200">
              <a:solidFill>
                <a:srgbClr val="000000"/>
              </a:solidFill>
              <a:latin typeface="Calibri" pitchFamily="34" charset="0"/>
            </a:endParaRPr>
          </a:p>
        </p:txBody>
      </p:sp>
      <p:sp>
        <p:nvSpPr>
          <p:cNvPr id="6554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49EED3C-5C6C-49D5-9464-D62D7AF795B1}" type="slidenum">
              <a:rPr lang="el-GR" altLang="el-GR" sz="1200">
                <a:solidFill>
                  <a:srgbClr val="000000"/>
                </a:solidFill>
              </a:rPr>
              <a:pPr algn="r"/>
              <a:t>19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3" name="Θέση περιεχομένου 2"/>
          <p:cNvSpPr>
            <a:spLocks noGrp="1"/>
          </p:cNvSpPr>
          <p:nvPr>
            <p:ph idx="1"/>
          </p:nvPr>
        </p:nvSpPr>
        <p:spPr/>
        <p:txBody>
          <a:bodyPr rtlCol="0">
            <a:normAutofit fontScale="92500"/>
          </a:bodyPr>
          <a:lstStyle/>
          <a:p>
            <a:pPr fontAlgn="auto">
              <a:spcAft>
                <a:spcPts val="0"/>
              </a:spcAft>
              <a:buFont typeface="Arial" pitchFamily="34" charset="0"/>
              <a:buChar char="•"/>
              <a:defRPr/>
            </a:pPr>
            <a:r>
              <a:rPr lang="el-GR" dirty="0" smtClean="0"/>
              <a:t>Σημειώσεις για το θεωρητικό μάθημα «Μελάνια», Στ. Θεοχάρη, Σ.Γ.Τ.Κ.Σ., ΤΕΙ Αθήνας, 2008</a:t>
            </a:r>
            <a:r>
              <a:rPr lang="en-US" dirty="0" smtClean="0"/>
              <a:t>.</a:t>
            </a:r>
            <a:endParaRPr lang="el-GR" dirty="0" smtClean="0"/>
          </a:p>
          <a:p>
            <a:pPr fontAlgn="auto">
              <a:spcAft>
                <a:spcPts val="0"/>
              </a:spcAft>
              <a:buFont typeface="Arial" pitchFamily="34" charset="0"/>
              <a:buChar char="•"/>
              <a:defRPr/>
            </a:pPr>
            <a:r>
              <a:rPr lang="el-GR" dirty="0" smtClean="0"/>
              <a:t>Μελάνια και καλυπτικά εκτυπώσεων, </a:t>
            </a:r>
            <a:r>
              <a:rPr lang="en-GB" dirty="0" smtClean="0"/>
              <a:t>Thompson</a:t>
            </a:r>
            <a:r>
              <a:rPr lang="el-GR" dirty="0" smtClean="0"/>
              <a:t>, </a:t>
            </a:r>
            <a:r>
              <a:rPr lang="en-GB" dirty="0" smtClean="0"/>
              <a:t>B</a:t>
            </a:r>
            <a:r>
              <a:rPr lang="el-GR" dirty="0" smtClean="0"/>
              <a:t>, </a:t>
            </a:r>
            <a:r>
              <a:rPr lang="el-GR" dirty="0" err="1" smtClean="0"/>
              <a:t>Εκδ</a:t>
            </a:r>
            <a:r>
              <a:rPr lang="el-GR" dirty="0" smtClean="0"/>
              <a:t>. ΙΩΝ, 1998</a:t>
            </a:r>
            <a:r>
              <a:rPr lang="en-US" dirty="0" smtClean="0"/>
              <a:t>.</a:t>
            </a:r>
            <a:r>
              <a:rPr lang="el-GR" dirty="0" smtClean="0"/>
              <a:t> </a:t>
            </a:r>
          </a:p>
          <a:p>
            <a:pPr fontAlgn="auto">
              <a:spcAft>
                <a:spcPts val="0"/>
              </a:spcAft>
              <a:buFont typeface="Arial" pitchFamily="34" charset="0"/>
              <a:buChar char="•"/>
              <a:defRPr/>
            </a:pPr>
            <a:r>
              <a:rPr lang="el-GR" dirty="0" smtClean="0"/>
              <a:t>Μελάνια Εκτυπώσεων, </a:t>
            </a:r>
            <a:r>
              <a:rPr lang="en-US" dirty="0" smtClean="0"/>
              <a:t>Todd R</a:t>
            </a:r>
            <a:r>
              <a:rPr lang="el-GR" dirty="0" smtClean="0"/>
              <a:t>., </a:t>
            </a:r>
            <a:r>
              <a:rPr lang="el-GR" dirty="0" err="1" smtClean="0"/>
              <a:t>Εκδ</a:t>
            </a:r>
            <a:r>
              <a:rPr lang="el-GR" dirty="0" smtClean="0"/>
              <a:t>. ΙΩΝ, 1999</a:t>
            </a:r>
            <a:r>
              <a:rPr lang="en-US" dirty="0" smtClean="0"/>
              <a:t>.</a:t>
            </a:r>
            <a:endParaRPr lang="el-GR" dirty="0" smtClean="0"/>
          </a:p>
          <a:p>
            <a:pPr fontAlgn="auto">
              <a:spcAft>
                <a:spcPts val="0"/>
              </a:spcAft>
              <a:buFont typeface="Arial" pitchFamily="34" charset="0"/>
              <a:buChar char="•"/>
              <a:defRPr/>
            </a:pPr>
            <a:r>
              <a:rPr lang="el-GR" dirty="0" smtClean="0"/>
              <a:t>Σημειώσεις Μελάνια – </a:t>
            </a:r>
            <a:r>
              <a:rPr lang="el-GR" dirty="0" err="1" smtClean="0"/>
              <a:t>Φωτοευαπαθείς</a:t>
            </a:r>
            <a:r>
              <a:rPr lang="el-GR" dirty="0" smtClean="0"/>
              <a:t> ενώσεις, Π. </a:t>
            </a:r>
            <a:r>
              <a:rPr lang="el-GR" dirty="0" err="1" smtClean="0"/>
              <a:t>Παπαδάκου</a:t>
            </a:r>
            <a:r>
              <a:rPr lang="el-GR" dirty="0" smtClean="0"/>
              <a:t>, ΤΕΙ Αθήνας, 2007</a:t>
            </a:r>
            <a:r>
              <a:rPr lang="en-US" dirty="0" smtClean="0"/>
              <a:t>.</a:t>
            </a:r>
            <a:endParaRPr lang="el-GR" dirty="0" smtClean="0"/>
          </a:p>
          <a:p>
            <a:pPr fontAlgn="auto">
              <a:spcAft>
                <a:spcPts val="0"/>
              </a:spcAft>
              <a:buFont typeface="Arial" pitchFamily="34" charset="0"/>
              <a:buChar char="•"/>
              <a:defRPr/>
            </a:pPr>
            <a:r>
              <a:rPr lang="el-GR" dirty="0" smtClean="0"/>
              <a:t>Χημεία και Τεχνολογία του Χρώματος, Ε. </a:t>
            </a:r>
            <a:r>
              <a:rPr lang="el-GR" dirty="0" err="1" smtClean="0"/>
              <a:t>Τσατσαρώνη</a:t>
            </a:r>
            <a:r>
              <a:rPr lang="el-GR" dirty="0" smtClean="0"/>
              <a:t> – Ι. Ελευθεριάδης, </a:t>
            </a:r>
            <a:r>
              <a:rPr lang="el-GR" dirty="0" err="1" smtClean="0"/>
              <a:t>Εκδ</a:t>
            </a:r>
            <a:r>
              <a:rPr lang="el-GR" dirty="0" smtClean="0"/>
              <a:t>. </a:t>
            </a:r>
            <a:r>
              <a:rPr lang="el-GR" dirty="0" err="1" smtClean="0"/>
              <a:t>Γαρταγάνη</a:t>
            </a:r>
            <a:r>
              <a:rPr lang="el-GR" dirty="0" smtClean="0"/>
              <a:t>, </a:t>
            </a:r>
            <a:r>
              <a:rPr lang="el-GR" dirty="0" err="1" smtClean="0"/>
              <a:t>Θεσ</a:t>
            </a:r>
            <a:r>
              <a:rPr lang="el-GR" dirty="0" smtClean="0"/>
              <a:t>/κη, 2013</a:t>
            </a:r>
            <a:r>
              <a:rPr lang="en-US" dirty="0" smtClean="0"/>
              <a:t>.</a:t>
            </a:r>
            <a:endParaRPr lang="el-GR" dirty="0" smtClean="0"/>
          </a:p>
          <a:p>
            <a:pPr fontAlgn="auto">
              <a:spcAft>
                <a:spcPts val="0"/>
              </a:spcAft>
              <a:buFont typeface="Arial" pitchFamily="34" charset="0"/>
              <a:buChar char="•"/>
              <a:defRPr/>
            </a:pPr>
            <a:r>
              <a:rPr lang="en-US" dirty="0" smtClean="0"/>
              <a:t>The Printing Ink Manual, Leach RH, Pierce RJ, 5</a:t>
            </a:r>
            <a:r>
              <a:rPr lang="en-US" baseline="30000" dirty="0" smtClean="0"/>
              <a:t>th</a:t>
            </a:r>
            <a:r>
              <a:rPr lang="en-US" dirty="0" smtClean="0"/>
              <a:t> Ed. Springer, 2007.</a:t>
            </a:r>
            <a:endParaRPr lang="el-GR" dirty="0" smtClean="0"/>
          </a:p>
          <a:p>
            <a:pPr fontAlgn="auto">
              <a:spcAft>
                <a:spcPts val="0"/>
              </a:spcAft>
              <a:buFont typeface="Arial" pitchFamily="34" charset="0"/>
              <a:buChar char="•"/>
              <a:defRPr/>
            </a:pPr>
            <a:r>
              <a:rPr lang="en-GB" dirty="0" smtClean="0"/>
              <a:t>Colour Chemistry, </a:t>
            </a:r>
            <a:r>
              <a:rPr lang="en-GB" dirty="0" err="1" smtClean="0"/>
              <a:t>Zollinger</a:t>
            </a:r>
            <a:r>
              <a:rPr lang="en-GB" dirty="0" smtClean="0"/>
              <a:t>, H, VCH, 1991 .</a:t>
            </a:r>
            <a:endParaRPr lang="el-GR" dirty="0" smtClean="0"/>
          </a:p>
          <a:p>
            <a:pPr fontAlgn="auto">
              <a:spcAft>
                <a:spcPts val="0"/>
              </a:spcAft>
              <a:buFont typeface="Arial" pitchFamily="34" charset="0"/>
              <a:buChar char="•"/>
              <a:defRPr/>
            </a:pPr>
            <a:r>
              <a:rPr lang="el-GR" dirty="0" smtClean="0"/>
              <a:t>Προστασία από τη διάβρωση – Χρώματα και βερνίκια, Ειρ. Τσαγκαράκη – </a:t>
            </a:r>
            <a:r>
              <a:rPr lang="el-GR" dirty="0" err="1" smtClean="0"/>
              <a:t>Καπλάνογλου</a:t>
            </a:r>
            <a:r>
              <a:rPr lang="el-GR" dirty="0" smtClean="0"/>
              <a:t>, ΟΕΔΒ, 1985</a:t>
            </a:r>
            <a:r>
              <a:rPr lang="en-US" dirty="0" smtClean="0"/>
              <a:t>.</a:t>
            </a:r>
            <a:endParaRPr lang="el-GR" dirty="0"/>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7AD917B-9FA5-4263-A4FA-A1EB6F244235}"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6"/>
          <p:cNvSpPr>
            <a:spLocks noGrp="1"/>
          </p:cNvSpPr>
          <p:nvPr>
            <p:ph type="ctrTitle"/>
          </p:nvPr>
        </p:nvSpPr>
        <p:spPr/>
        <p:txBody>
          <a:bodyPr/>
          <a:lstStyle/>
          <a:p>
            <a:r>
              <a:rPr lang="el-GR" altLang="el-GR" smtClean="0"/>
              <a:t>Τέλος Ενότητας</a:t>
            </a:r>
          </a:p>
        </p:txBody>
      </p:sp>
      <p:sp>
        <p:nvSpPr>
          <p:cNvPr id="53250" name="Υπότιτλος 7"/>
          <p:cNvSpPr>
            <a:spLocks noGrp="1"/>
          </p:cNvSpPr>
          <p:nvPr>
            <p:ph type="subTitle" idx="1"/>
          </p:nvPr>
        </p:nvSpPr>
        <p:spPr/>
        <p:txBody>
          <a:bodyPr/>
          <a:lstStyle/>
          <a:p>
            <a:endParaRPr lang="el-GR" altLang="el-GR" smtClean="0"/>
          </a:p>
        </p:txBody>
      </p:sp>
      <p:grpSp>
        <p:nvGrpSpPr>
          <p:cNvPr id="53251" name="Ομάδα 8"/>
          <p:cNvGrpSpPr>
            <a:grpSpLocks/>
          </p:cNvGrpSpPr>
          <p:nvPr/>
        </p:nvGrpSpPr>
        <p:grpSpPr bwMode="auto">
          <a:xfrm>
            <a:off x="1766888" y="5930900"/>
            <a:ext cx="5829300" cy="768350"/>
            <a:chOff x="1767633" y="5931169"/>
            <a:chExt cx="5828703" cy="768532"/>
          </a:xfrm>
        </p:grpSpPr>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ctrTitle"/>
          </p:nvPr>
        </p:nvSpPr>
        <p:spPr/>
        <p:txBody>
          <a:bodyPr/>
          <a:lstStyle/>
          <a:p>
            <a:r>
              <a:rPr lang="el-GR" altLang="el-GR" sz="4400" smtClean="0"/>
              <a:t>Σημειώματα</a:t>
            </a:r>
          </a:p>
        </p:txBody>
      </p:sp>
      <p:sp>
        <p:nvSpPr>
          <p:cNvPr id="55298"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3</a:t>
            </a:r>
            <a:r>
              <a:rPr lang="en-US" sz="2000" dirty="0" smtClean="0"/>
              <a:t>:</a:t>
            </a:r>
            <a:r>
              <a:rPr lang="el-GR" sz="2000"/>
              <a:t> Διαδικασίες παραγωγής μελανιών εκτύπωσης».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l-GR" altLang="el-GR" smtClean="0"/>
              <a:t>Χρηματοδότηση</a:t>
            </a:r>
          </a:p>
        </p:txBody>
      </p:sp>
      <p:sp>
        <p:nvSpPr>
          <p:cNvPr id="63490"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3491"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Παραγωγή βερνικιού </a:t>
            </a:r>
            <a:endParaRPr lang="el-GR" altLang="el-GR" sz="3200" b="0" smtClean="0"/>
          </a:p>
        </p:txBody>
      </p:sp>
      <p:sp>
        <p:nvSpPr>
          <p:cNvPr id="29698" name="Θέση περιεχομένου 2"/>
          <p:cNvSpPr>
            <a:spLocks noGrp="1"/>
          </p:cNvSpPr>
          <p:nvPr>
            <p:ph idx="1"/>
          </p:nvPr>
        </p:nvSpPr>
        <p:spPr/>
        <p:txBody>
          <a:bodyPr/>
          <a:lstStyle/>
          <a:p>
            <a:pPr>
              <a:lnSpc>
                <a:spcPct val="120000"/>
              </a:lnSpc>
            </a:pPr>
            <a:r>
              <a:rPr lang="el-GR" altLang="el-GR" smtClean="0"/>
              <a:t>Το πρώτο στάδιο για την παραγωγή ενός εκτυπωτικού μελανιού αποτελεί </a:t>
            </a:r>
            <a:r>
              <a:rPr lang="el-GR" altLang="el-GR" b="1" smtClean="0">
                <a:solidFill>
                  <a:srgbClr val="004A82"/>
                </a:solidFill>
              </a:rPr>
              <a:t>η παραγωγή του βερνικιού</a:t>
            </a:r>
            <a:r>
              <a:rPr lang="el-GR" altLang="el-GR" smtClean="0"/>
              <a:t>,</a:t>
            </a:r>
            <a:r>
              <a:rPr lang="el-GR" altLang="el-GR" b="1" smtClean="0">
                <a:solidFill>
                  <a:srgbClr val="004A82"/>
                </a:solidFill>
              </a:rPr>
              <a:t> </a:t>
            </a:r>
            <a:r>
              <a:rPr lang="el-GR" altLang="el-GR" smtClean="0"/>
              <a:t>δηλαδή η ανάμειξη του διαλύτη ή των διαλυτών με τη ρητίνη ή τις ρητίνες με ισχυρή ανάδευση, ώστε τελικά, να παραχθεί το λεγόμενο βερνίκι, που είναι ένα υποκίτρινο παχύρρευστο υγρό.</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9D86E5D-8213-4652-8E15-E24A34093F74}"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Ανάμειξη χρωστικής </a:t>
            </a:r>
            <a:r>
              <a:rPr lang="el-GR" altLang="el-GR" sz="3200" b="0" smtClean="0"/>
              <a:t>(1 από 3)</a:t>
            </a:r>
          </a:p>
        </p:txBody>
      </p:sp>
      <p:sp>
        <p:nvSpPr>
          <p:cNvPr id="31746" name="Θέση περιεχομένου 2"/>
          <p:cNvSpPr>
            <a:spLocks noGrp="1"/>
          </p:cNvSpPr>
          <p:nvPr>
            <p:ph idx="1"/>
          </p:nvPr>
        </p:nvSpPr>
        <p:spPr/>
        <p:txBody>
          <a:bodyPr/>
          <a:lstStyle/>
          <a:p>
            <a:pPr>
              <a:lnSpc>
                <a:spcPct val="110000"/>
              </a:lnSpc>
            </a:pPr>
            <a:r>
              <a:rPr lang="el-GR" altLang="el-GR" smtClean="0"/>
              <a:t>Ακολουθεί </a:t>
            </a:r>
            <a:r>
              <a:rPr lang="el-GR" altLang="el-GR" b="1" smtClean="0">
                <a:solidFill>
                  <a:srgbClr val="004A82"/>
                </a:solidFill>
              </a:rPr>
              <a:t>η ανάμειξη της χρωστικής με το βερνίκι, </a:t>
            </a:r>
            <a:r>
              <a:rPr lang="el-GR" altLang="el-GR" smtClean="0"/>
              <a:t>με σκοπό την πλήρη ομογενοποίηση όλων των συστατικών του μίγματος.</a:t>
            </a:r>
          </a:p>
          <a:p>
            <a:pPr>
              <a:lnSpc>
                <a:spcPct val="110000"/>
              </a:lnSpc>
            </a:pPr>
            <a:r>
              <a:rPr lang="el-GR" altLang="el-GR" smtClean="0"/>
              <a:t>Κατά την διαδικασία της ανάμιξης αυτής συμβαίνουν συγχρόνως και τα ακόλουθα φαινόμενα…</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AFA6A0A-B1F8-4ADC-B663-FEA8C85551E7}"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Ανάμειξη χρωστικής </a:t>
            </a:r>
            <a:r>
              <a:rPr lang="el-GR" altLang="el-GR" sz="3200" b="0" smtClean="0"/>
              <a:t>(2 από 3)</a:t>
            </a:r>
            <a:endParaRPr lang="el-GR" altLang="el-GR" smtClean="0"/>
          </a:p>
        </p:txBody>
      </p:sp>
      <p:sp>
        <p:nvSpPr>
          <p:cNvPr id="32770" name="Θέση περιεχομένου 2"/>
          <p:cNvSpPr>
            <a:spLocks noGrp="1"/>
          </p:cNvSpPr>
          <p:nvPr>
            <p:ph idx="1"/>
          </p:nvPr>
        </p:nvSpPr>
        <p:spPr/>
        <p:txBody>
          <a:bodyPr/>
          <a:lstStyle/>
          <a:p>
            <a:pPr>
              <a:lnSpc>
                <a:spcPct val="110000"/>
              </a:lnSpc>
            </a:pPr>
            <a:r>
              <a:rPr lang="el-GR" altLang="el-GR" smtClean="0"/>
              <a:t>Αρχικά συμβαίνει </a:t>
            </a:r>
            <a:r>
              <a:rPr lang="el-GR" altLang="el-GR" b="1" smtClean="0">
                <a:solidFill>
                  <a:srgbClr val="004A82"/>
                </a:solidFill>
              </a:rPr>
              <a:t>λειοτρίβηση</a:t>
            </a:r>
            <a:r>
              <a:rPr lang="el-GR" altLang="el-GR" smtClean="0"/>
              <a:t> (</a:t>
            </a:r>
            <a:r>
              <a:rPr lang="el-GR" altLang="el-GR" b="1" smtClean="0">
                <a:solidFill>
                  <a:srgbClr val="004A82"/>
                </a:solidFill>
              </a:rPr>
              <a:t>άλεση</a:t>
            </a:r>
            <a:r>
              <a:rPr lang="el-GR" altLang="el-GR" smtClean="0"/>
              <a:t> ή </a:t>
            </a:r>
            <a:r>
              <a:rPr lang="el-GR" altLang="el-GR" b="1" smtClean="0">
                <a:solidFill>
                  <a:srgbClr val="004A82"/>
                </a:solidFill>
              </a:rPr>
              <a:t>κονιοποίηση</a:t>
            </a:r>
            <a:r>
              <a:rPr lang="el-GR" altLang="el-GR" smtClean="0"/>
              <a:t>, δηλαδή μείωση του μεγέθους των κόκκων) της χρωστικής, </a:t>
            </a:r>
          </a:p>
          <a:p>
            <a:pPr>
              <a:lnSpc>
                <a:spcPct val="110000"/>
              </a:lnSpc>
            </a:pPr>
            <a:r>
              <a:rPr lang="el-GR" altLang="el-GR" smtClean="0"/>
              <a:t>ακολουθεί η </a:t>
            </a:r>
            <a:r>
              <a:rPr lang="el-GR" altLang="el-GR" b="1" smtClean="0">
                <a:solidFill>
                  <a:srgbClr val="004A82"/>
                </a:solidFill>
              </a:rPr>
              <a:t>διαβροχή - ύγρανση </a:t>
            </a:r>
            <a:r>
              <a:rPr lang="el-GR" altLang="el-GR" smtClean="0"/>
              <a:t>(δηλαδή η απομάκρυνση του αέρα από τη μάζα το πιγμέντου και η προσκόλληση του μέσου διαβροχής στην επιφάνεια του πιγμέντου), </a:t>
            </a:r>
          </a:p>
          <a:p>
            <a:pPr>
              <a:lnSpc>
                <a:spcPct val="110000"/>
              </a:lnSpc>
            </a:pPr>
            <a:r>
              <a:rPr lang="el-GR" altLang="el-GR" smtClean="0"/>
              <a:t>η </a:t>
            </a:r>
            <a:r>
              <a:rPr lang="el-GR" altLang="el-GR" b="1" smtClean="0">
                <a:solidFill>
                  <a:srgbClr val="004A82"/>
                </a:solidFill>
              </a:rPr>
              <a:t>διάσπαση των συσσωματωμάτων </a:t>
            </a:r>
            <a:r>
              <a:rPr lang="el-GR" altLang="el-GR" smtClean="0"/>
              <a:t>της χρωστικής, </a:t>
            </a:r>
          </a:p>
          <a:p>
            <a:pPr>
              <a:lnSpc>
                <a:spcPct val="110000"/>
              </a:lnSpc>
            </a:pPr>
            <a:r>
              <a:rPr lang="el-GR" altLang="el-GR" smtClean="0"/>
              <a:t>και τέλος, η </a:t>
            </a:r>
            <a:r>
              <a:rPr lang="el-GR" altLang="el-GR" b="1" smtClean="0">
                <a:solidFill>
                  <a:srgbClr val="004A82"/>
                </a:solidFill>
              </a:rPr>
              <a:t>διασπορά </a:t>
            </a:r>
            <a:r>
              <a:rPr lang="el-GR" altLang="el-GR" smtClean="0"/>
              <a:t>(δηλαδή η κίνηση στο υγρό μέσον των σωματιδίων, που έχουν διαβραχεί, με αποτέλεσμα τον πλήρη και μόνιμο διαχωρισμό τους).</a:t>
            </a:r>
            <a:endParaRPr lang="el-GR" altLang="el-GR" b="1" smtClean="0">
              <a:solidFill>
                <a:srgbClr val="004A82"/>
              </a:solidFill>
            </a:endParaRP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DDE6FAD-E875-48B8-9B70-CFF1A932EF16}"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909637"/>
          </a:xfrm>
        </p:spPr>
        <p:txBody>
          <a:bodyPr/>
          <a:lstStyle/>
          <a:p>
            <a:r>
              <a:rPr lang="el-GR" altLang="el-GR" smtClean="0"/>
              <a:t>Κόκκοι χρωστικής </a:t>
            </a:r>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Arial" pitchFamily="34" charset="0"/>
              <a:buNone/>
              <a:defRPr/>
            </a:pPr>
            <a:r>
              <a:rPr lang="el-GR" dirty="0"/>
              <a:t>Η μορφολογία των κόκκων της χρωστικής </a:t>
            </a:r>
            <a:r>
              <a:rPr lang="el-GR" dirty="0" smtClean="0"/>
              <a:t>μπορεί </a:t>
            </a:r>
            <a:r>
              <a:rPr lang="el-GR" dirty="0"/>
              <a:t>να είναι όπως στα </a:t>
            </a:r>
            <a:r>
              <a:rPr lang="el-GR" dirty="0" smtClean="0"/>
              <a:t>παρακάτω σχήματα</a:t>
            </a:r>
            <a:r>
              <a:rPr lang="el-GR" dirty="0"/>
              <a:t>:</a:t>
            </a:r>
          </a:p>
          <a:p>
            <a:pPr fontAlgn="auto">
              <a:spcAft>
                <a:spcPts val="0"/>
              </a:spcAft>
              <a:buFont typeface="Arial" pitchFamily="34" charset="0"/>
              <a:buChar char="•"/>
              <a:defRPr/>
            </a:pPr>
            <a:endParaRPr lang="el-GR" dirty="0"/>
          </a:p>
        </p:txBody>
      </p:sp>
      <p:pic>
        <p:nvPicPr>
          <p:cNvPr id="33795" name="Picture 4"/>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700338" y="1989138"/>
            <a:ext cx="4030662"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383DE35-6310-4078-9B68-426AD1FDECAE}"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909637"/>
          </a:xfrm>
        </p:spPr>
        <p:txBody>
          <a:bodyPr/>
          <a:lstStyle/>
          <a:p>
            <a:r>
              <a:rPr lang="el-GR" altLang="el-GR" smtClean="0"/>
              <a:t>Λειοτρίβηση χρωστικής</a:t>
            </a:r>
          </a:p>
        </p:txBody>
      </p:sp>
      <p:pic>
        <p:nvPicPr>
          <p:cNvPr id="34818" name="Picture 2" descr="File:Indigo c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p:nvPr/>
        </p:nvSpPr>
        <p:spPr>
          <a:xfrm>
            <a:off x="161925" y="4551363"/>
            <a:ext cx="2887663" cy="461962"/>
          </a:xfrm>
          <a:prstGeom prst="rect">
            <a:avLst/>
          </a:prstGeom>
        </p:spPr>
        <p:txBody>
          <a:bodyPr>
            <a:spAutoFit/>
          </a:bodyPr>
          <a:lstStyle/>
          <a:p>
            <a:pPr algn="ctr">
              <a:defRPr/>
            </a:pPr>
            <a:r>
              <a:rPr lang="en-US" sz="1200" dirty="0">
                <a:solidFill>
                  <a:schemeClr val="tx1">
                    <a:lumMod val="75000"/>
                    <a:lumOff val="25000"/>
                  </a:schemeClr>
                </a:solidFill>
                <a:latin typeface="Calibri"/>
              </a:rPr>
              <a:t>“</a:t>
            </a:r>
            <a:r>
              <a:rPr lang="en-US" sz="1200" dirty="0">
                <a:solidFill>
                  <a:schemeClr val="tx1">
                    <a:lumMod val="75000"/>
                    <a:lumOff val="25000"/>
                  </a:schemeClr>
                </a:solidFill>
                <a:latin typeface="Calibri"/>
                <a:hlinkClick r:id="rId4"/>
              </a:rPr>
              <a:t>Natural ultramarine pigment</a:t>
            </a:r>
            <a:r>
              <a:rPr lang="en-US" sz="1200" dirty="0">
                <a:solidFill>
                  <a:schemeClr val="tx1">
                    <a:lumMod val="75000"/>
                    <a:lumOff val="25000"/>
                  </a:schemeClr>
                </a:solidFill>
                <a:latin typeface="Calibri"/>
              </a:rPr>
              <a:t>”,</a:t>
            </a:r>
            <a:r>
              <a:rPr lang="el-GR" sz="1200" dirty="0">
                <a:solidFill>
                  <a:schemeClr val="tx1">
                    <a:lumMod val="75000"/>
                    <a:lumOff val="25000"/>
                  </a:schemeClr>
                </a:solidFill>
                <a:latin typeface="Calibri"/>
              </a:rPr>
              <a:t> από</a:t>
            </a:r>
            <a:r>
              <a:rPr lang="en-US" sz="1200" dirty="0">
                <a:solidFill>
                  <a:schemeClr val="tx1">
                    <a:lumMod val="75000"/>
                    <a:lumOff val="25000"/>
                  </a:schemeClr>
                </a:solidFill>
                <a:latin typeface="Calibri"/>
              </a:rPr>
              <a:t> </a:t>
            </a:r>
            <a:r>
              <a:rPr lang="en-US" sz="1200" dirty="0" err="1">
                <a:solidFill>
                  <a:schemeClr val="tx1">
                    <a:lumMod val="75000"/>
                    <a:lumOff val="25000"/>
                  </a:schemeClr>
                </a:solidFill>
                <a:latin typeface="Calibri"/>
                <a:hlinkClick r:id="rId5" tooltip="User:Calvero"/>
              </a:rPr>
              <a:t>Calvero</a:t>
            </a:r>
            <a:r>
              <a:rPr lang="el-GR" sz="1200" dirty="0">
                <a:solidFill>
                  <a:schemeClr val="tx1">
                    <a:lumMod val="75000"/>
                    <a:lumOff val="25000"/>
                  </a:schemeClr>
                </a:solidFill>
                <a:latin typeface="Calibri"/>
              </a:rPr>
              <a:t> διαθέσιμο ως κοινό κτήμα</a:t>
            </a:r>
            <a:endParaRPr lang="en-US" sz="1200" dirty="0">
              <a:solidFill>
                <a:schemeClr val="tx1">
                  <a:lumMod val="75000"/>
                  <a:lumOff val="25000"/>
                </a:schemeClr>
              </a:solidFill>
              <a:latin typeface="Calibri"/>
            </a:endParaRPr>
          </a:p>
        </p:txBody>
      </p:sp>
      <p:pic>
        <p:nvPicPr>
          <p:cNvPr id="34820" name="Θέση περιεχομένου 4"/>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3049588" y="1916113"/>
            <a:ext cx="3022600" cy="2605087"/>
          </a:xfrm>
          <a:ln>
            <a:solidFill>
              <a:schemeClr val="tx1"/>
            </a:solidFill>
            <a:miter lim="800000"/>
            <a:headEnd/>
            <a:tailEnd/>
          </a:ln>
        </p:spPr>
      </p:pic>
      <p:sp>
        <p:nvSpPr>
          <p:cNvPr id="6" name="Rectangle 8"/>
          <p:cNvSpPr/>
          <p:nvPr/>
        </p:nvSpPr>
        <p:spPr>
          <a:xfrm>
            <a:off x="3276600" y="4551363"/>
            <a:ext cx="2663825" cy="461962"/>
          </a:xfrm>
          <a:prstGeom prst="rect">
            <a:avLst/>
          </a:prstGeom>
        </p:spPr>
        <p:txBody>
          <a:bodyPr>
            <a:spAutoFit/>
          </a:bodyPr>
          <a:lstStyle/>
          <a:p>
            <a:pPr algn="ctr">
              <a:defRPr/>
            </a:pPr>
            <a:r>
              <a:rPr lang="en-US" sz="1200" dirty="0">
                <a:solidFill>
                  <a:schemeClr val="tx1">
                    <a:lumMod val="75000"/>
                    <a:lumOff val="25000"/>
                  </a:schemeClr>
                </a:solidFill>
                <a:latin typeface="Calibri"/>
              </a:rPr>
              <a:t>“</a:t>
            </a:r>
            <a:r>
              <a:rPr lang="en-US" sz="1200" dirty="0">
                <a:solidFill>
                  <a:schemeClr val="tx1">
                    <a:lumMod val="75000"/>
                    <a:lumOff val="25000"/>
                  </a:schemeClr>
                </a:solidFill>
                <a:latin typeface="Calibri"/>
                <a:hlinkClick r:id="rId7"/>
              </a:rPr>
              <a:t>White-Mortar-and-Pestle</a:t>
            </a:r>
            <a:r>
              <a:rPr lang="en-US" sz="1200" dirty="0">
                <a:solidFill>
                  <a:schemeClr val="tx1">
                    <a:lumMod val="75000"/>
                    <a:lumOff val="25000"/>
                  </a:schemeClr>
                </a:solidFill>
                <a:latin typeface="Calibri"/>
              </a:rPr>
              <a:t>”,</a:t>
            </a:r>
            <a:r>
              <a:rPr lang="el-GR" sz="1200" dirty="0">
                <a:solidFill>
                  <a:schemeClr val="tx1">
                    <a:lumMod val="75000"/>
                    <a:lumOff val="25000"/>
                  </a:schemeClr>
                </a:solidFill>
                <a:latin typeface="Calibri"/>
              </a:rPr>
              <a:t> από</a:t>
            </a:r>
            <a:r>
              <a:rPr lang="en-US" sz="1200" dirty="0">
                <a:solidFill>
                  <a:schemeClr val="tx1">
                    <a:lumMod val="75000"/>
                    <a:lumOff val="25000"/>
                  </a:schemeClr>
                </a:solidFill>
                <a:latin typeface="Calibri"/>
              </a:rPr>
              <a:t>  Evan-Amos</a:t>
            </a:r>
            <a:r>
              <a:rPr lang="el-GR" sz="1200" dirty="0">
                <a:solidFill>
                  <a:schemeClr val="tx1">
                    <a:lumMod val="75000"/>
                    <a:lumOff val="25000"/>
                  </a:schemeClr>
                </a:solidFill>
                <a:latin typeface="Calibri"/>
              </a:rPr>
              <a:t> διαθέσιμο ως κοινό κτήμα</a:t>
            </a:r>
            <a:endParaRPr lang="en-US" sz="1200" dirty="0">
              <a:solidFill>
                <a:schemeClr val="tx1">
                  <a:lumMod val="75000"/>
                  <a:lumOff val="25000"/>
                </a:schemeClr>
              </a:solidFill>
              <a:latin typeface="Calibri"/>
            </a:endParaRPr>
          </a:p>
        </p:txBody>
      </p:sp>
      <p:pic>
        <p:nvPicPr>
          <p:cNvPr id="34822" name="Picture 4" descr="File:Natural ultramarine pigment.jpg"/>
          <p:cNvPicPr>
            <a:picLocks noChangeAspect="1" noChangeArrowheads="1"/>
          </p:cNvPicPr>
          <p:nvPr/>
        </p:nvPicPr>
        <p:blipFill>
          <a:blip r:embed="rId8">
            <a:extLst>
              <a:ext uri="{28A0092B-C50C-407E-A947-70E740481C1C}">
                <a14:useLocalDpi xmlns:a14="http://schemas.microsoft.com/office/drawing/2010/main" val="0"/>
              </a:ext>
            </a:extLst>
          </a:blip>
          <a:srcRect l="5444" r="6511"/>
          <a:stretch>
            <a:fillRect/>
          </a:stretch>
        </p:blipFill>
        <p:spPr bwMode="auto">
          <a:xfrm>
            <a:off x="6178550" y="1916113"/>
            <a:ext cx="2760663"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p:nvPr/>
        </p:nvSpPr>
        <p:spPr>
          <a:xfrm>
            <a:off x="6178550" y="4508500"/>
            <a:ext cx="2760663" cy="461963"/>
          </a:xfrm>
          <a:prstGeom prst="rect">
            <a:avLst/>
          </a:prstGeom>
        </p:spPr>
        <p:txBody>
          <a:bodyPr>
            <a:spAutoFit/>
          </a:bodyPr>
          <a:lstStyle/>
          <a:p>
            <a:pPr algn="ctr">
              <a:defRPr/>
            </a:pPr>
            <a:r>
              <a:rPr lang="en-US" sz="1200" dirty="0">
                <a:solidFill>
                  <a:schemeClr val="tx1">
                    <a:lumMod val="75000"/>
                    <a:lumOff val="25000"/>
                  </a:schemeClr>
                </a:solidFill>
                <a:latin typeface="Calibri"/>
              </a:rPr>
              <a:t>“</a:t>
            </a:r>
            <a:r>
              <a:rPr lang="en-US" sz="1200" dirty="0">
                <a:solidFill>
                  <a:schemeClr val="tx1">
                    <a:lumMod val="75000"/>
                    <a:lumOff val="25000"/>
                  </a:schemeClr>
                </a:solidFill>
                <a:latin typeface="Calibri"/>
                <a:hlinkClick r:id="rId9"/>
              </a:rPr>
              <a:t>Indigo cake</a:t>
            </a:r>
            <a:r>
              <a:rPr lang="en-US" sz="1200" dirty="0">
                <a:solidFill>
                  <a:schemeClr val="tx1">
                    <a:lumMod val="75000"/>
                    <a:lumOff val="25000"/>
                  </a:schemeClr>
                </a:solidFill>
                <a:latin typeface="Calibri"/>
              </a:rPr>
              <a:t>”,</a:t>
            </a:r>
            <a:r>
              <a:rPr lang="el-GR" sz="1200" dirty="0">
                <a:solidFill>
                  <a:schemeClr val="tx1">
                    <a:lumMod val="75000"/>
                    <a:lumOff val="25000"/>
                  </a:schemeClr>
                </a:solidFill>
                <a:latin typeface="Calibri"/>
              </a:rPr>
              <a:t> από</a:t>
            </a:r>
            <a:r>
              <a:rPr lang="en-US" sz="1200" dirty="0">
                <a:solidFill>
                  <a:schemeClr val="tx1">
                    <a:lumMod val="75000"/>
                    <a:lumOff val="25000"/>
                  </a:schemeClr>
                </a:solidFill>
                <a:latin typeface="Calibri"/>
              </a:rPr>
              <a:t>  </a:t>
            </a:r>
            <a:r>
              <a:rPr lang="en-US" sz="1200" dirty="0" err="1">
                <a:solidFill>
                  <a:schemeClr val="tx1">
                    <a:lumMod val="75000"/>
                    <a:lumOff val="25000"/>
                  </a:schemeClr>
                </a:solidFill>
                <a:latin typeface="Calibri"/>
                <a:hlinkClick r:id="rId10" tooltip="User:Picsel (page does not exist)"/>
              </a:rPr>
              <a:t>Picsel</a:t>
            </a:r>
            <a:r>
              <a:rPr lang="el-GR" sz="1200" dirty="0">
                <a:solidFill>
                  <a:schemeClr val="tx1">
                    <a:lumMod val="75000"/>
                    <a:lumOff val="25000"/>
                  </a:schemeClr>
                </a:solidFill>
                <a:latin typeface="Calibri"/>
              </a:rPr>
              <a:t> διαθέσιμο με άδεια</a:t>
            </a:r>
            <a:r>
              <a:rPr lang="en-US" sz="1200" dirty="0">
                <a:solidFill>
                  <a:schemeClr val="tx1">
                    <a:lumMod val="75000"/>
                    <a:lumOff val="25000"/>
                  </a:schemeClr>
                </a:solidFill>
                <a:latin typeface="Calibri"/>
              </a:rPr>
              <a:t> </a:t>
            </a:r>
            <a:r>
              <a:rPr lang="en-US" sz="1200" dirty="0">
                <a:solidFill>
                  <a:schemeClr val="tx1">
                    <a:lumMod val="75000"/>
                    <a:lumOff val="25000"/>
                  </a:schemeClr>
                </a:solidFill>
                <a:latin typeface="Calibri"/>
                <a:hlinkClick r:id="rId11"/>
              </a:rPr>
              <a:t>CC </a:t>
            </a:r>
            <a:r>
              <a:rPr lang="el-GR" sz="1200" dirty="0">
                <a:solidFill>
                  <a:schemeClr val="tx1">
                    <a:lumMod val="75000"/>
                    <a:lumOff val="25000"/>
                  </a:schemeClr>
                </a:solidFill>
                <a:latin typeface="Calibri"/>
                <a:hlinkClick r:id="rId11"/>
              </a:rPr>
              <a:t>από</a:t>
            </a:r>
            <a:r>
              <a:rPr lang="en-US" sz="1200" dirty="0">
                <a:solidFill>
                  <a:schemeClr val="tx1">
                    <a:lumMod val="75000"/>
                    <a:lumOff val="25000"/>
                  </a:schemeClr>
                </a:solidFill>
                <a:latin typeface="Calibri"/>
                <a:hlinkClick r:id="rId11"/>
              </a:rPr>
              <a:t>-SA 3.0</a:t>
            </a:r>
            <a:endParaRPr lang="en-US" sz="1200" dirty="0">
              <a:solidFill>
                <a:schemeClr val="tx1">
                  <a:lumMod val="75000"/>
                  <a:lumOff val="25000"/>
                </a:schemeClr>
              </a:solidFill>
              <a:latin typeface="Calibri"/>
            </a:endParaRPr>
          </a:p>
        </p:txBody>
      </p:sp>
      <p:sp>
        <p:nvSpPr>
          <p:cNvPr id="3482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36DD7C3-8015-431D-A35C-4F200A8D7EBD}"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1009650"/>
          </a:xfrm>
        </p:spPr>
        <p:txBody>
          <a:bodyPr/>
          <a:lstStyle/>
          <a:p>
            <a:r>
              <a:rPr lang="el-GR" altLang="el-GR" smtClean="0"/>
              <a:t>Ανάμειξη χρωστικής </a:t>
            </a:r>
            <a:r>
              <a:rPr lang="el-GR" altLang="el-GR" sz="3200" b="0" smtClean="0"/>
              <a:t>(3 από 3)</a:t>
            </a:r>
          </a:p>
        </p:txBody>
      </p:sp>
      <p:pic>
        <p:nvPicPr>
          <p:cNvPr id="36866"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39950" y="1989138"/>
            <a:ext cx="4864100" cy="3240087"/>
          </a:xfrm>
          <a:ln>
            <a:solidFill>
              <a:schemeClr val="tx1"/>
            </a:solidFill>
            <a:miter lim="800000"/>
            <a:headEnd/>
            <a:tailEnd/>
          </a:ln>
        </p:spPr>
      </p:pic>
      <p:sp>
        <p:nvSpPr>
          <p:cNvPr id="36867" name="Rectangle 8"/>
          <p:cNvSpPr>
            <a:spLocks noChangeArrowheads="1"/>
          </p:cNvSpPr>
          <p:nvPr/>
        </p:nvSpPr>
        <p:spPr bwMode="auto">
          <a:xfrm>
            <a:off x="3132138" y="5264150"/>
            <a:ext cx="2916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rPr>
              <a:t>“</a:t>
            </a:r>
            <a:r>
              <a:rPr lang="en-US" altLang="el-GR" sz="1200">
                <a:solidFill>
                  <a:srgbClr val="000000"/>
                </a:solidFill>
                <a:latin typeface="Calibri" pitchFamily="34" charset="0"/>
                <a:hlinkClick r:id="rId4"/>
              </a:rPr>
              <a:t>ink swirls</a:t>
            </a:r>
            <a:r>
              <a:rPr lang="en-US" altLang="el-GR" sz="1200">
                <a:solidFill>
                  <a:srgbClr val="595959"/>
                </a:solidFill>
                <a:latin typeface="Calibri" pitchFamily="34" charset="0"/>
              </a:rPr>
              <a:t>”,</a:t>
            </a:r>
            <a:r>
              <a:rPr lang="el-GR" altLang="el-GR" sz="1200">
                <a:solidFill>
                  <a:srgbClr val="595959"/>
                </a:solidFill>
                <a:latin typeface="Calibri" pitchFamily="34" charset="0"/>
              </a:rPr>
              <a:t> από</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4"/>
              </a:rPr>
              <a:t>Graham Richardson</a:t>
            </a:r>
            <a:r>
              <a:rPr lang="en-US" altLang="el-GR" sz="1200">
                <a:solidFill>
                  <a:srgbClr val="000000"/>
                </a:solidFill>
                <a:latin typeface="Calibri" pitchFamily="34" charset="0"/>
              </a:rPr>
              <a:t> </a:t>
            </a:r>
            <a:r>
              <a:rPr lang="el-GR" altLang="el-GR" sz="1200">
                <a:solidFill>
                  <a:srgbClr val="000000"/>
                </a:solidFill>
                <a:latin typeface="Calibri" pitchFamily="34" charset="0"/>
              </a:rPr>
              <a:t> </a:t>
            </a:r>
            <a:r>
              <a:rPr lang="el-GR" altLang="el-GR" sz="1200">
                <a:solidFill>
                  <a:srgbClr val="595959"/>
                </a:solidFill>
                <a:latin typeface="Calibri" pitchFamily="34" charset="0"/>
              </a:rPr>
              <a:t>διαθέσιμο με άδεια</a:t>
            </a:r>
            <a:r>
              <a:rPr lang="en-US" altLang="el-GR" sz="1200">
                <a:solidFill>
                  <a:srgbClr val="595959"/>
                </a:solidFill>
                <a:latin typeface="Calibri" pitchFamily="34" charset="0"/>
              </a:rPr>
              <a:t> </a:t>
            </a:r>
            <a:r>
              <a:rPr lang="en-US" altLang="el-GR" sz="1200">
                <a:solidFill>
                  <a:srgbClr val="000000"/>
                </a:solidFill>
                <a:latin typeface="Calibri" pitchFamily="34" charset="0"/>
                <a:hlinkClick r:id="rId5"/>
              </a:rPr>
              <a:t>CC </a:t>
            </a:r>
            <a:r>
              <a:rPr lang="el-GR" altLang="el-GR" sz="1200">
                <a:solidFill>
                  <a:srgbClr val="000000"/>
                </a:solidFill>
                <a:latin typeface="Calibri" pitchFamily="34" charset="0"/>
                <a:hlinkClick r:id="rId5"/>
              </a:rPr>
              <a:t>από</a:t>
            </a:r>
            <a:r>
              <a:rPr lang="en-US" altLang="el-GR" sz="1200">
                <a:solidFill>
                  <a:srgbClr val="000000"/>
                </a:solidFill>
                <a:latin typeface="Calibri" pitchFamily="34" charset="0"/>
                <a:hlinkClick r:id="rId5"/>
              </a:rPr>
              <a:t>-NC 2.0</a:t>
            </a:r>
            <a:endParaRPr lang="en-US" altLang="el-GR" sz="1200">
              <a:solidFill>
                <a:srgbClr val="000000"/>
              </a:solidFill>
              <a:latin typeface="Calibri" pitchFamily="34" charset="0"/>
            </a:endParaRPr>
          </a:p>
        </p:txBody>
      </p:sp>
      <p:sp>
        <p:nvSpPr>
          <p:cNvPr id="368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265F1F4-2302-48B2-9986-66A7362969E1}"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909637"/>
          </a:xfrm>
        </p:spPr>
        <p:txBody>
          <a:bodyPr/>
          <a:lstStyle/>
          <a:p>
            <a:r>
              <a:rPr lang="el-GR" altLang="el-GR" smtClean="0"/>
              <a:t>Διασπορά χρωστικής</a:t>
            </a:r>
          </a:p>
        </p:txBody>
      </p:sp>
      <p:sp>
        <p:nvSpPr>
          <p:cNvPr id="38914" name="Θέση περιεχομένου 2"/>
          <p:cNvSpPr>
            <a:spLocks noGrp="1"/>
          </p:cNvSpPr>
          <p:nvPr>
            <p:ph idx="1"/>
          </p:nvPr>
        </p:nvSpPr>
        <p:spPr/>
        <p:txBody>
          <a:bodyPr/>
          <a:lstStyle/>
          <a:p>
            <a:pPr>
              <a:lnSpc>
                <a:spcPct val="110000"/>
              </a:lnSpc>
            </a:pPr>
            <a:r>
              <a:rPr lang="el-GR" altLang="el-GR" smtClean="0"/>
              <a:t>Η </a:t>
            </a:r>
            <a:r>
              <a:rPr lang="el-GR" altLang="el-GR" b="1" smtClean="0">
                <a:solidFill>
                  <a:srgbClr val="004A82"/>
                </a:solidFill>
              </a:rPr>
              <a:t>διασπορά </a:t>
            </a:r>
            <a:r>
              <a:rPr lang="el-GR" altLang="el-GR" smtClean="0"/>
              <a:t>της χρωστικής πραγματοποιείται είτε σε </a:t>
            </a:r>
            <a:r>
              <a:rPr lang="el-GR" altLang="el-GR" b="1" smtClean="0"/>
              <a:t>τρικύλινδρες μηχανές </a:t>
            </a:r>
            <a:r>
              <a:rPr lang="el-GR" altLang="el-GR" smtClean="0"/>
              <a:t>(εάν πρόκειται για παχύρρευστα μελάνια), είτε σε </a:t>
            </a:r>
            <a:r>
              <a:rPr lang="el-GR" altLang="el-GR" b="1" smtClean="0"/>
              <a:t>σφαιρόμυλους </a:t>
            </a:r>
            <a:r>
              <a:rPr lang="el-GR" altLang="el-GR" smtClean="0"/>
              <a:t>(εάν πρόκειται για λεπτόρρευστα μελάνια, κτλ). </a:t>
            </a:r>
          </a:p>
          <a:p>
            <a:pPr>
              <a:lnSpc>
                <a:spcPct val="110000"/>
              </a:lnSpc>
            </a:pPr>
            <a:r>
              <a:rPr lang="el-GR" altLang="el-GR" smtClean="0"/>
              <a:t>Συνήθως σε αυτό το στάδιο προστίθενται και τα </a:t>
            </a:r>
            <a:r>
              <a:rPr lang="el-GR" altLang="el-GR" b="1" smtClean="0">
                <a:solidFill>
                  <a:srgbClr val="004A82"/>
                </a:solidFill>
              </a:rPr>
              <a:t>πρόσθετα </a:t>
            </a:r>
            <a:r>
              <a:rPr lang="el-GR" altLang="el-GR" smtClean="0"/>
              <a:t>στο τελικό προϊόν.</a:t>
            </a:r>
            <a:endParaRPr lang="el-GR" altLang="el-GR" b="1" smtClean="0">
              <a:solidFill>
                <a:srgbClr val="004A82"/>
              </a:solidFill>
            </a:endParaRP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19D15CE-2008-4C3F-875F-659909556FAA}"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884e94bfe510d7badb4176b9ff8fdcf3e760ec37"/>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79</TotalTime>
  <Words>1803</Words>
  <Application>Microsoft Office PowerPoint</Application>
  <PresentationFormat>Προβολή στην οθόνη (4:3)</PresentationFormat>
  <Paragraphs>171</Paragraphs>
  <Slides>28</Slides>
  <Notes>12</Notes>
  <HiddenSlides>0</HiddenSlides>
  <MMClips>0</MMClips>
  <ScaleCrop>false</ScaleCrop>
  <HeadingPairs>
    <vt:vector size="4" baseType="variant">
      <vt:variant>
        <vt:lpstr>Θέμα</vt:lpstr>
      </vt:variant>
      <vt:variant>
        <vt:i4>3</vt:i4>
      </vt:variant>
      <vt:variant>
        <vt:lpstr>Τίτλοι διαφανειών</vt:lpstr>
      </vt:variant>
      <vt:variant>
        <vt:i4>28</vt:i4>
      </vt:variant>
    </vt:vector>
  </HeadingPairs>
  <TitlesOfParts>
    <vt:vector size="31" baseType="lpstr">
      <vt:lpstr>TEMPLATE1</vt:lpstr>
      <vt:lpstr>OC_template_updated</vt:lpstr>
      <vt:lpstr>1_OC_template_updated</vt:lpstr>
      <vt:lpstr>Μελάνια και επικαλυπτικά (Θ)</vt:lpstr>
      <vt:lpstr>Στόχος ενότητας</vt:lpstr>
      <vt:lpstr>Παραγωγή βερνικιού </vt:lpstr>
      <vt:lpstr>Ανάμειξη χρωστικής (1 από 3)</vt:lpstr>
      <vt:lpstr>Ανάμειξη χρωστικής (2 από 3)</vt:lpstr>
      <vt:lpstr>Κόκκοι χρωστικής </vt:lpstr>
      <vt:lpstr>Λειοτρίβηση χρωστικής</vt:lpstr>
      <vt:lpstr>Ανάμειξη χρωστικής (3 από 3)</vt:lpstr>
      <vt:lpstr>Διασπορά χρωστικής</vt:lpstr>
      <vt:lpstr>Παράδειγμα διασποράς  πολυμερών σε νανοδιαστάσεις</vt:lpstr>
      <vt:lpstr>Μηχανές διασποράς μελανιών</vt:lpstr>
      <vt:lpstr>Τύποι συσκευών</vt:lpstr>
      <vt:lpstr>Μύλος τριών κυλίνδρων (1 από 2)</vt:lpstr>
      <vt:lpstr>Μύλος τριών κυλίνδρων (2 από 2)</vt:lpstr>
      <vt:lpstr>Σφαιρόμυλοι (1 από 2)</vt:lpstr>
      <vt:lpstr>Σφαιρόμυλοι (2 από 2)</vt:lpstr>
      <vt:lpstr>Αναμεικτήρες σχήματος Ζ</vt:lpstr>
      <vt:lpstr>Άλλοι τύποι αναμεικτήρων</vt:lpstr>
      <vt:lpstr>Μεγάλοι κάδοι ανάμειξης</vt:lpstr>
      <vt:lpstr>Συσκευασία μελανιών</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11</cp:revision>
  <dcterms:created xsi:type="dcterms:W3CDTF">2014-09-25T12:22:24Z</dcterms:created>
  <dcterms:modified xsi:type="dcterms:W3CDTF">2015-07-02T07:10:44Z</dcterms:modified>
</cp:coreProperties>
</file>