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1"/>
  </p:notesMasterIdLst>
  <p:handoutMasterIdLst>
    <p:handoutMasterId r:id="rId42"/>
  </p:handoutMasterIdLst>
  <p:sldIdLst>
    <p:sldId id="34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37" r:id="rId10"/>
    <p:sldId id="321" r:id="rId11"/>
    <p:sldId id="322" r:id="rId12"/>
    <p:sldId id="323" r:id="rId13"/>
    <p:sldId id="324" r:id="rId14"/>
    <p:sldId id="336" r:id="rId15"/>
    <p:sldId id="342" r:id="rId16"/>
    <p:sldId id="325" r:id="rId17"/>
    <p:sldId id="326" r:id="rId18"/>
    <p:sldId id="338" r:id="rId19"/>
    <p:sldId id="327" r:id="rId20"/>
    <p:sldId id="339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40" r:id="rId30"/>
    <p:sldId id="341" r:id="rId31"/>
    <p:sldId id="257" r:id="rId32"/>
    <p:sldId id="262" r:id="rId33"/>
    <p:sldId id="264" r:id="rId34"/>
    <p:sldId id="265" r:id="rId35"/>
    <p:sldId id="313" r:id="rId36"/>
    <p:sldId id="345" r:id="rId37"/>
    <p:sldId id="346" r:id="rId38"/>
    <p:sldId id="266" r:id="rId39"/>
    <p:sldId id="261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 varScale="1">
        <p:scale>
          <a:sx n="106" d="100"/>
          <a:sy n="106" d="100"/>
        </p:scale>
        <p:origin x="-18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1FE5AD-47E2-4CFF-9EDA-4E6F03BCB5EE}" type="slidenum">
              <a:rPr lang="el-GR" altLang="el-GR" smtClean="0"/>
              <a:pPr/>
              <a:t>1</a:t>
            </a:fld>
            <a:endParaRPr lang="el-GR" altLang="el-G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86693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F00270-5278-4D28-AD1C-EE2649415C29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377901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69970F0-E4B8-4190-9D04-FA98BFB3339D}" type="slidenum">
              <a:rPr lang="el-GR" altLang="el-GR" smtClean="0"/>
              <a:pPr/>
              <a:t>11</a:t>
            </a:fld>
            <a:endParaRPr lang="el-GR" altLang="el-G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5435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04E7C6-2A0B-4572-BEED-63671BAB4B28}" type="slidenum">
              <a:rPr lang="el-GR" altLang="el-GR" smtClean="0"/>
              <a:pPr/>
              <a:t>16</a:t>
            </a:fld>
            <a:endParaRPr lang="el-GR" altLang="el-G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4231264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04E7C6-2A0B-4572-BEED-63671BAB4B28}" type="slidenum">
              <a:rPr lang="el-GR" altLang="el-GR" smtClean="0"/>
              <a:pPr/>
              <a:t>17</a:t>
            </a:fld>
            <a:endParaRPr lang="el-GR" altLang="el-G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20839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4554FC-8CFC-48F8-B289-85F76A934632}" type="slidenum">
              <a:rPr lang="el-GR" altLang="el-GR" smtClean="0"/>
              <a:pPr/>
              <a:t>18</a:t>
            </a:fld>
            <a:endParaRPr lang="el-GR" altLang="el-G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75017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4554FC-8CFC-48F8-B289-85F76A934632}" type="slidenum">
              <a:rPr lang="el-GR" altLang="el-GR" smtClean="0"/>
              <a:pPr/>
              <a:t>19</a:t>
            </a:fld>
            <a:endParaRPr lang="el-GR" altLang="el-G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814022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2A57-E137-4C5F-B579-357C56D717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43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993C9-2C43-4490-83DD-ECBD4DEC17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759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2A65-13D4-4FA8-8BF0-E6A20CFDD6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28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yk.com/fileadmin/byk/additives/product_groups/rheology/former_rockwood_additives/technical_brochures/BYK_B-RI21_LAPONITE_EN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yk.com/fileadmin/byk/additives/product_groups/rheology/former_rockwood_additives/technical_brochures/BYK_B-RI21_LAPONITE_EN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byk.com/fileadmin/byk/additives/product_groups/rheology/former_rockwood_additives/technical_brochures/BYK_B-RI21_LAPONITE_EN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mentis-specialties.com/esweb/webprodliterature.nsf/allbydocid/825965AC9B919F0085257A3F00513FF3/$FILE/EMEA%20Printing%20Inks%20Brochure%202012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zom.com/article.aspx?ArticleID=440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fc.ac.uk/stfc/cache/file/7F7D9654-5B07-4B61-9F707E1D6F7B0B62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chopen.com/books/materials-science-advanced-topics/conducting-polymers-layered-double-hydroxides-intercalated-nanocomposites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CC%20BY%203.0" TargetMode="External"/><Relationship Id="rId4" Type="http://schemas.openxmlformats.org/officeDocument/2006/relationships/hyperlink" Target="http://www.intechopen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ld.vscht.cz/pol/kredatusova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rusnano.com/press-centre/news/88609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917;&#966;&#945;&#961;&#956;&#959;&#947;&#941;&#962;%20&#963;&#964;&#951;&#957;%20&#932;&#949;&#967;&#957;&#959;&#955;&#959;&#947;&#943;&#945;%20&#915;&#961;&#945;&#966;&#953;&#954;&#974;&#957;%20&#932;&#949;&#967;&#957;&#974;&#957;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eforms.presencehost.net/resources/knowledge_base/carbonless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journal/12166" TargetMode="External"/><Relationship Id="rId2" Type="http://schemas.openxmlformats.org/officeDocument/2006/relationships/hyperlink" Target="http://link.springer.com/search?facet-creator=%22James+Edwin+Cawthorne%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earchspace.auckland.ac.nz/handle/2292/444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it.wikipedia.org/wiki/User:Remulazz" TargetMode="External"/><Relationship Id="rId4" Type="http://schemas.openxmlformats.org/officeDocument/2006/relationships/hyperlink" Target="https://it.wikipedia.org/wiki/Capacit%C3%A0_di_scambio_cationico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erys-perfmins.com/pdf/Paint_Bro_PMNA_Apr_6_10.pdf" TargetMode="External"/><Relationship Id="rId2" Type="http://schemas.openxmlformats.org/officeDocument/2006/relationships/hyperlink" Target="http://www.byk.com/fileadmin/byk/additives/product_groups/rheology/former_rockwood_additives/technical_brochures/BYK_B-RI21_LAPONITE_EN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search?facet-creator=%22James+Edwin+Cawthorne%2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searchspace.auckland.ac.nz/handle/2292/4444" TargetMode="External"/><Relationship Id="rId4" Type="http://schemas.openxmlformats.org/officeDocument/2006/relationships/hyperlink" Target="http://link.springer.com/journal/12166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6400800" cy="244827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4</a:t>
            </a:r>
            <a:r>
              <a:rPr lang="el-GR" sz="2800" dirty="0" smtClean="0"/>
              <a:t>: </a:t>
            </a:r>
            <a:r>
              <a:rPr lang="el-GR" sz="2800" dirty="0" err="1" smtClean="0"/>
              <a:t>Φυλλόμορφα</a:t>
            </a:r>
            <a:r>
              <a:rPr lang="el-GR" sz="2800" dirty="0" smtClean="0"/>
              <a:t> </a:t>
            </a:r>
            <a:r>
              <a:rPr lang="el-GR" sz="2800" dirty="0" err="1" smtClean="0"/>
              <a:t>αργιλοπυριτικά</a:t>
            </a:r>
            <a:r>
              <a:rPr lang="el-GR" sz="2800" dirty="0" smtClean="0"/>
              <a:t> υλικά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 err="1" smtClean="0"/>
              <a:t>Επίκ</a:t>
            </a:r>
            <a:r>
              <a:rPr lang="el-GR" sz="2400" dirty="0" smtClean="0"/>
              <a:t>. Καθηγήτρια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/>
              <a:t>Γραφιστικής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/>
              <a:t>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8974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ja-JP" dirty="0" smtClean="0"/>
              <a:t>Συνθετικά </a:t>
            </a:r>
            <a:r>
              <a:rPr lang="en-US" altLang="ja-JP" dirty="0" smtClean="0"/>
              <a:t>clays</a:t>
            </a:r>
            <a:endParaRPr 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ja-JP" sz="2400" dirty="0" smtClean="0">
                <a:ea typeface="ＭＳ Ｐゴシック" charset="-128"/>
              </a:rPr>
              <a:t>Εκτός από τα φυσικής προέλευσης </a:t>
            </a:r>
            <a:r>
              <a:rPr lang="en-US" altLang="ja-JP" sz="2400" dirty="0" smtClean="0">
                <a:ea typeface="ＭＳ Ｐゴシック" charset="-128"/>
              </a:rPr>
              <a:t>clays </a:t>
            </a:r>
            <a:r>
              <a:rPr lang="el-GR" altLang="ja-JP" sz="2400" dirty="0" smtClean="0">
                <a:ea typeface="ＭＳ Ｐゴシック" charset="-128"/>
              </a:rPr>
              <a:t>υπάρχουν και τα συνθετικά προϊόντα (π.χ. </a:t>
            </a:r>
            <a:r>
              <a:rPr lang="el-GR" altLang="ja-JP" sz="2400" dirty="0" err="1" smtClean="0">
                <a:ea typeface="ＭＳ Ｐゴシック" charset="-128"/>
              </a:rPr>
              <a:t>Λαπονίτης</a:t>
            </a:r>
            <a:r>
              <a:rPr lang="el-GR" altLang="ja-JP" sz="2400" dirty="0" smtClean="0">
                <a:ea typeface="ＭＳ Ｐゴシック" charset="-128"/>
              </a:rPr>
              <a:t>). </a:t>
            </a:r>
            <a:r>
              <a:rPr lang="el-GR" altLang="ja-JP" sz="2400" dirty="0" smtClean="0"/>
              <a:t>Τα υδατικά αιωρήματα του </a:t>
            </a:r>
            <a:r>
              <a:rPr lang="el-GR" altLang="ja-JP" sz="2400" dirty="0" err="1" smtClean="0"/>
              <a:t>Λαπονίτη</a:t>
            </a:r>
            <a:r>
              <a:rPr lang="el-GR" altLang="ja-JP" sz="2400" dirty="0" smtClean="0"/>
              <a:t> RD στο νερό είναι άχρωμα, πλήρως διαυγή λόγω της</a:t>
            </a:r>
            <a:r>
              <a:rPr lang="en-US" altLang="ja-JP" sz="2400" dirty="0" smtClean="0">
                <a:ea typeface="ＭＳ Ｐゴシック" charset="-128"/>
              </a:rPr>
              <a:t> </a:t>
            </a:r>
            <a:r>
              <a:rPr lang="el-GR" altLang="ja-JP" sz="2400" dirty="0" smtClean="0"/>
              <a:t>μεγάλης καθαρότητας και του μικρού μεγέθους των σωματιδίων (250</a:t>
            </a:r>
            <a:r>
              <a:rPr lang="en-US" altLang="ja-JP" sz="2400" dirty="0" smtClean="0">
                <a:ea typeface="ＭＳ Ｐゴシック" charset="-128"/>
              </a:rPr>
              <a:t> </a:t>
            </a:r>
            <a:r>
              <a:rPr lang="el-GR" altLang="ja-JP" sz="2400" dirty="0" smtClean="0"/>
              <a:t>Å). Τα χαρακτηριστικά τους αυτά άλλωστε έχουν οδηγήσει σε βιομηχανική εφαρμογή τους.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929065"/>
            <a:ext cx="3532188" cy="248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3 - Ορθογώνιο"/>
          <p:cNvSpPr>
            <a:spLocks noChangeArrowheads="1"/>
          </p:cNvSpPr>
          <p:nvPr/>
        </p:nvSpPr>
        <p:spPr bwMode="auto">
          <a:xfrm>
            <a:off x="1259633" y="6411913"/>
            <a:ext cx="2592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byk.com</a:t>
            </a:r>
            <a:endParaRPr lang="el-GR" altLang="el-GR" sz="1200" dirty="0"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571876"/>
            <a:ext cx="3560966" cy="40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lex\Desktop\test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857628"/>
            <a:ext cx="3500462" cy="26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Διάγραμμα ροής παραγωγής</a:t>
            </a:r>
            <a:endParaRPr lang="el-GR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725" y="1411450"/>
            <a:ext cx="720725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3229206" y="6073714"/>
            <a:ext cx="2592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byk.com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84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Λαπονίτης</a:t>
            </a:r>
            <a:endParaRPr lang="el-G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132856"/>
            <a:ext cx="2438095" cy="1009791"/>
          </a:xfrm>
          <a:noFill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110332"/>
            <a:ext cx="2038095" cy="140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1700808"/>
            <a:ext cx="2700338" cy="2259013"/>
          </a:xfrm>
          <a:noFill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21605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3229206" y="6073714"/>
            <a:ext cx="2592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7"/>
              </a:rPr>
              <a:t>byk.com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39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Μερικές γενικές εφαρμογές </a:t>
            </a:r>
            <a:r>
              <a:rPr lang="el-GR" dirty="0" smtClean="0"/>
              <a:t>αργίλων</a:t>
            </a:r>
            <a:endParaRPr lang="el-GR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ja-JP" sz="2400" dirty="0" smtClean="0"/>
              <a:t>Προϊόντα προσωπικής φροντίδας π.χ. σε καλλυντικά. σαμπουάν, καθαριστικά δέρματος, βερνίκια νυχιών, οδοντόπαστες κ.α.</a:t>
            </a:r>
            <a:endParaRPr lang="en-US" altLang="ja-JP" sz="2400" dirty="0" smtClean="0">
              <a:ea typeface="ＭＳ Ｐゴシック" charset="-128"/>
            </a:endParaRPr>
          </a:p>
          <a:p>
            <a:pPr eaLnBrk="1" hangingPunct="1"/>
            <a:r>
              <a:rPr lang="el-GR" altLang="ja-JP" sz="2400" dirty="0" smtClean="0"/>
              <a:t>Υλικά αποθήκευσης ραδιενεργών υλικών λόγω της μεγάλης </a:t>
            </a:r>
            <a:r>
              <a:rPr lang="el-GR" altLang="ja-JP" sz="2400" dirty="0" err="1" smtClean="0"/>
              <a:t>κατιοανταλλακτικής</a:t>
            </a:r>
            <a:r>
              <a:rPr lang="el-GR" altLang="ja-JP" sz="2400" dirty="0" smtClean="0"/>
              <a:t> τους ικανότητας.</a:t>
            </a:r>
            <a:endParaRPr lang="en-US" altLang="ja-JP" sz="2400" dirty="0" smtClean="0">
              <a:ea typeface="ＭＳ Ｐゴシック" charset="-128"/>
            </a:endParaRPr>
          </a:p>
          <a:p>
            <a:pPr eaLnBrk="1" hangingPunct="1"/>
            <a:r>
              <a:rPr lang="el-GR" altLang="ja-JP" sz="2400" dirty="0" smtClean="0"/>
              <a:t>Πρόσθετα φαρμάκων και καλλυντικών.</a:t>
            </a:r>
            <a:endParaRPr lang="en-US" altLang="ja-JP" sz="2400" dirty="0" smtClean="0">
              <a:ea typeface="ＭＳ Ｐゴシック" charset="-128"/>
            </a:endParaRPr>
          </a:p>
          <a:p>
            <a:pPr eaLnBrk="1" hangingPunct="1"/>
            <a:r>
              <a:rPr lang="el-GR" altLang="ja-JP" sz="2400" dirty="0" err="1" smtClean="0"/>
              <a:t>Σαπωνοποΐα</a:t>
            </a:r>
            <a:r>
              <a:rPr lang="el-GR" altLang="ja-JP" sz="2400" dirty="0" smtClean="0"/>
              <a:t> για την κατακράτηση των φωσφορικών αλάτων, καθώς και για το μαλακτικό τους αποτέλεσμα στο νερό</a:t>
            </a:r>
            <a:endParaRPr lang="en-US" altLang="ja-JP" sz="2400" dirty="0" smtClean="0">
              <a:ea typeface="ＭＳ Ｐゴシック" charset="-128"/>
            </a:endParaRPr>
          </a:p>
          <a:p>
            <a:pPr eaLnBrk="1" hangingPunct="1"/>
            <a:r>
              <a:rPr lang="el-GR" altLang="ja-JP" sz="2400" dirty="0" smtClean="0"/>
              <a:t>Λίπανση στύλων, καλωδίων, αγωγών</a:t>
            </a:r>
          </a:p>
          <a:p>
            <a:pPr eaLnBrk="1" hangingPunct="1"/>
            <a:endParaRPr lang="el-GR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5855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Μερικές γενικές εφαρμογές </a:t>
            </a:r>
            <a:r>
              <a:rPr lang="el-GR" dirty="0" smtClean="0"/>
              <a:t>αργίλων</a:t>
            </a:r>
            <a:endParaRPr lang="el-GR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/>
            <a:r>
              <a:rPr lang="el-GR" altLang="ja-JP" sz="2400" dirty="0" smtClean="0"/>
              <a:t>Δημιουργία στεγανού και ελαστικού σκυροδέματος</a:t>
            </a:r>
          </a:p>
          <a:p>
            <a:pPr algn="just" eaLnBrk="1" hangingPunct="1"/>
            <a:r>
              <a:rPr lang="el-GR" altLang="ja-JP" sz="2400" dirty="0" smtClean="0"/>
              <a:t>Ξηραντικά σε συσκευασίες εμπορευμάτων</a:t>
            </a:r>
            <a:endParaRPr lang="en-US" altLang="ja-JP" sz="2400" dirty="0" smtClean="0">
              <a:ea typeface="ＭＳ Ｐゴシック" charset="-128"/>
            </a:endParaRPr>
          </a:p>
          <a:p>
            <a:pPr algn="just" eaLnBrk="1" hangingPunct="1"/>
            <a:r>
              <a:rPr lang="el-GR" altLang="ja-JP" sz="2400" dirty="0" smtClean="0"/>
              <a:t>Προσδίδουν μεγαλύτερη πλαστικότητα, ανθεκτικότητα και έντονο χρώμα στα προϊόντα κεραμικής τέχνης</a:t>
            </a:r>
            <a:endParaRPr lang="en-US" altLang="ja-JP" sz="2400" dirty="0" smtClean="0">
              <a:ea typeface="ＭＳ Ｐゴシック" charset="-128"/>
            </a:endParaRPr>
          </a:p>
          <a:p>
            <a:pPr algn="just" eaLnBrk="1" hangingPunct="1"/>
            <a:r>
              <a:rPr lang="el-GR" altLang="ja-JP" sz="2400" dirty="0" smtClean="0"/>
              <a:t>Υποστρώματα για ακινητοποίηση των ενζύμων</a:t>
            </a:r>
          </a:p>
          <a:p>
            <a:pPr algn="just" eaLnBrk="1" hangingPunct="1"/>
            <a:r>
              <a:rPr lang="el-GR" altLang="ja-JP" sz="2400" dirty="0" smtClean="0"/>
              <a:t>Αναδόμηση προϊόντων του πετρελαίου</a:t>
            </a:r>
          </a:p>
          <a:p>
            <a:pPr algn="just" eaLnBrk="1" hangingPunct="1"/>
            <a:r>
              <a:rPr lang="el-GR" altLang="ja-JP" sz="2400" dirty="0" smtClean="0"/>
              <a:t>Μοριακοί ηθμοί για την επεξεργασία των ορυκτελαίων</a:t>
            </a:r>
          </a:p>
          <a:p>
            <a:pPr algn="just" eaLnBrk="1" hangingPunct="1"/>
            <a:r>
              <a:rPr lang="el-GR" altLang="ja-JP" sz="2400" dirty="0" smtClean="0"/>
              <a:t>Υποστρώματα καταλυτών</a:t>
            </a:r>
            <a:endParaRPr lang="en-US" altLang="ja-JP" sz="2400" dirty="0" smtClean="0">
              <a:ea typeface="ＭＳ Ｐゴシック" charset="-128"/>
            </a:endParaRPr>
          </a:p>
          <a:p>
            <a:pPr algn="just" eaLnBrk="1" hangingPunct="1"/>
            <a:r>
              <a:rPr lang="el-GR" altLang="ja-JP" sz="2400" dirty="0" smtClean="0"/>
              <a:t>Κατάλυση-</a:t>
            </a:r>
            <a:r>
              <a:rPr lang="el-GR" altLang="ja-JP" sz="2400" dirty="0" err="1" smtClean="0"/>
              <a:t>φωτοκατάλυση</a:t>
            </a:r>
            <a:endParaRPr lang="el-GR" altLang="ja-JP" sz="2400" dirty="0" smtClean="0"/>
          </a:p>
          <a:p>
            <a:pPr algn="just" eaLnBrk="1" hangingPunct="1"/>
            <a:r>
              <a:rPr lang="el-GR" altLang="el-GR" sz="2400" dirty="0" smtClean="0"/>
              <a:t>Προσρόφηση ρύπων</a:t>
            </a:r>
          </a:p>
          <a:p>
            <a:pPr algn="just" eaLnBrk="1" hangingPunct="1"/>
            <a:r>
              <a:rPr lang="el-GR" altLang="el-GR" sz="2400" dirty="0" err="1" smtClean="0"/>
              <a:t>Διαυγαστικά</a:t>
            </a:r>
            <a:endParaRPr lang="el-GR" altLang="el-GR" sz="2400" dirty="0" smtClean="0"/>
          </a:p>
          <a:p>
            <a:pPr algn="just" eaLnBrk="1" hangingPunct="1"/>
            <a:endParaRPr lang="el-GR" altLang="el-GR" sz="2400" b="1" dirty="0" smtClean="0">
              <a:solidFill>
                <a:schemeClr val="tx2"/>
              </a:solidFill>
            </a:endParaRPr>
          </a:p>
          <a:p>
            <a:pPr algn="just" eaLnBrk="1" hangingPunct="1"/>
            <a:endParaRPr lang="el-GR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4146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altLang="ja-JP" dirty="0" smtClean="0"/>
              <a:t>Εφαρμογές των </a:t>
            </a:r>
            <a:r>
              <a:rPr lang="en-US" altLang="ja-JP" dirty="0" smtClean="0"/>
              <a:t>clays </a:t>
            </a:r>
            <a:r>
              <a:rPr lang="el-GR" altLang="ja-JP" dirty="0" smtClean="0"/>
              <a:t>στην Τεχνολογία Γραφικών Τεχνών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sz="3200" dirty="0" smtClean="0"/>
              <a:t>Clays </a:t>
            </a:r>
            <a:r>
              <a:rPr lang="el-GR" altLang="el-GR" sz="3200" dirty="0" smtClean="0"/>
              <a:t>και μελάνια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147248" cy="566124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ja-JP" sz="2200" dirty="0" smtClean="0"/>
              <a:t>Στην παρασκευή βερνικιών και  εκτυπωτικών μελανιών </a:t>
            </a:r>
            <a:r>
              <a:rPr lang="el-GR" altLang="ja-JP" sz="2200" b="1" dirty="0" smtClean="0">
                <a:solidFill>
                  <a:srgbClr val="820000"/>
                </a:solidFill>
              </a:rPr>
              <a:t>ως φορείς ρύθμισης του ιξώδους και της αιώρησης </a:t>
            </a:r>
            <a:r>
              <a:rPr lang="en-US" altLang="ja-JP" sz="2200" dirty="0" smtClean="0">
                <a:ea typeface="ＭＳ Ｐゴシック" charset="-128"/>
              </a:rPr>
              <a:t>(</a:t>
            </a:r>
            <a:r>
              <a:rPr lang="en-US" altLang="el-GR" sz="2200" dirty="0" smtClean="0"/>
              <a:t>rheology control and suspension).</a:t>
            </a:r>
            <a:endParaRPr lang="el-GR" altLang="el-GR" sz="2200" dirty="0" smtClean="0"/>
          </a:p>
          <a:p>
            <a:pPr eaLnBrk="1" hangingPunct="1"/>
            <a:r>
              <a:rPr lang="el-GR" altLang="ja-JP" sz="2200" dirty="0" smtClean="0"/>
              <a:t>Για παράδειγμα εμπορικά </a:t>
            </a:r>
            <a:r>
              <a:rPr lang="en-US" altLang="ja-JP" sz="2200" dirty="0" err="1" smtClean="0">
                <a:ea typeface="ＭＳ Ｐゴシック" charset="-128"/>
              </a:rPr>
              <a:t>organoclays</a:t>
            </a:r>
            <a:r>
              <a:rPr lang="en-US" altLang="ja-JP" sz="2200" dirty="0" smtClean="0">
                <a:ea typeface="ＭＳ Ｐゴシック" charset="-128"/>
              </a:rPr>
              <a:t> (</a:t>
            </a:r>
            <a:r>
              <a:rPr lang="el-GR" altLang="ja-JP" sz="2200" dirty="0" smtClean="0"/>
              <a:t>π.χ. το </a:t>
            </a:r>
            <a:r>
              <a:rPr lang="en-US" altLang="ja-JP" sz="2200" dirty="0" err="1" smtClean="0">
                <a:ea typeface="ＭＳ Ｐゴシック" charset="-128"/>
              </a:rPr>
              <a:t>organoclay</a:t>
            </a:r>
            <a:r>
              <a:rPr lang="en-US" altLang="ja-JP" sz="2200" dirty="0" smtClean="0">
                <a:ea typeface="ＭＳ Ｐゴシック" charset="-128"/>
              </a:rPr>
              <a:t> </a:t>
            </a:r>
            <a:r>
              <a:rPr lang="en-US" altLang="ja-JP" sz="2200" dirty="0" err="1" smtClean="0">
                <a:ea typeface="ＭＳ Ｐゴシック" charset="-128"/>
              </a:rPr>
              <a:t>Bentone</a:t>
            </a:r>
            <a:r>
              <a:rPr lang="en-US" altLang="ja-JP" sz="2200" dirty="0" smtClean="0">
                <a:ea typeface="ＭＳ Ｐゴシック" charset="-128"/>
              </a:rPr>
              <a:t>-</a:t>
            </a:r>
            <a:r>
              <a:rPr lang="el-GR" altLang="ja-JP" sz="2200" dirty="0" smtClean="0"/>
              <a:t>προϊόν αντίδρασης </a:t>
            </a:r>
            <a:r>
              <a:rPr lang="el-GR" altLang="ja-JP" sz="2200" dirty="0" err="1" smtClean="0"/>
              <a:t>σμεκτίτη</a:t>
            </a:r>
            <a:r>
              <a:rPr lang="en-US" altLang="ja-JP" sz="2200" dirty="0" smtClean="0">
                <a:ea typeface="ＭＳ Ｐゴシック" charset="-128"/>
              </a:rPr>
              <a:t> </a:t>
            </a:r>
            <a:r>
              <a:rPr lang="el-GR" altLang="ja-JP" sz="2200" dirty="0" smtClean="0"/>
              <a:t>(</a:t>
            </a:r>
            <a:r>
              <a:rPr lang="el-GR" altLang="ja-JP" sz="2200" dirty="0" err="1" smtClean="0"/>
              <a:t>μπεντονίτη</a:t>
            </a:r>
            <a:r>
              <a:rPr lang="el-GR" altLang="ja-JP" sz="2200" dirty="0" smtClean="0"/>
              <a:t> ή </a:t>
            </a:r>
            <a:r>
              <a:rPr lang="el-GR" altLang="ja-JP" sz="2200" dirty="0" err="1" smtClean="0"/>
              <a:t>εκτορίτη</a:t>
            </a:r>
            <a:r>
              <a:rPr lang="el-GR" altLang="ja-JP" sz="2200" dirty="0" smtClean="0"/>
              <a:t>) και ενός τεταρτοταγούς αμμωνιακού άλατος) χρησιμοποιούνται στα εκτυπωτικά μελάνια για τον έλεγχο της </a:t>
            </a:r>
            <a:r>
              <a:rPr lang="el-GR" altLang="ja-JP" sz="2200" dirty="0" err="1" smtClean="0"/>
              <a:t>ρεολογικής</a:t>
            </a:r>
            <a:r>
              <a:rPr lang="el-GR" altLang="ja-JP" sz="2200" dirty="0" smtClean="0"/>
              <a:t> τους συμπεριφοράς, της διείσδυσης (</a:t>
            </a:r>
            <a:r>
              <a:rPr lang="en-US" altLang="ja-JP" sz="2200" dirty="0" smtClean="0">
                <a:ea typeface="ＭＳ Ｐゴシック" charset="-128"/>
              </a:rPr>
              <a:t>penetration) </a:t>
            </a:r>
            <a:r>
              <a:rPr lang="el-GR" altLang="ja-JP" sz="2200" dirty="0" smtClean="0"/>
              <a:t>και της </a:t>
            </a:r>
            <a:r>
              <a:rPr lang="el-GR" altLang="ja-JP" sz="2200" dirty="0" err="1" smtClean="0"/>
              <a:t>γαλακτωματοποίησης</a:t>
            </a:r>
            <a:r>
              <a:rPr lang="el-GR" altLang="ja-JP" sz="2200" dirty="0" smtClean="0"/>
              <a:t> σε συστήματα μελανιών σε μορφή πάστας. Επίσης, παρέχουν εξαιρετικές ιδιότητες διασποράς </a:t>
            </a:r>
            <a:r>
              <a:rPr lang="en-US" altLang="ja-JP" sz="2200" dirty="0" smtClean="0">
                <a:ea typeface="ＭＳ Ｐゴシック" charset="-128"/>
              </a:rPr>
              <a:t>(anti-settling) </a:t>
            </a:r>
            <a:r>
              <a:rPr lang="el-GR" altLang="ja-JP" sz="2200" dirty="0" smtClean="0"/>
              <a:t>σε υγρά συστήματα μελανιών.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039" y="4722757"/>
            <a:ext cx="2368620" cy="189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964" y="6282994"/>
            <a:ext cx="1362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5 - Ορθογώνιο"/>
          <p:cNvSpPr>
            <a:spLocks noChangeArrowheads="1"/>
          </p:cNvSpPr>
          <p:nvPr/>
        </p:nvSpPr>
        <p:spPr bwMode="auto">
          <a:xfrm>
            <a:off x="5779541" y="6581001"/>
            <a:ext cx="26357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4"/>
              </a:rPr>
              <a:t>elementis-specialties.com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18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 smtClean="0"/>
              <a:t>Clays</a:t>
            </a:r>
            <a:r>
              <a:rPr lang="el-GR" altLang="el-GR" dirty="0" smtClean="0"/>
              <a:t>, συσκευασία, φραγμός πολυμερών</a:t>
            </a:r>
            <a:endParaRPr lang="el-GR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2400" b="1" dirty="0" smtClean="0">
                <a:ea typeface="ＭＳ Ｐゴシック" charset="-128"/>
              </a:rPr>
              <a:t>O</a:t>
            </a:r>
            <a:r>
              <a:rPr lang="el-GR" altLang="ja-JP" sz="2400" b="1" dirty="0" smtClean="0"/>
              <a:t>ι άργιλοι πέρα από το γεγονός ότι διασπείρονται </a:t>
            </a:r>
            <a:r>
              <a:rPr lang="el-GR" altLang="ja-JP" sz="2400" dirty="0" smtClean="0"/>
              <a:t>έχουν την ιδιότητα να συνδυάζονται με πολυμερή ή άλλα </a:t>
            </a:r>
            <a:r>
              <a:rPr lang="el-GR" altLang="ja-JP" sz="2400" dirty="0" err="1" smtClean="0"/>
              <a:t>φυλλόμορφα</a:t>
            </a:r>
            <a:r>
              <a:rPr lang="el-GR" altLang="ja-JP" sz="2400" dirty="0" smtClean="0"/>
              <a:t> υλικά</a:t>
            </a:r>
            <a:r>
              <a:rPr lang="el-GR" altLang="ja-JP" sz="2400" b="1" dirty="0" smtClean="0"/>
              <a:t> και να σχηματίζουν </a:t>
            </a:r>
            <a:r>
              <a:rPr lang="el-GR" altLang="ja-JP" sz="2400" b="1" dirty="0" err="1" smtClean="0"/>
              <a:t>πολυστρωματικά</a:t>
            </a:r>
            <a:r>
              <a:rPr lang="el-GR" altLang="ja-JP" sz="2400" b="1" dirty="0" smtClean="0"/>
              <a:t> </a:t>
            </a:r>
            <a:r>
              <a:rPr lang="el-GR" altLang="ja-JP" sz="2400" b="1" dirty="0" err="1" smtClean="0"/>
              <a:t>υμένια</a:t>
            </a:r>
            <a:r>
              <a:rPr lang="el-GR" altLang="ja-JP" sz="2400" b="1" dirty="0" smtClean="0"/>
              <a:t>.</a:t>
            </a:r>
            <a:endParaRPr lang="en-US" altLang="ja-JP" sz="2400" b="1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ja-JP" sz="2400" dirty="0" smtClean="0"/>
              <a:t>Τα </a:t>
            </a:r>
            <a:r>
              <a:rPr lang="el-GR" altLang="ja-JP" sz="2400" dirty="0" err="1" smtClean="0"/>
              <a:t>υμένια</a:t>
            </a:r>
            <a:r>
              <a:rPr lang="el-GR" altLang="ja-JP" sz="2400" dirty="0" smtClean="0"/>
              <a:t> αυτά βρίσκουν εφαρμογές ως μεμβράνες ελεγχόμενης διαπερατότητας αερίων, υγρών, ομοιοπολικών μορίων, ιόντων ακόμα και ηλεκτρονίων (</a:t>
            </a:r>
            <a:r>
              <a:rPr lang="el-GR" altLang="ja-JP" sz="2400" dirty="0" err="1" smtClean="0"/>
              <a:t>tunneling</a:t>
            </a:r>
            <a:r>
              <a:rPr lang="el-GR" altLang="ja-JP" sz="2400" dirty="0" smtClean="0"/>
              <a:t> </a:t>
            </a:r>
            <a:r>
              <a:rPr lang="el-GR" altLang="ja-JP" sz="2400" dirty="0" err="1" smtClean="0"/>
              <a:t>barriers</a:t>
            </a:r>
            <a:r>
              <a:rPr lang="el-GR" altLang="ja-JP" sz="2400" dirty="0" smtClean="0"/>
              <a:t>). </a:t>
            </a:r>
            <a:r>
              <a:rPr lang="el-GR" altLang="ja-JP" sz="2400" b="1" dirty="0" smtClean="0"/>
              <a:t>Τα </a:t>
            </a:r>
            <a:r>
              <a:rPr lang="el-GR" altLang="ja-JP" sz="2400" b="1" dirty="0" err="1" smtClean="0"/>
              <a:t>υμένια</a:t>
            </a:r>
            <a:r>
              <a:rPr lang="el-GR" altLang="ja-JP" sz="2400" b="1" dirty="0" smtClean="0"/>
              <a:t> αυτά βρίσκουν εφαρμογή στην συσκευασία τροφίμων, στην κατασκευή αισθητήρων, τροποποιημένων ηλεκτροδίων κ.α.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b="1" dirty="0" smtClean="0"/>
              <a:t>Να σημειωθεί ότι οι άργιλοι αυξάνουν τις ιδιότητες φραγμού των πολυμερών δημιουργώντας μια μάζα ή ένα περίπλοκο μονοπάτι που επιβραδύνει την διάχυση των αέριων μορίων </a:t>
            </a:r>
            <a:r>
              <a:rPr lang="el-GR" altLang="el-GR" sz="2400" b="1" dirty="0" err="1" smtClean="0"/>
              <a:t>διαμέσω</a:t>
            </a:r>
            <a:r>
              <a:rPr lang="el-GR" altLang="el-GR" sz="2400" b="1" dirty="0" smtClean="0"/>
              <a:t> του </a:t>
            </a:r>
            <a:r>
              <a:rPr lang="el-GR" altLang="el-GR" sz="2400" b="1" dirty="0" err="1" smtClean="0"/>
              <a:t>πολυμερικού</a:t>
            </a:r>
            <a:r>
              <a:rPr lang="el-GR" altLang="el-GR" sz="2400" b="1" dirty="0" smtClean="0"/>
              <a:t> υλικού. </a:t>
            </a: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3242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 smtClean="0"/>
              <a:t>Clays</a:t>
            </a:r>
            <a:r>
              <a:rPr lang="el-GR" altLang="el-GR" dirty="0" smtClean="0"/>
              <a:t>, συσκευασία, φραγμός πολυμερών</a:t>
            </a:r>
            <a:endParaRPr lang="el-GR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400" b="1" dirty="0" smtClean="0">
                <a:solidFill>
                  <a:schemeClr val="tx2"/>
                </a:solidFill>
              </a:rPr>
              <a:t>Να σημειωθεί ότι οι άργιλοι αυξάνουν τις ιδιότητες φραγμού των πολυμερών δημιουργώντας μια μάζα ή ένα περίπλοκο μονοπάτι που επιβραδύνει την διάχυση των αέριων μορίων </a:t>
            </a:r>
            <a:r>
              <a:rPr lang="el-GR" altLang="el-GR" sz="2400" b="1" dirty="0" err="1" smtClean="0">
                <a:solidFill>
                  <a:schemeClr val="tx2"/>
                </a:solidFill>
              </a:rPr>
              <a:t>διαμέσω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 του </a:t>
            </a:r>
            <a:r>
              <a:rPr lang="el-GR" altLang="el-GR" sz="2400" b="1" dirty="0" err="1" smtClean="0">
                <a:solidFill>
                  <a:schemeClr val="tx2"/>
                </a:solidFill>
              </a:rPr>
              <a:t>πολυμερικού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 υλικού. </a:t>
            </a:r>
            <a:endParaRPr lang="el-GR" altLang="el-GR" sz="2400" dirty="0" smtClean="0">
              <a:solidFill>
                <a:srgbClr val="FF0000"/>
              </a:solidFill>
            </a:endParaRPr>
          </a:p>
        </p:txBody>
      </p:sp>
      <p:pic>
        <p:nvPicPr>
          <p:cNvPr id="15363" name="Picture 4" descr="http://www.azom.com/images/Article_Images/ImageForArticle_4403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053" y="2821902"/>
            <a:ext cx="480438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3 - Ορθογώνιο"/>
          <p:cNvSpPr>
            <a:spLocks noChangeArrowheads="1"/>
          </p:cNvSpPr>
          <p:nvPr/>
        </p:nvSpPr>
        <p:spPr bwMode="auto">
          <a:xfrm>
            <a:off x="1835696" y="4797152"/>
            <a:ext cx="23042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4"/>
              </a:rPr>
              <a:t>azom.com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87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 smtClean="0"/>
              <a:t>Clays</a:t>
            </a:r>
            <a:r>
              <a:rPr lang="el-GR" altLang="el-GR" dirty="0" smtClean="0"/>
              <a:t>, συσκευασία, διαπερατότητα, φραγμός πολυμερών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040560"/>
          </a:xfrm>
        </p:spPr>
        <p:txBody>
          <a:bodyPr>
            <a:normAutofit/>
          </a:bodyPr>
          <a:lstStyle/>
          <a:p>
            <a:r>
              <a:rPr lang="el-GR" altLang="ja-JP" sz="2800" dirty="0"/>
              <a:t>Στη συσκευασία</a:t>
            </a:r>
            <a:r>
              <a:rPr lang="en-US" altLang="ja-JP" sz="2800" dirty="0">
                <a:ea typeface="ＭＳ Ｐゴシック" charset="-128"/>
              </a:rPr>
              <a:t> </a:t>
            </a:r>
            <a:r>
              <a:rPr lang="el-GR" altLang="ja-JP" sz="2800" dirty="0"/>
              <a:t>τροφίμων χρησιμοποιούνται ως υβριδικά σύνθετα υλικά </a:t>
            </a:r>
            <a:r>
              <a:rPr lang="el-GR" altLang="ja-JP" sz="2800" dirty="0" err="1"/>
              <a:t>σμεκτιτών</a:t>
            </a:r>
            <a:r>
              <a:rPr lang="el-GR" altLang="ja-JP" sz="2800" dirty="0"/>
              <a:t> με διάφορα πολυμερή βιομηχανικής </a:t>
            </a:r>
            <a:r>
              <a:rPr lang="el-GR" altLang="ja-JP" sz="2800" dirty="0" smtClean="0"/>
              <a:t>σημασίας.</a:t>
            </a:r>
          </a:p>
          <a:p>
            <a:r>
              <a:rPr lang="el-GR" altLang="ja-JP" sz="2800" dirty="0" smtClean="0"/>
              <a:t>Μικρές </a:t>
            </a:r>
            <a:r>
              <a:rPr lang="el-GR" altLang="ja-JP" sz="2800" dirty="0"/>
              <a:t>ποσότητες αργίλου βελτιώνουν σημαντικά τις μηχανικές ιδιότητες, τη διαπερατότητα </a:t>
            </a:r>
            <a:r>
              <a:rPr lang="en-US" altLang="ja-JP" sz="2800" dirty="0">
                <a:ea typeface="ＭＳ Ｐゴシック" charset="-128"/>
              </a:rPr>
              <a:t>(permeability) </a:t>
            </a:r>
            <a:r>
              <a:rPr lang="el-GR" altLang="ja-JP" sz="2800" dirty="0"/>
              <a:t>ιδιότητες φραγμού-και θερμικές ιδιότητες του πολυμερούς στο τελικό προϊόν.</a:t>
            </a:r>
          </a:p>
          <a:p>
            <a:endParaRPr lang="el-GR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5256926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Φυλλόμορφα</a:t>
            </a:r>
            <a:r>
              <a:rPr lang="el-GR" dirty="0"/>
              <a:t> </a:t>
            </a:r>
            <a:r>
              <a:rPr lang="el-GR" dirty="0" err="1"/>
              <a:t>αργιλοπυριτικά</a:t>
            </a:r>
            <a:r>
              <a:rPr lang="el-GR" dirty="0"/>
              <a:t> </a:t>
            </a:r>
            <a:r>
              <a:rPr lang="el-GR" dirty="0" smtClean="0"/>
              <a:t>υλικά</a:t>
            </a:r>
            <a:endParaRPr lang="el-GR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ja-JP" sz="2400" dirty="0" smtClean="0"/>
              <a:t>Τα </a:t>
            </a:r>
            <a:r>
              <a:rPr lang="el-GR" altLang="ja-JP" sz="2400" dirty="0" err="1" smtClean="0"/>
              <a:t>φυλλόμορφα</a:t>
            </a:r>
            <a:r>
              <a:rPr lang="el-GR" altLang="ja-JP" sz="2400" dirty="0" smtClean="0"/>
              <a:t> </a:t>
            </a:r>
            <a:r>
              <a:rPr lang="el-GR" altLang="ja-JP" sz="2400" dirty="0" err="1" smtClean="0"/>
              <a:t>αργιλοπυριτικά</a:t>
            </a:r>
            <a:r>
              <a:rPr lang="el-GR" altLang="ja-JP" sz="2400" dirty="0" smtClean="0"/>
              <a:t> υλικά (άργιλοι ή πηλοί (</a:t>
            </a:r>
            <a:r>
              <a:rPr lang="el-GR" altLang="ja-JP" sz="2400" dirty="0" err="1" smtClean="0"/>
              <a:t>clays</a:t>
            </a:r>
            <a:r>
              <a:rPr lang="el-GR" altLang="ja-JP" sz="2400" dirty="0" smtClean="0"/>
              <a:t>)) είναι μια τάξη ανόργανων ορυκτών που απαντώνται στη φύση.</a:t>
            </a:r>
            <a:endParaRPr lang="en-US" altLang="ja-JP" sz="2400" dirty="0" smtClean="0">
              <a:ea typeface="ＭＳ Ｐゴシック" charset="-128"/>
            </a:endParaRPr>
          </a:p>
          <a:p>
            <a:r>
              <a:rPr lang="el-GR" altLang="ja-JP" sz="2400" b="1" dirty="0" smtClean="0">
                <a:solidFill>
                  <a:schemeClr val="tx2"/>
                </a:solidFill>
              </a:rPr>
              <a:t>Από φυσικοχημικής άποψης οι άργιλοι είναι </a:t>
            </a:r>
            <a:r>
              <a:rPr lang="el-GR" altLang="ja-JP" sz="2400" b="1" dirty="0" err="1" smtClean="0">
                <a:solidFill>
                  <a:schemeClr val="tx2"/>
                </a:solidFill>
              </a:rPr>
              <a:t>μικροκρυσταλλικά</a:t>
            </a:r>
            <a:r>
              <a:rPr lang="el-GR" altLang="ja-JP" sz="2400" b="1" dirty="0" smtClean="0">
                <a:solidFill>
                  <a:schemeClr val="tx2"/>
                </a:solidFill>
              </a:rPr>
              <a:t> </a:t>
            </a:r>
            <a:r>
              <a:rPr lang="el-GR" altLang="ja-JP" sz="2400" b="1" dirty="0" err="1" smtClean="0">
                <a:solidFill>
                  <a:schemeClr val="tx2"/>
                </a:solidFill>
              </a:rPr>
              <a:t>αργιλοπυριτικά</a:t>
            </a:r>
            <a:r>
              <a:rPr lang="el-GR" altLang="ja-JP" sz="2400" b="1" dirty="0" smtClean="0">
                <a:solidFill>
                  <a:schemeClr val="tx2"/>
                </a:solidFill>
              </a:rPr>
              <a:t> ορυκτά με καθορισμένη κρυσταλλική δομή και φυσικοχημικές ιδιότητες.</a:t>
            </a:r>
            <a:endParaRPr lang="en-US" altLang="ja-JP" sz="2400" b="1" dirty="0" smtClean="0">
              <a:solidFill>
                <a:schemeClr val="tx2"/>
              </a:solidFill>
              <a:ea typeface="ＭＳ Ｐゴシック" charset="-128"/>
            </a:endParaRPr>
          </a:p>
          <a:p>
            <a:r>
              <a:rPr lang="el-GR" altLang="ja-JP" sz="2400" dirty="0" smtClean="0"/>
              <a:t>Η Ελλάδα μάλιστα κατέχει την </a:t>
            </a:r>
            <a:r>
              <a:rPr lang="el-GR" altLang="ja-JP" sz="2400" b="1" dirty="0" smtClean="0">
                <a:solidFill>
                  <a:schemeClr val="accent4">
                    <a:lumMod val="75000"/>
                  </a:schemeClr>
                </a:solidFill>
              </a:rPr>
              <a:t>τρίτη θέση σε παγκόσμια κλίμακα στην παραγωγή αργίλων μετά τις ΗΠΑ και τη Ρωσία.</a:t>
            </a:r>
          </a:p>
          <a:p>
            <a:pPr eaLnBrk="1" hangingPunct="1"/>
            <a:r>
              <a:rPr lang="el-GR" altLang="ja-JP" sz="2400" dirty="0" smtClean="0"/>
              <a:t>Οι άργιλοι </a:t>
            </a:r>
            <a:r>
              <a:rPr lang="el-GR" altLang="ja-JP" sz="2400" dirty="0" err="1" smtClean="0"/>
              <a:t>πρωτοχρησιμοποιήθηκαν</a:t>
            </a:r>
            <a:r>
              <a:rPr lang="el-GR" altLang="ja-JP" sz="2400" dirty="0" smtClean="0"/>
              <a:t> από τον άνθρωπο στην</a:t>
            </a:r>
            <a:r>
              <a:rPr lang="el-GR" altLang="ja-JP" sz="2400" dirty="0" smtClean="0">
                <a:solidFill>
                  <a:schemeClr val="folHlink"/>
                </a:solidFill>
              </a:rPr>
              <a:t> </a:t>
            </a:r>
            <a:r>
              <a:rPr lang="el-GR" altLang="ja-JP" sz="2400" b="1" dirty="0" smtClean="0">
                <a:solidFill>
                  <a:schemeClr val="accent4">
                    <a:lumMod val="75000"/>
                  </a:schemeClr>
                </a:solidFill>
              </a:rPr>
              <a:t>αγγειοπλαστική.</a:t>
            </a:r>
            <a:endParaRPr lang="en-US" altLang="ja-JP" sz="2400" b="1" dirty="0" smtClean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altLang="ja-JP" sz="2400" dirty="0" smtClean="0"/>
              <a:t>Σήμερα, τα υλικά αυτά να έχουν ένα ευρύτατο πεδίο βιομηχανικών εφαρμογών.</a:t>
            </a: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1518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29 - Ορθογώνιο"/>
          <p:cNvSpPr>
            <a:spLocks noChangeArrowheads="1"/>
          </p:cNvSpPr>
          <p:nvPr/>
        </p:nvSpPr>
        <p:spPr bwMode="auto">
          <a:xfrm>
            <a:off x="4594578" y="6496234"/>
            <a:ext cx="36433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stfc.ac.uk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Clays</a:t>
            </a:r>
            <a:r>
              <a:rPr lang="el-GR" altLang="el-GR" dirty="0"/>
              <a:t>, συσκευασία, διαπερατότητα, φραγμός πολυμερών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04056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l-GR" altLang="ja-JP" sz="2800" dirty="0" smtClean="0"/>
              <a:t>Στις </a:t>
            </a:r>
            <a:r>
              <a:rPr lang="el-GR" altLang="ja-JP" sz="2800" dirty="0"/>
              <a:t>περιπτώσεις αυτές, μεγάλης σημασίας είναι η πλήρης διασπορά των </a:t>
            </a:r>
            <a:r>
              <a:rPr lang="el-GR" altLang="ja-JP" sz="2800" dirty="0" err="1"/>
              <a:t>φυλλιδίων</a:t>
            </a:r>
            <a:r>
              <a:rPr lang="el-GR" altLang="ja-JP" sz="2800" dirty="0"/>
              <a:t> της αργίλου μέσα στη μάζα του πολυμερούς, ώστε να επέλθει ανάμειξη των δύο συστατικών σε </a:t>
            </a:r>
            <a:r>
              <a:rPr lang="el-GR" altLang="ja-JP" sz="2800" dirty="0" err="1"/>
              <a:t>νανομετρική</a:t>
            </a:r>
            <a:r>
              <a:rPr lang="el-GR" altLang="ja-JP" sz="2800" dirty="0"/>
              <a:t> κλίμακα και να μην υπάρχουν ξεχωριστές φάσεις των συστατικών. Η άριστη ανάμιξη είναι σημαντικό πρόβλημα και στην περίπτωση σύνθετων υλικών από δύο πολυμερή. </a:t>
            </a:r>
          </a:p>
        </p:txBody>
      </p:sp>
      <p:sp>
        <p:nvSpPr>
          <p:cNvPr id="4" name="AutoShape 2" descr="Αποτέλεσμα εικόνας για packaging R&amp;D methods with clay-polymer modell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Αποτέλεσμα εικόνας για packaging R&amp;D methods with clay-polymer modell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7" descr="Αποτέλεσμα εικόνας για packaging R&amp;D methods with clay-polymer modell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9" descr="Αποτέλεσμα εικόνας για packaging R&amp;D methods with clay-polymer modelli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7" name="Picture 11" descr="http://www.stfc.ac.uk/stfc/cache/file/7F7D9654-5B07-4B61-9F707E1D6F7B0B6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4365104"/>
            <a:ext cx="3832484" cy="216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245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intechopen.com/source/html/42654/media/image1_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971" y="1340768"/>
            <a:ext cx="630005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6 - Ορθογώνιο"/>
          <p:cNvSpPr>
            <a:spLocks noChangeArrowheads="1"/>
          </p:cNvSpPr>
          <p:nvPr/>
        </p:nvSpPr>
        <p:spPr bwMode="auto">
          <a:xfrm>
            <a:off x="1764580" y="5373485"/>
            <a:ext cx="5976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Figure 1. Schematic representation of the different types of composites produced from the interaction between layered compounds and polymers: (a) Intercalated Nanocomposite; (b) Exfoliated Nanocomposite</a:t>
            </a:r>
            <a:r>
              <a:rPr lang="en-US" sz="1200" dirty="0">
                <a:latin typeface="+mn-lt"/>
              </a:rPr>
              <a:t>.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στο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intechopen.com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action="ppaction://hlinkfile"/>
              </a:rPr>
              <a:t>CC BY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action="ppaction://hlinkfile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08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://old.vscht.cz/pol/osobni_weby/kredat%20fig/nanokompozity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84672" y="1340768"/>
            <a:ext cx="6174656" cy="454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7 - Ορθογώνιο"/>
          <p:cNvSpPr>
            <a:spLocks noChangeArrowheads="1"/>
          </p:cNvSpPr>
          <p:nvPr/>
        </p:nvSpPr>
        <p:spPr bwMode="auto">
          <a:xfrm>
            <a:off x="928687" y="6021288"/>
            <a:ext cx="7286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old.vscht.cz</a:t>
            </a:r>
            <a:endParaRPr lang="el-GR" alt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20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n.rusnano.com/upload/OldNews/Files/33849/cur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2373" y="1484784"/>
            <a:ext cx="713925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2 - Ορθογώνιο"/>
          <p:cNvSpPr>
            <a:spLocks noChangeArrowheads="1"/>
          </p:cNvSpPr>
          <p:nvPr/>
        </p:nvSpPr>
        <p:spPr bwMode="auto">
          <a:xfrm>
            <a:off x="1250156" y="5805264"/>
            <a:ext cx="6643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en.rusnano.com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43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ja-JP" sz="2600" dirty="0" smtClean="0"/>
              <a:t>Στην περίπτωση υδρόφιλων πολυμερών οι αλυσίδες του πολυμερούς εισέρχονται στον </a:t>
            </a:r>
            <a:r>
              <a:rPr lang="el-GR" altLang="ja-JP" sz="2600" dirty="0" err="1" smtClean="0"/>
              <a:t>ενδοστρωματικό</a:t>
            </a:r>
            <a:r>
              <a:rPr lang="el-GR" altLang="ja-JP" sz="2600" dirty="0" smtClean="0"/>
              <a:t> χώρο της αργίλου. </a:t>
            </a:r>
            <a:endParaRPr lang="en-US" altLang="ja-JP" sz="2600" dirty="0" smtClean="0">
              <a:ea typeface="ＭＳ Ｐゴシック" charset="-128"/>
            </a:endParaRPr>
          </a:p>
          <a:p>
            <a:pPr eaLnBrk="1" hangingPunct="1"/>
            <a:r>
              <a:rPr lang="el-GR" altLang="ja-JP" sz="2600" b="1" dirty="0" smtClean="0">
                <a:solidFill>
                  <a:schemeClr val="tx2"/>
                </a:solidFill>
              </a:rPr>
              <a:t>Τα </a:t>
            </a:r>
            <a:r>
              <a:rPr lang="el-GR" altLang="ja-JP" sz="2600" b="1" dirty="0" err="1" smtClean="0">
                <a:solidFill>
                  <a:schemeClr val="tx2"/>
                </a:solidFill>
              </a:rPr>
              <a:t>φυλλίδια</a:t>
            </a:r>
            <a:r>
              <a:rPr lang="el-GR" altLang="ja-JP" sz="2600" b="1" dirty="0" smtClean="0">
                <a:solidFill>
                  <a:schemeClr val="tx2"/>
                </a:solidFill>
              </a:rPr>
              <a:t> της αργίλου δεν αναμιγνύονται με τα υδρόφοβα πολυμερή γι αυτό τροποποιείται η άργιλος με </a:t>
            </a:r>
            <a:r>
              <a:rPr lang="el-GR" altLang="ja-JP" sz="2600" dirty="0" smtClean="0"/>
              <a:t>οργανικές ομάδες. </a:t>
            </a:r>
          </a:p>
          <a:p>
            <a:pPr eaLnBrk="1" hangingPunct="1"/>
            <a:r>
              <a:rPr lang="el-GR" altLang="ja-JP" sz="2600" dirty="0" smtClean="0"/>
              <a:t>Με αυτό τον τρόπο δημιουργούνται ισχυρές αλληλεπιδράσεις μεταξύ πολυμερούς και </a:t>
            </a:r>
            <a:r>
              <a:rPr lang="el-GR" altLang="ja-JP" sz="2600" dirty="0" err="1" smtClean="0"/>
              <a:t>αργιλοπυριτικών</a:t>
            </a:r>
            <a:r>
              <a:rPr lang="el-GR" altLang="ja-JP" sz="2600" dirty="0" smtClean="0"/>
              <a:t> </a:t>
            </a:r>
            <a:r>
              <a:rPr lang="el-GR" altLang="ja-JP" sz="2600" dirty="0" err="1" smtClean="0"/>
              <a:t>φυλλιδίων</a:t>
            </a:r>
            <a:r>
              <a:rPr lang="el-GR" altLang="ja-JP" sz="2600" dirty="0" smtClean="0"/>
              <a:t> με αποτέλεσμα την είσοδο των </a:t>
            </a:r>
            <a:r>
              <a:rPr lang="el-GR" altLang="ja-JP" sz="2600" dirty="0" err="1" smtClean="0"/>
              <a:t>πολυμερικών</a:t>
            </a:r>
            <a:r>
              <a:rPr lang="el-GR" altLang="ja-JP" sz="2600" dirty="0" smtClean="0"/>
              <a:t> αλυσίδων στον </a:t>
            </a:r>
            <a:r>
              <a:rPr lang="el-GR" altLang="ja-JP" sz="2600" dirty="0" err="1" smtClean="0"/>
              <a:t>ενδοστρωματικό</a:t>
            </a:r>
            <a:r>
              <a:rPr lang="el-GR" altLang="ja-JP" sz="2600" dirty="0" smtClean="0"/>
              <a:t> χώρο (ανάμιξη σε </a:t>
            </a:r>
            <a:r>
              <a:rPr lang="el-GR" altLang="ja-JP" sz="2600" dirty="0" err="1" smtClean="0"/>
              <a:t>νανομετρική</a:t>
            </a:r>
            <a:r>
              <a:rPr lang="el-GR" altLang="ja-JP" sz="2600" dirty="0" smtClean="0"/>
              <a:t> κλίμακα).</a:t>
            </a:r>
            <a:endParaRPr lang="el-GR" altLang="el-GR" sz="2600" dirty="0" smtClean="0"/>
          </a:p>
        </p:txBody>
      </p:sp>
    </p:spTree>
    <p:extLst>
      <p:ext uri="{BB962C8B-B14F-4D97-AF65-F5344CB8AC3E}">
        <p14:creationId xmlns:p14="http://schemas.microsoft.com/office/powerpoint/2010/main" val="16110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4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l-GR" dirty="0" smtClean="0"/>
              <a:t>Clays </a:t>
            </a:r>
            <a:r>
              <a:rPr lang="el-GR" altLang="el-GR" dirty="0" smtClean="0"/>
              <a:t>και τεχνολογία χαρτιού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600"/>
              </a:spcAft>
              <a:buFontTx/>
              <a:buNone/>
            </a:pPr>
            <a:r>
              <a:rPr lang="el-GR" altLang="ja-JP" sz="2400" dirty="0" smtClean="0"/>
              <a:t>Αξιοσημείωτη είναι η χρήση τους </a:t>
            </a:r>
            <a:r>
              <a:rPr lang="el-GR" altLang="ja-JP" sz="2400" b="1" dirty="0" smtClean="0">
                <a:solidFill>
                  <a:srgbClr val="820000"/>
                </a:solidFill>
              </a:rPr>
              <a:t>στην τεχνολογία του χαρτιού </a:t>
            </a:r>
            <a:r>
              <a:rPr lang="el-GR" altLang="ja-JP" sz="2400" dirty="0" smtClean="0"/>
              <a:t>όπου χρησιμοποιούνται ως</a:t>
            </a:r>
            <a:r>
              <a:rPr lang="en-US" altLang="ja-JP" sz="2400" dirty="0" smtClean="0">
                <a:ea typeface="ＭＳ Ｐゴシック" charset="-128"/>
              </a:rPr>
              <a:t>:</a:t>
            </a:r>
          </a:p>
          <a:p>
            <a:pPr eaLnBrk="1" hangingPunct="1">
              <a:spcAft>
                <a:spcPts val="600"/>
              </a:spcAft>
            </a:pPr>
            <a:r>
              <a:rPr lang="el-GR" altLang="ja-JP" sz="2400" dirty="0" smtClean="0"/>
              <a:t>υλικά αδιαβροχοποίησης (</a:t>
            </a:r>
            <a:r>
              <a:rPr lang="en-US" altLang="ja-JP" sz="2400" dirty="0" smtClean="0">
                <a:ea typeface="ＭＳ Ｐゴシック" charset="-128"/>
              </a:rPr>
              <a:t>paper sizing</a:t>
            </a:r>
            <a:r>
              <a:rPr lang="el-GR" altLang="ja-JP" sz="2400" dirty="0" smtClean="0"/>
              <a:t> – έχει ιδιότητες φραγμού)</a:t>
            </a:r>
            <a:endParaRPr lang="en-US" altLang="ja-JP" sz="2400" dirty="0" smtClean="0">
              <a:ea typeface="ＭＳ Ｐゴシック" charset="-128"/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ja-JP" sz="2400" dirty="0" smtClean="0"/>
              <a:t>ως επιχρίσματα χαρτιού (</a:t>
            </a:r>
            <a:r>
              <a:rPr lang="en-US" altLang="ja-JP" sz="2400" dirty="0" smtClean="0">
                <a:ea typeface="ＭＳ Ｐゴシック" charset="-128"/>
              </a:rPr>
              <a:t>paper coating slurries</a:t>
            </a:r>
            <a:r>
              <a:rPr lang="el-GR" altLang="ja-JP" sz="2400" dirty="0" smtClean="0"/>
              <a:t>) </a:t>
            </a:r>
            <a:r>
              <a:rPr lang="el-GR" altLang="el-GR" sz="2400" dirty="0" smtClean="0"/>
              <a:t>αφού είναι κατάλληλα να επιδέχονται την προσρόφηση μελανιών</a:t>
            </a:r>
          </a:p>
          <a:p>
            <a:pPr eaLnBrk="1" hangingPunct="1">
              <a:spcAft>
                <a:spcPts val="600"/>
              </a:spcAft>
            </a:pPr>
            <a:r>
              <a:rPr lang="el-GR" altLang="ja-JP" sz="2400" dirty="0" smtClean="0"/>
              <a:t>ως </a:t>
            </a:r>
            <a:r>
              <a:rPr lang="el-GR" altLang="ja-JP" sz="2400" dirty="0" err="1" smtClean="0"/>
              <a:t>πληρωτικό</a:t>
            </a:r>
            <a:r>
              <a:rPr lang="el-GR" altLang="ja-JP" sz="2400" dirty="0" smtClean="0"/>
              <a:t> υλικό στην παραγωγή του χαρτιού</a:t>
            </a:r>
            <a:r>
              <a:rPr lang="en-US" altLang="ja-JP" sz="2400" dirty="0" smtClean="0">
                <a:ea typeface="ＭＳ Ｐゴシック" charset="-128"/>
              </a:rPr>
              <a:t> (</a:t>
            </a:r>
            <a:r>
              <a:rPr lang="el-GR" altLang="ja-JP" sz="2400" dirty="0" smtClean="0"/>
              <a:t>άρα πιο οικονομικό χαρτί)</a:t>
            </a:r>
          </a:p>
          <a:p>
            <a:pPr eaLnBrk="1" hangingPunct="1">
              <a:spcAft>
                <a:spcPts val="600"/>
              </a:spcAft>
            </a:pPr>
            <a:r>
              <a:rPr lang="el-GR" altLang="ja-JP" sz="2400" dirty="0" smtClean="0"/>
              <a:t>σε ειδικά χαρτιά για βιομηχανική χρήση (</a:t>
            </a:r>
            <a:r>
              <a:rPr lang="en-US" altLang="ja-JP" sz="2400" dirty="0" smtClean="0">
                <a:ea typeface="ＭＳ Ｐゴシック" charset="-128"/>
              </a:rPr>
              <a:t>industrial </a:t>
            </a:r>
            <a:r>
              <a:rPr lang="en-US" altLang="ja-JP" sz="2400" dirty="0" err="1" smtClean="0">
                <a:ea typeface="ＭＳ Ｐゴシック" charset="-128"/>
              </a:rPr>
              <a:t>speciality</a:t>
            </a:r>
            <a:r>
              <a:rPr lang="en-US" altLang="ja-JP" sz="2400" dirty="0" smtClean="0">
                <a:ea typeface="ＭＳ Ｐゴシック" charset="-128"/>
              </a:rPr>
              <a:t> papers</a:t>
            </a:r>
            <a:r>
              <a:rPr lang="el-GR" altLang="ja-JP" sz="2400" dirty="0" smtClean="0"/>
              <a:t>)</a:t>
            </a:r>
            <a:endParaRPr lang="en-US" altLang="ja-JP" sz="2400" dirty="0" smtClean="0">
              <a:ea typeface="ＭＳ Ｐゴシック" charset="-128"/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στην αντιστατική συσκευασία χαρτιού και πολυμερών που προορίζεται για τρόφιμα και ηλεκτρικές συσκευές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</a:pPr>
            <a:endParaRPr lang="el-GR" altLang="ja-JP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3139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Clays </a:t>
            </a:r>
            <a:r>
              <a:rPr lang="el-GR" altLang="el-GR" dirty="0" smtClean="0"/>
              <a:t>και τεχνολογία χαρτιού</a:t>
            </a:r>
            <a:endParaRPr lang="el-GR" dirty="0"/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ja-JP" sz="2400" dirty="0" smtClean="0"/>
              <a:t>Στο </a:t>
            </a:r>
            <a:r>
              <a:rPr lang="el-GR" altLang="ja-JP" sz="2400" dirty="0" err="1" smtClean="0"/>
              <a:t>ηλεκτρογραφικό</a:t>
            </a:r>
            <a:r>
              <a:rPr lang="el-GR" altLang="ja-JP" sz="2400" dirty="0" smtClean="0"/>
              <a:t> χαρτί (</a:t>
            </a:r>
            <a:r>
              <a:rPr lang="en-US" altLang="ja-JP" sz="2400" dirty="0" smtClean="0">
                <a:ea typeface="ＭＳ Ｐゴシック" charset="-128"/>
              </a:rPr>
              <a:t>electrographic paper</a:t>
            </a:r>
            <a:r>
              <a:rPr lang="el-GR" altLang="ja-JP" sz="2400" dirty="0" smtClean="0"/>
              <a:t>)</a:t>
            </a:r>
            <a:r>
              <a:rPr lang="el-GR" altLang="el-GR" sz="2400" dirty="0" smtClean="0"/>
              <a:t> (</a:t>
            </a:r>
            <a:r>
              <a:rPr lang="el-GR" altLang="el-GR" sz="2400" dirty="0" err="1" smtClean="0"/>
              <a:t>λαπονίτης</a:t>
            </a:r>
            <a:r>
              <a:rPr lang="el-GR" altLang="el-GR" sz="2400" dirty="0" smtClean="0"/>
              <a:t>) για σχηματισμό αγώγιμων </a:t>
            </a:r>
            <a:r>
              <a:rPr lang="el-GR" altLang="el-GR" sz="2400" dirty="0" err="1" smtClean="0"/>
              <a:t>φιλμς</a:t>
            </a:r>
            <a:endParaRPr lang="el-GR" altLang="ja-JP" sz="2400" dirty="0" smtClean="0"/>
          </a:p>
          <a:p>
            <a:pPr marL="355600" indent="0">
              <a:buNone/>
            </a:pPr>
            <a:r>
              <a:rPr lang="el-GR" altLang="ja-JP" sz="2400" dirty="0" smtClean="0"/>
              <a:t>Για παράδειγμα ο </a:t>
            </a:r>
            <a:r>
              <a:rPr lang="el-GR" altLang="ja-JP" sz="2400" dirty="0" err="1" smtClean="0"/>
              <a:t>λαπονίτης</a:t>
            </a:r>
            <a:r>
              <a:rPr lang="el-GR" altLang="ja-JP" sz="2400" dirty="0" smtClean="0"/>
              <a:t> </a:t>
            </a:r>
            <a:r>
              <a:rPr lang="en-US" altLang="ja-JP" sz="2400" dirty="0" smtClean="0">
                <a:ea typeface="ＭＳ Ｐゴシック" charset="-128"/>
              </a:rPr>
              <a:t>(</a:t>
            </a:r>
            <a:r>
              <a:rPr lang="el-GR" altLang="ja-JP" sz="2400" dirty="0" smtClean="0"/>
              <a:t>συνθετικό προϊόν) αποτελεί χάρη στις μοναδικές του ιδιότητες αγώγιμο στρώμα σε </a:t>
            </a:r>
            <a:r>
              <a:rPr lang="el-GR" altLang="ja-JP" sz="2400" dirty="0" err="1" smtClean="0"/>
              <a:t>ηλεκτρογραφικά</a:t>
            </a:r>
            <a:r>
              <a:rPr lang="el-GR" altLang="ja-JP" sz="2400" dirty="0" smtClean="0"/>
              <a:t> και ειδικά αντιστατικά χαρτιά, σε χαρτί που χρησιμοποιείται για συσκευασία τροφίμων, ακόμη κατάλληλο προσροφητικό επίχρισμα για να δεχθεί μελάνι εκτύπωσης κ.α.</a:t>
            </a:r>
            <a:endParaRPr lang="el-GR" altLang="el-GR" sz="2400" dirty="0" smtClean="0"/>
          </a:p>
        </p:txBody>
      </p:sp>
      <p:pic>
        <p:nvPicPr>
          <p:cNvPr id="22532" name="Picture 5" descr="http://www.paperindex.com/companyprofile/sleadsimages/134_15122006091557_pi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4074" y="4365104"/>
            <a:ext cx="3528392" cy="192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http://graphicdisplayusa.com/files/cache/db96fad8c00afa906bc82654502f7abe_f1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082207"/>
            <a:ext cx="2347169" cy="234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6 - Ορθογώνιο"/>
          <p:cNvSpPr>
            <a:spLocks noChangeArrowheads="1"/>
          </p:cNvSpPr>
          <p:nvPr/>
        </p:nvSpPr>
        <p:spPr bwMode="auto">
          <a:xfrm>
            <a:off x="5457552" y="6422086"/>
            <a:ext cx="1872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4" action="ppaction://hlinkfile"/>
              </a:rPr>
              <a:t>graphicdisplayusa.com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Clays </a:t>
            </a:r>
            <a:r>
              <a:rPr lang="el-GR" altLang="el-GR" dirty="0" smtClean="0"/>
              <a:t>και τεχνολογία χαρτιού</a:t>
            </a:r>
            <a:endParaRPr lang="el-GR" dirty="0"/>
          </a:p>
        </p:txBody>
      </p:sp>
      <p:sp>
        <p:nvSpPr>
          <p:cNvPr id="23554" name="2 - Θέση περιεχομένου"/>
          <p:cNvSpPr>
            <a:spLocks noGrp="1"/>
          </p:cNvSpPr>
          <p:nvPr>
            <p:ph idx="1"/>
          </p:nvPr>
        </p:nvSpPr>
        <p:spPr>
          <a:xfrm>
            <a:off x="449351" y="1196752"/>
            <a:ext cx="8229600" cy="504056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Στο </a:t>
            </a:r>
            <a:r>
              <a:rPr lang="el-GR" altLang="el-GR" sz="2400" dirty="0" err="1" smtClean="0"/>
              <a:t>αυτοαντιγραφικό</a:t>
            </a:r>
            <a:r>
              <a:rPr lang="el-GR" altLang="el-GR" sz="2400" dirty="0" smtClean="0"/>
              <a:t> χαρτί</a:t>
            </a:r>
          </a:p>
        </p:txBody>
      </p:sp>
      <p:pic>
        <p:nvPicPr>
          <p:cNvPr id="23555" name="Picture 2" descr="https://cdn.firespring.com/images/14e3e945-66ff-4ba3-98a7-c9ca3f352e7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351" y="2005307"/>
            <a:ext cx="4714875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4 - Ορθογώνιο"/>
          <p:cNvSpPr>
            <a:spLocks noChangeArrowheads="1"/>
          </p:cNvSpPr>
          <p:nvPr/>
        </p:nvSpPr>
        <p:spPr bwMode="auto">
          <a:xfrm>
            <a:off x="2483768" y="5824445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seforms.presencehost.net</a:t>
            </a:r>
            <a:endParaRPr lang="el-GR" altLang="el-GR" sz="1200" dirty="0">
              <a:latin typeface="+mn-lt"/>
            </a:endParaRPr>
          </a:p>
        </p:txBody>
      </p:sp>
      <p:pic>
        <p:nvPicPr>
          <p:cNvPr id="23557" name="Picture 4" descr="http://images.colorcopiesusa.com/pictures/images/image_switcher/NCR-Carbonless-Paper/2-part-form-signed-for-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226" y="2708920"/>
            <a:ext cx="3429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8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Ελληνική Βιβλιογραφία</a:t>
            </a:r>
            <a:endParaRPr lang="el-GR" dirty="0"/>
          </a:p>
        </p:txBody>
      </p:sp>
      <p:sp>
        <p:nvSpPr>
          <p:cNvPr id="2560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1800" dirty="0" err="1" smtClean="0"/>
              <a:t>Γουρνής</a:t>
            </a:r>
            <a:r>
              <a:rPr lang="el-GR" sz="1800" dirty="0" smtClean="0"/>
              <a:t> Δ., “Μελέτη γ-</a:t>
            </a:r>
            <a:r>
              <a:rPr lang="el-GR" sz="1800" dirty="0" err="1" smtClean="0"/>
              <a:t>ραδιόλυσης</a:t>
            </a:r>
            <a:r>
              <a:rPr lang="el-GR" sz="1800" dirty="0" smtClean="0"/>
              <a:t> συστημάτων οργανικών ρυπαντών παρουσία αργίλων”, Διδακτορική Διατριβή, Εκδόσεις Ε.Μ.Π., Αθήνα, 1998.</a:t>
            </a:r>
          </a:p>
          <a:p>
            <a:pPr>
              <a:defRPr/>
            </a:pPr>
            <a:r>
              <a:rPr lang="el-GR" sz="1800" dirty="0" err="1" smtClean="0"/>
              <a:t>Καραμάνης</a:t>
            </a:r>
            <a:r>
              <a:rPr lang="el-GR" sz="1800" dirty="0" smtClean="0"/>
              <a:t> Δ., “Μελέτη της δέσμευσης ραδιενεργών ρύπων από </a:t>
            </a:r>
            <a:r>
              <a:rPr lang="el-GR" sz="1800" dirty="0" err="1" smtClean="0"/>
              <a:t>υποστηλλωμένα</a:t>
            </a:r>
            <a:r>
              <a:rPr lang="el-GR" sz="1800" dirty="0" smtClean="0"/>
              <a:t> </a:t>
            </a:r>
            <a:r>
              <a:rPr lang="el-GR" sz="1800" dirty="0" err="1" smtClean="0"/>
              <a:t>φυλλόμορφα</a:t>
            </a:r>
            <a:r>
              <a:rPr lang="el-GR" sz="1800" dirty="0" smtClean="0"/>
              <a:t> </a:t>
            </a:r>
            <a:r>
              <a:rPr lang="el-GR" sz="1800" dirty="0" err="1" smtClean="0"/>
              <a:t>αργιλλοπυριτικά</a:t>
            </a:r>
            <a:r>
              <a:rPr lang="el-GR" sz="1800" dirty="0" smtClean="0"/>
              <a:t> υλικά”, Διδακτορική Διατριβή, Εκδόσεις Παν/</a:t>
            </a:r>
            <a:r>
              <a:rPr lang="el-GR" sz="1800" dirty="0" err="1" smtClean="0"/>
              <a:t>μίου</a:t>
            </a:r>
            <a:r>
              <a:rPr lang="el-GR" sz="1800" dirty="0" smtClean="0"/>
              <a:t> Ιωαννίνων, Ιωάννινα, 1997.</a:t>
            </a:r>
          </a:p>
          <a:p>
            <a:pPr>
              <a:defRPr/>
            </a:pPr>
            <a:r>
              <a:rPr lang="el-GR" sz="1800" dirty="0" err="1" smtClean="0"/>
              <a:t>Μπακανδρίτσος</a:t>
            </a:r>
            <a:r>
              <a:rPr lang="el-GR" sz="1800" dirty="0" smtClean="0"/>
              <a:t> A., Μεταπτυχιακή Εργασία, Εκδόσεις E.K.Π.A, 2005.</a:t>
            </a:r>
          </a:p>
          <a:p>
            <a:pPr>
              <a:defRPr/>
            </a:pPr>
            <a:r>
              <a:rPr lang="el-GR" sz="1800" dirty="0" err="1" smtClean="0"/>
              <a:t>Μπακανδρίτσος</a:t>
            </a:r>
            <a:r>
              <a:rPr lang="el-GR" sz="1800" dirty="0" smtClean="0"/>
              <a:t> A., </a:t>
            </a:r>
            <a:r>
              <a:rPr lang="el-GR" sz="1800" cap="all" dirty="0" smtClean="0"/>
              <a:t>“Σ</a:t>
            </a:r>
            <a:r>
              <a:rPr lang="el-GR" sz="1800" dirty="0" smtClean="0"/>
              <a:t>ύνθεση</a:t>
            </a:r>
            <a:r>
              <a:rPr lang="el-GR" sz="1800" cap="all" dirty="0" smtClean="0"/>
              <a:t>, </a:t>
            </a:r>
            <a:r>
              <a:rPr lang="el-GR" sz="1800" dirty="0" smtClean="0"/>
              <a:t>χαρακτηρισμός και ιδιότητες σύνθετων υλικών από άργιλο και </a:t>
            </a:r>
            <a:r>
              <a:rPr lang="el-GR" sz="1800" dirty="0" err="1" smtClean="0"/>
              <a:t>νανοδομές</a:t>
            </a:r>
            <a:r>
              <a:rPr lang="el-GR" sz="1800" dirty="0" smtClean="0"/>
              <a:t> άνθρακα</a:t>
            </a:r>
            <a:r>
              <a:rPr lang="el-GR" sz="1800" cap="all" dirty="0" smtClean="0"/>
              <a:t>”, </a:t>
            </a:r>
            <a:r>
              <a:rPr lang="el-GR" sz="1800" dirty="0" smtClean="0"/>
              <a:t>Διδακτορική Διατριβή, Εκδόσεις E.K.Π.A, 2006.</a:t>
            </a:r>
          </a:p>
          <a:p>
            <a:pPr>
              <a:defRPr/>
            </a:pPr>
            <a:r>
              <a:rPr lang="el-GR" sz="1800" dirty="0" err="1"/>
              <a:t>Μπέλεση</a:t>
            </a:r>
            <a:r>
              <a:rPr lang="el-GR" sz="1800" dirty="0"/>
              <a:t> Β. Κ., «</a:t>
            </a:r>
            <a:r>
              <a:rPr lang="el-GR" sz="1800" cap="all" dirty="0"/>
              <a:t>Σ</a:t>
            </a:r>
            <a:r>
              <a:rPr lang="el-GR" sz="1800" dirty="0"/>
              <a:t>ύνθεση </a:t>
            </a:r>
            <a:r>
              <a:rPr lang="el-GR" sz="1800" dirty="0" err="1"/>
              <a:t>νανοσύνθετων</a:t>
            </a:r>
            <a:r>
              <a:rPr lang="el-GR" sz="1800" dirty="0"/>
              <a:t> καταλυτών </a:t>
            </a:r>
            <a:r>
              <a:rPr lang="en-US" sz="1800" dirty="0" err="1"/>
              <a:t>Ti</a:t>
            </a:r>
            <a:r>
              <a:rPr lang="el-GR" sz="1800" cap="all" dirty="0"/>
              <a:t>Ο</a:t>
            </a:r>
            <a:r>
              <a:rPr lang="el-GR" sz="1800" cap="all" baseline="-25000" dirty="0"/>
              <a:t>2</a:t>
            </a:r>
            <a:r>
              <a:rPr lang="el-GR" sz="1800" cap="all" dirty="0"/>
              <a:t> </a:t>
            </a:r>
            <a:r>
              <a:rPr lang="el-GR" sz="1800" dirty="0"/>
              <a:t>και εφαρμογές αυτών στην ετερογενή </a:t>
            </a:r>
            <a:r>
              <a:rPr lang="el-GR" sz="1800" dirty="0" err="1"/>
              <a:t>φωτοκαταλυτική</a:t>
            </a:r>
            <a:r>
              <a:rPr lang="el-GR" sz="1800" dirty="0"/>
              <a:t> αποικοδόμηση οργανικών ρύπων για την ανάπτυξη τεχνολογιών </a:t>
            </a:r>
            <a:r>
              <a:rPr lang="el-GR" sz="1800" dirty="0" err="1"/>
              <a:t>αντιρρύπανσης</a:t>
            </a:r>
            <a:r>
              <a:rPr lang="el-GR" sz="1800" dirty="0"/>
              <a:t>», Μεταπτυχιακό Δίπλωμα Ειδίκευσης, Πανεπιστήμιο Ιωαννίνων, Τμήμα Χημείας, Ιωάννινα, 2007.</a:t>
            </a:r>
          </a:p>
          <a:p>
            <a:pPr>
              <a:defRPr/>
            </a:pPr>
            <a:r>
              <a:rPr lang="el-GR" sz="1800" dirty="0" err="1" smtClean="0"/>
              <a:t>Πομώνης</a:t>
            </a:r>
            <a:r>
              <a:rPr lang="el-GR" sz="1800" dirty="0" smtClean="0"/>
              <a:t> Φ.Ι., </a:t>
            </a:r>
            <a:r>
              <a:rPr lang="el-GR" sz="1800" dirty="0" err="1" smtClean="0"/>
              <a:t>Λάνταβος</a:t>
            </a:r>
            <a:r>
              <a:rPr lang="el-GR" sz="1800" dirty="0" smtClean="0"/>
              <a:t> Α.Κ. «Νέα Υλικά στην κατάλυση» Εκδόσεις Παν/</a:t>
            </a:r>
            <a:r>
              <a:rPr lang="el-GR" sz="1800" dirty="0" err="1" smtClean="0"/>
              <a:t>μίου</a:t>
            </a:r>
            <a:r>
              <a:rPr lang="el-GR" sz="1800" dirty="0" smtClean="0"/>
              <a:t> Ιωαννίνων, Ιωάννινα, 1995</a:t>
            </a:r>
          </a:p>
          <a:p>
            <a:pPr>
              <a:defRPr/>
            </a:pPr>
            <a:r>
              <a:rPr lang="el-GR" sz="1800" dirty="0" err="1" smtClean="0"/>
              <a:t>Φουρνάρης</a:t>
            </a:r>
            <a:r>
              <a:rPr lang="el-GR" sz="1800" dirty="0" smtClean="0"/>
              <a:t> Κ.Γ., “Σύνθεση και χαρακτηρισμός </a:t>
            </a:r>
            <a:r>
              <a:rPr lang="el-GR" sz="1800" dirty="0" err="1" smtClean="0"/>
              <a:t>νανοσύνθετων</a:t>
            </a:r>
            <a:r>
              <a:rPr lang="el-GR" sz="1800" dirty="0" smtClean="0"/>
              <a:t> υλικών από </a:t>
            </a:r>
            <a:r>
              <a:rPr lang="el-GR" sz="1800" dirty="0" err="1" smtClean="0"/>
              <a:t>φυλλόμορφα</a:t>
            </a:r>
            <a:r>
              <a:rPr lang="el-GR" sz="1800" dirty="0" smtClean="0"/>
              <a:t> ορυκτά και οργανικές πολυμερείς ενώσεις”, Διδακτορική Διατριβή, Εκδόσεις Παν/</a:t>
            </a:r>
            <a:r>
              <a:rPr lang="el-GR" sz="1800" dirty="0" err="1" smtClean="0"/>
              <a:t>μίου</a:t>
            </a:r>
            <a:r>
              <a:rPr lang="el-GR" sz="1800" dirty="0" smtClean="0"/>
              <a:t> Πατρών, 2000.</a:t>
            </a:r>
            <a:endParaRPr lang="en-US" sz="1800" dirty="0" smtClean="0"/>
          </a:p>
          <a:p>
            <a:pPr>
              <a:defRPr/>
            </a:pP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2782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Ξενόγλωσση Βιβλιογραφία</a:t>
            </a:r>
            <a:endParaRPr lang="el-GR" dirty="0"/>
          </a:p>
        </p:txBody>
      </p:sp>
      <p:sp>
        <p:nvSpPr>
          <p:cNvPr id="2560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en-GB" sz="1700" dirty="0"/>
              <a:t>Bolland M.D.A., Posner A.M., Quirk J.P., Clays and Clay Minerals, 28 (6) 1980, 412</a:t>
            </a:r>
            <a:r>
              <a:rPr lang="en-GB" sz="1700" dirty="0" smtClean="0"/>
              <a:t>.</a:t>
            </a:r>
            <a:endParaRPr lang="el-GR" sz="1700" dirty="0" smtClean="0"/>
          </a:p>
          <a:p>
            <a:pPr>
              <a:spcBef>
                <a:spcPts val="300"/>
              </a:spcBef>
              <a:defRPr/>
            </a:pPr>
            <a:r>
              <a:rPr lang="de-DE" sz="1700" dirty="0"/>
              <a:t>Herrera N. N., </a:t>
            </a:r>
            <a:r>
              <a:rPr lang="de-DE" sz="1700" dirty="0" err="1"/>
              <a:t>Letoffe</a:t>
            </a:r>
            <a:r>
              <a:rPr lang="de-DE" sz="1700" dirty="0"/>
              <a:t> J.-M., </a:t>
            </a:r>
            <a:r>
              <a:rPr lang="de-DE" sz="1700" dirty="0" err="1"/>
              <a:t>Putaux</a:t>
            </a:r>
            <a:r>
              <a:rPr lang="de-DE" sz="1700" dirty="0"/>
              <a:t> J.-L., David L., </a:t>
            </a:r>
            <a:r>
              <a:rPr lang="de-DE" sz="1700" dirty="0" err="1"/>
              <a:t>and</a:t>
            </a:r>
            <a:r>
              <a:rPr lang="de-DE" sz="1700" dirty="0"/>
              <a:t> </a:t>
            </a:r>
            <a:r>
              <a:rPr lang="de-DE" sz="1700" dirty="0" err="1"/>
              <a:t>Bourgeat-Lami</a:t>
            </a:r>
            <a:r>
              <a:rPr lang="de-DE" sz="1700" dirty="0"/>
              <a:t> E., Langmuir 20 (2004) 1564.</a:t>
            </a:r>
            <a:endParaRPr lang="el-GR" sz="1700" dirty="0"/>
          </a:p>
          <a:p>
            <a:pPr>
              <a:spcBef>
                <a:spcPts val="300"/>
              </a:spcBef>
              <a:defRPr/>
            </a:pPr>
            <a:r>
              <a:rPr lang="en-US" sz="1700" dirty="0" smtClean="0">
                <a:hlinkClick r:id="rId2"/>
              </a:rPr>
              <a:t>James Edwin </a:t>
            </a:r>
            <a:r>
              <a:rPr lang="en-US" sz="1700" dirty="0" err="1" smtClean="0">
                <a:hlinkClick r:id="rId2"/>
              </a:rPr>
              <a:t>Cawthorne</a:t>
            </a:r>
            <a:r>
              <a:rPr lang="en-US" sz="1700" dirty="0" smtClean="0"/>
              <a:t>, et. Al.  Use of a chemically modified clay as a replacement for silica in matte coated ink-jet papers </a:t>
            </a:r>
            <a:r>
              <a:rPr lang="en-US" sz="1700" dirty="0" smtClean="0">
                <a:hlinkClick r:id="rId3"/>
              </a:rPr>
              <a:t>Journal of Coatings Technology</a:t>
            </a:r>
            <a:r>
              <a:rPr lang="en-US" sz="1700" dirty="0" smtClean="0"/>
              <a:t> 75(937) (2003) 75-81.</a:t>
            </a:r>
            <a:endParaRPr lang="el-GR" sz="1700" dirty="0" smtClean="0"/>
          </a:p>
          <a:p>
            <a:pPr>
              <a:spcBef>
                <a:spcPts val="300"/>
              </a:spcBef>
              <a:defRPr/>
            </a:pPr>
            <a:r>
              <a:rPr lang="fr-FR" sz="1700" dirty="0" err="1" smtClean="0"/>
              <a:t>Ilisz</a:t>
            </a:r>
            <a:r>
              <a:rPr lang="fr-FR" sz="1700" dirty="0" smtClean="0"/>
              <a:t> I</a:t>
            </a:r>
            <a:r>
              <a:rPr lang="el-GR" sz="1700" dirty="0" smtClean="0"/>
              <a:t>., </a:t>
            </a:r>
            <a:r>
              <a:rPr lang="fr-FR" sz="1700" dirty="0" err="1" smtClean="0"/>
              <a:t>Dombi</a:t>
            </a:r>
            <a:r>
              <a:rPr lang="fr-FR" sz="1700" dirty="0" smtClean="0"/>
              <a:t> A</a:t>
            </a:r>
            <a:r>
              <a:rPr lang="el-GR" sz="1700" dirty="0" smtClean="0"/>
              <a:t>., </a:t>
            </a:r>
            <a:r>
              <a:rPr lang="fr-FR" sz="1700" dirty="0" err="1" smtClean="0"/>
              <a:t>Mogyor</a:t>
            </a:r>
            <a:r>
              <a:rPr lang="el-GR" sz="1700" dirty="0" smtClean="0"/>
              <a:t>ó</a:t>
            </a:r>
            <a:r>
              <a:rPr lang="fr-FR" sz="1700" dirty="0" smtClean="0"/>
              <a:t>si K</a:t>
            </a:r>
            <a:r>
              <a:rPr lang="el-GR" sz="1700" dirty="0" smtClean="0"/>
              <a:t>., </a:t>
            </a:r>
            <a:r>
              <a:rPr lang="fr-FR" sz="1700" dirty="0" err="1" smtClean="0"/>
              <a:t>Farkas</a:t>
            </a:r>
            <a:r>
              <a:rPr lang="fr-FR" sz="1700" dirty="0" smtClean="0"/>
              <a:t> A</a:t>
            </a:r>
            <a:r>
              <a:rPr lang="el-GR" sz="1700" dirty="0" smtClean="0"/>
              <a:t>., </a:t>
            </a:r>
            <a:r>
              <a:rPr lang="fr-FR" sz="1700" dirty="0" smtClean="0"/>
              <a:t>D</a:t>
            </a:r>
            <a:r>
              <a:rPr lang="el-GR" sz="1700" dirty="0" smtClean="0"/>
              <a:t>é</a:t>
            </a:r>
            <a:r>
              <a:rPr lang="fr-FR" sz="1700" dirty="0" smtClean="0"/>
              <a:t>k</a:t>
            </a:r>
            <a:r>
              <a:rPr lang="el-GR" sz="1700" dirty="0" smtClean="0"/>
              <a:t>á</a:t>
            </a:r>
            <a:r>
              <a:rPr lang="fr-FR" sz="1700" dirty="0" err="1" smtClean="0"/>
              <a:t>ny</a:t>
            </a:r>
            <a:r>
              <a:rPr lang="fr-FR" sz="1700" dirty="0" smtClean="0"/>
              <a:t> I</a:t>
            </a:r>
            <a:r>
              <a:rPr lang="el-GR" sz="1700" dirty="0" smtClean="0"/>
              <a:t>., </a:t>
            </a:r>
            <a:r>
              <a:rPr lang="fr-FR" sz="1700" dirty="0" err="1" smtClean="0"/>
              <a:t>Applied</a:t>
            </a:r>
            <a:r>
              <a:rPr lang="fr-FR" sz="1700" dirty="0" smtClean="0"/>
              <a:t> </a:t>
            </a:r>
            <a:r>
              <a:rPr lang="fr-FR" sz="1700" dirty="0" err="1" smtClean="0"/>
              <a:t>Catalysis</a:t>
            </a:r>
            <a:r>
              <a:rPr lang="fr-FR" sz="1700" dirty="0" smtClean="0"/>
              <a:t> B</a:t>
            </a:r>
            <a:r>
              <a:rPr lang="el-GR" sz="1700" dirty="0" smtClean="0"/>
              <a:t>: </a:t>
            </a:r>
            <a:r>
              <a:rPr lang="fr-FR" sz="1700" dirty="0" err="1" smtClean="0"/>
              <a:t>Environmental</a:t>
            </a:r>
            <a:r>
              <a:rPr lang="el-GR" sz="1700" dirty="0" smtClean="0"/>
              <a:t> 39 (2002) 247.</a:t>
            </a:r>
          </a:p>
          <a:p>
            <a:pPr>
              <a:spcBef>
                <a:spcPts val="300"/>
              </a:spcBef>
              <a:defRPr/>
            </a:pPr>
            <a:r>
              <a:rPr lang="en-GB" sz="1700" dirty="0" err="1" smtClean="0"/>
              <a:t>Ladavos</a:t>
            </a:r>
            <a:r>
              <a:rPr lang="en-GB" sz="1700" dirty="0" smtClean="0"/>
              <a:t> A.K., </a:t>
            </a:r>
            <a:r>
              <a:rPr lang="en-GB" sz="1700" dirty="0" err="1" smtClean="0"/>
              <a:t>Trikalitis</a:t>
            </a:r>
            <a:r>
              <a:rPr lang="en-GB" sz="1700" dirty="0" smtClean="0"/>
              <a:t> P.N., and </a:t>
            </a:r>
            <a:r>
              <a:rPr lang="en-GB" sz="1700" dirty="0" err="1" smtClean="0"/>
              <a:t>Pomonis</a:t>
            </a:r>
            <a:r>
              <a:rPr lang="en-GB" sz="1700" dirty="0" smtClean="0"/>
              <a:t> P.J., Journal of Molecular Catalysis A: 941 (1996).</a:t>
            </a:r>
            <a:endParaRPr lang="el-GR" sz="1700" dirty="0" smtClean="0"/>
          </a:p>
          <a:p>
            <a:pPr>
              <a:spcBef>
                <a:spcPts val="300"/>
              </a:spcBef>
              <a:defRPr/>
            </a:pPr>
            <a:r>
              <a:rPr lang="en-GB" sz="1700" dirty="0" err="1" smtClean="0"/>
              <a:t>Mollinard</a:t>
            </a:r>
            <a:r>
              <a:rPr lang="en-GB" sz="1700" dirty="0" smtClean="0"/>
              <a:t> A., Ph. D. Thesis, University of Antwerp, Belgium, 1994.</a:t>
            </a:r>
            <a:endParaRPr lang="el-GR" sz="1700" dirty="0" smtClean="0"/>
          </a:p>
          <a:p>
            <a:pPr>
              <a:spcBef>
                <a:spcPts val="300"/>
              </a:spcBef>
              <a:defRPr/>
            </a:pPr>
            <a:r>
              <a:rPr lang="en-GB" sz="1700" dirty="0"/>
              <a:t>Petridis D., </a:t>
            </a:r>
            <a:r>
              <a:rPr lang="en-GB" sz="1700" dirty="0" err="1"/>
              <a:t>Bakas</a:t>
            </a:r>
            <a:r>
              <a:rPr lang="en-GB" sz="1700" dirty="0"/>
              <a:t> T., </a:t>
            </a:r>
            <a:r>
              <a:rPr lang="en-GB" sz="1700" dirty="0" err="1"/>
              <a:t>Simopoulos</a:t>
            </a:r>
            <a:r>
              <a:rPr lang="en-GB" sz="1700" dirty="0"/>
              <a:t> A., and </a:t>
            </a:r>
            <a:r>
              <a:rPr lang="en-GB" sz="1700" dirty="0" err="1"/>
              <a:t>Gangas</a:t>
            </a:r>
            <a:r>
              <a:rPr lang="en-GB" sz="1700" dirty="0"/>
              <a:t> N.H., </a:t>
            </a:r>
            <a:r>
              <a:rPr lang="en-GB" sz="1700" dirty="0" err="1"/>
              <a:t>Inorg.Chem</a:t>
            </a:r>
            <a:r>
              <a:rPr lang="en-GB" sz="1700" dirty="0"/>
              <a:t>. 28 (1989) 2439.</a:t>
            </a:r>
            <a:endParaRPr lang="el-GR" sz="1700" dirty="0"/>
          </a:p>
          <a:p>
            <a:pPr>
              <a:spcBef>
                <a:spcPts val="300"/>
              </a:spcBef>
              <a:defRPr/>
            </a:pPr>
            <a:r>
              <a:rPr lang="en-GB" sz="1700" dirty="0" err="1"/>
              <a:t>Pinavvaia</a:t>
            </a:r>
            <a:r>
              <a:rPr lang="en-GB" sz="1700" dirty="0"/>
              <a:t>, T. J., Science, 1983, 220, </a:t>
            </a:r>
            <a:r>
              <a:rPr lang="en-GB" sz="1700" dirty="0" smtClean="0"/>
              <a:t>365</a:t>
            </a:r>
          </a:p>
          <a:p>
            <a:pPr>
              <a:spcBef>
                <a:spcPts val="300"/>
              </a:spcBef>
              <a:defRPr/>
            </a:pPr>
            <a:r>
              <a:rPr lang="en-US" sz="1700" dirty="0"/>
              <a:t>Ray </a:t>
            </a:r>
            <a:r>
              <a:rPr lang="en-US" sz="1700" dirty="0" err="1"/>
              <a:t>Sudip</a:t>
            </a:r>
            <a:r>
              <a:rPr lang="en-US" sz="1700" dirty="0"/>
              <a:t>, </a:t>
            </a:r>
            <a:r>
              <a:rPr lang="en-US" sz="1700" dirty="0" err="1"/>
              <a:t>Quek,Siew</a:t>
            </a:r>
            <a:r>
              <a:rPr lang="en-US" sz="1700" dirty="0"/>
              <a:t> Young, </a:t>
            </a:r>
            <a:r>
              <a:rPr lang="en-US" sz="1700" dirty="0" err="1"/>
              <a:t>Easteal</a:t>
            </a:r>
            <a:r>
              <a:rPr lang="en-US" sz="1700" dirty="0"/>
              <a:t>, </a:t>
            </a:r>
            <a:r>
              <a:rPr lang="en-US" sz="1700" dirty="0" err="1"/>
              <a:t>Allan,Chen</a:t>
            </a:r>
            <a:r>
              <a:rPr lang="en-US" sz="1700" dirty="0"/>
              <a:t> Xiao Dong, </a:t>
            </a:r>
            <a:r>
              <a:rPr lang="en-US" sz="1700" dirty="0">
                <a:hlinkClick r:id="rId4"/>
              </a:rPr>
              <a:t>The Potential Use of Polymer-Clay Nanocomposites in Food </a:t>
            </a:r>
            <a:r>
              <a:rPr lang="en-US" sz="1700" dirty="0" smtClean="0">
                <a:hlinkClick r:id="rId4"/>
              </a:rPr>
              <a:t>Packaging </a:t>
            </a:r>
            <a:endParaRPr lang="el-GR" sz="1700" dirty="0" smtClean="0"/>
          </a:p>
          <a:p>
            <a:pPr>
              <a:spcBef>
                <a:spcPts val="300"/>
              </a:spcBef>
              <a:defRPr/>
            </a:pPr>
            <a:r>
              <a:rPr lang="en-GB" sz="1700" dirty="0" err="1" smtClean="0"/>
              <a:t>Skaribas</a:t>
            </a:r>
            <a:r>
              <a:rPr lang="en-GB" sz="1700" dirty="0" smtClean="0"/>
              <a:t> </a:t>
            </a:r>
            <a:r>
              <a:rPr lang="en-GB" sz="1700" dirty="0"/>
              <a:t>S.K., </a:t>
            </a:r>
            <a:r>
              <a:rPr lang="en-GB" sz="1700" dirty="0" err="1"/>
              <a:t>Pomonis</a:t>
            </a:r>
            <a:r>
              <a:rPr lang="en-GB" sz="1700" dirty="0"/>
              <a:t> P.J., Grange P., and </a:t>
            </a:r>
            <a:r>
              <a:rPr lang="en-GB" sz="1700" dirty="0" err="1"/>
              <a:t>Delmon</a:t>
            </a:r>
            <a:r>
              <a:rPr lang="en-GB" sz="1700" dirty="0"/>
              <a:t> B., </a:t>
            </a:r>
            <a:r>
              <a:rPr lang="en-GB" sz="1700" dirty="0" err="1"/>
              <a:t>J.Chem.Soc.Faraday</a:t>
            </a:r>
            <a:r>
              <a:rPr lang="en-GB" sz="1700" dirty="0"/>
              <a:t> Trans., 88 (21) (1992) 3217. </a:t>
            </a:r>
            <a:endParaRPr lang="el-GR" sz="1700" dirty="0" smtClean="0"/>
          </a:p>
          <a:p>
            <a:pPr>
              <a:spcBef>
                <a:spcPts val="300"/>
              </a:spcBef>
              <a:defRPr/>
            </a:pPr>
            <a:r>
              <a:rPr lang="en-GB" sz="1700" dirty="0"/>
              <a:t>Van </a:t>
            </a:r>
            <a:r>
              <a:rPr lang="en-GB" sz="1700" dirty="0" err="1"/>
              <a:t>Olphen</a:t>
            </a:r>
            <a:r>
              <a:rPr lang="en-GB" sz="1700" dirty="0"/>
              <a:t> H., Clays, in Characterization of powder surfaces (G.D. </a:t>
            </a:r>
            <a:r>
              <a:rPr lang="en-GB" sz="1700" dirty="0" err="1"/>
              <a:t>Parfitt</a:t>
            </a:r>
            <a:r>
              <a:rPr lang="en-GB" sz="1700" dirty="0"/>
              <a:t> and K.S.W. Sing, </a:t>
            </a:r>
            <a:r>
              <a:rPr lang="en-GB" sz="1700" dirty="0" err="1"/>
              <a:t>Eds</a:t>
            </a:r>
            <a:r>
              <a:rPr lang="en-GB" sz="1700" dirty="0"/>
              <a:t>), Academic Press, London, 1976.</a:t>
            </a:r>
            <a:endParaRPr lang="el-GR" sz="1700" dirty="0"/>
          </a:p>
          <a:p>
            <a:pPr>
              <a:spcBef>
                <a:spcPts val="300"/>
              </a:spcBef>
              <a:defRPr/>
            </a:pPr>
            <a:r>
              <a:rPr lang="en-GB" sz="1700" dirty="0" smtClean="0"/>
              <a:t>White G.N., </a:t>
            </a:r>
            <a:r>
              <a:rPr lang="en-GB" sz="1700" dirty="0" err="1" smtClean="0"/>
              <a:t>Zelazny</a:t>
            </a:r>
            <a:r>
              <a:rPr lang="en-GB" sz="1700" dirty="0" smtClean="0"/>
              <a:t> L.W., Clays and Clay Minerals, 36 (2) (1988) 141.</a:t>
            </a:r>
            <a:endParaRPr lang="el-GR" sz="1700" dirty="0" smtClean="0"/>
          </a:p>
          <a:p>
            <a:pPr>
              <a:spcBef>
                <a:spcPts val="300"/>
              </a:spcBef>
              <a:defRPr/>
            </a:pPr>
            <a:endParaRPr lang="el-GR" sz="1700" dirty="0" smtClean="0"/>
          </a:p>
        </p:txBody>
      </p:sp>
    </p:spTree>
    <p:extLst>
      <p:ext uri="{BB962C8B-B14F-4D97-AF65-F5344CB8AC3E}">
        <p14:creationId xmlns:p14="http://schemas.microsoft.com/office/powerpoint/2010/main" val="22928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Δομικά </a:t>
            </a:r>
            <a:r>
              <a:rPr lang="el-GR" dirty="0"/>
              <a:t>χαρακτηριστικά </a:t>
            </a:r>
            <a:r>
              <a:rPr lang="el-GR" dirty="0" smtClean="0"/>
              <a:t>αργίλων</a:t>
            </a:r>
            <a:endParaRPr lang="el-GR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l-GR" altLang="ja-JP" sz="2400" dirty="0" smtClean="0"/>
              <a:t>Η δομική μονάδα των </a:t>
            </a:r>
            <a:r>
              <a:rPr lang="el-GR" altLang="ja-JP" sz="2400" dirty="0" err="1" smtClean="0"/>
              <a:t>φυλλόμορφων</a:t>
            </a:r>
            <a:r>
              <a:rPr lang="el-GR" altLang="ja-JP" sz="2400" dirty="0" smtClean="0"/>
              <a:t> αργίλων αποτελείται από</a:t>
            </a:r>
            <a:r>
              <a:rPr lang="el-GR" altLang="ja-JP" sz="2400" b="1" dirty="0" smtClean="0"/>
              <a:t> </a:t>
            </a:r>
            <a:r>
              <a:rPr lang="el-GR" altLang="ja-JP" sz="2400" b="1" dirty="0" smtClean="0">
                <a:solidFill>
                  <a:schemeClr val="folHlink"/>
                </a:solidFill>
              </a:rPr>
              <a:t>δύο </a:t>
            </a:r>
            <a:r>
              <a:rPr lang="el-GR" altLang="ja-JP" sz="2400" b="1" dirty="0" err="1" smtClean="0">
                <a:solidFill>
                  <a:schemeClr val="folHlink"/>
                </a:solidFill>
              </a:rPr>
              <a:t>τετραεδρικά</a:t>
            </a:r>
            <a:r>
              <a:rPr lang="el-GR" altLang="ja-JP" sz="2400" b="1" dirty="0" smtClean="0">
                <a:solidFill>
                  <a:schemeClr val="folHlink"/>
                </a:solidFill>
              </a:rPr>
              <a:t> φύλλα πυριτίου, Si(O,OH)</a:t>
            </a:r>
            <a:r>
              <a:rPr lang="el-GR" altLang="ja-JP" sz="2400" b="1" baseline="-25000" dirty="0" smtClean="0">
                <a:solidFill>
                  <a:schemeClr val="folHlink"/>
                </a:solidFill>
              </a:rPr>
              <a:t>4</a:t>
            </a:r>
            <a:r>
              <a:rPr lang="el-GR" altLang="ja-JP" sz="2400" b="1" dirty="0" smtClean="0"/>
              <a:t> </a:t>
            </a:r>
            <a:r>
              <a:rPr lang="el-GR" altLang="ja-JP" sz="2400" dirty="0" smtClean="0"/>
              <a:t>και από </a:t>
            </a:r>
            <a:r>
              <a:rPr lang="el-GR" altLang="ja-JP" sz="2400" b="1" dirty="0" smtClean="0">
                <a:solidFill>
                  <a:schemeClr val="accent2"/>
                </a:solidFill>
              </a:rPr>
              <a:t>ένα </a:t>
            </a:r>
            <a:r>
              <a:rPr lang="el-GR" altLang="ja-JP" sz="2400" b="1" dirty="0" err="1" smtClean="0">
                <a:solidFill>
                  <a:schemeClr val="accent2"/>
                </a:solidFill>
              </a:rPr>
              <a:t>οκταεδρικό</a:t>
            </a:r>
            <a:r>
              <a:rPr lang="el-GR" altLang="ja-JP" sz="2400" b="1" dirty="0" smtClean="0">
                <a:solidFill>
                  <a:schemeClr val="accent2"/>
                </a:solidFill>
              </a:rPr>
              <a:t> φύλλο μετάλλου Μ(Ο,ΟΗ)</a:t>
            </a:r>
            <a:r>
              <a:rPr lang="el-GR" altLang="ja-JP" sz="2400" b="1" baseline="-25000" dirty="0" smtClean="0">
                <a:solidFill>
                  <a:schemeClr val="accent2"/>
                </a:solidFill>
              </a:rPr>
              <a:t>6</a:t>
            </a:r>
            <a:r>
              <a:rPr lang="el-GR" altLang="ja-JP" sz="2400" b="1" dirty="0" smtClean="0"/>
              <a:t> </a:t>
            </a:r>
            <a:r>
              <a:rPr lang="el-GR" altLang="ja-JP" sz="2400" dirty="0" smtClean="0"/>
              <a:t>(</a:t>
            </a:r>
            <a:r>
              <a:rPr lang="el-GR" altLang="ja-JP" sz="2400" dirty="0" err="1" smtClean="0"/>
              <a:t>Μ=Al</a:t>
            </a:r>
            <a:r>
              <a:rPr lang="el-GR" altLang="ja-JP" sz="2400" baseline="30000" dirty="0" err="1" smtClean="0"/>
              <a:t>3</a:t>
            </a:r>
            <a:r>
              <a:rPr lang="el-GR" altLang="ja-JP" sz="2400" baseline="30000" dirty="0" smtClean="0"/>
              <a:t>+</a:t>
            </a:r>
            <a:r>
              <a:rPr lang="el-GR" altLang="ja-JP" sz="2400" dirty="0" smtClean="0"/>
              <a:t>, Mg</a:t>
            </a:r>
            <a:r>
              <a:rPr lang="el-GR" altLang="ja-JP" sz="2400" baseline="30000" dirty="0" smtClean="0"/>
              <a:t>2+</a:t>
            </a:r>
            <a:r>
              <a:rPr lang="el-GR" altLang="ja-JP" sz="2400" dirty="0" smtClean="0"/>
              <a:t> ή Fe</a:t>
            </a:r>
            <a:r>
              <a:rPr lang="el-GR" altLang="ja-JP" sz="2400" baseline="30000" dirty="0" smtClean="0"/>
              <a:t>2+,3+</a:t>
            </a:r>
            <a:r>
              <a:rPr lang="el-GR" altLang="ja-JP" sz="2400" dirty="0" smtClean="0"/>
              <a:t>) το οποίο παρεμβάλλεται μεταξύ των </a:t>
            </a:r>
            <a:r>
              <a:rPr lang="el-GR" altLang="ja-JP" sz="2400" dirty="0" err="1" smtClean="0"/>
              <a:t>τετραεδρικών</a:t>
            </a:r>
            <a:r>
              <a:rPr lang="el-GR" altLang="ja-JP" sz="2400" dirty="0" smtClean="0"/>
              <a:t> φύλλων. Η τελική δομή των </a:t>
            </a:r>
            <a:r>
              <a:rPr lang="el-GR" altLang="ja-JP" sz="2400" dirty="0" err="1" smtClean="0"/>
              <a:t>φυλλόμορφων</a:t>
            </a:r>
            <a:r>
              <a:rPr lang="el-GR" altLang="ja-JP" sz="2400" dirty="0" smtClean="0"/>
              <a:t> αργίλων είναι αποτέλεσμα της συμπύκνωσης των </a:t>
            </a:r>
            <a:r>
              <a:rPr lang="el-GR" altLang="ja-JP" sz="2400" dirty="0" err="1" smtClean="0"/>
              <a:t>τετραεδρικών</a:t>
            </a:r>
            <a:r>
              <a:rPr lang="el-GR" altLang="ja-JP" sz="2400" dirty="0" smtClean="0"/>
              <a:t> πυριτικών φύλλων με τα </a:t>
            </a:r>
            <a:r>
              <a:rPr lang="el-GR" altLang="ja-JP" sz="2400" dirty="0" err="1" smtClean="0"/>
              <a:t>οκταεδρικά</a:t>
            </a:r>
            <a:r>
              <a:rPr lang="el-GR" altLang="ja-JP" sz="2400" dirty="0" smtClean="0"/>
              <a:t>.</a:t>
            </a:r>
            <a:endParaRPr lang="el-GR" altLang="el-GR" sz="2400" dirty="0" smtClean="0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324" y="3934845"/>
            <a:ext cx="2798393" cy="23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552" y="6278524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Struttura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illite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mica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Remulazz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32" name="Picture 8" descr="C:\Users\alex\Desktop\tes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020584"/>
            <a:ext cx="2881884" cy="216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4359" y="3932854"/>
            <a:ext cx="2173185" cy="23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alex\Desktop\tes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000504"/>
            <a:ext cx="2881884" cy="216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Χρήσιμοι σύνδεσμοι</a:t>
            </a:r>
            <a:endParaRPr lang="el-GR" dirty="0"/>
          </a:p>
        </p:txBody>
      </p:sp>
      <p:sp>
        <p:nvSpPr>
          <p:cNvPr id="2560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000" dirty="0" smtClean="0">
                <a:hlinkClick r:id="rId2"/>
              </a:rPr>
              <a:t>ΒΥΚ </a:t>
            </a:r>
            <a:r>
              <a:rPr lang="en-US" sz="2000" dirty="0" smtClean="0">
                <a:hlinkClick r:id="rId2"/>
              </a:rPr>
              <a:t>Additives &amp; Instruments, Technical </a:t>
            </a:r>
            <a:r>
              <a:rPr lang="en-US" sz="2000" dirty="0">
                <a:hlinkClick r:id="rId2"/>
              </a:rPr>
              <a:t>Information </a:t>
            </a:r>
            <a:r>
              <a:rPr lang="en-US" sz="2000" dirty="0" smtClean="0">
                <a:hlinkClick r:id="rId2"/>
              </a:rPr>
              <a:t>B-RI</a:t>
            </a:r>
            <a:r>
              <a:rPr lang="el-GR" sz="2000" dirty="0" smtClean="0">
                <a:hlinkClick r:id="rId2"/>
              </a:rPr>
              <a:t>, </a:t>
            </a:r>
            <a:r>
              <a:rPr lang="en-US" sz="2000" dirty="0" smtClean="0">
                <a:hlinkClick r:id="rId2"/>
              </a:rPr>
              <a:t>LAPONITE</a:t>
            </a:r>
            <a:r>
              <a:rPr lang="el-GR" sz="2000" dirty="0" smtClean="0">
                <a:hlinkClick r:id="rId2"/>
              </a:rPr>
              <a:t>, </a:t>
            </a:r>
            <a:r>
              <a:rPr lang="en-US" sz="2000" dirty="0">
                <a:hlinkClick r:id="rId2"/>
              </a:rPr>
              <a:t>Performance Additives </a:t>
            </a:r>
            <a:r>
              <a:rPr lang="en-US" sz="2000" dirty="0" smtClean="0">
                <a:hlinkClick r:id="rId2"/>
              </a:rPr>
              <a:t>21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>
                <a:hlinkClick r:id="rId3"/>
              </a:rPr>
              <a:t>IMERYS </a:t>
            </a:r>
            <a:r>
              <a:rPr lang="en-US" sz="2000" dirty="0" err="1" smtClean="0">
                <a:hlinkClick r:id="rId3"/>
              </a:rPr>
              <a:t>Perfomance</a:t>
            </a:r>
            <a:r>
              <a:rPr lang="en-US" sz="2000" dirty="0" smtClean="0">
                <a:hlinkClick r:id="rId3"/>
              </a:rPr>
              <a:t> Minerals, </a:t>
            </a:r>
            <a:r>
              <a:rPr lang="en-US" sz="2000" dirty="0">
                <a:hlinkClick r:id="rId3"/>
              </a:rPr>
              <a:t>PAINT, INK &amp; COATING, Calcined &amp; HYDROUS KAOLINS | CALCIUM CARBONATES | MICA</a:t>
            </a:r>
            <a:endParaRPr lang="en-US" sz="2000" dirty="0" smtClean="0"/>
          </a:p>
          <a:p>
            <a:pPr>
              <a:defRPr/>
            </a:pP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9706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  </a:t>
            </a:r>
            <a:r>
              <a:rPr lang="el-GR" sz="2000" dirty="0"/>
              <a:t>2014. Βασιλική </a:t>
            </a:r>
            <a:r>
              <a:rPr lang="el-GR" sz="2000" dirty="0" smtClean="0"/>
              <a:t>Μπέλεση. </a:t>
            </a:r>
            <a:r>
              <a:rPr lang="el-GR" sz="2000" dirty="0"/>
              <a:t>«Υλικά Γραφικών Τεχνών (Θ). Ενότητα </a:t>
            </a:r>
            <a:r>
              <a:rPr lang="en-US" sz="2000" dirty="0" smtClean="0"/>
              <a:t>4</a:t>
            </a:r>
            <a:r>
              <a:rPr lang="el-GR" sz="2000" dirty="0" smtClean="0"/>
              <a:t>: </a:t>
            </a:r>
            <a:r>
              <a:rPr lang="el-GR" sz="2000" dirty="0" err="1"/>
              <a:t>Φυλλόμορφα</a:t>
            </a:r>
            <a:r>
              <a:rPr lang="el-GR" sz="2000" dirty="0"/>
              <a:t> </a:t>
            </a:r>
            <a:r>
              <a:rPr lang="el-GR" sz="2000" dirty="0" err="1"/>
              <a:t>αργιλοπυριτικά</a:t>
            </a:r>
            <a:r>
              <a:rPr lang="el-GR" sz="2000" dirty="0"/>
              <a:t> </a:t>
            </a:r>
            <a:r>
              <a:rPr lang="el-GR" sz="2000" dirty="0" smtClean="0"/>
              <a:t>υλικά».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 1/2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 smtClean="0"/>
              <a:t>Το </a:t>
            </a:r>
            <a:r>
              <a:rPr lang="el-GR" sz="1600" dirty="0"/>
              <a:t>Έργο αυτό κάνει χρήση </a:t>
            </a:r>
            <a:r>
              <a:rPr lang="el-GR" sz="1600" dirty="0" smtClean="0"/>
              <a:t>περιεχομένου από τα ακόλουθα έργα</a:t>
            </a:r>
            <a:r>
              <a:rPr lang="en-US" sz="1600" dirty="0" smtClean="0"/>
              <a:t>:</a:t>
            </a:r>
            <a:endParaRPr lang="el-GR" sz="1600" dirty="0" smtClean="0"/>
          </a:p>
          <a:p>
            <a:pPr>
              <a:spcBef>
                <a:spcPts val="300"/>
              </a:spcBef>
              <a:defRPr/>
            </a:pPr>
            <a:r>
              <a:rPr lang="en-GB" sz="1600" dirty="0" err="1"/>
              <a:t>Bolland</a:t>
            </a:r>
            <a:r>
              <a:rPr lang="en-GB" sz="1600" dirty="0"/>
              <a:t> M.D.A., Posner A.M., Quirk J.P., Clays and Clay Minerals, 28 (6) 1980, 412.</a:t>
            </a:r>
            <a:endParaRPr lang="el-GR" sz="1600" dirty="0"/>
          </a:p>
          <a:p>
            <a:pPr>
              <a:spcBef>
                <a:spcPts val="300"/>
              </a:spcBef>
              <a:defRPr/>
            </a:pPr>
            <a:r>
              <a:rPr lang="de-DE" sz="1600" dirty="0"/>
              <a:t>Herrera N. N., </a:t>
            </a:r>
            <a:r>
              <a:rPr lang="de-DE" sz="1600" dirty="0" err="1"/>
              <a:t>Letoffe</a:t>
            </a:r>
            <a:r>
              <a:rPr lang="de-DE" sz="1600" dirty="0"/>
              <a:t> J.-M., </a:t>
            </a:r>
            <a:r>
              <a:rPr lang="de-DE" sz="1600" dirty="0" err="1"/>
              <a:t>Putaux</a:t>
            </a:r>
            <a:r>
              <a:rPr lang="de-DE" sz="1600" dirty="0"/>
              <a:t> J.-L., David L.,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Bourgeat-Lami</a:t>
            </a:r>
            <a:r>
              <a:rPr lang="de-DE" sz="1600" dirty="0"/>
              <a:t> E., Langmuir 20 (2004) 1564.</a:t>
            </a:r>
            <a:endParaRPr lang="el-GR" sz="1600" dirty="0"/>
          </a:p>
          <a:p>
            <a:pPr>
              <a:spcBef>
                <a:spcPts val="300"/>
              </a:spcBef>
              <a:defRPr/>
            </a:pPr>
            <a:r>
              <a:rPr lang="en-US" sz="1600" dirty="0">
                <a:hlinkClick r:id="rId3"/>
              </a:rPr>
              <a:t>James Edwin </a:t>
            </a:r>
            <a:r>
              <a:rPr lang="en-US" sz="1600" dirty="0" err="1">
                <a:hlinkClick r:id="rId3"/>
              </a:rPr>
              <a:t>Cawthorne</a:t>
            </a:r>
            <a:r>
              <a:rPr lang="en-US" sz="1600" dirty="0"/>
              <a:t>, et. Al.  Use of a chemically modified clay as a replacement for silica in matte coated ink-jet papers </a:t>
            </a:r>
            <a:r>
              <a:rPr lang="en-US" sz="1600" dirty="0">
                <a:hlinkClick r:id="rId4"/>
              </a:rPr>
              <a:t>Journal of Coatings Technology</a:t>
            </a:r>
            <a:r>
              <a:rPr lang="en-US" sz="1600" dirty="0"/>
              <a:t> 75(937) (2003) 75-81.</a:t>
            </a:r>
            <a:endParaRPr lang="el-GR" sz="1600" dirty="0"/>
          </a:p>
          <a:p>
            <a:pPr>
              <a:spcBef>
                <a:spcPts val="300"/>
              </a:spcBef>
              <a:defRPr/>
            </a:pPr>
            <a:r>
              <a:rPr lang="fr-FR" sz="1600" dirty="0" err="1"/>
              <a:t>Ilisz</a:t>
            </a:r>
            <a:r>
              <a:rPr lang="fr-FR" sz="1600" dirty="0"/>
              <a:t> I</a:t>
            </a:r>
            <a:r>
              <a:rPr lang="el-GR" sz="1600" dirty="0"/>
              <a:t>., </a:t>
            </a:r>
            <a:r>
              <a:rPr lang="fr-FR" sz="1600" dirty="0" err="1"/>
              <a:t>Dombi</a:t>
            </a:r>
            <a:r>
              <a:rPr lang="fr-FR" sz="1600" dirty="0"/>
              <a:t> A</a:t>
            </a:r>
            <a:r>
              <a:rPr lang="el-GR" sz="1600" dirty="0"/>
              <a:t>., </a:t>
            </a:r>
            <a:r>
              <a:rPr lang="fr-FR" sz="1600" dirty="0" err="1"/>
              <a:t>Mogyor</a:t>
            </a:r>
            <a:r>
              <a:rPr lang="el-GR" sz="1600" dirty="0"/>
              <a:t>ó</a:t>
            </a:r>
            <a:r>
              <a:rPr lang="fr-FR" sz="1600" dirty="0"/>
              <a:t>si K</a:t>
            </a:r>
            <a:r>
              <a:rPr lang="el-GR" sz="1600" dirty="0"/>
              <a:t>., </a:t>
            </a:r>
            <a:r>
              <a:rPr lang="fr-FR" sz="1600" dirty="0" err="1"/>
              <a:t>Farkas</a:t>
            </a:r>
            <a:r>
              <a:rPr lang="fr-FR" sz="1600" dirty="0"/>
              <a:t> A</a:t>
            </a:r>
            <a:r>
              <a:rPr lang="el-GR" sz="1600" dirty="0"/>
              <a:t>., </a:t>
            </a:r>
            <a:r>
              <a:rPr lang="fr-FR" sz="1600" dirty="0"/>
              <a:t>D</a:t>
            </a:r>
            <a:r>
              <a:rPr lang="el-GR" sz="1600" dirty="0"/>
              <a:t>é</a:t>
            </a:r>
            <a:r>
              <a:rPr lang="fr-FR" sz="1600" dirty="0"/>
              <a:t>k</a:t>
            </a:r>
            <a:r>
              <a:rPr lang="el-GR" sz="1600" dirty="0"/>
              <a:t>á</a:t>
            </a:r>
            <a:r>
              <a:rPr lang="fr-FR" sz="1600" dirty="0" err="1"/>
              <a:t>ny</a:t>
            </a:r>
            <a:r>
              <a:rPr lang="fr-FR" sz="1600" dirty="0"/>
              <a:t> I</a:t>
            </a:r>
            <a:r>
              <a:rPr lang="el-GR" sz="1600" dirty="0"/>
              <a:t>., </a:t>
            </a:r>
            <a:r>
              <a:rPr lang="fr-FR" sz="1600" dirty="0" err="1"/>
              <a:t>Applied</a:t>
            </a:r>
            <a:r>
              <a:rPr lang="fr-FR" sz="1600" dirty="0"/>
              <a:t> </a:t>
            </a:r>
            <a:r>
              <a:rPr lang="fr-FR" sz="1600" dirty="0" err="1"/>
              <a:t>Catalysis</a:t>
            </a:r>
            <a:r>
              <a:rPr lang="fr-FR" sz="1600" dirty="0"/>
              <a:t> B</a:t>
            </a:r>
            <a:r>
              <a:rPr lang="el-GR" sz="1600" dirty="0"/>
              <a:t>: </a:t>
            </a:r>
            <a:r>
              <a:rPr lang="fr-FR" sz="1600" dirty="0" err="1"/>
              <a:t>Environmental</a:t>
            </a:r>
            <a:r>
              <a:rPr lang="el-GR" sz="1600" dirty="0"/>
              <a:t> 39 (2002) 247.</a:t>
            </a:r>
          </a:p>
          <a:p>
            <a:pPr>
              <a:spcBef>
                <a:spcPts val="300"/>
              </a:spcBef>
              <a:defRPr/>
            </a:pPr>
            <a:r>
              <a:rPr lang="en-GB" sz="1600" dirty="0" err="1"/>
              <a:t>Ladavos</a:t>
            </a:r>
            <a:r>
              <a:rPr lang="en-GB" sz="1600" dirty="0"/>
              <a:t> A.K., </a:t>
            </a:r>
            <a:r>
              <a:rPr lang="en-GB" sz="1600" dirty="0" err="1"/>
              <a:t>Trikalitis</a:t>
            </a:r>
            <a:r>
              <a:rPr lang="en-GB" sz="1600" dirty="0"/>
              <a:t> P.N., and </a:t>
            </a:r>
            <a:r>
              <a:rPr lang="en-GB" sz="1600" dirty="0" err="1"/>
              <a:t>Pomonis</a:t>
            </a:r>
            <a:r>
              <a:rPr lang="en-GB" sz="1600" dirty="0"/>
              <a:t> P.J., Journal of Molecular Catalysis A: 941 (1996).</a:t>
            </a:r>
            <a:endParaRPr lang="el-GR" sz="1600" dirty="0"/>
          </a:p>
          <a:p>
            <a:pPr>
              <a:spcBef>
                <a:spcPts val="300"/>
              </a:spcBef>
              <a:defRPr/>
            </a:pPr>
            <a:r>
              <a:rPr lang="en-GB" sz="1600" dirty="0" err="1"/>
              <a:t>Mollinard</a:t>
            </a:r>
            <a:r>
              <a:rPr lang="en-GB" sz="1600" dirty="0"/>
              <a:t> A., Ph. D. Thesis, University of Antwerp, Belgium, 1994.</a:t>
            </a:r>
            <a:endParaRPr lang="el-GR" sz="1600" dirty="0"/>
          </a:p>
          <a:p>
            <a:pPr>
              <a:spcBef>
                <a:spcPts val="300"/>
              </a:spcBef>
              <a:defRPr/>
            </a:pPr>
            <a:r>
              <a:rPr lang="en-GB" sz="1600" dirty="0"/>
              <a:t>Petridis D., </a:t>
            </a:r>
            <a:r>
              <a:rPr lang="en-GB" sz="1600" dirty="0" err="1"/>
              <a:t>Bakas</a:t>
            </a:r>
            <a:r>
              <a:rPr lang="en-GB" sz="1600" dirty="0"/>
              <a:t> T., </a:t>
            </a:r>
            <a:r>
              <a:rPr lang="en-GB" sz="1600" dirty="0" err="1"/>
              <a:t>Simopoulos</a:t>
            </a:r>
            <a:r>
              <a:rPr lang="en-GB" sz="1600" dirty="0"/>
              <a:t> A., and </a:t>
            </a:r>
            <a:r>
              <a:rPr lang="en-GB" sz="1600" dirty="0" err="1"/>
              <a:t>Gangas</a:t>
            </a:r>
            <a:r>
              <a:rPr lang="en-GB" sz="1600" dirty="0"/>
              <a:t> N.H., </a:t>
            </a:r>
            <a:r>
              <a:rPr lang="en-GB" sz="1600" dirty="0" err="1"/>
              <a:t>Inorg.Chem</a:t>
            </a:r>
            <a:r>
              <a:rPr lang="en-GB" sz="1600" dirty="0"/>
              <a:t>. 28 (1989) 2439.</a:t>
            </a:r>
            <a:endParaRPr lang="el-GR" sz="1600" dirty="0"/>
          </a:p>
          <a:p>
            <a:pPr>
              <a:spcBef>
                <a:spcPts val="300"/>
              </a:spcBef>
              <a:defRPr/>
            </a:pPr>
            <a:r>
              <a:rPr lang="en-GB" sz="1600" dirty="0" err="1"/>
              <a:t>Pinavvaia</a:t>
            </a:r>
            <a:r>
              <a:rPr lang="en-GB" sz="1600" dirty="0"/>
              <a:t>, T. J., Science, 1983, 220, 365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/>
              <a:t>Ray </a:t>
            </a:r>
            <a:r>
              <a:rPr lang="en-US" sz="1600" dirty="0" err="1"/>
              <a:t>Sudip</a:t>
            </a:r>
            <a:r>
              <a:rPr lang="en-US" sz="1600" dirty="0"/>
              <a:t>, </a:t>
            </a:r>
            <a:r>
              <a:rPr lang="en-US" sz="1600" dirty="0" err="1"/>
              <a:t>Quek,Siew</a:t>
            </a:r>
            <a:r>
              <a:rPr lang="en-US" sz="1600" dirty="0"/>
              <a:t> Young, </a:t>
            </a:r>
            <a:r>
              <a:rPr lang="en-US" sz="1600" dirty="0" err="1"/>
              <a:t>Easteal</a:t>
            </a:r>
            <a:r>
              <a:rPr lang="en-US" sz="1600" dirty="0"/>
              <a:t>, </a:t>
            </a:r>
            <a:r>
              <a:rPr lang="en-US" sz="1600" dirty="0" err="1"/>
              <a:t>Allan,Chen</a:t>
            </a:r>
            <a:r>
              <a:rPr lang="en-US" sz="1600" dirty="0"/>
              <a:t> Xiao Dong, </a:t>
            </a:r>
            <a:r>
              <a:rPr lang="en-US" sz="1600" dirty="0">
                <a:hlinkClick r:id="rId5"/>
              </a:rPr>
              <a:t>The Potential Use of Polymer-Clay Nanocomposites in Food Packaging </a:t>
            </a:r>
            <a:endParaRPr lang="el-GR" sz="1600" dirty="0"/>
          </a:p>
          <a:p>
            <a:pPr>
              <a:spcBef>
                <a:spcPts val="300"/>
              </a:spcBef>
              <a:defRPr/>
            </a:pPr>
            <a:r>
              <a:rPr lang="en-GB" sz="1600" dirty="0" err="1"/>
              <a:t>Skaribas</a:t>
            </a:r>
            <a:r>
              <a:rPr lang="en-GB" sz="1600" dirty="0"/>
              <a:t> S.K., </a:t>
            </a:r>
            <a:r>
              <a:rPr lang="en-GB" sz="1600" dirty="0" err="1"/>
              <a:t>Pomonis</a:t>
            </a:r>
            <a:r>
              <a:rPr lang="en-GB" sz="1600" dirty="0"/>
              <a:t> P.J., Grange P., and </a:t>
            </a:r>
            <a:r>
              <a:rPr lang="en-GB" sz="1600" dirty="0" err="1"/>
              <a:t>Delmon</a:t>
            </a:r>
            <a:r>
              <a:rPr lang="en-GB" sz="1600" dirty="0"/>
              <a:t> B., </a:t>
            </a:r>
            <a:r>
              <a:rPr lang="en-GB" sz="1600" dirty="0" err="1"/>
              <a:t>J.Chem.Soc.Faraday</a:t>
            </a:r>
            <a:r>
              <a:rPr lang="en-GB" sz="1600" dirty="0"/>
              <a:t> Trans., 88 (21) (1992) 3217. </a:t>
            </a:r>
            <a:endParaRPr lang="el-GR" sz="1600" dirty="0"/>
          </a:p>
          <a:p>
            <a:pPr>
              <a:spcBef>
                <a:spcPts val="300"/>
              </a:spcBef>
              <a:defRPr/>
            </a:pPr>
            <a:r>
              <a:rPr lang="en-GB" sz="1600" dirty="0"/>
              <a:t>Van </a:t>
            </a:r>
            <a:r>
              <a:rPr lang="en-GB" sz="1600" dirty="0" err="1"/>
              <a:t>Olphen</a:t>
            </a:r>
            <a:r>
              <a:rPr lang="en-GB" sz="1600" dirty="0"/>
              <a:t> H., Clays, in Characterization of powder surfaces (G.D. Parfitt and K.S.W. Sing, </a:t>
            </a:r>
            <a:r>
              <a:rPr lang="en-GB" sz="1600" dirty="0" err="1"/>
              <a:t>Eds</a:t>
            </a:r>
            <a:r>
              <a:rPr lang="en-GB" sz="1600" dirty="0"/>
              <a:t>), Academic Press, London, 1976.</a:t>
            </a:r>
            <a:endParaRPr lang="el-GR" sz="1600" dirty="0"/>
          </a:p>
          <a:p>
            <a:pPr>
              <a:spcBef>
                <a:spcPts val="300"/>
              </a:spcBef>
              <a:defRPr/>
            </a:pPr>
            <a:r>
              <a:rPr lang="en-GB" sz="1600" dirty="0"/>
              <a:t>White G.N., </a:t>
            </a:r>
            <a:r>
              <a:rPr lang="en-GB" sz="1600" dirty="0" err="1"/>
              <a:t>Zelazny</a:t>
            </a:r>
            <a:r>
              <a:rPr lang="en-GB" sz="1600" dirty="0"/>
              <a:t> L.W., Clays and Clay Minerals, 36 (2) (1988) 141.</a:t>
            </a:r>
            <a:endParaRPr lang="el-GR" sz="1600" dirty="0"/>
          </a:p>
          <a:p>
            <a:pPr>
              <a:spcBef>
                <a:spcPts val="300"/>
              </a:spcBef>
              <a:defRPr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4307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 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Έργο αυτό κάνει χρήση </a:t>
            </a:r>
            <a:r>
              <a:rPr lang="el-GR" sz="1800" dirty="0" smtClean="0"/>
              <a:t>περιεχομένου από τα ακόλουθα έργα</a:t>
            </a:r>
            <a:r>
              <a:rPr lang="en-US" sz="1800" dirty="0" smtClean="0"/>
              <a:t>:</a:t>
            </a:r>
            <a:endParaRPr lang="el-GR" sz="1800" dirty="0" smtClean="0"/>
          </a:p>
          <a:p>
            <a:pPr>
              <a:defRPr/>
            </a:pPr>
            <a:r>
              <a:rPr lang="el-GR" sz="1800" dirty="0" err="1"/>
              <a:t>Γουρνής</a:t>
            </a:r>
            <a:r>
              <a:rPr lang="el-GR" sz="1800" dirty="0"/>
              <a:t> Δ., “Μελέτη γ-</a:t>
            </a:r>
            <a:r>
              <a:rPr lang="el-GR" sz="1800" dirty="0" err="1"/>
              <a:t>ραδιόλυσης</a:t>
            </a:r>
            <a:r>
              <a:rPr lang="el-GR" sz="1800" dirty="0"/>
              <a:t> συστημάτων οργανικών ρυπαντών παρουσία αργίλων”, Διδακτορική Διατριβή, Εκδόσεις Ε.Μ.Π., Αθήνα, 1998.</a:t>
            </a:r>
          </a:p>
          <a:p>
            <a:pPr>
              <a:defRPr/>
            </a:pPr>
            <a:r>
              <a:rPr lang="el-GR" sz="1800" dirty="0" err="1"/>
              <a:t>Καραμάνης</a:t>
            </a:r>
            <a:r>
              <a:rPr lang="el-GR" sz="1800" dirty="0"/>
              <a:t> Δ., “Μελέτη της δέσμευσης ραδιενεργών ρύπων από </a:t>
            </a:r>
            <a:r>
              <a:rPr lang="el-GR" sz="1800" dirty="0" err="1"/>
              <a:t>υποστηλλωμένα</a:t>
            </a:r>
            <a:r>
              <a:rPr lang="el-GR" sz="1800" dirty="0"/>
              <a:t> </a:t>
            </a:r>
            <a:r>
              <a:rPr lang="el-GR" sz="1800" dirty="0" err="1"/>
              <a:t>φυλλόμορφα</a:t>
            </a:r>
            <a:r>
              <a:rPr lang="el-GR" sz="1800" dirty="0"/>
              <a:t> </a:t>
            </a:r>
            <a:r>
              <a:rPr lang="el-GR" sz="1800" dirty="0" err="1"/>
              <a:t>αργιλλοπυριτικά</a:t>
            </a:r>
            <a:r>
              <a:rPr lang="el-GR" sz="1800" dirty="0"/>
              <a:t> υλικά”, Διδακτορική Διατριβή, Εκδόσεις Παν/</a:t>
            </a:r>
            <a:r>
              <a:rPr lang="el-GR" sz="1800" dirty="0" err="1"/>
              <a:t>μίου</a:t>
            </a:r>
            <a:r>
              <a:rPr lang="el-GR" sz="1800" dirty="0"/>
              <a:t> Ιωαννίνων, Ιωάννινα, 1997.</a:t>
            </a:r>
          </a:p>
          <a:p>
            <a:pPr>
              <a:defRPr/>
            </a:pPr>
            <a:r>
              <a:rPr lang="el-GR" sz="1800" dirty="0" err="1"/>
              <a:t>Μπακανδρίτσος</a:t>
            </a:r>
            <a:r>
              <a:rPr lang="el-GR" sz="1800" dirty="0"/>
              <a:t> A., Μεταπτυχιακή Εργασία, Εκδόσεις E.K.Π.A, 2005.</a:t>
            </a:r>
          </a:p>
          <a:p>
            <a:pPr>
              <a:defRPr/>
            </a:pPr>
            <a:r>
              <a:rPr lang="el-GR" sz="1800" dirty="0" err="1"/>
              <a:t>Μπακανδρίτσος</a:t>
            </a:r>
            <a:r>
              <a:rPr lang="el-GR" sz="1800" dirty="0"/>
              <a:t> A., </a:t>
            </a:r>
            <a:r>
              <a:rPr lang="el-GR" sz="1800" cap="all" dirty="0"/>
              <a:t>“Σ</a:t>
            </a:r>
            <a:r>
              <a:rPr lang="el-GR" sz="1800" dirty="0"/>
              <a:t>ύνθεση</a:t>
            </a:r>
            <a:r>
              <a:rPr lang="el-GR" sz="1800" cap="all" dirty="0"/>
              <a:t>, </a:t>
            </a:r>
            <a:r>
              <a:rPr lang="el-GR" sz="1800" dirty="0"/>
              <a:t>χαρακτηρισμός και ιδιότητες σύνθετων υλικών από άργιλο και </a:t>
            </a:r>
            <a:r>
              <a:rPr lang="el-GR" sz="1800" dirty="0" err="1"/>
              <a:t>νανοδομές</a:t>
            </a:r>
            <a:r>
              <a:rPr lang="el-GR" sz="1800" dirty="0"/>
              <a:t> άνθρακα</a:t>
            </a:r>
            <a:r>
              <a:rPr lang="el-GR" sz="1800" cap="all" dirty="0"/>
              <a:t>”, </a:t>
            </a:r>
            <a:r>
              <a:rPr lang="el-GR" sz="1800" dirty="0"/>
              <a:t>Διδακτορική Διατριβή, Εκδόσεις E.K.Π.A, 2006.</a:t>
            </a:r>
          </a:p>
          <a:p>
            <a:pPr>
              <a:defRPr/>
            </a:pPr>
            <a:r>
              <a:rPr lang="el-GR" sz="1800" dirty="0" err="1"/>
              <a:t>Μπέλεση</a:t>
            </a:r>
            <a:r>
              <a:rPr lang="el-GR" sz="1800" dirty="0"/>
              <a:t> Β. Κ., «</a:t>
            </a:r>
            <a:r>
              <a:rPr lang="el-GR" sz="1800" cap="all" dirty="0"/>
              <a:t>Σ</a:t>
            </a:r>
            <a:r>
              <a:rPr lang="el-GR" sz="1800" dirty="0"/>
              <a:t>ύνθεση </a:t>
            </a:r>
            <a:r>
              <a:rPr lang="el-GR" sz="1800" dirty="0" err="1"/>
              <a:t>νανοσύνθετων</a:t>
            </a:r>
            <a:r>
              <a:rPr lang="el-GR" sz="1800" dirty="0"/>
              <a:t> καταλυτών </a:t>
            </a:r>
            <a:r>
              <a:rPr lang="en-US" sz="1800" dirty="0" err="1"/>
              <a:t>Ti</a:t>
            </a:r>
            <a:r>
              <a:rPr lang="el-GR" sz="1800" cap="all" dirty="0"/>
              <a:t>Ο</a:t>
            </a:r>
            <a:r>
              <a:rPr lang="el-GR" sz="1800" cap="all" baseline="-25000" dirty="0"/>
              <a:t>2</a:t>
            </a:r>
            <a:r>
              <a:rPr lang="el-GR" sz="1800" cap="all" dirty="0"/>
              <a:t> </a:t>
            </a:r>
            <a:r>
              <a:rPr lang="el-GR" sz="1800" dirty="0"/>
              <a:t>και εφαρμογές αυτών στην ετερογενή </a:t>
            </a:r>
            <a:r>
              <a:rPr lang="el-GR" sz="1800" dirty="0" err="1"/>
              <a:t>φωτοκαταλυτική</a:t>
            </a:r>
            <a:r>
              <a:rPr lang="el-GR" sz="1800" dirty="0"/>
              <a:t> αποικοδόμηση οργανικών ρύπων για την ανάπτυξη τεχνολογιών </a:t>
            </a:r>
            <a:r>
              <a:rPr lang="el-GR" sz="1800" dirty="0" err="1"/>
              <a:t>αντιρρύπανσης</a:t>
            </a:r>
            <a:r>
              <a:rPr lang="el-GR" sz="1800" dirty="0"/>
              <a:t>», Μεταπτυχιακό Δίπλωμα Ειδίκευσης, Πανεπιστήμιο Ιωαννίνων, Τμήμα Χημείας, Ιωάννινα, 2007.</a:t>
            </a:r>
          </a:p>
          <a:p>
            <a:pPr>
              <a:defRPr/>
            </a:pPr>
            <a:r>
              <a:rPr lang="el-GR" sz="1800" dirty="0" err="1"/>
              <a:t>Πομώνης</a:t>
            </a:r>
            <a:r>
              <a:rPr lang="el-GR" sz="1800" dirty="0"/>
              <a:t> Φ.Ι., </a:t>
            </a:r>
            <a:r>
              <a:rPr lang="el-GR" sz="1800" dirty="0" err="1"/>
              <a:t>Λάνταβος</a:t>
            </a:r>
            <a:r>
              <a:rPr lang="el-GR" sz="1800" dirty="0"/>
              <a:t> Α.Κ. «Νέα Υλικά στην κατάλυση» Εκδόσεις Παν/</a:t>
            </a:r>
            <a:r>
              <a:rPr lang="el-GR" sz="1800" dirty="0" err="1"/>
              <a:t>μίου</a:t>
            </a:r>
            <a:r>
              <a:rPr lang="el-GR" sz="1800" dirty="0"/>
              <a:t> Ιωαννίνων, Ιωάννινα, 1995</a:t>
            </a:r>
          </a:p>
          <a:p>
            <a:pPr>
              <a:defRPr/>
            </a:pPr>
            <a:r>
              <a:rPr lang="el-GR" sz="1800" dirty="0" err="1"/>
              <a:t>Φουρνάρης</a:t>
            </a:r>
            <a:r>
              <a:rPr lang="el-GR" sz="1800" dirty="0"/>
              <a:t> Κ.Γ., “Σύνθεση και χαρακτηρισμός </a:t>
            </a:r>
            <a:r>
              <a:rPr lang="el-GR" sz="1800" dirty="0" err="1"/>
              <a:t>νανοσύνθετων</a:t>
            </a:r>
            <a:r>
              <a:rPr lang="el-GR" sz="1800" dirty="0"/>
              <a:t> υλικών από </a:t>
            </a:r>
            <a:r>
              <a:rPr lang="el-GR" sz="1800" dirty="0" err="1"/>
              <a:t>φυλλόμορφα</a:t>
            </a:r>
            <a:r>
              <a:rPr lang="el-GR" sz="1800" dirty="0"/>
              <a:t> ορυκτά και οργανικές πολυμερείς ενώσεις”, Διδακτορική Διατριβή, Εκδόσεις Παν/</a:t>
            </a:r>
            <a:r>
              <a:rPr lang="el-GR" sz="1800" dirty="0" err="1"/>
              <a:t>μίου</a:t>
            </a:r>
            <a:r>
              <a:rPr lang="el-GR" sz="1800" dirty="0"/>
              <a:t> Πατρών, 2000.</a:t>
            </a:r>
            <a:endParaRPr lang="en-US" sz="1800" dirty="0"/>
          </a:p>
          <a:p>
            <a:pPr>
              <a:defRPr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4670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Τετραεδρικό</a:t>
            </a:r>
            <a:r>
              <a:rPr lang="el-GR" dirty="0"/>
              <a:t> </a:t>
            </a:r>
            <a:r>
              <a:rPr lang="el-GR" dirty="0" smtClean="0"/>
              <a:t>φύλλο</a:t>
            </a:r>
            <a:endParaRPr lang="el-GR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ja-JP" sz="2800" dirty="0" smtClean="0">
                <a:ea typeface="ＭＳ Ｐゴシック" charset="-128"/>
              </a:rPr>
              <a:t>K</a:t>
            </a:r>
            <a:r>
              <a:rPr lang="el-GR" altLang="ja-JP" sz="2800" dirty="0" err="1" smtClean="0"/>
              <a:t>ύρια</a:t>
            </a:r>
            <a:r>
              <a:rPr lang="el-GR" altLang="ja-JP" sz="2800" dirty="0" smtClean="0"/>
              <a:t> δομική μονάδα των </a:t>
            </a:r>
            <a:r>
              <a:rPr lang="el-GR" altLang="ja-JP" sz="2800" dirty="0" err="1" smtClean="0"/>
              <a:t>φυλλόμορφων</a:t>
            </a:r>
            <a:r>
              <a:rPr lang="el-GR" altLang="ja-JP" sz="2800" dirty="0" smtClean="0"/>
              <a:t> αργίλων είναι τα </a:t>
            </a:r>
            <a:r>
              <a:rPr lang="el-GR" altLang="ja-JP" sz="2800" dirty="0" err="1" smtClean="0"/>
              <a:t>τετραεδρικά</a:t>
            </a:r>
            <a:r>
              <a:rPr lang="el-GR" altLang="ja-JP" sz="2800" dirty="0" smtClean="0"/>
              <a:t> φύλλα που αποτελούνται από </a:t>
            </a:r>
            <a:r>
              <a:rPr lang="el-GR" altLang="ja-JP" sz="2800" b="1" dirty="0" smtClean="0">
                <a:solidFill>
                  <a:schemeClr val="accent6">
                    <a:lumMod val="50000"/>
                  </a:schemeClr>
                </a:solidFill>
              </a:rPr>
              <a:t>σταθερά τετράεδρα οξειδίου του πυριτίου (</a:t>
            </a:r>
            <a:r>
              <a:rPr lang="el-GR" altLang="ja-JP" sz="2800" b="1" dirty="0" err="1" smtClean="0">
                <a:solidFill>
                  <a:schemeClr val="accent6">
                    <a:lumMod val="50000"/>
                  </a:schemeClr>
                </a:solidFill>
              </a:rPr>
              <a:t>SiO</a:t>
            </a:r>
            <a:r>
              <a:rPr lang="el-GR" altLang="ja-JP" sz="28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l-GR" altLang="ja-JP" sz="2800" b="1" dirty="0" smtClean="0">
                <a:solidFill>
                  <a:schemeClr val="accent6">
                    <a:lumMod val="50000"/>
                  </a:schemeClr>
                </a:solidFill>
              </a:rPr>
              <a:t>). </a:t>
            </a:r>
            <a:endParaRPr lang="el-GR" altLang="el-GR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3284984"/>
            <a:ext cx="51022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4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Οκταεδρικό</a:t>
            </a:r>
            <a:r>
              <a:rPr lang="el-GR" dirty="0"/>
              <a:t> </a:t>
            </a:r>
            <a:r>
              <a:rPr lang="el-GR" dirty="0" smtClean="0"/>
              <a:t>φύλλο</a:t>
            </a:r>
            <a:endParaRPr lang="el-GR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Η δεύτερη σημαντική δομή των </a:t>
            </a:r>
            <a:r>
              <a:rPr lang="el-GR" altLang="ja-JP" sz="2400" b="1" dirty="0" err="1" smtClean="0">
                <a:solidFill>
                  <a:schemeClr val="accent6">
                    <a:lumMod val="50000"/>
                  </a:schemeClr>
                </a:solidFill>
              </a:rPr>
              <a:t>φυλλόμορφων</a:t>
            </a:r>
            <a:r>
              <a:rPr lang="el-GR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 αργίλων είναι το </a:t>
            </a:r>
            <a:r>
              <a:rPr lang="el-GR" altLang="ja-JP" sz="2400" b="1" dirty="0" err="1" smtClean="0">
                <a:solidFill>
                  <a:schemeClr val="accent6">
                    <a:lumMod val="50000"/>
                  </a:schemeClr>
                </a:solidFill>
              </a:rPr>
              <a:t>οκταεδρικό</a:t>
            </a:r>
            <a:r>
              <a:rPr lang="el-GR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 φύλλο. </a:t>
            </a:r>
            <a:r>
              <a:rPr lang="el-GR" altLang="ja-JP" sz="2400" b="1" dirty="0" smtClean="0">
                <a:solidFill>
                  <a:srgbClr val="820000"/>
                </a:solidFill>
              </a:rPr>
              <a:t>Το φύλλο αυτό αποτελείται κυρίως από οκτάεδρα Al</a:t>
            </a:r>
            <a:r>
              <a:rPr lang="el-GR" altLang="ja-JP" sz="2400" b="1" baseline="30000" dirty="0" smtClean="0">
                <a:solidFill>
                  <a:srgbClr val="820000"/>
                </a:solidFill>
              </a:rPr>
              <a:t>3+</a:t>
            </a:r>
            <a:r>
              <a:rPr lang="el-GR" altLang="ja-JP" sz="2400" b="1" dirty="0" smtClean="0">
                <a:solidFill>
                  <a:srgbClr val="820000"/>
                </a:solidFill>
              </a:rPr>
              <a:t>, Mg</a:t>
            </a:r>
            <a:r>
              <a:rPr lang="el-GR" altLang="ja-JP" sz="2400" b="1" baseline="30000" dirty="0" smtClean="0">
                <a:solidFill>
                  <a:srgbClr val="820000"/>
                </a:solidFill>
              </a:rPr>
              <a:t>2+</a:t>
            </a:r>
            <a:r>
              <a:rPr lang="el-GR" altLang="ja-JP" sz="2400" b="1" dirty="0" smtClean="0">
                <a:solidFill>
                  <a:srgbClr val="820000"/>
                </a:solidFill>
              </a:rPr>
              <a:t>, ή Fe</a:t>
            </a:r>
            <a:r>
              <a:rPr lang="el-GR" altLang="ja-JP" sz="2400" b="1" baseline="30000" dirty="0" smtClean="0">
                <a:solidFill>
                  <a:srgbClr val="820000"/>
                </a:solidFill>
              </a:rPr>
              <a:t>2+,3+</a:t>
            </a:r>
            <a:r>
              <a:rPr lang="el-GR" altLang="ja-JP" sz="2400" b="1" dirty="0" smtClean="0">
                <a:solidFill>
                  <a:srgbClr val="820000"/>
                </a:solidFill>
              </a:rPr>
              <a:t>. </a:t>
            </a:r>
          </a:p>
          <a:p>
            <a:pPr eaLnBrk="1" hangingPunct="1"/>
            <a:r>
              <a:rPr lang="el-GR" altLang="ja-JP" sz="2400" dirty="0" smtClean="0"/>
              <a:t>Τα μέταλλα αυτά βρίσκονται στο κέντρο οκταέδρου και συνδέονται με έξι άτομα Ο ή ΟΗ που βρίσκονται στις κορυφές. </a:t>
            </a:r>
          </a:p>
          <a:p>
            <a:pPr eaLnBrk="1" hangingPunct="1"/>
            <a:r>
              <a:rPr lang="el-GR" altLang="ja-JP" sz="2400" dirty="0" smtClean="0"/>
              <a:t>Κάθε οκτάεδρο μοιράζεται τα τέσσερα από τα έξι οξυγόνα με τα γειτονικά του, με αποτέλεσμα το σχηματισμό ενός </a:t>
            </a:r>
            <a:r>
              <a:rPr lang="el-GR" altLang="ja-JP" sz="2400" dirty="0" err="1" smtClean="0"/>
              <a:t>οκταεδρικού</a:t>
            </a:r>
            <a:r>
              <a:rPr lang="el-GR" altLang="ja-JP" sz="2400" dirty="0" smtClean="0"/>
              <a:t> φύλλου. </a:t>
            </a:r>
          </a:p>
          <a:p>
            <a:pPr eaLnBrk="1" hangingPunct="1"/>
            <a:r>
              <a:rPr lang="el-GR" altLang="ja-JP" sz="2400" dirty="0" smtClean="0"/>
              <a:t>Τα υπόλοιπα δύο βρίσκονται πάνω και κάτω από το φύλλο αντίστοιχα (</a:t>
            </a:r>
            <a:r>
              <a:rPr lang="el-GR" altLang="ja-JP" sz="2400" dirty="0" err="1" smtClean="0"/>
              <a:t>apical</a:t>
            </a:r>
            <a:r>
              <a:rPr lang="el-GR" altLang="ja-JP" sz="2400" dirty="0" smtClean="0"/>
              <a:t>), με αποτέλεσμα να προσδίδουν σε κάθε οκτάεδρο αρνητικό φορτίο ίσο με 2. </a:t>
            </a:r>
          </a:p>
        </p:txBody>
      </p:sp>
    </p:spTree>
    <p:extLst>
      <p:ext uri="{BB962C8B-B14F-4D97-AF65-F5344CB8AC3E}">
        <p14:creationId xmlns:p14="http://schemas.microsoft.com/office/powerpoint/2010/main" val="4601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Σχηματισμός </a:t>
            </a:r>
            <a:r>
              <a:rPr lang="el-GR" dirty="0" err="1"/>
              <a:t>φυλλόμορφων</a:t>
            </a:r>
            <a:r>
              <a:rPr lang="el-GR" dirty="0"/>
              <a:t> </a:t>
            </a:r>
            <a:r>
              <a:rPr lang="el-GR" dirty="0" smtClean="0"/>
              <a:t>αργίλων</a:t>
            </a:r>
            <a:endParaRPr lang="el-GR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799211" cy="50405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ja-JP" sz="2400" dirty="0" smtClean="0"/>
              <a:t>Η τελική δομή των </a:t>
            </a:r>
            <a:r>
              <a:rPr lang="el-GR" altLang="ja-JP" sz="2400" dirty="0" err="1" smtClean="0"/>
              <a:t>φυλλόμορφων</a:t>
            </a:r>
            <a:r>
              <a:rPr lang="el-GR" altLang="ja-JP" sz="2400" dirty="0" smtClean="0"/>
              <a:t> αργίλων είναι αποτέλεσμα της συμπύκνωσης των </a:t>
            </a:r>
            <a:r>
              <a:rPr lang="el-GR" altLang="ja-JP" sz="2400" dirty="0" err="1" smtClean="0"/>
              <a:t>τετραεδρικών</a:t>
            </a:r>
            <a:r>
              <a:rPr lang="el-GR" altLang="ja-JP" sz="2400" dirty="0" smtClean="0"/>
              <a:t> πυριτικών φύλλων με τα </a:t>
            </a:r>
            <a:r>
              <a:rPr lang="el-GR" altLang="ja-JP" sz="2400" dirty="0" err="1" smtClean="0"/>
              <a:t>οκταεδρικά</a:t>
            </a:r>
            <a:r>
              <a:rPr lang="el-GR" altLang="ja-JP" sz="2400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el-GR" altLang="ja-JP" sz="2400" dirty="0" smtClean="0"/>
              <a:t>Η συμπύκνωση γίνεται με αμοιβαία συνεισφορά των ασύνδετων (</a:t>
            </a:r>
            <a:r>
              <a:rPr lang="el-GR" altLang="ja-JP" sz="2400" dirty="0" err="1" smtClean="0"/>
              <a:t>apical</a:t>
            </a:r>
            <a:r>
              <a:rPr lang="el-GR" altLang="ja-JP" sz="2400" dirty="0" smtClean="0"/>
              <a:t>) οξυγόνων του </a:t>
            </a:r>
            <a:r>
              <a:rPr lang="el-GR" altLang="ja-JP" sz="2400" dirty="0" err="1" smtClean="0"/>
              <a:t>τετραεδρικού</a:t>
            </a:r>
            <a:r>
              <a:rPr lang="el-GR" altLang="ja-JP" sz="2400" dirty="0" smtClean="0"/>
              <a:t> και </a:t>
            </a:r>
            <a:r>
              <a:rPr lang="el-GR" altLang="ja-JP" sz="2400" dirty="0" err="1" smtClean="0"/>
              <a:t>οκταεδρικού</a:t>
            </a:r>
            <a:r>
              <a:rPr lang="el-GR" altLang="ja-JP" sz="2400" dirty="0" smtClean="0"/>
              <a:t> φύλλου. </a:t>
            </a:r>
            <a:endParaRPr lang="el-GR" altLang="el-GR" sz="2400" dirty="0" smtClean="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003" y="1374181"/>
            <a:ext cx="3636962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5565" y="4121106"/>
            <a:ext cx="1549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2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Ικανότητα </a:t>
            </a:r>
            <a:r>
              <a:rPr lang="el-GR" dirty="0"/>
              <a:t>διόγκωσης </a:t>
            </a:r>
            <a:r>
              <a:rPr lang="el-GR" dirty="0" smtClean="0"/>
              <a:t>αργίλων</a:t>
            </a:r>
            <a:endParaRPr lang="el-GR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96752"/>
            <a:ext cx="3970961" cy="504056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400" dirty="0" smtClean="0">
                <a:ea typeface="ＭＳ Ｐゴシック" charset="-128"/>
              </a:rPr>
              <a:t>T</a:t>
            </a:r>
            <a:r>
              <a:rPr lang="el-GR" altLang="ja-JP" sz="2400" dirty="0" smtClean="0"/>
              <a:t>α </a:t>
            </a:r>
            <a:r>
              <a:rPr lang="el-GR" altLang="ja-JP" sz="2400" dirty="0" err="1" smtClean="0"/>
              <a:t>αργιλοπυριτικά</a:t>
            </a:r>
            <a:r>
              <a:rPr lang="el-GR" altLang="ja-JP" sz="2400" dirty="0" smtClean="0"/>
              <a:t> φύλλα αποτελούνται από δισδιάστατα </a:t>
            </a:r>
            <a:r>
              <a:rPr lang="el-GR" altLang="ja-JP" sz="2400" dirty="0" err="1" smtClean="0"/>
              <a:t>φυλλίδια</a:t>
            </a:r>
            <a:r>
              <a:rPr lang="en-US" altLang="ja-JP" sz="2400" dirty="0" smtClean="0">
                <a:ea typeface="ＭＳ Ｐゴシック" charset="-128"/>
              </a:rPr>
              <a:t> </a:t>
            </a:r>
            <a:r>
              <a:rPr lang="el-GR" altLang="ja-JP" sz="2400" dirty="0" smtClean="0"/>
              <a:t>σε παράλληλη διάταξη το ένα με το άλλο, διαχωριζόμενα μεταξύ τους από στοιβάδες </a:t>
            </a:r>
            <a:r>
              <a:rPr lang="el-GR" altLang="ja-JP" sz="2400" dirty="0" err="1" smtClean="0"/>
              <a:t>εφυδατωμένων</a:t>
            </a:r>
            <a:r>
              <a:rPr lang="el-GR" altLang="ja-JP" sz="2400" dirty="0" smtClean="0"/>
              <a:t> κατιόντων. </a:t>
            </a:r>
          </a:p>
          <a:p>
            <a:pPr eaLnBrk="1" hangingPunct="1"/>
            <a:r>
              <a:rPr lang="el-GR" altLang="ja-JP" sz="2400" dirty="0" smtClean="0"/>
              <a:t>Ο ενδιάμεσος χώρος μεταξύ των </a:t>
            </a:r>
            <a:r>
              <a:rPr lang="el-GR" altLang="ja-JP" sz="2400" dirty="0" err="1" smtClean="0"/>
              <a:t>φυλλιδίων</a:t>
            </a:r>
            <a:r>
              <a:rPr lang="el-GR" altLang="ja-JP" sz="2400" dirty="0" smtClean="0"/>
              <a:t> αποτελεί τον </a:t>
            </a:r>
            <a:r>
              <a:rPr lang="el-GR" altLang="ja-JP" sz="2400" dirty="0" err="1" smtClean="0"/>
              <a:t>ενδοστρωματικό</a:t>
            </a:r>
            <a:r>
              <a:rPr lang="el-GR" altLang="ja-JP" sz="2400" dirty="0" smtClean="0"/>
              <a:t> χώρο της αργίλου.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716463" y="4685416"/>
            <a:ext cx="410401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ja-JP" sz="1400" dirty="0">
                <a:latin typeface="+mn-lt"/>
              </a:rPr>
              <a:t>Ιδανική δομή αργίλου (</a:t>
            </a:r>
            <a:r>
              <a:rPr lang="el-GR" altLang="ja-JP" sz="1400" dirty="0" err="1">
                <a:latin typeface="+mn-lt"/>
              </a:rPr>
              <a:t>μοντμοριλλονίτη</a:t>
            </a:r>
            <a:r>
              <a:rPr lang="el-GR" altLang="ja-JP" sz="1400" dirty="0">
                <a:latin typeface="+mn-lt"/>
              </a:rPr>
              <a:t>). (</a:t>
            </a:r>
            <a:r>
              <a:rPr lang="el-GR" altLang="ja-JP" sz="1400" dirty="0">
                <a:latin typeface="+mn-lt"/>
                <a:sym typeface="Wingdings" pitchFamily="2" charset="2"/>
              </a:rPr>
              <a:t></a:t>
            </a:r>
            <a:r>
              <a:rPr lang="el-GR" altLang="ja-JP" sz="1400" dirty="0">
                <a:latin typeface="+mn-lt"/>
              </a:rPr>
              <a:t>) άτομο οξυγόνου, (</a:t>
            </a:r>
            <a:r>
              <a:rPr lang="el-GR" altLang="ja-JP" sz="1400" dirty="0">
                <a:latin typeface="+mn-lt"/>
                <a:sym typeface="Wingdings" pitchFamily="2" charset="2"/>
              </a:rPr>
              <a:t></a:t>
            </a:r>
            <a:r>
              <a:rPr lang="el-GR" altLang="ja-JP" sz="1400" dirty="0">
                <a:latin typeface="+mn-lt"/>
              </a:rPr>
              <a:t>) ομάδα υδροξυλίου. Το Μ</a:t>
            </a:r>
            <a:r>
              <a:rPr lang="el-GR" altLang="ja-JP" sz="1400" baseline="30000" dirty="0">
                <a:latin typeface="+mn-lt"/>
              </a:rPr>
              <a:t>n+</a:t>
            </a:r>
            <a:r>
              <a:rPr lang="el-GR" altLang="ja-JP" sz="1400" dirty="0">
                <a:latin typeface="+mn-lt"/>
              </a:rPr>
              <a:t>.xH</a:t>
            </a:r>
            <a:r>
              <a:rPr lang="el-GR" altLang="ja-JP" sz="1400" baseline="-25000" dirty="0">
                <a:latin typeface="+mn-lt"/>
              </a:rPr>
              <a:t>2</a:t>
            </a:r>
            <a:r>
              <a:rPr lang="el-GR" altLang="ja-JP" sz="1400" dirty="0">
                <a:latin typeface="+mn-lt"/>
              </a:rPr>
              <a:t>O αντιπροσωπεύει τα αντισταθμιστικά </a:t>
            </a:r>
            <a:r>
              <a:rPr lang="el-GR" altLang="ja-JP" sz="1400" dirty="0" err="1">
                <a:latin typeface="+mn-lt"/>
              </a:rPr>
              <a:t>εφυδατωμένα</a:t>
            </a:r>
            <a:r>
              <a:rPr lang="el-GR" altLang="ja-JP" sz="1400" dirty="0">
                <a:latin typeface="+mn-lt"/>
              </a:rPr>
              <a:t> κατιόντα στον </a:t>
            </a:r>
            <a:r>
              <a:rPr lang="el-GR" altLang="ja-JP" sz="1400" dirty="0" err="1">
                <a:latin typeface="+mn-lt"/>
              </a:rPr>
              <a:t>ενδοστρωματικό</a:t>
            </a:r>
            <a:r>
              <a:rPr lang="el-GR" altLang="ja-JP" sz="1400" dirty="0">
                <a:latin typeface="+mn-lt"/>
              </a:rPr>
              <a:t> χώρο [</a:t>
            </a:r>
            <a:r>
              <a:rPr lang="el-GR" altLang="ja-JP" sz="1400" dirty="0" err="1">
                <a:latin typeface="+mn-lt"/>
              </a:rPr>
              <a:t>Μπακανδρίτσος</a:t>
            </a:r>
            <a:r>
              <a:rPr lang="el-GR" altLang="ja-JP" sz="1400" dirty="0">
                <a:latin typeface="+mn-lt"/>
              </a:rPr>
              <a:t> A., 2006].</a:t>
            </a:r>
            <a:endParaRPr lang="el-GR" altLang="el-GR" sz="1400" dirty="0">
              <a:latin typeface="+mn-lt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311" y="1144770"/>
            <a:ext cx="4571689" cy="354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6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Ικανότητα διόγκωσης αργίλων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>
                <a:ea typeface="ＭＳ Ｐゴシック" charset="-128"/>
              </a:rPr>
              <a:t>O</a:t>
            </a:r>
            <a:r>
              <a:rPr lang="el-GR" altLang="ja-JP" sz="2400" dirty="0"/>
              <a:t> </a:t>
            </a:r>
            <a:r>
              <a:rPr lang="el-GR" altLang="ja-JP" sz="2400" dirty="0" err="1"/>
              <a:t>μοντμοριλλονίτης</a:t>
            </a:r>
            <a:r>
              <a:rPr lang="el-GR" altLang="ja-JP" sz="2400" dirty="0"/>
              <a:t> όταν τοποθετηθεί στο νερό διογκώνεται λόγω της ενυδάτωσης των κατιόντων του και </a:t>
            </a:r>
            <a:r>
              <a:rPr lang="el-GR" altLang="ja-JP" sz="2400" b="1" dirty="0">
                <a:solidFill>
                  <a:schemeClr val="accent6">
                    <a:lumMod val="50000"/>
                  </a:schemeClr>
                </a:solidFill>
              </a:rPr>
              <a:t>η διόγκωση αυτή μπορεί να οδηγήσει μέχρι πλήρους </a:t>
            </a:r>
            <a:r>
              <a:rPr lang="el-GR" altLang="ja-JP" sz="2400" b="1" dirty="0" err="1">
                <a:solidFill>
                  <a:schemeClr val="accent6">
                    <a:lumMod val="50000"/>
                  </a:schemeClr>
                </a:solidFill>
              </a:rPr>
              <a:t>αποφυλλοποίησής</a:t>
            </a:r>
            <a:r>
              <a:rPr lang="el-GR" altLang="ja-JP" sz="2400" b="1" dirty="0">
                <a:solidFill>
                  <a:schemeClr val="accent6">
                    <a:lumMod val="50000"/>
                  </a:schemeClr>
                </a:solidFill>
              </a:rPr>
              <a:t> του (</a:t>
            </a:r>
            <a:r>
              <a:rPr lang="el-GR" altLang="ja-JP" sz="2400" b="1" dirty="0" err="1">
                <a:solidFill>
                  <a:schemeClr val="accent6">
                    <a:lumMod val="50000"/>
                  </a:schemeClr>
                </a:solidFill>
              </a:rPr>
              <a:t>delamination</a:t>
            </a:r>
            <a:r>
              <a:rPr lang="el-GR" altLang="ja-JP" sz="2400" b="1" dirty="0">
                <a:solidFill>
                  <a:schemeClr val="accent6">
                    <a:lumMod val="50000"/>
                  </a:schemeClr>
                </a:solidFill>
              </a:rPr>
              <a:t>). </a:t>
            </a:r>
            <a:endParaRPr lang="el-GR" altLang="ja-JP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altLang="ja-JP" sz="2400" b="1" dirty="0" smtClean="0">
                <a:solidFill>
                  <a:srgbClr val="820000"/>
                </a:solidFill>
              </a:rPr>
              <a:t>Η </a:t>
            </a:r>
            <a:r>
              <a:rPr lang="el-GR" altLang="ja-JP" sz="2400" b="1" dirty="0">
                <a:solidFill>
                  <a:srgbClr val="820000"/>
                </a:solidFill>
              </a:rPr>
              <a:t>διαδικασία διόγκωσης είναι αντιστρεπτή και η άργιλος επανέρχεται στην αρχική της κατάσταση με αφυδάτωση. </a:t>
            </a:r>
            <a:endParaRPr lang="el-GR" altLang="ja-JP" sz="2400" b="1" dirty="0" smtClean="0">
              <a:solidFill>
                <a:srgbClr val="820000"/>
              </a:solidFill>
            </a:endParaRPr>
          </a:p>
          <a:p>
            <a:r>
              <a:rPr lang="el-GR" altLang="ja-JP" sz="2400" dirty="0" smtClean="0"/>
              <a:t>Όσο </a:t>
            </a:r>
            <a:r>
              <a:rPr lang="el-GR" altLang="ja-JP" sz="2400" dirty="0"/>
              <a:t>αυξάνεται η περιεκτικότητα σε Η</a:t>
            </a:r>
            <a:r>
              <a:rPr lang="el-GR" altLang="ja-JP" sz="2400" baseline="-25000" dirty="0"/>
              <a:t>2</a:t>
            </a:r>
            <a:r>
              <a:rPr lang="el-GR" altLang="ja-JP" sz="2400" dirty="0"/>
              <a:t>Ο τόσο αυξάνεται η </a:t>
            </a:r>
            <a:r>
              <a:rPr lang="el-GR" altLang="ja-JP" sz="2400" dirty="0" err="1"/>
              <a:t>ενδοστρωματική</a:t>
            </a:r>
            <a:r>
              <a:rPr lang="el-GR" altLang="ja-JP" sz="2400" dirty="0"/>
              <a:t> απόσταση έως ότου τελικά τα σωματίδια διαχωριστούν πλήρως και σχηματιστεί κολλοειδές διάλυμα. </a:t>
            </a:r>
          </a:p>
          <a:p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5013176"/>
            <a:ext cx="4124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3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ja-JP" dirty="0" smtClean="0"/>
              <a:t>Φυσικά </a:t>
            </a:r>
            <a:r>
              <a:rPr lang="el-GR" altLang="ja-JP" dirty="0" err="1" smtClean="0"/>
              <a:t>clays</a:t>
            </a:r>
            <a:endParaRPr 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ja-JP" sz="2400" dirty="0" smtClean="0"/>
              <a:t>Τα φυσικά </a:t>
            </a:r>
            <a:r>
              <a:rPr lang="el-GR" altLang="ja-JP" sz="2400" dirty="0" err="1" smtClean="0"/>
              <a:t>clays</a:t>
            </a:r>
            <a:r>
              <a:rPr lang="el-GR" altLang="ja-JP" sz="2400" dirty="0" smtClean="0"/>
              <a:t> (</a:t>
            </a:r>
            <a:r>
              <a:rPr lang="el-GR" altLang="ja-JP" sz="2400" dirty="0" err="1" smtClean="0"/>
              <a:t>μοντμοριλλονίτης</a:t>
            </a:r>
            <a:r>
              <a:rPr lang="el-GR" altLang="ja-JP" sz="2400" dirty="0" smtClean="0"/>
              <a:t>, </a:t>
            </a:r>
            <a:r>
              <a:rPr lang="el-GR" altLang="ja-JP" sz="2400" dirty="0" err="1" smtClean="0"/>
              <a:t>εκτορίτης</a:t>
            </a:r>
            <a:r>
              <a:rPr lang="el-GR" altLang="ja-JP" sz="2400" dirty="0" smtClean="0"/>
              <a:t>, </a:t>
            </a:r>
            <a:r>
              <a:rPr lang="el-GR" altLang="ja-JP" sz="2400" dirty="0" err="1" smtClean="0"/>
              <a:t>μπεντονίτης</a:t>
            </a:r>
            <a:r>
              <a:rPr lang="el-GR" altLang="ja-JP" sz="2400" dirty="0" smtClean="0"/>
              <a:t> κ.τ.λ.) λόγω προσμίξεων ορυκτών και στοιχείων μετάπτωσης, καθώς και λόγω των μεγαλύτερων σωματιδίων από τα οποία αποτελούνται, τα υδατικά τους αιωρήματα είναι αδιαφανή χρώματος απόχρωσης ροζ-καφέ. </a:t>
            </a:r>
            <a:endParaRPr lang="el-GR" altLang="el-GR" sz="2400" dirty="0" smtClean="0"/>
          </a:p>
          <a:p>
            <a:pPr eaLnBrk="1" hangingPunct="1"/>
            <a:endParaRPr lang="el-GR" altLang="el-GR" sz="2400" dirty="0" smtClean="0"/>
          </a:p>
        </p:txBody>
      </p:sp>
      <p:pic>
        <p:nvPicPr>
          <p:cNvPr id="7" name="Picture 8" descr="C:\Users\alex\Desktop\tes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3286124"/>
            <a:ext cx="3714776" cy="278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45b29ff4cec5bc47535dc5e9271dff8060fb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</TotalTime>
  <Words>2863</Words>
  <Application>Microsoft Office PowerPoint</Application>
  <PresentationFormat>On-screen Show (4:3)</PresentationFormat>
  <Paragraphs>218</Paragraphs>
  <Slides>39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OC_template_updated</vt:lpstr>
      <vt:lpstr>Υλικά Γραφικών Τεχνών (Θ)</vt:lpstr>
      <vt:lpstr>Φυλλόμορφα αργιλοπυριτικά υλικά</vt:lpstr>
      <vt:lpstr>Δομικά χαρακτηριστικά αργίλων</vt:lpstr>
      <vt:lpstr>Τετραεδρικό φύλλο</vt:lpstr>
      <vt:lpstr>Οκταεδρικό φύλλο</vt:lpstr>
      <vt:lpstr>Σχηματισμός φυλλόμορφων αργίλων</vt:lpstr>
      <vt:lpstr>Ικανότητα διόγκωσης αργίλων</vt:lpstr>
      <vt:lpstr>Ικανότητα διόγκωσης αργίλων</vt:lpstr>
      <vt:lpstr>Φυσικά clays</vt:lpstr>
      <vt:lpstr>Συνθετικά clays</vt:lpstr>
      <vt:lpstr>Διάγραμμα ροής παραγωγής</vt:lpstr>
      <vt:lpstr>Λαπονίτης</vt:lpstr>
      <vt:lpstr>Μερικές γενικές εφαρμογές αργίλων</vt:lpstr>
      <vt:lpstr>Μερικές γενικές εφαρμογές αργίλων</vt:lpstr>
      <vt:lpstr>Εφαρμογές των clays στην Τεχνολογία Γραφικών Τεχνών</vt:lpstr>
      <vt:lpstr>Clays και μελάνια</vt:lpstr>
      <vt:lpstr>Clays, συσκευασία, φραγμός πολυμερών</vt:lpstr>
      <vt:lpstr>Clays, συσκευασία, φραγμός πολυμερών</vt:lpstr>
      <vt:lpstr>Clays, συσκευασία, διαπερατότητα, φραγμός πολυμερών</vt:lpstr>
      <vt:lpstr>Clays, συσκευασία, διαπερατότητα, φραγμός πολυμερών</vt:lpstr>
      <vt:lpstr>PowerPoint Presentation</vt:lpstr>
      <vt:lpstr>PowerPoint Presentation</vt:lpstr>
      <vt:lpstr>PowerPoint Presentation</vt:lpstr>
      <vt:lpstr>PowerPoint Presentation</vt:lpstr>
      <vt:lpstr>Clays και τεχνολογία χαρτιού</vt:lpstr>
      <vt:lpstr>Clays και τεχνολογία χαρτιού</vt:lpstr>
      <vt:lpstr>Clays και τεχνολογία χαρτιού</vt:lpstr>
      <vt:lpstr>Ελληνική Βιβλιογραφία</vt:lpstr>
      <vt:lpstr>Ξενόγλωσση Βιβλιογραφία</vt:lpstr>
      <vt:lpstr>Χρήσιμοι σύνδεσμοι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 1/2</vt:lpstr>
      <vt:lpstr>Σημείωμα Χρήσης Έργων Τρίτων 2/2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428</cp:revision>
  <dcterms:created xsi:type="dcterms:W3CDTF">2013-03-04T13:35:19Z</dcterms:created>
  <dcterms:modified xsi:type="dcterms:W3CDTF">2015-11-26T07:34:32Z</dcterms:modified>
</cp:coreProperties>
</file>