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57" r:id="rId21"/>
    <p:sldId id="262" r:id="rId22"/>
    <p:sldId id="264" r:id="rId23"/>
    <p:sldId id="265" r:id="rId24"/>
    <p:sldId id="266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2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7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6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7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Τεκμηριωμένη Λήψη </a:t>
            </a:r>
            <a:r>
              <a:rPr lang="el-GR" sz="2800" dirty="0" smtClean="0"/>
              <a:t>Απόφασης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Ανθρώπινη εμπειρία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Η ικανότητα να γενικεύουμε, να κάνουμε προγνώσεις στηριγμένοι σε παρατηρήσεις και προηγούμενες εμπειρίες αποτελεί τη γνησιότητα της ανθρώπινης διάνοιας.</a:t>
            </a:r>
          </a:p>
          <a:p>
            <a:r>
              <a:rPr lang="el-GR" dirty="0"/>
              <a:t>Όλοι μας μπορούμε να λύνουμε προβλήματα στηριγμένοι σε προηγούμενες εμπειρίες.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Δοκιμή και λάθος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Δυνατότητα επίλυσης προβλημάτων δοκιμάζοντας διαδοχικά εναλλακτικές λύσεις.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Λογικός συλλογισμός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Δυνατότητα επίλυσης προβλημάτων στηριγμένοι σε διεργασίες λογικής σκέψης.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Επιστημονική προσέγγιση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altLang="el-GR" dirty="0"/>
              <a:t>Είναι η πιο προχωρημένη και η πιο αξιόπιστη μέθοδος απόκτησης γνώσης.</a:t>
            </a:r>
          </a:p>
          <a:p>
            <a:r>
              <a:rPr lang="el-GR" altLang="el-GR" b="1" dirty="0"/>
              <a:t>Συνδυάζει μεθόδους λογικού συλλογισμού με άλλα χαρακτηριστικά</a:t>
            </a:r>
            <a:r>
              <a:rPr lang="el-GR" altLang="el-GR" dirty="0"/>
              <a:t> για να δημιουργήσει ένα </a:t>
            </a:r>
            <a:r>
              <a:rPr lang="el-GR" altLang="el-GR" b="1" dirty="0"/>
              <a:t>σύστημα λύσης </a:t>
            </a:r>
            <a:r>
              <a:rPr lang="el-GR" altLang="el-GR" b="1" dirty="0" smtClean="0"/>
              <a:t>προβλήματος.</a:t>
            </a:r>
            <a:endParaRPr lang="el-GR" altLang="el-GR" b="1" dirty="0"/>
          </a:p>
          <a:p>
            <a:r>
              <a:rPr lang="el-GR" altLang="el-GR" dirty="0"/>
              <a:t>Ωστόσο υπόκειται σε </a:t>
            </a:r>
            <a:r>
              <a:rPr lang="el-GR" altLang="el-GR" b="1" dirty="0" smtClean="0"/>
              <a:t>σφάλματα.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Χαρακτηριστικά της επιστημονικής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Τάξη και </a:t>
            </a:r>
            <a:r>
              <a:rPr lang="el-GR" dirty="0" smtClean="0"/>
              <a:t>συστηματικότητα,</a:t>
            </a:r>
            <a:endParaRPr lang="el-GR" dirty="0"/>
          </a:p>
          <a:p>
            <a:r>
              <a:rPr lang="el-GR" dirty="0" smtClean="0"/>
              <a:t>Έλεγχος,</a:t>
            </a:r>
            <a:endParaRPr lang="el-GR" dirty="0"/>
          </a:p>
          <a:p>
            <a:r>
              <a:rPr lang="el-GR" dirty="0" smtClean="0"/>
              <a:t>Αντικειμενικότητα,</a:t>
            </a:r>
            <a:endParaRPr lang="el-GR" dirty="0"/>
          </a:p>
          <a:p>
            <a:r>
              <a:rPr lang="el-GR" dirty="0" smtClean="0"/>
              <a:t>Γενίκευση.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στόχοι της έρευνας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Να </a:t>
            </a:r>
            <a:r>
              <a:rPr lang="el-GR" altLang="el-GR" b="1" dirty="0"/>
              <a:t>αναπτύσσει ερμηνείες και </a:t>
            </a:r>
            <a:r>
              <a:rPr lang="el-GR" altLang="el-GR" b="1" dirty="0" smtClean="0"/>
              <a:t>θεωρίες.</a:t>
            </a:r>
            <a:endParaRPr lang="el-GR" altLang="el-GR" b="1" dirty="0"/>
          </a:p>
          <a:p>
            <a:r>
              <a:rPr lang="el-GR" altLang="el-GR" dirty="0"/>
              <a:t>Να </a:t>
            </a:r>
            <a:r>
              <a:rPr lang="el-GR" altLang="el-GR" b="1" dirty="0"/>
              <a:t>βρίσκει λύσεις σε διάφορα προβλήματα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spcBef>
                <a:spcPts val="4200"/>
              </a:spcBef>
            </a:pPr>
            <a:r>
              <a:rPr lang="el-GR" altLang="el-GR" dirty="0"/>
              <a:t>Η έρευνα που γίνεται για ανάπτυξη θεωριών ονομάζεται </a:t>
            </a:r>
            <a:r>
              <a:rPr lang="el-GR" altLang="el-GR" b="1" dirty="0"/>
              <a:t>βασική έρευνα</a:t>
            </a:r>
            <a:r>
              <a:rPr lang="el-GR" altLang="el-GR" dirty="0"/>
              <a:t> (π.χ. σε πειραματόζωα). </a:t>
            </a:r>
          </a:p>
          <a:p>
            <a:r>
              <a:rPr lang="el-GR" altLang="el-GR" dirty="0"/>
              <a:t>Η έρευνα που γίνεται για επίλυση πρακτικών προβλημάτων ονομάζεται </a:t>
            </a:r>
            <a:r>
              <a:rPr lang="el-GR" altLang="el-GR" b="1" dirty="0"/>
              <a:t>εφαρμοσμένη έρευνα</a:t>
            </a:r>
            <a:r>
              <a:rPr lang="el-GR" alt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Μαιευτική-εφαρμοσμένη επιστήμη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Η διάκριση μεταξύ βασικής και εφαρμοσμένης έρευνας ελαχιστοποιείται όταν πρόκειται για εφαρμοσμένες επιστήμες όπως είναι η Μαιευτική και η Ιατρική εν γένει. Βασική έρευνα εκπονείται από τις βασικές επιστήμες, όπως είναι η φυσική, η χημεία, η βιολογία</a:t>
            </a:r>
            <a:r>
              <a:rPr lang="el-GR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Το κίνημα της τεκμηριωμένης λήψης απόφασης, ορίζει μια ιεραρχία των ερευνητικών μεθόδων κατάλληλων για την αντιμετώπιση των κλινικών ερωτημάτων.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Παρόλο που δεν υπάρχει μια, καθολικά αποδεκτή ιεραρχία ερευνητικών μελετών (</a:t>
            </a:r>
            <a:r>
              <a:rPr lang="en-US" altLang="el-GR" dirty="0" err="1"/>
              <a:t>Greenhalgh</a:t>
            </a:r>
            <a:r>
              <a:rPr lang="el-GR" altLang="el-GR" dirty="0"/>
              <a:t>, 1997), υπάρχει μια ευρεία συμφωνία, σχετικά με την «αξία» των διαφόρων τύπων έρευνας.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Ιεραρχία </a:t>
            </a:r>
            <a:r>
              <a:rPr lang="el-GR" dirty="0" smtClean="0"/>
              <a:t>τεκμηρίων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Συστηματική ανασκόπηση ή μετά-ανάλυση τυχαιοποιημένων μελετών. 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τουλάχιστον μιας καλά σχεδιασμένης, τυχαιοποιημένης ελεγχόμενης μελέτης (</a:t>
            </a:r>
            <a:r>
              <a:rPr lang="el-GR" dirty="0" err="1"/>
              <a:t>randomized</a:t>
            </a:r>
            <a:r>
              <a:rPr lang="el-GR" dirty="0"/>
              <a:t> </a:t>
            </a:r>
            <a:r>
              <a:rPr lang="el-GR" dirty="0" err="1"/>
              <a:t>controlled</a:t>
            </a:r>
            <a:r>
              <a:rPr lang="el-GR" dirty="0"/>
              <a:t> </a:t>
            </a:r>
            <a:r>
              <a:rPr lang="el-GR" dirty="0" err="1"/>
              <a:t>trial</a:t>
            </a:r>
            <a:r>
              <a:rPr lang="el-GR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μιας καλά σχεδιασμένης, ελεγχόμενης μελέτης όχι </a:t>
            </a:r>
            <a:r>
              <a:rPr lang="el-GR" dirty="0" smtClean="0"/>
              <a:t>τυχαιοποιημένης.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καλά σχεδιασμένων προοπτικών (</a:t>
            </a:r>
            <a:r>
              <a:rPr lang="el-GR" dirty="0" err="1"/>
              <a:t>Cohorts</a:t>
            </a:r>
            <a:r>
              <a:rPr lang="el-GR" dirty="0"/>
              <a:t>) </a:t>
            </a:r>
            <a:r>
              <a:rPr lang="el-GR" dirty="0" smtClean="0"/>
              <a:t>μελετών.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αναδρομικών μελετών ασθενών- μαρτύρων (</a:t>
            </a:r>
            <a:r>
              <a:rPr lang="el-GR" dirty="0" err="1"/>
              <a:t>case</a:t>
            </a:r>
            <a:r>
              <a:rPr lang="el-GR" dirty="0"/>
              <a:t>-</a:t>
            </a:r>
            <a:r>
              <a:rPr lang="el-GR" dirty="0" err="1"/>
              <a:t>control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Ύπαρξη </a:t>
            </a:r>
            <a:r>
              <a:rPr lang="el-GR" dirty="0"/>
              <a:t>τουλάχιστον μιας περιγραφικής (</a:t>
            </a:r>
            <a:r>
              <a:rPr lang="el-GR" dirty="0" err="1"/>
              <a:t>cross</a:t>
            </a:r>
            <a:r>
              <a:rPr lang="el-GR" dirty="0"/>
              <a:t> </a:t>
            </a:r>
            <a:r>
              <a:rPr lang="el-GR" dirty="0" err="1"/>
              <a:t>sectional</a:t>
            </a:r>
            <a:r>
              <a:rPr lang="el-GR" dirty="0"/>
              <a:t> </a:t>
            </a:r>
            <a:r>
              <a:rPr lang="el-GR" dirty="0" err="1"/>
              <a:t>servey</a:t>
            </a:r>
            <a:r>
              <a:rPr lang="el-GR" dirty="0"/>
              <a:t>) ή/ και ποιοτικής μελέτης.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Mελέτες</a:t>
            </a:r>
            <a:r>
              <a:rPr lang="el-GR" dirty="0" smtClean="0"/>
              <a:t> </a:t>
            </a:r>
            <a:r>
              <a:rPr lang="el-GR" dirty="0"/>
              <a:t>περιπτώσεων.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Απόψεις </a:t>
            </a:r>
            <a:r>
              <a:rPr lang="el-GR" dirty="0"/>
              <a:t>και αναφορές από ειδικούς.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Ιεραρχία τεκμηρίων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72" name="Ομάδα 71"/>
          <p:cNvGrpSpPr/>
          <p:nvPr/>
        </p:nvGrpSpPr>
        <p:grpSpPr>
          <a:xfrm>
            <a:off x="1025379" y="1882312"/>
            <a:ext cx="7669306" cy="3994960"/>
            <a:chOff x="835359" y="1882312"/>
            <a:chExt cx="7669306" cy="3994960"/>
          </a:xfrm>
        </p:grpSpPr>
        <p:sp>
          <p:nvSpPr>
            <p:cNvPr id="24" name="Τραπέζιο 23"/>
            <p:cNvSpPr/>
            <p:nvPr/>
          </p:nvSpPr>
          <p:spPr>
            <a:xfrm>
              <a:off x="1979711" y="5445224"/>
              <a:ext cx="3960441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79646">
                      <a:lumMod val="50000"/>
                    </a:srgbClr>
                  </a:solidFill>
                </a:rPr>
                <a:t>In vitro (“test tube”) research</a:t>
              </a:r>
              <a:endParaRPr lang="el-GR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8" name="Τραπέζιο 37"/>
            <p:cNvSpPr/>
            <p:nvPr/>
          </p:nvSpPr>
          <p:spPr>
            <a:xfrm>
              <a:off x="2195736" y="5013176"/>
              <a:ext cx="3528392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8064A2">
                      <a:lumMod val="75000"/>
                    </a:srgbClr>
                  </a:solidFill>
                </a:rPr>
                <a:t>Animal research</a:t>
              </a:r>
              <a:endParaRPr lang="el-GR" b="1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sp>
          <p:nvSpPr>
            <p:cNvPr id="39" name="Τραπέζιο 38"/>
            <p:cNvSpPr/>
            <p:nvPr/>
          </p:nvSpPr>
          <p:spPr>
            <a:xfrm>
              <a:off x="2411760" y="4581128"/>
              <a:ext cx="3096344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4BACC6">
                      <a:lumMod val="50000"/>
                    </a:srgbClr>
                  </a:solidFill>
                </a:rPr>
                <a:t>Ideas, Editorials, Opinions</a:t>
              </a:r>
              <a:endParaRPr lang="el-GR" b="1" dirty="0">
                <a:solidFill>
                  <a:srgbClr val="4BACC6">
                    <a:lumMod val="50000"/>
                  </a:srgbClr>
                </a:solidFill>
              </a:endParaRPr>
            </a:p>
          </p:txBody>
        </p:sp>
        <p:sp>
          <p:nvSpPr>
            <p:cNvPr id="40" name="Τραπέζιο 39"/>
            <p:cNvSpPr/>
            <p:nvPr/>
          </p:nvSpPr>
          <p:spPr>
            <a:xfrm>
              <a:off x="2627784" y="4139692"/>
              <a:ext cx="2664296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4A82"/>
                  </a:solidFill>
                </a:rPr>
                <a:t>Case Reports</a:t>
              </a:r>
              <a:endParaRPr lang="el-GR" b="1" dirty="0">
                <a:solidFill>
                  <a:srgbClr val="004A82"/>
                </a:solidFill>
              </a:endParaRPr>
            </a:p>
          </p:txBody>
        </p:sp>
        <p:sp>
          <p:nvSpPr>
            <p:cNvPr id="41" name="Τραπέζιο 40"/>
            <p:cNvSpPr/>
            <p:nvPr/>
          </p:nvSpPr>
          <p:spPr>
            <a:xfrm>
              <a:off x="2843808" y="3707644"/>
              <a:ext cx="2232248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116515"/>
                  </a:solidFill>
                </a:rPr>
                <a:t>Case series</a:t>
              </a:r>
              <a:endParaRPr lang="el-GR" b="1" dirty="0">
                <a:solidFill>
                  <a:srgbClr val="116515"/>
                </a:solidFill>
              </a:endParaRPr>
            </a:p>
          </p:txBody>
        </p:sp>
        <p:sp>
          <p:nvSpPr>
            <p:cNvPr id="42" name="Τραπέζιο 41"/>
            <p:cNvSpPr/>
            <p:nvPr/>
          </p:nvSpPr>
          <p:spPr>
            <a:xfrm>
              <a:off x="3059832" y="3275596"/>
              <a:ext cx="1800200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50" b="1" dirty="0" smtClean="0">
                  <a:solidFill>
                    <a:srgbClr val="8D8A00"/>
                  </a:solidFill>
                </a:rPr>
                <a:t>Case Control Studies</a:t>
              </a:r>
              <a:endParaRPr lang="el-GR" sz="1750" b="1" dirty="0">
                <a:solidFill>
                  <a:srgbClr val="8D8A00"/>
                </a:solidFill>
              </a:endParaRPr>
            </a:p>
          </p:txBody>
        </p:sp>
        <p:sp>
          <p:nvSpPr>
            <p:cNvPr id="43" name="Τραπέζιο 42"/>
            <p:cNvSpPr/>
            <p:nvPr/>
          </p:nvSpPr>
          <p:spPr>
            <a:xfrm>
              <a:off x="3275856" y="2843548"/>
              <a:ext cx="1368152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4" name="Τραπέζιο 43"/>
            <p:cNvSpPr/>
            <p:nvPr/>
          </p:nvSpPr>
          <p:spPr>
            <a:xfrm>
              <a:off x="3491880" y="2416420"/>
              <a:ext cx="936104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5" name="Τραπέζιο 44"/>
            <p:cNvSpPr/>
            <p:nvPr/>
          </p:nvSpPr>
          <p:spPr>
            <a:xfrm>
              <a:off x="3707904" y="1989454"/>
              <a:ext cx="504056" cy="432048"/>
            </a:xfrm>
            <a:prstGeom prst="trapezoid">
              <a:avLst>
                <a:gd name="adj" fmla="val 5269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60608" y="287490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54E07"/>
                  </a:solidFill>
                  <a:latin typeface="Calibri"/>
                </a:rPr>
                <a:t>Cohort Studies</a:t>
              </a:r>
              <a:endParaRPr lang="el-GR" b="1" dirty="0">
                <a:solidFill>
                  <a:srgbClr val="A54E07"/>
                </a:solidFill>
                <a:latin typeface="Calibri"/>
              </a:endParaRPr>
            </a:p>
          </p:txBody>
        </p:sp>
        <p:cxnSp>
          <p:nvCxnSpPr>
            <p:cNvPr id="51" name="Ευθύγραμμο βέλος σύνδεσης 50" title="βέλος"/>
            <p:cNvCxnSpPr>
              <a:stCxn id="53" idx="1"/>
              <a:endCxn id="44" idx="3"/>
            </p:cNvCxnSpPr>
            <p:nvPr/>
          </p:nvCxnSpPr>
          <p:spPr>
            <a:xfrm flipH="1">
              <a:off x="4314157" y="2632444"/>
              <a:ext cx="7341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48281" y="2309278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20000"/>
                  </a:solidFill>
                  <a:latin typeface="Calibri"/>
                </a:rPr>
                <a:t>Randomized Controlled Double Blind Studies</a:t>
              </a:r>
              <a:endParaRPr lang="el-GR" b="1" dirty="0">
                <a:solidFill>
                  <a:srgbClr val="820000"/>
                </a:solidFill>
                <a:latin typeface="Calibri"/>
              </a:endParaRPr>
            </a:p>
          </p:txBody>
        </p:sp>
        <p:cxnSp>
          <p:nvCxnSpPr>
            <p:cNvPr id="60" name="Ευθύγραμμο βέλος σύνδεσης 59" title="βέλος"/>
            <p:cNvCxnSpPr>
              <a:stCxn id="50" idx="3"/>
              <a:endCxn id="43" idx="1"/>
            </p:cNvCxnSpPr>
            <p:nvPr/>
          </p:nvCxnSpPr>
          <p:spPr>
            <a:xfrm>
              <a:off x="2716792" y="3059572"/>
              <a:ext cx="6728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ύγραμμο βέλος σύνδεσης 66" title="βέλος"/>
            <p:cNvCxnSpPr>
              <a:stCxn id="70" idx="3"/>
              <a:endCxn id="45" idx="1"/>
            </p:cNvCxnSpPr>
            <p:nvPr/>
          </p:nvCxnSpPr>
          <p:spPr>
            <a:xfrm>
              <a:off x="3211623" y="2205478"/>
              <a:ext cx="610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35359" y="1882312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Systematic Reviews and Meta - analyses</a:t>
              </a:r>
              <a:endParaRPr lang="el-GR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5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 όρος </a:t>
            </a:r>
            <a:r>
              <a:rPr lang="en-US" dirty="0" smtClean="0"/>
              <a:t>“</a:t>
            </a:r>
            <a:r>
              <a:rPr lang="el-GR" dirty="0" err="1" smtClean="0"/>
              <a:t>evidence</a:t>
            </a:r>
            <a:r>
              <a:rPr lang="el-GR" dirty="0"/>
              <a:t>” ή “τεκμήριο” πολλές φορές είναι </a:t>
            </a:r>
            <a:r>
              <a:rPr lang="el-GR" dirty="0" err="1"/>
              <a:t>συνιφασμένος</a:t>
            </a:r>
            <a:r>
              <a:rPr lang="el-GR" dirty="0"/>
              <a:t> με ευρήματα που προκύπτουν από καλά σχεδιασμένες, τυχαιοποιημένες και ελεγχόμενες έρευνες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Τεκμηριωμένη Λήψη Απόφασης».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practice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«Η  τεκμηριωμένη λήψη κλινικών αποφάσεων (</a:t>
            </a:r>
            <a:r>
              <a:rPr lang="el-GR" dirty="0" err="1"/>
              <a:t>evidence</a:t>
            </a:r>
            <a:r>
              <a:rPr lang="el-GR" dirty="0"/>
              <a:t> </a:t>
            </a:r>
            <a:r>
              <a:rPr lang="el-GR" dirty="0" err="1"/>
              <a:t>based</a:t>
            </a:r>
            <a:r>
              <a:rPr lang="el-GR" dirty="0"/>
              <a:t> </a:t>
            </a:r>
            <a:r>
              <a:rPr lang="el-GR" dirty="0" err="1"/>
              <a:t>practice</a:t>
            </a:r>
            <a:r>
              <a:rPr lang="el-GR" dirty="0"/>
              <a:t>) είναι η ενσυνείδητη, σαφής και δίκαιη λήψη απόφασης με βάση τις πρόσφατες και καλύτερα τεκμηριωμένες γνώσεις  για την εφαρμογή εξατομικευμένης  φροντίδας των γυναικών».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4008" y="4447503"/>
            <a:ext cx="39904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Proctor S. and Renfrew M, 2000)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7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Πότε εμφανίστηκε το </a:t>
            </a:r>
            <a:r>
              <a:rPr lang="el-GR" sz="3200" dirty="0" err="1"/>
              <a:t>Evidence</a:t>
            </a:r>
            <a:r>
              <a:rPr lang="el-GR" sz="3200" dirty="0"/>
              <a:t> </a:t>
            </a:r>
            <a:r>
              <a:rPr lang="el-GR" sz="3200" dirty="0" err="1"/>
              <a:t>Based</a:t>
            </a:r>
            <a:r>
              <a:rPr lang="el-GR" sz="3200" dirty="0"/>
              <a:t> </a:t>
            </a:r>
            <a:r>
              <a:rPr lang="el-GR" sz="3200" dirty="0" err="1"/>
              <a:t>Practice</a:t>
            </a:r>
            <a:r>
              <a:rPr lang="el-GR" sz="3200" dirty="0"/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/>
          <a:lstStyle/>
          <a:p>
            <a:r>
              <a:rPr lang="el-GR" dirty="0"/>
              <a:t>Ο όρος </a:t>
            </a:r>
            <a:r>
              <a:rPr lang="el-GR" dirty="0" err="1"/>
              <a:t>evidence</a:t>
            </a:r>
            <a:r>
              <a:rPr lang="el-GR" dirty="0"/>
              <a:t> </a:t>
            </a:r>
            <a:r>
              <a:rPr lang="el-GR" dirty="0" err="1"/>
              <a:t>based</a:t>
            </a:r>
            <a:r>
              <a:rPr lang="el-GR" dirty="0"/>
              <a:t> εμφανίστηκε το 1990 από τον  </a:t>
            </a:r>
            <a:r>
              <a:rPr lang="el-GR" dirty="0" err="1"/>
              <a:t>David</a:t>
            </a:r>
            <a:r>
              <a:rPr lang="el-GR" dirty="0"/>
              <a:t> </a:t>
            </a:r>
            <a:r>
              <a:rPr lang="el-GR" dirty="0" err="1" smtClean="0"/>
              <a:t>Eddy</a:t>
            </a:r>
            <a:endParaRPr lang="el-GR" dirty="0"/>
          </a:p>
          <a:p>
            <a:r>
              <a:rPr lang="el-GR" dirty="0"/>
              <a:t>O όρος </a:t>
            </a:r>
            <a:r>
              <a:rPr lang="el-GR" dirty="0" err="1"/>
              <a:t>evidence</a:t>
            </a:r>
            <a:r>
              <a:rPr lang="el-GR" dirty="0"/>
              <a:t> </a:t>
            </a:r>
            <a:r>
              <a:rPr lang="el-GR" dirty="0" err="1"/>
              <a:t>based</a:t>
            </a:r>
            <a:r>
              <a:rPr lang="el-GR" dirty="0"/>
              <a:t> </a:t>
            </a:r>
            <a:r>
              <a:rPr lang="el-GR" dirty="0" err="1"/>
              <a:t>medicine</a:t>
            </a:r>
            <a:r>
              <a:rPr lang="el-GR" dirty="0"/>
              <a:t> εμφανίστηκε το 1992 σε άρθρο των </a:t>
            </a:r>
            <a:r>
              <a:rPr lang="el-GR" dirty="0" err="1"/>
              <a:t>Guyatt</a:t>
            </a:r>
            <a:r>
              <a:rPr lang="el-GR" dirty="0"/>
              <a:t> και συν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Οι μεθοδολογίες για το καθορισμό των ‘καλύτερων στοιχείων’ προέκυψαν από την ερευνητική ομάδα του πανεπιστημίου </a:t>
            </a:r>
            <a:r>
              <a:rPr lang="el-GR" dirty="0" err="1"/>
              <a:t>McMaster</a:t>
            </a:r>
            <a:r>
              <a:rPr lang="el-GR" dirty="0"/>
              <a:t> με την καθοδήγηση των </a:t>
            </a:r>
            <a:r>
              <a:rPr lang="el-GR" dirty="0" err="1"/>
              <a:t>David</a:t>
            </a:r>
            <a:r>
              <a:rPr lang="el-GR" dirty="0"/>
              <a:t> </a:t>
            </a:r>
            <a:r>
              <a:rPr lang="el-GR" dirty="0" err="1"/>
              <a:t>Sacket</a:t>
            </a:r>
            <a:r>
              <a:rPr lang="el-GR" dirty="0"/>
              <a:t> και </a:t>
            </a:r>
            <a:r>
              <a:rPr lang="el-GR" dirty="0" err="1"/>
              <a:t>Gordon</a:t>
            </a:r>
            <a:r>
              <a:rPr lang="el-GR" dirty="0"/>
              <a:t> </a:t>
            </a:r>
            <a:r>
              <a:rPr lang="el-GR" dirty="0" err="1"/>
              <a:t>Guyatt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95536" y="472514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Eddy DM (1990). "Practice policies: where do they come from?". JAMA 263 (9): 1265-1272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Guyatt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G, Cairns J, Churchill D, et al. [‘Evidence-Based Medicine Working Group’] "Evidence-based medicine. A new approach to teaching the practice of medicine." JAMA 1992; 268: 2420-5</a:t>
            </a:r>
          </a:p>
        </p:txBody>
      </p:sp>
    </p:spTree>
    <p:extLst>
      <p:ext uri="{BB962C8B-B14F-4D97-AF65-F5344CB8AC3E}">
        <p14:creationId xmlns:p14="http://schemas.microsoft.com/office/powerpoint/2010/main" val="16172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</a:t>
            </a:r>
            <a:r>
              <a:rPr lang="el-GR" smtClean="0"/>
              <a:t>εκμηριωμένη</a:t>
            </a:r>
            <a:r>
              <a:rPr lang="el-GR" dirty="0" smtClean="0"/>
              <a:t> λήψη απόφασης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τεκμηριωμένη λήψη απόφασης είναι ένας ευρέως χρησιμοποιούμενος όρος που χρησιμοποιείται για την περιγραφή της διαδικασίας της πληροφόρησης της πρακτικής με ερευνητικά δεδομένα. </a:t>
            </a:r>
          </a:p>
          <a:p>
            <a:r>
              <a:rPr lang="el-GR" dirty="0"/>
              <a:t>Σύμφωνα με τον </a:t>
            </a:r>
            <a:r>
              <a:rPr lang="el-GR" dirty="0" err="1"/>
              <a:t>Gray</a:t>
            </a:r>
            <a:r>
              <a:rPr lang="el-GR" dirty="0"/>
              <a:t> (1997), οι αξίες και οι πηγές παίζουν επίσης ρόλο στη λήψη της οποιασδήποτε διαδικασία λήψης απόφασης. Περιγράφει την διαδικασία λήψης τεκμηριωμένης απόφασης ως </a:t>
            </a:r>
            <a:r>
              <a:rPr lang="el-GR" b="1" dirty="0" smtClean="0"/>
              <a:t>«τη </a:t>
            </a:r>
            <a:r>
              <a:rPr lang="el-GR" b="1" dirty="0"/>
              <a:t>συνετή χρήση των καλύτερων διαθέσιμων ερευνητικών δεδομένων έτσι ώστε ο επαγγελματίας υγείας και ο ασθενής να φτάσουν στην καλύτερη απόφαση, λαμβάνοντας υπόψη τις εξατομικευμένες ανάγκες και τις αξίες του κάθε </a:t>
            </a:r>
            <a:r>
              <a:rPr lang="el-GR" b="1" dirty="0" smtClean="0"/>
              <a:t>ασθενούς».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Παράγοντες που επιδρούν στη λήψη απόφασης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15816" y="3212976"/>
            <a:ext cx="3888432" cy="936104"/>
          </a:xfrm>
          <a:ln w="34925"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l-GR" altLang="el-GR" b="1" dirty="0"/>
              <a:t>Λήψη απόφασης από </a:t>
            </a:r>
            <a:r>
              <a:rPr lang="el-GR" altLang="el-GR" b="1" dirty="0" smtClean="0"/>
              <a:t>μαία</a:t>
            </a:r>
            <a:endParaRPr lang="el-GR" alt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10" name="Ευθύγραμμο βέλος σύνδεσης 9" title="βέλος"/>
          <p:cNvCxnSpPr/>
          <p:nvPr/>
        </p:nvCxnSpPr>
        <p:spPr>
          <a:xfrm>
            <a:off x="2186914" y="3813720"/>
            <a:ext cx="60064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6434" y="3428999"/>
            <a:ext cx="18567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Προηγούμενη </a:t>
            </a:r>
          </a:p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Εμπειρία</a:t>
            </a:r>
          </a:p>
        </p:txBody>
      </p:sp>
      <p:cxnSp>
        <p:nvCxnSpPr>
          <p:cNvPr id="15" name="Ευθύγραμμο βέλος σύνδεσης 14" title="βέλος"/>
          <p:cNvCxnSpPr/>
          <p:nvPr/>
        </p:nvCxnSpPr>
        <p:spPr>
          <a:xfrm>
            <a:off x="2371914" y="2831340"/>
            <a:ext cx="415647" cy="42587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77935" y="2247496"/>
            <a:ext cx="2020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Πολιτική-Πόροι </a:t>
            </a:r>
          </a:p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νοσοκομείου</a:t>
            </a:r>
          </a:p>
        </p:txBody>
      </p:sp>
      <p:cxnSp>
        <p:nvCxnSpPr>
          <p:cNvPr id="22" name="Ευθύγραμμο βέλος σύνδεσης 21" title="βέλος"/>
          <p:cNvCxnSpPr/>
          <p:nvPr/>
        </p:nvCxnSpPr>
        <p:spPr>
          <a:xfrm>
            <a:off x="4355976" y="2348880"/>
            <a:ext cx="0" cy="69539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243161" y="1484784"/>
            <a:ext cx="38225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Προσωπικές πεποιθήσεις, αξίες</a:t>
            </a:r>
          </a:p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και κουλτούρα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012160" y="1954239"/>
            <a:ext cx="20847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Απόψεις συναδέλφων</a:t>
            </a:r>
          </a:p>
        </p:txBody>
      </p:sp>
      <p:cxnSp>
        <p:nvCxnSpPr>
          <p:cNvPr id="29" name="Ευθύγραμμο βέλος σύνδεσης 28" title="βέλος"/>
          <p:cNvCxnSpPr/>
          <p:nvPr/>
        </p:nvCxnSpPr>
        <p:spPr>
          <a:xfrm flipH="1">
            <a:off x="6413229" y="2787653"/>
            <a:ext cx="324036" cy="3477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 title="βέλος"/>
          <p:cNvCxnSpPr/>
          <p:nvPr/>
        </p:nvCxnSpPr>
        <p:spPr>
          <a:xfrm flipH="1">
            <a:off x="6851710" y="3759067"/>
            <a:ext cx="50405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7357295" y="3291458"/>
            <a:ext cx="14732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Γνώσεις ειδικών</a:t>
            </a:r>
          </a:p>
        </p:txBody>
      </p:sp>
      <p:cxnSp>
        <p:nvCxnSpPr>
          <p:cNvPr id="36" name="Ευθύγραμμο βέλος σύνδεσης 35" title="βέλος"/>
          <p:cNvCxnSpPr/>
          <p:nvPr/>
        </p:nvCxnSpPr>
        <p:spPr>
          <a:xfrm flipH="1" flipV="1">
            <a:off x="6660232" y="4365104"/>
            <a:ext cx="443506" cy="36004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103738" y="4437112"/>
            <a:ext cx="14732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Ρουτίνα-Συνήθεια</a:t>
            </a:r>
          </a:p>
        </p:txBody>
      </p:sp>
      <p:cxnSp>
        <p:nvCxnSpPr>
          <p:cNvPr id="39" name="Ευθύγραμμο βέλος σύνδεσης 38" title="βέλος"/>
          <p:cNvCxnSpPr/>
          <p:nvPr/>
        </p:nvCxnSpPr>
        <p:spPr>
          <a:xfrm flipV="1">
            <a:off x="4932040" y="4437112"/>
            <a:ext cx="0" cy="620452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3779912" y="5206552"/>
            <a:ext cx="21602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Ευρήματα από</a:t>
            </a:r>
          </a:p>
          <a:p>
            <a:pPr algn="ctr"/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 έρευνες</a:t>
            </a:r>
          </a:p>
        </p:txBody>
      </p:sp>
      <p:cxnSp>
        <p:nvCxnSpPr>
          <p:cNvPr id="43" name="Ευθύγραμμο βέλος σύνδεσης 42" title="βέλος"/>
          <p:cNvCxnSpPr/>
          <p:nvPr/>
        </p:nvCxnSpPr>
        <p:spPr>
          <a:xfrm flipV="1">
            <a:off x="2447696" y="4365104"/>
            <a:ext cx="612136" cy="6448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884840" y="5009971"/>
            <a:ext cx="271664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Προσωπικές απόψεις </a:t>
            </a:r>
          </a:p>
          <a:p>
            <a:pPr algn="ctr"/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γυναικών </a:t>
            </a:r>
          </a:p>
        </p:txBody>
      </p:sp>
    </p:spTree>
    <p:extLst>
      <p:ext uri="{BB962C8B-B14F-4D97-AF65-F5344CB8AC3E}">
        <p14:creationId xmlns:p14="http://schemas.microsoft.com/office/powerpoint/2010/main" val="10486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 ανθρώπινης γνώσης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Παράδοση,</a:t>
            </a:r>
            <a:endParaRPr lang="el-GR" dirty="0"/>
          </a:p>
          <a:p>
            <a:r>
              <a:rPr lang="el-GR" dirty="0" smtClean="0"/>
              <a:t>Αυθεντίες,</a:t>
            </a:r>
            <a:endParaRPr lang="el-GR" dirty="0"/>
          </a:p>
          <a:p>
            <a:r>
              <a:rPr lang="el-GR" dirty="0"/>
              <a:t>Προσωπική ανθρώπινη </a:t>
            </a:r>
            <a:r>
              <a:rPr lang="el-GR" dirty="0" smtClean="0"/>
              <a:t>εμπειρία,</a:t>
            </a:r>
            <a:endParaRPr lang="el-GR" dirty="0"/>
          </a:p>
          <a:p>
            <a:r>
              <a:rPr lang="el-GR" dirty="0"/>
              <a:t>Δοκιμή και </a:t>
            </a:r>
            <a:r>
              <a:rPr lang="el-GR" dirty="0" smtClean="0"/>
              <a:t>λάθος,</a:t>
            </a:r>
            <a:endParaRPr lang="el-GR" dirty="0"/>
          </a:p>
          <a:p>
            <a:r>
              <a:rPr lang="el-GR" dirty="0"/>
              <a:t>Λογικός </a:t>
            </a:r>
            <a:r>
              <a:rPr lang="el-GR" dirty="0" smtClean="0"/>
              <a:t>συλλογισμός,</a:t>
            </a:r>
            <a:endParaRPr lang="el-GR" dirty="0"/>
          </a:p>
          <a:p>
            <a:r>
              <a:rPr lang="el-GR" dirty="0"/>
              <a:t>Επιστημονική </a:t>
            </a:r>
            <a:r>
              <a:rPr lang="el-GR" dirty="0" smtClean="0"/>
              <a:t>προσέγγιση-έρευνα.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Παράδοση ως πηγή γνώσης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b="1" dirty="0"/>
              <a:t>Παράδοση</a:t>
            </a:r>
            <a:r>
              <a:rPr lang="el-GR" dirty="0"/>
              <a:t>- βάση γνώσης με την οποία κάθε άτομο δεν χρειάζεται να ξεκινά από την αρχή προκειμένου να αντιμετωπίσει τα καθημερινά προβλήματα.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Αυθεντίες ως πηγές γνώσης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Οι Αυθεντίες αναφέρονται σε άτομα με εξειδικευμένες γνώσεις και μεγάλη εμπειρία σε μια ειδικότητα.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7dea721cb5145c47d32b331d69dafb9399454da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1098</Words>
  <Application>Microsoft Office PowerPoint</Application>
  <PresentationFormat>Προβολή στην οθόνη (4:3)</PresentationFormat>
  <Paragraphs>140</Paragraphs>
  <Slides>24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Evidence</vt:lpstr>
      <vt:lpstr>Evidence based practice</vt:lpstr>
      <vt:lpstr>Πότε εμφανίστηκε το Evidence Based Practice;</vt:lpstr>
      <vt:lpstr>Tεκμηριωμένη λήψη απόφασης</vt:lpstr>
      <vt:lpstr>Παράγοντες που επιδρούν στη λήψη απόφασης</vt:lpstr>
      <vt:lpstr>Πηγές ανθρώπινης γνώσης</vt:lpstr>
      <vt:lpstr>Παράδοση ως πηγή γνώσης</vt:lpstr>
      <vt:lpstr>Αυθεντίες ως πηγές γνώσης</vt:lpstr>
      <vt:lpstr>Ανθρώπινη εμπειρία</vt:lpstr>
      <vt:lpstr>Δοκιμή και λάθος</vt:lpstr>
      <vt:lpstr>Λογικός συλλογισμός</vt:lpstr>
      <vt:lpstr>Επιστημονική προσέγγιση</vt:lpstr>
      <vt:lpstr>Χαρακτηριστικά της επιστημονικής έρευνας</vt:lpstr>
      <vt:lpstr>Βασικοί στόχοι της έρευνας</vt:lpstr>
      <vt:lpstr>Μαιευτική-εφαρμοσμένη επιστήμη</vt:lpstr>
      <vt:lpstr>Ιεραρχία τεκμηρίων (1 από 2)</vt:lpstr>
      <vt:lpstr>Ιεραρχία τεκμηρίων (2 από 2)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36</cp:revision>
  <dcterms:created xsi:type="dcterms:W3CDTF">2013-03-04T13:35:19Z</dcterms:created>
  <dcterms:modified xsi:type="dcterms:W3CDTF">2014-11-03T10:44:16Z</dcterms:modified>
</cp:coreProperties>
</file>