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57" r:id="rId34"/>
    <p:sldId id="262" r:id="rId35"/>
    <p:sldId id="264" r:id="rId36"/>
    <p:sldId id="298" r:id="rId37"/>
    <p:sldId id="299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  <a:lvl2pPr>
              <a:lnSpc>
                <a:spcPct val="114000"/>
              </a:lnSpc>
              <a:spcBef>
                <a:spcPts val="1200"/>
              </a:spcBef>
              <a:defRPr sz="2200"/>
            </a:lvl2pPr>
            <a:lvl3pPr>
              <a:lnSpc>
                <a:spcPct val="114000"/>
              </a:lnSpc>
              <a:spcBef>
                <a:spcPts val="1200"/>
              </a:spcBef>
              <a:defRPr sz="2000"/>
            </a:lvl3pPr>
            <a:lvl4pPr>
              <a:lnSpc>
                <a:spcPct val="114000"/>
              </a:lnSpc>
              <a:spcBef>
                <a:spcPts val="1200"/>
              </a:spcBef>
              <a:defRPr/>
            </a:lvl4pPr>
            <a:lvl5pPr>
              <a:lnSpc>
                <a:spcPct val="114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3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9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8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rgbClr val="000000"/>
                </a:solidFill>
                <a:latin typeface="Calibri"/>
              </a:rPr>
              <a:t>Φαρμακολογία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96944" cy="2592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Ψυχοφάρμακα (β’ μέρος)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Μαρία </a:t>
            </a:r>
            <a:r>
              <a:rPr lang="en-US" sz="2400" dirty="0" smtClean="0"/>
              <a:t>B</a:t>
            </a:r>
            <a:r>
              <a:rPr lang="el-GR" sz="2400" dirty="0"/>
              <a:t>ενετίκου</a:t>
            </a:r>
            <a:r>
              <a:rPr lang="en-US" sz="2400" dirty="0"/>
              <a:t>, MD, MSc, DipEndo, PhD,</a:t>
            </a:r>
            <a:endParaRPr lang="el-GR" sz="2400" dirty="0"/>
          </a:p>
          <a:p>
            <a:pPr lvl="0">
              <a:spcBef>
                <a:spcPts val="500"/>
              </a:spcBef>
            </a:pPr>
            <a:r>
              <a:rPr lang="el-GR" sz="2400" dirty="0"/>
              <a:t>Ιατρός ενδοκρινολόγος</a:t>
            </a:r>
            <a:r>
              <a:rPr lang="en-US" sz="2400" dirty="0"/>
              <a:t>, </a:t>
            </a:r>
            <a:r>
              <a:rPr lang="el-GR" sz="2400" dirty="0"/>
              <a:t>καθηγήτρια παθοφυσιολογίας</a:t>
            </a:r>
            <a:r>
              <a:rPr lang="en-US" sz="2400" dirty="0"/>
              <a:t> </a:t>
            </a:r>
            <a:r>
              <a:rPr lang="el-GR" sz="2400" dirty="0"/>
              <a:t>– νοσολογίας</a:t>
            </a:r>
            <a:r>
              <a:rPr lang="en-US" sz="2400" dirty="0"/>
              <a:t>, </a:t>
            </a:r>
            <a:r>
              <a:rPr lang="el-GR" sz="2400" dirty="0"/>
              <a:t>διδάκτωρ πανεπιστήμιου Αθηνών και Λονδίνου</a:t>
            </a:r>
          </a:p>
          <a:p>
            <a:pPr lvl="0">
              <a:spcBef>
                <a:spcPts val="500"/>
              </a:spcBef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(7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Μερικά γενικά για φαινοθειαζίνες</a:t>
            </a:r>
          </a:p>
          <a:p>
            <a:pPr marL="514350" indent="-514350">
              <a:buFont typeface="+mj-lt"/>
              <a:buAutoNum type="romanUcPeriod"/>
            </a:pPr>
            <a:r>
              <a:rPr lang="el-GR" b="1" dirty="0" smtClean="0">
                <a:solidFill>
                  <a:srgbClr val="002060"/>
                </a:solidFill>
              </a:rPr>
              <a:t>Φαινοθειαζίνες με αλειφατική πλάγια άλυσο</a:t>
            </a:r>
          </a:p>
          <a:p>
            <a:r>
              <a:rPr lang="en-US" dirty="0"/>
              <a:t>[(CMZ, Largactil), Thorazine, Promazine, Sparine]</a:t>
            </a:r>
          </a:p>
          <a:p>
            <a:r>
              <a:rPr lang="el-GR" b="1" dirty="0">
                <a:solidFill>
                  <a:srgbClr val="002060"/>
                </a:solidFill>
              </a:rPr>
              <a:t>Ενδείξεις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Ενδείκνυται στην σχιζοφρένεια και σε άλλες ψυχώσεις, σε έντονη ανησυχία, σε διαταραγμένη συμπεριφορά, σε αύξηση του βάρους, σε ανορεξία (πχ anorexia nervosa).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(8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Παρενέργειες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Καρδιαγγειακές </a:t>
            </a:r>
            <a:r>
              <a:rPr lang="el-GR" b="1" dirty="0">
                <a:solidFill>
                  <a:srgbClr val="002060"/>
                </a:solidFill>
              </a:rPr>
              <a:t>παρενέργειες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l-GR" dirty="0"/>
              <a:t>Ορθοστατική υπόταση, αρρυθμίες, διαταραχές του ΗΚΓ, κατάσπαση του επάρματος Τ, αύξηση του διαστήματος QT, οδοντωτά Τ (T notching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>
                <a:solidFill>
                  <a:srgbClr val="002060"/>
                </a:solidFill>
              </a:rPr>
              <a:t>Αναπνευστικές</a:t>
            </a:r>
            <a:r>
              <a:rPr lang="el-GR" dirty="0"/>
              <a:t> όπως </a:t>
            </a:r>
            <a:r>
              <a:rPr lang="el-GR" dirty="0" smtClean="0"/>
              <a:t>καταστολή.</a:t>
            </a:r>
            <a:endParaRPr lang="el-GR" dirty="0"/>
          </a:p>
          <a:p>
            <a:r>
              <a:rPr lang="el-GR" b="1" dirty="0">
                <a:solidFill>
                  <a:srgbClr val="002060"/>
                </a:solidFill>
              </a:rPr>
              <a:t>Νευρολογικές</a:t>
            </a:r>
            <a:r>
              <a:rPr lang="el-GR" dirty="0"/>
              <a:t> όπως οξείες δυστονίες, δυσκινησίες, ακαθισία, παρκινσονισμός, tardive </a:t>
            </a:r>
            <a:r>
              <a:rPr lang="el-GR" dirty="0" smtClean="0"/>
              <a:t>dyskinesias.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(9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Παρενέργειες </a:t>
            </a:r>
            <a:r>
              <a:rPr lang="el-GR" dirty="0" smtClean="0">
                <a:solidFill>
                  <a:srgbClr val="002060"/>
                </a:solidFill>
              </a:rPr>
              <a:t>(συνέχεια)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Αντιχολινεργικές</a:t>
            </a:r>
            <a:r>
              <a:rPr lang="el-GR" dirty="0" smtClean="0"/>
              <a:t> </a:t>
            </a:r>
            <a:r>
              <a:rPr lang="el-GR" dirty="0"/>
              <a:t>όπως διαταραχές οράσεως, γλαύκωμα κλειστής γωνίας, ξηροστομία, έμετος, ναυτία, ελάττωση του ιδρώτα, ταχυκαρδία, κατακράτηση ούρων, υπόταση, δυσκοιλιότητα, παραλυτικός </a:t>
            </a:r>
            <a:r>
              <a:rPr lang="el-GR" dirty="0" smtClean="0"/>
              <a:t>ειλεός.</a:t>
            </a:r>
            <a:endParaRPr lang="el-GR" dirty="0"/>
          </a:p>
          <a:p>
            <a:r>
              <a:rPr lang="el-GR" b="1" dirty="0">
                <a:solidFill>
                  <a:srgbClr val="002060"/>
                </a:solidFill>
              </a:rPr>
              <a:t>Ενδοκρινικές</a:t>
            </a:r>
            <a:r>
              <a:rPr lang="el-GR" dirty="0"/>
              <a:t> όπως υπερπρολακτιναιμία με γαλακτόρροια, γυναικομαστία και εμμηνορρυσιακές διαταραχές, </a:t>
            </a:r>
            <a:r>
              <a:rPr lang="el-GR" dirty="0" smtClean="0"/>
              <a:t>ανικανότητα, </a:t>
            </a:r>
            <a:r>
              <a:rPr lang="el-GR" dirty="0"/>
              <a:t>αύξηση του </a:t>
            </a:r>
            <a:r>
              <a:rPr lang="el-GR" dirty="0" smtClean="0"/>
              <a:t>βάρους.</a:t>
            </a:r>
            <a:endParaRPr lang="el-GR" dirty="0"/>
          </a:p>
          <a:p>
            <a:r>
              <a:rPr lang="el-GR" b="1" dirty="0" smtClean="0">
                <a:solidFill>
                  <a:srgbClr val="002060"/>
                </a:solidFill>
              </a:rPr>
              <a:t>Αντιδράσεις </a:t>
            </a:r>
            <a:r>
              <a:rPr lang="el-GR" b="1" dirty="0">
                <a:solidFill>
                  <a:srgbClr val="002060"/>
                </a:solidFill>
              </a:rPr>
              <a:t>υπερευαισθησίας </a:t>
            </a:r>
            <a:r>
              <a:rPr lang="el-GR" dirty="0"/>
              <a:t>και εξανθήματα εξ επαφής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l-GR" dirty="0"/>
              <a:t>Ακοκκιοκυτταραιμία, Λευκοπενία, λευκοκυττάρωση, αιμολυτική αναιμία, ίκτερος, </a:t>
            </a:r>
            <a:r>
              <a:rPr lang="el-GR" dirty="0" smtClean="0"/>
              <a:t>φωτοευαισθησία.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(10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Παρενέργειες </a:t>
            </a:r>
            <a:r>
              <a:rPr lang="el-GR" dirty="0">
                <a:solidFill>
                  <a:srgbClr val="002060"/>
                </a:solidFill>
              </a:rPr>
              <a:t>(συνέχεια)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Άλλα</a:t>
            </a:r>
            <a:r>
              <a:rPr lang="el-GR" dirty="0" smtClean="0"/>
              <a:t> </a:t>
            </a:r>
            <a:r>
              <a:rPr lang="el-GR" dirty="0"/>
              <a:t>όπως </a:t>
            </a:r>
            <a:r>
              <a:rPr lang="el-GR" dirty="0" smtClean="0"/>
              <a:t>υπο- </a:t>
            </a:r>
            <a:r>
              <a:rPr lang="el-GR" dirty="0"/>
              <a:t>και υπερθερμία, απάθεια, υπνηλία, αυπνία, εφιάλτες, κατάθλιψη η σπανιότερα υπερδιέγερση, θολερότητα του φακού και σπάνια μελάγχρωση δέρματος, επιπεφυκότος και ιδιαίτερα του κερατοειδούς και του σκληρού χιτώνα. </a:t>
            </a:r>
            <a:r>
              <a:rPr lang="el-GR" dirty="0" smtClean="0"/>
              <a:t>Αναφέρεται </a:t>
            </a:r>
            <a:r>
              <a:rPr lang="el-GR" dirty="0"/>
              <a:t>και κακόηθες σύνδρομο από νευροληπτικά.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l-GR" b="1" dirty="0" smtClean="0">
                <a:solidFill>
                  <a:srgbClr val="002060"/>
                </a:solidFill>
              </a:rPr>
              <a:t>Φαινοθειαζίνες με πιπεριδινική</a:t>
            </a:r>
            <a:r>
              <a:rPr lang="el-GR" b="1" dirty="0">
                <a:solidFill>
                  <a:srgbClr val="002060"/>
                </a:solidFill>
              </a:rPr>
              <a:t> άλυσο (μεσοριδαζίνη, περισυαζίνη, θειοριδαζίνη-</a:t>
            </a:r>
            <a:r>
              <a:rPr lang="en-US" b="1" dirty="0">
                <a:solidFill>
                  <a:srgbClr val="002060"/>
                </a:solidFill>
              </a:rPr>
              <a:t>melleril)</a:t>
            </a:r>
          </a:p>
          <a:p>
            <a:r>
              <a:rPr lang="el-GR" dirty="0"/>
              <a:t>Αυτές είναι περισσότερο ηρεμιστικές, άλλοι ωστόσο ισχυρίζονται ότι είναι λιγότερο ηρεμιστικές από την CMZ.  </a:t>
            </a:r>
          </a:p>
          <a:p>
            <a:r>
              <a:rPr lang="el-GR" dirty="0"/>
              <a:t>Προκαλούν λιγότερες εξωπυραμιδικές παρενέργειες.  Σπανιότερα υποθερμία.  </a:t>
            </a:r>
          </a:p>
          <a:p>
            <a:r>
              <a:rPr lang="el-GR" dirty="0"/>
              <a:t>Χρησιμοποιούνται συχνά στην υπερδιέγερση και ειδικά η </a:t>
            </a:r>
            <a:r>
              <a:rPr lang="el-GR" b="1" dirty="0">
                <a:solidFill>
                  <a:srgbClr val="002060"/>
                </a:solidFill>
              </a:rPr>
              <a:t>θειοριδαζίνη στους ηλικιωμένους. </a:t>
            </a:r>
            <a:r>
              <a:rPr lang="el-GR" dirty="0" smtClean="0"/>
              <a:t>Είναι </a:t>
            </a:r>
            <a:r>
              <a:rPr lang="el-GR" dirty="0"/>
              <a:t>πιο πιθανό να προκαλέσουν υπόταση.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Ειδικά η θειοριδαζίνη σε υψηλές δόσεις προκαλεί μελαγχρωματική αμφιβληστροειδοπάθεια με ελάττωση της οπτικής οξύτητας και καφεοειδή όραση. </a:t>
            </a:r>
            <a:r>
              <a:rPr lang="el-GR" dirty="0" smtClean="0"/>
              <a:t>Έχει </a:t>
            </a:r>
            <a:r>
              <a:rPr lang="el-GR" dirty="0"/>
              <a:t>δράση κινολόνης και μπορεί να αναστείλει την ινοτροπική δράση της διγοξίνης, ενώ μπορεί να προκαλέσει και ανάστροφο εκσπερμάτιση.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99766"/>
            <a:ext cx="8229600" cy="52565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l-GR" b="1" dirty="0" smtClean="0">
                <a:solidFill>
                  <a:srgbClr val="002060"/>
                </a:solidFill>
              </a:rPr>
              <a:t>Φαινοθειαζίνες με πιπεραζινική άλυσο</a:t>
            </a:r>
          </a:p>
          <a:p>
            <a:r>
              <a:rPr lang="el-GR" b="1" dirty="0">
                <a:solidFill>
                  <a:srgbClr val="002060"/>
                </a:solidFill>
              </a:rPr>
              <a:t>Φλουφαιναζίνη (</a:t>
            </a:r>
            <a:r>
              <a:rPr lang="en-US" b="1" dirty="0">
                <a:solidFill>
                  <a:srgbClr val="002060"/>
                </a:solidFill>
              </a:rPr>
              <a:t>Moditen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r>
              <a:rPr lang="el-GR" b="1" dirty="0" smtClean="0">
                <a:solidFill>
                  <a:srgbClr val="002060"/>
                </a:solidFill>
              </a:rPr>
              <a:t>,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Περφαιναζίνη (</a:t>
            </a:r>
            <a:r>
              <a:rPr lang="en-US" b="1" dirty="0">
                <a:solidFill>
                  <a:srgbClr val="002060"/>
                </a:solidFill>
              </a:rPr>
              <a:t>Fentazin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r>
              <a:rPr lang="el-GR" b="1" dirty="0" smtClean="0">
                <a:solidFill>
                  <a:srgbClr val="002060"/>
                </a:solidFill>
              </a:rPr>
              <a:t>,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Προχλωπεραζίνη (</a:t>
            </a:r>
            <a:r>
              <a:rPr lang="en-US" b="1" dirty="0">
                <a:solidFill>
                  <a:srgbClr val="002060"/>
                </a:solidFill>
              </a:rPr>
              <a:t>Stemetil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r>
              <a:rPr lang="el-GR" b="1" dirty="0" smtClean="0">
                <a:solidFill>
                  <a:srgbClr val="002060"/>
                </a:solidFill>
              </a:rPr>
              <a:t>,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Τριφλουοπεραζίνη (</a:t>
            </a:r>
            <a:r>
              <a:rPr lang="en-US" b="1" dirty="0">
                <a:solidFill>
                  <a:srgbClr val="002060"/>
                </a:solidFill>
              </a:rPr>
              <a:t>Stelazine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r>
              <a:rPr lang="el-GR" b="1" dirty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dirty="0"/>
              <a:t>Έχουν λιγότερα </a:t>
            </a:r>
            <a:r>
              <a:rPr lang="el-GR" dirty="0" smtClean="0"/>
              <a:t>αντιχολινεργικά </a:t>
            </a:r>
            <a:r>
              <a:rPr lang="el-GR" dirty="0"/>
              <a:t>και ηρεμιστικά αποτελέσματα από τις αλειφατικές φαινοθειαζίνες αλλά περισσότερα εξωπυραμιδικά.  </a:t>
            </a:r>
          </a:p>
          <a:p>
            <a:r>
              <a:rPr lang="el-GR" dirty="0"/>
              <a:t>Κυκλοφορούν και </a:t>
            </a:r>
            <a:r>
              <a:rPr lang="el-GR" b="1" dirty="0">
                <a:solidFill>
                  <a:srgbClr val="002060"/>
                </a:solidFill>
              </a:rPr>
              <a:t>σε </a:t>
            </a:r>
            <a:r>
              <a:rPr lang="en-US" b="1" dirty="0">
                <a:solidFill>
                  <a:srgbClr val="002060"/>
                </a:solidFill>
              </a:rPr>
              <a:t>Depot, </a:t>
            </a:r>
            <a:r>
              <a:rPr lang="el-GR" dirty="0"/>
              <a:t>πχ ενανθική φλουφαιναζίνη (</a:t>
            </a:r>
            <a:r>
              <a:rPr lang="en-US" dirty="0"/>
              <a:t>Moditen Enanthate), </a:t>
            </a:r>
            <a:r>
              <a:rPr lang="el-GR" dirty="0"/>
              <a:t>δεκανοική φλουφαιναζίνη (</a:t>
            </a:r>
            <a:r>
              <a:rPr lang="en-US" dirty="0"/>
              <a:t>Moditen decanoate), </a:t>
            </a:r>
            <a:r>
              <a:rPr lang="el-GR" dirty="0"/>
              <a:t>παλμιτική πιποθειαζίνη (</a:t>
            </a:r>
            <a:r>
              <a:rPr lang="en-US" dirty="0"/>
              <a:t>Piportil Depot).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Β. Θειοξανθίνες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κεντρικός δακτύλιος είναι ίδιος με τις φαινοθειζίνες με μία μόνο αντικατάσταση.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Φλουπενθιξόλη (</a:t>
            </a:r>
            <a:r>
              <a:rPr lang="en-US" dirty="0"/>
              <a:t>Fluanxol) </a:t>
            </a:r>
            <a:r>
              <a:rPr lang="el-GR" dirty="0"/>
              <a:t>ανάλογο της φλουφαιναζίνης (περισσότερα εξωπυραμιδικά</a:t>
            </a:r>
            <a:r>
              <a:rPr lang="el-GR" dirty="0" smtClean="0"/>
              <a:t>),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Ζουκλοπενθιξόλη,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Χλωρπροθιξένη </a:t>
            </a:r>
            <a:r>
              <a:rPr lang="el-GR" dirty="0"/>
              <a:t>(</a:t>
            </a:r>
            <a:r>
              <a:rPr lang="en-US" dirty="0"/>
              <a:t>Taractan), </a:t>
            </a:r>
            <a:r>
              <a:rPr lang="el-GR" dirty="0"/>
              <a:t>ανάλογο της </a:t>
            </a:r>
            <a:r>
              <a:rPr lang="en-US" dirty="0" smtClean="0"/>
              <a:t>CMZ</a:t>
            </a:r>
            <a:r>
              <a:rPr lang="el-GR" dirty="0" smtClean="0"/>
              <a:t>,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Κλοπενθιξόλη </a:t>
            </a:r>
            <a:r>
              <a:rPr lang="el-GR" dirty="0"/>
              <a:t>(</a:t>
            </a:r>
            <a:r>
              <a:rPr lang="en-US" dirty="0"/>
              <a:t>Clopixol), </a:t>
            </a:r>
            <a:r>
              <a:rPr lang="el-GR" dirty="0"/>
              <a:t>ανάλογο της </a:t>
            </a:r>
            <a:r>
              <a:rPr lang="el-GR" dirty="0" smtClean="0"/>
              <a:t>περφαιναζίνης,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Θειοθιξένη </a:t>
            </a:r>
            <a:r>
              <a:rPr lang="el-GR" dirty="0"/>
              <a:t>(</a:t>
            </a:r>
            <a:r>
              <a:rPr lang="en-US" dirty="0"/>
              <a:t>Navane) </a:t>
            </a:r>
            <a:r>
              <a:rPr lang="el-GR" dirty="0"/>
              <a:t>ανάλογο της </a:t>
            </a:r>
            <a:r>
              <a:rPr lang="el-GR" dirty="0" smtClean="0"/>
              <a:t>τριοπροπερζίνης,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Δεκανοική </a:t>
            </a:r>
            <a:r>
              <a:rPr lang="el-GR" dirty="0"/>
              <a:t>κλοπενθιξόλη (</a:t>
            </a:r>
            <a:r>
              <a:rPr lang="en-US" dirty="0"/>
              <a:t>Clopixol Depot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Δεκανοική </a:t>
            </a:r>
            <a:r>
              <a:rPr lang="el-GR" dirty="0"/>
              <a:t>φλουπενθιξόλη (</a:t>
            </a:r>
            <a:r>
              <a:rPr lang="en-US" dirty="0"/>
              <a:t>Depixol Depot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Γ. Βουτυροφαινόνες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Μπενπεριδόλη (Frenatil</a:t>
            </a:r>
            <a:r>
              <a:rPr lang="el-GR" dirty="0" smtClean="0"/>
              <a:t>). </a:t>
            </a:r>
            <a:r>
              <a:rPr lang="el-GR" dirty="0"/>
              <a:t>Έχει χρησιμοποιηθεί σε άτομα μετά από σεξουαλικά εγκλήματα και πολύ λιγότερο σε </a:t>
            </a:r>
            <a:r>
              <a:rPr lang="el-GR" dirty="0" smtClean="0"/>
              <a:t>ψυχωσικούς.</a:t>
            </a:r>
            <a:endParaRPr lang="el-GR" dirty="0"/>
          </a:p>
          <a:p>
            <a:r>
              <a:rPr lang="el-GR" dirty="0" smtClean="0"/>
              <a:t>Δροπεριδόλη </a:t>
            </a:r>
            <a:r>
              <a:rPr lang="el-GR" dirty="0"/>
              <a:t>(Droleptan</a:t>
            </a:r>
            <a:r>
              <a:rPr lang="el-GR" dirty="0" smtClean="0"/>
              <a:t>). </a:t>
            </a:r>
            <a:r>
              <a:rPr lang="el-GR" dirty="0"/>
              <a:t>Μπορεί να χορηγηθεί και ενδοφλέβια σε επείγουσες </a:t>
            </a:r>
            <a:r>
              <a:rPr lang="el-GR" dirty="0" smtClean="0"/>
              <a:t>καταστάσεις.</a:t>
            </a:r>
            <a:endParaRPr lang="el-GR" dirty="0"/>
          </a:p>
          <a:p>
            <a:r>
              <a:rPr lang="el-GR" dirty="0" smtClean="0"/>
              <a:t>Αλλοπεριδόλη </a:t>
            </a:r>
            <a:r>
              <a:rPr lang="el-GR" dirty="0"/>
              <a:t>(Haldol, Serenace</a:t>
            </a:r>
            <a:r>
              <a:rPr lang="el-GR" dirty="0" smtClean="0"/>
              <a:t>). </a:t>
            </a:r>
            <a:r>
              <a:rPr lang="el-GR" dirty="0"/>
              <a:t>Σε ψυχώσεις, μανία και σε σύνδρομο Giles de la </a:t>
            </a:r>
            <a:r>
              <a:rPr lang="el-GR" dirty="0" smtClean="0"/>
              <a:t>Tourette.</a:t>
            </a:r>
            <a:endParaRPr lang="el-GR" dirty="0"/>
          </a:p>
          <a:p>
            <a:r>
              <a:rPr lang="el-GR" dirty="0" smtClean="0"/>
              <a:t>Τριφλουοπεριδόλη </a:t>
            </a:r>
            <a:r>
              <a:rPr lang="el-GR" dirty="0"/>
              <a:t>(Triperidd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Δεκανοική </a:t>
            </a:r>
            <a:r>
              <a:rPr lang="el-GR" dirty="0"/>
              <a:t>Αλλοπεριδόλη (Haloperidol Depot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Γ. Βουτυροφαινόνες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σχέση με την CMZ, η </a:t>
            </a:r>
            <a:r>
              <a:rPr lang="el-GR" dirty="0" smtClean="0"/>
              <a:t>αλοπεριδόλη </a:t>
            </a:r>
            <a:r>
              <a:rPr lang="el-GR" dirty="0"/>
              <a:t>mg προς mg είναι πολύ ισχυρότερη ως φάρμακο.  Ανταγωνίζεται τους υποδοχείς της δοπαμίνης σε νεφρικές και μεσεντερικές </a:t>
            </a:r>
            <a:r>
              <a:rPr lang="el-GR" dirty="0" smtClean="0"/>
              <a:t>περιοχές.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φάρμακα ισχυρά αντιεμετικά.  Προκαλούν υπόταση</a:t>
            </a:r>
            <a:r>
              <a:rPr lang="el-GR" dirty="0" smtClean="0"/>
              <a:t>. </a:t>
            </a:r>
            <a:r>
              <a:rPr lang="el-GR" dirty="0"/>
              <a:t>Σε σχέση με την CMZ, η αλλοπεριδόλη έχει λιγότερα αντιχολινεργικά, ηρεμιστικά και υποτασικά αποτελέσματα, αλλά έχει περισσότερα αντιπαρκινσονικά κυρίως ακαθισία και δυστονικές διαταραχές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 </a:t>
            </a:r>
            <a:r>
              <a:rPr lang="el-GR" dirty="0" smtClean="0"/>
              <a:t>Νευροληπτικά (αντιψυχωτικ</a:t>
            </a:r>
            <a:r>
              <a:rPr lang="el-GR" dirty="0"/>
              <a:t>ά</a:t>
            </a:r>
            <a:r>
              <a:rPr lang="el-GR" dirty="0" smtClean="0"/>
              <a:t> φάρμακα)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Α) </a:t>
            </a:r>
            <a:r>
              <a:rPr lang="el-GR" dirty="0" smtClean="0"/>
              <a:t>Φαινοθειαζίνες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Β) </a:t>
            </a:r>
            <a:r>
              <a:rPr lang="el-GR" dirty="0" smtClean="0"/>
              <a:t>Θειοξανθίνες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Γ) </a:t>
            </a:r>
            <a:r>
              <a:rPr lang="el-GR" dirty="0" smtClean="0"/>
              <a:t>Βουτυροφαινόνες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Δ) </a:t>
            </a:r>
            <a:r>
              <a:rPr lang="el-GR" dirty="0" smtClean="0"/>
              <a:t>Διφαινυλβουτυρπιπεριδίνες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Ε) Παράγωγα </a:t>
            </a:r>
            <a:r>
              <a:rPr lang="el-GR" dirty="0" smtClean="0"/>
              <a:t>Βενζαμίνης</a:t>
            </a:r>
            <a:r>
              <a:rPr lang="en-US" dirty="0" smtClean="0"/>
              <a:t>,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ΣΤ) </a:t>
            </a:r>
            <a:r>
              <a:rPr lang="el-GR" dirty="0" smtClean="0"/>
              <a:t>Άλλα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Δ. Διφαινυλπιπεριδίνες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Πιμοζίδη (Orap),</a:t>
            </a:r>
            <a:r>
              <a:rPr lang="el-GR" dirty="0"/>
              <a:t> μόνο από στόματος </a:t>
            </a:r>
          </a:p>
          <a:p>
            <a:r>
              <a:rPr lang="el-GR" b="1" dirty="0">
                <a:solidFill>
                  <a:srgbClr val="002060"/>
                </a:solidFill>
              </a:rPr>
              <a:t>Φλουσπιριλίνη</a:t>
            </a:r>
            <a:r>
              <a:rPr lang="el-GR" dirty="0"/>
              <a:t> για ενδομυική χορήγηση</a:t>
            </a:r>
          </a:p>
          <a:p>
            <a:r>
              <a:rPr lang="el-GR" dirty="0"/>
              <a:t>Προέρχονται από τις βουτυροφαινόνες, αλλά η δράση τους διαρκεί περισσότερο. </a:t>
            </a:r>
            <a:r>
              <a:rPr lang="el-GR" dirty="0" smtClean="0"/>
              <a:t>Σε </a:t>
            </a:r>
            <a:r>
              <a:rPr lang="el-GR" dirty="0"/>
              <a:t>σχέση με την CMZ, ανταγωνίζεται πιο ειδικά τους δοπαμινεργικούς υποδοχείς.  Είναι λιγότερο ηρεμιστικές ουσίες από την CMZ.  </a:t>
            </a:r>
          </a:p>
          <a:p>
            <a:r>
              <a:rPr lang="el-GR" dirty="0"/>
              <a:t>Πριν την έναρξή τους χρειάζεται ΗΚΓ, αντενδείκνυται δε σε αρρυθμίες η σε παράταση του QT.  Έτσι αποφεύγονται σε συνδυασμό με τα τρικυκλικά</a:t>
            </a:r>
            <a:r>
              <a:rPr lang="el-GR" dirty="0" smtClean="0"/>
              <a:t>. </a:t>
            </a:r>
            <a:r>
              <a:rPr lang="el-GR" dirty="0"/>
              <a:t>Δεν έχουν υποτασικές ούτε ηρεμιστικές ιδιότητες</a:t>
            </a:r>
            <a:r>
              <a:rPr lang="el-GR" dirty="0" smtClean="0"/>
              <a:t>. </a:t>
            </a:r>
            <a:r>
              <a:rPr lang="el-GR" dirty="0"/>
              <a:t>Είναι ανταγωνιστές του ασβεστίου πολύ ισχυρότεροι από τα άλλα αντιψυχωτικά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Δ. Διφαινυλπιπεριδίνες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Ειδικά, η πιμοζίδη έχει πολύ μεγάλο χρόνο ημισείας ζωής (53 ώρες</a:t>
            </a:r>
            <a:r>
              <a:rPr lang="el-GR" dirty="0" smtClean="0"/>
              <a:t>). </a:t>
            </a:r>
            <a:r>
              <a:rPr lang="el-GR" dirty="0"/>
              <a:t>Έτσι έχει δυνατότητες συσσώρευσης με συνεχή χορήγηση. </a:t>
            </a:r>
            <a:r>
              <a:rPr lang="el-GR" dirty="0" smtClean="0"/>
              <a:t>Έχει </a:t>
            </a:r>
            <a:r>
              <a:rPr lang="el-GR" dirty="0"/>
              <a:t>μια ιδιαίτερη δράση, είναι πολύ αποτελεσματική σε υποχονδριακό παραλήρημα παρασίτωσης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Ε. Παράγωγα βενζαμιδίου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Έχουν λιγότερα εξωπυραμιδικά συμπτώματα από την CMZ.  Δεν προκαλούν εύκολα tardive dyskinesia.  Συνήθως μπλοκάρουν τους D2 υποδοχείς</a:t>
            </a:r>
            <a:r>
              <a:rPr lang="el-GR" dirty="0" smtClean="0"/>
              <a:t>. </a:t>
            </a:r>
            <a:r>
              <a:rPr lang="el-GR" dirty="0"/>
              <a:t>Είναι εξ’ ίσου αποτελεσματικά στην αντιμετώπιση της σχιζοφρένειας με την CMZ.  Δεν χρησιμοποιούνται σε φαιοχρωμοκύττωμα, και η δόση τους ελαττώνεται σε περίπτωση νεφρικής βλάβης.  </a:t>
            </a:r>
            <a:r>
              <a:rPr lang="el-GR" b="1" dirty="0">
                <a:solidFill>
                  <a:srgbClr val="002060"/>
                </a:solidFill>
              </a:rPr>
              <a:t>Ειδικά η σουλπιρίδη έχει και συγγένεια περισσότερο με τους D4 παρά με τους D3 υποδοχείς </a:t>
            </a:r>
            <a:r>
              <a:rPr lang="el-GR" dirty="0"/>
              <a:t>και μπορεί να προκαλέσει γαλακτόρροια, λόγω του ότι και μικρές δόσεις σουλπιρίδης αυξάνουν τα επίπεδα προλακτίνης</a:t>
            </a:r>
          </a:p>
          <a:p>
            <a:pPr lvl="1"/>
            <a:r>
              <a:rPr lang="el-GR" b="1" dirty="0" smtClean="0">
                <a:solidFill>
                  <a:srgbClr val="002060"/>
                </a:solidFill>
              </a:rPr>
              <a:t>Σουλπιρίδη </a:t>
            </a:r>
            <a:r>
              <a:rPr lang="el-GR" b="1" dirty="0">
                <a:solidFill>
                  <a:srgbClr val="002060"/>
                </a:solidFill>
              </a:rPr>
              <a:t>(Dolmatil</a:t>
            </a:r>
            <a:r>
              <a:rPr lang="el-GR" b="1" dirty="0" smtClean="0">
                <a:solidFill>
                  <a:srgbClr val="002060"/>
                </a:solidFill>
              </a:rPr>
              <a:t>)</a:t>
            </a:r>
            <a:r>
              <a:rPr lang="en-US" dirty="0"/>
              <a:t>.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Στ</a:t>
            </a:r>
            <a:r>
              <a:rPr lang="el-GR" sz="4400" dirty="0"/>
              <a:t>. Άλλα νευροληπτικά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αντιψυχωτικά</a:t>
            </a:r>
            <a:r>
              <a:rPr lang="en-US" sz="3600" b="0" dirty="0" smtClean="0"/>
              <a:t> (1 </a:t>
            </a:r>
            <a:r>
              <a:rPr lang="el-GR" sz="3600" b="0" dirty="0" smtClean="0"/>
              <a:t>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Τετραβεναζίνη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είναι </a:t>
            </a:r>
            <a:r>
              <a:rPr lang="el-GR" dirty="0"/>
              <a:t>συνθετική βενζοκινολόνη που μοιάζει με την ρεζερπίνη. </a:t>
            </a:r>
            <a:r>
              <a:rPr lang="el-GR" dirty="0" smtClean="0"/>
              <a:t>Ελαττώνει </a:t>
            </a:r>
            <a:r>
              <a:rPr lang="el-GR" dirty="0"/>
              <a:t>δηλαδή και αυτή τις αποθήκες των αμινών.  Είναι χρήσιμη στην tardive dyskinesia.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Οξυπερτίνη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Είναι </a:t>
            </a:r>
            <a:r>
              <a:rPr lang="el-GR" dirty="0"/>
              <a:t>ινδόλη και δεν συνδυάζεται με </a:t>
            </a:r>
            <a:r>
              <a:rPr lang="el-GR" dirty="0" smtClean="0"/>
              <a:t>MAOIs.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Λοξαπίνη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διβενζοξαπίνη με όμοια πιθανώς αποτελεσματικότητα με την </a:t>
            </a:r>
            <a:r>
              <a:rPr lang="el-GR" dirty="0" smtClean="0"/>
              <a:t>CMZ. 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Μολινδόνη.</a:t>
            </a:r>
            <a:endParaRPr lang="el-GR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Ρισπεριδόνη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Είναι </a:t>
            </a:r>
            <a:r>
              <a:rPr lang="el-GR" dirty="0"/>
              <a:t>άτυπο αντιψυχωτικό που μπλοκάρει τους D2 και τους 5ΗΤ2 υποδοχείς. </a:t>
            </a:r>
            <a:r>
              <a:rPr lang="el-GR" dirty="0" smtClean="0"/>
              <a:t>Φαίνεται </a:t>
            </a:r>
            <a:r>
              <a:rPr lang="el-GR" dirty="0"/>
              <a:t>ότι έχει λιγότερες παρενέργειες και ότι είναι χρήσιμο τόσο στα θετικά όσο και στα αρνητικά συμπτώματα της </a:t>
            </a:r>
            <a:r>
              <a:rPr lang="el-GR" dirty="0" smtClean="0"/>
              <a:t>σχιζοφρένειας.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</a:rPr>
              <a:t>Κλοζαπίνη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Είναι </a:t>
            </a:r>
            <a:r>
              <a:rPr lang="el-GR" dirty="0"/>
              <a:t>άτυπη </a:t>
            </a:r>
            <a:r>
              <a:rPr lang="el-GR" dirty="0" smtClean="0"/>
              <a:t>διβενζοξαπίνη.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Στ. Άλλα νευροληπτικά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/>
              <a:t>αντιψυχωτικά</a:t>
            </a:r>
            <a:r>
              <a:rPr lang="en-US" sz="3600" b="0" dirty="0"/>
              <a:t> </a:t>
            </a:r>
            <a:r>
              <a:rPr lang="en-US" sz="3600" b="0" dirty="0" smtClean="0"/>
              <a:t>(2 </a:t>
            </a:r>
            <a:r>
              <a:rPr lang="el-GR" sz="3600" b="0" dirty="0"/>
              <a:t>από 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b="1" dirty="0" smtClean="0">
                <a:solidFill>
                  <a:srgbClr val="002060"/>
                </a:solidFill>
              </a:rPr>
              <a:t>Κλοζαπίνη </a:t>
            </a:r>
          </a:p>
          <a:p>
            <a:r>
              <a:rPr lang="el-GR" dirty="0" smtClean="0"/>
              <a:t>Είναι </a:t>
            </a:r>
            <a:r>
              <a:rPr lang="el-GR" dirty="0"/>
              <a:t>άτυπη διβενζοξαπίνη και ισχυρό αντιψυχωτικό.  Ενδείκνυται για σχιζοφρενικές ψυχώσεις που είναι ανθεκτικές στην θεραπεία</a:t>
            </a:r>
            <a:r>
              <a:rPr lang="el-GR" dirty="0" smtClean="0"/>
              <a:t>. </a:t>
            </a:r>
            <a:r>
              <a:rPr lang="el-GR" dirty="0"/>
              <a:t>Χρειάζονται επίπεδα πλάσματος &gt; από 350 ng/ml για αποτελεσματικότητα.  Πιθανώς αλλοιώνει την ισορροπία μεταξύ δοπαμίνης (DA) και σεροτονίνης (5ΗΤ).  Μπορεί να προκαλέσει ουδετεροπενία στο 3% των πασχόντων και στο 1% ουδετεροπενία</a:t>
            </a:r>
            <a:r>
              <a:rPr lang="el-GR" dirty="0" smtClean="0"/>
              <a:t>. </a:t>
            </a:r>
            <a:r>
              <a:rPr lang="el-GR" dirty="0"/>
              <a:t>Επίμονη σιελόρροια είναι ακόμη μια παρενέργεια της κλοζαπίνης.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Στ. Άλλα νευροληπτικά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/>
              <a:t>αντιψυχωτικά</a:t>
            </a:r>
            <a:r>
              <a:rPr lang="en-US" sz="3600" b="0" dirty="0"/>
              <a:t> </a:t>
            </a:r>
            <a:r>
              <a:rPr lang="en-US" sz="3600" b="0" dirty="0" smtClean="0"/>
              <a:t>(3 </a:t>
            </a:r>
            <a:r>
              <a:rPr lang="el-GR" sz="3600" b="0" dirty="0"/>
              <a:t>από 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l-GR" b="1" dirty="0">
                <a:solidFill>
                  <a:srgbClr val="002060"/>
                </a:solidFill>
              </a:rPr>
              <a:t>Κλοζαπίνη 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(συνέχεια)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dirty="0"/>
              <a:t>Χρειάζεται monitoring της γενικής αίματος, τόσο αρχικά όσο και αργότερα στην θεραπεία. </a:t>
            </a:r>
            <a:r>
              <a:rPr lang="el-GR" dirty="0" smtClean="0"/>
              <a:t>Για </a:t>
            </a:r>
            <a:r>
              <a:rPr lang="el-GR" dirty="0"/>
              <a:t>18 εβδομάδες, η γενική αίματος γίνεται εβδομαδιαία και κάθε 2 εβδομάδες αργότερα (The Clozaril Patient Monitoring Scheme – CPMS</a:t>
            </a:r>
            <a:r>
              <a:rPr lang="el-GR" dirty="0" smtClean="0"/>
              <a:t>).</a:t>
            </a:r>
            <a:endParaRPr lang="en-US" dirty="0" smtClean="0"/>
          </a:p>
          <a:p>
            <a:pPr marL="355600" indent="0">
              <a:buNone/>
            </a:pPr>
            <a:r>
              <a:rPr lang="el-GR" dirty="0" smtClean="0"/>
              <a:t>Επιδρά </a:t>
            </a:r>
            <a:r>
              <a:rPr lang="el-GR" dirty="0"/>
              <a:t>στην τάξη ΙΙ των δοπαμινεργικών υποδοχέων (D1-D5) κύρια όμως στους D4 υποδοχείς, αλλά και σε Η1 υποδοχείς, υποδοχείς ακετυλοχολίνης, νοραδρεναλίνης και σεροτονίνης (5ΗΤ2).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Στ. Άλλα νευροληπτικά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/>
              <a:t>αντιψυχωτικά</a:t>
            </a:r>
            <a:r>
              <a:rPr lang="en-US" sz="3600" b="0" dirty="0"/>
              <a:t> </a:t>
            </a:r>
            <a:r>
              <a:rPr lang="en-US" sz="3600" b="0" dirty="0" smtClean="0"/>
              <a:t>(4 </a:t>
            </a:r>
            <a:r>
              <a:rPr lang="el-GR" sz="3600" b="0" dirty="0"/>
              <a:t>από 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b="1" dirty="0" smtClean="0">
                <a:solidFill>
                  <a:srgbClr val="002060"/>
                </a:solidFill>
              </a:rPr>
              <a:t>Κλοζαπίνη </a:t>
            </a:r>
            <a:r>
              <a:rPr lang="el-GR" dirty="0">
                <a:solidFill>
                  <a:srgbClr val="002060"/>
                </a:solidFill>
              </a:rPr>
              <a:t>(συνέχεια</a:t>
            </a:r>
            <a:r>
              <a:rPr lang="el-GR" dirty="0" smtClean="0">
                <a:solidFill>
                  <a:srgbClr val="002060"/>
                </a:solidFill>
              </a:rPr>
              <a:t>) 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dirty="0"/>
              <a:t>Έχει λιγότερα εξωπυραμιδικά αποτελέσματα και γίνεται καλώς ανεκτό. Μπορεί ωστόσο να προκαλέσει σιελόρροια, ναυτία, έμετο, υπόταση και να ελαττώσει τον ουδό των σπασμών.  </a:t>
            </a:r>
          </a:p>
          <a:p>
            <a:r>
              <a:rPr lang="el-GR" dirty="0"/>
              <a:t>Αρχικά δίνουμε 25-30 mg ημερησίως μέχρι 300 mg ημερησίως μέσα σε 2 εβδομάδες. </a:t>
            </a:r>
            <a:r>
              <a:rPr lang="el-GR" dirty="0" smtClean="0"/>
              <a:t>Το </a:t>
            </a:r>
            <a:r>
              <a:rPr lang="el-GR" dirty="0"/>
              <a:t>maximum είναι 900 mg/ημερησίως</a:t>
            </a:r>
            <a:r>
              <a:rPr lang="el-GR" dirty="0" smtClean="0"/>
              <a:t>. </a:t>
            </a:r>
            <a:r>
              <a:rPr lang="el-GR" dirty="0"/>
              <a:t>Εάν σταματήσει το φάρμακο είναι καλόν να σταματήσει σταδιακά, διότι σε απότομη διακοπή, μπορεί ο ασθενής να εμφανίσει rebound ψύχωση</a:t>
            </a:r>
            <a:r>
              <a:rPr lang="el-GR" dirty="0" smtClean="0"/>
              <a:t>. </a:t>
            </a:r>
            <a:r>
              <a:rPr lang="el-GR" dirty="0"/>
              <a:t>Αυτή είναι δύσκολα ελεγχόμενη από άλλα νευροληπτικά φάρμακα.</a:t>
            </a:r>
          </a:p>
          <a:p>
            <a:r>
              <a:rPr lang="el-GR" dirty="0"/>
              <a:t>Βελτιώνονται τόσο τα θετικά όσο και τα αρνητικά συμπτώματα της σχιζοφρένειας.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Παρενέργειες νευροληπτικών φαρμάκων</a:t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00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Εξωπυραμιδικές</a:t>
            </a:r>
          </a:p>
          <a:p>
            <a:pPr marL="457200" indent="-457200">
              <a:buFont typeface="+mj-lt"/>
              <a:buAutoNum type="arabicParenR"/>
            </a:pPr>
            <a:r>
              <a:rPr lang="el-GR" b="1" dirty="0" smtClean="0">
                <a:solidFill>
                  <a:srgbClr val="002060"/>
                </a:solidFill>
              </a:rPr>
              <a:t>Δυστονίες,</a:t>
            </a:r>
            <a:endParaRPr lang="el-GR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l-GR" b="1" dirty="0" smtClean="0">
                <a:solidFill>
                  <a:srgbClr val="002060"/>
                </a:solidFill>
              </a:rPr>
              <a:t>Ψευδοπαρκινσονισμός,</a:t>
            </a:r>
            <a:endParaRPr lang="el-GR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l-GR" b="1" dirty="0" smtClean="0">
                <a:solidFill>
                  <a:srgbClr val="002060"/>
                </a:solidFill>
              </a:rPr>
              <a:t>Ακαθισία,</a:t>
            </a:r>
            <a:endParaRPr lang="el-GR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l-GR" b="1" dirty="0" smtClean="0">
                <a:solidFill>
                  <a:srgbClr val="002060"/>
                </a:solidFill>
              </a:rPr>
              <a:t>Tardive dyskinesia.</a:t>
            </a:r>
            <a:endParaRPr lang="el-GR" b="1" dirty="0">
              <a:solidFill>
                <a:srgbClr val="002060"/>
              </a:solidFill>
            </a:endParaRPr>
          </a:p>
          <a:p>
            <a:r>
              <a:rPr lang="el-GR" dirty="0"/>
              <a:t>Τα 3 πρώτα εξαρτώνται από την δόση και εξαφανίζονται όταν το φάρμακο σταματά.  </a:t>
            </a:r>
          </a:p>
          <a:p>
            <a:r>
              <a:rPr lang="el-GR" b="1" dirty="0">
                <a:solidFill>
                  <a:srgbClr val="002060"/>
                </a:solidFill>
              </a:rPr>
              <a:t>H tardive dyskinesia είναι μη αντιστρεπτή.  </a:t>
            </a:r>
          </a:p>
          <a:p>
            <a:r>
              <a:rPr lang="el-GR" dirty="0"/>
              <a:t>Τα εξωπυραμιδικά συμπτώματα είναι πιο συχνά με τα πιπεραζινικά νευροληπτικά και εξαίρεση παρουσιάζουν τα παράγωγα του βενζαμιδίου (σουλπιρίδη). </a:t>
            </a:r>
            <a:r>
              <a:rPr lang="el-GR" b="1" dirty="0">
                <a:solidFill>
                  <a:srgbClr val="002060"/>
                </a:solidFill>
              </a:rPr>
              <a:t>Τόσο η θεοριδαζίνη όσο και η κλοζαπίνη έχουν λιγότερα </a:t>
            </a:r>
            <a:r>
              <a:rPr lang="el-GR" b="1" dirty="0" smtClean="0">
                <a:solidFill>
                  <a:srgbClr val="002060"/>
                </a:solidFill>
              </a:rPr>
              <a:t>εξωπυραμιδικά. </a:t>
            </a:r>
            <a:endParaRPr lang="el-GR" b="1" dirty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Παρενέργειες νευροληπτικών φαρμάκων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Εξωπυραμιδικές </a:t>
            </a:r>
            <a:r>
              <a:rPr lang="el-GR" dirty="0" smtClean="0">
                <a:solidFill>
                  <a:srgbClr val="002060"/>
                </a:solidFill>
              </a:rPr>
              <a:t>(συνέχεια)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Οξείες δυστονίες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/>
              <a:t>είναι αθέλητες συσπάσεις σκελετικών μυών κεφαλής, λαιμού, κορμού, άκρων και κρίσεις βολβοστροφισμού</a:t>
            </a:r>
            <a:r>
              <a:rPr lang="el-GR" dirty="0" smtClean="0"/>
              <a:t>. </a:t>
            </a:r>
            <a:r>
              <a:rPr lang="el-GR" dirty="0"/>
              <a:t>Μπορεί να διαρκέσουν ώρες και είναι ενοχλητικότατες</a:t>
            </a:r>
            <a:r>
              <a:rPr lang="el-GR" dirty="0" smtClean="0"/>
              <a:t>. </a:t>
            </a:r>
            <a:r>
              <a:rPr lang="el-GR" dirty="0"/>
              <a:t>Είναι συχνότερες τις πρώτες 1-2 μέρες της θεραπείας και συχνότερες στους νεαρούς άρρενες. Απαντούν στην χορήγηση προσυκλιδίνης (Kemadrin IM/IV) η της βιπεριδίνης (Akineton IM/IV).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Παρενέργειες νευροληπτικών φαρμάκων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Εξωπυραμιδικές </a:t>
            </a:r>
            <a:r>
              <a:rPr lang="el-GR" dirty="0">
                <a:solidFill>
                  <a:srgbClr val="002060"/>
                </a:solidFill>
              </a:rPr>
              <a:t>(συνέχεια)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Ο ψευδοπαρκινσονισμός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</a:t>
            </a:r>
            <a:r>
              <a:rPr lang="el-GR" dirty="0"/>
              <a:t>μιμείται τον ιδιοπαθή παρκινσονισμό</a:t>
            </a:r>
            <a:r>
              <a:rPr lang="el-GR" dirty="0" smtClean="0"/>
              <a:t>. </a:t>
            </a:r>
            <a:r>
              <a:rPr lang="el-GR" dirty="0"/>
              <a:t>Τα μέλη έχουν δυσκαμψία, τρόμο, σιελόρροια, σμηγματόρροια, ελάττωση της εκφραστικότητας.  Οι άνθρωποι μπορεί κυριολεκτικά να έχουν έλλειψη της κινητικότητας</a:t>
            </a:r>
            <a:r>
              <a:rPr lang="el-GR" dirty="0" smtClean="0"/>
              <a:t>. </a:t>
            </a:r>
            <a:r>
              <a:rPr lang="el-GR" dirty="0"/>
              <a:t>Συμβαίνει κυρίως 11-12 εβδομάδες μετά την αρχή της θεραπείας. </a:t>
            </a:r>
            <a:r>
              <a:rPr lang="el-GR" dirty="0" smtClean="0"/>
              <a:t>Ελαττώνουμε </a:t>
            </a:r>
            <a:r>
              <a:rPr lang="el-GR" dirty="0"/>
              <a:t>την δόση του νευροληπτικού η διακόπτουμε το φάρμακο και μετά δίνουμε βενζεχόλη (Artane), η προσυκλιδίνη (Kemadrin) η ορφεναδρίνη (Dissipal).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Κατά </a:t>
            </a:r>
            <a:r>
              <a:rPr lang="el-GR" dirty="0" smtClean="0"/>
              <a:t>κατηγορίες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Παρενέργειες νευροληπτικών φαρμάκων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Εξωπυραμιδικές </a:t>
            </a:r>
            <a:r>
              <a:rPr lang="el-GR" dirty="0">
                <a:solidFill>
                  <a:srgbClr val="002060"/>
                </a:solidFill>
              </a:rPr>
              <a:t>(συνέχεια)</a:t>
            </a:r>
          </a:p>
          <a:p>
            <a:r>
              <a:rPr lang="el-GR" b="1" dirty="0">
                <a:solidFill>
                  <a:srgbClr val="002060"/>
                </a:solidFill>
              </a:rPr>
              <a:t>Ακαθισία (20</a:t>
            </a:r>
            <a:r>
              <a:rPr lang="el-GR" b="1" dirty="0" smtClean="0">
                <a:solidFill>
                  <a:srgbClr val="002060"/>
                </a:solidFill>
              </a:rPr>
              <a:t>%)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Υποκειμενικό </a:t>
            </a:r>
            <a:r>
              <a:rPr lang="el-GR" dirty="0"/>
              <a:t>αίσθημα τάσης και κινητικής ανησυχίας. </a:t>
            </a:r>
            <a:r>
              <a:rPr lang="el-GR" dirty="0" smtClean="0"/>
              <a:t>Εσωτερική </a:t>
            </a:r>
            <a:r>
              <a:rPr lang="el-GR" dirty="0"/>
              <a:t>αναταραχή (πόδια) που καθώς προχωρά τα συμπτώματα γίνονται εντονότερα. Παρατηρείται τις πρώτες εβδομάδες και εμφανίζεται κυρίως σε γυναίκες.  Χρειάζεται ελάττωση της δόσης του νευροληπτικού.</a:t>
            </a:r>
          </a:p>
          <a:p>
            <a:r>
              <a:rPr lang="el-GR" b="1" dirty="0">
                <a:solidFill>
                  <a:srgbClr val="002060"/>
                </a:solidFill>
              </a:rPr>
              <a:t>Tardive </a:t>
            </a:r>
            <a:r>
              <a:rPr lang="el-GR" b="1" dirty="0" smtClean="0">
                <a:solidFill>
                  <a:srgbClr val="002060"/>
                </a:solidFill>
              </a:rPr>
              <a:t>dyskinesia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dirty="0" smtClean="0"/>
              <a:t> </a:t>
            </a:r>
            <a:r>
              <a:rPr lang="el-GR" dirty="0"/>
              <a:t>Συνεχείς κινήσεις στόματος και γλώσσας.  Δεν υποχωρούν με ελάττωση της δόσης του νευροληπτικού και δεν υπάρχει ειδική θεραπεία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Παρενέργειες νευροληπτικών φαρμάκων</a:t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Εξωπυραμιδικές </a:t>
            </a:r>
            <a:r>
              <a:rPr lang="el-GR" dirty="0">
                <a:solidFill>
                  <a:srgbClr val="002060"/>
                </a:solidFill>
              </a:rPr>
              <a:t>(συνέχεια)</a:t>
            </a:r>
          </a:p>
          <a:p>
            <a:r>
              <a:rPr lang="el-GR" b="1" dirty="0">
                <a:solidFill>
                  <a:srgbClr val="002060"/>
                </a:solidFill>
              </a:rPr>
              <a:t>Κακόηθες σύνδρομο </a:t>
            </a:r>
            <a:r>
              <a:rPr lang="el-GR" b="1" dirty="0" smtClean="0">
                <a:solidFill>
                  <a:srgbClr val="002060"/>
                </a:solidFill>
              </a:rPr>
              <a:t>νευροληπτικών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σπάνιο </a:t>
            </a:r>
            <a:r>
              <a:rPr lang="el-GR" dirty="0"/>
              <a:t>και ιδιοσυγκρατικό σύνδρομο αλλά δυνητικά θανατηφόρο. Μυική δυσκαμψία, υπερθερμία, αυτόνομη αστάθεια, και ποικίλο επίπεδο συνείδησης</a:t>
            </a:r>
            <a:r>
              <a:rPr lang="el-GR" dirty="0" smtClean="0"/>
              <a:t>. </a:t>
            </a:r>
            <a:r>
              <a:rPr lang="el-GR" dirty="0"/>
              <a:t>Διακοπή του νευροληπτικού και χορήγηση δανδρολένης και </a:t>
            </a:r>
            <a:r>
              <a:rPr lang="el-GR" dirty="0" smtClean="0"/>
              <a:t>βρωμοκρυπτίνης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Μαρία </a:t>
            </a:r>
            <a:r>
              <a:rPr lang="en-US" sz="2000" dirty="0"/>
              <a:t>B</a:t>
            </a:r>
            <a:r>
              <a:rPr lang="el-GR" sz="2000" dirty="0" smtClean="0"/>
              <a:t>ενετίκου 2014. </a:t>
            </a:r>
            <a:r>
              <a:rPr lang="el-GR" sz="2000" dirty="0"/>
              <a:t>Μαρία </a:t>
            </a:r>
            <a:r>
              <a:rPr lang="en-US" sz="2000" dirty="0"/>
              <a:t>B</a:t>
            </a:r>
            <a:r>
              <a:rPr lang="el-GR" sz="2000" dirty="0"/>
              <a:t>ενετίκου. </a:t>
            </a:r>
            <a:r>
              <a:rPr lang="el-GR" sz="2000" dirty="0" smtClean="0"/>
              <a:t>«Φαρμακολογία.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Ψυχοφάρμακα (β’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0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Α. Φαινοθειαζίνες </a:t>
            </a:r>
            <a:r>
              <a:rPr lang="el-GR" sz="3200" b="0" dirty="0" smtClean="0"/>
              <a:t>(1 από </a:t>
            </a:r>
            <a:r>
              <a:rPr lang="el-GR" sz="3200" b="0" dirty="0"/>
              <a:t>13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Α</a:t>
            </a:r>
            <a:r>
              <a:rPr lang="el-GR" b="1" dirty="0">
                <a:solidFill>
                  <a:srgbClr val="002060"/>
                </a:solidFill>
              </a:rPr>
              <a:t>) Φαινοθειαζίνες </a:t>
            </a:r>
            <a:r>
              <a:rPr lang="el-GR" dirty="0"/>
              <a:t>(1950) Αρχικά ανακαλύφθηκε η προμεθαζίνη και κατόπιν η χλωροπρομαζίνη.  Ο κοινός δακτύλιος των φαινοθειαζινών έχει 3 εξαμελείς δακτυλίους και R1 και R2 σειρές </a:t>
            </a:r>
            <a:r>
              <a:rPr lang="el-GR" dirty="0" smtClean="0"/>
              <a:t>ανθράκων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Α) Με αντικατάσταση στο R1 έχουμε :</a:t>
            </a:r>
          </a:p>
          <a:p>
            <a:pPr marL="857250" lvl="1" indent="-457200">
              <a:buFont typeface="+mj-lt"/>
              <a:buAutoNum type="arabicParenR"/>
            </a:pPr>
            <a:r>
              <a:rPr lang="el-GR" sz="2200" dirty="0" smtClean="0"/>
              <a:t>Αλειφατικές,</a:t>
            </a:r>
            <a:endParaRPr lang="el-GR" sz="2200" dirty="0"/>
          </a:p>
          <a:p>
            <a:pPr marL="857250" lvl="1" indent="-457200">
              <a:buFont typeface="+mj-lt"/>
              <a:buAutoNum type="arabicParenR"/>
            </a:pPr>
            <a:r>
              <a:rPr lang="el-GR" sz="2200" dirty="0" smtClean="0"/>
              <a:t>Πιπεραζινικές,</a:t>
            </a:r>
            <a:endParaRPr lang="el-GR" sz="2200" dirty="0"/>
          </a:p>
          <a:p>
            <a:pPr marL="857250" lvl="1" indent="-457200">
              <a:buFont typeface="+mj-lt"/>
              <a:buAutoNum type="arabicParenR"/>
            </a:pPr>
            <a:r>
              <a:rPr lang="el-GR" sz="2200" dirty="0" smtClean="0"/>
              <a:t>Πιπεραδινικές.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Α. Φαινοθειαζίνες </a:t>
            </a:r>
            <a:r>
              <a:rPr lang="el-GR" sz="3200" b="0" dirty="0" smtClean="0"/>
              <a:t>(2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600" dirty="0"/>
              <a:t>Β) Με αντικατάσταση στο R2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Με αλογόνα, ακετύλια, θειομεθύλια, </a:t>
            </a:r>
            <a:r>
              <a:rPr lang="el-GR" dirty="0" smtClean="0"/>
              <a:t>μεθοξύ </a:t>
            </a:r>
            <a:r>
              <a:rPr lang="el-GR" dirty="0"/>
              <a:t>και άλλες ρίζες.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Τα σκευάσματα είναι έτσι χημικά σμιλευμένα, </a:t>
            </a:r>
            <a:r>
              <a:rPr lang="el-GR" dirty="0" smtClean="0"/>
              <a:t>ώστε </a:t>
            </a:r>
            <a:r>
              <a:rPr lang="el-GR" dirty="0"/>
              <a:t>να ταιριάζουν στον δοπαμινεργικό υποδοχέα, </a:t>
            </a:r>
            <a:r>
              <a:rPr lang="el-GR" dirty="0" smtClean="0"/>
              <a:t>όπου </a:t>
            </a:r>
            <a:r>
              <a:rPr lang="el-GR" dirty="0"/>
              <a:t>δρουν μπλοκάροντας την μεταβίβαση της δοπαμίνης.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δέσμευση με τους δοπαμινεργικούς υποδοχείς είναι ανάλογη της κλινικής τους ικανότητας.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002060"/>
                </a:solidFill>
              </a:rPr>
              <a:t>Οι φαρμακολογικές τους ικανότητες εξαρτώνται από την ηλεκτρική φύση του φαινοθειαζινικού δακτυλίου και περιλαμβάνουν απόδοση ηλεκτρονίων.</a:t>
            </a:r>
            <a:r>
              <a:rPr lang="el-GR" dirty="0"/>
              <a:t>  Όσο λιγότερες αντικαταστάσεις υπάρχουν στον R2 δακτύλιο, τόσο λιγότερο δραστικά είναι τα σκευάσματα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(3 από </a:t>
            </a:r>
            <a:r>
              <a:rPr lang="el-GR" sz="3200" b="0" dirty="0"/>
              <a:t>13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002060"/>
                </a:solidFill>
              </a:rPr>
              <a:t>Φαρμακοκινητική </a:t>
            </a:r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Απορρόφηση</a:t>
            </a:r>
            <a:endParaRPr lang="el-GR" b="1" dirty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/>
              <a:t>Ελλιπής </a:t>
            </a:r>
            <a:r>
              <a:rPr lang="el-GR" sz="2200" dirty="0" smtClean="0"/>
              <a:t>απορρόφηση από </a:t>
            </a:r>
            <a:r>
              <a:rPr lang="el-GR" sz="2200" dirty="0"/>
              <a:t>του στόματος για την χλωροπρομαζίνη (CMZ)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Βιοδιαθεσιμότητα </a:t>
            </a:r>
            <a:r>
              <a:rPr lang="el-GR" b="1" dirty="0">
                <a:solidFill>
                  <a:srgbClr val="002060"/>
                </a:solidFill>
              </a:rPr>
              <a:t>30%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/>
              <a:t>Σε αντίθεση, η αλοπεριδόλη έχει καλή απορρόφηση με βιοδιαθεσιμότητα 60%.  Όταν χορηγούνται ΙΜ, σε depot ενέσιμα σκευάσματα, παρακάμπτεται η φάση Ι του μεταβολισμού από το ήπαρ και έτσι αυξάνεται η βιοδιαθεσιμότητα.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/>
              <a:t>Η δέσμευση των </a:t>
            </a:r>
            <a:r>
              <a:rPr lang="el-GR" sz="2200" dirty="0" smtClean="0"/>
              <a:t>πρωτεϊνών </a:t>
            </a:r>
            <a:r>
              <a:rPr lang="el-GR" sz="2200" dirty="0"/>
              <a:t>είναι υψηλή (90-95%) για την CMZ.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Φαρμακοκινητική 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(συνέχεια)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Μεταβολισμός </a:t>
            </a:r>
            <a:endParaRPr lang="el-GR" b="1" dirty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Α) για CMZ: με συζευγμένα παράγωγα όπως γλυκουρονίδια και θειικά παράγωγα, απομεθυλίωση (nor1 και nor2 CMZ), με υδροξυλίωση (3OH CMZ, 7OH CMZ), με οξείδωση (Ν-οξείδια και σουλφοξείδια).  Μερικοί μεταβολίτες είναι ενεργοί.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Β) Αλλοπεριδόλη</a:t>
            </a:r>
          </a:p>
          <a:p>
            <a:r>
              <a:rPr lang="el-GR" b="1" dirty="0">
                <a:solidFill>
                  <a:srgbClr val="002060"/>
                </a:solidFill>
              </a:rPr>
              <a:t>Μεταβολισμός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Επάγει τα ηπατικά ένζυμα – ηπατική αποαλκυλίωση (hepatic oxidative dealkylation).  Οι μεταβολίτες της δεν θεωρούνται ενεργοί.  Δεν έχει δειχθεί να επάγει τα ηπατικά ένζυμα όπως η χλωροπρομαζίνη.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Α. Φαινοθειαζίνες</a:t>
            </a:r>
            <a:r>
              <a:rPr lang="el-GR" sz="3200" dirty="0" smtClean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13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Β) </a:t>
            </a:r>
            <a:r>
              <a:rPr lang="el-GR" b="1" dirty="0" smtClean="0">
                <a:solidFill>
                  <a:srgbClr val="002060"/>
                </a:solidFill>
              </a:rPr>
              <a:t>Αλλοπεριδόλη </a:t>
            </a:r>
            <a:r>
              <a:rPr lang="el-GR" dirty="0" smtClean="0">
                <a:solidFill>
                  <a:srgbClr val="002060"/>
                </a:solidFill>
              </a:rPr>
              <a:t>(συνέχεια)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Αποβολή </a:t>
            </a:r>
            <a:r>
              <a:rPr lang="el-GR" b="1" dirty="0">
                <a:solidFill>
                  <a:srgbClr val="002060"/>
                </a:solidFill>
              </a:rPr>
              <a:t>- συγκρίσεις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CMZ έχει χρόνο ημισείας ζωής 6-24 ώρες (6 ώρες βασικά, αλλά παραμένει συνδεδεμένη στους διάφορους ιστούς).  Είναι λιποδιαλυτή με μεγάλο όγκο κατανομής και χαμηλή σχετικά μέση συγκέντρωση.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αλλοπεριδόλη έχει χρόνο ημισείας ζωής 12-38 ώρες.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Οι υψηλότερες συγκεντρώσεις CMZ βρίσκονται στους πνεύμονες, στο ήπαρ, στον σπλήνα και στα επινεφρίδια. Στον εγκέφαλο, οι υψηλότερες συγκεντρώσεις CMZ παρατηρούνται στον υποθάλαμο, τα βασικά γάγγλια, στον θάλαμο και στον ιππόκαμπο.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6c1a8f3d267f8f1f2f8f3959de46e7769a"/>
</p:tagLst>
</file>

<file path=ppt/theme/theme1.xml><?xml version="1.0" encoding="utf-8"?>
<a:theme xmlns:a="http://schemas.openxmlformats.org/drawingml/2006/main" name="OC_template_updated">
  <a:themeElements>
    <a:clrScheme name="Προσαρμοσμένο 1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2602</Words>
  <Application>Microsoft Office PowerPoint</Application>
  <PresentationFormat>Προβολή στην οθόνη (4:3)</PresentationFormat>
  <Paragraphs>242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OC_template_updated</vt:lpstr>
      <vt:lpstr>1_OC_template_updated</vt:lpstr>
      <vt:lpstr>Φαρμακολογία</vt:lpstr>
      <vt:lpstr> Νευροληπτικά (αντιψυχωτικά φάρμακα)</vt:lpstr>
      <vt:lpstr>Κατά κατηγορίες</vt:lpstr>
      <vt:lpstr>Α. Φαινοθειαζίνες (1 από 13)</vt:lpstr>
      <vt:lpstr>Α. Φαινοθειαζίνες (2 από 13)</vt:lpstr>
      <vt:lpstr> Α. Φαινοθειαζίνες (3 από 13)</vt:lpstr>
      <vt:lpstr>Α. Φαινοθειαζίνες (4 από 13)</vt:lpstr>
      <vt:lpstr>Α. Φαινοθειαζίνες (5 από 13)</vt:lpstr>
      <vt:lpstr>Α. Φαινοθειαζίνες (6 από 13)</vt:lpstr>
      <vt:lpstr>Α. Φαινοθειαζίνες (7 από 13)</vt:lpstr>
      <vt:lpstr>Α. Φαινοθειαζίνες (8 από 13)</vt:lpstr>
      <vt:lpstr>Α. Φαινοθειαζίνες (9 από 13)</vt:lpstr>
      <vt:lpstr>Α. Φαινοθειαζίνες (10 από 13)</vt:lpstr>
      <vt:lpstr>Α. Φαινοθειαζίνες (11 από 13)</vt:lpstr>
      <vt:lpstr>Α. Φαινοθειαζίνες (12 από 13)</vt:lpstr>
      <vt:lpstr>Α. Φαινοθειαζίνες (13 από 13)</vt:lpstr>
      <vt:lpstr>Β. Θειοξανθίνες</vt:lpstr>
      <vt:lpstr>Γ. Βουτυροφαινόνες (1 από 2)</vt:lpstr>
      <vt:lpstr>Γ. Βουτυροφαινόνες (2 από 2)</vt:lpstr>
      <vt:lpstr>Δ. Διφαινυλπιπεριδίνες (1 από 2)</vt:lpstr>
      <vt:lpstr>Δ. Διφαινυλπιπεριδίνες (2 από 2)</vt:lpstr>
      <vt:lpstr>Ε. Παράγωγα βενζαμιδίου</vt:lpstr>
      <vt:lpstr>Στ. Άλλα νευροληπτικά  αντιψυχωτικά (1 από 4)</vt:lpstr>
      <vt:lpstr>Στ. Άλλα νευροληπτικά  αντιψυχωτικά (2 από 4)</vt:lpstr>
      <vt:lpstr>Στ. Άλλα νευροληπτικά  αντιψυχωτικά (3 από 4)</vt:lpstr>
      <vt:lpstr>Στ. Άλλα νευροληπτικά  αντιψυχωτικά (4 από 4)</vt:lpstr>
      <vt:lpstr>Παρενέργειες νευροληπτικών φαρμάκων (1 από 5) </vt:lpstr>
      <vt:lpstr>Παρενέργειες νευροληπτικών φαρμάκων (2 από 5) </vt:lpstr>
      <vt:lpstr>Παρενέργειες νευροληπτικών φαρμάκων (3 από 5) </vt:lpstr>
      <vt:lpstr>Παρενέργειες νευροληπτικών φαρμάκων (4 από 5) </vt:lpstr>
      <vt:lpstr>Παρενέργειες νευροληπτικών φαρμάκων (5 από 5)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2015-02-13T09:44:05Z</dcterms:modified>
</cp:coreProperties>
</file>