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8" r:id="rId3"/>
    <p:sldId id="269" r:id="rId4"/>
    <p:sldId id="270" r:id="rId5"/>
    <p:sldId id="271" r:id="rId6"/>
    <p:sldId id="272" r:id="rId7"/>
    <p:sldId id="257" r:id="rId8"/>
    <p:sldId id="262" r:id="rId9"/>
    <p:sldId id="264" r:id="rId10"/>
    <p:sldId id="273" r:id="rId11"/>
    <p:sldId id="274" r:id="rId12"/>
    <p:sldId id="266" r:id="rId13"/>
    <p:sldId id="261" r:id="rId14"/>
  </p:sldIdLst>
  <p:sldSz cx="9144000" cy="6858000" type="screen4x3"/>
  <p:notesSz cx="7104063" cy="10234613"/>
  <p:custDataLst>
    <p:tags r:id="rId1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4" d="100"/>
          <a:sy n="74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6851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/index.php?title=User:Anishct&amp;action=edit&amp;redlink=1" TargetMode="External"/><Relationship Id="rId4" Type="http://schemas.openxmlformats.org/officeDocument/2006/relationships/hyperlink" Target="http://commons.wikimedia.org/wiki/File:HydrologicalCycle1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home/en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o.org/home/e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Εγγειοβελτιωτικά  Έργα &amp; Αρδεύσεις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/>
              <a:t>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Ο υδρολογικός κύκλος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Μάριος </a:t>
            </a:r>
            <a:r>
              <a:rPr lang="el-GR" sz="2400" dirty="0" err="1" smtClean="0"/>
              <a:t>Βαλαβανίδης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dirty="0" smtClean="0"/>
              <a:t>Τμήμα Πολιτικών Μηχανικών Τ.Ε.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l-GR" dirty="0" smtClean="0"/>
              <a:t>και </a:t>
            </a:r>
            <a:r>
              <a:rPr lang="el-GR" dirty="0" err="1" smtClean="0"/>
              <a:t>Μηχ</a:t>
            </a:r>
            <a:r>
              <a:rPr lang="en-US" dirty="0" smtClean="0"/>
              <a:t>/</a:t>
            </a:r>
            <a:r>
              <a:rPr lang="el-GR" dirty="0" err="1" smtClean="0"/>
              <a:t>κών</a:t>
            </a:r>
            <a:r>
              <a:rPr lang="el-GR" dirty="0" smtClean="0"/>
              <a:t> Τοπογραφίας και </a:t>
            </a:r>
            <a:r>
              <a:rPr lang="el-GR" dirty="0" err="1" smtClean="0"/>
              <a:t>Γεωπλ</a:t>
            </a:r>
            <a:r>
              <a:rPr lang="en-US" dirty="0" smtClean="0"/>
              <a:t>/</a:t>
            </a:r>
            <a:r>
              <a:rPr lang="el-GR" dirty="0" err="1" smtClean="0"/>
              <a:t>κής</a:t>
            </a:r>
            <a:r>
              <a:rPr lang="el-GR" dirty="0" smtClean="0"/>
              <a:t> Τ.Ε.</a:t>
            </a:r>
            <a:endParaRPr lang="el-GR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</a:t>
            </a:r>
            <a:r>
              <a:rPr lang="el-GR" sz="1800" smtClean="0"/>
              <a:t>ζητηθεί άδεια  </a:t>
            </a:r>
            <a:r>
              <a:rPr lang="el-GR" sz="1800" dirty="0" smtClean="0"/>
              <a:t>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8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87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Ο υδρολογικός κύκλος... </a:t>
            </a:r>
            <a:r>
              <a:rPr lang="el-GR" altLang="el-GR" sz="3200" b="0" dirty="0" smtClean="0"/>
              <a:t>1/3</a:t>
            </a:r>
          </a:p>
        </p:txBody>
      </p:sp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647700" y="944563"/>
            <a:ext cx="77724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chemeClr val="tx2"/>
                </a:solidFill>
                <a:latin typeface="+mn-lt"/>
              </a:rPr>
              <a:t>...σε γεωλογικό επίπεδο</a:t>
            </a:r>
          </a:p>
        </p:txBody>
      </p:sp>
      <p:pic>
        <p:nvPicPr>
          <p:cNvPr id="11266" name="Picture 2" descr="File:HydrologicalCycl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2344" y="836712"/>
            <a:ext cx="7620000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71800" y="6359139"/>
            <a:ext cx="39587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HydrologicalCycle1</a:t>
            </a:r>
            <a:r>
              <a:rPr lang="en-US" sz="1200" dirty="0" smtClean="0">
                <a:latin typeface="+mn-lt"/>
              </a:rPr>
              <a:t>” </a:t>
            </a:r>
            <a:r>
              <a:rPr lang="el-GR" sz="1200" dirty="0" smtClean="0">
                <a:latin typeface="+mn-lt"/>
              </a:rPr>
              <a:t>από </a:t>
            </a:r>
            <a:r>
              <a:rPr lang="en-US" sz="1200" dirty="0" err="1" smtClean="0">
                <a:latin typeface="+mn-lt"/>
                <a:hlinkClick r:id="rId5" tooltip="User:Anishct (page does not exist)"/>
              </a:rPr>
              <a:t>Anishct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latin typeface="+mn-lt"/>
              </a:rPr>
              <a:t>διαθέσιμο ως κοινό κτήμα</a:t>
            </a:r>
            <a:endParaRPr lang="en-US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37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altLang="el-GR" sz="3600" dirty="0" smtClean="0">
                <a:cs typeface="Times New Roman" pitchFamily="18" charset="0"/>
              </a:rPr>
              <a:t>Υδατικά</a:t>
            </a:r>
            <a:r>
              <a:rPr lang="en-US" altLang="el-GR" sz="3600" dirty="0" smtClean="0">
                <a:cs typeface="Times New Roman" pitchFamily="18" charset="0"/>
              </a:rPr>
              <a:t> </a:t>
            </a:r>
            <a:r>
              <a:rPr lang="en-US" altLang="el-GR" sz="3600" dirty="0">
                <a:cs typeface="Times New Roman" pitchFamily="18" charset="0"/>
              </a:rPr>
              <a:t>αποθέματα στην επιφάνεια της Γής</a:t>
            </a:r>
            <a:endParaRPr lang="en-US" altLang="el-GR" sz="3600" dirty="0"/>
          </a:p>
        </p:txBody>
      </p:sp>
      <p:graphicFrame>
        <p:nvGraphicFramePr>
          <p:cNvPr id="68891" name="Group 2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0362981"/>
              </p:ext>
            </p:extLst>
          </p:nvPr>
        </p:nvGraphicFramePr>
        <p:xfrm>
          <a:off x="1115616" y="1484784"/>
          <a:ext cx="6849666" cy="35661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87917"/>
                <a:gridCol w="2250141"/>
                <a:gridCol w="2511608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Τα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μιευτήρ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ας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Όγκος</a:t>
                      </a:r>
                      <a:r>
                        <a:rPr kumimoji="0" lang="en-GB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(M 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km</a:t>
                      </a:r>
                      <a:r>
                        <a:rPr kumimoji="0" lang="en-US" sz="20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kumimoji="0" lang="en-GB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) 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Ωκεανοί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1370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97.25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Παγετώνες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2,05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Υπόγεια νερά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9,5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0,68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Λίμνες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0,125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0,01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Εδαφική υγρασία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0,065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0,005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Ατμόσφαιρα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0,013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Ρυάκια &amp; ποτάμια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0,0017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0,0001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Βιόσφ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αιρα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0,0006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0,00004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99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 smtClean="0">
                <a:cs typeface="Times New Roman" pitchFamily="18" charset="0"/>
              </a:rPr>
              <a:t>Τυπικοί</a:t>
            </a:r>
            <a:r>
              <a:rPr lang="en-US" altLang="el-GR" sz="3600" dirty="0" smtClean="0">
                <a:cs typeface="Times New Roman" pitchFamily="18" charset="0"/>
              </a:rPr>
              <a:t> </a:t>
            </a:r>
            <a:r>
              <a:rPr lang="en-US" altLang="el-GR" sz="3600" dirty="0">
                <a:cs typeface="Times New Roman" pitchFamily="18" charset="0"/>
              </a:rPr>
              <a:t>χρόνοι παραμονής νερού σε διάφορους ταμιευτήρες</a:t>
            </a:r>
            <a:endParaRPr lang="en-US" altLang="el-GR" sz="3600" dirty="0"/>
          </a:p>
        </p:txBody>
      </p:sp>
      <p:graphicFrame>
        <p:nvGraphicFramePr>
          <p:cNvPr id="5" name="Group 2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9787038"/>
              </p:ext>
            </p:extLst>
          </p:nvPr>
        </p:nvGraphicFramePr>
        <p:xfrm>
          <a:off x="1187624" y="1772816"/>
          <a:ext cx="6750248" cy="31699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64927"/>
                <a:gridCol w="3085321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Τα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μιευτήρ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ας Νερού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Μέσος</a:t>
                      </a:r>
                      <a:r>
                        <a:rPr kumimoji="0" lang="en-GB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χρόνος</a:t>
                      </a:r>
                      <a:r>
                        <a:rPr kumimoji="0" lang="en-GB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παρα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μονής</a:t>
                      </a:r>
                      <a:r>
                        <a:rPr kumimoji="0" lang="en-GB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Παγετώνας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20 - 100 years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Χιονοκάλυψη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2 - 6 months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Εδαφική υγρασία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1 - 2 months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Υπόγεια νερά Ρηχοί ταμιευτήρες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100 - 200 years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 »          »   Βαθείς         » 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10000 years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Λίμνες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 to 100 years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Ποτάμι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to 6 months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72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Ο υδρολογικός κύκλος... </a:t>
            </a:r>
            <a:r>
              <a:rPr lang="el-GR" altLang="el-GR" sz="3200" b="0" dirty="0" smtClean="0"/>
              <a:t>2/3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431800" y="1379469"/>
            <a:ext cx="43562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0" dirty="0">
                <a:latin typeface="+mn-lt"/>
              </a:rPr>
              <a:t>...σ</a:t>
            </a:r>
            <a:r>
              <a:rPr lang="en-US" altLang="el-GR" sz="2400" b="0" dirty="0">
                <a:latin typeface="+mn-lt"/>
                <a:cs typeface="Times New Roman" pitchFamily="18" charset="0"/>
              </a:rPr>
              <a:t>ε επίπ</a:t>
            </a:r>
            <a:r>
              <a:rPr lang="en-US" altLang="el-GR" sz="2400" b="0" dirty="0" err="1">
                <a:latin typeface="+mn-lt"/>
                <a:cs typeface="Times New Roman" pitchFamily="18" charset="0"/>
              </a:rPr>
              <a:t>εδο</a:t>
            </a:r>
            <a:r>
              <a:rPr lang="en-US" altLang="el-GR" sz="2400" b="0" dirty="0">
                <a:latin typeface="+mn-lt"/>
                <a:cs typeface="Times New Roman" pitchFamily="18" charset="0"/>
              </a:rPr>
              <a:t> </a:t>
            </a:r>
            <a:r>
              <a:rPr lang="en-US" altLang="el-GR" sz="2400" b="0" dirty="0" err="1">
                <a:latin typeface="+mn-lt"/>
                <a:cs typeface="Times New Roman" pitchFamily="18" charset="0"/>
              </a:rPr>
              <a:t>λεκάνης</a:t>
            </a:r>
            <a:r>
              <a:rPr lang="en-US" altLang="el-GR" sz="2400" b="0" dirty="0">
                <a:latin typeface="+mn-lt"/>
                <a:cs typeface="Times New Roman" pitchFamily="18" charset="0"/>
              </a:rPr>
              <a:t> απ</a:t>
            </a:r>
            <a:r>
              <a:rPr lang="en-US" altLang="el-GR" sz="2400" b="0" dirty="0" err="1">
                <a:latin typeface="+mn-lt"/>
                <a:cs typeface="Times New Roman" pitchFamily="18" charset="0"/>
              </a:rPr>
              <a:t>ορροής</a:t>
            </a:r>
            <a:endParaRPr lang="en-US" altLang="el-GR" sz="2400" b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l-GR" sz="1800" b="0" dirty="0">
              <a:latin typeface="+mn-lt"/>
            </a:endParaRPr>
          </a:p>
        </p:txBody>
      </p:sp>
      <p:pic>
        <p:nvPicPr>
          <p:cNvPr id="16389" name="Picture 4" descr="t0231e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55763" y="2118133"/>
            <a:ext cx="5715000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763688" y="5157192"/>
            <a:ext cx="1117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 b="0" dirty="0">
                <a:cs typeface="Times New Roman" pitchFamily="18" charset="0"/>
              </a:rPr>
              <a:t>(Walker, 1989)</a:t>
            </a:r>
            <a:endParaRPr lang="en-US" altLang="el-GR" sz="2400" b="0" dirty="0"/>
          </a:p>
        </p:txBody>
      </p:sp>
      <p:sp>
        <p:nvSpPr>
          <p:cNvPr id="7" name="Ορθογώνιο 6"/>
          <p:cNvSpPr/>
          <p:nvPr/>
        </p:nvSpPr>
        <p:spPr>
          <a:xfrm>
            <a:off x="4067944" y="5672281"/>
            <a:ext cx="6267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>
                <a:latin typeface="+mn-lt"/>
                <a:hlinkClick r:id="rId3"/>
              </a:rPr>
              <a:t>fao.org</a:t>
            </a:r>
            <a:endParaRPr lang="el-GR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9464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Ο υδρολογικός κύκλος... </a:t>
            </a:r>
            <a:r>
              <a:rPr lang="el-GR" altLang="el-GR" sz="3200" b="0" dirty="0" smtClean="0"/>
              <a:t>3/3</a:t>
            </a:r>
          </a:p>
        </p:txBody>
      </p:sp>
      <p:pic>
        <p:nvPicPr>
          <p:cNvPr id="17412" name="Picture 5" descr="WB_onfarmlevel_t0231e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5409" y="2145696"/>
            <a:ext cx="571500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WB_fieldlevel_t0231e4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95437" y="1916832"/>
            <a:ext cx="2712498" cy="385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41995" y="1545532"/>
            <a:ext cx="50500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0" dirty="0">
                <a:latin typeface="+mn-lt"/>
              </a:rPr>
              <a:t>...σ</a:t>
            </a:r>
            <a:r>
              <a:rPr lang="en-US" altLang="el-GR" sz="2400" b="0" dirty="0">
                <a:latin typeface="+mn-lt"/>
                <a:cs typeface="Times New Roman" pitchFamily="18" charset="0"/>
              </a:rPr>
              <a:t>ε </a:t>
            </a:r>
            <a:r>
              <a:rPr lang="en-US" altLang="el-GR" sz="2400" b="0" dirty="0" smtClean="0">
                <a:latin typeface="+mn-lt"/>
                <a:cs typeface="Times New Roman" pitchFamily="18" charset="0"/>
              </a:rPr>
              <a:t>επίπ</a:t>
            </a:r>
            <a:r>
              <a:rPr lang="el-GR" altLang="el-GR" sz="2400" b="0" dirty="0" smtClean="0">
                <a:latin typeface="+mn-lt"/>
                <a:cs typeface="Times New Roman" pitchFamily="18" charset="0"/>
              </a:rPr>
              <a:t>εδο</a:t>
            </a:r>
            <a:r>
              <a:rPr lang="en-US" altLang="el-GR" sz="2400" b="0" dirty="0" smtClean="0">
                <a:latin typeface="+mn-lt"/>
                <a:cs typeface="Times New Roman" pitchFamily="18" charset="0"/>
              </a:rPr>
              <a:t> π</a:t>
            </a:r>
            <a:r>
              <a:rPr lang="el-GR" altLang="el-GR" sz="2400" b="0" dirty="0" err="1" smtClean="0">
                <a:latin typeface="+mn-lt"/>
                <a:cs typeface="Times New Roman" pitchFamily="18" charset="0"/>
              </a:rPr>
              <a:t>εδίου</a:t>
            </a:r>
            <a:r>
              <a:rPr lang="en-US" altLang="el-GR" sz="2400" b="0" dirty="0" smtClean="0">
                <a:latin typeface="+mn-lt"/>
                <a:cs typeface="Times New Roman" pitchFamily="18" charset="0"/>
              </a:rPr>
              <a:t> </a:t>
            </a:r>
            <a:endParaRPr lang="en-US" altLang="el-GR" sz="2400" b="0" dirty="0" smtClean="0"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0" dirty="0" smtClean="0">
                <a:latin typeface="+mn-lt"/>
                <a:cs typeface="Times New Roman" pitchFamily="18" charset="0"/>
              </a:rPr>
              <a:t>(</a:t>
            </a:r>
            <a:r>
              <a:rPr lang="el-GR" altLang="el-GR" sz="2400" b="0" dirty="0">
                <a:latin typeface="+mn-lt"/>
                <a:cs typeface="Times New Roman" pitchFamily="18" charset="0"/>
              </a:rPr>
              <a:t>καλλιεργούμενης έκτασης)...</a:t>
            </a:r>
            <a:endParaRPr lang="en-US" altLang="el-GR" sz="2400" b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l-GR" sz="2400" b="0" dirty="0">
              <a:latin typeface="+mn-lt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872772" y="5631631"/>
            <a:ext cx="1087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 b="0" dirty="0">
                <a:latin typeface="+mn-lt"/>
                <a:cs typeface="Times New Roman" pitchFamily="18" charset="0"/>
              </a:rPr>
              <a:t>(Walker, 1989)</a:t>
            </a:r>
            <a:endParaRPr lang="en-US" altLang="el-GR" sz="1200" b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l-GR" sz="1200" b="0" dirty="0">
              <a:latin typeface="+mn-lt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012160" y="1268760"/>
            <a:ext cx="2673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0" dirty="0">
                <a:latin typeface="+mn-lt"/>
              </a:rPr>
              <a:t>...σ</a:t>
            </a:r>
            <a:r>
              <a:rPr lang="en-US" altLang="el-GR" sz="2400" b="0" dirty="0">
                <a:latin typeface="+mn-lt"/>
                <a:cs typeface="Times New Roman" pitchFamily="18" charset="0"/>
              </a:rPr>
              <a:t>ε επίπ</a:t>
            </a:r>
            <a:r>
              <a:rPr lang="en-US" altLang="el-GR" sz="2400" b="0" dirty="0" err="1">
                <a:latin typeface="+mn-lt"/>
                <a:cs typeface="Times New Roman" pitchFamily="18" charset="0"/>
              </a:rPr>
              <a:t>εδο</a:t>
            </a:r>
            <a:r>
              <a:rPr lang="en-US" altLang="el-GR" sz="2400" b="0" dirty="0">
                <a:latin typeface="+mn-lt"/>
                <a:cs typeface="Times New Roman" pitchFamily="18" charset="0"/>
              </a:rPr>
              <a:t> α</a:t>
            </a:r>
            <a:r>
              <a:rPr lang="en-US" altLang="el-GR" sz="2400" b="0" dirty="0" err="1">
                <a:latin typeface="+mn-lt"/>
                <a:cs typeface="Times New Roman" pitchFamily="18" charset="0"/>
              </a:rPr>
              <a:t>γρού</a:t>
            </a:r>
            <a:endParaRPr lang="en-US" altLang="el-GR" sz="2400" b="0" dirty="0">
              <a:latin typeface="+mn-lt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955569" y="6044739"/>
            <a:ext cx="6267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>
                <a:latin typeface="+mn-lt"/>
                <a:hlinkClick r:id="rId4"/>
              </a:rPr>
              <a:t>fao.org</a:t>
            </a:r>
            <a:endParaRPr lang="el-GR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805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Μάριος </a:t>
            </a:r>
            <a:r>
              <a:rPr lang="el-GR" sz="2000" dirty="0" err="1" smtClean="0"/>
              <a:t>Βαλαβανίδης</a:t>
            </a:r>
            <a:r>
              <a:rPr lang="el-GR" sz="2000" dirty="0" smtClean="0"/>
              <a:t> 2014. Μάριος </a:t>
            </a:r>
            <a:r>
              <a:rPr lang="en-US" sz="2000" dirty="0" smtClean="0"/>
              <a:t>B</a:t>
            </a:r>
            <a:r>
              <a:rPr lang="el-GR" sz="2000" dirty="0" err="1" smtClean="0"/>
              <a:t>αλαβανίδης</a:t>
            </a:r>
            <a:r>
              <a:rPr lang="el-GR" sz="2000" dirty="0" smtClean="0"/>
              <a:t>. </a:t>
            </a:r>
            <a:r>
              <a:rPr lang="el-GR" sz="2000" dirty="0"/>
              <a:t>«Εγγειοβελτιωτικά  Έργα &amp; Αρδεύσεις. </a:t>
            </a:r>
            <a:r>
              <a:rPr lang="el-GR" sz="2000" dirty="0" smtClean="0"/>
              <a:t>Ενότητα 2</a:t>
            </a:r>
            <a:r>
              <a:rPr lang="en-US" sz="2000" dirty="0" smtClean="0"/>
              <a:t>:</a:t>
            </a:r>
            <a:r>
              <a:rPr lang="el-GR" sz="2000" dirty="0"/>
              <a:t> Ο υδρολογικός κύκλος».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b35f57f381409cceb372079717945b42b16e47"/>
  <p:tag name="ISPRING_RESOURCE_PATHS_HASH_PRESENTER" val="8944ba5042b3fdae3ae6b07e1ed48e1710719e4e"/>
</p:tagLst>
</file>

<file path=ppt/theme/theme1.xml><?xml version="1.0" encoding="utf-8"?>
<a:theme xmlns:a="http://schemas.openxmlformats.org/drawingml/2006/main" name="OC_template_updated">
  <a:themeElements>
    <a:clrScheme name="Προσαρμοσμένο 1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769</Words>
  <Application>Microsoft Office PowerPoint</Application>
  <PresentationFormat>On-screen Show (4:3)</PresentationFormat>
  <Paragraphs>134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OC_template_updated</vt:lpstr>
      <vt:lpstr>Εγγειοβελτιωτικά  Έργα &amp; Αρδεύσεις</vt:lpstr>
      <vt:lpstr>Ο υδρολογικός κύκλος... 1/3</vt:lpstr>
      <vt:lpstr>Υδατικά αποθέματα στην επιφάνεια της Γής</vt:lpstr>
      <vt:lpstr>Τυπικοί χρόνοι παραμονής νερού σε διάφορους ταμιευτήρες</vt:lpstr>
      <vt:lpstr>Ο υδρολογικός κύκλος... 2/3</vt:lpstr>
      <vt:lpstr>Ο υδρολογικός κύκλος...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marios</cp:lastModifiedBy>
  <cp:revision>54</cp:revision>
  <dcterms:created xsi:type="dcterms:W3CDTF">2013-03-04T13:35:19Z</dcterms:created>
  <dcterms:modified xsi:type="dcterms:W3CDTF">2015-11-03T10:31:59Z</dcterms:modified>
</cp:coreProperties>
</file>