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8" r:id="rId4"/>
  </p:sldMasterIdLst>
  <p:notesMasterIdLst>
    <p:notesMasterId r:id="rId72"/>
  </p:notesMasterIdLst>
  <p:handoutMasterIdLst>
    <p:handoutMasterId r:id="rId73"/>
  </p:handoutMasterIdLst>
  <p:sldIdLst>
    <p:sldId id="256" r:id="rId5"/>
    <p:sldId id="267" r:id="rId6"/>
    <p:sldId id="268" r:id="rId7"/>
    <p:sldId id="323" r:id="rId8"/>
    <p:sldId id="269" r:id="rId9"/>
    <p:sldId id="270" r:id="rId10"/>
    <p:sldId id="271" r:id="rId11"/>
    <p:sldId id="272" r:id="rId12"/>
    <p:sldId id="273" r:id="rId13"/>
    <p:sldId id="324"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5" r:id="rId64"/>
    <p:sldId id="257" r:id="rId65"/>
    <p:sldId id="262" r:id="rId66"/>
    <p:sldId id="264" r:id="rId67"/>
    <p:sldId id="326" r:id="rId68"/>
    <p:sldId id="327" r:id="rId69"/>
    <p:sldId id="328" r:id="rId70"/>
    <p:sldId id="329" r:id="rId71"/>
  </p:sldIdLst>
  <p:sldSz cx="9144000" cy="6858000" type="screen4x3"/>
  <p:notesSz cx="7104063" cy="10234613"/>
  <p:custDataLst>
    <p:tags r:id="rId7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1454"/>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83176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841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40979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73224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05A87"/>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542297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83818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55654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405488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10797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050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8885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8565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34712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06892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71891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52253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242256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592979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97335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213070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87182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4420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15723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581178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31199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586517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903992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666976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88120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03083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8094682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916862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11716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5950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358775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78143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File:RLS_12blauLeg.png"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creativecommons.org/licenses/by/2.5/deed.en" TargetMode="External"/><Relationship Id="rId4" Type="http://schemas.openxmlformats.org/officeDocument/2006/relationships/hyperlink" Target="http://commons.wikimedia.org/wiki/User:JHeus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ocw.tufts.edu/Content/50/lecturenotes/634401/634453"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hyperlink" Target="http://creativecommons.org/licenses/by-nc-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ocw.tufts.edu/Content/50/lecturenotes/634401/634454"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creativecommons.org/licenses/by-nc-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ocw.tufts.edu/Content/50/lecturenotes/634401/634449"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creativecommons.org/licenses/by-nc-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ocw.tufts.edu/Content/50/lecturenotes/634401/634451"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creativecommons.org/licenses/by-nc-sa/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commons.wikimedia.org/wiki/File:SV_Tachycardia_marked.jp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Heuse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Atrial_flutter34.svg" TargetMode="External"/><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ysi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Afib_ecg.jpg" TargetMode="External"/><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Heus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maziquemedcases.wordpress.com/author/jcm9232/page/4/"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ardwiki.com/w/File:Ecg_multi.gif" TargetMode="External"/><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wardwiki.com/w/User:Kjel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ardwiki.com/w/File:Vtach.gif" TargetMode="External"/><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wardwiki.com/w/User:Kjel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ardwiki.com/w/User:Kjell" TargetMode="External"/><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commons.wikimedia.org/wiki/File:Lead_II_rhythm_generated_ventricular_fibrilation_VF.JPG" TargetMode="External"/><Relationship Id="rId3" Type="http://schemas.openxmlformats.org/officeDocument/2006/relationships/image" Target="../media/image19.png"/><Relationship Id="rId7" Type="http://schemas.openxmlformats.org/officeDocument/2006/relationships/hyperlink" Target="http://creativecommons.org/licenses/by-nc-sa/3.0/" TargetMode="External"/><Relationship Id="rId12" Type="http://schemas.openxmlformats.org/officeDocument/2006/relationships/hyperlink" Target="http://creativecommons.org/licenses/by-sa/3.0/deed.e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en.ecgpedia.org/wiki/File:Rhythm_tachycardia.png" TargetMode="External"/><Relationship Id="rId11" Type="http://schemas.openxmlformats.org/officeDocument/2006/relationships/hyperlink" Target="http://commons.wikimedia.org/wiki/User:Jer5150" TargetMode="External"/><Relationship Id="rId5" Type="http://schemas.openxmlformats.org/officeDocument/2006/relationships/image" Target="../media/image21.png"/><Relationship Id="rId10" Type="http://schemas.openxmlformats.org/officeDocument/2006/relationships/hyperlink" Target="http://commons.wikimedia.org/wiki/File:Type_I_A-V_block_5-to-4_Wenckebach_periods.png" TargetMode="External"/><Relationship Id="rId4" Type="http://schemas.openxmlformats.org/officeDocument/2006/relationships/image" Target="../media/image20.jpeg"/><Relationship Id="rId9" Type="http://schemas.openxmlformats.org/officeDocument/2006/relationships/hyperlink" Target="http://commons.wikimedia.org/wiki/User:Glenlars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2019_Cardiac_ConductionN.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Νοσηλευτική ΙΙ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780928"/>
            <a:ext cx="9144000" cy="1152128"/>
          </a:xfrm>
        </p:spPr>
        <p:txBody>
          <a:bodyPr>
            <a:normAutofit/>
          </a:bodyPr>
          <a:lstStyle/>
          <a:p>
            <a:pPr>
              <a:spcBef>
                <a:spcPts val="0"/>
              </a:spcBef>
              <a:spcAft>
                <a:spcPts val="1200"/>
              </a:spcAft>
            </a:pPr>
            <a:r>
              <a:rPr lang="el-GR" sz="2600" b="1" dirty="0" smtClean="0"/>
              <a:t>Ενότητα 3</a:t>
            </a:r>
            <a:r>
              <a:rPr lang="el-GR" sz="2600" dirty="0" smtClean="0"/>
              <a:t>: </a:t>
            </a:r>
            <a:r>
              <a:rPr lang="el-GR" sz="2600" dirty="0"/>
              <a:t>Φροντίδα Ασθενών με Καρδιακές Αρρυθμίες</a:t>
            </a:r>
            <a:endParaRPr lang="en-US" sz="26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Υπότιτλος 2"/>
          <p:cNvSpPr txBox="1">
            <a:spLocks/>
          </p:cNvSpPr>
          <p:nvPr/>
        </p:nvSpPr>
        <p:spPr>
          <a:xfrm>
            <a:off x="611560" y="3861048"/>
            <a:ext cx="4248472" cy="1200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el-GR" sz="2200" dirty="0" smtClean="0"/>
              <a:t>Χρυσούλα Τσίου,</a:t>
            </a:r>
          </a:p>
          <a:p>
            <a:pPr fontAlgn="auto">
              <a:spcBef>
                <a:spcPts val="0"/>
              </a:spcBef>
              <a:spcAft>
                <a:spcPts val="0"/>
              </a:spcAft>
            </a:pPr>
            <a:r>
              <a:rPr lang="el-GR" sz="2200" dirty="0" smtClean="0"/>
              <a:t>Αναπληρώτρια Καθηγήτρια</a:t>
            </a:r>
          </a:p>
          <a:p>
            <a:pPr fontAlgn="auto">
              <a:spcBef>
                <a:spcPts val="0"/>
              </a:spcBef>
              <a:spcAft>
                <a:spcPts val="0"/>
              </a:spcAft>
            </a:pPr>
            <a:r>
              <a:rPr lang="el-GR" sz="2200" dirty="0" smtClean="0"/>
              <a:t>Τμήμα Νοσηλευτικής</a:t>
            </a:r>
            <a:endParaRPr lang="el-GR" sz="2200" dirty="0"/>
          </a:p>
        </p:txBody>
      </p:sp>
      <p:sp>
        <p:nvSpPr>
          <p:cNvPr id="14" name="Υπότιτλος 2"/>
          <p:cNvSpPr txBox="1">
            <a:spLocks/>
          </p:cNvSpPr>
          <p:nvPr/>
        </p:nvSpPr>
        <p:spPr>
          <a:xfrm>
            <a:off x="4860032" y="3861048"/>
            <a:ext cx="3528392" cy="12002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Bef>
                <a:spcPts val="0"/>
              </a:spcBef>
              <a:spcAft>
                <a:spcPts val="0"/>
              </a:spcAft>
            </a:pPr>
            <a:r>
              <a:rPr lang="el-GR" sz="2200" dirty="0" smtClean="0"/>
              <a:t>Ουρανία Γκοβίνα,</a:t>
            </a:r>
          </a:p>
          <a:p>
            <a:pPr fontAlgn="auto">
              <a:spcBef>
                <a:spcPts val="0"/>
              </a:spcBef>
              <a:spcAft>
                <a:spcPts val="0"/>
              </a:spcAft>
            </a:pPr>
            <a:r>
              <a:rPr lang="el-GR" sz="2200" dirty="0" smtClean="0"/>
              <a:t>Επίκουρη Καθηγήτρια</a:t>
            </a:r>
          </a:p>
          <a:p>
            <a:pPr fontAlgn="auto">
              <a:spcBef>
                <a:spcPts val="0"/>
              </a:spcBef>
              <a:spcAft>
                <a:spcPts val="0"/>
              </a:spcAft>
            </a:pPr>
            <a:r>
              <a:rPr lang="el-GR" sz="2200" dirty="0" smtClean="0"/>
              <a:t>Τμήμα Νοσηλευτικής</a:t>
            </a:r>
            <a:endParaRPr lang="el-GR" sz="2200" dirty="0"/>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5A87"/>
                </a:solidFill>
              </a:rPr>
              <a:t>Δυναμικό ηρεμίας </a:t>
            </a:r>
            <a:r>
              <a:rPr lang="el-GR" sz="3200" b="0" dirty="0" smtClean="0">
                <a:solidFill>
                  <a:srgbClr val="005A87"/>
                </a:solidFill>
              </a:rPr>
              <a:t>(3 από 5)</a:t>
            </a:r>
            <a:endParaRPr lang="el-GR" sz="3200" b="0" dirty="0">
              <a:solidFill>
                <a:srgbClr val="005A87"/>
              </a:solidFill>
            </a:endParaRPr>
          </a:p>
        </p:txBody>
      </p:sp>
      <p:sp>
        <p:nvSpPr>
          <p:cNvPr id="5" name="Θέση περιεχομένου 4"/>
          <p:cNvSpPr>
            <a:spLocks noGrp="1"/>
          </p:cNvSpPr>
          <p:nvPr>
            <p:ph idx="1"/>
          </p:nvPr>
        </p:nvSpPr>
        <p:spPr>
          <a:xfrm>
            <a:off x="457200" y="1196752"/>
            <a:ext cx="8507288" cy="5544616"/>
          </a:xfrm>
        </p:spPr>
        <p:txBody>
          <a:bodyPr>
            <a:normAutofit/>
          </a:bodyPr>
          <a:lstStyle/>
          <a:p>
            <a:pPr>
              <a:spcBef>
                <a:spcPts val="1200"/>
              </a:spcBef>
            </a:pPr>
            <a:r>
              <a:rPr lang="el-GR" sz="2400" b="1" dirty="0" smtClean="0"/>
              <a:t>Ουδός εκπόλωσης </a:t>
            </a:r>
            <a:r>
              <a:rPr lang="el-GR" sz="2400" dirty="0" smtClean="0"/>
              <a:t>είναι </a:t>
            </a:r>
            <a:r>
              <a:rPr lang="el-GR" sz="2400" dirty="0"/>
              <a:t>το δυναμικό ενέργειας και συμβαίνει όταν το κύτταρο γίνεται θετικότερο από μέσα (μεταβολή ηλεκτρικού φορτίου</a:t>
            </a:r>
            <a:r>
              <a:rPr lang="el-GR" sz="2400" dirty="0" smtClean="0"/>
              <a:t>).</a:t>
            </a:r>
            <a:endParaRPr lang="el-GR" sz="2400" dirty="0"/>
          </a:p>
          <a:p>
            <a:pPr>
              <a:spcBef>
                <a:spcPts val="1200"/>
              </a:spcBef>
            </a:pPr>
            <a:r>
              <a:rPr lang="el-GR" sz="2400" b="1" dirty="0" smtClean="0"/>
              <a:t>Το δυναμικό ενέργειας </a:t>
            </a:r>
            <a:r>
              <a:rPr lang="el-GR" sz="2400" dirty="0" smtClean="0"/>
              <a:t>προκαλεί </a:t>
            </a:r>
            <a:r>
              <a:rPr lang="el-GR" sz="2400" dirty="0"/>
              <a:t>χημική αντίδραση του ασβεστίου μέσα στο κύτταρο=ολίσθηση ιόντων ακτίνης &amp; μυοσίνης μεταξύ </a:t>
            </a:r>
            <a:r>
              <a:rPr lang="el-GR" sz="2400" dirty="0" smtClean="0"/>
              <a:t>τους = μυϊκή συστολή = μετάδοση </a:t>
            </a:r>
            <a:r>
              <a:rPr lang="el-GR" sz="2400" dirty="0"/>
              <a:t>δυναμικού ενέργειας στα γύρω κύτταρα= 1 συντονισμένη </a:t>
            </a:r>
            <a:r>
              <a:rPr lang="el-GR" sz="2400" dirty="0" smtClean="0"/>
              <a:t>μυϊκή συστολή. </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441858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5A87"/>
                </a:solidFill>
              </a:rPr>
              <a:t>Δυναμικό ηρεμίας </a:t>
            </a:r>
            <a:r>
              <a:rPr lang="el-GR" sz="3200" b="0" dirty="0" smtClean="0">
                <a:solidFill>
                  <a:srgbClr val="005A87"/>
                </a:solidFill>
              </a:rPr>
              <a:t>(4 από 5)</a:t>
            </a:r>
            <a:endParaRPr lang="el-GR" sz="3200" b="0" dirty="0">
              <a:solidFill>
                <a:srgbClr val="005A87"/>
              </a:solidFill>
            </a:endParaRPr>
          </a:p>
        </p:txBody>
      </p:sp>
      <p:sp>
        <p:nvSpPr>
          <p:cNvPr id="3" name="Θέση περιεχομένου 2"/>
          <p:cNvSpPr>
            <a:spLocks noGrp="1"/>
          </p:cNvSpPr>
          <p:nvPr>
            <p:ph idx="1"/>
          </p:nvPr>
        </p:nvSpPr>
        <p:spPr/>
        <p:txBody>
          <a:bodyPr>
            <a:normAutofit/>
          </a:bodyPr>
          <a:lstStyle/>
          <a:p>
            <a:pPr>
              <a:spcBef>
                <a:spcPts val="1800"/>
              </a:spcBef>
            </a:pPr>
            <a:r>
              <a:rPr lang="el-GR" sz="2400" b="1" dirty="0" smtClean="0"/>
              <a:t>Επαναπόλωση</a:t>
            </a:r>
            <a:r>
              <a:rPr lang="el-GR" sz="2400" dirty="0" smtClean="0"/>
              <a:t> = επιστροφή </a:t>
            </a:r>
            <a:r>
              <a:rPr lang="el-GR" sz="2400" dirty="0"/>
              <a:t>του κυττάρου στην κατάσταση </a:t>
            </a:r>
            <a:r>
              <a:rPr lang="el-GR" sz="2400" dirty="0" smtClean="0"/>
              <a:t>ηρεμίας.</a:t>
            </a:r>
            <a:endParaRPr lang="el-GR" sz="2400" dirty="0"/>
          </a:p>
          <a:p>
            <a:pPr>
              <a:spcBef>
                <a:spcPts val="1800"/>
              </a:spcBef>
            </a:pPr>
            <a:r>
              <a:rPr lang="el-GR" sz="2400" b="1" dirty="0" smtClean="0"/>
              <a:t>Ταχεία επαναπόλωση </a:t>
            </a:r>
            <a:r>
              <a:rPr lang="el-GR" sz="2400" dirty="0" smtClean="0"/>
              <a:t>= ταχείς </a:t>
            </a:r>
            <a:r>
              <a:rPr lang="el-GR" sz="2400" dirty="0"/>
              <a:t>δίαυλοι νατρίου κλείνουν απότομα και το κύτταρο ξαναγίνεται από μέσα </a:t>
            </a:r>
            <a:r>
              <a:rPr lang="el-GR" sz="2400" dirty="0" smtClean="0"/>
              <a:t>αρνητικό.</a:t>
            </a:r>
            <a:endParaRPr lang="el-GR" sz="2400" dirty="0"/>
          </a:p>
          <a:p>
            <a:pPr>
              <a:spcBef>
                <a:spcPts val="1800"/>
              </a:spcBef>
            </a:pPr>
            <a:r>
              <a:rPr lang="el-GR" sz="2400" b="1" dirty="0" smtClean="0"/>
              <a:t>Φάση βραδείας επαναπόλωσης </a:t>
            </a:r>
            <a:r>
              <a:rPr lang="el-GR" sz="2400" dirty="0" smtClean="0"/>
              <a:t>= η μυϊκή </a:t>
            </a:r>
            <a:r>
              <a:rPr lang="el-GR" sz="2400" dirty="0"/>
              <a:t>συστολή παρατείνεται καθώς οι βραδείς δίαυλοι ασβεστίου-νατρίου παραμένουν </a:t>
            </a:r>
            <a:r>
              <a:rPr lang="el-GR" sz="2400" dirty="0" smtClean="0"/>
              <a:t>ανοιχτοί.</a:t>
            </a:r>
            <a:endParaRPr lang="el-GR" sz="2400" dirty="0"/>
          </a:p>
          <a:p>
            <a:pPr>
              <a:spcBef>
                <a:spcPts val="1800"/>
              </a:spcBef>
            </a:pPr>
            <a:r>
              <a:rPr lang="el-GR" sz="2400" b="1" dirty="0" smtClean="0"/>
              <a:t>Συγκέντρωση ιόντων σε επίπεδα ηρεμίας </a:t>
            </a:r>
            <a:r>
              <a:rPr lang="el-GR" sz="2400" dirty="0" smtClean="0"/>
              <a:t>όταν </a:t>
            </a:r>
            <a:r>
              <a:rPr lang="el-GR" sz="2400" dirty="0"/>
              <a:t>κλείνουν οι δίαυλοι ασβεστίου-νατρίου &amp; η αντλία νατρίου-καλίου αποκαθιστά τα ιόντα στα φυσιολογικά επίπεδα </a:t>
            </a:r>
            <a:r>
              <a:rPr lang="el-GR" sz="2400" dirty="0" smtClean="0"/>
              <a:t>ηρεμίας = </a:t>
            </a:r>
            <a:r>
              <a:rPr lang="el-GR" sz="2400" b="1" dirty="0" smtClean="0"/>
              <a:t>Η μεμβράνη έτοιμη για την επανάληψη του κύκλου.</a:t>
            </a:r>
            <a:endParaRPr lang="el-GR" sz="2400"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967885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5A87"/>
                </a:solidFill>
              </a:rPr>
              <a:t>Δυναμικό ηρεμίας </a:t>
            </a:r>
            <a:r>
              <a:rPr lang="el-GR" sz="3200" b="0" dirty="0" smtClean="0">
                <a:solidFill>
                  <a:srgbClr val="005A87"/>
                </a:solidFill>
              </a:rPr>
              <a:t>(5 από 5)</a:t>
            </a:r>
            <a:endParaRPr lang="el-GR" sz="3200" b="0" dirty="0">
              <a:solidFill>
                <a:srgbClr val="005A87"/>
              </a:solidFill>
            </a:endParaRPr>
          </a:p>
        </p:txBody>
      </p:sp>
      <p:sp>
        <p:nvSpPr>
          <p:cNvPr id="5" name="Θέση περιεχομένου 4"/>
          <p:cNvSpPr>
            <a:spLocks noGrp="1"/>
          </p:cNvSpPr>
          <p:nvPr>
            <p:ph idx="1"/>
          </p:nvPr>
        </p:nvSpPr>
        <p:spPr>
          <a:xfrm>
            <a:off x="457200" y="1196752"/>
            <a:ext cx="8579296" cy="5661248"/>
          </a:xfrm>
        </p:spPr>
        <p:txBody>
          <a:bodyPr>
            <a:noAutofit/>
          </a:bodyPr>
          <a:lstStyle/>
          <a:p>
            <a:pPr>
              <a:spcBef>
                <a:spcPts val="1200"/>
              </a:spcBef>
            </a:pPr>
            <a:r>
              <a:rPr lang="el-GR" sz="2200" dirty="0" smtClean="0"/>
              <a:t>1 καρδιακός παλμός = 1 καρδιακός κύκλος + 1 κύκλος εκπόλωσης-επαναπόλωσης = 1 πλήρης σύσπαση &amp; χάλαση του καρδιακού μυός.</a:t>
            </a:r>
          </a:p>
          <a:p>
            <a:pPr>
              <a:spcBef>
                <a:spcPts val="1200"/>
              </a:spcBef>
            </a:pPr>
            <a:r>
              <a:rPr lang="el-GR" sz="2200" dirty="0" smtClean="0"/>
              <a:t>Ανερέθιστη περίοδος = η διάρκεια που τα μυοκαρδιακά κύτταρα ανθίστανται στη διέγερση = προστασία του μυός από το σπασμό και την τετανική συστολή.</a:t>
            </a:r>
          </a:p>
          <a:p>
            <a:pPr>
              <a:spcBef>
                <a:spcPts val="1200"/>
              </a:spcBef>
            </a:pPr>
            <a:r>
              <a:rPr lang="el-GR" sz="2200" dirty="0" smtClean="0"/>
              <a:t>Απόλυτα ανερέθιστη περίοδος = δεν γίνεται εκπόλωση  όσο και αν διεγερθεί το κύτταρο.</a:t>
            </a:r>
          </a:p>
          <a:p>
            <a:pPr>
              <a:spcBef>
                <a:spcPts val="1200"/>
              </a:spcBef>
            </a:pPr>
            <a:r>
              <a:rPr lang="el-GR" sz="2200" dirty="0" smtClean="0"/>
              <a:t>Σχετική ανερέθιστη περίοδος = με ερέθισμα μεγαλύτερο από το φυσιολογικό προκαλείται δυναμικό ενέργειας.</a:t>
            </a:r>
          </a:p>
          <a:p>
            <a:pPr>
              <a:spcBef>
                <a:spcPts val="1200"/>
              </a:spcBef>
            </a:pPr>
            <a:r>
              <a:rPr lang="el-GR" sz="2200" dirty="0" smtClean="0"/>
              <a:t>Υπερκανονική περίοδος = </a:t>
            </a:r>
            <a:r>
              <a:rPr lang="el-GR" sz="2200" dirty="0"/>
              <a:t>έ</a:t>
            </a:r>
            <a:r>
              <a:rPr lang="el-GR" sz="2200" dirty="0" smtClean="0"/>
              <a:t>να ήπιο ερέθισμα θα προκαλέσει εκπόλωση.</a:t>
            </a:r>
          </a:p>
          <a:p>
            <a:pPr marL="0" indent="0" algn="ctr">
              <a:spcBef>
                <a:spcPts val="1200"/>
              </a:spcBef>
              <a:buNone/>
            </a:pPr>
            <a:r>
              <a:rPr lang="el-GR" sz="2200" dirty="0" smtClean="0"/>
              <a:t>**Οι περισσότερες αρρυθμίες πυροδοτούνται κατά τη σχετική ανερέθιστο και την υπερκανονική περίοδο.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08382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Φλεβοκομβικός </a:t>
            </a:r>
            <a:r>
              <a:rPr lang="el-GR" dirty="0"/>
              <a:t>ρ</a:t>
            </a:r>
            <a:r>
              <a:rPr lang="el-GR" dirty="0" smtClean="0">
                <a:solidFill>
                  <a:srgbClr val="005A87"/>
                </a:solidFill>
              </a:rPr>
              <a:t>υθμός</a:t>
            </a:r>
            <a:endParaRPr lang="el-GR" dirty="0">
              <a:solidFill>
                <a:srgbClr val="005A87"/>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755576" y="1484784"/>
            <a:ext cx="7803556" cy="312142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graphicFrame>
        <p:nvGraphicFramePr>
          <p:cNvPr id="6" name="Πίνακας 5"/>
          <p:cNvGraphicFramePr>
            <a:graphicFrameLocks noGrp="1"/>
          </p:cNvGraphicFramePr>
          <p:nvPr>
            <p:extLst>
              <p:ext uri="{D42A27DB-BD31-4B8C-83A1-F6EECF244321}">
                <p14:modId xmlns:p14="http://schemas.microsoft.com/office/powerpoint/2010/main" val="3804496674"/>
              </p:ext>
            </p:extLst>
          </p:nvPr>
        </p:nvGraphicFramePr>
        <p:xfrm>
          <a:off x="732919" y="4721263"/>
          <a:ext cx="7848870" cy="1402080"/>
        </p:xfrm>
        <a:graphic>
          <a:graphicData uri="http://schemas.openxmlformats.org/drawingml/2006/table">
            <a:tbl>
              <a:tblPr firstRow="1" bandRow="1">
                <a:tableStyleId>{5940675A-B579-460E-94D1-54222C63F5DA}</a:tableStyleId>
              </a:tblPr>
              <a:tblGrid>
                <a:gridCol w="1569774"/>
                <a:gridCol w="1670584"/>
                <a:gridCol w="1468964"/>
                <a:gridCol w="1569774"/>
                <a:gridCol w="1569774"/>
              </a:tblGrid>
              <a:tr h="370840">
                <a:tc>
                  <a:txBody>
                    <a:bodyPr/>
                    <a:lstStyle/>
                    <a:p>
                      <a:r>
                        <a:rPr lang="el-GR" sz="2000" dirty="0" smtClean="0"/>
                        <a:t>Καρδιακός</a:t>
                      </a:r>
                      <a:r>
                        <a:rPr lang="el-GR" sz="2000" baseline="0" dirty="0" smtClean="0"/>
                        <a:t> ρυθμός</a:t>
                      </a:r>
                      <a:endParaRPr lang="el-GR" sz="2000" dirty="0"/>
                    </a:p>
                  </a:txBody>
                  <a:tcPr>
                    <a:solidFill>
                      <a:schemeClr val="bg1">
                        <a:lumMod val="95000"/>
                      </a:schemeClr>
                    </a:solidFill>
                  </a:tcPr>
                </a:tc>
                <a:tc>
                  <a:txBody>
                    <a:bodyPr/>
                    <a:lstStyle/>
                    <a:p>
                      <a:r>
                        <a:rPr lang="el-GR" sz="2000" dirty="0" smtClean="0"/>
                        <a:t>Τύπος</a:t>
                      </a:r>
                      <a:r>
                        <a:rPr lang="el-GR" sz="2000" baseline="0" dirty="0" smtClean="0"/>
                        <a:t> ρυθμού</a:t>
                      </a:r>
                      <a:endParaRPr lang="el-GR" sz="2000" dirty="0"/>
                    </a:p>
                  </a:txBody>
                  <a:tcPr>
                    <a:solidFill>
                      <a:schemeClr val="bg1">
                        <a:lumMod val="95000"/>
                      </a:schemeClr>
                    </a:solidFill>
                  </a:tcPr>
                </a:tc>
                <a:tc>
                  <a:txBody>
                    <a:bodyPr/>
                    <a:lstStyle/>
                    <a:p>
                      <a:r>
                        <a:rPr lang="el-GR" sz="2000" dirty="0" smtClean="0"/>
                        <a:t>Κύμα</a:t>
                      </a:r>
                      <a:r>
                        <a:rPr lang="el-GR" sz="2000" baseline="0" dirty="0" smtClean="0"/>
                        <a:t> </a:t>
                      </a:r>
                      <a:r>
                        <a:rPr lang="en-US" sz="2000" baseline="0" dirty="0" smtClean="0"/>
                        <a:t>P</a:t>
                      </a:r>
                      <a:endParaRPr lang="el-GR" sz="2000" dirty="0"/>
                    </a:p>
                  </a:txBody>
                  <a:tcPr>
                    <a:solidFill>
                      <a:schemeClr val="bg1">
                        <a:lumMod val="95000"/>
                      </a:schemeClr>
                    </a:solidFill>
                  </a:tcPr>
                </a:tc>
                <a:tc>
                  <a:txBody>
                    <a:bodyPr/>
                    <a:lstStyle/>
                    <a:p>
                      <a:r>
                        <a:rPr lang="el-GR" sz="2000" dirty="0" smtClean="0"/>
                        <a:t>Διάστημα</a:t>
                      </a:r>
                      <a:r>
                        <a:rPr lang="el-GR" sz="2000" baseline="0" dirty="0" smtClean="0"/>
                        <a:t> </a:t>
                      </a:r>
                      <a:r>
                        <a:rPr lang="en-US" sz="2000" baseline="0" dirty="0" smtClean="0"/>
                        <a:t>PR (sec)</a:t>
                      </a:r>
                      <a:endParaRPr lang="el-GR" sz="2000" dirty="0"/>
                    </a:p>
                  </a:txBody>
                  <a:tcPr>
                    <a:solidFill>
                      <a:schemeClr val="bg1">
                        <a:lumMod val="95000"/>
                      </a:schemeClr>
                    </a:solidFill>
                  </a:tcPr>
                </a:tc>
                <a:tc>
                  <a:txBody>
                    <a:bodyPr/>
                    <a:lstStyle/>
                    <a:p>
                      <a:r>
                        <a:rPr lang="el-GR" sz="2000" dirty="0" smtClean="0"/>
                        <a:t>Διάστημα</a:t>
                      </a:r>
                      <a:r>
                        <a:rPr lang="el-GR" sz="2000" baseline="0" dirty="0" smtClean="0"/>
                        <a:t> </a:t>
                      </a:r>
                      <a:r>
                        <a:rPr lang="en-US" sz="2000" baseline="0" dirty="0" smtClean="0"/>
                        <a:t>QRS (sec)</a:t>
                      </a:r>
                      <a:endParaRPr lang="el-GR" sz="2000" dirty="0"/>
                    </a:p>
                  </a:txBody>
                  <a:tcPr>
                    <a:solidFill>
                      <a:schemeClr val="bg1">
                        <a:lumMod val="95000"/>
                      </a:schemeClr>
                    </a:solidFill>
                  </a:tcPr>
                </a:tc>
              </a:tr>
              <a:tr h="370840">
                <a:tc>
                  <a:txBody>
                    <a:bodyPr/>
                    <a:lstStyle/>
                    <a:p>
                      <a:r>
                        <a:rPr lang="en-US" sz="2000" dirty="0" smtClean="0"/>
                        <a:t>60-100 bpm</a:t>
                      </a:r>
                      <a:endParaRPr lang="el-GR" sz="2000" dirty="0"/>
                    </a:p>
                  </a:txBody>
                  <a:tcPr/>
                </a:tc>
                <a:tc>
                  <a:txBody>
                    <a:bodyPr/>
                    <a:lstStyle/>
                    <a:p>
                      <a:r>
                        <a:rPr lang="el-GR" sz="2000" dirty="0" smtClean="0"/>
                        <a:t>φυσιολογικός</a:t>
                      </a:r>
                      <a:endParaRPr lang="el-GR" sz="2000" dirty="0"/>
                    </a:p>
                  </a:txBody>
                  <a:tcPr/>
                </a:tc>
                <a:tc>
                  <a:txBody>
                    <a:bodyPr/>
                    <a:lstStyle/>
                    <a:p>
                      <a:r>
                        <a:rPr lang="el-GR" sz="2000" dirty="0" smtClean="0"/>
                        <a:t>Προηγείται</a:t>
                      </a:r>
                      <a:r>
                        <a:rPr lang="el-GR" sz="2000" baseline="0" dirty="0" smtClean="0"/>
                        <a:t> του </a:t>
                      </a:r>
                      <a:r>
                        <a:rPr lang="en-US" sz="2000" baseline="0" dirty="0" smtClean="0"/>
                        <a:t>QRS</a:t>
                      </a:r>
                      <a:endParaRPr lang="el-GR" sz="2000" dirty="0"/>
                    </a:p>
                  </a:txBody>
                  <a:tcPr/>
                </a:tc>
                <a:tc>
                  <a:txBody>
                    <a:bodyPr/>
                    <a:lstStyle/>
                    <a:p>
                      <a:r>
                        <a:rPr lang="en-US" sz="2000" dirty="0" smtClean="0"/>
                        <a:t>0,12</a:t>
                      </a:r>
                      <a:r>
                        <a:rPr lang="el-GR" sz="2000" baseline="0" dirty="0" smtClean="0"/>
                        <a:t> – 0,20</a:t>
                      </a:r>
                      <a:endParaRPr lang="el-GR" sz="2000" dirty="0"/>
                    </a:p>
                  </a:txBody>
                  <a:tcPr/>
                </a:tc>
                <a:tc>
                  <a:txBody>
                    <a:bodyPr/>
                    <a:lstStyle/>
                    <a:p>
                      <a:r>
                        <a:rPr lang="el-GR" sz="2000" dirty="0" smtClean="0"/>
                        <a:t>0&lt;0,12</a:t>
                      </a:r>
                      <a:endParaRPr lang="el-GR" sz="2000" dirty="0"/>
                    </a:p>
                  </a:txBody>
                  <a:tcPr/>
                </a:tc>
              </a:tr>
            </a:tbl>
          </a:graphicData>
        </a:graphic>
      </p:graphicFrame>
    </p:spTree>
    <p:extLst>
      <p:ext uri="{BB962C8B-B14F-4D97-AF65-F5344CB8AC3E}">
        <p14:creationId xmlns:p14="http://schemas.microsoft.com/office/powerpoint/2010/main" val="428627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solidFill>
                  <a:srgbClr val="005A87"/>
                </a:solidFill>
              </a:rPr>
              <a:t>Παθοφυσιολογία </a:t>
            </a:r>
            <a:r>
              <a:rPr lang="el-GR" dirty="0"/>
              <a:t>α</a:t>
            </a:r>
            <a:r>
              <a:rPr lang="el-GR" dirty="0" smtClean="0">
                <a:solidFill>
                  <a:srgbClr val="005A87"/>
                </a:solidFill>
              </a:rPr>
              <a:t>ρρυθμιών</a:t>
            </a:r>
            <a:r>
              <a:rPr lang="el-GR" dirty="0">
                <a:solidFill>
                  <a:srgbClr val="005A87"/>
                </a:solidFill>
              </a:rPr>
              <a:t/>
            </a:r>
            <a:br>
              <a:rPr lang="el-GR" dirty="0">
                <a:solidFill>
                  <a:srgbClr val="005A87"/>
                </a:solidFill>
              </a:rPr>
            </a:br>
            <a:r>
              <a:rPr lang="el-GR" sz="3200" b="0" dirty="0" smtClean="0">
                <a:solidFill>
                  <a:srgbClr val="005A87"/>
                </a:solidFill>
              </a:rPr>
              <a:t>(μηχανισμοί)</a:t>
            </a:r>
            <a:endParaRPr lang="el-GR" sz="3200" b="0" dirty="0">
              <a:solidFill>
                <a:srgbClr val="005A87"/>
              </a:solidFill>
            </a:endParaRPr>
          </a:p>
        </p:txBody>
      </p:sp>
      <p:sp>
        <p:nvSpPr>
          <p:cNvPr id="3" name="Θέση περιεχομένου 2"/>
          <p:cNvSpPr>
            <a:spLocks noGrp="1"/>
          </p:cNvSpPr>
          <p:nvPr>
            <p:ph idx="1"/>
          </p:nvPr>
        </p:nvSpPr>
        <p:spPr>
          <a:xfrm>
            <a:off x="457200" y="1556792"/>
            <a:ext cx="8229600" cy="4680520"/>
          </a:xfrm>
        </p:spPr>
        <p:txBody>
          <a:bodyPr>
            <a:normAutofit/>
          </a:bodyPr>
          <a:lstStyle/>
          <a:p>
            <a:pPr defTabSz="269875">
              <a:spcBef>
                <a:spcPts val="1800"/>
              </a:spcBef>
              <a:buFont typeface="Wingdings" panose="05000000000000000000" pitchFamily="2" charset="2"/>
              <a:buChar char="Ø"/>
            </a:pPr>
            <a:r>
              <a:rPr lang="el-GR" sz="2400" dirty="0"/>
              <a:t>Οι αρρυθμίες οφείλονται σε 2 </a:t>
            </a:r>
            <a:r>
              <a:rPr lang="el-GR" sz="2400" dirty="0" smtClean="0"/>
              <a:t>μηχανισμούς:</a:t>
            </a:r>
            <a:endParaRPr lang="el-GR" sz="2400" dirty="0"/>
          </a:p>
          <a:p>
            <a:pPr>
              <a:spcBef>
                <a:spcPts val="2400"/>
              </a:spcBef>
            </a:pPr>
            <a:r>
              <a:rPr lang="el-GR" sz="2400" dirty="0"/>
              <a:t>Διαταραχή της παραγωγής του καρδιακού ερεθίσματος δηλ., διαταραχή του αυτοματισμού των καρδιακών </a:t>
            </a:r>
            <a:r>
              <a:rPr lang="el-GR" sz="2400" dirty="0" smtClean="0"/>
              <a:t>κυττάρων,</a:t>
            </a:r>
            <a:endParaRPr lang="el-GR" sz="2400" dirty="0"/>
          </a:p>
          <a:p>
            <a:pPr>
              <a:spcBef>
                <a:spcPts val="2400"/>
              </a:spcBef>
            </a:pPr>
            <a:r>
              <a:rPr lang="el-GR" sz="2400" dirty="0"/>
              <a:t>Διαταραχή της αγωγής του </a:t>
            </a:r>
            <a:r>
              <a:rPr lang="el-GR" sz="2400" dirty="0" smtClean="0"/>
              <a:t>ερεθίσματος.</a:t>
            </a:r>
            <a:endParaRPr lang="el-GR" sz="2400" dirty="0"/>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11018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solidFill>
                  <a:srgbClr val="005A87"/>
                </a:solidFill>
              </a:rPr>
              <a:t>Παθοφυσιολογία αρρυθμιών</a:t>
            </a:r>
            <a:br>
              <a:rPr lang="el-GR" dirty="0">
                <a:solidFill>
                  <a:srgbClr val="005A87"/>
                </a:solidFill>
              </a:rPr>
            </a:br>
            <a:r>
              <a:rPr lang="el-GR" sz="3200" b="0" dirty="0" smtClean="0">
                <a:solidFill>
                  <a:srgbClr val="005A87"/>
                </a:solidFill>
              </a:rPr>
              <a:t>(παράγωγη ερεθίσματος)</a:t>
            </a:r>
            <a:endParaRPr lang="el-GR" sz="3200" b="0" dirty="0">
              <a:solidFill>
                <a:srgbClr val="005A87"/>
              </a:solidFill>
            </a:endParaRPr>
          </a:p>
        </p:txBody>
      </p:sp>
      <p:sp>
        <p:nvSpPr>
          <p:cNvPr id="3" name="Θέση περιεχομένου 2"/>
          <p:cNvSpPr>
            <a:spLocks noGrp="1"/>
          </p:cNvSpPr>
          <p:nvPr>
            <p:ph idx="1"/>
          </p:nvPr>
        </p:nvSpPr>
        <p:spPr>
          <a:xfrm>
            <a:off x="457200" y="1340768"/>
            <a:ext cx="8229600" cy="4896544"/>
          </a:xfrm>
        </p:spPr>
        <p:txBody>
          <a:bodyPr/>
          <a:lstStyle/>
          <a:p>
            <a:pPr marL="0" indent="0">
              <a:spcBef>
                <a:spcPts val="2400"/>
              </a:spcBef>
              <a:buNone/>
            </a:pPr>
            <a:r>
              <a:rPr lang="el-GR" sz="2400" dirty="0" smtClean="0"/>
              <a:t>Διαταραχή της παραγωγής του καρδιακού ερεθίσματος.</a:t>
            </a:r>
          </a:p>
          <a:p>
            <a:pPr marL="0" indent="0">
              <a:spcBef>
                <a:spcPts val="2400"/>
              </a:spcBef>
              <a:buNone/>
            </a:pPr>
            <a:r>
              <a:rPr lang="el-GR" sz="2400" dirty="0" smtClean="0"/>
              <a:t>Εννοούμε</a:t>
            </a:r>
            <a:r>
              <a:rPr lang="en-US" sz="2400" dirty="0" smtClean="0"/>
              <a:t>:</a:t>
            </a:r>
            <a:endParaRPr lang="el-GR" sz="2400" dirty="0" smtClean="0"/>
          </a:p>
          <a:p>
            <a:pPr>
              <a:spcBef>
                <a:spcPts val="2400"/>
              </a:spcBef>
            </a:pPr>
            <a:r>
              <a:rPr lang="el-GR" sz="2400" dirty="0" smtClean="0"/>
              <a:t>Διαταραχή </a:t>
            </a:r>
            <a:r>
              <a:rPr lang="el-GR" sz="2400" dirty="0"/>
              <a:t>συχνότητας (βραδυκαρδίες, ταχυκαρδίες</a:t>
            </a:r>
            <a:r>
              <a:rPr lang="el-GR" sz="2400" dirty="0" smtClean="0"/>
              <a:t>),</a:t>
            </a:r>
            <a:endParaRPr lang="el-GR" sz="2400" dirty="0"/>
          </a:p>
          <a:p>
            <a:pPr>
              <a:spcBef>
                <a:spcPts val="2400"/>
              </a:spcBef>
            </a:pPr>
            <a:r>
              <a:rPr lang="el-GR" sz="2400" dirty="0"/>
              <a:t>Διαταραχή </a:t>
            </a:r>
            <a:r>
              <a:rPr lang="el-GR" sz="2400" dirty="0" smtClean="0"/>
              <a:t>ρυθμού,</a:t>
            </a:r>
            <a:endParaRPr lang="el-GR" sz="2400" dirty="0"/>
          </a:p>
          <a:p>
            <a:pPr>
              <a:spcBef>
                <a:spcPts val="2400"/>
              </a:spcBef>
            </a:pPr>
            <a:r>
              <a:rPr lang="el-GR" sz="2400" dirty="0"/>
              <a:t>Εμφάνιση έκτακτων συστολών (καλοήθων ή κακοήθων</a:t>
            </a:r>
            <a:r>
              <a:rPr lang="el-GR"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138218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a:solidFill>
                  <a:srgbClr val="005A87"/>
                </a:solidFill>
              </a:rPr>
              <a:t>Παθοφυσιολογία αρρυθμιών</a:t>
            </a:r>
            <a:br>
              <a:rPr lang="el-GR" sz="4400" dirty="0">
                <a:solidFill>
                  <a:srgbClr val="005A87"/>
                </a:solidFill>
              </a:rPr>
            </a:br>
            <a:r>
              <a:rPr lang="el-GR" sz="3600" b="0" dirty="0" smtClean="0">
                <a:solidFill>
                  <a:srgbClr val="005A87"/>
                </a:solidFill>
              </a:rPr>
              <a:t>(έκτακτες συστολές)</a:t>
            </a:r>
            <a:endParaRPr lang="el-GR" sz="3600" b="0" dirty="0">
              <a:solidFill>
                <a:srgbClr val="005A87"/>
              </a:solidFill>
            </a:endParaRPr>
          </a:p>
        </p:txBody>
      </p:sp>
      <p:sp>
        <p:nvSpPr>
          <p:cNvPr id="3" name="Θέση περιεχομένου 2"/>
          <p:cNvSpPr>
            <a:spLocks noGrp="1"/>
          </p:cNvSpPr>
          <p:nvPr>
            <p:ph idx="1"/>
          </p:nvPr>
        </p:nvSpPr>
        <p:spPr>
          <a:xfrm>
            <a:off x="457200" y="1556792"/>
            <a:ext cx="8229600" cy="4680520"/>
          </a:xfrm>
        </p:spPr>
        <p:txBody>
          <a:bodyPr>
            <a:normAutofit/>
          </a:bodyPr>
          <a:lstStyle/>
          <a:p>
            <a:pPr>
              <a:spcBef>
                <a:spcPts val="1800"/>
              </a:spcBef>
            </a:pPr>
            <a:r>
              <a:rPr lang="el-GR" sz="2400" dirty="0"/>
              <a:t>Οι </a:t>
            </a:r>
            <a:r>
              <a:rPr lang="el-GR" sz="2400" b="1" dirty="0"/>
              <a:t>έκτακτες συστολές </a:t>
            </a:r>
            <a:r>
              <a:rPr lang="el-GR" sz="2400" dirty="0"/>
              <a:t>είναι αλλόδρομα </a:t>
            </a:r>
            <a:r>
              <a:rPr lang="el-GR" sz="2400" dirty="0" smtClean="0"/>
              <a:t>παθολογικά </a:t>
            </a:r>
            <a:r>
              <a:rPr lang="el-GR" sz="2400" dirty="0"/>
              <a:t>ερεθίσματα που παράγονται έξω από τις φυσιολογικές οδούς </a:t>
            </a:r>
            <a:r>
              <a:rPr lang="el-GR" sz="2400" dirty="0" smtClean="0"/>
              <a:t>αγωγής</a:t>
            </a:r>
            <a:r>
              <a:rPr lang="el-GR" sz="2400" dirty="0"/>
              <a:t>.</a:t>
            </a:r>
          </a:p>
          <a:p>
            <a:pPr>
              <a:spcBef>
                <a:spcPts val="1800"/>
              </a:spcBef>
            </a:pPr>
            <a:r>
              <a:rPr lang="el-GR" sz="2400" dirty="0"/>
              <a:t>Διακρίνονται </a:t>
            </a:r>
            <a:r>
              <a:rPr lang="el-GR" sz="2400" dirty="0" smtClean="0"/>
              <a:t>σε</a:t>
            </a:r>
            <a:r>
              <a:rPr lang="en-US" sz="2400" dirty="0" smtClean="0"/>
              <a:t>:</a:t>
            </a:r>
            <a:r>
              <a:rPr lang="el-GR" sz="2400" dirty="0" smtClean="0"/>
              <a:t> </a:t>
            </a:r>
            <a:endParaRPr lang="el-GR" sz="2400" dirty="0"/>
          </a:p>
          <a:p>
            <a:pPr marL="914400" lvl="1" indent="-457200">
              <a:spcBef>
                <a:spcPts val="1800"/>
              </a:spcBef>
              <a:buFont typeface="+mj-lt"/>
              <a:buAutoNum type="arabicPeriod"/>
            </a:pPr>
            <a:r>
              <a:rPr lang="el-GR" sz="2400" b="1" dirty="0" smtClean="0"/>
              <a:t>Καλοήθεις</a:t>
            </a:r>
            <a:r>
              <a:rPr lang="el-GR" sz="2400" dirty="0" smtClean="0"/>
              <a:t> </a:t>
            </a:r>
            <a:r>
              <a:rPr lang="el-GR" sz="2400" dirty="0"/>
              <a:t>οι οποίες δεν συνεπάγονται κίνδυνο για τον ασθενή και σε </a:t>
            </a:r>
          </a:p>
          <a:p>
            <a:pPr marL="914400" lvl="1" indent="-457200">
              <a:spcBef>
                <a:spcPts val="1800"/>
              </a:spcBef>
              <a:buFont typeface="+mj-lt"/>
              <a:buAutoNum type="arabicPeriod"/>
            </a:pPr>
            <a:r>
              <a:rPr lang="el-GR" sz="2400" b="1" dirty="0" smtClean="0"/>
              <a:t>Κακοήθεις</a:t>
            </a:r>
            <a:r>
              <a:rPr lang="el-GR" sz="2400" dirty="0" smtClean="0"/>
              <a:t> </a:t>
            </a:r>
            <a:r>
              <a:rPr lang="el-GR" sz="2400" dirty="0"/>
              <a:t>που συνιστούν σημαντική απειλή για τον </a:t>
            </a:r>
            <a:r>
              <a:rPr lang="el-GR" sz="2400" dirty="0" smtClean="0"/>
              <a:t>ασθενή.</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94268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400" dirty="0">
                <a:solidFill>
                  <a:srgbClr val="005A87"/>
                </a:solidFill>
              </a:rPr>
              <a:t>Παθοφυσιολογία αρρυθμιών</a:t>
            </a:r>
            <a:br>
              <a:rPr lang="el-GR" sz="4400" dirty="0">
                <a:solidFill>
                  <a:srgbClr val="005A87"/>
                </a:solidFill>
              </a:rPr>
            </a:br>
            <a:r>
              <a:rPr lang="el-GR" sz="3600" b="0" dirty="0" smtClean="0">
                <a:solidFill>
                  <a:srgbClr val="005A87"/>
                </a:solidFill>
              </a:rPr>
              <a:t>(διαταραχή αγωγής ερεθίσματος)</a:t>
            </a:r>
            <a:endParaRPr lang="el-GR" sz="3600" b="0" dirty="0">
              <a:solidFill>
                <a:srgbClr val="005A87"/>
              </a:solidFill>
            </a:endParaRPr>
          </a:p>
        </p:txBody>
      </p:sp>
      <p:sp>
        <p:nvSpPr>
          <p:cNvPr id="3" name="Θέση περιεχομένου 2"/>
          <p:cNvSpPr>
            <a:spLocks noGrp="1"/>
          </p:cNvSpPr>
          <p:nvPr>
            <p:ph idx="1"/>
          </p:nvPr>
        </p:nvSpPr>
        <p:spPr>
          <a:xfrm>
            <a:off x="457200" y="1484784"/>
            <a:ext cx="8229600" cy="4752528"/>
          </a:xfrm>
        </p:spPr>
        <p:txBody>
          <a:bodyPr/>
          <a:lstStyle/>
          <a:p>
            <a:pPr marL="0" indent="0">
              <a:lnSpc>
                <a:spcPct val="120000"/>
              </a:lnSpc>
              <a:spcBef>
                <a:spcPts val="1200"/>
              </a:spcBef>
              <a:buNone/>
            </a:pPr>
            <a:r>
              <a:rPr lang="el-GR" sz="2400" dirty="0"/>
              <a:t>Διακόπτεται ή επιβραδύνεται η αγωγή του ερεθίσματος με αποτέλεσμα να:</a:t>
            </a:r>
          </a:p>
          <a:p>
            <a:pPr>
              <a:lnSpc>
                <a:spcPct val="120000"/>
              </a:lnSpc>
              <a:spcBef>
                <a:spcPts val="1200"/>
              </a:spcBef>
            </a:pPr>
            <a:r>
              <a:rPr lang="el-GR" sz="2400" dirty="0"/>
              <a:t>Προκαλούνται ποικίλου βαθμού αποκλεισμοί (=αποκλείονται οι φυσιολογικές οδοί αγωγής). Βλάβη ή νέκρωση μυοκαρδίου συνδέεται με αποκλεισμούς. Το έμφραγμα συνδέεται με σκελικούς </a:t>
            </a:r>
            <a:r>
              <a:rPr lang="el-GR" sz="2400" dirty="0" smtClean="0"/>
              <a:t>αποκλεισμούς.</a:t>
            </a:r>
            <a:endParaRPr lang="el-GR" sz="2400" dirty="0"/>
          </a:p>
          <a:p>
            <a:pPr>
              <a:lnSpc>
                <a:spcPct val="120000"/>
              </a:lnSpc>
              <a:spcBef>
                <a:spcPts val="1200"/>
              </a:spcBef>
            </a:pPr>
            <a:endParaRPr lang="el-GR" dirty="0"/>
          </a:p>
          <a:p>
            <a:pPr>
              <a:lnSpc>
                <a:spcPct val="120000"/>
              </a:lnSpc>
              <a:spcBef>
                <a:spcPts val="12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505140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smtClean="0"/>
              <a:t>Παθοφυσιολογία αρρυθμιών </a:t>
            </a:r>
            <a:r>
              <a:rPr lang="el-GR" dirty="0" smtClean="0">
                <a:solidFill>
                  <a:srgbClr val="005A87"/>
                </a:solidFill>
              </a:rPr>
              <a:t/>
            </a:r>
            <a:br>
              <a:rPr lang="el-GR" dirty="0" smtClean="0">
                <a:solidFill>
                  <a:srgbClr val="005A87"/>
                </a:solidFill>
              </a:rPr>
            </a:br>
            <a:r>
              <a:rPr lang="el-GR" sz="3600" b="0" dirty="0" smtClean="0">
                <a:solidFill>
                  <a:srgbClr val="005A87"/>
                </a:solidFill>
              </a:rPr>
              <a:t>(φαινόμενο επανεισόδου ως αιτία ταχυαρρυθμίας)</a:t>
            </a:r>
            <a:endParaRPr lang="el-GR" sz="3600" b="0" dirty="0">
              <a:solidFill>
                <a:srgbClr val="005A87"/>
              </a:solidFill>
            </a:endParaRPr>
          </a:p>
        </p:txBody>
      </p:sp>
      <p:sp>
        <p:nvSpPr>
          <p:cNvPr id="3" name="Θέση περιεχομένου 2"/>
          <p:cNvSpPr>
            <a:spLocks noGrp="1"/>
          </p:cNvSpPr>
          <p:nvPr>
            <p:ph idx="1"/>
          </p:nvPr>
        </p:nvSpPr>
        <p:spPr>
          <a:xfrm>
            <a:off x="467544" y="1412776"/>
            <a:ext cx="8229600" cy="5040560"/>
          </a:xfrm>
        </p:spPr>
        <p:txBody>
          <a:bodyPr>
            <a:normAutofit/>
          </a:bodyPr>
          <a:lstStyle/>
          <a:p>
            <a:pPr>
              <a:spcBef>
                <a:spcPts val="3000"/>
              </a:spcBef>
            </a:pPr>
            <a:r>
              <a:rPr lang="el-GR" sz="2400" dirty="0"/>
              <a:t>Προκαλείται από την συνύπαρξη φυσιολογικών οδών και οδών βραδείας </a:t>
            </a:r>
            <a:r>
              <a:rPr lang="el-GR" sz="2400" dirty="0" smtClean="0"/>
              <a:t>αγωγής,</a:t>
            </a:r>
            <a:endParaRPr lang="el-GR" sz="2400" dirty="0"/>
          </a:p>
          <a:p>
            <a:pPr>
              <a:spcBef>
                <a:spcPts val="3000"/>
              </a:spcBef>
            </a:pPr>
            <a:r>
              <a:rPr lang="el-GR" sz="2400" dirty="0"/>
              <a:t>Έστω ότι έχουμε ένα ερέθισμα π.χ</a:t>
            </a:r>
            <a:r>
              <a:rPr lang="el-GR" sz="2400" dirty="0" smtClean="0"/>
              <a:t>. μία </a:t>
            </a:r>
            <a:r>
              <a:rPr lang="el-GR" sz="2400" dirty="0"/>
              <a:t>έκτοπη συστολή. Αυτή η έκτοπη συστολή πυροδοτεί το φαινόμενο της </a:t>
            </a:r>
            <a:r>
              <a:rPr lang="el-GR" sz="2400" dirty="0" smtClean="0"/>
              <a:t>επανεισόδου,</a:t>
            </a:r>
            <a:endParaRPr lang="el-GR" sz="2400" dirty="0"/>
          </a:p>
          <a:p>
            <a:pPr>
              <a:spcBef>
                <a:spcPts val="3000"/>
              </a:spcBef>
            </a:pPr>
            <a:r>
              <a:rPr lang="el-GR" sz="2400" dirty="0"/>
              <a:t>Ένα φυσιολογικό ερέθισμα εκπολώνει τον μυ και ενώ ο μυς επαναπολώνεται φθάνει το έκτοπο ερέθισμα οπότε ο μυς αρχίζει από την αρχή να εκπολώνεται και διαιωνίζεται η </a:t>
            </a:r>
            <a:r>
              <a:rPr lang="el-GR" sz="2400" dirty="0" smtClean="0"/>
              <a:t>αρρυθμία.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603917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5A87"/>
                </a:solidFill>
              </a:rPr>
              <a:t>Είδη αρρυθμιών </a:t>
            </a:r>
            <a:r>
              <a:rPr lang="el-GR" sz="3200" b="0" dirty="0" smtClean="0">
                <a:solidFill>
                  <a:srgbClr val="005A87"/>
                </a:solidFill>
              </a:rPr>
              <a:t>(1 από 2)</a:t>
            </a:r>
            <a:endParaRPr lang="el-GR" sz="3200" b="0" dirty="0">
              <a:solidFill>
                <a:srgbClr val="005A87"/>
              </a:solidFill>
            </a:endParaRPr>
          </a:p>
        </p:txBody>
      </p:sp>
      <p:sp>
        <p:nvSpPr>
          <p:cNvPr id="3" name="Θέση περιεχομένου 2"/>
          <p:cNvSpPr>
            <a:spLocks noGrp="1"/>
          </p:cNvSpPr>
          <p:nvPr>
            <p:ph idx="1"/>
          </p:nvPr>
        </p:nvSpPr>
        <p:spPr>
          <a:xfrm>
            <a:off x="457200" y="1196752"/>
            <a:ext cx="8363272" cy="5400600"/>
          </a:xfrm>
        </p:spPr>
        <p:txBody>
          <a:bodyPr>
            <a:normAutofit lnSpcReduction="10000"/>
          </a:bodyPr>
          <a:lstStyle/>
          <a:p>
            <a:pPr marL="0" indent="0" algn="ctr">
              <a:buNone/>
            </a:pPr>
            <a:r>
              <a:rPr lang="el-GR" sz="2400" b="1" dirty="0" smtClean="0"/>
              <a:t>Καλοήθεις Ή Κακοήθεις Αρρυθμίες</a:t>
            </a:r>
          </a:p>
          <a:p>
            <a:pPr marL="0" indent="0">
              <a:buNone/>
            </a:pPr>
            <a:r>
              <a:rPr lang="el-GR" sz="2400" b="1" dirty="0" smtClean="0">
                <a:solidFill>
                  <a:srgbClr val="005A87"/>
                </a:solidFill>
              </a:rPr>
              <a:t>Υπερκοιλιακοί ρυθμοί</a:t>
            </a:r>
          </a:p>
          <a:p>
            <a:pPr>
              <a:lnSpc>
                <a:spcPct val="120000"/>
              </a:lnSpc>
              <a:spcBef>
                <a:spcPts val="1200"/>
              </a:spcBef>
            </a:pPr>
            <a:r>
              <a:rPr lang="el-GR" sz="2200" dirty="0" smtClean="0"/>
              <a:t>Φλεβοκομβικές </a:t>
            </a:r>
            <a:r>
              <a:rPr lang="el-GR" sz="2200" dirty="0"/>
              <a:t>αρρυθμίες (φλεβοκομβική ταχυκαρδία, </a:t>
            </a:r>
            <a:r>
              <a:rPr lang="el-GR" sz="2200" dirty="0" smtClean="0"/>
              <a:t>φλεβοκομβική </a:t>
            </a:r>
            <a:r>
              <a:rPr lang="el-GR" sz="2200" dirty="0"/>
              <a:t>βραδυκαρδία</a:t>
            </a:r>
            <a:r>
              <a:rPr lang="el-GR" sz="2200" dirty="0" smtClean="0"/>
              <a:t>),</a:t>
            </a:r>
            <a:endParaRPr lang="el-GR" sz="2200" dirty="0"/>
          </a:p>
          <a:p>
            <a:pPr>
              <a:lnSpc>
                <a:spcPct val="120000"/>
              </a:lnSpc>
              <a:spcBef>
                <a:spcPts val="1200"/>
              </a:spcBef>
            </a:pPr>
            <a:r>
              <a:rPr lang="el-GR" sz="2200" dirty="0"/>
              <a:t>Νόσος του </a:t>
            </a:r>
            <a:r>
              <a:rPr lang="el-GR" sz="2200" dirty="0" smtClean="0"/>
              <a:t>φλεβόκομβου,</a:t>
            </a:r>
            <a:endParaRPr lang="el-GR" sz="2200" dirty="0"/>
          </a:p>
          <a:p>
            <a:pPr>
              <a:lnSpc>
                <a:spcPct val="120000"/>
              </a:lnSpc>
              <a:spcBef>
                <a:spcPts val="1200"/>
              </a:spcBef>
            </a:pPr>
            <a:r>
              <a:rPr lang="el-GR" sz="2200" dirty="0"/>
              <a:t>Υπερκοιλιακές </a:t>
            </a:r>
            <a:r>
              <a:rPr lang="el-GR" sz="2200" dirty="0" smtClean="0"/>
              <a:t>αρρυθμίες,</a:t>
            </a:r>
            <a:endParaRPr lang="el-GR" sz="2200" dirty="0"/>
          </a:p>
          <a:p>
            <a:pPr>
              <a:lnSpc>
                <a:spcPct val="120000"/>
              </a:lnSpc>
              <a:spcBef>
                <a:spcPts val="1200"/>
              </a:spcBef>
            </a:pPr>
            <a:r>
              <a:rPr lang="el-GR" sz="2200" dirty="0"/>
              <a:t>Πρώιμες ή έκτακτες κολπικές </a:t>
            </a:r>
            <a:r>
              <a:rPr lang="el-GR" sz="2200" dirty="0" smtClean="0"/>
              <a:t>συστολές,</a:t>
            </a:r>
            <a:endParaRPr lang="el-GR" sz="2200" dirty="0"/>
          </a:p>
          <a:p>
            <a:pPr>
              <a:lnSpc>
                <a:spcPct val="120000"/>
              </a:lnSpc>
              <a:spcBef>
                <a:spcPts val="1200"/>
              </a:spcBef>
            </a:pPr>
            <a:r>
              <a:rPr lang="el-GR" sz="2200" dirty="0"/>
              <a:t>Παροξυσμική υπερκοιλιακή </a:t>
            </a:r>
            <a:r>
              <a:rPr lang="el-GR" sz="2200" dirty="0" smtClean="0"/>
              <a:t>ταχυκαρδία,</a:t>
            </a:r>
            <a:endParaRPr lang="el-GR" sz="2200" dirty="0"/>
          </a:p>
          <a:p>
            <a:pPr>
              <a:lnSpc>
                <a:spcPct val="120000"/>
              </a:lnSpc>
              <a:spcBef>
                <a:spcPts val="1200"/>
              </a:spcBef>
            </a:pPr>
            <a:r>
              <a:rPr lang="el-GR" sz="2200" dirty="0"/>
              <a:t>Κολπικός </a:t>
            </a:r>
            <a:r>
              <a:rPr lang="el-GR" sz="2200" dirty="0" smtClean="0"/>
              <a:t>πτερυγισμός,</a:t>
            </a:r>
            <a:endParaRPr lang="el-GR" sz="2200" dirty="0"/>
          </a:p>
          <a:p>
            <a:pPr>
              <a:lnSpc>
                <a:spcPct val="120000"/>
              </a:lnSpc>
              <a:spcBef>
                <a:spcPts val="1200"/>
              </a:spcBef>
            </a:pPr>
            <a:r>
              <a:rPr lang="el-GR" sz="2200" dirty="0"/>
              <a:t>Κολπική </a:t>
            </a:r>
            <a:r>
              <a:rPr lang="el-GR" sz="2200" dirty="0" smtClean="0"/>
              <a:t>μαρμαρυγή,</a:t>
            </a:r>
            <a:endParaRPr lang="el-GR" sz="2200" dirty="0"/>
          </a:p>
          <a:p>
            <a:pPr>
              <a:lnSpc>
                <a:spcPct val="120000"/>
              </a:lnSpc>
              <a:spcBef>
                <a:spcPts val="1200"/>
              </a:spcBef>
            </a:pPr>
            <a:r>
              <a:rPr lang="el-GR" sz="2200" dirty="0"/>
              <a:t>Κομβικές </a:t>
            </a:r>
            <a:r>
              <a:rPr lang="el-GR" sz="2200" dirty="0" smtClean="0"/>
              <a:t>αρρυθμίες.</a:t>
            </a:r>
            <a:endParaRPr lang="el-GR" sz="2200" dirty="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010432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5A87"/>
                </a:solidFill>
              </a:rPr>
              <a:t>Τι ονομάζεται </a:t>
            </a:r>
            <a:r>
              <a:rPr lang="el-GR" dirty="0"/>
              <a:t>κ</a:t>
            </a:r>
            <a:r>
              <a:rPr lang="el-GR" dirty="0" smtClean="0">
                <a:solidFill>
                  <a:srgbClr val="005A87"/>
                </a:solidFill>
              </a:rPr>
              <a:t>αρδιακή </a:t>
            </a:r>
            <a:r>
              <a:rPr lang="el-GR" dirty="0"/>
              <a:t>α</a:t>
            </a:r>
            <a:r>
              <a:rPr lang="el-GR" dirty="0" smtClean="0">
                <a:solidFill>
                  <a:srgbClr val="005A87"/>
                </a:solidFill>
              </a:rPr>
              <a:t>ρρυθμία</a:t>
            </a:r>
            <a:endParaRPr lang="el-GR" dirty="0">
              <a:solidFill>
                <a:srgbClr val="005A87"/>
              </a:solidFill>
            </a:endParaRPr>
          </a:p>
        </p:txBody>
      </p:sp>
      <p:sp>
        <p:nvSpPr>
          <p:cNvPr id="3" name="Θέση περιεχομένου 2"/>
          <p:cNvSpPr>
            <a:spLocks noGrp="1"/>
          </p:cNvSpPr>
          <p:nvPr>
            <p:ph idx="1"/>
          </p:nvPr>
        </p:nvSpPr>
        <p:spPr>
          <a:xfrm>
            <a:off x="457200" y="1556792"/>
            <a:ext cx="8229600" cy="4680520"/>
          </a:xfrm>
        </p:spPr>
        <p:txBody>
          <a:bodyPr/>
          <a:lstStyle/>
          <a:p>
            <a:pPr>
              <a:lnSpc>
                <a:spcPct val="120000"/>
              </a:lnSpc>
              <a:spcBef>
                <a:spcPts val="1200"/>
              </a:spcBef>
            </a:pPr>
            <a:r>
              <a:rPr lang="el-GR" sz="2400" dirty="0"/>
              <a:t>Καρδιακή αρρυθμία ονομάζεται η διαταραχή ή απώλεια της ρυθμικότητας του ηλεκτρικού συστήματος της </a:t>
            </a:r>
            <a:r>
              <a:rPr lang="el-GR" sz="2400" dirty="0" smtClean="0"/>
              <a:t>καρδιάς</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638216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srgbClr val="005A87"/>
                </a:solidFill>
              </a:rPr>
              <a:t>Είδη </a:t>
            </a:r>
            <a:r>
              <a:rPr lang="el-GR" dirty="0"/>
              <a:t>α</a:t>
            </a:r>
            <a:r>
              <a:rPr lang="el-GR" dirty="0" smtClean="0">
                <a:solidFill>
                  <a:srgbClr val="005A87"/>
                </a:solidFill>
              </a:rPr>
              <a:t>ρρυθμιών </a:t>
            </a:r>
            <a:r>
              <a:rPr lang="el-GR" sz="3200" b="0" dirty="0" smtClean="0">
                <a:solidFill>
                  <a:srgbClr val="005A87"/>
                </a:solidFill>
              </a:rPr>
              <a:t>(2 </a:t>
            </a:r>
            <a:r>
              <a:rPr lang="el-GR" sz="3200" b="0" dirty="0">
                <a:solidFill>
                  <a:srgbClr val="005A87"/>
                </a:solidFill>
              </a:rPr>
              <a:t>από 2)</a:t>
            </a:r>
            <a:endParaRPr lang="el-GR" sz="3200" dirty="0"/>
          </a:p>
        </p:txBody>
      </p:sp>
      <p:sp>
        <p:nvSpPr>
          <p:cNvPr id="3" name="Θέση περιεχομένου 2"/>
          <p:cNvSpPr>
            <a:spLocks noGrp="1"/>
          </p:cNvSpPr>
          <p:nvPr>
            <p:ph idx="1"/>
          </p:nvPr>
        </p:nvSpPr>
        <p:spPr/>
        <p:txBody>
          <a:bodyPr>
            <a:normAutofit/>
          </a:bodyPr>
          <a:lstStyle/>
          <a:p>
            <a:pPr marL="0" indent="0" algn="ctr">
              <a:spcBef>
                <a:spcPts val="1200"/>
              </a:spcBef>
              <a:buNone/>
            </a:pPr>
            <a:r>
              <a:rPr lang="el-GR" sz="2400" b="1" dirty="0"/>
              <a:t>Καλοήθεις Ή Κακοήθεις </a:t>
            </a:r>
            <a:r>
              <a:rPr lang="el-GR" sz="2400" b="1" dirty="0" smtClean="0"/>
              <a:t>Αρρυθμίες.</a:t>
            </a:r>
            <a:endParaRPr lang="el-GR" sz="2400" b="1" dirty="0"/>
          </a:p>
          <a:p>
            <a:pPr marL="0" indent="0">
              <a:spcBef>
                <a:spcPts val="1200"/>
              </a:spcBef>
              <a:buNone/>
            </a:pPr>
            <a:r>
              <a:rPr lang="el-GR" sz="2400" b="1" dirty="0">
                <a:solidFill>
                  <a:srgbClr val="005A87"/>
                </a:solidFill>
              </a:rPr>
              <a:t>Κ</a:t>
            </a:r>
            <a:r>
              <a:rPr lang="el-GR" sz="2400" b="1" dirty="0" smtClean="0">
                <a:solidFill>
                  <a:srgbClr val="005A87"/>
                </a:solidFill>
              </a:rPr>
              <a:t>οιλιακοί ρυθμοί.</a:t>
            </a:r>
          </a:p>
          <a:p>
            <a:pPr>
              <a:spcBef>
                <a:spcPts val="1200"/>
              </a:spcBef>
            </a:pPr>
            <a:r>
              <a:rPr lang="el-GR" sz="2400" dirty="0" smtClean="0"/>
              <a:t>Κοιλιακές </a:t>
            </a:r>
            <a:r>
              <a:rPr lang="el-GR" sz="2400" dirty="0"/>
              <a:t>αρρυθμίες,</a:t>
            </a:r>
          </a:p>
          <a:p>
            <a:pPr>
              <a:spcBef>
                <a:spcPts val="1200"/>
              </a:spcBef>
            </a:pPr>
            <a:r>
              <a:rPr lang="el-GR" sz="2400" dirty="0"/>
              <a:t>Πρώιμες κοιλιακές συστολές,</a:t>
            </a:r>
          </a:p>
          <a:p>
            <a:pPr>
              <a:spcBef>
                <a:spcPts val="1200"/>
              </a:spcBef>
            </a:pPr>
            <a:r>
              <a:rPr lang="el-GR" sz="2400" dirty="0"/>
              <a:t>Κοιλιακή ταχυκαρδία,</a:t>
            </a:r>
          </a:p>
          <a:p>
            <a:pPr>
              <a:spcBef>
                <a:spcPts val="1200"/>
              </a:spcBef>
            </a:pPr>
            <a:r>
              <a:rPr lang="el-GR" sz="2400" dirty="0"/>
              <a:t>Κοιλιακή μαρμαρυγή,</a:t>
            </a:r>
          </a:p>
          <a:p>
            <a:pPr>
              <a:spcBef>
                <a:spcPts val="1200"/>
              </a:spcBef>
            </a:pPr>
            <a:r>
              <a:rPr lang="el-GR" sz="2400" dirty="0"/>
              <a:t>Κολποκοιλιακοί αποκλεισμοί (1ου βαθμού,2ου βαθμού τύπου Ι, 2ου βαθμού τύπου ΙΙ,3ου βαθμού),</a:t>
            </a:r>
          </a:p>
          <a:p>
            <a:pPr>
              <a:spcBef>
                <a:spcPts val="1200"/>
              </a:spcBef>
            </a:pPr>
            <a:r>
              <a:rPr lang="el-GR" sz="2400" dirty="0"/>
              <a:t>Κολποκοιλιακός διαχωρισμός,</a:t>
            </a:r>
          </a:p>
          <a:p>
            <a:pPr>
              <a:spcBef>
                <a:spcPts val="1200"/>
              </a:spcBef>
            </a:pPr>
            <a:r>
              <a:rPr lang="el-GR" sz="2400" dirty="0"/>
              <a:t>Ενδοκοιλιακοί αποκλεισμοί.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693745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Κολποκοιλιακός </a:t>
            </a:r>
            <a:r>
              <a:rPr lang="el-GR" dirty="0"/>
              <a:t>α</a:t>
            </a:r>
            <a:r>
              <a:rPr lang="el-GR" dirty="0" smtClean="0">
                <a:solidFill>
                  <a:srgbClr val="005A87"/>
                </a:solidFill>
              </a:rPr>
              <a:t>ποκλεισμός</a:t>
            </a:r>
            <a:endParaRPr lang="el-GR" dirty="0">
              <a:solidFill>
                <a:srgbClr val="005A87"/>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2843808" y="1177537"/>
            <a:ext cx="4709238" cy="5040313"/>
          </a:xfrm>
          <a:prstGeom prst="rect">
            <a:avLst/>
          </a:prstGeom>
          <a:noFill/>
          <a:ln>
            <a:no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
        <p:nvSpPr>
          <p:cNvPr id="6" name="Rectangle 6"/>
          <p:cNvSpPr/>
          <p:nvPr/>
        </p:nvSpPr>
        <p:spPr>
          <a:xfrm>
            <a:off x="2411760" y="6414380"/>
            <a:ext cx="452391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RLS </a:t>
            </a:r>
            <a:r>
              <a:rPr lang="en-US" sz="1200" dirty="0" smtClean="0">
                <a:solidFill>
                  <a:prstClr val="black"/>
                </a:solidFill>
                <a:latin typeface="Calibri"/>
                <a:hlinkClick r:id="rId3"/>
              </a:rPr>
              <a:t>12blauLeg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4"/>
              </a:rPr>
              <a:t>JHeuser</a:t>
            </a:r>
            <a:r>
              <a:rPr lang="el-GR" sz="1200" dirty="0" smtClean="0">
                <a:solidFill>
                  <a:prstClr val="black">
                    <a:lumMod val="65000"/>
                    <a:lumOff val="35000"/>
                  </a:prstClr>
                </a:solidFill>
                <a:latin typeface="Calibri"/>
              </a:rPr>
              <a:t> διαθέσιμο με άδεια </a:t>
            </a:r>
            <a:r>
              <a:rPr lang="en-US" sz="1200" dirty="0">
                <a:solidFill>
                  <a:prstClr val="black"/>
                </a:solidFill>
                <a:latin typeface="Calibri"/>
                <a:hlinkClick r:id="rId5"/>
              </a:rPr>
              <a:t>CC BY 2.5</a:t>
            </a:r>
            <a:endParaRPr lang="en-US" sz="1200" dirty="0">
              <a:solidFill>
                <a:prstClr val="black"/>
              </a:solidFill>
              <a:latin typeface="Calibri"/>
            </a:endParaRPr>
          </a:p>
        </p:txBody>
      </p:sp>
    </p:spTree>
    <p:extLst>
      <p:ext uri="{BB962C8B-B14F-4D97-AF65-F5344CB8AC3E}">
        <p14:creationId xmlns:p14="http://schemas.microsoft.com/office/powerpoint/2010/main" val="993533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Κολποκοιλιακοί αποκλεισμοί</a:t>
            </a:r>
          </a:p>
        </p:txBody>
      </p:sp>
      <p:sp>
        <p:nvSpPr>
          <p:cNvPr id="3" name="Θέση περιεχομένου 2"/>
          <p:cNvSpPr>
            <a:spLocks noGrp="1"/>
          </p:cNvSpPr>
          <p:nvPr>
            <p:ph idx="1"/>
          </p:nvPr>
        </p:nvSpPr>
        <p:spPr/>
        <p:txBody>
          <a:bodyPr>
            <a:normAutofit/>
          </a:bodyPr>
          <a:lstStyle/>
          <a:p>
            <a:pPr>
              <a:spcBef>
                <a:spcPts val="2400"/>
              </a:spcBef>
            </a:pPr>
            <a:r>
              <a:rPr lang="el-GR" sz="2400" dirty="0" smtClean="0"/>
              <a:t>Πρώτου βαθμού κολποκοιλιακός αποκλεισμός,</a:t>
            </a:r>
          </a:p>
          <a:p>
            <a:pPr>
              <a:spcBef>
                <a:spcPts val="2400"/>
              </a:spcBef>
            </a:pPr>
            <a:r>
              <a:rPr lang="el-GR" sz="2400" dirty="0" smtClean="0"/>
              <a:t>Δεύτερου βαθμού κολποοιλιακός αποκλεισμός Mobitz I ή φαινόμενο Wenchebach,</a:t>
            </a:r>
          </a:p>
          <a:p>
            <a:pPr>
              <a:spcBef>
                <a:spcPts val="2400"/>
              </a:spcBef>
            </a:pPr>
            <a:r>
              <a:rPr lang="el-GR" sz="2400" dirty="0" smtClean="0"/>
              <a:t>Δεύτερου βαθμού κολποκοιλιακός αποκλεισμός Mobitz II,</a:t>
            </a:r>
          </a:p>
          <a:p>
            <a:pPr>
              <a:spcBef>
                <a:spcPts val="2400"/>
              </a:spcBef>
            </a:pPr>
            <a:r>
              <a:rPr lang="el-GR" sz="2400" dirty="0" smtClean="0"/>
              <a:t>Πλήρης κολποκοιλιακός αποκλεισμός ή τρίτου βαθμού,</a:t>
            </a:r>
          </a:p>
          <a:p>
            <a:pPr>
              <a:spcBef>
                <a:spcPts val="2400"/>
              </a:spcBef>
            </a:pPr>
            <a:r>
              <a:rPr lang="el-GR" sz="2400" dirty="0" smtClean="0"/>
              <a:t>Αποκλεισμός δεξιού σκέλους του δεματίου του His,</a:t>
            </a:r>
          </a:p>
          <a:p>
            <a:pPr>
              <a:spcBef>
                <a:spcPts val="2400"/>
              </a:spcBef>
            </a:pPr>
            <a:r>
              <a:rPr lang="el-GR" sz="2400" dirty="0" smtClean="0"/>
              <a:t>Αποκλεισμός αριστερού σκέλους του δεματίου του His,</a:t>
            </a:r>
          </a:p>
          <a:p>
            <a:pPr>
              <a:spcBef>
                <a:spcPts val="2400"/>
              </a:spcBef>
            </a:pPr>
            <a:r>
              <a:rPr lang="el-GR" sz="2400" dirty="0" smtClean="0"/>
              <a:t>Διδεσμικοί αποκλεισμοί.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089076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solidFill>
                  <a:srgbClr val="005A87"/>
                </a:solidFill>
              </a:rPr>
              <a:t>1ου βαθμού κολποκοιλιακός αποκλεισμός (P-R &gt;0,20΄΄)</a:t>
            </a:r>
          </a:p>
        </p:txBody>
      </p:sp>
      <p:pic>
        <p:nvPicPr>
          <p:cNvPr id="5" name="Θέση περιεχομένου 4"/>
          <p:cNvPicPr>
            <a:picLocks noGrp="1" noChangeAspect="1"/>
          </p:cNvPicPr>
          <p:nvPr>
            <p:ph idx="1"/>
          </p:nvPr>
        </p:nvPicPr>
        <p:blipFill>
          <a:blip r:embed="rId2" cstate="print"/>
          <a:stretch>
            <a:fillRect/>
          </a:stretch>
        </p:blipFill>
        <p:spPr>
          <a:xfrm>
            <a:off x="467544" y="2276872"/>
            <a:ext cx="8290615" cy="1743000"/>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
        <p:nvSpPr>
          <p:cNvPr id="6" name="Rectangle 6"/>
          <p:cNvSpPr/>
          <p:nvPr/>
        </p:nvSpPr>
        <p:spPr>
          <a:xfrm>
            <a:off x="3203848" y="4221088"/>
            <a:ext cx="310972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75000"/>
                    <a:lumOff val="25000"/>
                  </a:prstClr>
                </a:solidFill>
                <a:latin typeface="Calibri"/>
                <a:hlinkClick r:id="rId3"/>
              </a:rPr>
              <a:t>1° AV Block</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a:solidFill>
                  <a:prstClr val="black">
                    <a:lumMod val="75000"/>
                    <a:lumOff val="25000"/>
                  </a:prstClr>
                </a:solidFill>
                <a:latin typeface="Calibri"/>
              </a:rPr>
              <a:t> Munther Homoud, M.D.</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4"/>
              </a:rPr>
              <a:t>CC BY-NC-SA 3.0</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1954346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Δεύτερου βαθμού ΚΚΑ – Mobitz I</a:t>
            </a:r>
          </a:p>
        </p:txBody>
      </p:sp>
      <p:pic>
        <p:nvPicPr>
          <p:cNvPr id="6" name="Θέση περιεχομένου 5"/>
          <p:cNvPicPr>
            <a:picLocks noGrp="1" noChangeAspect="1"/>
          </p:cNvPicPr>
          <p:nvPr>
            <p:ph idx="1"/>
          </p:nvPr>
        </p:nvPicPr>
        <p:blipFill>
          <a:blip r:embed="rId2" cstate="print"/>
          <a:stretch>
            <a:fillRect/>
          </a:stretch>
        </p:blipFill>
        <p:spPr>
          <a:xfrm>
            <a:off x="802496" y="1124744"/>
            <a:ext cx="7559695" cy="3926164"/>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
        <p:nvSpPr>
          <p:cNvPr id="7" name="Rectangle 6"/>
          <p:cNvSpPr/>
          <p:nvPr/>
        </p:nvSpPr>
        <p:spPr>
          <a:xfrm>
            <a:off x="945940" y="5096217"/>
            <a:ext cx="7272808"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sv-SE" sz="1200" dirty="0">
                <a:solidFill>
                  <a:prstClr val="black">
                    <a:lumMod val="75000"/>
                    <a:lumOff val="25000"/>
                  </a:prstClr>
                </a:solidFill>
                <a:latin typeface="Calibri"/>
                <a:hlinkClick r:id="rId3"/>
              </a:rPr>
              <a:t>Mobitz I 2º AV Block Wenckebach Block</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a:solidFill>
                  <a:prstClr val="black">
                    <a:lumMod val="75000"/>
                    <a:lumOff val="25000"/>
                  </a:prstClr>
                </a:solidFill>
                <a:latin typeface="Calibri"/>
              </a:rPr>
              <a:t> Munther Homoud, M.D.</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4"/>
              </a:rPr>
              <a:t>CC BY-NC-SA 3.0</a:t>
            </a:r>
            <a:endParaRPr lang="en-US" sz="1200" dirty="0">
              <a:solidFill>
                <a:prstClr val="black">
                  <a:lumMod val="75000"/>
                  <a:lumOff val="25000"/>
                </a:prstClr>
              </a:solidFill>
              <a:latin typeface="Calibri"/>
            </a:endParaRPr>
          </a:p>
        </p:txBody>
      </p:sp>
      <p:sp>
        <p:nvSpPr>
          <p:cNvPr id="8" name="Ορθογώνιο 7"/>
          <p:cNvSpPr/>
          <p:nvPr/>
        </p:nvSpPr>
        <p:spPr>
          <a:xfrm>
            <a:off x="261864" y="5445224"/>
            <a:ext cx="8640960" cy="1107996"/>
          </a:xfrm>
          <a:prstGeom prst="rect">
            <a:avLst/>
          </a:prstGeom>
        </p:spPr>
        <p:txBody>
          <a:bodyPr wrap="square">
            <a:spAutoFit/>
          </a:bodyPr>
          <a:lstStyle/>
          <a:p>
            <a:r>
              <a:rPr lang="el-GR" sz="2200" dirty="0">
                <a:solidFill>
                  <a:prstClr val="black"/>
                </a:solidFill>
                <a:latin typeface="Calibri"/>
              </a:rPr>
              <a:t>Προοδευτική  αύξηση του P-R διαστήματος μέχρι που ένα φλεβοκομβικό Ρ έπαρμα δεν ακολουθείται από QRS. Το αμέσως  επόμενο P-R είναι μικρό και αυξάνει προοδευτικά έως ότου χαθεί πάλι μια κοιλιακή </a:t>
            </a:r>
            <a:r>
              <a:rPr lang="el-GR" sz="2200" dirty="0" smtClean="0">
                <a:solidFill>
                  <a:prstClr val="black"/>
                </a:solidFill>
                <a:latin typeface="Calibri"/>
              </a:rPr>
              <a:t>συστολή.</a:t>
            </a:r>
            <a:endParaRPr lang="el-GR" sz="2200" dirty="0">
              <a:solidFill>
                <a:prstClr val="black"/>
              </a:solidFill>
              <a:latin typeface="Calibri"/>
            </a:endParaRPr>
          </a:p>
        </p:txBody>
      </p:sp>
    </p:spTree>
    <p:extLst>
      <p:ext uri="{BB962C8B-B14F-4D97-AF65-F5344CB8AC3E}">
        <p14:creationId xmlns:p14="http://schemas.microsoft.com/office/powerpoint/2010/main" val="3134993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Δεύτερου βαθμού ΚΚΑ – Mobitz II</a:t>
            </a:r>
          </a:p>
        </p:txBody>
      </p:sp>
      <p:pic>
        <p:nvPicPr>
          <p:cNvPr id="5" name="Θέση περιεχομένου 4"/>
          <p:cNvPicPr>
            <a:picLocks noGrp="1" noChangeAspect="1"/>
          </p:cNvPicPr>
          <p:nvPr>
            <p:ph idx="1"/>
          </p:nvPr>
        </p:nvPicPr>
        <p:blipFill>
          <a:blip r:embed="rId2" cstate="print"/>
          <a:stretch>
            <a:fillRect/>
          </a:stretch>
        </p:blipFill>
        <p:spPr>
          <a:xfrm>
            <a:off x="447481" y="1777239"/>
            <a:ext cx="8269726" cy="1853689"/>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
        <p:nvSpPr>
          <p:cNvPr id="6" name="Rectangle 6"/>
          <p:cNvSpPr/>
          <p:nvPr/>
        </p:nvSpPr>
        <p:spPr>
          <a:xfrm>
            <a:off x="1449996" y="3632680"/>
            <a:ext cx="6264696"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sv-SE" sz="1200" dirty="0">
                <a:solidFill>
                  <a:prstClr val="black">
                    <a:lumMod val="75000"/>
                    <a:lumOff val="25000"/>
                  </a:prstClr>
                </a:solidFill>
                <a:latin typeface="Calibri"/>
                <a:hlinkClick r:id="rId3"/>
              </a:rPr>
              <a:t>Mobitz II – 2° AV Block</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a:solidFill>
                  <a:prstClr val="black">
                    <a:lumMod val="75000"/>
                    <a:lumOff val="25000"/>
                  </a:prstClr>
                </a:solidFill>
                <a:latin typeface="Calibri"/>
              </a:rPr>
              <a:t> Munther Homoud, M.D.</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4"/>
              </a:rPr>
              <a:t>CC BY-NC-SA 3.0</a:t>
            </a:r>
            <a:endParaRPr lang="en-US" sz="1200" dirty="0">
              <a:solidFill>
                <a:prstClr val="black">
                  <a:lumMod val="75000"/>
                  <a:lumOff val="25000"/>
                </a:prstClr>
              </a:solidFill>
              <a:latin typeface="Calibri"/>
            </a:endParaRPr>
          </a:p>
        </p:txBody>
      </p:sp>
      <p:sp>
        <p:nvSpPr>
          <p:cNvPr id="7" name="Ορθογώνιο 6"/>
          <p:cNvSpPr/>
          <p:nvPr/>
        </p:nvSpPr>
        <p:spPr>
          <a:xfrm>
            <a:off x="297868" y="4110076"/>
            <a:ext cx="8568952" cy="1723549"/>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solidFill>
                  <a:prstClr val="black"/>
                </a:solidFill>
                <a:latin typeface="Calibri"/>
              </a:rPr>
              <a:t>Σταθερό P-R </a:t>
            </a:r>
            <a:r>
              <a:rPr lang="el-GR" sz="2400" dirty="0" smtClean="0">
                <a:solidFill>
                  <a:prstClr val="black"/>
                </a:solidFill>
                <a:latin typeface="Calibri"/>
              </a:rPr>
              <a:t>διάστημα,</a:t>
            </a:r>
            <a:endParaRPr lang="el-GR" sz="2400" dirty="0">
              <a:solidFill>
                <a:prstClr val="black"/>
              </a:solidFill>
              <a:latin typeface="Calibri"/>
            </a:endParaRPr>
          </a:p>
          <a:p>
            <a:pPr marL="342900" indent="-342900">
              <a:spcBef>
                <a:spcPts val="1200"/>
              </a:spcBef>
              <a:buFont typeface="Arial" panose="020B0604020202020204" pitchFamily="34" charset="0"/>
              <a:buChar char="•"/>
            </a:pPr>
            <a:r>
              <a:rPr lang="el-GR" sz="2400" dirty="0" smtClean="0">
                <a:solidFill>
                  <a:prstClr val="black"/>
                </a:solidFill>
                <a:latin typeface="Calibri"/>
              </a:rPr>
              <a:t>Ξαφνικά </a:t>
            </a:r>
            <a:r>
              <a:rPr lang="el-GR" sz="2400" dirty="0">
                <a:solidFill>
                  <a:prstClr val="black"/>
                </a:solidFill>
                <a:latin typeface="Calibri"/>
              </a:rPr>
              <a:t>χωρίς προηγούμενη παράταση του P-R, ένα φλεβοκομβικό Ρ αποκλείεται στον κολποκοιλιακό κόμβο και δεν ακολουθείται από </a:t>
            </a:r>
            <a:r>
              <a:rPr lang="el-GR" sz="2400" dirty="0" smtClean="0">
                <a:solidFill>
                  <a:prstClr val="black"/>
                </a:solidFill>
                <a:latin typeface="Calibri"/>
              </a:rPr>
              <a:t>QRS.</a:t>
            </a:r>
            <a:endParaRPr lang="el-GR" sz="2400" dirty="0">
              <a:solidFill>
                <a:prstClr val="black"/>
              </a:solidFill>
              <a:latin typeface="Calibri"/>
            </a:endParaRPr>
          </a:p>
        </p:txBody>
      </p:sp>
    </p:spTree>
    <p:extLst>
      <p:ext uri="{BB962C8B-B14F-4D97-AF65-F5344CB8AC3E}">
        <p14:creationId xmlns:p14="http://schemas.microsoft.com/office/powerpoint/2010/main" val="3115789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Πλήρης κολποκοιλιακός αποκλεισμός</a:t>
            </a:r>
          </a:p>
        </p:txBody>
      </p:sp>
      <p:pic>
        <p:nvPicPr>
          <p:cNvPr id="5" name="Θέση περιεχομένου 4"/>
          <p:cNvPicPr>
            <a:picLocks noGrp="1" noChangeAspect="1"/>
          </p:cNvPicPr>
          <p:nvPr>
            <p:ph idx="1"/>
          </p:nvPr>
        </p:nvPicPr>
        <p:blipFill>
          <a:blip r:embed="rId2" cstate="print"/>
          <a:stretch>
            <a:fillRect/>
          </a:stretch>
        </p:blipFill>
        <p:spPr>
          <a:xfrm>
            <a:off x="1547664" y="1281335"/>
            <a:ext cx="6322100" cy="2816596"/>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
        <p:nvSpPr>
          <p:cNvPr id="6" name="Rectangle 6"/>
          <p:cNvSpPr/>
          <p:nvPr/>
        </p:nvSpPr>
        <p:spPr>
          <a:xfrm>
            <a:off x="1423512" y="4221088"/>
            <a:ext cx="631766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sv-SE" sz="1200" dirty="0">
                <a:solidFill>
                  <a:prstClr val="black">
                    <a:lumMod val="75000"/>
                    <a:lumOff val="25000"/>
                  </a:prstClr>
                </a:solidFill>
                <a:latin typeface="Calibri"/>
                <a:hlinkClick r:id="rId3"/>
              </a:rPr>
              <a:t>Complete AV Block</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a:solidFill>
                  <a:prstClr val="black">
                    <a:lumMod val="75000"/>
                    <a:lumOff val="25000"/>
                  </a:prstClr>
                </a:solidFill>
                <a:latin typeface="Calibri"/>
              </a:rPr>
              <a:t> Munther Homoud, M.D.</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4"/>
              </a:rPr>
              <a:t>CC BY-NC-SA 3.0</a:t>
            </a:r>
            <a:endParaRPr lang="en-US" sz="1200" dirty="0">
              <a:solidFill>
                <a:prstClr val="black">
                  <a:lumMod val="75000"/>
                  <a:lumOff val="25000"/>
                </a:prstClr>
              </a:solidFill>
              <a:latin typeface="Calibri"/>
            </a:endParaRPr>
          </a:p>
        </p:txBody>
      </p:sp>
      <p:sp>
        <p:nvSpPr>
          <p:cNvPr id="7" name="Ορθογώνιο 6"/>
          <p:cNvSpPr/>
          <p:nvPr/>
        </p:nvSpPr>
        <p:spPr>
          <a:xfrm>
            <a:off x="117848" y="4556817"/>
            <a:ext cx="8928992" cy="2123658"/>
          </a:xfrm>
          <a:prstGeom prst="rect">
            <a:avLst/>
          </a:prstGeom>
        </p:spPr>
        <p:txBody>
          <a:bodyPr wrap="square">
            <a:spAutoFit/>
          </a:bodyPr>
          <a:lstStyle/>
          <a:p>
            <a:r>
              <a:rPr lang="el-GR" sz="2200" dirty="0">
                <a:solidFill>
                  <a:prstClr val="black"/>
                </a:solidFill>
                <a:latin typeface="Calibri"/>
              </a:rPr>
              <a:t>Ο φλεβόκομβος συνεχίζει κανονικά να εκπέμπει ηλεκτρικά ερεθίσματα, αλλά κανένα δε φτάνει στις </a:t>
            </a:r>
            <a:r>
              <a:rPr lang="el-GR" sz="2200" dirty="0" smtClean="0">
                <a:solidFill>
                  <a:prstClr val="black"/>
                </a:solidFill>
                <a:latin typeface="Calibri"/>
              </a:rPr>
              <a:t>κοιλίες.</a:t>
            </a:r>
            <a:endParaRPr lang="el-GR" sz="2200" dirty="0">
              <a:solidFill>
                <a:prstClr val="black"/>
              </a:solidFill>
              <a:latin typeface="Calibri"/>
            </a:endParaRPr>
          </a:p>
          <a:p>
            <a:r>
              <a:rPr lang="el-GR" sz="2200" dirty="0">
                <a:solidFill>
                  <a:prstClr val="black"/>
                </a:solidFill>
                <a:latin typeface="Calibri"/>
              </a:rPr>
              <a:t>Οι κοιλίες διεγείρονται από κάποιο έκτοπο </a:t>
            </a:r>
            <a:r>
              <a:rPr lang="el-GR" sz="2200" dirty="0" smtClean="0">
                <a:solidFill>
                  <a:prstClr val="black"/>
                </a:solidFill>
                <a:latin typeface="Calibri"/>
              </a:rPr>
              <a:t>βηματοδότη.</a:t>
            </a:r>
            <a:endParaRPr lang="el-GR" sz="2200" dirty="0">
              <a:solidFill>
                <a:prstClr val="black"/>
              </a:solidFill>
              <a:latin typeface="Calibri"/>
            </a:endParaRPr>
          </a:p>
          <a:p>
            <a:r>
              <a:rPr lang="el-GR" sz="2200" dirty="0">
                <a:solidFill>
                  <a:prstClr val="black"/>
                </a:solidFill>
                <a:latin typeface="Calibri"/>
              </a:rPr>
              <a:t>Αν οι κοιλίες βηματοδοτούνται από την περιοχή του κολποκοιλιακού κόμβου το QRS θα είναι στενό, ενώ αν βηματοδοτούνται από ιδιοκοιλιακό βηματοδότη θα είναι διευρυσμένο.</a:t>
            </a:r>
          </a:p>
        </p:txBody>
      </p:sp>
    </p:spTree>
    <p:extLst>
      <p:ext uri="{BB962C8B-B14F-4D97-AF65-F5344CB8AC3E}">
        <p14:creationId xmlns:p14="http://schemas.microsoft.com/office/powerpoint/2010/main" val="2083668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Υπερκοιλιακή ταχυκαρδία</a:t>
            </a:r>
          </a:p>
        </p:txBody>
      </p:sp>
      <p:pic>
        <p:nvPicPr>
          <p:cNvPr id="5" name="Θέση περιεχομένου 4"/>
          <p:cNvPicPr>
            <a:picLocks noGrp="1" noChangeAspect="1"/>
          </p:cNvPicPr>
          <p:nvPr>
            <p:ph idx="1"/>
          </p:nvPr>
        </p:nvPicPr>
        <p:blipFill>
          <a:blip r:embed="rId2" cstate="print"/>
          <a:stretch>
            <a:fillRect/>
          </a:stretch>
        </p:blipFill>
        <p:spPr>
          <a:xfrm>
            <a:off x="467544" y="1523201"/>
            <a:ext cx="8229600" cy="2132568"/>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
        <p:nvSpPr>
          <p:cNvPr id="6" name="Rectangle 6"/>
          <p:cNvSpPr/>
          <p:nvPr/>
        </p:nvSpPr>
        <p:spPr>
          <a:xfrm>
            <a:off x="2027040" y="3794268"/>
            <a:ext cx="5110608"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T</a:t>
            </a:r>
            <a:r>
              <a:rPr lang="sv-SE" sz="1200" dirty="0" smtClean="0">
                <a:solidFill>
                  <a:prstClr val="black">
                    <a:lumMod val="75000"/>
                    <a:lumOff val="25000"/>
                  </a:prstClr>
                </a:solidFill>
                <a:latin typeface="Calibri"/>
                <a:hlinkClick r:id="rId3"/>
              </a:rPr>
              <a:t>achycardia </a:t>
            </a:r>
            <a:r>
              <a:rPr lang="sv-SE" sz="1200" dirty="0">
                <a:solidFill>
                  <a:prstClr val="black">
                    <a:lumMod val="75000"/>
                    <a:lumOff val="25000"/>
                  </a:prstClr>
                </a:solidFill>
                <a:latin typeface="Calibri"/>
                <a:hlinkClick r:id="rId3"/>
              </a:rPr>
              <a:t>marked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4"/>
              </a:rPr>
              <a:t>J</a:t>
            </a:r>
            <a:r>
              <a:rPr lang="el-GR" sz="1200" dirty="0" smtClean="0">
                <a:solidFill>
                  <a:prstClr val="black">
                    <a:lumMod val="75000"/>
                    <a:lumOff val="25000"/>
                  </a:prstClr>
                </a:solidFill>
                <a:latin typeface="Calibri"/>
                <a:hlinkClick r:id="rId4"/>
              </a:rPr>
              <a:t>Η</a:t>
            </a:r>
            <a:r>
              <a:rPr lang="en-US" sz="1200" dirty="0" smtClean="0">
                <a:solidFill>
                  <a:prstClr val="black">
                    <a:lumMod val="75000"/>
                    <a:lumOff val="25000"/>
                  </a:prstClr>
                </a:solidFill>
                <a:latin typeface="Calibri"/>
                <a:hlinkClick r:id="rId4"/>
              </a:rPr>
              <a:t>euser</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7" name="Ορθογώνιο 6"/>
          <p:cNvSpPr/>
          <p:nvPr/>
        </p:nvSpPr>
        <p:spPr>
          <a:xfrm>
            <a:off x="100100" y="4146692"/>
            <a:ext cx="8964488" cy="1938992"/>
          </a:xfrm>
          <a:prstGeom prst="rect">
            <a:avLst/>
          </a:prstGeom>
        </p:spPr>
        <p:txBody>
          <a:bodyPr wrap="square">
            <a:spAutoFit/>
          </a:bodyPr>
          <a:lstStyle/>
          <a:p>
            <a:r>
              <a:rPr lang="el-GR" sz="2400" dirty="0">
                <a:solidFill>
                  <a:prstClr val="black"/>
                </a:solidFill>
                <a:latin typeface="Calibri"/>
              </a:rPr>
              <a:t>Καρδιακή συχνότητα μεταξύ 130 – 250 </a:t>
            </a:r>
            <a:r>
              <a:rPr lang="el-GR" sz="2400" dirty="0" smtClean="0">
                <a:solidFill>
                  <a:prstClr val="black"/>
                </a:solidFill>
                <a:latin typeface="Calibri"/>
              </a:rPr>
              <a:t>σφύξεις.</a:t>
            </a:r>
            <a:endParaRPr lang="el-GR" sz="2400" dirty="0">
              <a:solidFill>
                <a:prstClr val="black"/>
              </a:solidFill>
              <a:latin typeface="Calibri"/>
            </a:endParaRPr>
          </a:p>
          <a:p>
            <a:r>
              <a:rPr lang="el-GR" sz="2400" dirty="0">
                <a:solidFill>
                  <a:prstClr val="black"/>
                </a:solidFill>
                <a:latin typeface="Calibri"/>
              </a:rPr>
              <a:t>Ίση διάρκεια μεταξύ R-R </a:t>
            </a:r>
            <a:r>
              <a:rPr lang="el-GR" sz="2400" dirty="0" smtClean="0">
                <a:solidFill>
                  <a:prstClr val="black"/>
                </a:solidFill>
                <a:latin typeface="Calibri"/>
              </a:rPr>
              <a:t>διαστημάτων.</a:t>
            </a:r>
            <a:endParaRPr lang="el-GR" sz="2400" dirty="0">
              <a:solidFill>
                <a:prstClr val="black"/>
              </a:solidFill>
              <a:latin typeface="Calibri"/>
            </a:endParaRPr>
          </a:p>
          <a:p>
            <a:r>
              <a:rPr lang="el-GR" sz="2400" dirty="0">
                <a:solidFill>
                  <a:prstClr val="black"/>
                </a:solidFill>
                <a:latin typeface="Calibri"/>
              </a:rPr>
              <a:t>Τα P επάρματα δεν είναι πάντοτε ορατά γιατί μπορεί να χάνονται στο </a:t>
            </a:r>
            <a:r>
              <a:rPr lang="el-GR" sz="2400" dirty="0" smtClean="0">
                <a:solidFill>
                  <a:prstClr val="black"/>
                </a:solidFill>
                <a:latin typeface="Calibri"/>
              </a:rPr>
              <a:t>προηγούμενο.</a:t>
            </a:r>
          </a:p>
          <a:p>
            <a:r>
              <a:rPr lang="el-GR" sz="2400" dirty="0" smtClean="0">
                <a:solidFill>
                  <a:prstClr val="black"/>
                </a:solidFill>
                <a:latin typeface="Calibri"/>
              </a:rPr>
              <a:t> Τα QRS </a:t>
            </a:r>
            <a:r>
              <a:rPr lang="el-GR" sz="2400" dirty="0">
                <a:solidFill>
                  <a:prstClr val="black"/>
                </a:solidFill>
                <a:latin typeface="Calibri"/>
              </a:rPr>
              <a:t>συνήθως </a:t>
            </a:r>
            <a:r>
              <a:rPr lang="el-GR" sz="2400" dirty="0" smtClean="0">
                <a:solidFill>
                  <a:prstClr val="black"/>
                </a:solidFill>
                <a:latin typeface="Calibri"/>
              </a:rPr>
              <a:t>κανονικά.</a:t>
            </a:r>
            <a:endParaRPr lang="el-GR" sz="2400" dirty="0">
              <a:solidFill>
                <a:prstClr val="black"/>
              </a:solidFill>
              <a:latin typeface="Calibri"/>
            </a:endParaRPr>
          </a:p>
        </p:txBody>
      </p:sp>
    </p:spTree>
    <p:extLst>
      <p:ext uri="{BB962C8B-B14F-4D97-AF65-F5344CB8AC3E}">
        <p14:creationId xmlns:p14="http://schemas.microsoft.com/office/powerpoint/2010/main" val="3875244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Κολπικός πτερυγισμός</a:t>
            </a:r>
          </a:p>
        </p:txBody>
      </p:sp>
      <p:pic>
        <p:nvPicPr>
          <p:cNvPr id="5" name="Θέση περιεχομένου 4"/>
          <p:cNvPicPr>
            <a:picLocks noGrp="1" noChangeAspect="1"/>
          </p:cNvPicPr>
          <p:nvPr>
            <p:ph idx="1"/>
          </p:nvPr>
        </p:nvPicPr>
        <p:blipFill>
          <a:blip r:embed="rId2" cstate="print"/>
          <a:stretch>
            <a:fillRect/>
          </a:stretch>
        </p:blipFill>
        <p:spPr>
          <a:xfrm>
            <a:off x="804939" y="1320618"/>
            <a:ext cx="7614564" cy="2517866"/>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
        <p:nvSpPr>
          <p:cNvPr id="6" name="Rectangle 6"/>
          <p:cNvSpPr/>
          <p:nvPr/>
        </p:nvSpPr>
        <p:spPr>
          <a:xfrm>
            <a:off x="2555776" y="3838484"/>
            <a:ext cx="431852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Atrial flutter34</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Mysid</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7" name="Ορθογώνιο 6"/>
          <p:cNvSpPr/>
          <p:nvPr/>
        </p:nvSpPr>
        <p:spPr>
          <a:xfrm>
            <a:off x="426614" y="4263116"/>
            <a:ext cx="8177833" cy="2123658"/>
          </a:xfrm>
          <a:prstGeom prst="rect">
            <a:avLst/>
          </a:prstGeom>
        </p:spPr>
        <p:txBody>
          <a:bodyPr wrap="square">
            <a:spAutoFit/>
          </a:bodyPr>
          <a:lstStyle/>
          <a:p>
            <a:r>
              <a:rPr lang="el-GR" sz="2200" dirty="0">
                <a:solidFill>
                  <a:prstClr val="black"/>
                </a:solidFill>
                <a:latin typeface="Calibri"/>
              </a:rPr>
              <a:t>Συστολή των κόλπων με συχνότητα 250-350 το </a:t>
            </a:r>
            <a:r>
              <a:rPr lang="el-GR" sz="2200" dirty="0" smtClean="0">
                <a:solidFill>
                  <a:prstClr val="black"/>
                </a:solidFill>
                <a:latin typeface="Calibri"/>
              </a:rPr>
              <a:t>λεπτό.</a:t>
            </a:r>
            <a:endParaRPr lang="el-GR" sz="2200" dirty="0">
              <a:solidFill>
                <a:prstClr val="black"/>
              </a:solidFill>
              <a:latin typeface="Calibri"/>
            </a:endParaRPr>
          </a:p>
          <a:p>
            <a:r>
              <a:rPr lang="el-GR" sz="2200" dirty="0">
                <a:solidFill>
                  <a:prstClr val="black"/>
                </a:solidFill>
                <a:latin typeface="Calibri"/>
              </a:rPr>
              <a:t>Ρυθμική κοιλιακή συχνότητα με φυσιολογικά </a:t>
            </a:r>
            <a:r>
              <a:rPr lang="el-GR" sz="2200" dirty="0" smtClean="0">
                <a:solidFill>
                  <a:prstClr val="black"/>
                </a:solidFill>
                <a:latin typeface="Calibri"/>
              </a:rPr>
              <a:t>QRS.</a:t>
            </a:r>
            <a:endParaRPr lang="el-GR" sz="2200" dirty="0">
              <a:solidFill>
                <a:prstClr val="black"/>
              </a:solidFill>
              <a:latin typeface="Calibri"/>
            </a:endParaRPr>
          </a:p>
          <a:p>
            <a:r>
              <a:rPr lang="el-GR" sz="2200" dirty="0">
                <a:solidFill>
                  <a:prstClr val="black"/>
                </a:solidFill>
                <a:latin typeface="Calibri"/>
              </a:rPr>
              <a:t>P επάρματα με χαρακτηριστικό σχήμα δοντιών </a:t>
            </a:r>
            <a:r>
              <a:rPr lang="el-GR" sz="2200" dirty="0" smtClean="0">
                <a:solidFill>
                  <a:prstClr val="black"/>
                </a:solidFill>
                <a:latin typeface="Calibri"/>
              </a:rPr>
              <a:t>πριονιού.</a:t>
            </a:r>
            <a:endParaRPr lang="el-GR" sz="2200" dirty="0">
              <a:solidFill>
                <a:prstClr val="black"/>
              </a:solidFill>
              <a:latin typeface="Calibri"/>
            </a:endParaRPr>
          </a:p>
          <a:p>
            <a:r>
              <a:rPr lang="el-GR" sz="2200" dirty="0">
                <a:solidFill>
                  <a:prstClr val="black"/>
                </a:solidFill>
                <a:latin typeface="Calibri"/>
              </a:rPr>
              <a:t>Αποκλεισμός 2:1, 3:1 κλπ καθώς τα αυξημένα κολπικά ερεθίσματα δεν περνούν όλα στις </a:t>
            </a:r>
            <a:r>
              <a:rPr lang="el-GR" sz="2200" dirty="0" smtClean="0">
                <a:solidFill>
                  <a:prstClr val="black"/>
                </a:solidFill>
                <a:latin typeface="Calibri"/>
              </a:rPr>
              <a:t>κοιλίες.</a:t>
            </a:r>
            <a:endParaRPr lang="el-GR" sz="2200" dirty="0">
              <a:solidFill>
                <a:prstClr val="black"/>
              </a:solidFill>
              <a:latin typeface="Calibri"/>
            </a:endParaRPr>
          </a:p>
          <a:p>
            <a:r>
              <a:rPr lang="el-GR" sz="2200" dirty="0">
                <a:solidFill>
                  <a:prstClr val="black"/>
                </a:solidFill>
                <a:latin typeface="Calibri"/>
              </a:rPr>
              <a:t>Τα επάρματα Τ δεν είναι ορατά γιατί χάνονται μέσα στα </a:t>
            </a:r>
            <a:r>
              <a:rPr lang="el-GR" sz="2200" dirty="0" smtClean="0">
                <a:solidFill>
                  <a:prstClr val="black"/>
                </a:solidFill>
                <a:latin typeface="Calibri"/>
              </a:rPr>
              <a:t>Ρ.</a:t>
            </a:r>
            <a:endParaRPr lang="el-GR" sz="2200" dirty="0">
              <a:solidFill>
                <a:prstClr val="black"/>
              </a:solidFill>
              <a:latin typeface="Calibri"/>
            </a:endParaRPr>
          </a:p>
        </p:txBody>
      </p:sp>
    </p:spTree>
    <p:extLst>
      <p:ext uri="{BB962C8B-B14F-4D97-AF65-F5344CB8AC3E}">
        <p14:creationId xmlns:p14="http://schemas.microsoft.com/office/powerpoint/2010/main" val="3861172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Κολπική </a:t>
            </a:r>
            <a:r>
              <a:rPr lang="el-GR" dirty="0" smtClean="0">
                <a:solidFill>
                  <a:srgbClr val="005A87"/>
                </a:solidFill>
              </a:rPr>
              <a:t>μαρμαρυγή</a:t>
            </a:r>
            <a:endParaRPr lang="el-GR" dirty="0">
              <a:solidFill>
                <a:srgbClr val="005A87"/>
              </a:solidFill>
            </a:endParaRPr>
          </a:p>
        </p:txBody>
      </p:sp>
      <p:pic>
        <p:nvPicPr>
          <p:cNvPr id="5" name="Θέση περιεχομένου 4"/>
          <p:cNvPicPr>
            <a:picLocks noGrp="1" noChangeAspect="1"/>
          </p:cNvPicPr>
          <p:nvPr>
            <p:ph idx="1"/>
          </p:nvPr>
        </p:nvPicPr>
        <p:blipFill>
          <a:blip r:embed="rId2" cstate="print"/>
          <a:stretch>
            <a:fillRect/>
          </a:stretch>
        </p:blipFill>
        <p:spPr>
          <a:xfrm>
            <a:off x="2051720" y="1349384"/>
            <a:ext cx="4781244" cy="1924239"/>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
        <p:nvSpPr>
          <p:cNvPr id="6" name="Rectangle 6"/>
          <p:cNvSpPr/>
          <p:nvPr/>
        </p:nvSpPr>
        <p:spPr>
          <a:xfrm>
            <a:off x="2345150" y="3275352"/>
            <a:ext cx="431852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Afib ecg</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4"/>
              </a:rPr>
              <a:t>J</a:t>
            </a:r>
            <a:r>
              <a:rPr lang="en-US" sz="1200" dirty="0">
                <a:solidFill>
                  <a:prstClr val="black">
                    <a:lumMod val="75000"/>
                    <a:lumOff val="25000"/>
                  </a:prstClr>
                </a:solidFill>
                <a:latin typeface="Calibri"/>
                <a:hlinkClick r:id="rId4"/>
              </a:rPr>
              <a:t>H</a:t>
            </a:r>
            <a:r>
              <a:rPr lang="en-US" sz="1200" dirty="0" smtClean="0">
                <a:solidFill>
                  <a:prstClr val="black">
                    <a:lumMod val="75000"/>
                    <a:lumOff val="25000"/>
                  </a:prstClr>
                </a:solidFill>
                <a:latin typeface="Calibri"/>
                <a:hlinkClick r:id="rId4"/>
              </a:rPr>
              <a:t>euser</a:t>
            </a:r>
            <a:r>
              <a:rPr lang="el-GR" sz="1200" dirty="0" smtClean="0">
                <a:solidFill>
                  <a:prstClr val="black">
                    <a:lumMod val="75000"/>
                    <a:lumOff val="25000"/>
                  </a:prstClr>
                </a:solidFill>
                <a:latin typeface="Calibri"/>
              </a:rPr>
              <a:t> διαθέσιμο με άδεια </a:t>
            </a:r>
            <a:r>
              <a:rPr lang="en-US" sz="1200" dirty="0" smtClean="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7" name="Ορθογώνιο 6"/>
          <p:cNvSpPr/>
          <p:nvPr/>
        </p:nvSpPr>
        <p:spPr>
          <a:xfrm>
            <a:off x="1932097" y="3623349"/>
            <a:ext cx="5144626" cy="707886"/>
          </a:xfrm>
          <a:prstGeom prst="rect">
            <a:avLst/>
          </a:prstGeom>
          <a:ln>
            <a:solidFill>
              <a:schemeClr val="tx1"/>
            </a:solidFill>
          </a:ln>
        </p:spPr>
        <p:txBody>
          <a:bodyPr wrap="square">
            <a:spAutoFit/>
          </a:bodyPr>
          <a:lstStyle/>
          <a:p>
            <a:r>
              <a:rPr lang="el-GR" sz="2000" dirty="0">
                <a:solidFill>
                  <a:prstClr val="black"/>
                </a:solidFill>
                <a:latin typeface="Calibri"/>
              </a:rPr>
              <a:t>ΗΚΓ κολπικής μαρμαρυγής (επάνω) και φυσιολογικός φλεβοκομβικός ρυθμός (κάτω)</a:t>
            </a:r>
          </a:p>
        </p:txBody>
      </p:sp>
      <p:sp>
        <p:nvSpPr>
          <p:cNvPr id="8" name="Ορθογώνιο 7"/>
          <p:cNvSpPr/>
          <p:nvPr/>
        </p:nvSpPr>
        <p:spPr>
          <a:xfrm>
            <a:off x="467544" y="4417358"/>
            <a:ext cx="7509520" cy="1938992"/>
          </a:xfrm>
          <a:prstGeom prst="rect">
            <a:avLst/>
          </a:prstGeom>
        </p:spPr>
        <p:txBody>
          <a:bodyPr wrap="square">
            <a:spAutoFit/>
          </a:bodyPr>
          <a:lstStyle/>
          <a:p>
            <a:r>
              <a:rPr lang="el-GR" sz="2400" dirty="0">
                <a:solidFill>
                  <a:prstClr val="black"/>
                </a:solidFill>
                <a:latin typeface="Calibri"/>
              </a:rPr>
              <a:t>Γρήγορες, ακανόνιστες, ινιδώδεις και χωρίς αποτέλεσμα κολπικές κινήσεις &gt;</a:t>
            </a:r>
            <a:r>
              <a:rPr lang="el-GR" sz="2400" dirty="0" smtClean="0">
                <a:solidFill>
                  <a:prstClr val="black"/>
                </a:solidFill>
                <a:latin typeface="Calibri"/>
              </a:rPr>
              <a:t>400/min</a:t>
            </a:r>
            <a:r>
              <a:rPr lang="en-US" sz="2400" dirty="0" smtClean="0">
                <a:solidFill>
                  <a:prstClr val="black"/>
                </a:solidFill>
                <a:latin typeface="Calibri"/>
              </a:rPr>
              <a:t>,</a:t>
            </a:r>
            <a:endParaRPr lang="el-GR" sz="2400" dirty="0">
              <a:solidFill>
                <a:prstClr val="black"/>
              </a:solidFill>
              <a:latin typeface="Calibri"/>
            </a:endParaRPr>
          </a:p>
          <a:p>
            <a:r>
              <a:rPr lang="el-GR" sz="2400" dirty="0">
                <a:solidFill>
                  <a:prstClr val="black"/>
                </a:solidFill>
                <a:latin typeface="Calibri"/>
              </a:rPr>
              <a:t>Οι κοιλίες συστέλλονται τελείως άρρυθμα με συχνότητα </a:t>
            </a:r>
            <a:r>
              <a:rPr lang="el-GR" sz="2400" dirty="0" smtClean="0">
                <a:solidFill>
                  <a:prstClr val="black"/>
                </a:solidFill>
                <a:latin typeface="Calibri"/>
              </a:rPr>
              <a:t>60-180/min</a:t>
            </a:r>
            <a:r>
              <a:rPr lang="en-US" sz="2400" dirty="0" smtClean="0">
                <a:solidFill>
                  <a:prstClr val="black"/>
                </a:solidFill>
                <a:latin typeface="Calibri"/>
              </a:rPr>
              <a:t>,</a:t>
            </a:r>
            <a:endParaRPr lang="el-GR" sz="2400" dirty="0">
              <a:solidFill>
                <a:prstClr val="black"/>
              </a:solidFill>
              <a:latin typeface="Calibri"/>
            </a:endParaRPr>
          </a:p>
          <a:p>
            <a:r>
              <a:rPr lang="el-GR" sz="2400" dirty="0">
                <a:solidFill>
                  <a:prstClr val="black"/>
                </a:solidFill>
                <a:latin typeface="Calibri"/>
              </a:rPr>
              <a:t>Τα Ρ αντικαθίστανται από ανισοϋψή μικροκύματα </a:t>
            </a:r>
            <a:r>
              <a:rPr lang="el-GR" sz="2400" dirty="0" smtClean="0">
                <a:solidFill>
                  <a:prstClr val="black"/>
                </a:solidFill>
                <a:latin typeface="Calibri"/>
              </a:rPr>
              <a:t>f</a:t>
            </a:r>
            <a:r>
              <a:rPr lang="en-US" sz="2400" dirty="0" smtClean="0">
                <a:solidFill>
                  <a:prstClr val="black"/>
                </a:solidFill>
                <a:latin typeface="Calibri"/>
              </a:rPr>
              <a:t>.</a:t>
            </a:r>
            <a:endParaRPr lang="el-GR" sz="2400" dirty="0">
              <a:solidFill>
                <a:prstClr val="black"/>
              </a:solidFill>
              <a:latin typeface="Calibri"/>
            </a:endParaRPr>
          </a:p>
        </p:txBody>
      </p:sp>
    </p:spTree>
    <p:extLst>
      <p:ext uri="{BB962C8B-B14F-4D97-AF65-F5344CB8AC3E}">
        <p14:creationId xmlns:p14="http://schemas.microsoft.com/office/powerpoint/2010/main" val="308327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solidFill>
                  <a:srgbClr val="005A87"/>
                </a:solidFill>
              </a:rPr>
              <a:t>H διέγερση </a:t>
            </a:r>
            <a:r>
              <a:rPr lang="el-GR" dirty="0"/>
              <a:t>τ</a:t>
            </a:r>
            <a:r>
              <a:rPr lang="el-GR" dirty="0" smtClean="0">
                <a:solidFill>
                  <a:srgbClr val="005A87"/>
                </a:solidFill>
              </a:rPr>
              <a:t>ου </a:t>
            </a:r>
            <a:r>
              <a:rPr lang="el-GR" dirty="0"/>
              <a:t>κ</a:t>
            </a:r>
            <a:r>
              <a:rPr lang="el-GR" dirty="0" smtClean="0">
                <a:solidFill>
                  <a:srgbClr val="005A87"/>
                </a:solidFill>
              </a:rPr>
              <a:t>αρδιακού </a:t>
            </a:r>
            <a:r>
              <a:rPr lang="el-GR" dirty="0"/>
              <a:t>μ</a:t>
            </a:r>
            <a:r>
              <a:rPr lang="el-GR" dirty="0" smtClean="0">
                <a:solidFill>
                  <a:srgbClr val="005A87"/>
                </a:solidFill>
              </a:rPr>
              <a:t>υ </a:t>
            </a:r>
            <a:r>
              <a:rPr lang="el-GR" sz="3200" b="0" dirty="0" smtClean="0">
                <a:solidFill>
                  <a:srgbClr val="005A87"/>
                </a:solidFill>
              </a:rPr>
              <a:t>(1 από 2)</a:t>
            </a:r>
            <a:endParaRPr lang="el-GR" sz="3200" b="0" dirty="0">
              <a:solidFill>
                <a:srgbClr val="005A87"/>
              </a:solidFill>
            </a:endParaRPr>
          </a:p>
        </p:txBody>
      </p:sp>
      <p:sp>
        <p:nvSpPr>
          <p:cNvPr id="3" name="Θέση περιεχομένου 2"/>
          <p:cNvSpPr>
            <a:spLocks noGrp="1"/>
          </p:cNvSpPr>
          <p:nvPr>
            <p:ph idx="1"/>
          </p:nvPr>
        </p:nvSpPr>
        <p:spPr>
          <a:xfrm>
            <a:off x="457200" y="1196752"/>
            <a:ext cx="8219256" cy="5544616"/>
          </a:xfrm>
        </p:spPr>
        <p:txBody>
          <a:bodyPr>
            <a:normAutofit/>
          </a:bodyPr>
          <a:lstStyle/>
          <a:p>
            <a:pPr>
              <a:lnSpc>
                <a:spcPct val="120000"/>
              </a:lnSpc>
              <a:spcBef>
                <a:spcPts val="1800"/>
              </a:spcBef>
            </a:pPr>
            <a:r>
              <a:rPr lang="el-GR" sz="2400" b="1" dirty="0" smtClean="0"/>
              <a:t>Αυτονομία = </a:t>
            </a:r>
            <a:r>
              <a:rPr lang="el-GR" sz="2400" dirty="0" smtClean="0"/>
              <a:t>δυνατότητα </a:t>
            </a:r>
            <a:r>
              <a:rPr lang="el-GR" sz="2400" dirty="0"/>
              <a:t>να λειτουργεί μόνος του χωρίς βοήθεια από άλλα κέντρα. Δηλαδή ο μυς διαθέτει ιδιωτικό ηλεκτρικό ερεθισμό (δηλαδή συστέλλεται και διαστέλλεται μόνος του χωρίς να επεμβαίνει το νευρικό σύστημα</a:t>
            </a:r>
            <a:r>
              <a:rPr lang="el-GR" sz="2400" dirty="0" smtClean="0"/>
              <a:t>).</a:t>
            </a:r>
            <a:endParaRPr lang="el-GR" sz="2400" dirty="0"/>
          </a:p>
          <a:p>
            <a:pPr>
              <a:lnSpc>
                <a:spcPct val="120000"/>
              </a:lnSpc>
              <a:spcBef>
                <a:spcPts val="1800"/>
              </a:spcBef>
            </a:pPr>
            <a:r>
              <a:rPr lang="el-GR" sz="2400" b="1" dirty="0" smtClean="0"/>
              <a:t>Βηματοδοτικά κύτταρα = δίκτυο με εξειδικευμένα κύτταρα </a:t>
            </a:r>
            <a:r>
              <a:rPr lang="el-GR" sz="2400" dirty="0" smtClean="0"/>
              <a:t>που </a:t>
            </a:r>
            <a:r>
              <a:rPr lang="el-GR" sz="2400" dirty="0"/>
              <a:t>βρίσκονται σε όλη την καρδιά. Γεννούν και μεταδίδουν ρυθμικές ηλεκτρικές ώσεις με αποτέλεσμα να συσπάται ο μυς.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699765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solidFill>
                  <a:srgbClr val="005A87"/>
                </a:solidFill>
              </a:rPr>
              <a:t>Φλεβοκομβικός ρυθμός – Κολπική μαρμαρυγή</a:t>
            </a:r>
          </a:p>
        </p:txBody>
      </p:sp>
      <p:pic>
        <p:nvPicPr>
          <p:cNvPr id="5" name="Θέση περιεχομένου 4"/>
          <p:cNvPicPr>
            <a:picLocks noGrp="1" noChangeAspect="1"/>
          </p:cNvPicPr>
          <p:nvPr>
            <p:ph idx="1"/>
          </p:nvPr>
        </p:nvPicPr>
        <p:blipFill>
          <a:blip r:embed="rId2" cstate="print"/>
          <a:stretch>
            <a:fillRect/>
          </a:stretch>
        </p:blipFill>
        <p:spPr>
          <a:xfrm>
            <a:off x="1365226" y="1433981"/>
            <a:ext cx="6413548" cy="456630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
        <p:nvSpPr>
          <p:cNvPr id="6" name="Ορθογώνιο 5"/>
          <p:cNvSpPr/>
          <p:nvPr/>
        </p:nvSpPr>
        <p:spPr>
          <a:xfrm>
            <a:off x="3635896" y="5980409"/>
            <a:ext cx="2358008" cy="276999"/>
          </a:xfrm>
          <a:prstGeom prst="rect">
            <a:avLst/>
          </a:prstGeom>
        </p:spPr>
        <p:txBody>
          <a:bodyPr wrap="square">
            <a:spAutoFit/>
          </a:bodyPr>
          <a:lstStyle/>
          <a:p>
            <a:r>
              <a:rPr lang="en-US" sz="1200" dirty="0" smtClean="0">
                <a:solidFill>
                  <a:prstClr val="black"/>
                </a:solidFill>
                <a:latin typeface="Calibri"/>
                <a:hlinkClick r:id="rId3"/>
              </a:rPr>
              <a:t>maziquemedcases.wordpress.com</a:t>
            </a:r>
            <a:endParaRPr lang="el-GR" sz="1200" dirty="0">
              <a:solidFill>
                <a:prstClr val="black"/>
              </a:solidFill>
              <a:latin typeface="Calibri"/>
            </a:endParaRPr>
          </a:p>
        </p:txBody>
      </p:sp>
    </p:spTree>
    <p:extLst>
      <p:ext uri="{BB962C8B-B14F-4D97-AF65-F5344CB8AC3E}">
        <p14:creationId xmlns:p14="http://schemas.microsoft.com/office/powerpoint/2010/main" val="2605730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Έκτακτες κοιλιακές συστολές</a:t>
            </a:r>
          </a:p>
        </p:txBody>
      </p:sp>
      <p:pic>
        <p:nvPicPr>
          <p:cNvPr id="5" name="Θέση περιεχομένου 4"/>
          <p:cNvPicPr>
            <a:picLocks noGrp="1" noChangeAspect="1"/>
          </p:cNvPicPr>
          <p:nvPr>
            <p:ph idx="1"/>
          </p:nvPr>
        </p:nvPicPr>
        <p:blipFill>
          <a:blip r:embed="rId2" cstate="print"/>
          <a:stretch>
            <a:fillRect/>
          </a:stretch>
        </p:blipFill>
        <p:spPr>
          <a:xfrm>
            <a:off x="1377988" y="1090176"/>
            <a:ext cx="6408712" cy="3485135"/>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
        <p:nvSpPr>
          <p:cNvPr id="6" name="Rectangle 6"/>
          <p:cNvSpPr/>
          <p:nvPr/>
        </p:nvSpPr>
        <p:spPr>
          <a:xfrm>
            <a:off x="2423084" y="4583488"/>
            <a:ext cx="431852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Ecg multi</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4"/>
              </a:rPr>
              <a:t>Kjell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7" name="Ορθογώνιο 6"/>
          <p:cNvSpPr/>
          <p:nvPr/>
        </p:nvSpPr>
        <p:spPr>
          <a:xfrm>
            <a:off x="334075" y="4748902"/>
            <a:ext cx="8809925" cy="2123658"/>
          </a:xfrm>
          <a:prstGeom prst="rect">
            <a:avLst/>
          </a:prstGeom>
        </p:spPr>
        <p:txBody>
          <a:bodyPr wrap="square">
            <a:spAutoFit/>
          </a:bodyPr>
          <a:lstStyle/>
          <a:p>
            <a:r>
              <a:rPr lang="el-GR" sz="2200" dirty="0">
                <a:solidFill>
                  <a:prstClr val="black"/>
                </a:solidFill>
                <a:latin typeface="Calibri"/>
              </a:rPr>
              <a:t>Πρώιμες συστολές πριν από την αναμενόμενη </a:t>
            </a:r>
            <a:r>
              <a:rPr lang="el-GR" sz="2200" dirty="0" smtClean="0">
                <a:solidFill>
                  <a:prstClr val="black"/>
                </a:solidFill>
                <a:latin typeface="Calibri"/>
              </a:rPr>
              <a:t>κανονική</a:t>
            </a:r>
            <a:r>
              <a:rPr lang="en-US" sz="2200" dirty="0" smtClean="0">
                <a:solidFill>
                  <a:prstClr val="black"/>
                </a:solidFill>
                <a:latin typeface="Calibri"/>
              </a:rPr>
              <a:t>.</a:t>
            </a:r>
            <a:endParaRPr lang="el-GR" sz="2200" dirty="0">
              <a:solidFill>
                <a:prstClr val="black"/>
              </a:solidFill>
              <a:latin typeface="Calibri"/>
            </a:endParaRPr>
          </a:p>
          <a:p>
            <a:r>
              <a:rPr lang="el-GR" sz="2200" dirty="0">
                <a:solidFill>
                  <a:prstClr val="black"/>
                </a:solidFill>
                <a:latin typeface="Calibri"/>
              </a:rPr>
              <a:t>Ανώμαλο και ευρύ QRS &gt;12</a:t>
            </a:r>
            <a:r>
              <a:rPr lang="el-GR" sz="2200" dirty="0" smtClean="0">
                <a:solidFill>
                  <a:prstClr val="black"/>
                </a:solidFill>
                <a:latin typeface="Calibri"/>
              </a:rPr>
              <a:t>’’</a:t>
            </a:r>
            <a:r>
              <a:rPr lang="en-US" sz="2200" dirty="0" smtClean="0">
                <a:solidFill>
                  <a:prstClr val="black"/>
                </a:solidFill>
                <a:latin typeface="Calibri"/>
              </a:rPr>
              <a:t>.</a:t>
            </a:r>
            <a:endParaRPr lang="el-GR" sz="2200" dirty="0">
              <a:solidFill>
                <a:prstClr val="black"/>
              </a:solidFill>
              <a:latin typeface="Calibri"/>
            </a:endParaRPr>
          </a:p>
          <a:p>
            <a:r>
              <a:rPr lang="el-GR" sz="2200" dirty="0">
                <a:solidFill>
                  <a:prstClr val="black"/>
                </a:solidFill>
                <a:latin typeface="Calibri"/>
              </a:rPr>
              <a:t>Δεν προηγείται Ρ πριν από το </a:t>
            </a:r>
            <a:r>
              <a:rPr lang="el-GR" sz="2200" dirty="0" smtClean="0">
                <a:solidFill>
                  <a:prstClr val="black"/>
                </a:solidFill>
                <a:latin typeface="Calibri"/>
              </a:rPr>
              <a:t>QRS</a:t>
            </a:r>
            <a:r>
              <a:rPr lang="en-US" sz="2200" dirty="0" smtClean="0">
                <a:solidFill>
                  <a:prstClr val="black"/>
                </a:solidFill>
                <a:latin typeface="Calibri"/>
              </a:rPr>
              <a:t>.</a:t>
            </a:r>
            <a:endParaRPr lang="el-GR" sz="2200" dirty="0">
              <a:solidFill>
                <a:prstClr val="black"/>
              </a:solidFill>
              <a:latin typeface="Calibri"/>
            </a:endParaRPr>
          </a:p>
          <a:p>
            <a:r>
              <a:rPr lang="el-GR" sz="2200" dirty="0">
                <a:solidFill>
                  <a:prstClr val="black"/>
                </a:solidFill>
                <a:latin typeface="Calibri"/>
              </a:rPr>
              <a:t>Το Τ έχει αντίθετη κατεύθυνση από το </a:t>
            </a:r>
            <a:r>
              <a:rPr lang="el-GR" sz="2200" dirty="0" smtClean="0">
                <a:solidFill>
                  <a:prstClr val="black"/>
                </a:solidFill>
                <a:latin typeface="Calibri"/>
              </a:rPr>
              <a:t>QRS</a:t>
            </a:r>
            <a:r>
              <a:rPr lang="en-US" sz="2200" dirty="0" smtClean="0">
                <a:solidFill>
                  <a:prstClr val="black"/>
                </a:solidFill>
                <a:latin typeface="Calibri"/>
              </a:rPr>
              <a:t>.</a:t>
            </a:r>
            <a:endParaRPr lang="el-GR" sz="2200" dirty="0">
              <a:solidFill>
                <a:prstClr val="black"/>
              </a:solidFill>
              <a:latin typeface="Calibri"/>
            </a:endParaRPr>
          </a:p>
          <a:p>
            <a:r>
              <a:rPr lang="el-GR" sz="2200" dirty="0">
                <a:solidFill>
                  <a:prstClr val="black"/>
                </a:solidFill>
                <a:latin typeface="Calibri"/>
              </a:rPr>
              <a:t>Κάθε έκτακτη κοιλιακή συστολή ακολουθείται από πλήρη αναπληρωματική </a:t>
            </a:r>
            <a:r>
              <a:rPr lang="el-GR" sz="2200" dirty="0" smtClean="0">
                <a:solidFill>
                  <a:prstClr val="black"/>
                </a:solidFill>
                <a:latin typeface="Calibri"/>
              </a:rPr>
              <a:t>παύλα</a:t>
            </a:r>
            <a:r>
              <a:rPr lang="en-US" sz="2200" dirty="0" smtClean="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1744584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Κοιλιακή ταχυκαρδία</a:t>
            </a:r>
          </a:p>
        </p:txBody>
      </p:sp>
      <p:pic>
        <p:nvPicPr>
          <p:cNvPr id="5" name="Θέση περιεχομένου 4"/>
          <p:cNvPicPr>
            <a:picLocks noGrp="1" noChangeAspect="1"/>
          </p:cNvPicPr>
          <p:nvPr>
            <p:ph idx="1"/>
          </p:nvPr>
        </p:nvPicPr>
        <p:blipFill>
          <a:blip r:embed="rId2" cstate="print"/>
          <a:stretch>
            <a:fillRect/>
          </a:stretch>
        </p:blipFill>
        <p:spPr>
          <a:xfrm>
            <a:off x="674314" y="1628800"/>
            <a:ext cx="7795373" cy="1766550"/>
          </a:xfrm>
          <a:prstGeom prst="rect">
            <a:avLst/>
          </a:prstGeom>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
        <p:nvSpPr>
          <p:cNvPr id="6" name="Rectangle 6"/>
          <p:cNvSpPr/>
          <p:nvPr/>
        </p:nvSpPr>
        <p:spPr>
          <a:xfrm>
            <a:off x="2423084" y="3427854"/>
            <a:ext cx="431852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hlinkClick r:id="rId3"/>
              </a:rPr>
              <a:t>Vtach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4"/>
              </a:rPr>
              <a:t>Kjell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7" name="Ορθογώνιο 6"/>
          <p:cNvSpPr/>
          <p:nvPr/>
        </p:nvSpPr>
        <p:spPr>
          <a:xfrm>
            <a:off x="306016" y="4005064"/>
            <a:ext cx="8552656" cy="1785104"/>
          </a:xfrm>
          <a:prstGeom prst="rect">
            <a:avLst/>
          </a:prstGeom>
        </p:spPr>
        <p:txBody>
          <a:bodyPr wrap="square">
            <a:spAutoFit/>
          </a:bodyPr>
          <a:lstStyle/>
          <a:p>
            <a:r>
              <a:rPr lang="el-GR" sz="2200" dirty="0">
                <a:solidFill>
                  <a:prstClr val="black"/>
                </a:solidFill>
                <a:latin typeface="Calibri"/>
              </a:rPr>
              <a:t>Ανώμαλα διευρυσμένα QRS, ρυθμικά </a:t>
            </a:r>
            <a:r>
              <a:rPr lang="el-GR" sz="2200" dirty="0" smtClean="0">
                <a:solidFill>
                  <a:prstClr val="black"/>
                </a:solidFill>
                <a:latin typeface="Calibri"/>
              </a:rPr>
              <a:t>120-220/min</a:t>
            </a:r>
            <a:r>
              <a:rPr lang="en-US" sz="2200" dirty="0" smtClean="0">
                <a:solidFill>
                  <a:prstClr val="black"/>
                </a:solidFill>
                <a:latin typeface="Calibri"/>
              </a:rPr>
              <a:t>.</a:t>
            </a:r>
            <a:endParaRPr lang="el-GR" sz="2200" dirty="0">
              <a:solidFill>
                <a:prstClr val="black"/>
              </a:solidFill>
              <a:latin typeface="Calibri"/>
            </a:endParaRPr>
          </a:p>
          <a:p>
            <a:r>
              <a:rPr lang="el-GR" sz="2200" dirty="0">
                <a:solidFill>
                  <a:prstClr val="black"/>
                </a:solidFill>
                <a:latin typeface="Calibri"/>
              </a:rPr>
              <a:t>Τα Ρ απουσιάζουν και όπου υπάρχουν είναι ανεστραμμένα και άσχετα με τα </a:t>
            </a:r>
            <a:r>
              <a:rPr lang="el-GR" sz="2200" dirty="0" smtClean="0">
                <a:solidFill>
                  <a:prstClr val="black"/>
                </a:solidFill>
                <a:latin typeface="Calibri"/>
              </a:rPr>
              <a:t>QRS</a:t>
            </a:r>
            <a:r>
              <a:rPr lang="en-US" sz="2200" dirty="0" smtClean="0">
                <a:solidFill>
                  <a:prstClr val="black"/>
                </a:solidFill>
                <a:latin typeface="Calibri"/>
              </a:rPr>
              <a:t>.</a:t>
            </a:r>
            <a:endParaRPr lang="el-GR" sz="2200" dirty="0">
              <a:solidFill>
                <a:prstClr val="black"/>
              </a:solidFill>
              <a:latin typeface="Calibri"/>
            </a:endParaRPr>
          </a:p>
          <a:p>
            <a:r>
              <a:rPr lang="el-GR" sz="2200" dirty="0">
                <a:solidFill>
                  <a:prstClr val="black"/>
                </a:solidFill>
                <a:latin typeface="Calibri"/>
              </a:rPr>
              <a:t>Οι κόλποι συνεχίζουν να λειτουργούν ανεξάρτητα από τις κοιλίες χωρίς ορατά </a:t>
            </a:r>
            <a:r>
              <a:rPr lang="el-GR" sz="2200" dirty="0" smtClean="0">
                <a:solidFill>
                  <a:prstClr val="black"/>
                </a:solidFill>
                <a:latin typeface="Calibri"/>
              </a:rPr>
              <a:t>Ρ</a:t>
            </a:r>
            <a:r>
              <a:rPr lang="en-US" sz="2200" dirty="0" smtClean="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1112542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Κοιλιακή μαρμαρυγή</a:t>
            </a:r>
          </a:p>
        </p:txBody>
      </p:sp>
      <p:pic>
        <p:nvPicPr>
          <p:cNvPr id="5" name="Θέση περιεχομένου 4"/>
          <p:cNvPicPr>
            <a:picLocks noGrp="1" noChangeAspect="1"/>
          </p:cNvPicPr>
          <p:nvPr>
            <p:ph idx="1"/>
          </p:nvPr>
        </p:nvPicPr>
        <p:blipFill>
          <a:blip r:embed="rId2" cstate="print"/>
          <a:stretch>
            <a:fillRect/>
          </a:stretch>
        </p:blipFill>
        <p:spPr>
          <a:xfrm>
            <a:off x="776424" y="1618085"/>
            <a:ext cx="7591153" cy="166690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
        <p:nvSpPr>
          <p:cNvPr id="6" name="Rectangle 6"/>
          <p:cNvSpPr/>
          <p:nvPr/>
        </p:nvSpPr>
        <p:spPr>
          <a:xfrm>
            <a:off x="2423084" y="3341822"/>
            <a:ext cx="431852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lumMod val="65000"/>
                    <a:lumOff val="35000"/>
                  </a:prstClr>
                </a:solidFill>
                <a:latin typeface="Calibri"/>
              </a:rPr>
              <a:t>Vfib</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3"/>
              </a:rPr>
              <a:t>Kjell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lumMod val="75000"/>
                    <a:lumOff val="25000"/>
                  </a:prstClr>
                </a:solidFill>
                <a:latin typeface="Calibri"/>
                <a:hlinkClick r:id="rId4"/>
              </a:rPr>
              <a:t>CC BY-SA 3.0</a:t>
            </a:r>
            <a:endParaRPr lang="en-US" sz="1200" dirty="0">
              <a:solidFill>
                <a:prstClr val="black">
                  <a:lumMod val="75000"/>
                  <a:lumOff val="25000"/>
                </a:prstClr>
              </a:solidFill>
              <a:latin typeface="Calibri"/>
            </a:endParaRPr>
          </a:p>
        </p:txBody>
      </p:sp>
      <p:sp>
        <p:nvSpPr>
          <p:cNvPr id="7" name="Ορθογώνιο 6"/>
          <p:cNvSpPr/>
          <p:nvPr/>
        </p:nvSpPr>
        <p:spPr>
          <a:xfrm>
            <a:off x="225860" y="3861048"/>
            <a:ext cx="8712968" cy="1446550"/>
          </a:xfrm>
          <a:prstGeom prst="rect">
            <a:avLst/>
          </a:prstGeom>
        </p:spPr>
        <p:txBody>
          <a:bodyPr wrap="square">
            <a:spAutoFit/>
          </a:bodyPr>
          <a:lstStyle/>
          <a:p>
            <a:r>
              <a:rPr lang="el-GR" sz="2200" dirty="0">
                <a:solidFill>
                  <a:prstClr val="black"/>
                </a:solidFill>
                <a:latin typeface="Calibri"/>
              </a:rPr>
              <a:t>Διεγείρονται συγχρόνως πολλές έκτοπες εστίες στο κοιλιακό μυοκάρδιο οι οποίες προκαλούν γρήγορες, ασυγχρόνιστες, ινιδώδεις και χαώδεις κινήσεις. </a:t>
            </a:r>
          </a:p>
          <a:p>
            <a:r>
              <a:rPr lang="el-GR" sz="2200" dirty="0">
                <a:solidFill>
                  <a:prstClr val="black"/>
                </a:solidFill>
                <a:latin typeface="Calibri"/>
              </a:rPr>
              <a:t>Δεν υπάρχει όγκος παλμού και η κυκλοφορία </a:t>
            </a:r>
            <a:r>
              <a:rPr lang="el-GR" sz="2200" dirty="0" smtClean="0">
                <a:solidFill>
                  <a:prstClr val="black"/>
                </a:solidFill>
                <a:latin typeface="Calibri"/>
              </a:rPr>
              <a:t>σταματάει</a:t>
            </a:r>
            <a:r>
              <a:rPr lang="en-US" sz="2200" dirty="0" smtClean="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969870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005A87"/>
                </a:solidFill>
              </a:rPr>
              <a:t>Παθολογικά ΗΚΓφήματα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1026" name="Picture 2" descr="File:Rhythm tachycard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392" y="1111712"/>
            <a:ext cx="6589216" cy="14825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File:Lead II rhythm generated ventricular fibrilation V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924944"/>
            <a:ext cx="6400800" cy="10477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File:Type I A-V block 5-to-4 Wenckebach period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6768"/>
          <a:stretch/>
        </p:blipFill>
        <p:spPr bwMode="auto">
          <a:xfrm>
            <a:off x="928687" y="4381137"/>
            <a:ext cx="7286625" cy="21000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680118" y="2594286"/>
            <a:ext cx="3869585" cy="276999"/>
          </a:xfrm>
          <a:prstGeom prst="rect">
            <a:avLst/>
          </a:prstGeom>
        </p:spPr>
        <p:txBody>
          <a:bodyPr wrap="none">
            <a:spAutoFit/>
          </a:bodyPr>
          <a:lstStyle/>
          <a:p>
            <a:pPr algn="ctr"/>
            <a:r>
              <a:rPr lang="en-US" sz="1200" dirty="0" smtClean="0">
                <a:latin typeface="+mn-lt"/>
                <a:hlinkClick r:id="rId6"/>
              </a:rPr>
              <a:t>“Rhythm tachycardia</a:t>
            </a:r>
            <a:r>
              <a:rPr lang="en-US" sz="1200" dirty="0" smtClean="0">
                <a:latin typeface="+mn-lt"/>
              </a:rPr>
              <a:t>” </a:t>
            </a:r>
            <a:r>
              <a:rPr lang="el-GR" sz="1200" dirty="0" smtClean="0">
                <a:latin typeface="+mn-lt"/>
              </a:rPr>
              <a:t>διαθέσιμο με άδεια </a:t>
            </a:r>
            <a:r>
              <a:rPr lang="en-US" sz="1200" dirty="0">
                <a:latin typeface="+mn-lt"/>
                <a:hlinkClick r:id="rId7"/>
              </a:rPr>
              <a:t>CC BY-NC-SA </a:t>
            </a:r>
            <a:r>
              <a:rPr lang="en-US" sz="1200" dirty="0" smtClean="0">
                <a:latin typeface="+mn-lt"/>
                <a:hlinkClick r:id="rId7"/>
              </a:rPr>
              <a:t>3.0</a:t>
            </a:r>
            <a:endParaRPr lang="en-US" sz="1200" dirty="0">
              <a:latin typeface="+mn-lt"/>
            </a:endParaRPr>
          </a:p>
        </p:txBody>
      </p:sp>
      <p:sp>
        <p:nvSpPr>
          <p:cNvPr id="11" name="Rectangle 7"/>
          <p:cNvSpPr/>
          <p:nvPr/>
        </p:nvSpPr>
        <p:spPr>
          <a:xfrm>
            <a:off x="1302543" y="4044703"/>
            <a:ext cx="66247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8"/>
              </a:rPr>
              <a:t>Lead II rhythm generated ventricular fibrilation </a:t>
            </a:r>
            <a:r>
              <a:rPr lang="en-US" sz="1200" dirty="0" smtClean="0">
                <a:latin typeface="+mn-lt"/>
                <a:hlinkClick r:id="rId8"/>
              </a:rPr>
              <a:t>VF</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9" tooltip="User:Glenlarson"/>
              </a:rPr>
              <a:t>Glenlarson</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12" name="Rectangle 7"/>
          <p:cNvSpPr/>
          <p:nvPr/>
        </p:nvSpPr>
        <p:spPr>
          <a:xfrm>
            <a:off x="928687" y="6525344"/>
            <a:ext cx="728662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10"/>
              </a:rPr>
              <a:t>Type I A-V block 5-to-4 Wenckebach </a:t>
            </a:r>
            <a:r>
              <a:rPr lang="en-US" sz="1200" dirty="0" smtClean="0">
                <a:latin typeface="+mn-lt"/>
                <a:hlinkClick r:id="rId10"/>
              </a:rPr>
              <a:t>periods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11" tooltip="User:Jer5150"/>
              </a:rPr>
              <a:t>Jer5150</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12"/>
              </a:rPr>
              <a:t>CC BY-SA 3.0</a:t>
            </a:r>
            <a:endParaRPr lang="en-US" sz="1200" dirty="0">
              <a:solidFill>
                <a:prstClr val="black"/>
              </a:solidFill>
              <a:latin typeface="+mn-lt"/>
            </a:endParaRPr>
          </a:p>
        </p:txBody>
      </p:sp>
    </p:spTree>
    <p:extLst>
      <p:ext uri="{BB962C8B-B14F-4D97-AF65-F5344CB8AC3E}">
        <p14:creationId xmlns:p14="http://schemas.microsoft.com/office/powerpoint/2010/main" val="1102613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solidFill>
                  <a:srgbClr val="005A87"/>
                </a:solidFill>
              </a:rPr>
              <a:t>Συνοπτική περιγραφή </a:t>
            </a:r>
            <a:r>
              <a:rPr lang="el-GR" dirty="0"/>
              <a:t>τ</a:t>
            </a:r>
            <a:r>
              <a:rPr lang="el-GR" dirty="0" smtClean="0">
                <a:solidFill>
                  <a:srgbClr val="005A87"/>
                </a:solidFill>
              </a:rPr>
              <a:t>ης </a:t>
            </a:r>
            <a:r>
              <a:rPr lang="el-GR" dirty="0"/>
              <a:t>φ</a:t>
            </a:r>
            <a:r>
              <a:rPr lang="el-GR" dirty="0" smtClean="0">
                <a:solidFill>
                  <a:srgbClr val="005A87"/>
                </a:solidFill>
              </a:rPr>
              <a:t>ροντίδας  </a:t>
            </a:r>
            <a:r>
              <a:rPr lang="el-GR" dirty="0"/>
              <a:t>α</a:t>
            </a:r>
            <a:r>
              <a:rPr lang="el-GR" dirty="0" smtClean="0">
                <a:solidFill>
                  <a:srgbClr val="005A87"/>
                </a:solidFill>
              </a:rPr>
              <a:t>ρρυθμικού </a:t>
            </a:r>
            <a:r>
              <a:rPr lang="el-GR" dirty="0"/>
              <a:t>α</a:t>
            </a:r>
            <a:r>
              <a:rPr lang="el-GR" dirty="0" smtClean="0">
                <a:solidFill>
                  <a:srgbClr val="005A87"/>
                </a:solidFill>
              </a:rPr>
              <a:t>σθενούς </a:t>
            </a:r>
            <a:r>
              <a:rPr lang="el-GR" sz="3200" b="0" dirty="0" smtClean="0">
                <a:solidFill>
                  <a:srgbClr val="005A87"/>
                </a:solidFill>
              </a:rPr>
              <a:t>(1 από 2)</a:t>
            </a:r>
            <a:endParaRPr lang="el-GR" sz="3200" b="0" dirty="0">
              <a:solidFill>
                <a:srgbClr val="005A87"/>
              </a:solidFill>
            </a:endParaRPr>
          </a:p>
        </p:txBody>
      </p:sp>
      <p:sp>
        <p:nvSpPr>
          <p:cNvPr id="3" name="Θέση περιεχομένου 2"/>
          <p:cNvSpPr>
            <a:spLocks noGrp="1"/>
          </p:cNvSpPr>
          <p:nvPr>
            <p:ph idx="1"/>
          </p:nvPr>
        </p:nvSpPr>
        <p:spPr>
          <a:xfrm>
            <a:off x="467544" y="1340768"/>
            <a:ext cx="8229600" cy="5040560"/>
          </a:xfrm>
        </p:spPr>
        <p:txBody>
          <a:bodyPr>
            <a:normAutofit/>
          </a:bodyPr>
          <a:lstStyle/>
          <a:p>
            <a:pPr>
              <a:spcBef>
                <a:spcPts val="3000"/>
              </a:spcBef>
            </a:pPr>
            <a:r>
              <a:rPr lang="el-GR" sz="2400" dirty="0"/>
              <a:t>Διαγνωστικές </a:t>
            </a:r>
            <a:r>
              <a:rPr lang="el-GR" sz="2400" dirty="0" smtClean="0"/>
              <a:t>εξετάσεις,</a:t>
            </a:r>
            <a:endParaRPr lang="el-GR" sz="2400" dirty="0"/>
          </a:p>
          <a:p>
            <a:pPr>
              <a:spcBef>
                <a:spcPts val="3000"/>
              </a:spcBef>
            </a:pPr>
            <a:r>
              <a:rPr lang="el-GR" sz="2400" dirty="0" smtClean="0"/>
              <a:t>Ηλεκτροκαρδιογράφημα,</a:t>
            </a:r>
            <a:endParaRPr lang="el-GR" sz="2400" dirty="0"/>
          </a:p>
          <a:p>
            <a:pPr>
              <a:spcBef>
                <a:spcPts val="3000"/>
              </a:spcBef>
            </a:pPr>
            <a:r>
              <a:rPr lang="el-GR" sz="2400" dirty="0"/>
              <a:t>Συνεχή παρακολούθηση του καρδιακού ρυθμού με monitor στο νοσοκομείο ή με Holter στο </a:t>
            </a:r>
            <a:r>
              <a:rPr lang="el-GR" sz="2400" dirty="0" smtClean="0"/>
              <a:t>σπίτι,</a:t>
            </a:r>
            <a:endParaRPr lang="el-GR" sz="2400" dirty="0"/>
          </a:p>
          <a:p>
            <a:pPr>
              <a:spcBef>
                <a:spcPts val="3000"/>
              </a:spcBef>
            </a:pPr>
            <a:r>
              <a:rPr lang="el-GR" sz="2400" dirty="0"/>
              <a:t>Ηλεκτροφυσιολογικές μελέτες στο εργαστήριο για τη διερεύνηση των αρρυθμιών και των αιτιών των </a:t>
            </a:r>
            <a:r>
              <a:rPr lang="el-GR" sz="2400" dirty="0" smtClean="0"/>
              <a:t>αρρυθμιών,</a:t>
            </a:r>
            <a:endParaRPr lang="el-GR" sz="2400" dirty="0"/>
          </a:p>
          <a:p>
            <a:pPr>
              <a:spcBef>
                <a:spcPts val="3000"/>
              </a:spcBef>
            </a:pPr>
            <a:r>
              <a:rPr lang="el-GR" sz="2400" dirty="0"/>
              <a:t>Φαρμακευτική </a:t>
            </a:r>
            <a:r>
              <a:rPr lang="el-GR" sz="2400" dirty="0" smtClean="0"/>
              <a:t>αγωγή.</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278663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Συνοπτική περιγραφή της φροντίδας  αρρυθμικού ασθενούς</a:t>
            </a:r>
            <a:r>
              <a:rPr lang="el-GR" sz="4400" dirty="0" smtClean="0">
                <a:solidFill>
                  <a:srgbClr val="005A87"/>
                </a:solidFill>
              </a:rPr>
              <a:t> </a:t>
            </a:r>
            <a:r>
              <a:rPr lang="el-GR" sz="3600" b="0" dirty="0" smtClean="0">
                <a:solidFill>
                  <a:srgbClr val="005A87"/>
                </a:solidFill>
              </a:rPr>
              <a:t>(2 </a:t>
            </a:r>
            <a:r>
              <a:rPr lang="el-GR" sz="3600" b="0" dirty="0">
                <a:solidFill>
                  <a:srgbClr val="005A87"/>
                </a:solidFill>
              </a:rPr>
              <a:t>από </a:t>
            </a:r>
            <a:r>
              <a:rPr lang="el-GR" sz="3600" b="0" dirty="0" smtClean="0">
                <a:solidFill>
                  <a:srgbClr val="005A87"/>
                </a:solidFill>
              </a:rPr>
              <a:t>2)</a:t>
            </a:r>
            <a:endParaRPr lang="el-GR" sz="3600" b="0" dirty="0">
              <a:solidFill>
                <a:srgbClr val="005A87"/>
              </a:solidFill>
            </a:endParaRPr>
          </a:p>
        </p:txBody>
      </p:sp>
      <p:sp>
        <p:nvSpPr>
          <p:cNvPr id="3" name="Θέση περιεχομένου 2"/>
          <p:cNvSpPr>
            <a:spLocks noGrp="1"/>
          </p:cNvSpPr>
          <p:nvPr>
            <p:ph idx="1"/>
          </p:nvPr>
        </p:nvSpPr>
        <p:spPr>
          <a:xfrm>
            <a:off x="467544" y="1412776"/>
            <a:ext cx="8229600" cy="5040560"/>
          </a:xfrm>
        </p:spPr>
        <p:txBody>
          <a:bodyPr>
            <a:normAutofit/>
          </a:bodyPr>
          <a:lstStyle/>
          <a:p>
            <a:pPr>
              <a:lnSpc>
                <a:spcPct val="114000"/>
              </a:lnSpc>
              <a:spcBef>
                <a:spcPts val="1800"/>
              </a:spcBef>
            </a:pPr>
            <a:r>
              <a:rPr lang="el-GR" sz="2400" dirty="0"/>
              <a:t>Ηλεκτρική εκκένωση (συγχρονισμένη καρδιοανάταξη, απινίδωση, εμφυτεύσιμος απινιδωτής),</a:t>
            </a:r>
          </a:p>
          <a:p>
            <a:pPr>
              <a:lnSpc>
                <a:spcPct val="114000"/>
              </a:lnSpc>
              <a:spcBef>
                <a:spcPts val="1800"/>
              </a:spcBef>
            </a:pPr>
            <a:r>
              <a:rPr lang="el-GR" sz="2400" dirty="0"/>
              <a:t>Βηματοδοτική θεραπεία (πρόσκαιροι ή προσωρινοί βηματοδότες, μόνιμοι βηματοδότες),</a:t>
            </a:r>
          </a:p>
          <a:p>
            <a:pPr>
              <a:lnSpc>
                <a:spcPct val="114000"/>
              </a:lnSpc>
              <a:spcBef>
                <a:spcPts val="1800"/>
              </a:spcBef>
            </a:pPr>
            <a:r>
              <a:rPr lang="el-GR" sz="2400" dirty="0"/>
              <a:t>Καρδιακή χαρτογράφηση και κατάλυση έκτοπων εστιών με καθετήρα,</a:t>
            </a:r>
          </a:p>
          <a:p>
            <a:pPr>
              <a:lnSpc>
                <a:spcPct val="114000"/>
              </a:lnSpc>
              <a:spcBef>
                <a:spcPts val="1800"/>
              </a:spcBef>
            </a:pPr>
            <a:r>
              <a:rPr lang="el-GR" sz="2400" dirty="0"/>
              <a:t>Άλλες θεραπείες (χειρισμοί ή τεχνικές διέγερσης του πνευμονογαστρικού</a:t>
            </a:r>
            <a:r>
              <a:rPr lang="el-GR" sz="240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637946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solidFill>
                  <a:srgbClr val="005A87"/>
                </a:solidFill>
              </a:rPr>
              <a:t>Στόχοι φροντίδας </a:t>
            </a:r>
            <a:r>
              <a:rPr lang="el-GR" dirty="0"/>
              <a:t>σ</a:t>
            </a:r>
            <a:r>
              <a:rPr lang="el-GR" dirty="0" smtClean="0">
                <a:solidFill>
                  <a:srgbClr val="005A87"/>
                </a:solidFill>
              </a:rPr>
              <a:t>ε </a:t>
            </a:r>
            <a:r>
              <a:rPr lang="el-GR" dirty="0"/>
              <a:t>α</a:t>
            </a:r>
            <a:r>
              <a:rPr lang="el-GR" dirty="0" smtClean="0">
                <a:solidFill>
                  <a:srgbClr val="005A87"/>
                </a:solidFill>
              </a:rPr>
              <a:t>σθενή </a:t>
            </a:r>
            <a:r>
              <a:rPr lang="el-GR" dirty="0"/>
              <a:t>μ</a:t>
            </a:r>
            <a:r>
              <a:rPr lang="el-GR" dirty="0" smtClean="0">
                <a:solidFill>
                  <a:srgbClr val="005A87"/>
                </a:solidFill>
              </a:rPr>
              <a:t>ε </a:t>
            </a:r>
            <a:r>
              <a:rPr lang="el-GR" dirty="0"/>
              <a:t>α</a:t>
            </a:r>
            <a:r>
              <a:rPr lang="el-GR" dirty="0" smtClean="0">
                <a:solidFill>
                  <a:srgbClr val="005A87"/>
                </a:solidFill>
              </a:rPr>
              <a:t>ρρυθμία</a:t>
            </a:r>
            <a:endParaRPr lang="el-GR" dirty="0">
              <a:solidFill>
                <a:srgbClr val="005A87"/>
              </a:solidFill>
            </a:endParaRPr>
          </a:p>
        </p:txBody>
      </p:sp>
      <p:sp>
        <p:nvSpPr>
          <p:cNvPr id="3" name="Θέση περιεχομένου 2"/>
          <p:cNvSpPr>
            <a:spLocks noGrp="1"/>
          </p:cNvSpPr>
          <p:nvPr>
            <p:ph idx="1"/>
          </p:nvPr>
        </p:nvSpPr>
        <p:spPr>
          <a:xfrm>
            <a:off x="467544" y="1412776"/>
            <a:ext cx="8229600" cy="5040560"/>
          </a:xfrm>
        </p:spPr>
        <p:txBody>
          <a:bodyPr/>
          <a:lstStyle/>
          <a:p>
            <a:pPr>
              <a:spcBef>
                <a:spcPts val="3000"/>
              </a:spcBef>
            </a:pPr>
            <a:r>
              <a:rPr lang="el-GR" sz="2400" dirty="0" smtClean="0"/>
              <a:t>Αναγνώριση αρρυθμιών,</a:t>
            </a:r>
            <a:endParaRPr lang="el-GR" sz="2400" dirty="0"/>
          </a:p>
          <a:p>
            <a:pPr>
              <a:spcBef>
                <a:spcPts val="3000"/>
              </a:spcBef>
            </a:pPr>
            <a:r>
              <a:rPr lang="el-GR" sz="2400" dirty="0" smtClean="0"/>
              <a:t>Αξιολόγηση επιπτώσεων αρρυθμιών,</a:t>
            </a:r>
            <a:endParaRPr lang="el-GR" sz="2400" dirty="0"/>
          </a:p>
          <a:p>
            <a:pPr>
              <a:spcBef>
                <a:spcPts val="3000"/>
              </a:spcBef>
            </a:pPr>
            <a:r>
              <a:rPr lang="el-GR" sz="2400" dirty="0" smtClean="0"/>
              <a:t>Θεραπεία υποκείμενων αιτιών (</a:t>
            </a:r>
            <a:r>
              <a:rPr lang="el-GR" sz="2400" dirty="0"/>
              <a:t>διόρθωση ηλεκτρολυτών, υγρών, οξεοβασικής ισορροπίας, υποξίας, πόνου, </a:t>
            </a:r>
            <a:r>
              <a:rPr lang="el-GR" sz="2400" dirty="0" smtClean="0"/>
              <a:t>άγχους).</a:t>
            </a:r>
            <a:endParaRPr lang="el-GR" sz="2400" dirty="0"/>
          </a:p>
          <a:p>
            <a:pPr>
              <a:spcBef>
                <a:spcPts val="3000"/>
              </a:spcBef>
            </a:pPr>
            <a:r>
              <a:rPr lang="el-GR" sz="2400" dirty="0" smtClean="0"/>
              <a:t>Θεραπεία αρρυθμιών με </a:t>
            </a:r>
            <a:r>
              <a:rPr lang="el-GR" sz="2400" dirty="0"/>
              <a:t>χορήγηση αντιαρρυθμικών &amp; μηχανική ή χειρουργική </a:t>
            </a:r>
            <a:r>
              <a:rPr lang="el-GR" sz="2400" dirty="0" smtClean="0"/>
              <a:t>υποστήριξη.</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21221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solidFill>
                  <a:srgbClr val="005A87"/>
                </a:solidFill>
              </a:rPr>
              <a:t>Ενδείξεις καρδιακής </a:t>
            </a:r>
            <a:r>
              <a:rPr lang="el-GR" dirty="0"/>
              <a:t>π</a:t>
            </a:r>
            <a:r>
              <a:rPr lang="el-GR" dirty="0" smtClean="0">
                <a:solidFill>
                  <a:srgbClr val="005A87"/>
                </a:solidFill>
              </a:rPr>
              <a:t>αρακολούθησης </a:t>
            </a:r>
            <a:r>
              <a:rPr lang="el-GR" sz="3600" b="0" dirty="0" smtClean="0">
                <a:solidFill>
                  <a:srgbClr val="005A87"/>
                </a:solidFill>
              </a:rPr>
              <a:t>(</a:t>
            </a:r>
            <a:r>
              <a:rPr lang="en-US" sz="3600" b="0" dirty="0" smtClean="0">
                <a:solidFill>
                  <a:srgbClr val="005A87"/>
                </a:solidFill>
              </a:rPr>
              <a:t>Monitoring)</a:t>
            </a:r>
            <a:endParaRPr lang="el-GR" sz="3600" b="0" dirty="0">
              <a:solidFill>
                <a:srgbClr val="005A87"/>
              </a:solidFill>
            </a:endParaRPr>
          </a:p>
        </p:txBody>
      </p:sp>
      <p:sp>
        <p:nvSpPr>
          <p:cNvPr id="3" name="Θέση περιεχομένου 2"/>
          <p:cNvSpPr>
            <a:spLocks noGrp="1"/>
          </p:cNvSpPr>
          <p:nvPr>
            <p:ph idx="1"/>
          </p:nvPr>
        </p:nvSpPr>
        <p:spPr>
          <a:xfrm>
            <a:off x="467544" y="1412776"/>
            <a:ext cx="8229600" cy="5040560"/>
          </a:xfrm>
        </p:spPr>
        <p:txBody>
          <a:bodyPr>
            <a:normAutofit/>
          </a:bodyPr>
          <a:lstStyle/>
          <a:p>
            <a:pPr>
              <a:spcBef>
                <a:spcPts val="1800"/>
              </a:spcBef>
            </a:pPr>
            <a:r>
              <a:rPr lang="el-GR" sz="2400" dirty="0"/>
              <a:t>Περιεγχειρητική παρακολούθηση συχνότητας + </a:t>
            </a:r>
            <a:r>
              <a:rPr lang="el-GR" sz="2400" dirty="0" smtClean="0"/>
              <a:t>σφυγμού,</a:t>
            </a:r>
            <a:endParaRPr lang="el-GR" sz="2400" dirty="0"/>
          </a:p>
          <a:p>
            <a:pPr>
              <a:spcBef>
                <a:spcPts val="1800"/>
              </a:spcBef>
            </a:pPr>
            <a:r>
              <a:rPr lang="el-GR" sz="2400" dirty="0"/>
              <a:t>Ανίχνευση , αναγνώριση </a:t>
            </a:r>
            <a:r>
              <a:rPr lang="el-GR" sz="2400" dirty="0" smtClean="0"/>
              <a:t>αρρυθμιών,</a:t>
            </a:r>
            <a:endParaRPr lang="el-GR" sz="2400" dirty="0"/>
          </a:p>
          <a:p>
            <a:pPr>
              <a:spcBef>
                <a:spcPts val="1800"/>
              </a:spcBef>
            </a:pPr>
            <a:r>
              <a:rPr lang="el-GR" sz="2400" dirty="0"/>
              <a:t>Παρακολούθηση των επιπτώσεων καρδιακών ή μη νοσημάτων στην </a:t>
            </a:r>
            <a:r>
              <a:rPr lang="el-GR" sz="2400" dirty="0" smtClean="0"/>
              <a:t>καρδιά,</a:t>
            </a:r>
            <a:endParaRPr lang="el-GR" sz="2400" dirty="0"/>
          </a:p>
          <a:p>
            <a:pPr>
              <a:spcBef>
                <a:spcPts val="1800"/>
              </a:spcBef>
            </a:pPr>
            <a:r>
              <a:rPr lang="el-GR" sz="2400" dirty="0"/>
              <a:t>Παρακολούθηση ασθενών με δυνητικά επικίνδυνες για τη ζωή καταστάσεις (ΟΕΜ, πολυτραυματίας, ανεύρυσμα κλπ</a:t>
            </a:r>
            <a:r>
              <a:rPr lang="el-GR" sz="2400" dirty="0" smtClean="0"/>
              <a:t>.),</a:t>
            </a:r>
            <a:endParaRPr lang="el-GR" sz="2400" dirty="0"/>
          </a:p>
          <a:p>
            <a:pPr>
              <a:spcBef>
                <a:spcPts val="1800"/>
              </a:spcBef>
            </a:pPr>
            <a:r>
              <a:rPr lang="el-GR" sz="2400" dirty="0"/>
              <a:t>Αξιολόγηση της απάντησης σε </a:t>
            </a:r>
            <a:r>
              <a:rPr lang="el-GR" sz="2400" dirty="0" smtClean="0"/>
              <a:t>παρεμβάσεις </a:t>
            </a:r>
            <a:r>
              <a:rPr lang="el-GR" sz="2400" dirty="0"/>
              <a:t>και σε επεμβατικές ή μη θεραπείες (φάρμακα, διαγνωστικές τεχνικές, αγγειοπλαστική, εγχείρηση καρδιάς, λειτουργία βηματοδότη, λειτουργία αυτόματου απινιδωτή</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86060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005A87"/>
                </a:solidFill>
              </a:rPr>
              <a:t>Διαδικασία καρδιακής παρακολούθησης </a:t>
            </a:r>
            <a:endParaRPr lang="el-GR" dirty="0">
              <a:solidFill>
                <a:srgbClr val="005A87"/>
              </a:solidFill>
              <a:latin typeface="Cambria Math" panose="02040503050406030204" pitchFamily="18" charset="0"/>
              <a:ea typeface="Cambria Math" panose="02040503050406030204" pitchFamily="18" charset="0"/>
            </a:endParaRPr>
          </a:p>
        </p:txBody>
      </p:sp>
      <p:sp>
        <p:nvSpPr>
          <p:cNvPr id="3" name="Θέση περιεχομένου 2"/>
          <p:cNvSpPr>
            <a:spLocks noGrp="1"/>
          </p:cNvSpPr>
          <p:nvPr>
            <p:ph idx="1"/>
          </p:nvPr>
        </p:nvSpPr>
        <p:spPr>
          <a:xfrm>
            <a:off x="467544" y="1340768"/>
            <a:ext cx="8229600" cy="5040560"/>
          </a:xfrm>
        </p:spPr>
        <p:txBody>
          <a:bodyPr>
            <a:normAutofit/>
          </a:bodyPr>
          <a:lstStyle/>
          <a:p>
            <a:pPr marL="0" indent="0">
              <a:spcBef>
                <a:spcPts val="3000"/>
              </a:spcBef>
              <a:buNone/>
            </a:pPr>
            <a:r>
              <a:rPr lang="el-GR" sz="2400" dirty="0"/>
              <a:t>Νοσηλευτικές </a:t>
            </a:r>
            <a:r>
              <a:rPr lang="el-GR" sz="2400" dirty="0" smtClean="0"/>
              <a:t>διαδικασίες :</a:t>
            </a:r>
            <a:endParaRPr lang="el-GR" sz="2400" dirty="0"/>
          </a:p>
          <a:p>
            <a:pPr>
              <a:spcBef>
                <a:spcPts val="3000"/>
              </a:spcBef>
            </a:pPr>
            <a:r>
              <a:rPr lang="el-GR" sz="2400" dirty="0"/>
              <a:t>Εξασφάλιση </a:t>
            </a:r>
            <a:r>
              <a:rPr lang="el-GR" sz="2400" dirty="0" smtClean="0"/>
              <a:t>εξοπλισμού,</a:t>
            </a:r>
            <a:endParaRPr lang="el-GR" sz="2400" dirty="0"/>
          </a:p>
          <a:p>
            <a:pPr>
              <a:spcBef>
                <a:spcPts val="3000"/>
              </a:spcBef>
            </a:pPr>
            <a:r>
              <a:rPr lang="el-GR" sz="2400" dirty="0"/>
              <a:t>Πριν από τη σύνδεση (παρεμβάσεις</a:t>
            </a:r>
            <a:r>
              <a:rPr lang="el-GR" sz="2400" dirty="0" smtClean="0"/>
              <a:t>),</a:t>
            </a:r>
            <a:endParaRPr lang="el-GR" sz="2400" dirty="0"/>
          </a:p>
          <a:p>
            <a:pPr>
              <a:spcBef>
                <a:spcPts val="3000"/>
              </a:spcBef>
            </a:pPr>
            <a:r>
              <a:rPr lang="el-GR" sz="2400" dirty="0"/>
              <a:t>Διαδικασία </a:t>
            </a:r>
            <a:r>
              <a:rPr lang="el-GR" sz="2400" dirty="0" smtClean="0"/>
              <a:t>Σύνδεσης,</a:t>
            </a:r>
            <a:endParaRPr lang="el-GR" sz="2400" dirty="0"/>
          </a:p>
          <a:p>
            <a:pPr>
              <a:spcBef>
                <a:spcPts val="3000"/>
              </a:spcBef>
            </a:pPr>
            <a:r>
              <a:rPr lang="el-GR" sz="2400" dirty="0"/>
              <a:t>Μετά τη σύνδεση (παρεμβάσεις</a:t>
            </a:r>
            <a:r>
              <a:rPr lang="el-GR" sz="2400" dirty="0" smtClean="0"/>
              <a:t>).</a:t>
            </a:r>
            <a:endParaRPr lang="el-GR" sz="2400" dirty="0"/>
          </a:p>
          <a:p>
            <a:pPr>
              <a:spcBef>
                <a:spcPts val="30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537924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H διέγερση του καρδιακού </a:t>
            </a:r>
            <a:r>
              <a:rPr lang="el-GR" dirty="0" smtClean="0"/>
              <a:t>μυ </a:t>
            </a:r>
            <a:r>
              <a:rPr lang="el-GR" sz="3200" b="0" dirty="0" smtClean="0">
                <a:solidFill>
                  <a:srgbClr val="005A87"/>
                </a:solidFill>
              </a:rPr>
              <a:t>(2 από 2)</a:t>
            </a:r>
            <a:endParaRPr lang="el-GR" sz="3200" b="0" dirty="0">
              <a:solidFill>
                <a:srgbClr val="005A87"/>
              </a:solidFill>
            </a:endParaRPr>
          </a:p>
        </p:txBody>
      </p:sp>
      <p:sp>
        <p:nvSpPr>
          <p:cNvPr id="3" name="Θέση περιεχομένου 2"/>
          <p:cNvSpPr>
            <a:spLocks noGrp="1"/>
          </p:cNvSpPr>
          <p:nvPr>
            <p:ph idx="1"/>
          </p:nvPr>
        </p:nvSpPr>
        <p:spPr>
          <a:xfrm>
            <a:off x="457200" y="1196752"/>
            <a:ext cx="8075240" cy="5544616"/>
          </a:xfrm>
        </p:spPr>
        <p:txBody>
          <a:bodyPr>
            <a:normAutofit/>
          </a:bodyPr>
          <a:lstStyle/>
          <a:p>
            <a:pPr>
              <a:lnSpc>
                <a:spcPct val="110000"/>
              </a:lnSpc>
              <a:spcBef>
                <a:spcPts val="1200"/>
              </a:spcBef>
            </a:pPr>
            <a:r>
              <a:rPr lang="el-GR" sz="2400" b="1" dirty="0" smtClean="0"/>
              <a:t>Πορεία ηλεκτρικών διεγέρσεων:</a:t>
            </a:r>
          </a:p>
          <a:p>
            <a:pPr marL="457200" indent="-457200">
              <a:lnSpc>
                <a:spcPct val="110000"/>
              </a:lnSpc>
              <a:spcBef>
                <a:spcPts val="1200"/>
              </a:spcBef>
              <a:buFont typeface="+mj-lt"/>
              <a:buAutoNum type="arabicPeriod"/>
            </a:pPr>
            <a:r>
              <a:rPr lang="el-GR" sz="2400" dirty="0" smtClean="0"/>
              <a:t>Φλεβόκομβος </a:t>
            </a:r>
            <a:r>
              <a:rPr lang="el-GR" sz="2400" dirty="0"/>
              <a:t>(ΦΚ) [πυροδοτεί 60-100 παλμούς/min</a:t>
            </a:r>
            <a:r>
              <a:rPr lang="el-GR" sz="2400" dirty="0" smtClean="0"/>
              <a:t>],</a:t>
            </a:r>
          </a:p>
          <a:p>
            <a:pPr marL="457200" indent="-457200">
              <a:lnSpc>
                <a:spcPct val="110000"/>
              </a:lnSpc>
              <a:spcBef>
                <a:spcPts val="1200"/>
              </a:spcBef>
              <a:buFont typeface="+mj-lt"/>
              <a:buAutoNum type="arabicPeriod"/>
            </a:pPr>
            <a:r>
              <a:rPr lang="el-GR" sz="2400" dirty="0" smtClean="0"/>
              <a:t>Κολποκοιλιακός </a:t>
            </a:r>
            <a:r>
              <a:rPr lang="el-GR" sz="2400" dirty="0"/>
              <a:t>κόμβος (κΚ</a:t>
            </a:r>
            <a:r>
              <a:rPr lang="el-GR" sz="2400" dirty="0" smtClean="0"/>
              <a:t>),</a:t>
            </a:r>
          </a:p>
          <a:p>
            <a:pPr marL="457200" indent="-457200">
              <a:lnSpc>
                <a:spcPct val="110000"/>
              </a:lnSpc>
              <a:spcBef>
                <a:spcPts val="1200"/>
              </a:spcBef>
              <a:buFont typeface="+mj-lt"/>
              <a:buAutoNum type="arabicPeriod"/>
            </a:pPr>
            <a:r>
              <a:rPr lang="el-GR" sz="2400" dirty="0" smtClean="0"/>
              <a:t>Δεμάτιο </a:t>
            </a:r>
            <a:r>
              <a:rPr lang="el-GR" sz="2400" dirty="0"/>
              <a:t>του </a:t>
            </a:r>
            <a:r>
              <a:rPr lang="el-GR" sz="2400" dirty="0" smtClean="0"/>
              <a:t>His,</a:t>
            </a:r>
          </a:p>
          <a:p>
            <a:pPr marL="457200" indent="-457200">
              <a:lnSpc>
                <a:spcPct val="110000"/>
              </a:lnSpc>
              <a:spcBef>
                <a:spcPts val="1200"/>
              </a:spcBef>
              <a:buFont typeface="+mj-lt"/>
              <a:buAutoNum type="arabicPeriod"/>
            </a:pPr>
            <a:r>
              <a:rPr lang="el-GR" sz="2400" dirty="0" smtClean="0"/>
              <a:t>Δεξιό </a:t>
            </a:r>
            <a:r>
              <a:rPr lang="el-GR" sz="2400" dirty="0"/>
              <a:t>και αριστερό σκέλος του δεματίου του </a:t>
            </a:r>
            <a:r>
              <a:rPr lang="el-GR" sz="2400" dirty="0" smtClean="0"/>
              <a:t>Ηis,</a:t>
            </a:r>
          </a:p>
          <a:p>
            <a:pPr marL="457200" indent="-457200">
              <a:lnSpc>
                <a:spcPct val="110000"/>
              </a:lnSpc>
              <a:spcBef>
                <a:spcPts val="1200"/>
              </a:spcBef>
              <a:buFont typeface="+mj-lt"/>
              <a:buAutoNum type="arabicPeriod"/>
            </a:pPr>
            <a:r>
              <a:rPr lang="el-GR" sz="2400" dirty="0" smtClean="0"/>
              <a:t>Κοιλιακό </a:t>
            </a:r>
            <a:r>
              <a:rPr lang="el-GR" sz="2400" dirty="0"/>
              <a:t>σύστημα αγωγής με ίνες </a:t>
            </a:r>
            <a:r>
              <a:rPr lang="el-GR" sz="2400" dirty="0" smtClean="0"/>
              <a:t>Purkinje.</a:t>
            </a:r>
            <a:endParaRPr lang="el-GR" sz="2400" dirty="0"/>
          </a:p>
          <a:p>
            <a:pPr>
              <a:lnSpc>
                <a:spcPct val="110000"/>
              </a:lnSpc>
              <a:spcBef>
                <a:spcPts val="1200"/>
              </a:spcBef>
            </a:pPr>
            <a:r>
              <a:rPr lang="el-GR" sz="2400" b="1" dirty="0" smtClean="0"/>
              <a:t>Αδράνεια φλεβόκομβου= </a:t>
            </a:r>
            <a:r>
              <a:rPr lang="el-GR" sz="2400" dirty="0" smtClean="0"/>
              <a:t>αναλαμβάνουν </a:t>
            </a:r>
            <a:r>
              <a:rPr lang="el-GR" sz="2400" dirty="0"/>
              <a:t>το έργο οι δευτερεύοντες βηματοδότες που διαθέτουν εφεδρικό μηχανισμό συχνότητας μικρότερης από 60 </a:t>
            </a:r>
            <a:r>
              <a:rPr lang="el-GR" sz="2400" dirty="0" smtClean="0"/>
              <a:t>παλμούς/min.</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913313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solidFill>
                  <a:srgbClr val="005A87"/>
                </a:solidFill>
                <a:latin typeface="+mn-lt"/>
              </a:rPr>
              <a:t>Διαδικασία καρδιακής παρακολούθησης </a:t>
            </a:r>
            <a:r>
              <a:rPr lang="el-GR" b="0" dirty="0" smtClean="0">
                <a:solidFill>
                  <a:srgbClr val="005A87"/>
                </a:solidFill>
                <a:latin typeface="+mn-lt"/>
                <a:ea typeface="Cambria Math" panose="02040503050406030204" pitchFamily="18" charset="0"/>
              </a:rPr>
              <a:t> </a:t>
            </a:r>
            <a:r>
              <a:rPr lang="el-GR" b="0" dirty="0" smtClean="0">
                <a:solidFill>
                  <a:srgbClr val="005A87"/>
                </a:solidFill>
                <a:latin typeface="Cambria Math" panose="02040503050406030204" pitchFamily="18" charset="0"/>
                <a:ea typeface="Cambria Math" panose="02040503050406030204" pitchFamily="18" charset="0"/>
              </a:rPr>
              <a:t/>
            </a:r>
            <a:br>
              <a:rPr lang="el-GR" b="0" dirty="0" smtClean="0">
                <a:solidFill>
                  <a:srgbClr val="005A87"/>
                </a:solidFill>
                <a:latin typeface="Cambria Math" panose="02040503050406030204" pitchFamily="18" charset="0"/>
                <a:ea typeface="Cambria Math" panose="02040503050406030204" pitchFamily="18" charset="0"/>
              </a:rPr>
            </a:br>
            <a:r>
              <a:rPr lang="el-GR" sz="3200" b="0" dirty="0" smtClean="0">
                <a:solidFill>
                  <a:srgbClr val="005A87"/>
                </a:solidFill>
                <a:latin typeface="+mn-lt"/>
                <a:ea typeface="Cambria Math" panose="02040503050406030204" pitchFamily="18" charset="0"/>
              </a:rPr>
              <a:t>(1 από 5)</a:t>
            </a:r>
            <a:endParaRPr lang="el-GR" b="0" dirty="0">
              <a:solidFill>
                <a:srgbClr val="005A87"/>
              </a:solidFill>
              <a:latin typeface="Cambria Math" panose="02040503050406030204" pitchFamily="18" charset="0"/>
              <a:ea typeface="Cambria Math" panose="02040503050406030204" pitchFamily="18" charset="0"/>
            </a:endParaRPr>
          </a:p>
        </p:txBody>
      </p:sp>
      <p:sp>
        <p:nvSpPr>
          <p:cNvPr id="5" name="Θέση περιεχομένου 4"/>
          <p:cNvSpPr>
            <a:spLocks noGrp="1"/>
          </p:cNvSpPr>
          <p:nvPr>
            <p:ph idx="1"/>
          </p:nvPr>
        </p:nvSpPr>
        <p:spPr>
          <a:xfrm>
            <a:off x="467544" y="1340768"/>
            <a:ext cx="8229600" cy="5040560"/>
          </a:xfrm>
        </p:spPr>
        <p:txBody>
          <a:bodyPr>
            <a:normAutofit lnSpcReduction="10000"/>
          </a:bodyPr>
          <a:lstStyle/>
          <a:p>
            <a:pPr marL="0" indent="0" algn="ctr">
              <a:buNone/>
            </a:pPr>
            <a:r>
              <a:rPr lang="el-GR" sz="2400" b="1" dirty="0"/>
              <a:t>ΕΞΟΠΛΙΣΜΟΣ</a:t>
            </a:r>
          </a:p>
          <a:p>
            <a:pPr>
              <a:spcBef>
                <a:spcPts val="1800"/>
              </a:spcBef>
            </a:pPr>
            <a:r>
              <a:rPr lang="el-GR" sz="2400" dirty="0"/>
              <a:t>Παρακλίνια συσκευή </a:t>
            </a:r>
            <a:r>
              <a:rPr lang="el-GR" sz="2400" dirty="0" smtClean="0"/>
              <a:t>παρακολούθησης,</a:t>
            </a:r>
            <a:endParaRPr lang="el-GR" sz="2400" dirty="0"/>
          </a:p>
          <a:p>
            <a:pPr>
              <a:spcBef>
                <a:spcPts val="1800"/>
              </a:spcBef>
            </a:pPr>
            <a:r>
              <a:rPr lang="el-GR" sz="2400" dirty="0"/>
              <a:t>Καλώδια συσκευής παρακολούθησης ή</a:t>
            </a:r>
          </a:p>
          <a:p>
            <a:pPr>
              <a:spcBef>
                <a:spcPts val="1800"/>
              </a:spcBef>
            </a:pPr>
            <a:r>
              <a:rPr lang="el-GR" sz="2400" dirty="0"/>
              <a:t>Μονάδα τηλεμετρίας με καινούργια </a:t>
            </a:r>
            <a:r>
              <a:rPr lang="el-GR" sz="2400" dirty="0" smtClean="0"/>
              <a:t>μπαταρία,</a:t>
            </a:r>
            <a:endParaRPr lang="el-GR" sz="2400" dirty="0"/>
          </a:p>
          <a:p>
            <a:pPr>
              <a:spcBef>
                <a:spcPts val="1800"/>
              </a:spcBef>
            </a:pPr>
            <a:r>
              <a:rPr lang="el-GR" sz="2400" dirty="0"/>
              <a:t>Ηλεκτρόδια-αυτοκόλλητα, με προτοποθετημένη γέλη ηλεκτρικής επαφής μιας </a:t>
            </a:r>
            <a:r>
              <a:rPr lang="el-GR" sz="2400" dirty="0" smtClean="0"/>
              <a:t>χρήσης,</a:t>
            </a:r>
            <a:endParaRPr lang="el-GR" sz="2400" dirty="0"/>
          </a:p>
          <a:p>
            <a:pPr>
              <a:spcBef>
                <a:spcPts val="1800"/>
              </a:spcBef>
            </a:pPr>
            <a:r>
              <a:rPr lang="el-GR" sz="2400" dirty="0"/>
              <a:t>Καλώδια </a:t>
            </a:r>
            <a:r>
              <a:rPr lang="el-GR" sz="2400" dirty="0" smtClean="0"/>
              <a:t>απαγωγών,</a:t>
            </a:r>
            <a:endParaRPr lang="el-GR" sz="2400" dirty="0"/>
          </a:p>
          <a:p>
            <a:pPr>
              <a:spcBef>
                <a:spcPts val="1800"/>
              </a:spcBef>
            </a:pPr>
            <a:r>
              <a:rPr lang="el-GR" sz="2400" dirty="0"/>
              <a:t>Γάζες με οινόπνευμα για </a:t>
            </a:r>
            <a:r>
              <a:rPr lang="el-GR" sz="2400" dirty="0" smtClean="0"/>
              <a:t>καθαρισμό,</a:t>
            </a:r>
            <a:endParaRPr lang="el-GR" sz="2400" dirty="0"/>
          </a:p>
          <a:p>
            <a:pPr>
              <a:spcBef>
                <a:spcPts val="1800"/>
              </a:spcBef>
            </a:pPr>
            <a:r>
              <a:rPr lang="el-GR" sz="2400" dirty="0"/>
              <a:t>Στεγνές γάζες ή πετσετάκια προετοιμασίας εφαρμογής </a:t>
            </a:r>
            <a:r>
              <a:rPr lang="el-GR" sz="2400" dirty="0" smtClean="0"/>
              <a:t>ηλεκτροδίων.</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574381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005A87"/>
                </a:solidFill>
                <a:latin typeface="+mn-lt"/>
              </a:rPr>
              <a:t>Διαδικασία καρδιακής </a:t>
            </a:r>
            <a:r>
              <a:rPr lang="el-GR" dirty="0" smtClean="0">
                <a:solidFill>
                  <a:srgbClr val="005A87"/>
                </a:solidFill>
                <a:latin typeface="+mn-lt"/>
              </a:rPr>
              <a:t>παρακολούθησης</a:t>
            </a:r>
            <a:r>
              <a:rPr lang="el-GR" b="0" dirty="0" smtClean="0">
                <a:solidFill>
                  <a:srgbClr val="005A87"/>
                </a:solidFill>
                <a:latin typeface="+mn-lt"/>
                <a:ea typeface="Cambria Math" panose="02040503050406030204" pitchFamily="18" charset="0"/>
              </a:rPr>
              <a:t> </a:t>
            </a:r>
            <a:r>
              <a:rPr lang="el-GR" b="0" dirty="0" smtClean="0">
                <a:solidFill>
                  <a:srgbClr val="005A87"/>
                </a:solidFill>
                <a:latin typeface="Cambria Math" panose="02040503050406030204" pitchFamily="18" charset="0"/>
                <a:ea typeface="Cambria Math" panose="02040503050406030204" pitchFamily="18" charset="0"/>
              </a:rPr>
              <a:t/>
            </a:r>
            <a:br>
              <a:rPr lang="el-GR" b="0" dirty="0" smtClean="0">
                <a:solidFill>
                  <a:srgbClr val="005A87"/>
                </a:solidFill>
                <a:latin typeface="Cambria Math" panose="02040503050406030204" pitchFamily="18" charset="0"/>
                <a:ea typeface="Cambria Math" panose="02040503050406030204" pitchFamily="18" charset="0"/>
              </a:rPr>
            </a:br>
            <a:r>
              <a:rPr lang="el-GR" sz="3200" b="0" dirty="0" smtClean="0">
                <a:solidFill>
                  <a:srgbClr val="005A87"/>
                </a:solidFill>
                <a:latin typeface="+mn-lt"/>
                <a:ea typeface="Cambria Math" panose="02040503050406030204" pitchFamily="18" charset="0"/>
              </a:rPr>
              <a:t>(2 από 5)</a:t>
            </a:r>
            <a:endParaRPr lang="el-GR" b="0" dirty="0">
              <a:solidFill>
                <a:srgbClr val="005A87"/>
              </a:solidFill>
              <a:latin typeface="Cambria Math" panose="02040503050406030204" pitchFamily="18" charset="0"/>
              <a:ea typeface="Cambria Math" panose="02040503050406030204" pitchFamily="18" charset="0"/>
            </a:endParaRPr>
          </a:p>
        </p:txBody>
      </p:sp>
      <p:sp>
        <p:nvSpPr>
          <p:cNvPr id="3" name="Θέση περιεχομένου 2"/>
          <p:cNvSpPr>
            <a:spLocks noGrp="1"/>
          </p:cNvSpPr>
          <p:nvPr>
            <p:ph idx="1"/>
          </p:nvPr>
        </p:nvSpPr>
        <p:spPr>
          <a:xfrm>
            <a:off x="467544" y="1340768"/>
            <a:ext cx="8229600" cy="5040560"/>
          </a:xfrm>
        </p:spPr>
        <p:txBody>
          <a:bodyPr>
            <a:normAutofit/>
          </a:bodyPr>
          <a:lstStyle/>
          <a:p>
            <a:pPr marL="0" indent="0" algn="ctr">
              <a:buNone/>
            </a:pPr>
            <a:r>
              <a:rPr lang="el-GR" sz="2400" b="1" dirty="0"/>
              <a:t>ΠΡΙΝ ΑΠΟ ΤΗ ΣΥΝΔΕΣΗ</a:t>
            </a:r>
          </a:p>
          <a:p>
            <a:pPr>
              <a:spcBef>
                <a:spcPts val="1800"/>
              </a:spcBef>
            </a:pPr>
            <a:r>
              <a:rPr lang="el-GR" sz="2400" dirty="0"/>
              <a:t>Εξηγείστε το </a:t>
            </a:r>
            <a:r>
              <a:rPr lang="el-GR" sz="2400" dirty="0" smtClean="0"/>
              <a:t>σκοπό,</a:t>
            </a:r>
            <a:endParaRPr lang="el-GR" sz="2400" dirty="0"/>
          </a:p>
          <a:p>
            <a:pPr>
              <a:spcBef>
                <a:spcPts val="1800"/>
              </a:spcBef>
            </a:pPr>
            <a:r>
              <a:rPr lang="el-GR" sz="2400" dirty="0"/>
              <a:t>Καθησυχάστε τον-οι αρρυθμίες θα γίνουν αντιληπτές </a:t>
            </a:r>
            <a:r>
              <a:rPr lang="el-GR" sz="2400" dirty="0" smtClean="0"/>
              <a:t>έγκαιρα,</a:t>
            </a:r>
            <a:endParaRPr lang="el-GR" sz="2400" dirty="0"/>
          </a:p>
          <a:p>
            <a:pPr>
              <a:spcBef>
                <a:spcPts val="1800"/>
              </a:spcBef>
            </a:pPr>
            <a:r>
              <a:rPr lang="el-GR" sz="2400" dirty="0"/>
              <a:t>Εξηγείστε τι σημαίνει συναγερμός και πότε </a:t>
            </a:r>
            <a:r>
              <a:rPr lang="el-GR" sz="2400" dirty="0" smtClean="0"/>
              <a:t>χτυπά,</a:t>
            </a:r>
            <a:endParaRPr lang="el-GR" sz="2400" dirty="0"/>
          </a:p>
          <a:p>
            <a:pPr>
              <a:spcBef>
                <a:spcPts val="1800"/>
              </a:spcBef>
            </a:pPr>
            <a:r>
              <a:rPr lang="el-GR" sz="2400" dirty="0" smtClean="0"/>
              <a:t>Διευκρινίστε </a:t>
            </a:r>
            <a:r>
              <a:rPr lang="el-GR" sz="2400" dirty="0"/>
              <a:t>το εύρος των κινήσεών </a:t>
            </a:r>
            <a:r>
              <a:rPr lang="el-GR" sz="2400" dirty="0" smtClean="0"/>
              <a:t>του,</a:t>
            </a:r>
            <a:endParaRPr lang="el-GR" sz="2400" dirty="0"/>
          </a:p>
          <a:p>
            <a:pPr>
              <a:spcBef>
                <a:spcPts val="1800"/>
              </a:spcBef>
            </a:pPr>
            <a:r>
              <a:rPr lang="el-GR" sz="2400" dirty="0"/>
              <a:t>Εξηγείστε την ανάγκη ετοιμασίας του </a:t>
            </a:r>
            <a:r>
              <a:rPr lang="el-GR" sz="2400" dirty="0" smtClean="0"/>
              <a:t>δέρματος,</a:t>
            </a:r>
            <a:endParaRPr lang="el-GR" sz="2400" dirty="0"/>
          </a:p>
          <a:p>
            <a:pPr>
              <a:spcBef>
                <a:spcPts val="1800"/>
              </a:spcBef>
            </a:pPr>
            <a:r>
              <a:rPr lang="el-GR" sz="2400" dirty="0" smtClean="0"/>
              <a:t>Εξασφαλίστε </a:t>
            </a:r>
            <a:r>
              <a:rPr lang="el-GR" sz="2400" dirty="0"/>
              <a:t>την ιδιωτικότητα και </a:t>
            </a:r>
            <a:r>
              <a:rPr lang="el-GR" sz="2400" dirty="0" smtClean="0"/>
              <a:t>καλύψτε </a:t>
            </a:r>
            <a:r>
              <a:rPr lang="el-GR" sz="2400" dirty="0"/>
              <a:t>τον </a:t>
            </a:r>
            <a:r>
              <a:rPr lang="el-GR" sz="2400" dirty="0" smtClean="0"/>
              <a:t>κατάλληλα.</a:t>
            </a:r>
            <a:endParaRPr lang="el-GR" sz="2400" dirty="0"/>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461869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solidFill>
                  <a:srgbClr val="005A87"/>
                </a:solidFill>
              </a:rPr>
              <a:t>Διαδικασία καρδιακής </a:t>
            </a:r>
            <a:r>
              <a:rPr lang="el-GR" dirty="0" smtClean="0">
                <a:solidFill>
                  <a:srgbClr val="005A87"/>
                </a:solidFill>
              </a:rPr>
              <a:t>παρακολούθησης</a:t>
            </a:r>
            <a:r>
              <a:rPr lang="el-GR" b="0" dirty="0" smtClean="0">
                <a:solidFill>
                  <a:srgbClr val="005A87"/>
                </a:solidFill>
                <a:latin typeface="Cambria Math" panose="02040503050406030204" pitchFamily="18" charset="0"/>
                <a:ea typeface="Cambria Math" panose="02040503050406030204" pitchFamily="18" charset="0"/>
              </a:rPr>
              <a:t/>
            </a:r>
            <a:br>
              <a:rPr lang="el-GR" b="0" dirty="0" smtClean="0">
                <a:solidFill>
                  <a:srgbClr val="005A87"/>
                </a:solidFill>
                <a:latin typeface="Cambria Math" panose="02040503050406030204" pitchFamily="18" charset="0"/>
                <a:ea typeface="Cambria Math" panose="02040503050406030204" pitchFamily="18" charset="0"/>
              </a:rPr>
            </a:br>
            <a:r>
              <a:rPr lang="el-GR" sz="3200" b="0" dirty="0" smtClean="0">
                <a:solidFill>
                  <a:srgbClr val="005A87"/>
                </a:solidFill>
                <a:latin typeface="+mn-lt"/>
                <a:ea typeface="Cambria Math" panose="02040503050406030204" pitchFamily="18" charset="0"/>
              </a:rPr>
              <a:t>(3 από 5)</a:t>
            </a:r>
            <a:endParaRPr lang="el-GR" b="0" dirty="0">
              <a:solidFill>
                <a:srgbClr val="005A87"/>
              </a:solidFill>
              <a:latin typeface="Cambria Math" panose="02040503050406030204" pitchFamily="18" charset="0"/>
              <a:ea typeface="Cambria Math" panose="02040503050406030204" pitchFamily="18" charset="0"/>
            </a:endParaRPr>
          </a:p>
        </p:txBody>
      </p:sp>
      <p:sp>
        <p:nvSpPr>
          <p:cNvPr id="5" name="Θέση περιεχομένου 4"/>
          <p:cNvSpPr>
            <a:spLocks noGrp="1"/>
          </p:cNvSpPr>
          <p:nvPr>
            <p:ph idx="1"/>
          </p:nvPr>
        </p:nvSpPr>
        <p:spPr>
          <a:xfrm>
            <a:off x="467544" y="1340768"/>
            <a:ext cx="8229600" cy="5040560"/>
          </a:xfrm>
        </p:spPr>
        <p:txBody>
          <a:bodyPr>
            <a:normAutofit/>
          </a:bodyPr>
          <a:lstStyle/>
          <a:p>
            <a:pPr marL="0" indent="0" algn="ctr">
              <a:buNone/>
            </a:pPr>
            <a:r>
              <a:rPr lang="el-GR" sz="2400" b="1" dirty="0"/>
              <a:t>ΔΙΑΔΙΚΑΣΙΑ ΣΥΝΔΕΣΗΣ</a:t>
            </a:r>
          </a:p>
          <a:p>
            <a:pPr>
              <a:spcBef>
                <a:spcPts val="1200"/>
              </a:spcBef>
            </a:pPr>
            <a:r>
              <a:rPr lang="el-GR" sz="2400" dirty="0"/>
              <a:t>Ελέγξτε τη λειτουργία της συσκευής &amp; εντοπίστε τυχόν φθαρμένα </a:t>
            </a:r>
            <a:r>
              <a:rPr lang="el-GR" sz="2400" dirty="0" smtClean="0"/>
              <a:t>καλώδια,</a:t>
            </a:r>
            <a:endParaRPr lang="el-GR" sz="2400" dirty="0"/>
          </a:p>
          <a:p>
            <a:pPr>
              <a:spcBef>
                <a:spcPts val="1200"/>
              </a:spcBef>
            </a:pPr>
            <a:r>
              <a:rPr lang="el-GR" sz="2400" dirty="0"/>
              <a:t>Συνδέστε </a:t>
            </a:r>
            <a:r>
              <a:rPr lang="el-GR" sz="2400" dirty="0" smtClean="0"/>
              <a:t>ηλεκτρόδια-καλώδια,</a:t>
            </a:r>
            <a:endParaRPr lang="el-GR" sz="2400" dirty="0"/>
          </a:p>
          <a:p>
            <a:pPr>
              <a:spcBef>
                <a:spcPts val="1200"/>
              </a:spcBef>
            </a:pPr>
            <a:r>
              <a:rPr lang="el-GR" sz="2400" dirty="0"/>
              <a:t>Επιλέξτε τα κατάλληλα σημεία εφαρμογής των </a:t>
            </a:r>
            <a:r>
              <a:rPr lang="el-GR" sz="2400" dirty="0" smtClean="0"/>
              <a:t>ηλεκτροδίων,</a:t>
            </a:r>
            <a:endParaRPr lang="el-GR" sz="2400" dirty="0"/>
          </a:p>
          <a:p>
            <a:pPr>
              <a:spcBef>
                <a:spcPts val="1200"/>
              </a:spcBef>
            </a:pPr>
            <a:r>
              <a:rPr lang="el-GR" sz="2400" dirty="0"/>
              <a:t>Καθαρίστε τα επιλεγέντα σημεία με </a:t>
            </a:r>
            <a:r>
              <a:rPr lang="el-GR" sz="2400" dirty="0" smtClean="0"/>
              <a:t>σαπούνι και νερό </a:t>
            </a:r>
            <a:r>
              <a:rPr lang="el-GR" sz="2400" dirty="0"/>
              <a:t>&amp; στεγνώστε </a:t>
            </a:r>
            <a:r>
              <a:rPr lang="el-GR" sz="2400" dirty="0" smtClean="0"/>
              <a:t>τα,</a:t>
            </a:r>
            <a:endParaRPr lang="el-GR" sz="2400" dirty="0"/>
          </a:p>
          <a:p>
            <a:pPr>
              <a:spcBef>
                <a:spcPts val="1200"/>
              </a:spcBef>
            </a:pPr>
            <a:r>
              <a:rPr lang="el-GR" sz="2400" dirty="0"/>
              <a:t>Αφαιρέστε το σμήγμα του δέρματος με οινόπνευμα (σε 60΄΄ στεγνώνει</a:t>
            </a:r>
            <a:r>
              <a:rPr lang="el-GR" sz="2400" dirty="0" smtClean="0"/>
              <a:t>),</a:t>
            </a:r>
            <a:endParaRPr lang="el-GR" sz="2400" dirty="0"/>
          </a:p>
          <a:p>
            <a:pPr>
              <a:spcBef>
                <a:spcPts val="1200"/>
              </a:spcBef>
            </a:pPr>
            <a:r>
              <a:rPr lang="el-GR" sz="2400" dirty="0"/>
              <a:t>Τρίψτε ελαφρά το σημείο εφαρμογής με στεγνές γάζες για την απομάκρυνση νεκρωμένων </a:t>
            </a:r>
            <a:r>
              <a:rPr lang="el-GR" sz="2400" dirty="0" smtClean="0"/>
              <a:t>κυττάρων.</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357756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solidFill>
                  <a:srgbClr val="005A87"/>
                </a:solidFill>
              </a:rPr>
              <a:t>Διαδικασία καρδιακής </a:t>
            </a:r>
            <a:r>
              <a:rPr lang="el-GR" dirty="0" smtClean="0">
                <a:solidFill>
                  <a:srgbClr val="005A87"/>
                </a:solidFill>
              </a:rPr>
              <a:t>παρακολούθησης</a:t>
            </a:r>
            <a:r>
              <a:rPr lang="el-GR" b="0" dirty="0" smtClean="0">
                <a:solidFill>
                  <a:srgbClr val="005A87"/>
                </a:solidFill>
                <a:ea typeface="Cambria Math" panose="02040503050406030204" pitchFamily="18" charset="0"/>
              </a:rPr>
              <a:t> </a:t>
            </a:r>
            <a:r>
              <a:rPr lang="el-GR" b="0" dirty="0" smtClean="0">
                <a:solidFill>
                  <a:srgbClr val="005A87"/>
                </a:solidFill>
                <a:latin typeface="Cambria Math" panose="02040503050406030204" pitchFamily="18" charset="0"/>
                <a:ea typeface="Cambria Math" panose="02040503050406030204" pitchFamily="18" charset="0"/>
              </a:rPr>
              <a:t/>
            </a:r>
            <a:br>
              <a:rPr lang="el-GR" b="0" dirty="0" smtClean="0">
                <a:solidFill>
                  <a:srgbClr val="005A87"/>
                </a:solidFill>
                <a:latin typeface="Cambria Math" panose="02040503050406030204" pitchFamily="18" charset="0"/>
                <a:ea typeface="Cambria Math" panose="02040503050406030204" pitchFamily="18" charset="0"/>
              </a:rPr>
            </a:br>
            <a:r>
              <a:rPr lang="el-GR" sz="3200" b="0" dirty="0" smtClean="0">
                <a:solidFill>
                  <a:srgbClr val="005A87"/>
                </a:solidFill>
                <a:latin typeface="+mn-lt"/>
                <a:ea typeface="Cambria Math" panose="02040503050406030204" pitchFamily="18" charset="0"/>
              </a:rPr>
              <a:t>(4 από 5)</a:t>
            </a:r>
            <a:endParaRPr lang="el-GR" b="0" dirty="0">
              <a:solidFill>
                <a:srgbClr val="005A87"/>
              </a:solidFill>
              <a:latin typeface="Cambria Math" panose="02040503050406030204" pitchFamily="18" charset="0"/>
              <a:ea typeface="Cambria Math" panose="02040503050406030204" pitchFamily="18" charset="0"/>
            </a:endParaRPr>
          </a:p>
        </p:txBody>
      </p:sp>
      <p:sp>
        <p:nvSpPr>
          <p:cNvPr id="5" name="Θέση περιεχομένου 4"/>
          <p:cNvSpPr>
            <a:spLocks noGrp="1"/>
          </p:cNvSpPr>
          <p:nvPr>
            <p:ph idx="1"/>
          </p:nvPr>
        </p:nvSpPr>
        <p:spPr>
          <a:xfrm>
            <a:off x="467544" y="1340768"/>
            <a:ext cx="8229600" cy="5040560"/>
          </a:xfrm>
        </p:spPr>
        <p:txBody>
          <a:bodyPr>
            <a:normAutofit fontScale="92500"/>
          </a:bodyPr>
          <a:lstStyle/>
          <a:p>
            <a:pPr marL="0" indent="0" algn="ctr">
              <a:buNone/>
            </a:pPr>
            <a:r>
              <a:rPr lang="el-GR" sz="2400" b="1" dirty="0"/>
              <a:t>ΔΙΑΔΙΚΑΣΙΑ </a:t>
            </a:r>
            <a:r>
              <a:rPr lang="el-GR" sz="2400" b="1" dirty="0" smtClean="0"/>
              <a:t>ΣΥΝΔΕΣΗΣ </a:t>
            </a:r>
            <a:r>
              <a:rPr lang="el-GR" sz="2400" dirty="0" smtClean="0"/>
              <a:t>(συνέχεια)</a:t>
            </a:r>
          </a:p>
          <a:p>
            <a:pPr>
              <a:spcBef>
                <a:spcPts val="1200"/>
              </a:spcBef>
            </a:pPr>
            <a:r>
              <a:rPr lang="el-GR" sz="2400" dirty="0"/>
              <a:t>Αφαιρέστε από τα ηλεκτρόδια τα αυτοκόλλητα </a:t>
            </a:r>
            <a:r>
              <a:rPr lang="el-GR" sz="2400" dirty="0" smtClean="0"/>
              <a:t>καλύμματα,</a:t>
            </a:r>
            <a:endParaRPr lang="el-GR" sz="2400" dirty="0"/>
          </a:p>
          <a:p>
            <a:pPr>
              <a:spcBef>
                <a:spcPts val="1200"/>
              </a:spcBef>
            </a:pPr>
            <a:r>
              <a:rPr lang="el-GR" sz="2400" dirty="0"/>
              <a:t>Τοποθετείστε στο καθαρό δέρμα τα ηλεκτρόδια από το σημείο του </a:t>
            </a:r>
            <a:r>
              <a:rPr lang="el-GR" sz="2400" dirty="0" smtClean="0"/>
              <a:t>ζελέ,</a:t>
            </a:r>
            <a:endParaRPr lang="el-GR" sz="2400" dirty="0"/>
          </a:p>
          <a:p>
            <a:pPr>
              <a:spcBef>
                <a:spcPts val="1200"/>
              </a:spcBef>
            </a:pPr>
            <a:r>
              <a:rPr lang="el-GR" sz="2400" dirty="0"/>
              <a:t>Συνδέστε τις απαγωγές &amp; αφήστε το καλώδιο χαλαρό για να κινείται ο </a:t>
            </a:r>
            <a:r>
              <a:rPr lang="el-GR" sz="2400" dirty="0" smtClean="0"/>
              <a:t>άρρωστος,</a:t>
            </a:r>
            <a:endParaRPr lang="el-GR" sz="2400" dirty="0"/>
          </a:p>
          <a:p>
            <a:pPr>
              <a:spcBef>
                <a:spcPts val="1200"/>
              </a:spcBef>
            </a:pPr>
            <a:r>
              <a:rPr lang="el-GR" sz="2400" dirty="0"/>
              <a:t>Αν πρόκειται για τηλεμετρία βάλτε την στο τσεπάκι του αρρώστου για να μπορεί να </a:t>
            </a:r>
            <a:r>
              <a:rPr lang="el-GR" sz="2400" dirty="0" smtClean="0"/>
              <a:t>κινείται,</a:t>
            </a:r>
            <a:endParaRPr lang="el-GR" sz="2400" dirty="0"/>
          </a:p>
          <a:p>
            <a:pPr>
              <a:spcBef>
                <a:spcPts val="1200"/>
              </a:spcBef>
            </a:pPr>
            <a:r>
              <a:rPr lang="el-GR" sz="2400" dirty="0"/>
              <a:t>Ελέγξτε την εικόνα τις οθόνης και ρυθμίστε </a:t>
            </a:r>
            <a:r>
              <a:rPr lang="el-GR" sz="2400" dirty="0" smtClean="0"/>
              <a:t>ανάλογα,</a:t>
            </a:r>
            <a:endParaRPr lang="el-GR" sz="2400" dirty="0"/>
          </a:p>
          <a:p>
            <a:pPr>
              <a:spcBef>
                <a:spcPts val="1200"/>
              </a:spcBef>
            </a:pPr>
            <a:r>
              <a:rPr lang="el-GR" sz="2400" dirty="0"/>
              <a:t>Ανοίξτε το συναγερμό και ρυθμίστε τα όρια </a:t>
            </a:r>
            <a:r>
              <a:rPr lang="el-GR" sz="2400" dirty="0" smtClean="0"/>
              <a:t>συναγερμού,</a:t>
            </a:r>
            <a:endParaRPr lang="el-GR" sz="2400" dirty="0"/>
          </a:p>
          <a:p>
            <a:pPr>
              <a:spcBef>
                <a:spcPts val="1200"/>
              </a:spcBef>
            </a:pPr>
            <a:r>
              <a:rPr lang="el-GR" sz="2400" dirty="0"/>
              <a:t>Σημειώστε ημερομηνία και ώρα εφαρμογής των </a:t>
            </a:r>
            <a:r>
              <a:rPr lang="el-GR" sz="2400" dirty="0" smtClean="0"/>
              <a:t>αυτοκόλλητων.</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479980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solidFill>
                  <a:srgbClr val="005A87"/>
                </a:solidFill>
              </a:rPr>
              <a:t>Διαδικασία καρδιακής </a:t>
            </a:r>
            <a:r>
              <a:rPr lang="el-GR" dirty="0" smtClean="0">
                <a:solidFill>
                  <a:srgbClr val="005A87"/>
                </a:solidFill>
              </a:rPr>
              <a:t>παρακολούθησης</a:t>
            </a:r>
            <a:r>
              <a:rPr lang="el-GR" b="0" dirty="0" smtClean="0">
                <a:solidFill>
                  <a:srgbClr val="005A87"/>
                </a:solidFill>
                <a:ea typeface="Cambria Math" panose="02040503050406030204" pitchFamily="18" charset="0"/>
              </a:rPr>
              <a:t> </a:t>
            </a:r>
            <a:r>
              <a:rPr lang="el-GR" b="0" dirty="0" smtClean="0">
                <a:solidFill>
                  <a:srgbClr val="005A87"/>
                </a:solidFill>
                <a:latin typeface="Cambria Math" panose="02040503050406030204" pitchFamily="18" charset="0"/>
                <a:ea typeface="Cambria Math" panose="02040503050406030204" pitchFamily="18" charset="0"/>
              </a:rPr>
              <a:t/>
            </a:r>
            <a:br>
              <a:rPr lang="el-GR" b="0" dirty="0" smtClean="0">
                <a:solidFill>
                  <a:srgbClr val="005A87"/>
                </a:solidFill>
                <a:latin typeface="Cambria Math" panose="02040503050406030204" pitchFamily="18" charset="0"/>
                <a:ea typeface="Cambria Math" panose="02040503050406030204" pitchFamily="18" charset="0"/>
              </a:rPr>
            </a:br>
            <a:r>
              <a:rPr lang="el-GR" sz="3200" b="0" dirty="0" smtClean="0">
                <a:solidFill>
                  <a:srgbClr val="005A87"/>
                </a:solidFill>
                <a:latin typeface="+mn-lt"/>
                <a:ea typeface="Cambria Math" panose="02040503050406030204" pitchFamily="18" charset="0"/>
              </a:rPr>
              <a:t>(5 από 5)</a:t>
            </a:r>
            <a:endParaRPr lang="el-GR" b="0" dirty="0">
              <a:solidFill>
                <a:srgbClr val="005A87"/>
              </a:solidFill>
              <a:latin typeface="Cambria Math" panose="02040503050406030204" pitchFamily="18" charset="0"/>
              <a:ea typeface="Cambria Math" panose="02040503050406030204" pitchFamily="18" charset="0"/>
            </a:endParaRPr>
          </a:p>
        </p:txBody>
      </p:sp>
      <p:sp>
        <p:nvSpPr>
          <p:cNvPr id="3" name="Θέση περιεχομένου 2"/>
          <p:cNvSpPr>
            <a:spLocks noGrp="1"/>
          </p:cNvSpPr>
          <p:nvPr>
            <p:ph idx="1"/>
          </p:nvPr>
        </p:nvSpPr>
        <p:spPr>
          <a:xfrm>
            <a:off x="395536" y="1412776"/>
            <a:ext cx="8229600" cy="5040560"/>
          </a:xfrm>
        </p:spPr>
        <p:txBody>
          <a:bodyPr>
            <a:normAutofit/>
          </a:bodyPr>
          <a:lstStyle/>
          <a:p>
            <a:pPr marL="0" indent="0" algn="ctr">
              <a:buNone/>
            </a:pPr>
            <a:r>
              <a:rPr lang="el-GR" sz="2200" b="1" dirty="0"/>
              <a:t>ΜΕΤΑ ΤΗ ΣΥΝΔΕΣΗ</a:t>
            </a:r>
          </a:p>
          <a:p>
            <a:pPr>
              <a:spcBef>
                <a:spcPts val="1200"/>
              </a:spcBef>
            </a:pPr>
            <a:r>
              <a:rPr lang="el-GR" sz="2200" dirty="0"/>
              <a:t>Ελέγξτε περιοδικά αν νοιώθει άνετα ο </a:t>
            </a:r>
            <a:r>
              <a:rPr lang="el-GR" sz="2200" dirty="0" smtClean="0"/>
              <a:t>ασθενής,</a:t>
            </a:r>
            <a:endParaRPr lang="el-GR" sz="2200" dirty="0"/>
          </a:p>
          <a:p>
            <a:pPr>
              <a:spcBef>
                <a:spcPts val="1200"/>
              </a:spcBef>
            </a:pPr>
            <a:r>
              <a:rPr lang="el-GR" sz="2200" dirty="0"/>
              <a:t>Ελέγξτε περιοδικά ηλεκτρόδια και </a:t>
            </a:r>
            <a:r>
              <a:rPr lang="el-GR" sz="2200" dirty="0" smtClean="0"/>
              <a:t>συνδέσεις,</a:t>
            </a:r>
            <a:endParaRPr lang="el-GR" sz="2200" dirty="0"/>
          </a:p>
          <a:p>
            <a:pPr>
              <a:spcBef>
                <a:spcPts val="1200"/>
              </a:spcBef>
            </a:pPr>
            <a:r>
              <a:rPr lang="el-GR" sz="2200" dirty="0" smtClean="0"/>
              <a:t>Αντικαταστήστε </a:t>
            </a:r>
            <a:r>
              <a:rPr lang="el-GR" sz="2200" dirty="0"/>
              <a:t>τα αυτοκόλλητα ηλεκτρόδια/24-48 </a:t>
            </a:r>
            <a:r>
              <a:rPr lang="el-GR" sz="2200" dirty="0" smtClean="0"/>
              <a:t>ώρες,</a:t>
            </a:r>
            <a:endParaRPr lang="el-GR" sz="2200" dirty="0"/>
          </a:p>
          <a:p>
            <a:pPr>
              <a:spcBef>
                <a:spcPts val="1200"/>
              </a:spcBef>
            </a:pPr>
            <a:r>
              <a:rPr lang="el-GR" sz="2200" dirty="0"/>
              <a:t>Καθαρίστε </a:t>
            </a:r>
            <a:r>
              <a:rPr lang="el-GR" sz="2200" dirty="0" smtClean="0"/>
              <a:t>υπολείμματα </a:t>
            </a:r>
            <a:r>
              <a:rPr lang="el-GR" sz="2200" dirty="0"/>
              <a:t>ζελέ &amp; ελέγξτε την ακεραιότητα του </a:t>
            </a:r>
            <a:r>
              <a:rPr lang="el-GR" sz="2200" dirty="0" smtClean="0"/>
              <a:t>δέρματος,</a:t>
            </a:r>
            <a:endParaRPr lang="el-GR" sz="2200" dirty="0"/>
          </a:p>
          <a:p>
            <a:pPr>
              <a:spcBef>
                <a:spcPts val="1200"/>
              </a:spcBef>
            </a:pPr>
            <a:r>
              <a:rPr lang="el-GR" sz="2200" dirty="0"/>
              <a:t>Μη τοποθετείτε το ηλεκτρόδιο σε ερεθισμένο </a:t>
            </a:r>
            <a:r>
              <a:rPr lang="el-GR" sz="2200" dirty="0" smtClean="0"/>
              <a:t>δέρμα,</a:t>
            </a:r>
            <a:endParaRPr lang="el-GR" sz="2200" dirty="0"/>
          </a:p>
          <a:p>
            <a:pPr>
              <a:spcBef>
                <a:spcPts val="1200"/>
              </a:spcBef>
            </a:pPr>
            <a:r>
              <a:rPr lang="el-GR" sz="2200" dirty="0"/>
              <a:t>Καταγράψτε ΗΚΓ σύμφωνα με το πρωτόκολλο αλλά και σε περιπτώσεις μεταβολής του ρυθμού και όταν υπάρχουν κλινικά ευρήματα (π.χ. Πόνος). Πάνω στο ΗΚΓ γράψτε θάλαμος, όνομα, ημερομηνία, ώρα, την απαγωγή του μόνιτορ και τη </a:t>
            </a:r>
            <a:r>
              <a:rPr lang="el-GR" sz="2200" dirty="0" smtClean="0"/>
              <a:t>διάγνωση.</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961179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5A87"/>
                </a:solidFill>
              </a:rPr>
              <a:t>Αντιαρρυθμικά φάρμακα &amp; αρρυθμία</a:t>
            </a:r>
            <a:endParaRPr lang="el-GR" dirty="0">
              <a:solidFill>
                <a:srgbClr val="005A87"/>
              </a:solidFill>
            </a:endParaRPr>
          </a:p>
        </p:txBody>
      </p:sp>
      <p:sp>
        <p:nvSpPr>
          <p:cNvPr id="3" name="Θέση περιεχομένου 2"/>
          <p:cNvSpPr>
            <a:spLocks noGrp="1"/>
          </p:cNvSpPr>
          <p:nvPr>
            <p:ph idx="1"/>
          </p:nvPr>
        </p:nvSpPr>
        <p:spPr>
          <a:xfrm>
            <a:off x="467544" y="1268760"/>
            <a:ext cx="8229600" cy="5040560"/>
          </a:xfrm>
        </p:spPr>
        <p:txBody>
          <a:bodyPr>
            <a:normAutofit/>
          </a:bodyPr>
          <a:lstStyle/>
          <a:p>
            <a:pPr>
              <a:spcBef>
                <a:spcPts val="2400"/>
              </a:spcBef>
            </a:pPr>
            <a:r>
              <a:rPr lang="el-GR" sz="2400" dirty="0" smtClean="0"/>
              <a:t>Καταστολή μηχανισμού πρόκλησης της αρρυθμίας είναι </a:t>
            </a:r>
            <a:r>
              <a:rPr lang="el-GR" sz="2400" dirty="0"/>
              <a:t>ο στόχος των </a:t>
            </a:r>
            <a:r>
              <a:rPr lang="el-GR" sz="2400" dirty="0" smtClean="0"/>
              <a:t>φαρμάκων,</a:t>
            </a:r>
            <a:endParaRPr lang="el-GR" sz="2400" dirty="0"/>
          </a:p>
          <a:p>
            <a:pPr>
              <a:spcBef>
                <a:spcPts val="2400"/>
              </a:spcBef>
            </a:pPr>
            <a:r>
              <a:rPr lang="el-GR" sz="2400" dirty="0" smtClean="0"/>
              <a:t>Οξεία είτε χρόνια αρρυθμία αντιμετωπίζονται </a:t>
            </a:r>
            <a:r>
              <a:rPr lang="el-GR" sz="2400" dirty="0"/>
              <a:t>με αντιαρρυθμικά </a:t>
            </a:r>
            <a:r>
              <a:rPr lang="el-GR" sz="2400" dirty="0" smtClean="0"/>
              <a:t>φάρμακα,</a:t>
            </a:r>
            <a:endParaRPr lang="el-GR" sz="2400" dirty="0"/>
          </a:p>
          <a:p>
            <a:pPr>
              <a:spcBef>
                <a:spcPts val="2400"/>
              </a:spcBef>
            </a:pPr>
            <a:r>
              <a:rPr lang="el-GR" sz="2400" dirty="0" smtClean="0"/>
              <a:t>Επαρκής καρδιακή παροχή επιδιώκεται </a:t>
            </a:r>
            <a:r>
              <a:rPr lang="el-GR" sz="2400" dirty="0"/>
              <a:t>με τα αντιαρρυθμικά φάρμακα τα οποία στοχεύουν στην σταθερότητα του καρδιακού </a:t>
            </a:r>
            <a:r>
              <a:rPr lang="el-GR" sz="2400" dirty="0" smtClean="0"/>
              <a:t>ρυθμού,</a:t>
            </a:r>
            <a:endParaRPr lang="el-GR" sz="2400" dirty="0"/>
          </a:p>
          <a:p>
            <a:pPr>
              <a:spcBef>
                <a:spcPts val="2400"/>
              </a:spcBef>
            </a:pPr>
            <a:r>
              <a:rPr lang="el-GR" sz="2400" dirty="0" smtClean="0"/>
              <a:t>Αρρυθμιογόνο δράση έχουν </a:t>
            </a:r>
            <a:r>
              <a:rPr lang="el-GR" sz="2400" dirty="0"/>
              <a:t>όλα τα αντιαρρυθμικά </a:t>
            </a:r>
            <a:r>
              <a:rPr lang="el-GR" sz="2400" dirty="0" smtClean="0"/>
              <a:t>φάρμακα.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261873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005A87"/>
                </a:solidFill>
              </a:rPr>
              <a:t>Αντιαρρυθμικά φάρμακα</a:t>
            </a:r>
            <a:r>
              <a:rPr lang="el-GR" dirty="0" smtClean="0">
                <a:solidFill>
                  <a:srgbClr val="005A87"/>
                </a:solidFill>
              </a:rPr>
              <a:t/>
            </a:r>
            <a:br>
              <a:rPr lang="el-GR" dirty="0" smtClean="0">
                <a:solidFill>
                  <a:srgbClr val="005A87"/>
                </a:solidFill>
              </a:rPr>
            </a:br>
            <a:r>
              <a:rPr lang="el-GR" sz="3600" b="0" dirty="0" smtClean="0">
                <a:solidFill>
                  <a:srgbClr val="005A87"/>
                </a:solidFill>
              </a:rPr>
              <a:t>(1 από 2)</a:t>
            </a:r>
            <a:endParaRPr lang="el-GR" sz="3600" b="0" dirty="0">
              <a:solidFill>
                <a:srgbClr val="005A87"/>
              </a:solidFill>
            </a:endParaRPr>
          </a:p>
        </p:txBody>
      </p:sp>
      <p:sp>
        <p:nvSpPr>
          <p:cNvPr id="3" name="Θέση περιεχομένου 2"/>
          <p:cNvSpPr>
            <a:spLocks noGrp="1"/>
          </p:cNvSpPr>
          <p:nvPr>
            <p:ph idx="1"/>
          </p:nvPr>
        </p:nvSpPr>
        <p:spPr/>
        <p:txBody>
          <a:bodyPr>
            <a:normAutofit/>
          </a:bodyPr>
          <a:lstStyle/>
          <a:p>
            <a:pPr marL="0" indent="0">
              <a:spcBef>
                <a:spcPts val="1800"/>
              </a:spcBef>
              <a:buNone/>
            </a:pPr>
            <a:r>
              <a:rPr lang="el-GR" sz="2400" b="1" dirty="0"/>
              <a:t>ΟΜΑΔΑ </a:t>
            </a:r>
            <a:r>
              <a:rPr lang="el-GR" sz="2400" b="1" dirty="0" smtClean="0"/>
              <a:t>Ι : </a:t>
            </a:r>
            <a:r>
              <a:rPr lang="el-GR" sz="2400" b="1" dirty="0"/>
              <a:t>Α</a:t>
            </a:r>
            <a:r>
              <a:rPr lang="el-GR" sz="2400" b="1" dirty="0" smtClean="0"/>
              <a:t>ποκλειστές των διαύλων νατρίου,</a:t>
            </a:r>
            <a:endParaRPr lang="el-GR" sz="2400" b="1" dirty="0"/>
          </a:p>
          <a:p>
            <a:pPr lvl="1">
              <a:spcBef>
                <a:spcPts val="1200"/>
              </a:spcBef>
              <a:buFont typeface="Arial" panose="020B0604020202020204" pitchFamily="34" charset="0"/>
              <a:buChar char="•"/>
            </a:pPr>
            <a:r>
              <a:rPr lang="el-GR" sz="2200" dirty="0"/>
              <a:t>Ομάδα ΙΑ= κινιδίνη, δυσοπυραμίδη (</a:t>
            </a:r>
            <a:r>
              <a:rPr lang="en-US" sz="2200" dirty="0"/>
              <a:t>Rythmodan), </a:t>
            </a:r>
            <a:r>
              <a:rPr lang="el-GR" sz="2200" dirty="0"/>
              <a:t>προκαϊναμίδη (</a:t>
            </a:r>
            <a:r>
              <a:rPr lang="en-US" sz="2200" dirty="0"/>
              <a:t>Pronestyl</a:t>
            </a:r>
            <a:r>
              <a:rPr lang="en-US" sz="2200" dirty="0" smtClean="0"/>
              <a:t>)</a:t>
            </a:r>
            <a:r>
              <a:rPr lang="el-GR" sz="2200" dirty="0" smtClean="0"/>
              <a:t>,</a:t>
            </a:r>
            <a:endParaRPr lang="en-US" sz="2200" dirty="0"/>
          </a:p>
          <a:p>
            <a:pPr lvl="1">
              <a:spcBef>
                <a:spcPts val="1200"/>
              </a:spcBef>
              <a:buFont typeface="Arial" panose="020B0604020202020204" pitchFamily="34" charset="0"/>
              <a:buChar char="•"/>
            </a:pPr>
            <a:r>
              <a:rPr lang="el-GR" sz="2200" dirty="0"/>
              <a:t>Ομάδα ΙΒ=ξυλοκαΐνη, μεξιλετίνη, </a:t>
            </a:r>
            <a:r>
              <a:rPr lang="el-GR" sz="2200" dirty="0" smtClean="0"/>
              <a:t>διφαινυλοδαντοϊνη,</a:t>
            </a:r>
            <a:endParaRPr lang="el-GR" sz="2200" dirty="0"/>
          </a:p>
          <a:p>
            <a:pPr lvl="1">
              <a:spcBef>
                <a:spcPts val="1200"/>
              </a:spcBef>
              <a:buFont typeface="Arial" panose="020B0604020202020204" pitchFamily="34" charset="0"/>
              <a:buChar char="•"/>
            </a:pPr>
            <a:r>
              <a:rPr lang="el-GR" sz="2200" dirty="0"/>
              <a:t>Ομάδα ΙΓ=προπαφαινόνη (</a:t>
            </a:r>
            <a:r>
              <a:rPr lang="en-US" sz="2200" dirty="0"/>
              <a:t>Rythmonorm</a:t>
            </a:r>
            <a:r>
              <a:rPr lang="en-US" sz="2200" dirty="0" smtClean="0"/>
              <a:t>)</a:t>
            </a:r>
            <a:r>
              <a:rPr lang="el-GR" sz="2200" dirty="0" smtClean="0"/>
              <a:t>.</a:t>
            </a:r>
            <a:endParaRPr lang="en-US" sz="2200" dirty="0"/>
          </a:p>
          <a:p>
            <a:pPr marL="0" indent="0">
              <a:spcBef>
                <a:spcPts val="1800"/>
              </a:spcBef>
              <a:buNone/>
            </a:pPr>
            <a:r>
              <a:rPr lang="el-GR" sz="2400" b="1" dirty="0"/>
              <a:t>ΟΜΑΔΑ </a:t>
            </a:r>
            <a:r>
              <a:rPr lang="el-GR" sz="2400" b="1" dirty="0" smtClean="0"/>
              <a:t>ΙΙ : Βήτα αποκλειστές</a:t>
            </a:r>
            <a:r>
              <a:rPr lang="el-GR" sz="2400" dirty="0" smtClean="0"/>
              <a:t>= </a:t>
            </a:r>
            <a:r>
              <a:rPr lang="el-GR" sz="2400" dirty="0"/>
              <a:t>εσμολόλη, προπρανολόλη κλπ.</a:t>
            </a:r>
          </a:p>
          <a:p>
            <a:pPr marL="0" indent="0">
              <a:spcBef>
                <a:spcPts val="1800"/>
              </a:spcBef>
              <a:buNone/>
            </a:pPr>
            <a:r>
              <a:rPr lang="el-GR" sz="2400" b="1" dirty="0"/>
              <a:t>ΟΜΑΔΑ </a:t>
            </a:r>
            <a:r>
              <a:rPr lang="el-GR" sz="2400" b="1" dirty="0" smtClean="0"/>
              <a:t>ΙΙΙ : Αποκλειστές των διαύλων καλίου</a:t>
            </a:r>
            <a:r>
              <a:rPr lang="el-GR" sz="2400" dirty="0" smtClean="0"/>
              <a:t>= </a:t>
            </a:r>
            <a:r>
              <a:rPr lang="el-GR" sz="2400" dirty="0"/>
              <a:t>σοταλόλη (</a:t>
            </a:r>
            <a:r>
              <a:rPr lang="en-US" sz="2400" dirty="0"/>
              <a:t>sotalol), </a:t>
            </a:r>
            <a:r>
              <a:rPr lang="el-GR" sz="2400" dirty="0"/>
              <a:t>αμιωδαρόνη (</a:t>
            </a:r>
            <a:r>
              <a:rPr lang="en-US" sz="2400" dirty="0"/>
              <a:t>angoron), </a:t>
            </a:r>
            <a:r>
              <a:rPr lang="el-GR" sz="2400" dirty="0"/>
              <a:t>βρετύλιο, </a:t>
            </a:r>
            <a:r>
              <a:rPr lang="el-GR" sz="2400" dirty="0" smtClean="0"/>
              <a:t>ιβουτιλίδη.</a:t>
            </a:r>
            <a:endParaRPr lang="el-GR" sz="2400" dirty="0"/>
          </a:p>
          <a:p>
            <a:pPr marL="0" indent="0">
              <a:spcBef>
                <a:spcPts val="1800"/>
              </a:spcBef>
              <a:buNone/>
            </a:pPr>
            <a:r>
              <a:rPr lang="el-GR" sz="2400" b="1" dirty="0"/>
              <a:t>ΟΜΑΔΑ </a:t>
            </a:r>
            <a:r>
              <a:rPr lang="en-US" sz="2400" b="1" dirty="0" smtClean="0"/>
              <a:t>IV</a:t>
            </a:r>
            <a:r>
              <a:rPr lang="el-GR" sz="2400" b="1" dirty="0" smtClean="0"/>
              <a:t> : Αποκλειστές των διαύλων ασβεστίου</a:t>
            </a:r>
            <a:r>
              <a:rPr lang="el-GR" sz="2400" dirty="0" smtClean="0"/>
              <a:t>= </a:t>
            </a:r>
            <a:r>
              <a:rPr lang="el-GR" sz="2400" dirty="0"/>
              <a:t>βεραπαμίλη (</a:t>
            </a:r>
            <a:r>
              <a:rPr lang="en-US" sz="2400" dirty="0"/>
              <a:t>isoptin), </a:t>
            </a:r>
            <a:r>
              <a:rPr lang="el-GR" sz="2400" dirty="0" smtClean="0"/>
              <a:t>διλτιαζέμη.</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889389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5A87"/>
                </a:solidFill>
              </a:rPr>
              <a:t>Αντιαρρυθμικά </a:t>
            </a:r>
            <a:r>
              <a:rPr lang="el-GR" sz="4400" dirty="0" smtClean="0">
                <a:solidFill>
                  <a:srgbClr val="005A87"/>
                </a:solidFill>
              </a:rPr>
              <a:t>φάρμακα</a:t>
            </a:r>
            <a:r>
              <a:rPr lang="el-GR" sz="4400" dirty="0">
                <a:solidFill>
                  <a:srgbClr val="005A87"/>
                </a:solidFill>
              </a:rPr>
              <a:t/>
            </a:r>
            <a:br>
              <a:rPr lang="el-GR" sz="4400" dirty="0">
                <a:solidFill>
                  <a:srgbClr val="005A87"/>
                </a:solidFill>
              </a:rPr>
            </a:br>
            <a:r>
              <a:rPr lang="el-GR" sz="3600" b="0" dirty="0" smtClean="0">
                <a:solidFill>
                  <a:srgbClr val="005A87"/>
                </a:solidFill>
              </a:rPr>
              <a:t>(2 </a:t>
            </a:r>
            <a:r>
              <a:rPr lang="el-GR" sz="3600" b="0" dirty="0">
                <a:solidFill>
                  <a:srgbClr val="005A87"/>
                </a:solidFill>
              </a:rPr>
              <a:t>από 2)</a:t>
            </a:r>
            <a:endParaRPr lang="el-GR" sz="3600" dirty="0"/>
          </a:p>
        </p:txBody>
      </p:sp>
      <p:sp>
        <p:nvSpPr>
          <p:cNvPr id="3" name="Θέση περιεχομένου 2"/>
          <p:cNvSpPr>
            <a:spLocks noGrp="1"/>
          </p:cNvSpPr>
          <p:nvPr>
            <p:ph idx="1"/>
          </p:nvPr>
        </p:nvSpPr>
        <p:spPr/>
        <p:txBody>
          <a:bodyPr>
            <a:normAutofit/>
          </a:bodyPr>
          <a:lstStyle/>
          <a:p>
            <a:pPr marL="0" indent="0">
              <a:buNone/>
            </a:pPr>
            <a:r>
              <a:rPr lang="el-GR" sz="2400" b="1" dirty="0" smtClean="0"/>
              <a:t>Άλλα φάρμακα </a:t>
            </a:r>
            <a:r>
              <a:rPr lang="el-GR" sz="2400" dirty="0" smtClean="0"/>
              <a:t>= </a:t>
            </a:r>
            <a:r>
              <a:rPr lang="el-GR" sz="2400" dirty="0"/>
              <a:t>αδενοσίνη (βραχεία δράση-15 sec, χρήσιμη σε ηλεκτροφυσιολογικές μελέτες για τον καθορισμό θέσης κολποκοιλιακού αποκλεισμού ή άλλες διαφυγές), </a:t>
            </a:r>
            <a:r>
              <a:rPr lang="el-GR" sz="2400" dirty="0" smtClean="0"/>
              <a:t>διγοξίνη.</a:t>
            </a:r>
            <a:endParaRPr lang="el-GR" sz="2400" dirty="0"/>
          </a:p>
          <a:p>
            <a:pPr lvl="1">
              <a:spcBef>
                <a:spcPts val="1200"/>
              </a:spcBef>
              <a:buFont typeface="Arial" panose="020B0604020202020204" pitchFamily="34" charset="0"/>
              <a:buChar char="•"/>
            </a:pPr>
            <a:r>
              <a:rPr lang="el-GR" sz="2200" dirty="0"/>
              <a:t>Βεπαραμίλη (υπερκοιλιακές αρρυθμίες</a:t>
            </a:r>
            <a:r>
              <a:rPr lang="el-GR" sz="2200" dirty="0" smtClean="0"/>
              <a:t>),</a:t>
            </a:r>
            <a:endParaRPr lang="el-GR" sz="2200" dirty="0"/>
          </a:p>
          <a:p>
            <a:pPr lvl="1">
              <a:spcBef>
                <a:spcPts val="1200"/>
              </a:spcBef>
              <a:buFont typeface="Arial" panose="020B0604020202020204" pitchFamily="34" charset="0"/>
              <a:buChar char="•"/>
            </a:pPr>
            <a:r>
              <a:rPr lang="el-GR" sz="2200" dirty="0" smtClean="0"/>
              <a:t>Ξυλοκαΐνη </a:t>
            </a:r>
            <a:r>
              <a:rPr lang="el-GR" sz="2200" dirty="0"/>
              <a:t>(κοιλιακές αρρυθμίες</a:t>
            </a:r>
            <a:r>
              <a:rPr lang="el-GR" sz="2200" dirty="0" smtClean="0"/>
              <a:t>),</a:t>
            </a:r>
            <a:endParaRPr lang="el-GR" sz="2200" dirty="0"/>
          </a:p>
          <a:p>
            <a:pPr lvl="1">
              <a:spcBef>
                <a:spcPts val="1200"/>
              </a:spcBef>
              <a:buFont typeface="Arial" panose="020B0604020202020204" pitchFamily="34" charset="0"/>
              <a:buChar char="•"/>
            </a:pPr>
            <a:r>
              <a:rPr lang="el-GR" sz="2200" dirty="0"/>
              <a:t>Και στις δύο (κινιδίνη</a:t>
            </a:r>
            <a:r>
              <a:rPr lang="el-GR" sz="2200" dirty="0" smtClean="0"/>
              <a:t>).</a:t>
            </a:r>
            <a:endParaRPr lang="el-GR" sz="2200" dirty="0"/>
          </a:p>
          <a:p>
            <a:pPr marL="0" indent="0" algn="ctr">
              <a:spcBef>
                <a:spcPts val="5400"/>
              </a:spcBef>
              <a:buNone/>
            </a:pPr>
            <a:r>
              <a:rPr lang="el-GR" sz="2400" b="1" dirty="0"/>
              <a:t>**Προσοχή! Φαινόμενο προαρρυθμίας</a:t>
            </a:r>
          </a:p>
          <a:p>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17886188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05A87"/>
                </a:solidFill>
              </a:rPr>
              <a:t>Νοσηλευτικές ευθύνες κατά τη χορήγηση αντιαρρυθμικών φαρμάκων </a:t>
            </a:r>
            <a:r>
              <a:rPr lang="el-GR" sz="3600" b="0" dirty="0" smtClean="0">
                <a:solidFill>
                  <a:srgbClr val="005A87"/>
                </a:solidFill>
              </a:rPr>
              <a:t>(1 από 2</a:t>
            </a:r>
            <a:r>
              <a:rPr lang="el-GR" sz="3600" b="0" dirty="0">
                <a:solidFill>
                  <a:srgbClr val="005A87"/>
                </a:solidFill>
              </a:rPr>
              <a:t>)</a:t>
            </a:r>
          </a:p>
        </p:txBody>
      </p:sp>
      <p:sp>
        <p:nvSpPr>
          <p:cNvPr id="3" name="Θέση περιεχομένου 2"/>
          <p:cNvSpPr>
            <a:spLocks noGrp="1"/>
          </p:cNvSpPr>
          <p:nvPr>
            <p:ph idx="1"/>
          </p:nvPr>
        </p:nvSpPr>
        <p:spPr>
          <a:xfrm>
            <a:off x="467544" y="1412776"/>
            <a:ext cx="8229600" cy="5040560"/>
          </a:xfrm>
        </p:spPr>
        <p:txBody>
          <a:bodyPr/>
          <a:lstStyle/>
          <a:p>
            <a:pPr>
              <a:spcBef>
                <a:spcPts val="3000"/>
              </a:spcBef>
            </a:pPr>
            <a:r>
              <a:rPr lang="el-GR" sz="2400" dirty="0"/>
              <a:t>Ζ.Σ., καρδιακός ρυθμός (ΗΚΓ),</a:t>
            </a:r>
          </a:p>
          <a:p>
            <a:pPr>
              <a:spcBef>
                <a:spcPts val="3000"/>
              </a:spcBef>
            </a:pPr>
            <a:r>
              <a:rPr lang="el-GR" sz="2400" dirty="0"/>
              <a:t>Εξέταση φαρμάκων που ήδη παίρνει (φοβόμαστε τυχόν αλληλεπίδραση με τα αντιαρρυθμικά φάρμακα</a:t>
            </a:r>
            <a:r>
              <a:rPr lang="el-GR" sz="2400" dirty="0" smtClean="0"/>
              <a:t>),</a:t>
            </a:r>
            <a:endParaRPr lang="el-GR" sz="2400" dirty="0"/>
          </a:p>
          <a:p>
            <a:pPr>
              <a:spcBef>
                <a:spcPts val="3000"/>
              </a:spcBef>
            </a:pPr>
            <a:r>
              <a:rPr lang="el-GR" sz="2400" dirty="0"/>
              <a:t>Εκτιμάται  με ΗΚΓ η αποτελεσματικότητα της </a:t>
            </a:r>
            <a:r>
              <a:rPr lang="el-GR" sz="2400" dirty="0" smtClean="0"/>
              <a:t>θεραπείας,</a:t>
            </a:r>
            <a:endParaRPr lang="el-GR" sz="2400" dirty="0"/>
          </a:p>
          <a:p>
            <a:pPr>
              <a:spcBef>
                <a:spcPts val="3000"/>
              </a:spcBef>
            </a:pPr>
            <a:r>
              <a:rPr lang="el-GR" sz="2400" dirty="0"/>
              <a:t>Εφαρμογή αντλίας έγχυσης σε όλα τα χορηγούμενα ενδοφλεβίως-στάγδην </a:t>
            </a:r>
            <a:r>
              <a:rPr lang="el-GR" sz="2400" dirty="0" smtClean="0"/>
              <a:t>φάρμακα.</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038212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005A87"/>
                </a:solidFill>
              </a:rPr>
              <a:t>Νοσηλευτικές ευθύνες κατά τη χορήγηση αντιαρρυθμικών φαρμάκων </a:t>
            </a:r>
            <a:r>
              <a:rPr lang="el-GR" sz="3600" b="0" dirty="0" smtClean="0">
                <a:solidFill>
                  <a:srgbClr val="005A87"/>
                </a:solidFill>
              </a:rPr>
              <a:t>(2 από 2</a:t>
            </a:r>
            <a:r>
              <a:rPr lang="el-GR" sz="3600" b="0" dirty="0">
                <a:solidFill>
                  <a:srgbClr val="005A87"/>
                </a:solidFill>
              </a:rPr>
              <a:t>)</a:t>
            </a:r>
          </a:p>
        </p:txBody>
      </p:sp>
      <p:sp>
        <p:nvSpPr>
          <p:cNvPr id="5" name="Θέση περιεχομένου 4"/>
          <p:cNvSpPr>
            <a:spLocks noGrp="1"/>
          </p:cNvSpPr>
          <p:nvPr>
            <p:ph idx="1"/>
          </p:nvPr>
        </p:nvSpPr>
        <p:spPr>
          <a:xfrm>
            <a:off x="467544" y="1412776"/>
            <a:ext cx="8229600" cy="5040560"/>
          </a:xfrm>
        </p:spPr>
        <p:txBody>
          <a:bodyPr>
            <a:noAutofit/>
          </a:bodyPr>
          <a:lstStyle/>
          <a:p>
            <a:pPr marL="0" indent="0">
              <a:spcBef>
                <a:spcPts val="1200"/>
              </a:spcBef>
              <a:buNone/>
            </a:pPr>
            <a:r>
              <a:rPr lang="el-GR" sz="2200" b="1" dirty="0" smtClean="0"/>
              <a:t>Παρακολούθηση σημείων τοξικής φαρμακευτικής δράσης:</a:t>
            </a:r>
          </a:p>
          <a:p>
            <a:pPr>
              <a:spcBef>
                <a:spcPts val="1200"/>
              </a:spcBef>
            </a:pPr>
            <a:r>
              <a:rPr lang="el-GR" sz="2200" b="1" dirty="0" smtClean="0"/>
              <a:t>ΠΡΟΚΑΪΝΑΜΙΔΗ</a:t>
            </a:r>
            <a:r>
              <a:rPr lang="el-GR" sz="2200" dirty="0" smtClean="0"/>
              <a:t> </a:t>
            </a:r>
            <a:r>
              <a:rPr lang="el-GR" sz="2200" dirty="0"/>
              <a:t>κάνει ΚΑ, επιβράδυνση της αγωγής ή κοιλιακές αρρυθμίες, δερματικό εξάνθημα, μυαλγίες, αρθραλγίες, συμπτώματα γριππώδους συνδρομής.</a:t>
            </a:r>
          </a:p>
          <a:p>
            <a:pPr>
              <a:spcBef>
                <a:spcPts val="1200"/>
              </a:spcBef>
            </a:pPr>
            <a:r>
              <a:rPr lang="el-GR" sz="2200" b="1" dirty="0"/>
              <a:t>ΔΙΣΟΠΥΡΙΝΗ</a:t>
            </a:r>
            <a:r>
              <a:rPr lang="el-GR" sz="2200" dirty="0"/>
              <a:t> κάνει κατακράτηση ούρων, ΚΑ, οφθαλμικό </a:t>
            </a:r>
            <a:r>
              <a:rPr lang="el-GR" sz="2200" dirty="0" smtClean="0"/>
              <a:t>πόνο.</a:t>
            </a:r>
            <a:endParaRPr lang="el-GR" sz="2200" dirty="0"/>
          </a:p>
          <a:p>
            <a:pPr>
              <a:spcBef>
                <a:spcPts val="1200"/>
              </a:spcBef>
            </a:pPr>
            <a:r>
              <a:rPr lang="el-GR" sz="2200" b="1" dirty="0"/>
              <a:t>ΞΥΛΟΚΑΪΝΗ</a:t>
            </a:r>
            <a:r>
              <a:rPr lang="el-GR" sz="2200" dirty="0"/>
              <a:t> κάνει νευρολογικές διαταραχές, διέγερση, σύγχυση, ζάλη, </a:t>
            </a:r>
            <a:r>
              <a:rPr lang="el-GR" sz="2200" dirty="0" smtClean="0"/>
              <a:t>νευρικότητα.</a:t>
            </a:r>
            <a:endParaRPr lang="el-GR" sz="2200" dirty="0"/>
          </a:p>
          <a:p>
            <a:pPr>
              <a:spcBef>
                <a:spcPts val="1200"/>
              </a:spcBef>
            </a:pPr>
            <a:r>
              <a:rPr lang="el-GR" sz="2200" b="1" dirty="0"/>
              <a:t>ΑΜΙΩΔΑΡΟΝΗ</a:t>
            </a:r>
            <a:r>
              <a:rPr lang="el-GR" sz="2200" dirty="0"/>
              <a:t> ευθύνεται για πνευμονική ίνωση (δύσπνοια, βήχας), ηπατική δυσλειτουργία (παθολογικές εργαστηριακές τιμές και ίκτερος), οπτικές διαταραχές, </a:t>
            </a:r>
            <a:r>
              <a:rPr lang="el-GR" sz="2200" dirty="0" smtClean="0"/>
              <a:t>φωτοευαισθησία.</a:t>
            </a:r>
            <a:endParaRPr lang="el-GR" sz="2200" dirty="0"/>
          </a:p>
          <a:p>
            <a:pPr>
              <a:spcBef>
                <a:spcPts val="1200"/>
              </a:spcBef>
            </a:pPr>
            <a:r>
              <a:rPr lang="el-GR" sz="2200" b="1" dirty="0"/>
              <a:t>ΔΙΓΟΞΙΝΗ</a:t>
            </a:r>
            <a:r>
              <a:rPr lang="el-GR" sz="2200" dirty="0"/>
              <a:t> κάνει ανορεξία, ναυτία, θάμβος όρασης ή διπλωπία, κιτρινοπράσινη άλως γύρω από τα αντικείμενα και νέες </a:t>
            </a:r>
            <a:r>
              <a:rPr lang="el-GR" sz="2200" dirty="0" smtClean="0"/>
              <a:t>αρρυθμίες.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807293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solidFill>
                  <a:srgbClr val="005A87"/>
                </a:solidFill>
              </a:rPr>
              <a:t>Ηλεκτροφυσιολογικές ιδιότητες </a:t>
            </a:r>
            <a:r>
              <a:rPr lang="el-GR" dirty="0"/>
              <a:t>τ</a:t>
            </a:r>
            <a:r>
              <a:rPr lang="el-GR" dirty="0" smtClean="0">
                <a:solidFill>
                  <a:srgbClr val="005A87"/>
                </a:solidFill>
              </a:rPr>
              <a:t>ων </a:t>
            </a:r>
            <a:r>
              <a:rPr lang="el-GR" dirty="0"/>
              <a:t>μ</a:t>
            </a:r>
            <a:r>
              <a:rPr lang="el-GR" dirty="0" smtClean="0">
                <a:solidFill>
                  <a:srgbClr val="005A87"/>
                </a:solidFill>
              </a:rPr>
              <a:t>υοκαρδιακών κυττάρων</a:t>
            </a:r>
            <a:endParaRPr lang="el-GR" dirty="0">
              <a:solidFill>
                <a:srgbClr val="005A87"/>
              </a:solidFill>
            </a:endParaRPr>
          </a:p>
        </p:txBody>
      </p:sp>
      <p:sp>
        <p:nvSpPr>
          <p:cNvPr id="3" name="Θέση περιεχομένου 2"/>
          <p:cNvSpPr>
            <a:spLocks noGrp="1"/>
          </p:cNvSpPr>
          <p:nvPr>
            <p:ph idx="1"/>
          </p:nvPr>
        </p:nvSpPr>
        <p:spPr>
          <a:xfrm>
            <a:off x="467544" y="1484784"/>
            <a:ext cx="8229600" cy="5040560"/>
          </a:xfrm>
        </p:spPr>
        <p:txBody>
          <a:bodyPr>
            <a:normAutofit/>
          </a:bodyPr>
          <a:lstStyle/>
          <a:p>
            <a:pPr>
              <a:spcBef>
                <a:spcPts val="2400"/>
              </a:spcBef>
            </a:pPr>
            <a:r>
              <a:rPr lang="el-GR" sz="2400" b="1" dirty="0" smtClean="0"/>
              <a:t>Αυτοματισμός = </a:t>
            </a:r>
            <a:r>
              <a:rPr lang="el-GR" sz="2400" dirty="0" smtClean="0"/>
              <a:t>η </a:t>
            </a:r>
            <a:r>
              <a:rPr lang="el-GR" sz="2400" dirty="0"/>
              <a:t>δυνατότητα των βηματοδοτικών κυττάρων να παράγουν από μόνα τους ηλεκτρικό </a:t>
            </a:r>
            <a:r>
              <a:rPr lang="el-GR" sz="2400" dirty="0" smtClean="0"/>
              <a:t>ερέθισμα,</a:t>
            </a:r>
            <a:endParaRPr lang="el-GR" sz="2400" dirty="0"/>
          </a:p>
          <a:p>
            <a:pPr>
              <a:spcBef>
                <a:spcPts val="2400"/>
              </a:spcBef>
            </a:pPr>
            <a:r>
              <a:rPr lang="el-GR" sz="2400" b="1" dirty="0" smtClean="0"/>
              <a:t>Διεγερσιμότητα = </a:t>
            </a:r>
            <a:r>
              <a:rPr lang="el-GR" sz="2400" dirty="0" smtClean="0"/>
              <a:t>η </a:t>
            </a:r>
            <a:r>
              <a:rPr lang="el-GR" sz="2400" dirty="0"/>
              <a:t>ικανότητα του μυοκαρδίου να ανταποκρίνεται στα ερεθίσματα των βηματοδοτικών </a:t>
            </a:r>
            <a:r>
              <a:rPr lang="el-GR" sz="2400" dirty="0" smtClean="0"/>
              <a:t>κυττάρων,</a:t>
            </a:r>
            <a:endParaRPr lang="el-GR" sz="2400" dirty="0"/>
          </a:p>
          <a:p>
            <a:pPr>
              <a:spcBef>
                <a:spcPts val="2400"/>
              </a:spcBef>
            </a:pPr>
            <a:r>
              <a:rPr lang="el-GR" sz="2400" b="1" dirty="0" smtClean="0"/>
              <a:t>Αγωγιμότητα = </a:t>
            </a:r>
            <a:r>
              <a:rPr lang="el-GR" sz="2400" dirty="0" smtClean="0"/>
              <a:t>η </a:t>
            </a:r>
            <a:r>
              <a:rPr lang="el-GR" sz="2400" dirty="0"/>
              <a:t>ικανότητα να μεταδίδεται τάχιστα η διέγερση από κύτταρο σε </a:t>
            </a:r>
            <a:r>
              <a:rPr lang="el-GR" sz="2400" dirty="0" smtClean="0"/>
              <a:t>κύτταρο,</a:t>
            </a:r>
            <a:endParaRPr lang="el-GR" sz="2400" dirty="0"/>
          </a:p>
          <a:p>
            <a:pPr>
              <a:spcBef>
                <a:spcPts val="2400"/>
              </a:spcBef>
            </a:pPr>
            <a:r>
              <a:rPr lang="el-GR" sz="2400" b="1" dirty="0" smtClean="0"/>
              <a:t>Συσταλτικότητα = </a:t>
            </a:r>
            <a:r>
              <a:rPr lang="el-GR" sz="2400" dirty="0" smtClean="0"/>
              <a:t>η </a:t>
            </a:r>
            <a:r>
              <a:rPr lang="el-GR" sz="2400" dirty="0"/>
              <a:t>ικανότητα των κυττάρων με τη διέγερση ενός μόνο κυττάρου να συσπάται ταυτόχρονα και ενιαία ολόκληρος ο καρδιακός μυς με τη μέγιστη </a:t>
            </a:r>
            <a:r>
              <a:rPr lang="el-GR" sz="2400" dirty="0" smtClean="0"/>
              <a:t>ένταση. </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3974349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solidFill>
                  <a:srgbClr val="005A87"/>
                </a:solidFill>
              </a:rPr>
              <a:t>Αντιαρρυθμικά φάρμακα και εκπαίδευση ασθενούς</a:t>
            </a:r>
          </a:p>
        </p:txBody>
      </p:sp>
      <p:sp>
        <p:nvSpPr>
          <p:cNvPr id="3" name="Θέση περιεχομένου 2"/>
          <p:cNvSpPr>
            <a:spLocks noGrp="1"/>
          </p:cNvSpPr>
          <p:nvPr>
            <p:ph idx="1"/>
          </p:nvPr>
        </p:nvSpPr>
        <p:spPr>
          <a:xfrm>
            <a:off x="457200" y="1340768"/>
            <a:ext cx="8229600" cy="5400600"/>
          </a:xfrm>
        </p:spPr>
        <p:txBody>
          <a:bodyPr>
            <a:noAutofit/>
          </a:bodyPr>
          <a:lstStyle/>
          <a:p>
            <a:pPr>
              <a:lnSpc>
                <a:spcPct val="110000"/>
              </a:lnSpc>
              <a:spcBef>
                <a:spcPts val="1200"/>
              </a:spcBef>
            </a:pPr>
            <a:r>
              <a:rPr lang="el-GR" sz="2200" dirty="0"/>
              <a:t>Να τηρείτε ακριβώς τις οδηγίες του γιατρού στα </a:t>
            </a:r>
            <a:r>
              <a:rPr lang="el-GR" sz="2200" dirty="0" smtClean="0"/>
              <a:t>φάρμακα,</a:t>
            </a:r>
            <a:endParaRPr lang="el-GR" sz="2200" dirty="0"/>
          </a:p>
          <a:p>
            <a:pPr>
              <a:lnSpc>
                <a:spcPct val="110000"/>
              </a:lnSpc>
              <a:spcBef>
                <a:spcPts val="1200"/>
              </a:spcBef>
            </a:pPr>
            <a:r>
              <a:rPr lang="el-GR" sz="2200" dirty="0"/>
              <a:t>Αν ξεχάσετε/παραλείψετε μία δόση ρωτείστε το γιατρό </a:t>
            </a:r>
            <a:r>
              <a:rPr lang="el-GR" sz="2200" dirty="0" smtClean="0"/>
              <a:t>σας,</a:t>
            </a:r>
            <a:endParaRPr lang="el-GR" sz="2200" dirty="0"/>
          </a:p>
          <a:p>
            <a:pPr>
              <a:lnSpc>
                <a:spcPct val="110000"/>
              </a:lnSpc>
              <a:spcBef>
                <a:spcPts val="1200"/>
              </a:spcBef>
            </a:pPr>
            <a:r>
              <a:rPr lang="el-GR" sz="2200" dirty="0"/>
              <a:t>Κάθε πρωί πριν σηκωθείτε από το κρεβάτι να παίρνετε το σφυγμό </a:t>
            </a:r>
            <a:r>
              <a:rPr lang="el-GR" sz="2200" dirty="0" smtClean="0"/>
              <a:t>σας,</a:t>
            </a:r>
            <a:endParaRPr lang="el-GR" sz="2200" dirty="0"/>
          </a:p>
          <a:p>
            <a:pPr>
              <a:lnSpc>
                <a:spcPct val="110000"/>
              </a:lnSpc>
              <a:spcBef>
                <a:spcPts val="1200"/>
              </a:spcBef>
            </a:pPr>
            <a:r>
              <a:rPr lang="el-GR" sz="2200" dirty="0"/>
              <a:t>Να μετράτε το σφυγμό σας για ένα ολόκληρο λεπτό και να τον </a:t>
            </a:r>
            <a:r>
              <a:rPr lang="el-GR" sz="2200" dirty="0" smtClean="0"/>
              <a:t>καταγράφετε,</a:t>
            </a:r>
            <a:endParaRPr lang="el-GR" sz="2200" dirty="0"/>
          </a:p>
          <a:p>
            <a:pPr>
              <a:lnSpc>
                <a:spcPct val="110000"/>
              </a:lnSpc>
              <a:spcBef>
                <a:spcPts val="1200"/>
              </a:spcBef>
            </a:pPr>
            <a:r>
              <a:rPr lang="el-GR" sz="2200" dirty="0"/>
              <a:t>Όταν επισκέπτεστε το γιατρό σας να έχετε μαζί σας τον κατάλογο με τις </a:t>
            </a:r>
            <a:r>
              <a:rPr lang="el-GR" sz="2200" dirty="0" smtClean="0"/>
              <a:t>καθημερινές σφίξεις,</a:t>
            </a:r>
            <a:endParaRPr lang="el-GR" sz="2200" dirty="0"/>
          </a:p>
          <a:p>
            <a:pPr>
              <a:lnSpc>
                <a:spcPct val="110000"/>
              </a:lnSpc>
              <a:spcBef>
                <a:spcPts val="1200"/>
              </a:spcBef>
            </a:pPr>
            <a:r>
              <a:rPr lang="el-GR" sz="2200" dirty="0"/>
              <a:t>Να αναφέρετε στο γιατρό τα ακόλουθα: άρρυθμος, σφυγμός, ζάλη, πόνος στα μάτια, μεταβολές της όρασης, δερματικά εξανθήματα ή αλλαγή της χροιάς του δέρματος, αγκομαχητό ή άλλα αναπνευστικά προβλήματα, αλλαγές της </a:t>
            </a:r>
            <a:r>
              <a:rPr lang="el-GR" sz="2200" dirty="0" smtClean="0"/>
              <a:t>συμπεριφοράς.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1550703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solidFill>
                  <a:srgbClr val="005A87"/>
                </a:solidFill>
              </a:rPr>
              <a:t>Νοσηλευτική φροντίδα </a:t>
            </a:r>
            <a:r>
              <a:rPr lang="el-GR" dirty="0"/>
              <a:t>α</a:t>
            </a:r>
            <a:r>
              <a:rPr lang="el-GR" dirty="0" smtClean="0">
                <a:solidFill>
                  <a:srgbClr val="005A87"/>
                </a:solidFill>
              </a:rPr>
              <a:t>σθενούς </a:t>
            </a:r>
            <a:r>
              <a:rPr lang="el-GR" dirty="0"/>
              <a:t>μ</a:t>
            </a:r>
            <a:r>
              <a:rPr lang="el-GR" dirty="0" smtClean="0">
                <a:solidFill>
                  <a:srgbClr val="005A87"/>
                </a:solidFill>
              </a:rPr>
              <a:t>ε </a:t>
            </a:r>
            <a:r>
              <a:rPr lang="el-GR" dirty="0"/>
              <a:t>κ</a:t>
            </a:r>
            <a:r>
              <a:rPr lang="el-GR" dirty="0" smtClean="0">
                <a:solidFill>
                  <a:srgbClr val="005A87"/>
                </a:solidFill>
              </a:rPr>
              <a:t>αρδιακές </a:t>
            </a:r>
            <a:r>
              <a:rPr lang="el-GR" dirty="0"/>
              <a:t>α</a:t>
            </a:r>
            <a:r>
              <a:rPr lang="el-GR" dirty="0" smtClean="0">
                <a:solidFill>
                  <a:srgbClr val="005A87"/>
                </a:solidFill>
              </a:rPr>
              <a:t>ρρυθμίες </a:t>
            </a:r>
            <a:r>
              <a:rPr lang="el-GR" sz="3200" b="0" dirty="0" smtClean="0">
                <a:solidFill>
                  <a:srgbClr val="005A87"/>
                </a:solidFill>
              </a:rPr>
              <a:t>(1 από 2)</a:t>
            </a:r>
            <a:endParaRPr lang="el-GR" sz="3200" b="0" dirty="0">
              <a:solidFill>
                <a:srgbClr val="005A87"/>
              </a:solidFill>
            </a:endParaRPr>
          </a:p>
        </p:txBody>
      </p:sp>
      <p:sp>
        <p:nvSpPr>
          <p:cNvPr id="3" name="Θέση περιεχομένου 2"/>
          <p:cNvSpPr>
            <a:spLocks noGrp="1"/>
          </p:cNvSpPr>
          <p:nvPr>
            <p:ph idx="1"/>
          </p:nvPr>
        </p:nvSpPr>
        <p:spPr>
          <a:xfrm>
            <a:off x="467544" y="1412776"/>
            <a:ext cx="8229600" cy="5040560"/>
          </a:xfrm>
        </p:spPr>
        <p:txBody>
          <a:bodyPr>
            <a:normAutofit lnSpcReduction="10000"/>
          </a:bodyPr>
          <a:lstStyle/>
          <a:p>
            <a:pPr marL="0" indent="0">
              <a:spcBef>
                <a:spcPts val="1800"/>
              </a:spcBef>
              <a:buNone/>
            </a:pPr>
            <a:r>
              <a:rPr lang="el-GR" sz="2400" b="1" dirty="0" smtClean="0"/>
              <a:t>Προϋποθέτει ικανότητα:</a:t>
            </a:r>
          </a:p>
          <a:p>
            <a:pPr>
              <a:spcBef>
                <a:spcPts val="1800"/>
              </a:spcBef>
            </a:pPr>
            <a:r>
              <a:rPr lang="el-GR" sz="2400" b="1" dirty="0" smtClean="0"/>
              <a:t>Στην αναγνώριση </a:t>
            </a:r>
            <a:r>
              <a:rPr lang="el-GR" sz="2400" dirty="0" smtClean="0"/>
              <a:t>αρρυθμιών,</a:t>
            </a:r>
            <a:endParaRPr lang="el-GR" sz="2400" dirty="0"/>
          </a:p>
          <a:p>
            <a:pPr>
              <a:spcBef>
                <a:spcPts val="1800"/>
              </a:spcBef>
            </a:pPr>
            <a:r>
              <a:rPr lang="el-GR" sz="2400" b="1" dirty="0" smtClean="0"/>
              <a:t>Στην ταυτοποίηση </a:t>
            </a:r>
            <a:r>
              <a:rPr lang="el-GR" sz="2400" dirty="0" smtClean="0"/>
              <a:t>αρρυθμιών,</a:t>
            </a:r>
            <a:endParaRPr lang="el-GR" sz="2400" dirty="0"/>
          </a:p>
          <a:p>
            <a:pPr>
              <a:spcBef>
                <a:spcPts val="1800"/>
              </a:spcBef>
            </a:pPr>
            <a:r>
              <a:rPr lang="el-GR" sz="2400" b="1" dirty="0" smtClean="0"/>
              <a:t>Στην άμεση αντιμετώπιση </a:t>
            </a:r>
            <a:r>
              <a:rPr lang="el-GR" sz="2400" dirty="0" smtClean="0"/>
              <a:t>επικίνδυνων αρρυθμιών.</a:t>
            </a:r>
            <a:endParaRPr lang="el-GR" sz="2400" dirty="0"/>
          </a:p>
          <a:p>
            <a:pPr marL="0" indent="0">
              <a:spcBef>
                <a:spcPts val="3600"/>
              </a:spcBef>
              <a:buNone/>
            </a:pPr>
            <a:r>
              <a:rPr lang="el-GR" sz="2400" b="1" dirty="0" smtClean="0"/>
              <a:t>Εστιάζεται:</a:t>
            </a:r>
          </a:p>
          <a:p>
            <a:pPr>
              <a:spcBef>
                <a:spcPts val="1800"/>
              </a:spcBef>
            </a:pPr>
            <a:r>
              <a:rPr lang="el-GR" sz="2400" b="1" dirty="0" smtClean="0"/>
              <a:t>Στην καρδιακή παροχή </a:t>
            </a:r>
            <a:r>
              <a:rPr lang="el-GR" sz="2400" dirty="0" smtClean="0"/>
              <a:t>που </a:t>
            </a:r>
            <a:r>
              <a:rPr lang="el-GR" sz="2400" dirty="0"/>
              <a:t>πρέπει να διατηρηθεί με κάθε </a:t>
            </a:r>
            <a:r>
              <a:rPr lang="el-GR" sz="2400" dirty="0" smtClean="0"/>
              <a:t>τρόπο,</a:t>
            </a:r>
            <a:endParaRPr lang="el-GR" sz="2400" dirty="0"/>
          </a:p>
          <a:p>
            <a:pPr>
              <a:spcBef>
                <a:spcPts val="1800"/>
              </a:spcBef>
            </a:pPr>
            <a:r>
              <a:rPr lang="el-GR" sz="2400" b="1" dirty="0" smtClean="0"/>
              <a:t>Στη θεραπεία</a:t>
            </a:r>
            <a:r>
              <a:rPr lang="el-GR" sz="2400" dirty="0" smtClean="0"/>
              <a:t>: </a:t>
            </a:r>
            <a:r>
              <a:rPr lang="el-GR" sz="2400" dirty="0"/>
              <a:t>παρακολούθηση &amp; ανταπόκριση </a:t>
            </a:r>
            <a:r>
              <a:rPr lang="el-GR" sz="2400" dirty="0" smtClean="0"/>
              <a:t>ασθενούς,</a:t>
            </a:r>
            <a:endParaRPr lang="el-GR" sz="2400" dirty="0"/>
          </a:p>
          <a:p>
            <a:pPr>
              <a:spcBef>
                <a:spcPts val="1800"/>
              </a:spcBef>
            </a:pPr>
            <a:r>
              <a:rPr lang="el-GR" sz="2400" b="1" dirty="0" smtClean="0"/>
              <a:t>Στην εκπαίδευση </a:t>
            </a:r>
            <a:r>
              <a:rPr lang="el-GR" sz="2400" dirty="0" smtClean="0"/>
              <a:t>του ασθενούς.</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967679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solidFill>
                  <a:srgbClr val="005A87"/>
                </a:solidFill>
              </a:rPr>
              <a:t>Νοσηλευτική φροντίδα </a:t>
            </a:r>
            <a:r>
              <a:rPr lang="el-GR" dirty="0"/>
              <a:t>α</a:t>
            </a:r>
            <a:r>
              <a:rPr lang="el-GR" dirty="0" smtClean="0">
                <a:solidFill>
                  <a:srgbClr val="005A87"/>
                </a:solidFill>
              </a:rPr>
              <a:t>σθενούς </a:t>
            </a:r>
            <a:r>
              <a:rPr lang="el-GR" dirty="0"/>
              <a:t>μ</a:t>
            </a:r>
            <a:r>
              <a:rPr lang="el-GR" dirty="0" smtClean="0">
                <a:solidFill>
                  <a:srgbClr val="005A87"/>
                </a:solidFill>
              </a:rPr>
              <a:t>ε </a:t>
            </a:r>
            <a:r>
              <a:rPr lang="el-GR" dirty="0"/>
              <a:t>κ</a:t>
            </a:r>
            <a:r>
              <a:rPr lang="el-GR" dirty="0" smtClean="0">
                <a:solidFill>
                  <a:srgbClr val="005A87"/>
                </a:solidFill>
              </a:rPr>
              <a:t>αρδιακές </a:t>
            </a:r>
            <a:r>
              <a:rPr lang="el-GR" dirty="0"/>
              <a:t>α</a:t>
            </a:r>
            <a:r>
              <a:rPr lang="el-GR" dirty="0" smtClean="0">
                <a:solidFill>
                  <a:srgbClr val="005A87"/>
                </a:solidFill>
              </a:rPr>
              <a:t>ρρυθμίες </a:t>
            </a:r>
            <a:r>
              <a:rPr lang="el-GR" sz="3200" b="0" dirty="0" smtClean="0">
                <a:solidFill>
                  <a:srgbClr val="005A87"/>
                </a:solidFill>
              </a:rPr>
              <a:t>(2 από 2)</a:t>
            </a:r>
            <a:endParaRPr lang="el-GR" sz="3200" b="0" dirty="0">
              <a:solidFill>
                <a:srgbClr val="005A87"/>
              </a:solidFill>
            </a:endParaRPr>
          </a:p>
        </p:txBody>
      </p:sp>
      <p:sp>
        <p:nvSpPr>
          <p:cNvPr id="5" name="Θέση περιεχομένου 4"/>
          <p:cNvSpPr>
            <a:spLocks noGrp="1"/>
          </p:cNvSpPr>
          <p:nvPr>
            <p:ph idx="1"/>
          </p:nvPr>
        </p:nvSpPr>
        <p:spPr>
          <a:xfrm>
            <a:off x="467544" y="1484784"/>
            <a:ext cx="8229600" cy="5040560"/>
          </a:xfrm>
        </p:spPr>
        <p:txBody>
          <a:bodyPr>
            <a:normAutofit/>
          </a:bodyPr>
          <a:lstStyle/>
          <a:p>
            <a:pPr marL="0" indent="0">
              <a:spcBef>
                <a:spcPts val="2400"/>
              </a:spcBef>
              <a:buNone/>
            </a:pPr>
            <a:r>
              <a:rPr lang="el-GR" sz="2400" b="1" dirty="0" smtClean="0"/>
              <a:t>Συνοπτικά Περιλαμβάνει:</a:t>
            </a:r>
          </a:p>
          <a:p>
            <a:pPr>
              <a:spcBef>
                <a:spcPts val="2400"/>
              </a:spcBef>
            </a:pPr>
            <a:r>
              <a:rPr lang="el-GR" sz="2400" dirty="0" smtClean="0"/>
              <a:t>Προαγωγή Της Υγείας,</a:t>
            </a:r>
          </a:p>
          <a:p>
            <a:pPr>
              <a:spcBef>
                <a:spcPts val="2400"/>
              </a:spcBef>
            </a:pPr>
            <a:r>
              <a:rPr lang="el-GR" sz="2400" dirty="0" smtClean="0"/>
              <a:t>Εκτίμηση Ασθενούς,</a:t>
            </a:r>
          </a:p>
          <a:p>
            <a:pPr>
              <a:spcBef>
                <a:spcPts val="2400"/>
              </a:spcBef>
            </a:pPr>
            <a:r>
              <a:rPr lang="el-GR" sz="2400" dirty="0" smtClean="0"/>
              <a:t>Νοσηλευτικές Διαγνώσεις,</a:t>
            </a:r>
          </a:p>
          <a:p>
            <a:pPr>
              <a:spcBef>
                <a:spcPts val="2400"/>
              </a:spcBef>
            </a:pPr>
            <a:r>
              <a:rPr lang="el-GR" sz="2400" dirty="0" smtClean="0"/>
              <a:t>Νοσηλευτικές Παρεμβάσεις.</a:t>
            </a:r>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096777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solidFill>
                  <a:srgbClr val="005A87"/>
                </a:solidFill>
              </a:rPr>
              <a:t>Νοσηλευτικές διαγνώσεις </a:t>
            </a:r>
            <a:r>
              <a:rPr lang="el-GR" dirty="0"/>
              <a:t>σ</a:t>
            </a:r>
            <a:r>
              <a:rPr lang="el-GR" dirty="0" smtClean="0">
                <a:solidFill>
                  <a:srgbClr val="005A87"/>
                </a:solidFill>
              </a:rPr>
              <a:t>ε </a:t>
            </a:r>
            <a:r>
              <a:rPr lang="el-GR" dirty="0"/>
              <a:t>α</a:t>
            </a:r>
            <a:r>
              <a:rPr lang="el-GR" dirty="0" smtClean="0">
                <a:solidFill>
                  <a:srgbClr val="005A87"/>
                </a:solidFill>
              </a:rPr>
              <a:t>ρρυθμίες</a:t>
            </a:r>
            <a:endParaRPr lang="el-GR" dirty="0">
              <a:solidFill>
                <a:srgbClr val="005A87"/>
              </a:solidFill>
            </a:endParaRPr>
          </a:p>
        </p:txBody>
      </p:sp>
      <p:sp>
        <p:nvSpPr>
          <p:cNvPr id="3" name="Θέση περιεχομένου 2"/>
          <p:cNvSpPr>
            <a:spLocks noGrp="1"/>
          </p:cNvSpPr>
          <p:nvPr>
            <p:ph idx="1"/>
          </p:nvPr>
        </p:nvSpPr>
        <p:spPr>
          <a:xfrm>
            <a:off x="467544" y="1484784"/>
            <a:ext cx="8229600" cy="4896544"/>
          </a:xfrm>
        </p:spPr>
        <p:txBody>
          <a:bodyPr>
            <a:normAutofit/>
          </a:bodyPr>
          <a:lstStyle/>
          <a:p>
            <a:pPr>
              <a:spcBef>
                <a:spcPts val="3000"/>
              </a:spcBef>
            </a:pPr>
            <a:r>
              <a:rPr lang="el-GR" sz="2400" dirty="0" smtClean="0"/>
              <a:t>Μειωμένη καρδιακή παροχή,</a:t>
            </a:r>
          </a:p>
          <a:p>
            <a:pPr>
              <a:spcBef>
                <a:spcPts val="3000"/>
              </a:spcBef>
            </a:pPr>
            <a:r>
              <a:rPr lang="el-GR" sz="2400" dirty="0" smtClean="0"/>
              <a:t>Αναποτελεσματική ιστική αιμάτωση,</a:t>
            </a:r>
          </a:p>
          <a:p>
            <a:pPr>
              <a:spcBef>
                <a:spcPts val="3000"/>
              </a:spcBef>
            </a:pPr>
            <a:r>
              <a:rPr lang="el-GR" sz="2400" dirty="0" smtClean="0"/>
              <a:t>Δυσανεξία δραστηριότητας,</a:t>
            </a:r>
          </a:p>
          <a:p>
            <a:pPr>
              <a:spcBef>
                <a:spcPts val="3000"/>
              </a:spcBef>
            </a:pPr>
            <a:r>
              <a:rPr lang="el-GR" sz="2400" dirty="0" smtClean="0"/>
              <a:t>Φόβος ή άγχος,</a:t>
            </a:r>
          </a:p>
          <a:p>
            <a:pPr>
              <a:spcBef>
                <a:spcPts val="3000"/>
              </a:spcBef>
            </a:pPr>
            <a:r>
              <a:rPr lang="el-GR" sz="2400" dirty="0" smtClean="0"/>
              <a:t>Έλλειμα γνώσεων.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630784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solidFill>
                  <a:srgbClr val="005A87"/>
                </a:solidFill>
              </a:rPr>
              <a:t>Συνήθεις αρρυθμίες </a:t>
            </a:r>
            <a:r>
              <a:rPr lang="el-GR" dirty="0"/>
              <a:t>π</a:t>
            </a:r>
            <a:r>
              <a:rPr lang="el-GR" dirty="0" smtClean="0">
                <a:solidFill>
                  <a:srgbClr val="005A87"/>
                </a:solidFill>
              </a:rPr>
              <a:t>ου </a:t>
            </a:r>
            <a:r>
              <a:rPr lang="el-GR" dirty="0"/>
              <a:t>ε</a:t>
            </a:r>
            <a:r>
              <a:rPr lang="el-GR" dirty="0" smtClean="0">
                <a:solidFill>
                  <a:srgbClr val="005A87"/>
                </a:solidFill>
              </a:rPr>
              <a:t>πηρεάζουν </a:t>
            </a:r>
            <a:r>
              <a:rPr lang="el-GR" dirty="0"/>
              <a:t>τ</a:t>
            </a:r>
            <a:r>
              <a:rPr lang="el-GR" dirty="0" smtClean="0">
                <a:solidFill>
                  <a:srgbClr val="005A87"/>
                </a:solidFill>
              </a:rPr>
              <a:t>ην </a:t>
            </a:r>
            <a:r>
              <a:rPr lang="el-GR" dirty="0"/>
              <a:t>κ</a:t>
            </a:r>
            <a:r>
              <a:rPr lang="el-GR" dirty="0" smtClean="0">
                <a:solidFill>
                  <a:srgbClr val="005A87"/>
                </a:solidFill>
              </a:rPr>
              <a:t>αρδιακή </a:t>
            </a:r>
            <a:r>
              <a:rPr lang="el-GR" dirty="0"/>
              <a:t>π</a:t>
            </a:r>
            <a:r>
              <a:rPr lang="el-GR" dirty="0" smtClean="0">
                <a:solidFill>
                  <a:srgbClr val="005A87"/>
                </a:solidFill>
              </a:rPr>
              <a:t>αροχή</a:t>
            </a:r>
            <a:endParaRPr lang="el-GR" dirty="0">
              <a:solidFill>
                <a:srgbClr val="005A87"/>
              </a:solidFill>
            </a:endParaRPr>
          </a:p>
        </p:txBody>
      </p:sp>
      <p:sp>
        <p:nvSpPr>
          <p:cNvPr id="3" name="Θέση περιεχομένου 2"/>
          <p:cNvSpPr>
            <a:spLocks noGrp="1"/>
          </p:cNvSpPr>
          <p:nvPr>
            <p:ph idx="1"/>
          </p:nvPr>
        </p:nvSpPr>
        <p:spPr>
          <a:xfrm>
            <a:off x="467544" y="1556792"/>
            <a:ext cx="8229600" cy="5040560"/>
          </a:xfrm>
        </p:spPr>
        <p:txBody>
          <a:bodyPr>
            <a:noAutofit/>
          </a:bodyPr>
          <a:lstStyle/>
          <a:p>
            <a:pPr>
              <a:spcBef>
                <a:spcPts val="1200"/>
              </a:spcBef>
            </a:pPr>
            <a:r>
              <a:rPr lang="el-GR" sz="2400" b="1" dirty="0" smtClean="0">
                <a:solidFill>
                  <a:srgbClr val="004A82"/>
                </a:solidFill>
              </a:rPr>
              <a:t>Βραδυκαρδία:</a:t>
            </a:r>
            <a:r>
              <a:rPr lang="el-GR" sz="2400" dirty="0" smtClean="0">
                <a:solidFill>
                  <a:srgbClr val="004A82"/>
                </a:solidFill>
              </a:rPr>
              <a:t> </a:t>
            </a:r>
            <a:r>
              <a:rPr lang="el-GR" sz="2400" dirty="0"/>
              <a:t>μειώνεται η καρδιακή παροχή αν δεν αυξηθεί ο όγκος παλμού ώστε να αντιρροπήσει τη χαμηλή καρδιακή </a:t>
            </a:r>
            <a:r>
              <a:rPr lang="el-GR" sz="2400" dirty="0" smtClean="0"/>
              <a:t>συχνότητα.</a:t>
            </a:r>
            <a:endParaRPr lang="el-GR" sz="2400" dirty="0"/>
          </a:p>
          <a:p>
            <a:pPr>
              <a:spcBef>
                <a:spcPts val="1200"/>
              </a:spcBef>
            </a:pPr>
            <a:r>
              <a:rPr lang="el-GR" sz="2400" b="1" dirty="0" smtClean="0">
                <a:solidFill>
                  <a:srgbClr val="004A82"/>
                </a:solidFill>
              </a:rPr>
              <a:t>Ταχυκαρδία: </a:t>
            </a:r>
            <a:r>
              <a:rPr lang="el-GR" sz="2400" dirty="0"/>
              <a:t>μειώνεται ο χρόνος διαστολικής πλήρωσης και έτσι επηρεάζεται ο όγκος παλμού και η άρδευση των στεφανιαίων </a:t>
            </a:r>
            <a:r>
              <a:rPr lang="el-GR" sz="2400" dirty="0" smtClean="0"/>
              <a:t>αρτηριών.</a:t>
            </a:r>
            <a:endParaRPr lang="el-GR" sz="2400" dirty="0"/>
          </a:p>
          <a:p>
            <a:pPr>
              <a:spcBef>
                <a:spcPts val="1200"/>
              </a:spcBef>
            </a:pPr>
            <a:r>
              <a:rPr lang="el-GR" sz="2400" b="1" dirty="0" smtClean="0">
                <a:solidFill>
                  <a:srgbClr val="004A82"/>
                </a:solidFill>
              </a:rPr>
              <a:t>Κομβικοί ρυθμοί, κολπική μαρμαρυγή, κολποκοιλιακοί αποκλεισμοί: </a:t>
            </a:r>
            <a:r>
              <a:rPr lang="el-GR" sz="2400" dirty="0"/>
              <a:t>έχουμε απώλεια κολπικού λακτίσματος με μείωση κοιλιακής πλήρωσης και μείωση καρδιακής </a:t>
            </a:r>
            <a:r>
              <a:rPr lang="el-GR" sz="2400" dirty="0" smtClean="0"/>
              <a:t>παροχής.</a:t>
            </a:r>
            <a:endParaRPr lang="el-GR" sz="2400" dirty="0"/>
          </a:p>
          <a:p>
            <a:pPr>
              <a:spcBef>
                <a:spcPts val="1200"/>
              </a:spcBef>
            </a:pPr>
            <a:r>
              <a:rPr lang="el-GR" sz="2400" b="1" dirty="0" smtClean="0">
                <a:solidFill>
                  <a:srgbClr val="004A82"/>
                </a:solidFill>
              </a:rPr>
              <a:t>Κοιλιακή μαρμαρυγή: </a:t>
            </a:r>
            <a:r>
              <a:rPr lang="el-GR" sz="2400" dirty="0"/>
              <a:t>έχουμε απώλεια κοιλιακών συστολών η οποία εκμηδενίζει την καρδιακή παροχή και οδηγεί στην </a:t>
            </a:r>
            <a:r>
              <a:rPr lang="el-GR" sz="2400" dirty="0" smtClean="0"/>
              <a:t>ανακοπή.</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1483094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5A87"/>
                </a:solidFill>
              </a:rPr>
              <a:t>Νοσηλευτικές παρεμβάσεις </a:t>
            </a:r>
            <a:r>
              <a:rPr lang="el-GR" dirty="0"/>
              <a:t>σ</a:t>
            </a:r>
            <a:r>
              <a:rPr lang="el-GR" dirty="0" smtClean="0">
                <a:solidFill>
                  <a:srgbClr val="005A87"/>
                </a:solidFill>
              </a:rPr>
              <a:t>ε </a:t>
            </a:r>
            <a:r>
              <a:rPr lang="el-GR" dirty="0"/>
              <a:t>α</a:t>
            </a:r>
            <a:r>
              <a:rPr lang="el-GR" dirty="0" smtClean="0">
                <a:solidFill>
                  <a:srgbClr val="005A87"/>
                </a:solidFill>
              </a:rPr>
              <a:t>ρρυθμίες</a:t>
            </a:r>
            <a:br>
              <a:rPr lang="el-GR" dirty="0" smtClean="0">
                <a:solidFill>
                  <a:srgbClr val="005A87"/>
                </a:solidFill>
              </a:rPr>
            </a:br>
            <a:r>
              <a:rPr lang="el-GR" sz="3200" b="0" dirty="0" smtClean="0">
                <a:solidFill>
                  <a:srgbClr val="005A87"/>
                </a:solidFill>
              </a:rPr>
              <a:t>(1 από 2)</a:t>
            </a:r>
            <a:endParaRPr lang="el-GR" sz="3200" b="0" dirty="0">
              <a:solidFill>
                <a:srgbClr val="005A87"/>
              </a:solidFill>
            </a:endParaRPr>
          </a:p>
        </p:txBody>
      </p:sp>
      <p:sp>
        <p:nvSpPr>
          <p:cNvPr id="3" name="Θέση περιεχομένου 2"/>
          <p:cNvSpPr>
            <a:spLocks noGrp="1"/>
          </p:cNvSpPr>
          <p:nvPr>
            <p:ph idx="1"/>
          </p:nvPr>
        </p:nvSpPr>
        <p:spPr>
          <a:xfrm>
            <a:off x="467544" y="1268760"/>
            <a:ext cx="8229600" cy="5040560"/>
          </a:xfrm>
        </p:spPr>
        <p:txBody>
          <a:bodyPr>
            <a:noAutofit/>
          </a:bodyPr>
          <a:lstStyle/>
          <a:p>
            <a:pPr marL="0" indent="0">
              <a:spcBef>
                <a:spcPts val="1200"/>
              </a:spcBef>
              <a:buNone/>
            </a:pPr>
            <a:r>
              <a:rPr lang="el-GR" sz="2400" b="1" dirty="0" smtClean="0"/>
              <a:t>Αντιμετώπιση μειωμένης καρδιακής παροχής γίνεται με:</a:t>
            </a:r>
          </a:p>
          <a:p>
            <a:pPr>
              <a:spcBef>
                <a:spcPts val="1200"/>
              </a:spcBef>
            </a:pPr>
            <a:r>
              <a:rPr lang="el-GR" sz="2400" b="1" dirty="0" smtClean="0"/>
              <a:t>Εκτίμηση ασθενούς </a:t>
            </a:r>
            <a:r>
              <a:rPr lang="el-GR" sz="2400" dirty="0" smtClean="0"/>
              <a:t>και </a:t>
            </a:r>
            <a:r>
              <a:rPr lang="el-GR" sz="2400" dirty="0"/>
              <a:t>όχι εκτίμηση μόνο μέσω συσκευών (πριν τη θεραπεία</a:t>
            </a:r>
            <a:r>
              <a:rPr lang="el-GR" sz="2400" dirty="0" smtClean="0"/>
              <a:t>),</a:t>
            </a:r>
            <a:endParaRPr lang="el-GR" sz="2400" dirty="0"/>
          </a:p>
          <a:p>
            <a:pPr>
              <a:spcBef>
                <a:spcPts val="1200"/>
              </a:spcBef>
            </a:pPr>
            <a:r>
              <a:rPr lang="el-GR" sz="2400" b="1" dirty="0" smtClean="0"/>
              <a:t>Εκτίμηση σημείων </a:t>
            </a:r>
            <a:r>
              <a:rPr lang="el-GR" sz="2400" dirty="0" smtClean="0"/>
              <a:t>μειωμένης </a:t>
            </a:r>
            <a:r>
              <a:rPr lang="el-GR" sz="2400" dirty="0"/>
              <a:t>καρδιακής παροχής: συνείδηση, αναπνοή, ρυθμός καρδιάς, Οξυγόνο-κορεσμός, διούρηση, δέρμα, περιφερικοί </a:t>
            </a:r>
            <a:r>
              <a:rPr lang="el-GR" sz="2400" dirty="0" smtClean="0"/>
              <a:t>σφυγμοί,</a:t>
            </a:r>
            <a:endParaRPr lang="el-GR" sz="2400" dirty="0"/>
          </a:p>
          <a:p>
            <a:pPr>
              <a:spcBef>
                <a:spcPts val="1200"/>
              </a:spcBef>
            </a:pPr>
            <a:r>
              <a:rPr lang="el-GR" sz="2400" b="1" dirty="0" smtClean="0"/>
              <a:t>Παρακολούθηση</a:t>
            </a:r>
            <a:r>
              <a:rPr lang="el-GR" sz="2400" dirty="0" smtClean="0"/>
              <a:t> </a:t>
            </a:r>
            <a:r>
              <a:rPr lang="el-GR" sz="2400" dirty="0"/>
              <a:t>ΗΚΓ &amp; καταγραφή σε κάθε </a:t>
            </a:r>
            <a:r>
              <a:rPr lang="el-GR" sz="2400" dirty="0" smtClean="0"/>
              <a:t>βάρδια,</a:t>
            </a:r>
            <a:endParaRPr lang="el-GR" sz="2400" dirty="0"/>
          </a:p>
          <a:p>
            <a:pPr>
              <a:spcBef>
                <a:spcPts val="1200"/>
              </a:spcBef>
            </a:pPr>
            <a:r>
              <a:rPr lang="el-GR" sz="2400" b="1" dirty="0" smtClean="0"/>
              <a:t>Αξιολόγηση</a:t>
            </a:r>
            <a:r>
              <a:rPr lang="el-GR" sz="2400" dirty="0" smtClean="0"/>
              <a:t> </a:t>
            </a:r>
            <a:r>
              <a:rPr lang="el-GR" sz="2400" b="1" dirty="0"/>
              <a:t>Ζ.Σ., ΗΚΓ, </a:t>
            </a:r>
            <a:r>
              <a:rPr lang="el-GR" sz="2400" b="1" dirty="0" smtClean="0"/>
              <a:t>Κορεσμό</a:t>
            </a:r>
            <a:r>
              <a:rPr lang="el-GR" sz="2400" dirty="0" smtClean="0"/>
              <a:t> </a:t>
            </a:r>
            <a:r>
              <a:rPr lang="el-GR" sz="2400" b="1" dirty="0"/>
              <a:t>Ο</a:t>
            </a:r>
            <a:r>
              <a:rPr lang="el-GR" sz="2400" b="1" baseline="-25000" dirty="0"/>
              <a:t>2</a:t>
            </a:r>
            <a:r>
              <a:rPr lang="el-GR" sz="2400" dirty="0"/>
              <a:t>, ανά 5-15 min σε οξέα συμβάντα αρρυθμιών &amp; κατά τη χορήγηση αντιαρρυθμικών φαρμάκων. Έτσι ελέγχεται η καρδιακή </a:t>
            </a:r>
            <a:r>
              <a:rPr lang="el-GR" sz="2400" dirty="0" smtClean="0"/>
              <a:t>παροχή,</a:t>
            </a:r>
            <a:endParaRPr lang="el-GR" sz="2400" dirty="0"/>
          </a:p>
          <a:p>
            <a:pPr>
              <a:spcBef>
                <a:spcPts val="1200"/>
              </a:spcBef>
            </a:pPr>
            <a:r>
              <a:rPr lang="el-GR" sz="2400" b="1" dirty="0" smtClean="0"/>
              <a:t>Υποκείμενες αιτίες αρρυθμιών </a:t>
            </a:r>
            <a:r>
              <a:rPr lang="el-GR" sz="2400" dirty="0" smtClean="0"/>
              <a:t>συνεκτιμώνται π.χ.αναιμία.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67522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5A87"/>
                </a:solidFill>
              </a:rPr>
              <a:t>Νοσηλευτικές παρεμβάσεις </a:t>
            </a:r>
            <a:r>
              <a:rPr lang="el-GR" dirty="0"/>
              <a:t>σ</a:t>
            </a:r>
            <a:r>
              <a:rPr lang="el-GR" dirty="0" smtClean="0">
                <a:solidFill>
                  <a:srgbClr val="005A87"/>
                </a:solidFill>
              </a:rPr>
              <a:t>ε </a:t>
            </a:r>
            <a:r>
              <a:rPr lang="el-GR" dirty="0"/>
              <a:t>α</a:t>
            </a:r>
            <a:r>
              <a:rPr lang="el-GR" dirty="0" smtClean="0">
                <a:solidFill>
                  <a:srgbClr val="005A87"/>
                </a:solidFill>
              </a:rPr>
              <a:t>ρρυθμίες</a:t>
            </a:r>
            <a:br>
              <a:rPr lang="el-GR" dirty="0" smtClean="0">
                <a:solidFill>
                  <a:srgbClr val="005A87"/>
                </a:solidFill>
              </a:rPr>
            </a:br>
            <a:r>
              <a:rPr lang="el-GR" sz="3200" b="0" dirty="0" smtClean="0">
                <a:solidFill>
                  <a:srgbClr val="005A87"/>
                </a:solidFill>
              </a:rPr>
              <a:t>(2 από 2)</a:t>
            </a:r>
            <a:endParaRPr lang="el-GR" sz="3200" b="0" dirty="0">
              <a:solidFill>
                <a:srgbClr val="005A87"/>
              </a:solidFill>
            </a:endParaRPr>
          </a:p>
        </p:txBody>
      </p:sp>
      <p:sp>
        <p:nvSpPr>
          <p:cNvPr id="3" name="Θέση περιεχομένου 2"/>
          <p:cNvSpPr>
            <a:spLocks noGrp="1"/>
          </p:cNvSpPr>
          <p:nvPr>
            <p:ph idx="1"/>
          </p:nvPr>
        </p:nvSpPr>
        <p:spPr>
          <a:xfrm>
            <a:off x="467544" y="1268760"/>
            <a:ext cx="8229600" cy="5040560"/>
          </a:xfrm>
        </p:spPr>
        <p:txBody>
          <a:bodyPr>
            <a:noAutofit/>
          </a:bodyPr>
          <a:lstStyle/>
          <a:p>
            <a:pPr marL="0" indent="0">
              <a:spcBef>
                <a:spcPts val="1200"/>
              </a:spcBef>
              <a:buNone/>
            </a:pPr>
            <a:r>
              <a:rPr lang="el-GR" sz="2400" b="1" dirty="0" smtClean="0"/>
              <a:t>Αντιμετώπιση μειωμένης καρδιακής παροχής γίνεται με :</a:t>
            </a:r>
          </a:p>
          <a:p>
            <a:pPr>
              <a:spcBef>
                <a:spcPts val="1200"/>
              </a:spcBef>
            </a:pPr>
            <a:r>
              <a:rPr lang="el-GR" sz="2400" b="1" dirty="0" smtClean="0"/>
              <a:t>Επίπεδα ηλεκτρολυτών &amp; φαρμάκων </a:t>
            </a:r>
            <a:r>
              <a:rPr lang="el-GR" sz="2400" dirty="0" smtClean="0"/>
              <a:t>(</a:t>
            </a:r>
            <a:r>
              <a:rPr lang="el-GR" sz="2400" dirty="0"/>
              <a:t>δακτυλίτιδα, αντιαρρυθμικά) εκτιμώνται και οι παθολογικές τιμές </a:t>
            </a:r>
            <a:r>
              <a:rPr lang="el-GR" sz="2400" dirty="0" smtClean="0"/>
              <a:t>αναφέρονται,</a:t>
            </a:r>
            <a:endParaRPr lang="el-GR" sz="2400" dirty="0"/>
          </a:p>
          <a:p>
            <a:pPr>
              <a:spcBef>
                <a:spcPts val="1200"/>
              </a:spcBef>
            </a:pPr>
            <a:r>
              <a:rPr lang="el-GR" sz="2400" b="1" dirty="0" smtClean="0"/>
              <a:t>Ετοιμότητα</a:t>
            </a:r>
            <a:r>
              <a:rPr lang="el-GR" sz="2400" dirty="0" smtClean="0"/>
              <a:t> </a:t>
            </a:r>
            <a:r>
              <a:rPr lang="el-GR" sz="2400" dirty="0"/>
              <a:t>ανάλογα με τις ενδείξεις (πρωτόκολλα ACLS, αντιαρρυθμικά ή άλλα φάρμακα, ΚΑΡΠΑ</a:t>
            </a:r>
            <a:r>
              <a:rPr lang="el-GR" sz="2400" dirty="0" smtClean="0"/>
              <a:t>),</a:t>
            </a:r>
            <a:endParaRPr lang="el-GR" sz="2400" dirty="0"/>
          </a:p>
          <a:p>
            <a:pPr>
              <a:spcBef>
                <a:spcPts val="1200"/>
              </a:spcBef>
            </a:pPr>
            <a:r>
              <a:rPr lang="el-GR" sz="2400" b="1" dirty="0" smtClean="0"/>
              <a:t>Χειρισμός</a:t>
            </a:r>
            <a:r>
              <a:rPr lang="el-GR" sz="2400" dirty="0" smtClean="0"/>
              <a:t> </a:t>
            </a:r>
            <a:r>
              <a:rPr lang="el-GR" sz="2400" dirty="0"/>
              <a:t>VALSALVA διδάσκεται στον ασθενή αν κριθεί απαραίτητος (απαγορεύεται στη στηθάγχη</a:t>
            </a:r>
            <a:r>
              <a:rPr lang="el-GR" sz="2400" dirty="0" smtClean="0"/>
              <a:t>),</a:t>
            </a:r>
            <a:endParaRPr lang="el-GR" sz="2400" dirty="0"/>
          </a:p>
          <a:p>
            <a:pPr>
              <a:spcBef>
                <a:spcPts val="1200"/>
              </a:spcBef>
            </a:pPr>
            <a:r>
              <a:rPr lang="el-GR" sz="2400" b="1" dirty="0" smtClean="0"/>
              <a:t>Μεταφορά σε </a:t>
            </a:r>
            <a:r>
              <a:rPr lang="el-GR" sz="2400" dirty="0" smtClean="0"/>
              <a:t>ΜΕΘ </a:t>
            </a:r>
            <a:r>
              <a:rPr lang="el-GR" sz="2400" dirty="0"/>
              <a:t>μετά από ανακοπή-ανάνηψη.....</a:t>
            </a:r>
          </a:p>
          <a:p>
            <a:pPr>
              <a:spcBef>
                <a:spcPts val="1200"/>
              </a:spcBef>
            </a:pPr>
            <a:r>
              <a:rPr lang="el-GR" sz="2400" b="1" dirty="0" smtClean="0"/>
              <a:t>Ειδοποίηση οικογένειας </a:t>
            </a:r>
            <a:r>
              <a:rPr lang="el-GR" sz="2400" dirty="0" smtClean="0"/>
              <a:t>μετά </a:t>
            </a:r>
            <a:r>
              <a:rPr lang="el-GR" sz="2400" dirty="0"/>
              <a:t>από ανακοπή-ανάνηψη ή </a:t>
            </a:r>
            <a:r>
              <a:rPr lang="el-GR" sz="2400" dirty="0" smtClean="0"/>
              <a:t>επιβάρυνση.</a:t>
            </a:r>
            <a:endParaRPr lang="el-GR" sz="2400" dirty="0"/>
          </a:p>
          <a:p>
            <a:pPr>
              <a:spcBef>
                <a:spcPts val="12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36602151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solidFill>
                  <a:srgbClr val="005A87"/>
                </a:solidFill>
              </a:rPr>
              <a:t>Γενικότερες νοσηλευτικές </a:t>
            </a:r>
            <a:r>
              <a:rPr lang="el-GR" dirty="0"/>
              <a:t>π</a:t>
            </a:r>
            <a:r>
              <a:rPr lang="el-GR" dirty="0" smtClean="0">
                <a:solidFill>
                  <a:srgbClr val="005A87"/>
                </a:solidFill>
              </a:rPr>
              <a:t>αρεμβάσεις </a:t>
            </a:r>
            <a:r>
              <a:rPr lang="el-GR" dirty="0"/>
              <a:t>σ</a:t>
            </a:r>
            <a:r>
              <a:rPr lang="el-GR" dirty="0" smtClean="0">
                <a:solidFill>
                  <a:srgbClr val="005A87"/>
                </a:solidFill>
              </a:rPr>
              <a:t>ε </a:t>
            </a:r>
            <a:r>
              <a:rPr lang="el-GR" dirty="0"/>
              <a:t>α</a:t>
            </a:r>
            <a:r>
              <a:rPr lang="el-GR" dirty="0" smtClean="0">
                <a:solidFill>
                  <a:srgbClr val="005A87"/>
                </a:solidFill>
              </a:rPr>
              <a:t>σθενή </a:t>
            </a:r>
            <a:r>
              <a:rPr lang="el-GR" dirty="0"/>
              <a:t>μ</a:t>
            </a:r>
            <a:r>
              <a:rPr lang="el-GR" dirty="0" smtClean="0">
                <a:solidFill>
                  <a:srgbClr val="005A87"/>
                </a:solidFill>
              </a:rPr>
              <a:t>ε </a:t>
            </a:r>
            <a:r>
              <a:rPr lang="el-GR" dirty="0"/>
              <a:t>α</a:t>
            </a:r>
            <a:r>
              <a:rPr lang="el-GR" dirty="0" smtClean="0">
                <a:solidFill>
                  <a:srgbClr val="005A87"/>
                </a:solidFill>
              </a:rPr>
              <a:t>ρρυθμία</a:t>
            </a:r>
            <a:endParaRPr lang="el-GR" dirty="0">
              <a:solidFill>
                <a:srgbClr val="005A87"/>
              </a:solidFill>
            </a:endParaRPr>
          </a:p>
        </p:txBody>
      </p:sp>
      <p:sp>
        <p:nvSpPr>
          <p:cNvPr id="3" name="Θέση περιεχομένου 2"/>
          <p:cNvSpPr>
            <a:spLocks noGrp="1"/>
          </p:cNvSpPr>
          <p:nvPr>
            <p:ph idx="1"/>
          </p:nvPr>
        </p:nvSpPr>
        <p:spPr>
          <a:xfrm>
            <a:off x="467544" y="1340768"/>
            <a:ext cx="8229600" cy="5040560"/>
          </a:xfrm>
        </p:spPr>
        <p:txBody>
          <a:bodyPr>
            <a:normAutofit lnSpcReduction="10000"/>
          </a:bodyPr>
          <a:lstStyle/>
          <a:p>
            <a:pPr>
              <a:spcBef>
                <a:spcPts val="2400"/>
              </a:spcBef>
            </a:pPr>
            <a:r>
              <a:rPr lang="el-GR" sz="2400" dirty="0"/>
              <a:t>Διαχείριση ενεργειών (ανοχή δραστηριοτήτων</a:t>
            </a:r>
            <a:r>
              <a:rPr lang="el-GR" sz="2400" dirty="0" smtClean="0"/>
              <a:t>),</a:t>
            </a:r>
            <a:endParaRPr lang="el-GR" sz="2400" dirty="0"/>
          </a:p>
          <a:p>
            <a:pPr>
              <a:spcBef>
                <a:spcPts val="2400"/>
              </a:spcBef>
            </a:pPr>
            <a:r>
              <a:rPr lang="el-GR" sz="2400" dirty="0"/>
              <a:t>Βοήθεια για αυτοφροντίδα στην </a:t>
            </a:r>
            <a:r>
              <a:rPr lang="el-GR" sz="2400" dirty="0" smtClean="0"/>
              <a:t>καθημερινότητα,</a:t>
            </a:r>
            <a:endParaRPr lang="el-GR" sz="2400" dirty="0"/>
          </a:p>
          <a:p>
            <a:pPr>
              <a:spcBef>
                <a:spcPts val="2400"/>
              </a:spcBef>
            </a:pPr>
            <a:r>
              <a:rPr lang="el-GR" sz="2400" dirty="0"/>
              <a:t>Μείωση-έλεγχος </a:t>
            </a:r>
            <a:r>
              <a:rPr lang="el-GR" sz="2400" dirty="0" smtClean="0"/>
              <a:t>άγχους,</a:t>
            </a:r>
            <a:endParaRPr lang="el-GR" sz="2400" dirty="0"/>
          </a:p>
          <a:p>
            <a:pPr>
              <a:spcBef>
                <a:spcPts val="2400"/>
              </a:spcBef>
            </a:pPr>
            <a:r>
              <a:rPr lang="el-GR" sz="2400" dirty="0"/>
              <a:t>Άμεση φροντίδα </a:t>
            </a:r>
            <a:r>
              <a:rPr lang="el-GR" sz="2400" dirty="0" smtClean="0"/>
              <a:t>καρδιαγγειακού,</a:t>
            </a:r>
            <a:endParaRPr lang="el-GR" sz="2400" dirty="0"/>
          </a:p>
          <a:p>
            <a:pPr>
              <a:spcBef>
                <a:spcPts val="2400"/>
              </a:spcBef>
            </a:pPr>
            <a:r>
              <a:rPr lang="el-GR" sz="2400" dirty="0"/>
              <a:t>Καρδιακές προφυλάξεις (κατάσταση κυκλοφορικού</a:t>
            </a:r>
            <a:r>
              <a:rPr lang="el-GR" sz="2400" dirty="0" smtClean="0"/>
              <a:t>),</a:t>
            </a:r>
            <a:endParaRPr lang="el-GR" sz="2400" dirty="0"/>
          </a:p>
          <a:p>
            <a:pPr>
              <a:spcBef>
                <a:spcPts val="2400"/>
              </a:spcBef>
            </a:pPr>
            <a:r>
              <a:rPr lang="el-GR" sz="2400" dirty="0"/>
              <a:t>Διδασκαλία (πορεία νόσου, διαδικασίες, θεραπεία</a:t>
            </a:r>
            <a:r>
              <a:rPr lang="el-GR" sz="2400" dirty="0" smtClean="0"/>
              <a:t>),</a:t>
            </a:r>
            <a:endParaRPr lang="el-GR" sz="2400" dirty="0"/>
          </a:p>
          <a:p>
            <a:pPr>
              <a:spcBef>
                <a:spcPts val="2400"/>
              </a:spcBef>
            </a:pPr>
            <a:r>
              <a:rPr lang="el-GR" sz="2400" dirty="0"/>
              <a:t>Αντιμετώπιση </a:t>
            </a:r>
            <a:r>
              <a:rPr lang="el-GR" sz="2400" dirty="0" smtClean="0"/>
              <a:t>αρρυθμίας,</a:t>
            </a:r>
            <a:endParaRPr lang="el-GR" sz="2400" dirty="0"/>
          </a:p>
          <a:p>
            <a:pPr>
              <a:spcBef>
                <a:spcPts val="2400"/>
              </a:spcBef>
            </a:pPr>
            <a:r>
              <a:rPr lang="el-GR" sz="2400" dirty="0"/>
              <a:t>Παρακολούθηση ζωτικών </a:t>
            </a:r>
            <a:r>
              <a:rPr lang="el-GR" sz="2400" dirty="0" smtClean="0"/>
              <a:t>σημείων.</a:t>
            </a:r>
            <a:endParaRPr lang="el-GR" sz="2400" dirty="0"/>
          </a:p>
          <a:p>
            <a:pPr>
              <a:spcBef>
                <a:spcPts val="24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1407622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solidFill>
                  <a:srgbClr val="005A87"/>
                </a:solidFill>
              </a:rPr>
              <a:t>Προετοιμασία ασθενούς </a:t>
            </a:r>
            <a:r>
              <a:rPr lang="el-GR" dirty="0"/>
              <a:t>γ</a:t>
            </a:r>
            <a:r>
              <a:rPr lang="el-GR" dirty="0" smtClean="0">
                <a:solidFill>
                  <a:srgbClr val="005A87"/>
                </a:solidFill>
              </a:rPr>
              <a:t>ια </a:t>
            </a:r>
            <a:r>
              <a:rPr lang="el-GR" dirty="0"/>
              <a:t>τ</a:t>
            </a:r>
            <a:r>
              <a:rPr lang="el-GR" dirty="0" smtClean="0">
                <a:solidFill>
                  <a:srgbClr val="005A87"/>
                </a:solidFill>
              </a:rPr>
              <a:t>ην </a:t>
            </a:r>
            <a:r>
              <a:rPr lang="el-GR" dirty="0"/>
              <a:t>κ</a:t>
            </a:r>
            <a:r>
              <a:rPr lang="el-GR" dirty="0" smtClean="0">
                <a:solidFill>
                  <a:srgbClr val="005A87"/>
                </a:solidFill>
              </a:rPr>
              <a:t>ατ’ </a:t>
            </a:r>
            <a:r>
              <a:rPr lang="el-GR" dirty="0"/>
              <a:t>ο</a:t>
            </a:r>
            <a:r>
              <a:rPr lang="el-GR" dirty="0" smtClean="0">
                <a:solidFill>
                  <a:srgbClr val="005A87"/>
                </a:solidFill>
              </a:rPr>
              <a:t>ίκον </a:t>
            </a:r>
            <a:r>
              <a:rPr lang="el-GR" dirty="0"/>
              <a:t>φ</a:t>
            </a:r>
            <a:r>
              <a:rPr lang="el-GR" dirty="0" smtClean="0">
                <a:solidFill>
                  <a:srgbClr val="005A87"/>
                </a:solidFill>
              </a:rPr>
              <a:t>ροντίδα </a:t>
            </a:r>
            <a:r>
              <a:rPr lang="el-GR" sz="3200" b="0" dirty="0" smtClean="0">
                <a:solidFill>
                  <a:srgbClr val="005A87"/>
                </a:solidFill>
              </a:rPr>
              <a:t>(1 από 2)</a:t>
            </a:r>
            <a:endParaRPr lang="el-GR" sz="3200" b="0" dirty="0">
              <a:solidFill>
                <a:srgbClr val="005A87"/>
              </a:solidFill>
            </a:endParaRPr>
          </a:p>
        </p:txBody>
      </p:sp>
      <p:sp>
        <p:nvSpPr>
          <p:cNvPr id="3" name="Θέση περιεχομένου 2"/>
          <p:cNvSpPr>
            <a:spLocks noGrp="1"/>
          </p:cNvSpPr>
          <p:nvPr>
            <p:ph idx="1"/>
          </p:nvPr>
        </p:nvSpPr>
        <p:spPr>
          <a:xfrm>
            <a:off x="467544" y="1412776"/>
            <a:ext cx="8229600" cy="5040560"/>
          </a:xfrm>
        </p:spPr>
        <p:txBody>
          <a:bodyPr>
            <a:normAutofit/>
          </a:bodyPr>
          <a:lstStyle/>
          <a:p>
            <a:pPr>
              <a:spcBef>
                <a:spcPts val="1800"/>
              </a:spcBef>
            </a:pPr>
            <a:r>
              <a:rPr lang="el-GR" sz="2400" b="1" dirty="0" smtClean="0"/>
              <a:t>Προβλήματα : </a:t>
            </a:r>
            <a:r>
              <a:rPr lang="el-GR" sz="2400" dirty="0"/>
              <a:t>μεγάλο στρες, συχνές νοσηλείες, ποικίλες θεραπείες, απογοήτευση, φόβος </a:t>
            </a:r>
            <a:r>
              <a:rPr lang="el-GR" sz="2400" dirty="0" smtClean="0"/>
              <a:t>θανάτου,</a:t>
            </a:r>
            <a:endParaRPr lang="el-GR" sz="2400" dirty="0"/>
          </a:p>
          <a:p>
            <a:pPr>
              <a:spcBef>
                <a:spcPts val="1800"/>
              </a:spcBef>
            </a:pPr>
            <a:r>
              <a:rPr lang="el-GR" sz="2400" b="1" dirty="0" smtClean="0"/>
              <a:t>Αντιμετώπιση προβλημάτων : </a:t>
            </a:r>
            <a:r>
              <a:rPr lang="el-GR" sz="2400" dirty="0" smtClean="0"/>
              <a:t>παρέχονται </a:t>
            </a:r>
            <a:r>
              <a:rPr lang="el-GR" sz="2400" dirty="0"/>
              <a:t>γνώσεις &amp; αναπτύσσονται </a:t>
            </a:r>
            <a:r>
              <a:rPr lang="el-GR" sz="2400" dirty="0" smtClean="0"/>
              <a:t>στρατηγικές,</a:t>
            </a:r>
            <a:endParaRPr lang="el-GR" sz="2400" dirty="0"/>
          </a:p>
          <a:p>
            <a:pPr>
              <a:spcBef>
                <a:spcPts val="1800"/>
              </a:spcBef>
            </a:pPr>
            <a:r>
              <a:rPr lang="el-GR" sz="2400" b="1" dirty="0" smtClean="0"/>
              <a:t>Εμφυτεύσιμες συσκευές : </a:t>
            </a:r>
            <a:r>
              <a:rPr lang="el-GR" sz="2400" dirty="0" smtClean="0"/>
              <a:t>διδασκαλία </a:t>
            </a:r>
            <a:r>
              <a:rPr lang="el-GR" sz="2400" dirty="0"/>
              <a:t>&amp; παροχή των απαραίτητων </a:t>
            </a:r>
            <a:r>
              <a:rPr lang="el-GR" sz="2400" dirty="0" smtClean="0"/>
              <a:t>γνώσεων, </a:t>
            </a:r>
            <a:endParaRPr lang="el-GR" sz="2400" dirty="0"/>
          </a:p>
          <a:p>
            <a:pPr>
              <a:spcBef>
                <a:spcPts val="1800"/>
              </a:spcBef>
            </a:pPr>
            <a:r>
              <a:rPr lang="el-GR" sz="2400" b="1" dirty="0" smtClean="0"/>
              <a:t>Ζωτικά σημεία : </a:t>
            </a:r>
            <a:r>
              <a:rPr lang="el-GR" sz="2400" dirty="0" smtClean="0"/>
              <a:t>μαθαίνει </a:t>
            </a:r>
            <a:r>
              <a:rPr lang="el-GR" sz="2400" dirty="0"/>
              <a:t>να μετρά, να εκτιμά &amp; να </a:t>
            </a:r>
            <a:r>
              <a:rPr lang="el-GR" sz="2400" dirty="0" smtClean="0"/>
              <a:t>παρακολουθεί,</a:t>
            </a:r>
            <a:endParaRPr lang="el-GR" sz="2400" dirty="0"/>
          </a:p>
          <a:p>
            <a:pPr>
              <a:spcBef>
                <a:spcPts val="1800"/>
              </a:spcBef>
            </a:pPr>
            <a:r>
              <a:rPr lang="el-GR" sz="2400" b="1" dirty="0" smtClean="0"/>
              <a:t>Δίαιτα και δραστηριότητες : </a:t>
            </a:r>
            <a:r>
              <a:rPr lang="el-GR" sz="2400" dirty="0" smtClean="0"/>
              <a:t>περιορισμοί.</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757802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solidFill>
                  <a:srgbClr val="005A87"/>
                </a:solidFill>
              </a:rPr>
              <a:t>Προετοιμασία ασθενούς </a:t>
            </a:r>
            <a:r>
              <a:rPr lang="el-GR" dirty="0"/>
              <a:t>γ</a:t>
            </a:r>
            <a:r>
              <a:rPr lang="el-GR" dirty="0" smtClean="0">
                <a:solidFill>
                  <a:srgbClr val="005A87"/>
                </a:solidFill>
              </a:rPr>
              <a:t>ια </a:t>
            </a:r>
            <a:r>
              <a:rPr lang="el-GR" dirty="0"/>
              <a:t>τ</a:t>
            </a:r>
            <a:r>
              <a:rPr lang="el-GR" dirty="0" smtClean="0">
                <a:solidFill>
                  <a:srgbClr val="005A87"/>
                </a:solidFill>
              </a:rPr>
              <a:t>ην </a:t>
            </a:r>
            <a:r>
              <a:rPr lang="el-GR" dirty="0"/>
              <a:t>κ</a:t>
            </a:r>
            <a:r>
              <a:rPr lang="el-GR" dirty="0" smtClean="0">
                <a:solidFill>
                  <a:srgbClr val="005A87"/>
                </a:solidFill>
              </a:rPr>
              <a:t>ατ’ </a:t>
            </a:r>
            <a:r>
              <a:rPr lang="el-GR" dirty="0"/>
              <a:t>ο</a:t>
            </a:r>
            <a:r>
              <a:rPr lang="el-GR" dirty="0" smtClean="0">
                <a:solidFill>
                  <a:srgbClr val="005A87"/>
                </a:solidFill>
              </a:rPr>
              <a:t>ίκον </a:t>
            </a:r>
            <a:r>
              <a:rPr lang="el-GR" dirty="0"/>
              <a:t>φ</a:t>
            </a:r>
            <a:r>
              <a:rPr lang="el-GR" dirty="0" smtClean="0">
                <a:solidFill>
                  <a:srgbClr val="005A87"/>
                </a:solidFill>
              </a:rPr>
              <a:t>ροντίδα </a:t>
            </a:r>
            <a:r>
              <a:rPr lang="el-GR" sz="3200" b="0" dirty="0" smtClean="0">
                <a:solidFill>
                  <a:srgbClr val="005A87"/>
                </a:solidFill>
              </a:rPr>
              <a:t>(2 από 2)</a:t>
            </a:r>
            <a:endParaRPr lang="el-GR" sz="3200" b="0" dirty="0">
              <a:solidFill>
                <a:srgbClr val="005A87"/>
              </a:solidFill>
            </a:endParaRPr>
          </a:p>
        </p:txBody>
      </p:sp>
      <p:sp>
        <p:nvSpPr>
          <p:cNvPr id="5" name="Θέση περιεχομένου 4"/>
          <p:cNvSpPr>
            <a:spLocks noGrp="1"/>
          </p:cNvSpPr>
          <p:nvPr>
            <p:ph idx="1"/>
          </p:nvPr>
        </p:nvSpPr>
        <p:spPr>
          <a:xfrm>
            <a:off x="467544" y="1484784"/>
            <a:ext cx="8229600" cy="5040560"/>
          </a:xfrm>
        </p:spPr>
        <p:txBody>
          <a:bodyPr>
            <a:normAutofit/>
          </a:bodyPr>
          <a:lstStyle/>
          <a:p>
            <a:pPr>
              <a:spcBef>
                <a:spcPts val="3000"/>
              </a:spcBef>
            </a:pPr>
            <a:r>
              <a:rPr lang="el-GR" sz="2400" b="1" dirty="0" smtClean="0"/>
              <a:t>Φάρμακα : </a:t>
            </a:r>
            <a:r>
              <a:rPr lang="el-GR" sz="2400" dirty="0" smtClean="0"/>
              <a:t>διδάσκεται </a:t>
            </a:r>
            <a:r>
              <a:rPr lang="el-GR" sz="2400" dirty="0"/>
              <a:t>όλα όσα αφορούν την αγωγή </a:t>
            </a:r>
            <a:r>
              <a:rPr lang="el-GR" sz="2400" dirty="0" smtClean="0"/>
              <a:t>του,</a:t>
            </a:r>
            <a:endParaRPr lang="el-GR" sz="2400" dirty="0"/>
          </a:p>
          <a:p>
            <a:pPr>
              <a:spcBef>
                <a:spcPts val="3000"/>
              </a:spcBef>
            </a:pPr>
            <a:r>
              <a:rPr lang="el-GR" sz="2400" b="1" dirty="0" smtClean="0"/>
              <a:t>Προγραμματισμένες εξετάσεις : </a:t>
            </a:r>
            <a:r>
              <a:rPr lang="el-GR" sz="2400" dirty="0" smtClean="0"/>
              <a:t>παρέχονται </a:t>
            </a:r>
            <a:r>
              <a:rPr lang="el-GR" sz="2400" dirty="0"/>
              <a:t>σαφείς </a:t>
            </a:r>
            <a:r>
              <a:rPr lang="el-GR" sz="2400" dirty="0" smtClean="0"/>
              <a:t>οδηγίες,</a:t>
            </a:r>
            <a:endParaRPr lang="el-GR" sz="2400" dirty="0"/>
          </a:p>
          <a:p>
            <a:pPr>
              <a:spcBef>
                <a:spcPts val="3000"/>
              </a:spcBef>
            </a:pPr>
            <a:r>
              <a:rPr lang="el-GR" sz="2400" b="1" dirty="0" smtClean="0"/>
              <a:t>Καρδιολόγος : </a:t>
            </a:r>
            <a:r>
              <a:rPr lang="el-GR" sz="2400" dirty="0" smtClean="0"/>
              <a:t>τονίζεται </a:t>
            </a:r>
            <a:r>
              <a:rPr lang="el-GR" sz="2400" dirty="0"/>
              <a:t>η σημασία ιατρικής </a:t>
            </a:r>
            <a:r>
              <a:rPr lang="el-GR" sz="2400" dirty="0" smtClean="0"/>
              <a:t>παρακολούθησης,</a:t>
            </a:r>
            <a:endParaRPr lang="el-GR" sz="2400" dirty="0"/>
          </a:p>
          <a:p>
            <a:pPr>
              <a:spcBef>
                <a:spcPts val="3000"/>
              </a:spcBef>
            </a:pPr>
            <a:r>
              <a:rPr lang="el-GR" sz="2400" b="1" dirty="0" smtClean="0"/>
              <a:t>ΚΑΡΠΑ : </a:t>
            </a:r>
            <a:r>
              <a:rPr lang="el-GR" sz="2400" dirty="0" smtClean="0"/>
              <a:t>εκπαιδεύεται </a:t>
            </a:r>
            <a:r>
              <a:rPr lang="el-GR" sz="2400" dirty="0"/>
              <a:t>ο ασθενής &amp; η </a:t>
            </a:r>
            <a:r>
              <a:rPr lang="el-GR" sz="2400" dirty="0" smtClean="0"/>
              <a:t>οικογένεια,</a:t>
            </a:r>
            <a:endParaRPr lang="el-GR" sz="2400" dirty="0"/>
          </a:p>
          <a:p>
            <a:pPr>
              <a:spcBef>
                <a:spcPts val="3000"/>
              </a:spcBef>
            </a:pPr>
            <a:r>
              <a:rPr lang="el-GR" sz="2400" b="1" dirty="0" smtClean="0"/>
              <a:t>Ψυχολογική στήριξη : </a:t>
            </a:r>
            <a:r>
              <a:rPr lang="el-GR" sz="2400" dirty="0" smtClean="0"/>
              <a:t>συζητιέται </a:t>
            </a:r>
            <a:r>
              <a:rPr lang="el-GR" sz="2400" dirty="0"/>
              <a:t>ο φόβος του &amp; εντάσσεται σε ομάδα ψυχολογικής </a:t>
            </a:r>
            <a:r>
              <a:rPr lang="el-GR" sz="2400" dirty="0" smtClean="0"/>
              <a:t>υποστήριξης.</a:t>
            </a:r>
            <a:endParaRPr lang="el-GR" sz="24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3938583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5A87"/>
                </a:solidFill>
              </a:rPr>
              <a:t>Δυναμικό ηρεμίας </a:t>
            </a:r>
            <a:r>
              <a:rPr lang="el-GR" sz="3200" b="0" dirty="0" smtClean="0">
                <a:solidFill>
                  <a:srgbClr val="005A87"/>
                </a:solidFill>
              </a:rPr>
              <a:t>(1 από 5)</a:t>
            </a:r>
            <a:endParaRPr lang="el-GR" sz="3200" b="0" dirty="0">
              <a:solidFill>
                <a:srgbClr val="005A87"/>
              </a:solidFill>
            </a:endParaRPr>
          </a:p>
        </p:txBody>
      </p:sp>
      <p:sp>
        <p:nvSpPr>
          <p:cNvPr id="3" name="Θέση περιεχομένου 2"/>
          <p:cNvSpPr>
            <a:spLocks noGrp="1"/>
          </p:cNvSpPr>
          <p:nvPr>
            <p:ph idx="1"/>
          </p:nvPr>
        </p:nvSpPr>
        <p:spPr/>
        <p:txBody>
          <a:bodyPr/>
          <a:lstStyle/>
          <a:p>
            <a:pPr>
              <a:lnSpc>
                <a:spcPct val="120000"/>
              </a:lnSpc>
              <a:spcBef>
                <a:spcPts val="2400"/>
              </a:spcBef>
            </a:pPr>
            <a:r>
              <a:rPr lang="el-GR" sz="2400" b="1" dirty="0" smtClean="0"/>
              <a:t>Κίνηση ιόντων </a:t>
            </a:r>
            <a:r>
              <a:rPr lang="el-GR" sz="2400" dirty="0" smtClean="0"/>
              <a:t>διαμέσου </a:t>
            </a:r>
            <a:r>
              <a:rPr lang="el-GR" sz="2400" dirty="0"/>
              <a:t>της μεμβράνης των μυοκαρδιακών </a:t>
            </a:r>
            <a:r>
              <a:rPr lang="el-GR" sz="2400" dirty="0" smtClean="0"/>
              <a:t>κυττάρων = </a:t>
            </a:r>
            <a:r>
              <a:rPr lang="el-GR" sz="2400" dirty="0"/>
              <a:t>ηλεκτρική </a:t>
            </a:r>
            <a:r>
              <a:rPr lang="el-GR" sz="2400" dirty="0" smtClean="0"/>
              <a:t>διέγερση = μυϊκή συστολή,</a:t>
            </a:r>
            <a:endParaRPr lang="el-GR" sz="2400" dirty="0"/>
          </a:p>
          <a:p>
            <a:pPr>
              <a:lnSpc>
                <a:spcPct val="120000"/>
              </a:lnSpc>
              <a:spcBef>
                <a:spcPts val="2400"/>
              </a:spcBef>
            </a:pPr>
            <a:r>
              <a:rPr lang="el-GR" sz="2400" b="1" dirty="0" smtClean="0"/>
              <a:t>Δυναμικό ηρεμίας </a:t>
            </a:r>
            <a:r>
              <a:rPr lang="el-GR" sz="2400" dirty="0" smtClean="0"/>
              <a:t>= ηλεκτρική </a:t>
            </a:r>
            <a:r>
              <a:rPr lang="el-GR" sz="2400" dirty="0"/>
              <a:t>δραστηριότητα που προκαλεί τα κύματα στο </a:t>
            </a:r>
            <a:r>
              <a:rPr lang="el-GR" sz="2400" dirty="0" smtClean="0"/>
              <a:t>ΗΚΓ.</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325500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a:xfrm>
            <a:off x="457200" y="1196752"/>
            <a:ext cx="8229600" cy="5328592"/>
          </a:xfrm>
        </p:spPr>
        <p:txBody>
          <a:bodyPr>
            <a:normAutofit/>
          </a:bodyPr>
          <a:lstStyle/>
          <a:p>
            <a:r>
              <a:rPr lang="en-US" sz="2400" dirty="0"/>
              <a:t>Princilla  Lemone, Karen Burke, </a:t>
            </a:r>
            <a:r>
              <a:rPr lang="el-GR" sz="2400" dirty="0"/>
              <a:t>Παθολογική-Χειρουργική Νοσηλευτική, τομ. 3, Ιατρ. Εκδ. Δ. Λαγός,  Αθήνα 2004</a:t>
            </a:r>
            <a:r>
              <a:rPr lang="el-GR" sz="2400" dirty="0" smtClean="0"/>
              <a:t>.</a:t>
            </a:r>
            <a:endParaRPr lang="el-GR" sz="2400" dirty="0"/>
          </a:p>
          <a:p>
            <a:r>
              <a:rPr lang="en-US" sz="2400" dirty="0"/>
              <a:t>Susan C. Dewit. </a:t>
            </a:r>
            <a:r>
              <a:rPr lang="el-GR" sz="2400" dirty="0"/>
              <a:t>Παθολογική-Χειρουργική Νοσηλευτική, τ.1,  Ιατρ. Εκδ. Π.Χ.Πασχαλίδης,  Αθήνα 2009</a:t>
            </a:r>
            <a:r>
              <a:rPr lang="el-GR" sz="2400" dirty="0" smtClean="0"/>
              <a:t>.</a:t>
            </a:r>
            <a:endParaRPr lang="el-GR" sz="2400" dirty="0"/>
          </a:p>
          <a:p>
            <a:r>
              <a:rPr lang="el-GR" sz="2400" dirty="0"/>
              <a:t>Ά.Σαχίνη-Καρδάση, Μ.Πάνου, </a:t>
            </a:r>
            <a:r>
              <a:rPr lang="el-GR" sz="2400" dirty="0" smtClean="0"/>
              <a:t>Παθολογική-Χειρουργική </a:t>
            </a:r>
            <a:r>
              <a:rPr lang="el-GR" sz="2400" dirty="0"/>
              <a:t>Νοσηλευτική, τ.2, Ιατρ. Εκδ. Βήτα,  Αθήνα 2002</a:t>
            </a:r>
            <a:r>
              <a:rPr lang="el-GR" sz="2400" dirty="0" smtClean="0"/>
              <a:t>.</a:t>
            </a:r>
            <a:endParaRPr lang="el-GR" sz="2400" dirty="0"/>
          </a:p>
          <a:p>
            <a:r>
              <a:rPr lang="en-US" sz="2400" dirty="0"/>
              <a:t>S.B.Ulrich, S.W.Canale, S.A.Wendell, </a:t>
            </a:r>
            <a:r>
              <a:rPr lang="el-GR" sz="2400" dirty="0"/>
              <a:t>Παθολογική-Χειρουργική Νοσηλευτική, Σχεδιασμός Νοσηλευτικής Φροντίδας, 3η εκδοση, Εκδ. Δ. Λαγός,  Αθήνα 1997</a:t>
            </a:r>
            <a:r>
              <a:rPr lang="el-GR" sz="2400" dirty="0" smtClean="0"/>
              <a:t>.</a:t>
            </a:r>
            <a:endParaRPr lang="el-GR" sz="24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Χρυσούλα Τσίου, Ουρανία Γκοβίνα 2014. </a:t>
            </a:r>
            <a:r>
              <a:rPr lang="el-GR" sz="2000" dirty="0"/>
              <a:t>Χρυσούλα Τσίου, Ουρανία Γκοβίνα. </a:t>
            </a:r>
            <a:r>
              <a:rPr lang="el-GR" sz="2000" dirty="0" smtClean="0"/>
              <a:t>«Παθολογική </a:t>
            </a:r>
            <a:r>
              <a:rPr lang="el-GR" sz="2000" smtClean="0"/>
              <a:t>Νοσηλευτική </a:t>
            </a:r>
            <a:r>
              <a:rPr lang="el-GR" sz="2000"/>
              <a:t>ΙΙ (Θ). </a:t>
            </a:r>
            <a:r>
              <a:rPr lang="el-GR" sz="2000" dirty="0" smtClean="0"/>
              <a:t>Ενότητα 3</a:t>
            </a:r>
            <a:r>
              <a:rPr lang="en-US" sz="2000" dirty="0" smtClean="0"/>
              <a:t>:</a:t>
            </a:r>
            <a:r>
              <a:rPr lang="el-GR" sz="2000" dirty="0"/>
              <a:t> Φροντίδα Ασθενών με Καρδιακές Αρρυθμίες».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84817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4614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3371358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7227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005A87"/>
                </a:solidFill>
              </a:rPr>
              <a:t>Εκπόλωση και </a:t>
            </a:r>
            <a:r>
              <a:rPr lang="el-GR" sz="4400" dirty="0"/>
              <a:t>ε</a:t>
            </a:r>
            <a:r>
              <a:rPr lang="el-GR" sz="4400" dirty="0" smtClean="0">
                <a:solidFill>
                  <a:srgbClr val="005A87"/>
                </a:solidFill>
              </a:rPr>
              <a:t>παναπόλωση</a:t>
            </a:r>
            <a:r>
              <a:rPr lang="en-US" sz="4400" dirty="0" smtClean="0">
                <a:solidFill>
                  <a:srgbClr val="005A87"/>
                </a:solidFill>
              </a:rPr>
              <a:t> </a:t>
            </a:r>
            <a:r>
              <a:rPr lang="en-US" sz="3600" b="0" dirty="0" smtClean="0">
                <a:solidFill>
                  <a:srgbClr val="005A87"/>
                </a:solidFill>
              </a:rPr>
              <a:t>(</a:t>
            </a:r>
            <a:r>
              <a:rPr lang="el-GR" sz="3600" b="0" dirty="0" smtClean="0">
                <a:solidFill>
                  <a:srgbClr val="005A87"/>
                </a:solidFill>
              </a:rPr>
              <a:t>1 από 2)</a:t>
            </a:r>
            <a:endParaRPr lang="el-GR" sz="3600" b="0" dirty="0"/>
          </a:p>
        </p:txBody>
      </p:sp>
      <p:sp>
        <p:nvSpPr>
          <p:cNvPr id="3" name="Θέση περιεχομένου 2"/>
          <p:cNvSpPr>
            <a:spLocks noGrp="1"/>
          </p:cNvSpPr>
          <p:nvPr>
            <p:ph idx="1"/>
          </p:nvPr>
        </p:nvSpPr>
        <p:spPr>
          <a:xfrm>
            <a:off x="467544" y="1412776"/>
            <a:ext cx="8229600" cy="5040560"/>
          </a:xfrm>
        </p:spPr>
        <p:txBody>
          <a:bodyPr>
            <a:normAutofit/>
          </a:bodyPr>
          <a:lstStyle/>
          <a:p>
            <a:pPr marL="0" indent="0" algn="ctr">
              <a:buNone/>
            </a:pPr>
            <a:r>
              <a:rPr lang="el-GR" sz="2400" b="1" dirty="0" smtClean="0">
                <a:solidFill>
                  <a:srgbClr val="820000"/>
                </a:solidFill>
              </a:rPr>
              <a:t>Μία μυϊκή ίνα σε 4 φάσεις εκπόλωσης και επαναπόλωσης</a:t>
            </a:r>
            <a:r>
              <a:rPr lang="en-US" sz="2400" b="1" dirty="0" smtClean="0">
                <a:solidFill>
                  <a:srgbClr val="820000"/>
                </a:solidFill>
              </a:rPr>
              <a:t>:</a:t>
            </a:r>
          </a:p>
          <a:p>
            <a:pPr marL="457200" indent="-457200">
              <a:spcBef>
                <a:spcPts val="2400"/>
              </a:spcBef>
              <a:buFont typeface="+mj-lt"/>
              <a:buAutoNum type="alphaUcPeriod"/>
            </a:pPr>
            <a:r>
              <a:rPr lang="el-GR" sz="2400" b="1" dirty="0" smtClean="0">
                <a:solidFill>
                  <a:srgbClr val="005A87"/>
                </a:solidFill>
              </a:rPr>
              <a:t>Εκπόλωση</a:t>
            </a:r>
            <a:r>
              <a:rPr lang="el-GR" sz="2400" dirty="0"/>
              <a:t> </a:t>
            </a:r>
            <a:r>
              <a:rPr lang="el-GR" sz="2400" dirty="0" smtClean="0"/>
              <a:t>(ηλεκτροθετικότητα στο εσωτερικό, ηλεκτροαρνητικότητα στο εξωτερικό) με κατεύθυνση από τα αριστερά προς τα δεξιά </a:t>
            </a:r>
            <a:r>
              <a:rPr lang="el-GR" sz="2400" dirty="0" smtClean="0">
                <a:latin typeface="Cambria Math" panose="02040503050406030204" pitchFamily="18" charset="0"/>
                <a:ea typeface="Cambria Math" panose="02040503050406030204" pitchFamily="18" charset="0"/>
              </a:rPr>
              <a:t>⟹ </a:t>
            </a:r>
            <a:r>
              <a:rPr lang="el-GR" sz="2400" b="1" dirty="0">
                <a:ea typeface="Cambria Math" panose="02040503050406030204" pitchFamily="18" charset="0"/>
              </a:rPr>
              <a:t>Θ</a:t>
            </a:r>
            <a:r>
              <a:rPr lang="el-GR" sz="2400" b="1" dirty="0" smtClean="0">
                <a:ea typeface="Cambria Math" panose="02040503050406030204" pitchFamily="18" charset="0"/>
              </a:rPr>
              <a:t>ετικό δυναμικό.</a:t>
            </a:r>
          </a:p>
          <a:p>
            <a:pPr marL="457200" indent="-457200">
              <a:spcBef>
                <a:spcPts val="2400"/>
              </a:spcBef>
              <a:buFont typeface="+mj-lt"/>
              <a:buAutoNum type="alphaUcPeriod"/>
            </a:pPr>
            <a:r>
              <a:rPr lang="el-GR" sz="2400" b="1" dirty="0" smtClean="0">
                <a:solidFill>
                  <a:srgbClr val="005A87"/>
                </a:solidFill>
                <a:ea typeface="Cambria Math" panose="02040503050406030204" pitchFamily="18" charset="0"/>
              </a:rPr>
              <a:t>Επέκταση εκπόλωσης σε όλη την ίνα. </a:t>
            </a:r>
            <a:r>
              <a:rPr lang="el-GR" sz="2400" dirty="0" smtClean="0">
                <a:latin typeface="Cambria Math" panose="02040503050406030204" pitchFamily="18" charset="0"/>
                <a:ea typeface="Cambria Math" panose="02040503050406030204" pitchFamily="18" charset="0"/>
              </a:rPr>
              <a:t>⟹ </a:t>
            </a:r>
            <a:r>
              <a:rPr lang="el-GR" sz="2400" dirty="0" smtClean="0">
                <a:ea typeface="Cambria Math" panose="02040503050406030204" pitchFamily="18" charset="0"/>
              </a:rPr>
              <a:t>επιστροφή εγγραφής στην ισοηλεκτρική γραμμή, </a:t>
            </a:r>
            <a:r>
              <a:rPr lang="el-GR" sz="2400" b="1" dirty="0" smtClean="0">
                <a:ea typeface="Cambria Math" panose="02040503050406030204" pitchFamily="18" charset="0"/>
              </a:rPr>
              <a:t>Κύμα εκπόλωσης.</a:t>
            </a:r>
          </a:p>
          <a:p>
            <a:pPr marL="457200" indent="-457200">
              <a:spcBef>
                <a:spcPts val="2400"/>
              </a:spcBef>
              <a:buFont typeface="+mj-lt"/>
              <a:buAutoNum type="alphaUcPeriod"/>
            </a:pPr>
            <a:r>
              <a:rPr lang="el-GR" sz="2400" b="1" dirty="0" smtClean="0">
                <a:solidFill>
                  <a:srgbClr val="005A87"/>
                </a:solidFill>
                <a:ea typeface="Cambria Math" panose="02040503050406030204" pitchFamily="18" charset="0"/>
              </a:rPr>
              <a:t>Επαναπόλωση </a:t>
            </a:r>
            <a:r>
              <a:rPr lang="el-GR" sz="2400" dirty="0" smtClean="0">
                <a:latin typeface="Cambria Math" panose="02040503050406030204" pitchFamily="18" charset="0"/>
                <a:ea typeface="Cambria Math" panose="02040503050406030204" pitchFamily="18" charset="0"/>
              </a:rPr>
              <a:t>⟹ </a:t>
            </a:r>
            <a:r>
              <a:rPr lang="el-GR" sz="2400" b="1" dirty="0" smtClean="0">
                <a:ea typeface="Cambria Math" panose="02040503050406030204" pitchFamily="18" charset="0"/>
              </a:rPr>
              <a:t>αρνητική εγραφή. </a:t>
            </a:r>
          </a:p>
          <a:p>
            <a:pPr marL="457200" indent="-457200">
              <a:spcBef>
                <a:spcPts val="2400"/>
              </a:spcBef>
              <a:buFont typeface="+mj-lt"/>
              <a:buAutoNum type="alphaUcPeriod"/>
            </a:pPr>
            <a:r>
              <a:rPr lang="el-GR" sz="2400" b="1" dirty="0" smtClean="0">
                <a:solidFill>
                  <a:srgbClr val="005A87"/>
                </a:solidFill>
                <a:ea typeface="Cambria Math" panose="02040503050406030204" pitchFamily="18" charset="0"/>
              </a:rPr>
              <a:t>Ολοκλήρωση επαναπόλωσης </a:t>
            </a:r>
            <a:r>
              <a:rPr lang="el-GR" sz="2400" dirty="0" smtClean="0">
                <a:latin typeface="Cambria Math" panose="02040503050406030204" pitchFamily="18" charset="0"/>
                <a:ea typeface="Cambria Math" panose="02040503050406030204" pitchFamily="18" charset="0"/>
              </a:rPr>
              <a:t>⟹ </a:t>
            </a:r>
            <a:r>
              <a:rPr lang="el-GR" sz="2400" dirty="0" smtClean="0">
                <a:ea typeface="Cambria Math" panose="02040503050406030204" pitchFamily="18" charset="0"/>
              </a:rPr>
              <a:t>επιστροφή εγγραφής στην ισοηλεκτρική γραμμή, </a:t>
            </a:r>
            <a:r>
              <a:rPr lang="el-GR" sz="2400" b="1" dirty="0" smtClean="0">
                <a:ea typeface="Cambria Math" panose="02040503050406030204" pitchFamily="18" charset="0"/>
              </a:rPr>
              <a:t>Κύμα Επαναπόλωσης.</a:t>
            </a: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315066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Εκπόλωση και </a:t>
            </a:r>
            <a:r>
              <a:rPr lang="el-GR" dirty="0" smtClean="0"/>
              <a:t>επαναπόλωση</a:t>
            </a:r>
            <a:r>
              <a:rPr lang="en-US" dirty="0" smtClean="0"/>
              <a:t> </a:t>
            </a:r>
            <a:r>
              <a:rPr lang="en-US" sz="3200" b="0" dirty="0" smtClean="0"/>
              <a:t>(</a:t>
            </a:r>
            <a:r>
              <a:rPr lang="el-GR" sz="3200" b="0" dirty="0" smtClean="0"/>
              <a:t>2 </a:t>
            </a:r>
            <a:r>
              <a:rPr lang="el-GR" sz="3200" b="0" dirty="0"/>
              <a:t>από 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1026" name="Picture 2" descr="File:2019 Cardiac Conduction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052736"/>
            <a:ext cx="5454335" cy="54726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279736" y="6334965"/>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2019 Cardiac </a:t>
            </a:r>
            <a:r>
              <a:rPr lang="en-US" sz="1200" dirty="0" smtClean="0">
                <a:latin typeface="+mn-lt"/>
                <a:hlinkClick r:id="rId4"/>
              </a:rPr>
              <a:t>ConductionN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29789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005A87"/>
                </a:solidFill>
              </a:rPr>
              <a:t>Δυναμικό ηρεμίας </a:t>
            </a:r>
            <a:r>
              <a:rPr lang="el-GR" sz="3200" b="0" dirty="0" smtClean="0">
                <a:solidFill>
                  <a:srgbClr val="005A87"/>
                </a:solidFill>
              </a:rPr>
              <a:t>(2 από 5)</a:t>
            </a:r>
            <a:endParaRPr lang="el-GR" sz="3200" b="0" dirty="0">
              <a:solidFill>
                <a:srgbClr val="005A87"/>
              </a:solidFill>
            </a:endParaRPr>
          </a:p>
        </p:txBody>
      </p:sp>
      <p:sp>
        <p:nvSpPr>
          <p:cNvPr id="5" name="Θέση περιεχομένου 4"/>
          <p:cNvSpPr>
            <a:spLocks noGrp="1"/>
          </p:cNvSpPr>
          <p:nvPr>
            <p:ph idx="1"/>
          </p:nvPr>
        </p:nvSpPr>
        <p:spPr>
          <a:xfrm>
            <a:off x="457200" y="1196752"/>
            <a:ext cx="8507288" cy="5544616"/>
          </a:xfrm>
        </p:spPr>
        <p:txBody>
          <a:bodyPr>
            <a:normAutofit/>
          </a:bodyPr>
          <a:lstStyle/>
          <a:p>
            <a:pPr>
              <a:spcBef>
                <a:spcPts val="1200"/>
              </a:spcBef>
            </a:pPr>
            <a:r>
              <a:rPr lang="el-GR" sz="2400" b="1" dirty="0" smtClean="0"/>
              <a:t>Κατάσταση ηρεμίας = κύτταρο από μέσα αρνητικό &amp; απέξω θετικό = πολωμένο κύτταρο, </a:t>
            </a:r>
            <a:r>
              <a:rPr lang="el-GR" sz="2400" dirty="0" smtClean="0"/>
              <a:t>δηλ. ευθυγράμμιση/παράταξη </a:t>
            </a:r>
            <a:r>
              <a:rPr lang="el-GR" sz="2400" dirty="0"/>
              <a:t>εκατέρωθεν της μεμβράνης των θετικών και αρνητικών ιόντων=έχει αρνητικό δυναμικό ηρεμίας που το διατηρεί με τη βοήθεια της αντλίας </a:t>
            </a:r>
            <a:r>
              <a:rPr lang="el-GR" sz="2400" dirty="0" smtClean="0"/>
              <a:t>καλίου-νατρίου.</a:t>
            </a:r>
            <a:endParaRPr lang="el-GR" sz="2400" dirty="0"/>
          </a:p>
          <a:p>
            <a:pPr>
              <a:spcBef>
                <a:spcPts val="1200"/>
              </a:spcBef>
            </a:pPr>
            <a:r>
              <a:rPr lang="el-GR" sz="2400" b="1" dirty="0" smtClean="0"/>
              <a:t>Μεταβολή διαπερατότητας μεμβράνης </a:t>
            </a:r>
            <a:r>
              <a:rPr lang="el-GR" sz="2400" dirty="0" smtClean="0"/>
              <a:t>δημιουργείται </a:t>
            </a:r>
            <a:r>
              <a:rPr lang="el-GR" sz="2400" dirty="0"/>
              <a:t>μετά από κάθε ηλεκτρική διέγερση=τάχιστη είσοδος στο κύτταρο των ιόντων του νατρίου από ανοίγματα (ταχείς δίαυλοι νατρίου) και ιόντων ασβεστίου (βραδείς δίαυλοι ασβεστίου-νατρίου) και λιγότερο των ιόντων </a:t>
            </a:r>
            <a:r>
              <a:rPr lang="el-GR" sz="2400" dirty="0" smtClean="0"/>
              <a:t>καλίου </a:t>
            </a:r>
            <a:r>
              <a:rPr lang="el-GR" sz="2400" b="1" dirty="0" smtClean="0"/>
              <a:t>= Ενδοκυττάριο υγρό μεταβάλλεται σε ελαφρά θετικό = εκπόλωση.</a:t>
            </a:r>
            <a:endParaRPr lang="el-GR" sz="24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803905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plate">
  <a:themeElements>
    <a:clrScheme name="Προσαρμοσμένο 1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143</TotalTime>
  <Words>3873</Words>
  <Application>Microsoft Office PowerPoint</Application>
  <PresentationFormat>Προβολή στην οθόνη (4:3)</PresentationFormat>
  <Paragraphs>472</Paragraphs>
  <Slides>67</Slides>
  <Notes>10</Notes>
  <HiddenSlides>0</HiddenSlides>
  <MMClips>0</MMClips>
  <ScaleCrop>false</ScaleCrop>
  <HeadingPairs>
    <vt:vector size="4" baseType="variant">
      <vt:variant>
        <vt:lpstr>Θέμα</vt:lpstr>
      </vt:variant>
      <vt:variant>
        <vt:i4>4</vt:i4>
      </vt:variant>
      <vt:variant>
        <vt:lpstr>Τίτλοι διαφανειών</vt:lpstr>
      </vt:variant>
      <vt:variant>
        <vt:i4>67</vt:i4>
      </vt:variant>
    </vt:vector>
  </HeadingPairs>
  <TitlesOfParts>
    <vt:vector size="71" baseType="lpstr">
      <vt:lpstr>template</vt:lpstr>
      <vt:lpstr>OC_template_updated</vt:lpstr>
      <vt:lpstr>1_OC_template_updated</vt:lpstr>
      <vt:lpstr>1_template</vt:lpstr>
      <vt:lpstr>Παθολογική Νοσηλευτική ΙΙ (Θ)</vt:lpstr>
      <vt:lpstr>Τι ονομάζεται καρδιακή αρρυθμία</vt:lpstr>
      <vt:lpstr>H διέγερση του καρδιακού μυ (1 από 2)</vt:lpstr>
      <vt:lpstr>H διέγερση του καρδιακού μυ (2 από 2)</vt:lpstr>
      <vt:lpstr>Ηλεκτροφυσιολογικές ιδιότητες των μυοκαρδιακών κυττάρων</vt:lpstr>
      <vt:lpstr>Δυναμικό ηρεμίας (1 από 5)</vt:lpstr>
      <vt:lpstr>Εκπόλωση και επαναπόλωση (1 από 2)</vt:lpstr>
      <vt:lpstr>Εκπόλωση και επαναπόλωση (2 από 2)</vt:lpstr>
      <vt:lpstr>Δυναμικό ηρεμίας (2 από 5)</vt:lpstr>
      <vt:lpstr>Δυναμικό ηρεμίας (3 από 5)</vt:lpstr>
      <vt:lpstr>Δυναμικό ηρεμίας (4 από 5)</vt:lpstr>
      <vt:lpstr>Δυναμικό ηρεμίας (5 από 5)</vt:lpstr>
      <vt:lpstr>Φλεβοκομβικός ρυθμός</vt:lpstr>
      <vt:lpstr>Παθοφυσιολογία αρρυθμιών (μηχανισμοί)</vt:lpstr>
      <vt:lpstr>Παθοφυσιολογία αρρυθμιών (παράγωγη ερεθίσματος)</vt:lpstr>
      <vt:lpstr>Παθοφυσιολογία αρρυθμιών (έκτακτες συστολές)</vt:lpstr>
      <vt:lpstr>Παθοφυσιολογία αρρυθμιών (διαταραχή αγωγής ερεθίσματος)</vt:lpstr>
      <vt:lpstr>Παθοφυσιολογία αρρυθμιών  (φαινόμενο επανεισόδου ως αιτία ταχυαρρυθμίας)</vt:lpstr>
      <vt:lpstr>Είδη αρρυθμιών (1 από 2)</vt:lpstr>
      <vt:lpstr>Είδη αρρυθμιών (2 από 2)</vt:lpstr>
      <vt:lpstr>Κολποκοιλιακός αποκλεισμός</vt:lpstr>
      <vt:lpstr>Κολποκοιλιακοί αποκλεισμοί</vt:lpstr>
      <vt:lpstr>1ου βαθμού κολποκοιλιακός αποκλεισμός (P-R &gt;0,20΄΄)</vt:lpstr>
      <vt:lpstr>Δεύτερου βαθμού ΚΚΑ – Mobitz I</vt:lpstr>
      <vt:lpstr>Δεύτερου βαθμού ΚΚΑ – Mobitz II</vt:lpstr>
      <vt:lpstr>Πλήρης κολποκοιλιακός αποκλεισμός</vt:lpstr>
      <vt:lpstr>Υπερκοιλιακή ταχυκαρδία</vt:lpstr>
      <vt:lpstr>Κολπικός πτερυγισμός</vt:lpstr>
      <vt:lpstr>Κολπική μαρμαρυγή</vt:lpstr>
      <vt:lpstr>Φλεβοκομβικός ρυθμός – Κολπική μαρμαρυγή</vt:lpstr>
      <vt:lpstr>Έκτακτες κοιλιακές συστολές</vt:lpstr>
      <vt:lpstr>Κοιλιακή ταχυκαρδία</vt:lpstr>
      <vt:lpstr>Κοιλιακή μαρμαρυγή</vt:lpstr>
      <vt:lpstr>Παθολογικά ΗΚΓφήματα</vt:lpstr>
      <vt:lpstr>Συνοπτική περιγραφή της φροντίδας  αρρυθμικού ασθενούς (1 από 2)</vt:lpstr>
      <vt:lpstr>Συνοπτική περιγραφή της φροντίδας  αρρυθμικού ασθενούς (2 από 2)</vt:lpstr>
      <vt:lpstr>Στόχοι φροντίδας σε ασθενή με αρρυθμία</vt:lpstr>
      <vt:lpstr>Ενδείξεις καρδιακής παρακολούθησης (Monitoring)</vt:lpstr>
      <vt:lpstr>Διαδικασία καρδιακής παρακολούθησης </vt:lpstr>
      <vt:lpstr>Διαδικασία καρδιακής παρακολούθησης   (1 από 5)</vt:lpstr>
      <vt:lpstr>Διαδικασία καρδιακής παρακολούθησης  (2 από 5)</vt:lpstr>
      <vt:lpstr>Διαδικασία καρδιακής παρακολούθησης (3 από 5)</vt:lpstr>
      <vt:lpstr>Διαδικασία καρδιακής παρακολούθησης  (4 από 5)</vt:lpstr>
      <vt:lpstr>Διαδικασία καρδιακής παρακολούθησης  (5 από 5)</vt:lpstr>
      <vt:lpstr>Αντιαρρυθμικά φάρμακα &amp; αρρυθμία</vt:lpstr>
      <vt:lpstr>Αντιαρρυθμικά φάρμακα (1 από 2)</vt:lpstr>
      <vt:lpstr>Αντιαρρυθμικά φάρμακα (2 από 2)</vt:lpstr>
      <vt:lpstr>Νοσηλευτικές ευθύνες κατά τη χορήγηση αντιαρρυθμικών φαρμάκων (1 από 2)</vt:lpstr>
      <vt:lpstr>Νοσηλευτικές ευθύνες κατά τη χορήγηση αντιαρρυθμικών φαρμάκων (2 από 2)</vt:lpstr>
      <vt:lpstr>Αντιαρρυθμικά φάρμακα και εκπαίδευση ασθενούς</vt:lpstr>
      <vt:lpstr>Νοσηλευτική φροντίδα ασθενούς με καρδιακές αρρυθμίες (1 από 2)</vt:lpstr>
      <vt:lpstr>Νοσηλευτική φροντίδα ασθενούς με καρδιακές αρρυθμίες (2 από 2)</vt:lpstr>
      <vt:lpstr>Νοσηλευτικές διαγνώσεις σε αρρυθμίες</vt:lpstr>
      <vt:lpstr>Συνήθεις αρρυθμίες που επηρεάζουν την καρδιακή παροχή</vt:lpstr>
      <vt:lpstr>Νοσηλευτικές παρεμβάσεις σε αρρυθμίες (1 από 2)</vt:lpstr>
      <vt:lpstr>Νοσηλευτικές παρεμβάσεις σε αρρυθμίες (2 από 2)</vt:lpstr>
      <vt:lpstr>Γενικότερες νοσηλευτικές παρεμβάσεις σε ασθενή με αρρυθμία</vt:lpstr>
      <vt:lpstr>Προετοιμασία ασθενούς για την κατ’ οίκον φροντίδα (1 από 2)</vt:lpstr>
      <vt:lpstr>Προετοιμασία ασθενούς για την κατ’ οίκον φροντίδα (2 από 2)</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Παθολογική Νοσηλευτική ΙΙ</dc:title>
  <dc:creator>opencourses@teiath.gr</dc:creator>
  <cp:lastModifiedBy>natasakar new</cp:lastModifiedBy>
  <cp:revision>21</cp:revision>
  <dcterms:created xsi:type="dcterms:W3CDTF">2014-10-17T09:48:07Z</dcterms:created>
  <dcterms:modified xsi:type="dcterms:W3CDTF">2015-04-06T13:20:20Z</dcterms:modified>
</cp:coreProperties>
</file>