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67"/>
  </p:notesMasterIdLst>
  <p:handoutMasterIdLst>
    <p:handoutMasterId r:id="rId68"/>
  </p:handoutMasterIdLst>
  <p:sldIdLst>
    <p:sldId id="324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6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304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5" r:id="rId59"/>
    <p:sldId id="326" r:id="rId60"/>
    <p:sldId id="327" r:id="rId61"/>
    <p:sldId id="332" r:id="rId62"/>
    <p:sldId id="333" r:id="rId63"/>
    <p:sldId id="329" r:id="rId64"/>
    <p:sldId id="330" r:id="rId65"/>
    <p:sldId id="331" r:id="rId66"/>
  </p:sldIdLst>
  <p:sldSz cx="9144000" cy="6858000" type="screen4x3"/>
  <p:notesSz cx="7104063" cy="10234613"/>
  <p:custDataLst>
    <p:tags r:id="rId6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75"/>
    <a:srgbClr val="820000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111" d="100"/>
          <a:sy n="111" d="100"/>
        </p:scale>
        <p:origin x="-17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5652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25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0556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728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524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102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3347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1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4392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296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112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240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2810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332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3397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975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2996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1074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1067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4705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8614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348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2112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309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8594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389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486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3967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244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6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2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6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9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9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28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7 </a:t>
            </a:r>
            <a:r>
              <a:rPr lang="el-GR" sz="2800" dirty="0" smtClean="0">
                <a:solidFill>
                  <a:sysClr val="windowText" lastClr="000000"/>
                </a:solidFill>
              </a:rPr>
              <a:t>: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/>
              <a:t>Ολική Χυτή με Όψη (</a:t>
            </a:r>
            <a:r>
              <a:rPr lang="en-US" sz="2800" dirty="0" smtClean="0"/>
              <a:t>VENEER)</a:t>
            </a:r>
            <a:endParaRPr lang="en-US" sz="2800" dirty="0" smtClean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Πλεονεκτήματα ολικών </a:t>
            </a:r>
            <a:r>
              <a:rPr lang="el-GR" sz="4400" dirty="0" smtClean="0"/>
              <a:t>στεφάνων με προστομιακή όψη </a:t>
            </a: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2348880"/>
            <a:ext cx="676875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ολική χυτή στεφάνη με </a:t>
            </a:r>
            <a:r>
              <a:rPr lang="el-GR" sz="2400" b="1" dirty="0" smtClean="0">
                <a:solidFill>
                  <a:srgbClr val="075075"/>
                </a:solidFill>
              </a:rPr>
              <a:t>προστομιακή όψη </a:t>
            </a:r>
            <a:r>
              <a:rPr lang="el-GR" sz="2400" dirty="0"/>
              <a:t>συγκεντρώνει όλα τα πλεονεκτήματα των ολικών στεφανών και επιπλέον παρουσιάζει και πολύ καλό αισθητικό αποτέλεσμα.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03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918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Πλεονεκτήματα ολικών στεφάνων με προστομιακή όψη </a:t>
            </a:r>
            <a:r>
              <a:rPr lang="el-GR" sz="3600" b="0" dirty="0" smtClean="0"/>
              <a:t>(2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689984"/>
            <a:ext cx="8229600" cy="5040560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Αποτελεσματική προστασία του </a:t>
            </a:r>
            <a:r>
              <a:rPr lang="el-GR" sz="2400" dirty="0" smtClean="0"/>
              <a:t>δοντιού,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Ισχυρή συγκράτηση με το </a:t>
            </a:r>
            <a:r>
              <a:rPr lang="el-GR" sz="2400" dirty="0" smtClean="0"/>
              <a:t>δόντι,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Αποκαθιστούν ικανοποιητικά το σχήμα, το χρώμα και το μέγεθος της μύλης του </a:t>
            </a:r>
            <a:r>
              <a:rPr lang="el-GR" sz="2400" dirty="0" smtClean="0"/>
              <a:t>δοντιού,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Αποκαθιστούν τη σχέση του δοντιού με τα παρακείμενα και τους </a:t>
            </a:r>
            <a:r>
              <a:rPr lang="el-GR" sz="2400" dirty="0" smtClean="0"/>
              <a:t>ανταγωνιστές,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Η τεχνική κατασκευής τους είναι σχετικά </a:t>
            </a:r>
            <a:r>
              <a:rPr lang="el-GR" sz="2400" dirty="0" smtClean="0"/>
              <a:t>εύκολη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Πολύ καλό αισθητικό αποτέλεσμα</a:t>
            </a:r>
            <a:endParaRPr lang="el-GR" sz="2400" dirty="0"/>
          </a:p>
          <a:p>
            <a:pPr>
              <a:buFont typeface="Wingdings" panose="05000000000000000000" pitchFamily="2" charset="2"/>
              <a:buChar char="Ø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81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Ενδείξεις ολικών στεφάνων με προστομιακή όψη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41984" y="1988840"/>
            <a:ext cx="648072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ολική χυτή στεφάνη </a:t>
            </a:r>
            <a:r>
              <a:rPr lang="el-GR" sz="2400" dirty="0"/>
              <a:t>με </a:t>
            </a:r>
            <a:r>
              <a:rPr lang="el-GR" sz="2400" dirty="0" smtClean="0"/>
              <a:t>προστομιακή όψη </a:t>
            </a:r>
            <a:r>
              <a:rPr lang="el-GR" sz="2400" dirty="0"/>
              <a:t>έχει τις </a:t>
            </a:r>
            <a:r>
              <a:rPr lang="el-GR" sz="2400" b="1" dirty="0">
                <a:solidFill>
                  <a:srgbClr val="820000"/>
                </a:solidFill>
              </a:rPr>
              <a:t>ίδιες ενδείξεις </a:t>
            </a:r>
            <a:r>
              <a:rPr lang="el-GR" sz="2400" dirty="0"/>
              <a:t>με τις ολικές στεφάνες και μπορεί να χρησιμοποιηθεί τόσο στα οπίσθια, όσο και στα πρόσθια δόντια.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32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984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Ενδείξεις </a:t>
            </a:r>
            <a:r>
              <a:rPr lang="el-GR" dirty="0" smtClean="0"/>
              <a:t>ολικών στεφάνων με προστομιακή όψη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8984" y="1819135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Για </a:t>
            </a:r>
            <a:r>
              <a:rPr lang="el-GR" sz="2400" dirty="0"/>
              <a:t>την αποκατάσταση ενός δοντιού που έχει χάσει μεγάλο μέρος της μύλης του, λόγω τερηδόνας ή κατάγματος.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Για αισθητικούς λόγους σε δόντια με πολυτερηδονισμό, με κατάγματα ή με αλλοίωση του χρώματός τους λόγω ενδοδοντικής θεραπείας.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Για συγκρατήματα </a:t>
            </a:r>
            <a:r>
              <a:rPr lang="el-GR" sz="2400" dirty="0" smtClean="0"/>
              <a:t>γεφυρών.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Σε μερικές οδοντοστοιχίες για τη στήριξη και συγκράτηση των αγκίστρων.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60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/>
          <a:lstStyle/>
          <a:p>
            <a:r>
              <a:rPr lang="el-GR" dirty="0" smtClean="0"/>
              <a:t>Κατασκευή στεφάνης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680915"/>
            <a:ext cx="6768752" cy="5040560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Για την κατασκευή της στεφάνης με </a:t>
            </a:r>
            <a:r>
              <a:rPr lang="el-GR" sz="2400" dirty="0" smtClean="0"/>
              <a:t>προστομιακή όψη </a:t>
            </a:r>
            <a:r>
              <a:rPr lang="el-GR" sz="2400" dirty="0"/>
              <a:t>χρειάζεται να </a:t>
            </a:r>
            <a:r>
              <a:rPr lang="el-GR" sz="2400" b="1" dirty="0">
                <a:solidFill>
                  <a:srgbClr val="820000"/>
                </a:solidFill>
              </a:rPr>
              <a:t>αφαιρεθεί περισσότερη οδοντική ουσία </a:t>
            </a:r>
            <a:r>
              <a:rPr lang="el-GR" sz="2400" b="1" dirty="0" smtClean="0">
                <a:solidFill>
                  <a:srgbClr val="820000"/>
                </a:solidFill>
              </a:rPr>
              <a:t>από την προστομιακή επιφάνεια του δοντιού </a:t>
            </a:r>
            <a:r>
              <a:rPr lang="el-GR" sz="2400" dirty="0" smtClean="0"/>
              <a:t>από </a:t>
            </a:r>
            <a:r>
              <a:rPr lang="el-GR" sz="2400" dirty="0"/>
              <a:t>ότι για την ολική </a:t>
            </a:r>
            <a:r>
              <a:rPr lang="el-GR" sz="2400" dirty="0" smtClean="0"/>
              <a:t>χυτή στεφάνη, </a:t>
            </a:r>
            <a:r>
              <a:rPr lang="el-GR" sz="2400" dirty="0"/>
              <a:t>προκειμένου να δημιουργηθεί ο απαραίτητος χώρος για τα υλικά (μεταλλικός σκελετός και υλικό επικάλυψης).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88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28513"/>
            <a:ext cx="8496944" cy="908720"/>
          </a:xfrm>
        </p:spPr>
        <p:txBody>
          <a:bodyPr>
            <a:noAutofit/>
          </a:bodyPr>
          <a:lstStyle/>
          <a:p>
            <a:r>
              <a:rPr lang="el-GR" dirty="0"/>
              <a:t>Παρασκευή δοντιού για ολική χυτή στεφάνη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73" y="1253270"/>
            <a:ext cx="344085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475656" y="6132621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550152"/>
            <a:ext cx="8496944" cy="908720"/>
          </a:xfrm>
        </p:spPr>
        <p:txBody>
          <a:bodyPr>
            <a:noAutofit/>
          </a:bodyPr>
          <a:lstStyle/>
          <a:p>
            <a:r>
              <a:rPr lang="el-GR" sz="3200" dirty="0"/>
              <a:t>Παρασκευή προσθίου και οπισθίου δοντιού για ολική χυτή στεφάνη με </a:t>
            </a:r>
            <a:r>
              <a:rPr lang="el-GR" sz="3200" dirty="0" smtClean="0"/>
              <a:t>προστομιακή όψη </a:t>
            </a:r>
            <a:r>
              <a:rPr lang="el-GR" sz="3200" dirty="0"/>
              <a:t>(veneer</a:t>
            </a:r>
            <a:r>
              <a:rPr lang="el-GR" sz="3200" dirty="0" smtClean="0"/>
              <a:t>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00808"/>
            <a:ext cx="2959920" cy="426911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177" y="1857257"/>
            <a:ext cx="3174045" cy="4655542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75656" y="6132621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Στεφάνη ολική χυτή με προστομιακή όψη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141706"/>
            <a:ext cx="399640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547664" y="3637810"/>
            <a:ext cx="1752600" cy="1143000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59632" y="62373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552549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Ολική χυτή στεφάνη </a:t>
            </a:r>
            <a:r>
              <a:rPr lang="el-GR" sz="4400" dirty="0"/>
              <a:t>με </a:t>
            </a:r>
            <a:r>
              <a:rPr lang="el-GR" sz="4400" dirty="0" smtClean="0"/>
              <a:t>προστομιακή όψη 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2132856"/>
            <a:ext cx="7272808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Απαραίτητη προϋπόθεση </a:t>
            </a:r>
            <a:r>
              <a:rPr lang="el-GR" sz="2400" dirty="0" smtClean="0"/>
              <a:t>για την κατασκευή μιας </a:t>
            </a:r>
            <a:r>
              <a:rPr lang="el-GR" sz="2400" b="1" dirty="0">
                <a:solidFill>
                  <a:srgbClr val="075075"/>
                </a:solidFill>
              </a:rPr>
              <a:t>Ο</a:t>
            </a:r>
            <a:r>
              <a:rPr lang="el-GR" sz="2400" b="1" dirty="0" smtClean="0">
                <a:solidFill>
                  <a:srgbClr val="075075"/>
                </a:solidFill>
              </a:rPr>
              <a:t>.Χ.Σ.Μ.Ο. </a:t>
            </a:r>
            <a:r>
              <a:rPr lang="el-GR" sz="2400" dirty="0"/>
              <a:t>ε</a:t>
            </a:r>
            <a:r>
              <a:rPr lang="el-GR" sz="2400" dirty="0" smtClean="0"/>
              <a:t>ίναι η πλήρης γνώση της ανατομίας και της μορφολογίας του συγκεκριμένου δοντιού καθώς και  των διαφορών που υπάρχουν μεταξύ των δοντιών της </a:t>
            </a:r>
            <a:r>
              <a:rPr lang="el-GR" sz="2400" dirty="0"/>
              <a:t>ά</a:t>
            </a:r>
            <a:r>
              <a:rPr lang="el-GR" sz="2400" dirty="0" smtClean="0"/>
              <a:t>νω και κάτω γνάθου, του δεξιού και αριστερού ημιμορίου του φραγμού.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77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28513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Στάδια κατασκευής ολικής χυτής στεφάνης με προστομιακή όψη 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l-GR" sz="2400" dirty="0"/>
              <a:t>Παρασκευή του δοντιού από τον οδοντίατρο και λήψη τελικού </a:t>
            </a:r>
            <a:r>
              <a:rPr lang="el-GR" sz="2400" dirty="0" smtClean="0"/>
              <a:t>αποτυπώματος,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Κατασκευή εκμαγείου εργασίας με κινητά κολοβώματα και ανάρτηση στον </a:t>
            </a:r>
            <a:r>
              <a:rPr lang="el-GR" sz="2400" dirty="0" smtClean="0"/>
              <a:t>αρθρωτήρα,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Κατασκευή κέρινου ομοιώματος της </a:t>
            </a:r>
            <a:r>
              <a:rPr lang="el-GR" sz="2400" dirty="0" smtClean="0"/>
              <a:t>στεφάνης,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Τοποθέτηση αγωγών – χύτευση </a:t>
            </a:r>
            <a:r>
              <a:rPr lang="el-GR" sz="2400" dirty="0" smtClean="0"/>
              <a:t>–λείανση μεταλλικού σκελετού,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Χτίσιμο του υλικού επικάλυψης στην προστομιακή </a:t>
            </a:r>
            <a:r>
              <a:rPr lang="el-GR" sz="2400" dirty="0" smtClean="0"/>
              <a:t>επιφάνεια του μεταλλικού σκελετού, λείανση, στίλβωση,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Επιστροφή στον οδοντίατρο για την τελική συγκόλληση στο στόμα του ασθενούς.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50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Κατηγορίες στεφάνων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827584" y="2492896"/>
            <a:ext cx="3106688" cy="1296144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 smtClean="0"/>
              <a:t>Στεφάνες ολικής επικάλυψης  </a:t>
            </a:r>
            <a:r>
              <a:rPr lang="el-GR" sz="2400" b="1" dirty="0" smtClean="0"/>
              <a:t>ή</a:t>
            </a:r>
            <a:r>
              <a:rPr lang="el-GR" sz="2400" dirty="0" smtClean="0"/>
              <a:t> ολικές στεφάνες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2699792" y="1484784"/>
            <a:ext cx="1007368" cy="75855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5664448" y="1484784"/>
            <a:ext cx="864096" cy="75855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Θέση περιεχομένου 5"/>
          <p:cNvSpPr txBox="1">
            <a:spLocks/>
          </p:cNvSpPr>
          <p:nvPr/>
        </p:nvSpPr>
        <p:spPr>
          <a:xfrm>
            <a:off x="5148064" y="2492896"/>
            <a:ext cx="3106688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l-GR" sz="2400" dirty="0" smtClean="0"/>
              <a:t>Στεφάνες μερικής επικάλυψης  </a:t>
            </a:r>
            <a:r>
              <a:rPr lang="el-GR" sz="2400" b="1" dirty="0" smtClean="0"/>
              <a:t>ή</a:t>
            </a:r>
            <a:r>
              <a:rPr lang="el-GR" sz="2400" dirty="0" smtClean="0"/>
              <a:t> μερικές στεφάνες</a:t>
            </a:r>
          </a:p>
          <a:p>
            <a:pPr fontAlgn="auto">
              <a:spcAft>
                <a:spcPts val="0"/>
              </a:spcAft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03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Κινητά  κολοβώματα </a:t>
            </a:r>
            <a:r>
              <a:rPr lang="el-GR" sz="3200" b="0" dirty="0" smtClean="0"/>
              <a:t>(1 από 5)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556792"/>
            <a:ext cx="5029636" cy="381033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589856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Κινητά  </a:t>
            </a:r>
            <a:r>
              <a:rPr lang="el-GR" dirty="0" smtClean="0"/>
              <a:t>κολοβώματα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635635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5897" y="5692444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11711" y="2513719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397" y="1345424"/>
            <a:ext cx="3620214" cy="2375712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928" y="3936574"/>
            <a:ext cx="3593683" cy="2375712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49" y="1730011"/>
            <a:ext cx="28083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/>
              <a:t>Κινητά  </a:t>
            </a:r>
            <a:r>
              <a:rPr lang="el-GR" dirty="0" smtClean="0"/>
              <a:t>κολοβώματα </a:t>
            </a:r>
            <a:r>
              <a:rPr lang="el-GR" sz="3200" b="0" dirty="0" smtClean="0"/>
              <a:t>(3 από 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556792"/>
            <a:ext cx="3606522" cy="273630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533599" y="5196153"/>
            <a:ext cx="621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Επισήμανση του αυχενικού ορίου των κολοβωμάτων μόνο με κόκκινο κέρινο μολύβι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9539" y="4345297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9552" y="4422304"/>
            <a:ext cx="36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926" y="1584146"/>
            <a:ext cx="3822546" cy="27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Κινητά  </a:t>
            </a:r>
            <a:r>
              <a:rPr lang="el-GR" dirty="0" smtClean="0"/>
              <a:t>κολοβώματα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96752"/>
            <a:ext cx="6800161" cy="431072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3140968"/>
            <a:ext cx="2157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1-5 στρώσεις: 25-35μ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m 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χώρος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783590" y="5639181"/>
            <a:ext cx="74328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Επίστρωση βερνικιού στο κολόβωμα για την δημιουργία χώρου</a:t>
            </a:r>
            <a:endParaRPr lang="el-GR" sz="2200" dirty="0">
              <a:latin typeface="+mn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15616" y="62373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Κινητά  </a:t>
            </a:r>
            <a:r>
              <a:rPr lang="el-GR" dirty="0" smtClean="0"/>
              <a:t>κολοβώματα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85" y="1196975"/>
            <a:ext cx="693322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62373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964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Κατασκευή κέρινου ομοιώματος </a:t>
            </a:r>
            <a:r>
              <a:rPr lang="el-GR" sz="3600" b="0" dirty="0" smtClean="0"/>
              <a:t>(1 από 5)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316037"/>
            <a:ext cx="576064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381328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Κατασκευή κέρινου ομοιώματος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5)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316037"/>
            <a:ext cx="5400600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3608" y="6381328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7" y="260648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Κατασκευή κέρινου ομοιώματος </a:t>
            </a:r>
            <a:r>
              <a:rPr lang="el-GR" sz="3600" b="0" dirty="0" smtClean="0"/>
              <a:t>(3 από 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498600"/>
            <a:ext cx="5472608" cy="47050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Κατασκευή κέρινου ομοιώματος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415" y="1343671"/>
            <a:ext cx="5615170" cy="47955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555776" y="610185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200" dirty="0" smtClean="0">
                <a:latin typeface="+mn-lt"/>
              </a:rPr>
              <a:t>Τοποθέτηση ειδικού κεριού αυχένα</a:t>
            </a:r>
            <a:endParaRPr lang="el-GR" sz="2200" dirty="0">
              <a:latin typeface="+mn-lt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 rot="-5400000">
            <a:off x="5882952" y="3918247"/>
            <a:ext cx="4032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Κατασκευή κέρινου ομοιώματος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316037"/>
            <a:ext cx="555350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 rot="16200000">
            <a:off x="5882952" y="3918247"/>
            <a:ext cx="4032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Στεφάνες </a:t>
            </a:r>
            <a:r>
              <a:rPr lang="el-GR" dirty="0"/>
              <a:t>ολικής </a:t>
            </a:r>
            <a:r>
              <a:rPr lang="el-GR" dirty="0" smtClean="0"/>
              <a:t>επικάλυψης </a:t>
            </a:r>
            <a:r>
              <a:rPr lang="el-GR" sz="3200" b="0" dirty="0" smtClean="0"/>
              <a:t>(1 από 2)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1080" y="1916832"/>
            <a:ext cx="8229600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075075"/>
                </a:solidFill>
              </a:rPr>
              <a:t>στεφάνες ολικής επικάλυψης </a:t>
            </a:r>
            <a:r>
              <a:rPr lang="el-GR" sz="2400" dirty="0"/>
              <a:t>είναι οι ακίνητες εκείνες προσθέσεις που περιβάλλουν όλη τη μύλη του δοντιού, καλύπτοντας όλη την επιφάνεια μέχρι το αυχενικό όριο της παρασκευής.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15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ειδικό κερί </a:t>
            </a:r>
            <a:r>
              <a:rPr lang="el-GR" dirty="0" smtClean="0"/>
              <a:t>αυχένα 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54956" y="1498352"/>
            <a:ext cx="7859216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Είναι πιο σκληρό από το κερί που χρησιμοποιείται για την διαμόρφωση του κέρινου ομοιώματος.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Έχει χαμηλό συντελεστή διαστολής και περιορίζει έτσι την παραμόρφωση του κέρινου ομοιώματος.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Εξασφαλίζει την απόλυτη εφαρμογή της στεφάνης στον αυχένα.</a:t>
            </a:r>
          </a:p>
          <a:p>
            <a:pPr marL="0" indent="0">
              <a:spcBef>
                <a:spcPts val="3000"/>
              </a:spcBef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01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Τοποθέτηση κεριού </a:t>
            </a:r>
            <a:r>
              <a:rPr lang="el-GR" dirty="0"/>
              <a:t>αυχένα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186005"/>
            <a:ext cx="470429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0426" y="404664"/>
            <a:ext cx="8229600" cy="908720"/>
          </a:xfrm>
        </p:spPr>
        <p:txBody>
          <a:bodyPr>
            <a:noAutofit/>
          </a:bodyPr>
          <a:lstStyle/>
          <a:p>
            <a:r>
              <a:rPr lang="el-GR" sz="3600" dirty="0" smtClean="0"/>
              <a:t>Κατασκευή κέρινου ομοιώματος </a:t>
            </a:r>
            <a:r>
              <a:rPr lang="el-GR" sz="3200" b="0" dirty="0" smtClean="0"/>
              <a:t>(1από 3)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700717"/>
            <a:ext cx="727280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Ακολουθεί η </a:t>
            </a:r>
            <a:r>
              <a:rPr lang="el-GR" sz="2400" b="1" dirty="0">
                <a:solidFill>
                  <a:srgbClr val="075075"/>
                </a:solidFill>
              </a:rPr>
              <a:t>διαμόρφωση της μασητικής επιφάνειας </a:t>
            </a:r>
            <a:r>
              <a:rPr lang="el-GR" sz="2400" dirty="0"/>
              <a:t>αρχίζοντας από τα λειτουργικά φύματα και στη συνέχεια,</a:t>
            </a:r>
            <a:br>
              <a:rPr lang="el-GR" sz="2400" dirty="0"/>
            </a:br>
            <a:r>
              <a:rPr lang="el-GR" sz="2400" dirty="0"/>
              <a:t> αφού αυτή ολοκληρωθεί, διαμορφώνονται η γλωσσική και οι όμορες επιφάνειες με τα σημεία επαφής, κατά τα γνωστά.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48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08720"/>
          </a:xfrm>
        </p:spPr>
        <p:txBody>
          <a:bodyPr/>
          <a:lstStyle/>
          <a:p>
            <a:r>
              <a:rPr lang="el-GR" sz="3600" dirty="0"/>
              <a:t>Κατασκευή κέρινου ομοιώματος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61964" y="1709770"/>
            <a:ext cx="684076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διαφοροποίηση στη διαμόρφωση </a:t>
            </a:r>
            <a:r>
              <a:rPr lang="el-GR" sz="2400" b="1" dirty="0" smtClean="0">
                <a:solidFill>
                  <a:srgbClr val="075075"/>
                </a:solidFill>
              </a:rPr>
              <a:t>του κέρινου προτύπου της ολικής χυτής στεφάνης με προστομιακή όψη σε σχέση με το αντίστοιχο μιας ολικής χυτής στεφάνης, αφορά τη </a:t>
            </a:r>
            <a:r>
              <a:rPr lang="el-GR" sz="2400" b="1" dirty="0">
                <a:solidFill>
                  <a:srgbClr val="075075"/>
                </a:solidFill>
              </a:rPr>
              <a:t>χειλική ή παρειακή επιφάνεια της στεφάνης, </a:t>
            </a:r>
            <a:r>
              <a:rPr lang="el-GR" sz="2400" dirty="0"/>
              <a:t>η οποία σχηματίζεται έτσι ώστε να δημιουργηθεί ο κατάλληλος χώρος για την τοποθέτηση του υλικού επικάλυψης.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77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Κατασκευή κέρινου </a:t>
            </a:r>
            <a:r>
              <a:rPr lang="el-GR" sz="3600" dirty="0" smtClean="0"/>
              <a:t>ομοιώματος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5841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l-GR" sz="2400" dirty="0" smtClean="0"/>
              <a:t>Πάχος του κεριού στην χειλική επιφάνεια:  0,5 mm</a:t>
            </a:r>
          </a:p>
          <a:p>
            <a:pPr>
              <a:spcBef>
                <a:spcPts val="1800"/>
              </a:spcBef>
            </a:pPr>
            <a:r>
              <a:rPr lang="el-GR" sz="2400" dirty="0" smtClean="0"/>
              <a:t>Ειδική υποδοχή για την επικάλυψη χαράσσοντας με αιχμηρό εργαλείο την περίμετρο της </a:t>
            </a:r>
            <a:r>
              <a:rPr lang="el-GR" sz="2400" dirty="0"/>
              <a:t>ό</a:t>
            </a:r>
            <a:r>
              <a:rPr lang="el-GR" sz="2400" dirty="0" smtClean="0"/>
              <a:t>ψης (</a:t>
            </a:r>
            <a:r>
              <a:rPr lang="el-GR" sz="2400" dirty="0"/>
              <a:t>ό</a:t>
            </a:r>
            <a:r>
              <a:rPr lang="el-GR" sz="2400" dirty="0" smtClean="0"/>
              <a:t>ρια)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649828"/>
            <a:ext cx="5202522" cy="390189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 rot="-5400000">
            <a:off x="5573826" y="4356583"/>
            <a:ext cx="3901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8365" y="548680"/>
            <a:ext cx="8424936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Δημιουργία χώρου για την προστομιακή επικάλυψη </a:t>
            </a:r>
            <a:r>
              <a:rPr lang="el-GR" sz="3600" b="0" dirty="0" smtClean="0"/>
              <a:t>(1 από 8)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3175" y="1916832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Στον αυχένα σχηματίζεται λεπτό σιρίτι (0,5-1 mm</a:t>
            </a:r>
            <a:r>
              <a:rPr lang="el-GR" sz="2400" dirty="0" smtClean="0"/>
              <a:t>). Δηλαδή </a:t>
            </a:r>
            <a:r>
              <a:rPr lang="el-GR" sz="2400" dirty="0"/>
              <a:t>η στεφάνη τελειώνει σε μέταλλο και η όψη φθάνει 0,5-1 mm πριν από το χείλος του αυχένα.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Στις όμορες επιφάνειες φθάνει μέχρι το μέσο τους όπου διαμορφώνεται η κυρτότητά τους, χωρίς να φθάνει στο σημείο επαφής, το οποίο πρέπει να είναι μεταλλικό.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28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4427" y="267501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Δημιουργία χώρου για την προστομιακή </a:t>
            </a:r>
            <a:r>
              <a:rPr lang="el-GR" dirty="0" smtClean="0"/>
              <a:t>επικάλυψη </a:t>
            </a:r>
            <a:r>
              <a:rPr lang="el-GR" sz="3600" b="0" dirty="0" smtClean="0"/>
              <a:t>(</a:t>
            </a:r>
            <a:r>
              <a:rPr lang="el-GR" sz="3600" b="0" dirty="0"/>
              <a:t>2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8099" y="1344637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Στον αυχένα σχηματίζεται λεπτό σιρίτι (0,5-1 mm</a:t>
            </a:r>
            <a:r>
              <a:rPr lang="el-GR" sz="2400" dirty="0" smtClean="0"/>
              <a:t>). Δηλαδή </a:t>
            </a:r>
            <a:r>
              <a:rPr lang="el-GR" sz="2400" dirty="0"/>
              <a:t>η στεφάνη τελειώνει σε μέταλλο.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232248"/>
            <a:ext cx="4752528" cy="4002812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4860032" y="5085184"/>
            <a:ext cx="1752600" cy="381000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15616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7182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18272"/>
            <a:ext cx="82296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Η όμορη επιφάνεια διαμορφώνεται κοίλη προς τη γλωσσική πλευρά φθάνοντας μέχρι το μέσο της περίπου, έτσι ώστε να υπάρχει και ο απαραίτητος χώρος για το υλικό της επικάλυψης και να μην είναι ορατός και ο μεταλλικός σκελετός.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3102448"/>
            <a:ext cx="2504867" cy="3472333"/>
          </a:xfrm>
          <a:prstGeom prst="rect">
            <a:avLst/>
          </a:prstGeom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067944" y="4355403"/>
            <a:ext cx="2592288" cy="2273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084168" y="5317757"/>
            <a:ext cx="21602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289" y="35941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817440"/>
            <a:ext cx="822960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Στις όμορες επιφάνειες πρέπει τα σημεία επαφής με τα παρακείμενα δόντια να είναι μεταλλικά.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790" y="2586478"/>
            <a:ext cx="4788420" cy="359131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2373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4302" y="1916832"/>
            <a:ext cx="8229600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l-GR" sz="2400" dirty="0"/>
              <a:t>Στο κοπτικό χείλος η όψη μπορεί να τοποθετηθεί: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75075"/>
                </a:solidFill>
              </a:rPr>
              <a:t>Να καλύπτει το κοπτικό χείλος </a:t>
            </a:r>
            <a:r>
              <a:rPr lang="el-GR" sz="2400" dirty="0"/>
              <a:t>(πλεονεκτεί αισθητικά, αλλά μειονεκτεί σε αντοχή)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75075"/>
                </a:solidFill>
              </a:rPr>
              <a:t>Ακριβώς στο μέσο του κοπτικού χείλους </a:t>
            </a:r>
            <a:r>
              <a:rPr lang="el-GR" sz="2400" dirty="0"/>
              <a:t>(πλεονεκτεί αισθητικά, αλλά μειονεκτεί σε αντοχή)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75075"/>
                </a:solidFill>
              </a:rPr>
              <a:t>Να υπολείπεται του κοπτικού χείλους </a:t>
            </a:r>
            <a:r>
              <a:rPr lang="el-GR" sz="2400" dirty="0"/>
              <a:t>(πλεονεκτεί σε αντοχή, αλλά μειονεκτεί αισθητικά)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9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(2 </a:t>
            </a:r>
            <a:r>
              <a:rPr lang="el-GR" sz="3200" b="0" dirty="0"/>
              <a:t>από 2)</a:t>
            </a:r>
            <a:r>
              <a:rPr lang="el-GR" dirty="0"/>
              <a:t>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3" y="1772815"/>
            <a:ext cx="5616625" cy="345638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22920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3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00147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9188" y="1532085"/>
            <a:ext cx="8229600" cy="576064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Στο κοπτικό χείλος υπάρχουν τρεις παραλλαγές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grpSp>
        <p:nvGrpSpPr>
          <p:cNvPr id="9" name="Ομάδα 8"/>
          <p:cNvGrpSpPr/>
          <p:nvPr/>
        </p:nvGrpSpPr>
        <p:grpSpPr>
          <a:xfrm>
            <a:off x="1624504" y="2034737"/>
            <a:ext cx="5894992" cy="3851395"/>
            <a:chOff x="1624504" y="1844824"/>
            <a:chExt cx="5894992" cy="3851395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504" y="1844824"/>
              <a:ext cx="5894992" cy="38513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67744" y="364502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820000"/>
                  </a:solidFill>
                  <a:latin typeface="+mn-lt"/>
                </a:rPr>
                <a:t>Α</a:t>
              </a:r>
              <a:endParaRPr lang="el-GR" sz="2400" b="1" dirty="0">
                <a:solidFill>
                  <a:srgbClr val="820000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3968" y="367339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820000"/>
                  </a:solidFill>
                  <a:latin typeface="+mn-lt"/>
                </a:rPr>
                <a:t>Β</a:t>
              </a:r>
              <a:endParaRPr lang="el-GR" sz="2400" b="1" dirty="0">
                <a:solidFill>
                  <a:srgbClr val="820000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00192" y="367339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820000"/>
                  </a:solidFill>
                  <a:latin typeface="+mn-lt"/>
                </a:rPr>
                <a:t>Γ</a:t>
              </a:r>
              <a:endParaRPr lang="el-GR" sz="2400" b="1" dirty="0">
                <a:solidFill>
                  <a:srgbClr val="820000"/>
                </a:solidFill>
                <a:latin typeface="+mn-lt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87624" y="61653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6856" y="172054"/>
            <a:ext cx="842493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4524" y="1315790"/>
            <a:ext cx="8229600" cy="5040560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Στα πρόσθια δόντια το σημείο ένωσης των δύο υλικών δεν πρέπει να βρίσκεται στο σημείο σύγκλεισης, αλλά να απέχει από αυτό 1 mm.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57" y="2416753"/>
            <a:ext cx="2998686" cy="4006558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381328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Δημιουργία χώρου για την προστομιακή </a:t>
            </a:r>
            <a:r>
              <a:rPr lang="el-GR" sz="4400" dirty="0" smtClean="0"/>
              <a:t>επικάλυψη </a:t>
            </a: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2060848"/>
            <a:ext cx="676875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γενικός κανόνας που αφορά τις στεφάνες </a:t>
            </a:r>
            <a:r>
              <a:rPr lang="el-GR" sz="2400" dirty="0" smtClean="0"/>
              <a:t>ven</a:t>
            </a:r>
            <a:r>
              <a:rPr lang="en-US" sz="2400" dirty="0" smtClean="0"/>
              <a:t>e</a:t>
            </a:r>
            <a:r>
              <a:rPr lang="el-GR" sz="2400" dirty="0" smtClean="0"/>
              <a:t>er </a:t>
            </a:r>
            <a:r>
              <a:rPr lang="el-GR" sz="2400" dirty="0"/>
              <a:t>είναι ότι τόσο στα πρόσθια, όσο και στα οπίσθια δόντια </a:t>
            </a:r>
            <a:r>
              <a:rPr lang="el-GR" sz="2400" b="1" dirty="0">
                <a:solidFill>
                  <a:srgbClr val="820000"/>
                </a:solidFill>
              </a:rPr>
              <a:t>οι συγκλεισιακές επαφές με τους ανταγωνιστές</a:t>
            </a:r>
            <a:r>
              <a:rPr lang="el-GR" sz="2400" dirty="0"/>
              <a:t> πρέπει να γίνονται πάνω </a:t>
            </a:r>
            <a:r>
              <a:rPr lang="el-GR" sz="2400" b="1" dirty="0">
                <a:solidFill>
                  <a:srgbClr val="820000"/>
                </a:solidFill>
              </a:rPr>
              <a:t>σε μεταλλική επιφάνεια</a:t>
            </a:r>
            <a:r>
              <a:rPr lang="el-GR" sz="2400" dirty="0"/>
              <a:t> και όχι πάνω στην </a:t>
            </a:r>
            <a:r>
              <a:rPr lang="el-GR" sz="2400" dirty="0" smtClean="0"/>
              <a:t>προστομιακή επικάλυψη</a:t>
            </a:r>
            <a:r>
              <a:rPr lang="el-GR" sz="2400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22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5916" y="62068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Συγκράτηση του υλικού επικάλυψης με τον μεταλλικό σκελετό: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23728" y="2276872"/>
            <a:ext cx="6419056" cy="5040560"/>
          </a:xfrm>
        </p:spPr>
        <p:txBody>
          <a:bodyPr/>
          <a:lstStyle/>
          <a:p>
            <a:pPr>
              <a:spcBef>
                <a:spcPts val="3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l-GR" sz="2400" b="1" dirty="0" smtClean="0"/>
              <a:t>Μηχανική συγκράτηση,</a:t>
            </a:r>
          </a:p>
          <a:p>
            <a:pPr>
              <a:spcBef>
                <a:spcPts val="3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l-GR" sz="2400" b="1" dirty="0" smtClean="0"/>
              <a:t>Χημική σύνδεση,</a:t>
            </a:r>
          </a:p>
          <a:p>
            <a:pPr>
              <a:spcBef>
                <a:spcPts val="3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l-GR" sz="2400" b="1" dirty="0" smtClean="0"/>
              <a:t>Συνδυασμός και των δύο.</a:t>
            </a:r>
            <a:endParaRPr lang="el-GR" sz="2400" b="1" dirty="0"/>
          </a:p>
          <a:p>
            <a:pPr>
              <a:spcBef>
                <a:spcPts val="3000"/>
              </a:spcBef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77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</a:t>
            </a:r>
            <a:r>
              <a:rPr lang="el-GR" dirty="0" smtClean="0"/>
              <a:t>συγκράτηση </a:t>
            </a:r>
            <a:r>
              <a:rPr lang="el-GR" sz="3200" b="0" dirty="0" smtClean="0"/>
              <a:t>(1 από 12)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/>
              <a:t>H </a:t>
            </a:r>
            <a:r>
              <a:rPr lang="el-GR" sz="2400" b="1" dirty="0" smtClean="0"/>
              <a:t>μηχανική </a:t>
            </a:r>
            <a:r>
              <a:rPr lang="el-GR" sz="2400" b="1" dirty="0"/>
              <a:t>συγκράτηση εξασφαλίζεται με</a:t>
            </a:r>
            <a:r>
              <a:rPr lang="el-GR" sz="2400" b="1" dirty="0" smtClean="0"/>
              <a:t>:</a:t>
            </a:r>
          </a:p>
          <a:p>
            <a:pPr>
              <a:spcBef>
                <a:spcPts val="3000"/>
              </a:spcBef>
            </a:pPr>
            <a:r>
              <a:rPr lang="el-GR" sz="2400" b="1" dirty="0"/>
              <a:t>Σφαιρίδια</a:t>
            </a:r>
            <a:r>
              <a:rPr lang="el-GR" sz="2400" dirty="0"/>
              <a:t> (πέρλες) κέρινα ή πλαστικά, διαμέτρου 0,4 - 0,8 </a:t>
            </a:r>
            <a:r>
              <a:rPr lang="el-GR" sz="2400" dirty="0" smtClean="0"/>
              <a:t>mm,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/>
              <a:t>Eκτράχυνση</a:t>
            </a:r>
            <a:r>
              <a:rPr lang="el-GR" sz="2400" dirty="0"/>
              <a:t> της κέρινης επιφάνειας υποδοχής που γίνεται με αιχμηρό </a:t>
            </a:r>
            <a:r>
              <a:rPr lang="el-GR" sz="2400" dirty="0" smtClean="0"/>
              <a:t>εργαλείο,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/>
              <a:t>Δοκούς</a:t>
            </a:r>
            <a:r>
              <a:rPr lang="el-GR" sz="2400" dirty="0"/>
              <a:t> κέρινους ή </a:t>
            </a:r>
            <a:r>
              <a:rPr lang="el-GR" sz="2400" dirty="0" smtClean="0"/>
              <a:t>πλαστικούς, 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/>
              <a:t>Εσοχές ή αύλακες </a:t>
            </a:r>
            <a:r>
              <a:rPr lang="el-GR" sz="2400" dirty="0"/>
              <a:t>που δημιουργούνται στα όρια της προστομιακής επιφάνειας και στις όμορες περιοχές.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23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Εκτράχυνση της επιφάνειας του κεριού με αιχμηρό εργαλείο</a:t>
            </a:r>
          </a:p>
          <a:p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048079"/>
            <a:ext cx="2613455" cy="424875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916832"/>
            <a:ext cx="4176464" cy="3744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112" y="569414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795" y="5538215"/>
            <a:ext cx="36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936104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Εσοχές ή αύλακες που δημιουργούνται στα όρια της προστομιακής επιφάνειας και στις όμορες περιοχές.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302621"/>
            <a:ext cx="3960440" cy="391545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290063"/>
            <a:ext cx="2955645" cy="3909079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15616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70694"/>
            <a:ext cx="708045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Δοκοί κέρινοι </a:t>
            </a:r>
            <a:r>
              <a:rPr lang="el-GR" sz="2400" b="1" dirty="0">
                <a:solidFill>
                  <a:srgbClr val="820000"/>
                </a:solidFill>
              </a:rPr>
              <a:t>ή </a:t>
            </a:r>
            <a:r>
              <a:rPr lang="el-GR" sz="2400" b="1" dirty="0" smtClean="0">
                <a:solidFill>
                  <a:srgbClr val="820000"/>
                </a:solidFill>
              </a:rPr>
              <a:t>πλαστικοί</a:t>
            </a:r>
            <a:endParaRPr lang="el-GR" sz="2400" b="1" dirty="0">
              <a:solidFill>
                <a:srgbClr val="820000"/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916832"/>
            <a:ext cx="5856312" cy="413137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97968" y="624584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dirty="0"/>
              <a:t>Σφαιρίδια (πέρλες) κέρινα ή πλαστικά, διαμέτρου 0,4 - 0,8 mm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916832"/>
            <a:ext cx="5544616" cy="39693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1653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Είδη ολικών στεφάνων 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/>
              <a:t>Στεφάνη ολική </a:t>
            </a:r>
            <a:r>
              <a:rPr lang="el-GR" sz="2400" dirty="0" smtClean="0"/>
              <a:t>χυτή,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Στεφάνη </a:t>
            </a:r>
            <a:r>
              <a:rPr lang="el-GR" sz="2400" dirty="0"/>
              <a:t>ολική χυτή με </a:t>
            </a:r>
            <a:r>
              <a:rPr lang="el-GR" sz="2400" dirty="0" smtClean="0"/>
              <a:t>προστομιακή όψη </a:t>
            </a:r>
            <a:r>
              <a:rPr lang="el-GR" sz="2400" dirty="0"/>
              <a:t>(veneer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Ολική </a:t>
            </a:r>
            <a:r>
              <a:rPr lang="el-GR" sz="2400" dirty="0"/>
              <a:t>ακρυλική </a:t>
            </a:r>
            <a:r>
              <a:rPr lang="el-GR" sz="2400" dirty="0" smtClean="0"/>
              <a:t>στεφάνη,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Μεταλλοκεραμική στεφάνη,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Ολοκεραμική στεφάνη,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Τηλεσκοπική στεφάνη.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36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268760"/>
            <a:ext cx="6528429" cy="489632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(8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dirty="0"/>
              <a:t>Όσον το δυνατόν πιο ομοιόμορφη κατανομή των σφαιριδίων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772816"/>
            <a:ext cx="5946923" cy="435217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2373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(9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χρήση σφαιριδίων μικρότερης διαμέτρου αφήνει περισσότερο χώρο για τη ρητίνη, ιδίως στην περιοχή του αυχένα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022" y="2420888"/>
            <a:ext cx="6804644" cy="314374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1653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 smtClean="0"/>
              <a:t>(10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779" y="1196975"/>
            <a:ext cx="6528429" cy="489632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1259632" y="3573125"/>
            <a:ext cx="3071192" cy="100800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23528" y="4561376"/>
            <a:ext cx="1510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+mn-lt"/>
              </a:rPr>
              <a:t>Φυσαλίδα </a:t>
            </a:r>
            <a:r>
              <a:rPr lang="el-GR" sz="2000" dirty="0">
                <a:latin typeface="+mn-lt"/>
              </a:rPr>
              <a:t>αέρος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5936" y="6160364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8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dirty="0"/>
              <a:t>Για καλύτερα αποτελέσματα χρησιμοποιούνται συγχρόνως δύο ή περισσότεροι τύποι συγκρατημάτων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060848"/>
            <a:ext cx="6048672" cy="4103433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30932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Μηχανική συγκράτηση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</a:t>
            </a:r>
            <a:r>
              <a:rPr lang="el-GR" sz="3200" b="0" dirty="0" smtClean="0"/>
              <a:t>12)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dirty="0"/>
              <a:t>Για καλύτερα αποτελέσματα χρησιμοποιούνται συγχρόνως δύο ή περισσότεροι τύποι συγκρατημάτων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132856"/>
            <a:ext cx="5904656" cy="402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7796" y="623731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7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 7</a:t>
            </a:r>
            <a:r>
              <a:rPr lang="en-US" sz="2000" dirty="0" smtClean="0"/>
              <a:t>:</a:t>
            </a:r>
            <a:r>
              <a:rPr lang="el-GR" sz="2000" dirty="0" smtClean="0"/>
              <a:t> Ολική Χυτή με Όψη (</a:t>
            </a:r>
            <a:r>
              <a:rPr lang="en-US" sz="2000" smtClean="0"/>
              <a:t>VENEER</a:t>
            </a:r>
            <a:r>
              <a:rPr lang="en-US" sz="2000" dirty="0" smtClean="0"/>
              <a:t>)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0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Ολική χυτή στεφάνη με προστομιακή όψη  (veneer)</a:t>
            </a:r>
            <a:br>
              <a:rPr lang="el-GR" sz="4400" dirty="0" smtClean="0"/>
            </a:b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1" y="1817440"/>
            <a:ext cx="6552729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ολική χυτή στεφάνη με </a:t>
            </a:r>
            <a:r>
              <a:rPr lang="el-GR" sz="2400" b="1" dirty="0" smtClean="0">
                <a:solidFill>
                  <a:srgbClr val="075075"/>
                </a:solidFill>
              </a:rPr>
              <a:t>προστομιακή όψη </a:t>
            </a:r>
            <a:r>
              <a:rPr lang="el-GR" sz="2400" b="1" dirty="0">
                <a:solidFill>
                  <a:srgbClr val="075075"/>
                </a:solidFill>
              </a:rPr>
              <a:t>ή </a:t>
            </a:r>
            <a:r>
              <a:rPr lang="el-GR" sz="2400" b="1" dirty="0" smtClean="0">
                <a:solidFill>
                  <a:srgbClr val="075075"/>
                </a:solidFill>
              </a:rPr>
              <a:t>επικάλυψη </a:t>
            </a:r>
            <a:r>
              <a:rPr lang="el-GR" sz="2400" b="1" dirty="0">
                <a:solidFill>
                  <a:srgbClr val="075075"/>
                </a:solidFill>
              </a:rPr>
              <a:t>(veneer) </a:t>
            </a:r>
            <a:r>
              <a:rPr lang="el-GR" sz="2400" dirty="0"/>
              <a:t>ανήκει στην κατηγορία των ολικών στεφανών και είναι μια μεταλλική χυτή στεφάνη, η οποία στην προστομιακή επιφάνειά της φέρει επικάλυψη του μεταλλικού σκελετού με κάποιο αισθητικό υλικό, ίδιας απόχρωσης με το χρώμα των φυσικών δοντιών του ασθενή.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63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6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 smtClean="0"/>
              <a:t>, </a:t>
            </a:r>
            <a:r>
              <a:rPr lang="el-GR" sz="2000" dirty="0" smtClean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724"/>
            <a:ext cx="8229600" cy="908720"/>
          </a:xfrm>
        </p:spPr>
        <p:txBody>
          <a:bodyPr>
            <a:normAutofit/>
          </a:bodyPr>
          <a:lstStyle/>
          <a:p>
            <a:r>
              <a:rPr lang="el-GR" sz="4400" dirty="0"/>
              <a:t>Ολική χυτή στεφάνη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694669"/>
            <a:ext cx="6768751" cy="410445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1043608" y="6327412"/>
            <a:ext cx="7056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28321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Ολική χυτή στεφάνη με </a:t>
            </a:r>
            <a:r>
              <a:rPr lang="el-GR" sz="4400" dirty="0" smtClean="0"/>
              <a:t>προστομιακή όψη  </a:t>
            </a:r>
            <a:r>
              <a:rPr lang="el-GR" sz="4400" dirty="0"/>
              <a:t>(veneer</a:t>
            </a:r>
            <a:r>
              <a:rPr lang="el-GR" sz="440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39" y="1768083"/>
            <a:ext cx="6480721" cy="40324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1331639" y="6231573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Υλικά αισθητικών επικαλύψεων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64147" y="1772816"/>
            <a:ext cx="4180061" cy="3672408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Ακρυλικές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Σύνθετες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Ενισχυμένα πολυμερή,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Πορσελάνη.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67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530</TotalTime>
  <Words>2628</Words>
  <Application>Microsoft Office PowerPoint</Application>
  <PresentationFormat>Προβολή στην οθόνη (4:3)</PresentationFormat>
  <Paragraphs>325</Paragraphs>
  <Slides>63</Slides>
  <Notes>37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63</vt:i4>
      </vt:variant>
    </vt:vector>
  </HeadingPairs>
  <TitlesOfParts>
    <vt:vector size="66" baseType="lpstr">
      <vt:lpstr>template</vt:lpstr>
      <vt:lpstr>1_OC_template_updated</vt:lpstr>
      <vt:lpstr>OC_template_updated</vt:lpstr>
      <vt:lpstr>Ακίνητη Προσθετική Ι (Θ)</vt:lpstr>
      <vt:lpstr>Κατηγορίες στεφάνων</vt:lpstr>
      <vt:lpstr>Στεφάνες ολικής επικάλυψης (1 από 2) </vt:lpstr>
      <vt:lpstr>Στεφάνες ολικής επικάλυψης (2 από 2) </vt:lpstr>
      <vt:lpstr>Είδη ολικών στεφάνων </vt:lpstr>
      <vt:lpstr>Ολική χυτή στεφάνη με προστομιακή όψη  (veneer) </vt:lpstr>
      <vt:lpstr>Ολική χυτή στεφάνη </vt:lpstr>
      <vt:lpstr>Ολική χυτή στεφάνη με προστομιακή όψη  (veneer)</vt:lpstr>
      <vt:lpstr>Υλικά αισθητικών επικαλύψεων</vt:lpstr>
      <vt:lpstr>Πλεονεκτήματα ολικών στεφάνων με προστομιακή όψη (1 από 2)</vt:lpstr>
      <vt:lpstr>Πλεονεκτήματα ολικών στεφάνων με προστομιακή όψη (2 από 2)</vt:lpstr>
      <vt:lpstr>Ενδείξεις ολικών στεφάνων με προστομιακή όψη (1 από 2)</vt:lpstr>
      <vt:lpstr>Ενδείξεις ολικών στεφάνων με προστομιακή όψη (2 από 2)</vt:lpstr>
      <vt:lpstr>Κατασκευή στεφάνης</vt:lpstr>
      <vt:lpstr>Παρασκευή δοντιού για ολική χυτή στεφάνη</vt:lpstr>
      <vt:lpstr>Παρασκευή προσθίου και οπισθίου δοντιού για ολική χυτή στεφάνη με προστομιακή όψη (veneer)</vt:lpstr>
      <vt:lpstr>Στεφάνη ολική χυτή με προστομιακή όψη</vt:lpstr>
      <vt:lpstr>Ολική χυτή στεφάνη με προστομιακή όψη </vt:lpstr>
      <vt:lpstr>Στάδια κατασκευής ολικής χυτής στεφάνης με προστομιακή όψη </vt:lpstr>
      <vt:lpstr>Κινητά  κολοβώματα (1 από 5)</vt:lpstr>
      <vt:lpstr>Κινητά  κολοβώματα (2 από 5)</vt:lpstr>
      <vt:lpstr>Κινητά  κολοβώματα (3 από 5)</vt:lpstr>
      <vt:lpstr>Κινητά  κολοβώματα (4 από 5)</vt:lpstr>
      <vt:lpstr>Κινητά  κολοβώματα (5 από 5)</vt:lpstr>
      <vt:lpstr>Κατασκευή κέρινου ομοιώματος (1 από 5)</vt:lpstr>
      <vt:lpstr>Κατασκευή κέρινου ομοιώματος (2 από 5)</vt:lpstr>
      <vt:lpstr>Κατασκευή κέρινου ομοιώματος (3 από 5)</vt:lpstr>
      <vt:lpstr>Κατασκευή κέρινου ομοιώματος (4 από 5)</vt:lpstr>
      <vt:lpstr>Κατασκευή κέρινου ομοιώματος (5 από 5)</vt:lpstr>
      <vt:lpstr>Το ειδικό κερί αυχένα </vt:lpstr>
      <vt:lpstr>Τοποθέτηση κεριού αυχένα </vt:lpstr>
      <vt:lpstr>Κατασκευή κέρινου ομοιώματος (1από 3)</vt:lpstr>
      <vt:lpstr>Κατασκευή κέρινου ομοιώματος(2 από 3)</vt:lpstr>
      <vt:lpstr>Κατασκευή κέρινου ομοιώματος (3 από 3)</vt:lpstr>
      <vt:lpstr>Δημιουργία χώρου για την προστομιακή επικάλυψη (1 από 8)</vt:lpstr>
      <vt:lpstr>Δημιουργία χώρου για την προστομιακή επικάλυψη (2 από 8)</vt:lpstr>
      <vt:lpstr>Δημιουργία χώρου για την προστομιακή επικάλυψη (3 από 8)</vt:lpstr>
      <vt:lpstr>Δημιουργία χώρου για την προστομιακή επικάλυψη (4 από 8)</vt:lpstr>
      <vt:lpstr>Δημιουργία χώρου για την προστομιακή επικάλυψη (5 από 8)</vt:lpstr>
      <vt:lpstr>Δημιουργία χώρου για την προστομιακή επικάλυψη (6 από 8)</vt:lpstr>
      <vt:lpstr>Δημιουργία χώρου για την προστομιακή επικάλυψη (7 από 8)</vt:lpstr>
      <vt:lpstr>Δημιουργία χώρου για την προστομιακή επικάλυψη (8 από 8)</vt:lpstr>
      <vt:lpstr>Συγκράτηση του υλικού επικάλυψης με τον μεταλλικό σκελετό:</vt:lpstr>
      <vt:lpstr>Μηχανική συγκράτηση (1 από 12)</vt:lpstr>
      <vt:lpstr>Μηχανική συγκράτηση (2 από 12)</vt:lpstr>
      <vt:lpstr>Μηχανική συγκράτηση (3 από 12)</vt:lpstr>
      <vt:lpstr>Μηχανική συγκράτηση (4 από 12)</vt:lpstr>
      <vt:lpstr>Μηχανική συγκράτηση (5 από 12)</vt:lpstr>
      <vt:lpstr>Μηχανική συγκράτηση (6 από 12)</vt:lpstr>
      <vt:lpstr>Μηχανική συγκράτηση (7 από 12)</vt:lpstr>
      <vt:lpstr>Μηχανική συγκράτηση (8 από 12)</vt:lpstr>
      <vt:lpstr>Μηχανική συγκράτηση (9 από 12)</vt:lpstr>
      <vt:lpstr>Μηχανική συγκράτηση (10 από 12)</vt:lpstr>
      <vt:lpstr>Μηχανική συγκράτηση (11 από 12)</vt:lpstr>
      <vt:lpstr>Μηχανική συγκράτηση (12 από 12)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53</cp:revision>
  <dcterms:created xsi:type="dcterms:W3CDTF">2014-01-02T12:44:34Z</dcterms:created>
  <dcterms:modified xsi:type="dcterms:W3CDTF">2015-03-10T14:51:41Z</dcterms:modified>
</cp:coreProperties>
</file>