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  <p:sldId id="470" r:id="rId98"/>
    <p:sldId id="471" r:id="rId99"/>
    <p:sldId id="472" r:id="rId100"/>
    <p:sldId id="473" r:id="rId101"/>
    <p:sldId id="474" r:id="rId102"/>
    <p:sldId id="475" r:id="rId103"/>
    <p:sldId id="476" r:id="rId104"/>
    <p:sldId id="477" r:id="rId105"/>
    <p:sldId id="478" r:id="rId106"/>
    <p:sldId id="479" r:id="rId107"/>
    <p:sldId id="480" r:id="rId108"/>
    <p:sldId id="481" r:id="rId109"/>
    <p:sldId id="482" r:id="rId110"/>
    <p:sldId id="483" r:id="rId111"/>
    <p:sldId id="484" r:id="rId112"/>
    <p:sldId id="485" r:id="rId113"/>
    <p:sldId id="486" r:id="rId114"/>
    <p:sldId id="487" r:id="rId115"/>
    <p:sldId id="488" r:id="rId116"/>
    <p:sldId id="489" r:id="rId117"/>
    <p:sldId id="490" r:id="rId118"/>
    <p:sldId id="491" r:id="rId119"/>
    <p:sldId id="492" r:id="rId120"/>
    <p:sldId id="493" r:id="rId121"/>
    <p:sldId id="494" r:id="rId122"/>
    <p:sldId id="495" r:id="rId123"/>
    <p:sldId id="496" r:id="rId124"/>
    <p:sldId id="497" r:id="rId125"/>
    <p:sldId id="498" r:id="rId126"/>
    <p:sldId id="499" r:id="rId127"/>
    <p:sldId id="500" r:id="rId128"/>
    <p:sldId id="501" r:id="rId129"/>
    <p:sldId id="502" r:id="rId130"/>
    <p:sldId id="503" r:id="rId131"/>
    <p:sldId id="504" r:id="rId132"/>
    <p:sldId id="505" r:id="rId133"/>
    <p:sldId id="257" r:id="rId134"/>
    <p:sldId id="262" r:id="rId135"/>
    <p:sldId id="264" r:id="rId136"/>
    <p:sldId id="373" r:id="rId137"/>
    <p:sldId id="374" r:id="rId138"/>
    <p:sldId id="266" r:id="rId139"/>
    <p:sldId id="318" r:id="rId140"/>
    <p:sldId id="261" r:id="rId141"/>
  </p:sldIdLst>
  <p:sldSz cx="9144000" cy="6858000" type="screen4x3"/>
  <p:notesSz cx="7104063" cy="10234613"/>
  <p:custDataLst>
    <p:tags r:id="rId1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79" d="100"/>
          <a:sy n="79" d="100"/>
        </p:scale>
        <p:origin x="-9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ng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7ABEC90-111F-441B-BE44-A8F8313C3F33}" type="slidenum">
              <a:rPr lang="el-GR" altLang="el-GR" sz="1100">
                <a:latin typeface="Arial" pitchFamily="34" charset="0"/>
              </a:rPr>
              <a:pPr/>
              <a:t>88</a:t>
            </a:fld>
            <a:endParaRPr lang="el-GR" altLang="el-GR" sz="11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756BF1-E504-4965-820E-51EEEF7EE113}" type="slidenum">
              <a:rPr lang="el-GR" altLang="el-GR" sz="1100">
                <a:latin typeface="Arial" pitchFamily="34" charset="0"/>
              </a:rPr>
              <a:pPr/>
              <a:t>90</a:t>
            </a:fld>
            <a:endParaRPr lang="el-GR" altLang="el-GR" sz="11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505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</a:endParaRPr>
          </a:p>
        </p:txBody>
      </p:sp>
      <p:sp>
        <p:nvSpPr>
          <p:cNvPr id="1505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207A44-B6EA-4E98-BD26-2FCD5F73404C}" type="slidenum">
              <a:rPr lang="el-GR" altLang="el-GR" sz="1100">
                <a:latin typeface="Arial" pitchFamily="34" charset="0"/>
              </a:rPr>
              <a:pPr/>
              <a:t>114</a:t>
            </a:fld>
            <a:endParaRPr lang="el-GR" altLang="el-GR" sz="11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E57375-BC53-430B-B3B2-069B1BCC88F2}" type="slidenum">
              <a:rPr lang="el-GR" altLang="el-GR" sz="1200">
                <a:latin typeface="Arial" pitchFamily="34" charset="0"/>
              </a:rPr>
              <a:pPr/>
              <a:t>6</a:t>
            </a:fld>
            <a:endParaRPr lang="el-GR" altLang="el-GR" sz="120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0" y="866775"/>
            <a:ext cx="5708650" cy="42814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86DFEB-3162-408B-BFF9-C4E2C53A8DD8}" type="slidenum">
              <a:rPr lang="el-GR" altLang="el-GR" sz="1200">
                <a:latin typeface="Arial" pitchFamily="34" charset="0"/>
              </a:rPr>
              <a:pPr/>
              <a:t>7</a:t>
            </a:fld>
            <a:endParaRPr lang="el-GR" altLang="el-GR" sz="120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0" y="866775"/>
            <a:ext cx="5708650" cy="42814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148CB1-27AD-46CA-A1DC-1191C648B230}" type="slidenum">
              <a:rPr lang="el-GR" altLang="el-GR" sz="1200">
                <a:latin typeface="Arial" pitchFamily="34" charset="0"/>
              </a:rPr>
              <a:pPr/>
              <a:t>8</a:t>
            </a:fld>
            <a:endParaRPr lang="el-GR" altLang="el-GR" sz="1200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0" y="866775"/>
            <a:ext cx="5708650" cy="42814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A979C5-75D6-4981-9F22-A838A3966637}" type="slidenum">
              <a:rPr lang="el-GR" altLang="el-GR" sz="1200">
                <a:latin typeface="Arial" pitchFamily="34" charset="0"/>
              </a:rPr>
              <a:pPr/>
              <a:t>9</a:t>
            </a:fld>
            <a:endParaRPr lang="el-GR" altLang="el-GR" sz="1200">
              <a:latin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0" y="866775"/>
            <a:ext cx="5708650" cy="42814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A84FC9-FFCF-4F64-8AF3-6417001BB4CD}" type="slidenum">
              <a:rPr lang="el-GR" altLang="el-GR" sz="1100">
                <a:latin typeface="Arial" pitchFamily="34" charset="0"/>
              </a:rPr>
              <a:pPr/>
              <a:t>28</a:t>
            </a:fld>
            <a:endParaRPr lang="el-GR" altLang="el-GR" sz="1100"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A9D9C80-F043-4B17-826F-287E2E7673F1}" type="slidenum">
              <a:rPr lang="el-GR" altLang="el-GR"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>
                <a:buFont typeface="Times New Roman" pitchFamily="18" charset="0"/>
                <a:buNone/>
              </a:pPr>
              <a:t>82</a:t>
            </a:fld>
            <a:endParaRPr lang="el-GR" altLang="el-GR" sz="1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1057388" y="859992"/>
            <a:ext cx="5244179" cy="42928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3276" tIns="51639" rIns="103276" bIns="51639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145412" name="Text Box 2"/>
          <p:cNvSpPr>
            <a:spLocks noGrp="1" noChangeArrowheads="1"/>
          </p:cNvSpPr>
          <p:nvPr>
            <p:ph type="body"/>
          </p:nvPr>
        </p:nvSpPr>
        <p:spPr>
          <a:xfrm>
            <a:off x="981743" y="5440692"/>
            <a:ext cx="5370803" cy="52363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C3466CB-8BED-45F7-A163-B7C1FEC371FB}" type="slidenum">
              <a:rPr lang="el-GR" altLang="el-GR"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>
                <a:buFont typeface="Times New Roman" pitchFamily="18" charset="0"/>
                <a:buNone/>
              </a:pPr>
              <a:t>85</a:t>
            </a:fld>
            <a:endParaRPr lang="el-GR" altLang="el-GR" sz="1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1057388" y="859992"/>
            <a:ext cx="5244179" cy="42928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3276" tIns="51639" rIns="103276" bIns="51639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146436" name="Text Box 2"/>
          <p:cNvSpPr>
            <a:spLocks noGrp="1" noChangeArrowheads="1"/>
          </p:cNvSpPr>
          <p:nvPr>
            <p:ph type="body"/>
          </p:nvPr>
        </p:nvSpPr>
        <p:spPr>
          <a:xfrm>
            <a:off x="981743" y="5440692"/>
            <a:ext cx="5370803" cy="52363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6017" algn="l"/>
                <a:tab pos="1032034" algn="l"/>
                <a:tab pos="1548051" algn="l"/>
                <a:tab pos="2064068" algn="l"/>
                <a:tab pos="2581805" algn="l"/>
                <a:tab pos="3097822" algn="l"/>
                <a:tab pos="3613839" algn="l"/>
                <a:tab pos="4129856" algn="l"/>
                <a:tab pos="4645872" algn="l"/>
                <a:tab pos="5163609" algn="l"/>
                <a:tab pos="5679626" algn="l"/>
                <a:tab pos="6195643" algn="l"/>
                <a:tab pos="6711659" algn="l"/>
                <a:tab pos="7227676" algn="l"/>
                <a:tab pos="7745414" algn="l"/>
                <a:tab pos="8261431" algn="l"/>
                <a:tab pos="8777448" algn="l"/>
                <a:tab pos="9293464" algn="l"/>
                <a:tab pos="9811201" algn="l"/>
                <a:tab pos="10327218" algn="l"/>
              </a:tabLs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184D2391-C8F1-4BCD-BF58-816EBBCF241A}" type="slidenum">
              <a:rPr lang="el-GR" altLang="el-GR"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>
                <a:buFont typeface="Times New Roman" pitchFamily="18" charset="0"/>
                <a:buNone/>
              </a:pPr>
              <a:t>86</a:t>
            </a:fld>
            <a:endParaRPr lang="el-GR" altLang="el-GR" sz="1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1057388" y="859992"/>
            <a:ext cx="5244179" cy="42928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3276" tIns="51639" rIns="103276" bIns="51639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147460" name="Text Box 2"/>
          <p:cNvSpPr>
            <a:spLocks noGrp="1" noChangeArrowheads="1"/>
          </p:cNvSpPr>
          <p:nvPr>
            <p:ph type="body"/>
          </p:nvPr>
        </p:nvSpPr>
        <p:spPr>
          <a:xfrm>
            <a:off x="981743" y="5440692"/>
            <a:ext cx="5370803" cy="52363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85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86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87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88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89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90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91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92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93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9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95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96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97.e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99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10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10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10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1.vml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0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108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109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110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111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112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113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9.vml"/><Relationship Id="rId4" Type="http://schemas.openxmlformats.org/officeDocument/2006/relationships/image" Target="../media/image116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18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17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1.vml"/><Relationship Id="rId4" Type="http://schemas.openxmlformats.org/officeDocument/2006/relationships/image" Target="../media/image120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5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6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6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6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6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6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65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78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79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80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81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82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83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8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2996952"/>
            <a:ext cx="7236385" cy="216023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</a:t>
            </a:r>
            <a:r>
              <a:rPr lang="el-GR" sz="2700" b="1" dirty="0" smtClean="0"/>
              <a:t>3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altLang="el-GR" sz="2800" dirty="0"/>
              <a:t>Επανάληψη και λυμένα </a:t>
            </a:r>
            <a:r>
              <a:rPr lang="el-GR" altLang="el-GR" sz="2800" dirty="0" smtClean="0"/>
              <a:t>θέματα</a:t>
            </a:r>
          </a:p>
          <a:p>
            <a:pPr>
              <a:spcBef>
                <a:spcPct val="50000"/>
              </a:spcBef>
            </a:pPr>
            <a:endParaRPr lang="el-GR" alt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</a:t>
            </a:r>
            <a:r>
              <a:rPr lang="el-GR" sz="2400" dirty="0" smtClean="0"/>
              <a:t>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6525" y="1447800"/>
            <a:ext cx="3597275" cy="3205163"/>
            <a:chOff x="86" y="912"/>
            <a:chExt cx="2266" cy="2019"/>
          </a:xfrm>
        </p:grpSpPr>
        <p:grpSp>
          <p:nvGrpSpPr>
            <p:cNvPr id="11270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11281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itchFamily="34" charset="0"/>
                </a:endParaRPr>
              </a:p>
            </p:txBody>
          </p:sp>
          <p:sp>
            <p:nvSpPr>
              <p:cNvPr id="11282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>
                    <a:latin typeface="Tahoma" pitchFamily="34" charset="0"/>
                  </a:rPr>
                  <a:t>ΥΠΑΛΛΗΛΟΣ</a:t>
                </a:r>
                <a:endParaRPr lang="en-GB" altLang="el-GR" sz="1800">
                  <a:latin typeface="Tahoma" pitchFamily="34" charset="0"/>
                </a:endParaRPr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itchFamily="34" charset="0"/>
              </a:endParaRP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86" y="2656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Tahoma" pitchFamily="34" charset="0"/>
                </a:rPr>
                <a:t>ΣΥΝΕΡΓΑΤΗΣ</a:t>
              </a:r>
              <a:endParaRPr lang="en-GB" altLang="el-GR" sz="1800">
                <a:latin typeface="Tahoma" pitchFamily="34" charset="0"/>
              </a:endParaRPr>
            </a:p>
          </p:txBody>
        </p:sp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11279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itchFamily="34" charset="0"/>
                </a:endParaRPr>
              </a:p>
            </p:txBody>
          </p:sp>
          <p:sp>
            <p:nvSpPr>
              <p:cNvPr id="11280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>
                    <a:latin typeface="Tahoma" pitchFamily="34" charset="0"/>
                  </a:rPr>
                  <a:t>IS-A</a:t>
                </a:r>
                <a:endParaRPr lang="en-GB" altLang="el-GR">
                  <a:latin typeface="Tahoma" pitchFamily="34" charset="0"/>
                </a:endParaRPr>
              </a:p>
            </p:txBody>
          </p:sp>
        </p:grpSp>
        <p:sp>
          <p:nvSpPr>
            <p:cNvPr id="11274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itchFamily="34" charset="0"/>
              </a:endParaRPr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1477" y="2620"/>
              <a:ext cx="8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Tahoma" pitchFamily="34" charset="0"/>
                </a:rPr>
                <a:t>ΜΟΝΙΜΟΣ</a:t>
              </a:r>
              <a:endParaRPr lang="en-GB" altLang="el-GR" sz="2000">
                <a:latin typeface="Tahoma" pitchFamily="34" charset="0"/>
              </a:endParaRPr>
            </a:p>
          </p:txBody>
        </p:sp>
        <p:sp>
          <p:nvSpPr>
            <p:cNvPr id="11276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278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297363" y="1379538"/>
            <a:ext cx="4862512" cy="47085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Κάθε</a:t>
            </a:r>
            <a:r>
              <a:rPr lang="el-GR" altLang="el-GR" dirty="0"/>
              <a:t> </a:t>
            </a:r>
            <a:r>
              <a:rPr lang="el-GR" altLang="el-GR" sz="2200" dirty="0"/>
              <a:t>«ΕΚΤΑΚΤΟΣ»</a:t>
            </a:r>
            <a:r>
              <a:rPr lang="el-GR" altLang="el-GR" dirty="0"/>
              <a:t> </a:t>
            </a:r>
            <a:r>
              <a:rPr lang="el-GR" altLang="el-GR" dirty="0">
                <a:latin typeface="+mn-lt"/>
              </a:rPr>
              <a:t>και κάθε </a:t>
            </a:r>
            <a:r>
              <a:rPr lang="el-GR" altLang="el-GR" sz="2200" dirty="0"/>
              <a:t>«ΜΟΝΙΜΟΣ» </a:t>
            </a:r>
            <a:r>
              <a:rPr lang="el-GR" altLang="el-GR" dirty="0">
                <a:latin typeface="+mn-lt"/>
              </a:rPr>
              <a:t>θεωρείται και </a:t>
            </a:r>
            <a:r>
              <a:rPr lang="el-GR" altLang="el-GR" sz="2200" dirty="0"/>
              <a:t>«ΥΠΑΛΛΗΛΟΣ» </a:t>
            </a:r>
            <a:r>
              <a:rPr lang="el-GR" altLang="el-GR" dirty="0">
                <a:latin typeface="+mn-lt"/>
              </a:rPr>
              <a:t>δηλαδή κληρονομεί όλα τα χαρακτηριστικά της οντότητας </a:t>
            </a:r>
            <a:r>
              <a:rPr lang="el-GR" altLang="el-GR" sz="2200" dirty="0"/>
              <a:t>«ΥΠΑΛΛΗΛΟΣ»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 dirty="0">
                <a:latin typeface="+mn-lt"/>
              </a:rPr>
              <a:t>specialization</a:t>
            </a:r>
            <a:r>
              <a:rPr lang="el-GR" altLang="el-GR" dirty="0">
                <a:latin typeface="+mn-lt"/>
              </a:rPr>
              <a:t>) μιας άλλης</a:t>
            </a:r>
          </a:p>
        </p:txBody>
      </p:sp>
      <p:sp>
        <p:nvSpPr>
          <p:cNvPr id="57349" name="Text Box 92"/>
          <p:cNvSpPr txBox="1">
            <a:spLocks noChangeArrowheads="1"/>
          </p:cNvSpPr>
          <p:nvPr/>
        </p:nvSpPr>
        <p:spPr bwMode="auto">
          <a:xfrm>
            <a:off x="87313" y="4949825"/>
            <a:ext cx="451485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b="1" dirty="0">
                <a:solidFill>
                  <a:srgbClr val="820000"/>
                </a:solidFill>
                <a:latin typeface="+mn-lt"/>
                <a:ea typeface="新細明體" charset="-120"/>
              </a:rPr>
              <a:t>Disjoint and Complete mapping</a:t>
            </a:r>
          </a:p>
        </p:txBody>
      </p:sp>
      <p:sp>
        <p:nvSpPr>
          <p:cNvPr id="112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Συσχέτιση «</a:t>
            </a:r>
            <a:r>
              <a:rPr lang="en-US" altLang="el-GR" smtClean="0"/>
              <a:t>Is-A</a:t>
            </a:r>
            <a:r>
              <a:rPr lang="el-GR" altLang="el-GR" smtClean="0"/>
              <a:t>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9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715963" y="1417638"/>
          <a:ext cx="7924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Έγγραφο" r:id="rId3" imgW="6119891" imgH="2891418" progId="Word.Document.12">
                  <p:embed/>
                </p:oleObj>
              </mc:Choice>
              <mc:Fallback>
                <p:oleObj name="Έγγραφο" r:id="rId3" imgW="6119891" imgH="28914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417638"/>
                        <a:ext cx="7924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835150" y="120650"/>
          <a:ext cx="4968875" cy="652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Έγγραφο" r:id="rId3" imgW="6117372" imgH="8031676" progId="Word.Document.12">
                  <p:embed/>
                </p:oleObj>
              </mc:Choice>
              <mc:Fallback>
                <p:oleObj name="Έγγραφο" r:id="rId3" imgW="6117372" imgH="80316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0650"/>
                        <a:ext cx="4968875" cy="652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6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881063" y="908050"/>
          <a:ext cx="7146925" cy="488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Έγγραφο" r:id="rId3" imgW="6119891" imgH="4176572" progId="Word.Document.12">
                  <p:embed/>
                </p:oleObj>
              </mc:Choice>
              <mc:Fallback>
                <p:oleObj name="Έγγραφο" r:id="rId3" imgW="6119891" imgH="417657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908050"/>
                        <a:ext cx="7146925" cy="488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2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3"/>
          <p:cNvGraphicFramePr>
            <a:graphicFrameLocks noChangeAspect="1"/>
          </p:cNvGraphicFramePr>
          <p:nvPr/>
        </p:nvGraphicFramePr>
        <p:xfrm>
          <a:off x="1835150" y="239713"/>
          <a:ext cx="5400675" cy="629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Έγγραφο" r:id="rId3" imgW="6117372" imgH="7128828" progId="Word.Document.12">
                  <p:embed/>
                </p:oleObj>
              </mc:Choice>
              <mc:Fallback>
                <p:oleObj name="Έγγραφο" r:id="rId3" imgW="6117372" imgH="712882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9713"/>
                        <a:ext cx="5400675" cy="629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1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981075" y="908050"/>
          <a:ext cx="6904038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Έγγραφο" r:id="rId3" imgW="6117372" imgH="4293208" progId="Word.Document.12">
                  <p:embed/>
                </p:oleObj>
              </mc:Choice>
              <mc:Fallback>
                <p:oleObj name="Έγγραφο" r:id="rId3" imgW="6117372" imgH="42932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908050"/>
                        <a:ext cx="6904038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6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3"/>
          <p:cNvGraphicFramePr>
            <a:graphicFrameLocks noChangeAspect="1"/>
          </p:cNvGraphicFramePr>
          <p:nvPr/>
        </p:nvGraphicFramePr>
        <p:xfrm>
          <a:off x="647700" y="1125538"/>
          <a:ext cx="73596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Έγγραφο" r:id="rId3" imgW="6117372" imgH="3590513" progId="Word.Document.12">
                  <p:embed/>
                </p:oleObj>
              </mc:Choice>
              <mc:Fallback>
                <p:oleObj name="Έγγραφο" r:id="rId3" imgW="6117372" imgH="359051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125538"/>
                        <a:ext cx="73596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4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514475" y="273050"/>
          <a:ext cx="6116638" cy="631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Έγγραφο" r:id="rId3" imgW="6117372" imgH="6312737" progId="Word.Document.12">
                  <p:embed/>
                </p:oleObj>
              </mc:Choice>
              <mc:Fallback>
                <p:oleObj name="Έγγραφο" r:id="rId3" imgW="6117372" imgH="631273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73050"/>
                        <a:ext cx="6116638" cy="631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0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735013" y="1341438"/>
          <a:ext cx="8308975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Έγγραφο" r:id="rId3" imgW="6690894" imgH="3614591" progId="Word.Document.12">
                  <p:embed/>
                </p:oleObj>
              </mc:Choice>
              <mc:Fallback>
                <p:oleObj name="Έγγραφο" r:id="rId3" imgW="6690894" imgH="361459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341438"/>
                        <a:ext cx="8308975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8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4"/>
          <p:cNvGraphicFramePr>
            <a:graphicFrameLocks noChangeAspect="1"/>
          </p:cNvGraphicFramePr>
          <p:nvPr/>
        </p:nvGraphicFramePr>
        <p:xfrm>
          <a:off x="473075" y="473075"/>
          <a:ext cx="8686800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Document" r:id="rId3" imgW="5647522" imgH="2937597" progId="Word.Document.8">
                  <p:embed/>
                </p:oleObj>
              </mc:Choice>
              <mc:Fallback>
                <p:oleObj name="Document" r:id="rId3" imgW="5647522" imgH="2937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73075"/>
                        <a:ext cx="8686800" cy="449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9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263525" y="1557338"/>
          <a:ext cx="82867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Έγγραφο" r:id="rId3" imgW="6117372" imgH="2657786" progId="Word.Document.12">
                  <p:embed/>
                </p:oleObj>
              </mc:Choice>
              <mc:Fallback>
                <p:oleObj name="Έγγραφο" r:id="rId3" imgW="6117372" imgH="265778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557338"/>
                        <a:ext cx="82867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0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Πώς να μεταγράψουμε υποκλάση </a:t>
            </a:r>
            <a:br>
              <a:rPr lang="el-GR" altLang="el-GR" smtClean="0"/>
            </a:br>
            <a:r>
              <a:rPr lang="el-GR" altLang="el-GR" smtClean="0"/>
              <a:t>(</a:t>
            </a:r>
            <a:r>
              <a:rPr lang="en-US" altLang="el-GR" smtClean="0"/>
              <a:t>How to translate a subclass</a:t>
            </a:r>
            <a:r>
              <a:rPr lang="el-GR" altLang="el-GR" smtClean="0"/>
              <a:t>)</a:t>
            </a:r>
            <a:endParaRPr lang="en-US" altLang="el-GR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3478213" y="17907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Product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Rectangle 4"/>
          <p:cNvSpPr>
            <a:spLocks noChangeArrowheads="1"/>
          </p:cNvSpPr>
          <p:nvPr/>
        </p:nvSpPr>
        <p:spPr bwMode="auto">
          <a:xfrm>
            <a:off x="6373813" y="36957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Educational </a:t>
            </a:r>
          </a:p>
          <a:p>
            <a:pPr>
              <a:defRPr/>
            </a:pPr>
            <a:r>
              <a:rPr lang="en-US" altLang="el-GR"/>
              <a:t>Product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5"/>
          <p:cNvSpPr>
            <a:spLocks noChangeArrowheads="1"/>
          </p:cNvSpPr>
          <p:nvPr/>
        </p:nvSpPr>
        <p:spPr bwMode="auto">
          <a:xfrm>
            <a:off x="811213" y="38481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Software</a:t>
            </a:r>
          </a:p>
          <a:p>
            <a:pPr>
              <a:defRPr/>
            </a:pPr>
            <a:r>
              <a:rPr lang="en-US" altLang="el-GR"/>
              <a:t>Product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2" name="Text Box 7"/>
          <p:cNvSpPr>
            <a:spLocks noChangeArrowheads="1"/>
          </p:cNvSpPr>
          <p:nvPr/>
        </p:nvSpPr>
        <p:spPr bwMode="auto">
          <a:xfrm>
            <a:off x="6383338" y="2252663"/>
            <a:ext cx="1108075" cy="6191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topic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7" name="AutoShape 12"/>
          <p:cNvSpPr>
            <a:spLocks noChangeArrowheads="1"/>
          </p:cNvSpPr>
          <p:nvPr/>
        </p:nvSpPr>
        <p:spPr bwMode="auto">
          <a:xfrm>
            <a:off x="5764213" y="29337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isa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0" name="AutoShape 14"/>
          <p:cNvSpPr>
            <a:spLocks noChangeArrowheads="1"/>
          </p:cNvSpPr>
          <p:nvPr/>
        </p:nvSpPr>
        <p:spPr bwMode="auto">
          <a:xfrm>
            <a:off x="2868613" y="30099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/>
              <a:t>isa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2" name="AutoShape 15"/>
          <p:cNvCxnSpPr>
            <a:cxnSpLocks noChangeShapeType="1"/>
            <a:stCxn id="58379" idx="0"/>
            <a:endCxn id="58390" idx="3"/>
          </p:cNvCxnSpPr>
          <p:nvPr/>
        </p:nvCxnSpPr>
        <p:spPr bwMode="auto">
          <a:xfrm flipV="1">
            <a:off x="1916113" y="36195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4" name="AutoShape 16"/>
          <p:cNvCxnSpPr>
            <a:cxnSpLocks noChangeShapeType="1"/>
            <a:stCxn id="58390" idx="0"/>
            <a:endCxn id="58375" idx="2"/>
          </p:cNvCxnSpPr>
          <p:nvPr/>
        </p:nvCxnSpPr>
        <p:spPr bwMode="auto">
          <a:xfrm flipV="1">
            <a:off x="3287713" y="2781300"/>
            <a:ext cx="1295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6" name="AutoShape 17"/>
          <p:cNvCxnSpPr>
            <a:cxnSpLocks noChangeShapeType="1"/>
            <a:stCxn id="58375" idx="2"/>
            <a:endCxn id="58387" idx="0"/>
          </p:cNvCxnSpPr>
          <p:nvPr/>
        </p:nvCxnSpPr>
        <p:spPr bwMode="auto">
          <a:xfrm>
            <a:off x="4583113" y="2781300"/>
            <a:ext cx="1600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8" name="AutoShape 18"/>
          <p:cNvCxnSpPr>
            <a:cxnSpLocks noChangeShapeType="1"/>
            <a:stCxn id="58387" idx="3"/>
            <a:endCxn id="58377" idx="0"/>
          </p:cNvCxnSpPr>
          <p:nvPr/>
        </p:nvCxnSpPr>
        <p:spPr bwMode="auto">
          <a:xfrm>
            <a:off x="6183313" y="3543300"/>
            <a:ext cx="1295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4" name="AutoShape 23"/>
          <p:cNvCxnSpPr>
            <a:cxnSpLocks noChangeShapeType="1"/>
            <a:endCxn id="58379" idx="0"/>
          </p:cNvCxnSpPr>
          <p:nvPr/>
        </p:nvCxnSpPr>
        <p:spPr bwMode="auto">
          <a:xfrm rot="16200000" flipH="1">
            <a:off x="1416844" y="3348832"/>
            <a:ext cx="31273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6" name="AutoShape 24"/>
          <p:cNvCxnSpPr>
            <a:cxnSpLocks noChangeShapeType="1"/>
            <a:stCxn id="58408" idx="3"/>
            <a:endCxn id="58377" idx="0"/>
          </p:cNvCxnSpPr>
          <p:nvPr/>
        </p:nvCxnSpPr>
        <p:spPr bwMode="auto">
          <a:xfrm flipH="1">
            <a:off x="7478713" y="3127375"/>
            <a:ext cx="36512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8" name="Text Box 7"/>
          <p:cNvSpPr>
            <a:spLocks noChangeArrowheads="1"/>
          </p:cNvSpPr>
          <p:nvPr/>
        </p:nvSpPr>
        <p:spPr bwMode="auto">
          <a:xfrm>
            <a:off x="7235825" y="2646363"/>
            <a:ext cx="1908175" cy="561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 sz="2000"/>
              <a:t>ageGroup</a:t>
            </a:r>
            <a:endParaRPr lang="en-US" altLang="el-GR"/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0" name="AutoShape 24"/>
          <p:cNvCxnSpPr>
            <a:cxnSpLocks noChangeShapeType="1"/>
            <a:stCxn id="58382" idx="4"/>
          </p:cNvCxnSpPr>
          <p:nvPr/>
        </p:nvCxnSpPr>
        <p:spPr bwMode="auto">
          <a:xfrm rot="16200000" flipH="1">
            <a:off x="6635750" y="3173413"/>
            <a:ext cx="77787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2" name="Text Box 7"/>
          <p:cNvSpPr>
            <a:spLocks noChangeArrowheads="1"/>
          </p:cNvSpPr>
          <p:nvPr/>
        </p:nvSpPr>
        <p:spPr bwMode="auto">
          <a:xfrm>
            <a:off x="746125" y="2328863"/>
            <a:ext cx="1968500" cy="6191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 dirty="0"/>
              <a:t>platforms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4" name="Text Box 7"/>
          <p:cNvSpPr>
            <a:spLocks noChangeArrowheads="1"/>
          </p:cNvSpPr>
          <p:nvPr/>
        </p:nvSpPr>
        <p:spPr bwMode="auto">
          <a:xfrm>
            <a:off x="-15875" y="2938463"/>
            <a:ext cx="1751013" cy="6191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 dirty="0"/>
              <a:t>memory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6" name="Straight Connector 33"/>
          <p:cNvCxnSpPr>
            <a:cxnSpLocks noChangeShapeType="1"/>
            <a:stCxn id="58412" idx="4"/>
            <a:endCxn id="58379" idx="0"/>
          </p:cNvCxnSpPr>
          <p:nvPr/>
        </p:nvCxnSpPr>
        <p:spPr bwMode="auto">
          <a:xfrm>
            <a:off x="1730375" y="2947988"/>
            <a:ext cx="185738" cy="9001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2268538" y="503238"/>
          <a:ext cx="4967287" cy="631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Έγγραφο" r:id="rId3" imgW="6117372" imgH="7768885" progId="Word.Document.12">
                  <p:embed/>
                </p:oleObj>
              </mc:Choice>
              <mc:Fallback>
                <p:oleObj name="Έγγραφο" r:id="rId3" imgW="6117372" imgH="77688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03238"/>
                        <a:ext cx="4967287" cy="631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8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17488" y="1557338"/>
          <a:ext cx="787400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Έγγραφο" r:id="rId3" imgW="6117372" imgH="2628627" progId="Word.Document.12">
                  <p:embed/>
                </p:oleObj>
              </mc:Choice>
              <mc:Fallback>
                <p:oleObj name="Έγγραφο" r:id="rId3" imgW="6117372" imgH="262862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557338"/>
                        <a:ext cx="7874000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8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1325563" y="182563"/>
          <a:ext cx="6065837" cy="608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Έγγραφο" r:id="rId3" imgW="5272095" imgH="5280653" progId="Word.Document.12">
                  <p:embed/>
                </p:oleObj>
              </mc:Choice>
              <mc:Fallback>
                <p:oleObj name="Έγγραφο" r:id="rId3" imgW="5272095" imgH="528065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182563"/>
                        <a:ext cx="6065837" cy="608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6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2738"/>
            <a:ext cx="6913562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4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863600" y="981075"/>
          <a:ext cx="7237413" cy="47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Έγγραφο" r:id="rId3" imgW="6263470" imgH="4135174" progId="Word.Document.12">
                  <p:embed/>
                </p:oleObj>
              </mc:Choice>
              <mc:Fallback>
                <p:oleObj name="Έγγραφο" r:id="rId3" imgW="6263470" imgH="41351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981075"/>
                        <a:ext cx="7237413" cy="477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8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>
            <a:normAutofit fontScale="90000"/>
          </a:bodyPr>
          <a:lstStyle/>
          <a:p>
            <a:r>
              <a:rPr lang="en-US" altLang="el-GR" smtClean="0"/>
              <a:t>Session A</a:t>
            </a:r>
            <a:endParaRPr lang="el-GR" altLang="el-GR" smtClean="0"/>
          </a:p>
        </p:txBody>
      </p:sp>
      <p:pic>
        <p:nvPicPr>
          <p:cNvPr id="1187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>
            <a:normAutofit fontScale="90000"/>
          </a:bodyPr>
          <a:lstStyle/>
          <a:p>
            <a:r>
              <a:rPr lang="en-US" altLang="el-GR" smtClean="0"/>
              <a:t>Session B</a:t>
            </a:r>
            <a:endParaRPr lang="el-GR" altLang="el-GR" smtClean="0"/>
          </a:p>
        </p:txBody>
      </p:sp>
      <p:pic>
        <p:nvPicPr>
          <p:cNvPr id="1198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981075"/>
            <a:ext cx="7197725" cy="4930775"/>
          </a:xfrm>
          <a:noFill/>
        </p:spPr>
      </p:pic>
    </p:spTree>
    <p:extLst>
      <p:ext uri="{BB962C8B-B14F-4D97-AF65-F5344CB8AC3E}">
        <p14:creationId xmlns:p14="http://schemas.microsoft.com/office/powerpoint/2010/main" val="1876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>
            <a:normAutofit fontScale="90000"/>
          </a:bodyPr>
          <a:lstStyle/>
          <a:p>
            <a:r>
              <a:rPr lang="en-US" altLang="el-GR" smtClean="0"/>
              <a:t>Session A</a:t>
            </a:r>
            <a:endParaRPr lang="el-GR" altLang="el-GR" smtClean="0"/>
          </a:p>
        </p:txBody>
      </p:sp>
      <p:pic>
        <p:nvPicPr>
          <p:cNvPr id="1208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" y="1125538"/>
            <a:ext cx="7370763" cy="5019675"/>
          </a:xfrm>
          <a:noFill/>
        </p:spPr>
      </p:pic>
    </p:spTree>
    <p:extLst>
      <p:ext uri="{BB962C8B-B14F-4D97-AF65-F5344CB8AC3E}">
        <p14:creationId xmlns:p14="http://schemas.microsoft.com/office/powerpoint/2010/main" val="30733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Τίτλος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896937"/>
          </a:xfrm>
        </p:spPr>
        <p:txBody>
          <a:bodyPr>
            <a:normAutofit fontScale="90000"/>
          </a:bodyPr>
          <a:lstStyle/>
          <a:p>
            <a:r>
              <a:rPr lang="en-US" altLang="el-GR" sz="2000" smtClean="0"/>
              <a:t>Blind Overwriting problem, application simulated by use of local variables</a:t>
            </a:r>
            <a:r>
              <a:rPr lang="el-GR" altLang="el-GR" sz="2000" smtClean="0"/>
              <a:t/>
            </a:r>
            <a:br>
              <a:rPr lang="el-GR" altLang="el-GR" sz="2000" smtClean="0"/>
            </a:br>
            <a:endParaRPr lang="el-GR" altLang="el-GR" sz="2000" smtClean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4213" y="765175"/>
          <a:ext cx="7056437" cy="5056188"/>
        </p:xfrm>
        <a:graphic>
          <a:graphicData uri="http://schemas.openxmlformats.org/drawingml/2006/table">
            <a:tbl>
              <a:tblPr/>
              <a:tblGrid>
                <a:gridCol w="558918"/>
                <a:gridCol w="4985425"/>
                <a:gridCol w="1512094"/>
              </a:tblGrid>
              <a:tr h="315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Step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A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B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latin typeface="Calibri"/>
                          <a:ea typeface="TimesNewRoman"/>
                          <a:cs typeface="TimesNewRoman"/>
                        </a:rPr>
                        <a:t>1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AUTOCOMMIT=0;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TRANSACTION ISOLATION LEVEL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READ COMMITTED;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-- amount to be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transfered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by A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amountA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= 200;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= 0; -- init value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SELECT balance INTO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balanceA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FROM Accounts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WHERE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acctID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= 101;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=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-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amountA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SELECT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TimesNewRoman"/>
                        <a:cs typeface="TimesNew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1873" name="Object 1"/>
          <p:cNvGraphicFramePr>
            <a:graphicFrameLocks noChangeAspect="1"/>
          </p:cNvGraphicFramePr>
          <p:nvPr/>
        </p:nvGraphicFramePr>
        <p:xfrm>
          <a:off x="5580063" y="4718050"/>
          <a:ext cx="345598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Εικόνα bitmap" r:id="rId3" imgW="2209524" imgH="971686" progId="Paint.Picture">
                  <p:embed/>
                </p:oleObj>
              </mc:Choice>
              <mc:Fallback>
                <p:oleObj name="Εικόνα bitmap" r:id="rId3" imgW="2209524" imgH="971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18050"/>
                        <a:ext cx="3455987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288" y="333375"/>
          <a:ext cx="7056437" cy="4613275"/>
        </p:xfrm>
        <a:graphic>
          <a:graphicData uri="http://schemas.openxmlformats.org/drawingml/2006/table">
            <a:tbl>
              <a:tblPr/>
              <a:tblGrid>
                <a:gridCol w="558918"/>
                <a:gridCol w="1097185"/>
                <a:gridCol w="5400334"/>
              </a:tblGrid>
              <a:tr h="315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Step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A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B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AUTOCOMMIT=0;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TRANSACTION ISOLATION LEVEL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READ COMMITTED;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-- amount to be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transfered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by B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amountB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= 500;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SET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balanceB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= 0; -- init value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SELECT balance INTO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balanceB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FROM Accounts WHERE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acctID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 = 101;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latin typeface="Calibri"/>
                          <a:ea typeface="Times New Roman"/>
                          <a:cs typeface="ArialNarrow"/>
                        </a:rPr>
                        <a:t>SET @</a:t>
                      </a:r>
                      <a:r>
                        <a:rPr lang="el-GR" sz="1800" dirty="0" err="1">
                          <a:latin typeface="Calibri"/>
                          <a:ea typeface="Times New Roman"/>
                          <a:cs typeface="ArialNarrow"/>
                        </a:rPr>
                        <a:t>balanceB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"/>
                        </a:rPr>
                        <a:t> = @</a:t>
                      </a:r>
                      <a:r>
                        <a:rPr lang="el-GR" sz="1800" dirty="0" err="1">
                          <a:latin typeface="Calibri"/>
                          <a:ea typeface="Times New Roman"/>
                          <a:cs typeface="ArialNarrow"/>
                        </a:rPr>
                        <a:t>balanceB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"/>
                        </a:rPr>
                        <a:t> - @</a:t>
                      </a:r>
                      <a:r>
                        <a:rPr lang="el-GR" sz="1800" dirty="0" err="1">
                          <a:latin typeface="Calibri"/>
                          <a:ea typeface="Times New Roman"/>
                          <a:cs typeface="ArialNarrow"/>
                        </a:rPr>
                        <a:t>amountB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"/>
                        </a:rPr>
                        <a:t>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SELECT @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ArialNarrow"/>
                        </a:rPr>
                        <a:t>balanceB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ArialNarrow"/>
                        </a:rPr>
                        <a:t>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None/>
            </a:pPr>
            <a:endParaRPr lang="el-GR" altLang="el-GR">
              <a:latin typeface="Tahoma" pitchFamily="34" charset="0"/>
            </a:endParaRPr>
          </a:p>
        </p:txBody>
      </p:sp>
      <p:graphicFrame>
        <p:nvGraphicFramePr>
          <p:cNvPr id="122897" name="Object 1"/>
          <p:cNvGraphicFramePr>
            <a:graphicFrameLocks noChangeAspect="1"/>
          </p:cNvGraphicFramePr>
          <p:nvPr/>
        </p:nvGraphicFramePr>
        <p:xfrm>
          <a:off x="4500563" y="4933950"/>
          <a:ext cx="4197350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Εικόνα bitmap" r:id="rId3" imgW="2190476" imgH="942857" progId="Paint.Picture">
                  <p:embed/>
                </p:oleObj>
              </mc:Choice>
              <mc:Fallback>
                <p:oleObj name="Εικόνα bitmap" r:id="rId3" imgW="2190476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933950"/>
                        <a:ext cx="4197350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6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el-GR" altLang="el-GR" smtClean="0"/>
              <a:t>Επιλογή 1 (</a:t>
            </a:r>
            <a:r>
              <a:rPr lang="en-US" altLang="el-GR" smtClean="0"/>
              <a:t>Option 1</a:t>
            </a:r>
            <a:r>
              <a:rPr lang="el-GR" altLang="el-GR" smtClean="0"/>
              <a:t>)</a:t>
            </a:r>
            <a:r>
              <a:rPr lang="en-US" altLang="el-GR" smtClean="0"/>
              <a:t>: The E/R Approach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600" smtClean="0"/>
              <a:t>Product</a:t>
            </a:r>
            <a:r>
              <a:rPr lang="el-GR" altLang="el-GR" sz="2600" smtClean="0"/>
              <a:t> </a:t>
            </a:r>
            <a:r>
              <a:rPr lang="en-US" altLang="el-GR" sz="2600" smtClean="0"/>
              <a:t>(</a:t>
            </a:r>
            <a:r>
              <a:rPr lang="en-US" altLang="el-GR" sz="2600" u="sng" smtClean="0"/>
              <a:t>name</a:t>
            </a:r>
            <a:r>
              <a:rPr lang="en-US" altLang="el-GR" sz="2600" smtClean="0"/>
              <a:t>,</a:t>
            </a:r>
            <a:r>
              <a:rPr lang="el-GR" altLang="el-GR" sz="2600" smtClean="0"/>
              <a:t> </a:t>
            </a:r>
            <a:r>
              <a:rPr lang="en-US" altLang="el-GR" sz="2600" smtClean="0"/>
              <a:t>price,</a:t>
            </a:r>
            <a:r>
              <a:rPr lang="el-GR" altLang="el-GR" sz="2600" smtClean="0"/>
              <a:t> </a:t>
            </a:r>
            <a:r>
              <a:rPr lang="en-US" altLang="el-GR" sz="2600" smtClean="0"/>
              <a:t>category, manufacturer)</a:t>
            </a:r>
          </a:p>
          <a:p>
            <a:r>
              <a:rPr lang="en-US" altLang="el-GR" sz="2600" smtClean="0"/>
              <a:t>EducationalProduct</a:t>
            </a:r>
            <a:r>
              <a:rPr lang="el-GR" altLang="el-GR" sz="2600" smtClean="0"/>
              <a:t> </a:t>
            </a:r>
            <a:r>
              <a:rPr lang="en-US" altLang="el-GR" sz="2600" smtClean="0"/>
              <a:t>(</a:t>
            </a:r>
            <a:r>
              <a:rPr lang="en-US" altLang="el-GR" sz="2600" u="sng" smtClean="0"/>
              <a:t>name</a:t>
            </a:r>
            <a:r>
              <a:rPr lang="en-US" altLang="el-GR" sz="2600" smtClean="0"/>
              <a:t>, </a:t>
            </a:r>
            <a:r>
              <a:rPr lang="en-US" altLang="el-GR" sz="2600" b="1" smtClean="0">
                <a:solidFill>
                  <a:srgbClr val="820000"/>
                </a:solidFill>
              </a:rPr>
              <a:t>ageGroup</a:t>
            </a:r>
            <a:r>
              <a:rPr lang="en-US" altLang="el-GR" sz="2600" smtClean="0"/>
              <a:t>,</a:t>
            </a:r>
            <a:r>
              <a:rPr lang="en-US" altLang="el-GR" sz="2600" smtClean="0">
                <a:solidFill>
                  <a:schemeClr val="accent2"/>
                </a:solidFill>
              </a:rPr>
              <a:t> </a:t>
            </a:r>
            <a:r>
              <a:rPr lang="en-US" altLang="el-GR" sz="2600" b="1" smtClean="0">
                <a:solidFill>
                  <a:srgbClr val="820000"/>
                </a:solidFill>
              </a:rPr>
              <a:t>topic</a:t>
            </a:r>
            <a:r>
              <a:rPr lang="en-US" altLang="el-GR" sz="2600" smtClean="0"/>
              <a:t>)</a:t>
            </a:r>
          </a:p>
          <a:p>
            <a:r>
              <a:rPr lang="en-US" altLang="el-GR" sz="2600" smtClean="0"/>
              <a:t>SoftwareProduct</a:t>
            </a:r>
            <a:r>
              <a:rPr lang="el-GR" altLang="el-GR" sz="2600" smtClean="0"/>
              <a:t> </a:t>
            </a:r>
            <a:r>
              <a:rPr lang="en-US" altLang="el-GR" sz="2600" smtClean="0"/>
              <a:t>(</a:t>
            </a:r>
            <a:r>
              <a:rPr lang="en-US" altLang="el-GR" sz="2600" u="sng" smtClean="0"/>
              <a:t>name</a:t>
            </a:r>
            <a:r>
              <a:rPr lang="en-US" altLang="el-GR" sz="2600" smtClean="0"/>
              <a:t>, </a:t>
            </a:r>
            <a:r>
              <a:rPr lang="en-US" altLang="el-GR" sz="2600" b="1" smtClean="0">
                <a:solidFill>
                  <a:srgbClr val="820000"/>
                </a:solidFill>
              </a:rPr>
              <a:t>platforms</a:t>
            </a:r>
            <a:r>
              <a:rPr lang="en-US" altLang="el-GR" sz="2600" smtClean="0"/>
              <a:t>, </a:t>
            </a:r>
            <a:r>
              <a:rPr lang="en-US" altLang="el-GR" sz="2600" b="1" smtClean="0">
                <a:solidFill>
                  <a:srgbClr val="820000"/>
                </a:solidFill>
              </a:rPr>
              <a:t>requiredMemory</a:t>
            </a:r>
            <a:r>
              <a:rPr lang="en-US" altLang="el-GR" sz="2600" smtClean="0"/>
              <a:t>)</a:t>
            </a:r>
          </a:p>
          <a:p>
            <a:endParaRPr lang="en-US" altLang="el-GR" sz="2600" smtClean="0"/>
          </a:p>
          <a:p>
            <a:r>
              <a:rPr lang="el-GR" altLang="el-GR" sz="2600" smtClean="0"/>
              <a:t>Θυμηθείτε ότι το ίδιο όνομα στήλης μπορεί να εμφανίζεται σε πολλές σχέσεις (</a:t>
            </a:r>
            <a:r>
              <a:rPr lang="en-US" altLang="el-GR" sz="2600" smtClean="0"/>
              <a:t>Same </a:t>
            </a:r>
            <a:r>
              <a:rPr lang="en-US" altLang="el-GR" sz="2600" u="sng" smtClean="0"/>
              <a:t>name </a:t>
            </a:r>
            <a:r>
              <a:rPr lang="en-US" altLang="el-GR" sz="2600" smtClean="0"/>
              <a:t>may appear in several relations</a:t>
            </a:r>
            <a:r>
              <a:rPr lang="el-GR" altLang="el-GR" sz="2600" smtClean="0"/>
              <a:t>)</a:t>
            </a:r>
            <a:r>
              <a:rPr lang="en-US" altLang="el-GR" sz="2600" smtClean="0"/>
              <a:t> </a:t>
            </a:r>
            <a:r>
              <a:rPr lang="el-GR" altLang="el-GR" sz="2600" smtClean="0"/>
              <a:t>παρά το γεγονός ότι κάθε φορά εκφράζει ενδεχομένως κάτι διαφορετικό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39750" y="290513"/>
          <a:ext cx="7056438" cy="5356352"/>
        </p:xfrm>
        <a:graphic>
          <a:graphicData uri="http://schemas.openxmlformats.org/drawingml/2006/table">
            <a:tbl>
              <a:tblPr/>
              <a:tblGrid>
                <a:gridCol w="558918"/>
                <a:gridCol w="3136973"/>
                <a:gridCol w="3360547"/>
              </a:tblGrid>
              <a:tr h="315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Step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A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B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 Accounts 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balance = @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acctID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101;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UPDATE Accounts </a:t>
                      </a:r>
                      <a:endParaRPr lang="el-G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SET balance = @</a:t>
                      </a:r>
                      <a:r>
                        <a:rPr lang="en-US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balanceB</a:t>
                      </a:r>
                      <a:endParaRPr lang="el-G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WHERE </a:t>
                      </a:r>
                      <a:r>
                        <a:rPr lang="en-US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acctID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101;</a:t>
                      </a:r>
                      <a:endParaRPr lang="el-G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acctID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balance 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Accounts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acctID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101;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COMMIT;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9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None/>
            </a:pPr>
            <a:endParaRPr lang="el-GR" altLang="el-GR">
              <a:latin typeface="Tahoma" pitchFamily="34" charset="0"/>
            </a:endParaRPr>
          </a:p>
        </p:txBody>
      </p:sp>
      <p:graphicFrame>
        <p:nvGraphicFramePr>
          <p:cNvPr id="123929" name="Object 1"/>
          <p:cNvGraphicFramePr>
            <a:graphicFrameLocks noChangeAspect="1"/>
          </p:cNvGraphicFramePr>
          <p:nvPr/>
        </p:nvGraphicFramePr>
        <p:xfrm>
          <a:off x="1979613" y="3933825"/>
          <a:ext cx="4465637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Εικόνα bitmap" r:id="rId3" imgW="2809524" imgH="1495634" progId="Paint.Picture">
                  <p:embed/>
                </p:oleObj>
              </mc:Choice>
              <mc:Fallback>
                <p:oleObj name="Εικόνα bitmap" r:id="rId3" imgW="2809524" imgH="149563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933825"/>
                        <a:ext cx="4465637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0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042988" y="188913"/>
          <a:ext cx="7056438" cy="3607308"/>
        </p:xfrm>
        <a:graphic>
          <a:graphicData uri="http://schemas.openxmlformats.org/drawingml/2006/table">
            <a:tbl>
              <a:tblPr/>
              <a:tblGrid>
                <a:gridCol w="558918"/>
                <a:gridCol w="3136973"/>
                <a:gridCol w="3360547"/>
              </a:tblGrid>
              <a:tr h="315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Step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A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Times New Roman"/>
                          <a:cs typeface="ArialNarrow-Bold"/>
                        </a:rPr>
                        <a:t>Session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ArialNarrow-Bold"/>
                        </a:rPr>
                        <a:t> B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acctID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balance 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Accounts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acctID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101;</a:t>
                      </a:r>
                      <a:endParaRPr lang="el-G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COMMIT;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49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None/>
            </a:pPr>
            <a:endParaRPr lang="el-GR" altLang="el-GR">
              <a:latin typeface="Tahoma" pitchFamily="34" charset="0"/>
            </a:endParaRPr>
          </a:p>
        </p:txBody>
      </p:sp>
      <p:graphicFrame>
        <p:nvGraphicFramePr>
          <p:cNvPr id="124945" name="Object 1"/>
          <p:cNvGraphicFramePr>
            <a:graphicFrameLocks noChangeAspect="1"/>
          </p:cNvGraphicFramePr>
          <p:nvPr/>
        </p:nvGraphicFramePr>
        <p:xfrm>
          <a:off x="3254375" y="2276475"/>
          <a:ext cx="5062538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Εικόνα bitmap" r:id="rId3" imgW="2895238" imgH="1523810" progId="Paint.Picture">
                  <p:embed/>
                </p:oleObj>
              </mc:Choice>
              <mc:Fallback>
                <p:oleObj name="Εικόνα bitmap" r:id="rId3" imgW="2895238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2276475"/>
                        <a:ext cx="5062538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4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900113" y="476250"/>
          <a:ext cx="6840537" cy="1944688"/>
        </p:xfrm>
        <a:graphic>
          <a:graphicData uri="http://schemas.openxmlformats.org/drawingml/2006/table">
            <a:tbl>
              <a:tblPr/>
              <a:tblGrid>
                <a:gridCol w="541816"/>
                <a:gridCol w="3071901"/>
                <a:gridCol w="3226820"/>
              </a:tblGrid>
              <a:tr h="972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NewRoman"/>
                          <a:cs typeface="TimesNewRoman"/>
                        </a:rPr>
                        <a:t>7</a:t>
                      </a:r>
                      <a:endParaRPr lang="el-GR" sz="1800" dirty="0">
                        <a:latin typeface="Calibri"/>
                        <a:ea typeface="TimesNewRoman"/>
                        <a:cs typeface="TimesNew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NewRoman"/>
                          <a:cs typeface="TimesNewRoman"/>
                        </a:rPr>
                        <a:t>SELECT * FROM Accounts;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ArialNarrow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NewRoman"/>
                          <a:cs typeface="TimesNewRoman"/>
                        </a:rPr>
                        <a:t>8</a:t>
                      </a:r>
                      <a:endParaRPr lang="el-GR" sz="1800" dirty="0">
                        <a:latin typeface="Calibri"/>
                        <a:ea typeface="TimesNewRoman"/>
                        <a:cs typeface="TimesNew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TimesNewRoman"/>
                        <a:cs typeface="TimesNew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TimesNewRoman"/>
                          <a:cs typeface="TimesNewRoman"/>
                        </a:rPr>
                        <a:t>SELECT * FROM Accounts;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5968" name="Object 2"/>
          <p:cNvGraphicFramePr>
            <a:graphicFrameLocks noChangeAspect="1"/>
          </p:cNvGraphicFramePr>
          <p:nvPr/>
        </p:nvGraphicFramePr>
        <p:xfrm>
          <a:off x="4652963" y="2708275"/>
          <a:ext cx="37353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Εικόνα bitmap" r:id="rId3" imgW="2448267" imgH="1038370" progId="Paint.Picture">
                  <p:embed/>
                </p:oleObj>
              </mc:Choice>
              <mc:Fallback>
                <p:oleObj name="Εικόνα bitmap" r:id="rId3" imgW="2448267" imgH="1038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2708275"/>
                        <a:ext cx="3735387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"/>
          <p:cNvGraphicFramePr>
            <a:graphicFrameLocks noChangeAspect="1"/>
          </p:cNvGraphicFramePr>
          <p:nvPr/>
        </p:nvGraphicFramePr>
        <p:xfrm>
          <a:off x="684213" y="2724150"/>
          <a:ext cx="352742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Εικόνα bitmap" r:id="rId5" imgW="2448267" imgH="1038370" progId="Paint.Picture">
                  <p:embed/>
                </p:oleObj>
              </mc:Choice>
              <mc:Fallback>
                <p:oleObj name="Εικόνα bitmap" r:id="rId5" imgW="2448267" imgH="1038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24150"/>
                        <a:ext cx="3527425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1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198438" y="473075"/>
          <a:ext cx="8153400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Έγγραφο" r:id="rId3" imgW="5856125" imgH="3965260" progId="Word.Document.12">
                  <p:embed/>
                </p:oleObj>
              </mc:Choice>
              <mc:Fallback>
                <p:oleObj name="Έγγραφο" r:id="rId3" imgW="5856125" imgH="39652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473075"/>
                        <a:ext cx="8153400" cy="551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9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203200" y="479425"/>
          <a:ext cx="8113713" cy="743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Έγγραφο" r:id="rId3" imgW="5859065" imgH="5374725" progId="Word.Document.12">
                  <p:embed/>
                </p:oleObj>
              </mc:Choice>
              <mc:Fallback>
                <p:oleObj name="Έγγραφο" r:id="rId3" imgW="5859065" imgH="537472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79425"/>
                        <a:ext cx="8113713" cy="743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1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198438" y="473075"/>
          <a:ext cx="7862887" cy="612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Έγγραφο" r:id="rId3" imgW="5856125" imgH="4563919" progId="Word.Document.12">
                  <p:embed/>
                </p:oleObj>
              </mc:Choice>
              <mc:Fallback>
                <p:oleObj name="Έγγραφο" r:id="rId3" imgW="5856125" imgH="456391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473075"/>
                        <a:ext cx="7862887" cy="612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3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284163" y="215900"/>
          <a:ext cx="8285162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Έγγραφο" r:id="rId3" imgW="5718083" imgH="3708504" progId="Word.Document.12">
                  <p:embed/>
                </p:oleObj>
              </mc:Choice>
              <mc:Fallback>
                <p:oleObj name="Έγγραφο" r:id="rId3" imgW="5718083" imgH="370850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15900"/>
                        <a:ext cx="8285162" cy="537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487363" y="914400"/>
          <a:ext cx="804703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Έγγραφο" r:id="rId3" imgW="5856125" imgH="3490077" progId="Word.Document.12">
                  <p:embed/>
                </p:oleObj>
              </mc:Choice>
              <mc:Fallback>
                <p:oleObj name="Έγγραφο" r:id="rId3" imgW="5856125" imgH="34900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914400"/>
                        <a:ext cx="8047037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822325" y="685800"/>
          <a:ext cx="74072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Έγγραφο" r:id="rId3" imgW="5868719" imgH="4281329" progId="Word.Document.12">
                  <p:embed/>
                </p:oleObj>
              </mc:Choice>
              <mc:Fallback>
                <p:oleObj name="Έγγραφο" r:id="rId3" imgW="5868719" imgH="428132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685800"/>
                        <a:ext cx="740727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3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360363" y="404813"/>
          <a:ext cx="83883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Έγγραφο" r:id="rId3" imgW="5712546" imgH="1227197" progId="Word.Document.12">
                  <p:embed/>
                </p:oleObj>
              </mc:Choice>
              <mc:Fallback>
                <p:oleObj name="Έγγραφο" r:id="rId3" imgW="5712546" imgH="12271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404813"/>
                        <a:ext cx="83883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630363" y="2073275"/>
          <a:ext cx="5821362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Έγγραφο" r:id="rId5" imgW="5868719" imgH="4171893" progId="Word.Document.12">
                  <p:embed/>
                </p:oleObj>
              </mc:Choice>
              <mc:Fallback>
                <p:oleObj name="Έγγραφο" r:id="rId5" imgW="5868719" imgH="417189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2073275"/>
                        <a:ext cx="5821362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8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93763" y="517525"/>
          <a:ext cx="6818312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Έγγραφο" r:id="rId3" imgW="5730632" imgH="4540643" progId="Word.Document.12">
                  <p:embed/>
                </p:oleObj>
              </mc:Choice>
              <mc:Fallback>
                <p:oleObj name="Έγγραφο" r:id="rId3" imgW="5730632" imgH="454064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517525"/>
                        <a:ext cx="6818312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8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974725" y="136525"/>
          <a:ext cx="7026275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Έγγραφο" r:id="rId3" imgW="5862242" imgH="5357691" progId="Word.Document.12">
                  <p:embed/>
                </p:oleObj>
              </mc:Choice>
              <mc:Fallback>
                <p:oleObj name="Έγγραφο" r:id="rId3" imgW="5862242" imgH="535769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36525"/>
                        <a:ext cx="7026275" cy="641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4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74625" y="188913"/>
          <a:ext cx="9190038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Έγγραφο" r:id="rId3" imgW="7491831" imgH="2214903" progId="Word.Document.12">
                  <p:embed/>
                </p:oleObj>
              </mc:Choice>
              <mc:Fallback>
                <p:oleObj name="Έγγραφο" r:id="rId3" imgW="7491831" imgH="221490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88913"/>
                        <a:ext cx="9190038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395288" y="2420938"/>
          <a:ext cx="82343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Έγγραφο" r:id="rId5" imgW="5718083" imgH="700675" progId="Word.Document.12">
                  <p:embed/>
                </p:oleObj>
              </mc:Choice>
              <mc:Fallback>
                <p:oleObj name="Έγγραφο" r:id="rId5" imgW="5718083" imgH="70067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20938"/>
                        <a:ext cx="823436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2" name="3 - Εικόν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8225"/>
            <a:ext cx="64801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652463" y="1844675"/>
          <a:ext cx="7843837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Document" r:id="rId3" imgW="5718083" imgH="2310033" progId="Word.Document.12">
                  <p:embed/>
                </p:oleObj>
              </mc:Choice>
              <mc:Fallback>
                <p:oleObj name="Document" r:id="rId3" imgW="5718083" imgH="23100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844675"/>
                        <a:ext cx="7843837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9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</a:t>
            </a:r>
            <a:r>
              <a:rPr lang="el-GR" smtClean="0"/>
              <a:t>στη διάλεξη </a:t>
            </a:r>
            <a:r>
              <a:rPr lang="en-US" dirty="0" smtClean="0"/>
              <a:t>“Stored Routines: procedures, UDFs, triggers”</a:t>
            </a:r>
            <a:r>
              <a:rPr lang="el-GR" dirty="0" smtClean="0"/>
              <a:t> του Χ. </a:t>
            </a:r>
            <a:r>
              <a:rPr lang="el-GR" dirty="0" err="1" smtClean="0"/>
              <a:t>Σκουρλά</a:t>
            </a:r>
            <a:r>
              <a:rPr lang="el-GR" dirty="0" smtClean="0"/>
              <a:t> στο “</a:t>
            </a:r>
            <a:r>
              <a:rPr lang="en-US" dirty="0" smtClean="0"/>
              <a:t>SQL Transactions Seminar”, </a:t>
            </a:r>
            <a:r>
              <a:rPr lang="el-GR" dirty="0" smtClean="0"/>
              <a:t> </a:t>
            </a:r>
            <a:r>
              <a:rPr lang="en-US" dirty="0" smtClean="0"/>
              <a:t>Malaga, </a:t>
            </a:r>
            <a:r>
              <a:rPr lang="el-GR" dirty="0" smtClean="0"/>
              <a:t>18/11/2014</a:t>
            </a:r>
            <a:r>
              <a:rPr lang="en-US" dirty="0" smtClean="0"/>
              <a:t> (</a:t>
            </a:r>
            <a:r>
              <a:rPr lang="el-GR" dirty="0" smtClean="0"/>
              <a:t>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).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Χρήστος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2014. Χρήστος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. «Βάσεις Δεδομένων </a:t>
            </a:r>
            <a:r>
              <a:rPr lang="en-US" sz="2000" dirty="0" smtClean="0"/>
              <a:t>II (</a:t>
            </a:r>
            <a:r>
              <a:rPr lang="el-GR" sz="2000" dirty="0"/>
              <a:t>Θ). Ενότητα 13: Επανάληψη και λυμένα </a:t>
            </a:r>
            <a:r>
              <a:rPr lang="el-GR" sz="2000" dirty="0" smtClean="0"/>
              <a:t>θέματα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85800" y="974725"/>
          <a:ext cx="7881938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Έγγραφο" r:id="rId3" imgW="6348740" imgH="4248035" progId="Word.Document.12">
                  <p:embed/>
                </p:oleObj>
              </mc:Choice>
              <mc:Fallback>
                <p:oleObj name="Έγγραφο" r:id="rId3" imgW="6348740" imgH="424803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74725"/>
                        <a:ext cx="7881938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0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90525" y="673100"/>
          <a:ext cx="7637463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Έγγραφο" r:id="rId3" imgW="5861385" imgH="3429961" progId="Word.Document.12">
                  <p:embed/>
                </p:oleObj>
              </mc:Choice>
              <mc:Fallback>
                <p:oleObj name="Έγγραφο" r:id="rId3" imgW="5861385" imgH="342996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673100"/>
                        <a:ext cx="7637463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0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8763" y="576263"/>
          <a:ext cx="8745537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Έγγραφο" r:id="rId3" imgW="6396951" imgH="3631147" progId="Word.Document.12">
                  <p:embed/>
                </p:oleObj>
              </mc:Choice>
              <mc:Fallback>
                <p:oleObj name="Έγγραφο" r:id="rId3" imgW="6396951" imgH="363114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76263"/>
                        <a:ext cx="8745537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7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65113" y="220663"/>
          <a:ext cx="8658225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3" imgW="6016397" imgH="4006358" progId="Word.Document.12">
                  <p:embed/>
                </p:oleObj>
              </mc:Choice>
              <mc:Fallback>
                <p:oleObj name="Document" r:id="rId3" imgW="6016397" imgH="4006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20663"/>
                        <a:ext cx="8658225" cy="575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9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0063" y="428625"/>
          <a:ext cx="8001000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Έγγραφο" r:id="rId3" imgW="6014384" imgH="3722179" progId="Word.Document.12">
                  <p:embed/>
                </p:oleObj>
              </mc:Choice>
              <mc:Fallback>
                <p:oleObj name="Έγγραφο" r:id="rId3" imgW="6014384" imgH="37221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"/>
                        <a:ext cx="8001000" cy="495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9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69913" y="500063"/>
          <a:ext cx="7978775" cy="470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Έγγραφο" r:id="rId3" imgW="6014384" imgH="3542962" progId="Word.Document.12">
                  <p:embed/>
                </p:oleObj>
              </mc:Choice>
              <mc:Fallback>
                <p:oleObj name="Έγγραφο" r:id="rId3" imgW="6014384" imgH="354296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500063"/>
                        <a:ext cx="7978775" cy="470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35213" y="119063"/>
          <a:ext cx="4343400" cy="665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Έγγραφο" r:id="rId3" imgW="5414382" imgH="8297398" progId="Word.Document.12">
                  <p:embed/>
                </p:oleObj>
              </mc:Choice>
              <mc:Fallback>
                <p:oleObj name="Έγγραφο" r:id="rId3" imgW="5414382" imgH="829739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119063"/>
                        <a:ext cx="4343400" cy="665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25450" y="714375"/>
          <a:ext cx="7789863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Έγγραφο" r:id="rId3" imgW="5871441" imgH="3844896" progId="Word.Document.12">
                  <p:embed/>
                </p:oleObj>
              </mc:Choice>
              <mc:Fallback>
                <p:oleObj name="Έγγραφο" r:id="rId3" imgW="5871441" imgH="38448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714375"/>
                        <a:ext cx="7789863" cy="510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2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3025" y="434975"/>
          <a:ext cx="8955088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Έγγραφο" r:id="rId3" imgW="6308531" imgH="1760864" progId="Word.Document.12">
                  <p:embed/>
                </p:oleObj>
              </mc:Choice>
              <mc:Fallback>
                <p:oleObj name="Έγγραφο" r:id="rId3" imgW="6308531" imgH="176086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434975"/>
                        <a:ext cx="8955088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85750" y="428625"/>
          <a:ext cx="8445500" cy="49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Έγγραφο" r:id="rId3" imgW="6014384" imgH="3513812" progId="Word.Document.12">
                  <p:embed/>
                </p:oleObj>
              </mc:Choice>
              <mc:Fallback>
                <p:oleObj name="Έγγραφο" r:id="rId3" imgW="6014384" imgH="351381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28625"/>
                        <a:ext cx="8445500" cy="493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062912" cy="752475"/>
          </a:xfrm>
        </p:spPr>
        <p:txBody>
          <a:bodyPr>
            <a:normAutofit fontScale="90000"/>
          </a:bodyPr>
          <a:lstStyle/>
          <a:p>
            <a:r>
              <a:rPr lang="el-GR" altLang="el-GR" sz="2400" smtClean="0"/>
              <a:t>Να κάνετε τις απαραίτητες αλλαγές στο παρακάτω μοντέλο Οντοτήτων Συσχετίσεων. </a:t>
            </a:r>
          </a:p>
        </p:txBody>
      </p:sp>
      <p:pic>
        <p:nvPicPr>
          <p:cNvPr id="24579" name="Picture 6" descr="㏦#h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913" y="1196975"/>
            <a:ext cx="7494587" cy="4968875"/>
          </a:xfrm>
        </p:spPr>
      </p:pic>
    </p:spTree>
    <p:extLst>
      <p:ext uri="{BB962C8B-B14F-4D97-AF65-F5344CB8AC3E}">
        <p14:creationId xmlns:p14="http://schemas.microsoft.com/office/powerpoint/2010/main" val="11707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b="1" smtClean="0">
                <a:solidFill>
                  <a:srgbClr val="C00000"/>
                </a:solidFill>
              </a:rPr>
              <a:t>Συναρτησιακές εξαρτήσεις</a:t>
            </a:r>
            <a:br>
              <a:rPr lang="el-GR" altLang="el-GR" b="1" smtClean="0">
                <a:solidFill>
                  <a:srgbClr val="C00000"/>
                </a:solidFill>
              </a:rPr>
            </a:br>
            <a:endParaRPr lang="el-GR" altLang="el-GR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396875" y="477838"/>
          <a:ext cx="8229600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3" imgW="5329473" imgH="3365172" progId="Word.Document.8">
                  <p:embed/>
                </p:oleObj>
              </mc:Choice>
              <mc:Fallback>
                <p:oleObj name="Document" r:id="rId3" imgW="5329473" imgH="33651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77838"/>
                        <a:ext cx="8229600" cy="519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9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64613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400" smtClean="0">
                <a:solidFill>
                  <a:srgbClr val="990033"/>
                </a:solidFill>
              </a:rPr>
              <a:t/>
            </a:r>
            <a:br>
              <a:rPr lang="el-GR" altLang="el-GR" sz="2400" smtClean="0">
                <a:solidFill>
                  <a:srgbClr val="990033"/>
                </a:solidFill>
              </a:rPr>
            </a:br>
            <a:r>
              <a:rPr lang="el-GR" altLang="el-GR" sz="2400" smtClean="0">
                <a:solidFill>
                  <a:srgbClr val="990033"/>
                </a:solidFill>
              </a:rPr>
              <a:t>Επιχειρησιακός Κανόνας</a:t>
            </a:r>
            <a:r>
              <a:rPr lang="el-GR" altLang="el-GR" sz="2400" smtClean="0"/>
              <a:t> </a:t>
            </a:r>
            <a:br>
              <a:rPr lang="el-GR" altLang="el-GR" sz="2400" smtClean="0"/>
            </a:br>
            <a:r>
              <a:rPr lang="el-GR" altLang="el-GR" sz="2400" smtClean="0"/>
              <a:t>Κάθε τμήμα έχει ένα μοναδικό όνομα, έναν μοναδικό αριθμό, έναν εργαζόμενο που το διευθύνει.</a:t>
            </a:r>
            <a:br>
              <a:rPr lang="el-GR" altLang="el-GR" sz="2400" smtClean="0"/>
            </a:br>
            <a:endParaRPr lang="el-GR" altLang="el-GR" sz="2400" smtClean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331913" y="2089150"/>
            <a:ext cx="52355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Monotype Sorts" charset="2"/>
              <a:buNone/>
            </a:pPr>
            <a:r>
              <a:rPr lang="el-GR" altLang="el-GR" b="1" i="1">
                <a:solidFill>
                  <a:srgbClr val="C00000"/>
                </a:solidFill>
                <a:latin typeface="Tahoma" pitchFamily="34" charset="0"/>
              </a:rPr>
              <a:t>Συναρτησιακές εξαρτήσεις</a:t>
            </a:r>
          </a:p>
          <a:p>
            <a:pPr algn="ctr">
              <a:buFont typeface="Monotype Sorts" charset="2"/>
              <a:buNone/>
            </a:pPr>
            <a:endParaRPr lang="en-US" altLang="el-GR" i="1">
              <a:latin typeface="Tahoma" pitchFamily="34" charset="0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itchFamily="34" charset="0"/>
              </a:rPr>
              <a:t>deptName</a:t>
            </a:r>
            <a:r>
              <a:rPr lang="en-US" altLang="el-GR">
                <a:latin typeface="Tahoma" pitchFamily="34" charset="0"/>
              </a:rPr>
              <a:t> </a:t>
            </a:r>
            <a:r>
              <a:rPr lang="en-US" altLang="el-GR">
                <a:latin typeface="Tahoma" pitchFamily="34" charset="0"/>
                <a:sym typeface="Symbol" pitchFamily="18" charset="2"/>
              </a:rPr>
              <a:t></a:t>
            </a:r>
            <a:r>
              <a:rPr lang="en-US" altLang="el-GR">
                <a:latin typeface="Tahoma" pitchFamily="34" charset="0"/>
              </a:rPr>
              <a:t> </a:t>
            </a:r>
            <a:r>
              <a:rPr lang="en-US" altLang="el-GR" i="1">
                <a:latin typeface="Tahoma" pitchFamily="34" charset="0"/>
                <a:sym typeface="Symbol" pitchFamily="18" charset="2"/>
              </a:rPr>
              <a:t>deptNumber</a:t>
            </a:r>
            <a:endParaRPr lang="el-GR" altLang="el-GR">
              <a:latin typeface="Tahoma" pitchFamily="34" charset="0"/>
              <a:sym typeface="Symbol" pitchFamily="18" charset="2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itchFamily="34" charset="0"/>
                <a:sym typeface="Symbol" pitchFamily="18" charset="2"/>
              </a:rPr>
              <a:t>deptNumber</a:t>
            </a:r>
            <a:r>
              <a:rPr lang="en-US" altLang="el-GR">
                <a:latin typeface="Tahoma" pitchFamily="34" charset="0"/>
                <a:sym typeface="Symbol" pitchFamily="18" charset="2"/>
              </a:rPr>
              <a:t> </a:t>
            </a:r>
            <a:r>
              <a:rPr lang="en-US" altLang="el-GR" i="1">
                <a:latin typeface="Tahoma" pitchFamily="34" charset="0"/>
              </a:rPr>
              <a:t> deptName</a:t>
            </a:r>
            <a:endParaRPr lang="el-GR" altLang="el-GR">
              <a:latin typeface="Tahoma" pitchFamily="34" charset="0"/>
              <a:sym typeface="Symbol" pitchFamily="18" charset="2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itchFamily="34" charset="0"/>
                <a:sym typeface="Symbol" pitchFamily="18" charset="2"/>
              </a:rPr>
              <a:t>deptNumber</a:t>
            </a:r>
            <a:r>
              <a:rPr lang="en-US" altLang="el-GR">
                <a:latin typeface="Tahoma" pitchFamily="34" charset="0"/>
                <a:sym typeface="Symbol" pitchFamily="18" charset="2"/>
              </a:rPr>
              <a:t> </a:t>
            </a:r>
            <a:r>
              <a:rPr lang="en-US" altLang="el-GR">
                <a:latin typeface="Tahoma" pitchFamily="34" charset="0"/>
              </a:rPr>
              <a:t> </a:t>
            </a:r>
            <a:r>
              <a:rPr lang="en-US" altLang="el-GR" i="1">
                <a:latin typeface="Tahoma" pitchFamily="34" charset="0"/>
                <a:sym typeface="Symbol" pitchFamily="18" charset="2"/>
              </a:rPr>
              <a:t>mngrIdNum</a:t>
            </a:r>
            <a:endParaRPr lang="el-GR" altLang="el-GR">
              <a:latin typeface="Tahoma" pitchFamily="34" charset="0"/>
              <a:sym typeface="Symbol" pitchFamily="18" charset="2"/>
            </a:endParaRPr>
          </a:p>
          <a:p>
            <a:pPr algn="ctr">
              <a:buFont typeface="Monotype Sorts" charset="2"/>
              <a:buNone/>
            </a:pPr>
            <a:r>
              <a:rPr lang="en-US" altLang="el-GR" i="1">
                <a:latin typeface="Tahoma" pitchFamily="34" charset="0"/>
                <a:sym typeface="Symbol" pitchFamily="18" charset="2"/>
              </a:rPr>
              <a:t>deptName</a:t>
            </a:r>
            <a:r>
              <a:rPr lang="en-US" altLang="el-GR">
                <a:latin typeface="Tahoma" pitchFamily="34" charset="0"/>
                <a:sym typeface="Symbol" pitchFamily="18" charset="2"/>
              </a:rPr>
              <a:t> </a:t>
            </a:r>
            <a:r>
              <a:rPr lang="en-US" altLang="el-GR">
                <a:latin typeface="Tahoma" pitchFamily="34" charset="0"/>
              </a:rPr>
              <a:t> </a:t>
            </a:r>
            <a:r>
              <a:rPr lang="en-US" altLang="el-GR" i="1">
                <a:latin typeface="Tahoma" pitchFamily="34" charset="0"/>
                <a:sym typeface="Symbol" pitchFamily="18" charset="2"/>
              </a:rPr>
              <a:t>mngrIdNum</a:t>
            </a:r>
          </a:p>
        </p:txBody>
      </p:sp>
    </p:spTree>
    <p:extLst>
      <p:ext uri="{BB962C8B-B14F-4D97-AF65-F5344CB8AC3E}">
        <p14:creationId xmlns:p14="http://schemas.microsoft.com/office/powerpoint/2010/main" val="37106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64613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400" smtClean="0">
                <a:solidFill>
                  <a:srgbClr val="990033"/>
                </a:solidFill>
              </a:rPr>
              <a:t/>
            </a:r>
            <a:br>
              <a:rPr lang="el-GR" altLang="el-GR" sz="2400" smtClean="0">
                <a:solidFill>
                  <a:srgbClr val="990033"/>
                </a:solidFill>
              </a:rPr>
            </a:br>
            <a:r>
              <a:rPr lang="el-GR" altLang="el-GR" sz="2400" b="1" smtClean="0"/>
              <a:t>Επιχειρησιακός Κανόνας </a:t>
            </a:r>
            <a:br>
              <a:rPr lang="el-GR" altLang="el-GR" sz="2400" b="1" smtClean="0"/>
            </a:br>
            <a:r>
              <a:rPr lang="el-GR" altLang="el-GR" sz="2400" smtClean="0"/>
              <a:t>Κρατούμε 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400" smtClean="0"/>
            </a:br>
            <a:endParaRPr lang="el-GR" altLang="el-GR" sz="2400" smtClean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07988" y="1620838"/>
          <a:ext cx="8239125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3" imgW="4654804" imgH="2042344" progId="Word.Document.8">
                  <p:embed/>
                </p:oleObj>
              </mc:Choice>
              <mc:Fallback>
                <p:oleObj name="Document" r:id="rId3" imgW="4654804" imgH="20423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620838"/>
                        <a:ext cx="8239125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4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393700" y="377825"/>
          <a:ext cx="8482013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3" imgW="5300434" imgH="4062541" progId="Word.Document.8">
                  <p:embed/>
                </p:oleObj>
              </mc:Choice>
              <mc:Fallback>
                <p:oleObj name="Document" r:id="rId3" imgW="5300434" imgH="40625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77825"/>
                        <a:ext cx="8482013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5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>
                <a:latin typeface="+mn-lt"/>
                <a:cs typeface="Arial" pitchFamily="34" charset="0"/>
              </a:rPr>
              <a:t>Παράδειγμα μοντέλου </a:t>
            </a:r>
            <a:r>
              <a:rPr lang="en-US" altLang="el-GR" b="1" dirty="0" err="1" smtClean="0">
                <a:latin typeface="+mn-lt"/>
                <a:cs typeface="Arial" pitchFamily="34" charset="0"/>
              </a:rPr>
              <a:t>Elmasri</a:t>
            </a:r>
            <a:r>
              <a:rPr lang="en-US" altLang="el-GR" b="1" dirty="0" smtClean="0">
                <a:latin typeface="+mn-lt"/>
                <a:cs typeface="Arial" pitchFamily="34" charset="0"/>
              </a:rPr>
              <a:t> – </a:t>
            </a:r>
            <a:r>
              <a:rPr lang="en-US" altLang="el-GR" b="1" dirty="0" err="1" smtClean="0">
                <a:latin typeface="+mn-lt"/>
                <a:cs typeface="Arial" pitchFamily="34" charset="0"/>
              </a:rPr>
              <a:t>Navathe</a:t>
            </a:r>
            <a:r>
              <a:rPr lang="el-GR" altLang="el-GR" dirty="0" smtClean="0">
                <a:latin typeface="+mn-lt"/>
              </a:rPr>
              <a:t> 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438275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None/>
            </a:pPr>
            <a:endParaRPr lang="en-US" altLang="el-GR">
              <a:latin typeface="Tahoma" pitchFamily="34" charset="0"/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438275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None/>
            </a:pPr>
            <a:endParaRPr lang="en-US" altLang="el-GR">
              <a:latin typeface="Tahoma" pitchFamily="34" charset="0"/>
            </a:endParaRPr>
          </a:p>
        </p:txBody>
      </p:sp>
      <p:pic>
        <p:nvPicPr>
          <p:cNvPr id="152582" name="Picture 6" descr="CompanyEN_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3050"/>
            <a:ext cx="69437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36750" y="36513"/>
          <a:ext cx="5270500" cy="678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Έγγραφο" r:id="rId3" imgW="5271188" imgH="6786850" progId="Word.Document.12">
                  <p:embed/>
                </p:oleObj>
              </mc:Choice>
              <mc:Fallback>
                <p:oleObj name="Έγγραφο" r:id="rId3" imgW="5271188" imgH="678685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36513"/>
                        <a:ext cx="5270500" cy="678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1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Επισκόπηση κάποιων σύνθετων εντολών της γλώσσας </a:t>
            </a:r>
            <a:r>
              <a:rPr lang="el-GR" dirty="0" smtClean="0"/>
              <a:t>SQL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85750" y="571500"/>
          <a:ext cx="8743950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Έγγραφο" r:id="rId3" imgW="5261958" imgH="2622763" progId="Word.Document.12">
                  <p:embed/>
                </p:oleObj>
              </mc:Choice>
              <mc:Fallback>
                <p:oleObj name="Έγγραφο" r:id="rId3" imgW="5261958" imgH="262276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71500"/>
                        <a:ext cx="8743950" cy="435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6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790700" y="544513"/>
          <a:ext cx="11425238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Έγγραφο" r:id="rId3" imgW="5261958" imgH="1196942" progId="Word.Document.12">
                  <p:embed/>
                </p:oleObj>
              </mc:Choice>
              <mc:Fallback>
                <p:oleObj name="Έγγραφο" r:id="rId3" imgW="5261958" imgH="11969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544513"/>
                        <a:ext cx="11425238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4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90513" y="357188"/>
          <a:ext cx="823912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Έγγραφο" r:id="rId3" imgW="5404901" imgH="2731085" progId="Word.Document.12">
                  <p:embed/>
                </p:oleObj>
              </mc:Choice>
              <mc:Fallback>
                <p:oleObj name="Έγγραφο" r:id="rId3" imgW="5404901" imgH="27310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57188"/>
                        <a:ext cx="8239125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42938" y="528638"/>
          <a:ext cx="785812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Έγγραφο" r:id="rId3" imgW="5404901" imgH="2732525" progId="Word.Document.12">
                  <p:embed/>
                </p:oleObj>
              </mc:Choice>
              <mc:Fallback>
                <p:oleObj name="Έγγραφο" r:id="rId3" imgW="5404901" imgH="273252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28638"/>
                        <a:ext cx="7858125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7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31788" y="214313"/>
          <a:ext cx="8574087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Έγγραφο" r:id="rId3" imgW="5404901" imgH="3061810" progId="Word.Document.12">
                  <p:embed/>
                </p:oleObj>
              </mc:Choice>
              <mc:Fallback>
                <p:oleObj name="Έγγραφο" r:id="rId3" imgW="5404901" imgH="306181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14313"/>
                        <a:ext cx="8574087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9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00063" y="428625"/>
          <a:ext cx="8716962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Έγγραφο" r:id="rId3" imgW="5261958" imgH="2043726" progId="Word.Document.12">
                  <p:embed/>
                </p:oleObj>
              </mc:Choice>
              <mc:Fallback>
                <p:oleObj name="Έγγραφο" r:id="rId3" imgW="5261958" imgH="204372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"/>
                        <a:ext cx="8716962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9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28625" y="357188"/>
          <a:ext cx="7429500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Έγγραφο" r:id="rId3" imgW="5404901" imgH="3314441" progId="Word.Document.12">
                  <p:embed/>
                </p:oleObj>
              </mc:Choice>
              <mc:Fallback>
                <p:oleObj name="Έγγραφο" r:id="rId3" imgW="5404901" imgH="331444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57188"/>
                        <a:ext cx="7429500" cy="455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6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57188" y="401638"/>
          <a:ext cx="7794625" cy="559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Έγγραφο" r:id="rId3" imgW="5596330" imgH="4020155" progId="Word.Document.12">
                  <p:embed/>
                </p:oleObj>
              </mc:Choice>
              <mc:Fallback>
                <p:oleObj name="Έγγραφο" r:id="rId3" imgW="5596330" imgH="402015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01638"/>
                        <a:ext cx="7794625" cy="559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5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2725" y="500063"/>
          <a:ext cx="87344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Έγγραφο" r:id="rId3" imgW="5404901" imgH="1768422" progId="Word.Document.12">
                  <p:embed/>
                </p:oleObj>
              </mc:Choice>
              <mc:Fallback>
                <p:oleObj name="Έγγραφο" r:id="rId3" imgW="5404901" imgH="176842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500063"/>
                        <a:ext cx="87344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9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160020"/>
              </p:ext>
            </p:extLst>
          </p:nvPr>
        </p:nvGraphicFramePr>
        <p:xfrm>
          <a:off x="2051050" y="123825"/>
          <a:ext cx="4991100" cy="654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5261479" imgH="6900441" progId="Word.Document.12">
                  <p:embed/>
                </p:oleObj>
              </mc:Choice>
              <mc:Fallback>
                <p:oleObj name="Document" r:id="rId3" imgW="5261479" imgH="690044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3825"/>
                        <a:ext cx="4991100" cy="654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1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57188" y="357188"/>
          <a:ext cx="7929562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Έγγραφο" r:id="rId3" imgW="5548203" imgH="2981198" progId="Word.Document.12">
                  <p:embed/>
                </p:oleObj>
              </mc:Choice>
              <mc:Fallback>
                <p:oleObj name="Έγγραφο" r:id="rId3" imgW="5548203" imgH="298119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57188"/>
                        <a:ext cx="7929562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14313" y="214313"/>
          <a:ext cx="7929562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Έγγραφο" r:id="rId3" imgW="5548203" imgH="3892040" progId="Word.Document.12">
                  <p:embed/>
                </p:oleObj>
              </mc:Choice>
              <mc:Fallback>
                <p:oleObj name="Έγγραφο" r:id="rId3" imgW="5548203" imgH="38920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14313"/>
                        <a:ext cx="7929562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9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03250" y="1628775"/>
          <a:ext cx="908208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cument" r:id="rId3" imgW="5273406" imgH="1196746" progId="Word.Document.12">
                  <p:embed/>
                </p:oleObj>
              </mc:Choice>
              <mc:Fallback>
                <p:oleObj name="Document" r:id="rId3" imgW="5273406" imgH="119674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628775"/>
                        <a:ext cx="9082088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93725" y="714375"/>
          <a:ext cx="7954963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Έγγραφο" r:id="rId3" imgW="5261958" imgH="1605759" progId="Word.Document.12">
                  <p:embed/>
                </p:oleObj>
              </mc:Choice>
              <mc:Fallback>
                <p:oleObj name="Έγγραφο" r:id="rId3" imgW="5261958" imgH="160575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714375"/>
                        <a:ext cx="7954963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6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b="1" smtClean="0">
                <a:solidFill>
                  <a:srgbClr val="C00000"/>
                </a:solidFill>
              </a:rPr>
              <a:t>Συνάρτηση </a:t>
            </a:r>
            <a:r>
              <a:rPr lang="en-US" altLang="el-GR" b="1" smtClean="0">
                <a:solidFill>
                  <a:srgbClr val="C00000"/>
                </a:solidFill>
              </a:rPr>
              <a:t>datediff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/>
              <a:t>SELECT datediff(‘2015/06/28’, current_date);</a:t>
            </a:r>
            <a:br>
              <a:rPr lang="en-US" altLang="el-GR" smtClean="0"/>
            </a:b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Τι θα δείξει στις 16.6.2015</a:t>
            </a:r>
            <a:r>
              <a:rPr lang="en-US" altLang="el-GR" smtClean="0"/>
              <a:t>:</a:t>
            </a: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818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03238" y="288925"/>
          <a:ext cx="8351837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Έγγραφο" r:id="rId3" imgW="5272455" imgH="1663501" progId="Word.Document.12">
                  <p:embed/>
                </p:oleObj>
              </mc:Choice>
              <mc:Fallback>
                <p:oleObj name="Έγγραφο" r:id="rId3" imgW="5272455" imgH="166350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88925"/>
                        <a:ext cx="8351837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4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58888" y="238125"/>
          <a:ext cx="6408737" cy="617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Έγγραφο" r:id="rId3" imgW="5272455" imgH="5081580" progId="Word.Document.12">
                  <p:embed/>
                </p:oleObj>
              </mc:Choice>
              <mc:Fallback>
                <p:oleObj name="Έγγραφο" r:id="rId3" imgW="5272455" imgH="50815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38125"/>
                        <a:ext cx="6408737" cy="617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8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96900" y="715963"/>
          <a:ext cx="7921625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Έγγραφο" r:id="rId3" imgW="5271548" imgH="1846706" progId="Word.Document.12">
                  <p:embed/>
                </p:oleObj>
              </mc:Choice>
              <mc:Fallback>
                <p:oleObj name="Έγγραφο" r:id="rId3" imgW="5271548" imgH="18467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715963"/>
                        <a:ext cx="7921625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09600" y="549275"/>
          <a:ext cx="7772400" cy="313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Έγγραφο" r:id="rId3" imgW="5462813" imgH="2211402" progId="Word.Document.12">
                  <p:embed/>
                </p:oleObj>
              </mc:Choice>
              <mc:Fallback>
                <p:oleObj name="Έγγραφο" r:id="rId3" imgW="5462813" imgH="221140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9275"/>
                        <a:ext cx="7772400" cy="313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1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36525" y="182563"/>
          <a:ext cx="88392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Έγγραφο" r:id="rId3" imgW="5415674" imgH="3690230" progId="Word.Document.12">
                  <p:embed/>
                </p:oleObj>
              </mc:Choice>
              <mc:Fallback>
                <p:oleObj name="Έγγραφο" r:id="rId3" imgW="5415674" imgH="36902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82563"/>
                        <a:ext cx="88392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4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36750" y="431800"/>
          <a:ext cx="5270500" cy="599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Έγγραφο" r:id="rId3" imgW="5271188" imgH="5996125" progId="Word.Document.12">
                  <p:embed/>
                </p:oleObj>
              </mc:Choice>
              <mc:Fallback>
                <p:oleObj name="Έγγραφο" r:id="rId3" imgW="5271188" imgH="599612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431800"/>
                        <a:ext cx="5270500" cy="599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Ορθογώνιο"/>
          <p:cNvSpPr>
            <a:spLocks noChangeArrowheads="1"/>
          </p:cNvSpPr>
          <p:nvPr/>
        </p:nvSpPr>
        <p:spPr bwMode="auto">
          <a:xfrm>
            <a:off x="1116013" y="404813"/>
            <a:ext cx="69850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l-GR">
                <a:latin typeface="Tahoma" pitchFamily="34" charset="0"/>
              </a:rPr>
              <a:t>EXISTS - NOT EXISTS</a:t>
            </a:r>
          </a:p>
          <a:p>
            <a:pPr>
              <a:buFont typeface="Monotype Sorts" charset="2"/>
              <a:buNone/>
            </a:pPr>
            <a:endParaRPr lang="en-US" altLang="el-GR">
              <a:latin typeface="Tahoma" pitchFamily="34" charset="0"/>
            </a:endParaRP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itchFamily="34" charset="0"/>
              </a:rPr>
              <a:t>SELECT * FROM emp WHERE EXISTS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itchFamily="34" charset="0"/>
              </a:rPr>
              <a:t>  (SELECT * FROM dept WHERE loc='ATHENS' );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itchFamily="34" charset="0"/>
              </a:rPr>
              <a:t>SELECT * FROM emp WHERE NOT EXISTS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itchFamily="34" charset="0"/>
              </a:rPr>
              <a:t>  (SELECT * FROM dept WHERE loc='ATHENS' );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itchFamily="34" charset="0"/>
              </a:rPr>
              <a:t>SELECT * FROM dept WHERE NOT EXISTS</a:t>
            </a:r>
          </a:p>
          <a:p>
            <a:pPr>
              <a:buFont typeface="Monotype Sorts" charset="2"/>
              <a:buNone/>
            </a:pPr>
            <a:r>
              <a:rPr lang="en-US" altLang="el-GR">
                <a:latin typeface="Tahoma" pitchFamily="34" charset="0"/>
              </a:rPr>
              <a:t>  (SELECT * FROM emp);</a:t>
            </a:r>
          </a:p>
          <a:p>
            <a:pPr>
              <a:buFont typeface="Monotype Sorts" charset="2"/>
              <a:buNone/>
            </a:pPr>
            <a:endParaRPr lang="el-GR" altLang="el-GR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49275"/>
            <a:ext cx="751681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00100" y="620713"/>
          <a:ext cx="7085013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Έγγραφο" r:id="rId3" imgW="5462454" imgH="4068216" progId="Word.Document.12">
                  <p:embed/>
                </p:oleObj>
              </mc:Choice>
              <mc:Fallback>
                <p:oleObj name="Έγγραφο" r:id="rId3" imgW="5462454" imgH="40682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620713"/>
                        <a:ext cx="7085013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7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701675" y="974725"/>
          <a:ext cx="69183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Έγγραφο" r:id="rId3" imgW="5272455" imgH="2848939" progId="Word.Document.12">
                  <p:embed/>
                </p:oleObj>
              </mc:Choice>
              <mc:Fallback>
                <p:oleObj name="Έγγραφο" r:id="rId3" imgW="5272455" imgH="28489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974725"/>
                        <a:ext cx="691832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8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20675" y="334963"/>
          <a:ext cx="90217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Έγγραφο" r:id="rId3" imgW="5272095" imgH="1006524" progId="Word.Document.12">
                  <p:embed/>
                </p:oleObj>
              </mc:Choice>
              <mc:Fallback>
                <p:oleObj name="Έγγραφο" r:id="rId3" imgW="5272095" imgH="10065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34963"/>
                        <a:ext cx="9021763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989138"/>
            <a:ext cx="71628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79463"/>
            <a:ext cx="59055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822325" y="365125"/>
          <a:ext cx="673735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Έγγραφο" r:id="rId3" imgW="5272455" imgH="4476442" progId="Word.Document.12">
                  <p:embed/>
                </p:oleObj>
              </mc:Choice>
              <mc:Fallback>
                <p:oleObj name="Έγγραφο" r:id="rId3" imgW="5272455" imgH="44764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65125"/>
                        <a:ext cx="673735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2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33375"/>
            <a:ext cx="5195888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85788" y="695325"/>
          <a:ext cx="7445375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Έγγραφο" r:id="rId3" imgW="5947325" imgH="4144133" progId="Word.Document.12">
                  <p:embed/>
                </p:oleObj>
              </mc:Choice>
              <mc:Fallback>
                <p:oleObj name="Έγγραφο" r:id="rId3" imgW="5947325" imgH="41441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695325"/>
                        <a:ext cx="7445375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8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42900" y="1268413"/>
          <a:ext cx="8618538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Έγγραφο" r:id="rId3" imgW="5712546" imgH="2628987" progId="Word.Document.12">
                  <p:embed/>
                </p:oleObj>
              </mc:Choice>
              <mc:Fallback>
                <p:oleObj name="Έγγραφο" r:id="rId3" imgW="5712546" imgH="262898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268413"/>
                        <a:ext cx="8618538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3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3200" b="1" smtClean="0">
                <a:solidFill>
                  <a:srgbClr val="C00000"/>
                </a:solidFill>
              </a:rPr>
              <a:t>Μοντελοποίηση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08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07950" y="2060575"/>
          <a:ext cx="8712200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Έγγραφο" r:id="rId3" imgW="5850080" imgH="2309912" progId="Word.Document.12">
                  <p:embed/>
                </p:oleObj>
              </mc:Choice>
              <mc:Fallback>
                <p:oleObj name="Έγγραφο" r:id="rId3" imgW="5850080" imgH="230991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060575"/>
                        <a:ext cx="8712200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904875" y="1341438"/>
          <a:ext cx="7026275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Έγγραφο" r:id="rId3" imgW="5855117" imgH="3373450" progId="Word.Document.12">
                  <p:embed/>
                </p:oleObj>
              </mc:Choice>
              <mc:Fallback>
                <p:oleObj name="Έγγραφο" r:id="rId3" imgW="5855117" imgH="337345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341438"/>
                        <a:ext cx="7026275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5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822325" y="533400"/>
          <a:ext cx="6934200" cy="582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Έγγραφο" r:id="rId3" imgW="5703190" imgH="4788911" progId="Word.Document.12">
                  <p:embed/>
                </p:oleObj>
              </mc:Choice>
              <mc:Fallback>
                <p:oleObj name="Έγγραφο" r:id="rId3" imgW="5703190" imgH="478891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533400"/>
                        <a:ext cx="6934200" cy="582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1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473075" y="457200"/>
          <a:ext cx="8450263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Document" r:id="rId3" imgW="6009419" imgH="3760787" progId="Word.Document.8">
                  <p:embed/>
                </p:oleObj>
              </mc:Choice>
              <mc:Fallback>
                <p:oleObj name="Document" r:id="rId3" imgW="6009419" imgH="37607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57200"/>
                        <a:ext cx="8450263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964612" cy="1219200"/>
          </a:xfrm>
        </p:spPr>
        <p:txBody>
          <a:bodyPr/>
          <a:lstStyle/>
          <a:p>
            <a:pPr marL="533400" indent="-533400" algn="l"/>
            <a:r>
              <a:rPr lang="en-US" altLang="el-GR" sz="2400" smtClean="0"/>
              <a:t>T</a:t>
            </a:r>
            <a:r>
              <a:rPr lang="el-GR" altLang="el-GR" sz="2400" smtClean="0"/>
              <a:t>rigger </a:t>
            </a:r>
            <a:r>
              <a:rPr lang="en-US" altLang="el-GR" sz="2400" b="1" smtClean="0">
                <a:solidFill>
                  <a:srgbClr val="6666FF"/>
                </a:solidFill>
              </a:rPr>
              <a:t>Insert</a:t>
            </a:r>
            <a:r>
              <a:rPr lang="el-GR" altLang="el-GR" sz="2400" b="1" smtClean="0">
                <a:solidFill>
                  <a:srgbClr val="6666FF"/>
                </a:solidFill>
              </a:rPr>
              <a:t>_</a:t>
            </a:r>
            <a:r>
              <a:rPr lang="en-US" altLang="el-GR" sz="2400" b="1" smtClean="0">
                <a:solidFill>
                  <a:srgbClr val="6666FF"/>
                </a:solidFill>
              </a:rPr>
              <a:t>New</a:t>
            </a:r>
            <a:r>
              <a:rPr lang="el-GR" altLang="el-GR" sz="2400" b="1" smtClean="0">
                <a:solidFill>
                  <a:srgbClr val="6666FF"/>
                </a:solidFill>
              </a:rPr>
              <a:t>_</a:t>
            </a:r>
            <a:r>
              <a:rPr lang="en-US" altLang="el-GR" sz="2400" b="1" smtClean="0">
                <a:solidFill>
                  <a:srgbClr val="6666FF"/>
                </a:solidFill>
              </a:rPr>
              <a:t>Book</a:t>
            </a:r>
            <a:r>
              <a:rPr lang="el-GR" altLang="el-GR" sz="2400" b="1" smtClean="0">
                <a:solidFill>
                  <a:srgbClr val="6666FF"/>
                </a:solidFill>
              </a:rPr>
              <a:t>_</a:t>
            </a:r>
            <a:r>
              <a:rPr lang="en-US" altLang="el-GR" sz="2400" b="1" smtClean="0">
                <a:solidFill>
                  <a:srgbClr val="6666FF"/>
                </a:solidFill>
              </a:rPr>
              <a:t>Trig</a:t>
            </a:r>
            <a:r>
              <a:rPr lang="el-GR" altLang="el-GR" sz="2400" smtClean="0"/>
              <a:t>. Στην περίπτωση εισαγωγής των στοιχείων βιβλίου στον πίνακα </a:t>
            </a:r>
            <a:r>
              <a:rPr lang="en-US" altLang="el-GR" sz="2400" smtClean="0"/>
              <a:t>Books </a:t>
            </a:r>
            <a:r>
              <a:rPr lang="el-GR" altLang="el-GR" sz="2400" smtClean="0"/>
              <a:t>ενεργοποιείται αυτόματα και προσθέτει μία μονάδα στη στήλη </a:t>
            </a:r>
            <a:r>
              <a:rPr lang="en-US" altLang="el-GR" sz="2400" smtClean="0"/>
              <a:t>No</a:t>
            </a:r>
            <a:r>
              <a:rPr lang="el-GR" altLang="el-GR" sz="2400" smtClean="0"/>
              <a:t>_</a:t>
            </a:r>
            <a:r>
              <a:rPr lang="en-US" altLang="el-GR" sz="2400" smtClean="0"/>
              <a:t>of</a:t>
            </a:r>
            <a:r>
              <a:rPr lang="el-GR" altLang="el-GR" sz="2400" smtClean="0"/>
              <a:t>_</a:t>
            </a:r>
            <a:r>
              <a:rPr lang="en-US" altLang="el-GR" sz="2400" smtClean="0"/>
              <a:t>Books</a:t>
            </a:r>
            <a:r>
              <a:rPr lang="el-GR" altLang="el-GR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7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400" smtClean="0"/>
              <a:t/>
            </a:r>
            <a:br>
              <a:rPr lang="el-GR" altLang="el-GR" sz="2400" smtClean="0"/>
            </a:br>
            <a:r>
              <a:rPr lang="el-GR" altLang="el-GR" sz="2400" smtClean="0"/>
              <a:t/>
            </a:r>
            <a:br>
              <a:rPr lang="el-GR" altLang="el-GR" sz="2400" smtClean="0"/>
            </a:br>
            <a:r>
              <a:rPr lang="el-GR" altLang="el-GR" sz="2400" smtClean="0"/>
              <a:t/>
            </a:r>
            <a:br>
              <a:rPr lang="el-GR" altLang="el-GR" sz="2400" smtClean="0"/>
            </a:br>
            <a:r>
              <a:rPr lang="el-GR" altLang="el-GR" sz="2400" smtClean="0"/>
              <a:t>Σκανδαλισμός που θα καταχωρεί τους εκδότες με κεφαλαία στη βάση. Ενεργοποιείται από εντολες της μορφής: </a:t>
            </a:r>
            <a:br>
              <a:rPr lang="el-GR" altLang="el-GR" sz="2400" smtClean="0"/>
            </a:br>
            <a:r>
              <a:rPr lang="en-US" altLang="el-GR" sz="2400" smtClean="0"/>
              <a:t>INSERT INTO Books VALUES (’0-13-861337-0 ’,</a:t>
            </a:r>
            <a:r>
              <a:rPr lang="el-GR" altLang="el-GR" sz="2400" smtClean="0"/>
              <a:t/>
            </a:r>
            <a:br>
              <a:rPr lang="el-GR" altLang="el-GR" sz="2400" smtClean="0"/>
            </a:br>
            <a:r>
              <a:rPr lang="el-GR" altLang="el-GR" sz="2400" smtClean="0"/>
              <a:t> </a:t>
            </a:r>
            <a:r>
              <a:rPr lang="en-US" altLang="el-GR" sz="2400" smtClean="0"/>
              <a:t>’A first course in database systems’,</a:t>
            </a:r>
            <a:r>
              <a:rPr lang="el-GR" altLang="el-GR" sz="2400" smtClean="0"/>
              <a:t> ’</a:t>
            </a:r>
            <a:r>
              <a:rPr lang="en-US" altLang="el-GR" sz="2400" smtClean="0"/>
              <a:t>Prentice Hall</a:t>
            </a:r>
            <a:r>
              <a:rPr lang="el-GR" altLang="el-GR" sz="2400" smtClean="0"/>
              <a:t>’,1997,90, 30);</a:t>
            </a:r>
          </a:p>
        </p:txBody>
      </p:sp>
      <p:graphicFrame>
        <p:nvGraphicFramePr>
          <p:cNvPr id="67587" name="Object 4"/>
          <p:cNvGraphicFramePr>
            <a:graphicFrameLocks noChangeAspect="1"/>
          </p:cNvGraphicFramePr>
          <p:nvPr/>
        </p:nvGraphicFramePr>
        <p:xfrm>
          <a:off x="466725" y="3071813"/>
          <a:ext cx="7872413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Έγγραφο" r:id="rId3" imgW="5940026" imgH="1758527" progId="Word.Document.12">
                  <p:embed/>
                </p:oleObj>
              </mc:Choice>
              <mc:Fallback>
                <p:oleObj name="Έγγραφο" r:id="rId3" imgW="5940026" imgH="175852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071813"/>
                        <a:ext cx="7872413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4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401763" y="533400"/>
          <a:ext cx="6553200" cy="63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Έγγραφο" r:id="rId3" imgW="6025467" imgH="5878222" progId="Word.Document.12">
                  <p:embed/>
                </p:oleObj>
              </mc:Choice>
              <mc:Fallback>
                <p:oleObj name="Έγγραφο" r:id="rId3" imgW="6025467" imgH="587822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533400"/>
                        <a:ext cx="6553200" cy="638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6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981075" y="569913"/>
          <a:ext cx="7062788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Document" r:id="rId3" imgW="5713576" imgH="4542874" progId="Word.Document.12">
                  <p:embed/>
                </p:oleObj>
              </mc:Choice>
              <mc:Fallback>
                <p:oleObj name="Document" r:id="rId3" imgW="5713576" imgH="45428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69913"/>
                        <a:ext cx="7062788" cy="56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55625" y="908050"/>
          <a:ext cx="7688263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Έγγραφο" r:id="rId3" imgW="5712546" imgH="3177248" progId="Word.Document.12">
                  <p:embed/>
                </p:oleObj>
              </mc:Choice>
              <mc:Fallback>
                <p:oleObj name="Έγγραφο" r:id="rId3" imgW="5712546" imgH="31772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908050"/>
                        <a:ext cx="7688263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6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901700" y="1271588"/>
          <a:ext cx="7010400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Document" r:id="rId3" imgW="5732651" imgH="3388676" progId="Word.Document.12">
                  <p:embed/>
                </p:oleObj>
              </mc:Choice>
              <mc:Fallback>
                <p:oleObj name="Document" r:id="rId3" imgW="5732651" imgH="33886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271588"/>
                        <a:ext cx="7010400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7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Βαθμός Συσχέτισης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sz="2800" dirty="0"/>
              <a:t>Βαθμός μιας συσχέτισης ονομάζεται ο αριθμός των οντοτήτων που συνδέει.</a:t>
            </a:r>
          </a:p>
          <a:p>
            <a:pPr>
              <a:defRPr/>
            </a:pPr>
            <a:r>
              <a:rPr lang="el-GR" altLang="el-GR" sz="28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pPr>
              <a:defRPr/>
            </a:pPr>
            <a:r>
              <a:rPr lang="el-GR" altLang="el-GR" sz="28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800" dirty="0"/>
              <a:t> </a:t>
            </a:r>
            <a:r>
              <a:rPr lang="el-GR" altLang="el-GR" sz="2800" dirty="0"/>
              <a:t>ή μια συσχέτιση να οριστεί πάνω σε </a:t>
            </a:r>
            <a:r>
              <a:rPr lang="el-GR" altLang="el-GR" sz="2800" dirty="0" err="1"/>
              <a:t>οντότητα(ες</a:t>
            </a:r>
            <a:r>
              <a:rPr lang="el-GR" altLang="el-GR" sz="2800" dirty="0"/>
              <a:t>) και </a:t>
            </a:r>
            <a:r>
              <a:rPr lang="el-GR" altLang="el-GR" sz="2800" dirty="0" err="1"/>
              <a:t>συσχέτιση(εις</a:t>
            </a:r>
            <a:r>
              <a:rPr lang="el-GR" altLang="el-GR" sz="2800" dirty="0"/>
              <a:t>).</a:t>
            </a:r>
          </a:p>
          <a:p>
            <a:pPr>
              <a:defRPr/>
            </a:pPr>
            <a:endParaRPr lang="el-GR" altLang="el-GR" sz="2800" dirty="0"/>
          </a:p>
          <a:p>
            <a:pPr>
              <a:defRPr/>
            </a:pPr>
            <a:endParaRPr lang="el-G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7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01700" y="596900"/>
          <a:ext cx="682466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Document" r:id="rId3" imgW="5713576" imgH="4596960" progId="Word.Document.12">
                  <p:embed/>
                </p:oleObj>
              </mc:Choice>
              <mc:Fallback>
                <p:oleObj name="Document" r:id="rId3" imgW="5713576" imgH="45969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596900"/>
                        <a:ext cx="6824663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7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971550" y="384175"/>
          <a:ext cx="6624638" cy="560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Έγγραφο" r:id="rId3" imgW="5712546" imgH="4836429" progId="Word.Document.12">
                  <p:embed/>
                </p:oleObj>
              </mc:Choice>
              <mc:Fallback>
                <p:oleObj name="Έγγραφο" r:id="rId3" imgW="5712546" imgH="483642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4175"/>
                        <a:ext cx="6624638" cy="560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827088" y="655638"/>
          <a:ext cx="69850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Έγγραφο" r:id="rId3" imgW="5712546" imgH="4236330" progId="Word.Document.12">
                  <p:embed/>
                </p:oleObj>
              </mc:Choice>
              <mc:Fallback>
                <p:oleObj name="Έγγραφο" r:id="rId3" imgW="5712546" imgH="42363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55638"/>
                        <a:ext cx="6985000" cy="517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3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712913" y="306388"/>
          <a:ext cx="6027737" cy="594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Έγγραφο" r:id="rId3" imgW="5712546" imgH="5638481" progId="Word.Document.12">
                  <p:embed/>
                </p:oleObj>
              </mc:Choice>
              <mc:Fallback>
                <p:oleObj name="Έγγραφο" r:id="rId3" imgW="5712546" imgH="563848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306388"/>
                        <a:ext cx="6027737" cy="594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00113" y="766763"/>
          <a:ext cx="65405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Έγγραφο" r:id="rId3" imgW="5731618" imgH="4162173" progId="Word.Document.12">
                  <p:embed/>
                </p:oleObj>
              </mc:Choice>
              <mc:Fallback>
                <p:oleObj name="Έγγραφο" r:id="rId3" imgW="5731618" imgH="416217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766763"/>
                        <a:ext cx="65405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l-GR" sz="3200" b="1" smtClean="0">
                <a:solidFill>
                  <a:srgbClr val="C00000"/>
                </a:solidFill>
              </a:rPr>
              <a:t>Procedures - Functions</a:t>
            </a:r>
            <a:endParaRPr lang="el-GR" altLang="el-GR" sz="3200" b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it-IT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balanceCalc ( IN interestRate INT,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INOUT balance INT,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OUT interest INT)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DETERMINISTIC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da-DK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interest = interestRate * balance / 100;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balance = balance + interest;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END !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Font typeface="Monotype Sorts" charset="2"/>
              <a:buNone/>
              <a:defRPr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@balance=2000;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@balance;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@interest);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@interest;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1 -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"/>
          <a:stretch>
            <a:fillRect/>
          </a:stretch>
        </p:blipFill>
        <p:spPr bwMode="auto">
          <a:xfrm>
            <a:off x="900113" y="1025525"/>
            <a:ext cx="7343775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1965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684213" y="-1714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v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80899" name="Title 1"/>
          <p:cNvSpPr>
            <a:spLocks noGrp="1"/>
          </p:cNvSpPr>
          <p:nvPr>
            <p:ph type="title"/>
          </p:nvPr>
        </p:nvSpPr>
        <p:spPr>
          <a:xfrm>
            <a:off x="227013" y="1989138"/>
            <a:ext cx="1320800" cy="2519362"/>
          </a:xfrm>
        </p:spPr>
        <p:txBody>
          <a:bodyPr/>
          <a:lstStyle/>
          <a:p>
            <a:endParaRPr lang="en-US" altLang="el-GR" smtClean="0"/>
          </a:p>
        </p:txBody>
      </p:sp>
      <p:sp>
        <p:nvSpPr>
          <p:cNvPr id="80900" name="Content Placeholder 2"/>
          <p:cNvSpPr>
            <a:spLocks noGrp="1"/>
          </p:cNvSpPr>
          <p:nvPr>
            <p:ph idx="1"/>
          </p:nvPr>
        </p:nvSpPr>
        <p:spPr>
          <a:xfrm>
            <a:off x="2124075" y="0"/>
            <a:ext cx="7016750" cy="6858000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DELIMITER //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CREATE PROCEDURE GetAuthorByCountry(IN countryName VARCHAR(255))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BEGIN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SELECT *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FROM author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WHERE country = countryName;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END //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DELIMITER ;</a:t>
            </a:r>
            <a:endParaRPr lang="el-GR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endParaRPr lang="el-GR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CALL GetAuthorByCountry(‘GREECE'); </a:t>
            </a:r>
            <a:endParaRPr lang="el-GR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endParaRPr lang="el-GR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DELIMITER $$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CREATE PROCEDURE CountAuthorsByCountry(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IN AuthorCountry VARCHAR(25),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OUT total INT)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BEGIN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SELECT count(A_ID)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INTO total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FROM author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WHERE country = AuthorCountry;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END$$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DELIMITER ;</a:t>
            </a:r>
            <a:endParaRPr lang="el-GR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endParaRPr lang="el-GR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CALL CountAuthorsByCountry(‘GREECE',@total);</a:t>
            </a:r>
          </a:p>
          <a:p>
            <a:pPr marL="0" indent="0">
              <a:buFont typeface="Monotype Sorts" charset="2"/>
              <a:buNone/>
            </a:pPr>
            <a:endParaRPr lang="en-US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r>
              <a:rPr lang="en-US" altLang="el-GR" sz="140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Select @total;</a:t>
            </a:r>
            <a:endParaRPr lang="el-GR" altLang="el-GR" sz="140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63700"/>
            <a:ext cx="7645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1414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479425" y="4437063"/>
            <a:ext cx="8008938" cy="2133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41325" y="1062038"/>
            <a:ext cx="8569325" cy="3240087"/>
            <a:chOff x="521" y="864"/>
            <a:chExt cx="4663" cy="1344"/>
          </a:xfrm>
        </p:grpSpPr>
        <p:sp>
          <p:nvSpPr>
            <p:cNvPr id="922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Tahoma" pitchFamily="34" charset="0"/>
                </a:rPr>
                <a:t>Δυαδικές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Tahoma" pitchFamily="34" charset="0"/>
                </a:rPr>
                <a:t>Συσχετίσεις</a:t>
              </a:r>
            </a:p>
          </p:txBody>
        </p:sp>
        <p:sp>
          <p:nvSpPr>
            <p:cNvPr id="922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itchFamily="34" charset="0"/>
              </a:endParaRPr>
            </a:p>
          </p:txBody>
        </p:sp>
        <p:sp>
          <p:nvSpPr>
            <p:cNvPr id="922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8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itchFamily="34" charset="0"/>
                </a:rPr>
                <a:t>ΣΠΟΥΔΑΣΤΗΣ</a:t>
              </a:r>
              <a:endParaRPr lang="en-GB" altLang="el-GR" sz="1400">
                <a:latin typeface="Tahoma" pitchFamily="34" charset="0"/>
              </a:endParaRPr>
            </a:p>
          </p:txBody>
        </p:sp>
        <p:sp>
          <p:nvSpPr>
            <p:cNvPr id="922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itchFamily="34" charset="0"/>
              </a:endParaRPr>
            </a:p>
          </p:txBody>
        </p:sp>
        <p:sp>
          <p:nvSpPr>
            <p:cNvPr id="922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7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Tahoma" pitchFamily="34" charset="0"/>
                </a:rPr>
                <a:t>ΜΑΘΗΜΑ</a:t>
              </a:r>
              <a:endParaRPr lang="en-GB" altLang="el-GR" sz="2000">
                <a:latin typeface="Tahoma" pitchFamily="34" charset="0"/>
              </a:endParaRPr>
            </a:p>
          </p:txBody>
        </p:sp>
        <p:sp>
          <p:nvSpPr>
            <p:cNvPr id="922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itchFamily="34" charset="0"/>
                </a:rPr>
                <a:t>παρακολουθεί</a:t>
              </a:r>
              <a:endParaRPr lang="en-GB" altLang="el-GR" sz="1400" b="1">
                <a:latin typeface="Tahoma" pitchFamily="34" charset="0"/>
              </a:endParaRPr>
            </a:p>
          </p:txBody>
        </p:sp>
        <p:sp>
          <p:nvSpPr>
            <p:cNvPr id="922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Tahoma" pitchFamily="34" charset="0"/>
                </a:rPr>
                <a:t>Ν</a:t>
              </a:r>
              <a:endParaRPr lang="en-GB" altLang="el-GR" sz="1800">
                <a:latin typeface="Tahoma" pitchFamily="34" charset="0"/>
              </a:endParaRPr>
            </a:p>
          </p:txBody>
        </p:sp>
        <p:sp>
          <p:nvSpPr>
            <p:cNvPr id="923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Tahoma" pitchFamily="34" charset="0"/>
                </a:rPr>
                <a:t>Μ</a:t>
              </a:r>
              <a:endParaRPr lang="en-GB" altLang="el-GR" sz="1800">
                <a:latin typeface="Tahoma" pitchFamily="34" charset="0"/>
              </a:endParaRPr>
            </a:p>
          </p:txBody>
        </p:sp>
        <p:sp>
          <p:nvSpPr>
            <p:cNvPr id="923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>
                <a:latin typeface="Tahoma" pitchFamily="34" charset="0"/>
              </a:endParaRPr>
            </a:p>
          </p:txBody>
        </p:sp>
        <p:sp>
          <p:nvSpPr>
            <p:cNvPr id="923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itchFamily="34" charset="0"/>
                </a:rPr>
                <a:t>βοηθά</a:t>
              </a:r>
              <a:endParaRPr lang="en-GB" altLang="el-GR" sz="1400" b="1">
                <a:latin typeface="Tahoma" pitchFamily="34" charset="0"/>
              </a:endParaRPr>
            </a:p>
          </p:txBody>
        </p:sp>
        <p:sp>
          <p:nvSpPr>
            <p:cNvPr id="923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7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Tahoma" pitchFamily="34" charset="0"/>
                </a:rPr>
                <a:t>ΣΥΝΕΡΓΑΤΗΣ</a:t>
              </a:r>
              <a:endParaRPr lang="en-GB" altLang="el-GR" sz="1200">
                <a:latin typeface="Tahoma" pitchFamily="34" charset="0"/>
              </a:endParaRPr>
            </a:p>
          </p:txBody>
        </p:sp>
        <p:sp>
          <p:nvSpPr>
            <p:cNvPr id="923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3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3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Tahoma" pitchFamily="34" charset="0"/>
                </a:rPr>
                <a:t>Ν</a:t>
              </a:r>
              <a:endParaRPr lang="en-GB" altLang="el-GR" sz="1600">
                <a:latin typeface="Tahoma" pitchFamily="34" charset="0"/>
              </a:endParaRPr>
            </a:p>
          </p:txBody>
        </p:sp>
        <p:sp>
          <p:nvSpPr>
            <p:cNvPr id="923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Tahoma" pitchFamily="34" charset="0"/>
                </a:rPr>
                <a:t>Μ</a:t>
              </a:r>
              <a:endParaRPr lang="en-GB" altLang="el-GR" sz="1600">
                <a:latin typeface="Tahoma" pitchFamily="34" charset="0"/>
              </a:endParaRPr>
            </a:p>
          </p:txBody>
        </p:sp>
      </p:grpSp>
      <p:sp>
        <p:nvSpPr>
          <p:cNvPr id="922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Βαθμός Συσχέτισης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0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82947" name="Content Placeholder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76263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altLang="el-GR" sz="2400" smtClean="0"/>
              <a:t>CALL GetAuthorByCountry('GREECE'); </a:t>
            </a:r>
            <a:endParaRPr lang="el-GR" altLang="el-GR" sz="2400" smtClean="0"/>
          </a:p>
          <a:p>
            <a:pPr marL="0" indent="0">
              <a:buFont typeface="Monotype Sorts" charset="2"/>
              <a:buNone/>
            </a:pPr>
            <a:endParaRPr lang="el-GR" altLang="el-GR" sz="2400" smtClean="0"/>
          </a:p>
        </p:txBody>
      </p:sp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31975"/>
            <a:ext cx="70564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0850" y="4149725"/>
            <a:ext cx="8229600" cy="1079500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altLang="el-GR" sz="2400" smtClean="0"/>
              <a:t>CALL CountAuthorsByCountry('GREECE',@total);</a:t>
            </a:r>
            <a:endParaRPr lang="el-GR" altLang="el-GR" sz="2400" smtClean="0"/>
          </a:p>
          <a:p>
            <a:pPr marL="0" indent="0">
              <a:buFont typeface="Monotype Sorts" charset="2"/>
              <a:buNone/>
            </a:pPr>
            <a:r>
              <a:rPr lang="en-US" altLang="el-GR" sz="2400" smtClean="0"/>
              <a:t>Select @total;</a:t>
            </a:r>
            <a:endParaRPr lang="el-GR" altLang="el-GR" sz="2400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63357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993775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altLang="el-GR" sz="2000" smtClean="0"/>
              <a:t>CALL CountAuthorsByCountry('GREECE',@total);</a:t>
            </a:r>
            <a:endParaRPr lang="el-GR" altLang="el-GR" sz="2000" smtClean="0"/>
          </a:p>
          <a:p>
            <a:pPr marL="0" indent="0">
              <a:buFont typeface="Monotype Sorts" charset="2"/>
              <a:buNone/>
            </a:pPr>
            <a:r>
              <a:rPr lang="en-US" altLang="el-GR" sz="2000" smtClean="0"/>
              <a:t>Select @total;</a:t>
            </a:r>
            <a:endParaRPr lang="el-GR" altLang="el-GR" sz="2000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985963"/>
            <a:ext cx="55768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933825"/>
            <a:ext cx="6337300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CALL </a:t>
            </a:r>
            <a:r>
              <a:rPr lang="en-US" sz="2000" dirty="0" err="1">
                <a:latin typeface="+mn-lt"/>
              </a:rPr>
              <a:t>CountAuthorsByCountry</a:t>
            </a:r>
            <a:r>
              <a:rPr lang="en-US" sz="2000" dirty="0">
                <a:latin typeface="+mn-lt"/>
              </a:rPr>
              <a:t>('</a:t>
            </a:r>
            <a:r>
              <a:rPr lang="en-US" sz="2000" dirty="0" err="1">
                <a:latin typeface="+mn-lt"/>
              </a:rPr>
              <a:t>UK',@total</a:t>
            </a:r>
            <a:r>
              <a:rPr lang="en-US" sz="2000" dirty="0">
                <a:latin typeface="+mn-lt"/>
              </a:rPr>
              <a:t>);</a:t>
            </a:r>
            <a:endParaRPr lang="el-GR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Select @total AS TOTAL_BY_UK  FROM DUAL;</a:t>
            </a:r>
            <a:endParaRPr lang="el-GR" sz="2000" dirty="0">
              <a:latin typeface="+mn-lt"/>
            </a:endParaRP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676775"/>
            <a:ext cx="5553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3 -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8375"/>
            <a:ext cx="47720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mtClean="0"/>
              <a:t>Υλοποίηση stored procedures: functions και procedures </a:t>
            </a:r>
            <a:endParaRPr lang="el-GR" altLang="el-GR" smtClean="0"/>
          </a:p>
        </p:txBody>
      </p:sp>
      <p:sp>
        <p:nvSpPr>
          <p:cNvPr id="86020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3845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DROP TABLE IF EXISTS myTrace;</a:t>
            </a: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CREATE TABLE myTrace ( t_no INT, </a:t>
            </a: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t_user CHAR(20), </a:t>
            </a: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t_date DATE, </a:t>
            </a: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t_time TIME, </a:t>
            </a: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t_proc VARCHAR(16), t_what VARCHAR(30)); </a:t>
            </a: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INSERT INTO myTrace (t_no) VALUES (2);</a:t>
            </a: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r>
              <a:rPr lang="en-US" altLang="el-GR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Font typeface="Monotype Sorts" charset="2"/>
              <a:buNone/>
            </a:pP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88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5400675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DROP PROCEDURE IF EXISTS myProc;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DELIMITER !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CREATE PROCEDURE myProc (IN p_no INT,IN p_in VARCHAR(30),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OUT p_out VARCHAR(30))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LANGUAGE SQL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SET p_out = p_in; </a:t>
            </a:r>
          </a:p>
          <a:p>
            <a:pPr marL="0" indent="0">
              <a:buFont typeface="Monotype Sorts" charset="2"/>
              <a:buNone/>
            </a:pPr>
            <a:r>
              <a:rPr lang="fr-FR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INSERT INTO myTrace (t_no, t_user, t_date, t_time, t_proc, t_what)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VALUES (p_no, current_user, current_date, current_time, 'myProc', p_in);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(p_no = 1) THEN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COMMIT;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ROLLBACK;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IF;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 !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DELIMITER ;</a:t>
            </a:r>
          </a:p>
          <a:p>
            <a:pPr marL="0" indent="0">
              <a:buFont typeface="Monotype Sorts" charset="2"/>
              <a:buNone/>
            </a:pPr>
            <a:endParaRPr lang="el-GR" altLang="el-GR" sz="150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1 -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133600"/>
            <a:ext cx="7702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6635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Προσοχή! Δηλώσεις Commit, Roolback δεν επιτρέπονται σε stored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5040313"/>
          </a:xfrm>
        </p:spPr>
        <p:txBody>
          <a:bodyPr>
            <a:noAutofit/>
          </a:bodyPr>
          <a:lstStyle/>
          <a:p>
            <a:pPr marL="0" indent="0">
              <a:buFont typeface="Monotype Sorts" charset="2"/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The </a:t>
            </a:r>
            <a:r>
              <a:rPr lang="en-US" sz="2000" dirty="0" err="1"/>
              <a:t>mySQL</a:t>
            </a:r>
            <a:r>
              <a:rPr lang="en-US" sz="2000" dirty="0"/>
              <a:t> product DOES NOT allow COMMIT and </a:t>
            </a:r>
            <a:r>
              <a:rPr lang="en-US" sz="2000" dirty="0" smtClean="0"/>
              <a:t>ROLLBACK</a:t>
            </a:r>
            <a:r>
              <a:rPr lang="el-GR" sz="2000" dirty="0" smtClean="0"/>
              <a:t> </a:t>
            </a:r>
            <a:r>
              <a:rPr lang="en-US" sz="2000" dirty="0" smtClean="0"/>
              <a:t>statements </a:t>
            </a:r>
            <a:r>
              <a:rPr lang="en-US" sz="2000" dirty="0"/>
              <a:t>in </a:t>
            </a:r>
            <a:endParaRPr lang="el-GR" sz="2000" dirty="0" smtClean="0"/>
          </a:p>
          <a:p>
            <a:pPr marL="0" indent="0">
              <a:buFont typeface="Monotype Sorts" charset="2"/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stored </a:t>
            </a:r>
            <a:r>
              <a:rPr lang="en-US" sz="2000" dirty="0"/>
              <a:t>Functions. </a:t>
            </a:r>
            <a:r>
              <a:rPr lang="en-US" sz="2000" b="1" dirty="0">
                <a:solidFill>
                  <a:srgbClr val="820000"/>
                </a:solidFill>
              </a:rPr>
              <a:t>Check the following program</a:t>
            </a:r>
            <a:r>
              <a:rPr lang="en-US" sz="2000" b="1" dirty="0">
                <a:solidFill>
                  <a:srgbClr val="820000"/>
                </a:solidFill>
                <a:latin typeface="Times New Roman"/>
              </a:rPr>
              <a:t>!</a:t>
            </a:r>
            <a:endParaRPr lang="en-US" sz="2000" b="1" kern="1800" dirty="0">
              <a:solidFill>
                <a:srgbClr val="820000"/>
              </a:solidFill>
              <a:latin typeface="Times New Roman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VARCHAR(30);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Font typeface="Monotype Sorts" charset="2"/>
              <a:buNone/>
              <a:defRPr/>
            </a:pP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3361436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Cursors - </a:t>
            </a:r>
            <a:r>
              <a:rPr lang="el-GR" altLang="el-GR" smtClean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Monotype Sorts" charset="2"/>
              <a:buNone/>
              <a:defRPr/>
            </a:pP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function to handle the cursor</a:t>
            </a:r>
            <a:r>
              <a:rPr lang="el-GR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Font typeface="Monotype Sort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Monotype Sorts" charset="2"/>
              <a:buNone/>
              <a:defRPr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4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504031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DATABASE training;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training;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course(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(50));</a:t>
            </a:r>
            <a:endParaRPr lang="en-US" altLang="el-GR" sz="17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city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salary decimal (8,2),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(1, 'DATABASE');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(2, 'WEB DEVELOPMENT');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(3, 'DATA MINING');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(4, 'SEMANTIC WEB');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COURSE;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city, salary,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'CHRIS', 'DATE', 'LONDON', 2000,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 'GIO', 'WIEDERHOLD', 'ATHENS', 1500,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 'PETER', 'CHEN', 'ATHENS', 3500, 2),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 'JEFF', 'ULLMAN', 'ATHENS', 1700,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  'TED', 'CODD', 'ATHENS', 2500, 2);</a:t>
            </a: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lecturer;</a:t>
            </a:r>
            <a:endParaRPr lang="el-GR" alt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charset="2"/>
              <a:buNone/>
              <a:defRPr/>
            </a:pP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68413"/>
            <a:ext cx="36734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789363"/>
            <a:ext cx="793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485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755650" y="1609725"/>
            <a:ext cx="7253288" cy="2879725"/>
            <a:chOff x="990600" y="1196975"/>
            <a:chExt cx="5867400" cy="2155825"/>
          </a:xfrm>
        </p:grpSpPr>
        <p:grpSp>
          <p:nvGrpSpPr>
            <p:cNvPr id="10244" name="Group 3"/>
            <p:cNvGrpSpPr>
              <a:grpSpLocks/>
            </p:cNvGrpSpPr>
            <p:nvPr/>
          </p:nvGrpSpPr>
          <p:grpSpPr bwMode="auto">
            <a:xfrm>
              <a:off x="990600" y="1220788"/>
              <a:ext cx="1739900" cy="533400"/>
              <a:chOff x="521" y="913"/>
              <a:chExt cx="819" cy="336"/>
            </a:xfrm>
          </p:grpSpPr>
          <p:sp>
            <p:nvSpPr>
              <p:cNvPr id="10258" name="Rectangle 4"/>
              <p:cNvSpPr>
                <a:spLocks noChangeArrowheads="1"/>
              </p:cNvSpPr>
              <p:nvPr/>
            </p:nvSpPr>
            <p:spPr bwMode="auto">
              <a:xfrm>
                <a:off x="524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itchFamily="34" charset="0"/>
                </a:endParaRPr>
              </a:p>
            </p:txBody>
          </p:sp>
          <p:sp>
            <p:nvSpPr>
              <p:cNvPr id="10259" name="Text Box 5"/>
              <p:cNvSpPr txBox="1">
                <a:spLocks noChangeArrowheads="1"/>
              </p:cNvSpPr>
              <p:nvPr/>
            </p:nvSpPr>
            <p:spPr bwMode="auto">
              <a:xfrm>
                <a:off x="521" y="965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Tahoma" pitchFamily="34" charset="0"/>
                  </a:rPr>
                  <a:t>ΣΠΟΥΔΑΣΤΗΣ</a:t>
                </a:r>
                <a:endParaRPr lang="en-GB" altLang="el-GR" sz="2000">
                  <a:latin typeface="Tahoma" pitchFamily="34" charset="0"/>
                </a:endParaRPr>
              </a:p>
            </p:txBody>
          </p:sp>
        </p:grpSp>
        <p:grpSp>
          <p:nvGrpSpPr>
            <p:cNvPr id="10245" name="Group 6"/>
            <p:cNvGrpSpPr>
              <a:grpSpLocks/>
            </p:cNvGrpSpPr>
            <p:nvPr/>
          </p:nvGrpSpPr>
          <p:grpSpPr bwMode="auto">
            <a:xfrm>
              <a:off x="5562600" y="1219200"/>
              <a:ext cx="1295400" cy="533400"/>
              <a:chOff x="2735" y="913"/>
              <a:chExt cx="816" cy="336"/>
            </a:xfrm>
          </p:grpSpPr>
          <p:sp>
            <p:nvSpPr>
              <p:cNvPr id="10256" name="Rectangle 7"/>
              <p:cNvSpPr>
                <a:spLocks noChangeArrowheads="1"/>
              </p:cNvSpPr>
              <p:nvPr/>
            </p:nvSpPr>
            <p:spPr bwMode="auto">
              <a:xfrm>
                <a:off x="2735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itchFamily="34" charset="0"/>
                </a:endParaRPr>
              </a:p>
            </p:txBody>
          </p:sp>
          <p:sp>
            <p:nvSpPr>
              <p:cNvPr id="10257" name="Text Box 8"/>
              <p:cNvSpPr txBox="1">
                <a:spLocks noChangeArrowheads="1"/>
              </p:cNvSpPr>
              <p:nvPr/>
            </p:nvSpPr>
            <p:spPr bwMode="auto">
              <a:xfrm>
                <a:off x="2768" y="947"/>
                <a:ext cx="7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Tahoma" pitchFamily="34" charset="0"/>
                  </a:rPr>
                  <a:t>ΜΑΘΗΜΑ</a:t>
                </a:r>
                <a:endParaRPr lang="en-GB" altLang="el-GR" sz="2000">
                  <a:latin typeface="Tahoma" pitchFamily="34" charset="0"/>
                </a:endParaRPr>
              </a:p>
            </p:txBody>
          </p:sp>
        </p:grpSp>
        <p:sp>
          <p:nvSpPr>
            <p:cNvPr id="10246" name="AutoShape 9"/>
            <p:cNvSpPr>
              <a:spLocks noChangeArrowheads="1"/>
            </p:cNvSpPr>
            <p:nvPr/>
          </p:nvSpPr>
          <p:spPr bwMode="auto">
            <a:xfrm>
              <a:off x="3436938" y="1752600"/>
              <a:ext cx="1600200" cy="5334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Tahoma" pitchFamily="34" charset="0"/>
                </a:rPr>
                <a:t>εγγράφεται</a:t>
              </a:r>
              <a:endParaRPr lang="en-GB" altLang="el-GR" sz="1400" b="1">
                <a:latin typeface="Tahoma" pitchFamily="34" charset="0"/>
              </a:endParaRPr>
            </a:p>
          </p:txBody>
        </p:sp>
        <p:grpSp>
          <p:nvGrpSpPr>
            <p:cNvPr id="10247" name="Group 10"/>
            <p:cNvGrpSpPr>
              <a:grpSpLocks/>
            </p:cNvGrpSpPr>
            <p:nvPr/>
          </p:nvGrpSpPr>
          <p:grpSpPr bwMode="auto">
            <a:xfrm>
              <a:off x="2133600" y="2819400"/>
              <a:ext cx="4159250" cy="533400"/>
              <a:chOff x="2724" y="1872"/>
              <a:chExt cx="816" cy="336"/>
            </a:xfrm>
          </p:grpSpPr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2724" y="1872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>
                  <a:latin typeface="Tahoma" pitchFamily="34" charset="0"/>
                </a:endParaRP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2777" y="1910"/>
                <a:ext cx="7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charset="2"/>
                  <a:buChar char="v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Tahoma" pitchFamily="34" charset="0"/>
                  </a:rPr>
                  <a:t>ΕΡΓΑΣΤΗΡΙΑΚΟΣ_ΣΥΝΕΡΓΑΤΗΣ</a:t>
                </a:r>
                <a:endParaRPr lang="en-GB" altLang="el-GR" sz="2000">
                  <a:latin typeface="Tahoma" pitchFamily="34" charset="0"/>
                </a:endParaRPr>
              </a:p>
            </p:txBody>
          </p:sp>
        </p:grpSp>
        <p:sp>
          <p:nvSpPr>
            <p:cNvPr id="10248" name="Line 13"/>
            <p:cNvSpPr>
              <a:spLocks noChangeShapeType="1"/>
            </p:cNvSpPr>
            <p:nvPr/>
          </p:nvSpPr>
          <p:spPr bwMode="auto">
            <a:xfrm>
              <a:off x="2762250" y="1752601"/>
              <a:ext cx="674688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49" name="Line 14"/>
            <p:cNvSpPr>
              <a:spLocks noChangeShapeType="1"/>
            </p:cNvSpPr>
            <p:nvPr/>
          </p:nvSpPr>
          <p:spPr bwMode="auto">
            <a:xfrm flipV="1">
              <a:off x="4960938" y="1752600"/>
              <a:ext cx="620712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>
              <a:off x="4227513" y="2286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1" name="Rectangle 30"/>
            <p:cNvSpPr>
              <a:spLocks noChangeArrowheads="1"/>
            </p:cNvSpPr>
            <p:nvPr/>
          </p:nvSpPr>
          <p:spPr bwMode="auto">
            <a:xfrm>
              <a:off x="4905375" y="1341438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itchFamily="34" charset="0"/>
                </a:rPr>
                <a:t>Ν</a:t>
              </a:r>
            </a:p>
          </p:txBody>
        </p:sp>
        <p:sp>
          <p:nvSpPr>
            <p:cNvPr id="10252" name="Rectangle 31"/>
            <p:cNvSpPr>
              <a:spLocks noChangeArrowheads="1"/>
            </p:cNvSpPr>
            <p:nvPr/>
          </p:nvSpPr>
          <p:spPr bwMode="auto">
            <a:xfrm>
              <a:off x="4616450" y="22764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itchFamily="34" charset="0"/>
                </a:rPr>
                <a:t>Ν</a:t>
              </a:r>
            </a:p>
          </p:txBody>
        </p:sp>
        <p:sp>
          <p:nvSpPr>
            <p:cNvPr id="10253" name="Rectangle 32"/>
            <p:cNvSpPr>
              <a:spLocks noChangeArrowheads="1"/>
            </p:cNvSpPr>
            <p:nvPr/>
          </p:nvSpPr>
          <p:spPr bwMode="auto">
            <a:xfrm>
              <a:off x="3203575" y="1196975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v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>
                  <a:latin typeface="Tahoma" pitchFamily="34" charset="0"/>
                </a:rPr>
                <a:t>Μ</a:t>
              </a:r>
            </a:p>
          </p:txBody>
        </p:sp>
      </p:grp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Τριαδική Συσχέτιση</a:t>
            </a:r>
          </a:p>
        </p:txBody>
      </p:sp>
    </p:spTree>
    <p:extLst>
      <p:ext uri="{BB962C8B-B14F-4D97-AF65-F5344CB8AC3E}">
        <p14:creationId xmlns:p14="http://schemas.microsoft.com/office/powerpoint/2010/main" val="32400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5040313"/>
          </a:xfrm>
        </p:spPr>
        <p:txBody>
          <a:bodyPr>
            <a:normAutofit lnSpcReduction="10000"/>
          </a:bodyPr>
          <a:lstStyle/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DELIMITER // 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CREATE FUNCTION lecturer_list() RETURNS VARCHAR(255)                             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   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DECLARE record_not_found INTEGER DEFAULT 0;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DECLARE lecturer_name_var VARCHAR(150) DEFAULT "";                        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DECLARE lecturer_surname_var VARCHAR(150) DEFAULT "";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DECLARE lect_list VARCHAR(255) DEFAULT "";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DECLARE my_cursor CURSOR FOR SELECT lecturer_name, lecturer_surname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FROM lecturer;                                                                                                           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DECLARE CONTINUE HANDLER FOR NOT FOUND SET record_not_found = 1;       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OPEN my_cursor;   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allLecturers: LOOP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FETCH my_cursor INTO lecturer_name_var, lecturer_surname_var;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IF record_not_found THEN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LEAVE allLecturers;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END IF;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SET lect_list = CONCAT(lect_list, lecturer_surname_var, ", ");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END LOOP allLecturers;   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CLOSE my_cursor;   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RETURN SUBSTR(lect_list, 1, 70); </a:t>
            </a:r>
            <a:b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altLang="el-GR" sz="15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END //   </a:t>
            </a:r>
            <a:endParaRPr lang="el-GR" altLang="el-GR" sz="15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endParaRPr lang="el-GR" altLang="el-GR" sz="150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46200"/>
            <a:ext cx="7416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9591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89213"/>
            <a:ext cx="5111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952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DELIMITER ;  </a:t>
            </a:r>
          </a:p>
          <a:p>
            <a:pPr marL="0" indent="0"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-- Execute function</a:t>
            </a: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charset="2"/>
              <a:buNone/>
            </a:pPr>
            <a:r>
              <a:rPr lang="en-US" altLang="el-GR" sz="2000" smtClean="0">
                <a:latin typeface="Courier New" pitchFamily="49" charset="0"/>
                <a:cs typeface="Courier New" pitchFamily="49" charset="0"/>
              </a:rPr>
              <a:t>SELECT lecturer_list();</a:t>
            </a:r>
          </a:p>
          <a:p>
            <a:pPr marL="0" indent="0">
              <a:buFont typeface="Monotype Sorts" charset="2"/>
              <a:buNone/>
            </a:pPr>
            <a:endParaRPr lang="el-GR" altLang="el-GR" sz="200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93688" y="258763"/>
          <a:ext cx="9607550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Document" r:id="rId3" imgW="5272095" imgH="2617827" progId="Word.Document.8">
                  <p:embed/>
                </p:oleObj>
              </mc:Choice>
              <mc:Fallback>
                <p:oleObj name="Document" r:id="rId3" imgW="5272095" imgH="2617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258763"/>
                        <a:ext cx="9607550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5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39750" y="1557338"/>
          <a:ext cx="83439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Document" r:id="rId3" imgW="5718083" imgH="1051193" progId="Word.Document.12">
                  <p:embed/>
                </p:oleObj>
              </mc:Choice>
              <mc:Fallback>
                <p:oleObj name="Document" r:id="rId3" imgW="5718083" imgH="105119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8343900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7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17488" y="1412875"/>
          <a:ext cx="8447087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Document" r:id="rId3" imgW="5718083" imgH="2290599" progId="Word.Document.12">
                  <p:embed/>
                </p:oleObj>
              </mc:Choice>
              <mc:Fallback>
                <p:oleObj name="Document" r:id="rId3" imgW="5718083" imgH="22905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412875"/>
                        <a:ext cx="8447087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4"/>
          <p:cNvGraphicFramePr>
            <a:graphicFrameLocks noChangeAspect="1"/>
          </p:cNvGraphicFramePr>
          <p:nvPr/>
        </p:nvGraphicFramePr>
        <p:xfrm>
          <a:off x="331788" y="725488"/>
          <a:ext cx="8386762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Document" r:id="rId3" imgW="5697433" imgH="3695629" progId="Word.Document.8">
                  <p:embed/>
                </p:oleObj>
              </mc:Choice>
              <mc:Fallback>
                <p:oleObj name="Document" r:id="rId3" imgW="5697433" imgH="36956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725488"/>
                        <a:ext cx="8386762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7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4"/>
          <p:cNvGraphicFramePr>
            <a:graphicFrameLocks noChangeAspect="1"/>
          </p:cNvGraphicFramePr>
          <p:nvPr/>
        </p:nvGraphicFramePr>
        <p:xfrm>
          <a:off x="395288" y="620713"/>
          <a:ext cx="9290050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Document" r:id="rId3" imgW="5703226" imgH="1755517" progId="Word.Document.8">
                  <p:embed/>
                </p:oleObj>
              </mc:Choice>
              <mc:Fallback>
                <p:oleObj name="Document" r:id="rId3" imgW="5703226" imgH="17555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20713"/>
                        <a:ext cx="9290050" cy="285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8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514475" y="512763"/>
          <a:ext cx="6116638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Έγγραφο" r:id="rId3" imgW="6117372" imgH="5832874" progId="Word.Document.12">
                  <p:embed/>
                </p:oleObj>
              </mc:Choice>
              <mc:Fallback>
                <p:oleObj name="Έγγραφο" r:id="rId3" imgW="6117372" imgH="58328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512763"/>
                        <a:ext cx="6116638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3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822325" y="473075"/>
          <a:ext cx="7042150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Έγγραφο" r:id="rId3" imgW="6119891" imgH="5405569" progId="Word.Document.12">
                  <p:embed/>
                </p:oleObj>
              </mc:Choice>
              <mc:Fallback>
                <p:oleObj name="Έγγραφο" r:id="rId3" imgW="6119891" imgH="540556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73075"/>
                        <a:ext cx="7042150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5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9939196af23c51ea0bde497a26933893d74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C_template_updated">
  <a:themeElements>
    <a:clrScheme name="Προσαρμοσμένο 2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1959</Words>
  <Application>Microsoft Office PowerPoint</Application>
  <PresentationFormat>On-screen Show (4:3)</PresentationFormat>
  <Paragraphs>358</Paragraphs>
  <Slides>140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140</vt:i4>
      </vt:variant>
    </vt:vector>
  </HeadingPairs>
  <TitlesOfParts>
    <vt:vector size="146" baseType="lpstr">
      <vt:lpstr>OC_template_updated</vt:lpstr>
      <vt:lpstr>Έγγραφο του Microsoft Office Word</vt:lpstr>
      <vt:lpstr>Microsoft Word Document</vt:lpstr>
      <vt:lpstr>Microsoft Office Word Document</vt:lpstr>
      <vt:lpstr>Έγγραφο του Microsoft Office Word 97 - 2003</vt:lpstr>
      <vt:lpstr>PBrush</vt:lpstr>
      <vt:lpstr>Βάσεις Δεδομένων II (Θ)</vt:lpstr>
      <vt:lpstr>PowerPoint Presentation</vt:lpstr>
      <vt:lpstr>PowerPoint Presentation</vt:lpstr>
      <vt:lpstr>PowerPoint Presentation</vt:lpstr>
      <vt:lpstr>PowerPoint Presentation</vt:lpstr>
      <vt:lpstr>Μοντελοποίηση</vt:lpstr>
      <vt:lpstr>Βαθμός Συσχέτισης</vt:lpstr>
      <vt:lpstr>Βαθμός Συσχέτισης</vt:lpstr>
      <vt:lpstr>Τριαδική Συσχέτιση</vt:lpstr>
      <vt:lpstr>Συσχέτιση «Is-A»</vt:lpstr>
      <vt:lpstr>Πώς να μεταγράψουμε υποκλάση  (How to translate a subclass)</vt:lpstr>
      <vt:lpstr>Επιλογή 1 (Option 1): The E/R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Να κάνετε τις απαραίτητες αλλαγές στο παρακάτω μοντέλο Οντοτήτων Συσχετίσεων. </vt:lpstr>
      <vt:lpstr>Συναρτησιακές εξαρτήσεις </vt:lpstr>
      <vt:lpstr>PowerPoint Presentation</vt:lpstr>
      <vt:lpstr> Επιχειρησιακός Κανόνας  Κάθε τμήμα έχει ένα μοναδικό όνομα, έναν μοναδικό αριθμό, έναν εργαζόμενο που το διευθύνει. </vt:lpstr>
      <vt:lpstr> Επιχειρησιακός Κανόνας  Κρατούμε πάντοτε την ημερομηνία που ανέλαβε τη διεύθυνση του τμήματος ο σημερινός διευθυντής, ο οποίος δεν μπορεί να διευθύνει δεύτερο Τμήμα. </vt:lpstr>
      <vt:lpstr>PowerPoint Presentation</vt:lpstr>
      <vt:lpstr>Παράδειγμα μοντέλου Elmasri – Navathe </vt:lpstr>
      <vt:lpstr>Επισκόπηση κάποιων σύνθετων εντολών της γλώσσας 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Συνάρτηση datediff  SELECT datediff(‘2015/06/28’, current_date);  Τι θα δείξει στις 16.6.2015: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Trigger Insert_New_Book_Trig. Στην περίπτωση εισαγωγής των στοιχείων βιβλίου στον πίνακα Books ενεργοποιείται αυτόματα και προσθέτει μία μονάδα στη στήλη No_of_Books.</vt:lpstr>
      <vt:lpstr>   Σκανδαλισμός που θα καταχωρεί τους εκδότες με κεφαλαία στη βάση. Ενεργοποιείται από εντολες της μορφής:  INSERT INTO Books VALUES (’0-13-861337-0 ’,  ’A first course in database systems’, ’Prentice Hall’,1997,90, 30);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Procedures -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Υλοποίηση stored procedures: functions και procedures </vt:lpstr>
      <vt:lpstr>PowerPoint Presentation</vt:lpstr>
      <vt:lpstr>PowerPoint Presentation</vt:lpstr>
      <vt:lpstr>Προσοχή! Δηλώσεις Commit, Roolback δεν επιτρέπονται σε stored functions</vt:lpstr>
      <vt:lpstr>Cursors - Παράδειγμα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A</vt:lpstr>
      <vt:lpstr>Session B</vt:lpstr>
      <vt:lpstr>Session A</vt:lpstr>
      <vt:lpstr>Blind Overwriting problem, application simulated by use of local variables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307</cp:revision>
  <dcterms:created xsi:type="dcterms:W3CDTF">2013-03-04T13:35:19Z</dcterms:created>
  <dcterms:modified xsi:type="dcterms:W3CDTF">2015-12-16T14:31:32Z</dcterms:modified>
</cp:coreProperties>
</file>