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259" r:id="rId24"/>
    <p:sldId id="260" r:id="rId25"/>
    <p:sldId id="261" r:id="rId26"/>
    <p:sldId id="324" r:id="rId27"/>
    <p:sldId id="325" r:id="rId28"/>
    <p:sldId id="263" r:id="rId29"/>
    <p:sldId id="265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0F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110DCF-0BEA-44A3-B1B1-BA825BFE431B}" type="datetime1">
              <a: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90596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5FC0-8210-438B-8AD4-BA16425570C0}" type="slidenum">
              <a:t>‹#›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B9E637A-E7E2-47C2-AE2D-1B9EA8F8F951}" type="datetime1">
              <a:rPr lang="el-GR"/>
              <a:pPr lvl="0"/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9" y="768352"/>
            <a:ext cx="5116516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F2CBCFF-E899-47FF-935C-7199CAD157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4E8064-02AF-4D79-B7B7-F54F5EDFD5B3}" type="slidenum">
              <a:t>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7C0E9-C491-4C02-B4C7-875106D284F1}" type="slidenum">
              <a:t>23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63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16B18-0A3B-4455-8CE5-5268A8FD23FA}" type="slidenum">
              <a:t>24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6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2EC2B-32D2-477A-A2C2-EB668802904B}" type="slidenum">
              <a:t>25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6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FA1CE-E375-4883-8680-E4AAD58F1B1C}" type="slidenum">
              <a:t>28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52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D69DD5-BF44-4C70-8110-C4A49BA4CCA6}" type="slidenum">
              <a:t>29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8F680-7736-488C-8377-54246A433B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220B-EA6F-4FB4-939A-92E2D9EBE9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8B25-B043-4AD6-B54C-B4540C53FB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9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CD07-C667-4C68-A41D-BE779FE17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9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F91B-5A47-410F-BFC4-5554AA5D2BF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ABB83-7DE4-4EA2-AF6F-3EE64B0E3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4DFCA-2FB2-4447-8649-6B3EB248B4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D5FF-75BA-451F-81AF-906EAED246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9DD0F-359E-478A-B6A1-87FB5CC4D77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5204A-CBFE-473F-AA87-AA570C8F81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11EE7-3400-4540-82BA-E2377578F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628C5-C0F4-42CF-A0DC-F13B65EC63C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8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8229600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7663ACA-5623-4791-AD25-D845543DD7BF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0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8/81/Fischer_Projection2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a/a5/Dichloroethene.pn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school.com/science/biology_place/biocoach/bioprop/landd.html" TargetMode="External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chempep.com/ChemPep-Generic-Term_Stereochemistry.htm" TargetMode="Externa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9.wdp"/><Relationship Id="rId2" Type="http://schemas.openxmlformats.org/officeDocument/2006/relationships/hyperlink" Target="http://upload.wikimedia.org/wikipedia/commons/1/12/Milchs%C3%A4ure_Enantiomerenpaar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hyperlink" Target="http://geekphilosopher.com/bkg/fruitOrange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geekphilosopher.com/thumbnails/fruitLemons1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geekphilosopher.com/bkg/fruitLemon1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dakshep.org/otp/wp-content/uploads/2013/05/Isomeris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deed.en_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3.wdp"/><Relationship Id="rId4" Type="http://schemas.openxmlformats.org/officeDocument/2006/relationships/image" Target="../media/image41.png"/><Relationship Id="rId9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3568" y="1340766"/>
            <a:ext cx="7772400" cy="1470026"/>
          </a:xfrm>
        </p:spPr>
        <p:txBody>
          <a:bodyPr/>
          <a:lstStyle/>
          <a:p>
            <a:pPr lvl="1" algn="ctr" rtl="0"/>
            <a:r>
              <a:rPr lang="el-GR" sz="3600" b="1">
                <a:solidFill>
                  <a:srgbClr val="000000"/>
                </a:solidFill>
                <a:latin typeface="Calibri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75260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Ισομέρεια - Στερεοχημεία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 lvl="0"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10" name="Picture 9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1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32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Συντακτική </a:t>
            </a:r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4</a:t>
            </a:r>
            <a:r>
              <a:rPr lang="en-US" altLang="zh-TW" sz="3000" b="0" dirty="0" smtClean="0"/>
              <a:t>/4</a:t>
            </a:r>
            <a:endParaRPr lang="el-GR" altLang="el-GR" dirty="0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780469" y="1564115"/>
            <a:ext cx="550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Κυκλικά </a:t>
            </a:r>
            <a:r>
              <a:rPr lang="el-GR" altLang="el-GR" sz="2400" dirty="0" err="1">
                <a:latin typeface="+mn-lt"/>
                <a:cs typeface="Arial" charset="0"/>
              </a:rPr>
              <a:t>αλκάνια</a:t>
            </a:r>
            <a:r>
              <a:rPr lang="el-GR" altLang="el-GR" sz="2400" dirty="0">
                <a:latin typeface="+mn-lt"/>
                <a:cs typeface="Arial" charset="0"/>
              </a:rPr>
              <a:t> είναι ισομερή με αλκένια</a:t>
            </a:r>
          </a:p>
          <a:p>
            <a:pPr algn="ctr" eaLnBrk="1" hangingPunct="1"/>
            <a:r>
              <a:rPr lang="en-US" altLang="el-GR" sz="2400" b="1" dirty="0">
                <a:latin typeface="+mn-lt"/>
                <a:cs typeface="Arial" charset="0"/>
              </a:rPr>
              <a:t>p</a:t>
            </a:r>
            <a:r>
              <a:rPr lang="el-GR" altLang="el-GR" sz="2400" b="1" dirty="0" err="1" smtClean="0">
                <a:latin typeface="+mn-lt"/>
                <a:cs typeface="Arial" charset="0"/>
              </a:rPr>
              <a:t>ropene</a:t>
            </a:r>
            <a:r>
              <a:rPr lang="el-GR" altLang="el-GR" sz="2400" b="1" dirty="0" smtClean="0">
                <a:latin typeface="+mn-lt"/>
                <a:cs typeface="Arial" charset="0"/>
              </a:rPr>
              <a:t> και </a:t>
            </a:r>
            <a:r>
              <a:rPr lang="el-GR" altLang="el-GR" sz="2400" b="1" dirty="0" err="1" smtClean="0">
                <a:latin typeface="+mn-lt"/>
                <a:cs typeface="Arial" charset="0"/>
              </a:rPr>
              <a:t>cyclopropane</a:t>
            </a:r>
            <a:r>
              <a:rPr lang="en-US" altLang="el-GR" sz="2400" b="1" dirty="0" smtClean="0">
                <a:latin typeface="+mn-lt"/>
                <a:cs typeface="Arial" charset="0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15362" name="Picture 2" descr="http://upload.wikimedia.org/wikipedia/commons/thumb/2/22/Propene-2D-flat.png/808px-Propene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15" y="2815627"/>
            <a:ext cx="2917637" cy="27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6/64/Cycloprope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4" y="3310141"/>
            <a:ext cx="2257585" cy="13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2334" y="5036920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 err="1">
                <a:cs typeface="Arial" charset="0"/>
              </a:rPr>
              <a:t>cyclopropane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212908" y="5588826"/>
            <a:ext cx="98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el-GR" b="1" dirty="0" err="1">
                <a:cs typeface="Arial" charset="0"/>
              </a:rPr>
              <a:t>propene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35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Στερεοϊσομέρεια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1/2</a:t>
            </a:r>
            <a:endParaRPr lang="el-GR" altLang="el-GR" sz="3200" b="0" dirty="0" smtClean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39552" y="1974154"/>
            <a:ext cx="8137525" cy="92333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>
              <a:defRPr/>
            </a:pPr>
            <a:r>
              <a:rPr lang="el-GR" b="1" dirty="0">
                <a:solidFill>
                  <a:schemeClr val="bg1"/>
                </a:solidFill>
              </a:rPr>
              <a:t>Στερεοϊσομερείς ενώσεις:	έχουν τον ίδιο μοριακό και συντακτικό 				τύπο αλλά διαφορετικό στερεοχημικό 				τύπο.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39552" y="4091680"/>
            <a:ext cx="2628577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solidFill>
                  <a:schemeClr val="bg1"/>
                </a:solidFill>
              </a:rPr>
              <a:t>cis</a:t>
            </a:r>
            <a:r>
              <a:rPr lang="en-US" sz="2000" dirty="0">
                <a:solidFill>
                  <a:schemeClr val="bg1"/>
                </a:solidFill>
              </a:rPr>
              <a:t>-trans </a:t>
            </a:r>
            <a:r>
              <a:rPr lang="el-GR" sz="2000" dirty="0">
                <a:solidFill>
                  <a:schemeClr val="bg1"/>
                </a:solidFill>
              </a:rPr>
              <a:t>ή γεωμετρικά ισομερείς ενώσεις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083929" y="4091680"/>
            <a:ext cx="2593149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 err="1">
                <a:solidFill>
                  <a:schemeClr val="bg1"/>
                </a:solidFill>
              </a:rPr>
              <a:t>Διαστερεομερείς</a:t>
            </a:r>
            <a:r>
              <a:rPr lang="el-GR" sz="2000" dirty="0">
                <a:solidFill>
                  <a:schemeClr val="bg1"/>
                </a:solidFill>
              </a:rPr>
              <a:t> ενώσεις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615193" y="4091680"/>
            <a:ext cx="1986243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 err="1">
                <a:solidFill>
                  <a:schemeClr val="bg1"/>
                </a:solidFill>
              </a:rPr>
              <a:t>Εναντιομερείς</a:t>
            </a:r>
            <a:r>
              <a:rPr lang="el-GR" sz="2000" dirty="0">
                <a:solidFill>
                  <a:schemeClr val="bg1"/>
                </a:solidFill>
              </a:rPr>
              <a:t> ενώσεις</a:t>
            </a:r>
          </a:p>
        </p:txBody>
      </p:sp>
      <p:cxnSp>
        <p:nvCxnSpPr>
          <p:cNvPr id="8" name="Straight Arrow Connector 7"/>
          <p:cNvCxnSpPr>
            <a:stCxn id="8195" idx="2"/>
            <a:endCxn id="4" idx="0"/>
          </p:cNvCxnSpPr>
          <p:nvPr/>
        </p:nvCxnSpPr>
        <p:spPr>
          <a:xfrm flipH="1">
            <a:off x="1853841" y="2897484"/>
            <a:ext cx="2754474" cy="1194196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195" idx="2"/>
            <a:endCxn id="6" idx="0"/>
          </p:cNvCxnSpPr>
          <p:nvPr/>
        </p:nvCxnSpPr>
        <p:spPr>
          <a:xfrm>
            <a:off x="4608315" y="2897484"/>
            <a:ext cx="0" cy="1194196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195" idx="2"/>
            <a:endCxn id="5" idx="0"/>
          </p:cNvCxnSpPr>
          <p:nvPr/>
        </p:nvCxnSpPr>
        <p:spPr>
          <a:xfrm>
            <a:off x="4608315" y="2897484"/>
            <a:ext cx="2772189" cy="1194196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3132138" y="2924175"/>
            <a:ext cx="360362" cy="0"/>
          </a:xfrm>
          <a:prstGeom prst="straightConnector1">
            <a:avLst/>
          </a:prstGeom>
          <a:ln w="28575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3575" y="2565400"/>
            <a:ext cx="360363" cy="358775"/>
          </a:xfrm>
          <a:prstGeom prst="straightConnector1">
            <a:avLst/>
          </a:prstGeom>
          <a:ln w="28575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Στερεοϊσομέρεια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2</a:t>
            </a:r>
            <a:r>
              <a:rPr lang="en-US" altLang="el-GR" sz="3200" b="0" dirty="0" smtClean="0"/>
              <a:t>/2</a:t>
            </a:r>
            <a:endParaRPr lang="el-GR" altLang="el-GR" dirty="0" smtClean="0"/>
          </a:p>
        </p:txBody>
      </p:sp>
      <p:pic>
        <p:nvPicPr>
          <p:cNvPr id="15363" name="Picture 2" descr="File:Fischer Projection2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46069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08035" y="4508470"/>
            <a:ext cx="1540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  <a:cs typeface="Arial" charset="0"/>
              </a:rPr>
              <a:t>Δομή </a:t>
            </a:r>
            <a:r>
              <a:rPr lang="en-US" altLang="el-GR" sz="2000" dirty="0">
                <a:latin typeface="+mn-lt"/>
                <a:cs typeface="Arial" charset="0"/>
              </a:rPr>
              <a:t>Fischer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1465292" y="1484283"/>
            <a:ext cx="2298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  <a:cs typeface="Arial" charset="0"/>
              </a:rPr>
              <a:t>Προοπτική προβολή</a:t>
            </a:r>
            <a:endParaRPr lang="el-GR" altLang="el-GR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6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smtClean="0"/>
              <a:t>Στερεοϊσομέρεια</a:t>
            </a:r>
            <a:br>
              <a:rPr lang="el-GR" sz="4000" smtClean="0"/>
            </a:br>
            <a:r>
              <a:rPr lang="el-GR" sz="4000" smtClean="0"/>
              <a:t>(1) Γεωμετρική ισομέρεια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971550" y="1371062"/>
            <a:ext cx="7200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 err="1">
                <a:latin typeface="+mn-lt"/>
              </a:rPr>
              <a:t>Involves</a:t>
            </a:r>
            <a:r>
              <a:rPr lang="el-GR" altLang="el-GR" sz="2000" dirty="0">
                <a:latin typeface="+mn-lt"/>
              </a:rPr>
              <a:t> a </a:t>
            </a:r>
            <a:r>
              <a:rPr lang="el-GR" altLang="el-GR" sz="2000" dirty="0" err="1">
                <a:latin typeface="+mn-lt"/>
              </a:rPr>
              <a:t>double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bond</a:t>
            </a:r>
            <a:r>
              <a:rPr lang="el-GR" altLang="el-GR" sz="2000" dirty="0">
                <a:latin typeface="+mn-lt"/>
              </a:rPr>
              <a:t>, </a:t>
            </a:r>
            <a:r>
              <a:rPr lang="el-GR" altLang="el-GR" sz="2000" dirty="0" err="1">
                <a:latin typeface="+mn-lt"/>
              </a:rPr>
              <a:t>usually</a:t>
            </a:r>
            <a:r>
              <a:rPr lang="el-GR" altLang="el-GR" sz="2000" dirty="0">
                <a:latin typeface="+mn-lt"/>
              </a:rPr>
              <a:t> C=C, </a:t>
            </a:r>
            <a:r>
              <a:rPr lang="el-GR" altLang="el-GR" sz="2000" dirty="0" err="1">
                <a:latin typeface="+mn-lt"/>
              </a:rPr>
              <a:t>that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does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not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allow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i="1" dirty="0" err="1">
                <a:latin typeface="+mn-lt"/>
              </a:rPr>
              <a:t>free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i="1" dirty="0" err="1">
                <a:latin typeface="+mn-lt"/>
              </a:rPr>
              <a:t>rotation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about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the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double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bond</a:t>
            </a:r>
            <a:r>
              <a:rPr lang="el-GR" altLang="el-GR" sz="2000" dirty="0">
                <a:latin typeface="+mn-lt"/>
              </a:rPr>
              <a:t> (</a:t>
            </a:r>
            <a:r>
              <a:rPr lang="el-GR" altLang="el-GR" sz="2000" dirty="0" err="1">
                <a:latin typeface="+mn-lt"/>
              </a:rPr>
              <a:t>unlike</a:t>
            </a:r>
            <a:r>
              <a:rPr lang="el-GR" altLang="el-GR" sz="2000" dirty="0">
                <a:latin typeface="+mn-lt"/>
              </a:rPr>
              <a:t> a C-C </a:t>
            </a:r>
            <a:r>
              <a:rPr lang="el-GR" altLang="el-GR" sz="2000" dirty="0" err="1">
                <a:latin typeface="+mn-lt"/>
              </a:rPr>
              <a:t>single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bond</a:t>
            </a:r>
            <a:r>
              <a:rPr lang="el-GR" altLang="el-GR" sz="2000" dirty="0">
                <a:latin typeface="+mn-lt"/>
              </a:rPr>
              <a:t>). </a:t>
            </a:r>
            <a:r>
              <a:rPr lang="el-GR" altLang="el-GR" sz="2000" dirty="0" err="1">
                <a:latin typeface="+mn-lt"/>
              </a:rPr>
              <a:t>They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are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not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superimposable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11188" y="5445125"/>
            <a:ext cx="83169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 err="1">
                <a:latin typeface="+mn-lt"/>
              </a:rPr>
              <a:t>Stereoisomers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may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possess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quite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different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physical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properties</a:t>
            </a:r>
            <a:r>
              <a:rPr lang="el-GR" altLang="el-GR" dirty="0">
                <a:latin typeface="+mn-lt"/>
              </a:rPr>
              <a:t>, </a:t>
            </a:r>
            <a:r>
              <a:rPr lang="el-GR" altLang="el-GR" dirty="0" err="1">
                <a:latin typeface="+mn-lt"/>
              </a:rPr>
              <a:t>such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as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melting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point</a:t>
            </a:r>
            <a:r>
              <a:rPr lang="el-GR" altLang="el-GR" dirty="0">
                <a:latin typeface="+mn-lt"/>
              </a:rPr>
              <a:t>, </a:t>
            </a:r>
            <a:r>
              <a:rPr lang="el-GR" altLang="el-GR" dirty="0" err="1">
                <a:latin typeface="+mn-lt"/>
              </a:rPr>
              <a:t>density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and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solubility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in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water</a:t>
            </a:r>
            <a:r>
              <a:rPr lang="el-GR" altLang="el-GR" dirty="0">
                <a:latin typeface="+mn-lt"/>
              </a:rPr>
              <a:t> (</a:t>
            </a:r>
            <a:r>
              <a:rPr lang="el-GR" altLang="el-GR" dirty="0" err="1">
                <a:latin typeface="+mn-lt"/>
              </a:rPr>
              <a:t>look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up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those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of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maleic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acid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and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fumaric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acid</a:t>
            </a:r>
            <a:r>
              <a:rPr lang="el-GR" altLang="el-GR" dirty="0">
                <a:latin typeface="+mn-lt"/>
              </a:rPr>
              <a:t>). </a:t>
            </a:r>
            <a:r>
              <a:rPr lang="el-GR" altLang="el-GR" dirty="0" err="1">
                <a:latin typeface="+mn-lt"/>
              </a:rPr>
              <a:t>Ring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structures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and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other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steric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factors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also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result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in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geometric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isomerism</a:t>
            </a:r>
            <a:r>
              <a:rPr lang="el-GR" altLang="el-GR" dirty="0">
                <a:latin typeface="+mn-lt"/>
              </a:rPr>
              <a:t>.</a:t>
            </a:r>
            <a:br>
              <a:rPr lang="el-GR" altLang="el-GR" dirty="0">
                <a:latin typeface="+mn-lt"/>
              </a:rPr>
            </a:br>
            <a:endParaRPr lang="el-GR" altLang="el-GR" dirty="0">
              <a:latin typeface="+mn-lt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769644" y="2689456"/>
            <a:ext cx="3213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dirty="0">
                <a:latin typeface="+mn-lt"/>
              </a:rPr>
              <a:t>Cis </a:t>
            </a:r>
            <a:r>
              <a:rPr lang="el-GR" altLang="el-GR" dirty="0">
                <a:latin typeface="+mn-lt"/>
              </a:rPr>
              <a:t>και</a:t>
            </a:r>
            <a:r>
              <a:rPr lang="en-US" altLang="el-GR" dirty="0">
                <a:latin typeface="+mn-lt"/>
              </a:rPr>
              <a:t> trans 1,2 </a:t>
            </a:r>
            <a:r>
              <a:rPr lang="el-GR" altLang="el-GR" dirty="0" err="1">
                <a:latin typeface="+mn-lt"/>
              </a:rPr>
              <a:t>διχλωροαιθένιο</a:t>
            </a:r>
            <a:endParaRPr lang="el-GR" altLang="el-GR" dirty="0">
              <a:latin typeface="+mn-lt"/>
            </a:endParaRPr>
          </a:p>
        </p:txBody>
      </p:sp>
      <p:pic>
        <p:nvPicPr>
          <p:cNvPr id="9223" name="Picture 10" descr="File:Dichloroethen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82775" y="2388393"/>
            <a:ext cx="2689225" cy="1152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611188" y="6282911"/>
            <a:ext cx="5039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 err="1">
                <a:latin typeface="+mn-lt"/>
              </a:rPr>
              <a:t>can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exhibit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dramatically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different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biological</a:t>
            </a:r>
            <a:r>
              <a:rPr lang="el-GR" altLang="el-GR" dirty="0">
                <a:latin typeface="+mn-lt"/>
              </a:rPr>
              <a:t> </a:t>
            </a:r>
            <a:r>
              <a:rPr lang="el-GR" altLang="el-GR" dirty="0" err="1">
                <a:latin typeface="+mn-lt"/>
              </a:rPr>
              <a:t>activity</a:t>
            </a:r>
            <a:r>
              <a:rPr lang="el-GR" altLang="el-GR" dirty="0">
                <a:latin typeface="+mn-lt"/>
              </a:rPr>
              <a:t>. </a:t>
            </a:r>
          </a:p>
        </p:txBody>
      </p:sp>
      <p:pic>
        <p:nvPicPr>
          <p:cNvPr id="12290" name="Picture 2" descr="http://www.avogadro.co.uk/organic/c4h8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03" y="3668175"/>
            <a:ext cx="6428323" cy="1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Στερεοϊσομέρεια</a:t>
            </a:r>
            <a:br>
              <a:rPr lang="el-GR" sz="4000" dirty="0" smtClean="0"/>
            </a:br>
            <a:r>
              <a:rPr lang="el-GR" sz="4000" dirty="0" smtClean="0"/>
              <a:t>(2) Οπτική ισομέρεια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71376" y="2422465"/>
            <a:ext cx="2195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Π.χ. </a:t>
            </a:r>
            <a:r>
              <a:rPr lang="el-GR" altLang="el-GR" sz="2000" b="1" dirty="0">
                <a:latin typeface="+mn-lt"/>
              </a:rPr>
              <a:t>βουταν-2-όλη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50825" y="3664100"/>
            <a:ext cx="8596313" cy="260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32" tIns="68241" rIns="57132" bIns="682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+mn-lt"/>
              </a:rPr>
              <a:t>Το κεντρικό άτομο </a:t>
            </a:r>
            <a:r>
              <a:rPr lang="en-US" altLang="el-GR" sz="2000" dirty="0">
                <a:latin typeface="+mn-lt"/>
              </a:rPr>
              <a:t>C</a:t>
            </a:r>
            <a:r>
              <a:rPr lang="el-GR" altLang="el-GR" sz="2000" dirty="0">
                <a:latin typeface="+mn-lt"/>
              </a:rPr>
              <a:t> ενώνεται με τέσσερις διαφορετικούς </a:t>
            </a:r>
            <a:r>
              <a:rPr lang="el-GR" altLang="el-GR" sz="2000" dirty="0" err="1">
                <a:latin typeface="+mn-lt"/>
              </a:rPr>
              <a:t>υποκαταστάτες</a:t>
            </a:r>
            <a:r>
              <a:rPr lang="el-GR" altLang="el-GR" sz="2000" dirty="0">
                <a:latin typeface="+mn-lt"/>
              </a:rPr>
              <a:t> και ονομάζεται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ασύμμετρο άτομο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C</a:t>
            </a:r>
            <a:r>
              <a:rPr lang="el-GR" altLang="el-GR" sz="2000" dirty="0">
                <a:solidFill>
                  <a:srgbClr val="820000"/>
                </a:solidFill>
                <a:latin typeface="+mn-lt"/>
              </a:rPr>
              <a:t>. 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Τα </a:t>
            </a:r>
            <a:r>
              <a:rPr lang="el-GR" altLang="el-GR" sz="2000" dirty="0" err="1">
                <a:latin typeface="+mn-lt"/>
              </a:rPr>
              <a:t>εναντιομερή</a:t>
            </a:r>
            <a:r>
              <a:rPr lang="el-GR" altLang="el-GR" sz="2000" dirty="0">
                <a:latin typeface="+mn-lt"/>
              </a:rPr>
              <a:t> έχουν ίδιες φυσικές σταθερές, όπως σημείο τήξεως και σημείο ζέσεως, αλλά είναι οπτικά ενεργά, καθώς μπορούν να διαχωριστούν μεταξύ τους από την ικανότητά τους </a:t>
            </a:r>
            <a:r>
              <a:rPr lang="el-GR" altLang="el-GR" sz="2000" b="1" dirty="0">
                <a:solidFill>
                  <a:srgbClr val="004A82"/>
                </a:solidFill>
                <a:latin typeface="+mn-lt"/>
              </a:rPr>
              <a:t>να στρέφουν το επίπεδο του πολωμένου φωτός σε αντίθετες κατευθύνσεις.</a:t>
            </a:r>
          </a:p>
          <a:p>
            <a:pPr algn="ctr" eaLnBrk="1" hangingPunct="1"/>
            <a:r>
              <a:rPr lang="el-GR" altLang="el-GR" sz="2000" dirty="0">
                <a:latin typeface="+mn-lt"/>
              </a:rPr>
              <a:t>Μίγμα δύο </a:t>
            </a:r>
            <a:r>
              <a:rPr lang="el-GR" altLang="el-GR" sz="2000" dirty="0" err="1">
                <a:latin typeface="+mn-lt"/>
              </a:rPr>
              <a:t>εναντιομερών</a:t>
            </a:r>
            <a:r>
              <a:rPr lang="el-GR" altLang="el-GR" sz="2000" dirty="0">
                <a:latin typeface="+mn-lt"/>
              </a:rPr>
              <a:t>, σε ίση αναλογία, είναι οπτικά ανενεργό και ονομάζεται </a:t>
            </a:r>
            <a:r>
              <a:rPr lang="el-GR" altLang="el-GR" sz="2000" b="1" dirty="0" err="1">
                <a:solidFill>
                  <a:srgbClr val="820000"/>
                </a:solidFill>
                <a:latin typeface="+mn-lt"/>
              </a:rPr>
              <a:t>ρακεμικό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 μίγμα.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50825" y="1108286"/>
            <a:ext cx="84676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Οπτικά ισομερή ή </a:t>
            </a:r>
            <a:r>
              <a:rPr lang="el-GR" altLang="el-GR" sz="2000" b="1" dirty="0" err="1">
                <a:solidFill>
                  <a:srgbClr val="820000"/>
                </a:solidFill>
                <a:latin typeface="+mn-lt"/>
              </a:rPr>
              <a:t>εναντιομερή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: </a:t>
            </a:r>
            <a:r>
              <a:rPr lang="el-GR" altLang="el-GR" sz="2000" dirty="0">
                <a:latin typeface="+mn-lt"/>
              </a:rPr>
              <a:t>οργανικά μόρια, που περιέχουν ένα άτομο </a:t>
            </a:r>
            <a:r>
              <a:rPr lang="en-US" altLang="el-GR" sz="2000" dirty="0">
                <a:latin typeface="+mn-lt"/>
              </a:rPr>
              <a:t>C</a:t>
            </a:r>
            <a:r>
              <a:rPr lang="el-GR" altLang="el-GR" sz="2000" dirty="0">
                <a:latin typeface="+mn-lt"/>
              </a:rPr>
              <a:t> με τέσσερις διαφορετικούς  </a:t>
            </a:r>
            <a:r>
              <a:rPr lang="el-GR" altLang="el-GR" sz="2000" dirty="0" err="1">
                <a:latin typeface="+mn-lt"/>
              </a:rPr>
              <a:t>υποκαταστάτες</a:t>
            </a:r>
            <a:r>
              <a:rPr lang="el-GR" altLang="el-GR" sz="2000" dirty="0">
                <a:latin typeface="+mn-lt"/>
              </a:rPr>
              <a:t>. Εμφανίζονται σε ζεύγη και το ένα αποτελεί είδωλο του άλλου.</a:t>
            </a:r>
            <a:endParaRPr lang="el-GR" altLang="el-GR" sz="2000" b="1" i="1" dirty="0">
              <a:latin typeface="+mn-lt"/>
            </a:endParaRPr>
          </a:p>
        </p:txBody>
      </p:sp>
      <p:pic>
        <p:nvPicPr>
          <p:cNvPr id="11266" name="Picture 2" descr="http://www.avogadro.co.uk/organic/enantio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96" y="1975148"/>
            <a:ext cx="50387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1" y="116632"/>
            <a:ext cx="8229600" cy="1404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Στερεοϊσομέρεια</a:t>
            </a:r>
            <a:br>
              <a:rPr lang="el-GR" sz="4000" dirty="0" smtClean="0"/>
            </a:br>
            <a:r>
              <a:rPr lang="el-GR" sz="4000" dirty="0" smtClean="0"/>
              <a:t>(2) Οπτική ισομέρεια</a:t>
            </a:r>
            <a:br>
              <a:rPr lang="el-GR" sz="4000" dirty="0" smtClean="0"/>
            </a:br>
            <a:r>
              <a:rPr lang="el-GR" sz="3600" dirty="0" smtClean="0"/>
              <a:t>Στροφή πολωμένου φωτός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721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1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Στερεοϊσομέρεια</a:t>
            </a:r>
            <a:br>
              <a:rPr lang="el-GR" dirty="0" smtClean="0"/>
            </a:br>
            <a:r>
              <a:rPr lang="el-GR" dirty="0" smtClean="0"/>
              <a:t>(2) Οπτική ισομέρεια</a:t>
            </a:r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6516688" y="1628775"/>
            <a:ext cx="22685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L- </a:t>
            </a:r>
            <a:r>
              <a:rPr lang="el-GR" altLang="el-GR" sz="2000" dirty="0">
                <a:latin typeface="+mn-lt"/>
              </a:rPr>
              <a:t>αμινοξέα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Χρησιμοποιούνται από τα κύτταρα</a:t>
            </a:r>
          </a:p>
        </p:txBody>
      </p:sp>
      <p:pic>
        <p:nvPicPr>
          <p:cNvPr id="19461" name="Picture 2" descr="http://upload.wikimedia.org/wikipedia/commons/8/87/Chirality_with_han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02320"/>
            <a:ext cx="328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chempep.com/ChemPep-Generic-Term_Stereochemistry_clip_image0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7" y="3984050"/>
            <a:ext cx="3476849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2262" y="6432383"/>
            <a:ext cx="1597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5"/>
              </a:rPr>
              <a:t>chempep.com</a:t>
            </a:r>
            <a:endParaRPr lang="el-GR" sz="1200" dirty="0"/>
          </a:p>
        </p:txBody>
      </p:sp>
      <p:pic>
        <p:nvPicPr>
          <p:cNvPr id="9220" name="Picture 4" descr="L- and D-alanine: b&amp;s and formula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45" y="1233581"/>
            <a:ext cx="3230311" cy="23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6806" y="3543085"/>
            <a:ext cx="1670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8"/>
              </a:rPr>
              <a:t>phschool.com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9181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1" y="116631"/>
            <a:ext cx="8229600" cy="12594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Στερεοϊσομέρεια</a:t>
            </a:r>
            <a:br>
              <a:rPr lang="el-GR" altLang="el-GR" sz="3600" dirty="0" smtClean="0"/>
            </a:br>
            <a:r>
              <a:rPr lang="el-GR" altLang="el-GR" sz="3600" dirty="0" smtClean="0"/>
              <a:t>(2) Οπτική ισομέρεια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n-US" altLang="el-GR" sz="2800" dirty="0" smtClean="0">
                <a:solidFill>
                  <a:srgbClr val="820000"/>
                </a:solidFill>
              </a:rPr>
              <a:t>R </a:t>
            </a:r>
            <a:r>
              <a:rPr lang="el-GR" altLang="el-GR" sz="2800" dirty="0" smtClean="0">
                <a:solidFill>
                  <a:srgbClr val="820000"/>
                </a:solidFill>
              </a:rPr>
              <a:t>και </a:t>
            </a:r>
            <a:r>
              <a:rPr lang="en-US" altLang="el-GR" sz="2800" dirty="0" smtClean="0">
                <a:solidFill>
                  <a:srgbClr val="820000"/>
                </a:solidFill>
              </a:rPr>
              <a:t>S</a:t>
            </a:r>
            <a:r>
              <a:rPr lang="el-GR" altLang="el-GR" sz="2800" dirty="0" smtClean="0">
                <a:solidFill>
                  <a:srgbClr val="820000"/>
                </a:solidFill>
              </a:rPr>
              <a:t> στερεοχημική διάταξη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77593" y="1591069"/>
            <a:ext cx="85499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+mn-lt"/>
              </a:rPr>
              <a:t>Cahn-</a:t>
            </a:r>
            <a:r>
              <a:rPr lang="en-US" altLang="el-GR" sz="2000" dirty="0" err="1">
                <a:latin typeface="+mn-lt"/>
              </a:rPr>
              <a:t>Ingold</a:t>
            </a:r>
            <a:r>
              <a:rPr lang="en-US" altLang="el-GR" sz="2000" dirty="0">
                <a:latin typeface="+mn-lt"/>
              </a:rPr>
              <a:t>-Prelog priority rules (CIP):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εύρεση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R 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και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S</a:t>
            </a:r>
            <a:r>
              <a:rPr lang="el-GR" altLang="el-GR" sz="2000" b="1" dirty="0">
                <a:solidFill>
                  <a:srgbClr val="820000"/>
                </a:solidFill>
                <a:latin typeface="+mn-lt"/>
              </a:rPr>
              <a:t> στερεοχημικής διάταξης.</a:t>
            </a:r>
          </a:p>
          <a:p>
            <a:pPr marL="0" lvl="1" eaLnBrk="1" hangingPunct="1"/>
            <a:endParaRPr lang="el-GR" altLang="el-GR" sz="2000" dirty="0">
              <a:latin typeface="+mn-lt"/>
            </a:endParaRPr>
          </a:p>
          <a:p>
            <a:pPr marL="0" lvl="1"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Κάθε </a:t>
            </a:r>
            <a:r>
              <a:rPr lang="el-GR" altLang="el-GR" sz="2000" dirty="0" err="1">
                <a:latin typeface="+mn-lt"/>
              </a:rPr>
              <a:t>υποκαταστάτης</a:t>
            </a:r>
            <a:r>
              <a:rPr lang="el-GR" altLang="el-GR" sz="2000" dirty="0">
                <a:latin typeface="+mn-lt"/>
              </a:rPr>
              <a:t> παίρνει ένα αριθμό ανάλογα με τον ατομικό αριθμό του.</a:t>
            </a:r>
          </a:p>
          <a:p>
            <a:pPr marL="0" lvl="1"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Το Η, με το μικρότερο ατομικό αριθμό</a:t>
            </a:r>
            <a:r>
              <a:rPr lang="en-US" altLang="el-GR" sz="2000" dirty="0">
                <a:latin typeface="+mn-lt"/>
              </a:rPr>
              <a:t>,</a:t>
            </a:r>
            <a:r>
              <a:rPr lang="el-GR" altLang="el-GR" sz="2000" dirty="0">
                <a:latin typeface="+mn-lt"/>
              </a:rPr>
              <a:t> παίρνει τον αριθμό «4».</a:t>
            </a:r>
          </a:p>
          <a:p>
            <a:pPr marL="0" lvl="1"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Ισχύει </a:t>
            </a:r>
            <a:r>
              <a:rPr lang="en-US" altLang="el-GR" sz="2000" dirty="0">
                <a:latin typeface="+mn-lt"/>
              </a:rPr>
              <a:t>OH&gt;COOH&gt;CH</a:t>
            </a:r>
            <a:r>
              <a:rPr lang="en-US" altLang="el-GR" sz="2000" baseline="-25000" dirty="0">
                <a:latin typeface="+mn-lt"/>
              </a:rPr>
              <a:t>3</a:t>
            </a:r>
            <a:r>
              <a:rPr lang="en-US" altLang="el-GR" sz="2000" dirty="0">
                <a:latin typeface="+mn-lt"/>
              </a:rPr>
              <a:t>&gt;H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25604" name="Picture 4" descr="File:Milchsäure Enantiomerenpaar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1631" y="4025539"/>
            <a:ext cx="2838450" cy="14097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2340768" y="5538426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Lactic acid</a:t>
            </a:r>
            <a:endParaRPr lang="el-GR" altLang="el-GR" sz="20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342356" y="4025539"/>
            <a:ext cx="1152525" cy="288925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0906" y="4890726"/>
            <a:ext cx="720725" cy="71438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93068" y="5178064"/>
            <a:ext cx="647700" cy="504825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77168" y="3882664"/>
            <a:ext cx="720725" cy="503237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 Box 17"/>
          <p:cNvSpPr txBox="1">
            <a:spLocks noChangeArrowheads="1"/>
          </p:cNvSpPr>
          <p:nvPr/>
        </p:nvSpPr>
        <p:spPr bwMode="auto">
          <a:xfrm>
            <a:off x="2990056" y="3306401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>
                <a:latin typeface="+mn-lt"/>
              </a:rPr>
              <a:t>4</a:t>
            </a:r>
            <a:endParaRPr lang="el-GR" altLang="el-GR" sz="2000">
              <a:latin typeface="+mn-lt"/>
            </a:endParaRP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85006" y="4674826"/>
            <a:ext cx="35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>
                <a:latin typeface="+mn-lt"/>
              </a:rPr>
              <a:t>3</a:t>
            </a:r>
            <a:endParaRPr lang="el-GR" altLang="el-GR" sz="2000">
              <a:latin typeface="+mn-lt"/>
            </a:endParaRP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1261268" y="3666764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>
                <a:latin typeface="+mn-lt"/>
              </a:rPr>
              <a:t>2</a:t>
            </a:r>
            <a:endParaRPr lang="el-GR" altLang="el-GR" sz="2000">
              <a:latin typeface="+mn-lt"/>
            </a:endParaRPr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477168" y="5538426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>
                <a:latin typeface="+mn-lt"/>
              </a:rPr>
              <a:t>1</a:t>
            </a:r>
            <a:endParaRPr lang="el-GR" altLang="el-GR" sz="2000">
              <a:latin typeface="+mn-lt"/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36" y="3086100"/>
            <a:ext cx="22463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674826"/>
            <a:ext cx="22574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7034213" y="3466739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Δεξί χέρι</a:t>
            </a:r>
            <a:r>
              <a:rPr lang="en-US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  <a:sym typeface="Wingdings" pitchFamily="2" charset="2"/>
              </a:rPr>
              <a:t>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R</a:t>
            </a:r>
            <a:endParaRPr lang="el-GR" alt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034213" y="5058341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Αριστερό χέρι </a:t>
            </a:r>
            <a:r>
              <a:rPr lang="en-US" altLang="el-GR" sz="2000" dirty="0">
                <a:latin typeface="+mn-lt"/>
                <a:sym typeface="Wingdings" pitchFamily="2" charset="2"/>
              </a:rPr>
              <a:t>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S</a:t>
            </a:r>
            <a:endParaRPr lang="el-GR" altLang="el-GR" sz="20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0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36614" y="3573463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l-GR" sz="2000" b="1" dirty="0">
                <a:latin typeface="+mn-lt"/>
              </a:rPr>
              <a:t>S limonene (lemons)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1603" y="3573463"/>
            <a:ext cx="4103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l-GR" sz="2000" b="1" dirty="0">
                <a:latin typeface="+mn-lt"/>
              </a:rPr>
              <a:t>R limonene (oranges)</a:t>
            </a:r>
          </a:p>
          <a:p>
            <a:pPr algn="ctr" eaLnBrk="1" hangingPunct="1"/>
            <a:endParaRPr lang="en-GB" altLang="el-GR" sz="2000" dirty="0">
              <a:latin typeface="+mn-lt"/>
            </a:endParaRPr>
          </a:p>
        </p:txBody>
      </p:sp>
      <p:pic>
        <p:nvPicPr>
          <p:cNvPr id="21511" name="Picture 18" descr="fruitOrange2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8544" y="4037845"/>
            <a:ext cx="2033522" cy="1600939"/>
          </a:xfrm>
        </p:spPr>
      </p:pic>
      <p:sp>
        <p:nvSpPr>
          <p:cNvPr id="21512" name="Rectangle 2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1513" name="Picture 21" descr="http://geekphilosopher.com/thumbnails/fruitLemons1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r="20744" b="15604"/>
          <a:stretch>
            <a:fillRect/>
          </a:stretch>
        </p:blipFill>
        <p:spPr bwMode="auto">
          <a:xfrm>
            <a:off x="1980316" y="3970338"/>
            <a:ext cx="2286262" cy="15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scielo.br/img/revistas/mioc/v103n8/05f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50"/>
          <a:stretch/>
        </p:blipFill>
        <p:spPr bwMode="auto">
          <a:xfrm>
            <a:off x="2335795" y="1237618"/>
            <a:ext cx="3895316" cy="23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4573086" y="3426234"/>
            <a:ext cx="41036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l-GR" sz="2000" b="1" dirty="0" smtClean="0">
                <a:latin typeface="+mn-lt"/>
              </a:rPr>
              <a:t>S thalidomide (effective drug)</a:t>
            </a:r>
          </a:p>
          <a:p>
            <a:pPr algn="ctr" eaLnBrk="1" hangingPunct="1"/>
            <a:endParaRPr lang="en-GB" altLang="el-GR" sz="2000" dirty="0" smtClean="0">
              <a:latin typeface="+mn-lt"/>
            </a:endParaRPr>
          </a:p>
          <a:p>
            <a:pPr algn="ctr" eaLnBrk="1" hangingPunct="1"/>
            <a:r>
              <a:rPr lang="en-GB" altLang="el-GR" sz="2000" dirty="0" smtClean="0">
                <a:latin typeface="+mn-lt"/>
              </a:rPr>
              <a:t>The </a:t>
            </a:r>
            <a:r>
              <a:rPr lang="en-GB" altLang="el-GR" sz="2000" dirty="0">
                <a:latin typeface="+mn-lt"/>
              </a:rPr>
              <a:t>body </a:t>
            </a:r>
            <a:r>
              <a:rPr lang="en-GB" altLang="el-GR" sz="2000" dirty="0" err="1">
                <a:latin typeface="+mn-lt"/>
              </a:rPr>
              <a:t>racemises</a:t>
            </a:r>
            <a:r>
              <a:rPr lang="en-GB" altLang="el-GR" sz="2000" dirty="0">
                <a:latin typeface="+mn-lt"/>
              </a:rPr>
              <a:t> each enantiomer, so even pure S is dangerous as it converts to R in the body. </a:t>
            </a:r>
          </a:p>
        </p:txBody>
      </p:sp>
      <p:sp>
        <p:nvSpPr>
          <p:cNvPr id="22534" name="Rectangle 20"/>
          <p:cNvSpPr>
            <a:spLocks noChangeArrowheads="1"/>
          </p:cNvSpPr>
          <p:nvPr/>
        </p:nvSpPr>
        <p:spPr bwMode="auto">
          <a:xfrm>
            <a:off x="469398" y="3426234"/>
            <a:ext cx="4103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l-GR" sz="2000" b="1" dirty="0">
                <a:latin typeface="+mn-lt"/>
              </a:rPr>
              <a:t>R thalidomide (dangerous drug)</a:t>
            </a:r>
          </a:p>
          <a:p>
            <a:pPr algn="ctr" eaLnBrk="1" hangingPunct="1"/>
            <a:endParaRPr lang="en-GB" altLang="el-GR" sz="2000" dirty="0">
              <a:latin typeface="+mn-lt"/>
            </a:endParaRPr>
          </a:p>
        </p:txBody>
      </p:sp>
      <p:pic>
        <p:nvPicPr>
          <p:cNvPr id="5122" name="Picture 2" descr="Thalidomide-racemate2DCSD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3"/>
          <a:stretch/>
        </p:blipFill>
        <p:spPr bwMode="auto">
          <a:xfrm>
            <a:off x="938403" y="1557195"/>
            <a:ext cx="7064859" cy="18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Ισομέρεια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02299" y="1056757"/>
            <a:ext cx="2652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Ισομερείς ενώσεις</a:t>
            </a:r>
            <a:r>
              <a:rPr lang="el-GR" altLang="el-GR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alt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4410" y="1078940"/>
            <a:ext cx="5993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/>
              <a:t>Δύο ή περισσότερες διαφορετικές μεταξύ τους </a:t>
            </a:r>
            <a:r>
              <a:rPr lang="el-GR" altLang="el-GR" sz="2400" dirty="0" smtClean="0"/>
              <a:t>ενώσεις</a:t>
            </a:r>
            <a:r>
              <a:rPr lang="el-GR" altLang="el-GR" sz="2400" dirty="0"/>
              <a:t>, που έχουν τον ίδιο χημικό </a:t>
            </a:r>
            <a:r>
              <a:rPr lang="el-GR" altLang="el-GR" sz="2400" dirty="0" smtClean="0"/>
              <a:t>τύπο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  <p:pic>
        <p:nvPicPr>
          <p:cNvPr id="23554" name="Picture 2" descr="Figure 1. Isome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215978"/>
            <a:ext cx="6534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6692" y="5811454"/>
            <a:ext cx="435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Figure 1. Isomerism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Open Teaching Project by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Padakshep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BY-NC-SA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1" y="116631"/>
            <a:ext cx="8229600" cy="1187068"/>
          </a:xfrm>
          <a:ln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3600" dirty="0" smtClean="0"/>
              <a:t>Στερεοϊσομέρεια</a:t>
            </a:r>
            <a:br>
              <a:rPr lang="el-GR" altLang="el-GR" sz="3600" dirty="0" smtClean="0"/>
            </a:br>
            <a:r>
              <a:rPr lang="el-GR" altLang="el-GR" sz="3600" dirty="0" smtClean="0"/>
              <a:t>(2) Οπτική ισομέρεια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n-US" altLang="el-GR" sz="2800" dirty="0" smtClean="0">
                <a:solidFill>
                  <a:srgbClr val="820000"/>
                </a:solidFill>
              </a:rPr>
              <a:t>D </a:t>
            </a:r>
            <a:r>
              <a:rPr lang="el-GR" altLang="el-GR" sz="2800" dirty="0" smtClean="0">
                <a:solidFill>
                  <a:srgbClr val="820000"/>
                </a:solidFill>
              </a:rPr>
              <a:t>και </a:t>
            </a:r>
            <a:r>
              <a:rPr lang="en-US" altLang="el-GR" sz="2800" dirty="0" smtClean="0">
                <a:solidFill>
                  <a:srgbClr val="820000"/>
                </a:solidFill>
              </a:rPr>
              <a:t>L</a:t>
            </a:r>
            <a:r>
              <a:rPr lang="el-GR" altLang="el-GR" sz="2800" dirty="0" smtClean="0">
                <a:solidFill>
                  <a:srgbClr val="820000"/>
                </a:solidFill>
              </a:rPr>
              <a:t> στερεοχημική διάταξη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4524375" cy="1943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659563" y="1916113"/>
            <a:ext cx="576262" cy="504825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24075" y="1989138"/>
            <a:ext cx="576263" cy="431800"/>
          </a:xfrm>
          <a:prstGeom prst="straightConnector1">
            <a:avLst/>
          </a:prstGeom>
          <a:ln w="19050">
            <a:solidFill>
              <a:srgbClr val="8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7164388" y="1628775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OH </a:t>
            </a:r>
            <a:r>
              <a:rPr lang="el-GR" altLang="el-GR" sz="2000" dirty="0">
                <a:latin typeface="+mn-lt"/>
              </a:rPr>
              <a:t>δεξιά </a:t>
            </a:r>
            <a:r>
              <a:rPr lang="el-GR" altLang="el-GR" sz="2000" dirty="0">
                <a:latin typeface="+mn-lt"/>
                <a:sym typeface="Wingdings" pitchFamily="2" charset="2"/>
              </a:rPr>
              <a:t></a:t>
            </a:r>
            <a:r>
              <a:rPr lang="en-US" altLang="el-GR" sz="2000" dirty="0">
                <a:latin typeface="+mn-lt"/>
                <a:sym typeface="Wingdings" pitchFamily="2" charset="2"/>
              </a:rPr>
              <a:t>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D</a:t>
            </a:r>
            <a:endParaRPr lang="el-GR" altLang="el-GR" sz="20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107950" y="162877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OH </a:t>
            </a:r>
            <a:r>
              <a:rPr lang="el-GR" altLang="el-GR" sz="2000" dirty="0">
                <a:latin typeface="+mn-lt"/>
              </a:rPr>
              <a:t>αριστερά </a:t>
            </a:r>
            <a:r>
              <a:rPr lang="el-GR" altLang="el-GR" sz="2000" dirty="0">
                <a:latin typeface="+mn-lt"/>
                <a:sym typeface="Wingdings" pitchFamily="2" charset="2"/>
              </a:rPr>
              <a:t></a:t>
            </a:r>
            <a:r>
              <a:rPr lang="en-US" altLang="el-GR" sz="2000" dirty="0">
                <a:latin typeface="+mn-lt"/>
                <a:sym typeface="Wingdings" pitchFamily="2" charset="2"/>
              </a:rPr>
              <a:t> </a:t>
            </a:r>
            <a:r>
              <a:rPr lang="en-US" altLang="el-GR" sz="2000" b="1" dirty="0">
                <a:solidFill>
                  <a:srgbClr val="820000"/>
                </a:solidFill>
                <a:latin typeface="+mn-lt"/>
              </a:rPr>
              <a:t>L</a:t>
            </a:r>
            <a:endParaRPr lang="el-GR" altLang="el-GR" sz="20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23560" name="Picture 12" descr="http://www.mpcfaculty.net/ron_rinehart/30B/sugrta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676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5359400" y="5661025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b="1"/>
              <a:t>D-glucose</a:t>
            </a:r>
          </a:p>
        </p:txBody>
      </p:sp>
      <p:pic>
        <p:nvPicPr>
          <p:cNvPr id="23562" name="Picture 14" descr="http://www.mpcfaculty.net/ron_rinehart/30B/sugrta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2700338" y="566102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l-GR" b="1"/>
              <a:t>L</a:t>
            </a:r>
            <a:r>
              <a:rPr lang="el-GR" altLang="el-GR" b="1">
                <a:latin typeface="Symbol" pitchFamily="18" charset="2"/>
              </a:rPr>
              <a:t>-</a:t>
            </a:r>
            <a:r>
              <a:rPr lang="el-GR" altLang="el-GR" b="1"/>
              <a:t>glucose</a:t>
            </a:r>
          </a:p>
        </p:txBody>
      </p:sp>
      <p:sp>
        <p:nvSpPr>
          <p:cNvPr id="23564" name="Rectangle 21"/>
          <p:cNvSpPr>
            <a:spLocks noChangeArrowheads="1"/>
          </p:cNvSpPr>
          <p:nvPr/>
        </p:nvSpPr>
        <p:spPr bwMode="auto">
          <a:xfrm>
            <a:off x="5567363" y="5003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>
                <a:latin typeface="Times New Roman" pitchFamily="18" charset="0"/>
                <a:cs typeface="Times New Roman" pitchFamily="18" charset="0"/>
              </a:rPr>
              <a:t>*</a:t>
            </a:r>
            <a:endParaRPr lang="el-GR" altLang="el-GR"/>
          </a:p>
        </p:txBody>
      </p:sp>
      <p:sp>
        <p:nvSpPr>
          <p:cNvPr id="23565" name="Rectangle 22"/>
          <p:cNvSpPr>
            <a:spLocks noChangeArrowheads="1"/>
          </p:cNvSpPr>
          <p:nvPr/>
        </p:nvSpPr>
        <p:spPr bwMode="auto">
          <a:xfrm>
            <a:off x="3276600" y="5003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>
                <a:latin typeface="Times New Roman" pitchFamily="18" charset="0"/>
                <a:cs typeface="Times New Roman" pitchFamily="18" charset="0"/>
              </a:rPr>
              <a:t>*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15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600" smtClean="0"/>
              <a:t>Στερεοϊσομέρεια</a:t>
            </a:r>
            <a:br>
              <a:rPr lang="el-GR" altLang="el-GR" sz="3600" smtClean="0"/>
            </a:br>
            <a:r>
              <a:rPr lang="el-GR" altLang="el-GR" sz="3600" smtClean="0"/>
              <a:t>(</a:t>
            </a:r>
            <a:r>
              <a:rPr lang="en-US" altLang="el-GR" sz="3600" smtClean="0"/>
              <a:t>3</a:t>
            </a:r>
            <a:r>
              <a:rPr lang="el-GR" altLang="el-GR" sz="3600" smtClean="0"/>
              <a:t>) Διαστερεομέρεια</a:t>
            </a:r>
            <a:endParaRPr lang="el-GR" altLang="el-GR" sz="2800" smtClean="0"/>
          </a:p>
        </p:txBody>
      </p:sp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250825" y="14128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000" dirty="0">
                <a:latin typeface="+mj-lt"/>
                <a:ea typeface="+mj-ea"/>
                <a:cs typeface="+mj-cs"/>
              </a:rPr>
              <a:t>Εμφανίζεται σε άτομα με δύο ή περισσότερα ασύμμετρα άτομα </a:t>
            </a:r>
            <a:r>
              <a:rPr lang="en-US" sz="2000" dirty="0">
                <a:latin typeface="+mj-lt"/>
                <a:ea typeface="+mj-ea"/>
                <a:cs typeface="+mj-cs"/>
              </a:rPr>
              <a:t>C.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5580063" y="2060575"/>
            <a:ext cx="3095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CH</a:t>
            </a:r>
            <a:r>
              <a:rPr lang="en-US" sz="2000" baseline="-25000" dirty="0">
                <a:latin typeface="+mj-lt"/>
                <a:ea typeface="+mj-ea"/>
                <a:cs typeface="+mj-cs"/>
              </a:rPr>
              <a:t>3</a:t>
            </a:r>
            <a:r>
              <a:rPr lang="en-US" sz="2000" dirty="0">
                <a:latin typeface="+mj-lt"/>
                <a:ea typeface="+mj-ea"/>
                <a:cs typeface="+mj-cs"/>
              </a:rPr>
              <a:t>-CH</a:t>
            </a:r>
            <a:r>
              <a:rPr lang="en-US" sz="2000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sz="2000" dirty="0">
                <a:latin typeface="+mj-lt"/>
                <a:ea typeface="+mj-ea"/>
                <a:cs typeface="+mj-cs"/>
              </a:rPr>
              <a:t>-CH-CH-CH</a:t>
            </a:r>
            <a:r>
              <a:rPr lang="en-US" sz="2000" baseline="-25000" dirty="0">
                <a:latin typeface="+mj-lt"/>
                <a:ea typeface="+mj-ea"/>
                <a:cs typeface="+mj-cs"/>
              </a:rPr>
              <a:t>3</a:t>
            </a:r>
          </a:p>
          <a:p>
            <a:pPr algn="ctr">
              <a:defRPr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       </a:t>
            </a:r>
            <a:r>
              <a:rPr lang="en-US" sz="2000" dirty="0" err="1">
                <a:latin typeface="+mj-lt"/>
                <a:ea typeface="+mj-ea"/>
                <a:cs typeface="+mj-cs"/>
              </a:rPr>
              <a:t>Cl</a:t>
            </a:r>
            <a:r>
              <a:rPr lang="en-US" sz="2000" dirty="0">
                <a:latin typeface="+mj-lt"/>
                <a:ea typeface="+mj-ea"/>
                <a:cs typeface="+mj-cs"/>
              </a:rPr>
              <a:t>   </a:t>
            </a:r>
            <a:r>
              <a:rPr lang="en-US" sz="2000" dirty="0" err="1">
                <a:latin typeface="+mj-lt"/>
                <a:ea typeface="+mj-ea"/>
                <a:cs typeface="+mj-cs"/>
              </a:rPr>
              <a:t>Cl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819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92400"/>
            <a:ext cx="781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73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11450"/>
            <a:ext cx="752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724525" y="3068638"/>
            <a:ext cx="3095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000" dirty="0">
                <a:latin typeface="+mj-lt"/>
                <a:ea typeface="+mj-ea"/>
                <a:cs typeface="+mj-cs"/>
              </a:rPr>
              <a:t>2,3 </a:t>
            </a:r>
            <a:r>
              <a:rPr lang="el-GR" sz="2000" dirty="0" err="1">
                <a:latin typeface="+mj-lt"/>
                <a:ea typeface="+mj-ea"/>
                <a:cs typeface="+mj-cs"/>
              </a:rPr>
              <a:t>διχλωροπεντάνιο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912768" y="2456657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271543" y="2456657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6948488" y="1916113"/>
            <a:ext cx="3603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*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 bwMode="auto">
          <a:xfrm>
            <a:off x="7308850" y="1916113"/>
            <a:ext cx="358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*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 txBox="1">
            <a:spLocks noChangeArrowheads="1"/>
          </p:cNvSpPr>
          <p:nvPr/>
        </p:nvSpPr>
        <p:spPr bwMode="auto">
          <a:xfrm>
            <a:off x="5795963" y="3573463"/>
            <a:ext cx="30972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000" dirty="0">
                <a:latin typeface="+mj-lt"/>
                <a:ea typeface="+mj-ea"/>
                <a:cs typeface="+mj-cs"/>
              </a:rPr>
              <a:t>Δύο (2) ασύμμετρα άτομα </a:t>
            </a:r>
            <a:r>
              <a:rPr lang="en-US" sz="2000" dirty="0">
                <a:latin typeface="+mj-lt"/>
                <a:ea typeface="+mj-ea"/>
                <a:cs typeface="+mj-cs"/>
              </a:rPr>
              <a:t>C</a:t>
            </a:r>
            <a:endParaRPr lang="el-GR" sz="2000" dirty="0">
              <a:latin typeface="+mj-lt"/>
              <a:ea typeface="+mj-ea"/>
              <a:cs typeface="+mj-cs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5400000" flipH="1" flipV="1">
            <a:off x="4338638" y="2078038"/>
            <a:ext cx="15875" cy="1133475"/>
          </a:xfrm>
          <a:prstGeom prst="bentConnector3">
            <a:avLst>
              <a:gd name="adj1" fmla="val 1494157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 flipH="1" flipV="1">
            <a:off x="1962150" y="2078038"/>
            <a:ext cx="15875" cy="1133475"/>
          </a:xfrm>
          <a:prstGeom prst="bentConnector3">
            <a:avLst>
              <a:gd name="adj1" fmla="val 1494157"/>
            </a:avLst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 txBox="1">
            <a:spLocks noChangeArrowheads="1"/>
          </p:cNvSpPr>
          <p:nvPr/>
        </p:nvSpPr>
        <p:spPr bwMode="auto">
          <a:xfrm>
            <a:off x="1042988" y="198913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rgbClr val="820000"/>
                </a:solidFill>
                <a:latin typeface="+mj-lt"/>
                <a:ea typeface="+mj-ea"/>
                <a:cs typeface="+mj-cs"/>
              </a:rPr>
              <a:t>εναντιομερή</a:t>
            </a:r>
            <a:endParaRPr lang="el-GR" b="1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16"/>
          <p:cNvSpPr txBox="1">
            <a:spLocks noChangeArrowheads="1"/>
          </p:cNvSpPr>
          <p:nvPr/>
        </p:nvSpPr>
        <p:spPr bwMode="auto">
          <a:xfrm>
            <a:off x="3419475" y="198913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rgbClr val="820000"/>
                </a:solidFill>
                <a:latin typeface="+mj-lt"/>
                <a:ea typeface="+mj-ea"/>
                <a:cs typeface="+mj-cs"/>
              </a:rPr>
              <a:t>εναντιομερή</a:t>
            </a:r>
            <a:endParaRPr lang="el-GR" b="1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6"/>
          <p:cNvSpPr txBox="1">
            <a:spLocks noChangeArrowheads="1"/>
          </p:cNvSpPr>
          <p:nvPr/>
        </p:nvSpPr>
        <p:spPr bwMode="auto">
          <a:xfrm>
            <a:off x="1042988" y="364490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dirty="0">
                <a:latin typeface="+mj-lt"/>
                <a:ea typeface="+mj-ea"/>
                <a:cs typeface="+mj-cs"/>
              </a:rPr>
              <a:t>1(</a:t>
            </a:r>
            <a:r>
              <a:rPr lang="en-US" dirty="0">
                <a:latin typeface="+mj-lt"/>
                <a:ea typeface="+mj-ea"/>
                <a:cs typeface="+mj-cs"/>
              </a:rPr>
              <a:t>S,S)</a:t>
            </a:r>
            <a:endParaRPr 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16"/>
          <p:cNvSpPr txBox="1">
            <a:spLocks noChangeArrowheads="1"/>
          </p:cNvSpPr>
          <p:nvPr/>
        </p:nvSpPr>
        <p:spPr bwMode="auto">
          <a:xfrm>
            <a:off x="2195513" y="364490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dirty="0">
                <a:latin typeface="+mj-lt"/>
                <a:ea typeface="+mj-ea"/>
                <a:cs typeface="+mj-cs"/>
              </a:rPr>
              <a:t>2</a:t>
            </a:r>
            <a:r>
              <a:rPr lang="en-US" dirty="0">
                <a:latin typeface="+mj-lt"/>
                <a:ea typeface="+mj-ea"/>
                <a:cs typeface="+mj-cs"/>
              </a:rPr>
              <a:t>(R,R)</a:t>
            </a:r>
            <a:endParaRPr 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Rectangle 16"/>
          <p:cNvSpPr txBox="1">
            <a:spLocks noChangeArrowheads="1"/>
          </p:cNvSpPr>
          <p:nvPr/>
        </p:nvSpPr>
        <p:spPr bwMode="auto">
          <a:xfrm>
            <a:off x="3419475" y="3644900"/>
            <a:ext cx="792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dirty="0">
                <a:latin typeface="+mj-lt"/>
                <a:ea typeface="+mj-ea"/>
                <a:cs typeface="+mj-cs"/>
              </a:rPr>
              <a:t>3</a:t>
            </a:r>
            <a:r>
              <a:rPr lang="en-US" dirty="0">
                <a:latin typeface="+mj-lt"/>
                <a:ea typeface="+mj-ea"/>
                <a:cs typeface="+mj-cs"/>
              </a:rPr>
              <a:t>(S,R)</a:t>
            </a:r>
            <a:endParaRPr 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Rectangle 16"/>
          <p:cNvSpPr txBox="1">
            <a:spLocks noChangeArrowheads="1"/>
          </p:cNvSpPr>
          <p:nvPr/>
        </p:nvSpPr>
        <p:spPr bwMode="auto">
          <a:xfrm>
            <a:off x="4500563" y="364490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dirty="0">
                <a:latin typeface="+mj-lt"/>
                <a:ea typeface="+mj-ea"/>
                <a:cs typeface="+mj-cs"/>
              </a:rPr>
              <a:t>4</a:t>
            </a:r>
            <a:r>
              <a:rPr lang="en-US" dirty="0">
                <a:latin typeface="+mj-lt"/>
                <a:ea typeface="+mj-ea"/>
                <a:cs typeface="+mj-cs"/>
              </a:rPr>
              <a:t>(R,S)</a:t>
            </a:r>
            <a:endParaRPr lang="el-GR" dirty="0"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23962" y="4329113"/>
            <a:ext cx="358775" cy="0"/>
          </a:xfrm>
          <a:prstGeom prst="line">
            <a:avLst/>
          </a:prstGeom>
          <a:ln w="1905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03350" y="4508500"/>
            <a:ext cx="3600450" cy="0"/>
          </a:xfrm>
          <a:prstGeom prst="line">
            <a:avLst/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4860131" y="4364832"/>
            <a:ext cx="287337" cy="0"/>
          </a:xfrm>
          <a:prstGeom prst="line">
            <a:avLst/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707606" y="4364832"/>
            <a:ext cx="287337" cy="0"/>
          </a:xfrm>
          <a:prstGeom prst="line">
            <a:avLst/>
          </a:prstGeom>
          <a:ln w="1905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55875" y="4797425"/>
            <a:ext cx="259238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195512" y="4437063"/>
            <a:ext cx="7207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563937" y="4437063"/>
            <a:ext cx="7207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4787900" y="4437063"/>
            <a:ext cx="72072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6"/>
          <p:cNvSpPr txBox="1">
            <a:spLocks noChangeArrowheads="1"/>
          </p:cNvSpPr>
          <p:nvPr/>
        </p:nvSpPr>
        <p:spPr bwMode="auto">
          <a:xfrm>
            <a:off x="2411413" y="4941888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rgbClr val="820000"/>
                </a:solidFill>
                <a:latin typeface="+mj-lt"/>
                <a:ea typeface="+mj-ea"/>
                <a:cs typeface="+mj-cs"/>
              </a:rPr>
              <a:t>διαστερεομερή</a:t>
            </a:r>
            <a:endParaRPr lang="el-GR" b="1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Rectangle 16"/>
          <p:cNvSpPr txBox="1">
            <a:spLocks noChangeArrowheads="1"/>
          </p:cNvSpPr>
          <p:nvPr/>
        </p:nvSpPr>
        <p:spPr bwMode="auto">
          <a:xfrm>
            <a:off x="611188" y="55895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dirty="0">
                <a:latin typeface="+mj-lt"/>
                <a:ea typeface="+mj-ea"/>
                <a:cs typeface="+mj-cs"/>
              </a:rPr>
              <a:t>Τα </a:t>
            </a:r>
            <a:r>
              <a:rPr lang="el-GR" sz="2400" dirty="0" err="1">
                <a:latin typeface="+mj-lt"/>
                <a:ea typeface="+mj-ea"/>
                <a:cs typeface="+mj-cs"/>
              </a:rPr>
              <a:t>διαστερεομερή</a:t>
            </a:r>
            <a:r>
              <a:rPr lang="el-GR" sz="2400" dirty="0">
                <a:latin typeface="+mj-lt"/>
                <a:ea typeface="+mj-ea"/>
                <a:cs typeface="+mj-cs"/>
              </a:rPr>
              <a:t> δεν ταυτίζονται αλλά ούτε έχουν σχέση αντικειμένου- </a:t>
            </a:r>
            <a:r>
              <a:rPr lang="el-GR" sz="2400" dirty="0" err="1">
                <a:latin typeface="+mj-lt"/>
                <a:ea typeface="+mj-ea"/>
                <a:cs typeface="+mj-cs"/>
              </a:rPr>
              <a:t>είδωλου</a:t>
            </a:r>
            <a:endParaRPr lang="el-GR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1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600" smtClean="0"/>
              <a:t>Στερεοϊσομέρεια</a:t>
            </a:r>
            <a:br>
              <a:rPr lang="el-GR" altLang="el-GR" sz="3600" smtClean="0"/>
            </a:br>
            <a:r>
              <a:rPr lang="el-GR" altLang="el-GR" sz="3600" smtClean="0"/>
              <a:t>(</a:t>
            </a:r>
            <a:r>
              <a:rPr lang="en-US" altLang="el-GR" sz="3600" smtClean="0"/>
              <a:t>3</a:t>
            </a:r>
            <a:r>
              <a:rPr lang="el-GR" altLang="el-GR" sz="3600" smtClean="0"/>
              <a:t>) Διαστερεομέρεια</a:t>
            </a:r>
            <a:endParaRPr lang="el-GR" altLang="el-GR" sz="2800" smtClean="0"/>
          </a:p>
        </p:txBody>
      </p:sp>
      <p:sp>
        <p:nvSpPr>
          <p:cNvPr id="74" name="Rectangle 16"/>
          <p:cNvSpPr txBox="1">
            <a:spLocks noChangeArrowheads="1"/>
          </p:cNvSpPr>
          <p:nvPr/>
        </p:nvSpPr>
        <p:spPr bwMode="auto">
          <a:xfrm>
            <a:off x="468313" y="164611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dirty="0">
                <a:ea typeface="+mj-ea"/>
                <a:cs typeface="+mj-cs"/>
              </a:rPr>
              <a:t>Τα </a:t>
            </a:r>
            <a:r>
              <a:rPr lang="el-GR" sz="2400" dirty="0" err="1">
                <a:ea typeface="+mj-ea"/>
                <a:cs typeface="+mj-cs"/>
              </a:rPr>
              <a:t>διαστερεομερή</a:t>
            </a:r>
            <a:r>
              <a:rPr lang="el-GR" sz="2400" dirty="0">
                <a:ea typeface="+mj-ea"/>
                <a:cs typeface="+mj-cs"/>
              </a:rPr>
              <a:t> δεν ταυτίζονται αλλά ούτε έχουν σχέση αντικειμένου- </a:t>
            </a:r>
            <a:r>
              <a:rPr lang="el-GR" sz="2400" dirty="0" smtClean="0">
                <a:ea typeface="+mj-ea"/>
                <a:cs typeface="+mj-cs"/>
              </a:rPr>
              <a:t>ειδώλου</a:t>
            </a:r>
            <a:r>
              <a:rPr lang="en-US" sz="2400" dirty="0" smtClean="0">
                <a:ea typeface="+mj-ea"/>
                <a:cs typeface="+mj-cs"/>
              </a:rPr>
              <a:t>.</a:t>
            </a:r>
            <a:endParaRPr lang="el-GR" sz="2400" dirty="0">
              <a:ea typeface="+mj-ea"/>
              <a:cs typeface="+mj-cs"/>
            </a:endParaRPr>
          </a:p>
        </p:txBody>
      </p:sp>
      <p:sp>
        <p:nvSpPr>
          <p:cNvPr id="33" name="Rectangle 16"/>
          <p:cNvSpPr txBox="1">
            <a:spLocks noChangeArrowheads="1"/>
          </p:cNvSpPr>
          <p:nvPr/>
        </p:nvSpPr>
        <p:spPr bwMode="auto">
          <a:xfrm>
            <a:off x="395288" y="258115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dirty="0">
                <a:ea typeface="+mj-ea"/>
                <a:cs typeface="+mj-cs"/>
              </a:rPr>
              <a:t>Έχουν παρόμοιες χημικές αλλά διαφορετικές φυσικές ιδιότητες, όπως σημείο ζέσεως, δείκτης διάθλασης, διαλυτότητα, κ.ά.</a:t>
            </a:r>
          </a:p>
        </p:txBody>
      </p:sp>
      <p:sp>
        <p:nvSpPr>
          <p:cNvPr id="34" name="Rectangle 16"/>
          <p:cNvSpPr txBox="1">
            <a:spLocks noChangeArrowheads="1"/>
          </p:cNvSpPr>
          <p:nvPr/>
        </p:nvSpPr>
        <p:spPr bwMode="auto">
          <a:xfrm>
            <a:off x="395288" y="358921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dirty="0">
                <a:ea typeface="+mj-ea"/>
                <a:cs typeface="+mj-cs"/>
              </a:rPr>
              <a:t>Μία ένωση με ν ασύμμετρα άτομα </a:t>
            </a:r>
            <a:r>
              <a:rPr lang="en-US" sz="2400" dirty="0">
                <a:ea typeface="+mj-ea"/>
                <a:cs typeface="+mj-cs"/>
              </a:rPr>
              <a:t>C</a:t>
            </a:r>
            <a:r>
              <a:rPr lang="el-GR" sz="2400" dirty="0">
                <a:ea typeface="+mj-ea"/>
                <a:cs typeface="+mj-cs"/>
              </a:rPr>
              <a:t>, έχει 2</a:t>
            </a:r>
            <a:r>
              <a:rPr lang="el-GR" sz="2400" baseline="30000" dirty="0">
                <a:ea typeface="+mj-ea"/>
                <a:cs typeface="+mj-cs"/>
              </a:rPr>
              <a:t>ν</a:t>
            </a:r>
            <a:r>
              <a:rPr lang="el-GR" sz="2400" dirty="0">
                <a:ea typeface="+mj-ea"/>
                <a:cs typeface="+mj-cs"/>
              </a:rPr>
              <a:t> δυνατά ισομερή,</a:t>
            </a:r>
          </a:p>
          <a:p>
            <a:pPr algn="ctr">
              <a:defRPr/>
            </a:pPr>
            <a:r>
              <a:rPr lang="el-GR" sz="2400" dirty="0">
                <a:ea typeface="+mj-ea"/>
                <a:cs typeface="+mj-cs"/>
              </a:rPr>
              <a:t>τα οποία σχηματίζουν 2</a:t>
            </a:r>
            <a:r>
              <a:rPr lang="el-GR" sz="2400" baseline="30000" dirty="0">
                <a:ea typeface="+mj-ea"/>
                <a:cs typeface="+mj-cs"/>
              </a:rPr>
              <a:t>ν-1</a:t>
            </a:r>
            <a:r>
              <a:rPr lang="el-GR" sz="2400" dirty="0">
                <a:ea typeface="+mj-ea"/>
                <a:cs typeface="+mj-cs"/>
              </a:rPr>
              <a:t> ζεύγη </a:t>
            </a:r>
            <a:r>
              <a:rPr lang="el-GR" sz="2400" dirty="0" err="1">
                <a:ea typeface="+mj-ea"/>
                <a:cs typeface="+mj-cs"/>
              </a:rPr>
              <a:t>εναντιομερών</a:t>
            </a:r>
            <a:r>
              <a:rPr lang="el-GR" sz="2400" dirty="0">
                <a:ea typeface="+mj-ea"/>
                <a:cs typeface="+mj-cs"/>
              </a:rPr>
              <a:t>.</a:t>
            </a:r>
            <a:endParaRPr lang="el-GR" sz="2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23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Τέλος Ενότητας</a:t>
            </a:r>
          </a:p>
        </p:txBody>
      </p:sp>
      <p:sp>
        <p:nvSpPr>
          <p:cNvPr id="3" name="Υπότιτλος 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1"/>
          <p:cNvGrpSpPr/>
          <p:nvPr/>
        </p:nvGrpSpPr>
        <p:grpSpPr>
          <a:xfrm>
            <a:off x="1767635" y="5931173"/>
            <a:ext cx="5828697" cy="768534"/>
            <a:chOff x="1767635" y="5931173"/>
            <a:chExt cx="5828697" cy="7685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7635" y="5931173"/>
              <a:ext cx="1971674" cy="70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2" descr="C:\Users\alex\Desktop\logo.png"/>
            <p:cNvPicPr>
              <a:picLocks noChangeAspect="1"/>
            </p:cNvPicPr>
            <p:nvPr/>
          </p:nvPicPr>
          <p:blipFill>
            <a:blip r:embed="rId4"/>
            <a:srcRect t="8214"/>
            <a:stretch>
              <a:fillRect/>
            </a:stretch>
          </p:blipFill>
          <p:spPr>
            <a:xfrm>
              <a:off x="3923928" y="5931173"/>
              <a:ext cx="3672404" cy="7685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sz="4400"/>
              <a:t>Σημειώματα</a:t>
            </a: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«Οργανική Χημεία. Ενότητα 3: Ισομέρεια - </a:t>
            </a:r>
            <a:r>
              <a:rPr lang="el-GR" sz="2000" dirty="0" smtClean="0"/>
              <a:t>Στερεοχημεία».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lvl="0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3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Αναφοράς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Αδειοδότησης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η δήλωση </a:t>
            </a:r>
            <a:r>
              <a:rPr lang="el-GR" sz="2000"/>
              <a:t>Δ</a:t>
            </a:r>
            <a:r>
              <a:rPr lang="en-US" sz="2000"/>
              <a:t>ιατήρησης Σημειωμάτων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το Σημείωμα Χρήσης Έργων Τρίτων (εφόσον υπάρχει)</a:t>
            </a:r>
          </a:p>
          <a:p>
            <a:pPr marL="0" lvl="0" indent="0">
              <a:buNone/>
            </a:pPr>
            <a:r>
              <a:rPr lang="el-GR"/>
              <a:t>μαζί με τους συνοδευόμενους υπερσυνδέσμους.</a:t>
            </a:r>
          </a:p>
          <a:p>
            <a:pPr lvl="0"/>
            <a:endParaRPr lang="el-G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525959"/>
          </a:xfrm>
        </p:spPr>
        <p:txBody>
          <a:bodyPr/>
          <a:lstStyle/>
          <a:p>
            <a:pPr lvl="0"/>
            <a:r>
              <a:rPr lang="el-GR" sz="2000"/>
              <a:t>Το παρόν εκπαιδευτικό υλικό έχει αναπτυχθεί στ</a:t>
            </a:r>
            <a:r>
              <a:rPr lang="en-US" sz="2000"/>
              <a:t>o</a:t>
            </a:r>
            <a:r>
              <a:rPr lang="el-GR" sz="2000"/>
              <a:t> πλαίσι</a:t>
            </a:r>
            <a:r>
              <a:rPr lang="en-US" sz="2000"/>
              <a:t>o</a:t>
            </a:r>
            <a:r>
              <a:rPr lang="el-GR" sz="2000"/>
              <a:t> του εκπαιδευτικού έργου του διδάσκοντα.</a:t>
            </a:r>
            <a:endParaRPr lang="en-US" sz="2000"/>
          </a:p>
          <a:p>
            <a:pPr lvl="0"/>
            <a:r>
              <a:rPr lang="el-GR" sz="2000"/>
              <a:t>Το έργο «</a:t>
            </a:r>
            <a:r>
              <a:rPr lang="el-GR" sz="2000" b="1"/>
              <a:t>Ανοικτά Ακαδημαϊκά Μαθήματα στο ΤΕΙ Αθήνας</a:t>
            </a:r>
            <a:r>
              <a:rPr lang="el-GR" sz="2000"/>
              <a:t>» έχει χρηματοδοτήσει μόνο την αναδιαμόρφωση του εκπαιδευτικού υλικού. </a:t>
            </a:r>
            <a:endParaRPr lang="en-US" sz="2000"/>
          </a:p>
          <a:p>
            <a:pPr lvl="0"/>
            <a:r>
              <a:rPr lang="el-GR" sz="200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4653134"/>
            <a:ext cx="5501643" cy="138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zh-TW" dirty="0" smtClean="0"/>
              <a:t>Λειτουργικές ομάδες-</a:t>
            </a:r>
            <a:br>
              <a:rPr lang="el-GR" altLang="zh-TW" dirty="0" smtClean="0"/>
            </a:br>
            <a:r>
              <a:rPr lang="el-GR" altLang="zh-TW" dirty="0" smtClean="0"/>
              <a:t>Ομόλογες </a:t>
            </a:r>
            <a:r>
              <a:rPr lang="el-GR" altLang="zh-TW" dirty="0" smtClean="0"/>
              <a:t>σειρές</a:t>
            </a:r>
            <a:r>
              <a:rPr lang="en-US" altLang="zh-TW" dirty="0" smtClean="0"/>
              <a:t> </a:t>
            </a:r>
            <a:r>
              <a:rPr lang="en-US" altLang="zh-TW" sz="3300" b="0" dirty="0" smtClean="0"/>
              <a:t>1/4</a:t>
            </a:r>
            <a:endParaRPr lang="en-US" altLang="zh-TW" sz="3300" b="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98181"/>
              </p:ext>
            </p:extLst>
          </p:nvPr>
        </p:nvGraphicFramePr>
        <p:xfrm>
          <a:off x="763480" y="1876394"/>
          <a:ext cx="7617040" cy="27222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0640"/>
                <a:gridCol w="1970842"/>
                <a:gridCol w="1757779"/>
                <a:gridCol w="1757779"/>
              </a:tblGrid>
              <a:tr h="861814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Χαρακτηριστική ομάδα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Γενικός τύπος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Όνομα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Παράδειγμα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</a:tr>
              <a:tr h="861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Κορεσμένος υδρογονάνθρακας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/>
                        <a:t>C</a:t>
                      </a:r>
                      <a:r>
                        <a:rPr lang="en-US" altLang="zh-TW" sz="2000" baseline="-30000" dirty="0" smtClean="0"/>
                        <a:t>n</a:t>
                      </a:r>
                      <a:r>
                        <a:rPr lang="en-US" altLang="zh-TW" sz="2000" dirty="0" smtClean="0"/>
                        <a:t>H</a:t>
                      </a:r>
                      <a:r>
                        <a:rPr lang="en-US" altLang="zh-TW" sz="2000" baseline="-30000" dirty="0" smtClean="0"/>
                        <a:t>2n+2</a:t>
                      </a:r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/>
                        <a:t>alk</a:t>
                      </a:r>
                      <a:r>
                        <a:rPr lang="en-US" altLang="zh-TW" sz="2000" u="sng" dirty="0" smtClean="0"/>
                        <a:t>ane</a:t>
                      </a:r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/>
                        <a:t>CH</a:t>
                      </a:r>
                      <a:r>
                        <a:rPr lang="en-US" altLang="zh-TW" sz="2000" baseline="-30000" dirty="0" smtClean="0"/>
                        <a:t>4</a:t>
                      </a:r>
                      <a:r>
                        <a:rPr lang="en-US" altLang="zh-TW" sz="2000" dirty="0" smtClean="0"/>
                        <a:t> 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meth</a:t>
                      </a:r>
                      <a:r>
                        <a:rPr lang="en-US" altLang="zh-TW" sz="2000" u="sng" dirty="0" smtClean="0"/>
                        <a:t>ane</a:t>
                      </a:r>
                      <a:endParaRPr lang="el-GR" sz="2000" dirty="0"/>
                    </a:p>
                  </a:txBody>
                  <a:tcPr anchor="ctr"/>
                </a:tc>
              </a:tr>
              <a:tr h="499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-C</a:t>
                      </a:r>
                      <a:r>
                        <a:rPr lang="en-US" altLang="zh-TW" sz="2000" dirty="0" smtClean="0">
                          <a:sym typeface="Symbol" pitchFamily="18" charset="2"/>
                        </a:rPr>
                        <a:t>=</a:t>
                      </a:r>
                      <a:r>
                        <a:rPr lang="en-US" altLang="zh-TW" sz="2000" dirty="0" smtClean="0"/>
                        <a:t>C-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C</a:t>
                      </a:r>
                      <a:r>
                        <a:rPr lang="en-US" altLang="zh-TW" sz="2000" baseline="-30000" dirty="0" smtClean="0"/>
                        <a:t>n</a:t>
                      </a:r>
                      <a:r>
                        <a:rPr lang="en-US" altLang="zh-TW" sz="2000" dirty="0" smtClean="0"/>
                        <a:t>H</a:t>
                      </a:r>
                      <a:r>
                        <a:rPr lang="en-US" altLang="zh-TW" sz="2000" baseline="-30000" dirty="0" smtClean="0"/>
                        <a:t>2n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alk</a:t>
                      </a:r>
                      <a:r>
                        <a:rPr lang="en-US" altLang="zh-TW" sz="2000" u="sng" dirty="0" smtClean="0"/>
                        <a:t>ene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eth</a:t>
                      </a:r>
                      <a:r>
                        <a:rPr lang="en-US" altLang="zh-TW" sz="2000" u="sng" dirty="0" err="1" smtClean="0"/>
                        <a:t>ene</a:t>
                      </a:r>
                      <a:endParaRPr lang="el-GR" sz="2000" dirty="0"/>
                    </a:p>
                  </a:txBody>
                  <a:tcPr anchor="ctr"/>
                </a:tc>
              </a:tr>
              <a:tr h="499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-C</a:t>
                      </a:r>
                      <a:r>
                        <a:rPr lang="en-US" altLang="zh-TW" sz="2000" dirty="0" smtClean="0">
                          <a:sym typeface="Symbol" pitchFamily="18" charset="2"/>
                        </a:rPr>
                        <a:t></a:t>
                      </a:r>
                      <a:r>
                        <a:rPr lang="en-US" altLang="zh-TW" sz="2000" dirty="0" smtClean="0"/>
                        <a:t>C-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C</a:t>
                      </a:r>
                      <a:r>
                        <a:rPr lang="en-US" altLang="zh-TW" sz="2000" baseline="-30000" dirty="0" smtClean="0"/>
                        <a:t>n</a:t>
                      </a:r>
                      <a:r>
                        <a:rPr lang="en-US" altLang="zh-TW" sz="2000" dirty="0" smtClean="0"/>
                        <a:t>H</a:t>
                      </a:r>
                      <a:r>
                        <a:rPr lang="en-US" altLang="zh-TW" sz="2000" baseline="-30000" dirty="0" smtClean="0"/>
                        <a:t>2n-2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alk</a:t>
                      </a:r>
                      <a:r>
                        <a:rPr lang="en-US" altLang="zh-TW" sz="2000" u="sng" dirty="0" smtClean="0"/>
                        <a:t>yne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/>
                        <a:t>eth</a:t>
                      </a:r>
                      <a:r>
                        <a:rPr lang="en-US" altLang="zh-TW" sz="2000" u="sng" dirty="0" err="1" smtClean="0"/>
                        <a:t>yne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7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Λειτουργικές ομάδες-</a:t>
            </a:r>
            <a:br>
              <a:rPr lang="el-GR" dirty="0"/>
            </a:br>
            <a:r>
              <a:rPr lang="el-GR" dirty="0"/>
              <a:t>Ομόλογες </a:t>
            </a:r>
            <a:r>
              <a:rPr lang="el-GR" dirty="0" smtClean="0"/>
              <a:t>σειρές</a:t>
            </a:r>
            <a:r>
              <a:rPr lang="en-US" dirty="0" smtClean="0"/>
              <a:t> </a:t>
            </a:r>
            <a:r>
              <a:rPr lang="en-US" sz="3300" b="0" dirty="0" smtClean="0"/>
              <a:t>2</a:t>
            </a:r>
            <a:r>
              <a:rPr lang="en-US" altLang="zh-TW" sz="3300" b="0" dirty="0" smtClean="0"/>
              <a:t>/4</a:t>
            </a:r>
            <a:endParaRPr lang="el-GR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70506"/>
              </p:ext>
            </p:extLst>
          </p:nvPr>
        </p:nvGraphicFramePr>
        <p:xfrm>
          <a:off x="763480" y="1736117"/>
          <a:ext cx="7617040" cy="37828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0640"/>
                <a:gridCol w="1970842"/>
                <a:gridCol w="1757779"/>
                <a:gridCol w="1757779"/>
              </a:tblGrid>
              <a:tr h="106872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Χαρακτηριστική ομάδα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Γενικός τύπος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Όνομα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Παράδειγμα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</a:tr>
              <a:tr h="1225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alkan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one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butan-2-one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</a:tr>
              <a:tr h="619184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-COOH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RCOOH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alkan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oic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 acid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ethan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oic acid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</a:tr>
              <a:tr h="869354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-COOR’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RCOOR’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ester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meth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yl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 </a:t>
                      </a:r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ethan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oate</a:t>
                      </a:r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17631"/>
              </p:ext>
            </p:extLst>
          </p:nvPr>
        </p:nvGraphicFramePr>
        <p:xfrm>
          <a:off x="939662" y="2847851"/>
          <a:ext cx="17526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867147" imgH="551705" progId="ISISServer">
                  <p:embed/>
                </p:oleObj>
              </mc:Choice>
              <mc:Fallback>
                <p:oleObj r:id="rId3" imgW="867147" imgH="551705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62" y="2847851"/>
                        <a:ext cx="1752600" cy="112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25639"/>
              </p:ext>
            </p:extLst>
          </p:nvPr>
        </p:nvGraphicFramePr>
        <p:xfrm>
          <a:off x="2982420" y="2865607"/>
          <a:ext cx="1828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imgW="899160" imgH="557530" progId="ISISServer">
                  <p:embed/>
                </p:oleObj>
              </mc:Choice>
              <mc:Fallback>
                <p:oleObj r:id="rId5" imgW="899160" imgH="55753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420" y="2865607"/>
                        <a:ext cx="1828800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8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Λειτουργικές ομάδες-</a:t>
            </a:r>
            <a:br>
              <a:rPr lang="el-GR" dirty="0"/>
            </a:br>
            <a:r>
              <a:rPr lang="el-GR" dirty="0"/>
              <a:t>Ομόλογες </a:t>
            </a:r>
            <a:r>
              <a:rPr lang="el-GR" dirty="0" smtClean="0"/>
              <a:t>σειρές</a:t>
            </a:r>
            <a:r>
              <a:rPr lang="en-US" dirty="0" smtClean="0"/>
              <a:t> </a:t>
            </a:r>
            <a:r>
              <a:rPr lang="en-US" sz="3300" b="0" dirty="0" smtClean="0"/>
              <a:t>3</a:t>
            </a:r>
            <a:r>
              <a:rPr lang="en-US" altLang="zh-TW" sz="3300" b="0" dirty="0" smtClean="0"/>
              <a:t>/4</a:t>
            </a:r>
            <a:endParaRPr lang="el-GR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14719"/>
              </p:ext>
            </p:extLst>
          </p:nvPr>
        </p:nvGraphicFramePr>
        <p:xfrm>
          <a:off x="190123" y="1535753"/>
          <a:ext cx="8673220" cy="466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0972"/>
                <a:gridCol w="2344114"/>
                <a:gridCol w="1833821"/>
                <a:gridCol w="2254313"/>
              </a:tblGrid>
              <a:tr h="7514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Χαρακτηριστική ομάδα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Γενικός τύπος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Όνομα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/>
                        <a:t>Παράδειγμα</a:t>
                      </a:r>
                      <a:endParaRPr lang="en-US" altLang="zh-TW" sz="2000" dirty="0" smtClean="0"/>
                    </a:p>
                    <a:p>
                      <a:pPr algn="ctr"/>
                      <a:endParaRPr lang="el-GR" sz="2000" dirty="0"/>
                    </a:p>
                  </a:txBody>
                  <a:tcPr anchor="ctr"/>
                </a:tc>
              </a:tr>
              <a:tr h="1222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-COX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RCOX</a:t>
                      </a:r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alkan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oyl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 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halide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ethan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oyl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 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chloride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/>
                </a:tc>
              </a:tr>
              <a:tr h="1475715">
                <a:tc>
                  <a:txBody>
                    <a:bodyPr/>
                    <a:lstStyle/>
                    <a:p>
                      <a:pPr algn="ctr" eaLnBrk="1" hangingPunct="1"/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acid anhydride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ethan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oic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 </a:t>
                      </a:r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propan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oic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 </a:t>
                      </a:r>
                      <a:r>
                        <a:rPr lang="en-US" altLang="zh-TW" sz="2000" b="1" u="sng" dirty="0" smtClean="0">
                          <a:latin typeface="+mn-lt"/>
                          <a:ea typeface="細明體" pitchFamily="49" charset="-120"/>
                        </a:rPr>
                        <a:t>anhydride</a:t>
                      </a:r>
                      <a:endParaRPr lang="en-US" altLang="zh-TW" sz="2000" dirty="0" smtClean="0">
                        <a:latin typeface="+mn-lt"/>
                        <a:ea typeface="細明體" pitchFamily="49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+mn-lt"/>
                      </a:endParaRPr>
                    </a:p>
                  </a:txBody>
                  <a:tcPr/>
                </a:tc>
              </a:tr>
              <a:tr h="1213164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-NH</a:t>
                      </a:r>
                      <a:r>
                        <a:rPr lang="en-US" altLang="zh-TW" sz="2000" baseline="-30000" dirty="0" smtClean="0">
                          <a:latin typeface="+mn-lt"/>
                          <a:ea typeface="細明體" pitchFamily="49" charset="-120"/>
                        </a:rPr>
                        <a:t>2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RNH</a:t>
                      </a:r>
                      <a:r>
                        <a:rPr lang="en-US" altLang="zh-TW" sz="2000" baseline="-30000" dirty="0" smtClean="0">
                          <a:latin typeface="+mn-lt"/>
                          <a:ea typeface="細明體" pitchFamily="49" charset="-120"/>
                        </a:rPr>
                        <a:t>2</a:t>
                      </a:r>
                      <a:endParaRPr lang="en-US" altLang="zh-TW" sz="2000" dirty="0" smtClean="0">
                        <a:latin typeface="+mn-lt"/>
                        <a:ea typeface="細明體" pitchFamily="49" charset="-120"/>
                      </a:endParaRPr>
                    </a:p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C</a:t>
                      </a:r>
                      <a:r>
                        <a:rPr lang="en-US" altLang="zh-TW" sz="2000" baseline="-25000" dirty="0" smtClean="0">
                          <a:latin typeface="+mn-lt"/>
                          <a:ea typeface="細明體" pitchFamily="49" charset="-120"/>
                        </a:rPr>
                        <a:t>n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H</a:t>
                      </a:r>
                      <a:r>
                        <a:rPr lang="en-US" altLang="zh-TW" sz="2000" baseline="-25000" dirty="0" smtClean="0">
                          <a:latin typeface="+mn-lt"/>
                          <a:ea typeface="細明體" pitchFamily="49" charset="-120"/>
                        </a:rPr>
                        <a:t>2n+1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NH</a:t>
                      </a:r>
                      <a:r>
                        <a:rPr lang="en-US" altLang="zh-TW" sz="2000" baseline="-25000" dirty="0" smtClean="0">
                          <a:latin typeface="+mn-lt"/>
                          <a:ea typeface="細明體" pitchFamily="49" charset="-120"/>
                        </a:rPr>
                        <a:t>2</a:t>
                      </a:r>
                      <a:endParaRPr lang="en-US" altLang="zh-TW" sz="2000" dirty="0" smtClean="0">
                        <a:latin typeface="+mn-lt"/>
                        <a:ea typeface="細明體" pitchFamily="49" charset="-120"/>
                      </a:endParaRPr>
                    </a:p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C</a:t>
                      </a:r>
                      <a:r>
                        <a:rPr lang="en-US" altLang="zh-TW" sz="2000" baseline="-25000" dirty="0" smtClean="0">
                          <a:latin typeface="+mn-lt"/>
                          <a:ea typeface="細明體" pitchFamily="49" charset="-120"/>
                        </a:rPr>
                        <a:t>n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H</a:t>
                      </a:r>
                      <a:r>
                        <a:rPr lang="en-US" altLang="zh-TW" sz="2000" baseline="-25000" dirty="0" smtClean="0">
                          <a:latin typeface="+mn-lt"/>
                          <a:ea typeface="細明體" pitchFamily="49" charset="-120"/>
                        </a:rPr>
                        <a:t>2n+3</a:t>
                      </a:r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N</a:t>
                      </a:r>
                      <a:endParaRPr lang="en-US" altLang="zh-TW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smtClean="0">
                          <a:latin typeface="+mn-lt"/>
                          <a:ea typeface="細明體" pitchFamily="49" charset="-120"/>
                        </a:rPr>
                        <a:t>amine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zh-TW" sz="2000" dirty="0" err="1" smtClean="0">
                          <a:latin typeface="+mn-lt"/>
                          <a:ea typeface="細明體" pitchFamily="49" charset="-120"/>
                        </a:rPr>
                        <a:t>methan</a:t>
                      </a:r>
                      <a:r>
                        <a:rPr lang="en-US" altLang="zh-TW" sz="2000" b="1" u="sng" dirty="0" err="1" smtClean="0">
                          <a:latin typeface="+mn-lt"/>
                          <a:ea typeface="細明體" pitchFamily="49" charset="-120"/>
                        </a:rPr>
                        <a:t>amine</a:t>
                      </a:r>
                      <a:endParaRPr lang="en-US" altLang="zh-TW" sz="2000" dirty="0">
                        <a:latin typeface="+mn-lt"/>
                        <a:ea typeface="細明體" pitchFamily="49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9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12" y="2664870"/>
            <a:ext cx="1621152" cy="7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7" y="3613137"/>
            <a:ext cx="2057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1" y="3624840"/>
            <a:ext cx="19812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0" y="4265468"/>
            <a:ext cx="2209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Λειτουργικές ομάδες-</a:t>
            </a:r>
            <a:br>
              <a:rPr lang="el-GR" dirty="0"/>
            </a:br>
            <a:r>
              <a:rPr lang="el-GR" dirty="0"/>
              <a:t>Ομόλογες </a:t>
            </a:r>
            <a:r>
              <a:rPr lang="el-GR" dirty="0" smtClean="0"/>
              <a:t>σειρές</a:t>
            </a:r>
            <a:r>
              <a:rPr lang="en-US" dirty="0" smtClean="0"/>
              <a:t> </a:t>
            </a:r>
            <a:r>
              <a:rPr lang="en-US" sz="3300" b="0" dirty="0" smtClean="0"/>
              <a:t>4</a:t>
            </a:r>
            <a:r>
              <a:rPr lang="en-US" altLang="zh-TW" sz="3300" b="0" dirty="0" smtClean="0"/>
              <a:t>/4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31994"/>
              </p:ext>
            </p:extLst>
          </p:nvPr>
        </p:nvGraphicFramePr>
        <p:xfrm>
          <a:off x="763480" y="1736117"/>
          <a:ext cx="7617040" cy="41695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0640"/>
                <a:gridCol w="1970842"/>
                <a:gridCol w="1757779"/>
                <a:gridCol w="1757779"/>
              </a:tblGrid>
              <a:tr h="106872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Χαρακτηριστική ομάδα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>
                          <a:latin typeface="+mn-lt"/>
                        </a:rPr>
                        <a:t>Γενικός τύπος</a:t>
                      </a:r>
                      <a:endParaRPr lang="en-US" altLang="zh-TW" sz="2000" dirty="0" smtClean="0">
                        <a:latin typeface="+mn-lt"/>
                      </a:endParaRPr>
                    </a:p>
                    <a:p>
                      <a:pPr algn="ctr"/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>
                          <a:latin typeface="+mn-lt"/>
                        </a:rPr>
                        <a:t>Όνομα</a:t>
                      </a:r>
                      <a:endParaRPr lang="en-US" altLang="zh-TW" sz="2000" dirty="0" smtClean="0">
                        <a:latin typeface="+mn-lt"/>
                      </a:endParaRPr>
                    </a:p>
                    <a:p>
                      <a:pPr algn="ctr"/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000" dirty="0" smtClean="0">
                          <a:latin typeface="+mn-lt"/>
                        </a:rPr>
                        <a:t>Παράδειγμα</a:t>
                      </a:r>
                      <a:endParaRPr lang="en-US" altLang="zh-TW" sz="2000" dirty="0" smtClean="0">
                        <a:latin typeface="+mn-lt"/>
                      </a:endParaRPr>
                    </a:p>
                    <a:p>
                      <a:pPr algn="ctr"/>
                      <a:endParaRPr lang="el-GR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1225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-NO</a:t>
                      </a:r>
                      <a:r>
                        <a:rPr kumimoji="1" lang="en-US" altLang="zh-TW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2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RNO</a:t>
                      </a:r>
                      <a:r>
                        <a:rPr kumimoji="1" lang="en-US" altLang="zh-TW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2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nitro-compounds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CH</a:t>
                      </a:r>
                      <a:r>
                        <a:rPr kumimoji="1" lang="en-US" altLang="zh-TW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CH</a:t>
                      </a:r>
                      <a:r>
                        <a:rPr kumimoji="1" lang="en-US" altLang="zh-TW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NO</a:t>
                      </a:r>
                      <a:r>
                        <a:rPr kumimoji="1" lang="en-US" altLang="zh-TW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細明體" pitchFamily="49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nitroethane</a:t>
                      </a:r>
                    </a:p>
                  </a:txBody>
                  <a:tcPr marT="45714" marB="45714" anchor="ctr" horzOverflow="overflow"/>
                </a:tc>
              </a:tr>
              <a:tr h="619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-C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  <a:sym typeface="Symbol" pitchFamily="18" charset="2"/>
                        </a:rPr>
                        <a:t>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R-C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  <a:sym typeface="Symbol" pitchFamily="18" charset="2"/>
                        </a:rPr>
                        <a:t>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細明體" pitchFamily="49" charset="-120"/>
                        <a:sym typeface="Symbol" pitchFamily="18" charset="2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cyano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-compound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carbonitriles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)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ethane</a:t>
                      </a:r>
                      <a:r>
                        <a:rPr kumimoji="1" lang="en-US" altLang="zh-TW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nitrile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細明體" pitchFamily="49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2" charset="-120"/>
                      </a:endParaRPr>
                    </a:p>
                  </a:txBody>
                  <a:tcPr marT="45714" marB="45714" anchor="ctr" horzOverflow="overflow"/>
                </a:tc>
              </a:tr>
              <a:tr h="869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-CONH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細明體" pitchFamily="49" charset="-12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2" charset="-12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Acid amide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CH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3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CONH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2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2" charset="-120"/>
                        </a:rPr>
                        <a:t>ethan</a:t>
                      </a:r>
                      <a:r>
                        <a:rPr kumimoji="1" lang="en-US" altLang="zh-TW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細明體" pitchFamily="49" charset="-120"/>
                        </a:rPr>
                        <a:t>amide</a:t>
                      </a:r>
                      <a:endParaRPr kumimoji="1" lang="en-US" altLang="zh-TW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細明體" pitchFamily="49" charset="-120"/>
                      </a:endParaRPr>
                    </a:p>
                  </a:txBody>
                  <a:tcPr marT="45714" marB="4571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76421" y="2052240"/>
            <a:ext cx="882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Ισομέρεια ανθρακικής αλυσίδας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 sz="4400">
              <a:solidFill>
                <a:schemeClr val="tx2"/>
              </a:solidFill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Συντακτική </a:t>
            </a:r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n-US" altLang="zh-TW" sz="3000" b="0" dirty="0"/>
              <a:t>1/4</a:t>
            </a:r>
            <a:endParaRPr lang="el-GR" altLang="el-GR" dirty="0" smtClean="0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435872" y="5940046"/>
            <a:ext cx="2111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 smtClean="0">
                <a:latin typeface="+mn-lt"/>
              </a:rPr>
              <a:t>3-μεθυλ-πεντάνιο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688864" y="5940046"/>
            <a:ext cx="1098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>
                <a:latin typeface="+mn-lt"/>
              </a:rPr>
              <a:t>εξάνιο 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176421" y="1080922"/>
            <a:ext cx="4414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820000"/>
                </a:solidFill>
                <a:latin typeface="+mn-lt"/>
              </a:rPr>
              <a:t>Συντακτικά ισομερείς ενώσεις</a:t>
            </a:r>
            <a:r>
              <a:rPr lang="el-GR" altLang="el-GR" sz="2400" b="1" dirty="0" smtClean="0">
                <a:solidFill>
                  <a:srgbClr val="820000"/>
                </a:solidFill>
                <a:latin typeface="+mn-lt"/>
              </a:rPr>
              <a:t>:</a:t>
            </a:r>
            <a:endParaRPr lang="el-GR" altLang="el-GR" sz="24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18438" name="Picture 6" descr="http://upload.wikimedia.org/wikipedia/commons/f/fe/3-methylpent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1062" y="4756189"/>
            <a:ext cx="2480650" cy="11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upload.wikimedia.org/wikipedia/commons/thumb/b/b9/Butane-2D-flat.png/640px-Buta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55" y="2708778"/>
            <a:ext cx="2142462" cy="10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data:image/png;base64,iVBORw0KGgoAAAANSUhEUgAAAcIAAABwCAMAAAC6s4C9AAAAjVBMVEX///8AAAD5+fnKysrn5+f29vbv7+/e3t7y8vL8/PyUlJSqqqpAQED4+Pji4uLq6uq/v79TU1O0tLSbm5seHh41NTWKiop0dHQXFxfW1tZubm4KCgpcXFwpKSlmZmZKSkp+fn6wsLAzMzONjY0jIyNPT0/Q0NCgoKCXl5dDQ0MQEBA7OzuCgoJxcXHDw8OkZ2SlAAAGcElEQVR4nO2c6XKiUBCFvSAq7uKGOu4mRk18/8cbjdxuoriAF5of56uaqklixc6l6eV0Y6EAAAAAAAAAAAAAAAAAAAAAAAAAAAAAAAAAAAAAAAAAAAAA5JjyeN6WtiEap7upOtJGRGNLGxCitPbVVP1rSttxi9uuq406eK60IbfYHVWWtoFYHpSarJRSA0valCtGs5NV09O/WX5O60JxeLZK2ooAe3cy5nIJlVo2pM0J8XtMl0uo1LAlbU6ISvXXJpWL5FNaXIwJDkrNR9IWEd2LVyk/MLCWmxjh1YNDO0hbUihYX4EtajXW/xvnIyW2D9qgb7IxH/XDqKMNmosb5NIx+V2ncJwHX0yqJWnLCk06pnGx0JzpL3KQElvk61P5Iqv8j07m98Zr0C15EI7x7mCifevi58epNq0qHE23G23JoChrycmbdBIMpb8GfW/3KWdZo0Z+vqRv1ugiSqbEY09b8SOebqytPpLNnyKU4/y3lJN96lphv6iEvt2ilNiRci8OWwdbPIbaXCtc570lu7uEZc0fulLXee+TUuJC4hYoDfTbT2riF/A6Cf7FqgZVvFplnhJbdEzzY8SPjzv946+sKy6Hovv+W7x3dtbqySUqS1WA3kq/cTdaFq109QvqXqaWfVKCuQkOmeN62ha/e/9VNqfE7EQRe05vev8eIykiy5TIPr2LCg7Zwsc0fBiKGp5OiVmJImVKgrPHAhHdEJOMNLdSVbc40624QFTkRuKprtCieNvJQINwKUL2nkZIDiS9bfqWFWp9/XYL+U6QLsrhpURSJB0iquoxibvUFVTvQXRnrK5+/Sbtiotr9xwIj5425mUBzbV1NO2t06zCRlQhD189JtbcUp1ysv4hLVidsPmYYpRU7pbSQGoVIEf3jzgFCmf1QeX5qxNhVfVbqK14J8gxMW5iKy30RTykMoZyqAs9tGMeU023IH4qU07LoySYYVl+jy5ps8v4JdWI+umF+X66/U6zXiLN7cO8e7H+MRfUiwM87edqnWyPqF2ncza7iDT6oOiezDtSG0MFCwMnVvKdYJm69H+JXdWpaoW+HjfaPaC02Ae/NflcxCX38g1OOa2uruP8zJW8GyoUa94rv5vklcbcvaYv4H75jltY1FEaq7iOFHXkR0oOFZSbt0uqT8oN3wb+LtfW97U/eLcWYTf9MCFC8LytI79HZFOt8GNAV3CX+tSnb4+hDLd1LEI/UFdfo0L6h++Jq2mszZryJp5xvNfohkZKprQ7bgDeCjfWUv8a8Q2P8zHpGNo3uKVTZs0tcUp0arrFWRkcnVa+dIzYJXevUNiS7wQ9WvJYmy2pjjTSGyQ7/yM1EoYbZnavcTL34pKtLr5cWLAprIzNi+uUEicJKsnRLEXLOCUu4nsHR/eDyMbJH7gtTWdAWUy8iFSp6kYiHdXY8fTv78cdQy1pCGA4bCXAIW02vWkai0/DOPcSJUGVmmUV+uvrcdyXtxRenpWkhrvUuWr/nZaAf4a630n11bd5aa/ifbhf6bzqXqGtOXk5lFNNrMFNApyY7l6i6G6k/36ErW/2/fql15N6qGriu2nsTfUMBpR8UXZP+05THeWLcMR+3lBx7S7fCVpf2nC/m2YMZUYUGh9XgK7Hj99kUytUhrorfvKwHQ8BcvDEDT/MleGuM7nw/kEhPpKoFXiO9cC9eKNxmoOREonryUdKiVj3nhxCaGEgWz/nafKdW5/3iqfyG/YN2o5QmWuzLMVGrXhZ9DDXPnPLKrT/GVka2OT1CYQAw1i07q++JEqqIwXKm6lrm2sFCT9vUcV1E5t4a04+CbqspqW97nnXBFpEmtain3QbS/l5aMoZ7hJZTcvBhn2TUk1P0BjW3P5R1+fQMfUlVWN+3pQrLm4kuuKdYHEQYaAIzasxVGOrvxZXjUmEmF5SIi04q4V8J8iPcybcADMIf/ZCb23xSGkyELcspFn9NAtF0j8yrt2jYNExB8YUwmVVnavUXFgWeraUCpx+tg8oRqNriDfG1IbRz8Pvg2q+I18rBFj8cQu/bOQfMzsTPKOVq88JvHzWgX9ZPq7lyTKuuJTQw/pRzHKRBK9or4JLmCvXOkMiRD7yzi/lTJ7ejEup6qvJs0d1RXDtlTK7DvY+ObyAZ5rjfm7S81+c7b0PYgAAAAAAAAAAAAAAAAAAAAAAAAAAAAAAAAAAAAAAAAAAAABywn+wsllAEvNRa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98" y="4947100"/>
            <a:ext cx="3006798" cy="74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911579" y="3965417"/>
            <a:ext cx="1159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 smtClean="0">
                <a:latin typeface="+mn-lt"/>
              </a:rPr>
              <a:t>βουτάνιο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18451" name="Picture 19" descr="http://www.avogadro.co.uk/organic/c4h10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7" t="-3057" b="10630"/>
          <a:stretch/>
        </p:blipFill>
        <p:spPr bwMode="auto">
          <a:xfrm>
            <a:off x="5018909" y="2382751"/>
            <a:ext cx="2672129" cy="18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146" y="4245402"/>
            <a:ext cx="186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μεθυλοπροπάνιο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225771" y="1080000"/>
            <a:ext cx="491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/>
              <a:t>έχουν ίδιο μοριακό αλλά </a:t>
            </a:r>
            <a:r>
              <a:rPr lang="el-GR" altLang="el-GR" sz="2400" dirty="0" smtClean="0"/>
              <a:t>διαφορετικό συντακτικό </a:t>
            </a:r>
            <a:r>
              <a:rPr lang="el-GR" altLang="el-GR" sz="2400" dirty="0"/>
              <a:t>τύπο.	</a:t>
            </a:r>
          </a:p>
        </p:txBody>
      </p:sp>
    </p:spTree>
    <p:extLst>
      <p:ext uri="{BB962C8B-B14F-4D97-AF65-F5344CB8AC3E}">
        <p14:creationId xmlns:p14="http://schemas.microsoft.com/office/powerpoint/2010/main" val="23946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Συντακτική </a:t>
            </a:r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2</a:t>
            </a:r>
            <a:r>
              <a:rPr lang="en-US" altLang="zh-TW" sz="3000" b="0" dirty="0" smtClean="0"/>
              <a:t>/4</a:t>
            </a:r>
            <a:endParaRPr lang="el-GR" altLang="el-GR" dirty="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8313" y="1631950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Ισομέρεια θέσης της λειτουργικής ομάδας</a:t>
            </a:r>
          </a:p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 </a:t>
            </a:r>
            <a:r>
              <a:rPr lang="el-GR" altLang="el-GR" sz="2400" b="1" dirty="0">
                <a:latin typeface="+mn-lt"/>
                <a:cs typeface="Arial" charset="0"/>
              </a:rPr>
              <a:t>propan-1-ol</a:t>
            </a:r>
            <a:r>
              <a:rPr lang="el-GR" altLang="el-GR" sz="2400" dirty="0">
                <a:latin typeface="+mn-lt"/>
                <a:cs typeface="Arial" charset="0"/>
              </a:rPr>
              <a:t> </a:t>
            </a:r>
            <a:r>
              <a:rPr lang="el-GR" altLang="el-GR" sz="2400" dirty="0" smtClean="0">
                <a:latin typeface="+mn-lt"/>
                <a:cs typeface="Arial" charset="0"/>
              </a:rPr>
              <a:t>και </a:t>
            </a:r>
            <a:r>
              <a:rPr lang="el-GR" altLang="el-GR" sz="2400" b="1" dirty="0">
                <a:latin typeface="+mn-lt"/>
                <a:cs typeface="Arial" charset="0"/>
              </a:rPr>
              <a:t>propan-2-ol</a:t>
            </a:r>
            <a:r>
              <a:rPr lang="el-GR" altLang="el-GR" sz="2400" dirty="0">
                <a:latin typeface="+mn-lt"/>
                <a:cs typeface="Arial" charset="0"/>
              </a:rPr>
              <a:t> </a:t>
            </a:r>
            <a:endParaRPr lang="el-GR" altLang="el-GR" sz="2400" dirty="0">
              <a:latin typeface="+mn-lt"/>
            </a:endParaRPr>
          </a:p>
          <a:p>
            <a:pPr algn="ctr"/>
            <a:r>
              <a:rPr lang="el-GR" altLang="el-GR" sz="2400" dirty="0">
                <a:latin typeface="+mn-lt"/>
              </a:rPr>
              <a:t>  </a:t>
            </a:r>
          </a:p>
        </p:txBody>
      </p:sp>
      <p:pic>
        <p:nvPicPr>
          <p:cNvPr id="17411" name="Picture 3" descr="http://upload.wikimedia.org/wikipedia/commons/thumb/3/30/Propan-1-ol-2D-flat.png/640px-Propan-1-ol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10" y="3223033"/>
            <a:ext cx="2360607" cy="12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http://dj1hlxw0wr920.cloudfront.net/userfiles/wyzfiles/26be2454-f749-4db1-b7e0-6c4a9af4c0ae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14" y="2832097"/>
            <a:ext cx="2800761" cy="20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2936" y="5024345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cs typeface="Arial" charset="0"/>
              </a:rPr>
              <a:t>propan-1-ol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579654" y="5024345"/>
            <a:ext cx="130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 smtClean="0">
                <a:cs typeface="Arial" charset="0"/>
              </a:rPr>
              <a:t>propan-2-ol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1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Συντακτική </a:t>
            </a:r>
            <a:r>
              <a:rPr lang="el-GR" altLang="el-GR" dirty="0" smtClean="0"/>
              <a:t>ισομέρεια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3</a:t>
            </a:r>
            <a:r>
              <a:rPr lang="en-US" altLang="zh-TW" sz="3000" b="0" dirty="0" smtClean="0"/>
              <a:t>/4</a:t>
            </a:r>
            <a:endParaRPr lang="el-GR" altLang="el-GR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08025" y="1679575"/>
            <a:ext cx="7661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Ισομέρεια ομόλογης σειράς</a:t>
            </a:r>
          </a:p>
          <a:p>
            <a:pPr algn="ctr" eaLnBrk="1" hangingPunct="1"/>
            <a:r>
              <a:rPr lang="el-GR" altLang="el-GR" sz="2400" dirty="0">
                <a:latin typeface="+mn-lt"/>
                <a:cs typeface="Arial" charset="0"/>
              </a:rPr>
              <a:t>C</a:t>
            </a:r>
            <a:r>
              <a:rPr lang="el-GR" altLang="el-GR" sz="2400" baseline="-30000" dirty="0">
                <a:latin typeface="+mn-lt"/>
                <a:cs typeface="Arial" charset="0"/>
              </a:rPr>
              <a:t>2</a:t>
            </a:r>
            <a:r>
              <a:rPr lang="el-GR" altLang="el-GR" sz="2400" dirty="0">
                <a:latin typeface="+mn-lt"/>
                <a:cs typeface="Arial" charset="0"/>
              </a:rPr>
              <a:t>H</a:t>
            </a:r>
            <a:r>
              <a:rPr lang="el-GR" altLang="el-GR" sz="2400" baseline="-30000" dirty="0">
                <a:latin typeface="+mn-lt"/>
                <a:cs typeface="Arial" charset="0"/>
              </a:rPr>
              <a:t>6</a:t>
            </a:r>
            <a:r>
              <a:rPr lang="el-GR" altLang="el-GR" sz="2400" dirty="0">
                <a:latin typeface="+mn-lt"/>
                <a:cs typeface="Arial" charset="0"/>
              </a:rPr>
              <a:t>0 αντιστοιχεί σε </a:t>
            </a:r>
            <a:r>
              <a:rPr lang="el-GR" altLang="el-GR" sz="2400" b="1" dirty="0" err="1">
                <a:latin typeface="+mn-lt"/>
                <a:cs typeface="Arial" charset="0"/>
              </a:rPr>
              <a:t>ethanol</a:t>
            </a:r>
            <a:r>
              <a:rPr lang="el-GR" altLang="el-GR" sz="2400" dirty="0">
                <a:latin typeface="+mn-lt"/>
                <a:cs typeface="Arial" charset="0"/>
              </a:rPr>
              <a:t> και </a:t>
            </a:r>
            <a:r>
              <a:rPr lang="el-GR" altLang="el-GR" sz="2400" b="1" dirty="0" err="1">
                <a:latin typeface="+mn-lt"/>
                <a:cs typeface="Arial" charset="0"/>
              </a:rPr>
              <a:t>methoxymethane</a:t>
            </a:r>
            <a:r>
              <a:rPr lang="el-GR" altLang="el-GR" sz="2400" dirty="0">
                <a:latin typeface="+mn-lt"/>
                <a:cs typeface="Arial" charset="0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16386" name="Picture 2" descr="http://upload.wikimedia.org/wikipedia/commons/6/6f/Ethanol_flat_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2" y="2915528"/>
            <a:ext cx="2401073" cy="14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kchemistry.com/methoxyethan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9220" b="28584"/>
          <a:stretch/>
        </p:blipFill>
        <p:spPr bwMode="auto">
          <a:xfrm>
            <a:off x="4462125" y="2751305"/>
            <a:ext cx="3631673" cy="1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5014" y="456451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 err="1">
                <a:cs typeface="Arial" charset="0"/>
              </a:rPr>
              <a:t>ethanol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5337543" y="4564518"/>
            <a:ext cx="1880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 err="1">
                <a:cs typeface="Arial" charset="0"/>
              </a:rPr>
              <a:t>methoxymethane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67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d8579ff47868f793de34d6235ad856c79a93"/>
  <p:tag name="ISPRING_RESOURCE_PATHS_HASH_PRESENTER" val="5b94ee99917fb1d3dd8ae1fdd48a757f2f0656e"/>
</p:tagLst>
</file>

<file path=ppt/theme/theme1.xml><?xml version="1.0" encoding="utf-8"?>
<a:theme xmlns:a="http://schemas.openxmlformats.org/drawingml/2006/main" name="OC_template_updated">
  <a:themeElements>
    <a:clrScheme name="Προσαρμοσμένο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963</TotalTime>
  <Words>1229</Words>
  <Application>Microsoft Office PowerPoint</Application>
  <PresentationFormat>Προβολή στην οθόνη (4:3)</PresentationFormat>
  <Paragraphs>235</Paragraphs>
  <Slides>29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OC_template_updated</vt:lpstr>
      <vt:lpstr>ISISServer</vt:lpstr>
      <vt:lpstr>Οργανική Χημεία</vt:lpstr>
      <vt:lpstr>Ισομέρεια</vt:lpstr>
      <vt:lpstr>Λειτουργικές ομάδες- Ομόλογες σειρές 1/4</vt:lpstr>
      <vt:lpstr>Λειτουργικές ομάδες- Ομόλογες σειρές 2/4</vt:lpstr>
      <vt:lpstr>Λειτουργικές ομάδες- Ομόλογες σειρές 3/4</vt:lpstr>
      <vt:lpstr>Λειτουργικές ομάδες- Ομόλογες σειρές 4/4</vt:lpstr>
      <vt:lpstr>Συντακτική ισομέρεια 1/4</vt:lpstr>
      <vt:lpstr>Συντακτική ισομέρεια 2/4</vt:lpstr>
      <vt:lpstr>Συντακτική ισομέρεια 3/4</vt:lpstr>
      <vt:lpstr>Συντακτική ισομέρεια 4/4</vt:lpstr>
      <vt:lpstr>Στερεοϊσομέρεια 1/2</vt:lpstr>
      <vt:lpstr>Στερεοϊσομέρεια 2/2</vt:lpstr>
      <vt:lpstr>Στερεοϊσομέρεια (1) Γεωμετρική ισομέρεια</vt:lpstr>
      <vt:lpstr>Στερεοϊσομέρεια (2) Οπτική ισομέρεια</vt:lpstr>
      <vt:lpstr>Στερεοϊσομέρεια (2) Οπτική ισομέρεια Στροφή πολωμένου φωτός</vt:lpstr>
      <vt:lpstr>Στερεοϊσομέρεια (2) Οπτική ισομέρεια</vt:lpstr>
      <vt:lpstr>Στερεοϊσομέρεια (2) Οπτική ισομέρεια R και S στερεοχημική διάταξη</vt:lpstr>
      <vt:lpstr>Παρουσίαση του PowerPoint</vt:lpstr>
      <vt:lpstr>Παρουσίαση του PowerPoint</vt:lpstr>
      <vt:lpstr>Στερεοϊσομέρεια (2) Οπτική ισομέρεια D και L στερεοχημική διάταξη</vt:lpstr>
      <vt:lpstr>Στερεοϊσομέρεια (3) Διαστερεομέρεια</vt:lpstr>
      <vt:lpstr>Στερεοϊσομέρεια (3) Διαστερεομέρεια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132</cp:revision>
  <dcterms:created xsi:type="dcterms:W3CDTF">2014-10-20T07:41:26Z</dcterms:created>
  <dcterms:modified xsi:type="dcterms:W3CDTF">2015-05-29T07:14:20Z</dcterms:modified>
</cp:coreProperties>
</file>