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31"/>
  </p:notesMasterIdLst>
  <p:handoutMasterIdLst>
    <p:handoutMasterId r:id="rId32"/>
  </p:handoutMasterIdLst>
  <p:sldIdLst>
    <p:sldId id="358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8" r:id="rId15"/>
    <p:sldId id="349" r:id="rId16"/>
    <p:sldId id="350" r:id="rId17"/>
    <p:sldId id="351" r:id="rId18"/>
    <p:sldId id="353" r:id="rId19"/>
    <p:sldId id="354" r:id="rId20"/>
    <p:sldId id="356" r:id="rId21"/>
    <p:sldId id="357" r:id="rId22"/>
    <p:sldId id="257" r:id="rId23"/>
    <p:sldId id="262" r:id="rId24"/>
    <p:sldId id="264" r:id="rId25"/>
    <p:sldId id="334" r:id="rId26"/>
    <p:sldId id="335" r:id="rId27"/>
    <p:sldId id="266" r:id="rId28"/>
    <p:sldId id="359" r:id="rId29"/>
    <p:sldId id="261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2A85-8E50-48C8-B4CC-1D5593343A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70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D2F1-36AF-4DAC-A37B-F5A38B8430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04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6A36-C79F-4406-A57B-D223EDAF0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56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>
                <a:solidFill>
                  <a:prstClr val="black"/>
                </a:solidFill>
              </a:rPr>
              <a:t>Πολυμερικά</a:t>
            </a:r>
            <a:r>
              <a:rPr lang="el-GR" sz="2800" dirty="0">
                <a:solidFill>
                  <a:prstClr val="black"/>
                </a:solidFill>
              </a:rPr>
              <a:t> Υλικά </a:t>
            </a:r>
            <a:r>
              <a:rPr lang="el-GR" sz="2800" dirty="0" smtClean="0">
                <a:solidFill>
                  <a:prstClr val="black"/>
                </a:solidFill>
              </a:rPr>
              <a:t>(</a:t>
            </a:r>
            <a:r>
              <a:rPr lang="el-GR" sz="2800" dirty="0" err="1">
                <a:solidFill>
                  <a:prstClr val="black"/>
                </a:solidFill>
              </a:rPr>
              <a:t>α</a:t>
            </a:r>
            <a:r>
              <a:rPr lang="el-GR" sz="2800" dirty="0" err="1" smtClean="0">
                <a:solidFill>
                  <a:prstClr val="black"/>
                </a:solidFill>
              </a:rPr>
              <a:t>’μέρος</a:t>
            </a:r>
            <a:r>
              <a:rPr lang="el-GR" sz="2800" dirty="0">
                <a:solidFill>
                  <a:prstClr val="black"/>
                </a:solidFill>
              </a:rPr>
              <a:t>)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25131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6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Πολυαιθυλένιο υψηλής πυκνότητας </a:t>
            </a:r>
            <a:r>
              <a:rPr lang="en-US" sz="3600" b="1" dirty="0" smtClean="0"/>
              <a:t>HDPE</a:t>
            </a:r>
            <a:r>
              <a:rPr lang="el-GR" sz="3600" dirty="0" smtClean="0"/>
              <a:t> </a:t>
            </a:r>
          </a:p>
        </p:txBody>
      </p:sp>
      <p:sp>
        <p:nvSpPr>
          <p:cNvPr id="7198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107504" y="1196752"/>
            <a:ext cx="8536462" cy="547260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/>
              <a:t>Πρόκειται για μη πολικό, πολύ κρυσταλλικό, γαλακτώδες στην εμφάνιση υλικό και με εξαιρετική αντοχή στα χημικά αντιδραστήρια.</a:t>
            </a: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/>
              <a:t>Έχει μικρότερη διαπερατότητα κατά 5 έως 6 φορές σε υδρατμούς και οξυγόνο σε σχέση με το </a:t>
            </a:r>
            <a:r>
              <a:rPr lang="en-US" sz="2000" dirty="0" smtClean="0"/>
              <a:t>LDPE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/>
              <a:t>Διαθέτει μεγάλη διαπερατότητα στα αέρια. Σε σχέση με το </a:t>
            </a:r>
            <a:r>
              <a:rPr lang="en-US" sz="2000" dirty="0" smtClean="0"/>
              <a:t>LDPE </a:t>
            </a:r>
            <a:r>
              <a:rPr lang="el-GR" sz="2000" dirty="0" smtClean="0"/>
              <a:t>έχει μεγαλύτερη αδιαφάνεια και δυσκολότερη </a:t>
            </a:r>
            <a:r>
              <a:rPr lang="el-GR" sz="2000" dirty="0" err="1" smtClean="0"/>
              <a:t>θερμοσυγκόλληση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/>
              <a:t>Η πυκνότητά του είναι μεγαλύτερη από 0.94 </a:t>
            </a:r>
            <a:r>
              <a:rPr lang="en-US" sz="2000" dirty="0" smtClean="0"/>
              <a:t>gr</a:t>
            </a:r>
            <a:r>
              <a:rPr lang="el-GR" sz="2000" dirty="0" smtClean="0"/>
              <a:t>/</a:t>
            </a:r>
            <a:r>
              <a:rPr lang="en-US" sz="2000" dirty="0" smtClean="0"/>
              <a:t>cm</a:t>
            </a:r>
            <a:r>
              <a:rPr lang="el-GR" sz="2000" dirty="0" smtClean="0"/>
              <a:t>3 και το μοριακό του βάρος Μ.Β. κυμαίνεται μεταξύ 40000-200000.</a:t>
            </a: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/>
              <a:t>Οι μεμβράνες </a:t>
            </a:r>
            <a:r>
              <a:rPr lang="en-US" sz="2000" dirty="0" smtClean="0"/>
              <a:t>HDPE </a:t>
            </a:r>
            <a:r>
              <a:rPr lang="el-GR" sz="2000" dirty="0" smtClean="0"/>
              <a:t>είναι λευκές και αδιαφανείς.</a:t>
            </a: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/>
              <a:t>Αυτό έχει σαν αποτέλεσμα να αποτελούν μία εναλλακτική λύση για επιφάνεια γραφής.</a:t>
            </a:r>
            <a:endParaRPr lang="en-US" sz="2000" dirty="0" smtClean="0"/>
          </a:p>
          <a:p>
            <a:pPr eaLnBrk="1" hangingPunct="1">
              <a:defRPr/>
            </a:pPr>
            <a:r>
              <a:rPr lang="el-GR" sz="2000" dirty="0" smtClean="0"/>
              <a:t>Θεωρείται δηλαδή το </a:t>
            </a:r>
            <a:r>
              <a:rPr lang="en-US" sz="2000" dirty="0" smtClean="0"/>
              <a:t>HDPE </a:t>
            </a:r>
            <a:r>
              <a:rPr lang="el-GR" sz="2000" dirty="0" smtClean="0"/>
              <a:t>ένα ανταγωνιστικό υλικό ως προς το χαρτί.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6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b="1" dirty="0" err="1" smtClean="0"/>
              <a:t>Πολυβινυλοχλωρίδιο</a:t>
            </a:r>
            <a:r>
              <a:rPr lang="el-GR" sz="3600" b="1" dirty="0" smtClean="0"/>
              <a:t> </a:t>
            </a:r>
            <a:r>
              <a:rPr lang="en-US" sz="3600" b="1" dirty="0" smtClean="0"/>
              <a:t>PVC</a:t>
            </a:r>
            <a:r>
              <a:rPr lang="el-GR" sz="3600" b="1" dirty="0" smtClean="0"/>
              <a:t>, </a:t>
            </a:r>
            <a:r>
              <a:rPr lang="en-US" sz="3600" b="1" dirty="0" smtClean="0"/>
              <a:t>poly</a:t>
            </a:r>
            <a:r>
              <a:rPr lang="el-GR" sz="3600" b="1" dirty="0" smtClean="0"/>
              <a:t>(</a:t>
            </a:r>
            <a:r>
              <a:rPr lang="en-US" sz="3600" b="1" dirty="0" smtClean="0"/>
              <a:t>vinyl chloride</a:t>
            </a:r>
            <a:r>
              <a:rPr lang="el-GR" sz="3600" b="1" dirty="0" smtClean="0"/>
              <a:t>)</a:t>
            </a:r>
            <a:r>
              <a:rPr lang="el-GR" sz="3600" dirty="0" smtClean="0"/>
              <a:t> </a:t>
            </a:r>
          </a:p>
        </p:txBody>
      </p:sp>
      <p:sp>
        <p:nvSpPr>
          <p:cNvPr id="722949" name="Rectangle 5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l-GR" sz="2400" dirty="0" smtClean="0"/>
              <a:t>Αποτελεί το πλέον χρησιμοποιούμενο πολυμερές μετά το </a:t>
            </a:r>
            <a:r>
              <a:rPr lang="en-US" sz="2400" dirty="0" smtClean="0"/>
              <a:t>PE </a:t>
            </a:r>
            <a:r>
              <a:rPr lang="el-GR" sz="2400" dirty="0" smtClean="0"/>
              <a:t>και το </a:t>
            </a:r>
            <a:r>
              <a:rPr lang="en-US" sz="2400" dirty="0" smtClean="0"/>
              <a:t>PP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l-GR" sz="2400" dirty="0" smtClean="0"/>
              <a:t>Το </a:t>
            </a:r>
            <a:r>
              <a:rPr lang="en-US" sz="2400" dirty="0" smtClean="0"/>
              <a:t>PVC</a:t>
            </a:r>
            <a:r>
              <a:rPr lang="el-GR" sz="2400" dirty="0" smtClean="0"/>
              <a:t> δίνει προϊόντα με μεγάλη ποικιλία μηχανικών ιδιοτήτων.</a:t>
            </a:r>
            <a:endParaRPr lang="en-US" sz="24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l-GR" sz="2400" dirty="0" smtClean="0"/>
              <a:t>Απαντάται από εύκαμπτο έως και σκληρό.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l-GR" sz="2400" dirty="0" smtClean="0"/>
              <a:t>Το δύσκαμπτο (μη πλαστικοποιημένο) πολυμερές είναι το πιο σημαντικό ισχυρό και σκληρό πλαστικό.</a:t>
            </a:r>
            <a:endParaRPr lang="en-US" sz="24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l-GR" sz="2400" dirty="0" smtClean="0"/>
              <a:t>Είναι αδιαφανές αλλά με κατάλληλη μορφοποίηση μπορεί να δώσει διαφανείς φιάλες.</a:t>
            </a:r>
            <a:endParaRPr lang="en-US" sz="24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l-GR" sz="2400" dirty="0" smtClean="0"/>
              <a:t>Επίσης, έχει καλή αντοχή στην κρούση και στα χημικά (οξέα, βάσεις, λίπη και έλαια), ενώ δεν είναι εύφλεκτο.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6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b="1" dirty="0" err="1" smtClean="0"/>
              <a:t>Πολυβινυλοχλωρίδιο</a:t>
            </a:r>
            <a:r>
              <a:rPr lang="el-GR" sz="3600" b="1" dirty="0" smtClean="0"/>
              <a:t> </a:t>
            </a:r>
            <a:r>
              <a:rPr lang="en-US" sz="3600" b="1" dirty="0" smtClean="0"/>
              <a:t>PVC</a:t>
            </a:r>
            <a:r>
              <a:rPr lang="el-GR" sz="3600" b="1" dirty="0" smtClean="0"/>
              <a:t>, </a:t>
            </a:r>
            <a:r>
              <a:rPr lang="en-US" sz="3600" b="1" dirty="0" smtClean="0"/>
              <a:t>poly</a:t>
            </a:r>
            <a:r>
              <a:rPr lang="el-GR" sz="3600" b="1" dirty="0" smtClean="0"/>
              <a:t>(</a:t>
            </a:r>
            <a:r>
              <a:rPr lang="en-US" sz="3600" b="1" dirty="0" smtClean="0"/>
              <a:t>vinyl chloride</a:t>
            </a:r>
            <a:r>
              <a:rPr lang="el-GR" sz="3600" b="1" dirty="0" smtClean="0"/>
              <a:t>)</a:t>
            </a:r>
            <a:r>
              <a:rPr lang="el-GR" sz="3600" dirty="0" smtClean="0"/>
              <a:t> </a:t>
            </a:r>
          </a:p>
        </p:txBody>
      </p:sp>
      <p:sp>
        <p:nvSpPr>
          <p:cNvPr id="7260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Ασταθές στην θερμότητα και το φως. Διαθέτει εξαιρετικές ηλεκτρικές και μονωτικές ιδιότητες.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Το πλαστικοποιημένο </a:t>
            </a:r>
            <a:r>
              <a:rPr lang="en-US" sz="2400" dirty="0" smtClean="0"/>
              <a:t>PVC </a:t>
            </a:r>
            <a:r>
              <a:rPr lang="el-GR" sz="2400" dirty="0" smtClean="0"/>
              <a:t>χαρακτηρίζεται από μεγάλη διαύγεια, ευκαμψία και διαπερατότητα στα αέρια και υδρατμούς. Επίσης, συγκριτικά με το </a:t>
            </a:r>
            <a:r>
              <a:rPr lang="en-US" sz="2400" dirty="0" smtClean="0"/>
              <a:t>PE </a:t>
            </a:r>
            <a:r>
              <a:rPr lang="el-GR" sz="2400" dirty="0" smtClean="0"/>
              <a:t>και το </a:t>
            </a:r>
            <a:r>
              <a:rPr lang="en-US" sz="2400" dirty="0" smtClean="0"/>
              <a:t>PP </a:t>
            </a:r>
            <a:r>
              <a:rPr lang="el-GR" sz="2400" dirty="0" smtClean="0"/>
              <a:t>έχει μεγαλύτερη διαπερατότητα στους υδρατμούς μικρότερη όμως στα αέρια.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Με την μορφή αιωρήματος (υγρό ή πάστα) και γαλακτώματος χρησιμοποιείται στην επίχριση μεταλλικών, ξύλινων, πλαστικών επιφανειών αλλά και υφασμάτων.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Πολυαιθυλένιο χαμηλής πυκνότητας </a:t>
            </a:r>
            <a:r>
              <a:rPr lang="en-US" sz="3600" b="1" dirty="0" smtClean="0"/>
              <a:t>LDPE</a:t>
            </a:r>
            <a:r>
              <a:rPr lang="el-GR" sz="3600" b="1" dirty="0" smtClean="0"/>
              <a:t>, </a:t>
            </a:r>
            <a:r>
              <a:rPr lang="en-US" sz="3600" b="1" dirty="0" smtClean="0"/>
              <a:t>Low density polyethylene</a:t>
            </a:r>
            <a:r>
              <a:rPr lang="el-GR" sz="3600" dirty="0" smtClean="0"/>
              <a:t> </a:t>
            </a:r>
          </a:p>
        </p:txBody>
      </p:sp>
      <p:sp>
        <p:nvSpPr>
          <p:cNvPr id="7270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To</a:t>
            </a:r>
            <a:r>
              <a:rPr lang="el-GR" sz="2400" dirty="0" smtClean="0"/>
              <a:t> πολυαιθυλένιο χαμηλής πυκνότητας ανήκει στα </a:t>
            </a:r>
            <a:r>
              <a:rPr lang="el-GR" sz="2400" b="1" dirty="0" smtClean="0"/>
              <a:t>διακλαδωμένα πολυαιθυλένια.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Διαθέτει αρκετές </a:t>
            </a:r>
            <a:r>
              <a:rPr lang="el-GR" sz="2400" b="1" dirty="0" smtClean="0">
                <a:solidFill>
                  <a:srgbClr val="820000"/>
                </a:solidFill>
              </a:rPr>
              <a:t>μικρές και μεγάλες διακλαδώσεις</a:t>
            </a:r>
            <a:r>
              <a:rPr lang="el-GR" sz="2400" b="1" dirty="0" smtClean="0"/>
              <a:t> </a:t>
            </a:r>
            <a:r>
              <a:rPr lang="el-GR" sz="2400" dirty="0" smtClean="0"/>
              <a:t>γεγονός που έρχεται σε αντίθεση με τα άλλα πολυαιθυλένια.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Ως συνέπεια </a:t>
            </a:r>
            <a:r>
              <a:rPr lang="el-GR" sz="2400" b="1" dirty="0" smtClean="0"/>
              <a:t>εμφανίζει δυσκολία στην κρυστάλλωσή του </a:t>
            </a:r>
            <a:r>
              <a:rPr lang="el-GR" sz="2400" dirty="0" smtClean="0"/>
              <a:t>(40% ο μέγιστος βαθμός κρυσταλλικότητας).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Αυτό έχει ως αποτέλεσμα να είναι </a:t>
            </a:r>
            <a:r>
              <a:rPr lang="el-GR" sz="2400" b="1" dirty="0" err="1" smtClean="0">
                <a:solidFill>
                  <a:srgbClr val="820000"/>
                </a:solidFill>
              </a:rPr>
              <a:t>ημικρυσταλλικό</a:t>
            </a:r>
            <a:r>
              <a:rPr lang="el-GR" sz="2400" b="1" dirty="0" smtClean="0">
                <a:solidFill>
                  <a:srgbClr val="820000"/>
                </a:solidFill>
              </a:rPr>
              <a:t> με γαλακτώδη εμφάνιση λόγω σκεδασμού του φωτός και χαμηλής πυκνότητας </a:t>
            </a:r>
            <a:r>
              <a:rPr lang="el-GR" sz="2400" dirty="0" smtClean="0"/>
              <a:t>(0.915-0.940 </a:t>
            </a:r>
            <a:r>
              <a:rPr lang="en-US" sz="2400" dirty="0" smtClean="0"/>
              <a:t>gr</a:t>
            </a:r>
            <a:r>
              <a:rPr lang="el-GR" sz="2400" dirty="0" smtClean="0"/>
              <a:t>/</a:t>
            </a:r>
            <a:r>
              <a:rPr lang="en-US" sz="2400" dirty="0" smtClean="0"/>
              <a:t>cm</a:t>
            </a:r>
            <a:r>
              <a:rPr lang="el-GR" sz="2400" dirty="0" smtClean="0"/>
              <a:t>3).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Κατεργάζεται εύκολα και </a:t>
            </a:r>
            <a:r>
              <a:rPr lang="el-GR" sz="2400" b="1" dirty="0" err="1" smtClean="0">
                <a:solidFill>
                  <a:schemeClr val="accent3">
                    <a:lumMod val="50000"/>
                  </a:schemeClr>
                </a:solidFill>
              </a:rPr>
              <a:t>θερμοσυγκολλάται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 δίνοντας άριστης ποιότητας ραφές.</a:t>
            </a:r>
            <a:r>
              <a:rPr lang="el-GR" sz="2400" b="1" dirty="0" smtClean="0"/>
              <a:t> </a:t>
            </a:r>
            <a:r>
              <a:rPr lang="el-GR" sz="2400" dirty="0" smtClean="0"/>
              <a:t>Είναι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χημικώς αδρανές και δεν διαλύεται από διαλύτη </a:t>
            </a:r>
            <a:r>
              <a:rPr lang="el-GR" sz="2400" dirty="0" smtClean="0"/>
              <a:t>σε θερμοκρασία περιβάλλοντος οπότε και δεν </a:t>
            </a:r>
            <a:r>
              <a:rPr lang="el-GR" sz="2400" dirty="0" err="1" smtClean="0"/>
              <a:t>συγκολλάται</a:t>
            </a:r>
            <a:r>
              <a:rPr lang="el-GR" sz="2400" dirty="0" smtClean="0"/>
              <a:t> με όμοιό του υλικό.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Όμως </a:t>
            </a:r>
            <a:r>
              <a:rPr lang="el-GR" sz="2400" b="1" dirty="0" smtClean="0">
                <a:solidFill>
                  <a:schemeClr val="tx2"/>
                </a:solidFill>
              </a:rPr>
              <a:t>μπορεί να διογκωθεί σε θερμοκρασία περιβάλλοντος επειδή απορροφά διαλύτες </a:t>
            </a:r>
            <a:r>
              <a:rPr lang="el-GR" sz="2400" dirty="0" smtClean="0"/>
              <a:t>όπως υδρογονάνθρακες (</a:t>
            </a:r>
            <a:r>
              <a:rPr lang="el-GR" sz="2400" dirty="0" err="1" smtClean="0"/>
              <a:t>αλογονωμένους</a:t>
            </a:r>
            <a:r>
              <a:rPr lang="el-GR" sz="2400" dirty="0" smtClean="0"/>
              <a:t> και μη).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40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Πολυαιθυλένιο χαμηλής πυκνότητας </a:t>
            </a:r>
            <a:r>
              <a:rPr lang="en-US" sz="3600" b="1" dirty="0" smtClean="0"/>
              <a:t>LDPE</a:t>
            </a:r>
            <a:r>
              <a:rPr lang="el-GR" sz="3600" b="1" dirty="0" smtClean="0"/>
              <a:t>, </a:t>
            </a:r>
            <a:r>
              <a:rPr lang="en-US" sz="3600" b="1" dirty="0" smtClean="0"/>
              <a:t>Low density polyethylene</a:t>
            </a:r>
            <a:r>
              <a:rPr lang="el-GR" sz="3600" dirty="0" smtClean="0"/>
              <a:t> </a:t>
            </a:r>
          </a:p>
        </p:txBody>
      </p:sp>
      <p:sp>
        <p:nvSpPr>
          <p:cNvPr id="7280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0034" y="1928802"/>
            <a:ext cx="8115328" cy="344669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200" dirty="0" smtClean="0"/>
              <a:t>Έχει</a:t>
            </a:r>
            <a:r>
              <a:rPr lang="el-GR" sz="2200" b="1" dirty="0" smtClean="0"/>
              <a:t> χαμηλή διαπερατότητα στους υδρατμούς </a:t>
            </a:r>
            <a:r>
              <a:rPr lang="el-GR" sz="2200" dirty="0" smtClean="0"/>
              <a:t>ενώ αντιθέτως</a:t>
            </a:r>
            <a:r>
              <a:rPr lang="el-GR" sz="2200" b="1" dirty="0" smtClean="0"/>
              <a:t> μεγάλη στα αέρια. </a:t>
            </a:r>
            <a:r>
              <a:rPr lang="el-GR" sz="2200" b="1" dirty="0" smtClean="0">
                <a:solidFill>
                  <a:srgbClr val="820000"/>
                </a:solidFill>
              </a:rPr>
              <a:t>Άρα δεν ενδείκνυται για συσκευασία ευπαθών τροφίμων στο οξυγόνο.</a:t>
            </a:r>
            <a:endParaRPr lang="en-US" sz="2200" b="1" dirty="0" smtClean="0">
              <a:solidFill>
                <a:srgbClr val="82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200" b="1" dirty="0" smtClean="0">
                <a:solidFill>
                  <a:srgbClr val="7030A0"/>
                </a:solidFill>
              </a:rPr>
              <a:t>Κατάλληλο για το σχηματισμό </a:t>
            </a:r>
            <a:r>
              <a:rPr lang="el-GR" sz="2200" b="1" dirty="0" err="1" smtClean="0">
                <a:solidFill>
                  <a:srgbClr val="7030A0"/>
                </a:solidFill>
              </a:rPr>
              <a:t>πολυστρωματικών</a:t>
            </a:r>
            <a:r>
              <a:rPr lang="el-GR" sz="2200" b="1" dirty="0" smtClean="0">
                <a:solidFill>
                  <a:srgbClr val="7030A0"/>
                </a:solidFill>
              </a:rPr>
              <a:t> υλικών </a:t>
            </a:r>
            <a:r>
              <a:rPr lang="el-GR" sz="2200" dirty="0" smtClean="0"/>
              <a:t>επειδή συνδυάζεται άριστα με υλικά όπως χαρτί, αλουμινόχαρτο και άλλα πολυμερή.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200" dirty="0" smtClean="0"/>
              <a:t>Ύστερα από προσβολή με φλόγα ή ηλεκτρική εκκένωση </a:t>
            </a:r>
            <a:r>
              <a:rPr lang="el-GR" sz="2200" b="1" dirty="0" smtClean="0">
                <a:solidFill>
                  <a:schemeClr val="tx2"/>
                </a:solidFill>
              </a:rPr>
              <a:t>η επιφάνειά του μπορεί να γίνει «πολική».</a:t>
            </a:r>
            <a:endParaRPr lang="en-US" sz="22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200" b="1" dirty="0" smtClean="0">
                <a:solidFill>
                  <a:schemeClr val="accent5">
                    <a:lumMod val="50000"/>
                  </a:schemeClr>
                </a:solidFill>
              </a:rPr>
              <a:t>Η διαδικασία αυτή μπορεί να βελτιώσει την δυνατότητα εκτύπωσης των </a:t>
            </a:r>
            <a:r>
              <a:rPr lang="el-GR" sz="2200" b="1" dirty="0" err="1" smtClean="0">
                <a:solidFill>
                  <a:schemeClr val="accent5">
                    <a:lumMod val="50000"/>
                  </a:schemeClr>
                </a:solidFill>
              </a:rPr>
              <a:t>φιλμς</a:t>
            </a:r>
            <a:r>
              <a:rPr lang="el-GR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LDPE</a:t>
            </a:r>
            <a:r>
              <a:rPr lang="el-GR" sz="2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22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0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 smtClean="0"/>
              <a:t>Πολυπροπυλένιο </a:t>
            </a:r>
            <a:r>
              <a:rPr lang="en-US" sz="4000" b="1" smtClean="0"/>
              <a:t>PP</a:t>
            </a:r>
            <a:r>
              <a:rPr lang="el-GR" sz="4000" b="1" smtClean="0"/>
              <a:t>, </a:t>
            </a:r>
            <a:r>
              <a:rPr lang="en-US" sz="4000" b="1" smtClean="0"/>
              <a:t>polypropylene</a:t>
            </a:r>
            <a:r>
              <a:rPr lang="el-GR" sz="4000" smtClean="0"/>
              <a:t> </a:t>
            </a:r>
          </a:p>
        </p:txBody>
      </p:sp>
      <p:sp>
        <p:nvSpPr>
          <p:cNvPr id="7311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Έχει </a:t>
            </a:r>
            <a:r>
              <a:rPr lang="el-GR" sz="2400" b="1" dirty="0" smtClean="0">
                <a:solidFill>
                  <a:srgbClr val="7030A0"/>
                </a:solidFill>
              </a:rPr>
              <a:t>πολύ καλή αντοχή στα οξέα, αλκάλια, αλκοόλες, μέτρια στους υδρογονάνθρακες, προσβάλλεται από χλωριωμένους και αρωματικούς υδρογονάνθρακες.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Εξαιρετική αντοχή στην υγρασία και στην κάμψη, καλή αντοχή στην κόπωση και στην κρούση.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Χρησιμοποιείται σε θερμοκρασίες έως 125 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Διασπάται από την ακτινοβολία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UV</a:t>
            </a: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l-GR" sz="2400" dirty="0" smtClean="0"/>
              <a:t>Μικρή αντοχή στην γήρανση με τον καιρό (</a:t>
            </a:r>
            <a:r>
              <a:rPr lang="en-US" sz="2400" dirty="0" err="1" smtClean="0"/>
              <a:t>weatherability</a:t>
            </a:r>
            <a:r>
              <a:rPr lang="el-GR" sz="2400" dirty="0" smtClean="0"/>
              <a:t>). </a:t>
            </a:r>
            <a:r>
              <a:rPr lang="el-GR" sz="2400" b="1" dirty="0" smtClean="0">
                <a:solidFill>
                  <a:schemeClr val="tx2"/>
                </a:solidFill>
              </a:rPr>
              <a:t>Κολλά δύσκολα με άλλα υποστρώματα.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27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 smtClean="0"/>
              <a:t>Πολυπροπυλένιο </a:t>
            </a:r>
            <a:r>
              <a:rPr lang="en-US" sz="4000" b="1" smtClean="0"/>
              <a:t>PP</a:t>
            </a:r>
            <a:r>
              <a:rPr lang="el-GR" sz="4000" b="1" smtClean="0"/>
              <a:t>, </a:t>
            </a:r>
            <a:r>
              <a:rPr lang="en-US" sz="4000" b="1" smtClean="0"/>
              <a:t>polypropylene</a:t>
            </a:r>
            <a:r>
              <a:rPr lang="el-GR" sz="4000" smtClean="0"/>
              <a:t> </a:t>
            </a:r>
          </a:p>
        </p:txBody>
      </p:sp>
      <p:sp>
        <p:nvSpPr>
          <p:cNvPr id="7362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Μοιάζει αρκετά με το πολυαιθυλένιο.</a:t>
            </a:r>
            <a:endParaRPr lang="en-US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Έχει </a:t>
            </a:r>
            <a:r>
              <a:rPr lang="el-GR" sz="2400" b="1" dirty="0" smtClean="0">
                <a:solidFill>
                  <a:srgbClr val="820000"/>
                </a:solidFill>
              </a:rPr>
              <a:t>μικρή διαπερατότητα στους υδρατμούς και </a:t>
            </a:r>
            <a:r>
              <a:rPr lang="el-GR" sz="2400" b="1" dirty="0" smtClean="0">
                <a:solidFill>
                  <a:schemeClr val="tx2"/>
                </a:solidFill>
              </a:rPr>
              <a:t>μέτρια στα αέρια, </a:t>
            </a:r>
            <a:r>
              <a:rPr lang="el-GR" sz="2400" b="1" dirty="0" smtClean="0">
                <a:solidFill>
                  <a:srgbClr val="820000"/>
                </a:solidFill>
              </a:rPr>
              <a:t>καλή ανθεκτικότητα και </a:t>
            </a:r>
            <a:r>
              <a:rPr lang="el-GR" sz="2400" b="1" dirty="0" err="1" smtClean="0">
                <a:solidFill>
                  <a:srgbClr val="820000"/>
                </a:solidFill>
              </a:rPr>
              <a:t>αδιαπερατότητα</a:t>
            </a:r>
            <a:r>
              <a:rPr lang="el-GR" sz="2400" b="1" dirty="0" smtClean="0">
                <a:solidFill>
                  <a:srgbClr val="820000"/>
                </a:solidFill>
              </a:rPr>
              <a:t> στα λίπη, </a:t>
            </a:r>
            <a:r>
              <a:rPr lang="el-GR" sz="2400" b="1" dirty="0" smtClean="0">
                <a:solidFill>
                  <a:schemeClr val="tx2"/>
                </a:solidFill>
              </a:rPr>
              <a:t>καλή αντοχή σε υψηλές θερμοκρασίες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και στα χημικά αντιδραστήρια.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Δεν παρουσιάζει το σκάσιμο του πολυαιθυλενίου.</a:t>
            </a:r>
            <a:endParaRPr lang="en-US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Είναι στιλπνό και διαυγές ιδιότητες που του προσδίδουν την δυνατότητα </a:t>
            </a:r>
            <a:r>
              <a:rPr lang="el-GR" sz="2400" b="1" dirty="0" smtClean="0">
                <a:solidFill>
                  <a:srgbClr val="820000"/>
                </a:solidFill>
              </a:rPr>
              <a:t>να αποτελεί ιδανική επιφάνεια για εκτύπωση στην εσωτερική επιφάνεια.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Εδώ να σημειωθεί ότι συνήθως είναι αδιαφανές 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με την μορφή όμως διαξονικά προσανατολισμένων </a:t>
            </a:r>
            <a:r>
              <a:rPr lang="el-GR" sz="2400" b="1" dirty="0" err="1" smtClean="0">
                <a:solidFill>
                  <a:schemeClr val="accent6">
                    <a:lumMod val="50000"/>
                  </a:schemeClr>
                </a:solidFill>
              </a:rPr>
              <a:t>φιλμς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BOPP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) γίνεται διαφανές.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11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smtClean="0"/>
              <a:t>Πολυστυρένιο </a:t>
            </a:r>
            <a:r>
              <a:rPr lang="en-US" b="1" smtClean="0"/>
              <a:t>PS</a:t>
            </a:r>
            <a:r>
              <a:rPr lang="el-GR" b="1" smtClean="0"/>
              <a:t>, </a:t>
            </a:r>
            <a:r>
              <a:rPr lang="en-US" b="1" smtClean="0"/>
              <a:t>polysryrene</a:t>
            </a:r>
            <a:r>
              <a:rPr lang="el-GR" smtClean="0"/>
              <a:t> </a:t>
            </a:r>
          </a:p>
        </p:txBody>
      </p:sp>
      <p:sp>
        <p:nvSpPr>
          <p:cNvPr id="7331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Γραμμικό, </a:t>
            </a:r>
            <a:r>
              <a:rPr lang="el-GR" sz="2400" dirty="0" err="1" smtClean="0"/>
              <a:t>ατακτικό</a:t>
            </a:r>
            <a:r>
              <a:rPr lang="el-GR" sz="2400" dirty="0" smtClean="0"/>
              <a:t> πολυμερές με ογκώδεις πλευρικές </a:t>
            </a:r>
            <a:r>
              <a:rPr lang="el-GR" sz="2400" dirty="0" err="1" smtClean="0"/>
              <a:t>φαινυλομάδες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Λόγω των ομάδων αυτών εμποδίζεται η κρυστάλλωσή του και έτσι το παραγόμενο πολυμερές είναι σχεδόν πλήρως άμορφο και διαφανές.</a:t>
            </a:r>
            <a:endParaRPr lang="en-US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Δεν μπορεί να χρησιμοποιηθεί για συσκευασίες που απαιτούν αποστείρωση λόγω της θερμοκρασίας στην οποία μαλακώνει.</a:t>
            </a:r>
            <a:endParaRPr lang="en-US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Θεωρείται εύθραυστο, υαλώδες πλαστικό, το οποίο παράγει έναν μεταλλικό ήχο ύστερα από πτώση του στο δάπεδο.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5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smtClean="0"/>
              <a:t>Πολυστυρένιο </a:t>
            </a:r>
            <a:r>
              <a:rPr lang="en-US" b="1" smtClean="0"/>
              <a:t>PS</a:t>
            </a:r>
            <a:r>
              <a:rPr lang="el-GR" b="1" smtClean="0"/>
              <a:t>, </a:t>
            </a:r>
            <a:r>
              <a:rPr lang="en-US" b="1" smtClean="0"/>
              <a:t>polysryrene</a:t>
            </a:r>
            <a:endParaRPr lang="el-GR" b="1" smtClean="0"/>
          </a:p>
        </p:txBody>
      </p:sp>
      <p:sp>
        <p:nvSpPr>
          <p:cNvPr id="7342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l-GR" sz="2400" b="1" dirty="0" smtClean="0">
                <a:solidFill>
                  <a:srgbClr val="7030A0"/>
                </a:solidFill>
              </a:rPr>
              <a:t>Στην «κρυσταλλική» ποιότητά του (</a:t>
            </a:r>
            <a:r>
              <a:rPr lang="en-US" sz="2400" b="1" dirty="0" smtClean="0">
                <a:solidFill>
                  <a:srgbClr val="7030A0"/>
                </a:solidFill>
              </a:rPr>
              <a:t>crystal grade</a:t>
            </a:r>
            <a:r>
              <a:rPr lang="el-GR" sz="2400" b="1" dirty="0" smtClean="0">
                <a:solidFill>
                  <a:srgbClr val="7030A0"/>
                </a:solidFill>
              </a:rPr>
              <a:t>) είναι σκληρό υλικό, δύσκαμπτο, αστραφτερό και διαφανές το οποίο παράγει έναν μεταλλικό ήχο ύστερα από πτώση του στο δάπεδο.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b="1" dirty="0" smtClean="0"/>
              <a:t>Είναι εύφλεκτο, προσβάλλεται από διαλύτες όπως εστέρες, κετόνες, ανώτερες αλκοόλες, αρωματικούς και χλωριωμένους υδρογονάνθρακες.</a:t>
            </a:r>
            <a:endParaRPr lang="en-US" sz="2400" b="1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Η διαπερατότητά του στα αέρια είναι υψηλή κάτι που δεν ισχύει με τους υδρατμούς.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b="1" dirty="0" smtClean="0"/>
              <a:t>Δεν αντέχει στις καιρικές συνθήκες και κιτρινίζει από το φως ύστερα από μακρόχρονη έκθεσή του.</a:t>
            </a:r>
            <a:endParaRPr lang="en-US" sz="2400" b="1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Μορφοποιείται με έγχυση σε καλούπια.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sz="2400" b="1" dirty="0" smtClean="0"/>
              <a:t>Αν γίνει διαξονικός προσανατολισμός του </a:t>
            </a:r>
            <a:r>
              <a:rPr lang="en-US" sz="2400" b="1" dirty="0" smtClean="0"/>
              <a:t>PS </a:t>
            </a:r>
            <a:r>
              <a:rPr lang="el-GR" sz="2400" b="1" dirty="0" smtClean="0"/>
              <a:t>μπορεί να </a:t>
            </a:r>
            <a:r>
              <a:rPr lang="el-GR" sz="2400" b="1" dirty="0" err="1" smtClean="0"/>
              <a:t>χρησιμοποιειθεί</a:t>
            </a:r>
            <a:r>
              <a:rPr lang="el-GR" sz="2400" b="1" dirty="0" smtClean="0"/>
              <a:t> για την παραγωγή φύλλων για </a:t>
            </a:r>
            <a:r>
              <a:rPr lang="el-GR" sz="2400" b="1" dirty="0" err="1" smtClean="0"/>
              <a:t>θερμομορφοποίηση</a:t>
            </a:r>
            <a:r>
              <a:rPr lang="el-GR" sz="2400" b="1" dirty="0" smtClean="0"/>
              <a:t> και μεμβράνες (</a:t>
            </a:r>
            <a:r>
              <a:rPr lang="en-US" sz="2400" b="1" dirty="0" smtClean="0"/>
              <a:t>crystal grade</a:t>
            </a:r>
            <a:r>
              <a:rPr lang="el-GR" sz="2400" b="1" dirty="0" smtClean="0"/>
              <a:t>).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49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Πειραματικό μέρος</a:t>
            </a:r>
            <a:r>
              <a:rPr lang="el-GR" dirty="0" smtClean="0"/>
              <a:t> </a:t>
            </a:r>
          </a:p>
        </p:txBody>
      </p:sp>
      <p:sp>
        <p:nvSpPr>
          <p:cNvPr id="5857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Στο εργαστήριο βρίσκονται κατανεμημένες ανά είδος πολυμερούς διάφορες συσκευασίες που χρησιμοποιούνται στην καθημερινότητά μας.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sz="2400" dirty="0" smtClean="0"/>
              <a:t>Παρατήρηση-σχολιασμός.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sz="2400" dirty="0" smtClean="0"/>
              <a:t>Δίνονται στους φοιτητές τυπωμένα </a:t>
            </a:r>
            <a:r>
              <a:rPr lang="el-GR" sz="2400" dirty="0" err="1" smtClean="0"/>
              <a:t>πολυμερικά</a:t>
            </a:r>
            <a:r>
              <a:rPr lang="el-GR" sz="2400" dirty="0" smtClean="0"/>
              <a:t> υλικά σε μορφή </a:t>
            </a:r>
            <a:r>
              <a:rPr lang="el-GR" sz="2400" dirty="0" err="1" smtClean="0"/>
              <a:t>φιλμς</a:t>
            </a:r>
            <a:r>
              <a:rPr lang="el-GR" sz="2400" dirty="0" smtClean="0"/>
              <a:t> των οποίων θα γίνει η κατηγοριοποίηση.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b="1" dirty="0" smtClean="0"/>
          </a:p>
          <a:p>
            <a:pPr eaLnBrk="1" hangingPunct="1"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Εργασία για τους φοιτητές.</a:t>
            </a:r>
            <a:endParaRPr lang="el-GR" sz="2400" dirty="0" smtClean="0">
              <a:solidFill>
                <a:srgbClr val="820000"/>
              </a:solidFill>
            </a:endParaRPr>
          </a:p>
          <a:p>
            <a:pPr eaLnBrk="1" hangingPunct="1">
              <a:defRPr/>
            </a:pPr>
            <a:r>
              <a:rPr lang="el-GR" sz="2400" b="1" dirty="0" smtClean="0">
                <a:solidFill>
                  <a:schemeClr val="tx2"/>
                </a:solidFill>
              </a:rPr>
              <a:t>Θα αναζητήσετε σε χώρους εργασίας των γραφικών τεχνών </a:t>
            </a:r>
            <a:r>
              <a:rPr lang="el-GR" sz="2400" b="1" dirty="0" err="1" smtClean="0">
                <a:solidFill>
                  <a:schemeClr val="tx2"/>
                </a:solidFill>
              </a:rPr>
              <a:t>πολυμερικά</a:t>
            </a:r>
            <a:r>
              <a:rPr lang="el-GR" sz="2400" b="1" dirty="0" smtClean="0">
                <a:solidFill>
                  <a:schemeClr val="tx2"/>
                </a:solidFill>
              </a:rPr>
              <a:t> υλικά που χρησιμοποιούνται και θα προσκομίσετε δείγματά τους αναφέροντας την χρηστικότητά τους.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324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7" name="Rectangle 5"/>
          <p:cNvSpPr>
            <a:spLocks noGrp="1" noChangeArrowheads="1"/>
          </p:cNvSpPr>
          <p:nvPr>
            <p:ph type="ctrTitle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el-GR" b="1" dirty="0" smtClean="0"/>
              <a:t>Θεωρητικό μέρος</a:t>
            </a:r>
            <a:r>
              <a:rPr lang="el-GR" dirty="0" smtClean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4004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200" dirty="0" smtClean="0"/>
              <a:t>Σ. Παπαδάκης, Συσκευασία Τροφίμων, Εκδόσεις </a:t>
            </a:r>
            <a:r>
              <a:rPr lang="el-GR" sz="2200" dirty="0" err="1" smtClean="0"/>
              <a:t>Τζιόλα</a:t>
            </a:r>
            <a:r>
              <a:rPr lang="el-GR" sz="2200" dirty="0" smtClean="0"/>
              <a:t>, 2010.</a:t>
            </a:r>
          </a:p>
          <a:p>
            <a:pPr>
              <a:defRPr/>
            </a:pPr>
            <a:r>
              <a:rPr lang="el-GR" sz="2200" dirty="0" err="1" smtClean="0"/>
              <a:t>Κοντομηνάς</a:t>
            </a:r>
            <a:r>
              <a:rPr lang="el-GR" sz="2200" dirty="0" smtClean="0"/>
              <a:t>, Συσκευασία Τροφίμων, Εκδόσεις Πανεπιστημίου Ιωαννίνων.</a:t>
            </a:r>
          </a:p>
          <a:p>
            <a:pPr>
              <a:defRPr/>
            </a:pPr>
            <a:r>
              <a:rPr lang="el-GR" sz="2200" dirty="0" smtClean="0"/>
              <a:t>Γ. </a:t>
            </a:r>
            <a:r>
              <a:rPr lang="el-GR" sz="2200" dirty="0" err="1" smtClean="0"/>
              <a:t>Καραγιαννίδης</a:t>
            </a:r>
            <a:r>
              <a:rPr lang="el-GR" sz="2200" dirty="0" smtClean="0"/>
              <a:t>, Ε. </a:t>
            </a:r>
            <a:r>
              <a:rPr lang="el-GR" sz="2200" dirty="0" err="1" smtClean="0"/>
              <a:t>Σιδερίδου</a:t>
            </a:r>
            <a:r>
              <a:rPr lang="el-GR" sz="2200" dirty="0" smtClean="0"/>
              <a:t>, Δ. </a:t>
            </a:r>
            <a:r>
              <a:rPr lang="el-GR" sz="2200" dirty="0" err="1" smtClean="0"/>
              <a:t>Αχιλιάς</a:t>
            </a:r>
            <a:r>
              <a:rPr lang="el-GR" sz="2200" dirty="0" smtClean="0"/>
              <a:t>, Δ. </a:t>
            </a:r>
            <a:r>
              <a:rPr lang="el-GR" sz="2200" dirty="0" err="1" smtClean="0"/>
              <a:t>Μπικιάρης</a:t>
            </a:r>
            <a:r>
              <a:rPr lang="el-GR" sz="2200" dirty="0" smtClean="0"/>
              <a:t>, Τεχνολογία Πολυμερών, Εκδόσεις Ζήτη.</a:t>
            </a:r>
          </a:p>
          <a:p>
            <a:pPr>
              <a:defRPr/>
            </a:pPr>
            <a:r>
              <a:rPr lang="el-GR" sz="2200" dirty="0" smtClean="0"/>
              <a:t>Κ. </a:t>
            </a:r>
            <a:r>
              <a:rPr lang="el-GR" sz="2200" dirty="0" err="1" smtClean="0"/>
              <a:t>Παναγιώτου</a:t>
            </a:r>
            <a:r>
              <a:rPr lang="el-GR" sz="2200" dirty="0" smtClean="0"/>
              <a:t>, Επιστήμη και Τεχνολογία Πολυμερών, Εκδόσεις Πήγασος, 2000.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2014</a:t>
            </a:r>
            <a:r>
              <a:rPr lang="el-GR" sz="2000" dirty="0"/>
              <a:t>. Βασιλική </a:t>
            </a:r>
            <a:r>
              <a:rPr lang="el-GR" sz="2000" dirty="0" smtClean="0"/>
              <a:t>Μπέλεση. </a:t>
            </a:r>
            <a:r>
              <a:rPr lang="el-GR" sz="2000" dirty="0"/>
              <a:t>«Υλικά Γραφικών Τεχνών (Ε). Ενότητα </a:t>
            </a:r>
            <a:r>
              <a:rPr lang="el-GR" sz="2000" dirty="0" smtClean="0"/>
              <a:t>4</a:t>
            </a:r>
            <a:r>
              <a:rPr lang="el-GR" sz="2000" dirty="0"/>
              <a:t>: </a:t>
            </a:r>
            <a:r>
              <a:rPr lang="el-GR" sz="2000" dirty="0" err="1"/>
              <a:t>Πολυμερικά</a:t>
            </a:r>
            <a:r>
              <a:rPr lang="el-GR" sz="2000" dirty="0"/>
              <a:t> Υλικά </a:t>
            </a:r>
            <a:r>
              <a:rPr lang="el-GR" sz="2000" dirty="0" smtClean="0"/>
              <a:t>(</a:t>
            </a:r>
            <a:r>
              <a:rPr lang="el-GR" sz="2000" dirty="0" err="1"/>
              <a:t>α</a:t>
            </a:r>
            <a:r>
              <a:rPr lang="el-GR" sz="2000" dirty="0" err="1" smtClean="0"/>
              <a:t>’μέρος</a:t>
            </a:r>
            <a:r>
              <a:rPr lang="el-GR" sz="2000" dirty="0"/>
              <a:t>)».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defRPr/>
            </a:pPr>
            <a:r>
              <a:rPr lang="el-GR" sz="2000" dirty="0"/>
              <a:t>Σ. Παπαδάκης, Συσκευασία Τροφίμων, Εκδόσεις </a:t>
            </a:r>
            <a:r>
              <a:rPr lang="el-GR" sz="2000" dirty="0" err="1"/>
              <a:t>Τζιόλα</a:t>
            </a:r>
            <a:r>
              <a:rPr lang="el-GR" sz="2000" dirty="0"/>
              <a:t>, 2010.</a:t>
            </a:r>
          </a:p>
          <a:p>
            <a:pPr>
              <a:defRPr/>
            </a:pPr>
            <a:r>
              <a:rPr lang="el-GR" sz="2000" dirty="0" err="1"/>
              <a:t>Κοντομηνάς</a:t>
            </a:r>
            <a:r>
              <a:rPr lang="el-GR" sz="2000" dirty="0"/>
              <a:t>, Συσκευασία Τροφίμων, Εκδόσεις Πανεπιστημίου Ιωαννίνων.</a:t>
            </a:r>
          </a:p>
          <a:p>
            <a:pPr>
              <a:defRPr/>
            </a:pPr>
            <a:r>
              <a:rPr lang="el-GR" sz="2000" dirty="0"/>
              <a:t>Γ. </a:t>
            </a:r>
            <a:r>
              <a:rPr lang="el-GR" sz="2000" dirty="0" err="1"/>
              <a:t>Καραγιαννίδης</a:t>
            </a:r>
            <a:r>
              <a:rPr lang="el-GR" sz="2000" dirty="0"/>
              <a:t>, Ε. </a:t>
            </a:r>
            <a:r>
              <a:rPr lang="el-GR" sz="2000" dirty="0" err="1"/>
              <a:t>Σιδερίδου</a:t>
            </a:r>
            <a:r>
              <a:rPr lang="el-GR" sz="2000" dirty="0"/>
              <a:t>, Δ. </a:t>
            </a:r>
            <a:r>
              <a:rPr lang="el-GR" sz="2000" dirty="0" err="1"/>
              <a:t>Αχιλιάς</a:t>
            </a:r>
            <a:r>
              <a:rPr lang="el-GR" sz="2000" dirty="0"/>
              <a:t>, Δ. </a:t>
            </a:r>
            <a:r>
              <a:rPr lang="el-GR" sz="2000" dirty="0" err="1"/>
              <a:t>Μπικιάρης</a:t>
            </a:r>
            <a:r>
              <a:rPr lang="el-GR" sz="2000" dirty="0"/>
              <a:t>, Τεχνολογία Πολυμερών, Εκδόσεις Ζήτη.</a:t>
            </a:r>
          </a:p>
          <a:p>
            <a:pPr>
              <a:defRPr/>
            </a:pPr>
            <a:r>
              <a:rPr lang="el-GR" sz="2000" dirty="0"/>
              <a:t>Κ. </a:t>
            </a:r>
            <a:r>
              <a:rPr lang="el-GR" sz="2000" dirty="0" err="1"/>
              <a:t>Παναγιώτου</a:t>
            </a:r>
            <a:r>
              <a:rPr lang="el-GR" sz="2000" dirty="0"/>
              <a:t>, Επιστήμη και Τεχνολογία Πολυμερών, Εκδόσεις Πήγασος, 2000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011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πολυμερή - ορισμός</a:t>
            </a:r>
            <a:endParaRPr lang="el-GR" dirty="0"/>
          </a:p>
        </p:txBody>
      </p:sp>
      <p:sp>
        <p:nvSpPr>
          <p:cNvPr id="3358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800" dirty="0" smtClean="0"/>
              <a:t>Τα πολυμερή, όπως ορίζει και η ετυμολογία τους, είναι </a:t>
            </a:r>
            <a:r>
              <a:rPr lang="el-GR" sz="2800" b="1" dirty="0" smtClean="0">
                <a:solidFill>
                  <a:srgbClr val="820000"/>
                </a:solidFill>
              </a:rPr>
              <a:t>γιγαντιαία μόρια ή </a:t>
            </a:r>
            <a:r>
              <a:rPr lang="el-GR" sz="2800" b="1" dirty="0" err="1" smtClean="0">
                <a:solidFill>
                  <a:srgbClr val="820000"/>
                </a:solidFill>
              </a:rPr>
              <a:t>μακρομόρια</a:t>
            </a:r>
            <a:r>
              <a:rPr lang="el-GR" sz="2800" b="1" dirty="0" smtClean="0">
                <a:solidFill>
                  <a:srgbClr val="820000"/>
                </a:solidFill>
              </a:rPr>
              <a:t> </a:t>
            </a:r>
            <a:r>
              <a:rPr lang="el-GR" sz="2800" dirty="0" smtClean="0"/>
              <a:t>(μόρια με υψηλό μοριακό βάρος) που σχηματίζονται από την </a:t>
            </a:r>
            <a:r>
              <a:rPr lang="el-GR" sz="2800" b="1" dirty="0" smtClean="0">
                <a:solidFill>
                  <a:srgbClr val="820000"/>
                </a:solidFill>
              </a:rPr>
              <a:t>συνεχή επανάληψη απλών δομικών μονάδων </a:t>
            </a:r>
            <a:r>
              <a:rPr lang="el-GR" sz="2800" dirty="0" smtClean="0"/>
              <a:t>που ονομάζονται μονομερή.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	</a:t>
            </a:r>
            <a:endParaRPr lang="el-GR" sz="28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5330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976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Να σημειωθεί ότι οι χαρακτηριστικές </a:t>
            </a:r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</a:rPr>
              <a:t>ιδιότητες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2800" dirty="0" smtClean="0"/>
              <a:t>των πολυμερών οφείλονται στη </a:t>
            </a:r>
            <a:r>
              <a:rPr lang="el-GR" sz="2800" b="1" dirty="0" smtClean="0">
                <a:solidFill>
                  <a:srgbClr val="820000"/>
                </a:solidFill>
              </a:rPr>
              <a:t>δομή του επαναλαμβανόμενου τμήματος των αλυσίδων, </a:t>
            </a:r>
            <a:r>
              <a:rPr lang="el-GR" sz="2800" dirty="0" smtClean="0"/>
              <a:t>αλλά τα μονομερή ενδέχεται να διαθέτουν εντελώς διαφορετικές ιδιότητες από τα πολυμερή.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405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θερμοπλαστικά πολυμερή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 smtClean="0"/>
              <a:t>Τα </a:t>
            </a:r>
            <a:r>
              <a:rPr lang="el-GR" altLang="el-GR" sz="2400" dirty="0"/>
              <a:t>πολυμερή στα οποία θα αναφερθούμε είναι </a:t>
            </a:r>
            <a:r>
              <a:rPr lang="el-GR" altLang="el-GR" sz="2400" b="1" dirty="0">
                <a:solidFill>
                  <a:srgbClr val="820000"/>
                </a:solidFill>
              </a:rPr>
              <a:t>θερμοπλαστικά.</a:t>
            </a:r>
            <a:endParaRPr lang="en-US" altLang="el-GR" sz="2400" b="1" dirty="0">
              <a:solidFill>
                <a:srgbClr val="820000"/>
              </a:solidFill>
            </a:endParaRPr>
          </a:p>
          <a:p>
            <a:r>
              <a:rPr lang="el-GR" altLang="el-GR" sz="2400" dirty="0" smtClean="0"/>
              <a:t>Ως </a:t>
            </a:r>
            <a:r>
              <a:rPr lang="el-GR" altLang="el-GR" sz="2400" dirty="0"/>
              <a:t>θερμοπλαστικά πολυμερή χαρακτηρίζονται </a:t>
            </a:r>
            <a:r>
              <a:rPr lang="el-GR" altLang="el-GR" sz="2400" b="1" dirty="0">
                <a:solidFill>
                  <a:srgbClr val="820000"/>
                </a:solidFill>
              </a:rPr>
              <a:t>εκείνα τα οποία μαλακώνουν με την θέρμανση και τελικά λιώνουν.</a:t>
            </a:r>
            <a:endParaRPr lang="en-US" altLang="el-GR" sz="2400" b="1" dirty="0">
              <a:solidFill>
                <a:srgbClr val="820000"/>
              </a:solidFill>
            </a:endParaRPr>
          </a:p>
          <a:p>
            <a:r>
              <a:rPr lang="el-GR" altLang="el-GR" sz="2400" dirty="0" smtClean="0"/>
              <a:t>Αυτή </a:t>
            </a:r>
            <a:r>
              <a:rPr lang="el-GR" altLang="el-GR" sz="2400" dirty="0"/>
              <a:t>η ιδιότητά τους, τους δίνει την δυνατότητα </a:t>
            </a:r>
            <a:r>
              <a:rPr lang="el-GR" altLang="el-GR" sz="2400" b="1" dirty="0">
                <a:solidFill>
                  <a:schemeClr val="tx2"/>
                </a:solidFill>
              </a:rPr>
              <a:t>μορφοποίησής τους σε καλούπια.</a:t>
            </a:r>
            <a:endParaRPr lang="en-US" altLang="el-GR" sz="2400" b="1" dirty="0">
              <a:solidFill>
                <a:schemeClr val="tx2"/>
              </a:solidFill>
            </a:endParaRPr>
          </a:p>
          <a:p>
            <a:r>
              <a:rPr lang="el-GR" altLang="el-GR" sz="2400" dirty="0" smtClean="0"/>
              <a:t>Τέλος</a:t>
            </a:r>
            <a:r>
              <a:rPr lang="el-GR" altLang="el-GR" sz="2400" dirty="0"/>
              <a:t>, </a:t>
            </a:r>
            <a:r>
              <a:rPr lang="el-GR" altLang="el-GR" sz="2400" b="1" dirty="0">
                <a:solidFill>
                  <a:srgbClr val="820000"/>
                </a:solidFill>
              </a:rPr>
              <a:t>όταν ψυχθούν σκληραίνουν.</a:t>
            </a:r>
            <a:endParaRPr lang="en-US" altLang="el-GR" sz="2400" b="1" dirty="0">
              <a:solidFill>
                <a:srgbClr val="820000"/>
              </a:solidFill>
            </a:endParaRPr>
          </a:p>
          <a:p>
            <a:r>
              <a:rPr lang="el-GR" altLang="el-GR" sz="2400" dirty="0" smtClean="0"/>
              <a:t>Η </a:t>
            </a:r>
            <a:r>
              <a:rPr lang="el-GR" altLang="el-GR" sz="2400" dirty="0"/>
              <a:t>διεργασία θέρμανση – μορφοποίηση – ψύξη μπορεί να επαναληφθεί πολλές φορές στα </a:t>
            </a:r>
            <a:r>
              <a:rPr lang="el-GR" altLang="el-GR" sz="2400" dirty="0" smtClean="0"/>
              <a:t>θερμοπλαστικά.</a:t>
            </a:r>
            <a:endParaRPr lang="el-GR" alt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266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Στα θερμοπλαστικά ανήκουν οι </a:t>
            </a:r>
            <a:r>
              <a:rPr lang="el-GR" altLang="el-GR" sz="2800" b="1" dirty="0" err="1">
                <a:solidFill>
                  <a:srgbClr val="820000"/>
                </a:solidFill>
              </a:rPr>
              <a:t>πολυολεφίνες</a:t>
            </a:r>
            <a:r>
              <a:rPr lang="el-GR" altLang="el-GR" sz="2800" b="1" dirty="0">
                <a:solidFill>
                  <a:srgbClr val="820000"/>
                </a:solidFill>
              </a:rPr>
              <a:t> (π.χ. </a:t>
            </a:r>
            <a:r>
              <a:rPr lang="en-US" altLang="el-GR" sz="2800" b="1" dirty="0">
                <a:solidFill>
                  <a:srgbClr val="820000"/>
                </a:solidFill>
              </a:rPr>
              <a:t>PE</a:t>
            </a:r>
            <a:r>
              <a:rPr lang="el-GR" altLang="el-GR" sz="2800" b="1" dirty="0">
                <a:solidFill>
                  <a:srgbClr val="820000"/>
                </a:solidFill>
              </a:rPr>
              <a:t>, </a:t>
            </a:r>
            <a:r>
              <a:rPr lang="en-US" altLang="el-GR" sz="2800" b="1" dirty="0">
                <a:solidFill>
                  <a:srgbClr val="820000"/>
                </a:solidFill>
              </a:rPr>
              <a:t>PP</a:t>
            </a:r>
            <a:r>
              <a:rPr lang="el-GR" altLang="el-GR" sz="2800" b="1" dirty="0">
                <a:solidFill>
                  <a:srgbClr val="820000"/>
                </a:solidFill>
              </a:rPr>
              <a:t>),</a:t>
            </a:r>
            <a:r>
              <a:rPr lang="el-GR" altLang="el-GR" sz="2800" b="1" dirty="0"/>
              <a:t> </a:t>
            </a:r>
            <a:r>
              <a:rPr lang="el-GR" altLang="el-GR" sz="2800" dirty="0"/>
              <a:t>τα </a:t>
            </a:r>
            <a:r>
              <a:rPr lang="el-GR" altLang="el-GR" sz="2800" dirty="0" err="1"/>
              <a:t>αλογονούχα</a:t>
            </a:r>
            <a:r>
              <a:rPr lang="el-GR" altLang="el-GR" sz="2800" dirty="0"/>
              <a:t> </a:t>
            </a:r>
            <a:r>
              <a:rPr lang="el-GR" altLang="el-GR" sz="2800" dirty="0" err="1"/>
              <a:t>βινυλοπολυμερή</a:t>
            </a:r>
            <a:r>
              <a:rPr lang="el-GR" altLang="el-GR" sz="2800" dirty="0"/>
              <a:t> (π.χ. </a:t>
            </a:r>
            <a:r>
              <a:rPr lang="en-US" altLang="el-GR" sz="2800" dirty="0"/>
              <a:t>PVC</a:t>
            </a:r>
            <a:r>
              <a:rPr lang="el-GR" altLang="el-GR" sz="2800" dirty="0"/>
              <a:t>, </a:t>
            </a:r>
            <a:r>
              <a:rPr lang="en-US" altLang="el-GR" sz="2800" dirty="0"/>
              <a:t>PVDC</a:t>
            </a:r>
            <a:r>
              <a:rPr lang="el-GR" altLang="el-GR" sz="2800" dirty="0"/>
              <a:t>),</a:t>
            </a:r>
            <a:r>
              <a:rPr lang="el-GR" altLang="el-GR" sz="2800" b="1" dirty="0"/>
              <a:t> </a:t>
            </a:r>
            <a:r>
              <a:rPr lang="el-GR" altLang="el-GR" sz="2800" b="1" dirty="0">
                <a:solidFill>
                  <a:schemeClr val="tx2"/>
                </a:solidFill>
              </a:rPr>
              <a:t>τα πολυμερή </a:t>
            </a:r>
            <a:r>
              <a:rPr lang="el-GR" altLang="el-GR" sz="2800" b="1" dirty="0" err="1">
                <a:solidFill>
                  <a:schemeClr val="tx2"/>
                </a:solidFill>
              </a:rPr>
              <a:t>στυρενίου</a:t>
            </a:r>
            <a:r>
              <a:rPr lang="el-GR" altLang="el-GR" sz="2800" b="1" dirty="0">
                <a:solidFill>
                  <a:schemeClr val="tx2"/>
                </a:solidFill>
              </a:rPr>
              <a:t> (π.χ. </a:t>
            </a:r>
            <a:r>
              <a:rPr lang="en-US" altLang="el-GR" sz="2800" b="1" dirty="0">
                <a:solidFill>
                  <a:schemeClr val="tx2"/>
                </a:solidFill>
              </a:rPr>
              <a:t>PS</a:t>
            </a:r>
            <a:r>
              <a:rPr lang="el-GR" altLang="el-GR" sz="2800" b="1" dirty="0">
                <a:solidFill>
                  <a:schemeClr val="tx2"/>
                </a:solidFill>
              </a:rPr>
              <a:t>, </a:t>
            </a:r>
            <a:r>
              <a:rPr lang="en-US" altLang="el-GR" sz="2800" b="1" dirty="0">
                <a:solidFill>
                  <a:schemeClr val="tx2"/>
                </a:solidFill>
              </a:rPr>
              <a:t>SAN</a:t>
            </a:r>
            <a:r>
              <a:rPr lang="el-GR" altLang="el-GR" sz="2800" b="1" dirty="0">
                <a:solidFill>
                  <a:schemeClr val="tx2"/>
                </a:solidFill>
              </a:rPr>
              <a:t>),</a:t>
            </a:r>
            <a:r>
              <a:rPr lang="el-GR" altLang="el-GR" sz="2800" b="1" dirty="0"/>
              <a:t> </a:t>
            </a:r>
            <a:r>
              <a:rPr lang="el-GR" altLang="el-GR" sz="2800" dirty="0"/>
              <a:t>τα </a:t>
            </a:r>
            <a:r>
              <a:rPr lang="el-GR" altLang="el-GR" sz="2800" b="1" dirty="0" err="1">
                <a:solidFill>
                  <a:schemeClr val="accent4">
                    <a:lumMod val="75000"/>
                  </a:schemeClr>
                </a:solidFill>
              </a:rPr>
              <a:t>βινυλοπολυμερή</a:t>
            </a:r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</a:rPr>
              <a:t> με πολικές πλευρικές ομάδες (π.χ. </a:t>
            </a:r>
            <a:r>
              <a:rPr lang="en-US" altLang="el-GR" sz="2800" b="1" dirty="0">
                <a:solidFill>
                  <a:schemeClr val="accent4">
                    <a:lumMod val="75000"/>
                  </a:schemeClr>
                </a:solidFill>
              </a:rPr>
              <a:t>PMMA</a:t>
            </a:r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</a:rPr>
              <a:t>),</a:t>
            </a:r>
            <a:r>
              <a:rPr lang="el-GR" altLang="el-GR" sz="2800" b="1" dirty="0"/>
              <a:t> </a:t>
            </a:r>
            <a:r>
              <a:rPr lang="el-GR" altLang="el-GR" sz="2800" dirty="0"/>
              <a:t>οι θερμοπλαστικοί πολυεστέρες (π.χ. </a:t>
            </a:r>
            <a:r>
              <a:rPr lang="en-US" altLang="el-GR" sz="2800" dirty="0"/>
              <a:t>PET</a:t>
            </a:r>
            <a:r>
              <a:rPr lang="el-GR" altLang="el-GR" sz="2800" dirty="0"/>
              <a:t>), </a:t>
            </a:r>
            <a:r>
              <a:rPr lang="el-GR" altLang="el-GR" sz="2800" b="1" dirty="0">
                <a:solidFill>
                  <a:schemeClr val="accent3">
                    <a:lumMod val="50000"/>
                  </a:schemeClr>
                </a:solidFill>
              </a:rPr>
              <a:t>τα </a:t>
            </a:r>
            <a:r>
              <a:rPr lang="el-GR" altLang="el-GR" sz="2800" b="1" dirty="0" err="1">
                <a:solidFill>
                  <a:schemeClr val="accent3">
                    <a:lumMod val="50000"/>
                  </a:schemeClr>
                </a:solidFill>
              </a:rPr>
              <a:t>πολυαμίδια</a:t>
            </a:r>
            <a:r>
              <a:rPr lang="el-GR" altLang="el-GR" sz="2800" b="1" dirty="0">
                <a:solidFill>
                  <a:schemeClr val="accent3">
                    <a:lumMod val="50000"/>
                  </a:schemeClr>
                </a:solidFill>
              </a:rPr>
              <a:t> (π.χ. </a:t>
            </a:r>
            <a:r>
              <a:rPr lang="en-US" altLang="el-GR" sz="2800" b="1" dirty="0">
                <a:solidFill>
                  <a:schemeClr val="accent3">
                    <a:lumMod val="50000"/>
                  </a:schemeClr>
                </a:solidFill>
              </a:rPr>
              <a:t>PA</a:t>
            </a:r>
            <a:r>
              <a:rPr lang="el-GR" altLang="el-GR" sz="2800" b="1" dirty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el-GR" altLang="el-GR" sz="2800" dirty="0"/>
              <a:t>οι </a:t>
            </a:r>
            <a:r>
              <a:rPr lang="el-GR" altLang="el-GR" sz="2800" dirty="0" err="1"/>
              <a:t>πολυαιθέρες</a:t>
            </a:r>
            <a:r>
              <a:rPr lang="el-GR" altLang="el-GR" sz="2800" dirty="0"/>
              <a:t>, </a:t>
            </a:r>
            <a:r>
              <a:rPr lang="el-GR" altLang="el-GR" sz="2800" b="1" dirty="0">
                <a:solidFill>
                  <a:schemeClr val="folHlink"/>
                </a:solidFill>
              </a:rPr>
              <a:t>οι </a:t>
            </a:r>
            <a:r>
              <a:rPr lang="el-GR" altLang="el-GR" sz="2800" b="1" dirty="0" err="1">
                <a:solidFill>
                  <a:schemeClr val="accent1">
                    <a:lumMod val="75000"/>
                  </a:schemeClr>
                </a:solidFill>
              </a:rPr>
              <a:t>πολυσουλφόνες</a:t>
            </a:r>
            <a:r>
              <a:rPr lang="el-GR" altLang="el-GR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altLang="el-GR" sz="2800" dirty="0"/>
              <a:t>τα θερμοπλαστικά </a:t>
            </a:r>
            <a:r>
              <a:rPr lang="el-GR" altLang="el-GR" sz="2800" dirty="0" err="1"/>
              <a:t>πολυιμίδια</a:t>
            </a:r>
            <a:r>
              <a:rPr lang="el-GR" altLang="el-GR" sz="2800" dirty="0"/>
              <a:t> και οι</a:t>
            </a:r>
            <a:r>
              <a:rPr lang="el-GR" altLang="el-GR" sz="2800" b="1" dirty="0"/>
              <a:t> </a:t>
            </a:r>
            <a:r>
              <a:rPr lang="el-GR" altLang="el-GR" sz="2800" b="1" dirty="0">
                <a:solidFill>
                  <a:schemeClr val="accent6">
                    <a:lumMod val="50000"/>
                  </a:schemeClr>
                </a:solidFill>
              </a:rPr>
              <a:t>εστέρες κυτταρίνης.</a:t>
            </a:r>
            <a:r>
              <a:rPr lang="el-GR" altLang="el-GR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512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72421" name="Rectangle 5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Στην παρούσα ενότητα θα ασχοληθούμε με τα εξής: </a:t>
            </a:r>
          </a:p>
        </p:txBody>
      </p:sp>
      <p:pic>
        <p:nvPicPr>
          <p:cNvPr id="5" name="il_fi" descr="http://chem.sci.utsunomiya-u.ac.jp/v14n1/2Dey/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844" y="1916832"/>
            <a:ext cx="5458312" cy="456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0615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b="1" dirty="0" err="1" smtClean="0"/>
              <a:t>Πολύ(τερεφθαλικός</a:t>
            </a:r>
            <a:r>
              <a:rPr lang="el-GR" sz="3200" b="1" dirty="0" smtClean="0"/>
              <a:t> </a:t>
            </a:r>
            <a:r>
              <a:rPr lang="el-GR" sz="3200" b="1" dirty="0" err="1" smtClean="0"/>
              <a:t>αιθυλενεστέρας</a:t>
            </a:r>
            <a:r>
              <a:rPr lang="el-GR" sz="3200" b="1" dirty="0" smtClean="0"/>
              <a:t>), </a:t>
            </a:r>
            <a:r>
              <a:rPr lang="en-US" sz="3200" b="1" dirty="0" smtClean="0"/>
              <a:t>PET</a:t>
            </a:r>
            <a:r>
              <a:rPr lang="el-GR" sz="3200" b="1" dirty="0" smtClean="0"/>
              <a:t> [</a:t>
            </a:r>
            <a:r>
              <a:rPr lang="en-US" sz="3200" b="1" dirty="0" smtClean="0"/>
              <a:t>poly</a:t>
            </a:r>
            <a:r>
              <a:rPr lang="el-GR" sz="3200" b="1" dirty="0" smtClean="0"/>
              <a:t>(</a:t>
            </a:r>
            <a:r>
              <a:rPr lang="en-US" sz="3200" b="1" dirty="0" err="1" smtClean="0"/>
              <a:t>ethyleneterephthalate</a:t>
            </a:r>
            <a:r>
              <a:rPr lang="el-GR" sz="3200" b="1" dirty="0" smtClean="0"/>
              <a:t>)]</a:t>
            </a:r>
          </a:p>
        </p:txBody>
      </p:sp>
      <p:sp>
        <p:nvSpPr>
          <p:cNvPr id="717829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571472" y="1643050"/>
            <a:ext cx="8072462" cy="358957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100" dirty="0" smtClean="0"/>
              <a:t>O</a:t>
            </a:r>
            <a:r>
              <a:rPr lang="el-GR" sz="2100" dirty="0" smtClean="0"/>
              <a:t> εμπορικός πολυεστέρας τήκεται περίπου στους 250 </a:t>
            </a:r>
            <a:r>
              <a:rPr lang="el-GR" sz="2100" baseline="30000" dirty="0" smtClean="0"/>
              <a:t>ο</a:t>
            </a:r>
            <a:r>
              <a:rPr lang="en-US" sz="2100" dirty="0" smtClean="0"/>
              <a:t>C</a:t>
            </a:r>
            <a:r>
              <a:rPr lang="el-GR" sz="2100" dirty="0" smtClean="0"/>
              <a:t>.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100" dirty="0" smtClean="0"/>
              <a:t>Ο περισσότερο κρυσταλλικός </a:t>
            </a:r>
            <a:r>
              <a:rPr lang="en-US" sz="2100" dirty="0" smtClean="0"/>
              <a:t>PET</a:t>
            </a:r>
            <a:r>
              <a:rPr lang="el-GR" sz="2100" dirty="0" smtClean="0"/>
              <a:t> μπορεί να έχει σημείο τήξης που φθάνει τους 270 </a:t>
            </a:r>
            <a:r>
              <a:rPr lang="en-US" sz="2100" baseline="30000" dirty="0" err="1" smtClean="0"/>
              <a:t>o</a:t>
            </a:r>
            <a:r>
              <a:rPr lang="en-US" sz="2100" dirty="0" err="1" smtClean="0"/>
              <a:t>C</a:t>
            </a:r>
            <a:r>
              <a:rPr lang="el-GR" sz="2100" dirty="0" smtClean="0"/>
              <a:t>.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100" dirty="0" smtClean="0"/>
              <a:t>Το προσανατολισμένο κρυσταλλικό </a:t>
            </a:r>
            <a:r>
              <a:rPr lang="en-US" sz="2100" dirty="0" smtClean="0"/>
              <a:t>PET </a:t>
            </a:r>
            <a:r>
              <a:rPr lang="el-GR" sz="2100" dirty="0" smtClean="0"/>
              <a:t>έχει καλή αντοχή και διαύγεια.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100" dirty="0" smtClean="0"/>
              <a:t>Αντέχει στην προσβολή από ασθενή οξέα, βάσεις και πολλούς διαλύτες.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100" dirty="0" smtClean="0"/>
              <a:t>Συγκρατεί το </a:t>
            </a:r>
            <a:r>
              <a:rPr lang="en-US" sz="2100" dirty="0" smtClean="0"/>
              <a:t>CO</a:t>
            </a:r>
            <a:r>
              <a:rPr lang="en-US" sz="2100" baseline="-25000" dirty="0" smtClean="0"/>
              <a:t>2</a:t>
            </a:r>
            <a:r>
              <a:rPr lang="el-GR" sz="2100" dirty="0" smtClean="0"/>
              <a:t> εντός των φιαλών για μεγάλο χρονικό διάστημα και γενικότερα παρουσιάζει καλές ιδιότητες φραγής.</a:t>
            </a:r>
            <a:endParaRPr lang="en-US" sz="21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2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</a:t>
            </a:r>
            <a:endParaRPr lang="el-GR" dirty="0"/>
          </a:p>
        </p:txBody>
      </p:sp>
      <p:sp>
        <p:nvSpPr>
          <p:cNvPr id="7290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200" dirty="0" smtClean="0"/>
              <a:t>διαφανές προς αδιαφανές.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200" dirty="0" smtClean="0"/>
              <a:t>Χρωματίζεται ελαφρά κατά την επίδραση του φωτός.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200" dirty="0" smtClean="0"/>
              <a:t>Προσβάλλεται από οξειδωτικά οξέα και </a:t>
            </a:r>
            <a:r>
              <a:rPr lang="el-GR" sz="2200" dirty="0" err="1" smtClean="0"/>
              <a:t>αλογονωμένους</a:t>
            </a:r>
            <a:r>
              <a:rPr lang="el-GR" sz="2200" dirty="0" smtClean="0"/>
              <a:t> υδρογονάνθρακες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200" dirty="0" smtClean="0"/>
              <a:t>Οι φιάλες του είναι ελαφριές και έχουν αντοχή στην κρούση.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200" dirty="0" smtClean="0"/>
              <a:t>Πρόκειται για υλικό που ανακυκλώνεται.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2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2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bec37e7e71fb7b0d5e328747bbb73875c24f35c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1038</TotalTime>
  <Words>1949</Words>
  <Application>Microsoft Office PowerPoint</Application>
  <PresentationFormat>On-screen Show (4:3)</PresentationFormat>
  <Paragraphs>183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exo-opistho_simeiomata</vt:lpstr>
      <vt:lpstr>OC_template_updated</vt:lpstr>
      <vt:lpstr>Υλικά Γραφικών Τεχνών (Ε)</vt:lpstr>
      <vt:lpstr>Θεωρητικό μέρος </vt:lpstr>
      <vt:lpstr> πολυμερή - ορισμός</vt:lpstr>
      <vt:lpstr>PowerPoint Presentation</vt:lpstr>
      <vt:lpstr>θερμοπλαστικά πολυμερή</vt:lpstr>
      <vt:lpstr>PowerPoint Presentation</vt:lpstr>
      <vt:lpstr>PowerPoint Presentation</vt:lpstr>
      <vt:lpstr>Πολύ(τερεφθαλικός αιθυλενεστέρας), PET [poly(ethyleneterephthalate)]</vt:lpstr>
      <vt:lpstr>PET</vt:lpstr>
      <vt:lpstr>Πολυαιθυλένιο υψηλής πυκνότητας HDPE </vt:lpstr>
      <vt:lpstr>Πολυβινυλοχλωρίδιο PVC, poly(vinyl chloride) </vt:lpstr>
      <vt:lpstr>Πολυβινυλοχλωρίδιο PVC, poly(vinyl chloride) </vt:lpstr>
      <vt:lpstr>Πολυαιθυλένιο χαμηλής πυκνότητας LDPE, Low density polyethylene </vt:lpstr>
      <vt:lpstr>Πολυαιθυλένιο χαμηλής πυκνότητας LDPE, Low density polyethylene </vt:lpstr>
      <vt:lpstr>Πολυπροπυλένιο PP, polypropylene </vt:lpstr>
      <vt:lpstr>Πολυπροπυλένιο PP, polypropylene </vt:lpstr>
      <vt:lpstr>Πολυστυρένιο PS, polysryrene </vt:lpstr>
      <vt:lpstr>Πολυστυρένιο PS, polysryrene</vt:lpstr>
      <vt:lpstr>Πειραματικό μέρος 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120</cp:revision>
  <dcterms:created xsi:type="dcterms:W3CDTF">2015-05-19T06:24:50Z</dcterms:created>
  <dcterms:modified xsi:type="dcterms:W3CDTF">2015-10-26T11:30:25Z</dcterms:modified>
</cp:coreProperties>
</file>