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6"/>
  </p:notesMasterIdLst>
  <p:handoutMasterIdLst>
    <p:handoutMasterId r:id="rId57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257" r:id="rId49"/>
    <p:sldId id="262" r:id="rId50"/>
    <p:sldId id="264" r:id="rId51"/>
    <p:sldId id="321" r:id="rId52"/>
    <p:sldId id="322" r:id="rId53"/>
    <p:sldId id="266" r:id="rId54"/>
    <p:sldId id="261" r:id="rId55"/>
  </p:sldIdLst>
  <p:sldSz cx="9144000" cy="6858000" type="screen4x3"/>
  <p:notesSz cx="7104063" cy="10234613"/>
  <p:custDataLst>
    <p:tags r:id="rId5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11η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4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2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4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 marL="1165225" indent="-266700">
              <a:lnSpc>
                <a:spcPct val="112000"/>
              </a:lnSpc>
              <a:spcBef>
                <a:spcPts val="1200"/>
              </a:spcBef>
              <a:defRPr sz="2200"/>
            </a:lvl4pPr>
            <a:lvl5pPr marL="1528763" indent="-228600"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2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Ιατρικά Ηλεκτρονικά 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Θυρίστορ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Δρ.Π.Ασβεστάς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Μηχανικών Βιοϊατρικής Τεχνολογίας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9/45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</a:t>
                </a:r>
                <a:r>
                  <a:rPr lang="el-GR" dirty="0"/>
                  <a:t>λεγχόμενος ανορθωτής πυριτίου </a:t>
                </a:r>
                <a:r>
                  <a:rPr lang="en-US" dirty="0" smtClean="0"/>
                  <a:t>– SCR</a:t>
                </a:r>
              </a:p>
              <a:p>
                <a:pPr lvl="1"/>
                <a:r>
                  <a:rPr lang="el-GR" sz="2400" dirty="0" smtClean="0"/>
                  <a:t>Τρόπος λειτουργίας:</a:t>
                </a:r>
              </a:p>
              <a:p>
                <a:pPr lvl="2">
                  <a:lnSpc>
                    <a:spcPct val="112000"/>
                  </a:lnSpc>
                  <a:spcBef>
                    <a:spcPts val="1200"/>
                  </a:spcBef>
                </a:pPr>
                <a:r>
                  <a:rPr lang="el-GR" sz="2400" dirty="0" smtClean="0"/>
                  <a:t>Το </a:t>
                </a:r>
                <a:r>
                  <a:rPr lang="en-US" sz="2400" dirty="0" smtClean="0"/>
                  <a:t>SCR </a:t>
                </a:r>
                <a:r>
                  <a:rPr lang="el-GR" sz="2400" dirty="0" smtClean="0"/>
                  <a:t>μπορεί να ενεργοποιηθεί επίσης εάν υπάρξει μία μεγάλη μεταβολή της τάσης ορθής πόλωσης μεταξύ ανόδου και καθόδου σε σύντομο χρονικό διάστημα (</a:t>
                </a:r>
                <a:r>
                  <a:rPr lang="en-US" sz="2400" b="1" dirty="0"/>
                  <a:t>Critical Rate of Rise of Off−State </a:t>
                </a:r>
                <a:r>
                  <a:rPr lang="en-US" sz="2400" b="1" dirty="0" smtClean="0"/>
                  <a:t>Voltage</a:t>
                </a:r>
                <a:r>
                  <a:rPr lang="el-GR" sz="24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dt</m:t>
                        </m:r>
                      </m:den>
                    </m:f>
                  </m:oMath>
                </a14:m>
                <a:r>
                  <a:rPr lang="el-GR" sz="2400" dirty="0" smtClean="0"/>
                  <a:t>)</a:t>
                </a:r>
                <a:r>
                  <a:rPr lang="en-US" sz="2400" dirty="0" smtClean="0"/>
                  <a:t> (</a:t>
                </a:r>
                <a:r>
                  <a:rPr lang="el-GR" sz="2400" dirty="0" smtClean="0"/>
                  <a:t>π.χ. </a:t>
                </a:r>
                <a:r>
                  <a:rPr lang="en-US" sz="2400" dirty="0" smtClean="0"/>
                  <a:t>35V/</a:t>
                </a:r>
                <a:r>
                  <a:rPr lang="el-GR" sz="2400" dirty="0" smtClean="0"/>
                  <a:t>μ</a:t>
                </a:r>
                <a:r>
                  <a:rPr lang="en-US" sz="2400" dirty="0" smtClean="0"/>
                  <a:t>s)</a:t>
                </a:r>
              </a:p>
              <a:p>
                <a:pPr lvl="2">
                  <a:lnSpc>
                    <a:spcPct val="112000"/>
                  </a:lnSpc>
                  <a:spcBef>
                    <a:spcPts val="1200"/>
                  </a:spcBef>
                </a:pPr>
                <a:r>
                  <a:rPr lang="el-GR" sz="2400" dirty="0" smtClean="0"/>
                  <a:t>Επίσης αυτό ο </a:t>
                </a:r>
                <a:r>
                  <a:rPr lang="el-GR" sz="2400" dirty="0"/>
                  <a:t>τρόπος αυτός ενεργοποίησης του </a:t>
                </a:r>
                <a:r>
                  <a:rPr lang="en-US" sz="2400" dirty="0"/>
                  <a:t>SCR </a:t>
                </a:r>
                <a:r>
                  <a:rPr lang="el-GR" sz="2400" dirty="0"/>
                  <a:t>πρέπει να αποφεύγεται, γιατί </a:t>
                </a:r>
                <a:r>
                  <a:rPr lang="el-GR" sz="2400" dirty="0" smtClean="0"/>
                  <a:t>είναι μη ελεγχόμενος.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50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10/45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91264" cy="5256584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E</a:t>
                </a:r>
                <a:r>
                  <a:rPr lang="el-GR" sz="2200" dirty="0"/>
                  <a:t>λεγχόμενος ανορθωτής πυριτίου </a:t>
                </a:r>
                <a:r>
                  <a:rPr lang="en-US" sz="2200" dirty="0" smtClean="0"/>
                  <a:t>– SCR</a:t>
                </a:r>
              </a:p>
              <a:p>
                <a:pPr lvl="1"/>
                <a:r>
                  <a:rPr lang="el-GR" dirty="0" smtClean="0"/>
                  <a:t>Τρόπος λειτουργίας:</a:t>
                </a:r>
              </a:p>
              <a:p>
                <a:pPr lvl="2"/>
                <a:r>
                  <a:rPr lang="el-GR" dirty="0" smtClean="0"/>
                  <a:t>Ο ενδεδειγμένος τρόπος ενεργοποίησης περιλαμβάνει:</a:t>
                </a:r>
                <a:endParaRPr lang="en-US" dirty="0" smtClean="0"/>
              </a:p>
              <a:p>
                <a:pPr lvl="3"/>
                <a:r>
                  <a:rPr lang="el-GR" dirty="0" smtClean="0"/>
                  <a:t>Την εφαρμογή ενός κατάλληλου θετικού ρεύματος</a:t>
                </a:r>
                <a:r>
                  <a:rPr lang="en-US" dirty="0" smtClean="0"/>
                  <a:t> (</a:t>
                </a:r>
                <a:r>
                  <a:rPr lang="en-US" b="1" dirty="0" smtClean="0"/>
                  <a:t>Gate Trigger Current</a:t>
                </a:r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r>
                  <a:rPr lang="el-GR" dirty="0" smtClean="0"/>
                  <a:t>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π.χ. 40μΑ</a:t>
                </a:r>
                <a:r>
                  <a:rPr lang="en-US" dirty="0" smtClean="0"/>
                  <a:t>) </a:t>
                </a:r>
                <a:r>
                  <a:rPr lang="el-GR" dirty="0" smtClean="0"/>
                  <a:t>στην πύλη για επαρκές χρονικό διάστημα</a:t>
                </a:r>
              </a:p>
              <a:p>
                <a:pPr lvl="3"/>
                <a:r>
                  <a:rPr lang="el-GR" dirty="0" smtClean="0"/>
                  <a:t>Την ορθή πόλωση της ανόδου ως προς την κάθοδο, ώστε να μπορεί να προκαλέσει ρεύμα που να είναι μεγαλύτερο από μία προκαθορισμένη από τον κατασκευαστή τιμή (</a:t>
                </a:r>
                <a:r>
                  <a:rPr lang="en-US" b="1" dirty="0" smtClean="0"/>
                  <a:t>Latch Current</a:t>
                </a:r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l-GR" dirty="0" smtClean="0"/>
                  <a:t>)</a:t>
                </a:r>
                <a:r>
                  <a:rPr lang="en-US" dirty="0" smtClean="0"/>
                  <a:t> (</a:t>
                </a:r>
                <a:r>
                  <a:rPr lang="el-GR" dirty="0" smtClean="0"/>
                  <a:t>π.χ. 0,6</a:t>
                </a:r>
                <a:r>
                  <a:rPr lang="en-US" dirty="0" smtClean="0"/>
                  <a:t>mA)</a:t>
                </a:r>
                <a:endParaRPr lang="el-GR" dirty="0" smtClean="0"/>
              </a:p>
              <a:p>
                <a:pPr lvl="2"/>
                <a:r>
                  <a:rPr lang="el-GR" dirty="0" smtClean="0"/>
                  <a:t>Το </a:t>
                </a:r>
                <a:r>
                  <a:rPr lang="en-US" dirty="0" smtClean="0"/>
                  <a:t>SCR </a:t>
                </a:r>
                <a:r>
                  <a:rPr lang="el-GR" dirty="0" smtClean="0"/>
                  <a:t>βρίσκεται </a:t>
                </a:r>
                <a:r>
                  <a:rPr lang="el-GR" dirty="0"/>
                  <a:t>πλέον </a:t>
                </a:r>
                <a:r>
                  <a:rPr lang="el-GR" dirty="0" smtClean="0"/>
                  <a:t>σε </a:t>
                </a:r>
                <a:r>
                  <a:rPr lang="el-GR" b="1" dirty="0" smtClean="0"/>
                  <a:t>κατάσταση </a:t>
                </a:r>
                <a:r>
                  <a:rPr lang="el-GR" b="1" dirty="0"/>
                  <a:t>αγωγής ορθής πόλωσης</a:t>
                </a:r>
                <a:r>
                  <a:rPr lang="el-GR" dirty="0"/>
                  <a:t> (forward conduction)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91264" cy="5256584"/>
              </a:xfrm>
              <a:blipFill rotWithShape="1">
                <a:blip r:embed="rId2"/>
                <a:stretch>
                  <a:fillRect l="-809" t="-348" r="-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7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11/45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dirty="0" smtClean="0"/>
                  <a:t>E</a:t>
                </a:r>
                <a:r>
                  <a:rPr lang="el-GR" sz="2200" dirty="0"/>
                  <a:t>λεγχόμενος ανορθωτής πυριτίου </a:t>
                </a:r>
                <a:r>
                  <a:rPr lang="en-US" sz="2200" dirty="0" smtClean="0"/>
                  <a:t>– SCR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l-GR" dirty="0" smtClean="0"/>
                  <a:t>Τρόπος λειτουργίας:</a:t>
                </a:r>
              </a:p>
              <a:p>
                <a:pPr lvl="2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l-GR" dirty="0" smtClean="0"/>
                  <a:t>Το </a:t>
                </a:r>
                <a:r>
                  <a:rPr lang="en-US" dirty="0" smtClean="0"/>
                  <a:t>SCR </a:t>
                </a:r>
                <a:r>
                  <a:rPr lang="el-GR" dirty="0" smtClean="0"/>
                  <a:t>θα εξακολουθεί να άγει ρεύμα από την άνοδο στην κάθοδο ακόμα και αν αφαιρεθεί το ρεύμα από την πύλη (δηλ. ανοιχτό κύκλωμα στην πύλη)</a:t>
                </a:r>
              </a:p>
              <a:p>
                <a:pPr lvl="2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l-GR" dirty="0" smtClean="0"/>
                  <a:t>Όταν ξεκινήσει να άγει το </a:t>
                </a:r>
                <a:r>
                  <a:rPr lang="en-US" dirty="0" smtClean="0"/>
                  <a:t>SCR</a:t>
                </a:r>
                <a:r>
                  <a:rPr lang="el-GR" dirty="0" smtClean="0"/>
                  <a:t>, το ρεύμα ανόδου-καθόδου δεν πρέπει να αυξηθεί απότομα</a:t>
                </a:r>
              </a:p>
              <a:p>
                <a:pPr lvl="2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l-GR" dirty="0" smtClean="0"/>
                  <a:t>Συγκεκριμένα, η χρονική μεταβολή του ρεύματος πρέπει να είναι μικρότερη από μια προκαθορισμένη από τον κατασκευαστή τιμή (</a:t>
                </a:r>
                <a:r>
                  <a:rPr lang="en-US" b="1" dirty="0"/>
                  <a:t>Critical Rate of Rise of On−State </a:t>
                </a:r>
                <a:r>
                  <a:rPr lang="en-US" b="1" dirty="0" smtClean="0"/>
                  <a:t>Current</a:t>
                </a:r>
                <a:r>
                  <a:rPr lang="el-GR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l-GR" dirty="0" smtClean="0"/>
                  <a:t>)</a:t>
                </a:r>
                <a:r>
                  <a:rPr lang="en-US" dirty="0" smtClean="0"/>
                  <a:t> (</a:t>
                </a:r>
                <a:r>
                  <a:rPr lang="el-GR" dirty="0" smtClean="0"/>
                  <a:t>π.χ. 50Α/μ</a:t>
                </a:r>
                <a:r>
                  <a:rPr lang="en-US" dirty="0" smtClean="0"/>
                  <a:t>s)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484" r="-593" b="-99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13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12/45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E</a:t>
                </a:r>
                <a:r>
                  <a:rPr lang="el-GR" dirty="0"/>
                  <a:t>λεγχόμενος ανορθωτής πυριτίου </a:t>
                </a:r>
                <a:r>
                  <a:rPr lang="en-US" dirty="0" smtClean="0"/>
                  <a:t>– SCR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l-GR" sz="2400" dirty="0" smtClean="0"/>
                  <a:t>Τρόπος λειτουργίας:</a:t>
                </a:r>
              </a:p>
              <a:p>
                <a:pPr lvl="2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l-GR" sz="2400" dirty="0" smtClean="0"/>
                  <a:t>Για να «σβήσει» </a:t>
                </a:r>
                <a:r>
                  <a:rPr lang="el-GR" sz="2400" dirty="0"/>
                  <a:t>το </a:t>
                </a:r>
                <a:r>
                  <a:rPr lang="en-US" sz="2400" dirty="0" smtClean="0"/>
                  <a:t>SCR </a:t>
                </a:r>
                <a:r>
                  <a:rPr lang="el-GR" sz="2400" dirty="0" smtClean="0"/>
                  <a:t>πρέπει να μειωθεί το ρεύμα μεταξύ ανόδου και καθόδου κάτω από μία προκαθορισμένη </a:t>
                </a:r>
                <a:r>
                  <a:rPr lang="el-GR" sz="2400" dirty="0"/>
                  <a:t>από τον κατασκευαστή </a:t>
                </a:r>
                <a:r>
                  <a:rPr lang="el-GR" sz="2400" dirty="0" smtClean="0"/>
                  <a:t>τιμή που ονομάζεται ρεύμα συγκράτησης (</a:t>
                </a:r>
                <a:r>
                  <a:rPr lang="en-US" sz="2400" b="1" dirty="0" smtClean="0"/>
                  <a:t>Holding Current</a:t>
                </a:r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l-GR" sz="2400" dirty="0" smtClean="0"/>
                  <a:t>)</a:t>
                </a:r>
                <a:r>
                  <a:rPr lang="en-US" sz="2400" dirty="0" smtClean="0"/>
                  <a:t> (</a:t>
                </a:r>
                <a:r>
                  <a:rPr lang="el-GR" sz="2400" dirty="0" smtClean="0"/>
                  <a:t>π.χ. 0,5</a:t>
                </a:r>
                <a:r>
                  <a:rPr lang="en-US" sz="2400" dirty="0" smtClean="0"/>
                  <a:t>mA)</a:t>
                </a:r>
                <a:r>
                  <a:rPr lang="el-GR" sz="2400" dirty="0" smtClean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4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13/45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209649" y="6190587"/>
            <a:ext cx="2840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Χαρακτηριστική καμπύλη</a:t>
            </a:r>
            <a:endParaRPr lang="el-GR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7199" r="21633" b="6610"/>
          <a:stretch/>
        </p:blipFill>
        <p:spPr bwMode="auto">
          <a:xfrm>
            <a:off x="1465675" y="1772816"/>
            <a:ext cx="6202669" cy="42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5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14/45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8082609"/>
                  </p:ext>
                </p:extLst>
              </p:nvPr>
            </p:nvGraphicFramePr>
            <p:xfrm>
              <a:off x="395536" y="2665563"/>
              <a:ext cx="8424936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0519"/>
                    <a:gridCol w="1440160"/>
                    <a:gridCol w="2304257"/>
                  </a:tblGrid>
                  <a:tr h="139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Παράμετρος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Σύμβολο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Ενδεικτική τιμή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Peak Repetitive Off−State Voltage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𝐷𝑅𝑀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600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V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Gate Trigger Current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𝐺𝑇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40</a:t>
                          </a:r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μΑ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Critical Rate of Rise of Off−State Voltage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V/</a:t>
                          </a:r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μ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s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Holding Current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0,5mA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Latch</a:t>
                          </a:r>
                          <a:r>
                            <a:rPr lang="en-US" b="0" baseline="0" dirty="0" smtClean="0">
                              <a:latin typeface="+mn-lt"/>
                              <a:cs typeface="Times New Roman" pitchFamily="18" charset="0"/>
                            </a:rPr>
                            <a:t> Current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0,6mA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latin typeface="+mn-lt"/>
                              <a:cs typeface="Times New Roman" pitchFamily="18" charset="0"/>
                            </a:rPr>
                            <a:t>Critical Rate of Rise of On−State Current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l-GR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𝑑𝑖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50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/μ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s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8082609"/>
                  </p:ext>
                </p:extLst>
              </p:nvPr>
            </p:nvGraphicFramePr>
            <p:xfrm>
              <a:off x="395536" y="2665563"/>
              <a:ext cx="8424936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80519"/>
                    <a:gridCol w="1440160"/>
                    <a:gridCol w="2304257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Παράμετρος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Σύμβολο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mtClean="0">
                              <a:latin typeface="+mn-lt"/>
                              <a:cs typeface="Times New Roman" pitchFamily="18" charset="0"/>
                            </a:rPr>
                            <a:t>Ενδεικτική τιμή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Peak Repetitive Off−State Voltage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5847" t="-106557" r="-160169" b="-6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600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V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Gate Trigger Current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5847" t="-206557" r="-160169" b="-5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40</a:t>
                          </a:r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μΑ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Critical Rate of Rise of Off−State Voltage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5847" t="-306557" r="-160169" b="-4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35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V/</a:t>
                          </a:r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μ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s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Holding Current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5847" t="-413333" r="-160169" b="-3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0,5mA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latin typeface="+mn-lt"/>
                              <a:cs typeface="Times New Roman" pitchFamily="18" charset="0"/>
                            </a:rPr>
                            <a:t>Latch</a:t>
                          </a:r>
                          <a:r>
                            <a:rPr lang="en-US" b="0" baseline="0" dirty="0" smtClean="0">
                              <a:latin typeface="+mn-lt"/>
                              <a:cs typeface="Times New Roman" pitchFamily="18" charset="0"/>
                            </a:rPr>
                            <a:t> Current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5847" t="-504918" r="-160169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0,6mA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latin typeface="+mn-lt"/>
                              <a:cs typeface="Times New Roman" pitchFamily="18" charset="0"/>
                            </a:rPr>
                            <a:t>Critical Rate of Rise of On−State Current</a:t>
                          </a:r>
                          <a:endParaRPr lang="el-GR" b="0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5847" t="-604918" r="-160169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50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l-GR" dirty="0" smtClean="0">
                              <a:latin typeface="+mn-lt"/>
                              <a:cs typeface="Times New Roman" pitchFamily="18" charset="0"/>
                            </a:rPr>
                            <a:t>/μ</a:t>
                          </a:r>
                          <a:r>
                            <a:rPr lang="en-US" dirty="0" smtClean="0">
                              <a:latin typeface="+mn-lt"/>
                              <a:cs typeface="Times New Roman" pitchFamily="18" charset="0"/>
                            </a:rPr>
                            <a:t>s</a:t>
                          </a:r>
                          <a:endParaRPr lang="el-GR" dirty="0">
                            <a:latin typeface="+mn-lt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059832" y="1914091"/>
            <a:ext cx="277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Βασικές παράμετροι </a:t>
            </a:r>
            <a:r>
              <a:rPr lang="en-US" sz="2000" dirty="0" smtClean="0">
                <a:latin typeface="+mn-lt"/>
              </a:rPr>
              <a:t>SCR</a:t>
            </a:r>
            <a:endParaRPr lang="el-GR" sz="20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89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15/45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040560" cy="5040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/>
            <a:r>
              <a:rPr lang="el-GR" dirty="0" smtClean="0"/>
              <a:t>Παράδειγμα (</a:t>
            </a:r>
            <a:r>
              <a:rPr lang="en-US" dirty="0" smtClean="0"/>
              <a:t>DC </a:t>
            </a:r>
            <a:r>
              <a:rPr lang="el-GR" dirty="0" smtClean="0"/>
              <a:t>λειτουργία)</a:t>
            </a:r>
          </a:p>
          <a:p>
            <a:pPr marL="984250" lvl="2"/>
            <a:r>
              <a:rPr lang="el-GR" dirty="0" smtClean="0"/>
              <a:t>Η άνοδος συνδέεται έτσι ώστε να είναι πιο θετική ως προς την κάθοδο (ορθή πόλωση).</a:t>
            </a:r>
          </a:p>
          <a:p>
            <a:pPr marL="984250" lvl="2"/>
            <a:r>
              <a:rPr lang="el-GR" b="1" dirty="0" smtClean="0"/>
              <a:t>Η λάμπα είναι σβηστή επειδή το </a:t>
            </a:r>
            <a:r>
              <a:rPr lang="en-US" b="1" dirty="0" smtClean="0"/>
              <a:t>SCR </a:t>
            </a:r>
            <a:r>
              <a:rPr lang="el-GR" b="1" dirty="0" smtClean="0"/>
              <a:t>είναι απενεργοποιημένο.</a:t>
            </a:r>
          </a:p>
          <a:p>
            <a:pPr marL="984250" lvl="2"/>
            <a:r>
              <a:rPr lang="el-GR" dirty="0" smtClean="0"/>
              <a:t>Κλείνοντας στιγμιαία το διακόπτη </a:t>
            </a:r>
            <a:r>
              <a:rPr lang="en-US" dirty="0" smtClean="0"/>
              <a:t>PB1, </a:t>
            </a:r>
            <a:r>
              <a:rPr lang="el-GR" dirty="0" smtClean="0"/>
              <a:t>εφαρμόζεται ρεύμα στην πύλη, το οποίο ενεργοποιεί το </a:t>
            </a:r>
            <a:r>
              <a:rPr lang="en-US" dirty="0" smtClean="0"/>
              <a:t>SCR</a:t>
            </a:r>
            <a:r>
              <a:rPr lang="el-GR" dirty="0" smtClean="0"/>
              <a:t>.</a:t>
            </a:r>
          </a:p>
          <a:p>
            <a:pPr marL="984250" lvl="2"/>
            <a:r>
              <a:rPr lang="el-GR" dirty="0" smtClean="0"/>
              <a:t>Η λάμπα ανάβει</a:t>
            </a:r>
          </a:p>
          <a:p>
            <a:pPr lvl="2"/>
            <a:endParaRPr lang="el-GR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l="3489" r="3489"/>
          <a:stretch>
            <a:fillRect/>
          </a:stretch>
        </p:blipFill>
        <p:spPr bwMode="auto">
          <a:xfrm>
            <a:off x="5220072" y="1844824"/>
            <a:ext cx="3757730" cy="272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44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16/45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/>
            <a:r>
              <a:rPr lang="el-GR" dirty="0"/>
              <a:t>Παράδειγμα (</a:t>
            </a:r>
            <a:r>
              <a:rPr lang="en-US" dirty="0"/>
              <a:t>DC </a:t>
            </a:r>
            <a:r>
              <a:rPr lang="el-GR" dirty="0"/>
              <a:t>λειτουργία)</a:t>
            </a:r>
          </a:p>
          <a:p>
            <a:pPr lvl="2"/>
            <a:r>
              <a:rPr lang="el-GR" dirty="0" smtClean="0"/>
              <a:t>Άπαξ και ενεργοποιηθεί το </a:t>
            </a:r>
            <a:r>
              <a:rPr lang="en-US" dirty="0" smtClean="0"/>
              <a:t>SCR, </a:t>
            </a:r>
            <a:r>
              <a:rPr lang="el-GR" dirty="0" smtClean="0"/>
              <a:t>παραμένει ενεργοποιημένο ακόμα και όταν μηδενιστεί το ρεύμα στην πύλη.</a:t>
            </a:r>
          </a:p>
          <a:p>
            <a:pPr lvl="2"/>
            <a:r>
              <a:rPr lang="el-GR" dirty="0" smtClean="0"/>
              <a:t>Ο μόνος τρόπος για να «σβήσει» το </a:t>
            </a:r>
            <a:r>
              <a:rPr lang="en-US" dirty="0" smtClean="0"/>
              <a:t>SCR </a:t>
            </a:r>
            <a:r>
              <a:rPr lang="el-GR" dirty="0" smtClean="0"/>
              <a:t>είναι να μειωθεί το ρεύμα ανόδου-καθόδου κάτω από το ρεύμα συγκράτησης.</a:t>
            </a:r>
            <a:endParaRPr lang="el-GR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l="3489" r="3489"/>
          <a:stretch>
            <a:fillRect/>
          </a:stretch>
        </p:blipFill>
        <p:spPr bwMode="auto">
          <a:xfrm>
            <a:off x="5002058" y="1643050"/>
            <a:ext cx="41419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42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17/45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464496" cy="504056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/>
            <a:r>
              <a:rPr lang="el-GR" dirty="0"/>
              <a:t>Παράδειγμα (</a:t>
            </a:r>
            <a:r>
              <a:rPr lang="en-US" dirty="0"/>
              <a:t>DC </a:t>
            </a:r>
            <a:r>
              <a:rPr lang="el-GR" dirty="0"/>
              <a:t>λειτουργία)</a:t>
            </a:r>
          </a:p>
          <a:p>
            <a:pPr lvl="2"/>
            <a:r>
              <a:rPr lang="el-GR" dirty="0" smtClean="0"/>
              <a:t>Αυτό επιτυγχάνεται αφαιρώντας την πηγή τάσης από το κύκλωμα ανόδου-καθόδου </a:t>
            </a:r>
            <a:r>
              <a:rPr lang="en-US" dirty="0" smtClean="0"/>
              <a:t>(</a:t>
            </a:r>
            <a:r>
              <a:rPr lang="el-GR" dirty="0" smtClean="0"/>
              <a:t>πατώντας στιγμιαία το διακόπτη </a:t>
            </a:r>
            <a:r>
              <a:rPr lang="en-US" dirty="0" smtClean="0"/>
              <a:t>PB2)</a:t>
            </a:r>
            <a:r>
              <a:rPr lang="el-GR" dirty="0" smtClean="0"/>
              <a:t>.</a:t>
            </a:r>
          </a:p>
          <a:p>
            <a:pPr lvl="2"/>
            <a:endParaRPr lang="el-GR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l="3489" r="3489"/>
          <a:stretch>
            <a:fillRect/>
          </a:stretch>
        </p:blipFill>
        <p:spPr bwMode="auto">
          <a:xfrm>
            <a:off x="5002058" y="1643050"/>
            <a:ext cx="41419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27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18/45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/>
            <a:r>
              <a:rPr lang="el-GR" b="1" dirty="0" smtClean="0"/>
              <a:t>Συμπερασματικά,</a:t>
            </a:r>
          </a:p>
          <a:p>
            <a:pPr lvl="2"/>
            <a:r>
              <a:rPr lang="el-GR" b="1" dirty="0" smtClean="0"/>
              <a:t>το κύκλωμα ανόδου-καθόδου θα άγει το ρεύμα προς μία κατεύθυνση όταν:</a:t>
            </a:r>
          </a:p>
          <a:p>
            <a:pPr lvl="3"/>
            <a:r>
              <a:rPr lang="el-GR" b="1" dirty="0" smtClean="0"/>
              <a:t>Η άνοδος είναι ορθά πολωμένη ως προς την κάθοδο</a:t>
            </a:r>
            <a:r>
              <a:rPr lang="en-US" b="1" dirty="0" smtClean="0"/>
              <a:t> </a:t>
            </a:r>
            <a:r>
              <a:rPr lang="el-GR" b="1" dirty="0" smtClean="0"/>
              <a:t>ώστε να μπορεί να παρέχει ρεύμα μεγαλύτερο από το </a:t>
            </a:r>
            <a:r>
              <a:rPr lang="en-US" b="1" dirty="0" smtClean="0"/>
              <a:t>latch current</a:t>
            </a:r>
            <a:r>
              <a:rPr lang="el-GR" b="1" dirty="0" smtClean="0"/>
              <a:t>.</a:t>
            </a:r>
          </a:p>
          <a:p>
            <a:pPr lvl="3"/>
            <a:r>
              <a:rPr lang="el-GR" b="1" dirty="0" smtClean="0"/>
              <a:t>Ένα θετικό ρεύμα εφαρμοστεί στιγμιαία στην πύλη του </a:t>
            </a:r>
            <a:r>
              <a:rPr lang="en-US" b="1" dirty="0" smtClean="0"/>
              <a:t>SCR</a:t>
            </a:r>
            <a:r>
              <a:rPr lang="el-GR" b="1" dirty="0" smtClean="0"/>
              <a:t>.</a:t>
            </a:r>
          </a:p>
          <a:p>
            <a:pPr lvl="2"/>
            <a:r>
              <a:rPr lang="el-GR" b="1" dirty="0" smtClean="0"/>
              <a:t>Το </a:t>
            </a:r>
            <a:r>
              <a:rPr lang="en-US" b="1" dirty="0" smtClean="0"/>
              <a:t>SCR </a:t>
            </a:r>
            <a:r>
              <a:rPr lang="el-GR" b="1" dirty="0" smtClean="0"/>
              <a:t>εξακολουθεί να άγει ακόμα και όταν αφαιρεθεί το ρεύμα από την πύλη.</a:t>
            </a:r>
          </a:p>
          <a:p>
            <a:pPr lvl="2"/>
            <a:r>
              <a:rPr lang="el-GR" b="1" dirty="0" smtClean="0"/>
              <a:t>Το </a:t>
            </a:r>
            <a:r>
              <a:rPr lang="en-GB" b="1" dirty="0" smtClean="0"/>
              <a:t>SCR </a:t>
            </a:r>
            <a:r>
              <a:rPr lang="el-GR" b="1" dirty="0" smtClean="0"/>
              <a:t>παύει να άγει όταν το ρεύμα ανόδου καθόδου γίνει μικρότερο από το ρεύμα συγκράτησης</a:t>
            </a:r>
            <a:r>
              <a:rPr lang="en-US" b="1" dirty="0" smtClean="0"/>
              <a:t> (holding current)</a:t>
            </a:r>
            <a:r>
              <a:rPr lang="el-GR" b="1" dirty="0" smtClean="0"/>
              <a:t>.</a:t>
            </a:r>
            <a:endParaRPr lang="en-US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1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Θυρίστορ </a:t>
            </a:r>
            <a:r>
              <a:rPr lang="el-GR" sz="3000" b="0" dirty="0" smtClean="0"/>
              <a:t>1/45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 όρος </a:t>
            </a:r>
            <a:r>
              <a:rPr lang="el-GR" b="1" dirty="0" smtClean="0"/>
              <a:t>θυρίστορ</a:t>
            </a:r>
            <a:r>
              <a:rPr lang="el-GR" dirty="0" smtClean="0"/>
              <a:t> (</a:t>
            </a:r>
            <a:r>
              <a:rPr lang="en-US" b="1" dirty="0" smtClean="0"/>
              <a:t>thyristor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χρησιμοποιείται για να περιγράψει μία μεγάλη κατηγορία ημιαγώγιμων διατάξεων που χρησιμοποιούνται ως ηλεκτρονικοί διακόπτες.</a:t>
            </a:r>
          </a:p>
          <a:p>
            <a:r>
              <a:rPr lang="el-GR" dirty="0" smtClean="0"/>
              <a:t>Ένα θυρίστορ έχει μόνο δύο καταστάσεις:</a:t>
            </a:r>
          </a:p>
          <a:p>
            <a:pPr lvl="1"/>
            <a:r>
              <a:rPr lang="en-US" dirty="0" smtClean="0"/>
              <a:t>On:</a:t>
            </a:r>
            <a:r>
              <a:rPr lang="el-GR" dirty="0" smtClean="0"/>
              <a:t> το θυρίστορ άγει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n-US" dirty="0" smtClean="0"/>
              <a:t>Off:</a:t>
            </a:r>
            <a:r>
              <a:rPr lang="el-GR" dirty="0" smtClean="0"/>
              <a:t> </a:t>
            </a:r>
            <a:r>
              <a:rPr lang="el-GR" dirty="0"/>
              <a:t>το θυρίστορ </a:t>
            </a:r>
            <a:r>
              <a:rPr lang="el-GR" dirty="0" smtClean="0"/>
              <a:t>δεν άγει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Σε αντίθεση με τα τρανζίστορ, που χρησιμοποιούνται επίσης ως διακόπτες, τα θυρίστορ δεν έχουν μία ενδιάμεση γραμμική κατάσταση μεταξύ των δύο καταστάσεων </a:t>
            </a:r>
            <a:r>
              <a:rPr lang="en-US" dirty="0" smtClean="0"/>
              <a:t>on </a:t>
            </a:r>
            <a:r>
              <a:rPr lang="el-GR" dirty="0" smtClean="0"/>
              <a:t>και </a:t>
            </a:r>
            <a:r>
              <a:rPr lang="en-US" dirty="0" smtClean="0"/>
              <a:t>off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8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19/45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/>
            <a:r>
              <a:rPr lang="el-GR" dirty="0" smtClean="0"/>
              <a:t>Η βασική εφαρμογή ενός </a:t>
            </a:r>
            <a:r>
              <a:rPr lang="en-GB" dirty="0" smtClean="0"/>
              <a:t>SCR </a:t>
            </a:r>
            <a:r>
              <a:rPr lang="el-GR" dirty="0" smtClean="0"/>
              <a:t>είναι η δημιουργία κυκλωμάτων ελεγχόμενης (ημι)ανόρθωσης.</a:t>
            </a:r>
          </a:p>
          <a:p>
            <a:pPr lvl="1"/>
            <a:r>
              <a:rPr lang="el-GR" dirty="0" smtClean="0"/>
              <a:t>Στην </a:t>
            </a:r>
            <a:r>
              <a:rPr lang="el-GR" dirty="0"/>
              <a:t>(</a:t>
            </a:r>
            <a:r>
              <a:rPr lang="el-GR" dirty="0" smtClean="0"/>
              <a:t>ημι)ανόρθωση με δίοδο, η δίοδος άγει στην αρχή κάθε θετικού κύκλου μιας περιόδου.</a:t>
            </a:r>
          </a:p>
          <a:p>
            <a:pPr lvl="1"/>
            <a:r>
              <a:rPr lang="el-GR" dirty="0" smtClean="0"/>
              <a:t>Στην ελεγχόμενη </a:t>
            </a:r>
            <a:r>
              <a:rPr lang="el-GR" dirty="0"/>
              <a:t>(</a:t>
            </a:r>
            <a:r>
              <a:rPr lang="el-GR" dirty="0" smtClean="0"/>
              <a:t>ημι)ανόρθωση μπορεί να καθοριστεί ο χρόνος στον οποίο θα υπάρχει ροή ρεύματος.</a:t>
            </a:r>
          </a:p>
          <a:p>
            <a:pPr lvl="1"/>
            <a:r>
              <a:rPr lang="el-GR" dirty="0" smtClean="0"/>
              <a:t>Ένα τέτοιο κύκλωμα χρησιμοποιείται </a:t>
            </a:r>
            <a:r>
              <a:rPr lang="el-GR" dirty="0"/>
              <a:t>για να παρέχει μία μεταβλητή dc τάση στο φορτίο, ρυθμίζοντας τη χρονική καθυστέρηση της τάσης που εφαρμόζεται στην </a:t>
            </a:r>
            <a:r>
              <a:rPr lang="el-GR" dirty="0" smtClean="0"/>
              <a:t>πύλη.</a:t>
            </a:r>
          </a:p>
          <a:p>
            <a:pPr lvl="1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07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20/45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lvl="1"/>
            <a:r>
              <a:rPr lang="el-GR" dirty="0" smtClean="0"/>
              <a:t>Σύγκριση με ανορθωτή διόδου</a:t>
            </a:r>
            <a:endParaRPr lang="el-GR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7125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57125"/>
            <a:ext cx="2743200" cy="205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71" y="4510236"/>
            <a:ext cx="2743200" cy="205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44169"/>
            <a:ext cx="2743200" cy="205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9512" y="30497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+mj-lt"/>
              </a:rPr>
              <a:t>Ημιανόρθωση με δίοδο</a:t>
            </a:r>
            <a:endParaRPr lang="el-GR" sz="1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04979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+mj-lt"/>
              </a:rPr>
              <a:t>Ελεγχόμενη ημιανόρθωση με καθυστέρηση Τ/8</a:t>
            </a:r>
            <a:endParaRPr lang="el-GR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501317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+mj-lt"/>
              </a:rPr>
              <a:t>Ελεγχόμενη ημιανόρθωση με καθυστέρηση Τ/4</a:t>
            </a:r>
            <a:endParaRPr lang="el-GR" sz="1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6632" y="501317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+mj-lt"/>
              </a:rPr>
              <a:t>Ελεγχόμενη ημιανόρθωση με καθυστέρηση 3Τ/8</a:t>
            </a:r>
            <a:endParaRPr lang="el-GR" sz="14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8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21/45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</a:t>
                </a:r>
                <a:r>
                  <a:rPr lang="el-GR" dirty="0"/>
                  <a:t>λεγχόμενος ανορθωτής πυριτίου </a:t>
                </a:r>
                <a:r>
                  <a:rPr lang="en-US" dirty="0"/>
                  <a:t>- SCR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Στην περίπτωση που το κύκλωμα ημιανόρθωσης έχει είσοδο εναλλασσόμενη τάση με πλάτος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l-GR" dirty="0" smtClean="0"/>
                  <a:t> και περίοδο </a:t>
                </a:r>
                <a:r>
                  <a:rPr lang="el-GR" i="1" dirty="0" smtClean="0"/>
                  <a:t>Τ</a:t>
                </a:r>
                <a:r>
                  <a:rPr lang="el-GR" dirty="0"/>
                  <a:t> </a:t>
                </a:r>
                <a:r>
                  <a:rPr lang="el-GR" dirty="0" smtClean="0"/>
                  <a:t>και υπάρχει χρονική καθυστέρηση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η μέση τιμή της ημιανορθωμένης τάσης εξόδου θα είναι: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l-GR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l-GR" b="0" i="1" smtClean="0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 παράγοντας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l-GR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συνήθως συμβολίζεται με </a:t>
                </a:r>
                <a:r>
                  <a:rPr lang="el-GR" i="1" dirty="0" smtClean="0"/>
                  <a:t>α</a:t>
                </a:r>
                <a:r>
                  <a:rPr lang="el-GR" dirty="0" smtClean="0"/>
                  <a:t> και ονομάζεται γωνία πυροδότησης (</a:t>
                </a:r>
                <a:r>
                  <a:rPr lang="en-US" b="1" dirty="0" smtClean="0"/>
                  <a:t>firing angle</a:t>
                </a:r>
                <a:r>
                  <a:rPr lang="el-GR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605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42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22/45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lvl="1"/>
            <a:r>
              <a:rPr lang="el-GR" dirty="0" smtClean="0"/>
              <a:t>Ένα τυπικό κύκλωμα ελεγχόμενης ημιανόρθωσης αποτελείται από ένα συνδυασμό αντίστασης, πυκνωτή και </a:t>
            </a:r>
            <a:r>
              <a:rPr lang="el-GR" b="1" dirty="0" smtClean="0"/>
              <a:t>διόδου εναλλασσόμενου ρεύματος</a:t>
            </a:r>
            <a:r>
              <a:rPr lang="el-GR" dirty="0" smtClean="0"/>
              <a:t> (</a:t>
            </a:r>
            <a:r>
              <a:rPr lang="en-US" b="1" dirty="0" smtClean="0"/>
              <a:t>DIAC</a:t>
            </a:r>
            <a:r>
              <a:rPr lang="el-GR" dirty="0" smtClean="0"/>
              <a:t>).</a:t>
            </a:r>
            <a:endParaRPr lang="en-US" dirty="0" smtClean="0"/>
          </a:p>
          <a:p>
            <a:pPr lvl="2"/>
            <a:r>
              <a:rPr lang="en-US" dirty="0"/>
              <a:t>To DIAC </a:t>
            </a:r>
            <a:r>
              <a:rPr lang="el-GR" dirty="0"/>
              <a:t>είναι ένα στοιχείο δύο ακροδεκτών, το οποίο ισοδυναμεί με δύο διόδους συνδεδεμένες αντιπαράλληλα</a:t>
            </a:r>
          </a:p>
          <a:p>
            <a:pPr lvl="2"/>
            <a:r>
              <a:rPr lang="el-GR" dirty="0"/>
              <a:t>Η ροή του ρεύματος μπορεί να γίνει στο </a:t>
            </a:r>
            <a:r>
              <a:rPr lang="en-US" dirty="0"/>
              <a:t>DIAC </a:t>
            </a:r>
            <a:r>
              <a:rPr lang="el-GR" dirty="0"/>
              <a:t>και προς τις δύο κατευθύνσεις, αρκεί η τάση στα άκρα του να φτάσει μία προκαθορισμένη τιμή (</a:t>
            </a:r>
            <a:r>
              <a:rPr lang="en-US" i="1" dirty="0"/>
              <a:t>breakover voltage</a:t>
            </a:r>
            <a:r>
              <a:rPr lang="el-GR" dirty="0" smtClean="0"/>
              <a:t>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10651"/>
            <a:ext cx="2776044" cy="20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19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23/45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6624736" cy="5544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 smtClean="0"/>
                  <a:t>E</a:t>
                </a:r>
                <a:r>
                  <a:rPr lang="el-GR" sz="2200" dirty="0"/>
                  <a:t>λεγχόμενος ανορθωτής πυριτίου </a:t>
                </a:r>
                <a:r>
                  <a:rPr lang="en-US" sz="2200" dirty="0" smtClean="0"/>
                  <a:t>– SCR</a:t>
                </a:r>
              </a:p>
              <a:p>
                <a:pPr lvl="1"/>
                <a:r>
                  <a:rPr lang="el-GR" dirty="0" smtClean="0"/>
                  <a:t>Στο θετικό ημίκυκλο κάθε περίοδου της εναλλασσόμενης τάσης εισόδου, ο πυκνωτής φορτίζεται με ρυθμό που εξαρτάται από το γινόμενο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Μόλις, η τάση του πυκνωτή γίνει ίση με την τάση διάσπασης (</a:t>
                </a:r>
                <a:r>
                  <a:rPr lang="en-US" dirty="0" smtClean="0"/>
                  <a:t>breakover voltage</a:t>
                </a:r>
                <a:r>
                  <a:rPr lang="el-GR" dirty="0" smtClean="0"/>
                  <a:t>) του </a:t>
                </a:r>
                <a:r>
                  <a:rPr lang="en-US" dirty="0" smtClean="0"/>
                  <a:t>DIAC,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DIAC </a:t>
                </a:r>
                <a:r>
                  <a:rPr lang="el-GR" dirty="0" smtClean="0"/>
                  <a:t>επιτρέπει τη ροή θετικού ρεύματος προς στην πύλη του </a:t>
                </a:r>
                <a:r>
                  <a:rPr lang="en-US" dirty="0" smtClean="0"/>
                  <a:t>SCR</a:t>
                </a:r>
                <a:r>
                  <a:rPr lang="el-GR" dirty="0" smtClean="0"/>
                  <a:t>, ενεργοποιώντας το </a:t>
                </a:r>
                <a:r>
                  <a:rPr lang="en-US" dirty="0" smtClean="0"/>
                  <a:t>SCR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Πλέον η τάση εξόδου ισούται περίπου με την τάση εισόδου</a:t>
                </a:r>
                <a:r>
                  <a:rPr lang="en-US" dirty="0" smtClean="0"/>
                  <a:t>.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Στον αρνητικό ημίκυκλο, η τάση εξόδου μηδενίζεται καθώς δημιουργείται ανάστορφη πόλωση μεταξύ ανόδου και καθόδου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SCR.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6624736" cy="5544616"/>
              </a:xfrm>
              <a:blipFill rotWithShape="1">
                <a:blip r:embed="rId2"/>
                <a:stretch>
                  <a:fillRect l="-1105" t="-769" r="-645" b="-8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776044" cy="20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2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24/45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l-GR" sz="2000" dirty="0"/>
                  <a:t>λεγχόμενος ανορθωτής πυριτίου </a:t>
                </a:r>
                <a:r>
                  <a:rPr lang="en-US" sz="2000" dirty="0" smtClean="0"/>
                  <a:t>– SCR</a:t>
                </a:r>
              </a:p>
              <a:p>
                <a:pPr lvl="1"/>
                <a:r>
                  <a:rPr lang="el-GR" sz="2000" dirty="0" smtClean="0"/>
                  <a:t>Έστω ότι η τάση εισόδου είναι εναλλασσόμενη με πλάτος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l-GR" sz="2000" dirty="0" smtClean="0"/>
                  <a:t> και συχνότητα </a:t>
                </a:r>
                <a:r>
                  <a:rPr lang="en-US" sz="2000" i="1" dirty="0" smtClean="0"/>
                  <a:t>f</a:t>
                </a:r>
                <a:r>
                  <a:rPr lang="en-US" sz="2000" dirty="0" smtClean="0"/>
                  <a:t>, 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l-G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l-GR" sz="20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𝑓𝑡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ω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t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r>
                  <a:rPr lang="el-GR" sz="2000" dirty="0" smtClean="0"/>
                  <a:t>Αποδεικνύεται ότι η τάση στον πυκνωτή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,</a:t>
                </a:r>
                <a:r>
                  <a:rPr lang="el-GR" sz="2000" dirty="0" smtClean="0"/>
                  <a:t> θα ισούται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με</a:t>
                </a:r>
                <a:r>
                  <a:rPr lang="en-US" sz="2000" dirty="0"/>
                  <a:t>: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l-G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𝜔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𝑅𝐶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l-GR" sz="2000" b="0" i="1" smtClean="0">
                            <a:latin typeface="Cambria Math"/>
                          </a:rPr>
                          <m:t>−</m:t>
                        </m:r>
                        <m:r>
                          <a:rPr lang="el-GR" sz="2000" b="0" i="1" smtClean="0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l-G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endParaRPr lang="en-US" sz="2000" dirty="0" smtClean="0"/>
              </a:p>
              <a:p>
                <a:pPr marL="714375" lvl="1" indent="0">
                  <a:buNone/>
                </a:pPr>
                <a:r>
                  <a:rPr lang="el-GR" sz="2000" dirty="0" smtClean="0"/>
                  <a:t>όπου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l-GR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𝑅𝐶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r>
                  <a:rPr lang="el-GR" sz="2000" dirty="0" smtClean="0"/>
                  <a:t>Συνεπώς, 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𝐵𝑂</m:t>
                        </m:r>
                      </m:sub>
                    </m:sSub>
                  </m:oMath>
                </a14:m>
                <a:r>
                  <a:rPr lang="el-GR" sz="2000" dirty="0" smtClean="0"/>
                  <a:t> είναι η τάση διάσπασης του </a:t>
                </a:r>
                <a:r>
                  <a:rPr lang="en-US" sz="2000" dirty="0" smtClean="0"/>
                  <a:t>DIAC,</a:t>
                </a:r>
                <a:r>
                  <a:rPr lang="el-GR" sz="2000" dirty="0" smtClean="0"/>
                  <a:t> το </a:t>
                </a:r>
                <a:r>
                  <a:rPr lang="en-US" sz="2000" dirty="0" smtClean="0"/>
                  <a:t>SCR</a:t>
                </a:r>
                <a:r>
                  <a:rPr lang="el-GR" sz="2000" dirty="0" smtClean="0"/>
                  <a:t> θα ξεκινήσει να άγει σε κάθε ημίκυκλο τη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 smtClean="0"/>
                  <a:t> για την οποία ισχύει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𝐵𝑂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42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212976"/>
            <a:ext cx="206405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08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25/45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45624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marL="393700" lvl="1" indent="0">
              <a:buNone/>
            </a:pPr>
            <a:endParaRPr lang="en-US" sz="1800" dirty="0" smtClean="0"/>
          </a:p>
          <a:p>
            <a:pPr lvl="1"/>
            <a:endParaRPr lang="en-US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56" y="2276872"/>
            <a:ext cx="2776044" cy="20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541545"/>
                <a:ext cx="6120680" cy="531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l-GR" sz="2200" b="1" dirty="0" smtClean="0">
                    <a:latin typeface="+mn-lt"/>
                  </a:rPr>
                  <a:t>Παράδειγμα</a:t>
                </a:r>
                <a:endParaRPr lang="en-US" sz="2200" b="1" dirty="0" smtClean="0">
                  <a:latin typeface="+mn-lt"/>
                </a:endParaRPr>
              </a:p>
              <a:p>
                <a:pPr marL="0" lvl="1"/>
                <a:r>
                  <a:rPr lang="el-GR" sz="2200" dirty="0" smtClean="0">
                    <a:latin typeface="+mn-lt"/>
                  </a:rPr>
                  <a:t>Έστω </a:t>
                </a:r>
                <a:r>
                  <a:rPr lang="el-GR" sz="2200" dirty="0">
                    <a:latin typeface="+mn-lt"/>
                  </a:rPr>
                  <a:t>ότι η τάση εισόδου είναι εναλλασσόμενη </a:t>
                </a:r>
                <a:r>
                  <a:rPr lang="el-GR" sz="2200" dirty="0" smtClean="0">
                    <a:latin typeface="+mn-lt"/>
                  </a:rPr>
                  <a:t>με </a:t>
                </a:r>
                <a:r>
                  <a:rPr lang="en-US" sz="2200" dirty="0" smtClean="0">
                    <a:latin typeface="+mn-lt"/>
                  </a:rPr>
                  <a:t>RMS </a:t>
                </a:r>
                <a:r>
                  <a:rPr lang="el-GR" sz="2200" dirty="0">
                    <a:latin typeface="+mn-lt"/>
                  </a:rPr>
                  <a:t>τιμή 230</a:t>
                </a:r>
                <a:r>
                  <a:rPr lang="en-US" sz="2200" dirty="0">
                    <a:latin typeface="+mn-lt"/>
                  </a:rPr>
                  <a:t>V</a:t>
                </a:r>
                <a:r>
                  <a:rPr lang="el-GR" sz="2200" dirty="0">
                    <a:latin typeface="+mn-lt"/>
                  </a:rPr>
                  <a:t> </a:t>
                </a:r>
                <a:r>
                  <a:rPr lang="el-GR" sz="2200" i="1" dirty="0">
                    <a:latin typeface="+mn-lt"/>
                  </a:rPr>
                  <a:t>και </a:t>
                </a:r>
                <a:r>
                  <a:rPr lang="el-GR" sz="2200" dirty="0">
                    <a:latin typeface="+mn-lt"/>
                  </a:rPr>
                  <a:t>συχνότητα 50</a:t>
                </a:r>
                <a:r>
                  <a:rPr lang="en-US" sz="2200" dirty="0" smtClean="0">
                    <a:latin typeface="+mn-lt"/>
                  </a:rPr>
                  <a:t>Hz</a:t>
                </a:r>
                <a:r>
                  <a:rPr lang="el-GR" sz="2200" dirty="0" smtClean="0">
                    <a:latin typeface="+mn-lt"/>
                  </a:rPr>
                  <a:t>. Να βρεθεί ποια θα είναι η γωνία πυροδότησης </a:t>
                </a:r>
                <a:r>
                  <a:rPr lang="el-GR" sz="2200" i="1" dirty="0" smtClean="0">
                    <a:latin typeface="+mn-lt"/>
                  </a:rPr>
                  <a:t>α</a:t>
                </a:r>
                <a:r>
                  <a:rPr lang="el-GR" sz="2200" dirty="0" smtClean="0">
                    <a:latin typeface="+mn-lt"/>
                  </a:rPr>
                  <a:t>, εάν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𝑅</m:t>
                    </m:r>
                    <m:r>
                      <a:rPr lang="en-US" sz="2200" b="0" i="1" smtClean="0">
                        <a:latin typeface="Cambria Math"/>
                      </a:rPr>
                      <m:t>=10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/>
                      </a:rPr>
                      <m:t>Ω</m:t>
                    </m:r>
                    <m:r>
                      <a:rPr lang="en-US" sz="22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  <m:r>
                      <a:rPr lang="en-US" sz="2200" b="0" i="0" smtClean="0">
                        <a:latin typeface="Cambria Math"/>
                      </a:rPr>
                      <m:t>=100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nF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</a:t>
                </a:r>
                <a:r>
                  <a:rPr lang="el-GR" sz="2200" dirty="0" smtClean="0">
                    <a:latin typeface="+mn-lt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𝐵𝑂</m:t>
                        </m:r>
                      </m:sub>
                    </m:sSub>
                    <m:r>
                      <a:rPr lang="el-GR" sz="2200" b="0" i="1" smtClean="0">
                        <a:latin typeface="Cambria Math"/>
                      </a:rPr>
                      <m:t>=63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.</a:t>
                </a:r>
              </a:p>
              <a:p>
                <a:pPr marL="0" lvl="1"/>
                <a:r>
                  <a:rPr lang="el-GR" sz="2200" dirty="0" smtClean="0">
                    <a:latin typeface="+mn-lt"/>
                  </a:rPr>
                  <a:t>Λύση</a:t>
                </a:r>
              </a:p>
              <a:p>
                <a:pPr marL="0" lvl="1"/>
                <a:r>
                  <a:rPr lang="el-GR" sz="2200" dirty="0" smtClean="0">
                    <a:latin typeface="+mn-lt"/>
                  </a:rPr>
                  <a:t>Η τάση εισόδου είναι</a:t>
                </a:r>
                <a:r>
                  <a:rPr lang="el-GR" sz="2200" dirty="0">
                    <a:latin typeface="+mn-lt"/>
                  </a:rPr>
                  <a:t/>
                </a:r>
                <a:br>
                  <a:rPr lang="el-GR" sz="22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l-GR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</a:rPr>
                        <m:t>230</m:t>
                      </m:r>
                      <m:rad>
                        <m:radPr>
                          <m:degHide m:val="on"/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l-GR" sz="2200" i="1">
                              <a:latin typeface="Cambria Math"/>
                            </a:rPr>
                            <m:t>𝜋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50</m:t>
                          </m:r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</a:rPr>
                        <m:t>325,3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200" b="0" i="0" smtClean="0">
                              <a:latin typeface="Cambria Math"/>
                            </a:rPr>
                            <m:t>314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  <a:p>
                <a:pPr marL="0" lvl="1"/>
                <a:r>
                  <a:rPr lang="el-GR" sz="2200" dirty="0">
                    <a:latin typeface="+mn-lt"/>
                  </a:rPr>
                  <a:t>Αποδεικνύεται ότι η τάση στον πυκνωτή θα ισούται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l-GR" sz="2200" dirty="0">
                    <a:latin typeface="+mn-lt"/>
                  </a:rPr>
                  <a:t>με</a:t>
                </a:r>
                <a:r>
                  <a:rPr lang="en-US" sz="2200" dirty="0">
                    <a:latin typeface="+mn-lt"/>
                  </a:rPr>
                  <a:t>:</a:t>
                </a:r>
                <a:r>
                  <a:rPr lang="el-GR" sz="2200" dirty="0">
                    <a:latin typeface="+mn-lt"/>
                  </a:rPr>
                  <a:t/>
                </a:r>
                <a:br>
                  <a:rPr lang="el-GR" sz="22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l-GR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/>
                            </a:rPr>
                            <m:t>325,3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200">
                                          <a:latin typeface="Cambria Math"/>
                                        </a:rPr>
                                        <m:t>314</m:t>
                                      </m:r>
                                      <m:r>
                                        <a:rPr lang="el-GR" sz="220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l-GR" sz="22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l-G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el-GR" sz="220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l-GR" sz="22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l-GR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−7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314</m:t>
                          </m:r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l-GR" sz="2200" i="1">
                              <a:latin typeface="Cambria Math"/>
                            </a:rPr>
                            <m:t>−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  <a:p>
                <a:pPr marL="0" lvl="1">
                  <a:buNone/>
                </a:pPr>
                <a:r>
                  <a:rPr lang="el-GR" sz="2200" dirty="0">
                    <a:latin typeface="+mn-lt"/>
                  </a:rPr>
                  <a:t>όπου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</a:rPr>
                      <m:t>𝜑</m:t>
                    </m:r>
                    <m:r>
                      <a:rPr lang="el-GR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l-GR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200">
                            <a:latin typeface="Cambria Math"/>
                          </a:rPr>
                          <m:t>314</m:t>
                        </m:r>
                        <m:r>
                          <a:rPr lang="el-GR" sz="2200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l-GR" sz="2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sz="2200" i="1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l-GR" sz="22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l-GR" sz="2200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l-GR" sz="2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sz="2200" i="1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l-GR" sz="2200" i="1">
                                <a:latin typeface="Cambria Math"/>
                                <a:ea typeface="Cambria Math"/>
                              </a:rPr>
                              <m:t>−7</m:t>
                            </m:r>
                          </m:sup>
                        </m:sSup>
                      </m:e>
                    </m:d>
                    <m:r>
                      <a:rPr lang="el-GR" sz="2200" b="0" i="1" smtClean="0">
                        <a:latin typeface="Cambria Math"/>
                      </a:rPr>
                      <m:t>=0,304</m:t>
                    </m:r>
                    <m:r>
                      <a:rPr lang="en-US" sz="2200" b="0" i="1" smtClean="0">
                        <a:latin typeface="Cambria Math"/>
                      </a:rPr>
                      <m:t>𝑟𝑎𝑑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 </a:t>
                </a:r>
                <a:r>
                  <a:rPr lang="el-GR" sz="2200" dirty="0" smtClean="0">
                    <a:latin typeface="+mn-lt"/>
                  </a:rPr>
                  <a:t>ή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/>
                      </a:rPr>
                      <m:t>17,4</m:t>
                    </m:r>
                    <m:r>
                      <a:rPr lang="el-GR" sz="22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41545"/>
                <a:ext cx="6120680" cy="5316455"/>
              </a:xfrm>
              <a:prstGeom prst="rect">
                <a:avLst/>
              </a:prstGeom>
              <a:blipFill rotWithShape="1">
                <a:blip r:embed="rId3"/>
                <a:stretch>
                  <a:fillRect l="-1195" t="-688" r="-697" b="-13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17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26/45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marL="393700" lvl="1" indent="0">
              <a:buNone/>
            </a:pPr>
            <a:endParaRPr lang="en-US" sz="1800" dirty="0" smtClean="0"/>
          </a:p>
          <a:p>
            <a:pPr lvl="1"/>
            <a:endParaRPr lang="en-US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776044" cy="20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8766" y="1844824"/>
                <a:ext cx="5728036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l-GR" sz="2200" b="1" dirty="0" smtClean="0">
                    <a:latin typeface="+mn-lt"/>
                  </a:rPr>
                  <a:t>Παράδειγμα</a:t>
                </a:r>
                <a:endParaRPr lang="en-US" sz="2200" b="1" dirty="0" smtClean="0">
                  <a:latin typeface="+mn-lt"/>
                </a:endParaRPr>
              </a:p>
              <a:p>
                <a:pPr marL="0" lvl="1"/>
                <a:r>
                  <a:rPr lang="el-GR" sz="2200" dirty="0" smtClean="0">
                    <a:latin typeface="+mn-lt"/>
                  </a:rPr>
                  <a:t>Επομένως, η τάση στον πυκνωτή θα είναι</a:t>
                </a:r>
                <a:r>
                  <a:rPr lang="en-US" sz="2200" dirty="0" smtClean="0">
                    <a:latin typeface="+mn-lt"/>
                  </a:rPr>
                  <a:t>:</a:t>
                </a:r>
                <a:r>
                  <a:rPr lang="el-GR" sz="2200" dirty="0">
                    <a:latin typeface="+mn-lt"/>
                  </a:rPr>
                  <a:t/>
                </a:r>
                <a:br>
                  <a:rPr lang="el-GR" sz="22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l-GR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l-GR" sz="2200" i="1" smtClean="0">
                          <a:latin typeface="Cambria Math"/>
                        </a:rPr>
                        <m:t>3</m:t>
                      </m:r>
                      <m:r>
                        <a:rPr lang="el-GR" sz="2200" b="0" i="1" smtClean="0">
                          <a:latin typeface="Cambria Math"/>
                        </a:rPr>
                        <m:t>10,4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314</m:t>
                          </m:r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  <m:r>
                            <a:rPr lang="el-GR" sz="2200" i="1">
                              <a:latin typeface="Cambria Math"/>
                            </a:rPr>
                            <m:t>−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0,304</m:t>
                          </m:r>
                        </m:e>
                      </m:d>
                    </m:oMath>
                  </m:oMathPara>
                </a14:m>
                <a:endParaRPr lang="el-GR" sz="2200" dirty="0" smtClean="0">
                  <a:latin typeface="+mn-lt"/>
                </a:endParaRPr>
              </a:p>
              <a:p>
                <a:pPr marL="0" lvl="1"/>
                <a:r>
                  <a:rPr lang="el-GR" sz="2200" dirty="0">
                    <a:latin typeface="+mn-lt"/>
                  </a:rPr>
                  <a:t>το </a:t>
                </a:r>
                <a:r>
                  <a:rPr lang="en-US" sz="2200" dirty="0">
                    <a:latin typeface="+mn-lt"/>
                  </a:rPr>
                  <a:t>SCR</a:t>
                </a:r>
                <a:r>
                  <a:rPr lang="el-GR" sz="2200" dirty="0">
                    <a:latin typeface="+mn-lt"/>
                  </a:rPr>
                  <a:t> θα ξεκινήσει να άγει σε κάθε ημίκυκλο τη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>
                    <a:latin typeface="+mn-lt"/>
                  </a:rPr>
                  <a:t> για την οποία </a:t>
                </a:r>
                <a:r>
                  <a:rPr lang="el-GR" sz="2200" dirty="0" smtClean="0">
                    <a:latin typeface="+mn-lt"/>
                  </a:rPr>
                  <a:t>ισχύει:</a:t>
                </a:r>
                <a:r>
                  <a:rPr lang="en-US" sz="2200" dirty="0">
                    <a:latin typeface="+mn-lt"/>
                  </a:rPr>
                  <a:t/>
                </a:r>
                <a:br>
                  <a:rPr lang="en-US" sz="2200" dirty="0">
                    <a:latin typeface="+mn-lt"/>
                  </a:rPr>
                </a:br>
                <a:endParaRPr lang="el-GR" sz="2200" dirty="0" smtClean="0">
                  <a:latin typeface="+mn-lt"/>
                </a:endParaRPr>
              </a:p>
              <a:p>
                <a:pPr marL="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𝐵𝑂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sym typeface="Symbol"/>
                      </a:rPr>
                      <m:t></m:t>
                    </m:r>
                    <m:r>
                      <a:rPr lang="el-GR" sz="2200" i="1">
                        <a:latin typeface="Cambria Math"/>
                      </a:rPr>
                      <m:t>310,4</m:t>
                    </m:r>
                    <m:r>
                      <a:rPr lang="en-US" sz="2200" i="1"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200" i="1">
                            <a:latin typeface="Cambria Math"/>
                          </a:rPr>
                          <m:t>314</m:t>
                        </m:r>
                        <m:sSub>
                          <m:sSubPr>
                            <m:ctrlPr>
                              <a:rPr lang="el-GR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l-GR" sz="2200" i="1">
                            <a:latin typeface="Cambria Math"/>
                          </a:rPr>
                          <m:t>−0,304</m:t>
                        </m:r>
                      </m:e>
                    </m:d>
                  </m:oMath>
                </a14:m>
                <a:r>
                  <a:rPr lang="el-GR" sz="2200" dirty="0" smtClean="0">
                    <a:latin typeface="+mn-lt"/>
                  </a:rPr>
                  <a:t> = 63</a:t>
                </a:r>
              </a:p>
              <a:p>
                <a:pPr marL="0" lvl="1"/>
                <a:endParaRPr lang="el-GR" sz="2200" dirty="0" smtClean="0">
                  <a:latin typeface="+mn-lt"/>
                </a:endParaRPr>
              </a:p>
              <a:p>
                <a:pPr marL="0" lvl="1"/>
                <a:r>
                  <a:rPr lang="el-GR" sz="2200" dirty="0" smtClean="0">
                    <a:latin typeface="+mn-lt"/>
                  </a:rPr>
                  <a:t>από όπου προκύπτει ότι</a:t>
                </a:r>
              </a:p>
              <a:p>
                <a:pPr marL="0" lvl="1"/>
                <a:endParaRPr lang="el-GR" sz="2200" dirty="0">
                  <a:latin typeface="+mn-lt"/>
                </a:endParaRPr>
              </a:p>
              <a:p>
                <a:pPr marL="0" lvl="1"/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/>
                      </a:rPr>
                      <m:t>𝛼</m:t>
                    </m:r>
                    <m:r>
                      <a:rPr lang="el-GR" sz="2200" b="0" i="1" smtClean="0">
                        <a:latin typeface="Cambria Math"/>
                      </a:rPr>
                      <m:t>= 314</m:t>
                    </m:r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2200" b="0" i="1" smtClean="0">
                        <a:latin typeface="Cambria Math"/>
                      </a:rPr>
                      <m:t>=0,508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 ή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/>
                      </a:rPr>
                      <m:t>29,1</m:t>
                    </m:r>
                    <m:r>
                      <a:rPr lang="el-GR" sz="22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6" y="1844824"/>
                <a:ext cx="5728036" cy="3816429"/>
              </a:xfrm>
              <a:prstGeom prst="rect">
                <a:avLst/>
              </a:prstGeom>
              <a:blipFill rotWithShape="1">
                <a:blip r:embed="rId3"/>
                <a:stretch>
                  <a:fillRect l="-1384" t="-958" r="-2236" b="-22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42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27/45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lvl="1"/>
            <a:r>
              <a:rPr lang="en-US" dirty="0" smtClean="0"/>
              <a:t>SCR </a:t>
            </a:r>
            <a:r>
              <a:rPr lang="el-GR" dirty="0" smtClean="0"/>
              <a:t>μπορούν να χρησιμοποιηθούν επίσης και για ελεγχόμενη πλήρη ανόρθωση.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5" y="2780928"/>
            <a:ext cx="6786754" cy="36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95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28/45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lvl="1"/>
            <a:r>
              <a:rPr lang="en-US" dirty="0" smtClean="0"/>
              <a:t>SCR </a:t>
            </a:r>
            <a:r>
              <a:rPr lang="el-GR" dirty="0" smtClean="0"/>
              <a:t>μπορούν να χρησιμοποιηθούν επίσης και για ελεγχόμενη πλήρη ανόρθωση.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40443"/>
            <a:ext cx="4460776" cy="30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1976" y="590485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1 </a:t>
            </a:r>
            <a:r>
              <a:rPr lang="en-US" dirty="0" smtClean="0"/>
              <a:t>SCR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37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θυρίστορ χρησιμοποιούνται σε κυκλώματα που λειτουργούν υπό υψηλή τάση </a:t>
            </a:r>
            <a:r>
              <a:rPr lang="en-US" dirty="0" smtClean="0"/>
              <a:t>(</a:t>
            </a:r>
            <a:r>
              <a:rPr lang="el-GR" dirty="0" smtClean="0"/>
              <a:t>&gt; 1</a:t>
            </a:r>
            <a:r>
              <a:rPr lang="en-US" dirty="0" smtClean="0"/>
              <a:t>kV) </a:t>
            </a:r>
            <a:r>
              <a:rPr lang="el-GR" dirty="0" smtClean="0"/>
              <a:t>ή υψηλό ρεύμα</a:t>
            </a:r>
            <a:r>
              <a:rPr lang="en-US" dirty="0" smtClean="0"/>
              <a:t> (&gt;100A)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Τύποι θυρίστορ:</a:t>
            </a:r>
          </a:p>
          <a:p>
            <a:pPr lvl="1"/>
            <a:r>
              <a:rPr lang="el-GR" dirty="0" smtClean="0"/>
              <a:t>ελεγχόμενος ανορθωτής πυριτίου (</a:t>
            </a:r>
            <a:r>
              <a:rPr lang="en-US" dirty="0" smtClean="0"/>
              <a:t>Silicon Controlled Rectifier - </a:t>
            </a:r>
            <a:r>
              <a:rPr lang="en-US" b="1" dirty="0" smtClean="0"/>
              <a:t>SCR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τρίοδος εναλλασσόμενου ρεύματος </a:t>
            </a:r>
            <a:r>
              <a:rPr lang="en-US" dirty="0" smtClean="0"/>
              <a:t>(Triode </a:t>
            </a:r>
            <a:r>
              <a:rPr lang="en-US" dirty="0"/>
              <a:t>for Alternating </a:t>
            </a:r>
            <a:r>
              <a:rPr lang="en-US" dirty="0" smtClean="0"/>
              <a:t>Current</a:t>
            </a:r>
            <a:r>
              <a:rPr lang="el-GR" dirty="0" smtClean="0"/>
              <a:t> – </a:t>
            </a:r>
            <a:r>
              <a:rPr lang="en-US" b="1" dirty="0" smtClean="0"/>
              <a:t>TRIAC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απενεργοποιημένο από την πύλη (</a:t>
            </a:r>
            <a:r>
              <a:rPr lang="en-US" dirty="0" smtClean="0"/>
              <a:t>Gate Turn-Off - GTO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Ελεγχόμενο από </a:t>
            </a:r>
            <a:r>
              <a:rPr lang="en-US" dirty="0" smtClean="0"/>
              <a:t>MOS (MOS-controlled thyristor - MCT)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Στατικής επαγωγής (</a:t>
            </a:r>
            <a:r>
              <a:rPr lang="en-US" dirty="0" smtClean="0"/>
              <a:t>Static Induction Thyristor - SITh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21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29/45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lvl="1"/>
            <a:r>
              <a:rPr lang="en-US" dirty="0" smtClean="0"/>
              <a:t>SCR </a:t>
            </a:r>
            <a:r>
              <a:rPr lang="el-GR" dirty="0" smtClean="0"/>
              <a:t>μπορούν να χρησιμοποιηθούν επίσης και για ελεγχόμενη πλήρη ανόρθωση.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1976" y="590485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r>
              <a:rPr lang="en-US" dirty="0" smtClean="0"/>
              <a:t>SCR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9346"/>
            <a:ext cx="7164288" cy="26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7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30/45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lvl="1"/>
            <a:r>
              <a:rPr lang="en-US" dirty="0" smtClean="0"/>
              <a:t>SCR </a:t>
            </a:r>
            <a:r>
              <a:rPr lang="el-GR" dirty="0" smtClean="0"/>
              <a:t>μπορούν να χρησιμοποιηθούν επίσης και για ελεγχόμενη πλήρη ανόρθωση.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1976" y="590485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</a:t>
            </a:r>
            <a:r>
              <a:rPr lang="en-US" dirty="0"/>
              <a:t>4</a:t>
            </a:r>
            <a:r>
              <a:rPr lang="el-GR" dirty="0" smtClean="0"/>
              <a:t> </a:t>
            </a:r>
            <a:r>
              <a:rPr lang="en-US" dirty="0" smtClean="0"/>
              <a:t>SCR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686435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7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31/45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lvl="1"/>
            <a:r>
              <a:rPr lang="en-US" dirty="0" smtClean="0"/>
              <a:t>SCR </a:t>
            </a:r>
            <a:r>
              <a:rPr lang="el-GR" dirty="0" smtClean="0"/>
              <a:t>μπορούν να χρησιμοποιηθούν επίσης και για ελεγχόμενη πλήρη ανόρθωση.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744016"/>
            <a:ext cx="29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r>
              <a:rPr lang="en-US" dirty="0" smtClean="0"/>
              <a:t>SCR KAI</a:t>
            </a:r>
            <a:r>
              <a:rPr lang="el-GR" dirty="0" smtClean="0"/>
              <a:t> 2 ΔΙΟΔΟΥΣ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6762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09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32/45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661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/>
            <a:r>
              <a:rPr lang="el-GR" dirty="0" smtClean="0"/>
              <a:t>Λειτουργία ως γέφυρα:</a:t>
            </a:r>
          </a:p>
          <a:p>
            <a:pPr marL="984250" lvl="2"/>
            <a:r>
              <a:rPr lang="el-GR" dirty="0" smtClean="0"/>
              <a:t>Χρησιμοποιείται για να παρέχει μία μεταβλητή </a:t>
            </a:r>
            <a:r>
              <a:rPr lang="en-US" dirty="0" smtClean="0"/>
              <a:t>dc</a:t>
            </a:r>
            <a:r>
              <a:rPr lang="el-GR" dirty="0" smtClean="0"/>
              <a:t> τάση στο φορτίο</a:t>
            </a:r>
            <a:r>
              <a:rPr lang="en-US" dirty="0" smtClean="0"/>
              <a:t>, </a:t>
            </a:r>
            <a:r>
              <a:rPr lang="el-GR" dirty="0" smtClean="0"/>
              <a:t>ρυθμίζοντας τη χρονική καθυστέρηση της τάσης που εφαρμόζεται στην πύλη</a:t>
            </a:r>
          </a:p>
          <a:p>
            <a:pPr marL="984250" lvl="2"/>
            <a:r>
              <a:rPr lang="el-GR" dirty="0" smtClean="0"/>
              <a:t>Τα θυρίστορ ενεργοποιούνται όταν εφαρμοστεί ένας παλμός θετικής τάσης στην πύλη τους</a:t>
            </a:r>
          </a:p>
          <a:p>
            <a:pPr marL="984250" lvl="2"/>
            <a:r>
              <a:rPr lang="el-GR" dirty="0" smtClean="0"/>
              <a:t>Τα </a:t>
            </a:r>
            <a:r>
              <a:rPr lang="en-US" dirty="0" smtClean="0"/>
              <a:t>SCR-1 </a:t>
            </a:r>
            <a:r>
              <a:rPr lang="el-GR" dirty="0" smtClean="0"/>
              <a:t>και </a:t>
            </a:r>
            <a:r>
              <a:rPr lang="en-US" dirty="0" smtClean="0"/>
              <a:t>SCR-</a:t>
            </a:r>
            <a:r>
              <a:rPr lang="el-GR" dirty="0" smtClean="0"/>
              <a:t>4</a:t>
            </a:r>
            <a:r>
              <a:rPr lang="en-US" dirty="0" smtClean="0"/>
              <a:t> </a:t>
            </a:r>
            <a:r>
              <a:rPr lang="el-GR" dirty="0" smtClean="0"/>
              <a:t>άγουν κατά το θετικό ημίκυκλο</a:t>
            </a:r>
          </a:p>
          <a:p>
            <a:pPr marL="984250" lvl="2"/>
            <a:r>
              <a:rPr lang="el-GR" dirty="0"/>
              <a:t>Τα </a:t>
            </a:r>
            <a:r>
              <a:rPr lang="en-US" dirty="0" smtClean="0"/>
              <a:t>SCR-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και </a:t>
            </a:r>
            <a:r>
              <a:rPr lang="en-US" dirty="0" smtClean="0"/>
              <a:t>SCR-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/>
              <a:t>άγουν κατά </a:t>
            </a:r>
            <a:r>
              <a:rPr lang="el-GR" dirty="0" smtClean="0"/>
              <a:t>τον αρνητικό</a:t>
            </a:r>
            <a:r>
              <a:rPr lang="en-US" dirty="0" smtClean="0"/>
              <a:t> </a:t>
            </a:r>
            <a:r>
              <a:rPr lang="el-GR" dirty="0" smtClean="0"/>
              <a:t>ημίκυκλο</a:t>
            </a:r>
          </a:p>
          <a:p>
            <a:pPr lvl="2"/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58" y="1675410"/>
            <a:ext cx="37672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65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33/45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/>
            <a:r>
              <a:rPr lang="el-GR" dirty="0" smtClean="0"/>
              <a:t>Λειτουργία ως γέφυρα:</a:t>
            </a:r>
          </a:p>
          <a:p>
            <a:pPr lvl="2"/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76" y="2348880"/>
            <a:ext cx="42502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5652"/>
            <a:ext cx="4660196" cy="25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02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34/45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/>
          <a:lstStyle/>
          <a:p>
            <a:r>
              <a:rPr lang="en-US" dirty="0" smtClean="0"/>
              <a:t>TRIAC</a:t>
            </a:r>
          </a:p>
          <a:p>
            <a:pPr lvl="1"/>
            <a:r>
              <a:rPr lang="el-GR" dirty="0" smtClean="0"/>
              <a:t>Είναι ένα στοιχείο 3 ακροδεκτών, το οποίο είναι ισοδύναμο με 2 </a:t>
            </a:r>
            <a:r>
              <a:rPr lang="en-US" dirty="0" smtClean="0"/>
              <a:t>SCR </a:t>
            </a:r>
            <a:r>
              <a:rPr lang="el-GR" dirty="0" smtClean="0"/>
              <a:t>συνδεδεμένα αντιπαράλληλα και με τις πύλες τους ενωμένες.</a:t>
            </a:r>
          </a:p>
          <a:p>
            <a:pPr lvl="1"/>
            <a:r>
              <a:rPr lang="el-GR" dirty="0" smtClean="0"/>
              <a:t>Στην ουσία πρόκειται για έναν αμφίδρομο διακόπτη που επιτρέπει τη </a:t>
            </a:r>
            <a:r>
              <a:rPr lang="el-GR" b="1" dirty="0" smtClean="0"/>
              <a:t>ροή ρεύματος και προς τις δύο κατευθύνσεις.</a:t>
            </a: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92" y="1628800"/>
            <a:ext cx="4283968" cy="31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54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35/45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690864" cy="5544616"/>
          </a:xfrm>
        </p:spPr>
        <p:txBody>
          <a:bodyPr>
            <a:normAutofit/>
          </a:bodyPr>
          <a:lstStyle/>
          <a:p>
            <a:r>
              <a:rPr lang="en-US" dirty="0" smtClean="0"/>
              <a:t>TRIAC</a:t>
            </a:r>
          </a:p>
          <a:p>
            <a:pPr lvl="1"/>
            <a:r>
              <a:rPr lang="el-GR" dirty="0" smtClean="0"/>
              <a:t>Οι 3 ακροδέκτες του </a:t>
            </a:r>
            <a:r>
              <a:rPr lang="en-US" dirty="0" smtClean="0"/>
              <a:t>TRIAC</a:t>
            </a:r>
            <a:r>
              <a:rPr lang="el-GR" dirty="0" smtClean="0"/>
              <a:t> ονομάζονται:</a:t>
            </a:r>
          </a:p>
          <a:p>
            <a:pPr lvl="2"/>
            <a:r>
              <a:rPr lang="el-GR" dirty="0" smtClean="0"/>
              <a:t>Βασικός ακροδέκτης 1 (</a:t>
            </a:r>
            <a:r>
              <a:rPr lang="el-GR" b="1" dirty="0" smtClean="0"/>
              <a:t>ΜΤ1</a:t>
            </a:r>
            <a:r>
              <a:rPr lang="el-GR" dirty="0" smtClean="0"/>
              <a:t>)</a:t>
            </a:r>
          </a:p>
          <a:p>
            <a:pPr lvl="2"/>
            <a:r>
              <a:rPr lang="el-GR" dirty="0"/>
              <a:t>Βασικός </a:t>
            </a:r>
            <a:r>
              <a:rPr lang="el-GR" dirty="0" smtClean="0"/>
              <a:t>ακροδέκτης 2 </a:t>
            </a:r>
            <a:r>
              <a:rPr lang="el-GR" dirty="0"/>
              <a:t>(</a:t>
            </a:r>
            <a:r>
              <a:rPr lang="el-GR" b="1" dirty="0" smtClean="0"/>
              <a:t>ΜΤ2</a:t>
            </a:r>
            <a:r>
              <a:rPr lang="el-GR" dirty="0" smtClean="0"/>
              <a:t>)</a:t>
            </a:r>
          </a:p>
          <a:p>
            <a:pPr lvl="2"/>
            <a:r>
              <a:rPr lang="el-GR" dirty="0" smtClean="0"/>
              <a:t>Πύλη (</a:t>
            </a:r>
            <a:r>
              <a:rPr lang="en-US" b="1" dirty="0" smtClean="0"/>
              <a:t>G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Λόγω της δυνατότητας αμφίδρομης ροής ρεύματος, στην ουσία δεν υπάρχει ακροδέκτης που να παίζει το ρόλο της ανόδου ή της καθόδου.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14" y="1556792"/>
            <a:ext cx="4283968" cy="31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14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36/45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TRIAC</a:t>
            </a:r>
            <a:endParaRPr lang="el-GR" dirty="0" smtClean="0"/>
          </a:p>
          <a:p>
            <a:pPr lvl="1"/>
            <a:r>
              <a:rPr lang="el-GR" dirty="0" smtClean="0"/>
              <a:t>Ενεργοποιείται με την εφαρμογή θετικού ή αρνητικού ρεύματος στην πύλη.</a:t>
            </a:r>
          </a:p>
          <a:p>
            <a:pPr lvl="1"/>
            <a:r>
              <a:rPr lang="el-GR" dirty="0" smtClean="0"/>
              <a:t>Αφού ενεργοποιηθεί, εξακολουθεί να άγει μέχρις ότου το ρεύμα στην πύλη πέσει κάτω από μία οριακή τιμή.</a:t>
            </a:r>
          </a:p>
          <a:p>
            <a:pPr lvl="1"/>
            <a:r>
              <a:rPr lang="el-GR" dirty="0" smtClean="0"/>
              <a:t>Στην ουσία είναι ένας ηλεκτρονικός ηλεκτρονόμος (ρελέ), χωρίς τα προβλήματα που παρουσιάζει ένας συμβατικός ηλεκτρομηχανικός ηλεκτρονόμος (π.χ. </a:t>
            </a:r>
            <a:r>
              <a:rPr lang="en-US" dirty="0" smtClean="0"/>
              <a:t>“</a:t>
            </a:r>
            <a:r>
              <a:rPr lang="el-GR" dirty="0" smtClean="0"/>
              <a:t>κόλλημα</a:t>
            </a:r>
            <a:r>
              <a:rPr lang="en-US" dirty="0" smtClean="0"/>
              <a:t>”</a:t>
            </a:r>
            <a:r>
              <a:rPr lang="el-GR" dirty="0" smtClean="0"/>
              <a:t> επαφής, αναπήδηση κ.λπ.).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08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37/45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/>
          <a:lstStyle/>
          <a:p>
            <a:r>
              <a:rPr lang="en-US" dirty="0" smtClean="0"/>
              <a:t>TRIAC</a:t>
            </a:r>
            <a:endParaRPr lang="el-GR" dirty="0"/>
          </a:p>
          <a:p>
            <a:pPr lvl="1"/>
            <a:r>
              <a:rPr lang="el-GR" dirty="0" smtClean="0"/>
              <a:t>Παράδειγμα λειτουργίας</a:t>
            </a:r>
          </a:p>
          <a:p>
            <a:pPr marL="1073150" lvl="2"/>
            <a:r>
              <a:rPr lang="el-GR" dirty="0" smtClean="0"/>
              <a:t>Όσο ο διακόπτης είναι ανοιχτός δεν υπάρχει ροή ρεύματος.</a:t>
            </a:r>
          </a:p>
          <a:p>
            <a:pPr marL="1073150" lvl="2"/>
            <a:r>
              <a:rPr lang="el-GR" dirty="0" smtClean="0"/>
              <a:t>Όταν κλείσει ο διακόπτης, ένα μικρό ρεύμα θα εισέλθει στην πύλη και θα ενεργοποιήσει το στοιχείο και θα υπάρχει ροή ρεύματος (Η αντίσταση </a:t>
            </a:r>
            <a:r>
              <a:rPr lang="en-US" dirty="0" smtClean="0"/>
              <a:t>R1</a:t>
            </a:r>
            <a:r>
              <a:rPr lang="el-GR" dirty="0" smtClean="0"/>
              <a:t> περιορίζει το ρεύμα που εισέρχεται στην πύλη).</a:t>
            </a:r>
          </a:p>
          <a:p>
            <a:pPr marL="1073150" lvl="2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4139952" cy="2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66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38/45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040560"/>
          </a:xfrm>
        </p:spPr>
        <p:txBody>
          <a:bodyPr/>
          <a:lstStyle/>
          <a:p>
            <a:r>
              <a:rPr lang="en-US" dirty="0" smtClean="0"/>
              <a:t>TRIAC</a:t>
            </a:r>
            <a:endParaRPr lang="el-GR" dirty="0"/>
          </a:p>
          <a:p>
            <a:pPr lvl="1"/>
            <a:r>
              <a:rPr lang="el-GR" dirty="0" smtClean="0"/>
              <a:t>Παράδειγμα λειτουργίας</a:t>
            </a:r>
          </a:p>
          <a:p>
            <a:pPr lvl="2"/>
            <a:r>
              <a:rPr lang="el-GR" dirty="0" smtClean="0"/>
              <a:t>Όταν ανοίξει πάλι ο διακόπτης, το στοιχείο </a:t>
            </a:r>
            <a:r>
              <a:rPr lang="en-US" dirty="0" smtClean="0"/>
              <a:t>“</a:t>
            </a:r>
            <a:r>
              <a:rPr lang="el-GR" dirty="0" smtClean="0"/>
              <a:t>σβήνει</a:t>
            </a:r>
            <a:r>
              <a:rPr lang="en-US" dirty="0" smtClean="0"/>
              <a:t>”</a:t>
            </a:r>
            <a:r>
              <a:rPr lang="el-GR" dirty="0" smtClean="0"/>
              <a:t>.</a:t>
            </a:r>
          </a:p>
          <a:p>
            <a:pPr lvl="2"/>
            <a:r>
              <a:rPr lang="el-GR" dirty="0" smtClean="0"/>
              <a:t>Με αυτό τον τρόπο μπορεί να γίνει χειρισμός μεγάλων ρευμάτων χρησιμοποιώντας έναν απλό διακόπτη, αφού ο διακόπτης λειτουργεί μόνο με χαμηλά ρεύματα που αρκούν για να ενεργοποιήσουν το </a:t>
            </a:r>
            <a:r>
              <a:rPr lang="en-US" dirty="0" smtClean="0"/>
              <a:t>TRIAC</a:t>
            </a:r>
            <a:r>
              <a:rPr lang="el-GR" dirty="0" smtClean="0"/>
              <a:t>.</a:t>
            </a:r>
          </a:p>
          <a:p>
            <a:pPr lvl="2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39" y="1772816"/>
            <a:ext cx="4139952" cy="2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53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l-GR" dirty="0" smtClean="0"/>
              <a:t>λεγχόμενος </a:t>
            </a:r>
            <a:r>
              <a:rPr lang="el-GR" dirty="0"/>
              <a:t>ανορθωτής πυριτίου </a:t>
            </a:r>
            <a:r>
              <a:rPr lang="en-US" dirty="0" smtClean="0"/>
              <a:t>- SCR</a:t>
            </a:r>
          </a:p>
          <a:p>
            <a:pPr lvl="1"/>
            <a:r>
              <a:rPr lang="el-GR" dirty="0" smtClean="0"/>
              <a:t>Ένας ελεγχόμενος </a:t>
            </a:r>
            <a:r>
              <a:rPr lang="el-GR" dirty="0"/>
              <a:t>ανορθωτής πυριτίου </a:t>
            </a:r>
            <a:r>
              <a:rPr lang="el-GR" dirty="0" smtClean="0"/>
              <a:t>είναι </a:t>
            </a:r>
            <a:r>
              <a:rPr lang="el-GR" dirty="0"/>
              <a:t>ένα ημιαγώγιμο στοιχείο </a:t>
            </a:r>
            <a:r>
              <a:rPr lang="el-GR" b="1" dirty="0"/>
              <a:t>4 στρωμάτων </a:t>
            </a:r>
            <a:r>
              <a:rPr lang="en-US" b="1" dirty="0"/>
              <a:t> </a:t>
            </a:r>
            <a:r>
              <a:rPr lang="el-GR" b="1" dirty="0"/>
              <a:t>πυριτίου</a:t>
            </a:r>
            <a:r>
              <a:rPr lang="el-GR" dirty="0"/>
              <a:t> (</a:t>
            </a:r>
            <a:r>
              <a:rPr lang="en-US" dirty="0"/>
              <a:t>PNPN</a:t>
            </a:r>
            <a:r>
              <a:rPr lang="el-GR" dirty="0" smtClean="0"/>
              <a:t>).</a:t>
            </a:r>
            <a:endParaRPr lang="en-GB" dirty="0" smtClean="0"/>
          </a:p>
          <a:p>
            <a:pPr lvl="1"/>
            <a:r>
              <a:rPr lang="el-GR" dirty="0" smtClean="0"/>
              <a:t>Είναι παρόμοιος με μία δίοδο, με τη διαφορά ότι έχει έναν τρίτο ακροδέκτη που ελέγχει το </a:t>
            </a:r>
            <a:r>
              <a:rPr lang="en-US" dirty="0" smtClean="0"/>
              <a:t>SCR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Οι 3 ακροδέκτες είναι:</a:t>
            </a:r>
          </a:p>
          <a:p>
            <a:pPr lvl="2"/>
            <a:r>
              <a:rPr lang="el-GR" b="1" dirty="0" smtClean="0"/>
              <a:t>Άνοδος</a:t>
            </a:r>
            <a:r>
              <a:rPr lang="el-GR" dirty="0" smtClean="0"/>
              <a:t> (Α)</a:t>
            </a:r>
          </a:p>
          <a:p>
            <a:pPr lvl="2"/>
            <a:r>
              <a:rPr lang="el-GR" b="1" dirty="0" smtClean="0"/>
              <a:t>Κάθοδος</a:t>
            </a:r>
            <a:r>
              <a:rPr lang="el-GR" dirty="0" smtClean="0"/>
              <a:t> (Κ)</a:t>
            </a:r>
          </a:p>
          <a:p>
            <a:pPr lvl="2"/>
            <a:r>
              <a:rPr lang="el-GR" b="1" dirty="0" smtClean="0"/>
              <a:t>Πύλη</a:t>
            </a:r>
            <a:r>
              <a:rPr lang="el-GR" dirty="0" smtClean="0"/>
              <a:t> (</a:t>
            </a:r>
            <a:r>
              <a:rPr lang="en-US" dirty="0" smtClean="0"/>
              <a:t>G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2814" r="5107" b="4053"/>
          <a:stretch/>
        </p:blipFill>
        <p:spPr bwMode="auto">
          <a:xfrm>
            <a:off x="6372200" y="3356992"/>
            <a:ext cx="2002602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5840"/>
            <a:ext cx="1584176" cy="279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3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39/45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Η πολικότητα του ρεύματος στην πύλη για την ενεργοποίηση ενός </a:t>
                </a:r>
                <a:r>
                  <a:rPr lang="en-US" dirty="0" smtClean="0"/>
                  <a:t>TRIAC</a:t>
                </a:r>
                <a:r>
                  <a:rPr lang="el-GR" dirty="0" smtClean="0"/>
                  <a:t> εξαρτάται από την εκάστοτε συνδεσμολογία.</a:t>
                </a:r>
              </a:p>
              <a:p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𝑀𝑇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l-GR" dirty="0" smtClean="0"/>
                  <a:t> η τάση στους ακροδέκτες ΜΤ1, ΜΤ2 και πύλη αντίστοιχα. Υπάρχουν 4 δυνατοί τρόποι ενεργοποίησης:</a:t>
                </a:r>
              </a:p>
              <a:p>
                <a:pPr lvl="1"/>
                <a:r>
                  <a:rPr lang="el-GR" dirty="0" smtClean="0"/>
                  <a:t>Ενεργοποίηση στο 1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τεταρτοκύκλιο (</a:t>
                </a:r>
                <a:r>
                  <a:rPr lang="en-US" dirty="0" smtClean="0"/>
                  <a:t>Quadrant I</a:t>
                </a:r>
                <a:r>
                  <a:rPr lang="el-GR" dirty="0" smtClean="0"/>
                  <a:t>)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l-G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.</a:t>
                </a:r>
              </a:p>
              <a:p>
                <a:pPr lvl="1"/>
                <a:r>
                  <a:rPr lang="el-GR" dirty="0"/>
                  <a:t>Ενεργοποίηση στο </a:t>
                </a:r>
                <a:r>
                  <a:rPr lang="el-GR" dirty="0" smtClean="0"/>
                  <a:t>2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</a:t>
                </a:r>
                <a:r>
                  <a:rPr lang="el-GR" dirty="0"/>
                  <a:t>τεταρτοκύκλιο (</a:t>
                </a:r>
                <a:r>
                  <a:rPr lang="en-US" dirty="0"/>
                  <a:t>Quadrant </a:t>
                </a:r>
                <a:r>
                  <a:rPr lang="en-US" dirty="0" smtClean="0"/>
                  <a:t>I</a:t>
                </a:r>
                <a:r>
                  <a:rPr lang="el-GR" dirty="0" smtClean="0"/>
                  <a:t>Ι)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.</a:t>
                </a:r>
              </a:p>
              <a:p>
                <a:pPr lvl="1"/>
                <a:r>
                  <a:rPr lang="el-GR" dirty="0"/>
                  <a:t>Ενεργοποίηση στο </a:t>
                </a:r>
                <a:r>
                  <a:rPr lang="en-US" dirty="0" smtClean="0"/>
                  <a:t>3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</a:t>
                </a:r>
                <a:r>
                  <a:rPr lang="el-GR" dirty="0"/>
                  <a:t>τεταρτοκύκλιο (</a:t>
                </a:r>
                <a:r>
                  <a:rPr lang="en-US" dirty="0"/>
                  <a:t>Quadrant </a:t>
                </a:r>
                <a:r>
                  <a:rPr lang="en-US" dirty="0" smtClean="0"/>
                  <a:t>II</a:t>
                </a:r>
                <a:r>
                  <a:rPr lang="el-GR" dirty="0" smtClean="0"/>
                  <a:t>Ι</a:t>
                </a:r>
                <a:r>
                  <a:rPr lang="el-GR" dirty="0"/>
                  <a:t>)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.</a:t>
                </a:r>
              </a:p>
              <a:p>
                <a:pPr lvl="1"/>
                <a:r>
                  <a:rPr lang="el-GR" dirty="0"/>
                  <a:t>Ενεργοποίηση στο </a:t>
                </a:r>
                <a:r>
                  <a:rPr lang="en-US" dirty="0" smtClean="0"/>
                  <a:t>4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</a:t>
                </a:r>
                <a:r>
                  <a:rPr lang="el-GR" dirty="0"/>
                  <a:t>τεταρτοκύκλιο (</a:t>
                </a:r>
                <a:r>
                  <a:rPr lang="en-US" dirty="0"/>
                  <a:t>Quadrant </a:t>
                </a:r>
                <a:r>
                  <a:rPr lang="en-US" dirty="0" smtClean="0"/>
                  <a:t>IV</a:t>
                </a:r>
                <a:r>
                  <a:rPr lang="el-GR" dirty="0" smtClean="0"/>
                  <a:t>)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𝑀𝑇</m:t>
                        </m:r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695" r="-1259" b="-18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52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40/45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τα 4 τεταρτοκύκλια, το 1</a:t>
            </a:r>
            <a:r>
              <a:rPr lang="el-GR" baseline="30000" dirty="0" smtClean="0"/>
              <a:t>ο</a:t>
            </a:r>
            <a:r>
              <a:rPr lang="el-GR" dirty="0" smtClean="0"/>
              <a:t> και το 3</a:t>
            </a:r>
            <a:r>
              <a:rPr lang="el-GR" baseline="30000" dirty="0" smtClean="0"/>
              <a:t>ο</a:t>
            </a:r>
            <a:r>
              <a:rPr lang="el-GR" dirty="0" smtClean="0"/>
              <a:t> τεταρτοκύκλιο είναι τα πιο </a:t>
            </a:r>
            <a:r>
              <a:rPr lang="en-US" dirty="0" smtClean="0"/>
              <a:t>“</a:t>
            </a:r>
            <a:r>
              <a:rPr lang="el-GR" dirty="0" smtClean="0"/>
              <a:t>ευαίσθητα</a:t>
            </a:r>
            <a:r>
              <a:rPr lang="en-US" dirty="0" smtClean="0"/>
              <a:t>”</a:t>
            </a:r>
            <a:r>
              <a:rPr lang="el-GR" dirty="0" smtClean="0"/>
              <a:t> από όλα, δηλαδή απαιτείται το μικρό ρεύμα στην πύλη για την ενεργοποίηση του </a:t>
            </a:r>
            <a:r>
              <a:rPr lang="en-US" dirty="0" smtClean="0"/>
              <a:t>TRIAC.</a:t>
            </a:r>
          </a:p>
          <a:p>
            <a:r>
              <a:rPr lang="en-US" dirty="0" smtClean="0"/>
              <a:t>To </a:t>
            </a:r>
            <a:r>
              <a:rPr lang="el-GR" dirty="0" smtClean="0"/>
              <a:t>λιγότερο </a:t>
            </a:r>
            <a:r>
              <a:rPr lang="en-US" dirty="0" smtClean="0"/>
              <a:t>“</a:t>
            </a:r>
            <a:r>
              <a:rPr lang="el-GR" dirty="0" smtClean="0"/>
              <a:t>ευαίσθητο</a:t>
            </a:r>
            <a:r>
              <a:rPr lang="en-US" dirty="0" smtClean="0"/>
              <a:t>”</a:t>
            </a:r>
            <a:r>
              <a:rPr lang="el-GR" dirty="0" smtClean="0"/>
              <a:t> τεταρτοκύκλιο είναι το 4</a:t>
            </a:r>
            <a:r>
              <a:rPr lang="el-GR" baseline="30000" dirty="0" smtClean="0"/>
              <a:t>ο</a:t>
            </a:r>
            <a:r>
              <a:rPr lang="el-GR" dirty="0" smtClean="0"/>
              <a:t>, καθώς απαιτείται μεγάλο ρεύμα </a:t>
            </a:r>
            <a:r>
              <a:rPr lang="el-GR" dirty="0"/>
              <a:t>στην πύλη για την ενεργοποίηση του </a:t>
            </a:r>
            <a:r>
              <a:rPr lang="en-US" dirty="0" smtClean="0"/>
              <a:t>TRIAC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6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41/45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040560"/>
          </a:xfrm>
        </p:spPr>
        <p:txBody>
          <a:bodyPr/>
          <a:lstStyle/>
          <a:p>
            <a:r>
              <a:rPr lang="en-US" dirty="0" smtClean="0"/>
              <a:t>TRIAC</a:t>
            </a:r>
            <a:endParaRPr lang="el-GR" dirty="0"/>
          </a:p>
          <a:p>
            <a:pPr lvl="1"/>
            <a:r>
              <a:rPr lang="el-GR" dirty="0" smtClean="0"/>
              <a:t>Παράδειγμα </a:t>
            </a:r>
            <a:r>
              <a:rPr lang="en-US" dirty="0" smtClean="0"/>
              <a:t>(</a:t>
            </a:r>
            <a:r>
              <a:rPr lang="el-GR" dirty="0" smtClean="0"/>
              <a:t>διακόπτες </a:t>
            </a:r>
            <a:r>
              <a:rPr lang="en-US" dirty="0" smtClean="0"/>
              <a:t>dimmer)</a:t>
            </a:r>
            <a:endParaRPr lang="el-GR" dirty="0" smtClean="0"/>
          </a:p>
          <a:p>
            <a:pPr lvl="2"/>
            <a:r>
              <a:rPr lang="el-GR" dirty="0" smtClean="0"/>
              <a:t>Ένας διακόπτης </a:t>
            </a:r>
            <a:r>
              <a:rPr lang="en-US" dirty="0" smtClean="0"/>
              <a:t>dimmer </a:t>
            </a:r>
            <a:r>
              <a:rPr lang="el-GR" dirty="0" smtClean="0"/>
              <a:t>ελέγχει την ένταση του φωτός ενός λαμπτήρα.</a:t>
            </a:r>
          </a:p>
          <a:p>
            <a:pPr lvl="2"/>
            <a:r>
              <a:rPr lang="el-GR" dirty="0" smtClean="0"/>
              <a:t>Αυτό επιτυγχάνεται με ένα </a:t>
            </a:r>
            <a:r>
              <a:rPr lang="en-US" dirty="0" smtClean="0"/>
              <a:t>TRIAC</a:t>
            </a:r>
            <a:r>
              <a:rPr lang="el-GR" dirty="0" smtClean="0"/>
              <a:t>, το οποίο αποκόπτει τμήματα της </a:t>
            </a:r>
            <a:r>
              <a:rPr lang="en-US" dirty="0" smtClean="0"/>
              <a:t>ac </a:t>
            </a:r>
            <a:r>
              <a:rPr lang="el-GR" dirty="0" smtClean="0"/>
              <a:t>τάσης.</a:t>
            </a:r>
          </a:p>
          <a:p>
            <a:pPr lvl="2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7147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34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42/45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TRIAC</a:t>
            </a:r>
            <a:endParaRPr lang="el-GR" dirty="0"/>
          </a:p>
          <a:p>
            <a:pPr lvl="1"/>
            <a:r>
              <a:rPr lang="el-GR" dirty="0" smtClean="0"/>
              <a:t>Παράδειγμα </a:t>
            </a:r>
            <a:r>
              <a:rPr lang="en-US" dirty="0" smtClean="0"/>
              <a:t>(</a:t>
            </a:r>
            <a:r>
              <a:rPr lang="el-GR" dirty="0" smtClean="0"/>
              <a:t>διακόπτες </a:t>
            </a:r>
            <a:r>
              <a:rPr lang="en-US" dirty="0" smtClean="0"/>
              <a:t>dimmer)</a:t>
            </a:r>
            <a:endParaRPr lang="el-GR" dirty="0" smtClean="0"/>
          </a:p>
          <a:p>
            <a:pPr lvl="2"/>
            <a:r>
              <a:rPr lang="el-GR" dirty="0" smtClean="0"/>
              <a:t>Ο έλεγχος του ρεύματος της πύλης γίνεται με χρήση ενός </a:t>
            </a:r>
            <a:r>
              <a:rPr lang="en-US" dirty="0" smtClean="0"/>
              <a:t>DIAC</a:t>
            </a:r>
            <a:r>
              <a:rPr lang="el-GR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To DIAC </a:t>
            </a:r>
            <a:r>
              <a:rPr lang="el-GR" dirty="0" smtClean="0"/>
              <a:t>είναι ένα στοιχείο δύο ακροδεκτών, το οποίο ισοδυναμεί με δύο διόδους συνδεδεμένες αντιπαράλληλα.</a:t>
            </a:r>
          </a:p>
          <a:p>
            <a:pPr lvl="2"/>
            <a:r>
              <a:rPr lang="el-GR" dirty="0" smtClean="0"/>
              <a:t>Η ροή του ρεύματος μπορεί να γίνει στο </a:t>
            </a:r>
            <a:r>
              <a:rPr lang="en-US" dirty="0" smtClean="0"/>
              <a:t>DIAC </a:t>
            </a:r>
            <a:r>
              <a:rPr lang="el-GR" dirty="0" smtClean="0"/>
              <a:t>και προς τις δύο κατευθύνσεις, αρκεί η τάση στα άκρα του να φτάσει μία προκαθορισμένη τιμή (</a:t>
            </a:r>
            <a:r>
              <a:rPr lang="en-US" i="1" dirty="0" smtClean="0"/>
              <a:t>breakover voltage</a:t>
            </a:r>
            <a:r>
              <a:rPr lang="el-GR" dirty="0" smtClean="0"/>
              <a:t>).</a:t>
            </a:r>
          </a:p>
          <a:p>
            <a:pPr lvl="2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t="44949" r="69959" b="31537"/>
          <a:stretch/>
        </p:blipFill>
        <p:spPr bwMode="auto">
          <a:xfrm>
            <a:off x="539552" y="3068960"/>
            <a:ext cx="648072" cy="69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10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43/45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TRIAC</a:t>
            </a:r>
            <a:endParaRPr lang="el-GR" dirty="0"/>
          </a:p>
          <a:p>
            <a:pPr lvl="1"/>
            <a:r>
              <a:rPr lang="el-GR" dirty="0" smtClean="0"/>
              <a:t>Παράδειγμα </a:t>
            </a:r>
            <a:r>
              <a:rPr lang="en-US" dirty="0" smtClean="0"/>
              <a:t>(</a:t>
            </a:r>
            <a:r>
              <a:rPr lang="el-GR" dirty="0" smtClean="0"/>
              <a:t>διακόπτες </a:t>
            </a:r>
            <a:r>
              <a:rPr lang="en-US" dirty="0" smtClean="0"/>
              <a:t>dimmer)</a:t>
            </a:r>
            <a:endParaRPr lang="el-GR" dirty="0" smtClean="0"/>
          </a:p>
          <a:p>
            <a:pPr lvl="2"/>
            <a:r>
              <a:rPr lang="el-GR" dirty="0" smtClean="0"/>
              <a:t>Όταν η μεταβλητή αντίσταση έχει τη μικρότερη τιμή της, ο πυκνωτής θα φορτίζει γρήγορα στην αρχή κάθε ημίκυκλου της </a:t>
            </a:r>
            <a:r>
              <a:rPr lang="en-US" dirty="0" smtClean="0"/>
              <a:t>ac </a:t>
            </a:r>
            <a:r>
              <a:rPr lang="el-GR" dirty="0" smtClean="0"/>
              <a:t>τάσης.</a:t>
            </a:r>
          </a:p>
          <a:p>
            <a:pPr lvl="2"/>
            <a:r>
              <a:rPr lang="el-GR" dirty="0" smtClean="0"/>
              <a:t>Όταν η τάση στον πυκνωτή γίνει τέτοια, ώστε να άγει το </a:t>
            </a:r>
            <a:r>
              <a:rPr lang="en-US" dirty="0" smtClean="0"/>
              <a:t>DIAC</a:t>
            </a:r>
            <a:r>
              <a:rPr lang="el-GR" dirty="0" smtClean="0"/>
              <a:t>, ο πυκνωτής αποφορτίζεται μέσω της πύλης του </a:t>
            </a:r>
            <a:r>
              <a:rPr lang="en-US" dirty="0" smtClean="0"/>
              <a:t>TRIAC</a:t>
            </a:r>
            <a:r>
              <a:rPr lang="el-GR" dirty="0" smtClean="0"/>
              <a:t>.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7147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2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44/45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TRIAC</a:t>
            </a:r>
            <a:endParaRPr lang="el-GR" dirty="0"/>
          </a:p>
          <a:p>
            <a:pPr lvl="1"/>
            <a:r>
              <a:rPr lang="el-GR" dirty="0" smtClean="0"/>
              <a:t>Παράδειγμα </a:t>
            </a:r>
            <a:r>
              <a:rPr lang="en-US" dirty="0" smtClean="0"/>
              <a:t>(</a:t>
            </a:r>
            <a:r>
              <a:rPr lang="el-GR" dirty="0" smtClean="0"/>
              <a:t>διακόπτες </a:t>
            </a:r>
            <a:r>
              <a:rPr lang="en-US" dirty="0" smtClean="0"/>
              <a:t>dimmer)</a:t>
            </a:r>
            <a:endParaRPr lang="el-GR" dirty="0" smtClean="0"/>
          </a:p>
          <a:p>
            <a:pPr lvl="2"/>
            <a:r>
              <a:rPr lang="el-GR" dirty="0" smtClean="0"/>
              <a:t>Συνεπώς, το </a:t>
            </a:r>
            <a:r>
              <a:rPr lang="en-US" dirty="0" smtClean="0"/>
              <a:t>TRIAC </a:t>
            </a:r>
            <a:r>
              <a:rPr lang="el-GR" dirty="0" smtClean="0"/>
              <a:t>αρχίζει να άγει νωρίς σε κάθε ημίκυκλο και παραμένει ενεργοποιημένο μέχρι το τέλος του κάθε ημίκυκλου.</a:t>
            </a:r>
          </a:p>
          <a:p>
            <a:pPr lvl="2"/>
            <a:r>
              <a:rPr lang="el-GR" dirty="0" smtClean="0"/>
              <a:t>Το γεγονός αυτό έχει ως αποτέλεσμα ρεύμα να ρέει στο λαμπτήρα στη μεγαλύτερη διάρκεια κάθε ημίκυκλου παράγοντας μέγιστη ένταση φωτισμού.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7147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99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45/45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TRIAC</a:t>
            </a:r>
            <a:endParaRPr lang="el-GR" dirty="0"/>
          </a:p>
          <a:p>
            <a:pPr lvl="1"/>
            <a:r>
              <a:rPr lang="el-GR" dirty="0" smtClean="0"/>
              <a:t>Παράδειγμα </a:t>
            </a:r>
            <a:r>
              <a:rPr lang="en-US" dirty="0" smtClean="0"/>
              <a:t>(</a:t>
            </a:r>
            <a:r>
              <a:rPr lang="el-GR" dirty="0" smtClean="0"/>
              <a:t>διακόπτες </a:t>
            </a:r>
            <a:r>
              <a:rPr lang="en-US" dirty="0" smtClean="0"/>
              <a:t>dimmer)</a:t>
            </a:r>
            <a:endParaRPr lang="el-GR" dirty="0" smtClean="0"/>
          </a:p>
          <a:p>
            <a:pPr lvl="2"/>
            <a:r>
              <a:rPr lang="el-GR" dirty="0" smtClean="0"/>
              <a:t>Εάν αυξηθεί η τιμή της μεταβλητής αντίστασης, ο χρόνος που απαιτείται για να φορτίσει ο πυκνωτής στην τάση που θα επιτρέψει στο </a:t>
            </a:r>
            <a:r>
              <a:rPr lang="en-US" dirty="0" smtClean="0"/>
              <a:t>DIAC </a:t>
            </a:r>
            <a:r>
              <a:rPr lang="el-GR" dirty="0" smtClean="0"/>
              <a:t>να άγει αυξάνει.</a:t>
            </a:r>
          </a:p>
          <a:p>
            <a:pPr lvl="2"/>
            <a:r>
              <a:rPr lang="el-GR" dirty="0" smtClean="0"/>
              <a:t>Αυτό έχει ως αποτέλεσμα το </a:t>
            </a:r>
            <a:r>
              <a:rPr lang="en-US" dirty="0" smtClean="0"/>
              <a:t>TRIAC </a:t>
            </a:r>
            <a:r>
              <a:rPr lang="el-GR" dirty="0" smtClean="0"/>
              <a:t>να </a:t>
            </a:r>
            <a:r>
              <a:rPr lang="en-US" dirty="0" smtClean="0"/>
              <a:t>“</a:t>
            </a:r>
            <a:r>
              <a:rPr lang="el-GR" dirty="0" smtClean="0"/>
              <a:t>ανάβει</a:t>
            </a:r>
            <a:r>
              <a:rPr lang="en-US" dirty="0" smtClean="0"/>
              <a:t>”</a:t>
            </a:r>
            <a:r>
              <a:rPr lang="el-GR" dirty="0" smtClean="0"/>
              <a:t> αργότερα σε κάθε ημίκυκλο, το οποίο σημαίνει ότι ελαττώνεται ο χρόνος που ρέει ρεύμα  στον λαμπτήρα </a:t>
            </a:r>
            <a:r>
              <a:rPr lang="el-GR" dirty="0" smtClean="0">
                <a:sym typeface="Symbol"/>
              </a:rPr>
              <a:t> μικρότερη ένταση φωτισμού.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36021"/>
            <a:ext cx="37147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6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Παντελής 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«Ιατρικά Ηλεκτρονικά.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Θυρίστορ».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4/45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</a:t>
            </a:r>
            <a:r>
              <a:rPr lang="en-US" dirty="0" smtClean="0"/>
              <a:t>SCR</a:t>
            </a:r>
          </a:p>
          <a:p>
            <a:pPr lvl="1"/>
            <a:r>
              <a:rPr lang="el-GR" dirty="0" smtClean="0"/>
              <a:t>Τυπικές συσκευασίες </a:t>
            </a:r>
            <a:r>
              <a:rPr lang="en-US" dirty="0" smtClean="0"/>
              <a:t>SCR </a:t>
            </a:r>
            <a:r>
              <a:rPr lang="el-GR" dirty="0" smtClean="0"/>
              <a:t>είναι:</a:t>
            </a:r>
          </a:p>
          <a:p>
            <a:pPr lvl="2"/>
            <a:r>
              <a:rPr lang="en-US" dirty="0" smtClean="0"/>
              <a:t>Stud mounted</a:t>
            </a:r>
            <a:r>
              <a:rPr lang="el-GR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Hockey puck</a:t>
            </a:r>
            <a:r>
              <a:rPr lang="el-GR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Flexible lead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2952"/>
            <a:ext cx="9108000" cy="227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8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5/45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/>
            <a:r>
              <a:rPr lang="el-GR" dirty="0" smtClean="0"/>
              <a:t>Θυρίστορ </a:t>
            </a:r>
            <a:r>
              <a:rPr lang="en-US" dirty="0" smtClean="0"/>
              <a:t>SCR </a:t>
            </a:r>
            <a:r>
              <a:rPr lang="el-GR" dirty="0" smtClean="0"/>
              <a:t>που χρησιμοποιούνται σε εφαρμογές με υψηλά ρεύματα (μερικές χιλιάδες Α) συνοδεύονται από σύστημα απαγωγής της θερμότητας (</a:t>
            </a:r>
            <a:r>
              <a:rPr lang="en-US" dirty="0" smtClean="0"/>
              <a:t>heat sink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07820"/>
            <a:ext cx="4536504" cy="250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6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6/45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dirty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/>
              <a:t>- SCR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Όπως μία δίοδος, ένα </a:t>
            </a:r>
            <a:r>
              <a:rPr lang="en-US" dirty="0" smtClean="0"/>
              <a:t>SCR</a:t>
            </a:r>
            <a:r>
              <a:rPr lang="el-GR" dirty="0"/>
              <a:t> </a:t>
            </a:r>
            <a:r>
              <a:rPr lang="el-GR" dirty="0" smtClean="0"/>
              <a:t>άγει ρεύμα μόνο προς μία κατεύθυνση</a:t>
            </a:r>
            <a:r>
              <a:rPr lang="en-US" dirty="0" smtClean="0"/>
              <a:t>,</a:t>
            </a:r>
            <a:r>
              <a:rPr lang="el-GR" dirty="0" smtClean="0"/>
              <a:t> όταν είναι ορθά πολωμένο από την άνοδο στην κάθοδο.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Σε αντίθεση με μία δίοδο, υπάρχει ένας τρίτος ακροδέκτης (πύλη) που χρησιμοποιείται για να ενεργοποιήσει το </a:t>
            </a:r>
            <a:r>
              <a:rPr lang="en-US" dirty="0" smtClean="0"/>
              <a:t>SCR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Απαιτείται ένας παλμός θετικού ρεύματος στην πύλη για να ενεργοποιηθεί το στοιχείο (ροή ρεύματος).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Όταν ενεργοποιηθεί το </a:t>
            </a:r>
            <a:r>
              <a:rPr lang="en-US" dirty="0" smtClean="0"/>
              <a:t>SCR</a:t>
            </a:r>
            <a:r>
              <a:rPr lang="el-GR" dirty="0" smtClean="0"/>
              <a:t>, άγει το ρεύμα προς μία κατεύθυνση (από την άνοδο στην κάθοδο).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b="1" dirty="0" smtClean="0"/>
              <a:t>Εάν δεν ενεργοποιηθεί το </a:t>
            </a:r>
            <a:r>
              <a:rPr lang="en-US" b="1" dirty="0" smtClean="0"/>
              <a:t>SCR</a:t>
            </a:r>
            <a:r>
              <a:rPr lang="el-GR" b="1" dirty="0" smtClean="0"/>
              <a:t>, δεν θα υπάρχει ροή ρεύματος ανεξάρτητα εάν υπάρχει ή όχι ορθή πόλωση μεταξύ ανόδου και καθόδου.</a:t>
            </a:r>
            <a:endParaRPr lang="en-US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90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7/45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l-GR" dirty="0"/>
              <a:t>λεγχόμενος ανορθωτής πυριτίου </a:t>
            </a:r>
            <a:r>
              <a:rPr lang="en-US" dirty="0" smtClean="0"/>
              <a:t>– SCR</a:t>
            </a:r>
          </a:p>
          <a:p>
            <a:pPr lvl="1"/>
            <a:r>
              <a:rPr lang="el-GR" dirty="0" smtClean="0"/>
              <a:t>Τρόπος λειτουργίας:</a:t>
            </a:r>
          </a:p>
          <a:p>
            <a:pPr lvl="2"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Όταν η τάση στην άνοδο είναι μεγαλύτερη από την τάση στην κάθοδο και το ρεύμα στην πύλη είναι μηδέν (ανοιχτό κύκλωμα), το </a:t>
            </a:r>
            <a:r>
              <a:rPr lang="en-US" dirty="0" smtClean="0"/>
              <a:t>SCR</a:t>
            </a:r>
            <a:r>
              <a:rPr lang="el-GR" dirty="0" smtClean="0"/>
              <a:t> βρίσκεται σε </a:t>
            </a:r>
            <a:r>
              <a:rPr lang="el-GR" b="1" dirty="0" smtClean="0"/>
              <a:t>κατάσταση αποκλεισμού ορθής πόλωσης </a:t>
            </a:r>
            <a:r>
              <a:rPr lang="el-GR" dirty="0" smtClean="0"/>
              <a:t>(</a:t>
            </a:r>
            <a:r>
              <a:rPr lang="en-US" b="1" dirty="0" smtClean="0"/>
              <a:t>forward-blocking state</a:t>
            </a:r>
            <a:r>
              <a:rPr lang="el-GR" dirty="0" smtClean="0"/>
              <a:t>).</a:t>
            </a:r>
            <a:endParaRPr lang="en-US" dirty="0" smtClean="0"/>
          </a:p>
          <a:p>
            <a:pPr lvl="2"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Στην κατάσταση αυτή, το ρεύμα που ρέει από την άνοδο στην κάθοδο είναι πολύ μικρό </a:t>
            </a:r>
            <a:r>
              <a:rPr lang="en-US" dirty="0" smtClean="0"/>
              <a:t>(</a:t>
            </a:r>
            <a:r>
              <a:rPr lang="el-GR" dirty="0" smtClean="0"/>
              <a:t>π.χ. &lt; 10μΑ</a:t>
            </a:r>
            <a:r>
              <a:rPr lang="en-US" dirty="0" smtClean="0"/>
              <a:t>) </a:t>
            </a:r>
            <a:r>
              <a:rPr lang="el-GR" dirty="0" smtClean="0"/>
              <a:t>και μπορεί να θεωρηθεί μηδέν.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9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Θυρίστορ </a:t>
            </a:r>
            <a:r>
              <a:rPr lang="el-GR" sz="3000" b="0" dirty="0" smtClean="0"/>
              <a:t>8/45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</a:t>
                </a:r>
                <a:r>
                  <a:rPr lang="el-GR" dirty="0"/>
                  <a:t>λεγχόμενος ανορθωτής πυριτίου </a:t>
                </a:r>
                <a:r>
                  <a:rPr lang="en-US" dirty="0" smtClean="0"/>
                  <a:t>– SCR</a:t>
                </a:r>
              </a:p>
              <a:p>
                <a:pPr lvl="1"/>
                <a:r>
                  <a:rPr lang="el-GR" dirty="0" smtClean="0"/>
                  <a:t>Τρόπος λειτουργίας:</a:t>
                </a:r>
              </a:p>
              <a:p>
                <a:pPr lvl="2">
                  <a:lnSpc>
                    <a:spcPct val="112000"/>
                  </a:lnSpc>
                  <a:spcBef>
                    <a:spcPts val="1200"/>
                  </a:spcBef>
                </a:pPr>
                <a:r>
                  <a:rPr lang="el-GR" dirty="0" smtClean="0"/>
                  <a:t>Το </a:t>
                </a:r>
                <a:r>
                  <a:rPr lang="en-US" dirty="0" smtClean="0"/>
                  <a:t>SCR </a:t>
                </a:r>
                <a:r>
                  <a:rPr lang="el-GR" dirty="0" smtClean="0"/>
                  <a:t>παραμένει στην κατάσταση αυτή εφόσον η τάση ορθής πόλωσης μεταξύ ανόδου και καθόδου είναι μικρότερη από μία μέγιστη τιμή (</a:t>
                </a:r>
                <a:r>
                  <a:rPr lang="en-US" b="1" dirty="0"/>
                  <a:t>Peak Repetitive Off−State Voltage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DRM</m:t>
                        </m:r>
                      </m:sub>
                    </m:sSub>
                  </m:oMath>
                </a14:m>
                <a:r>
                  <a:rPr lang="el-GR" dirty="0" smtClean="0"/>
                  <a:t>).</a:t>
                </a:r>
              </a:p>
              <a:p>
                <a:pPr lvl="2">
                  <a:lnSpc>
                    <a:spcPct val="112000"/>
                  </a:lnSpc>
                  <a:spcBef>
                    <a:spcPts val="1200"/>
                  </a:spcBef>
                </a:pPr>
                <a:r>
                  <a:rPr lang="el-GR" dirty="0" smtClean="0"/>
                  <a:t>Εάν η τάση ορθής πόλωσης ανόδου – καθόδου ξεπεράσει αυτή τη μέγιστη τιμή το </a:t>
                </a:r>
                <a:r>
                  <a:rPr lang="en-US" dirty="0" smtClean="0"/>
                  <a:t>SCR </a:t>
                </a:r>
                <a:r>
                  <a:rPr lang="el-GR" dirty="0" smtClean="0"/>
                  <a:t>θα άγει ρεύμα.</a:t>
                </a:r>
              </a:p>
              <a:p>
                <a:pPr lvl="2">
                  <a:lnSpc>
                    <a:spcPct val="112000"/>
                  </a:lnSpc>
                  <a:spcBef>
                    <a:spcPts val="1200"/>
                  </a:spcBef>
                </a:pPr>
                <a:r>
                  <a:rPr lang="el-GR" dirty="0" smtClean="0"/>
                  <a:t>Ο τρόπος αυτός ενεργοποίησης του </a:t>
                </a:r>
                <a:r>
                  <a:rPr lang="en-US" dirty="0" smtClean="0"/>
                  <a:t>SCR </a:t>
                </a:r>
                <a:r>
                  <a:rPr lang="el-GR" dirty="0" smtClean="0"/>
                  <a:t>πρέπει να αποφεύγεται, γιατί μπορεί να το καταστρέψει.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605" r="-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91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new">
  <a:themeElements>
    <a:clrScheme name="Προσαρμοσμένο 1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31</TotalTime>
  <Words>3206</Words>
  <Application>Microsoft Office PowerPoint</Application>
  <PresentationFormat>Προβολή στην οθόνη (4:3)</PresentationFormat>
  <Paragraphs>377</Paragraphs>
  <Slides>53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53</vt:i4>
      </vt:variant>
    </vt:vector>
  </HeadingPairs>
  <TitlesOfParts>
    <vt:vector size="55" baseType="lpstr">
      <vt:lpstr>template new</vt:lpstr>
      <vt:lpstr>OC_template_updated</vt:lpstr>
      <vt:lpstr>Ιατρικά Ηλεκτρονικά (Θ)</vt:lpstr>
      <vt:lpstr>Θυρίστορ 1/45</vt:lpstr>
      <vt:lpstr>Θυρίστορ 2/45</vt:lpstr>
      <vt:lpstr>Θυρίστορ 3/45</vt:lpstr>
      <vt:lpstr>Θυρίστορ 4/45</vt:lpstr>
      <vt:lpstr>Θυρίστορ 5/45</vt:lpstr>
      <vt:lpstr>Θυρίστορ 6/45</vt:lpstr>
      <vt:lpstr>Θυρίστορ 7/45</vt:lpstr>
      <vt:lpstr>Θυρίστορ 8/45</vt:lpstr>
      <vt:lpstr>Θυρίστορ 9/45</vt:lpstr>
      <vt:lpstr>Θυρίστορ 10/45</vt:lpstr>
      <vt:lpstr>Θυρίστορ 11/45</vt:lpstr>
      <vt:lpstr>Θυρίστορ 12/45</vt:lpstr>
      <vt:lpstr>Θυρίστορ 13/45</vt:lpstr>
      <vt:lpstr>Θυρίστορ 14/45</vt:lpstr>
      <vt:lpstr>Θυρίστορ 15/45</vt:lpstr>
      <vt:lpstr>Θυρίστορ 16/45</vt:lpstr>
      <vt:lpstr>Θυρίστορ 17/45</vt:lpstr>
      <vt:lpstr>Θυρίστορ 18/45</vt:lpstr>
      <vt:lpstr>Θυρίστορ 19/45</vt:lpstr>
      <vt:lpstr>Θυρίστορ 20/45</vt:lpstr>
      <vt:lpstr>Θυρίστορ 21/45</vt:lpstr>
      <vt:lpstr>Θυρίστορ 22/45</vt:lpstr>
      <vt:lpstr>Θυρίστορ 23/45</vt:lpstr>
      <vt:lpstr>Θυρίστορ 24/45</vt:lpstr>
      <vt:lpstr>Θυρίστορ 25/45</vt:lpstr>
      <vt:lpstr>Θυρίστορ 26/45</vt:lpstr>
      <vt:lpstr>Θυρίστορ 27/45</vt:lpstr>
      <vt:lpstr>Θυρίστορ 28/45</vt:lpstr>
      <vt:lpstr>Θυρίστορ 29/45</vt:lpstr>
      <vt:lpstr>Θυρίστορ 30/45</vt:lpstr>
      <vt:lpstr>Θυρίστορ 31/45</vt:lpstr>
      <vt:lpstr>Θυρίστορ 32/45</vt:lpstr>
      <vt:lpstr>Θυρίστορ 33/45</vt:lpstr>
      <vt:lpstr>Θυρίστορ 34/45</vt:lpstr>
      <vt:lpstr>Θυρίστορ 35/45</vt:lpstr>
      <vt:lpstr>Θυρίστορ 36/45</vt:lpstr>
      <vt:lpstr>Θυρίστορ 37/45</vt:lpstr>
      <vt:lpstr>Θυρίστορ 38/45</vt:lpstr>
      <vt:lpstr>Θυρίστορ 39/45</vt:lpstr>
      <vt:lpstr>Θυρίστορ 40/45</vt:lpstr>
      <vt:lpstr>Θυρίστορ 41/45</vt:lpstr>
      <vt:lpstr>Θυρίστορ 42/45</vt:lpstr>
      <vt:lpstr>Θυρίστορ 43/45</vt:lpstr>
      <vt:lpstr>Θυρίστορ 44/45</vt:lpstr>
      <vt:lpstr>Θυρίστορ 45/45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Ιατρικά Ηλεκτρονικά - Θ</dc:title>
  <dc:creator>opencourses@teiath.gr</dc:creator>
  <cp:lastModifiedBy>natasakar new</cp:lastModifiedBy>
  <cp:revision>7</cp:revision>
  <dcterms:created xsi:type="dcterms:W3CDTF">2014-11-21T15:37:04Z</dcterms:created>
  <dcterms:modified xsi:type="dcterms:W3CDTF">2015-07-20T12:15:01Z</dcterms:modified>
</cp:coreProperties>
</file>