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39"/>
  </p:notesMasterIdLst>
  <p:handoutMasterIdLst>
    <p:handoutMasterId r:id="rId40"/>
  </p:handoutMasterIdLst>
  <p:sldIdLst>
    <p:sldId id="256" r:id="rId3"/>
    <p:sldId id="285" r:id="rId4"/>
    <p:sldId id="287" r:id="rId5"/>
    <p:sldId id="289" r:id="rId6"/>
    <p:sldId id="290" r:id="rId7"/>
    <p:sldId id="293" r:id="rId8"/>
    <p:sldId id="296" r:id="rId9"/>
    <p:sldId id="297" r:id="rId10"/>
    <p:sldId id="298" r:id="rId11"/>
    <p:sldId id="299" r:id="rId12"/>
    <p:sldId id="300" r:id="rId13"/>
    <p:sldId id="301" r:id="rId14"/>
    <p:sldId id="259" r:id="rId15"/>
    <p:sldId id="260" r:id="rId16"/>
    <p:sldId id="261" r:id="rId17"/>
    <p:sldId id="26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04" r:id="rId31"/>
    <p:sldId id="305" r:id="rId32"/>
    <p:sldId id="306" r:id="rId33"/>
    <p:sldId id="313" r:id="rId34"/>
    <p:sldId id="314" r:id="rId35"/>
    <p:sldId id="308" r:id="rId36"/>
    <p:sldId id="309" r:id="rId37"/>
    <p:sldId id="312" r:id="rId38"/>
  </p:sldIdLst>
  <p:sldSz cx="9144000" cy="6858000" type="screen4x3"/>
  <p:notesSz cx="7104063" cy="10234613"/>
  <p:custDataLst>
    <p:tags r:id="rId41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8CDE8"/>
    <a:srgbClr val="004B82"/>
    <a:srgbClr val="00FF00"/>
    <a:srgbClr val="0000FF"/>
    <a:srgbClr val="C00000"/>
    <a:srgbClr val="004A82"/>
    <a:srgbClr val="0E4214"/>
    <a:srgbClr val="333399"/>
    <a:srgbClr val="454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10/6/2015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10/6/2015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244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451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136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4773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0945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91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66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3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5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3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00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65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41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20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48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3.0/deed.en" TargetMode="External"/><Relationship Id="rId13" Type="http://schemas.openxmlformats.org/officeDocument/2006/relationships/hyperlink" Target="http://www.flickr.com/photos/zcreem/3418218962/" TargetMode="External"/><Relationship Id="rId3" Type="http://schemas.openxmlformats.org/officeDocument/2006/relationships/hyperlink" Target="http://commons.wikimedia.org/wiki/File:The_Sun_with_Prominence.jpg" TargetMode="External"/><Relationship Id="rId7" Type="http://schemas.openxmlformats.org/officeDocument/2006/relationships/hyperlink" Target="http://commons.wikimedia.org/wiki/User:Roger_McLassus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2006-02-01_Bulb.jpg" TargetMode="External"/><Relationship Id="rId11" Type="http://schemas.openxmlformats.org/officeDocument/2006/relationships/hyperlink" Target="http://commons.wikimedia.org/wiki/User:Norro" TargetMode="External"/><Relationship Id="rId5" Type="http://schemas.openxmlformats.org/officeDocument/2006/relationships/image" Target="../media/image11.png"/><Relationship Id="rId15" Type="http://schemas.openxmlformats.org/officeDocument/2006/relationships/hyperlink" Target="http://creativecommons.org/licenses/by-nc-nd/2.0/deed.en" TargetMode="External"/><Relationship Id="rId10" Type="http://schemas.openxmlformats.org/officeDocument/2006/relationships/hyperlink" Target="http://commons.wikimedia.org/wiki/File:Halogen_lamp_macro_02.jpg" TargetMode="External"/><Relationship Id="rId4" Type="http://schemas.openxmlformats.org/officeDocument/2006/relationships/hyperlink" Target="http://commons.wikimedia.org/wiki/User:File_Upload_Bot_(Magnus_Manske)" TargetMode="External"/><Relationship Id="rId9" Type="http://schemas.openxmlformats.org/officeDocument/2006/relationships/image" Target="../media/image12.png"/><Relationship Id="rId14" Type="http://schemas.openxmlformats.org/officeDocument/2006/relationships/hyperlink" Target="http://www.flickr.com/photos/zcreem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Deglr6328" TargetMode="External"/><Relationship Id="rId3" Type="http://schemas.openxmlformats.org/officeDocument/2006/relationships/hyperlink" Target="http://commons.wikimedia.org/wiki/File:LED_bulbs.jpg" TargetMode="External"/><Relationship Id="rId7" Type="http://schemas.openxmlformats.org/officeDocument/2006/relationships/hyperlink" Target="https://commons.wikimedia.org/wiki/File:Leuchtstofflampen-chtaube050409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://commons.wikimedia.org/wiki/User:File_Upload_Bot_(Magnus_Manske)" TargetMode="External"/><Relationship Id="rId9" Type="http://schemas.openxmlformats.org/officeDocument/2006/relationships/hyperlink" Target="https://creativecommons.org/licenses/by-sa/2.0/de/deed.en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mappinggis.com/image_pseudo.html" TargetMode="External"/><Relationship Id="rId2" Type="http://schemas.openxmlformats.org/officeDocument/2006/relationships/hyperlink" Target="http://www.photonics.com/Article.aspx?AID=2058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risp.nus.edu.sg/~research/tutorial/opt_int.ht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823769"/>
            <a:ext cx="7772400" cy="1470025"/>
          </a:xfrm>
        </p:spPr>
        <p:txBody>
          <a:bodyPr/>
          <a:lstStyle/>
          <a:p>
            <a:pPr lvl="1" algn="ctr"/>
            <a:r>
              <a:rPr lang="el-GR" sz="4400" b="1" dirty="0" smtClean="0">
                <a:solidFill>
                  <a:schemeClr val="tx1"/>
                </a:solidFill>
                <a:latin typeface="+mn-lt"/>
              </a:rPr>
              <a:t>Φυσικοχημικ</a:t>
            </a:r>
            <a:r>
              <a:rPr lang="el-GR" sz="4400" b="1" dirty="0">
                <a:solidFill>
                  <a:schemeClr val="tx1"/>
                </a:solidFill>
                <a:latin typeface="+mn-lt"/>
              </a:rPr>
              <a:t>έ</a:t>
            </a:r>
            <a:r>
              <a:rPr lang="el-GR" sz="4400" b="1" dirty="0" smtClean="0">
                <a:solidFill>
                  <a:schemeClr val="tx1"/>
                </a:solidFill>
                <a:latin typeface="+mn-lt"/>
              </a:rPr>
              <a:t>ς Μέθοδοι Διάγνωσης - Τεκμηρίωσης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263923" y="2457971"/>
            <a:ext cx="6659016" cy="2627213"/>
          </a:xfrm>
        </p:spPr>
        <p:txBody>
          <a:bodyPr>
            <a:noAutofit/>
          </a:bodyPr>
          <a:lstStyle/>
          <a:p>
            <a:r>
              <a:rPr lang="el-GR" sz="2600" b="1" dirty="0" smtClean="0"/>
              <a:t>Ενότητα </a:t>
            </a:r>
            <a:r>
              <a:rPr lang="en-US" sz="2600" b="1" dirty="0" smtClean="0"/>
              <a:t>7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/>
              <a:t>Διαγνωστικές Μέθοδοι με Υπέρυθρη </a:t>
            </a:r>
            <a:r>
              <a:rPr lang="el-GR" sz="2600" dirty="0" smtClean="0"/>
              <a:t>Ακτινοβολία</a:t>
            </a:r>
            <a:endParaRPr lang="en-US" sz="2600" dirty="0" smtClean="0"/>
          </a:p>
          <a:p>
            <a:r>
              <a:rPr lang="en-US" sz="2600" dirty="0" smtClean="0"/>
              <a:t>II. </a:t>
            </a:r>
            <a:r>
              <a:rPr lang="el-GR" sz="2600" dirty="0" smtClean="0"/>
              <a:t>Έγχρωμη </a:t>
            </a:r>
            <a:r>
              <a:rPr lang="el-GR" sz="2600" dirty="0"/>
              <a:t>Υπέρυθρη Απεικόνιση (</a:t>
            </a:r>
            <a:r>
              <a:rPr lang="en-US" sz="2600" dirty="0" smtClean="0"/>
              <a:t>FCIR </a:t>
            </a:r>
            <a:r>
              <a:rPr lang="en-US" sz="2600" b="1" dirty="0"/>
              <a:t>F</a:t>
            </a:r>
            <a:r>
              <a:rPr lang="en-US" sz="2600" dirty="0"/>
              <a:t>alse </a:t>
            </a:r>
            <a:r>
              <a:rPr lang="en-US" sz="2600" b="1" dirty="0"/>
              <a:t>C</a:t>
            </a:r>
            <a:r>
              <a:rPr lang="en-US" sz="2600" dirty="0"/>
              <a:t>olour </a:t>
            </a:r>
            <a:r>
              <a:rPr lang="en-US" sz="2600" b="1" dirty="0"/>
              <a:t>I</a:t>
            </a:r>
            <a:r>
              <a:rPr lang="en-US" sz="2600" dirty="0"/>
              <a:t>nfra</a:t>
            </a:r>
            <a:r>
              <a:rPr lang="en-US" sz="2600" b="1" dirty="0"/>
              <a:t>R</a:t>
            </a:r>
            <a:r>
              <a:rPr lang="en-US" sz="2600" dirty="0"/>
              <a:t>ed)</a:t>
            </a:r>
            <a:r>
              <a:rPr lang="en-US" sz="2600" dirty="0" smtClean="0"/>
              <a:t>‏</a:t>
            </a:r>
            <a:endParaRPr lang="el-GR" sz="2600" dirty="0"/>
          </a:p>
          <a:p>
            <a:pPr>
              <a:spcBef>
                <a:spcPts val="2400"/>
              </a:spcBef>
            </a:pPr>
            <a:r>
              <a:rPr lang="el-GR" sz="2400" dirty="0" smtClean="0"/>
              <a:t>Δρ</a:t>
            </a:r>
            <a:r>
              <a:rPr lang="el-GR" sz="2400" dirty="0"/>
              <a:t>. Αθηνά </a:t>
            </a:r>
            <a:r>
              <a:rPr lang="el-GR" sz="2400" dirty="0" smtClean="0"/>
              <a:t>Αλεξοπούλου</a:t>
            </a:r>
            <a:endParaRPr lang="el-GR" sz="2400" dirty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765525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4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27" y="5269682"/>
            <a:ext cx="35433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86" y="955278"/>
            <a:ext cx="4720724" cy="514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8796" y="88662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1407418" y="6085758"/>
            <a:ext cx="6228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False-Color Infra Red Photography in the Identification of Pigments Used</a:t>
            </a:r>
            <a:r>
              <a:rPr lang="el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 a Late 13th Century Illuminated Manuscript</a:t>
            </a:r>
            <a:r>
              <a:rPr lang="el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M.C. Buoso1, D. Ceccato1,2, D.</a:t>
            </a:r>
            <a:r>
              <a:rPr lang="el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Zafiropoulos1</a:t>
            </a:r>
          </a:p>
        </p:txBody>
      </p:sp>
      <p:sp>
        <p:nvSpPr>
          <p:cNvPr id="8" name="Ορθογώνιο 5"/>
          <p:cNvSpPr/>
          <p:nvPr/>
        </p:nvSpPr>
        <p:spPr>
          <a:xfrm>
            <a:off x="318795" y="116632"/>
            <a:ext cx="8613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>
                <a:latin typeface="+mj-lt"/>
              </a:rPr>
              <a:t>Παραγωγή λανθασμένων </a:t>
            </a:r>
            <a:r>
              <a:rPr lang="el-GR" sz="3600" b="1" dirty="0" smtClean="0">
                <a:latin typeface="+mj-lt"/>
              </a:rPr>
              <a:t>χρωμάτων </a:t>
            </a:r>
            <a:r>
              <a:rPr lang="el-GR" sz="2800" dirty="0" smtClean="0">
                <a:latin typeface="+mj-lt"/>
              </a:rPr>
              <a:t>(5 </a:t>
            </a:r>
            <a:r>
              <a:rPr lang="el-GR" sz="2800" dirty="0">
                <a:latin typeface="+mj-lt"/>
              </a:rPr>
              <a:t>από 5)</a:t>
            </a:r>
          </a:p>
        </p:txBody>
      </p:sp>
    </p:spTree>
    <p:extLst>
      <p:ext uri="{BB962C8B-B14F-4D97-AF65-F5344CB8AC3E}">
        <p14:creationId xmlns:p14="http://schemas.microsoft.com/office/powerpoint/2010/main" val="30404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04"/>
            <a:ext cx="8229600" cy="908720"/>
          </a:xfrm>
        </p:spPr>
        <p:txBody>
          <a:bodyPr/>
          <a:lstStyle/>
          <a:p>
            <a:r>
              <a:rPr lang="el-GR" dirty="0"/>
              <a:t>Άσκηση 1η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l-GR" sz="2600" b="1" dirty="0"/>
              <a:t>Πως αποδίδεται στην έγχρωμη υπέρυθρη απεικόνιση: </a:t>
            </a:r>
          </a:p>
          <a:p>
            <a:pPr marL="450850" indent="-450850">
              <a:spcBef>
                <a:spcPts val="18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820000"/>
                </a:solidFill>
              </a:rPr>
              <a:t>Μια </a:t>
            </a:r>
            <a:r>
              <a:rPr lang="el-GR" sz="2400" b="1" dirty="0">
                <a:solidFill>
                  <a:srgbClr val="820000"/>
                </a:solidFill>
              </a:rPr>
              <a:t>κόκκινη χρωστική </a:t>
            </a:r>
            <a:r>
              <a:rPr lang="el-GR" sz="2400" b="1" dirty="0" smtClean="0">
                <a:solidFill>
                  <a:srgbClr val="820000"/>
                </a:solidFill>
              </a:rPr>
              <a:t>όταν</a:t>
            </a:r>
            <a:r>
              <a:rPr lang="en-US" sz="2400" b="1" dirty="0" smtClean="0">
                <a:solidFill>
                  <a:srgbClr val="820000"/>
                </a:solidFill>
              </a:rPr>
              <a:t>:</a:t>
            </a:r>
            <a:r>
              <a:rPr lang="el-GR" sz="2400" b="1" dirty="0" smtClean="0">
                <a:solidFill>
                  <a:srgbClr val="820000"/>
                </a:solidFill>
              </a:rPr>
              <a:t> </a:t>
            </a:r>
            <a:endParaRPr lang="el-GR" sz="2400" b="1" dirty="0">
              <a:solidFill>
                <a:srgbClr val="820000"/>
              </a:solidFill>
            </a:endParaRPr>
          </a:p>
          <a:p>
            <a:pPr marL="1073150" indent="-622300">
              <a:spcBef>
                <a:spcPts val="1800"/>
              </a:spcBef>
              <a:buNone/>
            </a:pPr>
            <a:r>
              <a:rPr lang="el-GR" sz="2400" dirty="0"/>
              <a:t>α</a:t>
            </a:r>
            <a:r>
              <a:rPr lang="el-GR" sz="2400" dirty="0" smtClean="0"/>
              <a:t>)  Ανακλά </a:t>
            </a:r>
            <a:r>
              <a:rPr lang="el-GR" sz="2400" dirty="0"/>
              <a:t>και </a:t>
            </a:r>
          </a:p>
          <a:p>
            <a:pPr marL="1073150" indent="-622300">
              <a:spcBef>
                <a:spcPts val="1800"/>
              </a:spcBef>
              <a:buNone/>
            </a:pPr>
            <a:r>
              <a:rPr lang="el-GR" sz="2400" dirty="0"/>
              <a:t>β</a:t>
            </a:r>
            <a:r>
              <a:rPr lang="el-GR" sz="2400" dirty="0" smtClean="0"/>
              <a:t>)  Απορροφά </a:t>
            </a:r>
            <a:r>
              <a:rPr lang="el-GR" sz="2400" dirty="0"/>
              <a:t>το υπέρυθρο</a:t>
            </a:r>
          </a:p>
          <a:p>
            <a:pPr marL="450850" indent="-450850">
              <a:spcBef>
                <a:spcPts val="1800"/>
              </a:spcBef>
              <a:buFont typeface="+mj-lt"/>
              <a:buAutoNum type="arabicPeriod" startAt="2"/>
            </a:pPr>
            <a:r>
              <a:rPr lang="el-GR" sz="2400" b="1" dirty="0" smtClean="0">
                <a:solidFill>
                  <a:srgbClr val="004B82"/>
                </a:solidFill>
              </a:rPr>
              <a:t>Μια μπλε </a:t>
            </a:r>
            <a:r>
              <a:rPr lang="el-GR" sz="2400" b="1" dirty="0">
                <a:solidFill>
                  <a:srgbClr val="004B82"/>
                </a:solidFill>
              </a:rPr>
              <a:t>χρωστική </a:t>
            </a:r>
            <a:r>
              <a:rPr lang="el-GR" sz="2400" b="1" dirty="0" smtClean="0">
                <a:solidFill>
                  <a:srgbClr val="004B82"/>
                </a:solidFill>
              </a:rPr>
              <a:t>όταν</a:t>
            </a:r>
            <a:r>
              <a:rPr lang="en-US" sz="2400" b="1" dirty="0" smtClean="0">
                <a:solidFill>
                  <a:srgbClr val="004B82"/>
                </a:solidFill>
              </a:rPr>
              <a:t>:</a:t>
            </a:r>
            <a:endParaRPr lang="el-GR" sz="2400" b="1" dirty="0">
              <a:solidFill>
                <a:srgbClr val="004B82"/>
              </a:solidFill>
            </a:endParaRPr>
          </a:p>
          <a:p>
            <a:pPr marL="450850" indent="0">
              <a:spcBef>
                <a:spcPts val="1800"/>
              </a:spcBef>
              <a:buNone/>
            </a:pPr>
            <a:r>
              <a:rPr lang="el-GR" sz="2400" dirty="0"/>
              <a:t>α) </a:t>
            </a:r>
            <a:r>
              <a:rPr lang="el-GR" sz="2400" dirty="0" smtClean="0"/>
              <a:t> Ανακλά </a:t>
            </a:r>
            <a:r>
              <a:rPr lang="el-GR" sz="2400" dirty="0"/>
              <a:t>και </a:t>
            </a:r>
          </a:p>
          <a:p>
            <a:pPr marL="450850" indent="0">
              <a:spcBef>
                <a:spcPts val="1800"/>
              </a:spcBef>
              <a:buNone/>
            </a:pPr>
            <a:r>
              <a:rPr lang="el-GR" sz="2400" dirty="0"/>
              <a:t>β) </a:t>
            </a:r>
            <a:r>
              <a:rPr lang="el-GR" sz="2400" dirty="0" smtClean="0"/>
              <a:t> Απορροφά </a:t>
            </a:r>
            <a:r>
              <a:rPr lang="el-GR" sz="2400" dirty="0"/>
              <a:t>το υπέρυθρο</a:t>
            </a:r>
          </a:p>
          <a:p>
            <a:pPr>
              <a:spcBef>
                <a:spcPts val="1800"/>
              </a:spcBef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318796" y="88662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84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096"/>
            <a:ext cx="8229600" cy="908720"/>
          </a:xfrm>
        </p:spPr>
        <p:txBody>
          <a:bodyPr/>
          <a:lstStyle/>
          <a:p>
            <a:r>
              <a:rPr lang="el-GR" dirty="0"/>
              <a:t>Άσκηση 2η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64" y="980728"/>
            <a:ext cx="8229600" cy="2880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dirty="0"/>
              <a:t>Η απεικόνιση της διακόσμησης </a:t>
            </a:r>
            <a:r>
              <a:rPr lang="el-GR" sz="2400" dirty="0" smtClean="0"/>
              <a:t>μιας </a:t>
            </a:r>
            <a:r>
              <a:rPr lang="el-GR" sz="2400" dirty="0"/>
              <a:t>επιφάνειας στο έγχρωμο υπέρυθρο έδωσε τα παρακάτω </a:t>
            </a:r>
            <a:r>
              <a:rPr lang="el-GR" sz="2400" dirty="0" smtClean="0"/>
              <a:t>λανθασμένα χρώματα</a:t>
            </a:r>
            <a:r>
              <a:rPr lang="el-GR" sz="2400" dirty="0"/>
              <a:t>: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 smtClean="0"/>
              <a:t>Για το κόκκινο </a:t>
            </a:r>
            <a:r>
              <a:rPr lang="el-GR" sz="2400" dirty="0"/>
              <a:t>έδωσε κίτρινο,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/>
              <a:t>Γ</a:t>
            </a:r>
            <a:r>
              <a:rPr lang="el-GR" sz="2400" dirty="0" smtClean="0"/>
              <a:t>ια </a:t>
            </a:r>
            <a:r>
              <a:rPr lang="el-GR" sz="2400" dirty="0"/>
              <a:t>το πράσινο έδωσε μπλε, </a:t>
            </a:r>
            <a:endParaRPr lang="el-GR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 smtClean="0"/>
              <a:t>Για </a:t>
            </a:r>
            <a:r>
              <a:rPr lang="el-GR" sz="2400" dirty="0"/>
              <a:t>το μπλε </a:t>
            </a:r>
            <a:r>
              <a:rPr lang="el-GR" sz="2400" dirty="0" smtClean="0"/>
              <a:t>έδωσε κόκκινο </a:t>
            </a:r>
            <a:r>
              <a:rPr lang="el-GR" sz="2400" dirty="0"/>
              <a:t>και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 smtClean="0"/>
              <a:t>Για </a:t>
            </a:r>
            <a:r>
              <a:rPr lang="el-GR" sz="2400" dirty="0"/>
              <a:t>το </a:t>
            </a:r>
            <a:r>
              <a:rPr lang="el-GR" sz="2400" dirty="0" smtClean="0"/>
              <a:t>κίτρινο έδωσε </a:t>
            </a:r>
            <a:r>
              <a:rPr lang="el-GR" sz="2400" dirty="0"/>
              <a:t>κυανούν. </a:t>
            </a:r>
            <a:endParaRPr lang="en-US" sz="2400" dirty="0" smtClean="0"/>
          </a:p>
          <a:p>
            <a:pPr marL="0" indent="0">
              <a:buNone/>
            </a:pPr>
            <a:r>
              <a:rPr lang="el-GR" sz="2400" dirty="0" smtClean="0"/>
              <a:t>Ποια </a:t>
            </a:r>
            <a:r>
              <a:rPr lang="el-GR" sz="2400" dirty="0"/>
              <a:t>χρωστική απορροφά την υπέρυθρη ακτινοβολία;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539552" y="4005064"/>
            <a:ext cx="1584176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l-GR" sz="2400" dirty="0">
                <a:latin typeface="+mn-lt"/>
              </a:rPr>
              <a:t>Κόκκινο: </a:t>
            </a:r>
            <a:endParaRPr lang="el-GR" sz="2400" dirty="0" smtClean="0">
              <a:latin typeface="+mn-lt"/>
            </a:endParaRPr>
          </a:p>
          <a:p>
            <a:pPr>
              <a:spcBef>
                <a:spcPts val="1800"/>
              </a:spcBef>
            </a:pPr>
            <a:r>
              <a:rPr lang="el-GR" sz="2400" dirty="0">
                <a:latin typeface="+mn-lt"/>
              </a:rPr>
              <a:t>Π</a:t>
            </a:r>
            <a:r>
              <a:rPr lang="el-GR" sz="2400" dirty="0" smtClean="0">
                <a:latin typeface="+mn-lt"/>
              </a:rPr>
              <a:t>ράσινο</a:t>
            </a:r>
            <a:r>
              <a:rPr lang="el-GR" sz="2400" dirty="0">
                <a:latin typeface="+mn-lt"/>
              </a:rPr>
              <a:t>: </a:t>
            </a:r>
            <a:endParaRPr lang="el-GR" sz="2400" dirty="0" smtClean="0">
              <a:latin typeface="+mn-lt"/>
            </a:endParaRPr>
          </a:p>
          <a:p>
            <a:pPr>
              <a:spcBef>
                <a:spcPts val="1800"/>
              </a:spcBef>
            </a:pPr>
            <a:r>
              <a:rPr lang="el-GR" sz="2400" dirty="0">
                <a:latin typeface="+mn-lt"/>
              </a:rPr>
              <a:t>Μ</a:t>
            </a:r>
            <a:r>
              <a:rPr lang="el-GR" sz="2400" dirty="0" smtClean="0">
                <a:latin typeface="+mn-lt"/>
              </a:rPr>
              <a:t>πλε</a:t>
            </a:r>
            <a:r>
              <a:rPr lang="el-GR" sz="2400" dirty="0">
                <a:latin typeface="+mn-lt"/>
              </a:rPr>
              <a:t>: 	</a:t>
            </a:r>
          </a:p>
          <a:p>
            <a:pPr>
              <a:spcBef>
                <a:spcPts val="1800"/>
              </a:spcBef>
            </a:pPr>
            <a:r>
              <a:rPr lang="el-GR" sz="2400" dirty="0">
                <a:latin typeface="+mn-lt"/>
              </a:rPr>
              <a:t>Κίτρινο:</a:t>
            </a:r>
            <a:r>
              <a:rPr lang="el-GR" dirty="0"/>
              <a:t>	 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9792" y="4008112"/>
            <a:ext cx="2225384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el-GR" sz="2400" dirty="0">
                <a:latin typeface="+mn-lt"/>
              </a:rPr>
              <a:t>απορροφά </a:t>
            </a:r>
            <a:endParaRPr lang="el-GR" sz="2400" dirty="0" smtClean="0">
              <a:latin typeface="+mn-lt"/>
            </a:endParaRP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el-GR" sz="2400" dirty="0" smtClean="0">
                <a:latin typeface="+mn-lt"/>
              </a:rPr>
              <a:t>απορροφά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el-GR" sz="2400" dirty="0" smtClean="0">
                <a:latin typeface="+mn-lt"/>
              </a:rPr>
              <a:t>απορροφά 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el-GR" sz="2400" dirty="0" smtClean="0">
                <a:latin typeface="+mn-lt"/>
              </a:rPr>
              <a:t>απορροφά </a:t>
            </a:r>
            <a:r>
              <a:rPr lang="el-GR" dirty="0"/>
              <a:t>	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0112" y="4008112"/>
            <a:ext cx="288032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el-GR" sz="2400" dirty="0">
                <a:latin typeface="+mn-lt"/>
              </a:rPr>
              <a:t>δεν </a:t>
            </a:r>
            <a:r>
              <a:rPr lang="el-GR" sz="2400" dirty="0" smtClean="0">
                <a:latin typeface="+mn-lt"/>
              </a:rPr>
              <a:t>απορροφά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el-GR" sz="2400" dirty="0" smtClean="0">
                <a:latin typeface="+mn-lt"/>
              </a:rPr>
              <a:t>δεν απορροφά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el-GR" sz="2400" dirty="0" smtClean="0">
                <a:latin typeface="+mn-lt"/>
              </a:rPr>
              <a:t>δεν απορροφά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el-GR" sz="2400" dirty="0" smtClean="0">
                <a:latin typeface="+mn-lt"/>
              </a:rPr>
              <a:t>δεν </a:t>
            </a:r>
            <a:r>
              <a:rPr lang="el-GR" sz="2400" dirty="0">
                <a:latin typeface="+mn-lt"/>
              </a:rPr>
              <a:t>απορροφά </a:t>
            </a:r>
          </a:p>
        </p:txBody>
      </p:sp>
      <p:sp>
        <p:nvSpPr>
          <p:cNvPr id="9" name="Rectangle 8"/>
          <p:cNvSpPr/>
          <p:nvPr/>
        </p:nvSpPr>
        <p:spPr>
          <a:xfrm>
            <a:off x="318796" y="88662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39552" y="3789040"/>
            <a:ext cx="67687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43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Ο ήλιος και οι τεχνητές πηγές φωτισμού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pic>
        <p:nvPicPr>
          <p:cNvPr id="2050" name="Picture 2" title="ήλιο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359775"/>
            <a:ext cx="2436568" cy="2365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4240" y="4766186"/>
            <a:ext cx="2592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“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3"/>
              </a:rPr>
              <a:t>The Sun with Prominence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”,  </a:t>
            </a:r>
          </a:p>
          <a:p>
            <a:pPr algn="ctr">
              <a:defRPr/>
            </a:pP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από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 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4"/>
              </a:rPr>
              <a:t>Magnus 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4"/>
              </a:rPr>
              <a:t>Manske</a:t>
            </a:r>
          </a:p>
          <a:p>
            <a:pPr algn="ctr">
              <a:defRPr/>
            </a:pP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4"/>
              </a:rPr>
              <a:t> 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διαθέσιμο ως κοινό κτήμα</a:t>
            </a:r>
            <a:endParaRPr lang="en-US" sz="1200" dirty="0">
              <a:solidFill>
                <a:srgbClr val="595959"/>
              </a:solidFill>
              <a:latin typeface="Calibri" pitchFamily="34" charset="0"/>
              <a:cs typeface="Lucida Sans Unicode"/>
            </a:endParaRPr>
          </a:p>
        </p:txBody>
      </p:sp>
      <p:pic>
        <p:nvPicPr>
          <p:cNvPr id="2051" name="Picture 3" title="τεχνιτή πηγή φωτισμού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376000"/>
            <a:ext cx="1735384" cy="23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711238" y="4719489"/>
            <a:ext cx="214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“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6"/>
              </a:rPr>
              <a:t>2006-02-01 Bulb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”,  </a:t>
            </a:r>
          </a:p>
          <a:p>
            <a:pPr algn="ctr">
              <a:defRPr/>
            </a:pP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από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 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7"/>
              </a:rPr>
              <a:t>Roger McLassus</a:t>
            </a:r>
            <a:r>
              <a:rPr lang="el-GR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 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διαθέσιμο με άδεια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 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8"/>
              </a:rPr>
              <a:t>CC BY-SA 3.0</a:t>
            </a:r>
            <a:endParaRPr lang="en-US" sz="1200" dirty="0">
              <a:solidFill>
                <a:srgbClr val="595959"/>
              </a:solidFill>
              <a:latin typeface="Calibri" pitchFamily="34" charset="0"/>
              <a:cs typeface="Lucida Sans Unicode"/>
            </a:endParaRPr>
          </a:p>
        </p:txBody>
      </p:sp>
      <p:pic>
        <p:nvPicPr>
          <p:cNvPr id="2052" name="Picture 4" title="τεχνιτή πηγή φωτισμού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73" y="1674540"/>
            <a:ext cx="2221470" cy="1660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39937" y="3335301"/>
            <a:ext cx="2461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“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10"/>
              </a:rPr>
              <a:t>Halogen lamp macro 02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”,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από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 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11"/>
              </a:rPr>
              <a:t>Norro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 διαθέσιμο με άδεια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 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8"/>
              </a:rPr>
              <a:t>CC BY-SA 3.0</a:t>
            </a:r>
            <a:endParaRPr lang="en-US" sz="1200" dirty="0">
              <a:solidFill>
                <a:srgbClr val="595959"/>
              </a:solidFill>
              <a:latin typeface="Calibri" pitchFamily="34" charset="0"/>
              <a:cs typeface="Lucida Sans Unicode"/>
            </a:endParaRPr>
          </a:p>
        </p:txBody>
      </p:sp>
      <p:pic>
        <p:nvPicPr>
          <p:cNvPr id="2054" name="Picture 6" title="τεχνιτή πηγή φωτισμού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73" y="4013203"/>
            <a:ext cx="2221470" cy="1667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026685" y="5680310"/>
            <a:ext cx="26882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“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13"/>
              </a:rPr>
              <a:t>Part of my Homage to the Tungsten Lamp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”,  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από 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14"/>
              </a:rPr>
              <a:t>Mark Tomlinson</a:t>
            </a:r>
            <a:r>
              <a:rPr lang="el-GR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14"/>
              </a:rPr>
              <a:t> 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διαθέσιμο με άδεια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 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15"/>
              </a:rPr>
              <a:t>CC BY-NC-ND 2.0</a:t>
            </a:r>
            <a:endParaRPr lang="en-US" sz="1200" dirty="0">
              <a:solidFill>
                <a:srgbClr val="595959"/>
              </a:solidFill>
              <a:latin typeface="Calibri" pitchFamily="34" charset="0"/>
              <a:cs typeface="Lucida Sans Unicod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9532" y="112474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245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Τεχνητές πηγές φωτισμού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pic>
        <p:nvPicPr>
          <p:cNvPr id="3074" name="Picture 2" title="τεχνητές πηγές φωτισμού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2" y="1499195"/>
            <a:ext cx="4805016" cy="273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82085" y="4236045"/>
            <a:ext cx="3168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“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3"/>
              </a:rPr>
              <a:t>LED bulbs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”,  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από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 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4"/>
              </a:rPr>
              <a:t>Magnus Manske </a:t>
            </a:r>
            <a:endParaRPr lang="en-US" sz="1200" dirty="0" smtClean="0">
              <a:solidFill>
                <a:srgbClr val="595959"/>
              </a:solidFill>
              <a:latin typeface="Calibri" pitchFamily="34" charset="0"/>
              <a:cs typeface="Lucida Sans Unicode"/>
            </a:endParaRPr>
          </a:p>
          <a:p>
            <a:pPr algn="ctr">
              <a:defRPr/>
            </a:pP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διαθέσιμο με άδεια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 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5"/>
              </a:rPr>
              <a:t>CC BY 3.0</a:t>
            </a:r>
            <a:endParaRPr lang="en-US" sz="1200" dirty="0">
              <a:solidFill>
                <a:srgbClr val="595959"/>
              </a:solidFill>
              <a:latin typeface="Calibri" pitchFamily="34" charset="0"/>
              <a:cs typeface="Lucida Sans Unicode"/>
            </a:endParaRPr>
          </a:p>
        </p:txBody>
      </p:sp>
      <p:pic>
        <p:nvPicPr>
          <p:cNvPr id="3075" name="Picture 3" title="τεχνητές πηγές φωτισμού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602" y="1499195"/>
            <a:ext cx="3646487" cy="273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78520" y="4236342"/>
            <a:ext cx="3168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“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7"/>
              </a:rPr>
              <a:t>Leuchtstofflampen-chtaube050409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”,  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από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 </a:t>
            </a:r>
            <a:endParaRPr lang="en-US" sz="1200" dirty="0" smtClean="0">
              <a:solidFill>
                <a:srgbClr val="595959"/>
              </a:solidFill>
              <a:latin typeface="Calibri" pitchFamily="34" charset="0"/>
              <a:cs typeface="Lucida Sans Unicode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8"/>
              </a:rPr>
              <a:t>Deglr6328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 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διαθέσιμο με άδεια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  <a:cs typeface="Lucida Sans Unicode"/>
              </a:rPr>
              <a:t> </a:t>
            </a:r>
            <a:r>
              <a:rPr lang="en-US" sz="1200" dirty="0">
                <a:solidFill>
                  <a:srgbClr val="595959"/>
                </a:solidFill>
                <a:latin typeface="Calibri" pitchFamily="34" charset="0"/>
                <a:cs typeface="Lucida Sans Unicode"/>
                <a:hlinkClick r:id="rId9"/>
              </a:rPr>
              <a:t>CC BY-SA 2.0 DE</a:t>
            </a:r>
            <a:endParaRPr lang="en-US" sz="1200" dirty="0">
              <a:solidFill>
                <a:srgbClr val="595959"/>
              </a:solidFill>
              <a:latin typeface="Calibri" pitchFamily="34" charset="0"/>
              <a:cs typeface="Lucida Sans Unicod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9532" y="112474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92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6760"/>
          </a:xfrm>
        </p:spPr>
        <p:txBody>
          <a:bodyPr>
            <a:noAutofit/>
          </a:bodyPr>
          <a:lstStyle/>
          <a:p>
            <a:r>
              <a:rPr lang="el-GR" sz="3600" dirty="0"/>
              <a:t>Φασματική κατανομή ακτινοβολίας πηγών πυρακτώσεως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grpSp>
        <p:nvGrpSpPr>
          <p:cNvPr id="4102" name="Group 4101" title="Spectral Radiation output for Tungsten Filament Lamps "/>
          <p:cNvGrpSpPr/>
          <p:nvPr/>
        </p:nvGrpSpPr>
        <p:grpSpPr>
          <a:xfrm>
            <a:off x="360645" y="1493234"/>
            <a:ext cx="8392998" cy="4282171"/>
            <a:chOff x="211450" y="1988840"/>
            <a:chExt cx="8392998" cy="4282171"/>
          </a:xfrm>
        </p:grpSpPr>
        <p:sp>
          <p:nvSpPr>
            <p:cNvPr id="10" name="Rectangle 9"/>
            <p:cNvSpPr/>
            <p:nvPr/>
          </p:nvSpPr>
          <p:spPr>
            <a:xfrm>
              <a:off x="1187624" y="1988840"/>
              <a:ext cx="7200800" cy="38164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536192" y="2688895"/>
              <a:ext cx="6473952" cy="3090113"/>
            </a:xfrm>
            <a:custGeom>
              <a:avLst/>
              <a:gdLst>
                <a:gd name="connsiteX0" fmla="*/ 0 w 6473952"/>
                <a:gd name="connsiteY0" fmla="*/ 3090113 h 3090113"/>
                <a:gd name="connsiteX1" fmla="*/ 243840 w 6473952"/>
                <a:gd name="connsiteY1" fmla="*/ 2821889 h 3090113"/>
                <a:gd name="connsiteX2" fmla="*/ 609600 w 6473952"/>
                <a:gd name="connsiteY2" fmla="*/ 2078177 h 3090113"/>
                <a:gd name="connsiteX3" fmla="*/ 1097280 w 6473952"/>
                <a:gd name="connsiteY3" fmla="*/ 383489 h 3090113"/>
                <a:gd name="connsiteX4" fmla="*/ 1499616 w 6473952"/>
                <a:gd name="connsiteY4" fmla="*/ 5537 h 3090113"/>
                <a:gd name="connsiteX5" fmla="*/ 2109216 w 6473952"/>
                <a:gd name="connsiteY5" fmla="*/ 541985 h 3090113"/>
                <a:gd name="connsiteX6" fmla="*/ 3962400 w 6473952"/>
                <a:gd name="connsiteY6" fmla="*/ 2407361 h 3090113"/>
                <a:gd name="connsiteX7" fmla="*/ 6473952 w 6473952"/>
                <a:gd name="connsiteY7" fmla="*/ 3041345 h 3090113"/>
                <a:gd name="connsiteX8" fmla="*/ 6473952 w 6473952"/>
                <a:gd name="connsiteY8" fmla="*/ 3041345 h 3090113"/>
                <a:gd name="connsiteX9" fmla="*/ 6473952 w 6473952"/>
                <a:gd name="connsiteY9" fmla="*/ 3041345 h 3090113"/>
                <a:gd name="connsiteX10" fmla="*/ 6461760 w 6473952"/>
                <a:gd name="connsiteY10" fmla="*/ 3041345 h 3090113"/>
                <a:gd name="connsiteX11" fmla="*/ 6461760 w 6473952"/>
                <a:gd name="connsiteY11" fmla="*/ 3041345 h 309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3952" h="3090113">
                  <a:moveTo>
                    <a:pt x="0" y="3090113"/>
                  </a:moveTo>
                  <a:cubicBezTo>
                    <a:pt x="71120" y="3040329"/>
                    <a:pt x="142240" y="2990545"/>
                    <a:pt x="243840" y="2821889"/>
                  </a:cubicBezTo>
                  <a:cubicBezTo>
                    <a:pt x="345440" y="2653233"/>
                    <a:pt x="467360" y="2484577"/>
                    <a:pt x="609600" y="2078177"/>
                  </a:cubicBezTo>
                  <a:cubicBezTo>
                    <a:pt x="751840" y="1671777"/>
                    <a:pt x="948944" y="728929"/>
                    <a:pt x="1097280" y="383489"/>
                  </a:cubicBezTo>
                  <a:cubicBezTo>
                    <a:pt x="1245616" y="38049"/>
                    <a:pt x="1330960" y="-20879"/>
                    <a:pt x="1499616" y="5537"/>
                  </a:cubicBezTo>
                  <a:cubicBezTo>
                    <a:pt x="1668272" y="31953"/>
                    <a:pt x="1698752" y="141681"/>
                    <a:pt x="2109216" y="541985"/>
                  </a:cubicBezTo>
                  <a:cubicBezTo>
                    <a:pt x="2519680" y="942289"/>
                    <a:pt x="3234944" y="1990801"/>
                    <a:pt x="3962400" y="2407361"/>
                  </a:cubicBezTo>
                  <a:cubicBezTo>
                    <a:pt x="4689856" y="2823921"/>
                    <a:pt x="6473952" y="3041345"/>
                    <a:pt x="6473952" y="3041345"/>
                  </a:cubicBezTo>
                  <a:lnTo>
                    <a:pt x="6473952" y="3041345"/>
                  </a:lnTo>
                  <a:lnTo>
                    <a:pt x="6473952" y="3041345"/>
                  </a:lnTo>
                  <a:lnTo>
                    <a:pt x="6461760" y="3041345"/>
                  </a:lnTo>
                  <a:lnTo>
                    <a:pt x="6461760" y="304134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619672" y="2688895"/>
              <a:ext cx="6768752" cy="3090112"/>
            </a:xfrm>
            <a:custGeom>
              <a:avLst/>
              <a:gdLst>
                <a:gd name="connsiteX0" fmla="*/ 0 w 6473952"/>
                <a:gd name="connsiteY0" fmla="*/ 3090113 h 3090113"/>
                <a:gd name="connsiteX1" fmla="*/ 243840 w 6473952"/>
                <a:gd name="connsiteY1" fmla="*/ 2821889 h 3090113"/>
                <a:gd name="connsiteX2" fmla="*/ 609600 w 6473952"/>
                <a:gd name="connsiteY2" fmla="*/ 2078177 h 3090113"/>
                <a:gd name="connsiteX3" fmla="*/ 1097280 w 6473952"/>
                <a:gd name="connsiteY3" fmla="*/ 383489 h 3090113"/>
                <a:gd name="connsiteX4" fmla="*/ 1499616 w 6473952"/>
                <a:gd name="connsiteY4" fmla="*/ 5537 h 3090113"/>
                <a:gd name="connsiteX5" fmla="*/ 2109216 w 6473952"/>
                <a:gd name="connsiteY5" fmla="*/ 541985 h 3090113"/>
                <a:gd name="connsiteX6" fmla="*/ 3962400 w 6473952"/>
                <a:gd name="connsiteY6" fmla="*/ 2407361 h 3090113"/>
                <a:gd name="connsiteX7" fmla="*/ 6473952 w 6473952"/>
                <a:gd name="connsiteY7" fmla="*/ 3041345 h 3090113"/>
                <a:gd name="connsiteX8" fmla="*/ 6473952 w 6473952"/>
                <a:gd name="connsiteY8" fmla="*/ 3041345 h 3090113"/>
                <a:gd name="connsiteX9" fmla="*/ 6473952 w 6473952"/>
                <a:gd name="connsiteY9" fmla="*/ 3041345 h 3090113"/>
                <a:gd name="connsiteX10" fmla="*/ 6461760 w 6473952"/>
                <a:gd name="connsiteY10" fmla="*/ 3041345 h 3090113"/>
                <a:gd name="connsiteX11" fmla="*/ 6461760 w 6473952"/>
                <a:gd name="connsiteY11" fmla="*/ 3041345 h 309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3952" h="3090113">
                  <a:moveTo>
                    <a:pt x="0" y="3090113"/>
                  </a:moveTo>
                  <a:cubicBezTo>
                    <a:pt x="71120" y="3040329"/>
                    <a:pt x="142240" y="2990545"/>
                    <a:pt x="243840" y="2821889"/>
                  </a:cubicBezTo>
                  <a:cubicBezTo>
                    <a:pt x="345440" y="2653233"/>
                    <a:pt x="467360" y="2484577"/>
                    <a:pt x="609600" y="2078177"/>
                  </a:cubicBezTo>
                  <a:cubicBezTo>
                    <a:pt x="751840" y="1671777"/>
                    <a:pt x="948944" y="728929"/>
                    <a:pt x="1097280" y="383489"/>
                  </a:cubicBezTo>
                  <a:cubicBezTo>
                    <a:pt x="1245616" y="38049"/>
                    <a:pt x="1330960" y="-20879"/>
                    <a:pt x="1499616" y="5537"/>
                  </a:cubicBezTo>
                  <a:cubicBezTo>
                    <a:pt x="1668272" y="31953"/>
                    <a:pt x="1698752" y="141681"/>
                    <a:pt x="2109216" y="541985"/>
                  </a:cubicBezTo>
                  <a:cubicBezTo>
                    <a:pt x="2519680" y="942289"/>
                    <a:pt x="3234944" y="1990801"/>
                    <a:pt x="3962400" y="2407361"/>
                  </a:cubicBezTo>
                  <a:cubicBezTo>
                    <a:pt x="4689856" y="2823921"/>
                    <a:pt x="6473952" y="3041345"/>
                    <a:pt x="6473952" y="3041345"/>
                  </a:cubicBezTo>
                  <a:lnTo>
                    <a:pt x="6473952" y="3041345"/>
                  </a:lnTo>
                  <a:lnTo>
                    <a:pt x="6473952" y="3041345"/>
                  </a:lnTo>
                  <a:lnTo>
                    <a:pt x="6461760" y="3041345"/>
                  </a:lnTo>
                  <a:lnTo>
                    <a:pt x="6461760" y="304134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743456" y="2653443"/>
              <a:ext cx="6193536" cy="3101181"/>
            </a:xfrm>
            <a:custGeom>
              <a:avLst/>
              <a:gdLst>
                <a:gd name="connsiteX0" fmla="*/ 0 w 6193536"/>
                <a:gd name="connsiteY0" fmla="*/ 3101181 h 3101181"/>
                <a:gd name="connsiteX1" fmla="*/ 377952 w 6193536"/>
                <a:gd name="connsiteY1" fmla="*/ 2662269 h 3101181"/>
                <a:gd name="connsiteX2" fmla="*/ 999744 w 6193536"/>
                <a:gd name="connsiteY2" fmla="*/ 833469 h 3101181"/>
                <a:gd name="connsiteX3" fmla="*/ 1255776 w 6193536"/>
                <a:gd name="connsiteY3" fmla="*/ 199485 h 3101181"/>
                <a:gd name="connsiteX4" fmla="*/ 1670304 w 6193536"/>
                <a:gd name="connsiteY4" fmla="*/ 40989 h 3101181"/>
                <a:gd name="connsiteX5" fmla="*/ 2511552 w 6193536"/>
                <a:gd name="connsiteY5" fmla="*/ 870045 h 3101181"/>
                <a:gd name="connsiteX6" fmla="*/ 3694176 w 6193536"/>
                <a:gd name="connsiteY6" fmla="*/ 2052669 h 3101181"/>
                <a:gd name="connsiteX7" fmla="*/ 4657344 w 6193536"/>
                <a:gd name="connsiteY7" fmla="*/ 2650077 h 3101181"/>
                <a:gd name="connsiteX8" fmla="*/ 6193536 w 6193536"/>
                <a:gd name="connsiteY8" fmla="*/ 2942685 h 3101181"/>
                <a:gd name="connsiteX9" fmla="*/ 6193536 w 6193536"/>
                <a:gd name="connsiteY9" fmla="*/ 2942685 h 310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3536" h="3101181">
                  <a:moveTo>
                    <a:pt x="0" y="3101181"/>
                  </a:moveTo>
                  <a:cubicBezTo>
                    <a:pt x="105664" y="3070701"/>
                    <a:pt x="211328" y="3040221"/>
                    <a:pt x="377952" y="2662269"/>
                  </a:cubicBezTo>
                  <a:cubicBezTo>
                    <a:pt x="544576" y="2284317"/>
                    <a:pt x="853440" y="1243933"/>
                    <a:pt x="999744" y="833469"/>
                  </a:cubicBezTo>
                  <a:cubicBezTo>
                    <a:pt x="1146048" y="423005"/>
                    <a:pt x="1144016" y="331565"/>
                    <a:pt x="1255776" y="199485"/>
                  </a:cubicBezTo>
                  <a:cubicBezTo>
                    <a:pt x="1367536" y="67405"/>
                    <a:pt x="1461008" y="-70771"/>
                    <a:pt x="1670304" y="40989"/>
                  </a:cubicBezTo>
                  <a:cubicBezTo>
                    <a:pt x="1879600" y="152749"/>
                    <a:pt x="2511552" y="870045"/>
                    <a:pt x="2511552" y="870045"/>
                  </a:cubicBezTo>
                  <a:cubicBezTo>
                    <a:pt x="2848864" y="1205325"/>
                    <a:pt x="3336544" y="1755997"/>
                    <a:pt x="3694176" y="2052669"/>
                  </a:cubicBezTo>
                  <a:cubicBezTo>
                    <a:pt x="4051808" y="2349341"/>
                    <a:pt x="4240784" y="2501741"/>
                    <a:pt x="4657344" y="2650077"/>
                  </a:cubicBezTo>
                  <a:cubicBezTo>
                    <a:pt x="5073904" y="2798413"/>
                    <a:pt x="6193536" y="2942685"/>
                    <a:pt x="6193536" y="2942685"/>
                  </a:cubicBezTo>
                  <a:lnTo>
                    <a:pt x="6193536" y="294268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877568" y="2694432"/>
              <a:ext cx="6193536" cy="3084576"/>
            </a:xfrm>
            <a:custGeom>
              <a:avLst/>
              <a:gdLst>
                <a:gd name="connsiteX0" fmla="*/ 0 w 6193536"/>
                <a:gd name="connsiteY0" fmla="*/ 3084576 h 3084576"/>
                <a:gd name="connsiteX1" fmla="*/ 438912 w 6193536"/>
                <a:gd name="connsiteY1" fmla="*/ 2401824 h 3084576"/>
                <a:gd name="connsiteX2" fmla="*/ 1121664 w 6193536"/>
                <a:gd name="connsiteY2" fmla="*/ 377952 h 3084576"/>
                <a:gd name="connsiteX3" fmla="*/ 1694688 w 6193536"/>
                <a:gd name="connsiteY3" fmla="*/ 0 h 3084576"/>
                <a:gd name="connsiteX4" fmla="*/ 2987040 w 6193536"/>
                <a:gd name="connsiteY4" fmla="*/ 1267968 h 3084576"/>
                <a:gd name="connsiteX5" fmla="*/ 3925824 w 6193536"/>
                <a:gd name="connsiteY5" fmla="*/ 2194560 h 3084576"/>
                <a:gd name="connsiteX6" fmla="*/ 4937760 w 6193536"/>
                <a:gd name="connsiteY6" fmla="*/ 2718816 h 3084576"/>
                <a:gd name="connsiteX7" fmla="*/ 6193536 w 6193536"/>
                <a:gd name="connsiteY7" fmla="*/ 2901696 h 3084576"/>
                <a:gd name="connsiteX8" fmla="*/ 6193536 w 6193536"/>
                <a:gd name="connsiteY8" fmla="*/ 2901696 h 308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93536" h="3084576">
                  <a:moveTo>
                    <a:pt x="0" y="3084576"/>
                  </a:moveTo>
                  <a:cubicBezTo>
                    <a:pt x="125984" y="2968752"/>
                    <a:pt x="251968" y="2852928"/>
                    <a:pt x="438912" y="2401824"/>
                  </a:cubicBezTo>
                  <a:cubicBezTo>
                    <a:pt x="625856" y="1950720"/>
                    <a:pt x="912368" y="778256"/>
                    <a:pt x="1121664" y="377952"/>
                  </a:cubicBezTo>
                  <a:cubicBezTo>
                    <a:pt x="1330960" y="-22352"/>
                    <a:pt x="1383792" y="-148336"/>
                    <a:pt x="1694688" y="0"/>
                  </a:cubicBezTo>
                  <a:cubicBezTo>
                    <a:pt x="2005584" y="148336"/>
                    <a:pt x="2987040" y="1267968"/>
                    <a:pt x="2987040" y="1267968"/>
                  </a:cubicBezTo>
                  <a:cubicBezTo>
                    <a:pt x="3358896" y="1633728"/>
                    <a:pt x="3600704" y="1952752"/>
                    <a:pt x="3925824" y="2194560"/>
                  </a:cubicBezTo>
                  <a:cubicBezTo>
                    <a:pt x="4250944" y="2436368"/>
                    <a:pt x="4559808" y="2600960"/>
                    <a:pt x="4937760" y="2718816"/>
                  </a:cubicBezTo>
                  <a:cubicBezTo>
                    <a:pt x="5315712" y="2836672"/>
                    <a:pt x="6193536" y="2901696"/>
                    <a:pt x="6193536" y="2901696"/>
                  </a:cubicBezTo>
                  <a:lnTo>
                    <a:pt x="6193536" y="290169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889760" y="2686622"/>
              <a:ext cx="6205728" cy="3080194"/>
            </a:xfrm>
            <a:custGeom>
              <a:avLst/>
              <a:gdLst>
                <a:gd name="connsiteX0" fmla="*/ 0 w 6205728"/>
                <a:gd name="connsiteY0" fmla="*/ 3080194 h 3080194"/>
                <a:gd name="connsiteX1" fmla="*/ 426720 w 6205728"/>
                <a:gd name="connsiteY1" fmla="*/ 2629090 h 3080194"/>
                <a:gd name="connsiteX2" fmla="*/ 1097280 w 6205728"/>
                <a:gd name="connsiteY2" fmla="*/ 714946 h 3080194"/>
                <a:gd name="connsiteX3" fmla="*/ 1475232 w 6205728"/>
                <a:gd name="connsiteY3" fmla="*/ 93154 h 3080194"/>
                <a:gd name="connsiteX4" fmla="*/ 1926336 w 6205728"/>
                <a:gd name="connsiteY4" fmla="*/ 68770 h 3080194"/>
                <a:gd name="connsiteX5" fmla="*/ 2633472 w 6205728"/>
                <a:gd name="connsiteY5" fmla="*/ 727138 h 3080194"/>
                <a:gd name="connsiteX6" fmla="*/ 3048000 w 6205728"/>
                <a:gd name="connsiteY6" fmla="*/ 1129474 h 3080194"/>
                <a:gd name="connsiteX7" fmla="*/ 3584448 w 6205728"/>
                <a:gd name="connsiteY7" fmla="*/ 1690306 h 3080194"/>
                <a:gd name="connsiteX8" fmla="*/ 4523232 w 6205728"/>
                <a:gd name="connsiteY8" fmla="*/ 2373058 h 3080194"/>
                <a:gd name="connsiteX9" fmla="*/ 5730240 w 6205728"/>
                <a:gd name="connsiteY9" fmla="*/ 2787586 h 3080194"/>
                <a:gd name="connsiteX10" fmla="*/ 6205728 w 6205728"/>
                <a:gd name="connsiteY10" fmla="*/ 2824162 h 308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05728" h="3080194">
                  <a:moveTo>
                    <a:pt x="0" y="3080194"/>
                  </a:moveTo>
                  <a:cubicBezTo>
                    <a:pt x="121920" y="3051746"/>
                    <a:pt x="243840" y="3023298"/>
                    <a:pt x="426720" y="2629090"/>
                  </a:cubicBezTo>
                  <a:cubicBezTo>
                    <a:pt x="609600" y="2234882"/>
                    <a:pt x="922528" y="1137602"/>
                    <a:pt x="1097280" y="714946"/>
                  </a:cubicBezTo>
                  <a:cubicBezTo>
                    <a:pt x="1272032" y="292290"/>
                    <a:pt x="1337056" y="200850"/>
                    <a:pt x="1475232" y="93154"/>
                  </a:cubicBezTo>
                  <a:cubicBezTo>
                    <a:pt x="1613408" y="-14542"/>
                    <a:pt x="1733296" y="-36894"/>
                    <a:pt x="1926336" y="68770"/>
                  </a:cubicBezTo>
                  <a:cubicBezTo>
                    <a:pt x="2119376" y="174434"/>
                    <a:pt x="2446528" y="550354"/>
                    <a:pt x="2633472" y="727138"/>
                  </a:cubicBezTo>
                  <a:cubicBezTo>
                    <a:pt x="2820416" y="903922"/>
                    <a:pt x="2889504" y="968946"/>
                    <a:pt x="3048000" y="1129474"/>
                  </a:cubicBezTo>
                  <a:cubicBezTo>
                    <a:pt x="3206496" y="1290002"/>
                    <a:pt x="3338576" y="1483042"/>
                    <a:pt x="3584448" y="1690306"/>
                  </a:cubicBezTo>
                  <a:cubicBezTo>
                    <a:pt x="3830320" y="1897570"/>
                    <a:pt x="4165600" y="2190178"/>
                    <a:pt x="4523232" y="2373058"/>
                  </a:cubicBezTo>
                  <a:cubicBezTo>
                    <a:pt x="4880864" y="2555938"/>
                    <a:pt x="5449824" y="2712402"/>
                    <a:pt x="5730240" y="2787586"/>
                  </a:cubicBezTo>
                  <a:cubicBezTo>
                    <a:pt x="6010656" y="2862770"/>
                    <a:pt x="6108192" y="2843466"/>
                    <a:pt x="6205728" y="282416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864352" y="2109216"/>
              <a:ext cx="1438656" cy="1804416"/>
            </a:xfrm>
            <a:custGeom>
              <a:avLst/>
              <a:gdLst>
                <a:gd name="connsiteX0" fmla="*/ 0 w 1438656"/>
                <a:gd name="connsiteY0" fmla="*/ 1804416 h 1804416"/>
                <a:gd name="connsiteX1" fmla="*/ 487680 w 1438656"/>
                <a:gd name="connsiteY1" fmla="*/ 1511808 h 1804416"/>
                <a:gd name="connsiteX2" fmla="*/ 1060704 w 1438656"/>
                <a:gd name="connsiteY2" fmla="*/ 877824 h 1804416"/>
                <a:gd name="connsiteX3" fmla="*/ 1328928 w 1438656"/>
                <a:gd name="connsiteY3" fmla="*/ 426720 h 1804416"/>
                <a:gd name="connsiteX4" fmla="*/ 1438656 w 1438656"/>
                <a:gd name="connsiteY4" fmla="*/ 0 h 1804416"/>
                <a:gd name="connsiteX5" fmla="*/ 1438656 w 1438656"/>
                <a:gd name="connsiteY5" fmla="*/ 0 h 180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8656" h="1804416">
                  <a:moveTo>
                    <a:pt x="0" y="1804416"/>
                  </a:moveTo>
                  <a:cubicBezTo>
                    <a:pt x="155448" y="1735328"/>
                    <a:pt x="310896" y="1666240"/>
                    <a:pt x="487680" y="1511808"/>
                  </a:cubicBezTo>
                  <a:cubicBezTo>
                    <a:pt x="664464" y="1357376"/>
                    <a:pt x="920496" y="1058672"/>
                    <a:pt x="1060704" y="877824"/>
                  </a:cubicBezTo>
                  <a:cubicBezTo>
                    <a:pt x="1200912" y="696976"/>
                    <a:pt x="1265936" y="573024"/>
                    <a:pt x="1328928" y="426720"/>
                  </a:cubicBezTo>
                  <a:cubicBezTo>
                    <a:pt x="1391920" y="280416"/>
                    <a:pt x="1438656" y="0"/>
                    <a:pt x="1438656" y="0"/>
                  </a:cubicBezTo>
                  <a:lnTo>
                    <a:pt x="1438656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022848" y="2121408"/>
              <a:ext cx="1450848" cy="1804416"/>
            </a:xfrm>
            <a:custGeom>
              <a:avLst/>
              <a:gdLst>
                <a:gd name="connsiteX0" fmla="*/ 0 w 1450848"/>
                <a:gd name="connsiteY0" fmla="*/ 1804416 h 1804416"/>
                <a:gd name="connsiteX1" fmla="*/ 243840 w 1450848"/>
                <a:gd name="connsiteY1" fmla="*/ 1670304 h 1804416"/>
                <a:gd name="connsiteX2" fmla="*/ 658368 w 1450848"/>
                <a:gd name="connsiteY2" fmla="*/ 1341120 h 1804416"/>
                <a:gd name="connsiteX3" fmla="*/ 1060704 w 1450848"/>
                <a:gd name="connsiteY3" fmla="*/ 877824 h 1804416"/>
                <a:gd name="connsiteX4" fmla="*/ 1328928 w 1450848"/>
                <a:gd name="connsiteY4" fmla="*/ 536448 h 1804416"/>
                <a:gd name="connsiteX5" fmla="*/ 1450848 w 1450848"/>
                <a:gd name="connsiteY5" fmla="*/ 0 h 180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0848" h="1804416">
                  <a:moveTo>
                    <a:pt x="0" y="1804416"/>
                  </a:moveTo>
                  <a:cubicBezTo>
                    <a:pt x="67056" y="1775968"/>
                    <a:pt x="134112" y="1747520"/>
                    <a:pt x="243840" y="1670304"/>
                  </a:cubicBezTo>
                  <a:cubicBezTo>
                    <a:pt x="353568" y="1593088"/>
                    <a:pt x="522224" y="1473200"/>
                    <a:pt x="658368" y="1341120"/>
                  </a:cubicBezTo>
                  <a:cubicBezTo>
                    <a:pt x="794512" y="1209040"/>
                    <a:pt x="948944" y="1011936"/>
                    <a:pt x="1060704" y="877824"/>
                  </a:cubicBezTo>
                  <a:cubicBezTo>
                    <a:pt x="1172464" y="743712"/>
                    <a:pt x="1263904" y="682752"/>
                    <a:pt x="1328928" y="536448"/>
                  </a:cubicBezTo>
                  <a:cubicBezTo>
                    <a:pt x="1393952" y="390144"/>
                    <a:pt x="1422400" y="195072"/>
                    <a:pt x="1450848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230112" y="2097024"/>
              <a:ext cx="1450848" cy="1804416"/>
            </a:xfrm>
            <a:custGeom>
              <a:avLst/>
              <a:gdLst>
                <a:gd name="connsiteX0" fmla="*/ 0 w 1450848"/>
                <a:gd name="connsiteY0" fmla="*/ 1804416 h 1804416"/>
                <a:gd name="connsiteX1" fmla="*/ 426720 w 1450848"/>
                <a:gd name="connsiteY1" fmla="*/ 1572768 h 1804416"/>
                <a:gd name="connsiteX2" fmla="*/ 780288 w 1450848"/>
                <a:gd name="connsiteY2" fmla="*/ 1219200 h 1804416"/>
                <a:gd name="connsiteX3" fmla="*/ 1097280 w 1450848"/>
                <a:gd name="connsiteY3" fmla="*/ 877824 h 1804416"/>
                <a:gd name="connsiteX4" fmla="*/ 1316736 w 1450848"/>
                <a:gd name="connsiteY4" fmla="*/ 548640 h 1804416"/>
                <a:gd name="connsiteX5" fmla="*/ 1450848 w 1450848"/>
                <a:gd name="connsiteY5" fmla="*/ 0 h 180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0848" h="1804416">
                  <a:moveTo>
                    <a:pt x="0" y="1804416"/>
                  </a:moveTo>
                  <a:cubicBezTo>
                    <a:pt x="148336" y="1737360"/>
                    <a:pt x="296672" y="1670304"/>
                    <a:pt x="426720" y="1572768"/>
                  </a:cubicBezTo>
                  <a:cubicBezTo>
                    <a:pt x="556768" y="1475232"/>
                    <a:pt x="668528" y="1335024"/>
                    <a:pt x="780288" y="1219200"/>
                  </a:cubicBezTo>
                  <a:cubicBezTo>
                    <a:pt x="892048" y="1103376"/>
                    <a:pt x="1007872" y="989584"/>
                    <a:pt x="1097280" y="877824"/>
                  </a:cubicBezTo>
                  <a:cubicBezTo>
                    <a:pt x="1186688" y="766064"/>
                    <a:pt x="1257808" y="694944"/>
                    <a:pt x="1316736" y="548640"/>
                  </a:cubicBezTo>
                  <a:cubicBezTo>
                    <a:pt x="1375664" y="402336"/>
                    <a:pt x="1413256" y="201168"/>
                    <a:pt x="1450848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425184" y="2133600"/>
              <a:ext cx="1463040" cy="1792224"/>
            </a:xfrm>
            <a:custGeom>
              <a:avLst/>
              <a:gdLst>
                <a:gd name="connsiteX0" fmla="*/ 0 w 1463040"/>
                <a:gd name="connsiteY0" fmla="*/ 1792224 h 1792224"/>
                <a:gd name="connsiteX1" fmla="*/ 329184 w 1463040"/>
                <a:gd name="connsiteY1" fmla="*/ 1609344 h 1792224"/>
                <a:gd name="connsiteX2" fmla="*/ 573024 w 1463040"/>
                <a:gd name="connsiteY2" fmla="*/ 1389888 h 1792224"/>
                <a:gd name="connsiteX3" fmla="*/ 938784 w 1463040"/>
                <a:gd name="connsiteY3" fmla="*/ 1036320 h 1792224"/>
                <a:gd name="connsiteX4" fmla="*/ 1182624 w 1463040"/>
                <a:gd name="connsiteY4" fmla="*/ 731520 h 1792224"/>
                <a:gd name="connsiteX5" fmla="*/ 1365504 w 1463040"/>
                <a:gd name="connsiteY5" fmla="*/ 463296 h 1792224"/>
                <a:gd name="connsiteX6" fmla="*/ 1463040 w 1463040"/>
                <a:gd name="connsiteY6" fmla="*/ 0 h 1792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3040" h="1792224">
                  <a:moveTo>
                    <a:pt x="0" y="1792224"/>
                  </a:moveTo>
                  <a:cubicBezTo>
                    <a:pt x="116840" y="1734312"/>
                    <a:pt x="233680" y="1676400"/>
                    <a:pt x="329184" y="1609344"/>
                  </a:cubicBezTo>
                  <a:cubicBezTo>
                    <a:pt x="424688" y="1542288"/>
                    <a:pt x="471424" y="1485392"/>
                    <a:pt x="573024" y="1389888"/>
                  </a:cubicBezTo>
                  <a:cubicBezTo>
                    <a:pt x="674624" y="1294384"/>
                    <a:pt x="837184" y="1146048"/>
                    <a:pt x="938784" y="1036320"/>
                  </a:cubicBezTo>
                  <a:cubicBezTo>
                    <a:pt x="1040384" y="926592"/>
                    <a:pt x="1111504" y="827024"/>
                    <a:pt x="1182624" y="731520"/>
                  </a:cubicBezTo>
                  <a:cubicBezTo>
                    <a:pt x="1253744" y="636016"/>
                    <a:pt x="1318768" y="585216"/>
                    <a:pt x="1365504" y="463296"/>
                  </a:cubicBezTo>
                  <a:cubicBezTo>
                    <a:pt x="1412240" y="341376"/>
                    <a:pt x="1437640" y="170688"/>
                    <a:pt x="146304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669024" y="2121408"/>
              <a:ext cx="1475232" cy="1804416"/>
            </a:xfrm>
            <a:custGeom>
              <a:avLst/>
              <a:gdLst>
                <a:gd name="connsiteX0" fmla="*/ 0 w 1475232"/>
                <a:gd name="connsiteY0" fmla="*/ 1804416 h 1804416"/>
                <a:gd name="connsiteX1" fmla="*/ 304800 w 1475232"/>
                <a:gd name="connsiteY1" fmla="*/ 1645920 h 1804416"/>
                <a:gd name="connsiteX2" fmla="*/ 768096 w 1475232"/>
                <a:gd name="connsiteY2" fmla="*/ 1219200 h 1804416"/>
                <a:gd name="connsiteX3" fmla="*/ 1060704 w 1475232"/>
                <a:gd name="connsiteY3" fmla="*/ 914400 h 1804416"/>
                <a:gd name="connsiteX4" fmla="*/ 1316736 w 1475232"/>
                <a:gd name="connsiteY4" fmla="*/ 585216 h 1804416"/>
                <a:gd name="connsiteX5" fmla="*/ 1475232 w 1475232"/>
                <a:gd name="connsiteY5" fmla="*/ 0 h 180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5232" h="1804416">
                  <a:moveTo>
                    <a:pt x="0" y="1804416"/>
                  </a:moveTo>
                  <a:cubicBezTo>
                    <a:pt x="88392" y="1773936"/>
                    <a:pt x="176784" y="1743456"/>
                    <a:pt x="304800" y="1645920"/>
                  </a:cubicBezTo>
                  <a:cubicBezTo>
                    <a:pt x="432816" y="1548384"/>
                    <a:pt x="642112" y="1341120"/>
                    <a:pt x="768096" y="1219200"/>
                  </a:cubicBezTo>
                  <a:cubicBezTo>
                    <a:pt x="894080" y="1097280"/>
                    <a:pt x="969264" y="1020064"/>
                    <a:pt x="1060704" y="914400"/>
                  </a:cubicBezTo>
                  <a:cubicBezTo>
                    <a:pt x="1152144" y="808736"/>
                    <a:pt x="1247648" y="737616"/>
                    <a:pt x="1316736" y="585216"/>
                  </a:cubicBezTo>
                  <a:cubicBezTo>
                    <a:pt x="1385824" y="432816"/>
                    <a:pt x="1430528" y="216408"/>
                    <a:pt x="1475232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5864352" y="1988840"/>
              <a:ext cx="0" cy="20162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751576" y="3913632"/>
              <a:ext cx="2636848" cy="12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876256" y="2021600"/>
              <a:ext cx="0" cy="20162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812360" y="2053616"/>
              <a:ext cx="0" cy="20162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139952" y="2420888"/>
              <a:ext cx="0" cy="333373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154720" y="2420888"/>
              <a:ext cx="0" cy="34500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699792" y="2445271"/>
              <a:ext cx="0" cy="34256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195736" y="2445271"/>
              <a:ext cx="0" cy="34256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6425184" y="2780928"/>
              <a:ext cx="6448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6425864" y="2933328"/>
              <a:ext cx="7308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6425864" y="3061728"/>
              <a:ext cx="81043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6419736" y="3258336"/>
              <a:ext cx="88327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6419736" y="3410736"/>
              <a:ext cx="88327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271448" y="4261152"/>
              <a:ext cx="88327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2339752" y="4437112"/>
              <a:ext cx="88327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339752" y="4653136"/>
              <a:ext cx="88327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339752" y="4797152"/>
              <a:ext cx="88327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2483768" y="4941168"/>
              <a:ext cx="73925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122360" y="4003978"/>
              <a:ext cx="994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3100 </a:t>
              </a:r>
              <a:r>
                <a:rPr lang="el-GR" sz="2000" dirty="0" smtClean="0">
                  <a:latin typeface="Calibri"/>
                </a:rPr>
                <a:t>Κ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122360" y="4220808"/>
              <a:ext cx="994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2900 </a:t>
              </a:r>
              <a:r>
                <a:rPr lang="el-GR" sz="2000" dirty="0" smtClean="0">
                  <a:latin typeface="Calibri"/>
                </a:rPr>
                <a:t>Κ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32264" y="4419785"/>
              <a:ext cx="994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2700 </a:t>
              </a:r>
              <a:r>
                <a:rPr lang="el-GR" sz="2000" dirty="0" smtClean="0">
                  <a:latin typeface="Calibri"/>
                </a:rPr>
                <a:t>Κ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139128" y="4597097"/>
              <a:ext cx="994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2500 </a:t>
              </a:r>
              <a:r>
                <a:rPr lang="el-GR" sz="2000" dirty="0" smtClean="0">
                  <a:latin typeface="Calibri"/>
                </a:rPr>
                <a:t>Κ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154720" y="4741113"/>
              <a:ext cx="994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2400 </a:t>
              </a:r>
              <a:r>
                <a:rPr lang="el-GR" sz="2000" dirty="0" smtClean="0">
                  <a:latin typeface="Calibri"/>
                </a:rPr>
                <a:t>Κ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651424" y="3961228"/>
              <a:ext cx="273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300  350  400  450  500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096" name="TextBox 4095"/>
            <p:cNvSpPr txBox="1"/>
            <p:nvPr/>
          </p:nvSpPr>
          <p:spPr>
            <a:xfrm>
              <a:off x="5425048" y="2129554"/>
              <a:ext cx="509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20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396720" y="2563996"/>
              <a:ext cx="509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15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425048" y="2889004"/>
              <a:ext cx="509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10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03400" y="3347768"/>
              <a:ext cx="387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5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8640" y="3717100"/>
              <a:ext cx="387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0</a:t>
              </a:r>
              <a:endParaRPr lang="el-GR" dirty="0" smtClean="0"/>
            </a:p>
          </p:txBody>
        </p:sp>
        <p:sp>
          <p:nvSpPr>
            <p:cNvPr id="4097" name="TextBox 4096"/>
            <p:cNvSpPr txBox="1"/>
            <p:nvPr/>
          </p:nvSpPr>
          <p:spPr>
            <a:xfrm>
              <a:off x="1926336" y="5870901"/>
              <a:ext cx="6678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500  750  1000        1500        2000       2500         3000       3500 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099" name="TextBox 4098"/>
            <p:cNvSpPr txBox="1"/>
            <p:nvPr/>
          </p:nvSpPr>
          <p:spPr>
            <a:xfrm>
              <a:off x="611560" y="2563996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100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53672" y="2814566"/>
              <a:ext cx="556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90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38980" y="3085728"/>
              <a:ext cx="510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80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8980" y="3410736"/>
              <a:ext cx="490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70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38672" y="3719212"/>
              <a:ext cx="495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60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3672" y="4067780"/>
              <a:ext cx="541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50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38980" y="4347974"/>
              <a:ext cx="500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40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53672" y="4653136"/>
              <a:ext cx="480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3</a:t>
              </a:r>
              <a:r>
                <a:rPr lang="el-GR" dirty="0" smtClean="0"/>
                <a:t>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672" y="4956557"/>
              <a:ext cx="448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20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672" y="5325889"/>
              <a:ext cx="541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10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14592" y="556995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836336" y="2531230"/>
              <a:ext cx="994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3100</a:t>
              </a:r>
              <a:endParaRPr lang="el-GR" dirty="0" smtClean="0">
                <a:latin typeface="Calibri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769904" y="2724930"/>
              <a:ext cx="994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2900</a:t>
              </a:r>
              <a:endParaRPr lang="el-GR" dirty="0" smtClean="0">
                <a:latin typeface="Calibri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796540" y="2908356"/>
              <a:ext cx="994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2700</a:t>
              </a:r>
              <a:endParaRPr lang="el-GR" dirty="0" smtClean="0">
                <a:latin typeface="Calibri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824736" y="3092024"/>
              <a:ext cx="994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2500</a:t>
              </a:r>
              <a:endParaRPr lang="el-GR" dirty="0" smtClean="0">
                <a:latin typeface="Calibri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88248" y="3220388"/>
              <a:ext cx="994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2400</a:t>
              </a:r>
              <a:endParaRPr lang="el-GR" dirty="0" smtClean="0">
                <a:latin typeface="Calibri"/>
              </a:endParaRPr>
            </a:p>
          </p:txBody>
        </p:sp>
        <p:sp>
          <p:nvSpPr>
            <p:cNvPr id="4100" name="TextBox 4099"/>
            <p:cNvSpPr txBox="1"/>
            <p:nvPr/>
          </p:nvSpPr>
          <p:spPr>
            <a:xfrm rot="16200000">
              <a:off x="-781519" y="3679591"/>
              <a:ext cx="2386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Relative Energy (%)</a:t>
              </a:r>
              <a:endParaRPr lang="el-GR" sz="2000" dirty="0">
                <a:latin typeface="+mn-lt"/>
              </a:endParaRPr>
            </a:p>
          </p:txBody>
        </p:sp>
      </p:grpSp>
      <p:sp>
        <p:nvSpPr>
          <p:cNvPr id="4103" name="TextBox 4102"/>
          <p:cNvSpPr txBox="1"/>
          <p:nvPr/>
        </p:nvSpPr>
        <p:spPr>
          <a:xfrm>
            <a:off x="251520" y="5775405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Spectral Radiation output for Tungsten Filament Lamps (Including Halogen Lamps and Technical Lamps)</a:t>
            </a:r>
            <a:endParaRPr lang="el-GR" sz="2000" dirty="0">
              <a:latin typeface="+mn-lt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59532" y="1268760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84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25352"/>
          </a:xfrm>
        </p:spPr>
        <p:txBody>
          <a:bodyPr/>
          <a:lstStyle/>
          <a:p>
            <a:r>
              <a:rPr lang="el-GR" dirty="0" smtClean="0"/>
              <a:t>Φασματική ευαισθησία ανιχνευτών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grpSp>
        <p:nvGrpSpPr>
          <p:cNvPr id="59" name="Group 58"/>
          <p:cNvGrpSpPr/>
          <p:nvPr/>
        </p:nvGrpSpPr>
        <p:grpSpPr>
          <a:xfrm>
            <a:off x="317840" y="844530"/>
            <a:ext cx="8849352" cy="5172646"/>
            <a:chOff x="395536" y="338540"/>
            <a:chExt cx="8849352" cy="517264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691680" y="1700808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619672" y="4636736"/>
              <a:ext cx="61926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91680" y="1700808"/>
              <a:ext cx="612068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691680" y="2676928"/>
              <a:ext cx="612068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691680" y="3645024"/>
              <a:ext cx="612068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7812360" y="1700808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236296" y="1684408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732240" y="1700808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156176" y="1853208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580112" y="1707860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055856" y="1707860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528412" y="1707860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923928" y="1598132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3347864" y="1684408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2843808" y="1684408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2267744" y="1684408"/>
              <a:ext cx="0" cy="2952328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2267712" y="2026119"/>
              <a:ext cx="5522976" cy="2094777"/>
            </a:xfrm>
            <a:custGeom>
              <a:avLst/>
              <a:gdLst>
                <a:gd name="connsiteX0" fmla="*/ 0 w 5522976"/>
                <a:gd name="connsiteY0" fmla="*/ 1229145 h 2094777"/>
                <a:gd name="connsiteX1" fmla="*/ 268224 w 5522976"/>
                <a:gd name="connsiteY1" fmla="*/ 619545 h 2094777"/>
                <a:gd name="connsiteX2" fmla="*/ 597408 w 5522976"/>
                <a:gd name="connsiteY2" fmla="*/ 156249 h 2094777"/>
                <a:gd name="connsiteX3" fmla="*/ 963168 w 5522976"/>
                <a:gd name="connsiteY3" fmla="*/ 9945 h 2094777"/>
                <a:gd name="connsiteX4" fmla="*/ 1292352 w 5522976"/>
                <a:gd name="connsiteY4" fmla="*/ 46521 h 2094777"/>
                <a:gd name="connsiteX5" fmla="*/ 1767840 w 5522976"/>
                <a:gd name="connsiteY5" fmla="*/ 314745 h 2094777"/>
                <a:gd name="connsiteX6" fmla="*/ 2401824 w 5522976"/>
                <a:gd name="connsiteY6" fmla="*/ 802425 h 2094777"/>
                <a:gd name="connsiteX7" fmla="*/ 3048000 w 5522976"/>
                <a:gd name="connsiteY7" fmla="*/ 1180377 h 2094777"/>
                <a:gd name="connsiteX8" fmla="*/ 3621024 w 5522976"/>
                <a:gd name="connsiteY8" fmla="*/ 1521753 h 2094777"/>
                <a:gd name="connsiteX9" fmla="*/ 4437888 w 5522976"/>
                <a:gd name="connsiteY9" fmla="*/ 1802169 h 2094777"/>
                <a:gd name="connsiteX10" fmla="*/ 5522976 w 5522976"/>
                <a:gd name="connsiteY10" fmla="*/ 2094777 h 2094777"/>
                <a:gd name="connsiteX11" fmla="*/ 5522976 w 5522976"/>
                <a:gd name="connsiteY11" fmla="*/ 2094777 h 20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2976" h="2094777">
                  <a:moveTo>
                    <a:pt x="0" y="1229145"/>
                  </a:moveTo>
                  <a:cubicBezTo>
                    <a:pt x="84328" y="1013753"/>
                    <a:pt x="168656" y="798361"/>
                    <a:pt x="268224" y="619545"/>
                  </a:cubicBezTo>
                  <a:cubicBezTo>
                    <a:pt x="367792" y="440729"/>
                    <a:pt x="481584" y="257849"/>
                    <a:pt x="597408" y="156249"/>
                  </a:cubicBezTo>
                  <a:cubicBezTo>
                    <a:pt x="713232" y="54649"/>
                    <a:pt x="847344" y="28233"/>
                    <a:pt x="963168" y="9945"/>
                  </a:cubicBezTo>
                  <a:cubicBezTo>
                    <a:pt x="1078992" y="-8343"/>
                    <a:pt x="1158240" y="-4279"/>
                    <a:pt x="1292352" y="46521"/>
                  </a:cubicBezTo>
                  <a:cubicBezTo>
                    <a:pt x="1426464" y="97321"/>
                    <a:pt x="1582928" y="188761"/>
                    <a:pt x="1767840" y="314745"/>
                  </a:cubicBezTo>
                  <a:cubicBezTo>
                    <a:pt x="1952752" y="440729"/>
                    <a:pt x="2188464" y="658153"/>
                    <a:pt x="2401824" y="802425"/>
                  </a:cubicBezTo>
                  <a:cubicBezTo>
                    <a:pt x="2615184" y="946697"/>
                    <a:pt x="3048000" y="1180377"/>
                    <a:pt x="3048000" y="1180377"/>
                  </a:cubicBezTo>
                  <a:cubicBezTo>
                    <a:pt x="3251200" y="1300265"/>
                    <a:pt x="3389376" y="1418121"/>
                    <a:pt x="3621024" y="1521753"/>
                  </a:cubicBezTo>
                  <a:cubicBezTo>
                    <a:pt x="3852672" y="1625385"/>
                    <a:pt x="4120896" y="1706665"/>
                    <a:pt x="4437888" y="1802169"/>
                  </a:cubicBezTo>
                  <a:cubicBezTo>
                    <a:pt x="4754880" y="1897673"/>
                    <a:pt x="5522976" y="2094777"/>
                    <a:pt x="5522976" y="2094777"/>
                  </a:cubicBezTo>
                  <a:lnTo>
                    <a:pt x="5522976" y="209477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2962656" y="2141241"/>
              <a:ext cx="1475232" cy="2467335"/>
            </a:xfrm>
            <a:custGeom>
              <a:avLst/>
              <a:gdLst>
                <a:gd name="connsiteX0" fmla="*/ 0 w 1475232"/>
                <a:gd name="connsiteY0" fmla="*/ 2442951 h 2467335"/>
                <a:gd name="connsiteX1" fmla="*/ 146304 w 1475232"/>
                <a:gd name="connsiteY1" fmla="*/ 2369799 h 2467335"/>
                <a:gd name="connsiteX2" fmla="*/ 365760 w 1475232"/>
                <a:gd name="connsiteY2" fmla="*/ 1906503 h 2467335"/>
                <a:gd name="connsiteX3" fmla="*/ 487680 w 1475232"/>
                <a:gd name="connsiteY3" fmla="*/ 1235943 h 2467335"/>
                <a:gd name="connsiteX4" fmla="*/ 573024 w 1475232"/>
                <a:gd name="connsiteY4" fmla="*/ 687303 h 2467335"/>
                <a:gd name="connsiteX5" fmla="*/ 646176 w 1475232"/>
                <a:gd name="connsiteY5" fmla="*/ 199623 h 2467335"/>
                <a:gd name="connsiteX6" fmla="*/ 731520 w 1475232"/>
                <a:gd name="connsiteY6" fmla="*/ 4551 h 2467335"/>
                <a:gd name="connsiteX7" fmla="*/ 829056 w 1475232"/>
                <a:gd name="connsiteY7" fmla="*/ 370311 h 2467335"/>
                <a:gd name="connsiteX8" fmla="*/ 975360 w 1475232"/>
                <a:gd name="connsiteY8" fmla="*/ 845799 h 2467335"/>
                <a:gd name="connsiteX9" fmla="*/ 1036320 w 1475232"/>
                <a:gd name="connsiteY9" fmla="*/ 1284711 h 2467335"/>
                <a:gd name="connsiteX10" fmla="*/ 1158240 w 1475232"/>
                <a:gd name="connsiteY10" fmla="*/ 1760199 h 2467335"/>
                <a:gd name="connsiteX11" fmla="*/ 1194816 w 1475232"/>
                <a:gd name="connsiteY11" fmla="*/ 2089383 h 2467335"/>
                <a:gd name="connsiteX12" fmla="*/ 1475232 w 1475232"/>
                <a:gd name="connsiteY12" fmla="*/ 2467335 h 2467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5232" h="2467335">
                  <a:moveTo>
                    <a:pt x="0" y="2442951"/>
                  </a:moveTo>
                  <a:cubicBezTo>
                    <a:pt x="42672" y="2451079"/>
                    <a:pt x="85344" y="2459207"/>
                    <a:pt x="146304" y="2369799"/>
                  </a:cubicBezTo>
                  <a:cubicBezTo>
                    <a:pt x="207264" y="2280391"/>
                    <a:pt x="308864" y="2095479"/>
                    <a:pt x="365760" y="1906503"/>
                  </a:cubicBezTo>
                  <a:cubicBezTo>
                    <a:pt x="422656" y="1717527"/>
                    <a:pt x="453136" y="1439143"/>
                    <a:pt x="487680" y="1235943"/>
                  </a:cubicBezTo>
                  <a:cubicBezTo>
                    <a:pt x="522224" y="1032743"/>
                    <a:pt x="546608" y="860023"/>
                    <a:pt x="573024" y="687303"/>
                  </a:cubicBezTo>
                  <a:cubicBezTo>
                    <a:pt x="599440" y="514583"/>
                    <a:pt x="619760" y="313415"/>
                    <a:pt x="646176" y="199623"/>
                  </a:cubicBezTo>
                  <a:cubicBezTo>
                    <a:pt x="672592" y="85831"/>
                    <a:pt x="701040" y="-23897"/>
                    <a:pt x="731520" y="4551"/>
                  </a:cubicBezTo>
                  <a:cubicBezTo>
                    <a:pt x="762000" y="32999"/>
                    <a:pt x="788416" y="230103"/>
                    <a:pt x="829056" y="370311"/>
                  </a:cubicBezTo>
                  <a:cubicBezTo>
                    <a:pt x="869696" y="510519"/>
                    <a:pt x="940816" y="693399"/>
                    <a:pt x="975360" y="845799"/>
                  </a:cubicBezTo>
                  <a:cubicBezTo>
                    <a:pt x="1009904" y="998199"/>
                    <a:pt x="1005840" y="1132311"/>
                    <a:pt x="1036320" y="1284711"/>
                  </a:cubicBezTo>
                  <a:cubicBezTo>
                    <a:pt x="1066800" y="1437111"/>
                    <a:pt x="1131824" y="1626087"/>
                    <a:pt x="1158240" y="1760199"/>
                  </a:cubicBezTo>
                  <a:cubicBezTo>
                    <a:pt x="1184656" y="1894311"/>
                    <a:pt x="1141984" y="1971527"/>
                    <a:pt x="1194816" y="2089383"/>
                  </a:cubicBezTo>
                  <a:cubicBezTo>
                    <a:pt x="1247648" y="2207239"/>
                    <a:pt x="1361440" y="2337287"/>
                    <a:pt x="1475232" y="246733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2694432" y="2122305"/>
              <a:ext cx="4572000" cy="2498463"/>
            </a:xfrm>
            <a:custGeom>
              <a:avLst/>
              <a:gdLst>
                <a:gd name="connsiteX0" fmla="*/ 0 w 4572000"/>
                <a:gd name="connsiteY0" fmla="*/ 2461887 h 2498463"/>
                <a:gd name="connsiteX1" fmla="*/ 268224 w 4572000"/>
                <a:gd name="connsiteY1" fmla="*/ 2376543 h 2498463"/>
                <a:gd name="connsiteX2" fmla="*/ 463296 w 4572000"/>
                <a:gd name="connsiteY2" fmla="*/ 2266815 h 2498463"/>
                <a:gd name="connsiteX3" fmla="*/ 658368 w 4572000"/>
                <a:gd name="connsiteY3" fmla="*/ 2022975 h 2498463"/>
                <a:gd name="connsiteX4" fmla="*/ 914400 w 4572000"/>
                <a:gd name="connsiteY4" fmla="*/ 1681599 h 2498463"/>
                <a:gd name="connsiteX5" fmla="*/ 1133856 w 4572000"/>
                <a:gd name="connsiteY5" fmla="*/ 1462143 h 2498463"/>
                <a:gd name="connsiteX6" fmla="*/ 1341120 w 4572000"/>
                <a:gd name="connsiteY6" fmla="*/ 1279263 h 2498463"/>
                <a:gd name="connsiteX7" fmla="*/ 1536192 w 4572000"/>
                <a:gd name="connsiteY7" fmla="*/ 1193919 h 2498463"/>
                <a:gd name="connsiteX8" fmla="*/ 1719072 w 4572000"/>
                <a:gd name="connsiteY8" fmla="*/ 1035423 h 2498463"/>
                <a:gd name="connsiteX9" fmla="*/ 2048256 w 4572000"/>
                <a:gd name="connsiteY9" fmla="*/ 913503 h 2498463"/>
                <a:gd name="connsiteX10" fmla="*/ 2353056 w 4572000"/>
                <a:gd name="connsiteY10" fmla="*/ 828159 h 2498463"/>
                <a:gd name="connsiteX11" fmla="*/ 2670048 w 4572000"/>
                <a:gd name="connsiteY11" fmla="*/ 706239 h 2498463"/>
                <a:gd name="connsiteX12" fmla="*/ 2962656 w 4572000"/>
                <a:gd name="connsiteY12" fmla="*/ 584319 h 2498463"/>
                <a:gd name="connsiteX13" fmla="*/ 3194304 w 4572000"/>
                <a:gd name="connsiteY13" fmla="*/ 401439 h 2498463"/>
                <a:gd name="connsiteX14" fmla="*/ 3316224 w 4572000"/>
                <a:gd name="connsiteY14" fmla="*/ 352671 h 2498463"/>
                <a:gd name="connsiteX15" fmla="*/ 3535680 w 4572000"/>
                <a:gd name="connsiteY15" fmla="*/ 133215 h 2498463"/>
                <a:gd name="connsiteX16" fmla="*/ 3681984 w 4572000"/>
                <a:gd name="connsiteY16" fmla="*/ 35679 h 2498463"/>
                <a:gd name="connsiteX17" fmla="*/ 3730752 w 4572000"/>
                <a:gd name="connsiteY17" fmla="*/ 23487 h 2498463"/>
                <a:gd name="connsiteX18" fmla="*/ 3816096 w 4572000"/>
                <a:gd name="connsiteY18" fmla="*/ 340479 h 2498463"/>
                <a:gd name="connsiteX19" fmla="*/ 3925824 w 4572000"/>
                <a:gd name="connsiteY19" fmla="*/ 913503 h 2498463"/>
                <a:gd name="connsiteX20" fmla="*/ 3998976 w 4572000"/>
                <a:gd name="connsiteY20" fmla="*/ 1498719 h 2498463"/>
                <a:gd name="connsiteX21" fmla="*/ 4157472 w 4572000"/>
                <a:gd name="connsiteY21" fmla="*/ 2010783 h 2498463"/>
                <a:gd name="connsiteX22" fmla="*/ 4352544 w 4572000"/>
                <a:gd name="connsiteY22" fmla="*/ 2388735 h 2498463"/>
                <a:gd name="connsiteX23" fmla="*/ 4572000 w 4572000"/>
                <a:gd name="connsiteY23" fmla="*/ 2498463 h 249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72000" h="2498463">
                  <a:moveTo>
                    <a:pt x="0" y="2461887"/>
                  </a:moveTo>
                  <a:cubicBezTo>
                    <a:pt x="95504" y="2435471"/>
                    <a:pt x="191008" y="2409055"/>
                    <a:pt x="268224" y="2376543"/>
                  </a:cubicBezTo>
                  <a:cubicBezTo>
                    <a:pt x="345440" y="2344031"/>
                    <a:pt x="398272" y="2325743"/>
                    <a:pt x="463296" y="2266815"/>
                  </a:cubicBezTo>
                  <a:cubicBezTo>
                    <a:pt x="528320" y="2207887"/>
                    <a:pt x="583184" y="2120511"/>
                    <a:pt x="658368" y="2022975"/>
                  </a:cubicBezTo>
                  <a:cubicBezTo>
                    <a:pt x="733552" y="1925439"/>
                    <a:pt x="835152" y="1775071"/>
                    <a:pt x="914400" y="1681599"/>
                  </a:cubicBezTo>
                  <a:cubicBezTo>
                    <a:pt x="993648" y="1588127"/>
                    <a:pt x="1062736" y="1529199"/>
                    <a:pt x="1133856" y="1462143"/>
                  </a:cubicBezTo>
                  <a:cubicBezTo>
                    <a:pt x="1204976" y="1395087"/>
                    <a:pt x="1274064" y="1323967"/>
                    <a:pt x="1341120" y="1279263"/>
                  </a:cubicBezTo>
                  <a:cubicBezTo>
                    <a:pt x="1408176" y="1234559"/>
                    <a:pt x="1473200" y="1234559"/>
                    <a:pt x="1536192" y="1193919"/>
                  </a:cubicBezTo>
                  <a:cubicBezTo>
                    <a:pt x="1599184" y="1153279"/>
                    <a:pt x="1633728" y="1082159"/>
                    <a:pt x="1719072" y="1035423"/>
                  </a:cubicBezTo>
                  <a:cubicBezTo>
                    <a:pt x="1804416" y="988687"/>
                    <a:pt x="1942592" y="948047"/>
                    <a:pt x="2048256" y="913503"/>
                  </a:cubicBezTo>
                  <a:cubicBezTo>
                    <a:pt x="2153920" y="878959"/>
                    <a:pt x="2249424" y="862703"/>
                    <a:pt x="2353056" y="828159"/>
                  </a:cubicBezTo>
                  <a:cubicBezTo>
                    <a:pt x="2456688" y="793615"/>
                    <a:pt x="2568448" y="746879"/>
                    <a:pt x="2670048" y="706239"/>
                  </a:cubicBezTo>
                  <a:cubicBezTo>
                    <a:pt x="2771648" y="665599"/>
                    <a:pt x="2875280" y="635119"/>
                    <a:pt x="2962656" y="584319"/>
                  </a:cubicBezTo>
                  <a:cubicBezTo>
                    <a:pt x="3050032" y="533519"/>
                    <a:pt x="3135376" y="440047"/>
                    <a:pt x="3194304" y="401439"/>
                  </a:cubicBezTo>
                  <a:cubicBezTo>
                    <a:pt x="3253232" y="362831"/>
                    <a:pt x="3259328" y="397375"/>
                    <a:pt x="3316224" y="352671"/>
                  </a:cubicBezTo>
                  <a:cubicBezTo>
                    <a:pt x="3373120" y="307967"/>
                    <a:pt x="3474720" y="186047"/>
                    <a:pt x="3535680" y="133215"/>
                  </a:cubicBezTo>
                  <a:cubicBezTo>
                    <a:pt x="3596640" y="80383"/>
                    <a:pt x="3649472" y="53967"/>
                    <a:pt x="3681984" y="35679"/>
                  </a:cubicBezTo>
                  <a:cubicBezTo>
                    <a:pt x="3714496" y="17391"/>
                    <a:pt x="3708400" y="-27313"/>
                    <a:pt x="3730752" y="23487"/>
                  </a:cubicBezTo>
                  <a:cubicBezTo>
                    <a:pt x="3753104" y="74287"/>
                    <a:pt x="3783584" y="192143"/>
                    <a:pt x="3816096" y="340479"/>
                  </a:cubicBezTo>
                  <a:cubicBezTo>
                    <a:pt x="3848608" y="488815"/>
                    <a:pt x="3895344" y="720463"/>
                    <a:pt x="3925824" y="913503"/>
                  </a:cubicBezTo>
                  <a:cubicBezTo>
                    <a:pt x="3956304" y="1106543"/>
                    <a:pt x="3960368" y="1315839"/>
                    <a:pt x="3998976" y="1498719"/>
                  </a:cubicBezTo>
                  <a:cubicBezTo>
                    <a:pt x="4037584" y="1681599"/>
                    <a:pt x="4098544" y="1862447"/>
                    <a:pt x="4157472" y="2010783"/>
                  </a:cubicBezTo>
                  <a:cubicBezTo>
                    <a:pt x="4216400" y="2159119"/>
                    <a:pt x="4283456" y="2307455"/>
                    <a:pt x="4352544" y="2388735"/>
                  </a:cubicBezTo>
                  <a:cubicBezTo>
                    <a:pt x="4421632" y="2470015"/>
                    <a:pt x="4496816" y="2484239"/>
                    <a:pt x="4572000" y="249846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1600" y="1500753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1.20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42168" y="2476873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0.80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95264" y="3374908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0.40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42168" y="4350405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0.00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71300" y="4682095"/>
              <a:ext cx="7418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200    300   400   500   600   700   800   900 1000  1100  1200  1300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51720" y="5069989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n-lt"/>
                </a:rPr>
                <a:t>UV</a:t>
              </a:r>
              <a:endParaRPr lang="el-GR" sz="2000" b="1" dirty="0"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56176" y="5047616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n-lt"/>
                </a:rPr>
                <a:t>IR</a:t>
              </a:r>
              <a:endParaRPr lang="el-GR" sz="2000" b="1" dirty="0">
                <a:latin typeface="+mn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520300" y="5111076"/>
              <a:ext cx="2425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Μήκος κύματος</a:t>
              </a:r>
              <a:r>
                <a:rPr lang="en-US" sz="2000" dirty="0" smtClean="0">
                  <a:latin typeface="+mn-lt"/>
                </a:rPr>
                <a:t> (nm)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6200000">
              <a:off x="-312403" y="3012847"/>
              <a:ext cx="18159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Ισχύς </a:t>
              </a:r>
              <a:r>
                <a:rPr lang="en-US" sz="2000" dirty="0" smtClean="0">
                  <a:latin typeface="+mn-lt"/>
                </a:rPr>
                <a:t>(A.U.)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>
              <a:off x="4139952" y="1500753"/>
              <a:ext cx="840480" cy="8041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497746" y="786578"/>
              <a:ext cx="20459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Φάσμα ηλιακού φωτός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6619660" y="1396807"/>
              <a:ext cx="1192700" cy="14756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7084648" y="338540"/>
              <a:ext cx="21602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Καμπύλη ευαισθησίας των ημιαγωγών πυριτίου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2434248" y="1288812"/>
              <a:ext cx="1100288" cy="13453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079584" y="729369"/>
              <a:ext cx="2859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Καμπύλη ευαισθησία του ανθρώπινου ματιού </a:t>
              </a:r>
              <a:endParaRPr lang="el-GR" sz="2000" dirty="0">
                <a:latin typeface="+mn-lt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318796" y="952558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77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04"/>
            <a:ext cx="9144000" cy="613784"/>
          </a:xfrm>
        </p:spPr>
        <p:txBody>
          <a:bodyPr>
            <a:noAutofit/>
          </a:bodyPr>
          <a:lstStyle/>
          <a:p>
            <a:r>
              <a:rPr lang="el-GR" sz="3200" dirty="0"/>
              <a:t>Χρωματική απόδοση χρωστικών </a:t>
            </a:r>
            <a:r>
              <a:rPr lang="el-GR" sz="3200" dirty="0" smtClean="0"/>
              <a:t>στο Υπέρυθρο (1/2) </a:t>
            </a:r>
            <a:endParaRPr lang="el-GR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9212866"/>
              </p:ext>
            </p:extLst>
          </p:nvPr>
        </p:nvGraphicFramePr>
        <p:xfrm>
          <a:off x="1727684" y="764704"/>
          <a:ext cx="5688632" cy="59588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08312"/>
                <a:gridCol w="288032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2000" u="none" dirty="0" smtClean="0"/>
                        <a:t>Χρωστική</a:t>
                      </a:r>
                      <a:endParaRPr lang="el-GR" sz="20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u="none" dirty="0" smtClean="0"/>
                        <a:t>Ψευδοχρώμα</a:t>
                      </a:r>
                      <a:endParaRPr lang="el-GR" sz="2000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/>
                        <a:t>ΜΠΛΕ</a:t>
                      </a:r>
                      <a:endParaRPr lang="el-G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Αζουρίτης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Βαθύ μπλε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Λαζουλίτης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Σκοτεινό βιολέ - καφέ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*</a:t>
                      </a:r>
                      <a:r>
                        <a:rPr lang="en-US" sz="1800" dirty="0" smtClean="0"/>
                        <a:t>Ultramarine* (</a:t>
                      </a:r>
                      <a:r>
                        <a:rPr lang="el-GR" sz="1800" dirty="0" smtClean="0"/>
                        <a:t>τεχνιτό)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Πολύ σκοτεινό μπλε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Ινδικό 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Πολύ σκοτεινό καφέ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Σμάλτο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Έντονο κόκκινο</a:t>
                      </a:r>
                      <a:endParaRPr lang="el-G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Μπλε της Πρωσίας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Μαύρο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Μπλε του κοβαλτίου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Έντονο κόκκινο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*</a:t>
                      </a:r>
                      <a:r>
                        <a:rPr lang="en-US" sz="1800" dirty="0" smtClean="0"/>
                        <a:t>Cerulean Blue*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Ματζέντα </a:t>
                      </a:r>
                      <a:endParaRPr lang="el-G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i="0" dirty="0" smtClean="0"/>
                        <a:t>ΠΡΑΣΙΝΕΣ</a:t>
                      </a:r>
                      <a:endParaRPr lang="el-GR" sz="1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Μαλαχίτης 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Μπλε</a:t>
                      </a:r>
                      <a:endParaRPr lang="el-G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Βασικός οξεικός χαλκός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Βαθύ μπλε</a:t>
                      </a:r>
                      <a:endParaRPr lang="el-G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Πράσινη γη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Μαύρο μπλε</a:t>
                      </a:r>
                      <a:endParaRPr lang="el-G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Πράσινο του κοβαλτίου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Ματζέντα</a:t>
                      </a:r>
                      <a:endParaRPr lang="el-GR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Πράσινο του χρωμίου</a:t>
                      </a:r>
                      <a:endParaRPr lang="el-G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Γκρι βιολέ</a:t>
                      </a:r>
                      <a:endParaRPr lang="el-GR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18796" y="620688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937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r>
              <a:rPr lang="el-GR" sz="3200" dirty="0"/>
              <a:t>Χρωματική απόδοση χρωστικών στο Υπέρυθρο </a:t>
            </a:r>
            <a:r>
              <a:rPr lang="el-GR" sz="3200" dirty="0" smtClean="0"/>
              <a:t>(2/2)</a:t>
            </a:r>
            <a:endParaRPr lang="el-GR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526360"/>
              </p:ext>
            </p:extLst>
          </p:nvPr>
        </p:nvGraphicFramePr>
        <p:xfrm>
          <a:off x="1727684" y="908720"/>
          <a:ext cx="5688632" cy="5588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92288"/>
                <a:gridCol w="3096344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2000" u="none" dirty="0" smtClean="0"/>
                        <a:t>Χρωστική </a:t>
                      </a:r>
                      <a:endParaRPr lang="el-GR" sz="20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u="none" dirty="0" smtClean="0"/>
                        <a:t>Ψευδοχρώμα</a:t>
                      </a:r>
                      <a:endParaRPr lang="el-GR" sz="2000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ΚΙΤΡΙΝΕΣ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Κίτρινη ώχρα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Ανοιχτό γκρίζο πράσινο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Κίτρινο της Νάπολης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Λευκό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Κίτρινο του χρωμίου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Πολύ ανοιχτό γκρίζο</a:t>
                      </a:r>
                      <a:r>
                        <a:rPr lang="el-GR" baseline="0" dirty="0" smtClean="0"/>
                        <a:t> - πράσινο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Κίτρινο του καδμίου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Πολύ ανοιχτό γκρίζο - πράσινο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Κίτρινο του βαρίου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Λευκό 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ΚΟΚΚΙΝΕΣ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Κινναβάρι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Κίτρινη ώχρα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Κόκκινο</a:t>
                      </a:r>
                      <a:r>
                        <a:rPr lang="el-GR" baseline="0" dirty="0" smtClean="0"/>
                        <a:t> της Βενετίας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Καφέ – κίτρινο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Κόκκινο του μολύβδου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Καφέ – κίτρινο</a:t>
                      </a:r>
                      <a:r>
                        <a:rPr lang="el-GR" baseline="0" dirty="0" smtClean="0"/>
                        <a:t> 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Κόκκινο του καδμίου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Έντονο κίτρινο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*</a:t>
                      </a:r>
                      <a:r>
                        <a:rPr lang="en-US" dirty="0" smtClean="0"/>
                        <a:t>Crimson lake*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Πορτοκαλί</a:t>
                      </a:r>
                      <a:r>
                        <a:rPr lang="el-GR" baseline="0" dirty="0" smtClean="0"/>
                        <a:t> 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*Madder lake*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Σκοτεινό καφέ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Αίμα του δράκου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Αμετάβλητο (βαθύ κόκκινο)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18796" y="620688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0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688"/>
          </a:xfrm>
        </p:spPr>
        <p:txBody>
          <a:bodyPr>
            <a:noAutofit/>
          </a:bodyPr>
          <a:lstStyle/>
          <a:p>
            <a:r>
              <a:rPr lang="el-GR" sz="2800" dirty="0" smtClean="0"/>
              <a:t>Πιθανές Χρωστικές που Αντιστοιχούν σε κάθε Ψευδοχρώμα</a:t>
            </a:r>
            <a:endParaRPr lang="el-GR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6973078"/>
              </p:ext>
            </p:extLst>
          </p:nvPr>
        </p:nvGraphicFramePr>
        <p:xfrm>
          <a:off x="107504" y="908720"/>
          <a:ext cx="8928992" cy="5867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438800"/>
                <a:gridCol w="5490192"/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Ψευδοχρώμα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Χρωστικές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Μπλε – Μαύρο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*</a:t>
                      </a:r>
                      <a:r>
                        <a:rPr lang="en-US" dirty="0" smtClean="0"/>
                        <a:t>Ultramarine* (</a:t>
                      </a:r>
                      <a:r>
                        <a:rPr lang="el-GR" dirty="0" smtClean="0"/>
                        <a:t>τεχνητό), πράσινη</a:t>
                      </a:r>
                      <a:r>
                        <a:rPr lang="el-GR" baseline="0" dirty="0" smtClean="0"/>
                        <a:t> γη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Μπλε σε διάφορους τόνους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Αζουρίτης,</a:t>
                      </a:r>
                      <a:r>
                        <a:rPr lang="el-GR" baseline="0" dirty="0" smtClean="0"/>
                        <a:t> μαλαχίτης, βασικός οξεικός χαλκός, πράσινο του σμαραγδιού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Πρασινίζον</a:t>
                      </a:r>
                      <a:r>
                        <a:rPr lang="el-GR" baseline="0" dirty="0" smtClean="0"/>
                        <a:t> σε διάφορους τόνους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Χρυσός, άργυρος, κίτρινη ώχρα,</a:t>
                      </a:r>
                      <a:r>
                        <a:rPr lang="el-GR" baseline="0" dirty="0" smtClean="0"/>
                        <a:t> κίτρινο του χρωμίου, ωμή σιέννα, κόκκινο της Βενετίας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Κόκκινο σε διάφορους τόνους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Μπλε του κοβαλτίου, σμάλτο </a:t>
                      </a:r>
                      <a:r>
                        <a:rPr lang="en-US" dirty="0" smtClean="0"/>
                        <a:t>*cerulean blue*, </a:t>
                      </a:r>
                      <a:r>
                        <a:rPr lang="el-GR" dirty="0" smtClean="0"/>
                        <a:t>πράσινο του κοβαλτίου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Καφέ σε διάφορους τόνους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*</a:t>
                      </a:r>
                      <a:r>
                        <a:rPr lang="en-US" dirty="0" smtClean="0"/>
                        <a:t>indigo*</a:t>
                      </a:r>
                      <a:r>
                        <a:rPr lang="en-US" baseline="0" dirty="0" smtClean="0"/>
                        <a:t>, *lapis lazuli*, </a:t>
                      </a:r>
                      <a:r>
                        <a:rPr lang="el-GR" baseline="0" dirty="0" smtClean="0"/>
                        <a:t>καφέ </a:t>
                      </a:r>
                      <a:r>
                        <a:rPr lang="en-US" baseline="0" dirty="0" smtClean="0"/>
                        <a:t>Van Dyck, </a:t>
                      </a:r>
                      <a:r>
                        <a:rPr lang="el-GR" baseline="0" dirty="0" smtClean="0"/>
                        <a:t>πίσσα, </a:t>
                      </a:r>
                      <a:r>
                        <a:rPr lang="en-US" baseline="0" dirty="0" smtClean="0"/>
                        <a:t>*madder lake*, </a:t>
                      </a:r>
                      <a:r>
                        <a:rPr lang="el-GR" baseline="0" dirty="0" smtClean="0"/>
                        <a:t>βιολέ του κοβαλτίου, αίμα του δράκου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Γκρι</a:t>
                      </a:r>
                      <a:r>
                        <a:rPr lang="el-GR" baseline="0" dirty="0" smtClean="0"/>
                        <a:t> βιολέ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Πράσινο του οξειδίου του χρωμίου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Κίτρινο σε διάφορους τόνους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Κίτρινο του καδμίου, κιννάβαρι, κόκκινο του μολύβδου, κόκκινο του καδμίου, *</a:t>
                      </a:r>
                      <a:r>
                        <a:rPr lang="en-US" dirty="0" smtClean="0"/>
                        <a:t>crimson lake*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Λευκό</a:t>
                      </a:r>
                      <a:r>
                        <a:rPr lang="el-GR" baseline="0" dirty="0" smtClean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Λευκό του μολύβδου, λευκό του ψευδαργύρου, λευκό του τιτανίου, γύψος, ανθρακικό ασβέστιο, κίτρινο της Νάπολης, </a:t>
                      </a:r>
                      <a:r>
                        <a:rPr lang="el-GR" dirty="0" smtClean="0"/>
                        <a:t>κίτρινο </a:t>
                      </a:r>
                      <a:r>
                        <a:rPr lang="el-GR" dirty="0" smtClean="0"/>
                        <a:t>του βαρίου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Μαύρο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Μαύρο των οστών, γραφίτης, ωμή όμπρα,</a:t>
                      </a:r>
                      <a:r>
                        <a:rPr lang="el-GR" baseline="0" dirty="0" smtClean="0"/>
                        <a:t> μπλε της Πρωσίας, ψημένη ώχρα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256" y="6492067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18796" y="620688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6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Έγχρωμη υπέρυθρη </a:t>
            </a:r>
            <a:r>
              <a:rPr lang="el-GR" dirty="0" smtClean="0"/>
              <a:t>απεικόνιση</a:t>
            </a:r>
            <a:r>
              <a:rPr lang="en-US" dirty="0" smtClean="0"/>
              <a:t> </a:t>
            </a:r>
            <a:r>
              <a:rPr lang="en-US" sz="3600" b="0" dirty="0" smtClean="0"/>
              <a:t>(1 </a:t>
            </a:r>
            <a:r>
              <a:rPr lang="el-GR" sz="3600" b="0" dirty="0" smtClean="0"/>
              <a:t>από 2)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59532" y="112474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Αναφέρεται </a:t>
            </a:r>
            <a:r>
              <a:rPr lang="el-GR" sz="2400" dirty="0"/>
              <a:t>σε μια ομάδα μεθόδων χρωματικής απόδοσης που χρησιμοποιείται για την εμφάνιση έγχρωμων εικόνων που </a:t>
            </a:r>
            <a:r>
              <a:rPr lang="el-GR" sz="2400" dirty="0" smtClean="0"/>
              <a:t>καταγράφονται με τη βοήθεια μέρους του ορατού  φάσματος σε συνδυασμό με μη ορατές ακτινοβολίες της υπέρυθρης περιοχής. </a:t>
            </a:r>
          </a:p>
          <a:p>
            <a:r>
              <a:rPr lang="el-GR" sz="2400" dirty="0" smtClean="0"/>
              <a:t>Μια </a:t>
            </a:r>
            <a:r>
              <a:rPr lang="el-GR" sz="2400" dirty="0"/>
              <a:t>εικόνα </a:t>
            </a:r>
            <a:r>
              <a:rPr lang="el-GR" sz="2400" dirty="0" smtClean="0"/>
              <a:t>λανθασμένων χρωμάτων  (</a:t>
            </a:r>
            <a:r>
              <a:rPr lang="en-US" sz="2400" dirty="0" smtClean="0"/>
              <a:t>false color) </a:t>
            </a:r>
            <a:r>
              <a:rPr lang="el-GR" sz="2400" dirty="0" smtClean="0"/>
              <a:t>είναι </a:t>
            </a:r>
            <a:r>
              <a:rPr lang="el-GR" sz="2400" dirty="0"/>
              <a:t>μια εικόνα που απεικονίζει ένα αντικείμενο σε χρώματα που διαφέρουν </a:t>
            </a:r>
            <a:r>
              <a:rPr lang="el-GR" sz="2400" dirty="0" smtClean="0"/>
              <a:t>από τα πραγματικά (</a:t>
            </a:r>
            <a:r>
              <a:rPr lang="en-US" sz="2400" dirty="0" smtClean="0"/>
              <a:t>true color) </a:t>
            </a:r>
            <a:r>
              <a:rPr lang="el-GR" sz="2400" dirty="0" smtClean="0"/>
              <a:t>τα οποία καταγράφονται σε μια συμβατική φωτογραφική απεικόνιση. </a:t>
            </a:r>
            <a:r>
              <a:rPr lang="en-US" sz="2400" dirty="0" smtClean="0"/>
              <a:t> </a:t>
            </a:r>
            <a:endParaRPr lang="el-GR" sz="2400" dirty="0" smtClean="0"/>
          </a:p>
          <a:p>
            <a:r>
              <a:rPr lang="el-GR" sz="2400" dirty="0" smtClean="0"/>
              <a:t>Έτσι διευκολύνεται </a:t>
            </a:r>
            <a:r>
              <a:rPr lang="el-GR" sz="2400" dirty="0"/>
              <a:t>η ανίχνευση </a:t>
            </a:r>
            <a:r>
              <a:rPr lang="el-GR" sz="2400" dirty="0" smtClean="0"/>
              <a:t>χαρακτηριστικών </a:t>
            </a:r>
            <a:r>
              <a:rPr lang="el-GR" sz="2400" dirty="0"/>
              <a:t>που </a:t>
            </a:r>
            <a:r>
              <a:rPr lang="el-GR" sz="2400" dirty="0" smtClean="0"/>
              <a:t>δεν είναι διακριτά στο ορατό. </a:t>
            </a:r>
            <a:endParaRPr lang="el-GR" sz="2400" dirty="0"/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928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6688"/>
          </a:xfrm>
        </p:spPr>
        <p:txBody>
          <a:bodyPr>
            <a:normAutofit fontScale="90000"/>
          </a:bodyPr>
          <a:lstStyle/>
          <a:p>
            <a:r>
              <a:rPr lang="en-US" dirty="0"/>
              <a:t>FCIR </a:t>
            </a:r>
            <a:r>
              <a:rPr lang="el-GR" dirty="0"/>
              <a:t>πρότυπων </a:t>
            </a:r>
            <a:r>
              <a:rPr lang="el-GR" dirty="0" smtClean="0"/>
              <a:t>χρωστικών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48" y="907658"/>
            <a:ext cx="3707158" cy="4516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973" y="924508"/>
            <a:ext cx="3807823" cy="451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5534561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ΜΕΛΕΤΗ ΤΗΣ ΤΕΧΝΟΛΟΓΙΑΣ ΚΑΤΑΣΚΕΥΗΣ ΤΗΣ ΔΙΑΚΟΣΜΗΣΗΣ </a:t>
            </a:r>
            <a:r>
              <a:rPr lang="el-G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ΟΣΤΡΑΚΩΝ 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ΝΕΟΤΕΡΗΣ ΚΕΡΑΜΙΚΗΣ ΜΕ ΜΗ ΚΑΤΑΣΤΡΕΠΤΙΚΕΣ ΜΕΘΟΔΟΥΣ ΚΑΙ ΟΠΤΙΚΗ ΜΙΚΡΟΣΚΟΠΙΑ» </a:t>
            </a:r>
            <a:r>
              <a:rPr lang="el-G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ΠΑΝΑΓΟΠΟΥΛΟΥ 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ΔΙΑΜΑΝΤΩ. Πτυχιακή εργασία, Υπεύθυνη Αθ. Αλεξοπούλου, 2010 Τμήμα ΣΑΕΤ ΤΕΙ-Α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796" y="620688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1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8000"/>
          </a:xfrm>
        </p:spPr>
        <p:txBody>
          <a:bodyPr>
            <a:normAutofit fontScale="90000"/>
          </a:bodyPr>
          <a:lstStyle/>
          <a:p>
            <a:r>
              <a:rPr lang="el-GR" dirty="0"/>
              <a:t>FCIR πρότυπων χρωστικών </a:t>
            </a:r>
            <a:r>
              <a:rPr lang="el-GR" sz="3200" b="0" dirty="0" smtClean="0"/>
              <a:t>(2 </a:t>
            </a:r>
            <a:r>
              <a:rPr lang="el-GR" sz="3200" b="0" dirty="0"/>
              <a:t>από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6" y="836712"/>
            <a:ext cx="4987171" cy="5768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64088" y="3933056"/>
            <a:ext cx="3779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Moon Thomas, Schilling Michael R., Thirkette Sally “A note on the use of False Colour infrared photography in conservation” Studies in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Conservation Vol.37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pp.42-52, 1992</a:t>
            </a:r>
            <a:endParaRPr lang="el-G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796" y="620688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54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060" y="0"/>
            <a:ext cx="8229600" cy="757800"/>
          </a:xfrm>
        </p:spPr>
        <p:txBody>
          <a:bodyPr/>
          <a:lstStyle/>
          <a:p>
            <a:r>
              <a:rPr lang="el-GR" dirty="0"/>
              <a:t>Εφαρμογές στα έργα </a:t>
            </a:r>
            <a:r>
              <a:rPr lang="el-GR" dirty="0" smtClean="0"/>
              <a:t>τέχνης </a:t>
            </a:r>
            <a:r>
              <a:rPr lang="el-GR" sz="3200" b="0" dirty="0" smtClean="0"/>
              <a:t>(1 από 6)</a:t>
            </a:r>
            <a:endParaRPr lang="el-GR" sz="3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" y="1369291"/>
            <a:ext cx="3201388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38" y="1145899"/>
            <a:ext cx="2774024" cy="302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94" y="1165467"/>
            <a:ext cx="2759150" cy="300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600" y="4397063"/>
            <a:ext cx="853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False-Color Infra Red Photography in the Identification of Pigments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Used</a:t>
            </a:r>
            <a:r>
              <a:rPr lang="el-G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Late 13th Century Illuminated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Manuscript</a:t>
            </a:r>
            <a:r>
              <a:rPr lang="el-G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M.C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Buoso1, D. Ceccato1,2,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D.</a:t>
            </a:r>
            <a:r>
              <a:rPr lang="el-G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Zafiropoulos1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600" y="836712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30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0"/>
            <a:ext cx="8229600" cy="757800"/>
          </a:xfrm>
        </p:spPr>
        <p:txBody>
          <a:bodyPr/>
          <a:lstStyle/>
          <a:p>
            <a:r>
              <a:rPr lang="el-GR" dirty="0"/>
              <a:t>Εφαρμογές στα έργα τέχνης </a:t>
            </a:r>
            <a:r>
              <a:rPr lang="el-GR" sz="3200" b="0" dirty="0" smtClean="0"/>
              <a:t>(2 από 6)</a:t>
            </a:r>
            <a:endParaRPr lang="el-GR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68" y="972000"/>
            <a:ext cx="3600400" cy="39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72000"/>
            <a:ext cx="3089184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64000"/>
            <a:ext cx="2304256" cy="2309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328" y="5157192"/>
            <a:ext cx="4536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A.Alexopoulou, A.Kaminari, 2010 «Study and documentation of an icon of “Saint George” </a:t>
            </a:r>
            <a:r>
              <a:rPr lang="el-G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Angelos using IR Reflectography” Benaki Museum</a:t>
            </a:r>
            <a:endParaRPr lang="el-G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600" y="836712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96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0"/>
            <a:ext cx="8229600" cy="759600"/>
          </a:xfrm>
        </p:spPr>
        <p:txBody>
          <a:bodyPr>
            <a:normAutofit/>
          </a:bodyPr>
          <a:lstStyle/>
          <a:p>
            <a:r>
              <a:rPr lang="el-GR" dirty="0"/>
              <a:t>Εφαρμογές στα έργα τέχνης </a:t>
            </a:r>
            <a:r>
              <a:rPr lang="el-GR" sz="3200" b="0" dirty="0" smtClean="0"/>
              <a:t>(3 από 6)</a:t>
            </a:r>
            <a:endParaRPr lang="el-GR" sz="3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9" y="1026664"/>
            <a:ext cx="2834467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58" y="1026664"/>
            <a:ext cx="2829062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0" y="2852935"/>
            <a:ext cx="283446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58" y="2852935"/>
            <a:ext cx="2829062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9" y="4644000"/>
            <a:ext cx="2834468" cy="18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58" y="4644000"/>
            <a:ext cx="2829062" cy="18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0600" y="836712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410248" y="1026664"/>
            <a:ext cx="0" cy="54893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552603" y="927904"/>
            <a:ext cx="21573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A.Alexopoulou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N. Liaros, A. Panagopoulou, A. Kaminari, (2010),  “False colour infrared imaging as a tool for the study of pigments used in ceramics from areas within the mediterranean basin” IIC Congress 2010: “Conservation and the Eastern Mediterranean”, September 19-24, Istanbul, Turkey.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43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0"/>
            <a:ext cx="8229600" cy="757800"/>
          </a:xfrm>
        </p:spPr>
        <p:txBody>
          <a:bodyPr/>
          <a:lstStyle/>
          <a:p>
            <a:r>
              <a:rPr lang="el-GR" dirty="0"/>
              <a:t>Εφαρμογές στα έργα τέχνης </a:t>
            </a:r>
            <a:r>
              <a:rPr lang="el-GR" sz="3200" b="0" dirty="0" smtClean="0"/>
              <a:t>(4 από 6)</a:t>
            </a:r>
            <a:endParaRPr lang="el-GR" sz="3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0" y="1428586"/>
            <a:ext cx="243000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29" y="1428587"/>
            <a:ext cx="2428399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510" y="1428586"/>
            <a:ext cx="2428013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0600" y="836712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188230" y="4797152"/>
            <a:ext cx="8566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Vicky Spachou, Vicky Kantarelou, Andreas Karydas, Vassilis Paschalis, Athina Alexopoulou and Stamatis C. Boyatzis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2010 “Investigation of the painting technique and identification of pigments in the work of Nikos-Hadjikyriakos-Ghikas”, IIC Congress: “Conservation and the Eastern Mediterranean”, September 19-24, Istanbul, Turkey</a:t>
            </a:r>
            <a:endParaRPr lang="el-GR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73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0"/>
            <a:ext cx="8229600" cy="759600"/>
          </a:xfrm>
        </p:spPr>
        <p:txBody>
          <a:bodyPr>
            <a:normAutofit/>
          </a:bodyPr>
          <a:lstStyle/>
          <a:p>
            <a:r>
              <a:rPr lang="el-GR" dirty="0"/>
              <a:t>Εφαρμογές στα έργα τέχνης </a:t>
            </a:r>
            <a:r>
              <a:rPr lang="el-GR" sz="3200" b="0" dirty="0" smtClean="0"/>
              <a:t>(5 από 6)</a:t>
            </a:r>
            <a:endParaRPr lang="el-GR" sz="3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88" y="974378"/>
            <a:ext cx="2629969" cy="19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58" y="974378"/>
            <a:ext cx="2647764" cy="19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974378"/>
            <a:ext cx="2642400" cy="1986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1170"/>
            <a:ext cx="2631600" cy="19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35" y="3261170"/>
            <a:ext cx="2649600" cy="19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261170"/>
            <a:ext cx="2642662" cy="19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5301523"/>
            <a:ext cx="8619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A. Alexopoulou and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A.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Kaminari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“The evolution of imaging techniques in the study of manuscripts”, 2014,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Manuscript Cultures,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Vol. 1</a:t>
            </a:r>
            <a:endParaRPr lang="el-GR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600" y="836712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98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0"/>
            <a:ext cx="8229600" cy="757800"/>
          </a:xfrm>
        </p:spPr>
        <p:txBody>
          <a:bodyPr/>
          <a:lstStyle/>
          <a:p>
            <a:r>
              <a:rPr lang="el-GR" dirty="0"/>
              <a:t>Εφαρμογές στα έργα τέχνης </a:t>
            </a:r>
            <a:r>
              <a:rPr lang="el-GR" sz="3200" b="0" dirty="0" smtClean="0"/>
              <a:t>(6 από 6)</a:t>
            </a:r>
            <a:endParaRPr lang="el-GR" sz="3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52" y="1045879"/>
            <a:ext cx="2696949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074" y="1045879"/>
            <a:ext cx="2691277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45879"/>
            <a:ext cx="2691277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5249" y="4797152"/>
            <a:ext cx="8520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«Physicochemical study and documentation of five oil paintings on paper belonging to the National Gallery and Alexandros Soutzos Museum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»</a:t>
            </a:r>
            <a:r>
              <a:rPr lang="el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(2009) </a:t>
            </a:r>
            <a:r>
              <a:rPr lang="el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Εργαστήριο ΦΜΔΤ, Τμήμα ΣΑΕΤ ΤΕΙ-Α 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600" y="836712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164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>
                <a:hlinkClick r:id="rId2"/>
              </a:rPr>
              <a:t>Infrared Chemical Imaging: The Future of FourierTransform IR Spectroscopy</a:t>
            </a:r>
            <a:endParaRPr lang="el-GR" sz="2400" dirty="0"/>
          </a:p>
          <a:p>
            <a:r>
              <a:rPr lang="en-US" sz="2400" dirty="0"/>
              <a:t>M.C. Buoso, D. Ceccato, D. Zafiropoulos “False-Color Infra Red Photography in the Identification of Pigments Used for a Late 13th Century Illuminated Manuscript”</a:t>
            </a:r>
          </a:p>
          <a:p>
            <a:r>
              <a:rPr lang="en-US" sz="2400" dirty="0">
                <a:hlinkClick r:id="rId3"/>
              </a:rPr>
              <a:t>Using a Standard Single-Sensor Camera for Pseudo False Color Infrared Digital Imagery </a:t>
            </a:r>
            <a:r>
              <a:rPr lang="en-US" sz="2400" dirty="0">
                <a:hlinkClick r:id="rId4"/>
              </a:rPr>
              <a:t>http://www.crisp.nus.edu.sg/~research/tutorial/opt_int.htm</a:t>
            </a:r>
            <a:endParaRPr lang="en-US" sz="2400" dirty="0"/>
          </a:p>
          <a:p>
            <a:r>
              <a:rPr lang="en-US" sz="2400" dirty="0"/>
              <a:t>Maria Avillez and Chryssa </a:t>
            </a:r>
            <a:r>
              <a:rPr lang="en-US" sz="2400" dirty="0" smtClean="0"/>
              <a:t>Vourvopoulou (2008), Conservation of a greek icon. Technological </a:t>
            </a:r>
            <a:r>
              <a:rPr lang="en-US" sz="2400" dirty="0"/>
              <a:t>and Methodological </a:t>
            </a:r>
            <a:r>
              <a:rPr lang="en-US" sz="2400" dirty="0" smtClean="0"/>
              <a:t>Aspects, </a:t>
            </a:r>
            <a:r>
              <a:rPr lang="en-US" sz="2400" dirty="0"/>
              <a:t>e_conservation, the online </a:t>
            </a:r>
            <a:r>
              <a:rPr lang="en-US" sz="2400" dirty="0" smtClean="0"/>
              <a:t>magazine No</a:t>
            </a:r>
            <a:r>
              <a:rPr lang="en-US" sz="2400" dirty="0"/>
              <a:t>. 6, September 2008, pp. </a:t>
            </a:r>
            <a:r>
              <a:rPr lang="en-US" sz="2400" dirty="0" smtClean="0"/>
              <a:t>37-54/84</a:t>
            </a:r>
          </a:p>
          <a:p>
            <a:r>
              <a:rPr lang="en-US" sz="2400" dirty="0" smtClean="0"/>
              <a:t>Cathleen Hoeniger “The identification of blue pigments in early sienese  paintings </a:t>
            </a:r>
            <a:r>
              <a:rPr lang="el-GR" sz="2400" dirty="0" smtClean="0"/>
              <a:t>από</a:t>
            </a:r>
            <a:r>
              <a:rPr lang="en-US" sz="2400" dirty="0" smtClean="0"/>
              <a:t> color infrared photography” JAIC 1991, Vol.30 n</a:t>
            </a:r>
            <a:r>
              <a:rPr lang="en-US" sz="2400" dirty="0" smtClean="0"/>
              <a:t>umber </a:t>
            </a:r>
            <a:r>
              <a:rPr lang="en-US" sz="2400" dirty="0" smtClean="0"/>
              <a:t>2, article 1, (pp115 to 124)</a:t>
            </a:r>
          </a:p>
          <a:p>
            <a:r>
              <a:rPr lang="pt-BR" sz="2400" dirty="0"/>
              <a:t>A. </a:t>
            </a:r>
            <a:r>
              <a:rPr lang="pt-BR" sz="2400" dirty="0" smtClean="0"/>
              <a:t>Alexopoulou, </a:t>
            </a:r>
            <a:r>
              <a:rPr lang="pt-BR" sz="2400" dirty="0"/>
              <a:t>N. Liaros, D. Panagopoulou, A. Kaminari </a:t>
            </a:r>
            <a:r>
              <a:rPr lang="pt-BR" sz="2400" dirty="0" smtClean="0"/>
              <a:t>“</a:t>
            </a:r>
            <a:r>
              <a:rPr lang="en-US" sz="2400" dirty="0" smtClean="0"/>
              <a:t>False </a:t>
            </a:r>
            <a:r>
              <a:rPr lang="en-US" sz="2400" dirty="0"/>
              <a:t>colour infrared imaging as </a:t>
            </a:r>
            <a:r>
              <a:rPr lang="en-US" sz="2400" dirty="0" smtClean="0"/>
              <a:t>a tool </a:t>
            </a:r>
            <a:r>
              <a:rPr lang="en-US" sz="2400" dirty="0"/>
              <a:t>for the study of pigments used in ceramics from areas </a:t>
            </a:r>
            <a:r>
              <a:rPr lang="en-US" sz="2400" dirty="0" smtClean="0"/>
              <a:t>within the </a:t>
            </a:r>
            <a:r>
              <a:rPr lang="en-US" sz="2400" dirty="0"/>
              <a:t>mediterranean </a:t>
            </a:r>
            <a:r>
              <a:rPr lang="en-US" sz="2400" dirty="0" smtClean="0"/>
              <a:t>basin”, IIC international Conference, Istanbul 2010</a:t>
            </a:r>
            <a:endParaRPr lang="en-US" sz="2400" dirty="0"/>
          </a:p>
          <a:p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74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Group 1"/>
          <p:cNvGrpSpPr/>
          <p:nvPr/>
        </p:nvGrpSpPr>
        <p:grpSpPr>
          <a:xfrm>
            <a:off x="1767633" y="5833725"/>
            <a:ext cx="5608735" cy="847725"/>
            <a:chOff x="1838952" y="5833725"/>
            <a:chExt cx="5608735" cy="847725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952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1" name="Picture 3" descr="Λογότυπο Επιχειρησιακού Προγράμματος Εκπαίδευση και Δια βίου Μάθηση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387" y="5833725"/>
              <a:ext cx="3543300" cy="84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23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Έγχρωμη υπέρυθρη </a:t>
            </a:r>
            <a:r>
              <a:rPr lang="el-GR" dirty="0" smtClean="0"/>
              <a:t>απεικόνιση </a:t>
            </a:r>
            <a:r>
              <a:rPr lang="en-US" sz="3200" b="0" dirty="0" smtClean="0">
                <a:solidFill>
                  <a:prstClr val="black"/>
                </a:solidFill>
              </a:rPr>
              <a:t>(</a:t>
            </a:r>
            <a:r>
              <a:rPr lang="el-GR" sz="3200" b="0" dirty="0" smtClean="0">
                <a:solidFill>
                  <a:prstClr val="black"/>
                </a:solidFill>
              </a:rPr>
              <a:t>2</a:t>
            </a:r>
            <a:r>
              <a:rPr lang="en-US" sz="3200" b="0" dirty="0" smtClean="0">
                <a:solidFill>
                  <a:prstClr val="black"/>
                </a:solidFill>
              </a:rPr>
              <a:t> </a:t>
            </a:r>
            <a:r>
              <a:rPr lang="el-GR" sz="3200" b="0" dirty="0">
                <a:solidFill>
                  <a:prstClr val="black"/>
                </a:solidFill>
              </a:rPr>
              <a:t>από 2)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59532" y="112474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4158637"/>
            <a:ext cx="4968552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Η απεικόνιση στο ορατό φάσμα δείχνει τα αντικείμενα με τα πραγματικά τους χρώματα  π.χ.  </a:t>
            </a:r>
            <a:r>
              <a:rPr lang="el-GR" sz="1800" dirty="0"/>
              <a:t>η βλάστηση εμφανίζεται με πράσινο </a:t>
            </a:r>
            <a:r>
              <a:rPr lang="el-GR" sz="1800" dirty="0" smtClean="0"/>
              <a:t>χρώμα. </a:t>
            </a:r>
            <a:endParaRPr lang="en-US" sz="1800" dirty="0" smtClean="0"/>
          </a:p>
          <a:p>
            <a:pPr marL="0" indent="0">
              <a:buNone/>
            </a:pPr>
            <a:r>
              <a:rPr lang="el-GR" sz="1800" dirty="0" smtClean="0"/>
              <a:t>Η απεικόνιση των πραγματικών χρωμάτων σε όλο </a:t>
            </a:r>
            <a:r>
              <a:rPr lang="el-GR" sz="1800" dirty="0"/>
              <a:t>το ορατό </a:t>
            </a:r>
            <a:r>
              <a:rPr lang="el-GR" sz="1800" dirty="0" smtClean="0"/>
              <a:t>φάσμα, βασίζεται στη προσθετική ιδιότητα της  κόκκινης, πράσινης και </a:t>
            </a:r>
            <a:r>
              <a:rPr lang="el-GR" sz="1800" dirty="0"/>
              <a:t>μπλε </a:t>
            </a:r>
            <a:r>
              <a:rPr lang="el-GR" sz="1800" dirty="0" smtClean="0"/>
              <a:t>φασματικής ζώνης στο χ</a:t>
            </a:r>
            <a:r>
              <a:rPr lang="el-GR" sz="1800" dirty="0"/>
              <a:t>ρ</a:t>
            </a:r>
            <a:r>
              <a:rPr lang="el-GR" sz="1800" dirty="0" smtClean="0"/>
              <a:t>ωματομετρικό  χώρο RGB.</a:t>
            </a:r>
            <a:endParaRPr lang="el-GR" sz="1800" dirty="0"/>
          </a:p>
        </p:txBody>
      </p:sp>
      <p:pic>
        <p:nvPicPr>
          <p:cNvPr id="1026" name="Picture 2" descr="File:True-color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6" y="1628800"/>
            <a:ext cx="2600325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thumb/9/93/False-color-image.png/199px-False-color-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07567"/>
            <a:ext cx="2611161" cy="24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5435703" y="4158637"/>
            <a:ext cx="30603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+mn-lt"/>
              </a:rPr>
              <a:t>Η ίδια περιοχή ως εικόνα </a:t>
            </a:r>
            <a:r>
              <a:rPr lang="el-GR" dirty="0" smtClean="0">
                <a:latin typeface="+mn-lt"/>
              </a:rPr>
              <a:t>«λανθασμένων </a:t>
            </a:r>
            <a:r>
              <a:rPr lang="el-GR" dirty="0">
                <a:latin typeface="+mn-lt"/>
              </a:rPr>
              <a:t>χρωμάτων» στο  εγγύς υπέρυθρο, απεικονίζει την βλάστηση με κόκκινο χρώμα  καθώς η βλάστηση αντανακλά το φως στο εγγύς </a:t>
            </a:r>
            <a:r>
              <a:rPr lang="el-GR" dirty="0" smtClean="0">
                <a:latin typeface="+mn-lt"/>
              </a:rPr>
              <a:t>υπέρυθρο.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77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Αθηνά Αλεξοπούλου 2014. Αθηνά Αλεξοπούλου. «Φυσικοχημικές Μέθοδοι Διάγνωσης - Τεκμηρίωσης. Ενότητα 7: Διαγνωστικές Μέθοδοι με Υπέρυθρη Ακτινοβολία</a:t>
            </a:r>
          </a:p>
          <a:p>
            <a:pPr marL="0" indent="0">
              <a:buNone/>
            </a:pPr>
            <a:r>
              <a:rPr lang="el-GR" sz="2000" dirty="0"/>
              <a:t>II. Έγχρωμη Υπέρυθρη Απεικόνιση (FCIR False Colour InfraRed)</a:t>
            </a:r>
            <a:r>
              <a:rPr lang="el-GR" sz="2000" dirty="0" smtClean="0"/>
              <a:t>‏».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7247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0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0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5039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</a:t>
            </a:r>
            <a:r>
              <a:rPr lang="el-GR" sz="2000" dirty="0" smtClean="0"/>
              <a:t>περιεχομένου από τα ακόλουθα έργα:</a:t>
            </a:r>
            <a:endParaRPr lang="el-GR" sz="20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/>
              <a:t>A.Alexopoulou, N. Liaros, A. Panagopoulou, A. Kaminari, (2010),  “False colour infrared imaging as a tool for the study of pigments used in ceramics from areas within the mediterranean basin” IIC Congress 2010: “Conservation and the Eastern Mediterranean”, September 19-24, Istanbul, Turkey.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/>
              <a:t>Vicky Spachou, Vicky Kantarelou, Andreas Karydas, Vassilis Paschalis, Athina Alexopoulou and Stamatis C. Boyatzis,  2010 “Investigation of the painting technique and identification of pigments in the work of Nikos-Hadjikyriakos-Ghikas”, IIC Congress: “Conservation and the Eastern Mediterranean”, September 19-24, Istanbul, Turkey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973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Λανθασμένα χρώματα </a:t>
            </a:r>
            <a:r>
              <a:rPr lang="en-US" dirty="0" smtClean="0"/>
              <a:t>vs</a:t>
            </a:r>
            <a:r>
              <a:rPr lang="el-GR" dirty="0" smtClean="0"/>
              <a:t> Ψευδοχρώματα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Μια </a:t>
            </a:r>
            <a:r>
              <a:rPr lang="el-GR" sz="2400" dirty="0"/>
              <a:t>εικόνα ψευδοχρωμάτων </a:t>
            </a:r>
            <a:r>
              <a:rPr lang="el-GR" sz="2400" dirty="0" smtClean="0"/>
              <a:t>(</a:t>
            </a:r>
            <a:r>
              <a:rPr lang="en-US" sz="2400" dirty="0" smtClean="0"/>
              <a:t>pseudocolor</a:t>
            </a:r>
            <a:r>
              <a:rPr lang="el-GR" sz="2400" dirty="0" smtClean="0"/>
              <a:t>) </a:t>
            </a:r>
            <a:r>
              <a:rPr lang="el-GR" sz="2400" dirty="0"/>
              <a:t>προέρχεται από μία </a:t>
            </a:r>
            <a:r>
              <a:rPr lang="el-GR" sz="2400" dirty="0" smtClean="0"/>
              <a:t>εικόνα σε κλίμακα </a:t>
            </a:r>
            <a:r>
              <a:rPr lang="el-GR" sz="2400" dirty="0"/>
              <a:t>του γκρι </a:t>
            </a:r>
            <a:r>
              <a:rPr lang="el-GR" sz="2400" dirty="0" smtClean="0"/>
              <a:t>στην οποίαν τα διαφορετικά επίπεδα του γκρίζου αντιστοιχούν σε ένα </a:t>
            </a:r>
            <a:r>
              <a:rPr lang="el-GR" sz="2400" dirty="0"/>
              <a:t>χρώμα </a:t>
            </a:r>
            <a:r>
              <a:rPr lang="el-GR" sz="2400" dirty="0" smtClean="0"/>
              <a:t>σύμφωνα με έναν προκαθορισμένο πίνακα χρωματικών διαβαθμίσεων ή πίνακα τιμών μιας συνάρτησης. </a:t>
            </a: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59532" y="112474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48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Έγχρωμη υπέρυθρη απεικόνιση και εικόνες ψευδοχρωμάτων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59532" y="112474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36282" y="1268760"/>
            <a:ext cx="4223456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Τυπικά τα ψευδοχρώματα  χρησιμοποιούνται όταν τα δεδομένα καταγράφονται σε ένα </a:t>
            </a:r>
            <a:r>
              <a:rPr lang="el-GR" sz="2400" dirty="0"/>
              <a:t>μόνο κανάλι </a:t>
            </a:r>
            <a:r>
              <a:rPr lang="el-GR" sz="2400" dirty="0" smtClean="0"/>
              <a:t>τιμών (π.χ</a:t>
            </a:r>
            <a:r>
              <a:rPr lang="el-GR" sz="2400" dirty="0"/>
              <a:t>. </a:t>
            </a:r>
            <a:r>
              <a:rPr lang="el-GR" sz="2400" dirty="0" smtClean="0"/>
              <a:t>θερμοκρασία, υψόμετρο, κ.λ.π.) </a:t>
            </a:r>
            <a:r>
              <a:rPr lang="el-GR" sz="2400" dirty="0"/>
              <a:t>σε αντίθεση με </a:t>
            </a:r>
            <a:r>
              <a:rPr lang="el-GR" sz="2400" dirty="0" smtClean="0"/>
              <a:t>την έγχρωμη υπέρυθρη απεικόνιση όπου τα λανθασμένα  χρώματα παράγονται από τρία κανάλια δεδομένων (</a:t>
            </a:r>
            <a:r>
              <a:rPr lang="en-US" sz="2400" dirty="0" smtClean="0"/>
              <a:t>R,G,B)</a:t>
            </a:r>
            <a:r>
              <a:rPr lang="el-GR" sz="2400" dirty="0" smtClean="0"/>
              <a:t>. </a:t>
            </a:r>
            <a:endParaRPr lang="el-GR" sz="2400" dirty="0"/>
          </a:p>
        </p:txBody>
      </p:sp>
      <p:pic>
        <p:nvPicPr>
          <p:cNvPr id="2050" name="Picture 2" descr="File:Passivhaus thermogram gedaemmt ungedaemm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373698"/>
            <a:ext cx="43815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64282" y="413594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 smtClean="0">
                <a:latin typeface="+mn-lt"/>
              </a:rPr>
              <a:t>Θερμογράφημα ενός </a:t>
            </a:r>
            <a:r>
              <a:rPr lang="el-GR" sz="2000" dirty="0">
                <a:latin typeface="+mn-lt"/>
              </a:rPr>
              <a:t>«</a:t>
            </a:r>
            <a:r>
              <a:rPr lang="el-GR" sz="2000" dirty="0" smtClean="0">
                <a:latin typeface="+mn-lt"/>
              </a:rPr>
              <a:t>παθητικού κτιρίου» </a:t>
            </a:r>
            <a:r>
              <a:rPr lang="el-GR" sz="2000" dirty="0">
                <a:latin typeface="+mn-lt"/>
              </a:rPr>
              <a:t>στο προσκήνιο και </a:t>
            </a:r>
            <a:r>
              <a:rPr lang="el-GR" sz="2000" dirty="0" smtClean="0">
                <a:latin typeface="+mn-lt"/>
              </a:rPr>
              <a:t>ε</a:t>
            </a:r>
            <a:r>
              <a:rPr lang="el-GR" sz="2000" dirty="0" smtClean="0">
                <a:latin typeface="+mn-lt"/>
              </a:rPr>
              <a:t>νός </a:t>
            </a:r>
            <a:r>
              <a:rPr lang="el-GR" sz="2000" dirty="0" smtClean="0">
                <a:latin typeface="+mn-lt"/>
              </a:rPr>
              <a:t>παραδοσιακού </a:t>
            </a:r>
            <a:r>
              <a:rPr lang="el-GR" sz="2000" dirty="0" smtClean="0">
                <a:latin typeface="+mn-lt"/>
              </a:rPr>
              <a:t>κτιρίου </a:t>
            </a:r>
            <a:r>
              <a:rPr lang="el-GR" sz="2000" dirty="0">
                <a:latin typeface="+mn-lt"/>
              </a:rPr>
              <a:t>στο </a:t>
            </a:r>
            <a:r>
              <a:rPr lang="el-GR" sz="2000" dirty="0" smtClean="0">
                <a:latin typeface="+mn-lt"/>
              </a:rPr>
              <a:t>παρασκήνιο. </a:t>
            </a:r>
            <a:r>
              <a:rPr lang="en-US" sz="2000" dirty="0" smtClean="0">
                <a:latin typeface="+mn-lt"/>
              </a:rPr>
              <a:t> </a:t>
            </a:r>
            <a:r>
              <a:rPr lang="el-GR" sz="2000" dirty="0" smtClean="0">
                <a:latin typeface="+mn-lt"/>
              </a:rPr>
              <a:t>Η κλίμακα της  θερμοκρασίας </a:t>
            </a:r>
            <a:r>
              <a:rPr lang="el-GR" sz="2000" dirty="0">
                <a:latin typeface="+mn-lt"/>
              </a:rPr>
              <a:t>χρώματος </a:t>
            </a:r>
            <a:r>
              <a:rPr lang="el-GR" sz="2000" dirty="0" smtClean="0">
                <a:latin typeface="+mn-lt"/>
              </a:rPr>
              <a:t>απεικονίζεται δεξιά.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5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38429" y="1052736"/>
            <a:ext cx="8424936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Καθώς το ανθρώπινο μάτι </a:t>
            </a:r>
            <a:r>
              <a:rPr lang="el-GR" sz="2000" dirty="0" smtClean="0"/>
              <a:t>συνδυάζει </a:t>
            </a:r>
            <a:r>
              <a:rPr lang="el-GR" sz="2000" dirty="0"/>
              <a:t>τρεις </a:t>
            </a:r>
            <a:r>
              <a:rPr lang="el-GR" sz="2000" dirty="0" smtClean="0"/>
              <a:t>φασματικές ζώνες (</a:t>
            </a:r>
            <a:r>
              <a:rPr lang="en-US" sz="2000" dirty="0" smtClean="0"/>
              <a:t>R,G,B)</a:t>
            </a:r>
            <a:r>
              <a:rPr lang="el-GR" sz="2000" dirty="0" smtClean="0"/>
              <a:t> για την αντίληψη των πραγματικών χρωμάτων, η παραγωγή των λανθασμένων χρωμάτων  στηρίζεται με όμοιο τρόπο στη χρήση τριών φασματικών ζωνών, από τις οποίες οι δύο ανήκουν στο ορατό (</a:t>
            </a:r>
            <a:r>
              <a:rPr lang="en-US" sz="2000" dirty="0" smtClean="0"/>
              <a:t>G </a:t>
            </a:r>
            <a:r>
              <a:rPr lang="el-GR" sz="2000" dirty="0" smtClean="0"/>
              <a:t>και </a:t>
            </a:r>
            <a:r>
              <a:rPr lang="en-US" sz="2000" dirty="0" smtClean="0"/>
              <a:t>R)</a:t>
            </a:r>
            <a:r>
              <a:rPr lang="el-GR" sz="2000" dirty="0" smtClean="0"/>
              <a:t> και η τρίτη στο μη ορατό φάσμα π.χ. </a:t>
            </a:r>
            <a:r>
              <a:rPr lang="en-US" sz="2000" dirty="0" smtClean="0"/>
              <a:t>NIR</a:t>
            </a:r>
            <a:r>
              <a:rPr lang="el-GR" sz="2000" dirty="0" smtClean="0"/>
              <a:t>.</a:t>
            </a:r>
          </a:p>
          <a:p>
            <a:pPr marL="0" indent="0">
              <a:buNone/>
            </a:pPr>
            <a:endParaRPr lang="el-GR" dirty="0"/>
          </a:p>
        </p:txBody>
      </p:sp>
      <p:graphicFrame>
        <p:nvGraphicFramePr>
          <p:cNvPr id="7" name="Πίνακας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143270"/>
              </p:ext>
            </p:extLst>
          </p:nvPr>
        </p:nvGraphicFramePr>
        <p:xfrm>
          <a:off x="318796" y="2780929"/>
          <a:ext cx="8424935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3648"/>
                <a:gridCol w="1119349"/>
                <a:gridCol w="1186496"/>
                <a:gridCol w="1113174"/>
                <a:gridCol w="1139674"/>
                <a:gridCol w="1253641"/>
                <a:gridCol w="1358953"/>
              </a:tblGrid>
              <a:tr h="426822">
                <a:tc gridSpan="3">
                  <a:txBody>
                    <a:bodyPr/>
                    <a:lstStyle/>
                    <a:p>
                      <a:r>
                        <a:rPr lang="el-GR" sz="2400" dirty="0" smtClean="0"/>
                        <a:t>Πραγματικά χρώματα</a:t>
                      </a:r>
                      <a:endParaRPr lang="el-GR" sz="2400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l-GR" sz="2400" dirty="0" smtClean="0"/>
                        <a:t>Λανθασμένα</a:t>
                      </a:r>
                      <a:r>
                        <a:rPr lang="el-GR" sz="2400" baseline="0" dirty="0" smtClean="0"/>
                        <a:t> χρώματα</a:t>
                      </a:r>
                      <a:endParaRPr lang="el-GR" sz="2400" dirty="0"/>
                    </a:p>
                  </a:txBody>
                  <a:tcPr>
                    <a:solidFill>
                      <a:srgbClr val="82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4268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R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R</a:t>
                      </a:r>
                      <a:endParaRPr lang="el-GR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NIR</a:t>
                      </a:r>
                      <a:endParaRPr lang="el-GR" sz="2400" dirty="0"/>
                    </a:p>
                  </a:txBody>
                  <a:tcPr/>
                </a:tc>
              </a:tr>
              <a:tr h="231703"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↓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↓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↓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Χ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↓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↓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↓</a:t>
                      </a:r>
                      <a:endParaRPr lang="el-GR" sz="2400" dirty="0"/>
                    </a:p>
                  </a:txBody>
                  <a:tcPr/>
                </a:tc>
              </a:tr>
              <a:tr h="4268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Β</a:t>
                      </a:r>
                      <a:endParaRPr lang="el-G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l-G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Ορθογώνιο 5"/>
          <p:cNvSpPr/>
          <p:nvPr/>
        </p:nvSpPr>
        <p:spPr>
          <a:xfrm>
            <a:off x="318795" y="116632"/>
            <a:ext cx="8613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>
                <a:latin typeface="+mj-lt"/>
              </a:rPr>
              <a:t>Παραγωγή λανθασμένων </a:t>
            </a:r>
            <a:r>
              <a:rPr lang="el-GR" sz="3600" b="1" dirty="0" smtClean="0">
                <a:latin typeface="+mj-lt"/>
              </a:rPr>
              <a:t>χρωμάτων </a:t>
            </a:r>
            <a:r>
              <a:rPr lang="el-GR" sz="2800" dirty="0" smtClean="0">
                <a:latin typeface="+mj-lt"/>
              </a:rPr>
              <a:t>(1 </a:t>
            </a:r>
            <a:r>
              <a:rPr lang="el-GR" sz="2800" dirty="0">
                <a:latin typeface="+mj-lt"/>
              </a:rPr>
              <a:t>από 5)</a:t>
            </a:r>
          </a:p>
        </p:txBody>
      </p:sp>
      <p:sp>
        <p:nvSpPr>
          <p:cNvPr id="9" name="Rectangle 8"/>
          <p:cNvSpPr/>
          <p:nvPr/>
        </p:nvSpPr>
        <p:spPr>
          <a:xfrm>
            <a:off x="318796" y="88662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398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984" y="-4144"/>
            <a:ext cx="9144000" cy="840856"/>
          </a:xfrm>
        </p:spPr>
        <p:txBody>
          <a:bodyPr>
            <a:noAutofit/>
          </a:bodyPr>
          <a:lstStyle/>
          <a:p>
            <a:r>
              <a:rPr lang="el-GR" sz="3200" dirty="0" smtClean="0"/>
              <a:t>             </a:t>
            </a:r>
            <a:endParaRPr lang="el-GR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grpSp>
        <p:nvGrpSpPr>
          <p:cNvPr id="34" name="Group 33" title="εικόνα στο ορατό"/>
          <p:cNvGrpSpPr/>
          <p:nvPr/>
        </p:nvGrpSpPr>
        <p:grpSpPr>
          <a:xfrm>
            <a:off x="193602" y="1225400"/>
            <a:ext cx="5124843" cy="3860378"/>
            <a:chOff x="162125" y="1274428"/>
            <a:chExt cx="5103170" cy="3516728"/>
          </a:xfrm>
        </p:grpSpPr>
        <p:sp>
          <p:nvSpPr>
            <p:cNvPr id="32" name="Rectangle 31"/>
            <p:cNvSpPr/>
            <p:nvPr/>
          </p:nvSpPr>
          <p:spPr>
            <a:xfrm>
              <a:off x="2952475" y="1430288"/>
              <a:ext cx="1865376" cy="25419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62125" y="1274428"/>
              <a:ext cx="5103170" cy="3516728"/>
              <a:chOff x="213865" y="1240236"/>
              <a:chExt cx="5103170" cy="3516728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>
                <a:off x="1102979" y="1916832"/>
                <a:ext cx="3786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1144623" y="1396096"/>
                <a:ext cx="3744416" cy="257054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H="1">
                <a:off x="1123801" y="2420888"/>
                <a:ext cx="3786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1102979" y="2924944"/>
                <a:ext cx="3786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1144623" y="3429000"/>
                <a:ext cx="3786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 13"/>
              <p:cNvSpPr/>
              <p:nvPr/>
            </p:nvSpPr>
            <p:spPr>
              <a:xfrm>
                <a:off x="1272951" y="2279904"/>
                <a:ext cx="3596640" cy="1658112"/>
              </a:xfrm>
              <a:custGeom>
                <a:avLst/>
                <a:gdLst>
                  <a:gd name="connsiteX0" fmla="*/ 0 w 3596640"/>
                  <a:gd name="connsiteY0" fmla="*/ 1645920 h 1658112"/>
                  <a:gd name="connsiteX1" fmla="*/ 60960 w 3596640"/>
                  <a:gd name="connsiteY1" fmla="*/ 1597152 h 1658112"/>
                  <a:gd name="connsiteX2" fmla="*/ 134112 w 3596640"/>
                  <a:gd name="connsiteY2" fmla="*/ 1645920 h 1658112"/>
                  <a:gd name="connsiteX3" fmla="*/ 170688 w 3596640"/>
                  <a:gd name="connsiteY3" fmla="*/ 1658112 h 1658112"/>
                  <a:gd name="connsiteX4" fmla="*/ 195072 w 3596640"/>
                  <a:gd name="connsiteY4" fmla="*/ 1621536 h 1658112"/>
                  <a:gd name="connsiteX5" fmla="*/ 207264 w 3596640"/>
                  <a:gd name="connsiteY5" fmla="*/ 1584960 h 1658112"/>
                  <a:gd name="connsiteX6" fmla="*/ 243840 w 3596640"/>
                  <a:gd name="connsiteY6" fmla="*/ 1609344 h 1658112"/>
                  <a:gd name="connsiteX7" fmla="*/ 268224 w 3596640"/>
                  <a:gd name="connsiteY7" fmla="*/ 1426464 h 1658112"/>
                  <a:gd name="connsiteX8" fmla="*/ 292608 w 3596640"/>
                  <a:gd name="connsiteY8" fmla="*/ 1353312 h 1658112"/>
                  <a:gd name="connsiteX9" fmla="*/ 304800 w 3596640"/>
                  <a:gd name="connsiteY9" fmla="*/ 1280160 h 1658112"/>
                  <a:gd name="connsiteX10" fmla="*/ 329184 w 3596640"/>
                  <a:gd name="connsiteY10" fmla="*/ 1207008 h 1658112"/>
                  <a:gd name="connsiteX11" fmla="*/ 341376 w 3596640"/>
                  <a:gd name="connsiteY11" fmla="*/ 1170432 h 1658112"/>
                  <a:gd name="connsiteX12" fmla="*/ 353568 w 3596640"/>
                  <a:gd name="connsiteY12" fmla="*/ 1060704 h 1658112"/>
                  <a:gd name="connsiteX13" fmla="*/ 390144 w 3596640"/>
                  <a:gd name="connsiteY13" fmla="*/ 938784 h 1658112"/>
                  <a:gd name="connsiteX14" fmla="*/ 426720 w 3596640"/>
                  <a:gd name="connsiteY14" fmla="*/ 829056 h 1658112"/>
                  <a:gd name="connsiteX15" fmla="*/ 438912 w 3596640"/>
                  <a:gd name="connsiteY15" fmla="*/ 792480 h 1658112"/>
                  <a:gd name="connsiteX16" fmla="*/ 463296 w 3596640"/>
                  <a:gd name="connsiteY16" fmla="*/ 707136 h 1658112"/>
                  <a:gd name="connsiteX17" fmla="*/ 487680 w 3596640"/>
                  <a:gd name="connsiteY17" fmla="*/ 670560 h 1658112"/>
                  <a:gd name="connsiteX18" fmla="*/ 499872 w 3596640"/>
                  <a:gd name="connsiteY18" fmla="*/ 633984 h 1658112"/>
                  <a:gd name="connsiteX19" fmla="*/ 536448 w 3596640"/>
                  <a:gd name="connsiteY19" fmla="*/ 512064 h 1658112"/>
                  <a:gd name="connsiteX20" fmla="*/ 585216 w 3596640"/>
                  <a:gd name="connsiteY20" fmla="*/ 390144 h 1658112"/>
                  <a:gd name="connsiteX21" fmla="*/ 597408 w 3596640"/>
                  <a:gd name="connsiteY21" fmla="*/ 353568 h 1658112"/>
                  <a:gd name="connsiteX22" fmla="*/ 621792 w 3596640"/>
                  <a:gd name="connsiteY22" fmla="*/ 243840 h 1658112"/>
                  <a:gd name="connsiteX23" fmla="*/ 646176 w 3596640"/>
                  <a:gd name="connsiteY23" fmla="*/ 109728 h 1658112"/>
                  <a:gd name="connsiteX24" fmla="*/ 670560 w 3596640"/>
                  <a:gd name="connsiteY24" fmla="*/ 36576 h 1658112"/>
                  <a:gd name="connsiteX25" fmla="*/ 694944 w 3596640"/>
                  <a:gd name="connsiteY25" fmla="*/ 0 h 1658112"/>
                  <a:gd name="connsiteX26" fmla="*/ 719328 w 3596640"/>
                  <a:gd name="connsiteY26" fmla="*/ 73152 h 1658112"/>
                  <a:gd name="connsiteX27" fmla="*/ 743712 w 3596640"/>
                  <a:gd name="connsiteY27" fmla="*/ 109728 h 1658112"/>
                  <a:gd name="connsiteX28" fmla="*/ 768096 w 3596640"/>
                  <a:gd name="connsiteY28" fmla="*/ 182880 h 1658112"/>
                  <a:gd name="connsiteX29" fmla="*/ 780288 w 3596640"/>
                  <a:gd name="connsiteY29" fmla="*/ 219456 h 1658112"/>
                  <a:gd name="connsiteX30" fmla="*/ 804672 w 3596640"/>
                  <a:gd name="connsiteY30" fmla="*/ 316992 h 1658112"/>
                  <a:gd name="connsiteX31" fmla="*/ 829056 w 3596640"/>
                  <a:gd name="connsiteY31" fmla="*/ 426720 h 1658112"/>
                  <a:gd name="connsiteX32" fmla="*/ 853440 w 3596640"/>
                  <a:gd name="connsiteY32" fmla="*/ 585216 h 1658112"/>
                  <a:gd name="connsiteX33" fmla="*/ 865632 w 3596640"/>
                  <a:gd name="connsiteY33" fmla="*/ 633984 h 1658112"/>
                  <a:gd name="connsiteX34" fmla="*/ 890016 w 3596640"/>
                  <a:gd name="connsiteY34" fmla="*/ 841248 h 1658112"/>
                  <a:gd name="connsiteX35" fmla="*/ 902208 w 3596640"/>
                  <a:gd name="connsiteY35" fmla="*/ 877824 h 1658112"/>
                  <a:gd name="connsiteX36" fmla="*/ 914400 w 3596640"/>
                  <a:gd name="connsiteY36" fmla="*/ 938784 h 1658112"/>
                  <a:gd name="connsiteX37" fmla="*/ 926592 w 3596640"/>
                  <a:gd name="connsiteY37" fmla="*/ 975360 h 1658112"/>
                  <a:gd name="connsiteX38" fmla="*/ 938784 w 3596640"/>
                  <a:gd name="connsiteY38" fmla="*/ 1036320 h 1658112"/>
                  <a:gd name="connsiteX39" fmla="*/ 950976 w 3596640"/>
                  <a:gd name="connsiteY39" fmla="*/ 1109472 h 1658112"/>
                  <a:gd name="connsiteX40" fmla="*/ 975360 w 3596640"/>
                  <a:gd name="connsiteY40" fmla="*/ 1182624 h 1658112"/>
                  <a:gd name="connsiteX41" fmla="*/ 987552 w 3596640"/>
                  <a:gd name="connsiteY41" fmla="*/ 1231392 h 1658112"/>
                  <a:gd name="connsiteX42" fmla="*/ 1024128 w 3596640"/>
                  <a:gd name="connsiteY42" fmla="*/ 1341120 h 1658112"/>
                  <a:gd name="connsiteX43" fmla="*/ 1036320 w 3596640"/>
                  <a:gd name="connsiteY43" fmla="*/ 1377696 h 1658112"/>
                  <a:gd name="connsiteX44" fmla="*/ 1048512 w 3596640"/>
                  <a:gd name="connsiteY44" fmla="*/ 1414272 h 1658112"/>
                  <a:gd name="connsiteX45" fmla="*/ 1121664 w 3596640"/>
                  <a:gd name="connsiteY45" fmla="*/ 1475232 h 1658112"/>
                  <a:gd name="connsiteX46" fmla="*/ 1158240 w 3596640"/>
                  <a:gd name="connsiteY46" fmla="*/ 1511808 h 1658112"/>
                  <a:gd name="connsiteX47" fmla="*/ 1280160 w 3596640"/>
                  <a:gd name="connsiteY47" fmla="*/ 1536192 h 1658112"/>
                  <a:gd name="connsiteX48" fmla="*/ 1341120 w 3596640"/>
                  <a:gd name="connsiteY48" fmla="*/ 1548384 h 1658112"/>
                  <a:gd name="connsiteX49" fmla="*/ 1682496 w 3596640"/>
                  <a:gd name="connsiteY49" fmla="*/ 1524000 h 1658112"/>
                  <a:gd name="connsiteX50" fmla="*/ 1755648 w 3596640"/>
                  <a:gd name="connsiteY50" fmla="*/ 1511808 h 1658112"/>
                  <a:gd name="connsiteX51" fmla="*/ 1792224 w 3596640"/>
                  <a:gd name="connsiteY51" fmla="*/ 1499616 h 1658112"/>
                  <a:gd name="connsiteX52" fmla="*/ 1950720 w 3596640"/>
                  <a:gd name="connsiteY52" fmla="*/ 1487424 h 1658112"/>
                  <a:gd name="connsiteX53" fmla="*/ 2023872 w 3596640"/>
                  <a:gd name="connsiteY53" fmla="*/ 1463040 h 1658112"/>
                  <a:gd name="connsiteX54" fmla="*/ 2097024 w 3596640"/>
                  <a:gd name="connsiteY54" fmla="*/ 1414272 h 1658112"/>
                  <a:gd name="connsiteX55" fmla="*/ 2157984 w 3596640"/>
                  <a:gd name="connsiteY55" fmla="*/ 1304544 h 1658112"/>
                  <a:gd name="connsiteX56" fmla="*/ 2182368 w 3596640"/>
                  <a:gd name="connsiteY56" fmla="*/ 1255776 h 1658112"/>
                  <a:gd name="connsiteX57" fmla="*/ 2218944 w 3596640"/>
                  <a:gd name="connsiteY57" fmla="*/ 1060704 h 1658112"/>
                  <a:gd name="connsiteX58" fmla="*/ 2231136 w 3596640"/>
                  <a:gd name="connsiteY58" fmla="*/ 1024128 h 1658112"/>
                  <a:gd name="connsiteX59" fmla="*/ 2279904 w 3596640"/>
                  <a:gd name="connsiteY59" fmla="*/ 853440 h 1658112"/>
                  <a:gd name="connsiteX60" fmla="*/ 2328672 w 3596640"/>
                  <a:gd name="connsiteY60" fmla="*/ 768096 h 1658112"/>
                  <a:gd name="connsiteX61" fmla="*/ 2377440 w 3596640"/>
                  <a:gd name="connsiteY61" fmla="*/ 780288 h 1658112"/>
                  <a:gd name="connsiteX62" fmla="*/ 2414016 w 3596640"/>
                  <a:gd name="connsiteY62" fmla="*/ 804672 h 1658112"/>
                  <a:gd name="connsiteX63" fmla="*/ 2487168 w 3596640"/>
                  <a:gd name="connsiteY63" fmla="*/ 816864 h 1658112"/>
                  <a:gd name="connsiteX64" fmla="*/ 2584704 w 3596640"/>
                  <a:gd name="connsiteY64" fmla="*/ 902208 h 1658112"/>
                  <a:gd name="connsiteX65" fmla="*/ 2596896 w 3596640"/>
                  <a:gd name="connsiteY65" fmla="*/ 975360 h 1658112"/>
                  <a:gd name="connsiteX66" fmla="*/ 2633472 w 3596640"/>
                  <a:gd name="connsiteY66" fmla="*/ 999744 h 1658112"/>
                  <a:gd name="connsiteX67" fmla="*/ 2670048 w 3596640"/>
                  <a:gd name="connsiteY67" fmla="*/ 1011936 h 1658112"/>
                  <a:gd name="connsiteX68" fmla="*/ 2743200 w 3596640"/>
                  <a:gd name="connsiteY68" fmla="*/ 1048512 h 1658112"/>
                  <a:gd name="connsiteX69" fmla="*/ 2779776 w 3596640"/>
                  <a:gd name="connsiteY69" fmla="*/ 1085088 h 1658112"/>
                  <a:gd name="connsiteX70" fmla="*/ 2816352 w 3596640"/>
                  <a:gd name="connsiteY70" fmla="*/ 1109472 h 1658112"/>
                  <a:gd name="connsiteX71" fmla="*/ 2828544 w 3596640"/>
                  <a:gd name="connsiteY71" fmla="*/ 1146048 h 1658112"/>
                  <a:gd name="connsiteX72" fmla="*/ 2889504 w 3596640"/>
                  <a:gd name="connsiteY72" fmla="*/ 1219200 h 1658112"/>
                  <a:gd name="connsiteX73" fmla="*/ 2913888 w 3596640"/>
                  <a:gd name="connsiteY73" fmla="*/ 1255776 h 1658112"/>
                  <a:gd name="connsiteX74" fmla="*/ 2987040 w 3596640"/>
                  <a:gd name="connsiteY74" fmla="*/ 1304544 h 1658112"/>
                  <a:gd name="connsiteX75" fmla="*/ 3035808 w 3596640"/>
                  <a:gd name="connsiteY75" fmla="*/ 1353312 h 1658112"/>
                  <a:gd name="connsiteX76" fmla="*/ 3121152 w 3596640"/>
                  <a:gd name="connsiteY76" fmla="*/ 1450848 h 1658112"/>
                  <a:gd name="connsiteX77" fmla="*/ 3157728 w 3596640"/>
                  <a:gd name="connsiteY77" fmla="*/ 1463040 h 1658112"/>
                  <a:gd name="connsiteX78" fmla="*/ 3182112 w 3596640"/>
                  <a:gd name="connsiteY78" fmla="*/ 1499616 h 1658112"/>
                  <a:gd name="connsiteX79" fmla="*/ 3255264 w 3596640"/>
                  <a:gd name="connsiteY79" fmla="*/ 1536192 h 1658112"/>
                  <a:gd name="connsiteX80" fmla="*/ 3291840 w 3596640"/>
                  <a:gd name="connsiteY80" fmla="*/ 1560576 h 1658112"/>
                  <a:gd name="connsiteX81" fmla="*/ 3340608 w 3596640"/>
                  <a:gd name="connsiteY81" fmla="*/ 1572768 h 1658112"/>
                  <a:gd name="connsiteX82" fmla="*/ 3413760 w 3596640"/>
                  <a:gd name="connsiteY82" fmla="*/ 1597152 h 1658112"/>
                  <a:gd name="connsiteX83" fmla="*/ 3450336 w 3596640"/>
                  <a:gd name="connsiteY83" fmla="*/ 1609344 h 1658112"/>
                  <a:gd name="connsiteX84" fmla="*/ 3596640 w 3596640"/>
                  <a:gd name="connsiteY84" fmla="*/ 1645920 h 165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3596640" h="1658112">
                    <a:moveTo>
                      <a:pt x="0" y="1645920"/>
                    </a:moveTo>
                    <a:cubicBezTo>
                      <a:pt x="20320" y="1629664"/>
                      <a:pt x="36035" y="1604629"/>
                      <a:pt x="60960" y="1597152"/>
                    </a:cubicBezTo>
                    <a:cubicBezTo>
                      <a:pt x="152730" y="1569621"/>
                      <a:pt x="104075" y="1615883"/>
                      <a:pt x="134112" y="1645920"/>
                    </a:cubicBezTo>
                    <a:cubicBezTo>
                      <a:pt x="143199" y="1655007"/>
                      <a:pt x="158496" y="1654048"/>
                      <a:pt x="170688" y="1658112"/>
                    </a:cubicBezTo>
                    <a:cubicBezTo>
                      <a:pt x="178816" y="1645920"/>
                      <a:pt x="188519" y="1634642"/>
                      <a:pt x="195072" y="1621536"/>
                    </a:cubicBezTo>
                    <a:cubicBezTo>
                      <a:pt x="200819" y="1610041"/>
                      <a:pt x="194796" y="1588077"/>
                      <a:pt x="207264" y="1584960"/>
                    </a:cubicBezTo>
                    <a:cubicBezTo>
                      <a:pt x="221479" y="1581406"/>
                      <a:pt x="231648" y="1601216"/>
                      <a:pt x="243840" y="1609344"/>
                    </a:cubicBezTo>
                    <a:cubicBezTo>
                      <a:pt x="278471" y="1505450"/>
                      <a:pt x="228446" y="1665131"/>
                      <a:pt x="268224" y="1426464"/>
                    </a:cubicBezTo>
                    <a:cubicBezTo>
                      <a:pt x="272450" y="1401111"/>
                      <a:pt x="288382" y="1378665"/>
                      <a:pt x="292608" y="1353312"/>
                    </a:cubicBezTo>
                    <a:cubicBezTo>
                      <a:pt x="296672" y="1328928"/>
                      <a:pt x="298804" y="1304142"/>
                      <a:pt x="304800" y="1280160"/>
                    </a:cubicBezTo>
                    <a:cubicBezTo>
                      <a:pt x="311034" y="1255224"/>
                      <a:pt x="321056" y="1231392"/>
                      <a:pt x="329184" y="1207008"/>
                    </a:cubicBezTo>
                    <a:lnTo>
                      <a:pt x="341376" y="1170432"/>
                    </a:lnTo>
                    <a:cubicBezTo>
                      <a:pt x="345440" y="1133856"/>
                      <a:pt x="347972" y="1097077"/>
                      <a:pt x="353568" y="1060704"/>
                    </a:cubicBezTo>
                    <a:cubicBezTo>
                      <a:pt x="358833" y="1026484"/>
                      <a:pt x="380650" y="967267"/>
                      <a:pt x="390144" y="938784"/>
                    </a:cubicBezTo>
                    <a:lnTo>
                      <a:pt x="426720" y="829056"/>
                    </a:lnTo>
                    <a:cubicBezTo>
                      <a:pt x="430784" y="816864"/>
                      <a:pt x="435795" y="804948"/>
                      <a:pt x="438912" y="792480"/>
                    </a:cubicBezTo>
                    <a:cubicBezTo>
                      <a:pt x="442818" y="776855"/>
                      <a:pt x="454551" y="724627"/>
                      <a:pt x="463296" y="707136"/>
                    </a:cubicBezTo>
                    <a:cubicBezTo>
                      <a:pt x="469849" y="694030"/>
                      <a:pt x="481127" y="683666"/>
                      <a:pt x="487680" y="670560"/>
                    </a:cubicBezTo>
                    <a:cubicBezTo>
                      <a:pt x="493427" y="659065"/>
                      <a:pt x="496341" y="646341"/>
                      <a:pt x="499872" y="633984"/>
                    </a:cubicBezTo>
                    <a:cubicBezTo>
                      <a:pt x="511539" y="593148"/>
                      <a:pt x="517132" y="550695"/>
                      <a:pt x="536448" y="512064"/>
                    </a:cubicBezTo>
                    <a:cubicBezTo>
                      <a:pt x="572327" y="440307"/>
                      <a:pt x="555085" y="480538"/>
                      <a:pt x="585216" y="390144"/>
                    </a:cubicBezTo>
                    <a:cubicBezTo>
                      <a:pt x="589280" y="377952"/>
                      <a:pt x="594291" y="366036"/>
                      <a:pt x="597408" y="353568"/>
                    </a:cubicBezTo>
                    <a:cubicBezTo>
                      <a:pt x="608368" y="309728"/>
                      <a:pt x="614053" y="290275"/>
                      <a:pt x="621792" y="243840"/>
                    </a:cubicBezTo>
                    <a:cubicBezTo>
                      <a:pt x="633599" y="172999"/>
                      <a:pt x="628621" y="168246"/>
                      <a:pt x="646176" y="109728"/>
                    </a:cubicBezTo>
                    <a:cubicBezTo>
                      <a:pt x="653562" y="85109"/>
                      <a:pt x="656303" y="57962"/>
                      <a:pt x="670560" y="36576"/>
                    </a:cubicBezTo>
                    <a:lnTo>
                      <a:pt x="694944" y="0"/>
                    </a:lnTo>
                    <a:cubicBezTo>
                      <a:pt x="703072" y="24384"/>
                      <a:pt x="705071" y="51766"/>
                      <a:pt x="719328" y="73152"/>
                    </a:cubicBezTo>
                    <a:cubicBezTo>
                      <a:pt x="727456" y="85344"/>
                      <a:pt x="737761" y="96338"/>
                      <a:pt x="743712" y="109728"/>
                    </a:cubicBezTo>
                    <a:cubicBezTo>
                      <a:pt x="754151" y="133216"/>
                      <a:pt x="759968" y="158496"/>
                      <a:pt x="768096" y="182880"/>
                    </a:cubicBezTo>
                    <a:cubicBezTo>
                      <a:pt x="772160" y="195072"/>
                      <a:pt x="777171" y="206988"/>
                      <a:pt x="780288" y="219456"/>
                    </a:cubicBezTo>
                    <a:cubicBezTo>
                      <a:pt x="788416" y="251968"/>
                      <a:pt x="799163" y="283935"/>
                      <a:pt x="804672" y="316992"/>
                    </a:cubicBezTo>
                    <a:cubicBezTo>
                      <a:pt x="818977" y="402821"/>
                      <a:pt x="809047" y="366692"/>
                      <a:pt x="829056" y="426720"/>
                    </a:cubicBezTo>
                    <a:cubicBezTo>
                      <a:pt x="834912" y="467709"/>
                      <a:pt x="844982" y="542925"/>
                      <a:pt x="853440" y="585216"/>
                    </a:cubicBezTo>
                    <a:cubicBezTo>
                      <a:pt x="856726" y="601647"/>
                      <a:pt x="861568" y="617728"/>
                      <a:pt x="865632" y="633984"/>
                    </a:cubicBezTo>
                    <a:cubicBezTo>
                      <a:pt x="867999" y="655286"/>
                      <a:pt x="885228" y="814916"/>
                      <a:pt x="890016" y="841248"/>
                    </a:cubicBezTo>
                    <a:cubicBezTo>
                      <a:pt x="892315" y="853892"/>
                      <a:pt x="899091" y="865356"/>
                      <a:pt x="902208" y="877824"/>
                    </a:cubicBezTo>
                    <a:cubicBezTo>
                      <a:pt x="907234" y="897928"/>
                      <a:pt x="909374" y="918680"/>
                      <a:pt x="914400" y="938784"/>
                    </a:cubicBezTo>
                    <a:cubicBezTo>
                      <a:pt x="917517" y="951252"/>
                      <a:pt x="923475" y="962892"/>
                      <a:pt x="926592" y="975360"/>
                    </a:cubicBezTo>
                    <a:cubicBezTo>
                      <a:pt x="931618" y="995464"/>
                      <a:pt x="935077" y="1015932"/>
                      <a:pt x="938784" y="1036320"/>
                    </a:cubicBezTo>
                    <a:cubicBezTo>
                      <a:pt x="943206" y="1060642"/>
                      <a:pt x="944980" y="1085490"/>
                      <a:pt x="950976" y="1109472"/>
                    </a:cubicBezTo>
                    <a:cubicBezTo>
                      <a:pt x="957210" y="1134408"/>
                      <a:pt x="969126" y="1157688"/>
                      <a:pt x="975360" y="1182624"/>
                    </a:cubicBezTo>
                    <a:cubicBezTo>
                      <a:pt x="979424" y="1198880"/>
                      <a:pt x="982737" y="1215342"/>
                      <a:pt x="987552" y="1231392"/>
                    </a:cubicBezTo>
                    <a:lnTo>
                      <a:pt x="1024128" y="1341120"/>
                    </a:lnTo>
                    <a:lnTo>
                      <a:pt x="1036320" y="1377696"/>
                    </a:lnTo>
                    <a:cubicBezTo>
                      <a:pt x="1040384" y="1389888"/>
                      <a:pt x="1039425" y="1405185"/>
                      <a:pt x="1048512" y="1414272"/>
                    </a:cubicBezTo>
                    <a:cubicBezTo>
                      <a:pt x="1155369" y="1521129"/>
                      <a:pt x="1019819" y="1390362"/>
                      <a:pt x="1121664" y="1475232"/>
                    </a:cubicBezTo>
                    <a:cubicBezTo>
                      <a:pt x="1134910" y="1486270"/>
                      <a:pt x="1143894" y="1502244"/>
                      <a:pt x="1158240" y="1511808"/>
                    </a:cubicBezTo>
                    <a:cubicBezTo>
                      <a:pt x="1181608" y="1527387"/>
                      <a:pt x="1272588" y="1534930"/>
                      <a:pt x="1280160" y="1536192"/>
                    </a:cubicBezTo>
                    <a:cubicBezTo>
                      <a:pt x="1300600" y="1539599"/>
                      <a:pt x="1320800" y="1544320"/>
                      <a:pt x="1341120" y="1548384"/>
                    </a:cubicBezTo>
                    <a:cubicBezTo>
                      <a:pt x="1450907" y="1541926"/>
                      <a:pt x="1571750" y="1537029"/>
                      <a:pt x="1682496" y="1524000"/>
                    </a:cubicBezTo>
                    <a:cubicBezTo>
                      <a:pt x="1707047" y="1521112"/>
                      <a:pt x="1731516" y="1517171"/>
                      <a:pt x="1755648" y="1511808"/>
                    </a:cubicBezTo>
                    <a:cubicBezTo>
                      <a:pt x="1768193" y="1509020"/>
                      <a:pt x="1779472" y="1501210"/>
                      <a:pt x="1792224" y="1499616"/>
                    </a:cubicBezTo>
                    <a:cubicBezTo>
                      <a:pt x="1844803" y="1493044"/>
                      <a:pt x="1897888" y="1491488"/>
                      <a:pt x="1950720" y="1487424"/>
                    </a:cubicBezTo>
                    <a:cubicBezTo>
                      <a:pt x="1975104" y="1479296"/>
                      <a:pt x="2002486" y="1477297"/>
                      <a:pt x="2023872" y="1463040"/>
                    </a:cubicBezTo>
                    <a:lnTo>
                      <a:pt x="2097024" y="1414272"/>
                    </a:lnTo>
                    <a:cubicBezTo>
                      <a:pt x="2192069" y="1271705"/>
                      <a:pt x="2119357" y="1394673"/>
                      <a:pt x="2157984" y="1304544"/>
                    </a:cubicBezTo>
                    <a:cubicBezTo>
                      <a:pt x="2165143" y="1287839"/>
                      <a:pt x="2176621" y="1273018"/>
                      <a:pt x="2182368" y="1255776"/>
                    </a:cubicBezTo>
                    <a:cubicBezTo>
                      <a:pt x="2218488" y="1147416"/>
                      <a:pt x="2198890" y="1170999"/>
                      <a:pt x="2218944" y="1060704"/>
                    </a:cubicBezTo>
                    <a:cubicBezTo>
                      <a:pt x="2221243" y="1048060"/>
                      <a:pt x="2227755" y="1036527"/>
                      <a:pt x="2231136" y="1024128"/>
                    </a:cubicBezTo>
                    <a:cubicBezTo>
                      <a:pt x="2240511" y="989752"/>
                      <a:pt x="2261215" y="890818"/>
                      <a:pt x="2279904" y="853440"/>
                    </a:cubicBezTo>
                    <a:cubicBezTo>
                      <a:pt x="2310841" y="791566"/>
                      <a:pt x="2294206" y="819794"/>
                      <a:pt x="2328672" y="768096"/>
                    </a:cubicBezTo>
                    <a:cubicBezTo>
                      <a:pt x="2344928" y="772160"/>
                      <a:pt x="2362039" y="773687"/>
                      <a:pt x="2377440" y="780288"/>
                    </a:cubicBezTo>
                    <a:cubicBezTo>
                      <a:pt x="2390908" y="786060"/>
                      <a:pt x="2400115" y="800038"/>
                      <a:pt x="2414016" y="804672"/>
                    </a:cubicBezTo>
                    <a:cubicBezTo>
                      <a:pt x="2437468" y="812489"/>
                      <a:pt x="2462784" y="812800"/>
                      <a:pt x="2487168" y="816864"/>
                    </a:cubicBezTo>
                    <a:cubicBezTo>
                      <a:pt x="2572512" y="873760"/>
                      <a:pt x="2544064" y="841248"/>
                      <a:pt x="2584704" y="902208"/>
                    </a:cubicBezTo>
                    <a:cubicBezTo>
                      <a:pt x="2588768" y="926592"/>
                      <a:pt x="2585841" y="953249"/>
                      <a:pt x="2596896" y="975360"/>
                    </a:cubicBezTo>
                    <a:cubicBezTo>
                      <a:pt x="2603449" y="988466"/>
                      <a:pt x="2620366" y="993191"/>
                      <a:pt x="2633472" y="999744"/>
                    </a:cubicBezTo>
                    <a:cubicBezTo>
                      <a:pt x="2644967" y="1005491"/>
                      <a:pt x="2658553" y="1006189"/>
                      <a:pt x="2670048" y="1011936"/>
                    </a:cubicBezTo>
                    <a:cubicBezTo>
                      <a:pt x="2764586" y="1059205"/>
                      <a:pt x="2651265" y="1017867"/>
                      <a:pt x="2743200" y="1048512"/>
                    </a:cubicBezTo>
                    <a:cubicBezTo>
                      <a:pt x="2755392" y="1060704"/>
                      <a:pt x="2766530" y="1074050"/>
                      <a:pt x="2779776" y="1085088"/>
                    </a:cubicBezTo>
                    <a:cubicBezTo>
                      <a:pt x="2791033" y="1094469"/>
                      <a:pt x="2807198" y="1098030"/>
                      <a:pt x="2816352" y="1109472"/>
                    </a:cubicBezTo>
                    <a:cubicBezTo>
                      <a:pt x="2824380" y="1119507"/>
                      <a:pt x="2822797" y="1134553"/>
                      <a:pt x="2828544" y="1146048"/>
                    </a:cubicBezTo>
                    <a:cubicBezTo>
                      <a:pt x="2851247" y="1191454"/>
                      <a:pt x="2855799" y="1178754"/>
                      <a:pt x="2889504" y="1219200"/>
                    </a:cubicBezTo>
                    <a:cubicBezTo>
                      <a:pt x="2898885" y="1230457"/>
                      <a:pt x="2902861" y="1246127"/>
                      <a:pt x="2913888" y="1255776"/>
                    </a:cubicBezTo>
                    <a:cubicBezTo>
                      <a:pt x="2935943" y="1275074"/>
                      <a:pt x="2987040" y="1304544"/>
                      <a:pt x="2987040" y="1304544"/>
                    </a:cubicBezTo>
                    <a:cubicBezTo>
                      <a:pt x="3019552" y="1402080"/>
                      <a:pt x="2970784" y="1288288"/>
                      <a:pt x="3035808" y="1353312"/>
                    </a:cubicBezTo>
                    <a:cubicBezTo>
                      <a:pt x="3108960" y="1426464"/>
                      <a:pt x="3052064" y="1416304"/>
                      <a:pt x="3121152" y="1450848"/>
                    </a:cubicBezTo>
                    <a:cubicBezTo>
                      <a:pt x="3132647" y="1456595"/>
                      <a:pt x="3145536" y="1458976"/>
                      <a:pt x="3157728" y="1463040"/>
                    </a:cubicBezTo>
                    <a:cubicBezTo>
                      <a:pt x="3165856" y="1475232"/>
                      <a:pt x="3171751" y="1489255"/>
                      <a:pt x="3182112" y="1499616"/>
                    </a:cubicBezTo>
                    <a:cubicBezTo>
                      <a:pt x="3217053" y="1534557"/>
                      <a:pt x="3215600" y="1516360"/>
                      <a:pt x="3255264" y="1536192"/>
                    </a:cubicBezTo>
                    <a:cubicBezTo>
                      <a:pt x="3268370" y="1542745"/>
                      <a:pt x="3278372" y="1554804"/>
                      <a:pt x="3291840" y="1560576"/>
                    </a:cubicBezTo>
                    <a:cubicBezTo>
                      <a:pt x="3307241" y="1567177"/>
                      <a:pt x="3324558" y="1567953"/>
                      <a:pt x="3340608" y="1572768"/>
                    </a:cubicBezTo>
                    <a:cubicBezTo>
                      <a:pt x="3365227" y="1580154"/>
                      <a:pt x="3389376" y="1589024"/>
                      <a:pt x="3413760" y="1597152"/>
                    </a:cubicBezTo>
                    <a:cubicBezTo>
                      <a:pt x="3425952" y="1601216"/>
                      <a:pt x="3437734" y="1606824"/>
                      <a:pt x="3450336" y="1609344"/>
                    </a:cubicBezTo>
                    <a:cubicBezTo>
                      <a:pt x="3581167" y="1635510"/>
                      <a:pt x="3535187" y="1615193"/>
                      <a:pt x="3596640" y="1645920"/>
                    </a:cubicBezTo>
                  </a:path>
                </a:pathLst>
              </a:custGeom>
              <a:noFill/>
              <a:ln w="28575">
                <a:solidFill>
                  <a:srgbClr val="33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1151031" y="2145792"/>
                <a:ext cx="3767328" cy="1792224"/>
              </a:xfrm>
              <a:custGeom>
                <a:avLst/>
                <a:gdLst>
                  <a:gd name="connsiteX0" fmla="*/ 0 w 3767328"/>
                  <a:gd name="connsiteY0" fmla="*/ 1755648 h 1792224"/>
                  <a:gd name="connsiteX1" fmla="*/ 268224 w 3767328"/>
                  <a:gd name="connsiteY1" fmla="*/ 1792224 h 1792224"/>
                  <a:gd name="connsiteX2" fmla="*/ 365760 w 3767328"/>
                  <a:gd name="connsiteY2" fmla="*/ 1767840 h 1792224"/>
                  <a:gd name="connsiteX3" fmla="*/ 402336 w 3767328"/>
                  <a:gd name="connsiteY3" fmla="*/ 1743456 h 1792224"/>
                  <a:gd name="connsiteX4" fmla="*/ 438912 w 3767328"/>
                  <a:gd name="connsiteY4" fmla="*/ 1731264 h 1792224"/>
                  <a:gd name="connsiteX5" fmla="*/ 475488 w 3767328"/>
                  <a:gd name="connsiteY5" fmla="*/ 1706880 h 1792224"/>
                  <a:gd name="connsiteX6" fmla="*/ 646176 w 3767328"/>
                  <a:gd name="connsiteY6" fmla="*/ 1694688 h 1792224"/>
                  <a:gd name="connsiteX7" fmla="*/ 694944 w 3767328"/>
                  <a:gd name="connsiteY7" fmla="*/ 1621536 h 1792224"/>
                  <a:gd name="connsiteX8" fmla="*/ 731520 w 3767328"/>
                  <a:gd name="connsiteY8" fmla="*/ 1597152 h 1792224"/>
                  <a:gd name="connsiteX9" fmla="*/ 768096 w 3767328"/>
                  <a:gd name="connsiteY9" fmla="*/ 1560576 h 1792224"/>
                  <a:gd name="connsiteX10" fmla="*/ 804672 w 3767328"/>
                  <a:gd name="connsiteY10" fmla="*/ 1438656 h 1792224"/>
                  <a:gd name="connsiteX11" fmla="*/ 841248 w 3767328"/>
                  <a:gd name="connsiteY11" fmla="*/ 1365504 h 1792224"/>
                  <a:gd name="connsiteX12" fmla="*/ 853440 w 3767328"/>
                  <a:gd name="connsiteY12" fmla="*/ 1255776 h 1792224"/>
                  <a:gd name="connsiteX13" fmla="*/ 877824 w 3767328"/>
                  <a:gd name="connsiteY13" fmla="*/ 1219200 h 1792224"/>
                  <a:gd name="connsiteX14" fmla="*/ 890016 w 3767328"/>
                  <a:gd name="connsiteY14" fmla="*/ 1182624 h 1792224"/>
                  <a:gd name="connsiteX15" fmla="*/ 914400 w 3767328"/>
                  <a:gd name="connsiteY15" fmla="*/ 1133856 h 1792224"/>
                  <a:gd name="connsiteX16" fmla="*/ 938784 w 3767328"/>
                  <a:gd name="connsiteY16" fmla="*/ 1048512 h 1792224"/>
                  <a:gd name="connsiteX17" fmla="*/ 963168 w 3767328"/>
                  <a:gd name="connsiteY17" fmla="*/ 975360 h 1792224"/>
                  <a:gd name="connsiteX18" fmla="*/ 975360 w 3767328"/>
                  <a:gd name="connsiteY18" fmla="*/ 938784 h 1792224"/>
                  <a:gd name="connsiteX19" fmla="*/ 987552 w 3767328"/>
                  <a:gd name="connsiteY19" fmla="*/ 890016 h 1792224"/>
                  <a:gd name="connsiteX20" fmla="*/ 999744 w 3767328"/>
                  <a:gd name="connsiteY20" fmla="*/ 573024 h 1792224"/>
                  <a:gd name="connsiteX21" fmla="*/ 1011936 w 3767328"/>
                  <a:gd name="connsiteY21" fmla="*/ 536448 h 1792224"/>
                  <a:gd name="connsiteX22" fmla="*/ 1024128 w 3767328"/>
                  <a:gd name="connsiteY22" fmla="*/ 487680 h 1792224"/>
                  <a:gd name="connsiteX23" fmla="*/ 1036320 w 3767328"/>
                  <a:gd name="connsiteY23" fmla="*/ 402336 h 1792224"/>
                  <a:gd name="connsiteX24" fmla="*/ 1048512 w 3767328"/>
                  <a:gd name="connsiteY24" fmla="*/ 353568 h 1792224"/>
                  <a:gd name="connsiteX25" fmla="*/ 1060704 w 3767328"/>
                  <a:gd name="connsiteY25" fmla="*/ 256032 h 1792224"/>
                  <a:gd name="connsiteX26" fmla="*/ 1072896 w 3767328"/>
                  <a:gd name="connsiteY26" fmla="*/ 219456 h 1792224"/>
                  <a:gd name="connsiteX27" fmla="*/ 1109472 w 3767328"/>
                  <a:gd name="connsiteY27" fmla="*/ 85344 h 1792224"/>
                  <a:gd name="connsiteX28" fmla="*/ 1146048 w 3767328"/>
                  <a:gd name="connsiteY28" fmla="*/ 12192 h 1792224"/>
                  <a:gd name="connsiteX29" fmla="*/ 1182624 w 3767328"/>
                  <a:gd name="connsiteY29" fmla="*/ 0 h 1792224"/>
                  <a:gd name="connsiteX30" fmla="*/ 1194816 w 3767328"/>
                  <a:gd name="connsiteY30" fmla="*/ 60960 h 1792224"/>
                  <a:gd name="connsiteX31" fmla="*/ 1231392 w 3767328"/>
                  <a:gd name="connsiteY31" fmla="*/ 170688 h 1792224"/>
                  <a:gd name="connsiteX32" fmla="*/ 1255776 w 3767328"/>
                  <a:gd name="connsiteY32" fmla="*/ 243840 h 1792224"/>
                  <a:gd name="connsiteX33" fmla="*/ 1267968 w 3767328"/>
                  <a:gd name="connsiteY33" fmla="*/ 280416 h 1792224"/>
                  <a:gd name="connsiteX34" fmla="*/ 1280160 w 3767328"/>
                  <a:gd name="connsiteY34" fmla="*/ 377952 h 1792224"/>
                  <a:gd name="connsiteX35" fmla="*/ 1304544 w 3767328"/>
                  <a:gd name="connsiteY35" fmla="*/ 487680 h 1792224"/>
                  <a:gd name="connsiteX36" fmla="*/ 1316736 w 3767328"/>
                  <a:gd name="connsiteY36" fmla="*/ 524256 h 1792224"/>
                  <a:gd name="connsiteX37" fmla="*/ 1341120 w 3767328"/>
                  <a:gd name="connsiteY37" fmla="*/ 707136 h 1792224"/>
                  <a:gd name="connsiteX38" fmla="*/ 1353312 w 3767328"/>
                  <a:gd name="connsiteY38" fmla="*/ 743712 h 1792224"/>
                  <a:gd name="connsiteX39" fmla="*/ 1365504 w 3767328"/>
                  <a:gd name="connsiteY39" fmla="*/ 804672 h 1792224"/>
                  <a:gd name="connsiteX40" fmla="*/ 1377696 w 3767328"/>
                  <a:gd name="connsiteY40" fmla="*/ 841248 h 1792224"/>
                  <a:gd name="connsiteX41" fmla="*/ 1389888 w 3767328"/>
                  <a:gd name="connsiteY41" fmla="*/ 902208 h 1792224"/>
                  <a:gd name="connsiteX42" fmla="*/ 1414272 w 3767328"/>
                  <a:gd name="connsiteY42" fmla="*/ 1133856 h 1792224"/>
                  <a:gd name="connsiteX43" fmla="*/ 1426464 w 3767328"/>
                  <a:gd name="connsiteY43" fmla="*/ 1182624 h 1792224"/>
                  <a:gd name="connsiteX44" fmla="*/ 1438656 w 3767328"/>
                  <a:gd name="connsiteY44" fmla="*/ 1243584 h 1792224"/>
                  <a:gd name="connsiteX45" fmla="*/ 1463040 w 3767328"/>
                  <a:gd name="connsiteY45" fmla="*/ 1316736 h 1792224"/>
                  <a:gd name="connsiteX46" fmla="*/ 1475232 w 3767328"/>
                  <a:gd name="connsiteY46" fmla="*/ 1353312 h 1792224"/>
                  <a:gd name="connsiteX47" fmla="*/ 1487424 w 3767328"/>
                  <a:gd name="connsiteY47" fmla="*/ 1402080 h 1792224"/>
                  <a:gd name="connsiteX48" fmla="*/ 1524000 w 3767328"/>
                  <a:gd name="connsiteY48" fmla="*/ 1511808 h 1792224"/>
                  <a:gd name="connsiteX49" fmla="*/ 1536192 w 3767328"/>
                  <a:gd name="connsiteY49" fmla="*/ 1548384 h 1792224"/>
                  <a:gd name="connsiteX50" fmla="*/ 1609344 w 3767328"/>
                  <a:gd name="connsiteY50" fmla="*/ 1572768 h 1792224"/>
                  <a:gd name="connsiteX51" fmla="*/ 1792224 w 3767328"/>
                  <a:gd name="connsiteY51" fmla="*/ 1536192 h 1792224"/>
                  <a:gd name="connsiteX52" fmla="*/ 1828800 w 3767328"/>
                  <a:gd name="connsiteY52" fmla="*/ 1511808 h 1792224"/>
                  <a:gd name="connsiteX53" fmla="*/ 1889760 w 3767328"/>
                  <a:gd name="connsiteY53" fmla="*/ 1450848 h 1792224"/>
                  <a:gd name="connsiteX54" fmla="*/ 1950720 w 3767328"/>
                  <a:gd name="connsiteY54" fmla="*/ 1389888 h 1792224"/>
                  <a:gd name="connsiteX55" fmla="*/ 2011680 w 3767328"/>
                  <a:gd name="connsiteY55" fmla="*/ 1402080 h 1792224"/>
                  <a:gd name="connsiteX56" fmla="*/ 2048256 w 3767328"/>
                  <a:gd name="connsiteY56" fmla="*/ 1414272 h 1792224"/>
                  <a:gd name="connsiteX57" fmla="*/ 2084832 w 3767328"/>
                  <a:gd name="connsiteY57" fmla="*/ 1402080 h 1792224"/>
                  <a:gd name="connsiteX58" fmla="*/ 2133600 w 3767328"/>
                  <a:gd name="connsiteY58" fmla="*/ 1341120 h 1792224"/>
                  <a:gd name="connsiteX59" fmla="*/ 2157984 w 3767328"/>
                  <a:gd name="connsiteY59" fmla="*/ 1304544 h 1792224"/>
                  <a:gd name="connsiteX60" fmla="*/ 2267712 w 3767328"/>
                  <a:gd name="connsiteY60" fmla="*/ 1207008 h 1792224"/>
                  <a:gd name="connsiteX61" fmla="*/ 2292096 w 3767328"/>
                  <a:gd name="connsiteY61" fmla="*/ 1133856 h 1792224"/>
                  <a:gd name="connsiteX62" fmla="*/ 2316480 w 3767328"/>
                  <a:gd name="connsiteY62" fmla="*/ 1097280 h 1792224"/>
                  <a:gd name="connsiteX63" fmla="*/ 2353056 w 3767328"/>
                  <a:gd name="connsiteY63" fmla="*/ 1024128 h 1792224"/>
                  <a:gd name="connsiteX64" fmla="*/ 2377440 w 3767328"/>
                  <a:gd name="connsiteY64" fmla="*/ 938784 h 1792224"/>
                  <a:gd name="connsiteX65" fmla="*/ 2426208 w 3767328"/>
                  <a:gd name="connsiteY65" fmla="*/ 865632 h 1792224"/>
                  <a:gd name="connsiteX66" fmla="*/ 2462784 w 3767328"/>
                  <a:gd name="connsiteY66" fmla="*/ 890016 h 1792224"/>
                  <a:gd name="connsiteX67" fmla="*/ 2474976 w 3767328"/>
                  <a:gd name="connsiteY67" fmla="*/ 938784 h 1792224"/>
                  <a:gd name="connsiteX68" fmla="*/ 2487168 w 3767328"/>
                  <a:gd name="connsiteY68" fmla="*/ 975360 h 1792224"/>
                  <a:gd name="connsiteX69" fmla="*/ 2560320 w 3767328"/>
                  <a:gd name="connsiteY69" fmla="*/ 963168 h 1792224"/>
                  <a:gd name="connsiteX70" fmla="*/ 2609088 w 3767328"/>
                  <a:gd name="connsiteY70" fmla="*/ 890016 h 1792224"/>
                  <a:gd name="connsiteX71" fmla="*/ 2682240 w 3767328"/>
                  <a:gd name="connsiteY71" fmla="*/ 999744 h 1792224"/>
                  <a:gd name="connsiteX72" fmla="*/ 2706624 w 3767328"/>
                  <a:gd name="connsiteY72" fmla="*/ 1036320 h 1792224"/>
                  <a:gd name="connsiteX73" fmla="*/ 2755392 w 3767328"/>
                  <a:gd name="connsiteY73" fmla="*/ 1109472 h 1792224"/>
                  <a:gd name="connsiteX74" fmla="*/ 2840736 w 3767328"/>
                  <a:gd name="connsiteY74" fmla="*/ 1121664 h 1792224"/>
                  <a:gd name="connsiteX75" fmla="*/ 2877312 w 3767328"/>
                  <a:gd name="connsiteY75" fmla="*/ 1146048 h 1792224"/>
                  <a:gd name="connsiteX76" fmla="*/ 2913888 w 3767328"/>
                  <a:gd name="connsiteY76" fmla="*/ 1219200 h 1792224"/>
                  <a:gd name="connsiteX77" fmla="*/ 2926080 w 3767328"/>
                  <a:gd name="connsiteY77" fmla="*/ 1267968 h 1792224"/>
                  <a:gd name="connsiteX78" fmla="*/ 2987040 w 3767328"/>
                  <a:gd name="connsiteY78" fmla="*/ 1341120 h 1792224"/>
                  <a:gd name="connsiteX79" fmla="*/ 3023616 w 3767328"/>
                  <a:gd name="connsiteY79" fmla="*/ 1365504 h 1792224"/>
                  <a:gd name="connsiteX80" fmla="*/ 3133344 w 3767328"/>
                  <a:gd name="connsiteY80" fmla="*/ 1463040 h 1792224"/>
                  <a:gd name="connsiteX81" fmla="*/ 3230880 w 3767328"/>
                  <a:gd name="connsiteY81" fmla="*/ 1572768 h 1792224"/>
                  <a:gd name="connsiteX82" fmla="*/ 3304032 w 3767328"/>
                  <a:gd name="connsiteY82" fmla="*/ 1621536 h 1792224"/>
                  <a:gd name="connsiteX83" fmla="*/ 3377184 w 3767328"/>
                  <a:gd name="connsiteY83" fmla="*/ 1658112 h 1792224"/>
                  <a:gd name="connsiteX84" fmla="*/ 3438144 w 3767328"/>
                  <a:gd name="connsiteY84" fmla="*/ 1706880 h 1792224"/>
                  <a:gd name="connsiteX85" fmla="*/ 3511296 w 3767328"/>
                  <a:gd name="connsiteY85" fmla="*/ 1755648 h 1792224"/>
                  <a:gd name="connsiteX86" fmla="*/ 3767328 w 3767328"/>
                  <a:gd name="connsiteY86" fmla="*/ 1780032 h 1792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767328" h="1792224">
                    <a:moveTo>
                      <a:pt x="0" y="1755648"/>
                    </a:moveTo>
                    <a:cubicBezTo>
                      <a:pt x="244429" y="1781377"/>
                      <a:pt x="157990" y="1755479"/>
                      <a:pt x="268224" y="1792224"/>
                    </a:cubicBezTo>
                    <a:cubicBezTo>
                      <a:pt x="291410" y="1787587"/>
                      <a:pt x="340767" y="1780337"/>
                      <a:pt x="365760" y="1767840"/>
                    </a:cubicBezTo>
                    <a:cubicBezTo>
                      <a:pt x="378866" y="1761287"/>
                      <a:pt x="389230" y="1750009"/>
                      <a:pt x="402336" y="1743456"/>
                    </a:cubicBezTo>
                    <a:cubicBezTo>
                      <a:pt x="413831" y="1737709"/>
                      <a:pt x="427417" y="1737011"/>
                      <a:pt x="438912" y="1731264"/>
                    </a:cubicBezTo>
                    <a:cubicBezTo>
                      <a:pt x="452018" y="1724711"/>
                      <a:pt x="461058" y="1709426"/>
                      <a:pt x="475488" y="1706880"/>
                    </a:cubicBezTo>
                    <a:cubicBezTo>
                      <a:pt x="531661" y="1696967"/>
                      <a:pt x="589280" y="1698752"/>
                      <a:pt x="646176" y="1694688"/>
                    </a:cubicBezTo>
                    <a:cubicBezTo>
                      <a:pt x="723343" y="1668966"/>
                      <a:pt x="646480" y="1706349"/>
                      <a:pt x="694944" y="1621536"/>
                    </a:cubicBezTo>
                    <a:cubicBezTo>
                      <a:pt x="702214" y="1608814"/>
                      <a:pt x="720263" y="1606533"/>
                      <a:pt x="731520" y="1597152"/>
                    </a:cubicBezTo>
                    <a:cubicBezTo>
                      <a:pt x="744766" y="1586114"/>
                      <a:pt x="755904" y="1572768"/>
                      <a:pt x="768096" y="1560576"/>
                    </a:cubicBezTo>
                    <a:cubicBezTo>
                      <a:pt x="774911" y="1533314"/>
                      <a:pt x="792799" y="1456466"/>
                      <a:pt x="804672" y="1438656"/>
                    </a:cubicBezTo>
                    <a:cubicBezTo>
                      <a:pt x="836185" y="1391387"/>
                      <a:pt x="824422" y="1415981"/>
                      <a:pt x="841248" y="1365504"/>
                    </a:cubicBezTo>
                    <a:cubicBezTo>
                      <a:pt x="845312" y="1328928"/>
                      <a:pt x="844514" y="1291478"/>
                      <a:pt x="853440" y="1255776"/>
                    </a:cubicBezTo>
                    <a:cubicBezTo>
                      <a:pt x="856994" y="1241561"/>
                      <a:pt x="871271" y="1232306"/>
                      <a:pt x="877824" y="1219200"/>
                    </a:cubicBezTo>
                    <a:cubicBezTo>
                      <a:pt x="883571" y="1207705"/>
                      <a:pt x="884954" y="1194436"/>
                      <a:pt x="890016" y="1182624"/>
                    </a:cubicBezTo>
                    <a:cubicBezTo>
                      <a:pt x="897175" y="1165919"/>
                      <a:pt x="907241" y="1150561"/>
                      <a:pt x="914400" y="1133856"/>
                    </a:cubicBezTo>
                    <a:cubicBezTo>
                      <a:pt x="928058" y="1101988"/>
                      <a:pt x="928473" y="1082883"/>
                      <a:pt x="938784" y="1048512"/>
                    </a:cubicBezTo>
                    <a:cubicBezTo>
                      <a:pt x="946170" y="1023893"/>
                      <a:pt x="955040" y="999744"/>
                      <a:pt x="963168" y="975360"/>
                    </a:cubicBezTo>
                    <a:cubicBezTo>
                      <a:pt x="967232" y="963168"/>
                      <a:pt x="972243" y="951252"/>
                      <a:pt x="975360" y="938784"/>
                    </a:cubicBezTo>
                    <a:lnTo>
                      <a:pt x="987552" y="890016"/>
                    </a:lnTo>
                    <a:cubicBezTo>
                      <a:pt x="991616" y="784352"/>
                      <a:pt x="992469" y="678516"/>
                      <a:pt x="999744" y="573024"/>
                    </a:cubicBezTo>
                    <a:cubicBezTo>
                      <a:pt x="1000628" y="560203"/>
                      <a:pt x="1008405" y="548805"/>
                      <a:pt x="1011936" y="536448"/>
                    </a:cubicBezTo>
                    <a:cubicBezTo>
                      <a:pt x="1016539" y="520336"/>
                      <a:pt x="1021131" y="504166"/>
                      <a:pt x="1024128" y="487680"/>
                    </a:cubicBezTo>
                    <a:cubicBezTo>
                      <a:pt x="1029269" y="459407"/>
                      <a:pt x="1031179" y="430609"/>
                      <a:pt x="1036320" y="402336"/>
                    </a:cubicBezTo>
                    <a:cubicBezTo>
                      <a:pt x="1039317" y="385850"/>
                      <a:pt x="1045757" y="370096"/>
                      <a:pt x="1048512" y="353568"/>
                    </a:cubicBezTo>
                    <a:cubicBezTo>
                      <a:pt x="1053899" y="321249"/>
                      <a:pt x="1054843" y="288269"/>
                      <a:pt x="1060704" y="256032"/>
                    </a:cubicBezTo>
                    <a:cubicBezTo>
                      <a:pt x="1063003" y="243388"/>
                      <a:pt x="1069779" y="231924"/>
                      <a:pt x="1072896" y="219456"/>
                    </a:cubicBezTo>
                    <a:cubicBezTo>
                      <a:pt x="1107362" y="81594"/>
                      <a:pt x="1057160" y="242279"/>
                      <a:pt x="1109472" y="85344"/>
                    </a:cubicBezTo>
                    <a:cubicBezTo>
                      <a:pt x="1117504" y="61249"/>
                      <a:pt x="1124562" y="29381"/>
                      <a:pt x="1146048" y="12192"/>
                    </a:cubicBezTo>
                    <a:cubicBezTo>
                      <a:pt x="1156083" y="4164"/>
                      <a:pt x="1170432" y="4064"/>
                      <a:pt x="1182624" y="0"/>
                    </a:cubicBezTo>
                    <a:cubicBezTo>
                      <a:pt x="1186688" y="20320"/>
                      <a:pt x="1189364" y="40968"/>
                      <a:pt x="1194816" y="60960"/>
                    </a:cubicBezTo>
                    <a:lnTo>
                      <a:pt x="1231392" y="170688"/>
                    </a:lnTo>
                    <a:lnTo>
                      <a:pt x="1255776" y="243840"/>
                    </a:lnTo>
                    <a:lnTo>
                      <a:pt x="1267968" y="280416"/>
                    </a:lnTo>
                    <a:cubicBezTo>
                      <a:pt x="1272032" y="312928"/>
                      <a:pt x="1275178" y="345568"/>
                      <a:pt x="1280160" y="377952"/>
                    </a:cubicBezTo>
                    <a:cubicBezTo>
                      <a:pt x="1284350" y="405188"/>
                      <a:pt x="1296454" y="459364"/>
                      <a:pt x="1304544" y="487680"/>
                    </a:cubicBezTo>
                    <a:cubicBezTo>
                      <a:pt x="1308075" y="500037"/>
                      <a:pt x="1312672" y="512064"/>
                      <a:pt x="1316736" y="524256"/>
                    </a:cubicBezTo>
                    <a:cubicBezTo>
                      <a:pt x="1322606" y="577082"/>
                      <a:pt x="1328959" y="652410"/>
                      <a:pt x="1341120" y="707136"/>
                    </a:cubicBezTo>
                    <a:cubicBezTo>
                      <a:pt x="1343908" y="719681"/>
                      <a:pt x="1350195" y="731244"/>
                      <a:pt x="1353312" y="743712"/>
                    </a:cubicBezTo>
                    <a:cubicBezTo>
                      <a:pt x="1358338" y="763816"/>
                      <a:pt x="1360478" y="784568"/>
                      <a:pt x="1365504" y="804672"/>
                    </a:cubicBezTo>
                    <a:cubicBezTo>
                      <a:pt x="1368621" y="817140"/>
                      <a:pt x="1374579" y="828780"/>
                      <a:pt x="1377696" y="841248"/>
                    </a:cubicBezTo>
                    <a:cubicBezTo>
                      <a:pt x="1382722" y="861352"/>
                      <a:pt x="1385824" y="881888"/>
                      <a:pt x="1389888" y="902208"/>
                    </a:cubicBezTo>
                    <a:cubicBezTo>
                      <a:pt x="1395314" y="961894"/>
                      <a:pt x="1403616" y="1069921"/>
                      <a:pt x="1414272" y="1133856"/>
                    </a:cubicBezTo>
                    <a:cubicBezTo>
                      <a:pt x="1417027" y="1150384"/>
                      <a:pt x="1422829" y="1166267"/>
                      <a:pt x="1426464" y="1182624"/>
                    </a:cubicBezTo>
                    <a:cubicBezTo>
                      <a:pt x="1430959" y="1202853"/>
                      <a:pt x="1433204" y="1223592"/>
                      <a:pt x="1438656" y="1243584"/>
                    </a:cubicBezTo>
                    <a:cubicBezTo>
                      <a:pt x="1445419" y="1268381"/>
                      <a:pt x="1454912" y="1292352"/>
                      <a:pt x="1463040" y="1316736"/>
                    </a:cubicBezTo>
                    <a:cubicBezTo>
                      <a:pt x="1467104" y="1328928"/>
                      <a:pt x="1472115" y="1340844"/>
                      <a:pt x="1475232" y="1353312"/>
                    </a:cubicBezTo>
                    <a:cubicBezTo>
                      <a:pt x="1479296" y="1369568"/>
                      <a:pt x="1482609" y="1386030"/>
                      <a:pt x="1487424" y="1402080"/>
                    </a:cubicBezTo>
                    <a:lnTo>
                      <a:pt x="1524000" y="1511808"/>
                    </a:lnTo>
                    <a:cubicBezTo>
                      <a:pt x="1528064" y="1524000"/>
                      <a:pt x="1524000" y="1544320"/>
                      <a:pt x="1536192" y="1548384"/>
                    </a:cubicBezTo>
                    <a:lnTo>
                      <a:pt x="1609344" y="1572768"/>
                    </a:lnTo>
                    <a:cubicBezTo>
                      <a:pt x="1651783" y="1568053"/>
                      <a:pt x="1748998" y="1565009"/>
                      <a:pt x="1792224" y="1536192"/>
                    </a:cubicBezTo>
                    <a:lnTo>
                      <a:pt x="1828800" y="1511808"/>
                    </a:lnTo>
                    <a:cubicBezTo>
                      <a:pt x="1893824" y="1414272"/>
                      <a:pt x="1808480" y="1532128"/>
                      <a:pt x="1889760" y="1450848"/>
                    </a:cubicBezTo>
                    <a:cubicBezTo>
                      <a:pt x="1971040" y="1369568"/>
                      <a:pt x="1853184" y="1454912"/>
                      <a:pt x="1950720" y="1389888"/>
                    </a:cubicBezTo>
                    <a:cubicBezTo>
                      <a:pt x="1971040" y="1393952"/>
                      <a:pt x="1991576" y="1397054"/>
                      <a:pt x="2011680" y="1402080"/>
                    </a:cubicBezTo>
                    <a:cubicBezTo>
                      <a:pt x="2024148" y="1405197"/>
                      <a:pt x="2035405" y="1414272"/>
                      <a:pt x="2048256" y="1414272"/>
                    </a:cubicBezTo>
                    <a:cubicBezTo>
                      <a:pt x="2061107" y="1414272"/>
                      <a:pt x="2072640" y="1406144"/>
                      <a:pt x="2084832" y="1402080"/>
                    </a:cubicBezTo>
                    <a:cubicBezTo>
                      <a:pt x="2108567" y="1330874"/>
                      <a:pt x="2078453" y="1396267"/>
                      <a:pt x="2133600" y="1341120"/>
                    </a:cubicBezTo>
                    <a:cubicBezTo>
                      <a:pt x="2143961" y="1330759"/>
                      <a:pt x="2148249" y="1315496"/>
                      <a:pt x="2157984" y="1304544"/>
                    </a:cubicBezTo>
                    <a:cubicBezTo>
                      <a:pt x="2218721" y="1236215"/>
                      <a:pt x="2212122" y="1244068"/>
                      <a:pt x="2267712" y="1207008"/>
                    </a:cubicBezTo>
                    <a:cubicBezTo>
                      <a:pt x="2275840" y="1182624"/>
                      <a:pt x="2277839" y="1155242"/>
                      <a:pt x="2292096" y="1133856"/>
                    </a:cubicBezTo>
                    <a:cubicBezTo>
                      <a:pt x="2300224" y="1121664"/>
                      <a:pt x="2309927" y="1110386"/>
                      <a:pt x="2316480" y="1097280"/>
                    </a:cubicBezTo>
                    <a:cubicBezTo>
                      <a:pt x="2366957" y="996326"/>
                      <a:pt x="2283175" y="1128950"/>
                      <a:pt x="2353056" y="1024128"/>
                    </a:cubicBezTo>
                    <a:cubicBezTo>
                      <a:pt x="2355926" y="1012649"/>
                      <a:pt x="2369490" y="953095"/>
                      <a:pt x="2377440" y="938784"/>
                    </a:cubicBezTo>
                    <a:cubicBezTo>
                      <a:pt x="2391672" y="913166"/>
                      <a:pt x="2426208" y="865632"/>
                      <a:pt x="2426208" y="865632"/>
                    </a:cubicBezTo>
                    <a:cubicBezTo>
                      <a:pt x="2438400" y="873760"/>
                      <a:pt x="2454656" y="877824"/>
                      <a:pt x="2462784" y="890016"/>
                    </a:cubicBezTo>
                    <a:cubicBezTo>
                      <a:pt x="2472079" y="903958"/>
                      <a:pt x="2470373" y="922672"/>
                      <a:pt x="2474976" y="938784"/>
                    </a:cubicBezTo>
                    <a:cubicBezTo>
                      <a:pt x="2478507" y="951141"/>
                      <a:pt x="2483104" y="963168"/>
                      <a:pt x="2487168" y="975360"/>
                    </a:cubicBezTo>
                    <a:cubicBezTo>
                      <a:pt x="2511552" y="971296"/>
                      <a:pt x="2541551" y="979256"/>
                      <a:pt x="2560320" y="963168"/>
                    </a:cubicBezTo>
                    <a:cubicBezTo>
                      <a:pt x="2691394" y="850819"/>
                      <a:pt x="2480689" y="932816"/>
                      <a:pt x="2609088" y="890016"/>
                    </a:cubicBezTo>
                    <a:lnTo>
                      <a:pt x="2682240" y="999744"/>
                    </a:lnTo>
                    <a:cubicBezTo>
                      <a:pt x="2690368" y="1011936"/>
                      <a:pt x="2701990" y="1022419"/>
                      <a:pt x="2706624" y="1036320"/>
                    </a:cubicBezTo>
                    <a:cubicBezTo>
                      <a:pt x="2716414" y="1065690"/>
                      <a:pt x="2720266" y="1095422"/>
                      <a:pt x="2755392" y="1109472"/>
                    </a:cubicBezTo>
                    <a:cubicBezTo>
                      <a:pt x="2782073" y="1120145"/>
                      <a:pt x="2812288" y="1117600"/>
                      <a:pt x="2840736" y="1121664"/>
                    </a:cubicBezTo>
                    <a:cubicBezTo>
                      <a:pt x="2852928" y="1129792"/>
                      <a:pt x="2866951" y="1135687"/>
                      <a:pt x="2877312" y="1146048"/>
                    </a:cubicBezTo>
                    <a:cubicBezTo>
                      <a:pt x="2898685" y="1167421"/>
                      <a:pt x="2905955" y="1191435"/>
                      <a:pt x="2913888" y="1219200"/>
                    </a:cubicBezTo>
                    <a:cubicBezTo>
                      <a:pt x="2918491" y="1235312"/>
                      <a:pt x="2919479" y="1252567"/>
                      <a:pt x="2926080" y="1267968"/>
                    </a:cubicBezTo>
                    <a:cubicBezTo>
                      <a:pt x="2936736" y="1292832"/>
                      <a:pt x="2967511" y="1324846"/>
                      <a:pt x="2987040" y="1341120"/>
                    </a:cubicBezTo>
                    <a:cubicBezTo>
                      <a:pt x="2998297" y="1350501"/>
                      <a:pt x="3012664" y="1355769"/>
                      <a:pt x="3023616" y="1365504"/>
                    </a:cubicBezTo>
                    <a:cubicBezTo>
                      <a:pt x="3148886" y="1476855"/>
                      <a:pt x="3050332" y="1407699"/>
                      <a:pt x="3133344" y="1463040"/>
                    </a:cubicBezTo>
                    <a:cubicBezTo>
                      <a:pt x="3162662" y="1507017"/>
                      <a:pt x="3180772" y="1539363"/>
                      <a:pt x="3230880" y="1572768"/>
                    </a:cubicBezTo>
                    <a:lnTo>
                      <a:pt x="3304032" y="1621536"/>
                    </a:lnTo>
                    <a:cubicBezTo>
                      <a:pt x="3351301" y="1653049"/>
                      <a:pt x="3326707" y="1641286"/>
                      <a:pt x="3377184" y="1658112"/>
                    </a:cubicBezTo>
                    <a:cubicBezTo>
                      <a:pt x="3422239" y="1725694"/>
                      <a:pt x="3375790" y="1672239"/>
                      <a:pt x="3438144" y="1706880"/>
                    </a:cubicBezTo>
                    <a:cubicBezTo>
                      <a:pt x="3463762" y="1721112"/>
                      <a:pt x="3482389" y="1750830"/>
                      <a:pt x="3511296" y="1755648"/>
                    </a:cubicBezTo>
                    <a:cubicBezTo>
                      <a:pt x="3693678" y="1786045"/>
                      <a:pt x="3608159" y="1780032"/>
                      <a:pt x="3767328" y="1780032"/>
                    </a:cubicBezTo>
                  </a:path>
                </a:pathLst>
              </a:custGeom>
              <a:noFill/>
              <a:ln>
                <a:solidFill>
                  <a:srgbClr val="0E42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1163223" y="1706880"/>
                <a:ext cx="3681984" cy="2231136"/>
              </a:xfrm>
              <a:custGeom>
                <a:avLst/>
                <a:gdLst>
                  <a:gd name="connsiteX0" fmla="*/ 0 w 3681984"/>
                  <a:gd name="connsiteY0" fmla="*/ 2231136 h 2231136"/>
                  <a:gd name="connsiteX1" fmla="*/ 97536 w 3681984"/>
                  <a:gd name="connsiteY1" fmla="*/ 2194560 h 2231136"/>
                  <a:gd name="connsiteX2" fmla="*/ 182880 w 3681984"/>
                  <a:gd name="connsiteY2" fmla="*/ 2170176 h 2231136"/>
                  <a:gd name="connsiteX3" fmla="*/ 219456 w 3681984"/>
                  <a:gd name="connsiteY3" fmla="*/ 2145792 h 2231136"/>
                  <a:gd name="connsiteX4" fmla="*/ 560832 w 3681984"/>
                  <a:gd name="connsiteY4" fmla="*/ 2182368 h 2231136"/>
                  <a:gd name="connsiteX5" fmla="*/ 707136 w 3681984"/>
                  <a:gd name="connsiteY5" fmla="*/ 2182368 h 2231136"/>
                  <a:gd name="connsiteX6" fmla="*/ 743712 w 3681984"/>
                  <a:gd name="connsiteY6" fmla="*/ 2157984 h 2231136"/>
                  <a:gd name="connsiteX7" fmla="*/ 890016 w 3681984"/>
                  <a:gd name="connsiteY7" fmla="*/ 2121408 h 2231136"/>
                  <a:gd name="connsiteX8" fmla="*/ 1011936 w 3681984"/>
                  <a:gd name="connsiteY8" fmla="*/ 2084832 h 2231136"/>
                  <a:gd name="connsiteX9" fmla="*/ 1085088 w 3681984"/>
                  <a:gd name="connsiteY9" fmla="*/ 2023872 h 2231136"/>
                  <a:gd name="connsiteX10" fmla="*/ 1158240 w 3681984"/>
                  <a:gd name="connsiteY10" fmla="*/ 1999488 h 2231136"/>
                  <a:gd name="connsiteX11" fmla="*/ 1267968 w 3681984"/>
                  <a:gd name="connsiteY11" fmla="*/ 1975104 h 2231136"/>
                  <a:gd name="connsiteX12" fmla="*/ 1292352 w 3681984"/>
                  <a:gd name="connsiteY12" fmla="*/ 1901952 h 2231136"/>
                  <a:gd name="connsiteX13" fmla="*/ 1316736 w 3681984"/>
                  <a:gd name="connsiteY13" fmla="*/ 1865376 h 2231136"/>
                  <a:gd name="connsiteX14" fmla="*/ 1341120 w 3681984"/>
                  <a:gd name="connsiteY14" fmla="*/ 1780032 h 2231136"/>
                  <a:gd name="connsiteX15" fmla="*/ 1365504 w 3681984"/>
                  <a:gd name="connsiteY15" fmla="*/ 1609344 h 2231136"/>
                  <a:gd name="connsiteX16" fmla="*/ 1377696 w 3681984"/>
                  <a:gd name="connsiteY16" fmla="*/ 1414272 h 2231136"/>
                  <a:gd name="connsiteX17" fmla="*/ 1389888 w 3681984"/>
                  <a:gd name="connsiteY17" fmla="*/ 1304544 h 2231136"/>
                  <a:gd name="connsiteX18" fmla="*/ 1402080 w 3681984"/>
                  <a:gd name="connsiteY18" fmla="*/ 999744 h 2231136"/>
                  <a:gd name="connsiteX19" fmla="*/ 1426464 w 3681984"/>
                  <a:gd name="connsiteY19" fmla="*/ 829056 h 2231136"/>
                  <a:gd name="connsiteX20" fmla="*/ 1438656 w 3681984"/>
                  <a:gd name="connsiteY20" fmla="*/ 121920 h 2231136"/>
                  <a:gd name="connsiteX21" fmla="*/ 1463040 w 3681984"/>
                  <a:gd name="connsiteY21" fmla="*/ 36576 h 2231136"/>
                  <a:gd name="connsiteX22" fmla="*/ 1499616 w 3681984"/>
                  <a:gd name="connsiteY22" fmla="*/ 0 h 2231136"/>
                  <a:gd name="connsiteX23" fmla="*/ 1536192 w 3681984"/>
                  <a:gd name="connsiteY23" fmla="*/ 134112 h 2231136"/>
                  <a:gd name="connsiteX24" fmla="*/ 1560576 w 3681984"/>
                  <a:gd name="connsiteY24" fmla="*/ 170688 h 2231136"/>
                  <a:gd name="connsiteX25" fmla="*/ 1572768 w 3681984"/>
                  <a:gd name="connsiteY25" fmla="*/ 219456 h 2231136"/>
                  <a:gd name="connsiteX26" fmla="*/ 1584960 w 3681984"/>
                  <a:gd name="connsiteY26" fmla="*/ 256032 h 2231136"/>
                  <a:gd name="connsiteX27" fmla="*/ 1597152 w 3681984"/>
                  <a:gd name="connsiteY27" fmla="*/ 329184 h 2231136"/>
                  <a:gd name="connsiteX28" fmla="*/ 1609344 w 3681984"/>
                  <a:gd name="connsiteY28" fmla="*/ 377952 h 2231136"/>
                  <a:gd name="connsiteX29" fmla="*/ 1621536 w 3681984"/>
                  <a:gd name="connsiteY29" fmla="*/ 463296 h 2231136"/>
                  <a:gd name="connsiteX30" fmla="*/ 1633728 w 3681984"/>
                  <a:gd name="connsiteY30" fmla="*/ 499872 h 2231136"/>
                  <a:gd name="connsiteX31" fmla="*/ 1670304 w 3681984"/>
                  <a:gd name="connsiteY31" fmla="*/ 512064 h 2231136"/>
                  <a:gd name="connsiteX32" fmla="*/ 1719072 w 3681984"/>
                  <a:gd name="connsiteY32" fmla="*/ 658368 h 2231136"/>
                  <a:gd name="connsiteX33" fmla="*/ 1731264 w 3681984"/>
                  <a:gd name="connsiteY33" fmla="*/ 694944 h 2231136"/>
                  <a:gd name="connsiteX34" fmla="*/ 1743456 w 3681984"/>
                  <a:gd name="connsiteY34" fmla="*/ 731520 h 2231136"/>
                  <a:gd name="connsiteX35" fmla="*/ 1755648 w 3681984"/>
                  <a:gd name="connsiteY35" fmla="*/ 853440 h 2231136"/>
                  <a:gd name="connsiteX36" fmla="*/ 1767840 w 3681984"/>
                  <a:gd name="connsiteY36" fmla="*/ 890016 h 2231136"/>
                  <a:gd name="connsiteX37" fmla="*/ 1804416 w 3681984"/>
                  <a:gd name="connsiteY37" fmla="*/ 902208 h 2231136"/>
                  <a:gd name="connsiteX38" fmla="*/ 1840992 w 3681984"/>
                  <a:gd name="connsiteY38" fmla="*/ 877824 h 2231136"/>
                  <a:gd name="connsiteX39" fmla="*/ 1901952 w 3681984"/>
                  <a:gd name="connsiteY39" fmla="*/ 950976 h 2231136"/>
                  <a:gd name="connsiteX40" fmla="*/ 1914144 w 3681984"/>
                  <a:gd name="connsiteY40" fmla="*/ 987552 h 2231136"/>
                  <a:gd name="connsiteX41" fmla="*/ 1950720 w 3681984"/>
                  <a:gd name="connsiteY41" fmla="*/ 999744 h 2231136"/>
                  <a:gd name="connsiteX42" fmla="*/ 1962912 w 3681984"/>
                  <a:gd name="connsiteY42" fmla="*/ 963168 h 2231136"/>
                  <a:gd name="connsiteX43" fmla="*/ 1999488 w 3681984"/>
                  <a:gd name="connsiteY43" fmla="*/ 975360 h 2231136"/>
                  <a:gd name="connsiteX44" fmla="*/ 2011680 w 3681984"/>
                  <a:gd name="connsiteY44" fmla="*/ 1072896 h 2231136"/>
                  <a:gd name="connsiteX45" fmla="*/ 2036064 w 3681984"/>
                  <a:gd name="connsiteY45" fmla="*/ 1146048 h 2231136"/>
                  <a:gd name="connsiteX46" fmla="*/ 2048256 w 3681984"/>
                  <a:gd name="connsiteY46" fmla="*/ 1207008 h 2231136"/>
                  <a:gd name="connsiteX47" fmla="*/ 2084832 w 3681984"/>
                  <a:gd name="connsiteY47" fmla="*/ 1219200 h 2231136"/>
                  <a:gd name="connsiteX48" fmla="*/ 2194560 w 3681984"/>
                  <a:gd name="connsiteY48" fmla="*/ 1194816 h 2231136"/>
                  <a:gd name="connsiteX49" fmla="*/ 2255520 w 3681984"/>
                  <a:gd name="connsiteY49" fmla="*/ 1304544 h 2231136"/>
                  <a:gd name="connsiteX50" fmla="*/ 2304288 w 3681984"/>
                  <a:gd name="connsiteY50" fmla="*/ 1292352 h 2231136"/>
                  <a:gd name="connsiteX51" fmla="*/ 2316480 w 3681984"/>
                  <a:gd name="connsiteY51" fmla="*/ 1255776 h 2231136"/>
                  <a:gd name="connsiteX52" fmla="*/ 2389632 w 3681984"/>
                  <a:gd name="connsiteY52" fmla="*/ 1219200 h 2231136"/>
                  <a:gd name="connsiteX53" fmla="*/ 2474976 w 3681984"/>
                  <a:gd name="connsiteY53" fmla="*/ 1316736 h 2231136"/>
                  <a:gd name="connsiteX54" fmla="*/ 2499360 w 3681984"/>
                  <a:gd name="connsiteY54" fmla="*/ 1353312 h 2231136"/>
                  <a:gd name="connsiteX55" fmla="*/ 2511552 w 3681984"/>
                  <a:gd name="connsiteY55" fmla="*/ 1389888 h 2231136"/>
                  <a:gd name="connsiteX56" fmla="*/ 2621280 w 3681984"/>
                  <a:gd name="connsiteY56" fmla="*/ 1402080 h 2231136"/>
                  <a:gd name="connsiteX57" fmla="*/ 2682240 w 3681984"/>
                  <a:gd name="connsiteY57" fmla="*/ 1414272 h 2231136"/>
                  <a:gd name="connsiteX58" fmla="*/ 2694432 w 3681984"/>
                  <a:gd name="connsiteY58" fmla="*/ 1560576 h 2231136"/>
                  <a:gd name="connsiteX59" fmla="*/ 2731008 w 3681984"/>
                  <a:gd name="connsiteY59" fmla="*/ 1572768 h 2231136"/>
                  <a:gd name="connsiteX60" fmla="*/ 2804160 w 3681984"/>
                  <a:gd name="connsiteY60" fmla="*/ 1621536 h 2231136"/>
                  <a:gd name="connsiteX61" fmla="*/ 2828544 w 3681984"/>
                  <a:gd name="connsiteY61" fmla="*/ 1658112 h 2231136"/>
                  <a:gd name="connsiteX62" fmla="*/ 2901696 w 3681984"/>
                  <a:gd name="connsiteY62" fmla="*/ 1682496 h 2231136"/>
                  <a:gd name="connsiteX63" fmla="*/ 2926080 w 3681984"/>
                  <a:gd name="connsiteY63" fmla="*/ 1719072 h 2231136"/>
                  <a:gd name="connsiteX64" fmla="*/ 2962656 w 3681984"/>
                  <a:gd name="connsiteY64" fmla="*/ 1755648 h 2231136"/>
                  <a:gd name="connsiteX65" fmla="*/ 2974848 w 3681984"/>
                  <a:gd name="connsiteY65" fmla="*/ 1792224 h 2231136"/>
                  <a:gd name="connsiteX66" fmla="*/ 3035808 w 3681984"/>
                  <a:gd name="connsiteY66" fmla="*/ 1865376 h 2231136"/>
                  <a:gd name="connsiteX67" fmla="*/ 3096768 w 3681984"/>
                  <a:gd name="connsiteY67" fmla="*/ 1950720 h 2231136"/>
                  <a:gd name="connsiteX68" fmla="*/ 3133344 w 3681984"/>
                  <a:gd name="connsiteY68" fmla="*/ 1962912 h 2231136"/>
                  <a:gd name="connsiteX69" fmla="*/ 3206496 w 3681984"/>
                  <a:gd name="connsiteY69" fmla="*/ 2011680 h 2231136"/>
                  <a:gd name="connsiteX70" fmla="*/ 3243072 w 3681984"/>
                  <a:gd name="connsiteY70" fmla="*/ 2036064 h 2231136"/>
                  <a:gd name="connsiteX71" fmla="*/ 3304032 w 3681984"/>
                  <a:gd name="connsiteY71" fmla="*/ 2097024 h 2231136"/>
                  <a:gd name="connsiteX72" fmla="*/ 3340608 w 3681984"/>
                  <a:gd name="connsiteY72" fmla="*/ 2109216 h 2231136"/>
                  <a:gd name="connsiteX73" fmla="*/ 3413760 w 3681984"/>
                  <a:gd name="connsiteY73" fmla="*/ 2157984 h 2231136"/>
                  <a:gd name="connsiteX74" fmla="*/ 3462528 w 3681984"/>
                  <a:gd name="connsiteY74" fmla="*/ 2182368 h 2231136"/>
                  <a:gd name="connsiteX75" fmla="*/ 3499104 w 3681984"/>
                  <a:gd name="connsiteY75" fmla="*/ 2194560 h 2231136"/>
                  <a:gd name="connsiteX76" fmla="*/ 3535680 w 3681984"/>
                  <a:gd name="connsiteY76" fmla="*/ 2218944 h 2231136"/>
                  <a:gd name="connsiteX77" fmla="*/ 3681984 w 3681984"/>
                  <a:gd name="connsiteY77" fmla="*/ 2218944 h 223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681984" h="2231136">
                    <a:moveTo>
                      <a:pt x="0" y="2231136"/>
                    </a:moveTo>
                    <a:cubicBezTo>
                      <a:pt x="32208" y="2218253"/>
                      <a:pt x="64089" y="2204116"/>
                      <a:pt x="97536" y="2194560"/>
                    </a:cubicBezTo>
                    <a:cubicBezTo>
                      <a:pt x="115766" y="2189352"/>
                      <a:pt x="163392" y="2179920"/>
                      <a:pt x="182880" y="2170176"/>
                    </a:cubicBezTo>
                    <a:cubicBezTo>
                      <a:pt x="195986" y="2163623"/>
                      <a:pt x="207264" y="2153920"/>
                      <a:pt x="219456" y="2145792"/>
                    </a:cubicBezTo>
                    <a:cubicBezTo>
                      <a:pt x="395944" y="2189914"/>
                      <a:pt x="283521" y="2168502"/>
                      <a:pt x="560832" y="2182368"/>
                    </a:cubicBezTo>
                    <a:cubicBezTo>
                      <a:pt x="624887" y="2198382"/>
                      <a:pt x="625237" y="2204704"/>
                      <a:pt x="707136" y="2182368"/>
                    </a:cubicBezTo>
                    <a:cubicBezTo>
                      <a:pt x="721273" y="2178513"/>
                      <a:pt x="729941" y="2162992"/>
                      <a:pt x="743712" y="2157984"/>
                    </a:cubicBezTo>
                    <a:cubicBezTo>
                      <a:pt x="877824" y="2109216"/>
                      <a:pt x="798576" y="2151888"/>
                      <a:pt x="890016" y="2121408"/>
                    </a:cubicBezTo>
                    <a:cubicBezTo>
                      <a:pt x="979064" y="2091725"/>
                      <a:pt x="938232" y="2103258"/>
                      <a:pt x="1011936" y="2084832"/>
                    </a:cubicBezTo>
                    <a:cubicBezTo>
                      <a:pt x="1034905" y="2061863"/>
                      <a:pt x="1054535" y="2037451"/>
                      <a:pt x="1085088" y="2023872"/>
                    </a:cubicBezTo>
                    <a:cubicBezTo>
                      <a:pt x="1108576" y="2013433"/>
                      <a:pt x="1133856" y="2007616"/>
                      <a:pt x="1158240" y="1999488"/>
                    </a:cubicBezTo>
                    <a:cubicBezTo>
                      <a:pt x="1218268" y="1979479"/>
                      <a:pt x="1182139" y="1989409"/>
                      <a:pt x="1267968" y="1975104"/>
                    </a:cubicBezTo>
                    <a:cubicBezTo>
                      <a:pt x="1276096" y="1950720"/>
                      <a:pt x="1278095" y="1923338"/>
                      <a:pt x="1292352" y="1901952"/>
                    </a:cubicBezTo>
                    <a:cubicBezTo>
                      <a:pt x="1300480" y="1889760"/>
                      <a:pt x="1310183" y="1878482"/>
                      <a:pt x="1316736" y="1865376"/>
                    </a:cubicBezTo>
                    <a:cubicBezTo>
                      <a:pt x="1324483" y="1849883"/>
                      <a:pt x="1338516" y="1793053"/>
                      <a:pt x="1341120" y="1780032"/>
                    </a:cubicBezTo>
                    <a:cubicBezTo>
                      <a:pt x="1349609" y="1737587"/>
                      <a:pt x="1362293" y="1647873"/>
                      <a:pt x="1365504" y="1609344"/>
                    </a:cubicBezTo>
                    <a:cubicBezTo>
                      <a:pt x="1370914" y="1544418"/>
                      <a:pt x="1372501" y="1479215"/>
                      <a:pt x="1377696" y="1414272"/>
                    </a:cubicBezTo>
                    <a:cubicBezTo>
                      <a:pt x="1380631" y="1377588"/>
                      <a:pt x="1385824" y="1341120"/>
                      <a:pt x="1389888" y="1304544"/>
                    </a:cubicBezTo>
                    <a:cubicBezTo>
                      <a:pt x="1393952" y="1202944"/>
                      <a:pt x="1396279" y="1101260"/>
                      <a:pt x="1402080" y="999744"/>
                    </a:cubicBezTo>
                    <a:cubicBezTo>
                      <a:pt x="1408240" y="891949"/>
                      <a:pt x="1407525" y="904812"/>
                      <a:pt x="1426464" y="829056"/>
                    </a:cubicBezTo>
                    <a:cubicBezTo>
                      <a:pt x="1430528" y="593344"/>
                      <a:pt x="1431055" y="357544"/>
                      <a:pt x="1438656" y="121920"/>
                    </a:cubicBezTo>
                    <a:cubicBezTo>
                      <a:pt x="1438794" y="117649"/>
                      <a:pt x="1457185" y="45359"/>
                      <a:pt x="1463040" y="36576"/>
                    </a:cubicBezTo>
                    <a:cubicBezTo>
                      <a:pt x="1472604" y="22230"/>
                      <a:pt x="1487424" y="12192"/>
                      <a:pt x="1499616" y="0"/>
                    </a:cubicBezTo>
                    <a:cubicBezTo>
                      <a:pt x="1554705" y="82634"/>
                      <a:pt x="1494164" y="-19992"/>
                      <a:pt x="1536192" y="134112"/>
                    </a:cubicBezTo>
                    <a:cubicBezTo>
                      <a:pt x="1540047" y="148249"/>
                      <a:pt x="1552448" y="158496"/>
                      <a:pt x="1560576" y="170688"/>
                    </a:cubicBezTo>
                    <a:cubicBezTo>
                      <a:pt x="1564640" y="186944"/>
                      <a:pt x="1568165" y="203344"/>
                      <a:pt x="1572768" y="219456"/>
                    </a:cubicBezTo>
                    <a:cubicBezTo>
                      <a:pt x="1576299" y="231813"/>
                      <a:pt x="1582172" y="243487"/>
                      <a:pt x="1584960" y="256032"/>
                    </a:cubicBezTo>
                    <a:cubicBezTo>
                      <a:pt x="1590323" y="280164"/>
                      <a:pt x="1592304" y="304944"/>
                      <a:pt x="1597152" y="329184"/>
                    </a:cubicBezTo>
                    <a:cubicBezTo>
                      <a:pt x="1600438" y="345615"/>
                      <a:pt x="1606347" y="361466"/>
                      <a:pt x="1609344" y="377952"/>
                    </a:cubicBezTo>
                    <a:cubicBezTo>
                      <a:pt x="1614485" y="406225"/>
                      <a:pt x="1615900" y="435117"/>
                      <a:pt x="1621536" y="463296"/>
                    </a:cubicBezTo>
                    <a:cubicBezTo>
                      <a:pt x="1624056" y="475898"/>
                      <a:pt x="1624641" y="490785"/>
                      <a:pt x="1633728" y="499872"/>
                    </a:cubicBezTo>
                    <a:cubicBezTo>
                      <a:pt x="1642815" y="508959"/>
                      <a:pt x="1658112" y="508000"/>
                      <a:pt x="1670304" y="512064"/>
                    </a:cubicBezTo>
                    <a:lnTo>
                      <a:pt x="1719072" y="658368"/>
                    </a:lnTo>
                    <a:lnTo>
                      <a:pt x="1731264" y="694944"/>
                    </a:lnTo>
                    <a:lnTo>
                      <a:pt x="1743456" y="731520"/>
                    </a:lnTo>
                    <a:cubicBezTo>
                      <a:pt x="1747520" y="772160"/>
                      <a:pt x="1749438" y="813072"/>
                      <a:pt x="1755648" y="853440"/>
                    </a:cubicBezTo>
                    <a:cubicBezTo>
                      <a:pt x="1757602" y="866142"/>
                      <a:pt x="1758753" y="880929"/>
                      <a:pt x="1767840" y="890016"/>
                    </a:cubicBezTo>
                    <a:cubicBezTo>
                      <a:pt x="1776927" y="899103"/>
                      <a:pt x="1792224" y="898144"/>
                      <a:pt x="1804416" y="902208"/>
                    </a:cubicBezTo>
                    <a:cubicBezTo>
                      <a:pt x="1816608" y="894080"/>
                      <a:pt x="1826339" y="877824"/>
                      <a:pt x="1840992" y="877824"/>
                    </a:cubicBezTo>
                    <a:cubicBezTo>
                      <a:pt x="1874356" y="877824"/>
                      <a:pt x="1893756" y="931851"/>
                      <a:pt x="1901952" y="950976"/>
                    </a:cubicBezTo>
                    <a:cubicBezTo>
                      <a:pt x="1907014" y="962788"/>
                      <a:pt x="1905057" y="978465"/>
                      <a:pt x="1914144" y="987552"/>
                    </a:cubicBezTo>
                    <a:cubicBezTo>
                      <a:pt x="1923231" y="996639"/>
                      <a:pt x="1938528" y="995680"/>
                      <a:pt x="1950720" y="999744"/>
                    </a:cubicBezTo>
                    <a:cubicBezTo>
                      <a:pt x="1954784" y="987552"/>
                      <a:pt x="1951417" y="968915"/>
                      <a:pt x="1962912" y="963168"/>
                    </a:cubicBezTo>
                    <a:cubicBezTo>
                      <a:pt x="1974407" y="957421"/>
                      <a:pt x="1994269" y="963616"/>
                      <a:pt x="1999488" y="975360"/>
                    </a:cubicBezTo>
                    <a:cubicBezTo>
                      <a:pt x="2012795" y="1005301"/>
                      <a:pt x="2004815" y="1040858"/>
                      <a:pt x="2011680" y="1072896"/>
                    </a:cubicBezTo>
                    <a:cubicBezTo>
                      <a:pt x="2017066" y="1098028"/>
                      <a:pt x="2031023" y="1120844"/>
                      <a:pt x="2036064" y="1146048"/>
                    </a:cubicBezTo>
                    <a:cubicBezTo>
                      <a:pt x="2040128" y="1166368"/>
                      <a:pt x="2036761" y="1189766"/>
                      <a:pt x="2048256" y="1207008"/>
                    </a:cubicBezTo>
                    <a:cubicBezTo>
                      <a:pt x="2055385" y="1217701"/>
                      <a:pt x="2072640" y="1215136"/>
                      <a:pt x="2084832" y="1219200"/>
                    </a:cubicBezTo>
                    <a:cubicBezTo>
                      <a:pt x="2170176" y="1162304"/>
                      <a:pt x="2133600" y="1154176"/>
                      <a:pt x="2194560" y="1194816"/>
                    </a:cubicBezTo>
                    <a:cubicBezTo>
                      <a:pt x="2250457" y="1278661"/>
                      <a:pt x="2234061" y="1240166"/>
                      <a:pt x="2255520" y="1304544"/>
                    </a:cubicBezTo>
                    <a:cubicBezTo>
                      <a:pt x="2271776" y="1300480"/>
                      <a:pt x="2291204" y="1302820"/>
                      <a:pt x="2304288" y="1292352"/>
                    </a:cubicBezTo>
                    <a:cubicBezTo>
                      <a:pt x="2314323" y="1284324"/>
                      <a:pt x="2308452" y="1265811"/>
                      <a:pt x="2316480" y="1255776"/>
                    </a:cubicBezTo>
                    <a:cubicBezTo>
                      <a:pt x="2333669" y="1234290"/>
                      <a:pt x="2365537" y="1227232"/>
                      <a:pt x="2389632" y="1219200"/>
                    </a:cubicBezTo>
                    <a:cubicBezTo>
                      <a:pt x="2450592" y="1259840"/>
                      <a:pt x="2418080" y="1231392"/>
                      <a:pt x="2474976" y="1316736"/>
                    </a:cubicBezTo>
                    <a:cubicBezTo>
                      <a:pt x="2483104" y="1328928"/>
                      <a:pt x="2494726" y="1339411"/>
                      <a:pt x="2499360" y="1353312"/>
                    </a:cubicBezTo>
                    <a:cubicBezTo>
                      <a:pt x="2503424" y="1365504"/>
                      <a:pt x="2499620" y="1385115"/>
                      <a:pt x="2511552" y="1389888"/>
                    </a:cubicBezTo>
                    <a:cubicBezTo>
                      <a:pt x="2545721" y="1403556"/>
                      <a:pt x="2584849" y="1396876"/>
                      <a:pt x="2621280" y="1402080"/>
                    </a:cubicBezTo>
                    <a:cubicBezTo>
                      <a:pt x="2641794" y="1405011"/>
                      <a:pt x="2661920" y="1410208"/>
                      <a:pt x="2682240" y="1414272"/>
                    </a:cubicBezTo>
                    <a:cubicBezTo>
                      <a:pt x="2686304" y="1463040"/>
                      <a:pt x="2680040" y="1513803"/>
                      <a:pt x="2694432" y="1560576"/>
                    </a:cubicBezTo>
                    <a:cubicBezTo>
                      <a:pt x="2698211" y="1572859"/>
                      <a:pt x="2719774" y="1566527"/>
                      <a:pt x="2731008" y="1572768"/>
                    </a:cubicBezTo>
                    <a:cubicBezTo>
                      <a:pt x="2756626" y="1587000"/>
                      <a:pt x="2804160" y="1621536"/>
                      <a:pt x="2804160" y="1621536"/>
                    </a:cubicBezTo>
                    <a:cubicBezTo>
                      <a:pt x="2812288" y="1633728"/>
                      <a:pt x="2816118" y="1650346"/>
                      <a:pt x="2828544" y="1658112"/>
                    </a:cubicBezTo>
                    <a:cubicBezTo>
                      <a:pt x="2850340" y="1671735"/>
                      <a:pt x="2901696" y="1682496"/>
                      <a:pt x="2901696" y="1682496"/>
                    </a:cubicBezTo>
                    <a:cubicBezTo>
                      <a:pt x="2909824" y="1694688"/>
                      <a:pt x="2916699" y="1707815"/>
                      <a:pt x="2926080" y="1719072"/>
                    </a:cubicBezTo>
                    <a:cubicBezTo>
                      <a:pt x="2937118" y="1732318"/>
                      <a:pt x="2953092" y="1741302"/>
                      <a:pt x="2962656" y="1755648"/>
                    </a:cubicBezTo>
                    <a:cubicBezTo>
                      <a:pt x="2969785" y="1766341"/>
                      <a:pt x="2967719" y="1781531"/>
                      <a:pt x="2974848" y="1792224"/>
                    </a:cubicBezTo>
                    <a:cubicBezTo>
                      <a:pt x="3075713" y="1943521"/>
                      <a:pt x="2956030" y="1725765"/>
                      <a:pt x="3035808" y="1865376"/>
                    </a:cubicBezTo>
                    <a:cubicBezTo>
                      <a:pt x="3059278" y="1906449"/>
                      <a:pt x="3055523" y="1923223"/>
                      <a:pt x="3096768" y="1950720"/>
                    </a:cubicBezTo>
                    <a:cubicBezTo>
                      <a:pt x="3107461" y="1957849"/>
                      <a:pt x="3122110" y="1956671"/>
                      <a:pt x="3133344" y="1962912"/>
                    </a:cubicBezTo>
                    <a:cubicBezTo>
                      <a:pt x="3158962" y="1977144"/>
                      <a:pt x="3182112" y="1995424"/>
                      <a:pt x="3206496" y="2011680"/>
                    </a:cubicBezTo>
                    <a:lnTo>
                      <a:pt x="3243072" y="2036064"/>
                    </a:lnTo>
                    <a:cubicBezTo>
                      <a:pt x="3267456" y="2072640"/>
                      <a:pt x="3263392" y="2076704"/>
                      <a:pt x="3304032" y="2097024"/>
                    </a:cubicBezTo>
                    <a:cubicBezTo>
                      <a:pt x="3315527" y="2102771"/>
                      <a:pt x="3329374" y="2102975"/>
                      <a:pt x="3340608" y="2109216"/>
                    </a:cubicBezTo>
                    <a:cubicBezTo>
                      <a:pt x="3366226" y="2123448"/>
                      <a:pt x="3387548" y="2144878"/>
                      <a:pt x="3413760" y="2157984"/>
                    </a:cubicBezTo>
                    <a:cubicBezTo>
                      <a:pt x="3430016" y="2166112"/>
                      <a:pt x="3445823" y="2175209"/>
                      <a:pt x="3462528" y="2182368"/>
                    </a:cubicBezTo>
                    <a:cubicBezTo>
                      <a:pt x="3474340" y="2187430"/>
                      <a:pt x="3487609" y="2188813"/>
                      <a:pt x="3499104" y="2194560"/>
                    </a:cubicBezTo>
                    <a:cubicBezTo>
                      <a:pt x="3512210" y="2201113"/>
                      <a:pt x="3521156" y="2217007"/>
                      <a:pt x="3535680" y="2218944"/>
                    </a:cubicBezTo>
                    <a:cubicBezTo>
                      <a:pt x="3584020" y="2225389"/>
                      <a:pt x="3633216" y="2218944"/>
                      <a:pt x="3681984" y="221894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25507" y="3987522"/>
                <a:ext cx="4491528" cy="336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300   400  500  600  700   800  900  1000  </a:t>
                </a:r>
                <a:endParaRPr lang="el-GR" dirty="0">
                  <a:latin typeface="+mn-lt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11819" y="1240236"/>
                <a:ext cx="651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0.25</a:t>
                </a:r>
                <a:endParaRPr lang="el-GR" dirty="0">
                  <a:latin typeface="+mn-lt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11819" y="1706880"/>
                <a:ext cx="651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0.20</a:t>
                </a:r>
                <a:endParaRPr lang="el-GR" dirty="0">
                  <a:latin typeface="+mn-lt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97163" y="2236222"/>
                <a:ext cx="651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0.15</a:t>
                </a:r>
                <a:endParaRPr lang="el-GR" dirty="0">
                  <a:latin typeface="+mn-lt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76261" y="2681368"/>
                <a:ext cx="651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0.10</a:t>
                </a:r>
                <a:endParaRPr lang="el-GR" dirty="0">
                  <a:latin typeface="+mn-lt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51877" y="3244334"/>
                <a:ext cx="651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0.05</a:t>
                </a:r>
                <a:endParaRPr lang="el-GR" dirty="0">
                  <a:latin typeface="+mn-lt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76261" y="3656412"/>
                <a:ext cx="651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0.00</a:t>
                </a:r>
                <a:endParaRPr lang="el-GR" dirty="0">
                  <a:latin typeface="+mn-lt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83723" y="4356854"/>
                <a:ext cx="20882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+mn-lt"/>
                  </a:rPr>
                  <a:t>Wavelength (nm)</a:t>
                </a:r>
                <a:endParaRPr lang="el-GR" sz="2000" dirty="0">
                  <a:latin typeface="+mn-lt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200000">
                <a:off x="-355974" y="2461385"/>
                <a:ext cx="1539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+mn-lt"/>
                  </a:rPr>
                  <a:t>Absolute CE</a:t>
                </a:r>
                <a:endParaRPr lang="el-GR" sz="2000" dirty="0">
                  <a:latin typeface="+mn-lt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952475" y="1643760"/>
              <a:ext cx="1840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IR Cutoff Filter</a:t>
              </a:r>
              <a:endParaRPr lang="el-GR" sz="20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12" name="Group 24"/>
          <p:cNvGrpSpPr/>
          <p:nvPr/>
        </p:nvGrpSpPr>
        <p:grpSpPr>
          <a:xfrm>
            <a:off x="4761634" y="1428111"/>
            <a:ext cx="4562894" cy="3657667"/>
            <a:chOff x="2347601" y="1722591"/>
            <a:chExt cx="4816687" cy="3650626"/>
          </a:xfrm>
        </p:grpSpPr>
        <p:sp>
          <p:nvSpPr>
            <p:cNvPr id="113" name="Rectangle 22"/>
            <p:cNvSpPr/>
            <p:nvPr/>
          </p:nvSpPr>
          <p:spPr>
            <a:xfrm>
              <a:off x="2709766" y="1722591"/>
              <a:ext cx="1070146" cy="2761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grpSp>
          <p:nvGrpSpPr>
            <p:cNvPr id="114" name="Group 4"/>
            <p:cNvGrpSpPr/>
            <p:nvPr/>
          </p:nvGrpSpPr>
          <p:grpSpPr>
            <a:xfrm>
              <a:off x="2347601" y="1722592"/>
              <a:ext cx="4816687" cy="3650625"/>
              <a:chOff x="825507" y="1396096"/>
              <a:chExt cx="4491528" cy="3360868"/>
            </a:xfrm>
          </p:grpSpPr>
          <p:cxnSp>
            <p:nvCxnSpPr>
              <p:cNvPr id="116" name="Straight Connector 5"/>
              <p:cNvCxnSpPr/>
              <p:nvPr/>
            </p:nvCxnSpPr>
            <p:spPr>
              <a:xfrm flipH="1">
                <a:off x="1102979" y="1916832"/>
                <a:ext cx="3786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ctangle 6"/>
              <p:cNvSpPr/>
              <p:nvPr/>
            </p:nvSpPr>
            <p:spPr>
              <a:xfrm>
                <a:off x="1144623" y="1396096"/>
                <a:ext cx="3744416" cy="257054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cxnSp>
            <p:nvCxnSpPr>
              <p:cNvPr id="118" name="Straight Connector 7"/>
              <p:cNvCxnSpPr/>
              <p:nvPr/>
            </p:nvCxnSpPr>
            <p:spPr>
              <a:xfrm flipH="1">
                <a:off x="1123801" y="2420888"/>
                <a:ext cx="3786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8"/>
              <p:cNvCxnSpPr/>
              <p:nvPr/>
            </p:nvCxnSpPr>
            <p:spPr>
              <a:xfrm flipH="1">
                <a:off x="1102979" y="2924944"/>
                <a:ext cx="3786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9"/>
              <p:cNvCxnSpPr/>
              <p:nvPr/>
            </p:nvCxnSpPr>
            <p:spPr>
              <a:xfrm flipH="1">
                <a:off x="1144623" y="3429000"/>
                <a:ext cx="37860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Freeform 10"/>
              <p:cNvSpPr/>
              <p:nvPr/>
            </p:nvSpPr>
            <p:spPr>
              <a:xfrm>
                <a:off x="1272951" y="2279904"/>
                <a:ext cx="3596640" cy="1658112"/>
              </a:xfrm>
              <a:custGeom>
                <a:avLst/>
                <a:gdLst>
                  <a:gd name="connsiteX0" fmla="*/ 0 w 3596640"/>
                  <a:gd name="connsiteY0" fmla="*/ 1645920 h 1658112"/>
                  <a:gd name="connsiteX1" fmla="*/ 60960 w 3596640"/>
                  <a:gd name="connsiteY1" fmla="*/ 1597152 h 1658112"/>
                  <a:gd name="connsiteX2" fmla="*/ 134112 w 3596640"/>
                  <a:gd name="connsiteY2" fmla="*/ 1645920 h 1658112"/>
                  <a:gd name="connsiteX3" fmla="*/ 170688 w 3596640"/>
                  <a:gd name="connsiteY3" fmla="*/ 1658112 h 1658112"/>
                  <a:gd name="connsiteX4" fmla="*/ 195072 w 3596640"/>
                  <a:gd name="connsiteY4" fmla="*/ 1621536 h 1658112"/>
                  <a:gd name="connsiteX5" fmla="*/ 207264 w 3596640"/>
                  <a:gd name="connsiteY5" fmla="*/ 1584960 h 1658112"/>
                  <a:gd name="connsiteX6" fmla="*/ 243840 w 3596640"/>
                  <a:gd name="connsiteY6" fmla="*/ 1609344 h 1658112"/>
                  <a:gd name="connsiteX7" fmla="*/ 268224 w 3596640"/>
                  <a:gd name="connsiteY7" fmla="*/ 1426464 h 1658112"/>
                  <a:gd name="connsiteX8" fmla="*/ 292608 w 3596640"/>
                  <a:gd name="connsiteY8" fmla="*/ 1353312 h 1658112"/>
                  <a:gd name="connsiteX9" fmla="*/ 304800 w 3596640"/>
                  <a:gd name="connsiteY9" fmla="*/ 1280160 h 1658112"/>
                  <a:gd name="connsiteX10" fmla="*/ 329184 w 3596640"/>
                  <a:gd name="connsiteY10" fmla="*/ 1207008 h 1658112"/>
                  <a:gd name="connsiteX11" fmla="*/ 341376 w 3596640"/>
                  <a:gd name="connsiteY11" fmla="*/ 1170432 h 1658112"/>
                  <a:gd name="connsiteX12" fmla="*/ 353568 w 3596640"/>
                  <a:gd name="connsiteY12" fmla="*/ 1060704 h 1658112"/>
                  <a:gd name="connsiteX13" fmla="*/ 390144 w 3596640"/>
                  <a:gd name="connsiteY13" fmla="*/ 938784 h 1658112"/>
                  <a:gd name="connsiteX14" fmla="*/ 426720 w 3596640"/>
                  <a:gd name="connsiteY14" fmla="*/ 829056 h 1658112"/>
                  <a:gd name="connsiteX15" fmla="*/ 438912 w 3596640"/>
                  <a:gd name="connsiteY15" fmla="*/ 792480 h 1658112"/>
                  <a:gd name="connsiteX16" fmla="*/ 463296 w 3596640"/>
                  <a:gd name="connsiteY16" fmla="*/ 707136 h 1658112"/>
                  <a:gd name="connsiteX17" fmla="*/ 487680 w 3596640"/>
                  <a:gd name="connsiteY17" fmla="*/ 670560 h 1658112"/>
                  <a:gd name="connsiteX18" fmla="*/ 499872 w 3596640"/>
                  <a:gd name="connsiteY18" fmla="*/ 633984 h 1658112"/>
                  <a:gd name="connsiteX19" fmla="*/ 536448 w 3596640"/>
                  <a:gd name="connsiteY19" fmla="*/ 512064 h 1658112"/>
                  <a:gd name="connsiteX20" fmla="*/ 585216 w 3596640"/>
                  <a:gd name="connsiteY20" fmla="*/ 390144 h 1658112"/>
                  <a:gd name="connsiteX21" fmla="*/ 597408 w 3596640"/>
                  <a:gd name="connsiteY21" fmla="*/ 353568 h 1658112"/>
                  <a:gd name="connsiteX22" fmla="*/ 621792 w 3596640"/>
                  <a:gd name="connsiteY22" fmla="*/ 243840 h 1658112"/>
                  <a:gd name="connsiteX23" fmla="*/ 646176 w 3596640"/>
                  <a:gd name="connsiteY23" fmla="*/ 109728 h 1658112"/>
                  <a:gd name="connsiteX24" fmla="*/ 670560 w 3596640"/>
                  <a:gd name="connsiteY24" fmla="*/ 36576 h 1658112"/>
                  <a:gd name="connsiteX25" fmla="*/ 694944 w 3596640"/>
                  <a:gd name="connsiteY25" fmla="*/ 0 h 1658112"/>
                  <a:gd name="connsiteX26" fmla="*/ 719328 w 3596640"/>
                  <a:gd name="connsiteY26" fmla="*/ 73152 h 1658112"/>
                  <a:gd name="connsiteX27" fmla="*/ 743712 w 3596640"/>
                  <a:gd name="connsiteY27" fmla="*/ 109728 h 1658112"/>
                  <a:gd name="connsiteX28" fmla="*/ 768096 w 3596640"/>
                  <a:gd name="connsiteY28" fmla="*/ 182880 h 1658112"/>
                  <a:gd name="connsiteX29" fmla="*/ 780288 w 3596640"/>
                  <a:gd name="connsiteY29" fmla="*/ 219456 h 1658112"/>
                  <a:gd name="connsiteX30" fmla="*/ 804672 w 3596640"/>
                  <a:gd name="connsiteY30" fmla="*/ 316992 h 1658112"/>
                  <a:gd name="connsiteX31" fmla="*/ 829056 w 3596640"/>
                  <a:gd name="connsiteY31" fmla="*/ 426720 h 1658112"/>
                  <a:gd name="connsiteX32" fmla="*/ 853440 w 3596640"/>
                  <a:gd name="connsiteY32" fmla="*/ 585216 h 1658112"/>
                  <a:gd name="connsiteX33" fmla="*/ 865632 w 3596640"/>
                  <a:gd name="connsiteY33" fmla="*/ 633984 h 1658112"/>
                  <a:gd name="connsiteX34" fmla="*/ 890016 w 3596640"/>
                  <a:gd name="connsiteY34" fmla="*/ 841248 h 1658112"/>
                  <a:gd name="connsiteX35" fmla="*/ 902208 w 3596640"/>
                  <a:gd name="connsiteY35" fmla="*/ 877824 h 1658112"/>
                  <a:gd name="connsiteX36" fmla="*/ 914400 w 3596640"/>
                  <a:gd name="connsiteY36" fmla="*/ 938784 h 1658112"/>
                  <a:gd name="connsiteX37" fmla="*/ 926592 w 3596640"/>
                  <a:gd name="connsiteY37" fmla="*/ 975360 h 1658112"/>
                  <a:gd name="connsiteX38" fmla="*/ 938784 w 3596640"/>
                  <a:gd name="connsiteY38" fmla="*/ 1036320 h 1658112"/>
                  <a:gd name="connsiteX39" fmla="*/ 950976 w 3596640"/>
                  <a:gd name="connsiteY39" fmla="*/ 1109472 h 1658112"/>
                  <a:gd name="connsiteX40" fmla="*/ 975360 w 3596640"/>
                  <a:gd name="connsiteY40" fmla="*/ 1182624 h 1658112"/>
                  <a:gd name="connsiteX41" fmla="*/ 987552 w 3596640"/>
                  <a:gd name="connsiteY41" fmla="*/ 1231392 h 1658112"/>
                  <a:gd name="connsiteX42" fmla="*/ 1024128 w 3596640"/>
                  <a:gd name="connsiteY42" fmla="*/ 1341120 h 1658112"/>
                  <a:gd name="connsiteX43" fmla="*/ 1036320 w 3596640"/>
                  <a:gd name="connsiteY43" fmla="*/ 1377696 h 1658112"/>
                  <a:gd name="connsiteX44" fmla="*/ 1048512 w 3596640"/>
                  <a:gd name="connsiteY44" fmla="*/ 1414272 h 1658112"/>
                  <a:gd name="connsiteX45" fmla="*/ 1121664 w 3596640"/>
                  <a:gd name="connsiteY45" fmla="*/ 1475232 h 1658112"/>
                  <a:gd name="connsiteX46" fmla="*/ 1158240 w 3596640"/>
                  <a:gd name="connsiteY46" fmla="*/ 1511808 h 1658112"/>
                  <a:gd name="connsiteX47" fmla="*/ 1280160 w 3596640"/>
                  <a:gd name="connsiteY47" fmla="*/ 1536192 h 1658112"/>
                  <a:gd name="connsiteX48" fmla="*/ 1341120 w 3596640"/>
                  <a:gd name="connsiteY48" fmla="*/ 1548384 h 1658112"/>
                  <a:gd name="connsiteX49" fmla="*/ 1682496 w 3596640"/>
                  <a:gd name="connsiteY49" fmla="*/ 1524000 h 1658112"/>
                  <a:gd name="connsiteX50" fmla="*/ 1755648 w 3596640"/>
                  <a:gd name="connsiteY50" fmla="*/ 1511808 h 1658112"/>
                  <a:gd name="connsiteX51" fmla="*/ 1792224 w 3596640"/>
                  <a:gd name="connsiteY51" fmla="*/ 1499616 h 1658112"/>
                  <a:gd name="connsiteX52" fmla="*/ 1950720 w 3596640"/>
                  <a:gd name="connsiteY52" fmla="*/ 1487424 h 1658112"/>
                  <a:gd name="connsiteX53" fmla="*/ 2023872 w 3596640"/>
                  <a:gd name="connsiteY53" fmla="*/ 1463040 h 1658112"/>
                  <a:gd name="connsiteX54" fmla="*/ 2097024 w 3596640"/>
                  <a:gd name="connsiteY54" fmla="*/ 1414272 h 1658112"/>
                  <a:gd name="connsiteX55" fmla="*/ 2157984 w 3596640"/>
                  <a:gd name="connsiteY55" fmla="*/ 1304544 h 1658112"/>
                  <a:gd name="connsiteX56" fmla="*/ 2182368 w 3596640"/>
                  <a:gd name="connsiteY56" fmla="*/ 1255776 h 1658112"/>
                  <a:gd name="connsiteX57" fmla="*/ 2218944 w 3596640"/>
                  <a:gd name="connsiteY57" fmla="*/ 1060704 h 1658112"/>
                  <a:gd name="connsiteX58" fmla="*/ 2231136 w 3596640"/>
                  <a:gd name="connsiteY58" fmla="*/ 1024128 h 1658112"/>
                  <a:gd name="connsiteX59" fmla="*/ 2279904 w 3596640"/>
                  <a:gd name="connsiteY59" fmla="*/ 853440 h 1658112"/>
                  <a:gd name="connsiteX60" fmla="*/ 2328672 w 3596640"/>
                  <a:gd name="connsiteY60" fmla="*/ 768096 h 1658112"/>
                  <a:gd name="connsiteX61" fmla="*/ 2377440 w 3596640"/>
                  <a:gd name="connsiteY61" fmla="*/ 780288 h 1658112"/>
                  <a:gd name="connsiteX62" fmla="*/ 2414016 w 3596640"/>
                  <a:gd name="connsiteY62" fmla="*/ 804672 h 1658112"/>
                  <a:gd name="connsiteX63" fmla="*/ 2487168 w 3596640"/>
                  <a:gd name="connsiteY63" fmla="*/ 816864 h 1658112"/>
                  <a:gd name="connsiteX64" fmla="*/ 2584704 w 3596640"/>
                  <a:gd name="connsiteY64" fmla="*/ 902208 h 1658112"/>
                  <a:gd name="connsiteX65" fmla="*/ 2596896 w 3596640"/>
                  <a:gd name="connsiteY65" fmla="*/ 975360 h 1658112"/>
                  <a:gd name="connsiteX66" fmla="*/ 2633472 w 3596640"/>
                  <a:gd name="connsiteY66" fmla="*/ 999744 h 1658112"/>
                  <a:gd name="connsiteX67" fmla="*/ 2670048 w 3596640"/>
                  <a:gd name="connsiteY67" fmla="*/ 1011936 h 1658112"/>
                  <a:gd name="connsiteX68" fmla="*/ 2743200 w 3596640"/>
                  <a:gd name="connsiteY68" fmla="*/ 1048512 h 1658112"/>
                  <a:gd name="connsiteX69" fmla="*/ 2779776 w 3596640"/>
                  <a:gd name="connsiteY69" fmla="*/ 1085088 h 1658112"/>
                  <a:gd name="connsiteX70" fmla="*/ 2816352 w 3596640"/>
                  <a:gd name="connsiteY70" fmla="*/ 1109472 h 1658112"/>
                  <a:gd name="connsiteX71" fmla="*/ 2828544 w 3596640"/>
                  <a:gd name="connsiteY71" fmla="*/ 1146048 h 1658112"/>
                  <a:gd name="connsiteX72" fmla="*/ 2889504 w 3596640"/>
                  <a:gd name="connsiteY72" fmla="*/ 1219200 h 1658112"/>
                  <a:gd name="connsiteX73" fmla="*/ 2913888 w 3596640"/>
                  <a:gd name="connsiteY73" fmla="*/ 1255776 h 1658112"/>
                  <a:gd name="connsiteX74" fmla="*/ 2987040 w 3596640"/>
                  <a:gd name="connsiteY74" fmla="*/ 1304544 h 1658112"/>
                  <a:gd name="connsiteX75" fmla="*/ 3035808 w 3596640"/>
                  <a:gd name="connsiteY75" fmla="*/ 1353312 h 1658112"/>
                  <a:gd name="connsiteX76" fmla="*/ 3121152 w 3596640"/>
                  <a:gd name="connsiteY76" fmla="*/ 1450848 h 1658112"/>
                  <a:gd name="connsiteX77" fmla="*/ 3157728 w 3596640"/>
                  <a:gd name="connsiteY77" fmla="*/ 1463040 h 1658112"/>
                  <a:gd name="connsiteX78" fmla="*/ 3182112 w 3596640"/>
                  <a:gd name="connsiteY78" fmla="*/ 1499616 h 1658112"/>
                  <a:gd name="connsiteX79" fmla="*/ 3255264 w 3596640"/>
                  <a:gd name="connsiteY79" fmla="*/ 1536192 h 1658112"/>
                  <a:gd name="connsiteX80" fmla="*/ 3291840 w 3596640"/>
                  <a:gd name="connsiteY80" fmla="*/ 1560576 h 1658112"/>
                  <a:gd name="connsiteX81" fmla="*/ 3340608 w 3596640"/>
                  <a:gd name="connsiteY81" fmla="*/ 1572768 h 1658112"/>
                  <a:gd name="connsiteX82" fmla="*/ 3413760 w 3596640"/>
                  <a:gd name="connsiteY82" fmla="*/ 1597152 h 1658112"/>
                  <a:gd name="connsiteX83" fmla="*/ 3450336 w 3596640"/>
                  <a:gd name="connsiteY83" fmla="*/ 1609344 h 1658112"/>
                  <a:gd name="connsiteX84" fmla="*/ 3596640 w 3596640"/>
                  <a:gd name="connsiteY84" fmla="*/ 1645920 h 165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3596640" h="1658112">
                    <a:moveTo>
                      <a:pt x="0" y="1645920"/>
                    </a:moveTo>
                    <a:cubicBezTo>
                      <a:pt x="20320" y="1629664"/>
                      <a:pt x="36035" y="1604629"/>
                      <a:pt x="60960" y="1597152"/>
                    </a:cubicBezTo>
                    <a:cubicBezTo>
                      <a:pt x="152730" y="1569621"/>
                      <a:pt x="104075" y="1615883"/>
                      <a:pt x="134112" y="1645920"/>
                    </a:cubicBezTo>
                    <a:cubicBezTo>
                      <a:pt x="143199" y="1655007"/>
                      <a:pt x="158496" y="1654048"/>
                      <a:pt x="170688" y="1658112"/>
                    </a:cubicBezTo>
                    <a:cubicBezTo>
                      <a:pt x="178816" y="1645920"/>
                      <a:pt x="188519" y="1634642"/>
                      <a:pt x="195072" y="1621536"/>
                    </a:cubicBezTo>
                    <a:cubicBezTo>
                      <a:pt x="200819" y="1610041"/>
                      <a:pt x="194796" y="1588077"/>
                      <a:pt x="207264" y="1584960"/>
                    </a:cubicBezTo>
                    <a:cubicBezTo>
                      <a:pt x="221479" y="1581406"/>
                      <a:pt x="231648" y="1601216"/>
                      <a:pt x="243840" y="1609344"/>
                    </a:cubicBezTo>
                    <a:cubicBezTo>
                      <a:pt x="278471" y="1505450"/>
                      <a:pt x="228446" y="1665131"/>
                      <a:pt x="268224" y="1426464"/>
                    </a:cubicBezTo>
                    <a:cubicBezTo>
                      <a:pt x="272450" y="1401111"/>
                      <a:pt x="288382" y="1378665"/>
                      <a:pt x="292608" y="1353312"/>
                    </a:cubicBezTo>
                    <a:cubicBezTo>
                      <a:pt x="296672" y="1328928"/>
                      <a:pt x="298804" y="1304142"/>
                      <a:pt x="304800" y="1280160"/>
                    </a:cubicBezTo>
                    <a:cubicBezTo>
                      <a:pt x="311034" y="1255224"/>
                      <a:pt x="321056" y="1231392"/>
                      <a:pt x="329184" y="1207008"/>
                    </a:cubicBezTo>
                    <a:lnTo>
                      <a:pt x="341376" y="1170432"/>
                    </a:lnTo>
                    <a:cubicBezTo>
                      <a:pt x="345440" y="1133856"/>
                      <a:pt x="347972" y="1097077"/>
                      <a:pt x="353568" y="1060704"/>
                    </a:cubicBezTo>
                    <a:cubicBezTo>
                      <a:pt x="358833" y="1026484"/>
                      <a:pt x="380650" y="967267"/>
                      <a:pt x="390144" y="938784"/>
                    </a:cubicBezTo>
                    <a:lnTo>
                      <a:pt x="426720" y="829056"/>
                    </a:lnTo>
                    <a:cubicBezTo>
                      <a:pt x="430784" y="816864"/>
                      <a:pt x="435795" y="804948"/>
                      <a:pt x="438912" y="792480"/>
                    </a:cubicBezTo>
                    <a:cubicBezTo>
                      <a:pt x="442818" y="776855"/>
                      <a:pt x="454551" y="724627"/>
                      <a:pt x="463296" y="707136"/>
                    </a:cubicBezTo>
                    <a:cubicBezTo>
                      <a:pt x="469849" y="694030"/>
                      <a:pt x="481127" y="683666"/>
                      <a:pt x="487680" y="670560"/>
                    </a:cubicBezTo>
                    <a:cubicBezTo>
                      <a:pt x="493427" y="659065"/>
                      <a:pt x="496341" y="646341"/>
                      <a:pt x="499872" y="633984"/>
                    </a:cubicBezTo>
                    <a:cubicBezTo>
                      <a:pt x="511539" y="593148"/>
                      <a:pt x="517132" y="550695"/>
                      <a:pt x="536448" y="512064"/>
                    </a:cubicBezTo>
                    <a:cubicBezTo>
                      <a:pt x="572327" y="440307"/>
                      <a:pt x="555085" y="480538"/>
                      <a:pt x="585216" y="390144"/>
                    </a:cubicBezTo>
                    <a:cubicBezTo>
                      <a:pt x="589280" y="377952"/>
                      <a:pt x="594291" y="366036"/>
                      <a:pt x="597408" y="353568"/>
                    </a:cubicBezTo>
                    <a:cubicBezTo>
                      <a:pt x="608368" y="309728"/>
                      <a:pt x="614053" y="290275"/>
                      <a:pt x="621792" y="243840"/>
                    </a:cubicBezTo>
                    <a:cubicBezTo>
                      <a:pt x="633599" y="172999"/>
                      <a:pt x="628621" y="168246"/>
                      <a:pt x="646176" y="109728"/>
                    </a:cubicBezTo>
                    <a:cubicBezTo>
                      <a:pt x="653562" y="85109"/>
                      <a:pt x="656303" y="57962"/>
                      <a:pt x="670560" y="36576"/>
                    </a:cubicBezTo>
                    <a:lnTo>
                      <a:pt x="694944" y="0"/>
                    </a:lnTo>
                    <a:cubicBezTo>
                      <a:pt x="703072" y="24384"/>
                      <a:pt x="705071" y="51766"/>
                      <a:pt x="719328" y="73152"/>
                    </a:cubicBezTo>
                    <a:cubicBezTo>
                      <a:pt x="727456" y="85344"/>
                      <a:pt x="737761" y="96338"/>
                      <a:pt x="743712" y="109728"/>
                    </a:cubicBezTo>
                    <a:cubicBezTo>
                      <a:pt x="754151" y="133216"/>
                      <a:pt x="759968" y="158496"/>
                      <a:pt x="768096" y="182880"/>
                    </a:cubicBezTo>
                    <a:cubicBezTo>
                      <a:pt x="772160" y="195072"/>
                      <a:pt x="777171" y="206988"/>
                      <a:pt x="780288" y="219456"/>
                    </a:cubicBezTo>
                    <a:cubicBezTo>
                      <a:pt x="788416" y="251968"/>
                      <a:pt x="799163" y="283935"/>
                      <a:pt x="804672" y="316992"/>
                    </a:cubicBezTo>
                    <a:cubicBezTo>
                      <a:pt x="818977" y="402821"/>
                      <a:pt x="809047" y="366692"/>
                      <a:pt x="829056" y="426720"/>
                    </a:cubicBezTo>
                    <a:cubicBezTo>
                      <a:pt x="834912" y="467709"/>
                      <a:pt x="844982" y="542925"/>
                      <a:pt x="853440" y="585216"/>
                    </a:cubicBezTo>
                    <a:cubicBezTo>
                      <a:pt x="856726" y="601647"/>
                      <a:pt x="861568" y="617728"/>
                      <a:pt x="865632" y="633984"/>
                    </a:cubicBezTo>
                    <a:cubicBezTo>
                      <a:pt x="867999" y="655286"/>
                      <a:pt x="885228" y="814916"/>
                      <a:pt x="890016" y="841248"/>
                    </a:cubicBezTo>
                    <a:cubicBezTo>
                      <a:pt x="892315" y="853892"/>
                      <a:pt x="899091" y="865356"/>
                      <a:pt x="902208" y="877824"/>
                    </a:cubicBezTo>
                    <a:cubicBezTo>
                      <a:pt x="907234" y="897928"/>
                      <a:pt x="909374" y="918680"/>
                      <a:pt x="914400" y="938784"/>
                    </a:cubicBezTo>
                    <a:cubicBezTo>
                      <a:pt x="917517" y="951252"/>
                      <a:pt x="923475" y="962892"/>
                      <a:pt x="926592" y="975360"/>
                    </a:cubicBezTo>
                    <a:cubicBezTo>
                      <a:pt x="931618" y="995464"/>
                      <a:pt x="935077" y="1015932"/>
                      <a:pt x="938784" y="1036320"/>
                    </a:cubicBezTo>
                    <a:cubicBezTo>
                      <a:pt x="943206" y="1060642"/>
                      <a:pt x="944980" y="1085490"/>
                      <a:pt x="950976" y="1109472"/>
                    </a:cubicBezTo>
                    <a:cubicBezTo>
                      <a:pt x="957210" y="1134408"/>
                      <a:pt x="969126" y="1157688"/>
                      <a:pt x="975360" y="1182624"/>
                    </a:cubicBezTo>
                    <a:cubicBezTo>
                      <a:pt x="979424" y="1198880"/>
                      <a:pt x="982737" y="1215342"/>
                      <a:pt x="987552" y="1231392"/>
                    </a:cubicBezTo>
                    <a:lnTo>
                      <a:pt x="1024128" y="1341120"/>
                    </a:lnTo>
                    <a:lnTo>
                      <a:pt x="1036320" y="1377696"/>
                    </a:lnTo>
                    <a:cubicBezTo>
                      <a:pt x="1040384" y="1389888"/>
                      <a:pt x="1039425" y="1405185"/>
                      <a:pt x="1048512" y="1414272"/>
                    </a:cubicBezTo>
                    <a:cubicBezTo>
                      <a:pt x="1155369" y="1521129"/>
                      <a:pt x="1019819" y="1390362"/>
                      <a:pt x="1121664" y="1475232"/>
                    </a:cubicBezTo>
                    <a:cubicBezTo>
                      <a:pt x="1134910" y="1486270"/>
                      <a:pt x="1143894" y="1502244"/>
                      <a:pt x="1158240" y="1511808"/>
                    </a:cubicBezTo>
                    <a:cubicBezTo>
                      <a:pt x="1181608" y="1527387"/>
                      <a:pt x="1272588" y="1534930"/>
                      <a:pt x="1280160" y="1536192"/>
                    </a:cubicBezTo>
                    <a:cubicBezTo>
                      <a:pt x="1300600" y="1539599"/>
                      <a:pt x="1320800" y="1544320"/>
                      <a:pt x="1341120" y="1548384"/>
                    </a:cubicBezTo>
                    <a:cubicBezTo>
                      <a:pt x="1450907" y="1541926"/>
                      <a:pt x="1571750" y="1537029"/>
                      <a:pt x="1682496" y="1524000"/>
                    </a:cubicBezTo>
                    <a:cubicBezTo>
                      <a:pt x="1707047" y="1521112"/>
                      <a:pt x="1731516" y="1517171"/>
                      <a:pt x="1755648" y="1511808"/>
                    </a:cubicBezTo>
                    <a:cubicBezTo>
                      <a:pt x="1768193" y="1509020"/>
                      <a:pt x="1779472" y="1501210"/>
                      <a:pt x="1792224" y="1499616"/>
                    </a:cubicBezTo>
                    <a:cubicBezTo>
                      <a:pt x="1844803" y="1493044"/>
                      <a:pt x="1897888" y="1491488"/>
                      <a:pt x="1950720" y="1487424"/>
                    </a:cubicBezTo>
                    <a:cubicBezTo>
                      <a:pt x="1975104" y="1479296"/>
                      <a:pt x="2002486" y="1477297"/>
                      <a:pt x="2023872" y="1463040"/>
                    </a:cubicBezTo>
                    <a:lnTo>
                      <a:pt x="2097024" y="1414272"/>
                    </a:lnTo>
                    <a:cubicBezTo>
                      <a:pt x="2192069" y="1271705"/>
                      <a:pt x="2119357" y="1394673"/>
                      <a:pt x="2157984" y="1304544"/>
                    </a:cubicBezTo>
                    <a:cubicBezTo>
                      <a:pt x="2165143" y="1287839"/>
                      <a:pt x="2176621" y="1273018"/>
                      <a:pt x="2182368" y="1255776"/>
                    </a:cubicBezTo>
                    <a:cubicBezTo>
                      <a:pt x="2218488" y="1147416"/>
                      <a:pt x="2198890" y="1170999"/>
                      <a:pt x="2218944" y="1060704"/>
                    </a:cubicBezTo>
                    <a:cubicBezTo>
                      <a:pt x="2221243" y="1048060"/>
                      <a:pt x="2227755" y="1036527"/>
                      <a:pt x="2231136" y="1024128"/>
                    </a:cubicBezTo>
                    <a:cubicBezTo>
                      <a:pt x="2240511" y="989752"/>
                      <a:pt x="2261215" y="890818"/>
                      <a:pt x="2279904" y="853440"/>
                    </a:cubicBezTo>
                    <a:cubicBezTo>
                      <a:pt x="2310841" y="791566"/>
                      <a:pt x="2294206" y="819794"/>
                      <a:pt x="2328672" y="768096"/>
                    </a:cubicBezTo>
                    <a:cubicBezTo>
                      <a:pt x="2344928" y="772160"/>
                      <a:pt x="2362039" y="773687"/>
                      <a:pt x="2377440" y="780288"/>
                    </a:cubicBezTo>
                    <a:cubicBezTo>
                      <a:pt x="2390908" y="786060"/>
                      <a:pt x="2400115" y="800038"/>
                      <a:pt x="2414016" y="804672"/>
                    </a:cubicBezTo>
                    <a:cubicBezTo>
                      <a:pt x="2437468" y="812489"/>
                      <a:pt x="2462784" y="812800"/>
                      <a:pt x="2487168" y="816864"/>
                    </a:cubicBezTo>
                    <a:cubicBezTo>
                      <a:pt x="2572512" y="873760"/>
                      <a:pt x="2544064" y="841248"/>
                      <a:pt x="2584704" y="902208"/>
                    </a:cubicBezTo>
                    <a:cubicBezTo>
                      <a:pt x="2588768" y="926592"/>
                      <a:pt x="2585841" y="953249"/>
                      <a:pt x="2596896" y="975360"/>
                    </a:cubicBezTo>
                    <a:cubicBezTo>
                      <a:pt x="2603449" y="988466"/>
                      <a:pt x="2620366" y="993191"/>
                      <a:pt x="2633472" y="999744"/>
                    </a:cubicBezTo>
                    <a:cubicBezTo>
                      <a:pt x="2644967" y="1005491"/>
                      <a:pt x="2658553" y="1006189"/>
                      <a:pt x="2670048" y="1011936"/>
                    </a:cubicBezTo>
                    <a:cubicBezTo>
                      <a:pt x="2764586" y="1059205"/>
                      <a:pt x="2651265" y="1017867"/>
                      <a:pt x="2743200" y="1048512"/>
                    </a:cubicBezTo>
                    <a:cubicBezTo>
                      <a:pt x="2755392" y="1060704"/>
                      <a:pt x="2766530" y="1074050"/>
                      <a:pt x="2779776" y="1085088"/>
                    </a:cubicBezTo>
                    <a:cubicBezTo>
                      <a:pt x="2791033" y="1094469"/>
                      <a:pt x="2807198" y="1098030"/>
                      <a:pt x="2816352" y="1109472"/>
                    </a:cubicBezTo>
                    <a:cubicBezTo>
                      <a:pt x="2824380" y="1119507"/>
                      <a:pt x="2822797" y="1134553"/>
                      <a:pt x="2828544" y="1146048"/>
                    </a:cubicBezTo>
                    <a:cubicBezTo>
                      <a:pt x="2851247" y="1191454"/>
                      <a:pt x="2855799" y="1178754"/>
                      <a:pt x="2889504" y="1219200"/>
                    </a:cubicBezTo>
                    <a:cubicBezTo>
                      <a:pt x="2898885" y="1230457"/>
                      <a:pt x="2902861" y="1246127"/>
                      <a:pt x="2913888" y="1255776"/>
                    </a:cubicBezTo>
                    <a:cubicBezTo>
                      <a:pt x="2935943" y="1275074"/>
                      <a:pt x="2987040" y="1304544"/>
                      <a:pt x="2987040" y="1304544"/>
                    </a:cubicBezTo>
                    <a:cubicBezTo>
                      <a:pt x="3019552" y="1402080"/>
                      <a:pt x="2970784" y="1288288"/>
                      <a:pt x="3035808" y="1353312"/>
                    </a:cubicBezTo>
                    <a:cubicBezTo>
                      <a:pt x="3108960" y="1426464"/>
                      <a:pt x="3052064" y="1416304"/>
                      <a:pt x="3121152" y="1450848"/>
                    </a:cubicBezTo>
                    <a:cubicBezTo>
                      <a:pt x="3132647" y="1456595"/>
                      <a:pt x="3145536" y="1458976"/>
                      <a:pt x="3157728" y="1463040"/>
                    </a:cubicBezTo>
                    <a:cubicBezTo>
                      <a:pt x="3165856" y="1475232"/>
                      <a:pt x="3171751" y="1489255"/>
                      <a:pt x="3182112" y="1499616"/>
                    </a:cubicBezTo>
                    <a:cubicBezTo>
                      <a:pt x="3217053" y="1534557"/>
                      <a:pt x="3215600" y="1516360"/>
                      <a:pt x="3255264" y="1536192"/>
                    </a:cubicBezTo>
                    <a:cubicBezTo>
                      <a:pt x="3268370" y="1542745"/>
                      <a:pt x="3278372" y="1554804"/>
                      <a:pt x="3291840" y="1560576"/>
                    </a:cubicBezTo>
                    <a:cubicBezTo>
                      <a:pt x="3307241" y="1567177"/>
                      <a:pt x="3324558" y="1567953"/>
                      <a:pt x="3340608" y="1572768"/>
                    </a:cubicBezTo>
                    <a:cubicBezTo>
                      <a:pt x="3365227" y="1580154"/>
                      <a:pt x="3389376" y="1589024"/>
                      <a:pt x="3413760" y="1597152"/>
                    </a:cubicBezTo>
                    <a:cubicBezTo>
                      <a:pt x="3425952" y="1601216"/>
                      <a:pt x="3437734" y="1606824"/>
                      <a:pt x="3450336" y="1609344"/>
                    </a:cubicBezTo>
                    <a:cubicBezTo>
                      <a:pt x="3581167" y="1635510"/>
                      <a:pt x="3535187" y="1615193"/>
                      <a:pt x="3596640" y="1645920"/>
                    </a:cubicBezTo>
                  </a:path>
                </a:pathLst>
              </a:custGeom>
              <a:noFill/>
              <a:ln w="28575">
                <a:solidFill>
                  <a:srgbClr val="33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22" name="Freeform 11"/>
              <p:cNvSpPr/>
              <p:nvPr/>
            </p:nvSpPr>
            <p:spPr>
              <a:xfrm>
                <a:off x="1151031" y="2145792"/>
                <a:ext cx="3767328" cy="1792224"/>
              </a:xfrm>
              <a:custGeom>
                <a:avLst/>
                <a:gdLst>
                  <a:gd name="connsiteX0" fmla="*/ 0 w 3767328"/>
                  <a:gd name="connsiteY0" fmla="*/ 1755648 h 1792224"/>
                  <a:gd name="connsiteX1" fmla="*/ 268224 w 3767328"/>
                  <a:gd name="connsiteY1" fmla="*/ 1792224 h 1792224"/>
                  <a:gd name="connsiteX2" fmla="*/ 365760 w 3767328"/>
                  <a:gd name="connsiteY2" fmla="*/ 1767840 h 1792224"/>
                  <a:gd name="connsiteX3" fmla="*/ 402336 w 3767328"/>
                  <a:gd name="connsiteY3" fmla="*/ 1743456 h 1792224"/>
                  <a:gd name="connsiteX4" fmla="*/ 438912 w 3767328"/>
                  <a:gd name="connsiteY4" fmla="*/ 1731264 h 1792224"/>
                  <a:gd name="connsiteX5" fmla="*/ 475488 w 3767328"/>
                  <a:gd name="connsiteY5" fmla="*/ 1706880 h 1792224"/>
                  <a:gd name="connsiteX6" fmla="*/ 646176 w 3767328"/>
                  <a:gd name="connsiteY6" fmla="*/ 1694688 h 1792224"/>
                  <a:gd name="connsiteX7" fmla="*/ 694944 w 3767328"/>
                  <a:gd name="connsiteY7" fmla="*/ 1621536 h 1792224"/>
                  <a:gd name="connsiteX8" fmla="*/ 731520 w 3767328"/>
                  <a:gd name="connsiteY8" fmla="*/ 1597152 h 1792224"/>
                  <a:gd name="connsiteX9" fmla="*/ 768096 w 3767328"/>
                  <a:gd name="connsiteY9" fmla="*/ 1560576 h 1792224"/>
                  <a:gd name="connsiteX10" fmla="*/ 804672 w 3767328"/>
                  <a:gd name="connsiteY10" fmla="*/ 1438656 h 1792224"/>
                  <a:gd name="connsiteX11" fmla="*/ 841248 w 3767328"/>
                  <a:gd name="connsiteY11" fmla="*/ 1365504 h 1792224"/>
                  <a:gd name="connsiteX12" fmla="*/ 853440 w 3767328"/>
                  <a:gd name="connsiteY12" fmla="*/ 1255776 h 1792224"/>
                  <a:gd name="connsiteX13" fmla="*/ 877824 w 3767328"/>
                  <a:gd name="connsiteY13" fmla="*/ 1219200 h 1792224"/>
                  <a:gd name="connsiteX14" fmla="*/ 890016 w 3767328"/>
                  <a:gd name="connsiteY14" fmla="*/ 1182624 h 1792224"/>
                  <a:gd name="connsiteX15" fmla="*/ 914400 w 3767328"/>
                  <a:gd name="connsiteY15" fmla="*/ 1133856 h 1792224"/>
                  <a:gd name="connsiteX16" fmla="*/ 938784 w 3767328"/>
                  <a:gd name="connsiteY16" fmla="*/ 1048512 h 1792224"/>
                  <a:gd name="connsiteX17" fmla="*/ 963168 w 3767328"/>
                  <a:gd name="connsiteY17" fmla="*/ 975360 h 1792224"/>
                  <a:gd name="connsiteX18" fmla="*/ 975360 w 3767328"/>
                  <a:gd name="connsiteY18" fmla="*/ 938784 h 1792224"/>
                  <a:gd name="connsiteX19" fmla="*/ 987552 w 3767328"/>
                  <a:gd name="connsiteY19" fmla="*/ 890016 h 1792224"/>
                  <a:gd name="connsiteX20" fmla="*/ 999744 w 3767328"/>
                  <a:gd name="connsiteY20" fmla="*/ 573024 h 1792224"/>
                  <a:gd name="connsiteX21" fmla="*/ 1011936 w 3767328"/>
                  <a:gd name="connsiteY21" fmla="*/ 536448 h 1792224"/>
                  <a:gd name="connsiteX22" fmla="*/ 1024128 w 3767328"/>
                  <a:gd name="connsiteY22" fmla="*/ 487680 h 1792224"/>
                  <a:gd name="connsiteX23" fmla="*/ 1036320 w 3767328"/>
                  <a:gd name="connsiteY23" fmla="*/ 402336 h 1792224"/>
                  <a:gd name="connsiteX24" fmla="*/ 1048512 w 3767328"/>
                  <a:gd name="connsiteY24" fmla="*/ 353568 h 1792224"/>
                  <a:gd name="connsiteX25" fmla="*/ 1060704 w 3767328"/>
                  <a:gd name="connsiteY25" fmla="*/ 256032 h 1792224"/>
                  <a:gd name="connsiteX26" fmla="*/ 1072896 w 3767328"/>
                  <a:gd name="connsiteY26" fmla="*/ 219456 h 1792224"/>
                  <a:gd name="connsiteX27" fmla="*/ 1109472 w 3767328"/>
                  <a:gd name="connsiteY27" fmla="*/ 85344 h 1792224"/>
                  <a:gd name="connsiteX28" fmla="*/ 1146048 w 3767328"/>
                  <a:gd name="connsiteY28" fmla="*/ 12192 h 1792224"/>
                  <a:gd name="connsiteX29" fmla="*/ 1182624 w 3767328"/>
                  <a:gd name="connsiteY29" fmla="*/ 0 h 1792224"/>
                  <a:gd name="connsiteX30" fmla="*/ 1194816 w 3767328"/>
                  <a:gd name="connsiteY30" fmla="*/ 60960 h 1792224"/>
                  <a:gd name="connsiteX31" fmla="*/ 1231392 w 3767328"/>
                  <a:gd name="connsiteY31" fmla="*/ 170688 h 1792224"/>
                  <a:gd name="connsiteX32" fmla="*/ 1255776 w 3767328"/>
                  <a:gd name="connsiteY32" fmla="*/ 243840 h 1792224"/>
                  <a:gd name="connsiteX33" fmla="*/ 1267968 w 3767328"/>
                  <a:gd name="connsiteY33" fmla="*/ 280416 h 1792224"/>
                  <a:gd name="connsiteX34" fmla="*/ 1280160 w 3767328"/>
                  <a:gd name="connsiteY34" fmla="*/ 377952 h 1792224"/>
                  <a:gd name="connsiteX35" fmla="*/ 1304544 w 3767328"/>
                  <a:gd name="connsiteY35" fmla="*/ 487680 h 1792224"/>
                  <a:gd name="connsiteX36" fmla="*/ 1316736 w 3767328"/>
                  <a:gd name="connsiteY36" fmla="*/ 524256 h 1792224"/>
                  <a:gd name="connsiteX37" fmla="*/ 1341120 w 3767328"/>
                  <a:gd name="connsiteY37" fmla="*/ 707136 h 1792224"/>
                  <a:gd name="connsiteX38" fmla="*/ 1353312 w 3767328"/>
                  <a:gd name="connsiteY38" fmla="*/ 743712 h 1792224"/>
                  <a:gd name="connsiteX39" fmla="*/ 1365504 w 3767328"/>
                  <a:gd name="connsiteY39" fmla="*/ 804672 h 1792224"/>
                  <a:gd name="connsiteX40" fmla="*/ 1377696 w 3767328"/>
                  <a:gd name="connsiteY40" fmla="*/ 841248 h 1792224"/>
                  <a:gd name="connsiteX41" fmla="*/ 1389888 w 3767328"/>
                  <a:gd name="connsiteY41" fmla="*/ 902208 h 1792224"/>
                  <a:gd name="connsiteX42" fmla="*/ 1414272 w 3767328"/>
                  <a:gd name="connsiteY42" fmla="*/ 1133856 h 1792224"/>
                  <a:gd name="connsiteX43" fmla="*/ 1426464 w 3767328"/>
                  <a:gd name="connsiteY43" fmla="*/ 1182624 h 1792224"/>
                  <a:gd name="connsiteX44" fmla="*/ 1438656 w 3767328"/>
                  <a:gd name="connsiteY44" fmla="*/ 1243584 h 1792224"/>
                  <a:gd name="connsiteX45" fmla="*/ 1463040 w 3767328"/>
                  <a:gd name="connsiteY45" fmla="*/ 1316736 h 1792224"/>
                  <a:gd name="connsiteX46" fmla="*/ 1475232 w 3767328"/>
                  <a:gd name="connsiteY46" fmla="*/ 1353312 h 1792224"/>
                  <a:gd name="connsiteX47" fmla="*/ 1487424 w 3767328"/>
                  <a:gd name="connsiteY47" fmla="*/ 1402080 h 1792224"/>
                  <a:gd name="connsiteX48" fmla="*/ 1524000 w 3767328"/>
                  <a:gd name="connsiteY48" fmla="*/ 1511808 h 1792224"/>
                  <a:gd name="connsiteX49" fmla="*/ 1536192 w 3767328"/>
                  <a:gd name="connsiteY49" fmla="*/ 1548384 h 1792224"/>
                  <a:gd name="connsiteX50" fmla="*/ 1609344 w 3767328"/>
                  <a:gd name="connsiteY50" fmla="*/ 1572768 h 1792224"/>
                  <a:gd name="connsiteX51" fmla="*/ 1792224 w 3767328"/>
                  <a:gd name="connsiteY51" fmla="*/ 1536192 h 1792224"/>
                  <a:gd name="connsiteX52" fmla="*/ 1828800 w 3767328"/>
                  <a:gd name="connsiteY52" fmla="*/ 1511808 h 1792224"/>
                  <a:gd name="connsiteX53" fmla="*/ 1889760 w 3767328"/>
                  <a:gd name="connsiteY53" fmla="*/ 1450848 h 1792224"/>
                  <a:gd name="connsiteX54" fmla="*/ 1950720 w 3767328"/>
                  <a:gd name="connsiteY54" fmla="*/ 1389888 h 1792224"/>
                  <a:gd name="connsiteX55" fmla="*/ 2011680 w 3767328"/>
                  <a:gd name="connsiteY55" fmla="*/ 1402080 h 1792224"/>
                  <a:gd name="connsiteX56" fmla="*/ 2048256 w 3767328"/>
                  <a:gd name="connsiteY56" fmla="*/ 1414272 h 1792224"/>
                  <a:gd name="connsiteX57" fmla="*/ 2084832 w 3767328"/>
                  <a:gd name="connsiteY57" fmla="*/ 1402080 h 1792224"/>
                  <a:gd name="connsiteX58" fmla="*/ 2133600 w 3767328"/>
                  <a:gd name="connsiteY58" fmla="*/ 1341120 h 1792224"/>
                  <a:gd name="connsiteX59" fmla="*/ 2157984 w 3767328"/>
                  <a:gd name="connsiteY59" fmla="*/ 1304544 h 1792224"/>
                  <a:gd name="connsiteX60" fmla="*/ 2267712 w 3767328"/>
                  <a:gd name="connsiteY60" fmla="*/ 1207008 h 1792224"/>
                  <a:gd name="connsiteX61" fmla="*/ 2292096 w 3767328"/>
                  <a:gd name="connsiteY61" fmla="*/ 1133856 h 1792224"/>
                  <a:gd name="connsiteX62" fmla="*/ 2316480 w 3767328"/>
                  <a:gd name="connsiteY62" fmla="*/ 1097280 h 1792224"/>
                  <a:gd name="connsiteX63" fmla="*/ 2353056 w 3767328"/>
                  <a:gd name="connsiteY63" fmla="*/ 1024128 h 1792224"/>
                  <a:gd name="connsiteX64" fmla="*/ 2377440 w 3767328"/>
                  <a:gd name="connsiteY64" fmla="*/ 938784 h 1792224"/>
                  <a:gd name="connsiteX65" fmla="*/ 2426208 w 3767328"/>
                  <a:gd name="connsiteY65" fmla="*/ 865632 h 1792224"/>
                  <a:gd name="connsiteX66" fmla="*/ 2462784 w 3767328"/>
                  <a:gd name="connsiteY66" fmla="*/ 890016 h 1792224"/>
                  <a:gd name="connsiteX67" fmla="*/ 2474976 w 3767328"/>
                  <a:gd name="connsiteY67" fmla="*/ 938784 h 1792224"/>
                  <a:gd name="connsiteX68" fmla="*/ 2487168 w 3767328"/>
                  <a:gd name="connsiteY68" fmla="*/ 975360 h 1792224"/>
                  <a:gd name="connsiteX69" fmla="*/ 2560320 w 3767328"/>
                  <a:gd name="connsiteY69" fmla="*/ 963168 h 1792224"/>
                  <a:gd name="connsiteX70" fmla="*/ 2609088 w 3767328"/>
                  <a:gd name="connsiteY70" fmla="*/ 890016 h 1792224"/>
                  <a:gd name="connsiteX71" fmla="*/ 2682240 w 3767328"/>
                  <a:gd name="connsiteY71" fmla="*/ 999744 h 1792224"/>
                  <a:gd name="connsiteX72" fmla="*/ 2706624 w 3767328"/>
                  <a:gd name="connsiteY72" fmla="*/ 1036320 h 1792224"/>
                  <a:gd name="connsiteX73" fmla="*/ 2755392 w 3767328"/>
                  <a:gd name="connsiteY73" fmla="*/ 1109472 h 1792224"/>
                  <a:gd name="connsiteX74" fmla="*/ 2840736 w 3767328"/>
                  <a:gd name="connsiteY74" fmla="*/ 1121664 h 1792224"/>
                  <a:gd name="connsiteX75" fmla="*/ 2877312 w 3767328"/>
                  <a:gd name="connsiteY75" fmla="*/ 1146048 h 1792224"/>
                  <a:gd name="connsiteX76" fmla="*/ 2913888 w 3767328"/>
                  <a:gd name="connsiteY76" fmla="*/ 1219200 h 1792224"/>
                  <a:gd name="connsiteX77" fmla="*/ 2926080 w 3767328"/>
                  <a:gd name="connsiteY77" fmla="*/ 1267968 h 1792224"/>
                  <a:gd name="connsiteX78" fmla="*/ 2987040 w 3767328"/>
                  <a:gd name="connsiteY78" fmla="*/ 1341120 h 1792224"/>
                  <a:gd name="connsiteX79" fmla="*/ 3023616 w 3767328"/>
                  <a:gd name="connsiteY79" fmla="*/ 1365504 h 1792224"/>
                  <a:gd name="connsiteX80" fmla="*/ 3133344 w 3767328"/>
                  <a:gd name="connsiteY80" fmla="*/ 1463040 h 1792224"/>
                  <a:gd name="connsiteX81" fmla="*/ 3230880 w 3767328"/>
                  <a:gd name="connsiteY81" fmla="*/ 1572768 h 1792224"/>
                  <a:gd name="connsiteX82" fmla="*/ 3304032 w 3767328"/>
                  <a:gd name="connsiteY82" fmla="*/ 1621536 h 1792224"/>
                  <a:gd name="connsiteX83" fmla="*/ 3377184 w 3767328"/>
                  <a:gd name="connsiteY83" fmla="*/ 1658112 h 1792224"/>
                  <a:gd name="connsiteX84" fmla="*/ 3438144 w 3767328"/>
                  <a:gd name="connsiteY84" fmla="*/ 1706880 h 1792224"/>
                  <a:gd name="connsiteX85" fmla="*/ 3511296 w 3767328"/>
                  <a:gd name="connsiteY85" fmla="*/ 1755648 h 1792224"/>
                  <a:gd name="connsiteX86" fmla="*/ 3767328 w 3767328"/>
                  <a:gd name="connsiteY86" fmla="*/ 1780032 h 1792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767328" h="1792224">
                    <a:moveTo>
                      <a:pt x="0" y="1755648"/>
                    </a:moveTo>
                    <a:cubicBezTo>
                      <a:pt x="244429" y="1781377"/>
                      <a:pt x="157990" y="1755479"/>
                      <a:pt x="268224" y="1792224"/>
                    </a:cubicBezTo>
                    <a:cubicBezTo>
                      <a:pt x="291410" y="1787587"/>
                      <a:pt x="340767" y="1780337"/>
                      <a:pt x="365760" y="1767840"/>
                    </a:cubicBezTo>
                    <a:cubicBezTo>
                      <a:pt x="378866" y="1761287"/>
                      <a:pt x="389230" y="1750009"/>
                      <a:pt x="402336" y="1743456"/>
                    </a:cubicBezTo>
                    <a:cubicBezTo>
                      <a:pt x="413831" y="1737709"/>
                      <a:pt x="427417" y="1737011"/>
                      <a:pt x="438912" y="1731264"/>
                    </a:cubicBezTo>
                    <a:cubicBezTo>
                      <a:pt x="452018" y="1724711"/>
                      <a:pt x="461058" y="1709426"/>
                      <a:pt x="475488" y="1706880"/>
                    </a:cubicBezTo>
                    <a:cubicBezTo>
                      <a:pt x="531661" y="1696967"/>
                      <a:pt x="589280" y="1698752"/>
                      <a:pt x="646176" y="1694688"/>
                    </a:cubicBezTo>
                    <a:cubicBezTo>
                      <a:pt x="723343" y="1668966"/>
                      <a:pt x="646480" y="1706349"/>
                      <a:pt x="694944" y="1621536"/>
                    </a:cubicBezTo>
                    <a:cubicBezTo>
                      <a:pt x="702214" y="1608814"/>
                      <a:pt x="720263" y="1606533"/>
                      <a:pt x="731520" y="1597152"/>
                    </a:cubicBezTo>
                    <a:cubicBezTo>
                      <a:pt x="744766" y="1586114"/>
                      <a:pt x="755904" y="1572768"/>
                      <a:pt x="768096" y="1560576"/>
                    </a:cubicBezTo>
                    <a:cubicBezTo>
                      <a:pt x="774911" y="1533314"/>
                      <a:pt x="792799" y="1456466"/>
                      <a:pt x="804672" y="1438656"/>
                    </a:cubicBezTo>
                    <a:cubicBezTo>
                      <a:pt x="836185" y="1391387"/>
                      <a:pt x="824422" y="1415981"/>
                      <a:pt x="841248" y="1365504"/>
                    </a:cubicBezTo>
                    <a:cubicBezTo>
                      <a:pt x="845312" y="1328928"/>
                      <a:pt x="844514" y="1291478"/>
                      <a:pt x="853440" y="1255776"/>
                    </a:cubicBezTo>
                    <a:cubicBezTo>
                      <a:pt x="856994" y="1241561"/>
                      <a:pt x="871271" y="1232306"/>
                      <a:pt x="877824" y="1219200"/>
                    </a:cubicBezTo>
                    <a:cubicBezTo>
                      <a:pt x="883571" y="1207705"/>
                      <a:pt x="884954" y="1194436"/>
                      <a:pt x="890016" y="1182624"/>
                    </a:cubicBezTo>
                    <a:cubicBezTo>
                      <a:pt x="897175" y="1165919"/>
                      <a:pt x="907241" y="1150561"/>
                      <a:pt x="914400" y="1133856"/>
                    </a:cubicBezTo>
                    <a:cubicBezTo>
                      <a:pt x="928058" y="1101988"/>
                      <a:pt x="928473" y="1082883"/>
                      <a:pt x="938784" y="1048512"/>
                    </a:cubicBezTo>
                    <a:cubicBezTo>
                      <a:pt x="946170" y="1023893"/>
                      <a:pt x="955040" y="999744"/>
                      <a:pt x="963168" y="975360"/>
                    </a:cubicBezTo>
                    <a:cubicBezTo>
                      <a:pt x="967232" y="963168"/>
                      <a:pt x="972243" y="951252"/>
                      <a:pt x="975360" y="938784"/>
                    </a:cubicBezTo>
                    <a:lnTo>
                      <a:pt x="987552" y="890016"/>
                    </a:lnTo>
                    <a:cubicBezTo>
                      <a:pt x="991616" y="784352"/>
                      <a:pt x="992469" y="678516"/>
                      <a:pt x="999744" y="573024"/>
                    </a:cubicBezTo>
                    <a:cubicBezTo>
                      <a:pt x="1000628" y="560203"/>
                      <a:pt x="1008405" y="548805"/>
                      <a:pt x="1011936" y="536448"/>
                    </a:cubicBezTo>
                    <a:cubicBezTo>
                      <a:pt x="1016539" y="520336"/>
                      <a:pt x="1021131" y="504166"/>
                      <a:pt x="1024128" y="487680"/>
                    </a:cubicBezTo>
                    <a:cubicBezTo>
                      <a:pt x="1029269" y="459407"/>
                      <a:pt x="1031179" y="430609"/>
                      <a:pt x="1036320" y="402336"/>
                    </a:cubicBezTo>
                    <a:cubicBezTo>
                      <a:pt x="1039317" y="385850"/>
                      <a:pt x="1045757" y="370096"/>
                      <a:pt x="1048512" y="353568"/>
                    </a:cubicBezTo>
                    <a:cubicBezTo>
                      <a:pt x="1053899" y="321249"/>
                      <a:pt x="1054843" y="288269"/>
                      <a:pt x="1060704" y="256032"/>
                    </a:cubicBezTo>
                    <a:cubicBezTo>
                      <a:pt x="1063003" y="243388"/>
                      <a:pt x="1069779" y="231924"/>
                      <a:pt x="1072896" y="219456"/>
                    </a:cubicBezTo>
                    <a:cubicBezTo>
                      <a:pt x="1107362" y="81594"/>
                      <a:pt x="1057160" y="242279"/>
                      <a:pt x="1109472" y="85344"/>
                    </a:cubicBezTo>
                    <a:cubicBezTo>
                      <a:pt x="1117504" y="61249"/>
                      <a:pt x="1124562" y="29381"/>
                      <a:pt x="1146048" y="12192"/>
                    </a:cubicBezTo>
                    <a:cubicBezTo>
                      <a:pt x="1156083" y="4164"/>
                      <a:pt x="1170432" y="4064"/>
                      <a:pt x="1182624" y="0"/>
                    </a:cubicBezTo>
                    <a:cubicBezTo>
                      <a:pt x="1186688" y="20320"/>
                      <a:pt x="1189364" y="40968"/>
                      <a:pt x="1194816" y="60960"/>
                    </a:cubicBezTo>
                    <a:lnTo>
                      <a:pt x="1231392" y="170688"/>
                    </a:lnTo>
                    <a:lnTo>
                      <a:pt x="1255776" y="243840"/>
                    </a:lnTo>
                    <a:lnTo>
                      <a:pt x="1267968" y="280416"/>
                    </a:lnTo>
                    <a:cubicBezTo>
                      <a:pt x="1272032" y="312928"/>
                      <a:pt x="1275178" y="345568"/>
                      <a:pt x="1280160" y="377952"/>
                    </a:cubicBezTo>
                    <a:cubicBezTo>
                      <a:pt x="1284350" y="405188"/>
                      <a:pt x="1296454" y="459364"/>
                      <a:pt x="1304544" y="487680"/>
                    </a:cubicBezTo>
                    <a:cubicBezTo>
                      <a:pt x="1308075" y="500037"/>
                      <a:pt x="1312672" y="512064"/>
                      <a:pt x="1316736" y="524256"/>
                    </a:cubicBezTo>
                    <a:cubicBezTo>
                      <a:pt x="1322606" y="577082"/>
                      <a:pt x="1328959" y="652410"/>
                      <a:pt x="1341120" y="707136"/>
                    </a:cubicBezTo>
                    <a:cubicBezTo>
                      <a:pt x="1343908" y="719681"/>
                      <a:pt x="1350195" y="731244"/>
                      <a:pt x="1353312" y="743712"/>
                    </a:cubicBezTo>
                    <a:cubicBezTo>
                      <a:pt x="1358338" y="763816"/>
                      <a:pt x="1360478" y="784568"/>
                      <a:pt x="1365504" y="804672"/>
                    </a:cubicBezTo>
                    <a:cubicBezTo>
                      <a:pt x="1368621" y="817140"/>
                      <a:pt x="1374579" y="828780"/>
                      <a:pt x="1377696" y="841248"/>
                    </a:cubicBezTo>
                    <a:cubicBezTo>
                      <a:pt x="1382722" y="861352"/>
                      <a:pt x="1385824" y="881888"/>
                      <a:pt x="1389888" y="902208"/>
                    </a:cubicBezTo>
                    <a:cubicBezTo>
                      <a:pt x="1395314" y="961894"/>
                      <a:pt x="1403616" y="1069921"/>
                      <a:pt x="1414272" y="1133856"/>
                    </a:cubicBezTo>
                    <a:cubicBezTo>
                      <a:pt x="1417027" y="1150384"/>
                      <a:pt x="1422829" y="1166267"/>
                      <a:pt x="1426464" y="1182624"/>
                    </a:cubicBezTo>
                    <a:cubicBezTo>
                      <a:pt x="1430959" y="1202853"/>
                      <a:pt x="1433204" y="1223592"/>
                      <a:pt x="1438656" y="1243584"/>
                    </a:cubicBezTo>
                    <a:cubicBezTo>
                      <a:pt x="1445419" y="1268381"/>
                      <a:pt x="1454912" y="1292352"/>
                      <a:pt x="1463040" y="1316736"/>
                    </a:cubicBezTo>
                    <a:cubicBezTo>
                      <a:pt x="1467104" y="1328928"/>
                      <a:pt x="1472115" y="1340844"/>
                      <a:pt x="1475232" y="1353312"/>
                    </a:cubicBezTo>
                    <a:cubicBezTo>
                      <a:pt x="1479296" y="1369568"/>
                      <a:pt x="1482609" y="1386030"/>
                      <a:pt x="1487424" y="1402080"/>
                    </a:cubicBezTo>
                    <a:lnTo>
                      <a:pt x="1524000" y="1511808"/>
                    </a:lnTo>
                    <a:cubicBezTo>
                      <a:pt x="1528064" y="1524000"/>
                      <a:pt x="1524000" y="1544320"/>
                      <a:pt x="1536192" y="1548384"/>
                    </a:cubicBezTo>
                    <a:lnTo>
                      <a:pt x="1609344" y="1572768"/>
                    </a:lnTo>
                    <a:cubicBezTo>
                      <a:pt x="1651783" y="1568053"/>
                      <a:pt x="1748998" y="1565009"/>
                      <a:pt x="1792224" y="1536192"/>
                    </a:cubicBezTo>
                    <a:lnTo>
                      <a:pt x="1828800" y="1511808"/>
                    </a:lnTo>
                    <a:cubicBezTo>
                      <a:pt x="1893824" y="1414272"/>
                      <a:pt x="1808480" y="1532128"/>
                      <a:pt x="1889760" y="1450848"/>
                    </a:cubicBezTo>
                    <a:cubicBezTo>
                      <a:pt x="1971040" y="1369568"/>
                      <a:pt x="1853184" y="1454912"/>
                      <a:pt x="1950720" y="1389888"/>
                    </a:cubicBezTo>
                    <a:cubicBezTo>
                      <a:pt x="1971040" y="1393952"/>
                      <a:pt x="1991576" y="1397054"/>
                      <a:pt x="2011680" y="1402080"/>
                    </a:cubicBezTo>
                    <a:cubicBezTo>
                      <a:pt x="2024148" y="1405197"/>
                      <a:pt x="2035405" y="1414272"/>
                      <a:pt x="2048256" y="1414272"/>
                    </a:cubicBezTo>
                    <a:cubicBezTo>
                      <a:pt x="2061107" y="1414272"/>
                      <a:pt x="2072640" y="1406144"/>
                      <a:pt x="2084832" y="1402080"/>
                    </a:cubicBezTo>
                    <a:cubicBezTo>
                      <a:pt x="2108567" y="1330874"/>
                      <a:pt x="2078453" y="1396267"/>
                      <a:pt x="2133600" y="1341120"/>
                    </a:cubicBezTo>
                    <a:cubicBezTo>
                      <a:pt x="2143961" y="1330759"/>
                      <a:pt x="2148249" y="1315496"/>
                      <a:pt x="2157984" y="1304544"/>
                    </a:cubicBezTo>
                    <a:cubicBezTo>
                      <a:pt x="2218721" y="1236215"/>
                      <a:pt x="2212122" y="1244068"/>
                      <a:pt x="2267712" y="1207008"/>
                    </a:cubicBezTo>
                    <a:cubicBezTo>
                      <a:pt x="2275840" y="1182624"/>
                      <a:pt x="2277839" y="1155242"/>
                      <a:pt x="2292096" y="1133856"/>
                    </a:cubicBezTo>
                    <a:cubicBezTo>
                      <a:pt x="2300224" y="1121664"/>
                      <a:pt x="2309927" y="1110386"/>
                      <a:pt x="2316480" y="1097280"/>
                    </a:cubicBezTo>
                    <a:cubicBezTo>
                      <a:pt x="2366957" y="996326"/>
                      <a:pt x="2283175" y="1128950"/>
                      <a:pt x="2353056" y="1024128"/>
                    </a:cubicBezTo>
                    <a:cubicBezTo>
                      <a:pt x="2355926" y="1012649"/>
                      <a:pt x="2369490" y="953095"/>
                      <a:pt x="2377440" y="938784"/>
                    </a:cubicBezTo>
                    <a:cubicBezTo>
                      <a:pt x="2391672" y="913166"/>
                      <a:pt x="2426208" y="865632"/>
                      <a:pt x="2426208" y="865632"/>
                    </a:cubicBezTo>
                    <a:cubicBezTo>
                      <a:pt x="2438400" y="873760"/>
                      <a:pt x="2454656" y="877824"/>
                      <a:pt x="2462784" y="890016"/>
                    </a:cubicBezTo>
                    <a:cubicBezTo>
                      <a:pt x="2472079" y="903958"/>
                      <a:pt x="2470373" y="922672"/>
                      <a:pt x="2474976" y="938784"/>
                    </a:cubicBezTo>
                    <a:cubicBezTo>
                      <a:pt x="2478507" y="951141"/>
                      <a:pt x="2483104" y="963168"/>
                      <a:pt x="2487168" y="975360"/>
                    </a:cubicBezTo>
                    <a:cubicBezTo>
                      <a:pt x="2511552" y="971296"/>
                      <a:pt x="2541551" y="979256"/>
                      <a:pt x="2560320" y="963168"/>
                    </a:cubicBezTo>
                    <a:cubicBezTo>
                      <a:pt x="2691394" y="850819"/>
                      <a:pt x="2480689" y="932816"/>
                      <a:pt x="2609088" y="890016"/>
                    </a:cubicBezTo>
                    <a:lnTo>
                      <a:pt x="2682240" y="999744"/>
                    </a:lnTo>
                    <a:cubicBezTo>
                      <a:pt x="2690368" y="1011936"/>
                      <a:pt x="2701990" y="1022419"/>
                      <a:pt x="2706624" y="1036320"/>
                    </a:cubicBezTo>
                    <a:cubicBezTo>
                      <a:pt x="2716414" y="1065690"/>
                      <a:pt x="2720266" y="1095422"/>
                      <a:pt x="2755392" y="1109472"/>
                    </a:cubicBezTo>
                    <a:cubicBezTo>
                      <a:pt x="2782073" y="1120145"/>
                      <a:pt x="2812288" y="1117600"/>
                      <a:pt x="2840736" y="1121664"/>
                    </a:cubicBezTo>
                    <a:cubicBezTo>
                      <a:pt x="2852928" y="1129792"/>
                      <a:pt x="2866951" y="1135687"/>
                      <a:pt x="2877312" y="1146048"/>
                    </a:cubicBezTo>
                    <a:cubicBezTo>
                      <a:pt x="2898685" y="1167421"/>
                      <a:pt x="2905955" y="1191435"/>
                      <a:pt x="2913888" y="1219200"/>
                    </a:cubicBezTo>
                    <a:cubicBezTo>
                      <a:pt x="2918491" y="1235312"/>
                      <a:pt x="2919479" y="1252567"/>
                      <a:pt x="2926080" y="1267968"/>
                    </a:cubicBezTo>
                    <a:cubicBezTo>
                      <a:pt x="2936736" y="1292832"/>
                      <a:pt x="2967511" y="1324846"/>
                      <a:pt x="2987040" y="1341120"/>
                    </a:cubicBezTo>
                    <a:cubicBezTo>
                      <a:pt x="2998297" y="1350501"/>
                      <a:pt x="3012664" y="1355769"/>
                      <a:pt x="3023616" y="1365504"/>
                    </a:cubicBezTo>
                    <a:cubicBezTo>
                      <a:pt x="3148886" y="1476855"/>
                      <a:pt x="3050332" y="1407699"/>
                      <a:pt x="3133344" y="1463040"/>
                    </a:cubicBezTo>
                    <a:cubicBezTo>
                      <a:pt x="3162662" y="1507017"/>
                      <a:pt x="3180772" y="1539363"/>
                      <a:pt x="3230880" y="1572768"/>
                    </a:cubicBezTo>
                    <a:lnTo>
                      <a:pt x="3304032" y="1621536"/>
                    </a:lnTo>
                    <a:cubicBezTo>
                      <a:pt x="3351301" y="1653049"/>
                      <a:pt x="3326707" y="1641286"/>
                      <a:pt x="3377184" y="1658112"/>
                    </a:cubicBezTo>
                    <a:cubicBezTo>
                      <a:pt x="3422239" y="1725694"/>
                      <a:pt x="3375790" y="1672239"/>
                      <a:pt x="3438144" y="1706880"/>
                    </a:cubicBezTo>
                    <a:cubicBezTo>
                      <a:pt x="3463762" y="1721112"/>
                      <a:pt x="3482389" y="1750830"/>
                      <a:pt x="3511296" y="1755648"/>
                    </a:cubicBezTo>
                    <a:cubicBezTo>
                      <a:pt x="3693678" y="1786045"/>
                      <a:pt x="3608159" y="1780032"/>
                      <a:pt x="3767328" y="1780032"/>
                    </a:cubicBezTo>
                  </a:path>
                </a:pathLst>
              </a:custGeom>
              <a:noFill/>
              <a:ln>
                <a:solidFill>
                  <a:srgbClr val="0E421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23" name="Freeform 12"/>
              <p:cNvSpPr/>
              <p:nvPr/>
            </p:nvSpPr>
            <p:spPr>
              <a:xfrm>
                <a:off x="1163223" y="1706880"/>
                <a:ext cx="3681984" cy="2231136"/>
              </a:xfrm>
              <a:custGeom>
                <a:avLst/>
                <a:gdLst>
                  <a:gd name="connsiteX0" fmla="*/ 0 w 3681984"/>
                  <a:gd name="connsiteY0" fmla="*/ 2231136 h 2231136"/>
                  <a:gd name="connsiteX1" fmla="*/ 97536 w 3681984"/>
                  <a:gd name="connsiteY1" fmla="*/ 2194560 h 2231136"/>
                  <a:gd name="connsiteX2" fmla="*/ 182880 w 3681984"/>
                  <a:gd name="connsiteY2" fmla="*/ 2170176 h 2231136"/>
                  <a:gd name="connsiteX3" fmla="*/ 219456 w 3681984"/>
                  <a:gd name="connsiteY3" fmla="*/ 2145792 h 2231136"/>
                  <a:gd name="connsiteX4" fmla="*/ 560832 w 3681984"/>
                  <a:gd name="connsiteY4" fmla="*/ 2182368 h 2231136"/>
                  <a:gd name="connsiteX5" fmla="*/ 707136 w 3681984"/>
                  <a:gd name="connsiteY5" fmla="*/ 2182368 h 2231136"/>
                  <a:gd name="connsiteX6" fmla="*/ 743712 w 3681984"/>
                  <a:gd name="connsiteY6" fmla="*/ 2157984 h 2231136"/>
                  <a:gd name="connsiteX7" fmla="*/ 890016 w 3681984"/>
                  <a:gd name="connsiteY7" fmla="*/ 2121408 h 2231136"/>
                  <a:gd name="connsiteX8" fmla="*/ 1011936 w 3681984"/>
                  <a:gd name="connsiteY8" fmla="*/ 2084832 h 2231136"/>
                  <a:gd name="connsiteX9" fmla="*/ 1085088 w 3681984"/>
                  <a:gd name="connsiteY9" fmla="*/ 2023872 h 2231136"/>
                  <a:gd name="connsiteX10" fmla="*/ 1158240 w 3681984"/>
                  <a:gd name="connsiteY10" fmla="*/ 1999488 h 2231136"/>
                  <a:gd name="connsiteX11" fmla="*/ 1267968 w 3681984"/>
                  <a:gd name="connsiteY11" fmla="*/ 1975104 h 2231136"/>
                  <a:gd name="connsiteX12" fmla="*/ 1292352 w 3681984"/>
                  <a:gd name="connsiteY12" fmla="*/ 1901952 h 2231136"/>
                  <a:gd name="connsiteX13" fmla="*/ 1316736 w 3681984"/>
                  <a:gd name="connsiteY13" fmla="*/ 1865376 h 2231136"/>
                  <a:gd name="connsiteX14" fmla="*/ 1341120 w 3681984"/>
                  <a:gd name="connsiteY14" fmla="*/ 1780032 h 2231136"/>
                  <a:gd name="connsiteX15" fmla="*/ 1365504 w 3681984"/>
                  <a:gd name="connsiteY15" fmla="*/ 1609344 h 2231136"/>
                  <a:gd name="connsiteX16" fmla="*/ 1377696 w 3681984"/>
                  <a:gd name="connsiteY16" fmla="*/ 1414272 h 2231136"/>
                  <a:gd name="connsiteX17" fmla="*/ 1389888 w 3681984"/>
                  <a:gd name="connsiteY17" fmla="*/ 1304544 h 2231136"/>
                  <a:gd name="connsiteX18" fmla="*/ 1402080 w 3681984"/>
                  <a:gd name="connsiteY18" fmla="*/ 999744 h 2231136"/>
                  <a:gd name="connsiteX19" fmla="*/ 1426464 w 3681984"/>
                  <a:gd name="connsiteY19" fmla="*/ 829056 h 2231136"/>
                  <a:gd name="connsiteX20" fmla="*/ 1438656 w 3681984"/>
                  <a:gd name="connsiteY20" fmla="*/ 121920 h 2231136"/>
                  <a:gd name="connsiteX21" fmla="*/ 1463040 w 3681984"/>
                  <a:gd name="connsiteY21" fmla="*/ 36576 h 2231136"/>
                  <a:gd name="connsiteX22" fmla="*/ 1499616 w 3681984"/>
                  <a:gd name="connsiteY22" fmla="*/ 0 h 2231136"/>
                  <a:gd name="connsiteX23" fmla="*/ 1536192 w 3681984"/>
                  <a:gd name="connsiteY23" fmla="*/ 134112 h 2231136"/>
                  <a:gd name="connsiteX24" fmla="*/ 1560576 w 3681984"/>
                  <a:gd name="connsiteY24" fmla="*/ 170688 h 2231136"/>
                  <a:gd name="connsiteX25" fmla="*/ 1572768 w 3681984"/>
                  <a:gd name="connsiteY25" fmla="*/ 219456 h 2231136"/>
                  <a:gd name="connsiteX26" fmla="*/ 1584960 w 3681984"/>
                  <a:gd name="connsiteY26" fmla="*/ 256032 h 2231136"/>
                  <a:gd name="connsiteX27" fmla="*/ 1597152 w 3681984"/>
                  <a:gd name="connsiteY27" fmla="*/ 329184 h 2231136"/>
                  <a:gd name="connsiteX28" fmla="*/ 1609344 w 3681984"/>
                  <a:gd name="connsiteY28" fmla="*/ 377952 h 2231136"/>
                  <a:gd name="connsiteX29" fmla="*/ 1621536 w 3681984"/>
                  <a:gd name="connsiteY29" fmla="*/ 463296 h 2231136"/>
                  <a:gd name="connsiteX30" fmla="*/ 1633728 w 3681984"/>
                  <a:gd name="connsiteY30" fmla="*/ 499872 h 2231136"/>
                  <a:gd name="connsiteX31" fmla="*/ 1670304 w 3681984"/>
                  <a:gd name="connsiteY31" fmla="*/ 512064 h 2231136"/>
                  <a:gd name="connsiteX32" fmla="*/ 1719072 w 3681984"/>
                  <a:gd name="connsiteY32" fmla="*/ 658368 h 2231136"/>
                  <a:gd name="connsiteX33" fmla="*/ 1731264 w 3681984"/>
                  <a:gd name="connsiteY33" fmla="*/ 694944 h 2231136"/>
                  <a:gd name="connsiteX34" fmla="*/ 1743456 w 3681984"/>
                  <a:gd name="connsiteY34" fmla="*/ 731520 h 2231136"/>
                  <a:gd name="connsiteX35" fmla="*/ 1755648 w 3681984"/>
                  <a:gd name="connsiteY35" fmla="*/ 853440 h 2231136"/>
                  <a:gd name="connsiteX36" fmla="*/ 1767840 w 3681984"/>
                  <a:gd name="connsiteY36" fmla="*/ 890016 h 2231136"/>
                  <a:gd name="connsiteX37" fmla="*/ 1804416 w 3681984"/>
                  <a:gd name="connsiteY37" fmla="*/ 902208 h 2231136"/>
                  <a:gd name="connsiteX38" fmla="*/ 1840992 w 3681984"/>
                  <a:gd name="connsiteY38" fmla="*/ 877824 h 2231136"/>
                  <a:gd name="connsiteX39" fmla="*/ 1901952 w 3681984"/>
                  <a:gd name="connsiteY39" fmla="*/ 950976 h 2231136"/>
                  <a:gd name="connsiteX40" fmla="*/ 1914144 w 3681984"/>
                  <a:gd name="connsiteY40" fmla="*/ 987552 h 2231136"/>
                  <a:gd name="connsiteX41" fmla="*/ 1950720 w 3681984"/>
                  <a:gd name="connsiteY41" fmla="*/ 999744 h 2231136"/>
                  <a:gd name="connsiteX42" fmla="*/ 1962912 w 3681984"/>
                  <a:gd name="connsiteY42" fmla="*/ 963168 h 2231136"/>
                  <a:gd name="connsiteX43" fmla="*/ 1999488 w 3681984"/>
                  <a:gd name="connsiteY43" fmla="*/ 975360 h 2231136"/>
                  <a:gd name="connsiteX44" fmla="*/ 2011680 w 3681984"/>
                  <a:gd name="connsiteY44" fmla="*/ 1072896 h 2231136"/>
                  <a:gd name="connsiteX45" fmla="*/ 2036064 w 3681984"/>
                  <a:gd name="connsiteY45" fmla="*/ 1146048 h 2231136"/>
                  <a:gd name="connsiteX46" fmla="*/ 2048256 w 3681984"/>
                  <a:gd name="connsiteY46" fmla="*/ 1207008 h 2231136"/>
                  <a:gd name="connsiteX47" fmla="*/ 2084832 w 3681984"/>
                  <a:gd name="connsiteY47" fmla="*/ 1219200 h 2231136"/>
                  <a:gd name="connsiteX48" fmla="*/ 2194560 w 3681984"/>
                  <a:gd name="connsiteY48" fmla="*/ 1194816 h 2231136"/>
                  <a:gd name="connsiteX49" fmla="*/ 2255520 w 3681984"/>
                  <a:gd name="connsiteY49" fmla="*/ 1304544 h 2231136"/>
                  <a:gd name="connsiteX50" fmla="*/ 2304288 w 3681984"/>
                  <a:gd name="connsiteY50" fmla="*/ 1292352 h 2231136"/>
                  <a:gd name="connsiteX51" fmla="*/ 2316480 w 3681984"/>
                  <a:gd name="connsiteY51" fmla="*/ 1255776 h 2231136"/>
                  <a:gd name="connsiteX52" fmla="*/ 2389632 w 3681984"/>
                  <a:gd name="connsiteY52" fmla="*/ 1219200 h 2231136"/>
                  <a:gd name="connsiteX53" fmla="*/ 2474976 w 3681984"/>
                  <a:gd name="connsiteY53" fmla="*/ 1316736 h 2231136"/>
                  <a:gd name="connsiteX54" fmla="*/ 2499360 w 3681984"/>
                  <a:gd name="connsiteY54" fmla="*/ 1353312 h 2231136"/>
                  <a:gd name="connsiteX55" fmla="*/ 2511552 w 3681984"/>
                  <a:gd name="connsiteY55" fmla="*/ 1389888 h 2231136"/>
                  <a:gd name="connsiteX56" fmla="*/ 2621280 w 3681984"/>
                  <a:gd name="connsiteY56" fmla="*/ 1402080 h 2231136"/>
                  <a:gd name="connsiteX57" fmla="*/ 2682240 w 3681984"/>
                  <a:gd name="connsiteY57" fmla="*/ 1414272 h 2231136"/>
                  <a:gd name="connsiteX58" fmla="*/ 2694432 w 3681984"/>
                  <a:gd name="connsiteY58" fmla="*/ 1560576 h 2231136"/>
                  <a:gd name="connsiteX59" fmla="*/ 2731008 w 3681984"/>
                  <a:gd name="connsiteY59" fmla="*/ 1572768 h 2231136"/>
                  <a:gd name="connsiteX60" fmla="*/ 2804160 w 3681984"/>
                  <a:gd name="connsiteY60" fmla="*/ 1621536 h 2231136"/>
                  <a:gd name="connsiteX61" fmla="*/ 2828544 w 3681984"/>
                  <a:gd name="connsiteY61" fmla="*/ 1658112 h 2231136"/>
                  <a:gd name="connsiteX62" fmla="*/ 2901696 w 3681984"/>
                  <a:gd name="connsiteY62" fmla="*/ 1682496 h 2231136"/>
                  <a:gd name="connsiteX63" fmla="*/ 2926080 w 3681984"/>
                  <a:gd name="connsiteY63" fmla="*/ 1719072 h 2231136"/>
                  <a:gd name="connsiteX64" fmla="*/ 2962656 w 3681984"/>
                  <a:gd name="connsiteY64" fmla="*/ 1755648 h 2231136"/>
                  <a:gd name="connsiteX65" fmla="*/ 2974848 w 3681984"/>
                  <a:gd name="connsiteY65" fmla="*/ 1792224 h 2231136"/>
                  <a:gd name="connsiteX66" fmla="*/ 3035808 w 3681984"/>
                  <a:gd name="connsiteY66" fmla="*/ 1865376 h 2231136"/>
                  <a:gd name="connsiteX67" fmla="*/ 3096768 w 3681984"/>
                  <a:gd name="connsiteY67" fmla="*/ 1950720 h 2231136"/>
                  <a:gd name="connsiteX68" fmla="*/ 3133344 w 3681984"/>
                  <a:gd name="connsiteY68" fmla="*/ 1962912 h 2231136"/>
                  <a:gd name="connsiteX69" fmla="*/ 3206496 w 3681984"/>
                  <a:gd name="connsiteY69" fmla="*/ 2011680 h 2231136"/>
                  <a:gd name="connsiteX70" fmla="*/ 3243072 w 3681984"/>
                  <a:gd name="connsiteY70" fmla="*/ 2036064 h 2231136"/>
                  <a:gd name="connsiteX71" fmla="*/ 3304032 w 3681984"/>
                  <a:gd name="connsiteY71" fmla="*/ 2097024 h 2231136"/>
                  <a:gd name="connsiteX72" fmla="*/ 3340608 w 3681984"/>
                  <a:gd name="connsiteY72" fmla="*/ 2109216 h 2231136"/>
                  <a:gd name="connsiteX73" fmla="*/ 3413760 w 3681984"/>
                  <a:gd name="connsiteY73" fmla="*/ 2157984 h 2231136"/>
                  <a:gd name="connsiteX74" fmla="*/ 3462528 w 3681984"/>
                  <a:gd name="connsiteY74" fmla="*/ 2182368 h 2231136"/>
                  <a:gd name="connsiteX75" fmla="*/ 3499104 w 3681984"/>
                  <a:gd name="connsiteY75" fmla="*/ 2194560 h 2231136"/>
                  <a:gd name="connsiteX76" fmla="*/ 3535680 w 3681984"/>
                  <a:gd name="connsiteY76" fmla="*/ 2218944 h 2231136"/>
                  <a:gd name="connsiteX77" fmla="*/ 3681984 w 3681984"/>
                  <a:gd name="connsiteY77" fmla="*/ 2218944 h 223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681984" h="2231136">
                    <a:moveTo>
                      <a:pt x="0" y="2231136"/>
                    </a:moveTo>
                    <a:cubicBezTo>
                      <a:pt x="32208" y="2218253"/>
                      <a:pt x="64089" y="2204116"/>
                      <a:pt x="97536" y="2194560"/>
                    </a:cubicBezTo>
                    <a:cubicBezTo>
                      <a:pt x="115766" y="2189352"/>
                      <a:pt x="163392" y="2179920"/>
                      <a:pt x="182880" y="2170176"/>
                    </a:cubicBezTo>
                    <a:cubicBezTo>
                      <a:pt x="195986" y="2163623"/>
                      <a:pt x="207264" y="2153920"/>
                      <a:pt x="219456" y="2145792"/>
                    </a:cubicBezTo>
                    <a:cubicBezTo>
                      <a:pt x="395944" y="2189914"/>
                      <a:pt x="283521" y="2168502"/>
                      <a:pt x="560832" y="2182368"/>
                    </a:cubicBezTo>
                    <a:cubicBezTo>
                      <a:pt x="624887" y="2198382"/>
                      <a:pt x="625237" y="2204704"/>
                      <a:pt x="707136" y="2182368"/>
                    </a:cubicBezTo>
                    <a:cubicBezTo>
                      <a:pt x="721273" y="2178513"/>
                      <a:pt x="729941" y="2162992"/>
                      <a:pt x="743712" y="2157984"/>
                    </a:cubicBezTo>
                    <a:cubicBezTo>
                      <a:pt x="877824" y="2109216"/>
                      <a:pt x="798576" y="2151888"/>
                      <a:pt x="890016" y="2121408"/>
                    </a:cubicBezTo>
                    <a:cubicBezTo>
                      <a:pt x="979064" y="2091725"/>
                      <a:pt x="938232" y="2103258"/>
                      <a:pt x="1011936" y="2084832"/>
                    </a:cubicBezTo>
                    <a:cubicBezTo>
                      <a:pt x="1034905" y="2061863"/>
                      <a:pt x="1054535" y="2037451"/>
                      <a:pt x="1085088" y="2023872"/>
                    </a:cubicBezTo>
                    <a:cubicBezTo>
                      <a:pt x="1108576" y="2013433"/>
                      <a:pt x="1133856" y="2007616"/>
                      <a:pt x="1158240" y="1999488"/>
                    </a:cubicBezTo>
                    <a:cubicBezTo>
                      <a:pt x="1218268" y="1979479"/>
                      <a:pt x="1182139" y="1989409"/>
                      <a:pt x="1267968" y="1975104"/>
                    </a:cubicBezTo>
                    <a:cubicBezTo>
                      <a:pt x="1276096" y="1950720"/>
                      <a:pt x="1278095" y="1923338"/>
                      <a:pt x="1292352" y="1901952"/>
                    </a:cubicBezTo>
                    <a:cubicBezTo>
                      <a:pt x="1300480" y="1889760"/>
                      <a:pt x="1310183" y="1878482"/>
                      <a:pt x="1316736" y="1865376"/>
                    </a:cubicBezTo>
                    <a:cubicBezTo>
                      <a:pt x="1324483" y="1849883"/>
                      <a:pt x="1338516" y="1793053"/>
                      <a:pt x="1341120" y="1780032"/>
                    </a:cubicBezTo>
                    <a:cubicBezTo>
                      <a:pt x="1349609" y="1737587"/>
                      <a:pt x="1362293" y="1647873"/>
                      <a:pt x="1365504" y="1609344"/>
                    </a:cubicBezTo>
                    <a:cubicBezTo>
                      <a:pt x="1370914" y="1544418"/>
                      <a:pt x="1372501" y="1479215"/>
                      <a:pt x="1377696" y="1414272"/>
                    </a:cubicBezTo>
                    <a:cubicBezTo>
                      <a:pt x="1380631" y="1377588"/>
                      <a:pt x="1385824" y="1341120"/>
                      <a:pt x="1389888" y="1304544"/>
                    </a:cubicBezTo>
                    <a:cubicBezTo>
                      <a:pt x="1393952" y="1202944"/>
                      <a:pt x="1396279" y="1101260"/>
                      <a:pt x="1402080" y="999744"/>
                    </a:cubicBezTo>
                    <a:cubicBezTo>
                      <a:pt x="1408240" y="891949"/>
                      <a:pt x="1407525" y="904812"/>
                      <a:pt x="1426464" y="829056"/>
                    </a:cubicBezTo>
                    <a:cubicBezTo>
                      <a:pt x="1430528" y="593344"/>
                      <a:pt x="1431055" y="357544"/>
                      <a:pt x="1438656" y="121920"/>
                    </a:cubicBezTo>
                    <a:cubicBezTo>
                      <a:pt x="1438794" y="117649"/>
                      <a:pt x="1457185" y="45359"/>
                      <a:pt x="1463040" y="36576"/>
                    </a:cubicBezTo>
                    <a:cubicBezTo>
                      <a:pt x="1472604" y="22230"/>
                      <a:pt x="1487424" y="12192"/>
                      <a:pt x="1499616" y="0"/>
                    </a:cubicBezTo>
                    <a:cubicBezTo>
                      <a:pt x="1554705" y="82634"/>
                      <a:pt x="1494164" y="-19992"/>
                      <a:pt x="1536192" y="134112"/>
                    </a:cubicBezTo>
                    <a:cubicBezTo>
                      <a:pt x="1540047" y="148249"/>
                      <a:pt x="1552448" y="158496"/>
                      <a:pt x="1560576" y="170688"/>
                    </a:cubicBezTo>
                    <a:cubicBezTo>
                      <a:pt x="1564640" y="186944"/>
                      <a:pt x="1568165" y="203344"/>
                      <a:pt x="1572768" y="219456"/>
                    </a:cubicBezTo>
                    <a:cubicBezTo>
                      <a:pt x="1576299" y="231813"/>
                      <a:pt x="1582172" y="243487"/>
                      <a:pt x="1584960" y="256032"/>
                    </a:cubicBezTo>
                    <a:cubicBezTo>
                      <a:pt x="1590323" y="280164"/>
                      <a:pt x="1592304" y="304944"/>
                      <a:pt x="1597152" y="329184"/>
                    </a:cubicBezTo>
                    <a:cubicBezTo>
                      <a:pt x="1600438" y="345615"/>
                      <a:pt x="1606347" y="361466"/>
                      <a:pt x="1609344" y="377952"/>
                    </a:cubicBezTo>
                    <a:cubicBezTo>
                      <a:pt x="1614485" y="406225"/>
                      <a:pt x="1615900" y="435117"/>
                      <a:pt x="1621536" y="463296"/>
                    </a:cubicBezTo>
                    <a:cubicBezTo>
                      <a:pt x="1624056" y="475898"/>
                      <a:pt x="1624641" y="490785"/>
                      <a:pt x="1633728" y="499872"/>
                    </a:cubicBezTo>
                    <a:cubicBezTo>
                      <a:pt x="1642815" y="508959"/>
                      <a:pt x="1658112" y="508000"/>
                      <a:pt x="1670304" y="512064"/>
                    </a:cubicBezTo>
                    <a:lnTo>
                      <a:pt x="1719072" y="658368"/>
                    </a:lnTo>
                    <a:lnTo>
                      <a:pt x="1731264" y="694944"/>
                    </a:lnTo>
                    <a:lnTo>
                      <a:pt x="1743456" y="731520"/>
                    </a:lnTo>
                    <a:cubicBezTo>
                      <a:pt x="1747520" y="772160"/>
                      <a:pt x="1749438" y="813072"/>
                      <a:pt x="1755648" y="853440"/>
                    </a:cubicBezTo>
                    <a:cubicBezTo>
                      <a:pt x="1757602" y="866142"/>
                      <a:pt x="1758753" y="880929"/>
                      <a:pt x="1767840" y="890016"/>
                    </a:cubicBezTo>
                    <a:cubicBezTo>
                      <a:pt x="1776927" y="899103"/>
                      <a:pt x="1792224" y="898144"/>
                      <a:pt x="1804416" y="902208"/>
                    </a:cubicBezTo>
                    <a:cubicBezTo>
                      <a:pt x="1816608" y="894080"/>
                      <a:pt x="1826339" y="877824"/>
                      <a:pt x="1840992" y="877824"/>
                    </a:cubicBezTo>
                    <a:cubicBezTo>
                      <a:pt x="1874356" y="877824"/>
                      <a:pt x="1893756" y="931851"/>
                      <a:pt x="1901952" y="950976"/>
                    </a:cubicBezTo>
                    <a:cubicBezTo>
                      <a:pt x="1907014" y="962788"/>
                      <a:pt x="1905057" y="978465"/>
                      <a:pt x="1914144" y="987552"/>
                    </a:cubicBezTo>
                    <a:cubicBezTo>
                      <a:pt x="1923231" y="996639"/>
                      <a:pt x="1938528" y="995680"/>
                      <a:pt x="1950720" y="999744"/>
                    </a:cubicBezTo>
                    <a:cubicBezTo>
                      <a:pt x="1954784" y="987552"/>
                      <a:pt x="1951417" y="968915"/>
                      <a:pt x="1962912" y="963168"/>
                    </a:cubicBezTo>
                    <a:cubicBezTo>
                      <a:pt x="1974407" y="957421"/>
                      <a:pt x="1994269" y="963616"/>
                      <a:pt x="1999488" y="975360"/>
                    </a:cubicBezTo>
                    <a:cubicBezTo>
                      <a:pt x="2012795" y="1005301"/>
                      <a:pt x="2004815" y="1040858"/>
                      <a:pt x="2011680" y="1072896"/>
                    </a:cubicBezTo>
                    <a:cubicBezTo>
                      <a:pt x="2017066" y="1098028"/>
                      <a:pt x="2031023" y="1120844"/>
                      <a:pt x="2036064" y="1146048"/>
                    </a:cubicBezTo>
                    <a:cubicBezTo>
                      <a:pt x="2040128" y="1166368"/>
                      <a:pt x="2036761" y="1189766"/>
                      <a:pt x="2048256" y="1207008"/>
                    </a:cubicBezTo>
                    <a:cubicBezTo>
                      <a:pt x="2055385" y="1217701"/>
                      <a:pt x="2072640" y="1215136"/>
                      <a:pt x="2084832" y="1219200"/>
                    </a:cubicBezTo>
                    <a:cubicBezTo>
                      <a:pt x="2170176" y="1162304"/>
                      <a:pt x="2133600" y="1154176"/>
                      <a:pt x="2194560" y="1194816"/>
                    </a:cubicBezTo>
                    <a:cubicBezTo>
                      <a:pt x="2250457" y="1278661"/>
                      <a:pt x="2234061" y="1240166"/>
                      <a:pt x="2255520" y="1304544"/>
                    </a:cubicBezTo>
                    <a:cubicBezTo>
                      <a:pt x="2271776" y="1300480"/>
                      <a:pt x="2291204" y="1302820"/>
                      <a:pt x="2304288" y="1292352"/>
                    </a:cubicBezTo>
                    <a:cubicBezTo>
                      <a:pt x="2314323" y="1284324"/>
                      <a:pt x="2308452" y="1265811"/>
                      <a:pt x="2316480" y="1255776"/>
                    </a:cubicBezTo>
                    <a:cubicBezTo>
                      <a:pt x="2333669" y="1234290"/>
                      <a:pt x="2365537" y="1227232"/>
                      <a:pt x="2389632" y="1219200"/>
                    </a:cubicBezTo>
                    <a:cubicBezTo>
                      <a:pt x="2450592" y="1259840"/>
                      <a:pt x="2418080" y="1231392"/>
                      <a:pt x="2474976" y="1316736"/>
                    </a:cubicBezTo>
                    <a:cubicBezTo>
                      <a:pt x="2483104" y="1328928"/>
                      <a:pt x="2494726" y="1339411"/>
                      <a:pt x="2499360" y="1353312"/>
                    </a:cubicBezTo>
                    <a:cubicBezTo>
                      <a:pt x="2503424" y="1365504"/>
                      <a:pt x="2499620" y="1385115"/>
                      <a:pt x="2511552" y="1389888"/>
                    </a:cubicBezTo>
                    <a:cubicBezTo>
                      <a:pt x="2545721" y="1403556"/>
                      <a:pt x="2584849" y="1396876"/>
                      <a:pt x="2621280" y="1402080"/>
                    </a:cubicBezTo>
                    <a:cubicBezTo>
                      <a:pt x="2641794" y="1405011"/>
                      <a:pt x="2661920" y="1410208"/>
                      <a:pt x="2682240" y="1414272"/>
                    </a:cubicBezTo>
                    <a:cubicBezTo>
                      <a:pt x="2686304" y="1463040"/>
                      <a:pt x="2680040" y="1513803"/>
                      <a:pt x="2694432" y="1560576"/>
                    </a:cubicBezTo>
                    <a:cubicBezTo>
                      <a:pt x="2698211" y="1572859"/>
                      <a:pt x="2719774" y="1566527"/>
                      <a:pt x="2731008" y="1572768"/>
                    </a:cubicBezTo>
                    <a:cubicBezTo>
                      <a:pt x="2756626" y="1587000"/>
                      <a:pt x="2804160" y="1621536"/>
                      <a:pt x="2804160" y="1621536"/>
                    </a:cubicBezTo>
                    <a:cubicBezTo>
                      <a:pt x="2812288" y="1633728"/>
                      <a:pt x="2816118" y="1650346"/>
                      <a:pt x="2828544" y="1658112"/>
                    </a:cubicBezTo>
                    <a:cubicBezTo>
                      <a:pt x="2850340" y="1671735"/>
                      <a:pt x="2901696" y="1682496"/>
                      <a:pt x="2901696" y="1682496"/>
                    </a:cubicBezTo>
                    <a:cubicBezTo>
                      <a:pt x="2909824" y="1694688"/>
                      <a:pt x="2916699" y="1707815"/>
                      <a:pt x="2926080" y="1719072"/>
                    </a:cubicBezTo>
                    <a:cubicBezTo>
                      <a:pt x="2937118" y="1732318"/>
                      <a:pt x="2953092" y="1741302"/>
                      <a:pt x="2962656" y="1755648"/>
                    </a:cubicBezTo>
                    <a:cubicBezTo>
                      <a:pt x="2969785" y="1766341"/>
                      <a:pt x="2967719" y="1781531"/>
                      <a:pt x="2974848" y="1792224"/>
                    </a:cubicBezTo>
                    <a:cubicBezTo>
                      <a:pt x="3075713" y="1943521"/>
                      <a:pt x="2956030" y="1725765"/>
                      <a:pt x="3035808" y="1865376"/>
                    </a:cubicBezTo>
                    <a:cubicBezTo>
                      <a:pt x="3059278" y="1906449"/>
                      <a:pt x="3055523" y="1923223"/>
                      <a:pt x="3096768" y="1950720"/>
                    </a:cubicBezTo>
                    <a:cubicBezTo>
                      <a:pt x="3107461" y="1957849"/>
                      <a:pt x="3122110" y="1956671"/>
                      <a:pt x="3133344" y="1962912"/>
                    </a:cubicBezTo>
                    <a:cubicBezTo>
                      <a:pt x="3158962" y="1977144"/>
                      <a:pt x="3182112" y="1995424"/>
                      <a:pt x="3206496" y="2011680"/>
                    </a:cubicBezTo>
                    <a:lnTo>
                      <a:pt x="3243072" y="2036064"/>
                    </a:lnTo>
                    <a:cubicBezTo>
                      <a:pt x="3267456" y="2072640"/>
                      <a:pt x="3263392" y="2076704"/>
                      <a:pt x="3304032" y="2097024"/>
                    </a:cubicBezTo>
                    <a:cubicBezTo>
                      <a:pt x="3315527" y="2102771"/>
                      <a:pt x="3329374" y="2102975"/>
                      <a:pt x="3340608" y="2109216"/>
                    </a:cubicBezTo>
                    <a:cubicBezTo>
                      <a:pt x="3366226" y="2123448"/>
                      <a:pt x="3387548" y="2144878"/>
                      <a:pt x="3413760" y="2157984"/>
                    </a:cubicBezTo>
                    <a:cubicBezTo>
                      <a:pt x="3430016" y="2166112"/>
                      <a:pt x="3445823" y="2175209"/>
                      <a:pt x="3462528" y="2182368"/>
                    </a:cubicBezTo>
                    <a:cubicBezTo>
                      <a:pt x="3474340" y="2187430"/>
                      <a:pt x="3487609" y="2188813"/>
                      <a:pt x="3499104" y="2194560"/>
                    </a:cubicBezTo>
                    <a:cubicBezTo>
                      <a:pt x="3512210" y="2201113"/>
                      <a:pt x="3521156" y="2217007"/>
                      <a:pt x="3535680" y="2218944"/>
                    </a:cubicBezTo>
                    <a:cubicBezTo>
                      <a:pt x="3584020" y="2225389"/>
                      <a:pt x="3633216" y="2218944"/>
                      <a:pt x="3681984" y="221894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825507" y="3987522"/>
                <a:ext cx="4491528" cy="35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300   400  500  600  700   800  900  1000  </a:t>
                </a:r>
                <a:endParaRPr lang="el-GR" dirty="0">
                  <a:latin typeface="+mn-lt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783723" y="4356854"/>
                <a:ext cx="20882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+mn-lt"/>
                  </a:rPr>
                  <a:t>Wavelength (nm)</a:t>
                </a:r>
                <a:endParaRPr lang="el-GR" sz="2000" dirty="0">
                  <a:latin typeface="+mn-lt"/>
                </a:endParaRPr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2752725" y="1820073"/>
              <a:ext cx="10271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Blue Cutoff Filter</a:t>
              </a:r>
              <a:endParaRPr lang="el-GR" sz="20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3" name="Ορθογώνιο 2"/>
          <p:cNvSpPr/>
          <p:nvPr/>
        </p:nvSpPr>
        <p:spPr>
          <a:xfrm>
            <a:off x="1086492" y="5085778"/>
            <a:ext cx="3782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+mj-lt"/>
              </a:rPr>
              <a:t>εικόνα στο </a:t>
            </a:r>
            <a:r>
              <a:rPr lang="el-GR" sz="2400" dirty="0" smtClean="0">
                <a:latin typeface="+mj-lt"/>
              </a:rPr>
              <a:t>ορατό</a:t>
            </a:r>
            <a:endParaRPr lang="el-GR" sz="2400" dirty="0">
              <a:latin typeface="+mj-lt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318795" y="116632"/>
            <a:ext cx="8613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>
                <a:latin typeface="+mj-lt"/>
              </a:rPr>
              <a:t>Παραγωγή λανθασμένων </a:t>
            </a:r>
            <a:r>
              <a:rPr lang="el-GR" sz="3600" b="1" dirty="0" smtClean="0">
                <a:latin typeface="+mj-lt"/>
              </a:rPr>
              <a:t>χρωμάτων </a:t>
            </a:r>
            <a:r>
              <a:rPr lang="el-GR" sz="2800" dirty="0" smtClean="0">
                <a:latin typeface="+mj-lt"/>
              </a:rPr>
              <a:t>(2 </a:t>
            </a:r>
            <a:r>
              <a:rPr lang="el-GR" sz="2800" dirty="0">
                <a:latin typeface="+mj-lt"/>
              </a:rPr>
              <a:t>από 5)</a:t>
            </a:r>
          </a:p>
        </p:txBody>
      </p:sp>
      <p:sp>
        <p:nvSpPr>
          <p:cNvPr id="5" name="Rectangle 4"/>
          <p:cNvSpPr/>
          <p:nvPr/>
        </p:nvSpPr>
        <p:spPr>
          <a:xfrm>
            <a:off x="5528248" y="5085776"/>
            <a:ext cx="2876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atin typeface="+mn-lt"/>
              </a:rPr>
              <a:t>εικόνα στο υπέρυθρο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18796" y="88662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517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grpSp>
        <p:nvGrpSpPr>
          <p:cNvPr id="64" name="Group 63" title="Παραγωγή ψευδοχρωμάτων "/>
          <p:cNvGrpSpPr/>
          <p:nvPr/>
        </p:nvGrpSpPr>
        <p:grpSpPr>
          <a:xfrm>
            <a:off x="299242" y="1550695"/>
            <a:ext cx="8328642" cy="3919210"/>
            <a:chOff x="203798" y="1196752"/>
            <a:chExt cx="8328642" cy="3919210"/>
          </a:xfrm>
        </p:grpSpPr>
        <p:sp>
          <p:nvSpPr>
            <p:cNvPr id="5" name="Rectangle 4"/>
            <p:cNvSpPr/>
            <p:nvPr/>
          </p:nvSpPr>
          <p:spPr>
            <a:xfrm>
              <a:off x="251520" y="1196752"/>
              <a:ext cx="8280920" cy="38884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71250" y="1484784"/>
              <a:ext cx="5817990" cy="3332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71250" y="2708922"/>
              <a:ext cx="5496894" cy="2193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259632" y="1772816"/>
              <a:ext cx="0" cy="12241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835696" y="1772816"/>
              <a:ext cx="0" cy="12241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411760" y="1772816"/>
              <a:ext cx="0" cy="12241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87824" y="1772816"/>
              <a:ext cx="0" cy="12241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610024" y="1772096"/>
              <a:ext cx="0" cy="12248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186088" y="1772096"/>
              <a:ext cx="0" cy="12248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259632" y="1772816"/>
              <a:ext cx="576064" cy="2880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B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35696" y="1772096"/>
              <a:ext cx="576064" cy="288032"/>
            </a:xfrm>
            <a:prstGeom prst="rect">
              <a:avLst/>
            </a:prstGeom>
            <a:solidFill>
              <a:srgbClr val="0E4214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G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11760" y="1772816"/>
              <a:ext cx="576064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R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84400" y="2852936"/>
              <a:ext cx="3703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400   500    600    700     800     900</a:t>
              </a:r>
              <a:endParaRPr lang="el-GR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0344" y="1664994"/>
              <a:ext cx="62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n-lt"/>
                </a:rPr>
                <a:t>IR</a:t>
              </a:r>
              <a:endParaRPr lang="el-GR" sz="2000" b="1" dirty="0">
                <a:latin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11560" y="3140968"/>
              <a:ext cx="1296144" cy="28803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Yellow filter</a:t>
              </a:r>
              <a:endParaRPr lang="el-GR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07704" y="3140968"/>
              <a:ext cx="576064" cy="2880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B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492560" y="3140968"/>
              <a:ext cx="576064" cy="288032"/>
            </a:xfrm>
            <a:prstGeom prst="rect">
              <a:avLst/>
            </a:prstGeom>
            <a:solidFill>
              <a:srgbClr val="0E4214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G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079736" y="3140968"/>
              <a:ext cx="1106352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R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86088" y="3122118"/>
              <a:ext cx="168205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Ευαισθησία υπέρυθρου φιλμ και παραγωγή χρωμάτων</a:t>
              </a:r>
              <a:endParaRPr lang="el-GR" dirty="0">
                <a:latin typeface="+mn-lt"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6444208" y="2060128"/>
              <a:ext cx="1800200" cy="150359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7" name="Isosceles Triangle 36"/>
            <p:cNvSpPr/>
            <p:nvPr/>
          </p:nvSpPr>
          <p:spPr>
            <a:xfrm rot="10800000">
              <a:off x="6444208" y="2533186"/>
              <a:ext cx="1800200" cy="150359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92280" y="1660018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  <a:latin typeface="+mn-lt"/>
                </a:rPr>
                <a:t>R</a:t>
              </a:r>
              <a:endParaRPr lang="el-GR" sz="20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185584" y="4017374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8CDE8"/>
                  </a:solidFill>
                  <a:latin typeface="+mn-lt"/>
                </a:rPr>
                <a:t>C</a:t>
              </a:r>
              <a:endParaRPr lang="el-GR" sz="2000" b="1" dirty="0">
                <a:solidFill>
                  <a:srgbClr val="08CDE8"/>
                </a:solidFill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028384" y="3563724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rPr>
                <a:t>B</a:t>
              </a:r>
              <a:endParaRPr lang="el-G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28184" y="3605182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92D050"/>
                  </a:solidFill>
                  <a:latin typeface="+mn-lt"/>
                </a:rPr>
                <a:t>G</a:t>
              </a:r>
              <a:endParaRPr lang="el-GR" sz="2000" b="1" dirty="0">
                <a:solidFill>
                  <a:srgbClr val="92D050"/>
                </a:solidFill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89240" y="2065104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C000"/>
                  </a:solidFill>
                  <a:latin typeface="+mn-lt"/>
                </a:rPr>
                <a:t>Y</a:t>
              </a:r>
              <a:endParaRPr lang="el-GR" sz="2000" b="1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028384" y="2133186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</a:rPr>
                <a:t>M</a:t>
              </a:r>
              <a:endParaRPr lang="el-GR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3707904" y="3429000"/>
              <a:ext cx="383476" cy="98848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802296" y="3418038"/>
              <a:ext cx="807728" cy="999446"/>
            </a:xfrm>
            <a:prstGeom prst="line">
              <a:avLst/>
            </a:prstGeom>
            <a:ln w="19050">
              <a:solidFill>
                <a:srgbClr val="0E42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3467594" y="4417484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C000"/>
                  </a:solidFill>
                  <a:latin typeface="+mn-lt"/>
                </a:rPr>
                <a:t>Y</a:t>
              </a:r>
              <a:endParaRPr lang="el-GR" sz="2000" b="1" dirty="0">
                <a:solidFill>
                  <a:srgbClr val="FFC000"/>
                </a:solidFill>
                <a:latin typeface="+mn-lt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>
              <a:off x="3053376" y="3407358"/>
              <a:ext cx="383476" cy="98848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123728" y="3396396"/>
              <a:ext cx="807728" cy="999446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771800" y="4417484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7030A0"/>
                  </a:solidFill>
                  <a:latin typeface="+mn-lt"/>
                </a:rPr>
                <a:t>M</a:t>
              </a:r>
              <a:endParaRPr lang="el-GR" sz="2000" b="1" dirty="0">
                <a:solidFill>
                  <a:srgbClr val="7030A0"/>
                </a:solidFill>
                <a:latin typeface="+mn-lt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 flipH="1">
              <a:off x="2411760" y="3396396"/>
              <a:ext cx="1198264" cy="102108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061656" y="4224151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  <a:latin typeface="+mn-lt"/>
                </a:rPr>
                <a:t>R</a:t>
              </a:r>
              <a:endParaRPr lang="el-GR" sz="20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391980" y="2752786"/>
              <a:ext cx="13151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n-lt"/>
                </a:rPr>
                <a:t>nanometers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03798" y="4715852"/>
              <a:ext cx="5985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solidFill>
                    <a:schemeClr val="bg1"/>
                  </a:solidFill>
                  <a:latin typeface="+mn-lt"/>
                </a:rPr>
                <a:t>Περίπτωση χρωματικών στρωμάτων </a:t>
              </a:r>
              <a:endParaRPr lang="el-GR" sz="2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1250" y="1372706"/>
              <a:ext cx="6192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μήκη κύματος που αντιλαμβάνεται το ανθρώπινο μάτι </a:t>
              </a:r>
              <a:endParaRPr lang="el-GR" sz="2000" dirty="0">
                <a:latin typeface="+mn-lt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18796" y="88662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7" name="Ορθογώνιο 5"/>
          <p:cNvSpPr/>
          <p:nvPr/>
        </p:nvSpPr>
        <p:spPr>
          <a:xfrm>
            <a:off x="318795" y="116632"/>
            <a:ext cx="8613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>
                <a:latin typeface="+mj-lt"/>
              </a:rPr>
              <a:t>Παραγωγή λανθασμένων </a:t>
            </a:r>
            <a:r>
              <a:rPr lang="el-GR" sz="3600" b="1" dirty="0" smtClean="0">
                <a:latin typeface="+mj-lt"/>
              </a:rPr>
              <a:t>χρωμάτων </a:t>
            </a:r>
            <a:r>
              <a:rPr lang="el-GR" sz="2800" dirty="0" smtClean="0">
                <a:latin typeface="+mj-lt"/>
              </a:rPr>
              <a:t>(3 </a:t>
            </a:r>
            <a:r>
              <a:rPr lang="el-GR" sz="2800" dirty="0">
                <a:latin typeface="+mj-lt"/>
              </a:rPr>
              <a:t>από 5)</a:t>
            </a:r>
          </a:p>
        </p:txBody>
      </p:sp>
    </p:spTree>
    <p:extLst>
      <p:ext uri="{BB962C8B-B14F-4D97-AF65-F5344CB8AC3E}">
        <p14:creationId xmlns:p14="http://schemas.microsoft.com/office/powerpoint/2010/main" val="40126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6" name="Content Placeholder 5" title="Παραγωγή ψευδοχρωμάτων 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80728"/>
            <a:ext cx="2685044" cy="5760640"/>
          </a:xfrm>
        </p:spPr>
      </p:pic>
      <p:sp>
        <p:nvSpPr>
          <p:cNvPr id="7" name="TextBox 6"/>
          <p:cNvSpPr txBox="1"/>
          <p:nvPr/>
        </p:nvSpPr>
        <p:spPr>
          <a:xfrm>
            <a:off x="3265592" y="908720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smtClean="0">
                <a:latin typeface="+mn-lt"/>
              </a:rPr>
              <a:t>Visible</a:t>
            </a:r>
            <a:endParaRPr lang="el-GR" sz="22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432" y="1315468"/>
            <a:ext cx="2592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200" dirty="0" smtClean="0">
                <a:latin typeface="+mn-lt"/>
              </a:rPr>
              <a:t>Ορατό</a:t>
            </a:r>
            <a:r>
              <a:rPr lang="en-US" sz="2200" dirty="0" smtClean="0">
                <a:latin typeface="+mn-lt"/>
              </a:rPr>
              <a:t> - </a:t>
            </a:r>
            <a:r>
              <a:rPr lang="en-US" sz="2200" b="1" dirty="0" smtClean="0">
                <a:solidFill>
                  <a:srgbClr val="820000"/>
                </a:solidFill>
                <a:latin typeface="+mn-lt"/>
              </a:rPr>
              <a:t>red</a:t>
            </a:r>
            <a:r>
              <a:rPr lang="en-US" sz="2200" dirty="0" smtClean="0">
                <a:solidFill>
                  <a:srgbClr val="820000"/>
                </a:solidFill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channel</a:t>
            </a:r>
            <a:endParaRPr lang="el-GR" sz="22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3856" y="1988840"/>
            <a:ext cx="2953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200" dirty="0">
                <a:latin typeface="+mn-lt"/>
              </a:rPr>
              <a:t>Ορατό</a:t>
            </a:r>
            <a:r>
              <a:rPr lang="en-US" sz="2200" dirty="0" smtClean="0">
                <a:latin typeface="+mn-lt"/>
              </a:rPr>
              <a:t> - </a:t>
            </a:r>
            <a:r>
              <a:rPr lang="en-US" sz="2200" b="1" dirty="0" smtClean="0">
                <a:solidFill>
                  <a:srgbClr val="0E4214"/>
                </a:solidFill>
                <a:latin typeface="+mn-lt"/>
              </a:rPr>
              <a:t>green</a:t>
            </a:r>
            <a:r>
              <a:rPr lang="en-US" sz="2200" dirty="0" smtClean="0">
                <a:solidFill>
                  <a:srgbClr val="820000"/>
                </a:solidFill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channel</a:t>
            </a:r>
            <a:endParaRPr lang="el-GR" sz="22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1888" y="2759984"/>
            <a:ext cx="2665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200" dirty="0">
                <a:latin typeface="+mn-lt"/>
              </a:rPr>
              <a:t>Ορατό</a:t>
            </a:r>
            <a:r>
              <a:rPr lang="en-US" sz="2200" dirty="0" smtClean="0">
                <a:latin typeface="+mn-lt"/>
              </a:rPr>
              <a:t> - </a:t>
            </a:r>
            <a:r>
              <a:rPr lang="en-US" sz="2200" b="1" dirty="0" smtClean="0">
                <a:solidFill>
                  <a:srgbClr val="004A82"/>
                </a:solidFill>
                <a:latin typeface="+mn-lt"/>
              </a:rPr>
              <a:t>blue</a:t>
            </a:r>
            <a:r>
              <a:rPr lang="en-US" sz="2200" dirty="0" smtClean="0">
                <a:solidFill>
                  <a:srgbClr val="820000"/>
                </a:solidFill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channel</a:t>
            </a:r>
            <a:endParaRPr lang="el-GR" sz="2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304" y="3190871"/>
            <a:ext cx="2966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200" b="1" dirty="0" smtClean="0">
                <a:latin typeface="+mn-lt"/>
              </a:rPr>
              <a:t>Υπέρυθρο</a:t>
            </a:r>
            <a:r>
              <a:rPr lang="en-US" sz="2200" b="1" dirty="0" smtClean="0">
                <a:latin typeface="+mn-lt"/>
              </a:rPr>
              <a:t> (950 nm)</a:t>
            </a:r>
            <a:endParaRPr lang="el-GR" sz="22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9616" y="3574177"/>
            <a:ext cx="2748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+mn-lt"/>
              </a:rPr>
              <a:t>IR image in grey scale</a:t>
            </a:r>
            <a:endParaRPr lang="el-GR" sz="22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5392" y="4005064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smtClean="0">
                <a:latin typeface="+mn-lt"/>
              </a:rPr>
              <a:t>IR false color assembly</a:t>
            </a:r>
            <a:endParaRPr lang="el-GR" sz="2200" b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9616" y="4416439"/>
            <a:ext cx="2748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+mn-lt"/>
              </a:rPr>
              <a:t>IR image in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grey scale </a:t>
            </a:r>
            <a:r>
              <a:rPr lang="en-US" sz="2200" dirty="0" smtClean="0">
                <a:latin typeface="+mn-lt"/>
              </a:rPr>
              <a:t>on visible </a:t>
            </a:r>
            <a:r>
              <a:rPr lang="en-US" sz="2200" b="1" dirty="0" smtClean="0">
                <a:solidFill>
                  <a:srgbClr val="820000"/>
                </a:solidFill>
                <a:latin typeface="+mn-lt"/>
              </a:rPr>
              <a:t>red</a:t>
            </a:r>
            <a:r>
              <a:rPr lang="en-US" sz="2200" dirty="0" smtClean="0">
                <a:latin typeface="+mn-lt"/>
              </a:rPr>
              <a:t> channel</a:t>
            </a:r>
            <a:endParaRPr lang="el-GR" sz="2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5104" y="5185880"/>
            <a:ext cx="3002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+mn-lt"/>
              </a:rPr>
              <a:t>on visible </a:t>
            </a:r>
            <a:r>
              <a:rPr lang="en-US" sz="2200" b="1" dirty="0" smtClean="0">
                <a:solidFill>
                  <a:srgbClr val="820000"/>
                </a:solidFill>
                <a:latin typeface="+mn-lt"/>
              </a:rPr>
              <a:t>red</a:t>
            </a:r>
            <a:r>
              <a:rPr lang="en-US" sz="2200" dirty="0" smtClean="0">
                <a:latin typeface="+mn-lt"/>
              </a:rPr>
              <a:t> channel on visible </a:t>
            </a:r>
            <a:r>
              <a:rPr lang="en-US" sz="2200" b="1" dirty="0" smtClean="0">
                <a:solidFill>
                  <a:srgbClr val="0E4214"/>
                </a:solidFill>
                <a:latin typeface="+mn-lt"/>
              </a:rPr>
              <a:t>green</a:t>
            </a:r>
            <a:r>
              <a:rPr lang="en-US" sz="2200" dirty="0" smtClean="0">
                <a:latin typeface="+mn-lt"/>
              </a:rPr>
              <a:t> channel</a:t>
            </a:r>
            <a:endParaRPr lang="el-GR" sz="2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5104" y="5990083"/>
            <a:ext cx="3002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+mn-lt"/>
              </a:rPr>
              <a:t>on visible </a:t>
            </a:r>
            <a:r>
              <a:rPr lang="en-US" sz="2200" b="1" dirty="0" smtClean="0">
                <a:solidFill>
                  <a:srgbClr val="0E4214"/>
                </a:solidFill>
                <a:latin typeface="+mn-lt"/>
              </a:rPr>
              <a:t>green</a:t>
            </a:r>
            <a:r>
              <a:rPr lang="en-US" sz="2200" dirty="0" smtClean="0">
                <a:latin typeface="+mn-lt"/>
              </a:rPr>
              <a:t> channel on visible </a:t>
            </a:r>
            <a:r>
              <a:rPr lang="en-US" sz="2200" b="1" dirty="0" smtClean="0">
                <a:solidFill>
                  <a:srgbClr val="004A82"/>
                </a:solidFill>
                <a:latin typeface="+mn-lt"/>
              </a:rPr>
              <a:t>blue </a:t>
            </a:r>
            <a:r>
              <a:rPr lang="en-US" sz="2200" dirty="0">
                <a:latin typeface="+mn-lt"/>
              </a:rPr>
              <a:t>c</a:t>
            </a:r>
            <a:r>
              <a:rPr lang="en-US" sz="2200" dirty="0" smtClean="0">
                <a:latin typeface="+mn-lt"/>
              </a:rPr>
              <a:t>hannel</a:t>
            </a:r>
            <a:endParaRPr lang="el-GR" sz="2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8796" y="886624"/>
            <a:ext cx="8424936" cy="36000"/>
          </a:xfrm>
          <a:prstGeom prst="rect">
            <a:avLst/>
          </a:prstGeom>
          <a:solidFill>
            <a:srgbClr val="82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9" name="Ορθογώνιο 5"/>
          <p:cNvSpPr/>
          <p:nvPr/>
        </p:nvSpPr>
        <p:spPr>
          <a:xfrm>
            <a:off x="318795" y="116632"/>
            <a:ext cx="8613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>
                <a:latin typeface="+mj-lt"/>
              </a:rPr>
              <a:t>Παραγωγή λανθασμένων </a:t>
            </a:r>
            <a:r>
              <a:rPr lang="el-GR" sz="3600" b="1" dirty="0" smtClean="0">
                <a:latin typeface="+mj-lt"/>
              </a:rPr>
              <a:t>χρωμάτων </a:t>
            </a:r>
            <a:r>
              <a:rPr lang="el-GR" sz="2800" dirty="0" smtClean="0">
                <a:latin typeface="+mj-lt"/>
              </a:rPr>
              <a:t>(4 </a:t>
            </a:r>
            <a:r>
              <a:rPr lang="el-GR" sz="2800" dirty="0">
                <a:latin typeface="+mj-lt"/>
              </a:rPr>
              <a:t>από 5)</a:t>
            </a:r>
          </a:p>
        </p:txBody>
      </p:sp>
    </p:spTree>
    <p:extLst>
      <p:ext uri="{BB962C8B-B14F-4D97-AF65-F5344CB8AC3E}">
        <p14:creationId xmlns:p14="http://schemas.microsoft.com/office/powerpoint/2010/main" val="11188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6610ac7cabf5b76f84acfa77b1d8defea6f2868b"/>
</p:tagLst>
</file>

<file path=ppt/theme/theme1.xml><?xml version="1.0" encoding="utf-8"?>
<a:theme xmlns:a="http://schemas.openxmlformats.org/drawingml/2006/main" name="OC_template_updated">
  <a:themeElements>
    <a:clrScheme name="Custom 4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2133</TotalTime>
  <Words>2459</Words>
  <Application>Microsoft Office PowerPoint</Application>
  <PresentationFormat>Προβολή στην οθόνη (4:3)</PresentationFormat>
  <Paragraphs>382</Paragraphs>
  <Slides>36</Slides>
  <Notes>13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36</vt:i4>
      </vt:variant>
    </vt:vector>
  </HeadingPairs>
  <TitlesOfParts>
    <vt:vector size="38" baseType="lpstr">
      <vt:lpstr>OC_template_updated</vt:lpstr>
      <vt:lpstr>1_OC_template_updated</vt:lpstr>
      <vt:lpstr>Φυσικοχημικές Μέθοδοι Διάγνωσης - Τεκμηρίωσης</vt:lpstr>
      <vt:lpstr>Έγχρωμη υπέρυθρη απεικόνιση (1 από 2) </vt:lpstr>
      <vt:lpstr>Έγχρωμη υπέρυθρη απεικόνιση (2 από 2) </vt:lpstr>
      <vt:lpstr>Λανθασμένα χρώματα vs Ψευδοχρώματα</vt:lpstr>
      <vt:lpstr>Έγχρωμη υπέρυθρη απεικόνιση και εικόνες ψευδοχρωμάτων </vt:lpstr>
      <vt:lpstr>Παρουσίαση του PowerPoint</vt:lpstr>
      <vt:lpstr>             </vt:lpstr>
      <vt:lpstr>Παρουσίαση του PowerPoint</vt:lpstr>
      <vt:lpstr>Παρουσίαση του PowerPoint</vt:lpstr>
      <vt:lpstr>Παρουσίαση του PowerPoint</vt:lpstr>
      <vt:lpstr>Άσκηση 1η </vt:lpstr>
      <vt:lpstr>Άσκηση 2η </vt:lpstr>
      <vt:lpstr>Ο ήλιος και οι τεχνητές πηγές φωτισμού</vt:lpstr>
      <vt:lpstr>Τεχνητές πηγές φωτισμού</vt:lpstr>
      <vt:lpstr>Φασματική κατανομή ακτινοβολίας πηγών πυρακτώσεως</vt:lpstr>
      <vt:lpstr>Φασματική ευαισθησία ανιχνευτών</vt:lpstr>
      <vt:lpstr>Χρωματική απόδοση χρωστικών στο Υπέρυθρο (1/2) </vt:lpstr>
      <vt:lpstr>Χρωματική απόδοση χρωστικών στο Υπέρυθρο (2/2)</vt:lpstr>
      <vt:lpstr>Πιθανές Χρωστικές που Αντιστοιχούν σε κάθε Ψευδοχρώμα</vt:lpstr>
      <vt:lpstr>FCIR πρότυπων χρωστικών (1 από 2)</vt:lpstr>
      <vt:lpstr>FCIR πρότυπων χρωστικών (2 από 2)</vt:lpstr>
      <vt:lpstr>Εφαρμογές στα έργα τέχνης (1 από 6)</vt:lpstr>
      <vt:lpstr>Εφαρμογές στα έργα τέχνης (2 από 6)</vt:lpstr>
      <vt:lpstr>Εφαρμογές στα έργα τέχνης (3 από 6)</vt:lpstr>
      <vt:lpstr>Εφαρμογές στα έργα τέχνης (4 από 6)</vt:lpstr>
      <vt:lpstr>Εφαρμογές στα έργα τέχνης (5 από 6)</vt:lpstr>
      <vt:lpstr>Εφαρμογές στα έργα τέχνης (6 από 6)</vt:lpstr>
      <vt:lpstr>Βιβλιογραφία 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courseslab</dc:creator>
  <cp:lastModifiedBy>natasakar new</cp:lastModifiedBy>
  <cp:revision>159</cp:revision>
  <dcterms:created xsi:type="dcterms:W3CDTF">2013-06-14T07:54:42Z</dcterms:created>
  <dcterms:modified xsi:type="dcterms:W3CDTF">2015-06-10T12:02:06Z</dcterms:modified>
</cp:coreProperties>
</file>