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7"/>
  </p:notesMasterIdLst>
  <p:handoutMasterIdLst>
    <p:handoutMasterId r:id="rId28"/>
  </p:handoutMasterIdLst>
  <p:sldIdLst>
    <p:sldId id="256" r:id="rId4"/>
    <p:sldId id="268" r:id="rId5"/>
    <p:sldId id="288" r:id="rId6"/>
    <p:sldId id="269" r:id="rId7"/>
    <p:sldId id="289" r:id="rId8"/>
    <p:sldId id="280"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7" r:id="rId23"/>
    <p:sldId id="308" r:id="rId24"/>
    <p:sldId id="304" r:id="rId25"/>
    <p:sldId id="306"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7" autoAdjust="0"/>
    <p:restoredTop sz="94660"/>
  </p:normalViewPr>
  <p:slideViewPr>
    <p:cSldViewPr>
      <p:cViewPr varScale="1">
        <p:scale>
          <a:sx n="107" d="100"/>
          <a:sy n="107" d="100"/>
        </p:scale>
        <p:origin x="-184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0756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47766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84109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85700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231948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6136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43343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87701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68104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51320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3722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39852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76061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690637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53553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52534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694833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755962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41471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224653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67492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9325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1505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63876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060649"/>
          </a:xfrm>
        </p:spPr>
        <p:txBody>
          <a:bodyPr>
            <a:normAutofit lnSpcReduction="10000"/>
          </a:bodyPr>
          <a:lstStyle/>
          <a:p>
            <a:pPr>
              <a:spcBef>
                <a:spcPts val="0"/>
              </a:spcBef>
              <a:spcAft>
                <a:spcPts val="1200"/>
              </a:spcAft>
            </a:pPr>
            <a:r>
              <a:rPr lang="el-GR" sz="2800" b="1" dirty="0" smtClean="0"/>
              <a:t>Ενότητα 13:Τριτοι γομφίοι άνω και κάτω γνάθου</a:t>
            </a:r>
            <a:r>
              <a:rPr lang="en-US" sz="2800" b="1" dirty="0" smtClean="0"/>
              <a:t> </a:t>
            </a:r>
          </a:p>
          <a:p>
            <a:pPr>
              <a:spcBef>
                <a:spcPts val="0"/>
              </a:spcBef>
            </a:pPr>
            <a:r>
              <a:rPr lang="el-GR" sz="2400" dirty="0"/>
              <a:t>Αριστείδης 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Τρίτος  γομφίος κάτω γνάθου </a:t>
            </a:r>
            <a:r>
              <a:rPr lang="el-GR" sz="3200" b="0" dirty="0" smtClean="0"/>
              <a:t>2/2</a:t>
            </a:r>
            <a:endParaRPr lang="el-GR" sz="3200" b="0" dirty="0"/>
          </a:p>
        </p:txBody>
      </p:sp>
      <p:sp>
        <p:nvSpPr>
          <p:cNvPr id="3" name="Content Placeholder 2"/>
          <p:cNvSpPr>
            <a:spLocks noGrp="1"/>
          </p:cNvSpPr>
          <p:nvPr>
            <p:ph idx="1"/>
          </p:nvPr>
        </p:nvSpPr>
        <p:spPr>
          <a:xfrm>
            <a:off x="323528" y="1270074"/>
            <a:ext cx="3960440" cy="4863890"/>
          </a:xfrm>
        </p:spPr>
        <p:txBody>
          <a:bodyPr>
            <a:normAutofit fontScale="92500"/>
          </a:bodyPr>
          <a:lstStyle/>
          <a:p>
            <a:pPr marL="0" indent="0">
              <a:buNone/>
            </a:pPr>
            <a:r>
              <a:rPr lang="el-GR" sz="2800" dirty="0" smtClean="0"/>
              <a:t>Μορφολογικά μοιάζει </a:t>
            </a:r>
            <a:r>
              <a:rPr lang="el-GR" sz="2800" dirty="0"/>
              <a:t>με </a:t>
            </a:r>
            <a:r>
              <a:rPr lang="el-GR" sz="2800" dirty="0" smtClean="0"/>
              <a:t>τον πρώτο και τον δεύτερο γομφίο, αλλά παρουσιάζει </a:t>
            </a:r>
            <a:r>
              <a:rPr lang="el-GR" sz="2800" b="1" dirty="0" smtClean="0"/>
              <a:t>πολλές παραλλαγές </a:t>
            </a:r>
            <a:r>
              <a:rPr lang="el-GR" sz="2800" dirty="0" smtClean="0"/>
              <a:t>στα βοθρία και στις αύλακες της μασητικής ου επιφάνειας, γεγονός που καθιστά δύσκολη την λεπτομερή περιγραφή του.</a:t>
            </a: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7"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187" b="93144" l="1292" r="45392"/>
                    </a14:imgEffect>
                  </a14:imgLayer>
                </a14:imgProps>
              </a:ext>
              <a:ext uri="{28A0092B-C50C-407E-A947-70E740481C1C}">
                <a14:useLocalDpi xmlns:a14="http://schemas.microsoft.com/office/drawing/2010/main" val="0"/>
              </a:ext>
            </a:extLst>
          </a:blip>
          <a:srcRect l="1148" t="5756" r="49633" b="3978"/>
          <a:stretch/>
        </p:blipFill>
        <p:spPr>
          <a:xfrm>
            <a:off x="4716016" y="1739089"/>
            <a:ext cx="4320480" cy="3903524"/>
          </a:xfrm>
          <a:prstGeom prst="rect">
            <a:avLst/>
          </a:prstGeom>
        </p:spPr>
      </p:pic>
      <p:cxnSp>
        <p:nvCxnSpPr>
          <p:cNvPr id="8" name="Ευθύγραμμο βέλος σύνδεσης 7"/>
          <p:cNvCxnSpPr/>
          <p:nvPr/>
        </p:nvCxnSpPr>
        <p:spPr>
          <a:xfrm>
            <a:off x="5940152" y="3501008"/>
            <a:ext cx="1368152"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2655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3667775"/>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17-21 χρόνων </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18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7</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11</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98189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Τρίτος </a:t>
            </a:r>
            <a:r>
              <a:rPr lang="el-GR" sz="3600" dirty="0" smtClean="0">
                <a:solidFill>
                  <a:srgbClr val="004A82"/>
                </a:solidFill>
              </a:rPr>
              <a:t>γομφίος </a:t>
            </a:r>
            <a:r>
              <a:rPr lang="el-GR" sz="3600" dirty="0">
                <a:solidFill>
                  <a:srgbClr val="004A82"/>
                </a:solidFill>
              </a:rPr>
              <a:t>κάτω </a:t>
            </a:r>
            <a:r>
              <a:rPr lang="el-GR" sz="3600" dirty="0" smtClean="0">
                <a:solidFill>
                  <a:srgbClr val="004A82"/>
                </a:solidFill>
              </a:rPr>
              <a:t>γνάθου </a:t>
            </a:r>
            <a:r>
              <a:rPr lang="el-GR" sz="3200" b="0" dirty="0" smtClean="0">
                <a:solidFill>
                  <a:srgbClr val="004A82"/>
                </a:solidFill>
              </a:rPr>
              <a:t>1/2 </a:t>
            </a:r>
            <a:endParaRPr lang="el-GR" sz="32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
        <p:nvSpPr>
          <p:cNvPr id="4" name="TextBox 3"/>
          <p:cNvSpPr txBox="1"/>
          <p:nvPr/>
        </p:nvSpPr>
        <p:spPr>
          <a:xfrm>
            <a:off x="263750" y="1023833"/>
            <a:ext cx="5748410" cy="5262979"/>
          </a:xfrm>
          <a:prstGeom prst="rect">
            <a:avLst/>
          </a:prstGeom>
          <a:noFill/>
        </p:spPr>
        <p:txBody>
          <a:bodyPr wrap="square" rtlCol="0">
            <a:spAutoFit/>
          </a:bodyPr>
          <a:lstStyle/>
          <a:p>
            <a:r>
              <a:rPr lang="el-GR" sz="2400" dirty="0" smtClean="0">
                <a:latin typeface="Calibri" panose="020F0502020204030204" pitchFamily="34" charset="0"/>
              </a:rPr>
              <a:t>Οι πιο συνηθισμένες του μορφές είναι δύο: του τετράφυμου τύπου και του πεντάφυμου τύπου.</a:t>
            </a:r>
          </a:p>
          <a:p>
            <a:r>
              <a:rPr lang="el-GR" sz="2400" dirty="0" smtClean="0">
                <a:latin typeface="Calibri" panose="020F0502020204030204" pitchFamily="34" charset="0"/>
              </a:rPr>
              <a:t>Ο </a:t>
            </a:r>
            <a:r>
              <a:rPr lang="el-GR" sz="2400" b="1" dirty="0" smtClean="0">
                <a:latin typeface="Calibri" panose="020F0502020204030204" pitchFamily="34" charset="0"/>
              </a:rPr>
              <a:t>τετράφυμος τύπος </a:t>
            </a:r>
            <a:r>
              <a:rPr lang="el-GR" sz="2400" dirty="0" smtClean="0">
                <a:latin typeface="Calibri" panose="020F0502020204030204" pitchFamily="34" charset="0"/>
              </a:rPr>
              <a:t>έχει τέσσερα φύματα στην μασητική επιφάνεια, οπότε μοιάζει με τον δεύτερο γομφίο της κάτω γνάθου.</a:t>
            </a:r>
          </a:p>
          <a:p>
            <a:r>
              <a:rPr lang="el-GR" sz="2400" dirty="0" smtClean="0">
                <a:latin typeface="Calibri" panose="020F0502020204030204" pitchFamily="34" charset="0"/>
              </a:rPr>
              <a:t>Ο </a:t>
            </a:r>
            <a:r>
              <a:rPr lang="el-GR" sz="2400" b="1" dirty="0" smtClean="0">
                <a:latin typeface="Calibri" panose="020F0502020204030204" pitchFamily="34" charset="0"/>
              </a:rPr>
              <a:t>πεντάφυμος τύπος </a:t>
            </a:r>
            <a:r>
              <a:rPr lang="el-GR" sz="2400" dirty="0" smtClean="0">
                <a:latin typeface="Calibri" panose="020F0502020204030204" pitchFamily="34" charset="0"/>
              </a:rPr>
              <a:t>έχει πέντε φύματα, οπότε μοιάζει με τον πρώτο γομφίο της κάτω γνάθου.</a:t>
            </a:r>
          </a:p>
          <a:p>
            <a:r>
              <a:rPr lang="el-GR" sz="2400" dirty="0" smtClean="0">
                <a:latin typeface="Calibri" panose="020F0502020204030204" pitchFamily="34" charset="0"/>
              </a:rPr>
              <a:t>Και στους δύο τύπους χαρακτηριστική είναι η παρουσία στη μασητική επιφάνεια πολλών βοθρίων και μικρών δευτερεύουσων αυλάκων, που ξεκινούν από το κεντρικό βοθρίο ή την κεντρική αύλακα. </a:t>
            </a:r>
            <a:endParaRPr lang="el-GR" sz="2400" dirty="0">
              <a:latin typeface="Calibri" panose="020F0502020204030204" pitchFamily="34" charset="0"/>
            </a:endParaRPr>
          </a:p>
        </p:txBody>
      </p:sp>
      <p:pic>
        <p:nvPicPr>
          <p:cNvPr id="5" name="Εικόνα 4"/>
          <p:cNvPicPr>
            <a:picLocks noChangeAspect="1"/>
          </p:cNvPicPr>
          <p:nvPr/>
        </p:nvPicPr>
        <p:blipFill rotWithShape="1">
          <a:blip r:embed="rId2">
            <a:extLst>
              <a:ext uri="{28A0092B-C50C-407E-A947-70E740481C1C}">
                <a14:useLocalDpi xmlns:a14="http://schemas.microsoft.com/office/drawing/2010/main" val="0"/>
              </a:ext>
            </a:extLst>
          </a:blip>
          <a:srcRect l="47325" t="8490" r="3457"/>
          <a:stretch/>
        </p:blipFill>
        <p:spPr>
          <a:xfrm>
            <a:off x="5724128" y="1189017"/>
            <a:ext cx="2962672" cy="2501074"/>
          </a:xfrm>
          <a:prstGeom prst="rect">
            <a:avLst/>
          </a:prstGeom>
        </p:spPr>
      </p:pic>
      <p:pic>
        <p:nvPicPr>
          <p:cNvPr id="6" name="Εικόνα 5"/>
          <p:cNvPicPr>
            <a:picLocks noChangeAspect="1"/>
          </p:cNvPicPr>
          <p:nvPr/>
        </p:nvPicPr>
        <p:blipFill rotWithShape="1">
          <a:blip r:embed="rId3">
            <a:extLst>
              <a:ext uri="{28A0092B-C50C-407E-A947-70E740481C1C}">
                <a14:useLocalDpi xmlns:a14="http://schemas.microsoft.com/office/drawing/2010/main" val="0"/>
              </a:ext>
            </a:extLst>
          </a:blip>
          <a:srcRect r="50782"/>
          <a:stretch/>
        </p:blipFill>
        <p:spPr>
          <a:xfrm>
            <a:off x="5857582" y="3689746"/>
            <a:ext cx="2818656" cy="2666259"/>
          </a:xfrm>
          <a:prstGeom prst="rect">
            <a:avLst/>
          </a:prstGeom>
        </p:spPr>
      </p:pic>
    </p:spTree>
    <p:extLst>
      <p:ext uri="{BB962C8B-B14F-4D97-AF65-F5344CB8AC3E}">
        <p14:creationId xmlns:p14="http://schemas.microsoft.com/office/powerpoint/2010/main" val="405843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Τρίτος  γομφίος κάτω </a:t>
            </a:r>
            <a:r>
              <a:rPr lang="el-GR" sz="3600" dirty="0" smtClean="0">
                <a:solidFill>
                  <a:srgbClr val="004A82"/>
                </a:solidFill>
              </a:rPr>
              <a:t>γνάθου </a:t>
            </a:r>
            <a:r>
              <a:rPr lang="el-GR" sz="3200" b="0" dirty="0" smtClean="0">
                <a:solidFill>
                  <a:srgbClr val="004A82"/>
                </a:solidFill>
              </a:rPr>
              <a:t>2/2</a:t>
            </a:r>
            <a:r>
              <a:rPr lang="el-GR" sz="3600" dirty="0" smtClean="0">
                <a:solidFill>
                  <a:srgbClr val="004A82"/>
                </a:solidFill>
              </a:rPr>
              <a:t> </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
        <p:nvSpPr>
          <p:cNvPr id="4" name="TextBox 3"/>
          <p:cNvSpPr txBox="1"/>
          <p:nvPr/>
        </p:nvSpPr>
        <p:spPr>
          <a:xfrm>
            <a:off x="263751" y="1023832"/>
            <a:ext cx="4596282" cy="5262979"/>
          </a:xfrm>
          <a:prstGeom prst="rect">
            <a:avLst/>
          </a:prstGeom>
          <a:noFill/>
        </p:spPr>
        <p:txBody>
          <a:bodyPr wrap="square" rtlCol="0">
            <a:spAutoFit/>
          </a:bodyPr>
          <a:lstStyle/>
          <a:p>
            <a:r>
              <a:rPr lang="el-GR" sz="2400" dirty="0" smtClean="0">
                <a:latin typeface="Calibri" panose="020F0502020204030204" pitchFamily="34" charset="0"/>
              </a:rPr>
              <a:t>Οι υπόλοιπες επιφάνειές του (παρειακή, γλωσσική, όμορες) είναι ανάλογες με των υπόλοιπων γομφίων της κάτω γνάθου.</a:t>
            </a:r>
          </a:p>
          <a:p>
            <a:r>
              <a:rPr lang="el-GR" sz="2400" dirty="0" smtClean="0">
                <a:latin typeface="Calibri" panose="020F0502020204030204" pitchFamily="34" charset="0"/>
              </a:rPr>
              <a:t>Συνήθως παρουσιάζει </a:t>
            </a:r>
            <a:r>
              <a:rPr lang="el-GR" sz="2400" b="1" dirty="0" smtClean="0">
                <a:latin typeface="Calibri" panose="020F0502020204030204" pitchFamily="34" charset="0"/>
              </a:rPr>
              <a:t>δύο ρίζες</a:t>
            </a:r>
            <a:r>
              <a:rPr lang="el-GR" sz="2400" dirty="0" smtClean="0">
                <a:latin typeface="Calibri" panose="020F0502020204030204" pitchFamily="34" charset="0"/>
              </a:rPr>
              <a:t>, εγγύς και άπω, οι οποίες είναι μικρές σε μήκος και με κλίση του ακρορριζίου άπω. Αρκετές φορές παρουσιάζεται με </a:t>
            </a:r>
            <a:r>
              <a:rPr lang="el-GR" sz="2400" b="1" dirty="0" smtClean="0">
                <a:latin typeface="Calibri" panose="020F0502020204030204" pitchFamily="34" charset="0"/>
              </a:rPr>
              <a:t>πολλές παραλλαγές στις ρίζες</a:t>
            </a:r>
            <a:r>
              <a:rPr lang="el-GR" sz="2400" dirty="0" smtClean="0">
                <a:latin typeface="Calibri" panose="020F0502020204030204" pitchFamily="34" charset="0"/>
              </a:rPr>
              <a:t>, τόσο στον αριθμό τους (μέχρι και οκτώ), όσο και στο σχήμα τους (ενωμένες όλες μαζί σε μια μάζα, ή αποκλίνουσες, έντονα κεκκαμένα ακρορρίζια).</a:t>
            </a:r>
            <a:endParaRPr lang="el-GR" sz="2400" dirty="0">
              <a:latin typeface="Calibri" panose="020F0502020204030204" pitchFamily="34" charset="0"/>
            </a:endParaRPr>
          </a:p>
        </p:txBody>
      </p:sp>
      <p:pic>
        <p:nvPicPr>
          <p:cNvPr id="5" name="Εικόνα 4"/>
          <p:cNvPicPr>
            <a:picLocks noChangeAspect="1"/>
          </p:cNvPicPr>
          <p:nvPr/>
        </p:nvPicPr>
        <p:blipFill rotWithShape="1">
          <a:blip r:embed="rId2">
            <a:extLst>
              <a:ext uri="{28A0092B-C50C-407E-A947-70E740481C1C}">
                <a14:useLocalDpi xmlns:a14="http://schemas.microsoft.com/office/drawing/2010/main" val="0"/>
              </a:ext>
            </a:extLst>
          </a:blip>
          <a:srcRect l="47325" t="8490" r="3457"/>
          <a:stretch/>
        </p:blipFill>
        <p:spPr>
          <a:xfrm>
            <a:off x="5724128" y="1189017"/>
            <a:ext cx="2962672" cy="2501074"/>
          </a:xfrm>
          <a:prstGeom prst="rect">
            <a:avLst/>
          </a:prstGeom>
        </p:spPr>
      </p:pic>
      <p:pic>
        <p:nvPicPr>
          <p:cNvPr id="6" name="Εικόνα 5"/>
          <p:cNvPicPr>
            <a:picLocks noChangeAspect="1"/>
          </p:cNvPicPr>
          <p:nvPr/>
        </p:nvPicPr>
        <p:blipFill rotWithShape="1">
          <a:blip r:embed="rId3">
            <a:extLst>
              <a:ext uri="{28A0092B-C50C-407E-A947-70E740481C1C}">
                <a14:useLocalDpi xmlns:a14="http://schemas.microsoft.com/office/drawing/2010/main" val="0"/>
              </a:ext>
            </a:extLst>
          </a:blip>
          <a:srcRect r="50782"/>
          <a:stretch/>
        </p:blipFill>
        <p:spPr>
          <a:xfrm>
            <a:off x="5857582" y="3689746"/>
            <a:ext cx="2818656" cy="2666259"/>
          </a:xfrm>
          <a:prstGeom prst="rect">
            <a:avLst/>
          </a:prstGeom>
        </p:spPr>
      </p:pic>
    </p:spTree>
    <p:extLst>
      <p:ext uri="{BB962C8B-B14F-4D97-AF65-F5344CB8AC3E}">
        <p14:creationId xmlns:p14="http://schemas.microsoft.com/office/powerpoint/2010/main" val="304613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μεταξύ των γομφίων της κάτω γνάθου</a:t>
            </a:r>
            <a:endParaRPr lang="el-GR"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l-GR" dirty="0"/>
              <a:t>Ο πρώτος γομφίος είναι μεγαλύτερος από τον δεύτερο και από τον </a:t>
            </a:r>
            <a:r>
              <a:rPr lang="el-GR" dirty="0" smtClean="0"/>
              <a:t>τρίτο. </a:t>
            </a:r>
          </a:p>
          <a:p>
            <a:pPr marL="457200" lvl="0" indent="-457200">
              <a:buFont typeface="+mj-lt"/>
              <a:buAutoNum type="arabicPeriod"/>
            </a:pPr>
            <a:r>
              <a:rPr lang="el-GR" dirty="0" smtClean="0"/>
              <a:t>Ο </a:t>
            </a:r>
            <a:r>
              <a:rPr lang="el-GR" dirty="0"/>
              <a:t>πρώτος εμφανίζει στη μασητική επιφάνεια πέντε φύματα : τρία παρειακά (εγγύς - μέσο - άπω) και δύο γλωσσικά: (εγγύς - άπω</a:t>
            </a:r>
            <a:r>
              <a:rPr lang="el-GR" dirty="0" smtClean="0"/>
              <a:t>). Ο </a:t>
            </a:r>
            <a:r>
              <a:rPr lang="el-GR" dirty="0"/>
              <a:t>δεύτερος εμφανίζει τέσσερα φύματα : δύο παρειακά (εγγύς - άπω) και δύο γλωσσικά (εγγύς — άπω</a:t>
            </a:r>
            <a:r>
              <a:rPr lang="el-GR" dirty="0" smtClean="0"/>
              <a:t>). Στον </a:t>
            </a:r>
            <a:r>
              <a:rPr lang="el-GR" dirty="0"/>
              <a:t>τρίτο, ο αριθμός και η μορφή των φυμάτων ποικίλλει</a:t>
            </a:r>
            <a:r>
              <a:rPr lang="el-GR" dirty="0" smtClean="0"/>
              <a:t>.</a:t>
            </a:r>
          </a:p>
          <a:p>
            <a:pPr marL="457200" lvl="0" indent="-457200">
              <a:buFont typeface="+mj-lt"/>
              <a:buAutoNum type="arabicPeriod"/>
            </a:pPr>
            <a:r>
              <a:rPr lang="el-GR" dirty="0"/>
              <a:t>Ο πρώτος και ο δεύτερος εμφανίζουν δύο ρίζες: μια εγγύς και μία </a:t>
            </a:r>
            <a:r>
              <a:rPr lang="el-GR" dirty="0" smtClean="0"/>
              <a:t>άπω. Στον </a:t>
            </a:r>
            <a:r>
              <a:rPr lang="el-GR" dirty="0"/>
              <a:t>τρίτο συνήθως οι ρίζες ενώνονται σε μία.</a:t>
            </a:r>
          </a:p>
          <a:p>
            <a:pPr marL="457200" lvl="0" indent="-457200">
              <a:buFont typeface="+mj-lt"/>
              <a:buAutoNum type="arabicPeriod"/>
            </a:pPr>
            <a:r>
              <a:rPr lang="el-GR" dirty="0"/>
              <a:t>Οι γομφίοι της κάτω γνάθου έχουν τα γλωσσικά φύματα ψηλότερα από τα παρειακά.</a:t>
            </a:r>
          </a:p>
          <a:p>
            <a:pPr marL="0" lvl="0" indent="0">
              <a:buNone/>
            </a:pP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655571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μεταξύ των γομφίων της άνω και της κάτω γνάθου </a:t>
            </a:r>
            <a:r>
              <a:rPr lang="el-GR" sz="3100" b="0" dirty="0" smtClean="0"/>
              <a:t>1/2</a:t>
            </a:r>
            <a:endParaRPr lang="el-GR" sz="3100" b="0"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l-GR" dirty="0" smtClean="0"/>
              <a:t>Η </a:t>
            </a:r>
            <a:r>
              <a:rPr lang="el-GR" dirty="0"/>
              <a:t>μασητική επιφάνεια των άνω έχει σχήμα παραλληλογράμμου (ρομβοειδές), ενώ των κάτω τετράγωνο.</a:t>
            </a:r>
          </a:p>
          <a:p>
            <a:pPr marL="457200" indent="-457200">
              <a:buFont typeface="+mj-lt"/>
              <a:buAutoNum type="arabicPeriod"/>
            </a:pPr>
            <a:r>
              <a:rPr lang="el-GR" dirty="0"/>
              <a:t>Η εγγύς-άπω διάσταση στους άνω είναι μικρότερη από την παρειοϋπερώια, ενώ το αντίθετο συμβαίνει στους κάτω, δηλαδή η εγγύς-άπω διάσταση είναι μεγαλύτερη από την παρειογλωσσική.</a:t>
            </a:r>
          </a:p>
          <a:p>
            <a:pPr marL="457200" indent="-457200">
              <a:buFont typeface="+mj-lt"/>
              <a:buAutoNum type="arabicPeriod"/>
            </a:pPr>
            <a:r>
              <a:rPr lang="el-GR" dirty="0"/>
              <a:t>Στους άνω τα παρειακά φύματα είναι ψηλότερα από τα υπερώια, ενώ στους κάτω τα γλωσσικά είναι ψηλότερα από τα παρειακά.</a:t>
            </a:r>
          </a:p>
          <a:p>
            <a:pPr marL="457200" indent="-457200">
              <a:buFont typeface="+mj-lt"/>
              <a:buAutoNum type="arabicPeriod"/>
            </a:pPr>
            <a:r>
              <a:rPr lang="el-GR" dirty="0"/>
              <a:t>Ο πρώτος άνω γομφίος έχει τέσσερα κύρια φύματα και ένα μικρότερο, ενώ ο δεύτερος έχει συνήθως τρία. Αντίθετα, ο πρώτος της κάτω γνάθου έχει πέντε φύματα, ενώ ο δεύτερος τέσσερα.</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99080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μεταξύ των γομφίων της άνω και της κάτω γνάθου </a:t>
            </a:r>
            <a:r>
              <a:rPr lang="el-GR" sz="3100" b="0" dirty="0" smtClean="0"/>
              <a:t>2/2</a:t>
            </a:r>
            <a:endParaRPr lang="el-GR" sz="3100" b="0" dirty="0"/>
          </a:p>
        </p:txBody>
      </p:sp>
      <p:sp>
        <p:nvSpPr>
          <p:cNvPr id="3" name="Content Placeholder 2"/>
          <p:cNvSpPr>
            <a:spLocks noGrp="1"/>
          </p:cNvSpPr>
          <p:nvPr>
            <p:ph idx="1"/>
          </p:nvPr>
        </p:nvSpPr>
        <p:spPr/>
        <p:txBody>
          <a:bodyPr>
            <a:normAutofit fontScale="92500" lnSpcReduction="10000"/>
          </a:bodyPr>
          <a:lstStyle/>
          <a:p>
            <a:pPr marL="457200" lvl="0" indent="-457200">
              <a:buFont typeface="+mj-lt"/>
              <a:buAutoNum type="arabicPeriod" startAt="5"/>
            </a:pPr>
            <a:r>
              <a:rPr lang="el-GR" dirty="0"/>
              <a:t>Ο πρώτος και δεύτερος γομφίος της άνω γνάθου εμφανίζουν τρεις ρίζες που αποκλίνουν μεταξύ τους. Αντίθετα, ο πρώτος και δεύτερος της κάτω γνάθου εμφανίζουν δύο ρίζες που αποκλίνουν λιγότερο μεταξύ τους, συγκριτικά με τους άνω.</a:t>
            </a:r>
          </a:p>
          <a:p>
            <a:pPr marL="457200" indent="-457200">
              <a:buFont typeface="+mj-lt"/>
              <a:buAutoNum type="arabicPeriod" startAt="5"/>
            </a:pPr>
            <a:r>
              <a:rPr lang="el-GR" dirty="0"/>
              <a:t>Τα φύματα στους άνω γομφίους (κυρίως πρώτο και δεύτερο), έχουν ιδιαίτερη διάταξη: το εγγύς υπερώιο και το άπω υπερώιο βρίσκονται λοξά τοποθετημένα, το ένα στην συνέχεια του άλλου. Πολλές φορές ενώνονται μεταξύ τους (κυρίως στον πρώτο) με μια επιμήκη προεξοχή της αδαμαντίνης, τη λοξή ακρολοφία ή γέφυρα της αδαμαντίνης, σχηματίζοντας έτσι ένα ενιαίο σύνολο. Η ακρολοφία αυτή παρεμβάλλεται ανάμεσα στο εγγύς παρειακό και άπω υπερώιο </a:t>
            </a:r>
            <a:r>
              <a:rPr lang="el-GR" dirty="0" smtClean="0"/>
              <a:t>φύμα. Τα </a:t>
            </a:r>
            <a:r>
              <a:rPr lang="el-GR" dirty="0"/>
              <a:t>φύματα στους κάτω είναι τοποθετημένα κανονικά, με κατεύθυνση εγγύς-άπω, κατά μήκος του παρειακού και γλωσσικού χείλους.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951666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99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71364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a:t>
            </a:r>
            <a:r>
              <a:rPr lang="el-GR" sz="2000" dirty="0" smtClean="0"/>
              <a:t>1</a:t>
            </a:r>
            <a:r>
              <a:rPr lang="el-GR" sz="2000" dirty="0"/>
              <a:t>3</a:t>
            </a:r>
            <a:r>
              <a:rPr lang="el-GR" sz="2000" dirty="0" smtClean="0"/>
              <a:t>: </a:t>
            </a:r>
            <a:r>
              <a:rPr lang="el-GR" sz="2000" dirty="0" err="1"/>
              <a:t>Τριτοι</a:t>
            </a:r>
            <a:r>
              <a:rPr lang="el-GR" sz="2000" dirty="0"/>
              <a:t> γομφίοι άνω και κάτω </a:t>
            </a:r>
            <a:r>
              <a:rPr lang="el-GR" sz="2000" dirty="0" smtClean="0"/>
              <a:t>γνάθου». </a:t>
            </a:r>
            <a:r>
              <a:rPr lang="el-GR" sz="2000" dirty="0"/>
              <a:t>Έκδοση: 1.0. Αθήνα 2014. Διαθέσιμο από τη δικτυακή διεύθυνση: </a:t>
            </a:r>
            <a:r>
              <a:rPr lang="en-US" sz="2000" dirty="0">
                <a:hlinkClick r:id="rId3"/>
              </a:rPr>
              <a:t>ocp.teiath.gr</a:t>
            </a:r>
            <a:r>
              <a:rPr lang="el-GR" sz="2000" dirty="0" smtClean="0"/>
              <a:t>.</a:t>
            </a:r>
            <a:endParaRPr lang="el-GR" sz="2000" dirty="0"/>
          </a:p>
        </p:txBody>
      </p:sp>
    </p:spTree>
    <p:extLst>
      <p:ext uri="{BB962C8B-B14F-4D97-AF65-F5344CB8AC3E}">
        <p14:creationId xmlns:p14="http://schemas.microsoft.com/office/powerpoint/2010/main" val="1948400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Τρίτος γομφίος άνω γνάθου</a:t>
            </a:r>
            <a:endParaRPr lang="el-GR" dirty="0"/>
          </a:p>
        </p:txBody>
      </p:sp>
      <p:sp>
        <p:nvSpPr>
          <p:cNvPr id="3" name="Content Placeholder 2"/>
          <p:cNvSpPr>
            <a:spLocks noGrp="1"/>
          </p:cNvSpPr>
          <p:nvPr>
            <p:ph idx="1"/>
          </p:nvPr>
        </p:nvSpPr>
        <p:spPr>
          <a:xfrm>
            <a:off x="354380" y="1515794"/>
            <a:ext cx="3816762" cy="4851920"/>
          </a:xfrm>
        </p:spPr>
        <p:txBody>
          <a:bodyPr>
            <a:normAutofit/>
          </a:bodyPr>
          <a:lstStyle/>
          <a:p>
            <a:pPr marL="0" indent="0">
              <a:buNone/>
            </a:pPr>
            <a:r>
              <a:rPr lang="el-GR" dirty="0"/>
              <a:t>Είναι το </a:t>
            </a:r>
            <a:r>
              <a:rPr lang="el-GR" dirty="0" smtClean="0"/>
              <a:t>όγδοο και τελευταίο δόντι </a:t>
            </a:r>
            <a:r>
              <a:rPr lang="el-GR" dirty="0"/>
              <a:t>από τη μέση γραμμή του προσώπου σε κάθε ημιμόριο της άνω γνάθου και βρίσκεται ακριβώς πίσω από </a:t>
            </a:r>
            <a:r>
              <a:rPr lang="el-GR" dirty="0" smtClean="0"/>
              <a:t>το δεύτερο </a:t>
            </a:r>
            <a:r>
              <a:rPr lang="el-GR" dirty="0"/>
              <a:t>μόνιμο </a:t>
            </a:r>
            <a:r>
              <a:rPr lang="el-GR" dirty="0" smtClean="0"/>
              <a:t>γομφίο. Ονομάζεται και </a:t>
            </a:r>
            <a:r>
              <a:rPr lang="el-GR" b="1" dirty="0" smtClean="0"/>
              <a:t>σωφρονιστήρας</a:t>
            </a:r>
            <a:r>
              <a:rPr lang="el-GR" dirty="0" smtClean="0"/>
              <a:t> ή και </a:t>
            </a:r>
            <a:r>
              <a:rPr lang="el-GR" b="1" dirty="0" smtClean="0"/>
              <a:t>φρονιμήτης</a:t>
            </a:r>
            <a:r>
              <a:rPr lang="el-GR" dirty="0" smtClean="0"/>
              <a:t> και είναι ο μικρότερος από όλους τους γομφίους.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grpSp>
        <p:nvGrpSpPr>
          <p:cNvPr id="5" name="Group 4"/>
          <p:cNvGrpSpPr/>
          <p:nvPr/>
        </p:nvGrpSpPr>
        <p:grpSpPr>
          <a:xfrm>
            <a:off x="5580112" y="1212205"/>
            <a:ext cx="1356036" cy="581217"/>
            <a:chOff x="6093871" y="1184737"/>
            <a:chExt cx="1356036" cy="734887"/>
          </a:xfrm>
        </p:grpSpPr>
        <p:cxnSp>
          <p:nvCxnSpPr>
            <p:cNvPr id="6" name="Straight Connector 5"/>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3871" y="1184737"/>
              <a:ext cx="573650" cy="466981"/>
            </a:xfrm>
            <a:prstGeom prst="rect">
              <a:avLst/>
            </a:prstGeom>
            <a:noFill/>
          </p:spPr>
          <p:txBody>
            <a:bodyPr wrap="square" rtlCol="0">
              <a:spAutoFit/>
            </a:bodyPr>
            <a:lstStyle/>
            <a:p>
              <a:r>
                <a:rPr lang="el-GR" dirty="0" smtClean="0">
                  <a:solidFill>
                    <a:prstClr val="black"/>
                  </a:solidFill>
                </a:rPr>
                <a:t>18</a:t>
              </a:r>
              <a:endParaRPr lang="el-GR" dirty="0">
                <a:solidFill>
                  <a:prstClr val="black"/>
                </a:solidFill>
              </a:endParaRPr>
            </a:p>
          </p:txBody>
        </p:sp>
        <p:sp>
          <p:nvSpPr>
            <p:cNvPr id="9" name="TextBox 8"/>
            <p:cNvSpPr txBox="1"/>
            <p:nvPr/>
          </p:nvSpPr>
          <p:spPr>
            <a:xfrm>
              <a:off x="7008761" y="1184737"/>
              <a:ext cx="441146" cy="466981"/>
            </a:xfrm>
            <a:prstGeom prst="rect">
              <a:avLst/>
            </a:prstGeom>
            <a:noFill/>
          </p:spPr>
          <p:txBody>
            <a:bodyPr wrap="none" rtlCol="0">
              <a:spAutoFit/>
            </a:bodyPr>
            <a:lstStyle/>
            <a:p>
              <a:r>
                <a:rPr lang="el-GR" dirty="0" smtClean="0">
                  <a:solidFill>
                    <a:prstClr val="black"/>
                  </a:solidFill>
                </a:rPr>
                <a:t>28</a:t>
              </a:r>
              <a:endParaRPr lang="el-GR" dirty="0">
                <a:solidFill>
                  <a:prstClr val="black"/>
                </a:solidFill>
              </a:endParaRPr>
            </a:p>
          </p:txBody>
        </p:sp>
      </p:grpSp>
      <p:pic>
        <p:nvPicPr>
          <p:cNvPr id="13"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604" y="2029633"/>
            <a:ext cx="4557192" cy="2983543"/>
          </a:xfrm>
          <a:prstGeom prst="rect">
            <a:avLst/>
          </a:prstGeom>
        </p:spPr>
      </p:pic>
    </p:spTree>
    <p:extLst>
      <p:ext uri="{BB962C8B-B14F-4D97-AF65-F5344CB8AC3E}">
        <p14:creationId xmlns:p14="http://schemas.microsoft.com/office/powerpoint/2010/main" val="902252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492562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72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188758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79917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2541407"/>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17-21 χρόνων </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17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6</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11</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084859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Μορφολογία </a:t>
            </a:r>
            <a:r>
              <a:rPr lang="el-GR" sz="3200" b="0" dirty="0" smtClean="0"/>
              <a:t>1/2</a:t>
            </a:r>
            <a:endParaRPr lang="el-GR" sz="3200" b="0" dirty="0"/>
          </a:p>
        </p:txBody>
      </p:sp>
      <p:sp>
        <p:nvSpPr>
          <p:cNvPr id="3" name="Content Placeholder 2"/>
          <p:cNvSpPr>
            <a:spLocks noGrp="1"/>
          </p:cNvSpPr>
          <p:nvPr>
            <p:ph idx="1"/>
          </p:nvPr>
        </p:nvSpPr>
        <p:spPr>
          <a:xfrm>
            <a:off x="549896" y="1314587"/>
            <a:ext cx="4032448" cy="5406888"/>
          </a:xfrm>
        </p:spPr>
        <p:txBody>
          <a:bodyPr>
            <a:normAutofit lnSpcReduction="10000"/>
          </a:bodyPr>
          <a:lstStyle/>
          <a:p>
            <a:pPr marL="0" lvl="0" indent="0">
              <a:buNone/>
            </a:pPr>
            <a:r>
              <a:rPr lang="el-GR" dirty="0" smtClean="0"/>
              <a:t>Η </a:t>
            </a:r>
            <a:r>
              <a:rPr lang="el-GR" dirty="0"/>
              <a:t>μορφολογία του </a:t>
            </a:r>
            <a:r>
              <a:rPr lang="el-GR" dirty="0" smtClean="0"/>
              <a:t>μοιάζει σε γενικές γραμμές </a:t>
            </a:r>
            <a:r>
              <a:rPr lang="el-GR" dirty="0"/>
              <a:t>με εκείνη του </a:t>
            </a:r>
            <a:r>
              <a:rPr lang="el-GR" dirty="0" smtClean="0"/>
              <a:t>δεύτερου γομφίου. </a:t>
            </a:r>
            <a:r>
              <a:rPr lang="el-GR" b="1" dirty="0" smtClean="0"/>
              <a:t>Παρουσιάζει όμως μεγάλη ποικιλία και πολλές ανώμαλες μορφές</a:t>
            </a:r>
            <a:r>
              <a:rPr lang="el-GR" dirty="0" smtClean="0"/>
              <a:t>, με συνέπεια άλλοτε να μοιάζει με τον τρίφυμο τύπο του δεύτερου  γομφίου, άλλοτε με τον πρώτο γομφίο και άλλες φορές να έχει ένα μόνο φύμα και πολυάριθμα βοθρία και αύλακες.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pic>
        <p:nvPicPr>
          <p:cNvPr id="7" name="Picture 2" descr="msotw9_temp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79" t="9809" r="23566" b="442"/>
          <a:stretch/>
        </p:blipFill>
        <p:spPr bwMode="auto">
          <a:xfrm>
            <a:off x="4932040" y="1603822"/>
            <a:ext cx="3456384" cy="40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01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68" y="0"/>
            <a:ext cx="8229600" cy="908720"/>
          </a:xfrm>
        </p:spPr>
        <p:txBody>
          <a:bodyPr/>
          <a:lstStyle/>
          <a:p>
            <a:r>
              <a:rPr lang="el-GR" dirty="0" smtClean="0"/>
              <a:t>Μορφολογία </a:t>
            </a:r>
            <a:r>
              <a:rPr lang="el-GR" sz="3200" b="0" dirty="0" smtClean="0"/>
              <a:t>2/2</a:t>
            </a:r>
            <a:endParaRPr lang="el-GR" sz="3200" b="0" dirty="0"/>
          </a:p>
        </p:txBody>
      </p:sp>
      <p:sp>
        <p:nvSpPr>
          <p:cNvPr id="3" name="Content Placeholder 2"/>
          <p:cNvSpPr>
            <a:spLocks noGrp="1"/>
          </p:cNvSpPr>
          <p:nvPr>
            <p:ph idx="1"/>
          </p:nvPr>
        </p:nvSpPr>
        <p:spPr>
          <a:xfrm>
            <a:off x="323528" y="908720"/>
            <a:ext cx="8568952" cy="5812755"/>
          </a:xfrm>
        </p:spPr>
        <p:txBody>
          <a:bodyPr>
            <a:normAutofit fontScale="92500"/>
          </a:bodyPr>
          <a:lstStyle/>
          <a:p>
            <a:pPr marL="0" lvl="0" indent="0">
              <a:buNone/>
            </a:pPr>
            <a:r>
              <a:rPr lang="el-GR" b="1" dirty="0" smtClean="0"/>
              <a:t>Ο τρίτος γομφίος μπορεί να εμφανιστεί με τις ακόλουθες μορφές:</a:t>
            </a:r>
          </a:p>
          <a:p>
            <a:pPr lvl="0">
              <a:buFont typeface="Wingdings" panose="05000000000000000000" pitchFamily="2" charset="2"/>
              <a:buChar char="§"/>
            </a:pPr>
            <a:r>
              <a:rPr lang="el-GR" b="1" dirty="0" smtClean="0"/>
              <a:t>Τετράφυμος τύπος</a:t>
            </a:r>
            <a:r>
              <a:rPr lang="el-GR" dirty="0" smtClean="0"/>
              <a:t>. Είναι η πιο συνηθισμένη του μορφή (ποσοστό 50%), έχει τέσσερα φύματα και μοιάζει με τον δεύτερο γομφίο της άνω γνάθου.</a:t>
            </a:r>
          </a:p>
          <a:p>
            <a:pPr lvl="0">
              <a:buFont typeface="Wingdings" panose="05000000000000000000" pitchFamily="2" charset="2"/>
              <a:buChar char="§"/>
            </a:pPr>
            <a:r>
              <a:rPr lang="el-GR" b="1" dirty="0" smtClean="0"/>
              <a:t>Τρίφυμος τύπος</a:t>
            </a:r>
            <a:r>
              <a:rPr lang="el-GR" dirty="0" smtClean="0"/>
              <a:t>. </a:t>
            </a:r>
            <a:r>
              <a:rPr lang="el-GR" dirty="0"/>
              <a:t>Έ</a:t>
            </a:r>
            <a:r>
              <a:rPr lang="el-GR" dirty="0" smtClean="0"/>
              <a:t>χει τρία φύματα και λείπει το άπω γλωσσικό φύμα. Μοιάζει με τον τρίφυμο τύπο του δεύτερου γομφίου της άνω γνάθου.</a:t>
            </a:r>
          </a:p>
          <a:p>
            <a:pPr lvl="0">
              <a:buFont typeface="Wingdings" panose="05000000000000000000" pitchFamily="2" charset="2"/>
              <a:buChar char="§"/>
            </a:pPr>
            <a:r>
              <a:rPr lang="el-GR" b="1" dirty="0" smtClean="0"/>
              <a:t>Συνεχής τύπος</a:t>
            </a:r>
            <a:r>
              <a:rPr lang="el-GR" dirty="0" smtClean="0"/>
              <a:t>. Εμφανίζεται με τρία συνήθως φύματα και με χαρακτηριστικό στενόμακρο σχήμα μύλης, έχοντας την παρειο-υπερώια διάμετρο πολύ μεγαλύτερη από την εγγύς-άπω.</a:t>
            </a:r>
          </a:p>
          <a:p>
            <a:pPr lvl="0">
              <a:buFont typeface="Wingdings" panose="05000000000000000000" pitchFamily="2" charset="2"/>
              <a:buChar char="§"/>
            </a:pPr>
            <a:r>
              <a:rPr lang="el-GR" b="1" dirty="0" smtClean="0"/>
              <a:t>Άτυπος τύπος</a:t>
            </a:r>
            <a:r>
              <a:rPr lang="el-GR" dirty="0" smtClean="0"/>
              <a:t>. Μπορεί να εμφανιστεί με υποτυπώδη μορφή (νάνος), ή με ένα μόνο οξύ φύμα, ή ατελώς διαπλασμένος, ή στρογγυλός με πολλά μικρά φύματα. Σε όλες αυτές τις μορφές υπάρχει μεγάλη ποικιλία αυλάκων και βοθρίων στη μασητική επιφάνεια.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86391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Ρίζα</a:t>
            </a:r>
            <a:endParaRPr lang="el-GR" dirty="0"/>
          </a:p>
        </p:txBody>
      </p:sp>
      <p:sp>
        <p:nvSpPr>
          <p:cNvPr id="3" name="Content Placeholder 2"/>
          <p:cNvSpPr>
            <a:spLocks noGrp="1"/>
          </p:cNvSpPr>
          <p:nvPr>
            <p:ph idx="1"/>
          </p:nvPr>
        </p:nvSpPr>
        <p:spPr>
          <a:xfrm>
            <a:off x="1043608" y="1025352"/>
            <a:ext cx="7200800" cy="5524723"/>
          </a:xfrm>
        </p:spPr>
        <p:txBody>
          <a:bodyPr>
            <a:normAutofit/>
          </a:bodyPr>
          <a:lstStyle/>
          <a:p>
            <a:pPr marL="0" indent="0">
              <a:buNone/>
            </a:pPr>
            <a:r>
              <a:rPr lang="el-GR" dirty="0"/>
              <a:t>Ο </a:t>
            </a:r>
            <a:r>
              <a:rPr lang="el-GR" dirty="0" smtClean="0"/>
              <a:t>τρίτος </a:t>
            </a:r>
            <a:r>
              <a:rPr lang="el-GR" dirty="0"/>
              <a:t>μόνιμος γομφίος της άνω γνάθου εμφανίζει </a:t>
            </a:r>
            <a:r>
              <a:rPr lang="el-GR" dirty="0" smtClean="0"/>
              <a:t>συνήθως </a:t>
            </a:r>
            <a:r>
              <a:rPr lang="el-GR" b="1" dirty="0" smtClean="0"/>
              <a:t>τρεις ρίζες</a:t>
            </a:r>
            <a:r>
              <a:rPr lang="el-GR" dirty="0" smtClean="0"/>
              <a:t>, όπως και οι υπόλοιποι γομφίοι της ίδιας γνάθου. Συνήθως, είναι μικρότερες σε μήκος και περισσότερο συγκλείνουσες μεταξύ τους. </a:t>
            </a:r>
          </a:p>
          <a:p>
            <a:pPr marL="0" indent="0">
              <a:buNone/>
            </a:pPr>
            <a:r>
              <a:rPr lang="el-GR" dirty="0" smtClean="0"/>
              <a:t>Η πολυμορφία που χαρακτηρίζει την μύλη, αφορά και τις ρίζες του τρίτου γομφίου. Έτσι, παρατηρούνται </a:t>
            </a:r>
            <a:r>
              <a:rPr lang="el-GR" b="1" dirty="0" smtClean="0"/>
              <a:t>πολλές παραλλαγές των ρίζων</a:t>
            </a:r>
            <a:r>
              <a:rPr lang="el-GR" dirty="0" smtClean="0"/>
              <a:t>, τόσο στον αριθμό, όσο και στο σχήμα (συγκλείνουσες, αποκλίνουσες, ενωμένες σε μια μάζα</a:t>
            </a:r>
            <a:r>
              <a:rPr lang="el-GR" dirty="0" smtClean="0"/>
              <a:t>)</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93031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μεταξύ των γομφίων της άνω γνάθου </a:t>
            </a:r>
            <a:r>
              <a:rPr lang="el-GR" sz="3100" b="0" dirty="0" smtClean="0"/>
              <a:t>1/</a:t>
            </a:r>
            <a:r>
              <a:rPr lang="en-US" sz="3100" b="0" dirty="0" smtClean="0"/>
              <a:t>2</a:t>
            </a:r>
            <a:endParaRPr lang="el-GR" sz="3100" b="0" dirty="0"/>
          </a:p>
        </p:txBody>
      </p:sp>
      <p:sp>
        <p:nvSpPr>
          <p:cNvPr id="3" name="Content Placeholder 2"/>
          <p:cNvSpPr>
            <a:spLocks noGrp="1"/>
          </p:cNvSpPr>
          <p:nvPr>
            <p:ph idx="1"/>
          </p:nvPr>
        </p:nvSpPr>
        <p:spPr/>
        <p:txBody>
          <a:bodyPr>
            <a:normAutofit lnSpcReduction="10000"/>
          </a:bodyPr>
          <a:lstStyle/>
          <a:p>
            <a:pPr marL="457200" lvl="0" indent="-457200">
              <a:buFont typeface="+mj-lt"/>
              <a:buAutoNum type="arabicPeriod"/>
            </a:pPr>
            <a:r>
              <a:rPr lang="el-GR" dirty="0"/>
              <a:t>Ο πρώτος γομφίος της άνω γνάθου είναι ο μεγαλύτερος από όλους τους γομφίους.</a:t>
            </a:r>
          </a:p>
          <a:p>
            <a:pPr marL="457200" lvl="0" indent="-457200">
              <a:buFont typeface="+mj-lt"/>
              <a:buAutoNum type="arabicPeriod"/>
            </a:pPr>
            <a:r>
              <a:rPr lang="el-GR" dirty="0"/>
              <a:t>Ο πρώτος γομφίος παρουσιάζει στη μασητική του επιφάνεια τέσσερα φύματα: δύο παρειακά και δύο υπερώια. Μεγαλύτερο είναι το εγγύς υπερώιο και μικρότερο το άπω </a:t>
            </a:r>
            <a:r>
              <a:rPr lang="el-GR" dirty="0" smtClean="0"/>
              <a:t>υπερώιο.</a:t>
            </a:r>
          </a:p>
          <a:p>
            <a:pPr marL="0" lvl="0" indent="0">
              <a:buNone/>
            </a:pPr>
            <a:r>
              <a:rPr lang="el-GR" dirty="0" smtClean="0"/>
              <a:t>Η </a:t>
            </a:r>
            <a:r>
              <a:rPr lang="el-GR" dirty="0"/>
              <a:t>μασητική επιφάνεια του δεύτερου παρουσιάζεται συνήθως με τρία φύματα : δυο παρειακά και ένα υπερώιο. Μπορεί όμως να παρουσιάζεται και με τέσσερα φύματα, οπότε έχει τη μορφή του πρώτου, αλλά είναι μικρότερος.</a:t>
            </a:r>
          </a:p>
          <a:p>
            <a:pPr marL="0" indent="0">
              <a:buNone/>
            </a:pPr>
            <a:r>
              <a:rPr lang="el-GR" dirty="0"/>
              <a:t>Ο τρίτος γομφίος συνήθως δεν παρουσιάζει σταθερή μορφολογία και τα φύματά του είναι μικρά και υποτυπώδη.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82416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μεταξύ των γομφίων της άνω γνάθου </a:t>
            </a:r>
            <a:r>
              <a:rPr lang="en-US" sz="3100" b="0" dirty="0" smtClean="0"/>
              <a:t>2/2</a:t>
            </a:r>
            <a:endParaRPr lang="el-GR" sz="3100" b="0" dirty="0"/>
          </a:p>
        </p:txBody>
      </p:sp>
      <p:sp>
        <p:nvSpPr>
          <p:cNvPr id="3" name="Content Placeholder 2"/>
          <p:cNvSpPr>
            <a:spLocks noGrp="1"/>
          </p:cNvSpPr>
          <p:nvPr>
            <p:ph idx="1"/>
          </p:nvPr>
        </p:nvSpPr>
        <p:spPr/>
        <p:txBody>
          <a:bodyPr>
            <a:normAutofit/>
          </a:bodyPr>
          <a:lstStyle/>
          <a:p>
            <a:pPr marL="457200" lvl="0" indent="-457200">
              <a:buFont typeface="+mj-lt"/>
              <a:buAutoNum type="arabicPeriod" startAt="3"/>
            </a:pPr>
            <a:r>
              <a:rPr lang="el-GR" dirty="0"/>
              <a:t>Συχνά, ο πρώτος γομφίος εμφανίζει στην υπερώια επιφάνεια του εγγύς υπερώιου φύματος ένα μικρό φύμα, που ονομάζεται φύμα του </a:t>
            </a:r>
            <a:r>
              <a:rPr lang="en-US" dirty="0" smtClean="0"/>
              <a:t>Carabelli</a:t>
            </a:r>
            <a:r>
              <a:rPr lang="el-GR" dirty="0" smtClean="0"/>
              <a:t>.</a:t>
            </a:r>
            <a:r>
              <a:rPr lang="en-US" dirty="0"/>
              <a:t> </a:t>
            </a:r>
            <a:r>
              <a:rPr lang="el-GR" dirty="0" smtClean="0"/>
              <a:t>Ο </a:t>
            </a:r>
            <a:r>
              <a:rPr lang="el-GR" dirty="0"/>
              <a:t>δεύτερος και τρίτος γομφίος δεν εμφανίζουν αυτό </a:t>
            </a:r>
            <a:r>
              <a:rPr lang="el-GR" dirty="0" smtClean="0"/>
              <a:t>το </a:t>
            </a:r>
            <a:r>
              <a:rPr lang="el-GR" dirty="0"/>
              <a:t>φύμα.</a:t>
            </a:r>
          </a:p>
          <a:p>
            <a:pPr marL="457200" lvl="0" indent="-457200">
              <a:buFont typeface="+mj-lt"/>
              <a:buAutoNum type="arabicPeriod" startAt="3"/>
            </a:pPr>
            <a:r>
              <a:rPr lang="el-GR" dirty="0"/>
              <a:t>Ο πρώτος και δεύτερος γομφίος συνήθως εμφανίζουν τρεις ρίζες: δύο παρειακές (εγγύς και άπω) και μια υπερώια, που αποκλίνουν μεταξύ </a:t>
            </a:r>
            <a:r>
              <a:rPr lang="el-GR" dirty="0" smtClean="0"/>
              <a:t>τους.</a:t>
            </a:r>
            <a:r>
              <a:rPr lang="en-US" dirty="0" smtClean="0"/>
              <a:t> </a:t>
            </a:r>
            <a:r>
              <a:rPr lang="el-GR" dirty="0" smtClean="0"/>
              <a:t>Οι </a:t>
            </a:r>
            <a:r>
              <a:rPr lang="el-GR" dirty="0"/>
              <a:t>ρίζες του τρίτου γομφίου συγκλίνουν μεταξύ τους και πολλές φορές σχηματίζουν μια ενιαία κωνική ρίζα.</a:t>
            </a:r>
          </a:p>
          <a:p>
            <a:pPr marL="457200" lvl="0" indent="-457200">
              <a:buFont typeface="+mj-lt"/>
              <a:buAutoNum type="arabicPeriod" startAt="3"/>
            </a:pPr>
            <a:r>
              <a:rPr lang="el-GR" dirty="0"/>
              <a:t>Γενικά, τα παρειακά φύματα των άνω γομφίων είναι ψηλότερα από τα υπερώια.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26939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Τρίτος γομφίος κάτω γνάθου </a:t>
            </a:r>
            <a:r>
              <a:rPr lang="el-GR" sz="3200" b="0" dirty="0" smtClean="0"/>
              <a:t>1/2</a:t>
            </a:r>
            <a:endParaRPr lang="el-GR" sz="3200" b="0" dirty="0"/>
          </a:p>
        </p:txBody>
      </p:sp>
      <p:sp>
        <p:nvSpPr>
          <p:cNvPr id="3" name="Content Placeholder 2"/>
          <p:cNvSpPr>
            <a:spLocks noGrp="1"/>
          </p:cNvSpPr>
          <p:nvPr>
            <p:ph idx="1"/>
          </p:nvPr>
        </p:nvSpPr>
        <p:spPr>
          <a:xfrm>
            <a:off x="353994" y="1025352"/>
            <a:ext cx="3785958" cy="5359853"/>
          </a:xfrm>
        </p:spPr>
        <p:txBody>
          <a:bodyPr>
            <a:normAutofit/>
          </a:bodyPr>
          <a:lstStyle/>
          <a:p>
            <a:pPr marL="0" indent="0">
              <a:buNone/>
            </a:pPr>
            <a:r>
              <a:rPr lang="el-GR" sz="2800" dirty="0"/>
              <a:t>Είναι το </a:t>
            </a:r>
            <a:r>
              <a:rPr lang="el-GR" sz="2800" b="1" dirty="0" smtClean="0"/>
              <a:t>όγδοο και τελευταίο δόντι </a:t>
            </a:r>
            <a:r>
              <a:rPr lang="el-GR" sz="2800" dirty="0"/>
              <a:t>από τη μέση γραμμή στην κάτω γνάθο και ανατέλλει χωρίς να διαδέχεται νεογιλό δόντι, αμέσως πίσω από τον </a:t>
            </a:r>
            <a:r>
              <a:rPr lang="el-GR" sz="2800" dirty="0" smtClean="0"/>
              <a:t>δεύτερο </a:t>
            </a:r>
            <a:r>
              <a:rPr lang="el-GR" sz="2800" dirty="0"/>
              <a:t>μόνιμο </a:t>
            </a:r>
            <a:r>
              <a:rPr lang="el-GR" sz="2800" dirty="0" smtClean="0"/>
              <a:t>γομφίο. Ονομάζεται και </a:t>
            </a:r>
            <a:r>
              <a:rPr lang="el-GR" sz="2800" b="1" dirty="0" smtClean="0"/>
              <a:t>σωφρονιστήρας</a:t>
            </a:r>
            <a:r>
              <a:rPr lang="el-GR" sz="2800" dirty="0" smtClean="0"/>
              <a:t> ή και </a:t>
            </a:r>
            <a:r>
              <a:rPr lang="el-GR" sz="2800" b="1" dirty="0" smtClean="0"/>
              <a:t>φρονιμήτης</a:t>
            </a:r>
            <a:r>
              <a:rPr lang="el-GR" sz="2800" dirty="0" smtClean="0"/>
              <a:t>.</a:t>
            </a: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grpSp>
        <p:nvGrpSpPr>
          <p:cNvPr id="14" name="Group 13"/>
          <p:cNvGrpSpPr/>
          <p:nvPr/>
        </p:nvGrpSpPr>
        <p:grpSpPr>
          <a:xfrm>
            <a:off x="5724128" y="1134631"/>
            <a:ext cx="1476757" cy="630383"/>
            <a:chOff x="6115781" y="1356062"/>
            <a:chExt cx="1476757" cy="797052"/>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56062"/>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15781" y="1645750"/>
              <a:ext cx="573650" cy="466981"/>
            </a:xfrm>
            <a:prstGeom prst="rect">
              <a:avLst/>
            </a:prstGeom>
            <a:noFill/>
          </p:spPr>
          <p:txBody>
            <a:bodyPr wrap="square" rtlCol="0">
              <a:spAutoFit/>
            </a:bodyPr>
            <a:lstStyle/>
            <a:p>
              <a:r>
                <a:rPr lang="el-GR" dirty="0" smtClean="0">
                  <a:solidFill>
                    <a:prstClr val="black"/>
                  </a:solidFill>
                </a:rPr>
                <a:t>4</a:t>
              </a:r>
              <a:r>
                <a:rPr lang="el-GR" dirty="0">
                  <a:solidFill>
                    <a:prstClr val="black"/>
                  </a:solidFill>
                </a:rPr>
                <a:t>8</a:t>
              </a:r>
            </a:p>
          </p:txBody>
        </p:sp>
        <p:sp>
          <p:nvSpPr>
            <p:cNvPr id="20" name="TextBox 19"/>
            <p:cNvSpPr txBox="1"/>
            <p:nvPr/>
          </p:nvSpPr>
          <p:spPr>
            <a:xfrm>
              <a:off x="7151392" y="1686133"/>
              <a:ext cx="441146" cy="466981"/>
            </a:xfrm>
            <a:prstGeom prst="rect">
              <a:avLst/>
            </a:prstGeom>
            <a:noFill/>
          </p:spPr>
          <p:txBody>
            <a:bodyPr wrap="none" rtlCol="0">
              <a:spAutoFit/>
            </a:bodyPr>
            <a:lstStyle/>
            <a:p>
              <a:r>
                <a:rPr lang="el-GR" dirty="0" smtClean="0">
                  <a:solidFill>
                    <a:prstClr val="black"/>
                  </a:solidFill>
                </a:rPr>
                <a:t>3</a:t>
              </a:r>
              <a:r>
                <a:rPr lang="el-GR" dirty="0">
                  <a:solidFill>
                    <a:prstClr val="black"/>
                  </a:solidFill>
                </a:rPr>
                <a:t>8</a:t>
              </a:r>
            </a:p>
          </p:txBody>
        </p:sp>
      </p:grpSp>
      <p:pic>
        <p:nvPicPr>
          <p:cNvPr id="1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604" y="2029633"/>
            <a:ext cx="4557192" cy="2983543"/>
          </a:xfrm>
          <a:prstGeom prst="rect">
            <a:avLst/>
          </a:prstGeom>
        </p:spPr>
      </p:pic>
    </p:spTree>
    <p:extLst>
      <p:ext uri="{BB962C8B-B14F-4D97-AF65-F5344CB8AC3E}">
        <p14:creationId xmlns:p14="http://schemas.microsoft.com/office/powerpoint/2010/main" val="13648790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1806</Words>
  <Application>Microsoft Office PowerPoint</Application>
  <PresentationFormat>Προβολή στην οθόνη (4:3)</PresentationFormat>
  <Paragraphs>152</Paragraphs>
  <Slides>23</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23</vt:i4>
      </vt:variant>
    </vt:vector>
  </HeadingPairs>
  <TitlesOfParts>
    <vt:vector size="26" baseType="lpstr">
      <vt:lpstr>OC_template_updated</vt:lpstr>
      <vt:lpstr>template1</vt:lpstr>
      <vt:lpstr>1_OC_template_updated</vt:lpstr>
      <vt:lpstr>Οδοντική μορφολογία</vt:lpstr>
      <vt:lpstr>Τρίτος γομφίος άνω γνάθου</vt:lpstr>
      <vt:lpstr>Ανατολή και διαστάσεις</vt:lpstr>
      <vt:lpstr>Μορφολογία 1/2</vt:lpstr>
      <vt:lpstr>Μορφολογία 2/2</vt:lpstr>
      <vt:lpstr>Ρίζα</vt:lpstr>
      <vt:lpstr>Μορφολογικές διαφορές μεταξύ των γομφίων της άνω γνάθου 1/2</vt:lpstr>
      <vt:lpstr>Μορφολογικές διαφορές μεταξύ των γομφίων της άνω γνάθου 2/2</vt:lpstr>
      <vt:lpstr>Τρίτος γομφίος κάτω γνάθου 1/2</vt:lpstr>
      <vt:lpstr>Τρίτος  γομφίος κάτω γνάθου 2/2</vt:lpstr>
      <vt:lpstr>Ανατολή και διαστάσεις</vt:lpstr>
      <vt:lpstr>Τρίτος γομφίος κάτω γνάθου 1/2 </vt:lpstr>
      <vt:lpstr>Τρίτος  γομφίος κάτω γνάθου 2/2 </vt:lpstr>
      <vt:lpstr>Μορφολογικές διαφορές μεταξύ των γομφίων της κάτω γνάθου</vt:lpstr>
      <vt:lpstr>Μορφολογικές διαφορές μεταξύ των γομφίων της άνω και της κάτω γνάθου 1/2</vt:lpstr>
      <vt:lpstr>Μορφολογικές διαφορές μεταξύ των γομφίων της άνω και της κάτω γνάθου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82</cp:revision>
  <dcterms:created xsi:type="dcterms:W3CDTF">2013-03-04T13:35:19Z</dcterms:created>
  <dcterms:modified xsi:type="dcterms:W3CDTF">2015-06-05T12:15:22Z</dcterms:modified>
</cp:coreProperties>
</file>